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00" r:id="rId4"/>
    <p:sldMasterId id="2147483713" r:id="rId5"/>
    <p:sldMasterId id="2147483727" r:id="rId6"/>
    <p:sldMasterId id="2147483741" r:id="rId7"/>
  </p:sldMasterIdLst>
  <p:notesMasterIdLst>
    <p:notesMasterId r:id="rId83"/>
  </p:notesMasterIdLst>
  <p:sldIdLst>
    <p:sldId id="301" r:id="rId8"/>
    <p:sldId id="256" r:id="rId9"/>
    <p:sldId id="302" r:id="rId10"/>
    <p:sldId id="304" r:id="rId11"/>
    <p:sldId id="298" r:id="rId12"/>
    <p:sldId id="329" r:id="rId13"/>
    <p:sldId id="268" r:id="rId14"/>
    <p:sldId id="281" r:id="rId15"/>
    <p:sldId id="364" r:id="rId16"/>
    <p:sldId id="283" r:id="rId17"/>
    <p:sldId id="339" r:id="rId18"/>
    <p:sldId id="284" r:id="rId19"/>
    <p:sldId id="307" r:id="rId20"/>
    <p:sldId id="348" r:id="rId21"/>
    <p:sldId id="287" r:id="rId22"/>
    <p:sldId id="310" r:id="rId23"/>
    <p:sldId id="288" r:id="rId24"/>
    <p:sldId id="323" r:id="rId25"/>
    <p:sldId id="349" r:id="rId26"/>
    <p:sldId id="311" r:id="rId27"/>
    <p:sldId id="312" r:id="rId28"/>
    <p:sldId id="313" r:id="rId29"/>
    <p:sldId id="314" r:id="rId30"/>
    <p:sldId id="346" r:id="rId31"/>
    <p:sldId id="347" r:id="rId32"/>
    <p:sldId id="315" r:id="rId33"/>
    <p:sldId id="317" r:id="rId34"/>
    <p:sldId id="350" r:id="rId35"/>
    <p:sldId id="319" r:id="rId36"/>
    <p:sldId id="335" r:id="rId37"/>
    <p:sldId id="274" r:id="rId38"/>
    <p:sldId id="351" r:id="rId39"/>
    <p:sldId id="331" r:id="rId40"/>
    <p:sldId id="292" r:id="rId41"/>
    <p:sldId id="324" r:id="rId42"/>
    <p:sldId id="328" r:id="rId43"/>
    <p:sldId id="316" r:id="rId44"/>
    <p:sldId id="352" r:id="rId45"/>
    <p:sldId id="361" r:id="rId46"/>
    <p:sldId id="355" r:id="rId47"/>
    <p:sldId id="356" r:id="rId48"/>
    <p:sldId id="357" r:id="rId49"/>
    <p:sldId id="358" r:id="rId50"/>
    <p:sldId id="359" r:id="rId51"/>
    <p:sldId id="360" r:id="rId52"/>
    <p:sldId id="308" r:id="rId53"/>
    <p:sldId id="330" r:id="rId54"/>
    <p:sldId id="345" r:id="rId55"/>
    <p:sldId id="363" r:id="rId56"/>
    <p:sldId id="303" r:id="rId57"/>
    <p:sldId id="285" r:id="rId58"/>
    <p:sldId id="300" r:id="rId59"/>
    <p:sldId id="266" r:id="rId60"/>
    <p:sldId id="273" r:id="rId61"/>
    <p:sldId id="305" r:id="rId62"/>
    <p:sldId id="321" r:id="rId63"/>
    <p:sldId id="338" r:id="rId64"/>
    <p:sldId id="309" r:id="rId65"/>
    <p:sldId id="306" r:id="rId66"/>
    <p:sldId id="340" r:id="rId67"/>
    <p:sldId id="341" r:id="rId68"/>
    <p:sldId id="342" r:id="rId69"/>
    <p:sldId id="343" r:id="rId70"/>
    <p:sldId id="333" r:id="rId71"/>
    <p:sldId id="325" r:id="rId72"/>
    <p:sldId id="278" r:id="rId73"/>
    <p:sldId id="336" r:id="rId74"/>
    <p:sldId id="326" r:id="rId75"/>
    <p:sldId id="327" r:id="rId76"/>
    <p:sldId id="337" r:id="rId77"/>
    <p:sldId id="291" r:id="rId78"/>
    <p:sldId id="318" r:id="rId79"/>
    <p:sldId id="257" r:id="rId80"/>
    <p:sldId id="261" r:id="rId81"/>
    <p:sldId id="286" r:id="rId8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606" y="72"/>
      </p:cViewPr>
      <p:guideLst>
        <p:guide orient="horz" pos="2160"/>
        <p:guide pos="2880"/>
      </p:guideLst>
    </p:cSldViewPr>
  </p:slideViewPr>
  <p:notesTextViewPr>
    <p:cViewPr>
      <p:scale>
        <a:sx n="1" d="1"/>
        <a:sy n="1" d="1"/>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A61B09-315D-40C6-8678-BE1E90B4197A}" type="datetimeFigureOut">
              <a:rPr lang="it-IT" smtClean="0"/>
              <a:t>14/04/2015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4DC0E2-72F2-4FF2-9F06-782E7EF6720C}" type="slidenum">
              <a:rPr lang="it-IT" smtClean="0"/>
              <a:t>‹N›</a:t>
            </a:fld>
            <a:endParaRPr lang="it-IT"/>
          </a:p>
        </p:txBody>
      </p:sp>
    </p:spTree>
    <p:extLst>
      <p:ext uri="{BB962C8B-B14F-4D97-AF65-F5344CB8AC3E}">
        <p14:creationId xmlns:p14="http://schemas.microsoft.com/office/powerpoint/2010/main" val="1091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7</a:t>
            </a:fld>
            <a:endParaRPr lang="it-IT"/>
          </a:p>
        </p:txBody>
      </p:sp>
    </p:spTree>
    <p:extLst>
      <p:ext uri="{BB962C8B-B14F-4D97-AF65-F5344CB8AC3E}">
        <p14:creationId xmlns:p14="http://schemas.microsoft.com/office/powerpoint/2010/main" val="194570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kern="1200" baseline="0" dirty="0" smtClean="0">
                <a:solidFill>
                  <a:schemeClr val="tx1"/>
                </a:solidFill>
                <a:latin typeface="+mn-lt"/>
                <a:ea typeface="+mn-ea"/>
                <a:cs typeface="+mn-cs"/>
              </a:rPr>
              <a:t>138 </a:t>
            </a:r>
            <a:r>
              <a:rPr lang="it-IT" sz="1200" b="0" i="0" u="none" strike="noStrike" kern="1200" baseline="0" dirty="0" err="1" smtClean="0">
                <a:solidFill>
                  <a:schemeClr val="tx1"/>
                </a:solidFill>
                <a:latin typeface="+mn-lt"/>
                <a:ea typeface="+mn-ea"/>
                <a:cs typeface="+mn-cs"/>
              </a:rPr>
              <a:t>patients</a:t>
            </a:r>
            <a:r>
              <a:rPr lang="it-IT" sz="1200" b="0" i="0" u="none" strike="noStrike" kern="1200" baseline="0" dirty="0" smtClean="0">
                <a:solidFill>
                  <a:schemeClr val="tx1"/>
                </a:solidFill>
                <a:latin typeface="+mn-lt"/>
                <a:ea typeface="+mn-ea"/>
                <a:cs typeface="+mn-cs"/>
              </a:rPr>
              <a:t> (80 Severe </a:t>
            </a:r>
            <a:r>
              <a:rPr lang="it-IT" sz="1200" b="0" i="0" u="none" strike="noStrike" kern="1200" baseline="0" dirty="0" err="1" smtClean="0">
                <a:solidFill>
                  <a:schemeClr val="tx1"/>
                </a:solidFill>
                <a:latin typeface="+mn-lt"/>
                <a:ea typeface="+mn-ea"/>
                <a:cs typeface="+mn-cs"/>
              </a:rPr>
              <a:t>asthma</a:t>
            </a:r>
            <a:r>
              <a:rPr lang="it-IT"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and 58 Mild/moderate asthma) completed 1 year of the follow-up study. </a:t>
            </a:r>
            <a:r>
              <a:rPr lang="en-US" sz="1200" b="0" i="0" u="none" strike="noStrike" kern="1200" baseline="0" dirty="0" err="1" smtClean="0">
                <a:solidFill>
                  <a:schemeClr val="tx1"/>
                </a:solidFill>
                <a:latin typeface="+mn-lt"/>
                <a:ea typeface="+mn-ea"/>
                <a:cs typeface="+mn-cs"/>
              </a:rPr>
              <a:t>Esepttorato</a:t>
            </a:r>
            <a:r>
              <a:rPr lang="en-US" sz="1200" b="0" i="0" u="none" strike="noStrike" kern="1200" baseline="0" dirty="0" smtClean="0">
                <a:solidFill>
                  <a:schemeClr val="tx1"/>
                </a:solidFill>
                <a:latin typeface="+mn-lt"/>
                <a:ea typeface="+mn-ea"/>
                <a:cs typeface="+mn-cs"/>
              </a:rPr>
              <a:t> prima e </a:t>
            </a:r>
            <a:r>
              <a:rPr lang="en-US" sz="1200" b="0" i="0" u="none" strike="noStrike" kern="1200" baseline="0" dirty="0" err="1" smtClean="0">
                <a:solidFill>
                  <a:schemeClr val="tx1"/>
                </a:solidFill>
                <a:latin typeface="+mn-lt"/>
                <a:ea typeface="+mn-ea"/>
                <a:cs typeface="+mn-cs"/>
              </a:rPr>
              <a:t>dopo</a:t>
            </a:r>
            <a:r>
              <a:rPr lang="en-US" sz="1200" b="0" i="0" u="none" strike="noStrike" kern="1200" baseline="0" dirty="0" smtClean="0">
                <a:solidFill>
                  <a:schemeClr val="tx1"/>
                </a:solidFill>
                <a:latin typeface="+mn-lt"/>
                <a:ea typeface="+mn-ea"/>
                <a:cs typeface="+mn-cs"/>
              </a:rPr>
              <a:t> 1 anno </a:t>
            </a:r>
            <a:r>
              <a:rPr lang="en-US" sz="1200" b="0" i="0" u="none" strike="noStrike" kern="1200" baseline="0" dirty="0" err="1" smtClean="0">
                <a:solidFill>
                  <a:schemeClr val="tx1"/>
                </a:solidFill>
                <a:latin typeface="+mn-lt"/>
                <a:ea typeface="+mn-ea"/>
                <a:cs typeface="+mn-cs"/>
              </a:rPr>
              <a:t>così</a:t>
            </a:r>
            <a:r>
              <a:rPr lang="en-US" sz="1200" b="0" i="0" u="none" strike="noStrike" kern="1200" baseline="0" dirty="0" smtClean="0">
                <a:solidFill>
                  <a:schemeClr val="tx1"/>
                </a:solidFill>
                <a:latin typeface="+mn-lt"/>
                <a:ea typeface="+mn-ea"/>
                <a:cs typeface="+mn-cs"/>
              </a:rPr>
              <a:t> come lung function e asthma control . </a:t>
            </a:r>
            <a:r>
              <a:rPr lang="en-US" sz="1200" b="0" i="0" u="none" strike="noStrike" kern="1200" baseline="0" dirty="0" err="1" smtClean="0">
                <a:solidFill>
                  <a:schemeClr val="tx1"/>
                </a:solidFill>
                <a:latin typeface="+mn-lt"/>
                <a:ea typeface="+mn-ea"/>
                <a:cs typeface="+mn-cs"/>
              </a:rPr>
              <a:t>Terapia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definita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all’inizio</a:t>
            </a:r>
            <a:r>
              <a:rPr lang="en-US" sz="1200" b="0" i="0" u="none" strike="noStrike" kern="1200" baseline="0" dirty="0" smtClean="0">
                <a:solidFill>
                  <a:schemeClr val="tx1"/>
                </a:solidFill>
                <a:latin typeface="+mn-lt"/>
                <a:ea typeface="+mn-ea"/>
                <a:cs typeface="+mn-cs"/>
              </a:rPr>
              <a:t> in base </a:t>
            </a:r>
            <a:r>
              <a:rPr lang="en-US" sz="1200" b="0" i="0" u="none" strike="noStrike" kern="1200" baseline="0" dirty="0" err="1" smtClean="0">
                <a:solidFill>
                  <a:schemeClr val="tx1"/>
                </a:solidFill>
                <a:latin typeface="+mn-lt"/>
                <a:ea typeface="+mn-ea"/>
                <a:cs typeface="+mn-cs"/>
              </a:rPr>
              <a:t>alla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severità</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dell’asma</a:t>
            </a:r>
            <a:r>
              <a:rPr lang="en-US" sz="1200" b="0" i="0" u="none" strike="noStrike" kern="1200" baseline="0" dirty="0" smtClean="0">
                <a:solidFill>
                  <a:schemeClr val="tx1"/>
                </a:solidFill>
                <a:latin typeface="+mn-lt"/>
                <a:ea typeface="+mn-ea"/>
                <a:cs typeface="+mn-cs"/>
              </a:rPr>
              <a:t>. Il </a:t>
            </a:r>
            <a:r>
              <a:rPr lang="en-US" sz="1200" b="0" i="0" u="none" strike="noStrike" kern="1200" baseline="0" dirty="0" err="1" smtClean="0">
                <a:solidFill>
                  <a:schemeClr val="tx1"/>
                </a:solidFill>
                <a:latin typeface="+mn-lt"/>
                <a:ea typeface="+mn-ea"/>
                <a:cs typeface="+mn-cs"/>
              </a:rPr>
              <a:t>punto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critico</a:t>
            </a:r>
            <a:r>
              <a:rPr lang="en-US" sz="1200" b="0" i="0" u="none" strike="noStrike" kern="1200" baseline="0" dirty="0" smtClean="0">
                <a:solidFill>
                  <a:schemeClr val="tx1"/>
                </a:solidFill>
                <a:latin typeface="+mn-lt"/>
                <a:ea typeface="+mn-ea"/>
                <a:cs typeface="+mn-cs"/>
              </a:rPr>
              <a:t> di </a:t>
            </a:r>
            <a:r>
              <a:rPr lang="en-US" sz="1200" b="0" i="0" u="none" strike="noStrike" kern="1200" baseline="0" dirty="0" err="1" smtClean="0">
                <a:solidFill>
                  <a:schemeClr val="tx1"/>
                </a:solidFill>
                <a:latin typeface="+mn-lt"/>
                <a:ea typeface="+mn-ea"/>
                <a:cs typeface="+mn-cs"/>
              </a:rPr>
              <a:t>questo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lavoro</a:t>
            </a:r>
            <a:r>
              <a:rPr lang="en-US" sz="1200" b="0" i="0" u="none" strike="noStrike" kern="1200" baseline="0" dirty="0" smtClean="0">
                <a:solidFill>
                  <a:schemeClr val="tx1"/>
                </a:solidFill>
                <a:latin typeface="+mn-lt"/>
                <a:ea typeface="+mn-ea"/>
                <a:cs typeface="+mn-cs"/>
              </a:rPr>
              <a:t> è </a:t>
            </a:r>
            <a:r>
              <a:rPr lang="en-US" sz="1200" b="0" i="0" u="none" strike="noStrike" kern="1200" baseline="0" dirty="0" err="1" smtClean="0">
                <a:solidFill>
                  <a:schemeClr val="tx1"/>
                </a:solidFill>
                <a:latin typeface="+mn-lt"/>
                <a:ea typeface="+mn-ea"/>
                <a:cs typeface="+mn-cs"/>
              </a:rPr>
              <a:t>che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fenotipo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infiammatorio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particolarmente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quello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eosinofilico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può</a:t>
            </a:r>
            <a:r>
              <a:rPr lang="en-US" sz="1200" b="0" i="0" u="none" strike="noStrike" kern="1200" baseline="0" dirty="0" smtClean="0">
                <a:solidFill>
                  <a:schemeClr val="tx1"/>
                </a:solidFill>
                <a:latin typeface="+mn-lt"/>
                <a:ea typeface="+mn-ea"/>
                <a:cs typeface="+mn-cs"/>
              </a:rPr>
              <a:t> non </a:t>
            </a:r>
            <a:r>
              <a:rPr lang="en-US" sz="1200" b="0" i="0" u="none" strike="noStrike" kern="1200" baseline="0" dirty="0" err="1" smtClean="0">
                <a:solidFill>
                  <a:schemeClr val="tx1"/>
                </a:solidFill>
                <a:latin typeface="+mn-lt"/>
                <a:ea typeface="+mn-ea"/>
                <a:cs typeface="+mn-cs"/>
              </a:rPr>
              <a:t>essere</a:t>
            </a:r>
            <a:r>
              <a:rPr lang="en-US" sz="1200" b="0" i="0" u="none" strike="noStrike" kern="1200" baseline="0" dirty="0" smtClean="0">
                <a:solidFill>
                  <a:schemeClr val="tx1"/>
                </a:solidFill>
                <a:latin typeface="+mn-lt"/>
                <a:ea typeface="+mn-ea"/>
                <a:cs typeface="+mn-cs"/>
              </a:rPr>
              <a:t> stabile </a:t>
            </a:r>
            <a:r>
              <a:rPr lang="en-US" sz="1200" b="0" i="0" u="none" strike="noStrike" kern="1200" baseline="0" dirty="0" err="1" smtClean="0">
                <a:solidFill>
                  <a:schemeClr val="tx1"/>
                </a:solidFill>
                <a:latin typeface="+mn-lt"/>
                <a:ea typeface="+mn-ea"/>
                <a:cs typeface="+mn-cs"/>
              </a:rPr>
              <a:t>perchè</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influenzato</a:t>
            </a:r>
            <a:r>
              <a:rPr lang="en-US" sz="1200" b="0" i="0" u="none" strike="noStrike" kern="1200" baseline="0" dirty="0" smtClean="0">
                <a:solidFill>
                  <a:schemeClr val="tx1"/>
                </a:solidFill>
                <a:latin typeface="+mn-lt"/>
                <a:ea typeface="+mn-ea"/>
                <a:cs typeface="+mn-cs"/>
              </a:rPr>
              <a:t> in </a:t>
            </a:r>
            <a:r>
              <a:rPr lang="en-US" sz="1200" b="0" i="0" u="none" strike="noStrike" kern="1200" baseline="0" dirty="0" err="1" smtClean="0">
                <a:solidFill>
                  <a:schemeClr val="tx1"/>
                </a:solidFill>
                <a:latin typeface="+mn-lt"/>
                <a:ea typeface="+mn-ea"/>
                <a:cs typeface="+mn-cs"/>
              </a:rPr>
              <a:t>modo</a:t>
            </a:r>
            <a:r>
              <a:rPr lang="en-US" sz="1200" b="0" i="0" u="none" strike="noStrike" kern="1200" baseline="0" dirty="0" smtClean="0">
                <a:solidFill>
                  <a:schemeClr val="tx1"/>
                </a:solidFill>
                <a:latin typeface="+mn-lt"/>
                <a:ea typeface="+mn-ea"/>
                <a:cs typeface="+mn-cs"/>
              </a:rPr>
              <a:t> molto </a:t>
            </a:r>
            <a:r>
              <a:rPr lang="en-US" sz="1200" b="0" i="0" u="none" strike="noStrike" kern="1200" baseline="0" dirty="0" err="1" smtClean="0">
                <a:solidFill>
                  <a:schemeClr val="tx1"/>
                </a:solidFill>
                <a:latin typeface="+mn-lt"/>
                <a:ea typeface="+mn-ea"/>
                <a:cs typeface="+mn-cs"/>
              </a:rPr>
              <a:t>stretto</a:t>
            </a:r>
            <a:r>
              <a:rPr lang="en-US" sz="1200" b="0" i="0" u="none" strike="noStrike" kern="1200" baseline="0" dirty="0" smtClean="0">
                <a:solidFill>
                  <a:schemeClr val="tx1"/>
                </a:solidFill>
                <a:latin typeface="+mn-lt"/>
                <a:ea typeface="+mn-ea"/>
                <a:cs typeface="+mn-cs"/>
              </a:rPr>
              <a:t> dal </a:t>
            </a:r>
            <a:r>
              <a:rPr lang="en-US" sz="1200" b="0" i="0" u="none" strike="noStrike" kern="1200" baseline="0" dirty="0" err="1" smtClean="0">
                <a:solidFill>
                  <a:schemeClr val="tx1"/>
                </a:solidFill>
                <a:latin typeface="+mn-lt"/>
                <a:ea typeface="+mn-ea"/>
                <a:cs typeface="+mn-cs"/>
              </a:rPr>
              <a:t>trattamento</a:t>
            </a:r>
            <a:r>
              <a:rPr lang="en-US" sz="1200" b="0" i="0" u="none" strike="noStrike" kern="1200" baseline="0" dirty="0" smtClean="0">
                <a:solidFill>
                  <a:schemeClr val="tx1"/>
                </a:solidFill>
                <a:latin typeface="+mn-lt"/>
                <a:ea typeface="+mn-ea"/>
                <a:cs typeface="+mn-cs"/>
              </a:rPr>
              <a:t> e per I </a:t>
            </a:r>
            <a:r>
              <a:rPr lang="en-US" sz="1200" b="0" i="0" u="none" strike="noStrike" kern="1200" baseline="0" dirty="0" err="1" smtClean="0">
                <a:solidFill>
                  <a:schemeClr val="tx1"/>
                </a:solidFill>
                <a:latin typeface="+mn-lt"/>
                <a:ea typeface="+mn-ea"/>
                <a:cs typeface="+mn-cs"/>
              </a:rPr>
              <a:t>pazienti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allergici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dall’esposizione</a:t>
            </a:r>
            <a:r>
              <a:rPr lang="en-US" sz="1200" b="0" i="0" u="none" strike="noStrike" kern="1200" baseline="0" dirty="0" smtClean="0">
                <a:solidFill>
                  <a:schemeClr val="tx1"/>
                </a:solidFill>
                <a:latin typeface="+mn-lt"/>
                <a:ea typeface="+mn-ea"/>
                <a:cs typeface="+mn-cs"/>
              </a:rPr>
              <a:t>. I </a:t>
            </a:r>
            <a:r>
              <a:rPr lang="en-US" sz="1200" b="0" i="0" u="none" strike="noStrike" kern="1200" baseline="0" dirty="0" err="1" smtClean="0">
                <a:solidFill>
                  <a:schemeClr val="tx1"/>
                </a:solidFill>
                <a:latin typeface="+mn-lt"/>
                <a:ea typeface="+mn-ea"/>
                <a:cs typeface="+mn-cs"/>
              </a:rPr>
              <a:t>pz</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che</a:t>
            </a:r>
            <a:r>
              <a:rPr lang="en-US" sz="1200" b="0" i="0" u="none" strike="noStrike" kern="1200" baseline="0" dirty="0" smtClean="0">
                <a:solidFill>
                  <a:schemeClr val="tx1"/>
                </a:solidFill>
                <a:latin typeface="+mn-lt"/>
                <a:ea typeface="+mn-ea"/>
                <a:cs typeface="+mn-cs"/>
              </a:rPr>
              <a:t> da </a:t>
            </a:r>
            <a:r>
              <a:rPr lang="en-US" sz="1200" b="0" i="0" u="none" strike="noStrike" kern="1200" baseline="0" dirty="0" err="1" smtClean="0">
                <a:solidFill>
                  <a:schemeClr val="tx1"/>
                </a:solidFill>
                <a:latin typeface="+mn-lt"/>
                <a:ea typeface="+mn-ea"/>
                <a:cs typeface="+mn-cs"/>
              </a:rPr>
              <a:t>eosinofilici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diventano</a:t>
            </a:r>
            <a:r>
              <a:rPr lang="en-US" sz="1200" b="0" i="0" u="none" strike="noStrike" kern="1200" baseline="0" dirty="0" smtClean="0">
                <a:solidFill>
                  <a:schemeClr val="tx1"/>
                </a:solidFill>
                <a:latin typeface="+mn-lt"/>
                <a:ea typeface="+mn-ea"/>
                <a:cs typeface="+mn-cs"/>
              </a:rPr>
              <a:t> none </a:t>
            </a:r>
            <a:r>
              <a:rPr lang="en-US" sz="1200" b="0" i="0" u="none" strike="noStrike" kern="1200" baseline="0" dirty="0" err="1" smtClean="0">
                <a:solidFill>
                  <a:schemeClr val="tx1"/>
                </a:solidFill>
                <a:latin typeface="+mn-lt"/>
                <a:ea typeface="+mn-ea"/>
                <a:cs typeface="+mn-cs"/>
              </a:rPr>
              <a:t>osinofilici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potrebbero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essere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quelli</a:t>
            </a:r>
            <a:r>
              <a:rPr lang="en-US" sz="1200" b="0" i="0" u="none" strike="noStrike" kern="1200" baseline="0" dirty="0" smtClean="0">
                <a:solidFill>
                  <a:schemeClr val="tx1"/>
                </a:solidFill>
                <a:latin typeface="+mn-lt"/>
                <a:ea typeface="+mn-ea"/>
                <a:cs typeface="+mn-cs"/>
              </a:rPr>
              <a:t> in cui </a:t>
            </a:r>
            <a:r>
              <a:rPr lang="en-US" sz="1200" b="0" i="0" u="none" strike="noStrike" kern="1200" baseline="0" dirty="0" err="1" smtClean="0">
                <a:solidFill>
                  <a:schemeClr val="tx1"/>
                </a:solidFill>
                <a:latin typeface="+mn-lt"/>
                <a:ea typeface="+mn-ea"/>
                <a:cs typeface="+mn-cs"/>
              </a:rPr>
              <a: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trattamento</a:t>
            </a:r>
            <a:r>
              <a:rPr lang="en-US" sz="1200" b="0" i="0" u="none" strike="noStrike" kern="1200" baseline="0" dirty="0" smtClean="0">
                <a:solidFill>
                  <a:schemeClr val="tx1"/>
                </a:solidFill>
                <a:latin typeface="+mn-lt"/>
                <a:ea typeface="+mn-ea"/>
                <a:cs typeface="+mn-cs"/>
              </a:rPr>
              <a:t> è </a:t>
            </a:r>
            <a:r>
              <a:rPr lang="en-US" sz="1200" b="0" i="0" u="none" strike="noStrike" kern="1200" baseline="0" dirty="0" err="1" smtClean="0">
                <a:solidFill>
                  <a:schemeClr val="tx1"/>
                </a:solidFill>
                <a:latin typeface="+mn-lt"/>
                <a:ea typeface="+mn-ea"/>
                <a:cs typeface="+mn-cs"/>
              </a:rPr>
              <a:t>più</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efficace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mentre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quelli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che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aumentano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l’eosinofilia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potrebbero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essere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sottotrattati</a:t>
            </a:r>
            <a:r>
              <a:rPr lang="en-US" sz="1200" b="0" i="0" u="none" strike="noStrike" kern="1200" baseline="0" dirty="0" smtClean="0">
                <a:solidFill>
                  <a:schemeClr val="tx1"/>
                </a:solidFill>
                <a:latin typeface="+mn-lt"/>
                <a:ea typeface="+mn-ea"/>
                <a:cs typeface="+mn-cs"/>
              </a:rPr>
              <a:t>. Il </a:t>
            </a:r>
            <a:r>
              <a:rPr lang="en-US" sz="1200" b="0" i="0" u="none" strike="noStrike" kern="1200" baseline="0" dirty="0" err="1" smtClean="0">
                <a:solidFill>
                  <a:schemeClr val="tx1"/>
                </a:solidFill>
                <a:latin typeface="+mn-lt"/>
                <a:ea typeface="+mn-ea"/>
                <a:cs typeface="+mn-cs"/>
              </a:rPr>
              <a:t>fatto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che</a:t>
            </a:r>
            <a:r>
              <a:rPr lang="en-US" sz="1200" b="0" i="0" u="none" strike="noStrike" kern="1200" baseline="0" dirty="0" smtClean="0">
                <a:solidFill>
                  <a:schemeClr val="tx1"/>
                </a:solidFill>
                <a:latin typeface="+mn-lt"/>
                <a:ea typeface="+mn-ea"/>
                <a:cs typeface="+mn-cs"/>
              </a:rPr>
              <a:t> la </a:t>
            </a:r>
            <a:r>
              <a:rPr lang="en-US" sz="1200" b="0" i="0" u="none" strike="noStrike" kern="1200" baseline="0" dirty="0" err="1" smtClean="0">
                <a:solidFill>
                  <a:schemeClr val="tx1"/>
                </a:solidFill>
                <a:latin typeface="+mn-lt"/>
                <a:ea typeface="+mn-ea"/>
                <a:cs typeface="+mn-cs"/>
              </a:rPr>
              <a:t>funzionalità</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respiratoria</a:t>
            </a:r>
            <a:r>
              <a:rPr lang="en-US" sz="1200" b="0" i="0" u="none" strike="noStrike" kern="1200" baseline="0" dirty="0" smtClean="0">
                <a:solidFill>
                  <a:schemeClr val="tx1"/>
                </a:solidFill>
                <a:latin typeface="+mn-lt"/>
                <a:ea typeface="+mn-ea"/>
                <a:cs typeface="+mn-cs"/>
              </a:rPr>
              <a:t> e I </a:t>
            </a:r>
            <a:r>
              <a:rPr lang="en-US" sz="1200" b="0" i="0" u="none" strike="noStrike" kern="1200" baseline="0" dirty="0" err="1" smtClean="0">
                <a:solidFill>
                  <a:schemeClr val="tx1"/>
                </a:solidFill>
                <a:latin typeface="+mn-lt"/>
                <a:ea typeface="+mn-ea"/>
                <a:cs typeface="+mn-cs"/>
              </a:rPr>
              <a:t>sintomi</a:t>
            </a:r>
            <a:r>
              <a:rPr lang="en-US" sz="1200" b="0" i="0" u="none" strike="noStrike" kern="1200" baseline="0" dirty="0" smtClean="0">
                <a:solidFill>
                  <a:schemeClr val="tx1"/>
                </a:solidFill>
                <a:latin typeface="+mn-lt"/>
                <a:ea typeface="+mn-ea"/>
                <a:cs typeface="+mn-cs"/>
              </a:rPr>
              <a:t> non </a:t>
            </a:r>
            <a:r>
              <a:rPr lang="en-US" sz="1200" b="0" i="0" u="none" strike="noStrike" kern="1200" baseline="0" dirty="0" err="1" smtClean="0">
                <a:solidFill>
                  <a:schemeClr val="tx1"/>
                </a:solidFill>
                <a:latin typeface="+mn-lt"/>
                <a:ea typeface="+mn-ea"/>
                <a:cs typeface="+mn-cs"/>
              </a:rPr>
              <a:t>seguano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l’andamento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dell’infiammazione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abbiamo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già</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visto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può</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essere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dovuto</a:t>
            </a:r>
            <a:r>
              <a:rPr lang="en-US" sz="1200" b="0" i="0" u="none" strike="noStrike" kern="1200" baseline="0" dirty="0" smtClean="0">
                <a:solidFill>
                  <a:schemeClr val="tx1"/>
                </a:solidFill>
                <a:latin typeface="+mn-lt"/>
                <a:ea typeface="+mn-ea"/>
                <a:cs typeface="+mn-cs"/>
              </a:rPr>
              <a:t> ad </a:t>
            </a:r>
            <a:r>
              <a:rPr lang="en-US" sz="1200" b="0" i="0" u="none" strike="noStrike" kern="1200" baseline="0" dirty="0" err="1" smtClean="0">
                <a:solidFill>
                  <a:schemeClr val="tx1"/>
                </a:solidFill>
                <a:latin typeface="+mn-lt"/>
                <a:ea typeface="+mn-ea"/>
                <a:cs typeface="+mn-cs"/>
              </a:rPr>
              <a:t>una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dissociazione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infiammazione</a:t>
            </a:r>
            <a:r>
              <a:rPr lang="en-US" sz="1200" b="0" i="0" u="none" strike="noStrike" kern="1200" baseline="0" dirty="0" smtClean="0">
                <a:solidFill>
                  <a:schemeClr val="tx1"/>
                </a:solidFill>
                <a:latin typeface="+mn-lt"/>
                <a:ea typeface="+mn-ea"/>
                <a:cs typeface="+mn-cs"/>
              </a:rPr>
              <a:t> e </a:t>
            </a:r>
            <a:r>
              <a:rPr lang="en-US" sz="1200" b="0" i="0" u="none" strike="noStrike" kern="1200" baseline="0" dirty="0" err="1" smtClean="0">
                <a:solidFill>
                  <a:schemeClr val="tx1"/>
                </a:solidFill>
                <a:latin typeface="+mn-lt"/>
                <a:ea typeface="+mn-ea"/>
                <a:cs typeface="+mn-cs"/>
              </a:rPr>
              <a:t>funzionalità</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polmonare</a:t>
            </a:r>
            <a:r>
              <a:rPr lang="en-US" sz="1200" b="0" i="0" u="none" strike="noStrike" kern="1200" baseline="0" dirty="0" smtClean="0">
                <a:solidFill>
                  <a:schemeClr val="tx1"/>
                </a:solidFill>
                <a:latin typeface="+mn-lt"/>
                <a:ea typeface="+mn-ea"/>
                <a:cs typeface="+mn-cs"/>
              </a:rPr>
              <a:t> e </a:t>
            </a:r>
            <a:r>
              <a:rPr lang="en-US" sz="1200" b="0" i="0" u="none" strike="noStrike" kern="1200" baseline="0" dirty="0" err="1" smtClean="0">
                <a:solidFill>
                  <a:schemeClr val="tx1"/>
                </a:solidFill>
                <a:latin typeface="+mn-lt"/>
                <a:ea typeface="+mn-ea"/>
                <a:cs typeface="+mn-cs"/>
              </a:rPr>
              <a:t>dalla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sensibilità</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diversa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dell’infiammazione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eosinofilica</a:t>
            </a:r>
            <a:r>
              <a:rPr lang="en-US" sz="1200" b="0" i="0" u="none" strike="noStrike" kern="1200" baseline="0" dirty="0" smtClean="0">
                <a:solidFill>
                  <a:schemeClr val="tx1"/>
                </a:solidFill>
                <a:latin typeface="+mn-lt"/>
                <a:ea typeface="+mn-ea"/>
                <a:cs typeface="+mn-cs"/>
              </a:rPr>
              <a:t> per </a:t>
            </a:r>
            <a:r>
              <a:rPr lang="en-US" sz="1200" b="0" i="0" u="none" strike="noStrike" kern="1200" baseline="0" dirty="0" err="1" smtClean="0">
                <a:solidFill>
                  <a:schemeClr val="tx1"/>
                </a:solidFill>
                <a:latin typeface="+mn-lt"/>
                <a:ea typeface="+mn-ea"/>
                <a:cs typeface="+mn-cs"/>
              </a:rPr>
              <a: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trattamento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steroideo</a:t>
            </a:r>
            <a:r>
              <a:rPr lang="en-US" sz="1200" b="0" i="0" u="none" strike="noStrike" kern="1200" baseline="0" dirty="0" smtClean="0">
                <a:solidFill>
                  <a:schemeClr val="tx1"/>
                </a:solidFill>
                <a:latin typeface="+mn-lt"/>
                <a:ea typeface="+mn-ea"/>
                <a:cs typeface="+mn-cs"/>
              </a:rPr>
              <a:t>.</a:t>
            </a:r>
            <a:endParaRPr lang="it-IT" dirty="0" smtClean="0"/>
          </a:p>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26</a:t>
            </a:fld>
            <a:endParaRPr lang="it-IT"/>
          </a:p>
        </p:txBody>
      </p:sp>
    </p:spTree>
    <p:extLst>
      <p:ext uri="{BB962C8B-B14F-4D97-AF65-F5344CB8AC3E}">
        <p14:creationId xmlns:p14="http://schemas.microsoft.com/office/powerpoint/2010/main" val="1561077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29</a:t>
            </a:fld>
            <a:endParaRPr lang="it-IT"/>
          </a:p>
        </p:txBody>
      </p:sp>
    </p:spTree>
    <p:extLst>
      <p:ext uri="{BB962C8B-B14F-4D97-AF65-F5344CB8AC3E}">
        <p14:creationId xmlns:p14="http://schemas.microsoft.com/office/powerpoint/2010/main" val="3128870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Quando</a:t>
            </a:r>
            <a:r>
              <a:rPr lang="it-IT" baseline="0" dirty="0" smtClean="0"/>
              <a:t> la terapia </a:t>
            </a:r>
            <a:r>
              <a:rPr lang="it-IT" baseline="0" dirty="0" err="1" smtClean="0"/>
              <a:t>convezionale</a:t>
            </a:r>
            <a:r>
              <a:rPr lang="it-IT" baseline="0" dirty="0" smtClean="0"/>
              <a:t> per gli asmatici non ha successo la </a:t>
            </a:r>
            <a:r>
              <a:rPr lang="it-IT" baseline="0" dirty="0" err="1" smtClean="0"/>
              <a:t>fenotipizzazione</a:t>
            </a:r>
            <a:r>
              <a:rPr lang="it-IT" baseline="0" dirty="0" smtClean="0"/>
              <a:t> del paziente consente di individuare strategia alternative.</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31</a:t>
            </a:fld>
            <a:endParaRPr lang="it-IT"/>
          </a:p>
        </p:txBody>
      </p:sp>
    </p:spTree>
    <p:extLst>
      <p:ext uri="{BB962C8B-B14F-4D97-AF65-F5344CB8AC3E}">
        <p14:creationId xmlns:p14="http://schemas.microsoft.com/office/powerpoint/2010/main" val="3372908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6E8003E5-0EE0-4EA7-8474-3DD2551D58EC}" type="slidenum">
              <a:rPr lang="en-GB" altLang="it-IT">
                <a:solidFill>
                  <a:prstClr val="black"/>
                </a:solidFill>
              </a:rPr>
              <a:pPr>
                <a:spcBef>
                  <a:spcPct val="0"/>
                </a:spcBef>
              </a:pPr>
              <a:t>32</a:t>
            </a:fld>
            <a:endParaRPr lang="en-GB" altLang="it-IT">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mtClean="0"/>
              <a:t>This is perhaps better illustrated by this figure which shows that the higher the sputum eosinophil count the greater the improvement in spirometry following treatment with corticosteroids.</a:t>
            </a:r>
          </a:p>
        </p:txBody>
      </p:sp>
    </p:spTree>
    <p:extLst>
      <p:ext uri="{BB962C8B-B14F-4D97-AF65-F5344CB8AC3E}">
        <p14:creationId xmlns:p14="http://schemas.microsoft.com/office/powerpoint/2010/main" val="3561435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passaggio</a:t>
            </a:r>
            <a:r>
              <a:rPr lang="it-IT" baseline="0" dirty="0" smtClean="0"/>
              <a:t> poi dai fenotipi ai </a:t>
            </a:r>
            <a:r>
              <a:rPr lang="it-IT" baseline="0" dirty="0" err="1" smtClean="0"/>
              <a:t>subfenotipi</a:t>
            </a:r>
            <a:r>
              <a:rPr lang="it-IT" baseline="0" dirty="0" smtClean="0"/>
              <a:t> consente di individuare pz responsivi alla terapia</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34</a:t>
            </a:fld>
            <a:endParaRPr lang="it-IT"/>
          </a:p>
        </p:txBody>
      </p:sp>
    </p:spTree>
    <p:extLst>
      <p:ext uri="{BB962C8B-B14F-4D97-AF65-F5344CB8AC3E}">
        <p14:creationId xmlns:p14="http://schemas.microsoft.com/office/powerpoint/2010/main" val="1106424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Asthma can be divided into TH2‑low and TH2‑high subgroups. </a:t>
            </a:r>
            <a:r>
              <a:rPr lang="en-US" sz="1200" kern="1200" dirty="0" smtClean="0">
                <a:solidFill>
                  <a:schemeClr val="tx1"/>
                </a:solidFill>
                <a:effectLst/>
                <a:latin typeface="+mn-lt"/>
                <a:ea typeface="+mn-ea"/>
                <a:cs typeface="+mn-cs"/>
              </a:rPr>
              <a:t>Levels of gene expression for T helper 2 (TH2) cell cytokines or for the activation of epithelial cells by TH2 cell cytokines show a continuum in the airways of patients with asthma (rather than a bimodal distribution). Individuals with asthma who have expression levels higher than the range found in healthy controls have specific clinical, pathological and treatment-response characteristics. This suggests a threshold effect of TH2 cell cytokines in the airways above which type 2 inflammation influences the clinical features of asthma and the responsiveness to specific treatments. Biomarkers of type 2 inflammation in blood and exhaled air can identify individuals with asthma who are above and below this threshold, and are showing promise as predictors of responsiveness to a growing list of type 2 cytokine inhibitors that are in late-phase clinical trials for asthma.</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35</a:t>
            </a:fld>
            <a:endParaRPr lang="it-IT"/>
          </a:p>
        </p:txBody>
      </p:sp>
    </p:spTree>
    <p:extLst>
      <p:ext uri="{BB962C8B-B14F-4D97-AF65-F5344CB8AC3E}">
        <p14:creationId xmlns:p14="http://schemas.microsoft.com/office/powerpoint/2010/main" val="191055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five asthma clusters support the importance of disease heterogeneity in asthma and suggest differences in pathophysiologic mechanisms that determine cluster assignments.</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solidFill>
                  <a:prstClr val="black"/>
                </a:solidFill>
              </a:rPr>
              <a:pPr/>
              <a:t>38</a:t>
            </a:fld>
            <a:endParaRPr lang="it-IT">
              <a:solidFill>
                <a:prstClr val="black"/>
              </a:solidFill>
            </a:endParaRPr>
          </a:p>
        </p:txBody>
      </p:sp>
    </p:spTree>
    <p:extLst>
      <p:ext uri="{BB962C8B-B14F-4D97-AF65-F5344CB8AC3E}">
        <p14:creationId xmlns:p14="http://schemas.microsoft.com/office/powerpoint/2010/main" val="354393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p:cNvSpPr>
            <a:spLocks noGrp="1" noRot="1" noChangeAspect="1" noTextEdit="1"/>
          </p:cNvSpPr>
          <p:nvPr>
            <p:ph type="sldImg"/>
          </p:nvPr>
        </p:nvSpPr>
        <p:spPr>
          <a:ln/>
        </p:spPr>
      </p:sp>
      <p:sp>
        <p:nvSpPr>
          <p:cNvPr id="10240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10240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F90BB99C-5930-4BB3-BD24-3BE284E189B1}" type="slidenum">
              <a:rPr lang="it-IT" altLang="it-IT">
                <a:solidFill>
                  <a:prstClr val="black"/>
                </a:solidFill>
              </a:rPr>
              <a:pPr>
                <a:spcBef>
                  <a:spcPct val="0"/>
                </a:spcBef>
              </a:pPr>
              <a:t>40</a:t>
            </a:fld>
            <a:endParaRPr lang="it-IT" altLang="it-IT">
              <a:solidFill>
                <a:prstClr val="black"/>
              </a:solidFill>
            </a:endParaRPr>
          </a:p>
        </p:txBody>
      </p:sp>
    </p:spTree>
    <p:extLst>
      <p:ext uri="{BB962C8B-B14F-4D97-AF65-F5344CB8AC3E}">
        <p14:creationId xmlns:p14="http://schemas.microsoft.com/office/powerpoint/2010/main" val="1121802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9A8A062A-AA17-4CE1-84DC-A1127251CB11}" type="slidenum">
              <a:rPr lang="it-IT" altLang="it-IT">
                <a:solidFill>
                  <a:prstClr val="black"/>
                </a:solidFill>
              </a:rPr>
              <a:pPr>
                <a:spcBef>
                  <a:spcPct val="0"/>
                </a:spcBef>
              </a:pPr>
              <a:t>41</a:t>
            </a:fld>
            <a:endParaRPr lang="it-IT" altLang="it-IT">
              <a:solidFill>
                <a:prstClr val="black"/>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p>
        </p:txBody>
      </p:sp>
    </p:spTree>
    <p:extLst>
      <p:ext uri="{BB962C8B-B14F-4D97-AF65-F5344CB8AC3E}">
        <p14:creationId xmlns:p14="http://schemas.microsoft.com/office/powerpoint/2010/main" val="170083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D34DC047-372C-4955-8B0B-ACDCD4A18956}" type="slidenum">
              <a:rPr lang="it-IT" altLang="it-IT">
                <a:solidFill>
                  <a:prstClr val="black"/>
                </a:solidFill>
              </a:rPr>
              <a:pPr>
                <a:spcBef>
                  <a:spcPct val="0"/>
                </a:spcBef>
              </a:pPr>
              <a:t>42</a:t>
            </a:fld>
            <a:endParaRPr lang="it-IT" altLang="it-IT">
              <a:solidFill>
                <a:prstClr val="black"/>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it-IT" smtClean="0"/>
              <a:t>A selection of the sputum sample can be gently transferred in a polypropylene tube (in a pre-weighed conical tube)</a:t>
            </a:r>
          </a:p>
          <a:p>
            <a:pPr marL="171450" indent="-171450">
              <a:buFontTx/>
              <a:buChar char="-"/>
            </a:pPr>
            <a:r>
              <a:rPr lang="en-US" altLang="it-IT" smtClean="0"/>
              <a:t>The introduction of reducing agent, such as Dithiothreitol (DTT) allows to disperse mucus and to release trapped cells, in order to prepare homogeneous cell suspension </a:t>
            </a:r>
          </a:p>
        </p:txBody>
      </p:sp>
    </p:spTree>
    <p:extLst>
      <p:ext uri="{BB962C8B-B14F-4D97-AF65-F5344CB8AC3E}">
        <p14:creationId xmlns:p14="http://schemas.microsoft.com/office/powerpoint/2010/main" val="194257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five asthma clusters support the importance of disease heterogeneity in asthma and suggest differences in pathophysiologic mechanisms that determine cluster assignments.</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8</a:t>
            </a:fld>
            <a:endParaRPr lang="it-IT"/>
          </a:p>
        </p:txBody>
      </p:sp>
    </p:spTree>
    <p:extLst>
      <p:ext uri="{BB962C8B-B14F-4D97-AF65-F5344CB8AC3E}">
        <p14:creationId xmlns:p14="http://schemas.microsoft.com/office/powerpoint/2010/main" val="3543935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9CA86A7D-21F9-45C5-BF3A-7435BBDD7CC0}" type="slidenum">
              <a:rPr lang="it-IT" altLang="it-IT">
                <a:solidFill>
                  <a:prstClr val="black"/>
                </a:solidFill>
              </a:rPr>
              <a:pPr>
                <a:spcBef>
                  <a:spcPct val="0"/>
                </a:spcBef>
              </a:pPr>
              <a:t>43</a:t>
            </a:fld>
            <a:endParaRPr lang="it-IT" altLang="it-IT">
              <a:solidFill>
                <a:prstClr val="black"/>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p>
        </p:txBody>
      </p:sp>
    </p:spTree>
    <p:extLst>
      <p:ext uri="{BB962C8B-B14F-4D97-AF65-F5344CB8AC3E}">
        <p14:creationId xmlns:p14="http://schemas.microsoft.com/office/powerpoint/2010/main" val="1878792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egnaposto immagine diapositiva 1"/>
          <p:cNvSpPr>
            <a:spLocks noGrp="1" noRot="1" noChangeAspect="1" noTextEdit="1"/>
          </p:cNvSpPr>
          <p:nvPr>
            <p:ph type="sldImg"/>
          </p:nvPr>
        </p:nvSpPr>
        <p:spPr>
          <a:ln/>
        </p:spPr>
      </p:sp>
      <p:sp>
        <p:nvSpPr>
          <p:cNvPr id="16998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mtClean="0"/>
              <a:t>Another important issue that was addressed is the following: is induced sputum a reproducible method to assess airway inflammation?</a:t>
            </a:r>
          </a:p>
          <a:p>
            <a:pPr eaLnBrk="1" hangingPunct="1"/>
            <a:r>
              <a:rPr lang="it-IT" altLang="it-IT" smtClean="0"/>
              <a:t>To answer this question, we studied 53 stable asthmatics, 16 subjects with seasonal rhinitis and 19 healthy subjects.</a:t>
            </a:r>
          </a:p>
          <a:p>
            <a:pPr eaLnBrk="1" hangingPunct="1"/>
            <a:r>
              <a:rPr lang="it-IT" altLang="it-IT" smtClean="0"/>
              <a:t>Reproducibility was examined within sample (two different plugs of the same sample), between sample (two specimens of induced sputum obtained within one week) and between examiners.</a:t>
            </a:r>
          </a:p>
          <a:p>
            <a:pPr eaLnBrk="1" hangingPunct="1"/>
            <a:r>
              <a:rPr lang="it-IT" altLang="it-IT" smtClean="0"/>
              <a:t>We have found that the method is highly reproducible within sample and between examiners for all types of cells. Moreover, it is reproducible between sample for Eosinophils, Macrophages, Neutrophils, but not for Lymphocytes and for Epithelial Cells.</a:t>
            </a:r>
          </a:p>
          <a:p>
            <a:pPr eaLnBrk="1" hangingPunct="1"/>
            <a:r>
              <a:rPr lang="it-IT" altLang="it-IT" smtClean="0"/>
              <a:t>The importance of this study is the confirmation, within important statistical guidelines for a study of reproducibility, that the methods examined are reproducible and valid. Taking in account these results and previous findings, induced sputum can be used to follow airway inflammation non-invasively in subjects with airway disease.  </a:t>
            </a:r>
          </a:p>
        </p:txBody>
      </p:sp>
      <p:sp>
        <p:nvSpPr>
          <p:cNvPr id="16998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073CCD2E-909D-47FA-839D-39399B4355BA}" type="slidenum">
              <a:rPr lang="it-IT" altLang="it-IT">
                <a:solidFill>
                  <a:prstClr val="black"/>
                </a:solidFill>
              </a:rPr>
              <a:pPr>
                <a:spcBef>
                  <a:spcPct val="0"/>
                </a:spcBef>
              </a:pPr>
              <a:t>44</a:t>
            </a:fld>
            <a:endParaRPr lang="it-IT" altLang="it-IT">
              <a:solidFill>
                <a:prstClr val="black"/>
              </a:solidFill>
            </a:endParaRPr>
          </a:p>
        </p:txBody>
      </p:sp>
    </p:spTree>
    <p:extLst>
      <p:ext uri="{BB962C8B-B14F-4D97-AF65-F5344CB8AC3E}">
        <p14:creationId xmlns:p14="http://schemas.microsoft.com/office/powerpoint/2010/main" val="2320910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D730872F-84B6-4A27-BFC2-E4948D2FBB96}" type="slidenum">
              <a:rPr lang="it-IT" altLang="it-IT">
                <a:solidFill>
                  <a:prstClr val="black"/>
                </a:solidFill>
              </a:rPr>
              <a:pPr>
                <a:spcBef>
                  <a:spcPct val="0"/>
                </a:spcBef>
              </a:pPr>
              <a:t>45</a:t>
            </a:fld>
            <a:endParaRPr lang="it-IT" altLang="it-IT">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p>
        </p:txBody>
      </p:sp>
    </p:spTree>
    <p:extLst>
      <p:ext uri="{BB962C8B-B14F-4D97-AF65-F5344CB8AC3E}">
        <p14:creationId xmlns:p14="http://schemas.microsoft.com/office/powerpoint/2010/main" val="3209116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La valutazione dell’eosinofilia</a:t>
            </a:r>
            <a:r>
              <a:rPr lang="it-IT" baseline="0" dirty="0" smtClean="0"/>
              <a:t> nel sangue periferico non è semplicemente un surrogato dell’eosinofilia nelle vie aeree ma identifica un gruppo di asmatici con infiammazione sia sistemica che periferica che hanno funzionalità polmonare ridotta, maggiore iperreattività bronchiale e maggior numero di esacerbazioni di malattia, mentre la sola eosinofilia periferica evidenzia un gruppo di soggetti meno critici. E la sola eosinofilia sistemica non fornisce grande utilità</a:t>
            </a:r>
            <a:r>
              <a:rPr lang="it-IT" baseline="0" dirty="0" smtClean="0">
                <a:sym typeface="Wingdings" panose="05000000000000000000" pitchFamily="2" charset="2"/>
              </a:rPr>
              <a:t> Quindi è importante, se possibile, valutare sia l’infiammazione sistemica che quella periferica</a:t>
            </a:r>
            <a:endParaRPr lang="it-IT" dirty="0" smtClean="0"/>
          </a:p>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46</a:t>
            </a:fld>
            <a:endParaRPr lang="it-IT"/>
          </a:p>
        </p:txBody>
      </p:sp>
    </p:spTree>
    <p:extLst>
      <p:ext uri="{BB962C8B-B14F-4D97-AF65-F5344CB8AC3E}">
        <p14:creationId xmlns:p14="http://schemas.microsoft.com/office/powerpoint/2010/main" val="1553832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dirty="0" smtClean="0"/>
              <a:t>Diversi studi sono stati fatti confrontando le caratteristiche dell’asma atopico da quelle dell’asma non atopico e sebbene molte siano le similitudini, in questo lavoro si mostra come i soggetti non atopici abbiano un asma con  più sintomi soprattutto tosse e dispnea e una funzionalità respiratori peggiore e in generale un asma più severo.</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50</a:t>
            </a:fld>
            <a:endParaRPr lang="it-IT"/>
          </a:p>
        </p:txBody>
      </p:sp>
    </p:spTree>
    <p:extLst>
      <p:ext uri="{BB962C8B-B14F-4D97-AF65-F5344CB8AC3E}">
        <p14:creationId xmlns:p14="http://schemas.microsoft.com/office/powerpoint/2010/main" val="2282278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Perché dobbiamo </a:t>
            </a:r>
            <a:r>
              <a:rPr lang="it-IT" dirty="0" err="1" smtClean="0"/>
              <a:t>fenotipizzare</a:t>
            </a:r>
            <a:r>
              <a:rPr lang="it-IT" dirty="0" smtClean="0"/>
              <a:t> l’asma? Principalmente perché è una malattia eterogenea.</a:t>
            </a:r>
            <a:r>
              <a:rPr lang="it-IT" baseline="0" dirty="0" smtClean="0"/>
              <a:t> Questo è quanto riportato dalle </a:t>
            </a:r>
            <a:r>
              <a:rPr lang="it-IT" baseline="0" dirty="0" err="1" smtClean="0"/>
              <a:t>Dae</a:t>
            </a:r>
            <a:r>
              <a:rPr lang="it-IT" baseline="0" dirty="0" smtClean="0"/>
              <a:t> Linee guida Gina secondo cui  i fenotipi sono determinati dalla </a:t>
            </a:r>
            <a:r>
              <a:rPr lang="it-IT" baseline="0" dirty="0" err="1" smtClean="0"/>
              <a:t>vaietà</a:t>
            </a:r>
            <a:r>
              <a:rPr lang="it-IT" baseline="0" dirty="0" smtClean="0"/>
              <a:t> dei sintomi, dalla presenza dia </a:t>
            </a:r>
            <a:r>
              <a:rPr lang="it-IT" baseline="0" dirty="0" err="1" smtClean="0"/>
              <a:t>topia</a:t>
            </a:r>
            <a:r>
              <a:rPr lang="it-IT" baseline="0" dirty="0" smtClean="0"/>
              <a:t> e dall’ostruzione con possibili </a:t>
            </a:r>
            <a:r>
              <a:rPr lang="it-IT" baseline="0" dirty="0" err="1" smtClean="0"/>
              <a:t>overlap</a:t>
            </a:r>
            <a:r>
              <a:rPr lang="it-IT" baseline="0" dirty="0" smtClean="0"/>
              <a:t> e cambiamenti nel tempo. </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55</a:t>
            </a:fld>
            <a:endParaRPr lang="it-IT"/>
          </a:p>
        </p:txBody>
      </p:sp>
    </p:spTree>
    <p:extLst>
      <p:ext uri="{BB962C8B-B14F-4D97-AF65-F5344CB8AC3E}">
        <p14:creationId xmlns:p14="http://schemas.microsoft.com/office/powerpoint/2010/main" val="123810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Tra i pazienti con pattern </a:t>
            </a:r>
            <a:r>
              <a:rPr lang="it-IT" dirty="0" err="1" smtClean="0"/>
              <a:t>noneosinofilico</a:t>
            </a:r>
            <a:r>
              <a:rPr lang="it-IT" dirty="0" smtClean="0"/>
              <a:t> abbiamo </a:t>
            </a:r>
            <a:r>
              <a:rPr lang="it-IT" baseline="0" dirty="0" smtClean="0"/>
              <a:t>quelli con </a:t>
            </a:r>
            <a:r>
              <a:rPr lang="it-IT" dirty="0" smtClean="0"/>
              <a:t>fenotipo </a:t>
            </a:r>
            <a:r>
              <a:rPr lang="it-IT" dirty="0" err="1" smtClean="0"/>
              <a:t>neutrofilico</a:t>
            </a:r>
            <a:r>
              <a:rPr lang="it-IT" dirty="0" smtClean="0"/>
              <a:t>. Questo fenotipo</a:t>
            </a:r>
            <a:r>
              <a:rPr lang="it-IT" baseline="0" dirty="0" smtClean="0"/>
              <a:t> è più frequente nell’asma non allergico, nell’asma con ostruzione fissa </a:t>
            </a:r>
            <a:r>
              <a:rPr lang="it-IT" baseline="0" dirty="0" smtClean="0">
                <a:sym typeface="Wingdings" panose="05000000000000000000" pitchFamily="2" charset="2"/>
              </a:rPr>
              <a:t></a:t>
            </a:r>
            <a:r>
              <a:rPr lang="it-IT" baseline="0" dirty="0" err="1" smtClean="0">
                <a:sym typeface="Wingdings" panose="05000000000000000000" pitchFamily="2" charset="2"/>
              </a:rPr>
              <a:t>overlap</a:t>
            </a:r>
            <a:r>
              <a:rPr lang="it-IT" baseline="0" dirty="0" smtClean="0">
                <a:sym typeface="Wingdings" panose="05000000000000000000" pitchFamily="2" charset="2"/>
              </a:rPr>
              <a:t> asma/COPD e nell’asma degli obesi.</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58</a:t>
            </a:fld>
            <a:endParaRPr lang="it-IT"/>
          </a:p>
        </p:txBody>
      </p:sp>
    </p:spTree>
    <p:extLst>
      <p:ext uri="{BB962C8B-B14F-4D97-AF65-F5344CB8AC3E}">
        <p14:creationId xmlns:p14="http://schemas.microsoft.com/office/powerpoint/2010/main" val="2305082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concetto</a:t>
            </a:r>
            <a:r>
              <a:rPr lang="it-IT" baseline="0" dirty="0" smtClean="0"/>
              <a:t> di </a:t>
            </a:r>
            <a:r>
              <a:rPr lang="it-IT" baseline="0" dirty="0" err="1" smtClean="0"/>
              <a:t>fenotipizzazione</a:t>
            </a:r>
            <a:r>
              <a:rPr lang="it-IT" baseline="0" dirty="0" smtClean="0"/>
              <a:t> ha subito modifiche e soprattutto un ampliamento. </a:t>
            </a:r>
            <a:r>
              <a:rPr lang="it-IT" dirty="0" smtClean="0"/>
              <a:t>Nella</a:t>
            </a:r>
            <a:r>
              <a:rPr lang="it-IT" baseline="0" dirty="0" smtClean="0"/>
              <a:t> revisione 2014 delle </a:t>
            </a:r>
            <a:r>
              <a:rPr lang="it-IT" dirty="0" smtClean="0"/>
              <a:t>GINA sono</a:t>
            </a:r>
            <a:r>
              <a:rPr lang="it-IT" baseline="0" dirty="0" smtClean="0"/>
              <a:t> indicati alcuni tra </a:t>
            </a:r>
            <a:r>
              <a:rPr lang="it-IT" dirty="0" smtClean="0"/>
              <a:t>i fenotipi dell’asma più comuni,</a:t>
            </a:r>
            <a:r>
              <a:rPr lang="it-IT" baseline="0" dirty="0" smtClean="0"/>
              <a:t> </a:t>
            </a:r>
            <a:r>
              <a:rPr lang="it-IT" dirty="0" smtClean="0"/>
              <a:t>identificati in base allo</a:t>
            </a:r>
            <a:r>
              <a:rPr lang="it-IT" baseline="0" dirty="0" smtClean="0"/>
              <a:t> stato allergico del paziente, all’</a:t>
            </a:r>
            <a:r>
              <a:rPr lang="it-IT" baseline="0" dirty="0" err="1" smtClean="0"/>
              <a:t>onset</a:t>
            </a:r>
            <a:r>
              <a:rPr lang="it-IT" baseline="0" dirty="0" smtClean="0"/>
              <a:t> della malattia, alla presenza di ostruzione fissa e all’obesità. Alcuni di questi fenotipi come quello allergico sono caratterizzati da un pattern di infiammazione particolare come quello </a:t>
            </a:r>
            <a:r>
              <a:rPr lang="it-IT" baseline="0" dirty="0" err="1" smtClean="0"/>
              <a:t>eosinofilico</a:t>
            </a:r>
            <a:r>
              <a:rPr lang="it-IT" baseline="0" dirty="0" smtClean="0"/>
              <a:t>, altri possono presentare sia eosinofilia che neutrofilia altri ancora sono caratterizzati da una scarsa componente infiammatoria.</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59</a:t>
            </a:fld>
            <a:endParaRPr lang="it-IT"/>
          </a:p>
        </p:txBody>
      </p:sp>
    </p:spTree>
    <p:extLst>
      <p:ext uri="{BB962C8B-B14F-4D97-AF65-F5344CB8AC3E}">
        <p14:creationId xmlns:p14="http://schemas.microsoft.com/office/powerpoint/2010/main" val="1503168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realtà considerando le variabili</a:t>
            </a:r>
            <a:r>
              <a:rPr lang="it-IT" baseline="0" dirty="0" smtClean="0"/>
              <a:t> cliniche e quelle infiammatorie i fenotipi sono diversi, se consideriamo poi i meccanismi alla base dei fenotipi la complessità aumenta</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solidFill>
                  <a:prstClr val="black"/>
                </a:solidFill>
              </a:rPr>
              <a:pPr/>
              <a:t>61</a:t>
            </a:fld>
            <a:endParaRPr lang="it-IT">
              <a:solidFill>
                <a:prstClr val="black"/>
              </a:solidFill>
            </a:endParaRPr>
          </a:p>
        </p:txBody>
      </p:sp>
    </p:spTree>
    <p:extLst>
      <p:ext uri="{BB962C8B-B14F-4D97-AF65-F5344CB8AC3E}">
        <p14:creationId xmlns:p14="http://schemas.microsoft.com/office/powerpoint/2010/main" val="3218933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Fenotipizzazione</a:t>
            </a:r>
            <a:r>
              <a:rPr lang="it-IT" dirty="0" smtClean="0"/>
              <a:t> dell’asma in Th2 asma consente</a:t>
            </a:r>
            <a:r>
              <a:rPr lang="it-IT" baseline="0" dirty="0" smtClean="0"/>
              <a:t> di poter utilizzare nuove strategie terapeutiche…di cui parlerà Papi …..</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65</a:t>
            </a:fld>
            <a:endParaRPr lang="it-IT"/>
          </a:p>
        </p:txBody>
      </p:sp>
    </p:spTree>
    <p:extLst>
      <p:ext uri="{BB962C8B-B14F-4D97-AF65-F5344CB8AC3E}">
        <p14:creationId xmlns:p14="http://schemas.microsoft.com/office/powerpoint/2010/main" val="4132951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p:cNvSpPr>
            <a:spLocks noGrp="1" noRot="1" noChangeAspect="1" noTextEdit="1"/>
          </p:cNvSpPr>
          <p:nvPr>
            <p:ph type="sldImg"/>
          </p:nvPr>
        </p:nvSpPr>
        <p:spPr>
          <a:ln/>
        </p:spPr>
      </p:sp>
      <p:sp>
        <p:nvSpPr>
          <p:cNvPr id="870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87044" name="Segnaposto numero diapositiva 3"/>
          <p:cNvSpPr>
            <a:spLocks noGrp="1"/>
          </p:cNvSpPr>
          <p:nvPr>
            <p:ph type="sldNum" sz="quarter" idx="5"/>
          </p:nvPr>
        </p:nvSpPr>
        <p:spPr/>
        <p:txBody>
          <a:bodyPr/>
          <a:lstStyle/>
          <a:p>
            <a:pPr>
              <a:defRPr/>
            </a:pPr>
            <a:fld id="{F28AE2F0-5E40-46B4-9F59-4E4333B20F99}" type="slidenum">
              <a:rPr lang="it-IT">
                <a:solidFill>
                  <a:prstClr val="black"/>
                </a:solidFill>
              </a:rPr>
              <a:pPr>
                <a:defRPr/>
              </a:pPr>
              <a:t>11</a:t>
            </a:fld>
            <a:endParaRPr lang="it-IT">
              <a:solidFill>
                <a:prstClr val="black"/>
              </a:solidFill>
            </a:endParaRPr>
          </a:p>
        </p:txBody>
      </p:sp>
    </p:spTree>
    <p:extLst>
      <p:ext uri="{BB962C8B-B14F-4D97-AF65-F5344CB8AC3E}">
        <p14:creationId xmlns:p14="http://schemas.microsoft.com/office/powerpoint/2010/main" val="4266561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it-IT" altLang="it-IT" dirty="0" smtClean="0">
                <a:solidFill>
                  <a:schemeClr val="bg1"/>
                </a:solidFill>
              </a:rPr>
              <a:t>La valutazione nel tempo dell’eosinofilia dell’espettorato è risultata </a:t>
            </a:r>
          </a:p>
          <a:p>
            <a:pPr eaLnBrk="1" hangingPunct="1"/>
            <a:r>
              <a:rPr lang="it-IT" altLang="it-IT" dirty="0" smtClean="0">
                <a:solidFill>
                  <a:schemeClr val="bg1"/>
                </a:solidFill>
              </a:rPr>
              <a:t>utile nel modulare il piano terapeutico nei pazienti con asma moderato-</a:t>
            </a:r>
          </a:p>
          <a:p>
            <a:pPr eaLnBrk="1" hangingPunct="1"/>
            <a:r>
              <a:rPr lang="it-IT" altLang="it-IT" dirty="0" smtClean="0">
                <a:solidFill>
                  <a:schemeClr val="bg1"/>
                </a:solidFill>
              </a:rPr>
              <a:t>Grave.</a:t>
            </a:r>
          </a:p>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66</a:t>
            </a:fld>
            <a:endParaRPr lang="it-IT"/>
          </a:p>
        </p:txBody>
      </p:sp>
    </p:spTree>
    <p:extLst>
      <p:ext uri="{BB962C8B-B14F-4D97-AF65-F5344CB8AC3E}">
        <p14:creationId xmlns:p14="http://schemas.microsoft.com/office/powerpoint/2010/main" val="1720211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study is the first to use non-invasive analysis</a:t>
            </a:r>
          </a:p>
          <a:p>
            <a:r>
              <a:rPr lang="en-US" sz="1200" b="0" i="0" u="none" strike="noStrike" kern="1200" baseline="0" dirty="0" smtClean="0">
                <a:solidFill>
                  <a:schemeClr val="tx1"/>
                </a:solidFill>
                <a:latin typeface="+mn-lt"/>
                <a:ea typeface="+mn-ea"/>
                <a:cs typeface="+mn-cs"/>
              </a:rPr>
              <a:t>of sputum gene expression to identify transcriptomic </a:t>
            </a:r>
            <a:r>
              <a:rPr lang="en-US" sz="1200" b="0" i="0" u="none" strike="noStrike" kern="1200" baseline="0" dirty="0" err="1" smtClean="0">
                <a:solidFill>
                  <a:schemeClr val="tx1"/>
                </a:solidFill>
                <a:latin typeface="+mn-lt"/>
                <a:ea typeface="+mn-ea"/>
                <a:cs typeface="+mn-cs"/>
              </a:rPr>
              <a:t>endotypes</a:t>
            </a:r>
            <a:r>
              <a:rPr lang="en-US" sz="1200" b="0" i="0" u="none" strike="noStrike" kern="1200" baseline="0" dirty="0" smtClean="0">
                <a:solidFill>
                  <a:schemeClr val="tx1"/>
                </a:solidFill>
                <a:latin typeface="+mn-lt"/>
                <a:ea typeface="+mn-ea"/>
                <a:cs typeface="+mn-cs"/>
              </a:rPr>
              <a:t> of asthma (TEA</a:t>
            </a:r>
          </a:p>
          <a:p>
            <a:r>
              <a:rPr lang="en-US" sz="1200" b="0" i="0" u="none" strike="noStrike" kern="1200" baseline="0" dirty="0" smtClean="0">
                <a:solidFill>
                  <a:schemeClr val="tx1"/>
                </a:solidFill>
                <a:latin typeface="+mn-lt"/>
                <a:ea typeface="+mn-ea"/>
                <a:cs typeface="+mn-cs"/>
              </a:rPr>
              <a:t>Clusters) that correlate with clinical characteristics of severe disease including a history</a:t>
            </a:r>
          </a:p>
          <a:p>
            <a:r>
              <a:rPr lang="en-US" sz="1200" b="0" i="0" u="none" strike="noStrike" kern="1200" baseline="0" dirty="0" smtClean="0">
                <a:solidFill>
                  <a:schemeClr val="tx1"/>
                </a:solidFill>
                <a:latin typeface="+mn-lt"/>
                <a:ea typeface="+mn-ea"/>
                <a:cs typeface="+mn-cs"/>
              </a:rPr>
              <a:t>of hospitalization and near fatal asthma attack.</a:t>
            </a:r>
            <a:r>
              <a:rPr lang="it-IT" sz="1200" b="0" i="0" u="none" strike="noStrike" kern="1200" baseline="0" dirty="0" smtClean="0">
                <a:solidFill>
                  <a:schemeClr val="tx1"/>
                </a:solidFill>
                <a:latin typeface="+mn-lt"/>
                <a:ea typeface="+mn-ea"/>
                <a:cs typeface="+mn-cs"/>
              </a:rPr>
              <a:t> TEA cluster 1</a:t>
            </a:r>
          </a:p>
          <a:p>
            <a:r>
              <a:rPr lang="en-US" sz="1200" b="0" i="0" u="none" strike="noStrike" kern="1200" baseline="0" dirty="0" smtClean="0">
                <a:solidFill>
                  <a:schemeClr val="tx1"/>
                </a:solidFill>
                <a:latin typeface="+mn-lt"/>
                <a:ea typeface="+mn-ea"/>
                <a:cs typeface="+mn-cs"/>
              </a:rPr>
              <a:t>had the most subjects with a history of intubation (P = 0.05), a lower pre-bronchodilator</a:t>
            </a:r>
          </a:p>
          <a:p>
            <a:r>
              <a:rPr lang="en-US" sz="1200" b="0" i="0" u="none" strike="noStrike" kern="1200" baseline="0" dirty="0" smtClean="0">
                <a:solidFill>
                  <a:schemeClr val="tx1"/>
                </a:solidFill>
                <a:latin typeface="+mn-lt"/>
                <a:ea typeface="+mn-ea"/>
                <a:cs typeface="+mn-cs"/>
              </a:rPr>
              <a:t>FEV1 (P = 0.006), a higher bronchodilator response (P = 0.03), and higher exhaled nitric</a:t>
            </a:r>
          </a:p>
          <a:p>
            <a:r>
              <a:rPr lang="en-US" sz="1200" b="0" i="0" u="none" strike="noStrike" kern="1200" baseline="0" dirty="0" smtClean="0">
                <a:solidFill>
                  <a:schemeClr val="tx1"/>
                </a:solidFill>
                <a:latin typeface="+mn-lt"/>
                <a:ea typeface="+mn-ea"/>
                <a:cs typeface="+mn-cs"/>
              </a:rPr>
              <a:t>oxide levels (P = 0.04), compared to the other TEA clusters. TEA cluster 2, the smallest</a:t>
            </a:r>
          </a:p>
          <a:p>
            <a:r>
              <a:rPr lang="en-US" sz="1200" b="0" i="0" u="none" strike="noStrike" kern="1200" baseline="0" dirty="0" smtClean="0">
                <a:solidFill>
                  <a:schemeClr val="tx1"/>
                </a:solidFill>
                <a:latin typeface="+mn-lt"/>
                <a:ea typeface="+mn-ea"/>
                <a:cs typeface="+mn-cs"/>
              </a:rPr>
              <a:t>cluster had the most subjects that were hospitalized for asthma (P = 0.04). TEA cluster</a:t>
            </a:r>
          </a:p>
          <a:p>
            <a:r>
              <a:rPr lang="en-US" sz="1200" b="0" i="0" u="none" strike="noStrike" kern="1200" baseline="0" dirty="0" smtClean="0">
                <a:solidFill>
                  <a:schemeClr val="tx1"/>
                </a:solidFill>
                <a:latin typeface="+mn-lt"/>
                <a:ea typeface="+mn-ea"/>
                <a:cs typeface="+mn-cs"/>
              </a:rPr>
              <a:t>3, the largest cluster, had normal lung function, low exhaled nitric oxide levels, and lower</a:t>
            </a:r>
          </a:p>
          <a:p>
            <a:r>
              <a:rPr lang="it-IT" sz="1200" b="0" i="0" u="none" strike="noStrike" kern="1200" baseline="0" dirty="0" err="1" smtClean="0">
                <a:solidFill>
                  <a:schemeClr val="tx1"/>
                </a:solidFill>
                <a:latin typeface="+mn-lt"/>
                <a:ea typeface="+mn-ea"/>
                <a:cs typeface="+mn-cs"/>
              </a:rPr>
              <a:t>inhaled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steroid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requirements</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68</a:t>
            </a:fld>
            <a:endParaRPr lang="it-IT"/>
          </a:p>
        </p:txBody>
      </p:sp>
    </p:spTree>
    <p:extLst>
      <p:ext uri="{BB962C8B-B14F-4D97-AF65-F5344CB8AC3E}">
        <p14:creationId xmlns:p14="http://schemas.microsoft.com/office/powerpoint/2010/main" val="2287066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 primi fenotipi identificati si</a:t>
            </a:r>
            <a:r>
              <a:rPr lang="it-IT" baseline="0" dirty="0" smtClean="0"/>
              <a:t> basavano su caratteristiche ben distinte dell’asma. </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74</a:t>
            </a:fld>
            <a:endParaRPr lang="it-IT"/>
          </a:p>
        </p:txBody>
      </p:sp>
    </p:spTree>
    <p:extLst>
      <p:ext uri="{BB962C8B-B14F-4D97-AF65-F5344CB8AC3E}">
        <p14:creationId xmlns:p14="http://schemas.microsoft.com/office/powerpoint/2010/main" val="375323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Nello</a:t>
            </a:r>
            <a:r>
              <a:rPr lang="it-IT" baseline="0" dirty="0" smtClean="0"/>
              <a:t> studio </a:t>
            </a:r>
            <a:r>
              <a:rPr lang="it-IT" baseline="0" dirty="0" err="1" smtClean="0"/>
              <a:t>Enfumosa</a:t>
            </a:r>
            <a:r>
              <a:rPr lang="it-IT" baseline="0" dirty="0" smtClean="0"/>
              <a:t> che raccoglie dati sull’asma grave, la percentuale di neutrofili nell’espettorato è l’unica significativamente differente tra i pazienti con asma severo e con asma ben controllato</a:t>
            </a:r>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16</a:t>
            </a:fld>
            <a:endParaRPr lang="it-IT"/>
          </a:p>
        </p:txBody>
      </p:sp>
    </p:spTree>
    <p:extLst>
      <p:ext uri="{BB962C8B-B14F-4D97-AF65-F5344CB8AC3E}">
        <p14:creationId xmlns:p14="http://schemas.microsoft.com/office/powerpoint/2010/main" val="258378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retrospective study was conducted in 508 asthmatics Eosinophilic (≥3%) and </a:t>
            </a:r>
            <a:r>
              <a:rPr lang="en-US" sz="1200" kern="1200" dirty="0" err="1" smtClean="0">
                <a:solidFill>
                  <a:schemeClr val="tx1"/>
                </a:solidFill>
                <a:effectLst/>
                <a:latin typeface="+mn-lt"/>
                <a:ea typeface="+mn-ea"/>
                <a:cs typeface="+mn-cs"/>
              </a:rPr>
              <a:t>neutrophilic</a:t>
            </a:r>
            <a:r>
              <a:rPr lang="en-US" sz="1200" kern="1200" dirty="0" smtClean="0">
                <a:solidFill>
                  <a:schemeClr val="tx1"/>
                </a:solidFill>
                <a:effectLst/>
                <a:latin typeface="+mn-lt"/>
                <a:ea typeface="+mn-ea"/>
                <a:cs typeface="+mn-cs"/>
              </a:rPr>
              <a:t> (≥76%) airway inflammation were observed in 46% and 18% of patients respectively. Eosinophilic and </a:t>
            </a:r>
            <a:r>
              <a:rPr lang="en-US" sz="1200" kern="1200" dirty="0" err="1" smtClean="0">
                <a:solidFill>
                  <a:schemeClr val="tx1"/>
                </a:solidFill>
                <a:effectLst/>
                <a:latin typeface="+mn-lt"/>
                <a:ea typeface="+mn-ea"/>
                <a:cs typeface="+mn-cs"/>
              </a:rPr>
              <a:t>paucigranulocytic</a:t>
            </a:r>
            <a:r>
              <a:rPr lang="en-US" sz="1200" kern="1200" dirty="0" smtClean="0">
                <a:solidFill>
                  <a:schemeClr val="tx1"/>
                </a:solidFill>
                <a:effectLst/>
                <a:latin typeface="+mn-lt"/>
                <a:ea typeface="+mn-ea"/>
                <a:cs typeface="+mn-cs"/>
              </a:rPr>
              <a:t> asthma are the dominant inflammatory phenotypes</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20</a:t>
            </a:fld>
            <a:endParaRPr lang="it-IT"/>
          </a:p>
        </p:txBody>
      </p:sp>
    </p:spTree>
    <p:extLst>
      <p:ext uri="{BB962C8B-B14F-4D97-AF65-F5344CB8AC3E}">
        <p14:creationId xmlns:p14="http://schemas.microsoft.com/office/powerpoint/2010/main" val="141732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a:t>
            </a:r>
            <a:r>
              <a:rPr lang="it-IT" baseline="0" dirty="0" smtClean="0"/>
              <a:t> pazienti con un fenotipo </a:t>
            </a:r>
            <a:r>
              <a:rPr lang="it-IT" baseline="0" dirty="0" err="1" smtClean="0"/>
              <a:t>paucigranulocitico</a:t>
            </a:r>
            <a:r>
              <a:rPr lang="it-IT" baseline="0" dirty="0" smtClean="0"/>
              <a:t> inoltre hanno una funzionalità respiratoria migliore rispetto agli altri fenotipi</a:t>
            </a:r>
            <a:endParaRPr lang="it-IT" dirty="0" smtClean="0"/>
          </a:p>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21</a:t>
            </a:fld>
            <a:endParaRPr lang="it-IT"/>
          </a:p>
        </p:txBody>
      </p:sp>
    </p:spTree>
    <p:extLst>
      <p:ext uri="{BB962C8B-B14F-4D97-AF65-F5344CB8AC3E}">
        <p14:creationId xmlns:p14="http://schemas.microsoft.com/office/powerpoint/2010/main" val="281676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il</a:t>
            </a:r>
            <a:r>
              <a:rPr lang="it-IT" baseline="0" dirty="0" smtClean="0"/>
              <a:t> pattern </a:t>
            </a:r>
            <a:r>
              <a:rPr lang="it-IT" baseline="0" dirty="0" err="1" smtClean="0"/>
              <a:t>paucigranulare</a:t>
            </a:r>
            <a:r>
              <a:rPr lang="it-IT" baseline="0" dirty="0" smtClean="0"/>
              <a:t> è caratteristico di un asma meno grave o comunque ben controllato dalla terapia o addirittura dovrebbe far pensare ad una rivalutazione della diagnosi</a:t>
            </a:r>
            <a:endParaRPr lang="it-IT" dirty="0" smtClean="0"/>
          </a:p>
          <a:p>
            <a:endParaRPr lang="it-IT" dirty="0"/>
          </a:p>
        </p:txBody>
      </p:sp>
      <p:sp>
        <p:nvSpPr>
          <p:cNvPr id="4" name="Segnaposto numero diapositiva 3"/>
          <p:cNvSpPr>
            <a:spLocks noGrp="1"/>
          </p:cNvSpPr>
          <p:nvPr>
            <p:ph type="sldNum" sz="quarter" idx="10"/>
          </p:nvPr>
        </p:nvSpPr>
        <p:spPr/>
        <p:txBody>
          <a:bodyPr/>
          <a:lstStyle/>
          <a:p>
            <a:fld id="{744DC0E2-72F2-4FF2-9F06-782E7EF6720C}" type="slidenum">
              <a:rPr lang="it-IT" smtClean="0"/>
              <a:t>22</a:t>
            </a:fld>
            <a:endParaRPr lang="it-IT"/>
          </a:p>
        </p:txBody>
      </p:sp>
    </p:spTree>
    <p:extLst>
      <p:ext uri="{BB962C8B-B14F-4D97-AF65-F5344CB8AC3E}">
        <p14:creationId xmlns:p14="http://schemas.microsoft.com/office/powerpoint/2010/main" val="1020849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egnaposto immagine diapositiva 1"/>
          <p:cNvSpPr>
            <a:spLocks noGrp="1" noRot="1" noChangeAspect="1" noTextEdit="1"/>
          </p:cNvSpPr>
          <p:nvPr>
            <p:ph type="sldImg"/>
          </p:nvPr>
        </p:nvSpPr>
        <p:spPr>
          <a:ln/>
        </p:spPr>
      </p:sp>
      <p:sp>
        <p:nvSpPr>
          <p:cNvPr id="2314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23142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95300">
              <a:spcBef>
                <a:spcPct val="30000"/>
              </a:spcBef>
              <a:defRPr sz="1200">
                <a:solidFill>
                  <a:schemeClr val="tx1"/>
                </a:solidFill>
                <a:latin typeface="Arial" pitchFamily="34" charset="0"/>
              </a:defRPr>
            </a:lvl1pPr>
            <a:lvl2pPr marL="742950" indent="-285750" defTabSz="495300">
              <a:spcBef>
                <a:spcPct val="30000"/>
              </a:spcBef>
              <a:defRPr sz="1200">
                <a:solidFill>
                  <a:schemeClr val="tx1"/>
                </a:solidFill>
                <a:latin typeface="Arial" pitchFamily="34" charset="0"/>
              </a:defRPr>
            </a:lvl2pPr>
            <a:lvl3pPr marL="1143000" indent="-228600" defTabSz="495300">
              <a:spcBef>
                <a:spcPct val="30000"/>
              </a:spcBef>
              <a:defRPr sz="1200">
                <a:solidFill>
                  <a:schemeClr val="tx1"/>
                </a:solidFill>
                <a:latin typeface="Arial" pitchFamily="34" charset="0"/>
              </a:defRPr>
            </a:lvl3pPr>
            <a:lvl4pPr marL="1600200" indent="-228600" defTabSz="495300">
              <a:spcBef>
                <a:spcPct val="30000"/>
              </a:spcBef>
              <a:defRPr sz="1200">
                <a:solidFill>
                  <a:schemeClr val="tx1"/>
                </a:solidFill>
                <a:latin typeface="Arial" pitchFamily="34" charset="0"/>
              </a:defRPr>
            </a:lvl4pPr>
            <a:lvl5pPr marL="2057400" indent="-228600" defTabSz="495300">
              <a:spcBef>
                <a:spcPct val="30000"/>
              </a:spcBef>
              <a:defRPr sz="1200">
                <a:solidFill>
                  <a:schemeClr val="tx1"/>
                </a:solidFill>
                <a:latin typeface="Arial" pitchFamily="34" charset="0"/>
              </a:defRPr>
            </a:lvl5pPr>
            <a:lvl6pPr marL="2514600" indent="-228600" defTabSz="495300" eaLnBrk="0" fontAlgn="base" hangingPunct="0">
              <a:spcBef>
                <a:spcPct val="30000"/>
              </a:spcBef>
              <a:spcAft>
                <a:spcPct val="0"/>
              </a:spcAft>
              <a:defRPr sz="1200">
                <a:solidFill>
                  <a:schemeClr val="tx1"/>
                </a:solidFill>
                <a:latin typeface="Arial" pitchFamily="34" charset="0"/>
              </a:defRPr>
            </a:lvl6pPr>
            <a:lvl7pPr marL="2971800" indent="-228600" defTabSz="495300" eaLnBrk="0" fontAlgn="base" hangingPunct="0">
              <a:spcBef>
                <a:spcPct val="30000"/>
              </a:spcBef>
              <a:spcAft>
                <a:spcPct val="0"/>
              </a:spcAft>
              <a:defRPr sz="1200">
                <a:solidFill>
                  <a:schemeClr val="tx1"/>
                </a:solidFill>
                <a:latin typeface="Arial" pitchFamily="34" charset="0"/>
              </a:defRPr>
            </a:lvl7pPr>
            <a:lvl8pPr marL="3429000" indent="-228600" defTabSz="495300" eaLnBrk="0" fontAlgn="base" hangingPunct="0">
              <a:spcBef>
                <a:spcPct val="30000"/>
              </a:spcBef>
              <a:spcAft>
                <a:spcPct val="0"/>
              </a:spcAft>
              <a:defRPr sz="1200">
                <a:solidFill>
                  <a:schemeClr val="tx1"/>
                </a:solidFill>
                <a:latin typeface="Arial" pitchFamily="34" charset="0"/>
              </a:defRPr>
            </a:lvl8pPr>
            <a:lvl9pPr marL="3886200" indent="-228600" defTabSz="495300" eaLnBrk="0" fontAlgn="base" hangingPunct="0">
              <a:spcBef>
                <a:spcPct val="30000"/>
              </a:spcBef>
              <a:spcAft>
                <a:spcPct val="0"/>
              </a:spcAft>
              <a:defRPr sz="1200">
                <a:solidFill>
                  <a:schemeClr val="tx1"/>
                </a:solidFill>
                <a:latin typeface="Arial" pitchFamily="34" charset="0"/>
              </a:defRPr>
            </a:lvl9pPr>
          </a:lstStyle>
          <a:p>
            <a:pPr>
              <a:spcBef>
                <a:spcPct val="0"/>
              </a:spcBef>
            </a:pPr>
            <a:fld id="{A14817E4-21B2-48F6-A31C-80328C278E5C}" type="slidenum">
              <a:rPr lang="en-GB" altLang="it-IT" sz="1300">
                <a:solidFill>
                  <a:srgbClr val="000000"/>
                </a:solidFill>
                <a:latin typeface="Times New Roman" pitchFamily="18" charset="0"/>
                <a:ea typeface="MS PGothic" pitchFamily="34" charset="-128"/>
              </a:rPr>
              <a:pPr>
                <a:spcBef>
                  <a:spcPct val="0"/>
                </a:spcBef>
              </a:pPr>
              <a:t>24</a:t>
            </a:fld>
            <a:endParaRPr lang="en-GB" altLang="it-IT" sz="130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293636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egnaposto immagine diapositiva 1"/>
          <p:cNvSpPr>
            <a:spLocks noGrp="1" noRot="1" noChangeAspect="1" noTextEdit="1"/>
          </p:cNvSpPr>
          <p:nvPr>
            <p:ph type="sldImg"/>
          </p:nvPr>
        </p:nvSpPr>
        <p:spPr>
          <a:ln/>
        </p:spPr>
      </p:sp>
      <p:sp>
        <p:nvSpPr>
          <p:cNvPr id="23347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23347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95300">
              <a:spcBef>
                <a:spcPct val="30000"/>
              </a:spcBef>
              <a:defRPr sz="1200">
                <a:solidFill>
                  <a:schemeClr val="tx1"/>
                </a:solidFill>
                <a:latin typeface="Arial" pitchFamily="34" charset="0"/>
              </a:defRPr>
            </a:lvl1pPr>
            <a:lvl2pPr marL="742950" indent="-285750" defTabSz="495300">
              <a:spcBef>
                <a:spcPct val="30000"/>
              </a:spcBef>
              <a:defRPr sz="1200">
                <a:solidFill>
                  <a:schemeClr val="tx1"/>
                </a:solidFill>
                <a:latin typeface="Arial" pitchFamily="34" charset="0"/>
              </a:defRPr>
            </a:lvl2pPr>
            <a:lvl3pPr marL="1143000" indent="-228600" defTabSz="495300">
              <a:spcBef>
                <a:spcPct val="30000"/>
              </a:spcBef>
              <a:defRPr sz="1200">
                <a:solidFill>
                  <a:schemeClr val="tx1"/>
                </a:solidFill>
                <a:latin typeface="Arial" pitchFamily="34" charset="0"/>
              </a:defRPr>
            </a:lvl3pPr>
            <a:lvl4pPr marL="1600200" indent="-228600" defTabSz="495300">
              <a:spcBef>
                <a:spcPct val="30000"/>
              </a:spcBef>
              <a:defRPr sz="1200">
                <a:solidFill>
                  <a:schemeClr val="tx1"/>
                </a:solidFill>
                <a:latin typeface="Arial" pitchFamily="34" charset="0"/>
              </a:defRPr>
            </a:lvl4pPr>
            <a:lvl5pPr marL="2057400" indent="-228600" defTabSz="495300">
              <a:spcBef>
                <a:spcPct val="30000"/>
              </a:spcBef>
              <a:defRPr sz="1200">
                <a:solidFill>
                  <a:schemeClr val="tx1"/>
                </a:solidFill>
                <a:latin typeface="Arial" pitchFamily="34" charset="0"/>
              </a:defRPr>
            </a:lvl5pPr>
            <a:lvl6pPr marL="2514600" indent="-228600" defTabSz="495300" eaLnBrk="0" fontAlgn="base" hangingPunct="0">
              <a:spcBef>
                <a:spcPct val="30000"/>
              </a:spcBef>
              <a:spcAft>
                <a:spcPct val="0"/>
              </a:spcAft>
              <a:defRPr sz="1200">
                <a:solidFill>
                  <a:schemeClr val="tx1"/>
                </a:solidFill>
                <a:latin typeface="Arial" pitchFamily="34" charset="0"/>
              </a:defRPr>
            </a:lvl6pPr>
            <a:lvl7pPr marL="2971800" indent="-228600" defTabSz="495300" eaLnBrk="0" fontAlgn="base" hangingPunct="0">
              <a:spcBef>
                <a:spcPct val="30000"/>
              </a:spcBef>
              <a:spcAft>
                <a:spcPct val="0"/>
              </a:spcAft>
              <a:defRPr sz="1200">
                <a:solidFill>
                  <a:schemeClr val="tx1"/>
                </a:solidFill>
                <a:latin typeface="Arial" pitchFamily="34" charset="0"/>
              </a:defRPr>
            </a:lvl7pPr>
            <a:lvl8pPr marL="3429000" indent="-228600" defTabSz="495300" eaLnBrk="0" fontAlgn="base" hangingPunct="0">
              <a:spcBef>
                <a:spcPct val="30000"/>
              </a:spcBef>
              <a:spcAft>
                <a:spcPct val="0"/>
              </a:spcAft>
              <a:defRPr sz="1200">
                <a:solidFill>
                  <a:schemeClr val="tx1"/>
                </a:solidFill>
                <a:latin typeface="Arial" pitchFamily="34" charset="0"/>
              </a:defRPr>
            </a:lvl8pPr>
            <a:lvl9pPr marL="3886200" indent="-228600" defTabSz="495300" eaLnBrk="0" fontAlgn="base" hangingPunct="0">
              <a:spcBef>
                <a:spcPct val="30000"/>
              </a:spcBef>
              <a:spcAft>
                <a:spcPct val="0"/>
              </a:spcAft>
              <a:defRPr sz="1200">
                <a:solidFill>
                  <a:schemeClr val="tx1"/>
                </a:solidFill>
                <a:latin typeface="Arial" pitchFamily="34" charset="0"/>
              </a:defRPr>
            </a:lvl9pPr>
          </a:lstStyle>
          <a:p>
            <a:pPr>
              <a:spcBef>
                <a:spcPct val="0"/>
              </a:spcBef>
            </a:pPr>
            <a:fld id="{F07B88EA-B7E2-485D-9DEA-BE73B9073C99}" type="slidenum">
              <a:rPr lang="en-GB" altLang="it-IT" sz="1300">
                <a:solidFill>
                  <a:srgbClr val="000000"/>
                </a:solidFill>
                <a:latin typeface="Times New Roman" pitchFamily="18" charset="0"/>
                <a:ea typeface="MS PGothic" pitchFamily="34" charset="-128"/>
              </a:rPr>
              <a:pPr>
                <a:spcBef>
                  <a:spcPct val="0"/>
                </a:spcBef>
              </a:pPr>
              <a:t>25</a:t>
            </a:fld>
            <a:endParaRPr lang="en-GB" altLang="it-IT" sz="130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9372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0295492-4522-438A-94B5-E5DA3AC3B1D3}" type="datetimeFigureOut">
              <a:rPr lang="it-IT" smtClean="0"/>
              <a:t>14/04/2015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309939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295492-4522-438A-94B5-E5DA3AC3B1D3}" type="datetimeFigureOut">
              <a:rPr lang="it-IT" smtClean="0"/>
              <a:t>14/04/2015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399808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295492-4522-438A-94B5-E5DA3AC3B1D3}" type="datetimeFigureOut">
              <a:rPr lang="it-IT" smtClean="0"/>
              <a:t>14/04/2015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249226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4CA3C0-F592-4131-908C-691A4E0CC27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117504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97A70-D00A-409D-832E-2AEC95918D5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936365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13E22-2EDB-44D3-BBDB-0ED933A7073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511331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50AC44-B57C-4BC1-8BAF-05B86D38C22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787239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BF3E87-9107-4A89-BD0D-574ECDCBA32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8354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823FC1-DD57-496C-830F-3E305A3CF4E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00432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244A1B-15B5-41D3-B0AE-7DF8D8622A0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01371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2BBF4-AC55-454A-92BB-8661DA4BF71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8336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295492-4522-438A-94B5-E5DA3AC3B1D3}" type="datetimeFigureOut">
              <a:rPr lang="it-IT" smtClean="0"/>
              <a:t>14/04/2015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3514497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966EE4-8EC2-4665-9D4E-4884A38A0A5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161424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D5B883-3B8E-471E-882B-2671C6C5F1A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547564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CCC26-CADF-431D-9EAC-E29A8E0E1A4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958250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469F48-7A0E-4D03-BAB5-4B603082B21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323664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2" name="Image 3" descr="ERS_CORP_1.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p:cNvSpPr>
            <a:spLocks noGrp="1"/>
          </p:cNvSpPr>
          <p:nvPr>
            <p:ph type="dt" sz="half" idx="10"/>
          </p:nvPr>
        </p:nvSpPr>
        <p:spPr>
          <a:xfrm>
            <a:off x="3124200" y="5959475"/>
            <a:ext cx="2895600" cy="365125"/>
          </a:xfrm>
          <a:prstGeom prst="rect">
            <a:avLst/>
          </a:prstGeom>
        </p:spPr>
        <p:txBody>
          <a:bodyPr vert="horz" wrap="square" lIns="91440" tIns="45720" rIns="91440" bIns="45720" numCol="1" anchor="t" anchorCtr="0" compatLnSpc="1">
            <a:prstTxWarp prst="textNoShape">
              <a:avLst/>
            </a:prstTxWarp>
          </a:bodyPr>
          <a:lstStyle>
            <a:lvl1pPr algn="ctr" defTabSz="457200" eaLnBrk="1" hangingPunct="1">
              <a:defRPr sz="1200">
                <a:solidFill>
                  <a:srgbClr val="7F7F7F"/>
                </a:solidFill>
                <a:latin typeface="Arial" charset="0"/>
                <a:ea typeface="ＭＳ Ｐゴシック" charset="-128"/>
                <a:cs typeface="+mn-cs"/>
              </a:defRPr>
            </a:lvl1pPr>
          </a:lstStyle>
          <a:p>
            <a:pPr fontAlgn="base">
              <a:spcBef>
                <a:spcPct val="0"/>
              </a:spcBef>
              <a:spcAft>
                <a:spcPct val="0"/>
              </a:spcAft>
              <a:defRPr/>
            </a:pPr>
            <a:fld id="{323243E0-A39A-45DF-A18E-D5F4F3806C0B}" type="datetime1">
              <a:rPr lang="fr-FR"/>
              <a:pPr fontAlgn="base">
                <a:spcBef>
                  <a:spcPct val="0"/>
                </a:spcBef>
                <a:spcAft>
                  <a:spcPct val="0"/>
                </a:spcAft>
                <a:defRPr/>
              </a:pPr>
              <a:t>14/04/2015</a:t>
            </a:fld>
            <a:endParaRPr lang="fr-FR"/>
          </a:p>
        </p:txBody>
      </p:sp>
    </p:spTree>
    <p:extLst>
      <p:ext uri="{BB962C8B-B14F-4D97-AF65-F5344CB8AC3E}">
        <p14:creationId xmlns:p14="http://schemas.microsoft.com/office/powerpoint/2010/main" val="258198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4" name="Image 3" descr="ERS_CORP_2.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2"/>
          <p:cNvSpPr>
            <a:spLocks noGrp="1"/>
          </p:cNvSpPr>
          <p:nvPr>
            <p:ph type="subTitle" idx="1"/>
          </p:nvPr>
        </p:nvSpPr>
        <p:spPr>
          <a:xfrm>
            <a:off x="457200" y="3581400"/>
            <a:ext cx="8229600" cy="952500"/>
          </a:xfrm>
        </p:spPr>
        <p:txBody>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smtClean="0"/>
              <a:t>Cliquez pour modifier le style des sous-titres du masque</a:t>
            </a:r>
            <a:endParaRPr lang="fr-FR" dirty="0"/>
          </a:p>
        </p:txBody>
      </p:sp>
      <p:sp>
        <p:nvSpPr>
          <p:cNvPr id="7" name="Titre 1"/>
          <p:cNvSpPr>
            <a:spLocks noGrp="1"/>
          </p:cNvSpPr>
          <p:nvPr>
            <p:ph type="title"/>
          </p:nvPr>
        </p:nvSpPr>
        <p:spPr>
          <a:xfrm>
            <a:off x="457200" y="1981200"/>
            <a:ext cx="8229600" cy="1143000"/>
          </a:xfrm>
        </p:spPr>
        <p:txBody>
          <a:bodyPr/>
          <a:lstStyle>
            <a:lvl1pPr>
              <a:defRPr sz="2800" cap="all">
                <a:solidFill>
                  <a:schemeClr val="bg1"/>
                </a:solidFill>
              </a:defRPr>
            </a:lvl1pPr>
          </a:lstStyle>
          <a:p>
            <a:r>
              <a:rPr lang="fr-CH" dirty="0" smtClean="0"/>
              <a:t>Cliquez et modifiez le titre</a:t>
            </a:r>
            <a:endParaRPr lang="fr-FR" dirty="0"/>
          </a:p>
        </p:txBody>
      </p:sp>
    </p:spTree>
    <p:extLst>
      <p:ext uri="{BB962C8B-B14F-4D97-AF65-F5344CB8AC3E}">
        <p14:creationId xmlns:p14="http://schemas.microsoft.com/office/powerpoint/2010/main" val="2804880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6"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ous-titre 2"/>
          <p:cNvSpPr>
            <a:spLocks noGrp="1"/>
          </p:cNvSpPr>
          <p:nvPr>
            <p:ph type="subTitle" idx="1"/>
          </p:nvPr>
        </p:nvSpPr>
        <p:spPr>
          <a:xfrm>
            <a:off x="457200" y="2095500"/>
            <a:ext cx="8229600" cy="952500"/>
          </a:xfrm>
        </p:spPr>
        <p:txBody>
          <a:bodyPr/>
          <a:lstStyle>
            <a:lvl1pPr marL="0" indent="0" algn="ctr">
              <a:buNone/>
              <a:defRPr sz="2000">
                <a:solidFill>
                  <a:srgbClr val="0052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smtClean="0"/>
              <a:t>Cliquez pour modifier le style des sous-titres du masque</a:t>
            </a:r>
            <a:endParaRPr lang="fr-FR" dirty="0"/>
          </a:p>
        </p:txBody>
      </p:sp>
      <p:sp>
        <p:nvSpPr>
          <p:cNvPr id="12" name="Titre 1"/>
          <p:cNvSpPr>
            <a:spLocks noGrp="1"/>
          </p:cNvSpPr>
          <p:nvPr>
            <p:ph type="title"/>
          </p:nvPr>
        </p:nvSpPr>
        <p:spPr>
          <a:xfrm>
            <a:off x="457200" y="768350"/>
            <a:ext cx="8229600" cy="984250"/>
          </a:xfrm>
        </p:spPr>
        <p:txBody>
          <a:bodyPr/>
          <a:lstStyle>
            <a:lvl1pPr>
              <a:defRPr sz="2800" cap="all"/>
            </a:lvl1pPr>
          </a:lstStyle>
          <a:p>
            <a:r>
              <a:rPr lang="fr-CH" dirty="0" smtClean="0"/>
              <a:t>Cliquez et modifiez le titre</a:t>
            </a:r>
            <a:endParaRPr lang="fr-FR" dirty="0"/>
          </a:p>
        </p:txBody>
      </p:sp>
      <p:sp>
        <p:nvSpPr>
          <p:cNvPr id="13" name="Espace réservé du texte 3"/>
          <p:cNvSpPr>
            <a:spLocks noGrp="1"/>
          </p:cNvSpPr>
          <p:nvPr>
            <p:ph type="body" sz="half" idx="2"/>
          </p:nvPr>
        </p:nvSpPr>
        <p:spPr>
          <a:xfrm>
            <a:off x="457200" y="3048000"/>
            <a:ext cx="8253984" cy="2362200"/>
          </a:xfrm>
        </p:spPr>
        <p:txBody>
          <a:bodyPr>
            <a:normAutofit/>
          </a:bodyPr>
          <a:lstStyle>
            <a:lvl1pPr marL="0" indent="0" algn="ctr">
              <a:buNone/>
              <a:defRPr sz="1800" b="0" i="0" baseline="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15" name="Espace réservé du texte 3"/>
          <p:cNvSpPr>
            <a:spLocks noGrp="1"/>
          </p:cNvSpPr>
          <p:nvPr>
            <p:ph type="body" sz="half" idx="10"/>
          </p:nvPr>
        </p:nvSpPr>
        <p:spPr>
          <a:xfrm>
            <a:off x="457200" y="5410224"/>
            <a:ext cx="8229600" cy="752475"/>
          </a:xfrm>
        </p:spPr>
        <p:txBody>
          <a:bodyPr>
            <a:normAutofit/>
          </a:bodyPr>
          <a:lstStyle>
            <a:lvl1pPr marL="0" indent="0" algn="ctr">
              <a:buNone/>
              <a:defRPr sz="1400" b="0" i="0" baseline="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2790561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5"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1371600"/>
            <a:ext cx="8229600" cy="1600200"/>
          </a:xfrm>
        </p:spPr>
        <p:txBody>
          <a:bodyPr/>
          <a:lstStyle/>
          <a:p>
            <a:r>
              <a:rPr lang="fr-CH" dirty="0" smtClean="0"/>
              <a:t>Cliquez et modifiez le titre</a:t>
            </a:r>
            <a:endParaRPr lang="fr-FR" dirty="0"/>
          </a:p>
        </p:txBody>
      </p:sp>
      <p:sp>
        <p:nvSpPr>
          <p:cNvPr id="9" name="Sous-titre 2"/>
          <p:cNvSpPr>
            <a:spLocks noGrp="1"/>
          </p:cNvSpPr>
          <p:nvPr>
            <p:ph type="subTitle" idx="1"/>
          </p:nvPr>
        </p:nvSpPr>
        <p:spPr>
          <a:xfrm>
            <a:off x="457200" y="3124200"/>
            <a:ext cx="8229600" cy="1143000"/>
          </a:xfrm>
        </p:spPr>
        <p:txBody>
          <a:bodyPr/>
          <a:lstStyle>
            <a:lvl1pPr marL="0" indent="0" algn="ctr">
              <a:buNone/>
              <a:defRPr sz="2000">
                <a:solidFill>
                  <a:srgbClr val="0052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lang="fr-FR" dirty="0"/>
          </a:p>
        </p:txBody>
      </p:sp>
      <p:sp>
        <p:nvSpPr>
          <p:cNvPr id="6" name="Espace réservé du texte 3"/>
          <p:cNvSpPr>
            <a:spLocks noGrp="1"/>
          </p:cNvSpPr>
          <p:nvPr>
            <p:ph type="body" sz="half" idx="2"/>
          </p:nvPr>
        </p:nvSpPr>
        <p:spPr>
          <a:xfrm>
            <a:off x="457200" y="4267200"/>
            <a:ext cx="8229600" cy="838200"/>
          </a:xfrm>
        </p:spPr>
        <p:txBody>
          <a:bodyPr>
            <a:normAutofit/>
          </a:bodyPr>
          <a:lstStyle>
            <a:lvl1pPr marL="0" indent="0" algn="ctr">
              <a:buNone/>
              <a:defRPr sz="18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2039660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2" name="Image 3" descr="ERS_CORP_6.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448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3"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a:spLocks noGrp="1"/>
          </p:cNvSpPr>
          <p:nvPr>
            <p:ph type="title"/>
          </p:nvPr>
        </p:nvSpPr>
        <p:spPr>
          <a:xfrm>
            <a:off x="457200" y="768350"/>
            <a:ext cx="8229600" cy="984250"/>
          </a:xfrm>
        </p:spPr>
        <p:txBody>
          <a:bodyPr/>
          <a:lstStyle>
            <a:lvl1pPr>
              <a:defRPr sz="2800" cap="all"/>
            </a:lvl1pPr>
          </a:lstStyle>
          <a:p>
            <a:r>
              <a:rPr lang="fr-CH" smtClean="0"/>
              <a:t>Cliquez et modifiez le titre</a:t>
            </a:r>
            <a:endParaRPr lang="fr-FR" dirty="0"/>
          </a:p>
        </p:txBody>
      </p:sp>
    </p:spTree>
    <p:extLst>
      <p:ext uri="{BB962C8B-B14F-4D97-AF65-F5344CB8AC3E}">
        <p14:creationId xmlns:p14="http://schemas.microsoft.com/office/powerpoint/2010/main" val="347538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0295492-4522-438A-94B5-E5DA3AC3B1D3}" type="datetimeFigureOut">
              <a:rPr lang="it-IT" smtClean="0"/>
              <a:t>14/04/2015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16977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6"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457200" y="1254127"/>
            <a:ext cx="8229600" cy="1470025"/>
          </a:xfrm>
        </p:spPr>
        <p:txBody>
          <a:bodyPr/>
          <a:lstStyle>
            <a:lvl1pPr>
              <a:defRPr cap="all" baseline="0"/>
            </a:lvl1pPr>
          </a:lstStyle>
          <a:p>
            <a:r>
              <a:rPr lang="fr-CH" smtClean="0"/>
              <a:t>Cliquez et modifiez le titre</a:t>
            </a:r>
            <a:endParaRPr lang="fr-FR" dirty="0"/>
          </a:p>
        </p:txBody>
      </p:sp>
      <p:sp>
        <p:nvSpPr>
          <p:cNvPr id="3" name="Sous-titre 2"/>
          <p:cNvSpPr>
            <a:spLocks noGrp="1"/>
          </p:cNvSpPr>
          <p:nvPr>
            <p:ph type="subTitle" idx="1"/>
          </p:nvPr>
        </p:nvSpPr>
        <p:spPr>
          <a:xfrm>
            <a:off x="457200" y="2724150"/>
            <a:ext cx="8229600" cy="1752600"/>
          </a:xfrm>
        </p:spPr>
        <p:txBody>
          <a:bodyPr/>
          <a:lstStyle>
            <a:lvl1pPr marL="0" indent="0" algn="ctr">
              <a:buNone/>
              <a:defRPr>
                <a:solidFill>
                  <a:srgbClr val="00396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lang="fr-FR" dirty="0"/>
          </a:p>
        </p:txBody>
      </p:sp>
      <p:sp>
        <p:nvSpPr>
          <p:cNvPr id="7" name="Espace réservé du texte 3"/>
          <p:cNvSpPr>
            <a:spLocks noGrp="1"/>
          </p:cNvSpPr>
          <p:nvPr>
            <p:ph type="body" sz="half" idx="2"/>
          </p:nvPr>
        </p:nvSpPr>
        <p:spPr>
          <a:xfrm>
            <a:off x="457200" y="4476750"/>
            <a:ext cx="8229600" cy="838200"/>
          </a:xfrm>
        </p:spPr>
        <p:txBody>
          <a:bodyPr>
            <a:normAutofit/>
          </a:bodyPr>
          <a:lstStyle>
            <a:lvl1pPr marL="0" indent="0" algn="ctr">
              <a:buNone/>
              <a:defRPr sz="18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9" name="Espace réservé du texte 3"/>
          <p:cNvSpPr>
            <a:spLocks noGrp="1"/>
          </p:cNvSpPr>
          <p:nvPr>
            <p:ph type="body" sz="half" idx="11"/>
          </p:nvPr>
        </p:nvSpPr>
        <p:spPr>
          <a:xfrm>
            <a:off x="457200" y="5314974"/>
            <a:ext cx="8229600" cy="847725"/>
          </a:xfrm>
        </p:spPr>
        <p:txBody>
          <a:bodyPr>
            <a:normAutofit/>
          </a:bodyPr>
          <a:lstStyle>
            <a:lvl1pPr marL="0" indent="0" algn="ctr">
              <a:buNone/>
              <a:defRPr sz="1400" b="0" i="0" baseline="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4186854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ous-titre 2"/>
          <p:cNvSpPr>
            <a:spLocks noGrp="1"/>
          </p:cNvSpPr>
          <p:nvPr>
            <p:ph type="subTitle" idx="1"/>
          </p:nvPr>
        </p:nvSpPr>
        <p:spPr>
          <a:xfrm>
            <a:off x="457200" y="1752600"/>
            <a:ext cx="8229600" cy="952500"/>
          </a:xfrm>
        </p:spPr>
        <p:txBody>
          <a:bodyPr/>
          <a:lstStyle>
            <a:lvl1pPr marL="0" indent="0" algn="ctr">
              <a:buNone/>
              <a:defRPr>
                <a:solidFill>
                  <a:srgbClr val="00396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lang="fr-FR" dirty="0"/>
          </a:p>
        </p:txBody>
      </p:sp>
      <p:sp>
        <p:nvSpPr>
          <p:cNvPr id="9" name="Espace réservé du texte 3"/>
          <p:cNvSpPr>
            <a:spLocks noGrp="1"/>
          </p:cNvSpPr>
          <p:nvPr>
            <p:ph type="body" sz="half" idx="2"/>
          </p:nvPr>
        </p:nvSpPr>
        <p:spPr>
          <a:xfrm>
            <a:off x="457200" y="2705100"/>
            <a:ext cx="8229600" cy="2609850"/>
          </a:xfrm>
        </p:spPr>
        <p:txBody>
          <a:bodyPr>
            <a:normAutofit/>
          </a:bodyPr>
          <a:lstStyle>
            <a:lvl1pPr marL="0" indent="0" algn="l">
              <a:buNone/>
              <a:defRPr sz="18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13" name="Titre 1"/>
          <p:cNvSpPr>
            <a:spLocks noGrp="1"/>
          </p:cNvSpPr>
          <p:nvPr>
            <p:ph type="title"/>
          </p:nvPr>
        </p:nvSpPr>
        <p:spPr>
          <a:xfrm>
            <a:off x="457200" y="768350"/>
            <a:ext cx="8229600" cy="984250"/>
          </a:xfrm>
        </p:spPr>
        <p:txBody>
          <a:bodyPr/>
          <a:lstStyle>
            <a:lvl1pPr>
              <a:defRPr sz="2800" cap="all"/>
            </a:lvl1pPr>
          </a:lstStyle>
          <a:p>
            <a:r>
              <a:rPr lang="fr-CH" dirty="0" smtClean="0"/>
              <a:t>Cliquez et modifiez le titre</a:t>
            </a:r>
            <a:endParaRPr lang="fr-FR" dirty="0"/>
          </a:p>
        </p:txBody>
      </p:sp>
      <p:sp>
        <p:nvSpPr>
          <p:cNvPr id="10" name="Espace réservé du texte 3"/>
          <p:cNvSpPr>
            <a:spLocks noGrp="1"/>
          </p:cNvSpPr>
          <p:nvPr>
            <p:ph type="body" sz="half" idx="11"/>
          </p:nvPr>
        </p:nvSpPr>
        <p:spPr>
          <a:xfrm>
            <a:off x="457200" y="5314973"/>
            <a:ext cx="8229600" cy="847725"/>
          </a:xfrm>
        </p:spPr>
        <p:txBody>
          <a:bodyPr>
            <a:normAutofit/>
          </a:bodyPr>
          <a:lstStyle>
            <a:lvl1pPr marL="0" indent="0" algn="l">
              <a:buNone/>
              <a:defRPr sz="1400" b="0" i="0" baseline="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dirty="0" smtClean="0"/>
              <a:t>Cliquez pour modifier les styles du texte du masque</a:t>
            </a:r>
          </a:p>
        </p:txBody>
      </p:sp>
    </p:spTree>
    <p:extLst>
      <p:ext uri="{BB962C8B-B14F-4D97-AF65-F5344CB8AC3E}">
        <p14:creationId xmlns:p14="http://schemas.microsoft.com/office/powerpoint/2010/main" val="1942678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768373"/>
            <a:ext cx="8229600" cy="982663"/>
          </a:xfrm>
        </p:spPr>
        <p:txBody>
          <a:bodyPr/>
          <a:lstStyle>
            <a:lvl1pPr>
              <a:defRPr cap="all" baseline="0"/>
            </a:lvl1pPr>
          </a:lstStyle>
          <a:p>
            <a:r>
              <a:rPr lang="fr-CH" smtClean="0"/>
              <a:t>Cliquez et modifiez le titre</a:t>
            </a:r>
            <a:endParaRPr lang="fr-FR" dirty="0"/>
          </a:p>
        </p:txBody>
      </p:sp>
      <p:sp>
        <p:nvSpPr>
          <p:cNvPr id="3" name="Espace réservé du contenu 2"/>
          <p:cNvSpPr>
            <a:spLocks noGrp="1"/>
          </p:cNvSpPr>
          <p:nvPr>
            <p:ph idx="1"/>
          </p:nvPr>
        </p:nvSpPr>
        <p:spPr>
          <a:xfrm>
            <a:off x="457200" y="1751013"/>
            <a:ext cx="8229600" cy="4411662"/>
          </a:xfrm>
        </p:spPr>
        <p:txBody>
          <a:bodyPr/>
          <a:lstStyle>
            <a:lvl1pPr>
              <a:defRPr>
                <a:solidFill>
                  <a:srgbClr val="005291"/>
                </a:solidFill>
              </a:defRPr>
            </a:lvl1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dirty="0"/>
          </a:p>
        </p:txBody>
      </p:sp>
    </p:spTree>
    <p:extLst>
      <p:ext uri="{BB962C8B-B14F-4D97-AF65-F5344CB8AC3E}">
        <p14:creationId xmlns:p14="http://schemas.microsoft.com/office/powerpoint/2010/main" val="2009234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4"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4406924"/>
            <a:ext cx="8302626" cy="1362075"/>
          </a:xfrm>
        </p:spPr>
        <p:txBody>
          <a:bodyPr anchor="t"/>
          <a:lstStyle>
            <a:lvl1pPr algn="ctr">
              <a:defRPr sz="2800" b="0" i="0" cap="all" baseline="0"/>
            </a:lvl1pPr>
          </a:lstStyle>
          <a:p>
            <a:r>
              <a:rPr lang="fr-CH" smtClean="0"/>
              <a:t>Cliquez et modifiez le titre</a:t>
            </a:r>
            <a:endParaRPr lang="fr-FR" dirty="0"/>
          </a:p>
        </p:txBody>
      </p:sp>
      <p:sp>
        <p:nvSpPr>
          <p:cNvPr id="3" name="Espace réservé du texte 2"/>
          <p:cNvSpPr>
            <a:spLocks noGrp="1"/>
          </p:cNvSpPr>
          <p:nvPr>
            <p:ph type="body" idx="1"/>
          </p:nvPr>
        </p:nvSpPr>
        <p:spPr>
          <a:xfrm>
            <a:off x="457200" y="2906713"/>
            <a:ext cx="8302626" cy="1500187"/>
          </a:xfrm>
        </p:spPr>
        <p:txBody>
          <a:bodyPr anchor="b">
            <a:normAutofit/>
          </a:bodyPr>
          <a:lstStyle>
            <a:lvl1pPr marL="0" indent="0" algn="ctr">
              <a:buNone/>
              <a:defRPr sz="2000" b="1" i="0">
                <a:solidFill>
                  <a:srgbClr val="005291"/>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Cliquez pour modifier les styles du texte du masque</a:t>
            </a:r>
          </a:p>
        </p:txBody>
      </p:sp>
    </p:spTree>
    <p:extLst>
      <p:ext uri="{BB962C8B-B14F-4D97-AF65-F5344CB8AC3E}">
        <p14:creationId xmlns:p14="http://schemas.microsoft.com/office/powerpoint/2010/main" val="1269122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768350"/>
            <a:ext cx="8229600" cy="766762"/>
          </a:xfrm>
        </p:spPr>
        <p:txBody>
          <a:bodyPr/>
          <a:lstStyle>
            <a:lvl1pPr>
              <a:defRPr cap="all" baseline="0"/>
            </a:lvl1pPr>
          </a:lstStyle>
          <a:p>
            <a:r>
              <a:rPr lang="fr-CH" dirty="0" smtClean="0"/>
              <a:t>Cliquez et modifiez le titre</a:t>
            </a:r>
            <a:endParaRPr lang="fr-FR" dirty="0"/>
          </a:p>
        </p:txBody>
      </p:sp>
      <p:sp>
        <p:nvSpPr>
          <p:cNvPr id="3" name="Espace réservé du texte 2"/>
          <p:cNvSpPr>
            <a:spLocks noGrp="1"/>
          </p:cNvSpPr>
          <p:nvPr>
            <p:ph type="body" idx="1"/>
          </p:nvPr>
        </p:nvSpPr>
        <p:spPr>
          <a:xfrm>
            <a:off x="457200" y="1535112"/>
            <a:ext cx="4040188" cy="7619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4" name="Espace réservé du contenu 3"/>
          <p:cNvSpPr>
            <a:spLocks noGrp="1"/>
          </p:cNvSpPr>
          <p:nvPr>
            <p:ph sz="half" idx="2"/>
          </p:nvPr>
        </p:nvSpPr>
        <p:spPr>
          <a:xfrm>
            <a:off x="457200" y="2297136"/>
            <a:ext cx="4040188" cy="3865563"/>
          </a:xfrm>
        </p:spPr>
        <p:txBody>
          <a:bodyPr/>
          <a:lstStyle>
            <a:lvl1pPr>
              <a:defRPr sz="2000" b="0" i="0">
                <a:latin typeface="Arial"/>
              </a:defRPr>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dirty="0"/>
          </a:p>
        </p:txBody>
      </p:sp>
      <p:sp>
        <p:nvSpPr>
          <p:cNvPr id="5" name="Espace réservé du texte 4"/>
          <p:cNvSpPr>
            <a:spLocks noGrp="1"/>
          </p:cNvSpPr>
          <p:nvPr>
            <p:ph type="body" sz="quarter" idx="3"/>
          </p:nvPr>
        </p:nvSpPr>
        <p:spPr>
          <a:xfrm>
            <a:off x="4645037" y="1535112"/>
            <a:ext cx="4041775" cy="7619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6" name="Espace réservé du contenu 5"/>
          <p:cNvSpPr>
            <a:spLocks noGrp="1"/>
          </p:cNvSpPr>
          <p:nvPr>
            <p:ph sz="quarter" idx="4"/>
          </p:nvPr>
        </p:nvSpPr>
        <p:spPr>
          <a:xfrm>
            <a:off x="4645037" y="2297136"/>
            <a:ext cx="4041775" cy="3865563"/>
          </a:xfrm>
        </p:spPr>
        <p:txBody>
          <a:bodyPr/>
          <a:lstStyle>
            <a:lvl1pPr>
              <a:defRPr sz="2000" b="0" i="0">
                <a:latin typeface="Arial"/>
              </a:defRPr>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dirty="0"/>
          </a:p>
        </p:txBody>
      </p:sp>
    </p:spTree>
    <p:extLst>
      <p:ext uri="{BB962C8B-B14F-4D97-AF65-F5344CB8AC3E}">
        <p14:creationId xmlns:p14="http://schemas.microsoft.com/office/powerpoint/2010/main" val="2711816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5"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4" y="768350"/>
            <a:ext cx="3008313" cy="666750"/>
          </a:xfrm>
        </p:spPr>
        <p:txBody>
          <a:bodyPr anchor="b"/>
          <a:lstStyle>
            <a:lvl1pPr algn="l">
              <a:defRPr sz="2000" b="0" i="0" cap="all" baseline="0"/>
            </a:lvl1pPr>
          </a:lstStyle>
          <a:p>
            <a:r>
              <a:rPr lang="fr-CH" dirty="0" smtClean="0"/>
              <a:t>Cliquez et modifiez le titre</a:t>
            </a:r>
            <a:endParaRPr lang="fr-FR" dirty="0"/>
          </a:p>
        </p:txBody>
      </p:sp>
      <p:sp>
        <p:nvSpPr>
          <p:cNvPr id="3" name="Espace réservé du contenu 2"/>
          <p:cNvSpPr>
            <a:spLocks noGrp="1"/>
          </p:cNvSpPr>
          <p:nvPr>
            <p:ph idx="1"/>
          </p:nvPr>
        </p:nvSpPr>
        <p:spPr>
          <a:xfrm>
            <a:off x="3575050" y="768355"/>
            <a:ext cx="5111750" cy="5394325"/>
          </a:xfr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fr-FR" dirty="0"/>
          </a:p>
        </p:txBody>
      </p:sp>
      <p:sp>
        <p:nvSpPr>
          <p:cNvPr id="4" name="Espace réservé du texte 3"/>
          <p:cNvSpPr>
            <a:spLocks noGrp="1"/>
          </p:cNvSpPr>
          <p:nvPr>
            <p:ph type="body" sz="half" idx="2"/>
          </p:nvPr>
        </p:nvSpPr>
        <p:spPr>
          <a:xfrm>
            <a:off x="457204" y="1435100"/>
            <a:ext cx="3008313" cy="4727575"/>
          </a:xfrm>
        </p:spPr>
        <p:txBody>
          <a:bodyPr>
            <a:normAutofit/>
          </a:bodyPr>
          <a:lstStyle>
            <a:lvl1pPr marL="0" indent="0">
              <a:buNone/>
              <a:defRPr sz="14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338004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5"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792288" y="4800600"/>
            <a:ext cx="5486400" cy="566738"/>
          </a:xfrm>
        </p:spPr>
        <p:txBody>
          <a:bodyPr anchor="b"/>
          <a:lstStyle>
            <a:lvl1pPr algn="l">
              <a:defRPr sz="2000" b="0" i="0" cap="all" baseline="0"/>
            </a:lvl1pPr>
          </a:lstStyle>
          <a:p>
            <a:r>
              <a:rPr lang="fr-CH" smtClean="0"/>
              <a:t>Cliquez et modifiez le titre</a:t>
            </a:r>
            <a:endParaRPr lang="fr-FR" dirty="0"/>
          </a:p>
        </p:txBody>
      </p:sp>
      <p:sp>
        <p:nvSpPr>
          <p:cNvPr id="3" name="Espace réservé pour une image  2"/>
          <p:cNvSpPr>
            <a:spLocks noGrp="1"/>
          </p:cNvSpPr>
          <p:nvPr>
            <p:ph type="pic" idx="1"/>
          </p:nvPr>
        </p:nvSpPr>
        <p:spPr>
          <a:xfrm>
            <a:off x="1792288" y="768373"/>
            <a:ext cx="5486400" cy="3959225"/>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H" noProof="0" dirty="0" smtClean="0"/>
              <a:t>Cliquez sur l'icône pour ajouter une image</a:t>
            </a:r>
            <a:endParaRPr lang="fr-FR" noProof="0" dirty="0" smtClean="0"/>
          </a:p>
        </p:txBody>
      </p:sp>
      <p:sp>
        <p:nvSpPr>
          <p:cNvPr id="4" name="Espace réservé du texte 3"/>
          <p:cNvSpPr>
            <a:spLocks noGrp="1"/>
          </p:cNvSpPr>
          <p:nvPr>
            <p:ph type="body" sz="half" idx="2"/>
          </p:nvPr>
        </p:nvSpPr>
        <p:spPr>
          <a:xfrm>
            <a:off x="1792288" y="5367362"/>
            <a:ext cx="5486400" cy="795337"/>
          </a:xfrm>
        </p:spPr>
        <p:txBody>
          <a:bodyPr>
            <a:normAutofit/>
          </a:bodyPr>
          <a:lstStyle>
            <a:lvl1pPr marL="0" indent="0">
              <a:buNone/>
              <a:defRPr sz="14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737350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553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0"/>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9A867E28-E9CD-4A37-B252-4DA275933DA3}" type="slidenum">
              <a:rPr lang="it-IT" altLang="it-IT"/>
              <a:pPr/>
              <a:t>‹N›</a:t>
            </a:fld>
            <a:endParaRPr lang="it-IT" altLang="it-IT"/>
          </a:p>
        </p:txBody>
      </p:sp>
    </p:spTree>
    <p:extLst>
      <p:ext uri="{BB962C8B-B14F-4D97-AF65-F5344CB8AC3E}">
        <p14:creationId xmlns:p14="http://schemas.microsoft.com/office/powerpoint/2010/main" val="2680173678"/>
      </p:ext>
    </p:extLst>
  </p:cSld>
  <p:clrMapOvr>
    <a:masterClrMapping/>
  </p:clrMapOvr>
  <p:transition spd="med">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EB3CE415-1432-4E4A-961C-8795E4FABC24}" type="slidenum">
              <a:rPr lang="it-IT" altLang="it-IT"/>
              <a:pPr/>
              <a:t>‹N›</a:t>
            </a:fld>
            <a:endParaRPr lang="it-IT" altLang="it-IT"/>
          </a:p>
        </p:txBody>
      </p:sp>
    </p:spTree>
    <p:extLst>
      <p:ext uri="{BB962C8B-B14F-4D97-AF65-F5344CB8AC3E}">
        <p14:creationId xmlns:p14="http://schemas.microsoft.com/office/powerpoint/2010/main" val="3429905485"/>
      </p:ext>
    </p:extLst>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0295492-4522-438A-94B5-E5DA3AC3B1D3}" type="datetimeFigureOut">
              <a:rPr lang="it-IT" smtClean="0"/>
              <a:t>14/04/2015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3060761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489" y="4406915"/>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4C388603-09EE-4F0F-B5D4-DDEBEF5D8A36}" type="slidenum">
              <a:rPr lang="it-IT" altLang="it-IT"/>
              <a:pPr/>
              <a:t>‹N›</a:t>
            </a:fld>
            <a:endParaRPr lang="it-IT" altLang="it-IT"/>
          </a:p>
        </p:txBody>
      </p:sp>
    </p:spTree>
    <p:extLst>
      <p:ext uri="{BB962C8B-B14F-4D97-AF65-F5344CB8AC3E}">
        <p14:creationId xmlns:p14="http://schemas.microsoft.com/office/powerpoint/2010/main" val="2342225035"/>
      </p:ext>
    </p:extLst>
  </p:cSld>
  <p:clrMapOvr>
    <a:masterClrMapping/>
  </p:clrMapOvr>
  <p:transition spd="med">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39741"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6"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7"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010A98BB-8969-4FF6-9937-D3A043934F04}" type="slidenum">
              <a:rPr lang="it-IT" altLang="it-IT"/>
              <a:pPr/>
              <a:t>‹N›</a:t>
            </a:fld>
            <a:endParaRPr lang="it-IT" altLang="it-IT"/>
          </a:p>
        </p:txBody>
      </p:sp>
    </p:spTree>
    <p:extLst>
      <p:ext uri="{BB962C8B-B14F-4D97-AF65-F5344CB8AC3E}">
        <p14:creationId xmlns:p14="http://schemas.microsoft.com/office/powerpoint/2010/main" val="846308934"/>
      </p:ext>
    </p:extLst>
  </p:cSld>
  <p:clrMapOvr>
    <a:masterClrMapping/>
  </p:clrMapOvr>
  <p:transition spd="med">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8"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9"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B29CD1DD-CB33-4EFE-A719-6443B96BC03C}" type="slidenum">
              <a:rPr lang="it-IT" altLang="it-IT"/>
              <a:pPr/>
              <a:t>‹N›</a:t>
            </a:fld>
            <a:endParaRPr lang="it-IT" altLang="it-IT"/>
          </a:p>
        </p:txBody>
      </p:sp>
    </p:spTree>
    <p:extLst>
      <p:ext uri="{BB962C8B-B14F-4D97-AF65-F5344CB8AC3E}">
        <p14:creationId xmlns:p14="http://schemas.microsoft.com/office/powerpoint/2010/main" val="2712122673"/>
      </p:ext>
    </p:extLst>
  </p:cSld>
  <p:clrMapOvr>
    <a:masterClrMapping/>
  </p:clrMapOvr>
  <p:transition spd="med">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4"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5"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DC4808A3-C9DF-4579-994C-B926F9401E1F}" type="slidenum">
              <a:rPr lang="it-IT" altLang="it-IT"/>
              <a:pPr/>
              <a:t>‹N›</a:t>
            </a:fld>
            <a:endParaRPr lang="it-IT" altLang="it-IT"/>
          </a:p>
        </p:txBody>
      </p:sp>
    </p:spTree>
    <p:extLst>
      <p:ext uri="{BB962C8B-B14F-4D97-AF65-F5344CB8AC3E}">
        <p14:creationId xmlns:p14="http://schemas.microsoft.com/office/powerpoint/2010/main" val="1650363545"/>
      </p:ext>
    </p:extLst>
  </p:cSld>
  <p:clrMapOvr>
    <a:masterClrMapping/>
  </p:clrMapOvr>
  <p:transition spd="med">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3"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4"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559FF3BC-1FF6-48CA-A913-266566AD6A3D}" type="slidenum">
              <a:rPr lang="it-IT" altLang="it-IT"/>
              <a:pPr/>
              <a:t>‹N›</a:t>
            </a:fld>
            <a:endParaRPr lang="it-IT" altLang="it-IT"/>
          </a:p>
        </p:txBody>
      </p:sp>
    </p:spTree>
    <p:extLst>
      <p:ext uri="{BB962C8B-B14F-4D97-AF65-F5344CB8AC3E}">
        <p14:creationId xmlns:p14="http://schemas.microsoft.com/office/powerpoint/2010/main" val="1712587869"/>
      </p:ext>
    </p:extLst>
  </p:cSld>
  <p:clrMapOvr>
    <a:masterClrMapping/>
  </p:clrMapOvr>
  <p:transition spd="med">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48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756" y="27306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6"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7"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B3E68D53-0D01-4F4A-9FBE-6F4F225CB057}" type="slidenum">
              <a:rPr lang="it-IT" altLang="it-IT"/>
              <a:pPr/>
              <a:t>‹N›</a:t>
            </a:fld>
            <a:endParaRPr lang="it-IT" altLang="it-IT"/>
          </a:p>
        </p:txBody>
      </p:sp>
    </p:spTree>
    <p:extLst>
      <p:ext uri="{BB962C8B-B14F-4D97-AF65-F5344CB8AC3E}">
        <p14:creationId xmlns:p14="http://schemas.microsoft.com/office/powerpoint/2010/main" val="3817210968"/>
      </p:ext>
    </p:extLst>
  </p:cSld>
  <p:clrMapOvr>
    <a:masterClrMapping/>
  </p:clrMapOvr>
  <p:transition spd="med">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111"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6"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7"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496BB841-5CA4-4EF6-9F0F-AEE0038CCD04}" type="slidenum">
              <a:rPr lang="it-IT" altLang="it-IT"/>
              <a:pPr/>
              <a:t>‹N›</a:t>
            </a:fld>
            <a:endParaRPr lang="it-IT" altLang="it-IT"/>
          </a:p>
        </p:txBody>
      </p:sp>
    </p:spTree>
    <p:extLst>
      <p:ext uri="{BB962C8B-B14F-4D97-AF65-F5344CB8AC3E}">
        <p14:creationId xmlns:p14="http://schemas.microsoft.com/office/powerpoint/2010/main" val="34746921"/>
      </p:ext>
    </p:extLst>
  </p:cSld>
  <p:clrMapOvr>
    <a:masterClrMapping/>
  </p:clrMapOvr>
  <p:transition spd="med">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F7AB38A7-45BF-4E84-8489-939C931030BB}" type="slidenum">
              <a:rPr lang="it-IT" altLang="it-IT"/>
              <a:pPr/>
              <a:t>‹N›</a:t>
            </a:fld>
            <a:endParaRPr lang="it-IT" altLang="it-IT"/>
          </a:p>
        </p:txBody>
      </p:sp>
    </p:spTree>
    <p:extLst>
      <p:ext uri="{BB962C8B-B14F-4D97-AF65-F5344CB8AC3E}">
        <p14:creationId xmlns:p14="http://schemas.microsoft.com/office/powerpoint/2010/main" val="3043677644"/>
      </p:ext>
    </p:extLst>
  </p:cSld>
  <p:clrMapOvr>
    <a:masterClrMapping/>
  </p:clrMapOvr>
  <p:transition spd="med">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1"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93834"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atin typeface="Arial" pitchFamily="34" charset="0"/>
              </a:defRPr>
            </a:lvl1pPr>
          </a:lstStyle>
          <a:p>
            <a:fld id="{325F2274-0561-4250-B90D-D4529E80E5F0}" type="slidenum">
              <a:rPr lang="it-IT" altLang="it-IT"/>
              <a:pPr/>
              <a:t>‹N›</a:t>
            </a:fld>
            <a:endParaRPr lang="it-IT" altLang="it-IT"/>
          </a:p>
        </p:txBody>
      </p:sp>
    </p:spTree>
    <p:extLst>
      <p:ext uri="{BB962C8B-B14F-4D97-AF65-F5344CB8AC3E}">
        <p14:creationId xmlns:p14="http://schemas.microsoft.com/office/powerpoint/2010/main" val="1744264395"/>
      </p:ext>
    </p:extLst>
  </p:cSld>
  <p:clrMapOvr>
    <a:masterClrMapping/>
  </p:clrMapOvr>
  <p:transition spd="med">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685800" y="1981200"/>
            <a:ext cx="7772400" cy="4114800"/>
          </a:xfrm>
        </p:spPr>
        <p:txBody>
          <a:bodyPr/>
          <a:lstStyle/>
          <a:p>
            <a:pPr lvl="0"/>
            <a:endParaRPr lang="it-IT" noProof="0"/>
          </a:p>
        </p:txBody>
      </p:sp>
      <p:sp>
        <p:nvSpPr>
          <p:cNvPr id="4" name="Segnaposto data 3"/>
          <p:cNvSpPr>
            <a:spLocks noGrp="1"/>
          </p:cNvSpPr>
          <p:nvPr>
            <p:ph type="dt" sz="half" idx="10"/>
          </p:nvPr>
        </p:nvSpPr>
        <p:spPr/>
        <p:txBody>
          <a:bodyPr/>
          <a:lstStyle>
            <a:lvl1pPr algn="ctr" defTabSz="457200" eaLnBrk="0" hangingPunct="0">
              <a:defRPr>
                <a:latin typeface="Arial" pitchFamily="34" charset="0"/>
                <a:ea typeface="+mn-ea"/>
                <a:cs typeface="Arial" panose="020B0604020202020204" pitchFamily="34" charset="0"/>
              </a:defRPr>
            </a:lvl1pPr>
          </a:lstStyle>
          <a:p>
            <a:pPr>
              <a:defRPr/>
            </a:pPr>
            <a:endParaRPr lang="en-US" altLang="en-US"/>
          </a:p>
        </p:txBody>
      </p:sp>
      <p:sp>
        <p:nvSpPr>
          <p:cNvPr id="5" name="Segnaposto piè di pagina 4"/>
          <p:cNvSpPr>
            <a:spLocks noGrp="1"/>
          </p:cNvSpPr>
          <p:nvPr>
            <p:ph type="ftr" sz="quarter" idx="11"/>
          </p:nvPr>
        </p:nvSpPr>
        <p:spPr/>
        <p:txBody>
          <a:bodyPr/>
          <a:lstStyle>
            <a:lvl1pPr defTabSz="457200" eaLnBrk="0" hangingPunct="0">
              <a:defRPr>
                <a:latin typeface="Arial" pitchFamily="34" charset="0"/>
                <a:ea typeface="+mn-ea"/>
                <a:cs typeface="Arial" panose="020B0604020202020204" pitchFamily="34" charset="0"/>
              </a:defRPr>
            </a:lvl1pPr>
          </a:lstStyle>
          <a:p>
            <a:pPr>
              <a:defRPr/>
            </a:pPr>
            <a:endParaRPr lang="en-US" altLang="en-US"/>
          </a:p>
        </p:txBody>
      </p:sp>
      <p:sp>
        <p:nvSpPr>
          <p:cNvPr id="6" name="Segnaposto numero diapositiva 5"/>
          <p:cNvSpPr>
            <a:spLocks noGrp="1"/>
          </p:cNvSpPr>
          <p:nvPr>
            <p:ph type="sldNum" sz="quarter" idx="12"/>
          </p:nvPr>
        </p:nvSpPr>
        <p:spPr/>
        <p:txBody>
          <a:bodyPr/>
          <a:lstStyle>
            <a:lvl1pPr defTabSz="457200" eaLnBrk="0" hangingPunct="0">
              <a:defRPr>
                <a:latin typeface="Arial" pitchFamily="34" charset="0"/>
              </a:defRPr>
            </a:lvl1pPr>
          </a:lstStyle>
          <a:p>
            <a:fld id="{ED4D19D2-AEA3-4748-A712-D3B42E90019E}" type="slidenum">
              <a:rPr lang="en-US" altLang="en-US"/>
              <a:pPr/>
              <a:t>‹N›</a:t>
            </a:fld>
            <a:endParaRPr lang="en-US" altLang="en-US"/>
          </a:p>
        </p:txBody>
      </p:sp>
    </p:spTree>
    <p:extLst>
      <p:ext uri="{BB962C8B-B14F-4D97-AF65-F5344CB8AC3E}">
        <p14:creationId xmlns:p14="http://schemas.microsoft.com/office/powerpoint/2010/main" val="336757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0295492-4522-438A-94B5-E5DA3AC3B1D3}" type="datetimeFigureOut">
              <a:rPr lang="it-IT" smtClean="0"/>
              <a:t>14/04/2015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3788473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0E1641-FF13-41C9-897C-1860702999A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1436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90711B-0170-470A-8482-BF5FE4E8E5F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01009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39B8E6-A9D1-4B26-9A21-D93407C543B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06807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66E6160-014B-4C0F-8832-EB06132E13A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36321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EFADDFA-C896-4F9A-B35B-57329A16383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48661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6C93D4-EFDA-4E32-B3C7-0767E1E721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00136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1A7A0E0-C4DF-4500-BECC-5A95C4877A4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34274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925533-5D09-40AE-B052-D2B35BA09B7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92821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CC06CA2-266D-434A-9F50-BFFDFE04D68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9585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4065C21-B066-42FA-A475-458FE573344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4537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0295492-4522-438A-94B5-E5DA3AC3B1D3}" type="datetimeFigureOut">
              <a:rPr lang="it-IT" smtClean="0"/>
              <a:t>14/04/2015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574099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D4E1578-71F5-40FA-9DE4-447B6A87A92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39018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4516890-E1BC-4D29-BEF9-3CBE2A6F896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31613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20BE94-1C65-4152-9B3B-CB174E17731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75295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0E1641-FF13-41C9-897C-1860702999A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8225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90711B-0170-470A-8482-BF5FE4E8E5F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61501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39B8E6-A9D1-4B26-9A21-D93407C543B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03159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66E6160-014B-4C0F-8832-EB06132E13A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92007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EFADDFA-C896-4F9A-B35B-57329A16383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76897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6C93D4-EFDA-4E32-B3C7-0767E1E721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99174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1A7A0E0-C4DF-4500-BECC-5A95C4877A4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46350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0295492-4522-438A-94B5-E5DA3AC3B1D3}" type="datetimeFigureOut">
              <a:rPr lang="it-IT" smtClean="0"/>
              <a:t>14/04/2015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20505341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925533-5D09-40AE-B052-D2B35BA09B7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19757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CC06CA2-266D-434A-9F50-BFFDFE04D68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99008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4065C21-B066-42FA-A475-458FE573344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321237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D4E1578-71F5-40FA-9DE4-447B6A87A92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220134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4516890-E1BC-4D29-BEF9-3CBE2A6F896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789384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20BE94-1C65-4152-9B3B-CB174E17731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94404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0E1641-FF13-41C9-897C-1860702999A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57959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90711B-0170-470A-8482-BF5FE4E8E5F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902420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39B8E6-A9D1-4B26-9A21-D93407C543B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49363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66E6160-014B-4C0F-8832-EB06132E13A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52937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0295492-4522-438A-94B5-E5DA3AC3B1D3}" type="datetimeFigureOut">
              <a:rPr lang="it-IT" smtClean="0"/>
              <a:t>14/04/2015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17127023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EFADDFA-C896-4F9A-B35B-57329A16383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38477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6C93D4-EFDA-4E32-B3C7-0767E1E721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37334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1A7A0E0-C4DF-4500-BECC-5A95C4877A4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522058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925533-5D09-40AE-B052-D2B35BA09B7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30787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CC06CA2-266D-434A-9F50-BFFDFE04D68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73504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4065C21-B066-42FA-A475-458FE573344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78956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D4E1578-71F5-40FA-9DE4-447B6A87A92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406748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4516890-E1BC-4D29-BEF9-3CBE2A6F896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894961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20BE94-1C65-4152-9B3B-CB174E17731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2697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0295492-4522-438A-94B5-E5DA3AC3B1D3}" type="datetimeFigureOut">
              <a:rPr lang="it-IT" smtClean="0"/>
              <a:t>14/04/2015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AD6FDD-90DF-4732-8C9C-9623269EBD73}" type="slidenum">
              <a:rPr lang="it-IT" smtClean="0"/>
              <a:t>‹N›</a:t>
            </a:fld>
            <a:endParaRPr lang="it-IT"/>
          </a:p>
        </p:txBody>
      </p:sp>
    </p:spTree>
    <p:extLst>
      <p:ext uri="{BB962C8B-B14F-4D97-AF65-F5344CB8AC3E}">
        <p14:creationId xmlns:p14="http://schemas.microsoft.com/office/powerpoint/2010/main" val="396239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95492-4522-438A-94B5-E5DA3AC3B1D3}" type="datetimeFigureOut">
              <a:rPr lang="it-IT" smtClean="0"/>
              <a:t>14/04/2015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D6FDD-90DF-4732-8C9C-9623269EBD73}" type="slidenum">
              <a:rPr lang="it-IT" smtClean="0"/>
              <a:t>‹N›</a:t>
            </a:fld>
            <a:endParaRPr lang="it-IT"/>
          </a:p>
        </p:txBody>
      </p:sp>
    </p:spTree>
    <p:extLst>
      <p:ext uri="{BB962C8B-B14F-4D97-AF65-F5344CB8AC3E}">
        <p14:creationId xmlns:p14="http://schemas.microsoft.com/office/powerpoint/2010/main" val="237359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8F2F6C4F-DD03-4051-B85E-60843F4E9CB1}"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647937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608013"/>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add a TITLE</a:t>
            </a:r>
          </a:p>
        </p:txBody>
      </p:sp>
      <p:sp>
        <p:nvSpPr>
          <p:cNvPr id="2051" name="Espace réservé du texte 2"/>
          <p:cNvSpPr>
            <a:spLocks noGrp="1"/>
          </p:cNvSpPr>
          <p:nvPr>
            <p:ph type="body" idx="1"/>
          </p:nvPr>
        </p:nvSpPr>
        <p:spPr bwMode="auto">
          <a:xfrm>
            <a:off x="457200" y="1751013"/>
            <a:ext cx="82296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IT" smtClean="0"/>
              <a:t>Click to add a sub-title</a:t>
            </a:r>
          </a:p>
          <a:p>
            <a:pPr lvl="1"/>
            <a:r>
              <a:rPr lang="fr-FR" altLang="it-IT" smtClean="0"/>
              <a:t>Second level</a:t>
            </a:r>
          </a:p>
          <a:p>
            <a:pPr lvl="2"/>
            <a:r>
              <a:rPr lang="fr-FR" altLang="it-IT" smtClean="0"/>
              <a:t>Third level</a:t>
            </a:r>
          </a:p>
          <a:p>
            <a:pPr lvl="3"/>
            <a:r>
              <a:rPr lang="fr-CH" altLang="it-IT" smtClean="0"/>
              <a:t>Fourth level</a:t>
            </a:r>
            <a:endParaRPr lang="fr-FR" altLang="it-IT" smtClean="0"/>
          </a:p>
          <a:p>
            <a:pPr lvl="4"/>
            <a:r>
              <a:rPr lang="fr-FR" altLang="it-IT" smtClean="0"/>
              <a:t>Fifth level</a:t>
            </a:r>
          </a:p>
        </p:txBody>
      </p:sp>
    </p:spTree>
    <p:extLst>
      <p:ext uri="{BB962C8B-B14F-4D97-AF65-F5344CB8AC3E}">
        <p14:creationId xmlns:p14="http://schemas.microsoft.com/office/powerpoint/2010/main" val="2431948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hdr="0" ftr="0"/>
  <p:txStyles>
    <p:titleStyle>
      <a:lvl1pPr algn="ctr" defTabSz="457200" rtl="0" eaLnBrk="0" fontAlgn="base" hangingPunct="0">
        <a:spcBef>
          <a:spcPct val="0"/>
        </a:spcBef>
        <a:spcAft>
          <a:spcPct val="0"/>
        </a:spcAft>
        <a:defRPr sz="2800" kern="1200" cap="all">
          <a:solidFill>
            <a:srgbClr val="CE003C"/>
          </a:solidFill>
          <a:latin typeface="Arial"/>
          <a:ea typeface="MS PGothic" pitchFamily="34" charset="-128"/>
          <a:cs typeface="Arial"/>
        </a:defRPr>
      </a:lvl1pPr>
      <a:lvl2pPr algn="ctr" defTabSz="457200" rtl="0" eaLnBrk="0" fontAlgn="base" hangingPunct="0">
        <a:spcBef>
          <a:spcPct val="0"/>
        </a:spcBef>
        <a:spcAft>
          <a:spcPct val="0"/>
        </a:spcAft>
        <a:defRPr sz="2800">
          <a:solidFill>
            <a:srgbClr val="CE003C"/>
          </a:solidFill>
          <a:latin typeface="Arial" pitchFamily="-65" charset="0"/>
          <a:ea typeface="MS PGothic" pitchFamily="34" charset="-128"/>
          <a:cs typeface="Arial" pitchFamily="34" charset="0"/>
        </a:defRPr>
      </a:lvl2pPr>
      <a:lvl3pPr algn="ctr" defTabSz="457200" rtl="0" eaLnBrk="0" fontAlgn="base" hangingPunct="0">
        <a:spcBef>
          <a:spcPct val="0"/>
        </a:spcBef>
        <a:spcAft>
          <a:spcPct val="0"/>
        </a:spcAft>
        <a:defRPr sz="2800">
          <a:solidFill>
            <a:srgbClr val="CE003C"/>
          </a:solidFill>
          <a:latin typeface="Arial" pitchFamily="-65" charset="0"/>
          <a:ea typeface="MS PGothic" pitchFamily="34" charset="-128"/>
          <a:cs typeface="Arial" pitchFamily="34" charset="0"/>
        </a:defRPr>
      </a:lvl3pPr>
      <a:lvl4pPr algn="ctr" defTabSz="457200" rtl="0" eaLnBrk="0" fontAlgn="base" hangingPunct="0">
        <a:spcBef>
          <a:spcPct val="0"/>
        </a:spcBef>
        <a:spcAft>
          <a:spcPct val="0"/>
        </a:spcAft>
        <a:defRPr sz="2800">
          <a:solidFill>
            <a:srgbClr val="CE003C"/>
          </a:solidFill>
          <a:latin typeface="Arial" pitchFamily="-65" charset="0"/>
          <a:ea typeface="MS PGothic" pitchFamily="34" charset="-128"/>
          <a:cs typeface="Arial" pitchFamily="34" charset="0"/>
        </a:defRPr>
      </a:lvl4pPr>
      <a:lvl5pPr algn="ctr" defTabSz="457200" rtl="0" eaLnBrk="0" fontAlgn="base" hangingPunct="0">
        <a:spcBef>
          <a:spcPct val="0"/>
        </a:spcBef>
        <a:spcAft>
          <a:spcPct val="0"/>
        </a:spcAft>
        <a:defRPr sz="2800">
          <a:solidFill>
            <a:srgbClr val="CE003C"/>
          </a:solidFill>
          <a:latin typeface="Arial" pitchFamily="-65" charset="0"/>
          <a:ea typeface="MS PGothic" pitchFamily="34" charset="-128"/>
          <a:cs typeface="Arial" pitchFamily="34" charset="0"/>
        </a:defRPr>
      </a:lvl5pPr>
      <a:lvl6pPr marL="457200" algn="ctr" defTabSz="457200" rtl="0" fontAlgn="base">
        <a:spcBef>
          <a:spcPct val="0"/>
        </a:spcBef>
        <a:spcAft>
          <a:spcPct val="0"/>
        </a:spcAft>
        <a:defRPr sz="2800">
          <a:solidFill>
            <a:srgbClr val="CE003C"/>
          </a:solidFill>
          <a:latin typeface="Arial" pitchFamily="-65" charset="0"/>
          <a:ea typeface="ＭＳ Ｐゴシック" pitchFamily="-65" charset="-128"/>
        </a:defRPr>
      </a:lvl6pPr>
      <a:lvl7pPr marL="914400" algn="ctr" defTabSz="457200" rtl="0" fontAlgn="base">
        <a:spcBef>
          <a:spcPct val="0"/>
        </a:spcBef>
        <a:spcAft>
          <a:spcPct val="0"/>
        </a:spcAft>
        <a:defRPr sz="2800">
          <a:solidFill>
            <a:srgbClr val="CE003C"/>
          </a:solidFill>
          <a:latin typeface="Arial" pitchFamily="-65" charset="0"/>
          <a:ea typeface="ＭＳ Ｐゴシック" pitchFamily="-65" charset="-128"/>
        </a:defRPr>
      </a:lvl7pPr>
      <a:lvl8pPr marL="1371600" algn="ctr" defTabSz="457200" rtl="0" fontAlgn="base">
        <a:spcBef>
          <a:spcPct val="0"/>
        </a:spcBef>
        <a:spcAft>
          <a:spcPct val="0"/>
        </a:spcAft>
        <a:defRPr sz="2800">
          <a:solidFill>
            <a:srgbClr val="CE003C"/>
          </a:solidFill>
          <a:latin typeface="Arial" pitchFamily="-65" charset="0"/>
          <a:ea typeface="ＭＳ Ｐゴシック" pitchFamily="-65" charset="-128"/>
        </a:defRPr>
      </a:lvl8pPr>
      <a:lvl9pPr marL="1828800" algn="ctr" defTabSz="457200" rtl="0" fontAlgn="base">
        <a:spcBef>
          <a:spcPct val="0"/>
        </a:spcBef>
        <a:spcAft>
          <a:spcPct val="0"/>
        </a:spcAft>
        <a:defRPr sz="2800">
          <a:solidFill>
            <a:srgbClr val="CE003C"/>
          </a:solidFill>
          <a:latin typeface="Arial"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34" charset="0"/>
        <a:buChar char="•"/>
        <a:defRPr sz="2000" b="1" kern="1200">
          <a:solidFill>
            <a:srgbClr val="005291"/>
          </a:solidFill>
          <a:latin typeface="Arial"/>
          <a:ea typeface="MS PGothic" pitchFamily="34" charset="-128"/>
          <a:cs typeface="Arial Bold"/>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a:ea typeface="MS PGothic" pitchFamily="34" charset="-128"/>
          <a:cs typeface="Time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a:ea typeface="MS PGothic" pitchFamily="34" charset="-128"/>
          <a:cs typeface="Time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a:ea typeface="MS PGothic" pitchFamily="34" charset="-128"/>
          <a:cs typeface="Time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a:ea typeface="MS PGothic" pitchFamily="34" charset="-128"/>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defRPr sz="1400">
                <a:solidFill>
                  <a:srgbClr val="000000"/>
                </a:solidFill>
                <a:latin typeface="Times New Roman" pitchFamily="18" charset="0"/>
                <a:ea typeface="MS PGothic" panose="020B0600070205080204" pitchFamily="34" charset="-128"/>
                <a:cs typeface="+mn-cs"/>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latin typeface="Times New Roman" pitchFamily="18" charset="0"/>
                <a:ea typeface="MS PGothic" panose="020B0600070205080204" pitchFamily="34" charset="-128"/>
                <a:cs typeface="+mn-cs"/>
              </a:defRPr>
            </a:lvl1pPr>
          </a:lstStyle>
          <a:p>
            <a:pP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ea typeface="MS PGothic" pitchFamily="34" charset="-128"/>
              </a:defRPr>
            </a:lvl1pPr>
          </a:lstStyle>
          <a:p>
            <a:pPr fontAlgn="base">
              <a:spcBef>
                <a:spcPct val="0"/>
              </a:spcBef>
              <a:spcAft>
                <a:spcPct val="0"/>
              </a:spcAft>
            </a:pPr>
            <a:fld id="{2282CC6D-8434-49BA-9F53-0C02CCD237B2}" type="slidenum">
              <a:rPr lang="it-IT" altLang="it-IT" smtClean="0">
                <a:cs typeface="Arial" pitchFamily="34" charset="0"/>
              </a:rPr>
              <a:pPr fontAlgn="base">
                <a:spcBef>
                  <a:spcPct val="0"/>
                </a:spcBef>
                <a:spcAft>
                  <a:spcPct val="0"/>
                </a:spcAft>
              </a:pPr>
              <a:t>‹N›</a:t>
            </a:fld>
            <a:endParaRPr lang="it-IT" altLang="it-IT" smtClean="0">
              <a:cs typeface="Arial" pitchFamily="34" charset="0"/>
            </a:endParaRPr>
          </a:p>
        </p:txBody>
      </p:sp>
    </p:spTree>
    <p:extLst>
      <p:ext uri="{BB962C8B-B14F-4D97-AF65-F5344CB8AC3E}">
        <p14:creationId xmlns:p14="http://schemas.microsoft.com/office/powerpoint/2010/main" val="338598269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spd="med">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D3B568B0-63B6-42FD-8ED2-3427D1FAFE09}" type="slidenum">
              <a:rPr lang="it-IT" altLang="it-IT" smtClean="0">
                <a:solidFill>
                  <a:srgbClr val="000000"/>
                </a:solidFill>
                <a:cs typeface="Arial" pitchFamily="34" charset="0"/>
              </a:rPr>
              <a:pPr fontAlgn="base">
                <a:spcBef>
                  <a:spcPct val="0"/>
                </a:spcBef>
                <a:spcAft>
                  <a:spcPct val="0"/>
                </a:spcAft>
              </a:pPr>
              <a:t>‹N›</a:t>
            </a:fld>
            <a:endParaRPr lang="it-IT" altLang="it-IT" smtClean="0">
              <a:solidFill>
                <a:srgbClr val="000000"/>
              </a:solidFill>
              <a:cs typeface="Arial" pitchFamily="34" charset="0"/>
            </a:endParaRPr>
          </a:p>
        </p:txBody>
      </p:sp>
    </p:spTree>
    <p:extLst>
      <p:ext uri="{BB962C8B-B14F-4D97-AF65-F5344CB8AC3E}">
        <p14:creationId xmlns:p14="http://schemas.microsoft.com/office/powerpoint/2010/main" val="336120736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D3B568B0-63B6-42FD-8ED2-3427D1FAFE09}" type="slidenum">
              <a:rPr lang="it-IT" altLang="it-IT" smtClean="0">
                <a:solidFill>
                  <a:srgbClr val="000000"/>
                </a:solidFill>
                <a:cs typeface="Arial" pitchFamily="34" charset="0"/>
              </a:rPr>
              <a:pPr fontAlgn="base">
                <a:spcBef>
                  <a:spcPct val="0"/>
                </a:spcBef>
                <a:spcAft>
                  <a:spcPct val="0"/>
                </a:spcAft>
              </a:pPr>
              <a:t>‹N›</a:t>
            </a:fld>
            <a:endParaRPr lang="it-IT" altLang="it-IT" smtClean="0">
              <a:solidFill>
                <a:srgbClr val="000000"/>
              </a:solidFill>
              <a:cs typeface="Arial" pitchFamily="34" charset="0"/>
            </a:endParaRPr>
          </a:p>
        </p:txBody>
      </p:sp>
    </p:spTree>
    <p:extLst>
      <p:ext uri="{BB962C8B-B14F-4D97-AF65-F5344CB8AC3E}">
        <p14:creationId xmlns:p14="http://schemas.microsoft.com/office/powerpoint/2010/main" val="256494160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D3B568B0-63B6-42FD-8ED2-3427D1FAFE09}" type="slidenum">
              <a:rPr lang="it-IT" altLang="it-IT" smtClean="0">
                <a:solidFill>
                  <a:srgbClr val="000000"/>
                </a:solidFill>
                <a:cs typeface="Arial" pitchFamily="34" charset="0"/>
              </a:rPr>
              <a:pPr fontAlgn="base">
                <a:spcBef>
                  <a:spcPct val="0"/>
                </a:spcBef>
                <a:spcAft>
                  <a:spcPct val="0"/>
                </a:spcAft>
              </a:pPr>
              <a:t>‹N›</a:t>
            </a:fld>
            <a:endParaRPr lang="it-IT" altLang="it-IT" smtClean="0">
              <a:solidFill>
                <a:srgbClr val="000000"/>
              </a:solidFill>
              <a:cs typeface="Arial" pitchFamily="34" charset="0"/>
            </a:endParaRPr>
          </a:p>
        </p:txBody>
      </p:sp>
    </p:spTree>
    <p:extLst>
      <p:ext uri="{BB962C8B-B14F-4D97-AF65-F5344CB8AC3E}">
        <p14:creationId xmlns:p14="http://schemas.microsoft.com/office/powerpoint/2010/main" val="99782880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www.jacionline.org/issues?issue_key=S0091-6749(13)X0008-9" TargetMode="Externa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oleObject" Target="../embeddings/oleObject2.bin"/><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wmf"/><Relationship Id="rId2" Type="http://schemas.openxmlformats.org/officeDocument/2006/relationships/notesSlide" Target="../notesSlides/notesSlide18.xml"/><Relationship Id="rId1" Type="http://schemas.openxmlformats.org/officeDocument/2006/relationships/slideLayout" Target="../slideLayouts/slideLayout69.xml"/><Relationship Id="rId6" Type="http://schemas.openxmlformats.org/officeDocument/2006/relationships/image" Target="../media/image87.wmf"/><Relationship Id="rId11" Type="http://schemas.openxmlformats.org/officeDocument/2006/relationships/image" Target="../media/image92.wmf"/><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69.xml"/><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64.xml"/><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7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ncbi.nlm.nih.gov/pubmed?term=Kanemitsu%20Y%5bAuthor%5d&amp;cauthor=true&amp;cauthor_uid=23791506" TargetMode="Externa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hyperlink" Target="http://erj.ersjournals.com/content/vol27/issue3/images/large/483fig5.jpe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hyperlink" Target="http://www.ncbi.nlm.nih.gov/pubmed/?term=Strand%20M%5bAuthor%5d&amp;cauthor=true&amp;cauthor_uid=16337453" TargetMode="External"/><Relationship Id="rId3" Type="http://schemas.openxmlformats.org/officeDocument/2006/relationships/hyperlink" Target="http://www.ncbi.nlm.nih.gov/pubmed/?term=Silkoff%20PE%5bAuthor%5d&amp;cauthor=true&amp;cauthor_uid=16337453" TargetMode="External"/><Relationship Id="rId7" Type="http://schemas.openxmlformats.org/officeDocument/2006/relationships/hyperlink" Target="http://www.ncbi.nlm.nih.gov/pubmed/?term=Balzar%20S%5bAuthor%5d&amp;cauthor=true&amp;cauthor_uid=16337453" TargetMode="External"/><Relationship Id="rId2" Type="http://schemas.openxmlformats.org/officeDocument/2006/relationships/hyperlink" Target="http://www.ncbi.nlm.nih.gov/pubmed/16337453" TargetMode="External"/><Relationship Id="rId1" Type="http://schemas.openxmlformats.org/officeDocument/2006/relationships/slideLayout" Target="../slideLayouts/slideLayout7.xml"/><Relationship Id="rId6" Type="http://schemas.openxmlformats.org/officeDocument/2006/relationships/hyperlink" Target="http://www.ncbi.nlm.nih.gov/pubmed/?term=Katial%20RK%5bAuthor%5d&amp;cauthor=true&amp;cauthor_uid=16337453" TargetMode="External"/><Relationship Id="rId5" Type="http://schemas.openxmlformats.org/officeDocument/2006/relationships/hyperlink" Target="http://www.ncbi.nlm.nih.gov/pubmed/?term=Busacker%20AA%5bAuthor%5d&amp;cauthor=true&amp;cauthor_uid=16337453" TargetMode="External"/><Relationship Id="rId4" Type="http://schemas.openxmlformats.org/officeDocument/2006/relationships/hyperlink" Target="http://www.ncbi.nlm.nih.gov/pubmed/?term=Lent%20AM%5bAuthor%5d&amp;cauthor=true&amp;cauthor_uid=16337453" TargetMode="External"/><Relationship Id="rId9" Type="http://schemas.openxmlformats.org/officeDocument/2006/relationships/hyperlink" Target="http://www.ncbi.nlm.nih.gov/pubmed/?term=Wenzel%20SE%5bAuthor%5d&amp;cauthor=true&amp;cauthor_uid=16337453"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01613" y="5375979"/>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sz="2000">
              <a:solidFill>
                <a:schemeClr val="bg1"/>
              </a:solidFill>
            </a:endParaRPr>
          </a:p>
          <a:p>
            <a:pPr eaLnBrk="1" hangingPunct="1"/>
            <a:endParaRPr lang="it-IT" altLang="it-IT" sz="2400">
              <a:latin typeface="Times New Roman" pitchFamily="18" charset="0"/>
            </a:endParaRPr>
          </a:p>
        </p:txBody>
      </p:sp>
      <p:sp>
        <p:nvSpPr>
          <p:cNvPr id="5" name="Text Box 3"/>
          <p:cNvSpPr txBox="1">
            <a:spLocks noChangeArrowheads="1"/>
          </p:cNvSpPr>
          <p:nvPr/>
        </p:nvSpPr>
        <p:spPr bwMode="auto">
          <a:xfrm>
            <a:off x="452821" y="2075567"/>
            <a:ext cx="8491538"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sz="3600" dirty="0">
              <a:latin typeface="Times New Roman" pitchFamily="18" charset="0"/>
            </a:endParaRPr>
          </a:p>
          <a:p>
            <a:pPr eaLnBrk="1" hangingPunct="1"/>
            <a:endParaRPr lang="it-IT" altLang="it-IT" sz="2800" dirty="0">
              <a:latin typeface="Times New Roman" pitchFamily="18" charset="0"/>
            </a:endParaRPr>
          </a:p>
          <a:p>
            <a:pPr algn="ctr" eaLnBrk="1" hangingPunct="1"/>
            <a:r>
              <a:rPr lang="it-IT" altLang="it-IT" sz="2400" b="1" dirty="0">
                <a:latin typeface="Times New Roman" pitchFamily="18" charset="0"/>
              </a:rPr>
              <a:t>Antonio Spanevello</a:t>
            </a:r>
          </a:p>
          <a:p>
            <a:pPr algn="ctr" eaLnBrk="1" hangingPunct="1"/>
            <a:endParaRPr lang="it-IT" altLang="it-IT" dirty="0">
              <a:latin typeface="Times New Roman" pitchFamily="18" charset="0"/>
            </a:endParaRPr>
          </a:p>
          <a:p>
            <a:pPr algn="ctr" eaLnBrk="1" hangingPunct="1"/>
            <a:endParaRPr lang="it-IT" altLang="it-IT" dirty="0">
              <a:latin typeface="Times New Roman" pitchFamily="18" charset="0"/>
            </a:endParaRPr>
          </a:p>
          <a:p>
            <a:pPr algn="ctr" eaLnBrk="1" hangingPunct="1"/>
            <a:r>
              <a:rPr lang="it-IT" altLang="it-IT" dirty="0">
                <a:latin typeface="Times New Roman" pitchFamily="18" charset="0"/>
              </a:rPr>
              <a:t>Università degli Studi dell’</a:t>
            </a:r>
            <a:r>
              <a:rPr lang="it-IT" altLang="it-IT" dirty="0" err="1">
                <a:latin typeface="Times New Roman" pitchFamily="18" charset="0"/>
              </a:rPr>
              <a:t>Insubria</a:t>
            </a:r>
            <a:r>
              <a:rPr lang="it-IT" altLang="it-IT" dirty="0">
                <a:latin typeface="Times New Roman" pitchFamily="18" charset="0"/>
              </a:rPr>
              <a:t>, Varese</a:t>
            </a:r>
          </a:p>
          <a:p>
            <a:pPr algn="ctr" eaLnBrk="1" hangingPunct="1"/>
            <a:r>
              <a:rPr lang="it-IT" altLang="it-IT" dirty="0">
                <a:latin typeface="Times New Roman" pitchFamily="18" charset="0"/>
              </a:rPr>
              <a:t>Dipartimento di Medicina Clinica e Sperimentale</a:t>
            </a:r>
          </a:p>
          <a:p>
            <a:pPr algn="ctr" eaLnBrk="1" hangingPunct="1"/>
            <a:r>
              <a:rPr lang="it-IT" altLang="it-IT" dirty="0">
                <a:latin typeface="Times New Roman" pitchFamily="18" charset="0"/>
              </a:rPr>
              <a:t>Malattie dell’Apparato Respiratorio</a:t>
            </a:r>
          </a:p>
          <a:p>
            <a:pPr algn="ctr" eaLnBrk="1" hangingPunct="1"/>
            <a:endParaRPr lang="it-IT" altLang="it-IT" dirty="0">
              <a:latin typeface="Times New Roman" pitchFamily="18" charset="0"/>
            </a:endParaRPr>
          </a:p>
          <a:p>
            <a:pPr algn="ctr" eaLnBrk="1" hangingPunct="1"/>
            <a:r>
              <a:rPr lang="it-IT" altLang="it-IT" dirty="0">
                <a:latin typeface="Times New Roman" pitchFamily="18" charset="0"/>
              </a:rPr>
              <a:t>Fondazione Salvatore Maugeri, IRCCS, Tradate</a:t>
            </a:r>
          </a:p>
          <a:p>
            <a:pPr algn="ctr" eaLnBrk="1" hangingPunct="1"/>
            <a:r>
              <a:rPr lang="it-IT" altLang="it-IT" dirty="0">
                <a:latin typeface="Times New Roman" pitchFamily="18" charset="0"/>
              </a:rPr>
              <a:t>Dipartimento di Medicina e Riabilitazione Cardiorespiratoria</a:t>
            </a:r>
          </a:p>
          <a:p>
            <a:pPr algn="ctr" eaLnBrk="1" hangingPunct="1"/>
            <a:r>
              <a:rPr lang="it-IT" altLang="it-IT" dirty="0" smtClean="0">
                <a:latin typeface="Times New Roman" pitchFamily="18" charset="0"/>
              </a:rPr>
              <a:t>U.O.C. </a:t>
            </a:r>
            <a:r>
              <a:rPr lang="it-IT" altLang="it-IT" dirty="0">
                <a:latin typeface="Times New Roman" pitchFamily="18" charset="0"/>
              </a:rPr>
              <a:t>Pneumologia Riabilitativa</a:t>
            </a:r>
          </a:p>
          <a:p>
            <a:pPr algn="ctr" eaLnBrk="1" hangingPunct="1"/>
            <a:endParaRPr lang="it-IT" altLang="it-IT" dirty="0">
              <a:latin typeface="Times New Roman" pitchFamily="18" charset="0"/>
            </a:endParaRPr>
          </a:p>
        </p:txBody>
      </p:sp>
      <p:sp>
        <p:nvSpPr>
          <p:cNvPr id="6" name="Text Box 5"/>
          <p:cNvSpPr txBox="1">
            <a:spLocks noChangeArrowheads="1"/>
          </p:cNvSpPr>
          <p:nvPr/>
        </p:nvSpPr>
        <p:spPr bwMode="auto">
          <a:xfrm>
            <a:off x="3619500" y="2075567"/>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it-IT"/>
          </a:p>
        </p:txBody>
      </p:sp>
      <p:sp>
        <p:nvSpPr>
          <p:cNvPr id="7" name="Text Box 6"/>
          <p:cNvSpPr txBox="1">
            <a:spLocks noChangeArrowheads="1"/>
          </p:cNvSpPr>
          <p:nvPr/>
        </p:nvSpPr>
        <p:spPr bwMode="auto">
          <a:xfrm>
            <a:off x="1819275" y="1859667"/>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it-IT"/>
          </a:p>
        </p:txBody>
      </p:sp>
      <p:sp>
        <p:nvSpPr>
          <p:cNvPr id="8" name="Text Box 8"/>
          <p:cNvSpPr txBox="1">
            <a:spLocks noChangeArrowheads="1"/>
          </p:cNvSpPr>
          <p:nvPr/>
        </p:nvSpPr>
        <p:spPr bwMode="auto">
          <a:xfrm>
            <a:off x="4857750" y="2351792"/>
            <a:ext cx="208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it-IT"/>
          </a:p>
        </p:txBody>
      </p:sp>
      <p:pic>
        <p:nvPicPr>
          <p:cNvPr id="9" name="Picture 9" descr="logover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900" y="3458279"/>
            <a:ext cx="1333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Antonio\Desktop\vares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3458279"/>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p:cNvSpPr>
            <a:spLocks noChangeArrowheads="1"/>
          </p:cNvSpPr>
          <p:nvPr/>
        </p:nvSpPr>
        <p:spPr bwMode="auto">
          <a:xfrm>
            <a:off x="202790" y="1418456"/>
            <a:ext cx="899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3600" dirty="0">
                <a:solidFill>
                  <a:srgbClr val="FF0000"/>
                </a:solidFill>
              </a:rPr>
              <a:t>Asthma phenotyping: why, when and </a:t>
            </a:r>
            <a:r>
              <a:rPr lang="it-IT" sz="3600" dirty="0" err="1">
                <a:solidFill>
                  <a:srgbClr val="FF0000"/>
                </a:solidFill>
              </a:rPr>
              <a:t>how</a:t>
            </a:r>
            <a:endParaRPr lang="it-IT" sz="3600" dirty="0">
              <a:solidFill>
                <a:srgbClr val="FF0000"/>
              </a:solidFill>
            </a:endParaRPr>
          </a:p>
        </p:txBody>
      </p:sp>
    </p:spTree>
    <p:extLst>
      <p:ext uri="{BB962C8B-B14F-4D97-AF65-F5344CB8AC3E}">
        <p14:creationId xmlns:p14="http://schemas.microsoft.com/office/powerpoint/2010/main" val="4216624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11188" y="620713"/>
            <a:ext cx="5040312" cy="366712"/>
          </a:xfrm>
          <a:prstGeom prst="rect">
            <a:avLst/>
          </a:prstGeom>
          <a:noFill/>
          <a:ln w="9525">
            <a:noFill/>
            <a:miter lim="800000"/>
            <a:headEnd/>
            <a:tailEnd/>
          </a:ln>
        </p:spPr>
        <p:txBody>
          <a:bodyPr>
            <a:spAutoFit/>
          </a:bodyPr>
          <a:lstStyle/>
          <a:p>
            <a:pPr algn="l">
              <a:spcBef>
                <a:spcPct val="50000"/>
              </a:spcBef>
            </a:pPr>
            <a:endParaRPr lang="it-IT" altLang="it-IT"/>
          </a:p>
        </p:txBody>
      </p:sp>
      <p:sp>
        <p:nvSpPr>
          <p:cNvPr id="3" name="Text Box 5"/>
          <p:cNvSpPr txBox="1">
            <a:spLocks noChangeArrowheads="1"/>
          </p:cNvSpPr>
          <p:nvPr/>
        </p:nvSpPr>
        <p:spPr bwMode="auto">
          <a:xfrm>
            <a:off x="900113" y="765175"/>
            <a:ext cx="5327650" cy="366713"/>
          </a:xfrm>
          <a:prstGeom prst="rect">
            <a:avLst/>
          </a:prstGeom>
          <a:noFill/>
          <a:ln w="9525">
            <a:noFill/>
            <a:miter lim="800000"/>
            <a:headEnd/>
            <a:tailEnd/>
          </a:ln>
        </p:spPr>
        <p:txBody>
          <a:bodyPr>
            <a:spAutoFit/>
          </a:bodyPr>
          <a:lstStyle/>
          <a:p>
            <a:pPr algn="l">
              <a:spcBef>
                <a:spcPct val="50000"/>
              </a:spcBef>
            </a:pPr>
            <a:endParaRPr lang="it-IT" altLang="it-IT"/>
          </a:p>
        </p:txBody>
      </p:sp>
      <p:sp>
        <p:nvSpPr>
          <p:cNvPr id="4" name="Text Box 7"/>
          <p:cNvSpPr txBox="1">
            <a:spLocks noChangeArrowheads="1"/>
          </p:cNvSpPr>
          <p:nvPr/>
        </p:nvSpPr>
        <p:spPr bwMode="auto">
          <a:xfrm>
            <a:off x="1062038" y="1314450"/>
            <a:ext cx="3278187" cy="368300"/>
          </a:xfrm>
          <a:prstGeom prst="rect">
            <a:avLst/>
          </a:prstGeom>
          <a:noFill/>
          <a:ln w="9525">
            <a:solidFill>
              <a:srgbClr val="FF99FF"/>
            </a:solidFill>
            <a:miter lim="800000"/>
            <a:headEnd/>
            <a:tailEnd/>
          </a:ln>
        </p:spPr>
        <p:txBody>
          <a:bodyPr>
            <a:spAutoFit/>
          </a:bodyPr>
          <a:lstStyle/>
          <a:p>
            <a:pPr marL="342900" indent="-342900" algn="ctr"/>
            <a:r>
              <a:rPr lang="it-IT" altLang="it-IT" sz="1800" b="1" dirty="0" err="1">
                <a:solidFill>
                  <a:srgbClr val="FF0000"/>
                </a:solidFill>
              </a:rPr>
              <a:t>Eosinophilic</a:t>
            </a:r>
            <a:r>
              <a:rPr lang="it-IT" altLang="it-IT" sz="1800" b="1" dirty="0">
                <a:solidFill>
                  <a:srgbClr val="FF0000"/>
                </a:solidFill>
              </a:rPr>
              <a:t> </a:t>
            </a:r>
            <a:r>
              <a:rPr lang="it-IT" altLang="it-IT" sz="1800" b="1" dirty="0" err="1">
                <a:solidFill>
                  <a:srgbClr val="FF0000"/>
                </a:solidFill>
              </a:rPr>
              <a:t>asthma</a:t>
            </a:r>
            <a:endParaRPr lang="it-IT" altLang="it-IT" sz="1800" b="1" dirty="0">
              <a:solidFill>
                <a:srgbClr val="FF0000"/>
              </a:solidFill>
            </a:endParaRPr>
          </a:p>
        </p:txBody>
      </p:sp>
      <p:sp>
        <p:nvSpPr>
          <p:cNvPr id="5" name="Text Box 9"/>
          <p:cNvSpPr txBox="1">
            <a:spLocks noChangeArrowheads="1"/>
          </p:cNvSpPr>
          <p:nvPr/>
        </p:nvSpPr>
        <p:spPr bwMode="auto">
          <a:xfrm>
            <a:off x="5943600" y="1677988"/>
            <a:ext cx="2447925" cy="369332"/>
          </a:xfrm>
          <a:prstGeom prst="rect">
            <a:avLst/>
          </a:prstGeom>
          <a:noFill/>
          <a:ln w="9525">
            <a:solidFill>
              <a:srgbClr val="FFFF00"/>
            </a:solidFill>
            <a:miter lim="800000"/>
            <a:headEnd/>
            <a:tailEnd/>
          </a:ln>
        </p:spPr>
        <p:txBody>
          <a:bodyPr>
            <a:spAutoFit/>
          </a:bodyPr>
          <a:lstStyle/>
          <a:p>
            <a:pPr algn="ctr">
              <a:spcBef>
                <a:spcPct val="50000"/>
              </a:spcBef>
            </a:pPr>
            <a:r>
              <a:rPr lang="it-IT" altLang="it-IT" b="1" dirty="0" err="1"/>
              <a:t>Neutrophilic</a:t>
            </a:r>
            <a:r>
              <a:rPr lang="it-IT" altLang="it-IT" b="1" dirty="0"/>
              <a:t> </a:t>
            </a:r>
            <a:r>
              <a:rPr lang="it-IT" altLang="it-IT" b="1" dirty="0" err="1"/>
              <a:t>asthma</a:t>
            </a:r>
            <a:r>
              <a:rPr lang="it-IT" altLang="it-IT" b="1" dirty="0"/>
              <a:t> </a:t>
            </a:r>
          </a:p>
        </p:txBody>
      </p:sp>
      <p:sp>
        <p:nvSpPr>
          <p:cNvPr id="6" name="Text Box 10"/>
          <p:cNvSpPr txBox="1">
            <a:spLocks noChangeArrowheads="1"/>
          </p:cNvSpPr>
          <p:nvPr/>
        </p:nvSpPr>
        <p:spPr bwMode="auto">
          <a:xfrm>
            <a:off x="1000125" y="4357688"/>
            <a:ext cx="2816225" cy="369332"/>
          </a:xfrm>
          <a:prstGeom prst="rect">
            <a:avLst/>
          </a:prstGeom>
          <a:noFill/>
          <a:ln w="9525">
            <a:solidFill>
              <a:srgbClr val="99FF33"/>
            </a:solidFill>
            <a:miter lim="800000"/>
            <a:headEnd/>
            <a:tailEnd/>
          </a:ln>
          <a:effectLst/>
        </p:spPr>
        <p:txBody>
          <a:bodyPr>
            <a:spAutoFit/>
          </a:bodyPr>
          <a:lstStyle/>
          <a:p>
            <a:pPr algn="ctr">
              <a:spcBef>
                <a:spcPct val="50000"/>
              </a:spcBef>
              <a:defRPr/>
            </a:pPr>
            <a:r>
              <a:rPr lang="it-IT" b="1" dirty="0" err="1"/>
              <a:t>Paucigranulocytic</a:t>
            </a:r>
            <a:r>
              <a:rPr lang="it-IT" b="1" dirty="0"/>
              <a:t> </a:t>
            </a:r>
            <a:r>
              <a:rPr lang="it-IT" b="1" dirty="0" err="1"/>
              <a:t>asthma</a:t>
            </a:r>
            <a:r>
              <a:rPr lang="it-IT" b="1" dirty="0"/>
              <a:t>  </a:t>
            </a:r>
            <a:endParaRPr lang="it-IT" b="1" dirty="0">
              <a:effectLst>
                <a:outerShdw blurRad="38100" dist="38100" dir="2700000" algn="tl">
                  <a:srgbClr val="000000"/>
                </a:outerShdw>
              </a:effectLst>
            </a:endParaRPr>
          </a:p>
        </p:txBody>
      </p:sp>
      <p:pic>
        <p:nvPicPr>
          <p:cNvPr id="7" name="Picture 12" descr="EA6238"/>
          <p:cNvPicPr>
            <a:picLocks noChangeAspect="1" noChangeArrowheads="1"/>
          </p:cNvPicPr>
          <p:nvPr/>
        </p:nvPicPr>
        <p:blipFill>
          <a:blip r:embed="rId2"/>
          <a:srcRect/>
          <a:stretch>
            <a:fillRect/>
          </a:stretch>
        </p:blipFill>
        <p:spPr bwMode="auto">
          <a:xfrm>
            <a:off x="285750" y="2071688"/>
            <a:ext cx="2170113" cy="1766887"/>
          </a:xfrm>
          <a:prstGeom prst="rect">
            <a:avLst/>
          </a:prstGeom>
          <a:noFill/>
          <a:ln w="9525">
            <a:solidFill>
              <a:srgbClr val="9900FF"/>
            </a:solidFill>
            <a:miter lim="800000"/>
            <a:headEnd/>
            <a:tailEnd/>
          </a:ln>
        </p:spPr>
      </p:pic>
      <p:pic>
        <p:nvPicPr>
          <p:cNvPr id="8" name="Picture 13" descr="PGA6135a"/>
          <p:cNvPicPr>
            <a:picLocks noChangeAspect="1" noChangeArrowheads="1"/>
          </p:cNvPicPr>
          <p:nvPr/>
        </p:nvPicPr>
        <p:blipFill>
          <a:blip r:embed="rId3"/>
          <a:srcRect/>
          <a:stretch>
            <a:fillRect/>
          </a:stretch>
        </p:blipFill>
        <p:spPr bwMode="auto">
          <a:xfrm>
            <a:off x="395288" y="4797425"/>
            <a:ext cx="1943100" cy="1622425"/>
          </a:xfrm>
          <a:prstGeom prst="rect">
            <a:avLst/>
          </a:prstGeom>
          <a:noFill/>
          <a:ln w="9525">
            <a:solidFill>
              <a:srgbClr val="9900FF"/>
            </a:solidFill>
            <a:miter lim="800000"/>
            <a:headEnd/>
            <a:tailEnd/>
          </a:ln>
        </p:spPr>
      </p:pic>
      <p:pic>
        <p:nvPicPr>
          <p:cNvPr id="9" name="Picture 14" descr="NA"/>
          <p:cNvPicPr>
            <a:picLocks noChangeAspect="1" noChangeArrowheads="1"/>
          </p:cNvPicPr>
          <p:nvPr/>
        </p:nvPicPr>
        <p:blipFill>
          <a:blip r:embed="rId4"/>
          <a:srcRect/>
          <a:stretch>
            <a:fillRect/>
          </a:stretch>
        </p:blipFill>
        <p:spPr bwMode="auto">
          <a:xfrm>
            <a:off x="5940425" y="2671763"/>
            <a:ext cx="2447925" cy="1836737"/>
          </a:xfrm>
          <a:prstGeom prst="rect">
            <a:avLst/>
          </a:prstGeom>
          <a:noFill/>
          <a:ln w="9525">
            <a:solidFill>
              <a:srgbClr val="9900FF"/>
            </a:solidFill>
            <a:miter lim="800000"/>
            <a:headEnd/>
            <a:tailEnd/>
          </a:ln>
        </p:spPr>
      </p:pic>
      <p:pic>
        <p:nvPicPr>
          <p:cNvPr id="10" name="Picture 15"/>
          <p:cNvPicPr>
            <a:picLocks noChangeAspect="1" noChangeArrowheads="1"/>
          </p:cNvPicPr>
          <p:nvPr/>
        </p:nvPicPr>
        <p:blipFill>
          <a:blip r:embed="rId5"/>
          <a:srcRect/>
          <a:stretch>
            <a:fillRect/>
          </a:stretch>
        </p:blipFill>
        <p:spPr bwMode="auto">
          <a:xfrm>
            <a:off x="2714625" y="2071688"/>
            <a:ext cx="1939925" cy="1727200"/>
          </a:xfrm>
          <a:prstGeom prst="rect">
            <a:avLst/>
          </a:prstGeom>
          <a:noFill/>
          <a:ln w="9525">
            <a:noFill/>
            <a:miter lim="800000"/>
            <a:headEnd/>
            <a:tailEnd/>
          </a:ln>
        </p:spPr>
      </p:pic>
      <p:pic>
        <p:nvPicPr>
          <p:cNvPr id="11" name="Picture 17"/>
          <p:cNvPicPr>
            <a:picLocks noChangeAspect="1" noChangeArrowheads="1"/>
          </p:cNvPicPr>
          <p:nvPr/>
        </p:nvPicPr>
        <p:blipFill>
          <a:blip r:embed="rId6"/>
          <a:srcRect/>
          <a:stretch>
            <a:fillRect/>
          </a:stretch>
        </p:blipFill>
        <p:spPr bwMode="auto">
          <a:xfrm>
            <a:off x="6215063" y="4572000"/>
            <a:ext cx="2000250" cy="1277938"/>
          </a:xfrm>
          <a:prstGeom prst="rect">
            <a:avLst/>
          </a:prstGeom>
          <a:noFill/>
          <a:ln w="9525">
            <a:noFill/>
            <a:miter lim="800000"/>
            <a:headEnd/>
            <a:tailEnd/>
          </a:ln>
        </p:spPr>
      </p:pic>
      <p:sp>
        <p:nvSpPr>
          <p:cNvPr id="12" name="Text Box 19"/>
          <p:cNvSpPr txBox="1">
            <a:spLocks noChangeArrowheads="1"/>
          </p:cNvSpPr>
          <p:nvPr/>
        </p:nvSpPr>
        <p:spPr bwMode="auto">
          <a:xfrm>
            <a:off x="2714625" y="3857625"/>
            <a:ext cx="1928813" cy="274638"/>
          </a:xfrm>
          <a:prstGeom prst="rect">
            <a:avLst/>
          </a:prstGeom>
          <a:noFill/>
          <a:ln w="9525">
            <a:noFill/>
            <a:miter lim="800000"/>
            <a:headEnd/>
            <a:tailEnd/>
          </a:ln>
        </p:spPr>
        <p:txBody>
          <a:bodyPr>
            <a:spAutoFit/>
          </a:bodyPr>
          <a:lstStyle/>
          <a:p>
            <a:pPr>
              <a:spcBef>
                <a:spcPct val="50000"/>
              </a:spcBef>
            </a:pPr>
            <a:r>
              <a:rPr lang="it-IT" altLang="it-IT" sz="1200" b="1" dirty="0">
                <a:solidFill>
                  <a:srgbClr val="FF99FF"/>
                </a:solidFill>
              </a:rPr>
              <a:t>     EG2 +</a:t>
            </a:r>
          </a:p>
        </p:txBody>
      </p:sp>
      <p:sp>
        <p:nvSpPr>
          <p:cNvPr id="13" name="Text Box 20"/>
          <p:cNvSpPr txBox="1">
            <a:spLocks noChangeArrowheads="1"/>
          </p:cNvSpPr>
          <p:nvPr/>
        </p:nvSpPr>
        <p:spPr bwMode="auto">
          <a:xfrm>
            <a:off x="6215063" y="5929313"/>
            <a:ext cx="2071687" cy="276225"/>
          </a:xfrm>
          <a:prstGeom prst="rect">
            <a:avLst/>
          </a:prstGeom>
          <a:noFill/>
          <a:ln w="9525">
            <a:noFill/>
            <a:miter lim="800000"/>
            <a:headEnd/>
            <a:tailEnd/>
          </a:ln>
        </p:spPr>
        <p:txBody>
          <a:bodyPr>
            <a:spAutoFit/>
          </a:bodyPr>
          <a:lstStyle/>
          <a:p>
            <a:pPr>
              <a:spcBef>
                <a:spcPct val="50000"/>
              </a:spcBef>
            </a:pPr>
            <a:r>
              <a:rPr lang="it-IT" altLang="it-IT" sz="1200" b="1" dirty="0"/>
              <a:t>    </a:t>
            </a:r>
            <a:r>
              <a:rPr lang="it-IT" altLang="it-IT" sz="1200" b="1" dirty="0" err="1"/>
              <a:t>Neutrophil</a:t>
            </a:r>
            <a:r>
              <a:rPr lang="it-IT" altLang="it-IT" sz="1200" b="1" dirty="0"/>
              <a:t> </a:t>
            </a:r>
            <a:r>
              <a:rPr lang="it-IT" altLang="it-IT" sz="1200" b="1" dirty="0" err="1"/>
              <a:t>elastase</a:t>
            </a:r>
            <a:r>
              <a:rPr lang="it-IT" altLang="it-IT" sz="1200" b="1" dirty="0"/>
              <a:t>  +</a:t>
            </a:r>
          </a:p>
        </p:txBody>
      </p:sp>
      <p:pic>
        <p:nvPicPr>
          <p:cNvPr id="14" name="Picture 21"/>
          <p:cNvPicPr>
            <a:picLocks noChangeAspect="1" noChangeArrowheads="1"/>
          </p:cNvPicPr>
          <p:nvPr/>
        </p:nvPicPr>
        <p:blipFill>
          <a:blip r:embed="rId7"/>
          <a:srcRect/>
          <a:stretch>
            <a:fillRect/>
          </a:stretch>
        </p:blipFill>
        <p:spPr bwMode="auto">
          <a:xfrm>
            <a:off x="2700338" y="4868863"/>
            <a:ext cx="1800225" cy="1582737"/>
          </a:xfrm>
          <a:prstGeom prst="rect">
            <a:avLst/>
          </a:prstGeom>
          <a:noFill/>
          <a:ln w="9525">
            <a:noFill/>
            <a:miter lim="800000"/>
            <a:headEnd/>
            <a:tailEnd/>
          </a:ln>
        </p:spPr>
      </p:pic>
      <p:sp>
        <p:nvSpPr>
          <p:cNvPr id="15" name="Text Box 24"/>
          <p:cNvSpPr txBox="1">
            <a:spLocks noChangeArrowheads="1"/>
          </p:cNvSpPr>
          <p:nvPr/>
        </p:nvSpPr>
        <p:spPr bwMode="auto">
          <a:xfrm>
            <a:off x="7215188" y="6380163"/>
            <a:ext cx="2581275" cy="477837"/>
          </a:xfrm>
          <a:prstGeom prst="rect">
            <a:avLst/>
          </a:prstGeom>
          <a:noFill/>
          <a:ln w="9525">
            <a:noFill/>
            <a:miter lim="800000"/>
            <a:headEnd/>
            <a:tailEnd/>
          </a:ln>
          <a:effectLst/>
        </p:spPr>
        <p:txBody>
          <a:bodyPr>
            <a:spAutoFit/>
          </a:bodyPr>
          <a:lstStyle/>
          <a:p>
            <a:pPr algn="l">
              <a:defRPr/>
            </a:pPr>
            <a:r>
              <a:rPr lang="it-IT" sz="1000" dirty="0" err="1">
                <a:latin typeface="Arial" charset="0"/>
              </a:rPr>
              <a:t>Haldar</a:t>
            </a:r>
            <a:r>
              <a:rPr lang="it-IT" sz="1000" dirty="0">
                <a:latin typeface="Arial" charset="0"/>
              </a:rPr>
              <a:t> e </a:t>
            </a:r>
            <a:r>
              <a:rPr lang="it-IT" sz="1000" dirty="0" err="1">
                <a:latin typeface="Arial" charset="0"/>
              </a:rPr>
              <a:t>Pavord</a:t>
            </a:r>
            <a:r>
              <a:rPr lang="it-IT" sz="1000" dirty="0">
                <a:latin typeface="Arial" charset="0"/>
              </a:rPr>
              <a:t> JACI  2007</a:t>
            </a:r>
            <a:endParaRPr lang="it-IT" sz="1000" dirty="0">
              <a:effectLst>
                <a:outerShdw blurRad="38100" dist="38100" dir="2700000" algn="tl">
                  <a:srgbClr val="000000"/>
                </a:outerShdw>
              </a:effectLst>
              <a:latin typeface="Arial" charset="0"/>
            </a:endParaRPr>
          </a:p>
          <a:p>
            <a:pPr algn="l">
              <a:spcBef>
                <a:spcPct val="50000"/>
              </a:spcBef>
              <a:defRPr/>
            </a:pPr>
            <a:endParaRPr lang="it-IT" sz="1000" dirty="0">
              <a:latin typeface="Arial" charset="0"/>
            </a:endParaRPr>
          </a:p>
        </p:txBody>
      </p:sp>
      <p:sp>
        <p:nvSpPr>
          <p:cNvPr id="16" name="CasellaDiTesto 19"/>
          <p:cNvSpPr txBox="1">
            <a:spLocks noChangeArrowheads="1"/>
          </p:cNvSpPr>
          <p:nvPr/>
        </p:nvSpPr>
        <p:spPr bwMode="auto">
          <a:xfrm>
            <a:off x="642938" y="428625"/>
            <a:ext cx="8143875" cy="584200"/>
          </a:xfrm>
          <a:prstGeom prst="rect">
            <a:avLst/>
          </a:prstGeom>
          <a:noFill/>
          <a:ln w="9525">
            <a:noFill/>
            <a:miter lim="800000"/>
            <a:headEnd/>
            <a:tailEnd/>
          </a:ln>
        </p:spPr>
        <p:txBody>
          <a:bodyPr>
            <a:spAutoFit/>
          </a:bodyPr>
          <a:lstStyle/>
          <a:p>
            <a:r>
              <a:rPr lang="it-IT" altLang="it-IT" sz="3200" b="1"/>
              <a:t>Inflammatory Phenotypes</a:t>
            </a:r>
          </a:p>
        </p:txBody>
      </p:sp>
    </p:spTree>
    <p:extLst>
      <p:ext uri="{BB962C8B-B14F-4D97-AF65-F5344CB8AC3E}">
        <p14:creationId xmlns:p14="http://schemas.microsoft.com/office/powerpoint/2010/main" val="1744860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800" y="304800"/>
            <a:ext cx="845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it-IT" altLang="it-IT" sz="2800" b="1" smtClean="0">
                <a:solidFill>
                  <a:srgbClr val="FFFFFF"/>
                </a:solidFill>
                <a:latin typeface="Times New Roman" pitchFamily="18" charset="0"/>
              </a:rPr>
              <a:t>Comparison of two methods of processing induced sputum: selected versus entire sputum</a:t>
            </a:r>
          </a:p>
          <a:p>
            <a:pPr eaLnBrk="1" fontAlgn="base" hangingPunct="1">
              <a:spcBef>
                <a:spcPct val="50000"/>
              </a:spcBef>
              <a:spcAft>
                <a:spcPct val="0"/>
              </a:spcAft>
            </a:pPr>
            <a:r>
              <a:rPr lang="it-IT" altLang="it-IT" sz="1600" b="1" smtClean="0">
                <a:solidFill>
                  <a:srgbClr val="FFFFFF"/>
                </a:solidFill>
                <a:latin typeface="Times New Roman" pitchFamily="18" charset="0"/>
              </a:rPr>
              <a:t>A Spanevello et al. AJRCCM 1998; 157: 665-668</a:t>
            </a:r>
          </a:p>
        </p:txBody>
      </p:sp>
      <p:sp>
        <p:nvSpPr>
          <p:cNvPr id="29699" name="Line 3"/>
          <p:cNvSpPr>
            <a:spLocks noChangeShapeType="1"/>
          </p:cNvSpPr>
          <p:nvPr/>
        </p:nvSpPr>
        <p:spPr bwMode="auto">
          <a:xfrm>
            <a:off x="0" y="21336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cs typeface="Arial" pitchFamily="34" charset="0"/>
            </a:endParaRPr>
          </a:p>
        </p:txBody>
      </p:sp>
      <p:grpSp>
        <p:nvGrpSpPr>
          <p:cNvPr id="29700" name="Group 4"/>
          <p:cNvGrpSpPr>
            <a:grpSpLocks/>
          </p:cNvGrpSpPr>
          <p:nvPr/>
        </p:nvGrpSpPr>
        <p:grpSpPr bwMode="auto">
          <a:xfrm>
            <a:off x="1422400" y="3429000"/>
            <a:ext cx="7302500" cy="2919413"/>
            <a:chOff x="1305" y="2400"/>
            <a:chExt cx="5175" cy="1839"/>
          </a:xfrm>
        </p:grpSpPr>
        <p:sp>
          <p:nvSpPr>
            <p:cNvPr id="29701" name="Line 5"/>
            <p:cNvSpPr>
              <a:spLocks noChangeShapeType="1"/>
            </p:cNvSpPr>
            <p:nvPr/>
          </p:nvSpPr>
          <p:spPr bwMode="auto">
            <a:xfrm>
              <a:off x="1978" y="2544"/>
              <a:ext cx="0" cy="139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sp>
          <p:nvSpPr>
            <p:cNvPr id="29702" name="Line 6"/>
            <p:cNvSpPr>
              <a:spLocks noChangeShapeType="1"/>
            </p:cNvSpPr>
            <p:nvPr/>
          </p:nvSpPr>
          <p:spPr bwMode="auto">
            <a:xfrm>
              <a:off x="1968" y="3936"/>
              <a:ext cx="302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sp>
          <p:nvSpPr>
            <p:cNvPr id="29703" name="Text Box 7"/>
            <p:cNvSpPr txBox="1">
              <a:spLocks noChangeArrowheads="1"/>
            </p:cNvSpPr>
            <p:nvPr/>
          </p:nvSpPr>
          <p:spPr bwMode="auto">
            <a:xfrm>
              <a:off x="1628" y="2400"/>
              <a:ext cx="244"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lnSpc>
                  <a:spcPct val="140000"/>
                </a:lnSpc>
                <a:spcBef>
                  <a:spcPct val="0"/>
                </a:spcBef>
                <a:spcAft>
                  <a:spcPct val="0"/>
                </a:spcAft>
              </a:pPr>
              <a:r>
                <a:rPr lang="it-IT" altLang="it-IT" sz="1600" b="1" smtClean="0">
                  <a:solidFill>
                    <a:srgbClr val="FFFF66"/>
                  </a:solidFill>
                  <a:latin typeface="Times New Roman" pitchFamily="18" charset="0"/>
                </a:rPr>
                <a:t>30</a:t>
              </a:r>
            </a:p>
            <a:p>
              <a:pPr algn="r" eaLnBrk="1" fontAlgn="base" hangingPunct="1">
                <a:lnSpc>
                  <a:spcPct val="140000"/>
                </a:lnSpc>
                <a:spcBef>
                  <a:spcPct val="0"/>
                </a:spcBef>
                <a:spcAft>
                  <a:spcPct val="0"/>
                </a:spcAft>
              </a:pPr>
              <a:r>
                <a:rPr lang="it-IT" altLang="it-IT" sz="1600" b="1" smtClean="0">
                  <a:solidFill>
                    <a:srgbClr val="FFFF66"/>
                  </a:solidFill>
                  <a:latin typeface="Times New Roman" pitchFamily="18" charset="0"/>
                </a:rPr>
                <a:t>25</a:t>
              </a:r>
            </a:p>
            <a:p>
              <a:pPr algn="r" eaLnBrk="1" fontAlgn="base" hangingPunct="1">
                <a:lnSpc>
                  <a:spcPct val="140000"/>
                </a:lnSpc>
                <a:spcBef>
                  <a:spcPct val="0"/>
                </a:spcBef>
                <a:spcAft>
                  <a:spcPct val="0"/>
                </a:spcAft>
              </a:pPr>
              <a:r>
                <a:rPr lang="it-IT" altLang="it-IT" sz="1600" b="1" smtClean="0">
                  <a:solidFill>
                    <a:srgbClr val="FFFF66"/>
                  </a:solidFill>
                  <a:latin typeface="Times New Roman" pitchFamily="18" charset="0"/>
                </a:rPr>
                <a:t>20</a:t>
              </a:r>
            </a:p>
            <a:p>
              <a:pPr algn="r" eaLnBrk="1" fontAlgn="base" hangingPunct="1">
                <a:lnSpc>
                  <a:spcPct val="140000"/>
                </a:lnSpc>
                <a:spcBef>
                  <a:spcPct val="0"/>
                </a:spcBef>
                <a:spcAft>
                  <a:spcPct val="0"/>
                </a:spcAft>
              </a:pPr>
              <a:r>
                <a:rPr lang="it-IT" altLang="it-IT" sz="1600" b="1" smtClean="0">
                  <a:solidFill>
                    <a:srgbClr val="FFFF66"/>
                  </a:solidFill>
                  <a:latin typeface="Times New Roman" pitchFamily="18" charset="0"/>
                </a:rPr>
                <a:t>15</a:t>
              </a:r>
            </a:p>
            <a:p>
              <a:pPr algn="r" eaLnBrk="1" fontAlgn="base" hangingPunct="1">
                <a:lnSpc>
                  <a:spcPct val="140000"/>
                </a:lnSpc>
                <a:spcBef>
                  <a:spcPct val="0"/>
                </a:spcBef>
                <a:spcAft>
                  <a:spcPct val="0"/>
                </a:spcAft>
              </a:pPr>
              <a:r>
                <a:rPr lang="it-IT" altLang="it-IT" sz="1600" b="1" smtClean="0">
                  <a:solidFill>
                    <a:srgbClr val="FFFF66"/>
                  </a:solidFill>
                  <a:latin typeface="Times New Roman" pitchFamily="18" charset="0"/>
                </a:rPr>
                <a:t>10</a:t>
              </a:r>
            </a:p>
            <a:p>
              <a:pPr algn="r" eaLnBrk="1" fontAlgn="base" hangingPunct="1">
                <a:lnSpc>
                  <a:spcPct val="140000"/>
                </a:lnSpc>
                <a:spcBef>
                  <a:spcPct val="0"/>
                </a:spcBef>
                <a:spcAft>
                  <a:spcPct val="0"/>
                </a:spcAft>
              </a:pPr>
              <a:r>
                <a:rPr lang="it-IT" altLang="it-IT" sz="1600" b="1" smtClean="0">
                  <a:solidFill>
                    <a:srgbClr val="FFFF66"/>
                  </a:solidFill>
                  <a:latin typeface="Times New Roman" pitchFamily="18" charset="0"/>
                </a:rPr>
                <a:t>5</a:t>
              </a:r>
            </a:p>
            <a:p>
              <a:pPr algn="r" eaLnBrk="1" fontAlgn="base" hangingPunct="1">
                <a:lnSpc>
                  <a:spcPct val="140000"/>
                </a:lnSpc>
                <a:spcBef>
                  <a:spcPct val="0"/>
                </a:spcBef>
                <a:spcAft>
                  <a:spcPct val="0"/>
                </a:spcAft>
              </a:pPr>
              <a:r>
                <a:rPr lang="it-IT" altLang="it-IT" sz="1600" b="1" smtClean="0">
                  <a:solidFill>
                    <a:srgbClr val="FFFF66"/>
                  </a:solidFill>
                  <a:latin typeface="Times New Roman" pitchFamily="18" charset="0"/>
                </a:rPr>
                <a:t>0</a:t>
              </a:r>
            </a:p>
          </p:txBody>
        </p:sp>
        <p:sp>
          <p:nvSpPr>
            <p:cNvPr id="29704" name="Rectangle 8"/>
            <p:cNvSpPr>
              <a:spLocks noChangeArrowheads="1"/>
            </p:cNvSpPr>
            <p:nvPr/>
          </p:nvSpPr>
          <p:spPr bwMode="auto">
            <a:xfrm>
              <a:off x="2256" y="2908"/>
              <a:ext cx="384" cy="1008"/>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9705" name="Rectangle 9"/>
            <p:cNvSpPr>
              <a:spLocks noChangeArrowheads="1"/>
            </p:cNvSpPr>
            <p:nvPr/>
          </p:nvSpPr>
          <p:spPr bwMode="auto">
            <a:xfrm>
              <a:off x="2640" y="3830"/>
              <a:ext cx="384" cy="88"/>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9706" name="Rectangle 10"/>
            <p:cNvSpPr>
              <a:spLocks noChangeArrowheads="1"/>
            </p:cNvSpPr>
            <p:nvPr/>
          </p:nvSpPr>
          <p:spPr bwMode="auto">
            <a:xfrm>
              <a:off x="3696" y="3264"/>
              <a:ext cx="384" cy="654"/>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9707" name="Rectangle 11"/>
            <p:cNvSpPr>
              <a:spLocks noChangeArrowheads="1"/>
            </p:cNvSpPr>
            <p:nvPr/>
          </p:nvSpPr>
          <p:spPr bwMode="auto">
            <a:xfrm>
              <a:off x="4080" y="3830"/>
              <a:ext cx="384" cy="88"/>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9708" name="Text Box 12"/>
            <p:cNvSpPr txBox="1">
              <a:spLocks noChangeArrowheads="1"/>
            </p:cNvSpPr>
            <p:nvPr/>
          </p:nvSpPr>
          <p:spPr bwMode="auto">
            <a:xfrm>
              <a:off x="1976" y="4008"/>
              <a:ext cx="11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altLang="it-IT" b="1" smtClean="0">
                  <a:solidFill>
                    <a:srgbClr val="FFFFFF"/>
                  </a:solidFill>
                  <a:latin typeface="Times New Roman" pitchFamily="18" charset="0"/>
                </a:rPr>
                <a:t>Selected Sputum</a:t>
              </a:r>
            </a:p>
          </p:txBody>
        </p:sp>
        <p:sp>
          <p:nvSpPr>
            <p:cNvPr id="29709" name="Text Box 13"/>
            <p:cNvSpPr txBox="1">
              <a:spLocks noChangeArrowheads="1"/>
            </p:cNvSpPr>
            <p:nvPr/>
          </p:nvSpPr>
          <p:spPr bwMode="auto">
            <a:xfrm>
              <a:off x="3512" y="3993"/>
              <a:ext cx="10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altLang="it-IT" b="1" smtClean="0">
                  <a:solidFill>
                    <a:srgbClr val="FFFFFF"/>
                  </a:solidFill>
                  <a:latin typeface="Times New Roman" pitchFamily="18" charset="0"/>
                </a:rPr>
                <a:t>Entire Sputum</a:t>
              </a:r>
            </a:p>
          </p:txBody>
        </p:sp>
        <p:sp>
          <p:nvSpPr>
            <p:cNvPr id="29710" name="Text Box 14"/>
            <p:cNvSpPr txBox="1">
              <a:spLocks noChangeArrowheads="1"/>
            </p:cNvSpPr>
            <p:nvPr/>
          </p:nvSpPr>
          <p:spPr bwMode="auto">
            <a:xfrm rot="-5400000">
              <a:off x="869" y="3028"/>
              <a:ext cx="11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altLang="it-IT" b="1" smtClean="0">
                  <a:solidFill>
                    <a:srgbClr val="FFFFFF"/>
                  </a:solidFill>
                  <a:latin typeface="Times New Roman" pitchFamily="18" charset="0"/>
                </a:rPr>
                <a:t>Eosinophils (%)</a:t>
              </a:r>
            </a:p>
          </p:txBody>
        </p:sp>
        <p:grpSp>
          <p:nvGrpSpPr>
            <p:cNvPr id="29711" name="Group 15"/>
            <p:cNvGrpSpPr>
              <a:grpSpLocks/>
            </p:cNvGrpSpPr>
            <p:nvPr/>
          </p:nvGrpSpPr>
          <p:grpSpPr bwMode="auto">
            <a:xfrm>
              <a:off x="2400" y="2592"/>
              <a:ext cx="96" cy="336"/>
              <a:chOff x="2400" y="2592"/>
              <a:chExt cx="96" cy="336"/>
            </a:xfrm>
          </p:grpSpPr>
          <p:sp>
            <p:nvSpPr>
              <p:cNvPr id="29728" name="Line 16"/>
              <p:cNvSpPr>
                <a:spLocks noChangeShapeType="1"/>
              </p:cNvSpPr>
              <p:nvPr/>
            </p:nvSpPr>
            <p:spPr bwMode="auto">
              <a:xfrm>
                <a:off x="2448" y="2592"/>
                <a:ext cx="0" cy="3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sp>
            <p:nvSpPr>
              <p:cNvPr id="29729" name="Line 17"/>
              <p:cNvSpPr>
                <a:spLocks noChangeShapeType="1"/>
              </p:cNvSpPr>
              <p:nvPr/>
            </p:nvSpPr>
            <p:spPr bwMode="auto">
              <a:xfrm>
                <a:off x="2400" y="2592"/>
                <a:ext cx="96"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grpSp>
        <p:grpSp>
          <p:nvGrpSpPr>
            <p:cNvPr id="29712" name="Group 18"/>
            <p:cNvGrpSpPr>
              <a:grpSpLocks/>
            </p:cNvGrpSpPr>
            <p:nvPr/>
          </p:nvGrpSpPr>
          <p:grpSpPr bwMode="auto">
            <a:xfrm>
              <a:off x="3840" y="2976"/>
              <a:ext cx="96" cy="336"/>
              <a:chOff x="2400" y="2592"/>
              <a:chExt cx="96" cy="336"/>
            </a:xfrm>
          </p:grpSpPr>
          <p:sp>
            <p:nvSpPr>
              <p:cNvPr id="29726" name="Line 19"/>
              <p:cNvSpPr>
                <a:spLocks noChangeShapeType="1"/>
              </p:cNvSpPr>
              <p:nvPr/>
            </p:nvSpPr>
            <p:spPr bwMode="auto">
              <a:xfrm>
                <a:off x="2448" y="2592"/>
                <a:ext cx="0" cy="3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sp>
            <p:nvSpPr>
              <p:cNvPr id="29727" name="Line 20"/>
              <p:cNvSpPr>
                <a:spLocks noChangeShapeType="1"/>
              </p:cNvSpPr>
              <p:nvPr/>
            </p:nvSpPr>
            <p:spPr bwMode="auto">
              <a:xfrm>
                <a:off x="2400" y="2592"/>
                <a:ext cx="96"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grpSp>
        <p:grpSp>
          <p:nvGrpSpPr>
            <p:cNvPr id="29713" name="Group 21"/>
            <p:cNvGrpSpPr>
              <a:grpSpLocks/>
            </p:cNvGrpSpPr>
            <p:nvPr/>
          </p:nvGrpSpPr>
          <p:grpSpPr bwMode="auto">
            <a:xfrm>
              <a:off x="2784" y="3696"/>
              <a:ext cx="96" cy="192"/>
              <a:chOff x="2400" y="2592"/>
              <a:chExt cx="96" cy="336"/>
            </a:xfrm>
          </p:grpSpPr>
          <p:sp>
            <p:nvSpPr>
              <p:cNvPr id="29724" name="Line 22"/>
              <p:cNvSpPr>
                <a:spLocks noChangeShapeType="1"/>
              </p:cNvSpPr>
              <p:nvPr/>
            </p:nvSpPr>
            <p:spPr bwMode="auto">
              <a:xfrm>
                <a:off x="2448" y="2592"/>
                <a:ext cx="0" cy="33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sp>
            <p:nvSpPr>
              <p:cNvPr id="29725" name="Line 23"/>
              <p:cNvSpPr>
                <a:spLocks noChangeShapeType="1"/>
              </p:cNvSpPr>
              <p:nvPr/>
            </p:nvSpPr>
            <p:spPr bwMode="auto">
              <a:xfrm>
                <a:off x="2400" y="2592"/>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grpSp>
        <p:grpSp>
          <p:nvGrpSpPr>
            <p:cNvPr id="29714" name="Group 24"/>
            <p:cNvGrpSpPr>
              <a:grpSpLocks/>
            </p:cNvGrpSpPr>
            <p:nvPr/>
          </p:nvGrpSpPr>
          <p:grpSpPr bwMode="auto">
            <a:xfrm>
              <a:off x="4224" y="3696"/>
              <a:ext cx="96" cy="192"/>
              <a:chOff x="2400" y="2592"/>
              <a:chExt cx="96" cy="336"/>
            </a:xfrm>
          </p:grpSpPr>
          <p:sp>
            <p:nvSpPr>
              <p:cNvPr id="29722" name="Line 25"/>
              <p:cNvSpPr>
                <a:spLocks noChangeShapeType="1"/>
              </p:cNvSpPr>
              <p:nvPr/>
            </p:nvSpPr>
            <p:spPr bwMode="auto">
              <a:xfrm>
                <a:off x="2448" y="2592"/>
                <a:ext cx="0" cy="33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sp>
            <p:nvSpPr>
              <p:cNvPr id="29723" name="Line 26"/>
              <p:cNvSpPr>
                <a:spLocks noChangeShapeType="1"/>
              </p:cNvSpPr>
              <p:nvPr/>
            </p:nvSpPr>
            <p:spPr bwMode="auto">
              <a:xfrm>
                <a:off x="2400" y="2592"/>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cs typeface="Arial" pitchFamily="34" charset="0"/>
                </a:endParaRPr>
              </a:p>
            </p:txBody>
          </p:sp>
        </p:grpSp>
        <p:sp>
          <p:nvSpPr>
            <p:cNvPr id="29715" name="Text Box 27"/>
            <p:cNvSpPr txBox="1">
              <a:spLocks noChangeArrowheads="1"/>
            </p:cNvSpPr>
            <p:nvPr/>
          </p:nvSpPr>
          <p:spPr bwMode="auto">
            <a:xfrm>
              <a:off x="4704" y="259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endParaRPr lang="en-GB" altLang="it-IT" sz="2400" smtClean="0">
                <a:solidFill>
                  <a:srgbClr val="000000"/>
                </a:solidFill>
                <a:latin typeface="Times New Roman" pitchFamily="18" charset="0"/>
              </a:endParaRPr>
            </a:p>
          </p:txBody>
        </p:sp>
        <p:sp>
          <p:nvSpPr>
            <p:cNvPr id="29716" name="Rectangle 28"/>
            <p:cNvSpPr>
              <a:spLocks noChangeArrowheads="1"/>
            </p:cNvSpPr>
            <p:nvPr/>
          </p:nvSpPr>
          <p:spPr bwMode="auto">
            <a:xfrm>
              <a:off x="4944" y="2592"/>
              <a:ext cx="144" cy="144"/>
            </a:xfrm>
            <a:prstGeom prst="rect">
              <a:avLst/>
            </a:prstGeom>
            <a:solidFill>
              <a:srgbClr val="FFFF00"/>
            </a:solidFill>
            <a:ln w="111125">
              <a:solidFill>
                <a:srgbClr val="FFFF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GB" altLang="it-IT" sz="2400" smtClean="0">
                <a:solidFill>
                  <a:srgbClr val="FFFF00"/>
                </a:solidFill>
                <a:latin typeface="Times New Roman" pitchFamily="18" charset="0"/>
              </a:endParaRPr>
            </a:p>
          </p:txBody>
        </p:sp>
        <p:sp>
          <p:nvSpPr>
            <p:cNvPr id="29717" name="Text Box 29"/>
            <p:cNvSpPr txBox="1">
              <a:spLocks noChangeArrowheads="1"/>
            </p:cNvSpPr>
            <p:nvPr/>
          </p:nvSpPr>
          <p:spPr bwMode="auto">
            <a:xfrm>
              <a:off x="5280" y="2496"/>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it-IT" altLang="it-IT" sz="2400" smtClean="0">
                  <a:solidFill>
                    <a:srgbClr val="FFFFFF"/>
                  </a:solidFill>
                  <a:latin typeface="Times New Roman" pitchFamily="18" charset="0"/>
                </a:rPr>
                <a:t>asthmatics</a:t>
              </a:r>
            </a:p>
          </p:txBody>
        </p:sp>
        <p:sp>
          <p:nvSpPr>
            <p:cNvPr id="29718" name="Text Box 30"/>
            <p:cNvSpPr txBox="1">
              <a:spLocks noChangeArrowheads="1"/>
            </p:cNvSpPr>
            <p:nvPr/>
          </p:nvSpPr>
          <p:spPr bwMode="auto">
            <a:xfrm>
              <a:off x="4896" y="302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endParaRPr lang="en-GB" altLang="it-IT" sz="2400" smtClean="0">
                <a:solidFill>
                  <a:srgbClr val="000000"/>
                </a:solidFill>
                <a:latin typeface="Times New Roman" pitchFamily="18" charset="0"/>
              </a:endParaRPr>
            </a:p>
          </p:txBody>
        </p:sp>
        <p:sp>
          <p:nvSpPr>
            <p:cNvPr id="29719" name="Rectangle 31"/>
            <p:cNvSpPr>
              <a:spLocks noChangeArrowheads="1"/>
            </p:cNvSpPr>
            <p:nvPr/>
          </p:nvSpPr>
          <p:spPr bwMode="auto">
            <a:xfrm>
              <a:off x="4944" y="2976"/>
              <a:ext cx="144" cy="144"/>
            </a:xfrm>
            <a:prstGeom prst="rect">
              <a:avLst/>
            </a:prstGeom>
            <a:solidFill>
              <a:schemeClr val="bg1"/>
            </a:solidFill>
            <a:ln w="111125">
              <a:solidFill>
                <a:schemeClr val="bg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GB" altLang="it-IT" sz="2400" smtClean="0">
                <a:solidFill>
                  <a:srgbClr val="FFFFFF"/>
                </a:solidFill>
                <a:latin typeface="Times New Roman" pitchFamily="18" charset="0"/>
              </a:endParaRPr>
            </a:p>
          </p:txBody>
        </p:sp>
        <p:sp>
          <p:nvSpPr>
            <p:cNvPr id="29720" name="Text Box 32"/>
            <p:cNvSpPr txBox="1">
              <a:spLocks noChangeArrowheads="1"/>
            </p:cNvSpPr>
            <p:nvPr/>
          </p:nvSpPr>
          <p:spPr bwMode="auto">
            <a:xfrm>
              <a:off x="5280" y="3024"/>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endParaRPr lang="en-GB" altLang="it-IT" sz="2400" smtClean="0">
                <a:solidFill>
                  <a:srgbClr val="000000"/>
                </a:solidFill>
                <a:latin typeface="Times New Roman" pitchFamily="18" charset="0"/>
              </a:endParaRPr>
            </a:p>
          </p:txBody>
        </p:sp>
        <p:sp>
          <p:nvSpPr>
            <p:cNvPr id="29721" name="Text Box 33"/>
            <p:cNvSpPr txBox="1">
              <a:spLocks noChangeArrowheads="1"/>
            </p:cNvSpPr>
            <p:nvPr/>
          </p:nvSpPr>
          <p:spPr bwMode="auto">
            <a:xfrm>
              <a:off x="5232" y="2880"/>
              <a:ext cx="12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it-IT" altLang="it-IT" sz="2400" smtClean="0">
                  <a:solidFill>
                    <a:srgbClr val="FFFFFF"/>
                  </a:solidFill>
                  <a:latin typeface="Times New Roman" pitchFamily="18" charset="0"/>
                </a:rPr>
                <a:t> normals</a:t>
              </a:r>
            </a:p>
          </p:txBody>
        </p:sp>
      </p:grpSp>
    </p:spTree>
    <p:extLst>
      <p:ext uri="{BB962C8B-B14F-4D97-AF65-F5344CB8AC3E}">
        <p14:creationId xmlns:p14="http://schemas.microsoft.com/office/powerpoint/2010/main" val="253332060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2733" t="12126" r="6250" b="8188"/>
          <a:stretch>
            <a:fillRect/>
          </a:stretch>
        </p:blipFill>
        <p:spPr bwMode="auto">
          <a:xfrm>
            <a:off x="1614488" y="981075"/>
            <a:ext cx="6192837" cy="4024313"/>
          </a:xfrm>
          <a:prstGeom prst="rect">
            <a:avLst/>
          </a:prstGeom>
          <a:noFill/>
          <a:ln w="9525">
            <a:noFill/>
            <a:miter lim="800000"/>
            <a:headEnd/>
            <a:tailEnd/>
          </a:ln>
        </p:spPr>
      </p:pic>
      <p:sp>
        <p:nvSpPr>
          <p:cNvPr id="3" name="Text Box 7"/>
          <p:cNvSpPr txBox="1">
            <a:spLocks noChangeArrowheads="1"/>
          </p:cNvSpPr>
          <p:nvPr/>
        </p:nvSpPr>
        <p:spPr bwMode="auto">
          <a:xfrm>
            <a:off x="539750" y="5300663"/>
            <a:ext cx="8353425" cy="650875"/>
          </a:xfrm>
          <a:prstGeom prst="rect">
            <a:avLst/>
          </a:prstGeom>
          <a:noFill/>
          <a:ln w="9525">
            <a:solidFill>
              <a:schemeClr val="tx1"/>
            </a:solidFill>
            <a:miter lim="800000"/>
            <a:headEnd/>
            <a:tailEnd/>
          </a:ln>
        </p:spPr>
        <p:txBody>
          <a:bodyPr>
            <a:spAutoFit/>
          </a:bodyPr>
          <a:lstStyle/>
          <a:p>
            <a:pPr marL="449263" indent="-449263" defTabSz="914400">
              <a:spcBef>
                <a:spcPct val="50000"/>
              </a:spcBef>
              <a:buClr>
                <a:srgbClr val="FF0000"/>
              </a:buClr>
              <a:buSzPct val="130000"/>
              <a:buFont typeface="Monotype Sorts" pitchFamily="2" charset="2"/>
              <a:buNone/>
            </a:pPr>
            <a:r>
              <a:rPr lang="en-US">
                <a:solidFill>
                  <a:srgbClr val="FF0000"/>
                </a:solidFill>
                <a:latin typeface="Comic Sans MS" pitchFamily="66" charset="0"/>
              </a:rPr>
              <a:t>Sputum eosinophils are higher in asthmatics than in controls and their amount in sputum increases with the severity of the disease</a:t>
            </a:r>
          </a:p>
        </p:txBody>
      </p:sp>
      <p:pic>
        <p:nvPicPr>
          <p:cNvPr id="4" name="Picture 8"/>
          <p:cNvPicPr>
            <a:picLocks noChangeAspect="1" noChangeArrowheads="1"/>
          </p:cNvPicPr>
          <p:nvPr/>
        </p:nvPicPr>
        <p:blipFill>
          <a:blip r:embed="rId3"/>
          <a:srcRect/>
          <a:stretch>
            <a:fillRect/>
          </a:stretch>
        </p:blipFill>
        <p:spPr bwMode="auto">
          <a:xfrm>
            <a:off x="1876425" y="0"/>
            <a:ext cx="5391150" cy="600075"/>
          </a:xfrm>
          <a:prstGeom prst="rect">
            <a:avLst/>
          </a:prstGeom>
          <a:noFill/>
          <a:ln w="9525">
            <a:noFill/>
            <a:miter lim="800000"/>
            <a:headEnd/>
            <a:tailEnd/>
          </a:ln>
        </p:spPr>
      </p:pic>
      <p:pic>
        <p:nvPicPr>
          <p:cNvPr id="5" name="Picture 10"/>
          <p:cNvPicPr>
            <a:picLocks noChangeAspect="1" noChangeArrowheads="1"/>
          </p:cNvPicPr>
          <p:nvPr/>
        </p:nvPicPr>
        <p:blipFill>
          <a:blip r:embed="rId4"/>
          <a:srcRect/>
          <a:stretch>
            <a:fillRect/>
          </a:stretch>
        </p:blipFill>
        <p:spPr bwMode="auto">
          <a:xfrm>
            <a:off x="2339975" y="600075"/>
            <a:ext cx="4410075" cy="314325"/>
          </a:xfrm>
          <a:prstGeom prst="rect">
            <a:avLst/>
          </a:prstGeom>
          <a:noFill/>
          <a:ln w="9525">
            <a:noFill/>
            <a:miter lim="800000"/>
            <a:headEnd/>
            <a:tailEnd/>
          </a:ln>
        </p:spPr>
      </p:pic>
      <p:pic>
        <p:nvPicPr>
          <p:cNvPr id="6" name="Picture 12"/>
          <p:cNvPicPr>
            <a:picLocks noChangeAspect="1" noChangeArrowheads="1"/>
          </p:cNvPicPr>
          <p:nvPr/>
        </p:nvPicPr>
        <p:blipFill>
          <a:blip r:embed="rId5"/>
          <a:srcRect/>
          <a:stretch>
            <a:fillRect/>
          </a:stretch>
        </p:blipFill>
        <p:spPr bwMode="auto">
          <a:xfrm>
            <a:off x="7002463" y="762000"/>
            <a:ext cx="1609725" cy="152400"/>
          </a:xfrm>
          <a:prstGeom prst="rect">
            <a:avLst/>
          </a:prstGeom>
          <a:noFill/>
          <a:ln w="9525">
            <a:noFill/>
            <a:miter lim="800000"/>
            <a:headEnd/>
            <a:tailEnd/>
          </a:ln>
        </p:spPr>
      </p:pic>
    </p:spTree>
    <p:extLst>
      <p:ext uri="{BB962C8B-B14F-4D97-AF65-F5344CB8AC3E}">
        <p14:creationId xmlns:p14="http://schemas.microsoft.com/office/powerpoint/2010/main" val="2053936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88640"/>
            <a:ext cx="69723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836712"/>
            <a:ext cx="83058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062318" y="1422737"/>
            <a:ext cx="195262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5997295" y="1335149"/>
            <a:ext cx="3000747" cy="276999"/>
          </a:xfrm>
          <a:prstGeom prst="rect">
            <a:avLst/>
          </a:prstGeom>
        </p:spPr>
        <p:txBody>
          <a:bodyPr wrap="square">
            <a:spAutoFit/>
          </a:bodyPr>
          <a:lstStyle/>
          <a:p>
            <a:r>
              <a:rPr lang="en-US" sz="1200" dirty="0">
                <a:solidFill>
                  <a:prstClr val="black"/>
                </a:solidFill>
                <a:hlinkClick r:id="rId5"/>
              </a:rPr>
              <a:t>Volume 132, Issue 2</a:t>
            </a:r>
            <a:r>
              <a:rPr lang="en-US" sz="1200" dirty="0">
                <a:solidFill>
                  <a:prstClr val="black"/>
                </a:solidFill>
              </a:rPr>
              <a:t> , Pages 336-341</a:t>
            </a:r>
            <a:endParaRPr lang="it-IT" sz="1200" dirty="0"/>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2060848"/>
            <a:ext cx="4973543" cy="274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67544" y="5336341"/>
            <a:ext cx="8136904" cy="646331"/>
          </a:xfrm>
          <a:prstGeom prst="rect">
            <a:avLst/>
          </a:prstGeom>
          <a:solidFill>
            <a:schemeClr val="tx2">
              <a:lumMod val="40000"/>
              <a:lumOff val="60000"/>
              <a:alpha val="31000"/>
            </a:schemeClr>
          </a:solidFill>
        </p:spPr>
        <p:txBody>
          <a:bodyPr wrap="square">
            <a:spAutoFit/>
          </a:bodyPr>
          <a:lstStyle/>
          <a:p>
            <a:pPr algn="ctr"/>
            <a:r>
              <a:rPr lang="en-US" dirty="0"/>
              <a:t>The majority of patients with severe </a:t>
            </a:r>
            <a:r>
              <a:rPr lang="en-US" dirty="0" smtClean="0"/>
              <a:t>adult-onset asthma </a:t>
            </a:r>
            <a:r>
              <a:rPr lang="en-US" b="1" dirty="0">
                <a:solidFill>
                  <a:srgbClr val="FF0000"/>
                </a:solidFill>
              </a:rPr>
              <a:t>are </a:t>
            </a:r>
            <a:r>
              <a:rPr lang="en-US" b="1" dirty="0" err="1">
                <a:solidFill>
                  <a:srgbClr val="FF0000"/>
                </a:solidFill>
              </a:rPr>
              <a:t>nonatopic</a:t>
            </a:r>
            <a:r>
              <a:rPr lang="en-US" b="1" dirty="0">
                <a:solidFill>
                  <a:srgbClr val="FF0000"/>
                </a:solidFill>
              </a:rPr>
              <a:t> </a:t>
            </a:r>
            <a:r>
              <a:rPr lang="en-US" dirty="0"/>
              <a:t>and </a:t>
            </a:r>
            <a:r>
              <a:rPr lang="en-US" b="1" dirty="0">
                <a:solidFill>
                  <a:srgbClr val="FF0000"/>
                </a:solidFill>
              </a:rPr>
              <a:t>have persistent </a:t>
            </a:r>
            <a:r>
              <a:rPr lang="en-US" b="1" dirty="0" err="1">
                <a:solidFill>
                  <a:srgbClr val="FF0000"/>
                </a:solidFill>
              </a:rPr>
              <a:t>eosinophilic</a:t>
            </a:r>
            <a:r>
              <a:rPr lang="en-US" b="1" dirty="0">
                <a:solidFill>
                  <a:srgbClr val="FF0000"/>
                </a:solidFill>
              </a:rPr>
              <a:t> </a:t>
            </a:r>
            <a:r>
              <a:rPr lang="en-US" b="1" dirty="0" smtClean="0">
                <a:solidFill>
                  <a:srgbClr val="FF0000"/>
                </a:solidFill>
              </a:rPr>
              <a:t>airway </a:t>
            </a:r>
            <a:r>
              <a:rPr lang="it-IT" b="1" dirty="0" err="1" smtClean="0">
                <a:solidFill>
                  <a:srgbClr val="FF0000"/>
                </a:solidFill>
              </a:rPr>
              <a:t>inflammation</a:t>
            </a:r>
            <a:r>
              <a:rPr lang="it-IT" b="1" dirty="0">
                <a:solidFill>
                  <a:srgbClr val="FF0000"/>
                </a:solidFill>
              </a:rPr>
              <a:t>.</a:t>
            </a:r>
          </a:p>
        </p:txBody>
      </p:sp>
      <p:sp>
        <p:nvSpPr>
          <p:cNvPr id="8" name="Rettangolo 7"/>
          <p:cNvSpPr/>
          <p:nvPr/>
        </p:nvSpPr>
        <p:spPr>
          <a:xfrm>
            <a:off x="1475656" y="3645024"/>
            <a:ext cx="4973543"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54320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11188" y="620713"/>
            <a:ext cx="5040312" cy="366712"/>
          </a:xfrm>
          <a:prstGeom prst="rect">
            <a:avLst/>
          </a:prstGeom>
          <a:noFill/>
          <a:ln w="9525">
            <a:noFill/>
            <a:miter lim="800000"/>
            <a:headEnd/>
            <a:tailEnd/>
          </a:ln>
        </p:spPr>
        <p:txBody>
          <a:bodyPr>
            <a:spAutoFit/>
          </a:bodyPr>
          <a:lstStyle/>
          <a:p>
            <a:pPr algn="l">
              <a:spcBef>
                <a:spcPct val="50000"/>
              </a:spcBef>
            </a:pPr>
            <a:endParaRPr lang="it-IT" altLang="it-IT"/>
          </a:p>
        </p:txBody>
      </p:sp>
      <p:sp>
        <p:nvSpPr>
          <p:cNvPr id="3" name="Text Box 5"/>
          <p:cNvSpPr txBox="1">
            <a:spLocks noChangeArrowheads="1"/>
          </p:cNvSpPr>
          <p:nvPr/>
        </p:nvSpPr>
        <p:spPr bwMode="auto">
          <a:xfrm>
            <a:off x="900113" y="765175"/>
            <a:ext cx="5327650" cy="366713"/>
          </a:xfrm>
          <a:prstGeom prst="rect">
            <a:avLst/>
          </a:prstGeom>
          <a:noFill/>
          <a:ln w="9525">
            <a:noFill/>
            <a:miter lim="800000"/>
            <a:headEnd/>
            <a:tailEnd/>
          </a:ln>
        </p:spPr>
        <p:txBody>
          <a:bodyPr>
            <a:spAutoFit/>
          </a:bodyPr>
          <a:lstStyle/>
          <a:p>
            <a:pPr algn="l">
              <a:spcBef>
                <a:spcPct val="50000"/>
              </a:spcBef>
            </a:pPr>
            <a:endParaRPr lang="it-IT" altLang="it-IT"/>
          </a:p>
        </p:txBody>
      </p:sp>
      <p:sp>
        <p:nvSpPr>
          <p:cNvPr id="4" name="Text Box 7"/>
          <p:cNvSpPr txBox="1">
            <a:spLocks noChangeArrowheads="1"/>
          </p:cNvSpPr>
          <p:nvPr/>
        </p:nvSpPr>
        <p:spPr bwMode="auto">
          <a:xfrm>
            <a:off x="1062038" y="1314450"/>
            <a:ext cx="3278187" cy="368300"/>
          </a:xfrm>
          <a:prstGeom prst="rect">
            <a:avLst/>
          </a:prstGeom>
          <a:noFill/>
          <a:ln w="9525">
            <a:solidFill>
              <a:srgbClr val="FF99FF"/>
            </a:solidFill>
            <a:miter lim="800000"/>
            <a:headEnd/>
            <a:tailEnd/>
          </a:ln>
        </p:spPr>
        <p:txBody>
          <a:bodyPr>
            <a:spAutoFit/>
          </a:bodyPr>
          <a:lstStyle/>
          <a:p>
            <a:pPr marL="342900" indent="-342900" algn="ctr"/>
            <a:r>
              <a:rPr lang="it-IT" altLang="it-IT" sz="1800" b="1" dirty="0" err="1"/>
              <a:t>Eosinophilic</a:t>
            </a:r>
            <a:r>
              <a:rPr lang="it-IT" altLang="it-IT" sz="1800" b="1" dirty="0"/>
              <a:t> </a:t>
            </a:r>
            <a:r>
              <a:rPr lang="it-IT" altLang="it-IT" sz="1800" b="1" dirty="0" err="1"/>
              <a:t>asthma</a:t>
            </a:r>
            <a:endParaRPr lang="it-IT" altLang="it-IT" sz="1800" b="1" dirty="0"/>
          </a:p>
        </p:txBody>
      </p:sp>
      <p:sp>
        <p:nvSpPr>
          <p:cNvPr id="5" name="Text Box 9"/>
          <p:cNvSpPr txBox="1">
            <a:spLocks noChangeArrowheads="1"/>
          </p:cNvSpPr>
          <p:nvPr/>
        </p:nvSpPr>
        <p:spPr bwMode="auto">
          <a:xfrm>
            <a:off x="5943600" y="1677988"/>
            <a:ext cx="2447925" cy="369332"/>
          </a:xfrm>
          <a:prstGeom prst="rect">
            <a:avLst/>
          </a:prstGeom>
          <a:noFill/>
          <a:ln w="9525">
            <a:solidFill>
              <a:srgbClr val="FFFF00"/>
            </a:solidFill>
            <a:miter lim="800000"/>
            <a:headEnd/>
            <a:tailEnd/>
          </a:ln>
        </p:spPr>
        <p:txBody>
          <a:bodyPr>
            <a:spAutoFit/>
          </a:bodyPr>
          <a:lstStyle/>
          <a:p>
            <a:pPr algn="ctr">
              <a:spcBef>
                <a:spcPct val="50000"/>
              </a:spcBef>
            </a:pPr>
            <a:r>
              <a:rPr lang="it-IT" altLang="it-IT" b="1" dirty="0" err="1">
                <a:solidFill>
                  <a:srgbClr val="FF0000"/>
                </a:solidFill>
              </a:rPr>
              <a:t>Neutrophilic</a:t>
            </a:r>
            <a:r>
              <a:rPr lang="it-IT" altLang="it-IT" b="1" dirty="0">
                <a:solidFill>
                  <a:srgbClr val="FF0000"/>
                </a:solidFill>
              </a:rPr>
              <a:t> </a:t>
            </a:r>
            <a:r>
              <a:rPr lang="it-IT" altLang="it-IT" b="1" dirty="0" err="1">
                <a:solidFill>
                  <a:srgbClr val="FF0000"/>
                </a:solidFill>
              </a:rPr>
              <a:t>asthma</a:t>
            </a:r>
            <a:r>
              <a:rPr lang="it-IT" altLang="it-IT" b="1" dirty="0">
                <a:solidFill>
                  <a:srgbClr val="FF0000"/>
                </a:solidFill>
              </a:rPr>
              <a:t> </a:t>
            </a:r>
          </a:p>
        </p:txBody>
      </p:sp>
      <p:sp>
        <p:nvSpPr>
          <p:cNvPr id="6" name="Text Box 10"/>
          <p:cNvSpPr txBox="1">
            <a:spLocks noChangeArrowheads="1"/>
          </p:cNvSpPr>
          <p:nvPr/>
        </p:nvSpPr>
        <p:spPr bwMode="auto">
          <a:xfrm>
            <a:off x="1000125" y="4357688"/>
            <a:ext cx="2816225" cy="369332"/>
          </a:xfrm>
          <a:prstGeom prst="rect">
            <a:avLst/>
          </a:prstGeom>
          <a:noFill/>
          <a:ln w="9525">
            <a:solidFill>
              <a:srgbClr val="99FF33"/>
            </a:solidFill>
            <a:miter lim="800000"/>
            <a:headEnd/>
            <a:tailEnd/>
          </a:ln>
          <a:effectLst/>
        </p:spPr>
        <p:txBody>
          <a:bodyPr>
            <a:spAutoFit/>
          </a:bodyPr>
          <a:lstStyle/>
          <a:p>
            <a:pPr algn="ctr">
              <a:spcBef>
                <a:spcPct val="50000"/>
              </a:spcBef>
              <a:defRPr/>
            </a:pPr>
            <a:r>
              <a:rPr lang="it-IT" b="1" dirty="0" err="1"/>
              <a:t>Paucigranulocytic</a:t>
            </a:r>
            <a:r>
              <a:rPr lang="it-IT" b="1" dirty="0"/>
              <a:t> </a:t>
            </a:r>
            <a:r>
              <a:rPr lang="it-IT" b="1" dirty="0" err="1"/>
              <a:t>asthma</a:t>
            </a:r>
            <a:r>
              <a:rPr lang="it-IT" b="1" dirty="0"/>
              <a:t>  </a:t>
            </a:r>
            <a:endParaRPr lang="it-IT" b="1" dirty="0">
              <a:effectLst>
                <a:outerShdw blurRad="38100" dist="38100" dir="2700000" algn="tl">
                  <a:srgbClr val="000000"/>
                </a:outerShdw>
              </a:effectLst>
            </a:endParaRPr>
          </a:p>
        </p:txBody>
      </p:sp>
      <p:pic>
        <p:nvPicPr>
          <p:cNvPr id="7" name="Picture 12" descr="EA6238"/>
          <p:cNvPicPr>
            <a:picLocks noChangeAspect="1" noChangeArrowheads="1"/>
          </p:cNvPicPr>
          <p:nvPr/>
        </p:nvPicPr>
        <p:blipFill>
          <a:blip r:embed="rId2"/>
          <a:srcRect/>
          <a:stretch>
            <a:fillRect/>
          </a:stretch>
        </p:blipFill>
        <p:spPr bwMode="auto">
          <a:xfrm>
            <a:off x="285750" y="2071688"/>
            <a:ext cx="2170113" cy="1766887"/>
          </a:xfrm>
          <a:prstGeom prst="rect">
            <a:avLst/>
          </a:prstGeom>
          <a:noFill/>
          <a:ln w="9525">
            <a:solidFill>
              <a:srgbClr val="9900FF"/>
            </a:solidFill>
            <a:miter lim="800000"/>
            <a:headEnd/>
            <a:tailEnd/>
          </a:ln>
        </p:spPr>
      </p:pic>
      <p:pic>
        <p:nvPicPr>
          <p:cNvPr id="8" name="Picture 13" descr="PGA6135a"/>
          <p:cNvPicPr>
            <a:picLocks noChangeAspect="1" noChangeArrowheads="1"/>
          </p:cNvPicPr>
          <p:nvPr/>
        </p:nvPicPr>
        <p:blipFill>
          <a:blip r:embed="rId3"/>
          <a:srcRect/>
          <a:stretch>
            <a:fillRect/>
          </a:stretch>
        </p:blipFill>
        <p:spPr bwMode="auto">
          <a:xfrm>
            <a:off x="395288" y="4797425"/>
            <a:ext cx="1943100" cy="1622425"/>
          </a:xfrm>
          <a:prstGeom prst="rect">
            <a:avLst/>
          </a:prstGeom>
          <a:noFill/>
          <a:ln w="9525">
            <a:solidFill>
              <a:srgbClr val="9900FF"/>
            </a:solidFill>
            <a:miter lim="800000"/>
            <a:headEnd/>
            <a:tailEnd/>
          </a:ln>
        </p:spPr>
      </p:pic>
      <p:pic>
        <p:nvPicPr>
          <p:cNvPr id="9" name="Picture 14" descr="NA"/>
          <p:cNvPicPr>
            <a:picLocks noChangeAspect="1" noChangeArrowheads="1"/>
          </p:cNvPicPr>
          <p:nvPr/>
        </p:nvPicPr>
        <p:blipFill>
          <a:blip r:embed="rId4"/>
          <a:srcRect/>
          <a:stretch>
            <a:fillRect/>
          </a:stretch>
        </p:blipFill>
        <p:spPr bwMode="auto">
          <a:xfrm>
            <a:off x="5940425" y="2671763"/>
            <a:ext cx="2447925" cy="1836737"/>
          </a:xfrm>
          <a:prstGeom prst="rect">
            <a:avLst/>
          </a:prstGeom>
          <a:noFill/>
          <a:ln w="9525">
            <a:solidFill>
              <a:srgbClr val="9900FF"/>
            </a:solidFill>
            <a:miter lim="800000"/>
            <a:headEnd/>
            <a:tailEnd/>
          </a:ln>
        </p:spPr>
      </p:pic>
      <p:pic>
        <p:nvPicPr>
          <p:cNvPr id="10" name="Picture 15"/>
          <p:cNvPicPr>
            <a:picLocks noChangeAspect="1" noChangeArrowheads="1"/>
          </p:cNvPicPr>
          <p:nvPr/>
        </p:nvPicPr>
        <p:blipFill>
          <a:blip r:embed="rId5"/>
          <a:srcRect/>
          <a:stretch>
            <a:fillRect/>
          </a:stretch>
        </p:blipFill>
        <p:spPr bwMode="auto">
          <a:xfrm>
            <a:off x="2714625" y="2071688"/>
            <a:ext cx="1939925" cy="1727200"/>
          </a:xfrm>
          <a:prstGeom prst="rect">
            <a:avLst/>
          </a:prstGeom>
          <a:noFill/>
          <a:ln w="9525">
            <a:noFill/>
            <a:miter lim="800000"/>
            <a:headEnd/>
            <a:tailEnd/>
          </a:ln>
        </p:spPr>
      </p:pic>
      <p:pic>
        <p:nvPicPr>
          <p:cNvPr id="11" name="Picture 17"/>
          <p:cNvPicPr>
            <a:picLocks noChangeAspect="1" noChangeArrowheads="1"/>
          </p:cNvPicPr>
          <p:nvPr/>
        </p:nvPicPr>
        <p:blipFill>
          <a:blip r:embed="rId6"/>
          <a:srcRect/>
          <a:stretch>
            <a:fillRect/>
          </a:stretch>
        </p:blipFill>
        <p:spPr bwMode="auto">
          <a:xfrm>
            <a:off x="6215063" y="4572000"/>
            <a:ext cx="2000250" cy="1277938"/>
          </a:xfrm>
          <a:prstGeom prst="rect">
            <a:avLst/>
          </a:prstGeom>
          <a:noFill/>
          <a:ln w="9525">
            <a:noFill/>
            <a:miter lim="800000"/>
            <a:headEnd/>
            <a:tailEnd/>
          </a:ln>
        </p:spPr>
      </p:pic>
      <p:sp>
        <p:nvSpPr>
          <p:cNvPr id="12" name="Text Box 19"/>
          <p:cNvSpPr txBox="1">
            <a:spLocks noChangeArrowheads="1"/>
          </p:cNvSpPr>
          <p:nvPr/>
        </p:nvSpPr>
        <p:spPr bwMode="auto">
          <a:xfrm>
            <a:off x="2714625" y="3857625"/>
            <a:ext cx="1928813" cy="274638"/>
          </a:xfrm>
          <a:prstGeom prst="rect">
            <a:avLst/>
          </a:prstGeom>
          <a:noFill/>
          <a:ln w="9525">
            <a:noFill/>
            <a:miter lim="800000"/>
            <a:headEnd/>
            <a:tailEnd/>
          </a:ln>
        </p:spPr>
        <p:txBody>
          <a:bodyPr>
            <a:spAutoFit/>
          </a:bodyPr>
          <a:lstStyle/>
          <a:p>
            <a:pPr>
              <a:spcBef>
                <a:spcPct val="50000"/>
              </a:spcBef>
            </a:pPr>
            <a:r>
              <a:rPr lang="it-IT" altLang="it-IT" sz="1200" b="1" dirty="0">
                <a:solidFill>
                  <a:srgbClr val="FF99FF"/>
                </a:solidFill>
              </a:rPr>
              <a:t>     EG2 +</a:t>
            </a:r>
          </a:p>
        </p:txBody>
      </p:sp>
      <p:sp>
        <p:nvSpPr>
          <p:cNvPr id="13" name="Text Box 20"/>
          <p:cNvSpPr txBox="1">
            <a:spLocks noChangeArrowheads="1"/>
          </p:cNvSpPr>
          <p:nvPr/>
        </p:nvSpPr>
        <p:spPr bwMode="auto">
          <a:xfrm>
            <a:off x="6215063" y="5929313"/>
            <a:ext cx="2071687" cy="276225"/>
          </a:xfrm>
          <a:prstGeom prst="rect">
            <a:avLst/>
          </a:prstGeom>
          <a:noFill/>
          <a:ln w="9525">
            <a:noFill/>
            <a:miter lim="800000"/>
            <a:headEnd/>
            <a:tailEnd/>
          </a:ln>
        </p:spPr>
        <p:txBody>
          <a:bodyPr>
            <a:spAutoFit/>
          </a:bodyPr>
          <a:lstStyle/>
          <a:p>
            <a:pPr>
              <a:spcBef>
                <a:spcPct val="50000"/>
              </a:spcBef>
            </a:pPr>
            <a:r>
              <a:rPr lang="it-IT" altLang="it-IT" sz="1200" b="1" dirty="0"/>
              <a:t>    </a:t>
            </a:r>
            <a:r>
              <a:rPr lang="it-IT" altLang="it-IT" sz="1200" b="1" dirty="0" err="1"/>
              <a:t>Neutrophil</a:t>
            </a:r>
            <a:r>
              <a:rPr lang="it-IT" altLang="it-IT" sz="1200" b="1" dirty="0"/>
              <a:t> </a:t>
            </a:r>
            <a:r>
              <a:rPr lang="it-IT" altLang="it-IT" sz="1200" b="1" dirty="0" err="1"/>
              <a:t>elastase</a:t>
            </a:r>
            <a:r>
              <a:rPr lang="it-IT" altLang="it-IT" sz="1200" b="1" dirty="0"/>
              <a:t>  +</a:t>
            </a:r>
          </a:p>
        </p:txBody>
      </p:sp>
      <p:pic>
        <p:nvPicPr>
          <p:cNvPr id="14" name="Picture 21"/>
          <p:cNvPicPr>
            <a:picLocks noChangeAspect="1" noChangeArrowheads="1"/>
          </p:cNvPicPr>
          <p:nvPr/>
        </p:nvPicPr>
        <p:blipFill>
          <a:blip r:embed="rId7"/>
          <a:srcRect/>
          <a:stretch>
            <a:fillRect/>
          </a:stretch>
        </p:blipFill>
        <p:spPr bwMode="auto">
          <a:xfrm>
            <a:off x="2700338" y="4868863"/>
            <a:ext cx="1800225" cy="1582737"/>
          </a:xfrm>
          <a:prstGeom prst="rect">
            <a:avLst/>
          </a:prstGeom>
          <a:noFill/>
          <a:ln w="9525">
            <a:noFill/>
            <a:miter lim="800000"/>
            <a:headEnd/>
            <a:tailEnd/>
          </a:ln>
        </p:spPr>
      </p:pic>
      <p:sp>
        <p:nvSpPr>
          <p:cNvPr id="15" name="Text Box 24"/>
          <p:cNvSpPr txBox="1">
            <a:spLocks noChangeArrowheads="1"/>
          </p:cNvSpPr>
          <p:nvPr/>
        </p:nvSpPr>
        <p:spPr bwMode="auto">
          <a:xfrm>
            <a:off x="7215188" y="6380163"/>
            <a:ext cx="2581275" cy="477837"/>
          </a:xfrm>
          <a:prstGeom prst="rect">
            <a:avLst/>
          </a:prstGeom>
          <a:noFill/>
          <a:ln w="9525">
            <a:noFill/>
            <a:miter lim="800000"/>
            <a:headEnd/>
            <a:tailEnd/>
          </a:ln>
          <a:effectLst/>
        </p:spPr>
        <p:txBody>
          <a:bodyPr>
            <a:spAutoFit/>
          </a:bodyPr>
          <a:lstStyle/>
          <a:p>
            <a:pPr algn="l">
              <a:defRPr/>
            </a:pPr>
            <a:r>
              <a:rPr lang="it-IT" sz="1000" dirty="0" err="1">
                <a:latin typeface="Arial" charset="0"/>
              </a:rPr>
              <a:t>Haldar</a:t>
            </a:r>
            <a:r>
              <a:rPr lang="it-IT" sz="1000" dirty="0">
                <a:latin typeface="Arial" charset="0"/>
              </a:rPr>
              <a:t> e </a:t>
            </a:r>
            <a:r>
              <a:rPr lang="it-IT" sz="1000" dirty="0" err="1">
                <a:latin typeface="Arial" charset="0"/>
              </a:rPr>
              <a:t>Pavord</a:t>
            </a:r>
            <a:r>
              <a:rPr lang="it-IT" sz="1000" dirty="0">
                <a:latin typeface="Arial" charset="0"/>
              </a:rPr>
              <a:t> JACI  2007</a:t>
            </a:r>
            <a:endParaRPr lang="it-IT" sz="1000" dirty="0">
              <a:effectLst>
                <a:outerShdw blurRad="38100" dist="38100" dir="2700000" algn="tl">
                  <a:srgbClr val="000000"/>
                </a:outerShdw>
              </a:effectLst>
              <a:latin typeface="Arial" charset="0"/>
            </a:endParaRPr>
          </a:p>
          <a:p>
            <a:pPr algn="l">
              <a:spcBef>
                <a:spcPct val="50000"/>
              </a:spcBef>
              <a:defRPr/>
            </a:pPr>
            <a:endParaRPr lang="it-IT" sz="1000" dirty="0">
              <a:latin typeface="Arial" charset="0"/>
            </a:endParaRPr>
          </a:p>
        </p:txBody>
      </p:sp>
      <p:sp>
        <p:nvSpPr>
          <p:cNvPr id="16" name="CasellaDiTesto 19"/>
          <p:cNvSpPr txBox="1">
            <a:spLocks noChangeArrowheads="1"/>
          </p:cNvSpPr>
          <p:nvPr/>
        </p:nvSpPr>
        <p:spPr bwMode="auto">
          <a:xfrm>
            <a:off x="642938" y="428625"/>
            <a:ext cx="8143875" cy="584200"/>
          </a:xfrm>
          <a:prstGeom prst="rect">
            <a:avLst/>
          </a:prstGeom>
          <a:noFill/>
          <a:ln w="9525">
            <a:noFill/>
            <a:miter lim="800000"/>
            <a:headEnd/>
            <a:tailEnd/>
          </a:ln>
        </p:spPr>
        <p:txBody>
          <a:bodyPr>
            <a:spAutoFit/>
          </a:bodyPr>
          <a:lstStyle/>
          <a:p>
            <a:r>
              <a:rPr lang="it-IT" altLang="it-IT" sz="3200" b="1"/>
              <a:t>Inflammatory Phenotypes</a:t>
            </a:r>
          </a:p>
        </p:txBody>
      </p:sp>
    </p:spTree>
    <p:extLst>
      <p:ext uri="{BB962C8B-B14F-4D97-AF65-F5344CB8AC3E}">
        <p14:creationId xmlns:p14="http://schemas.microsoft.com/office/powerpoint/2010/main" val="3140296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228600"/>
            <a:ext cx="8686800" cy="885825"/>
          </a:xfrm>
          <a:prstGeom prst="rect">
            <a:avLst/>
          </a:prstGeom>
          <a:noFill/>
          <a:ln w="9525">
            <a:noFill/>
            <a:miter lim="800000"/>
            <a:headEnd/>
            <a:tailEnd/>
          </a:ln>
        </p:spPr>
        <p:txBody>
          <a:bodyPr>
            <a:spAutoFit/>
          </a:bodyPr>
          <a:lstStyle/>
          <a:p>
            <a:pPr algn="l" eaLnBrk="1" hangingPunct="1">
              <a:spcBef>
                <a:spcPct val="50000"/>
              </a:spcBef>
              <a:buClrTx/>
              <a:buSzTx/>
              <a:buFontTx/>
              <a:buNone/>
            </a:pPr>
            <a:r>
              <a:rPr lang="it-IT" altLang="it-IT" sz="2800" b="1" dirty="0" err="1">
                <a:latin typeface="Times New Roman" pitchFamily="18" charset="0"/>
              </a:rPr>
              <a:t>Neutrophilic</a:t>
            </a:r>
            <a:r>
              <a:rPr lang="it-IT" altLang="it-IT" sz="2800" b="1" dirty="0">
                <a:latin typeface="Times New Roman" pitchFamily="18" charset="0"/>
              </a:rPr>
              <a:t> </a:t>
            </a:r>
            <a:r>
              <a:rPr lang="it-IT" altLang="it-IT" sz="2800" b="1" dirty="0" err="1">
                <a:latin typeface="Times New Roman" pitchFamily="18" charset="0"/>
              </a:rPr>
              <a:t>Inflammation</a:t>
            </a:r>
            <a:r>
              <a:rPr lang="it-IT" altLang="it-IT" sz="2800" b="1" dirty="0">
                <a:latin typeface="Times New Roman" pitchFamily="18" charset="0"/>
              </a:rPr>
              <a:t> in severe </a:t>
            </a:r>
            <a:r>
              <a:rPr lang="it-IT" altLang="it-IT" sz="2800" b="1" dirty="0" err="1">
                <a:latin typeface="Times New Roman" pitchFamily="18" charset="0"/>
              </a:rPr>
              <a:t>persistent</a:t>
            </a:r>
            <a:r>
              <a:rPr lang="it-IT" altLang="it-IT" sz="2800" b="1" dirty="0">
                <a:latin typeface="Times New Roman" pitchFamily="18" charset="0"/>
              </a:rPr>
              <a:t> </a:t>
            </a:r>
            <a:r>
              <a:rPr lang="it-IT" altLang="it-IT" sz="2800" b="1" dirty="0" err="1">
                <a:latin typeface="Times New Roman" pitchFamily="18" charset="0"/>
              </a:rPr>
              <a:t>asthma</a:t>
            </a:r>
            <a:r>
              <a:rPr lang="it-IT" altLang="it-IT" sz="2800" b="1" dirty="0">
                <a:latin typeface="Times New Roman" pitchFamily="18" charset="0"/>
              </a:rPr>
              <a:t>. </a:t>
            </a:r>
          </a:p>
          <a:p>
            <a:pPr algn="l" eaLnBrk="1" hangingPunct="1">
              <a:spcBef>
                <a:spcPct val="50000"/>
              </a:spcBef>
              <a:buClrTx/>
              <a:buSzTx/>
              <a:buFontTx/>
              <a:buNone/>
            </a:pPr>
            <a:r>
              <a:rPr lang="it-IT" altLang="it-IT" sz="1600" b="1" dirty="0">
                <a:latin typeface="Times New Roman" pitchFamily="18" charset="0"/>
              </a:rPr>
              <a:t>A </a:t>
            </a:r>
            <a:r>
              <a:rPr lang="it-IT" altLang="it-IT" sz="1600" b="1" dirty="0" err="1">
                <a:latin typeface="Times New Roman" pitchFamily="18" charset="0"/>
              </a:rPr>
              <a:t>Jatakanon</a:t>
            </a:r>
            <a:r>
              <a:rPr lang="it-IT" altLang="it-IT" sz="1600" b="1" dirty="0">
                <a:latin typeface="Times New Roman" pitchFamily="18" charset="0"/>
              </a:rPr>
              <a:t> et al. AJRCCM 1999; 160: 1532-1539</a:t>
            </a:r>
          </a:p>
        </p:txBody>
      </p:sp>
      <p:sp>
        <p:nvSpPr>
          <p:cNvPr id="3" name="Text Box 3"/>
          <p:cNvSpPr txBox="1">
            <a:spLocks noChangeArrowheads="1"/>
          </p:cNvSpPr>
          <p:nvPr/>
        </p:nvSpPr>
        <p:spPr bwMode="auto">
          <a:xfrm>
            <a:off x="5867400" y="4108450"/>
            <a:ext cx="528638" cy="457200"/>
          </a:xfrm>
          <a:prstGeom prst="rect">
            <a:avLst/>
          </a:prstGeom>
          <a:noFill/>
          <a:ln w="111125">
            <a:noFill/>
            <a:miter lim="800000"/>
            <a:headEnd/>
            <a:tailEnd/>
          </a:ln>
        </p:spPr>
        <p:txBody>
          <a:bodyPr>
            <a:spAutoFit/>
          </a:bodyPr>
          <a:lstStyle/>
          <a:p>
            <a:pPr algn="l" eaLnBrk="1" hangingPunct="1">
              <a:spcBef>
                <a:spcPct val="50000"/>
              </a:spcBef>
              <a:buClrTx/>
              <a:buSzTx/>
              <a:buFontTx/>
              <a:buNone/>
            </a:pPr>
            <a:endParaRPr lang="it-IT" altLang="it-IT" sz="2400">
              <a:latin typeface="Times New Roman" pitchFamily="18" charset="0"/>
            </a:endParaRPr>
          </a:p>
        </p:txBody>
      </p:sp>
      <p:graphicFrame>
        <p:nvGraphicFramePr>
          <p:cNvPr id="4" name="Object 4"/>
          <p:cNvGraphicFramePr>
            <a:graphicFrameLocks noChangeAspect="1"/>
          </p:cNvGraphicFramePr>
          <p:nvPr/>
        </p:nvGraphicFramePr>
        <p:xfrm>
          <a:off x="228600" y="2209800"/>
          <a:ext cx="4191000" cy="3190875"/>
        </p:xfrm>
        <a:graphic>
          <a:graphicData uri="http://schemas.openxmlformats.org/presentationml/2006/ole">
            <mc:AlternateContent xmlns:mc="http://schemas.openxmlformats.org/markup-compatibility/2006">
              <mc:Choice xmlns:v="urn:schemas-microsoft-com:vml" Requires="v">
                <p:oleObj spid="_x0000_s1092" name="Fotografia di Photo Editor " r:id="rId3" imgW="7681626" imgH="4983912" progId="">
                  <p:embed/>
                </p:oleObj>
              </mc:Choice>
              <mc:Fallback>
                <p:oleObj name="Fotografia di Photo Editor " r:id="rId3" imgW="7681626" imgH="498391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4191000" cy="319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5"/>
          <p:cNvGraphicFramePr>
            <a:graphicFrameLocks noChangeAspect="1"/>
          </p:cNvGraphicFramePr>
          <p:nvPr/>
        </p:nvGraphicFramePr>
        <p:xfrm>
          <a:off x="4724400" y="2971800"/>
          <a:ext cx="4191000" cy="3097213"/>
        </p:xfrm>
        <a:graphic>
          <a:graphicData uri="http://schemas.openxmlformats.org/presentationml/2006/ole">
            <mc:AlternateContent xmlns:mc="http://schemas.openxmlformats.org/markup-compatibility/2006">
              <mc:Choice xmlns:v="urn:schemas-microsoft-com:vml" Requires="v">
                <p:oleObj spid="_x0000_s1093" name="Fotografia acquisita da scanner " r:id="rId5" imgW="7727350" imgH="4778154" progId="">
                  <p:embed/>
                </p:oleObj>
              </mc:Choice>
              <mc:Fallback>
                <p:oleObj name="Fotografia acquisita da scanner " r:id="rId5" imgW="7727350" imgH="477815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971800"/>
                        <a:ext cx="4191000" cy="3097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4"/>
          <p:cNvPicPr>
            <a:picLocks noChangeAspect="1" noChangeArrowheads="1"/>
          </p:cNvPicPr>
          <p:nvPr/>
        </p:nvPicPr>
        <p:blipFill>
          <a:blip r:embed="rId7">
            <a:lum contrast="24000"/>
          </a:blip>
          <a:srcRect l="12672" t="11194" r="14099"/>
          <a:stretch>
            <a:fillRect/>
          </a:stretch>
        </p:blipFill>
        <p:spPr bwMode="auto">
          <a:xfrm>
            <a:off x="6591300" y="1114425"/>
            <a:ext cx="1774825" cy="1614487"/>
          </a:xfrm>
          <a:prstGeom prst="rect">
            <a:avLst/>
          </a:prstGeom>
          <a:noFill/>
          <a:ln w="9525">
            <a:noFill/>
            <a:miter lim="800000"/>
            <a:headEnd/>
            <a:tailEnd/>
          </a:ln>
        </p:spPr>
      </p:pic>
    </p:spTree>
    <p:extLst>
      <p:ext uri="{BB962C8B-B14F-4D97-AF65-F5344CB8AC3E}">
        <p14:creationId xmlns:p14="http://schemas.microsoft.com/office/powerpoint/2010/main" val="1760537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74580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765175"/>
            <a:ext cx="24638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052513"/>
            <a:ext cx="2419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179388" y="3644900"/>
            <a:ext cx="3529012" cy="376238"/>
          </a:xfrm>
          <a:prstGeom prst="rect">
            <a:avLst/>
          </a:prstGeom>
          <a:solidFill>
            <a:schemeClr val="accent1">
              <a:alpha val="30000"/>
            </a:schemeClr>
          </a:solidFill>
          <a:ln w="9525">
            <a:solidFill>
              <a:srgbClr val="0000CC"/>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it-IT" altLang="it-IT" dirty="0">
                <a:latin typeface="Comic Sans MS" pitchFamily="66" charset="0"/>
              </a:rPr>
              <a:t>AIRWAY INFLAMMATION</a:t>
            </a:r>
          </a:p>
        </p:txBody>
      </p:sp>
      <p:pic>
        <p:nvPicPr>
          <p:cNvPr id="6" name="Picture 9"/>
          <p:cNvPicPr>
            <a:picLocks noChangeAspect="1" noChangeArrowheads="1"/>
          </p:cNvPicPr>
          <p:nvPr/>
        </p:nvPicPr>
        <p:blipFill>
          <a:blip r:embed="rId6">
            <a:extLst>
              <a:ext uri="{28A0092B-C50C-407E-A947-70E740481C1C}">
                <a14:useLocalDpi xmlns:a14="http://schemas.microsoft.com/office/drawing/2010/main" val="0"/>
              </a:ext>
            </a:extLst>
          </a:blip>
          <a:srcRect t="76251"/>
          <a:stretch>
            <a:fillRect/>
          </a:stretch>
        </p:blipFill>
        <p:spPr bwMode="auto">
          <a:xfrm>
            <a:off x="4427538" y="5803900"/>
            <a:ext cx="4270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p:nvPicPr>
        <p:blipFill>
          <a:blip r:embed="rId7">
            <a:extLst>
              <a:ext uri="{28A0092B-C50C-407E-A947-70E740481C1C}">
                <a14:useLocalDpi xmlns:a14="http://schemas.microsoft.com/office/drawing/2010/main" val="0"/>
              </a:ext>
            </a:extLst>
          </a:blip>
          <a:srcRect l="25325"/>
          <a:stretch>
            <a:fillRect/>
          </a:stretch>
        </p:blipFill>
        <p:spPr bwMode="auto">
          <a:xfrm>
            <a:off x="3924300" y="1412875"/>
            <a:ext cx="331470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noChangeArrowheads="1"/>
          </p:cNvPicPr>
          <p:nvPr/>
        </p:nvPicPr>
        <p:blipFill>
          <a:blip r:embed="rId7">
            <a:extLst>
              <a:ext uri="{28A0092B-C50C-407E-A947-70E740481C1C}">
                <a14:useLocalDpi xmlns:a14="http://schemas.microsoft.com/office/drawing/2010/main" val="0"/>
              </a:ext>
            </a:extLst>
          </a:blip>
          <a:srcRect l="52899" t="16840" r="40628" b="73048"/>
          <a:stretch>
            <a:fillRect/>
          </a:stretch>
        </p:blipFill>
        <p:spPr bwMode="auto">
          <a:xfrm>
            <a:off x="6372225" y="4005263"/>
            <a:ext cx="2873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4"/>
          <p:cNvSpPr>
            <a:spLocks noChangeShapeType="1"/>
          </p:cNvSpPr>
          <p:nvPr/>
        </p:nvSpPr>
        <p:spPr bwMode="auto">
          <a:xfrm>
            <a:off x="6372225" y="4076700"/>
            <a:ext cx="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 name="Line 15"/>
          <p:cNvSpPr>
            <a:spLocks noChangeShapeType="1"/>
          </p:cNvSpPr>
          <p:nvPr/>
        </p:nvSpPr>
        <p:spPr bwMode="auto">
          <a:xfrm>
            <a:off x="6659563" y="4076700"/>
            <a:ext cx="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 name="Text Box 16"/>
          <p:cNvSpPr txBox="1">
            <a:spLocks noChangeArrowheads="1"/>
          </p:cNvSpPr>
          <p:nvPr/>
        </p:nvSpPr>
        <p:spPr bwMode="auto">
          <a:xfrm>
            <a:off x="6804025" y="3933825"/>
            <a:ext cx="1871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it-IT" altLang="it-IT" sz="1200">
                <a:solidFill>
                  <a:srgbClr val="FF0000"/>
                </a:solidFill>
                <a:latin typeface="Comic Sans MS" pitchFamily="66" charset="0"/>
              </a:rPr>
              <a:t>Well controlled asthma</a:t>
            </a:r>
          </a:p>
        </p:txBody>
      </p:sp>
      <p:sp>
        <p:nvSpPr>
          <p:cNvPr id="12" name="Text Box 17"/>
          <p:cNvSpPr txBox="1">
            <a:spLocks noChangeArrowheads="1"/>
          </p:cNvSpPr>
          <p:nvPr/>
        </p:nvSpPr>
        <p:spPr bwMode="auto">
          <a:xfrm>
            <a:off x="6804025" y="4149725"/>
            <a:ext cx="1871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it-IT" altLang="it-IT" sz="1200">
                <a:solidFill>
                  <a:srgbClr val="FF0000"/>
                </a:solidFill>
                <a:latin typeface="Comic Sans MS" pitchFamily="66" charset="0"/>
              </a:rPr>
              <a:t>Severe asthma</a:t>
            </a:r>
          </a:p>
        </p:txBody>
      </p:sp>
      <p:sp>
        <p:nvSpPr>
          <p:cNvPr id="13" name="Line 18"/>
          <p:cNvSpPr>
            <a:spLocks noChangeShapeType="1"/>
          </p:cNvSpPr>
          <p:nvPr/>
        </p:nvSpPr>
        <p:spPr bwMode="auto">
          <a:xfrm>
            <a:off x="6372225" y="4221163"/>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 name="Line 19"/>
          <p:cNvSpPr>
            <a:spLocks noChangeShapeType="1"/>
          </p:cNvSpPr>
          <p:nvPr/>
        </p:nvSpPr>
        <p:spPr bwMode="auto">
          <a:xfrm>
            <a:off x="6659563" y="4221163"/>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 name="Rectangle 20"/>
          <p:cNvSpPr>
            <a:spLocks noChangeArrowheads="1"/>
          </p:cNvSpPr>
          <p:nvPr/>
        </p:nvSpPr>
        <p:spPr bwMode="auto">
          <a:xfrm>
            <a:off x="3995738" y="2565400"/>
            <a:ext cx="2736850" cy="5762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it-IT" altLang="it-IT"/>
          </a:p>
        </p:txBody>
      </p:sp>
    </p:spTree>
    <p:extLst>
      <p:ext uri="{BB962C8B-B14F-4D97-AF65-F5344CB8AC3E}">
        <p14:creationId xmlns:p14="http://schemas.microsoft.com/office/powerpoint/2010/main" val="3024769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1519238"/>
            <a:ext cx="401002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827584" y="5517232"/>
            <a:ext cx="7488832" cy="923330"/>
          </a:xfrm>
          <a:prstGeom prst="rect">
            <a:avLst/>
          </a:prstGeom>
        </p:spPr>
        <p:txBody>
          <a:bodyPr wrap="square">
            <a:spAutoFit/>
          </a:bodyPr>
          <a:lstStyle/>
          <a:p>
            <a:pPr algn="ctr"/>
            <a:r>
              <a:rPr lang="en-US" dirty="0"/>
              <a:t>In this analysis </a:t>
            </a:r>
            <a:r>
              <a:rPr lang="en-US" dirty="0">
                <a:solidFill>
                  <a:srgbClr val="FF0000"/>
                </a:solidFill>
              </a:rPr>
              <a:t>severe asthma </a:t>
            </a:r>
            <a:r>
              <a:rPr lang="en-US" dirty="0"/>
              <a:t>was </a:t>
            </a:r>
            <a:r>
              <a:rPr lang="en-US" dirty="0" smtClean="0"/>
              <a:t>associated with </a:t>
            </a:r>
            <a:r>
              <a:rPr lang="en-US" dirty="0">
                <a:solidFill>
                  <a:srgbClr val="FF0000"/>
                </a:solidFill>
              </a:rPr>
              <a:t>sputum </a:t>
            </a:r>
            <a:r>
              <a:rPr lang="en-US" dirty="0" err="1">
                <a:solidFill>
                  <a:srgbClr val="FF0000"/>
                </a:solidFill>
              </a:rPr>
              <a:t>neutrophilia</a:t>
            </a:r>
            <a:r>
              <a:rPr lang="en-US" dirty="0">
                <a:solidFill>
                  <a:srgbClr val="FF0000"/>
                </a:solidFill>
              </a:rPr>
              <a:t> </a:t>
            </a:r>
            <a:r>
              <a:rPr lang="en-US" dirty="0"/>
              <a:t>with or without </a:t>
            </a:r>
            <a:r>
              <a:rPr lang="en-US" dirty="0" smtClean="0"/>
              <a:t>eosinophilia, suggesting </a:t>
            </a:r>
            <a:r>
              <a:rPr lang="en-US" dirty="0"/>
              <a:t>that new biologic therapies for these patients </a:t>
            </a:r>
            <a:r>
              <a:rPr lang="en-US" dirty="0" smtClean="0"/>
              <a:t>might need </a:t>
            </a:r>
            <a:r>
              <a:rPr lang="en-US" dirty="0"/>
              <a:t>to target both inflammatory cell types.</a:t>
            </a:r>
            <a:endParaRPr lang="it-IT"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2657"/>
            <a:ext cx="7639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38" y="708932"/>
            <a:ext cx="72961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31542"/>
          <a:stretch/>
        </p:blipFill>
        <p:spPr bwMode="auto">
          <a:xfrm>
            <a:off x="6084168" y="1385888"/>
            <a:ext cx="1806219"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355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8915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7315200" y="2133600"/>
            <a:ext cx="1066800" cy="38100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2286000" y="2362200"/>
            <a:ext cx="6629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2286000" y="2819400"/>
            <a:ext cx="6629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286000" y="5257800"/>
            <a:ext cx="6629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2286000" y="5715000"/>
            <a:ext cx="6629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6949440" y="1219200"/>
            <a:ext cx="1905000" cy="523220"/>
          </a:xfrm>
          <a:prstGeom prst="rect">
            <a:avLst/>
          </a:prstGeom>
          <a:noFill/>
        </p:spPr>
        <p:txBody>
          <a:bodyPr wrap="square" rtlCol="0">
            <a:spAutoFit/>
          </a:bodyPr>
          <a:lstStyle/>
          <a:p>
            <a:pPr algn="ctr"/>
            <a:r>
              <a:rPr lang="it-IT" sz="1400" dirty="0" smtClean="0"/>
              <a:t>Mixed </a:t>
            </a:r>
            <a:r>
              <a:rPr lang="it-IT" sz="1400" dirty="0" err="1" smtClean="0"/>
              <a:t>granulocytic</a:t>
            </a:r>
            <a:r>
              <a:rPr lang="it-IT" sz="1400" dirty="0" smtClean="0"/>
              <a:t> </a:t>
            </a:r>
            <a:r>
              <a:rPr lang="it-IT" sz="1400" dirty="0" err="1" smtClean="0"/>
              <a:t>inflammation</a:t>
            </a:r>
            <a:endParaRPr lang="it-IT" sz="1400" dirty="0"/>
          </a:p>
        </p:txBody>
      </p:sp>
      <p:sp>
        <p:nvSpPr>
          <p:cNvPr id="11" name="Freccia in giù 10"/>
          <p:cNvSpPr/>
          <p:nvPr/>
        </p:nvSpPr>
        <p:spPr>
          <a:xfrm>
            <a:off x="7848600" y="1742420"/>
            <a:ext cx="53340" cy="238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581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510" y="919163"/>
            <a:ext cx="45720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sellaDiTesto 14"/>
          <p:cNvSpPr txBox="1"/>
          <p:nvPr/>
        </p:nvSpPr>
        <p:spPr>
          <a:xfrm>
            <a:off x="152400" y="942975"/>
            <a:ext cx="2133600" cy="338554"/>
          </a:xfrm>
          <a:prstGeom prst="rect">
            <a:avLst/>
          </a:prstGeom>
          <a:noFill/>
        </p:spPr>
        <p:txBody>
          <a:bodyPr wrap="square" rtlCol="0">
            <a:spAutoFit/>
          </a:bodyPr>
          <a:lstStyle/>
          <a:p>
            <a:r>
              <a:rPr lang="it-IT" sz="1600" dirty="0" err="1" smtClean="0"/>
              <a:t>Hastie</a:t>
            </a:r>
            <a:r>
              <a:rPr lang="it-IT" sz="1600" dirty="0" smtClean="0"/>
              <a:t> AT et al.,</a:t>
            </a:r>
            <a:endParaRPr lang="it-IT" sz="1600" dirty="0"/>
          </a:p>
        </p:txBody>
      </p:sp>
      <p:sp>
        <p:nvSpPr>
          <p:cNvPr id="16" name="Rettangolo 15"/>
          <p:cNvSpPr/>
          <p:nvPr/>
        </p:nvSpPr>
        <p:spPr>
          <a:xfrm>
            <a:off x="15240" y="6096000"/>
            <a:ext cx="9144000" cy="646331"/>
          </a:xfrm>
          <a:prstGeom prst="rect">
            <a:avLst/>
          </a:prstGeom>
          <a:solidFill>
            <a:schemeClr val="accent1">
              <a:alpha val="24000"/>
            </a:schemeClr>
          </a:solidFill>
          <a:ln>
            <a:solidFill>
              <a:schemeClr val="tx2">
                <a:lumMod val="60000"/>
                <a:lumOff val="40000"/>
              </a:schemeClr>
            </a:solidFill>
          </a:ln>
        </p:spPr>
        <p:txBody>
          <a:bodyPr wrap="square">
            <a:spAutoFit/>
          </a:bodyPr>
          <a:lstStyle/>
          <a:p>
            <a:pPr algn="ctr"/>
            <a:r>
              <a:rPr lang="en-US" dirty="0"/>
              <a:t>Combined increased sputum eosinophils and neutrophils identified asthmatics </a:t>
            </a:r>
            <a:r>
              <a:rPr lang="en-US" dirty="0" smtClean="0"/>
              <a:t>with the </a:t>
            </a:r>
            <a:r>
              <a:rPr lang="en-US" dirty="0"/>
              <a:t>lowest lung function and worse asthma control, increased symptoms and healthcare requirements.</a:t>
            </a:r>
            <a:endParaRPr lang="it-IT" dirty="0"/>
          </a:p>
        </p:txBody>
      </p:sp>
    </p:spTree>
    <p:extLst>
      <p:ext uri="{BB962C8B-B14F-4D97-AF65-F5344CB8AC3E}">
        <p14:creationId xmlns:p14="http://schemas.microsoft.com/office/powerpoint/2010/main" val="2272061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11188" y="620713"/>
            <a:ext cx="5040312" cy="366712"/>
          </a:xfrm>
          <a:prstGeom prst="rect">
            <a:avLst/>
          </a:prstGeom>
          <a:noFill/>
          <a:ln w="9525">
            <a:noFill/>
            <a:miter lim="800000"/>
            <a:headEnd/>
            <a:tailEnd/>
          </a:ln>
        </p:spPr>
        <p:txBody>
          <a:bodyPr>
            <a:spAutoFit/>
          </a:bodyPr>
          <a:lstStyle/>
          <a:p>
            <a:pPr algn="l">
              <a:spcBef>
                <a:spcPct val="50000"/>
              </a:spcBef>
            </a:pPr>
            <a:endParaRPr lang="it-IT" altLang="it-IT"/>
          </a:p>
        </p:txBody>
      </p:sp>
      <p:sp>
        <p:nvSpPr>
          <p:cNvPr id="3" name="Text Box 5"/>
          <p:cNvSpPr txBox="1">
            <a:spLocks noChangeArrowheads="1"/>
          </p:cNvSpPr>
          <p:nvPr/>
        </p:nvSpPr>
        <p:spPr bwMode="auto">
          <a:xfrm>
            <a:off x="900113" y="765175"/>
            <a:ext cx="5327650" cy="366713"/>
          </a:xfrm>
          <a:prstGeom prst="rect">
            <a:avLst/>
          </a:prstGeom>
          <a:noFill/>
          <a:ln w="9525">
            <a:noFill/>
            <a:miter lim="800000"/>
            <a:headEnd/>
            <a:tailEnd/>
          </a:ln>
        </p:spPr>
        <p:txBody>
          <a:bodyPr>
            <a:spAutoFit/>
          </a:bodyPr>
          <a:lstStyle/>
          <a:p>
            <a:pPr algn="l">
              <a:spcBef>
                <a:spcPct val="50000"/>
              </a:spcBef>
            </a:pPr>
            <a:endParaRPr lang="it-IT" altLang="it-IT"/>
          </a:p>
        </p:txBody>
      </p:sp>
      <p:sp>
        <p:nvSpPr>
          <p:cNvPr id="4" name="Text Box 7"/>
          <p:cNvSpPr txBox="1">
            <a:spLocks noChangeArrowheads="1"/>
          </p:cNvSpPr>
          <p:nvPr/>
        </p:nvSpPr>
        <p:spPr bwMode="auto">
          <a:xfrm>
            <a:off x="1062038" y="1314450"/>
            <a:ext cx="3278187" cy="368300"/>
          </a:xfrm>
          <a:prstGeom prst="rect">
            <a:avLst/>
          </a:prstGeom>
          <a:noFill/>
          <a:ln w="9525">
            <a:solidFill>
              <a:srgbClr val="FF99FF"/>
            </a:solidFill>
            <a:miter lim="800000"/>
            <a:headEnd/>
            <a:tailEnd/>
          </a:ln>
        </p:spPr>
        <p:txBody>
          <a:bodyPr>
            <a:spAutoFit/>
          </a:bodyPr>
          <a:lstStyle/>
          <a:p>
            <a:pPr marL="342900" indent="-342900" algn="ctr"/>
            <a:r>
              <a:rPr lang="it-IT" altLang="it-IT" sz="1800" b="1" dirty="0" err="1"/>
              <a:t>Eosinophilic</a:t>
            </a:r>
            <a:r>
              <a:rPr lang="it-IT" altLang="it-IT" sz="1800" b="1" dirty="0"/>
              <a:t> </a:t>
            </a:r>
            <a:r>
              <a:rPr lang="it-IT" altLang="it-IT" sz="1800" b="1" dirty="0" err="1"/>
              <a:t>asthma</a:t>
            </a:r>
            <a:endParaRPr lang="it-IT" altLang="it-IT" sz="1800" b="1" dirty="0"/>
          </a:p>
        </p:txBody>
      </p:sp>
      <p:sp>
        <p:nvSpPr>
          <p:cNvPr id="5" name="Text Box 9"/>
          <p:cNvSpPr txBox="1">
            <a:spLocks noChangeArrowheads="1"/>
          </p:cNvSpPr>
          <p:nvPr/>
        </p:nvSpPr>
        <p:spPr bwMode="auto">
          <a:xfrm>
            <a:off x="5943600" y="1677988"/>
            <a:ext cx="2447925" cy="369332"/>
          </a:xfrm>
          <a:prstGeom prst="rect">
            <a:avLst/>
          </a:prstGeom>
          <a:noFill/>
          <a:ln w="9525">
            <a:solidFill>
              <a:srgbClr val="FFFF00"/>
            </a:solidFill>
            <a:miter lim="800000"/>
            <a:headEnd/>
            <a:tailEnd/>
          </a:ln>
        </p:spPr>
        <p:txBody>
          <a:bodyPr>
            <a:spAutoFit/>
          </a:bodyPr>
          <a:lstStyle/>
          <a:p>
            <a:pPr algn="ctr">
              <a:spcBef>
                <a:spcPct val="50000"/>
              </a:spcBef>
            </a:pPr>
            <a:r>
              <a:rPr lang="it-IT" altLang="it-IT" b="1" dirty="0" err="1"/>
              <a:t>Neutrophilic</a:t>
            </a:r>
            <a:r>
              <a:rPr lang="it-IT" altLang="it-IT" b="1" dirty="0"/>
              <a:t> </a:t>
            </a:r>
            <a:r>
              <a:rPr lang="it-IT" altLang="it-IT" b="1" dirty="0" err="1"/>
              <a:t>asthma</a:t>
            </a:r>
            <a:r>
              <a:rPr lang="it-IT" altLang="it-IT" b="1" dirty="0"/>
              <a:t> </a:t>
            </a:r>
          </a:p>
        </p:txBody>
      </p:sp>
      <p:sp>
        <p:nvSpPr>
          <p:cNvPr id="6" name="Text Box 10"/>
          <p:cNvSpPr txBox="1">
            <a:spLocks noChangeArrowheads="1"/>
          </p:cNvSpPr>
          <p:nvPr/>
        </p:nvSpPr>
        <p:spPr bwMode="auto">
          <a:xfrm>
            <a:off x="1000125" y="4357688"/>
            <a:ext cx="2816225" cy="369332"/>
          </a:xfrm>
          <a:prstGeom prst="rect">
            <a:avLst/>
          </a:prstGeom>
          <a:noFill/>
          <a:ln w="9525">
            <a:solidFill>
              <a:srgbClr val="99FF33"/>
            </a:solidFill>
            <a:miter lim="800000"/>
            <a:headEnd/>
            <a:tailEnd/>
          </a:ln>
          <a:effectLst/>
        </p:spPr>
        <p:txBody>
          <a:bodyPr>
            <a:spAutoFit/>
          </a:bodyPr>
          <a:lstStyle/>
          <a:p>
            <a:pPr algn="ctr">
              <a:spcBef>
                <a:spcPct val="50000"/>
              </a:spcBef>
              <a:defRPr/>
            </a:pPr>
            <a:r>
              <a:rPr lang="it-IT" b="1" dirty="0" err="1">
                <a:solidFill>
                  <a:srgbClr val="FF0000"/>
                </a:solidFill>
              </a:rPr>
              <a:t>Paucigranulocytic</a:t>
            </a:r>
            <a:r>
              <a:rPr lang="it-IT" b="1" dirty="0">
                <a:solidFill>
                  <a:srgbClr val="FF0000"/>
                </a:solidFill>
              </a:rPr>
              <a:t> </a:t>
            </a:r>
            <a:r>
              <a:rPr lang="it-IT" b="1" dirty="0" err="1">
                <a:solidFill>
                  <a:srgbClr val="FF0000"/>
                </a:solidFill>
              </a:rPr>
              <a:t>asthma</a:t>
            </a:r>
            <a:r>
              <a:rPr lang="it-IT" b="1" dirty="0">
                <a:solidFill>
                  <a:srgbClr val="FF0000"/>
                </a:solidFill>
              </a:rPr>
              <a:t>  </a:t>
            </a:r>
            <a:endParaRPr lang="it-IT" b="1" dirty="0">
              <a:solidFill>
                <a:srgbClr val="FF0000"/>
              </a:solidFill>
              <a:effectLst>
                <a:outerShdw blurRad="38100" dist="38100" dir="2700000" algn="tl">
                  <a:srgbClr val="000000"/>
                </a:outerShdw>
              </a:effectLst>
            </a:endParaRPr>
          </a:p>
        </p:txBody>
      </p:sp>
      <p:pic>
        <p:nvPicPr>
          <p:cNvPr id="7" name="Picture 12" descr="EA6238"/>
          <p:cNvPicPr>
            <a:picLocks noChangeAspect="1" noChangeArrowheads="1"/>
          </p:cNvPicPr>
          <p:nvPr/>
        </p:nvPicPr>
        <p:blipFill>
          <a:blip r:embed="rId2"/>
          <a:srcRect/>
          <a:stretch>
            <a:fillRect/>
          </a:stretch>
        </p:blipFill>
        <p:spPr bwMode="auto">
          <a:xfrm>
            <a:off x="285750" y="2071688"/>
            <a:ext cx="2170113" cy="1766887"/>
          </a:xfrm>
          <a:prstGeom prst="rect">
            <a:avLst/>
          </a:prstGeom>
          <a:noFill/>
          <a:ln w="9525">
            <a:solidFill>
              <a:srgbClr val="9900FF"/>
            </a:solidFill>
            <a:miter lim="800000"/>
            <a:headEnd/>
            <a:tailEnd/>
          </a:ln>
        </p:spPr>
      </p:pic>
      <p:pic>
        <p:nvPicPr>
          <p:cNvPr id="8" name="Picture 13" descr="PGA6135a"/>
          <p:cNvPicPr>
            <a:picLocks noChangeAspect="1" noChangeArrowheads="1"/>
          </p:cNvPicPr>
          <p:nvPr/>
        </p:nvPicPr>
        <p:blipFill>
          <a:blip r:embed="rId3"/>
          <a:srcRect/>
          <a:stretch>
            <a:fillRect/>
          </a:stretch>
        </p:blipFill>
        <p:spPr bwMode="auto">
          <a:xfrm>
            <a:off x="395288" y="4797425"/>
            <a:ext cx="1943100" cy="1622425"/>
          </a:xfrm>
          <a:prstGeom prst="rect">
            <a:avLst/>
          </a:prstGeom>
          <a:noFill/>
          <a:ln w="9525">
            <a:solidFill>
              <a:srgbClr val="9900FF"/>
            </a:solidFill>
            <a:miter lim="800000"/>
            <a:headEnd/>
            <a:tailEnd/>
          </a:ln>
        </p:spPr>
      </p:pic>
      <p:pic>
        <p:nvPicPr>
          <p:cNvPr id="9" name="Picture 14" descr="NA"/>
          <p:cNvPicPr>
            <a:picLocks noChangeAspect="1" noChangeArrowheads="1"/>
          </p:cNvPicPr>
          <p:nvPr/>
        </p:nvPicPr>
        <p:blipFill>
          <a:blip r:embed="rId4"/>
          <a:srcRect/>
          <a:stretch>
            <a:fillRect/>
          </a:stretch>
        </p:blipFill>
        <p:spPr bwMode="auto">
          <a:xfrm>
            <a:off x="5940425" y="2671763"/>
            <a:ext cx="2447925" cy="1836737"/>
          </a:xfrm>
          <a:prstGeom prst="rect">
            <a:avLst/>
          </a:prstGeom>
          <a:noFill/>
          <a:ln w="9525">
            <a:solidFill>
              <a:srgbClr val="9900FF"/>
            </a:solidFill>
            <a:miter lim="800000"/>
            <a:headEnd/>
            <a:tailEnd/>
          </a:ln>
        </p:spPr>
      </p:pic>
      <p:pic>
        <p:nvPicPr>
          <p:cNvPr id="10" name="Picture 15"/>
          <p:cNvPicPr>
            <a:picLocks noChangeAspect="1" noChangeArrowheads="1"/>
          </p:cNvPicPr>
          <p:nvPr/>
        </p:nvPicPr>
        <p:blipFill>
          <a:blip r:embed="rId5"/>
          <a:srcRect/>
          <a:stretch>
            <a:fillRect/>
          </a:stretch>
        </p:blipFill>
        <p:spPr bwMode="auto">
          <a:xfrm>
            <a:off x="2714625" y="2071688"/>
            <a:ext cx="1939925" cy="1727200"/>
          </a:xfrm>
          <a:prstGeom prst="rect">
            <a:avLst/>
          </a:prstGeom>
          <a:noFill/>
          <a:ln w="9525">
            <a:noFill/>
            <a:miter lim="800000"/>
            <a:headEnd/>
            <a:tailEnd/>
          </a:ln>
        </p:spPr>
      </p:pic>
      <p:pic>
        <p:nvPicPr>
          <p:cNvPr id="11" name="Picture 17"/>
          <p:cNvPicPr>
            <a:picLocks noChangeAspect="1" noChangeArrowheads="1"/>
          </p:cNvPicPr>
          <p:nvPr/>
        </p:nvPicPr>
        <p:blipFill>
          <a:blip r:embed="rId6"/>
          <a:srcRect/>
          <a:stretch>
            <a:fillRect/>
          </a:stretch>
        </p:blipFill>
        <p:spPr bwMode="auto">
          <a:xfrm>
            <a:off x="6215063" y="4572000"/>
            <a:ext cx="2000250" cy="1277938"/>
          </a:xfrm>
          <a:prstGeom prst="rect">
            <a:avLst/>
          </a:prstGeom>
          <a:noFill/>
          <a:ln w="9525">
            <a:noFill/>
            <a:miter lim="800000"/>
            <a:headEnd/>
            <a:tailEnd/>
          </a:ln>
        </p:spPr>
      </p:pic>
      <p:sp>
        <p:nvSpPr>
          <p:cNvPr id="12" name="Text Box 19"/>
          <p:cNvSpPr txBox="1">
            <a:spLocks noChangeArrowheads="1"/>
          </p:cNvSpPr>
          <p:nvPr/>
        </p:nvSpPr>
        <p:spPr bwMode="auto">
          <a:xfrm>
            <a:off x="2714625" y="3857625"/>
            <a:ext cx="1928813" cy="274638"/>
          </a:xfrm>
          <a:prstGeom prst="rect">
            <a:avLst/>
          </a:prstGeom>
          <a:noFill/>
          <a:ln w="9525">
            <a:noFill/>
            <a:miter lim="800000"/>
            <a:headEnd/>
            <a:tailEnd/>
          </a:ln>
        </p:spPr>
        <p:txBody>
          <a:bodyPr>
            <a:spAutoFit/>
          </a:bodyPr>
          <a:lstStyle/>
          <a:p>
            <a:pPr>
              <a:spcBef>
                <a:spcPct val="50000"/>
              </a:spcBef>
            </a:pPr>
            <a:r>
              <a:rPr lang="it-IT" altLang="it-IT" sz="1200" b="1" dirty="0">
                <a:solidFill>
                  <a:srgbClr val="FF99FF"/>
                </a:solidFill>
              </a:rPr>
              <a:t>     EG2 +</a:t>
            </a:r>
          </a:p>
        </p:txBody>
      </p:sp>
      <p:sp>
        <p:nvSpPr>
          <p:cNvPr id="13" name="Text Box 20"/>
          <p:cNvSpPr txBox="1">
            <a:spLocks noChangeArrowheads="1"/>
          </p:cNvSpPr>
          <p:nvPr/>
        </p:nvSpPr>
        <p:spPr bwMode="auto">
          <a:xfrm>
            <a:off x="6215063" y="5929313"/>
            <a:ext cx="2071687" cy="276225"/>
          </a:xfrm>
          <a:prstGeom prst="rect">
            <a:avLst/>
          </a:prstGeom>
          <a:noFill/>
          <a:ln w="9525">
            <a:noFill/>
            <a:miter lim="800000"/>
            <a:headEnd/>
            <a:tailEnd/>
          </a:ln>
        </p:spPr>
        <p:txBody>
          <a:bodyPr>
            <a:spAutoFit/>
          </a:bodyPr>
          <a:lstStyle/>
          <a:p>
            <a:pPr>
              <a:spcBef>
                <a:spcPct val="50000"/>
              </a:spcBef>
            </a:pPr>
            <a:r>
              <a:rPr lang="it-IT" altLang="it-IT" sz="1200" b="1" dirty="0"/>
              <a:t>    </a:t>
            </a:r>
            <a:r>
              <a:rPr lang="it-IT" altLang="it-IT" sz="1200" b="1" dirty="0" err="1"/>
              <a:t>Neutrophil</a:t>
            </a:r>
            <a:r>
              <a:rPr lang="it-IT" altLang="it-IT" sz="1200" b="1" dirty="0"/>
              <a:t> </a:t>
            </a:r>
            <a:r>
              <a:rPr lang="it-IT" altLang="it-IT" sz="1200" b="1" dirty="0" err="1"/>
              <a:t>elastase</a:t>
            </a:r>
            <a:r>
              <a:rPr lang="it-IT" altLang="it-IT" sz="1200" b="1" dirty="0"/>
              <a:t>  +</a:t>
            </a:r>
          </a:p>
        </p:txBody>
      </p:sp>
      <p:pic>
        <p:nvPicPr>
          <p:cNvPr id="14" name="Picture 21"/>
          <p:cNvPicPr>
            <a:picLocks noChangeAspect="1" noChangeArrowheads="1"/>
          </p:cNvPicPr>
          <p:nvPr/>
        </p:nvPicPr>
        <p:blipFill>
          <a:blip r:embed="rId7"/>
          <a:srcRect/>
          <a:stretch>
            <a:fillRect/>
          </a:stretch>
        </p:blipFill>
        <p:spPr bwMode="auto">
          <a:xfrm>
            <a:off x="2700338" y="4868863"/>
            <a:ext cx="1800225" cy="1582737"/>
          </a:xfrm>
          <a:prstGeom prst="rect">
            <a:avLst/>
          </a:prstGeom>
          <a:noFill/>
          <a:ln w="9525">
            <a:noFill/>
            <a:miter lim="800000"/>
            <a:headEnd/>
            <a:tailEnd/>
          </a:ln>
        </p:spPr>
      </p:pic>
      <p:sp>
        <p:nvSpPr>
          <p:cNvPr id="15" name="Text Box 24"/>
          <p:cNvSpPr txBox="1">
            <a:spLocks noChangeArrowheads="1"/>
          </p:cNvSpPr>
          <p:nvPr/>
        </p:nvSpPr>
        <p:spPr bwMode="auto">
          <a:xfrm>
            <a:off x="7215188" y="6380163"/>
            <a:ext cx="2581275" cy="477837"/>
          </a:xfrm>
          <a:prstGeom prst="rect">
            <a:avLst/>
          </a:prstGeom>
          <a:noFill/>
          <a:ln w="9525">
            <a:noFill/>
            <a:miter lim="800000"/>
            <a:headEnd/>
            <a:tailEnd/>
          </a:ln>
          <a:effectLst/>
        </p:spPr>
        <p:txBody>
          <a:bodyPr>
            <a:spAutoFit/>
          </a:bodyPr>
          <a:lstStyle/>
          <a:p>
            <a:pPr algn="l">
              <a:defRPr/>
            </a:pPr>
            <a:r>
              <a:rPr lang="it-IT" sz="1000" dirty="0" err="1">
                <a:latin typeface="Arial" charset="0"/>
              </a:rPr>
              <a:t>Haldar</a:t>
            </a:r>
            <a:r>
              <a:rPr lang="it-IT" sz="1000" dirty="0">
                <a:latin typeface="Arial" charset="0"/>
              </a:rPr>
              <a:t> e </a:t>
            </a:r>
            <a:r>
              <a:rPr lang="it-IT" sz="1000" dirty="0" err="1">
                <a:latin typeface="Arial" charset="0"/>
              </a:rPr>
              <a:t>Pavord</a:t>
            </a:r>
            <a:r>
              <a:rPr lang="it-IT" sz="1000" dirty="0">
                <a:latin typeface="Arial" charset="0"/>
              </a:rPr>
              <a:t> JACI  2007</a:t>
            </a:r>
            <a:endParaRPr lang="it-IT" sz="1000" dirty="0">
              <a:effectLst>
                <a:outerShdw blurRad="38100" dist="38100" dir="2700000" algn="tl">
                  <a:srgbClr val="000000"/>
                </a:outerShdw>
              </a:effectLst>
              <a:latin typeface="Arial" charset="0"/>
            </a:endParaRPr>
          </a:p>
          <a:p>
            <a:pPr algn="l">
              <a:spcBef>
                <a:spcPct val="50000"/>
              </a:spcBef>
              <a:defRPr/>
            </a:pPr>
            <a:endParaRPr lang="it-IT" sz="1000" dirty="0">
              <a:latin typeface="Arial" charset="0"/>
            </a:endParaRPr>
          </a:p>
        </p:txBody>
      </p:sp>
      <p:sp>
        <p:nvSpPr>
          <p:cNvPr id="16" name="CasellaDiTesto 19"/>
          <p:cNvSpPr txBox="1">
            <a:spLocks noChangeArrowheads="1"/>
          </p:cNvSpPr>
          <p:nvPr/>
        </p:nvSpPr>
        <p:spPr bwMode="auto">
          <a:xfrm>
            <a:off x="642938" y="428625"/>
            <a:ext cx="8143875" cy="584200"/>
          </a:xfrm>
          <a:prstGeom prst="rect">
            <a:avLst/>
          </a:prstGeom>
          <a:noFill/>
          <a:ln w="9525">
            <a:noFill/>
            <a:miter lim="800000"/>
            <a:headEnd/>
            <a:tailEnd/>
          </a:ln>
        </p:spPr>
        <p:txBody>
          <a:bodyPr>
            <a:spAutoFit/>
          </a:bodyPr>
          <a:lstStyle/>
          <a:p>
            <a:r>
              <a:rPr lang="it-IT" altLang="it-IT" sz="3200" b="1"/>
              <a:t>Inflammatory Phenotypes</a:t>
            </a:r>
          </a:p>
        </p:txBody>
      </p:sp>
    </p:spTree>
    <p:extLst>
      <p:ext uri="{BB962C8B-B14F-4D97-AF65-F5344CB8AC3E}">
        <p14:creationId xmlns:p14="http://schemas.microsoft.com/office/powerpoint/2010/main" val="3954400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a:spLocks noChangeArrowheads="1"/>
          </p:cNvSpPr>
          <p:nvPr/>
        </p:nvSpPr>
        <p:spPr bwMode="auto">
          <a:xfrm>
            <a:off x="597608" y="2232819"/>
            <a:ext cx="3743325" cy="1008062"/>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CA" altLang="it-IT" sz="2800" dirty="0">
                <a:latin typeface="Arial" pitchFamily="34" charset="0"/>
                <a:cs typeface="Arial" pitchFamily="34" charset="0"/>
              </a:rPr>
              <a:t>Genes</a:t>
            </a:r>
          </a:p>
        </p:txBody>
      </p:sp>
      <p:sp>
        <p:nvSpPr>
          <p:cNvPr id="7" name="Oval 7"/>
          <p:cNvSpPr>
            <a:spLocks noChangeArrowheads="1"/>
          </p:cNvSpPr>
          <p:nvPr/>
        </p:nvSpPr>
        <p:spPr bwMode="auto">
          <a:xfrm>
            <a:off x="2370846" y="3692719"/>
            <a:ext cx="4537075" cy="1505744"/>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CA" altLang="it-IT" sz="2800" b="1" dirty="0">
                <a:latin typeface="Arial" pitchFamily="34" charset="0"/>
                <a:cs typeface="Arial" pitchFamily="34" charset="0"/>
              </a:rPr>
              <a:t>Clinical expression </a:t>
            </a:r>
          </a:p>
          <a:p>
            <a:pPr algn="ctr" eaLnBrk="1" hangingPunct="1"/>
            <a:r>
              <a:rPr lang="en-CA" altLang="it-IT" sz="2800" b="1" dirty="0">
                <a:latin typeface="Arial" pitchFamily="34" charset="0"/>
                <a:cs typeface="Arial" pitchFamily="34" charset="0"/>
              </a:rPr>
              <a:t>of disease</a:t>
            </a:r>
          </a:p>
        </p:txBody>
      </p:sp>
      <p:sp>
        <p:nvSpPr>
          <p:cNvPr id="8" name="Text Box 8"/>
          <p:cNvSpPr txBox="1">
            <a:spLocks noChangeArrowheads="1"/>
          </p:cNvSpPr>
          <p:nvPr/>
        </p:nvSpPr>
        <p:spPr bwMode="auto">
          <a:xfrm>
            <a:off x="1861" y="3886200"/>
            <a:ext cx="2611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CA" altLang="it-IT" dirty="0">
                <a:latin typeface="Arial" pitchFamily="34" charset="0"/>
                <a:cs typeface="Arial" pitchFamily="34" charset="0"/>
              </a:rPr>
              <a:t>Response to treatment </a:t>
            </a:r>
          </a:p>
        </p:txBody>
      </p:sp>
      <p:sp>
        <p:nvSpPr>
          <p:cNvPr id="9" name="Oval 10"/>
          <p:cNvSpPr>
            <a:spLocks noChangeArrowheads="1"/>
          </p:cNvSpPr>
          <p:nvPr/>
        </p:nvSpPr>
        <p:spPr bwMode="auto">
          <a:xfrm>
            <a:off x="4671376" y="2232818"/>
            <a:ext cx="3743325" cy="1008063"/>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CA" altLang="it-IT" sz="2800">
                <a:latin typeface="Arial" pitchFamily="34" charset="0"/>
                <a:cs typeface="Arial" pitchFamily="34" charset="0"/>
              </a:rPr>
              <a:t>Environment</a:t>
            </a:r>
          </a:p>
        </p:txBody>
      </p:sp>
      <p:sp>
        <p:nvSpPr>
          <p:cNvPr id="10" name="Line 13"/>
          <p:cNvSpPr>
            <a:spLocks noChangeShapeType="1"/>
          </p:cNvSpPr>
          <p:nvPr/>
        </p:nvSpPr>
        <p:spPr bwMode="auto">
          <a:xfrm>
            <a:off x="3231637" y="3276600"/>
            <a:ext cx="287337" cy="215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 name="Line 14"/>
          <p:cNvSpPr>
            <a:spLocks noChangeShapeType="1"/>
          </p:cNvSpPr>
          <p:nvPr/>
        </p:nvSpPr>
        <p:spPr bwMode="auto">
          <a:xfrm flipH="1">
            <a:off x="5507037" y="3240881"/>
            <a:ext cx="288925" cy="287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 name="Line 16"/>
          <p:cNvSpPr>
            <a:spLocks noChangeShapeType="1"/>
          </p:cNvSpPr>
          <p:nvPr/>
        </p:nvSpPr>
        <p:spPr bwMode="auto">
          <a:xfrm flipV="1">
            <a:off x="2167255" y="4445591"/>
            <a:ext cx="638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4" name="Picture 18" descr="MC9004398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75078">
            <a:off x="2871787" y="1919934"/>
            <a:ext cx="3057525" cy="11525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235" y="235392"/>
            <a:ext cx="6701803" cy="131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690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34" r="3924" b="3805"/>
          <a:stretch/>
        </p:blipFill>
        <p:spPr bwMode="auto">
          <a:xfrm>
            <a:off x="1763688" y="2132856"/>
            <a:ext cx="4740331" cy="31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5147"/>
            <a:ext cx="6788249" cy="119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 y="1227430"/>
            <a:ext cx="7887419" cy="27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881" y="1501843"/>
            <a:ext cx="262890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107504" y="6053023"/>
            <a:ext cx="8893596" cy="830997"/>
          </a:xfrm>
          <a:prstGeom prst="rect">
            <a:avLst/>
          </a:prstGeom>
        </p:spPr>
        <p:txBody>
          <a:bodyPr wrap="square">
            <a:spAutoFit/>
          </a:bodyPr>
          <a:lstStyle/>
          <a:p>
            <a:pPr algn="ctr"/>
            <a:r>
              <a:rPr lang="en-US" sz="2400" dirty="0">
                <a:solidFill>
                  <a:srgbClr val="FF0000"/>
                </a:solidFill>
              </a:rPr>
              <a:t>Eosinophilic and </a:t>
            </a:r>
            <a:r>
              <a:rPr lang="en-US" sz="2400" dirty="0" err="1">
                <a:solidFill>
                  <a:srgbClr val="FF0000"/>
                </a:solidFill>
              </a:rPr>
              <a:t>paucigranulocytic</a:t>
            </a:r>
            <a:r>
              <a:rPr lang="en-US" sz="2400" dirty="0">
                <a:solidFill>
                  <a:srgbClr val="FF0000"/>
                </a:solidFill>
              </a:rPr>
              <a:t> asthma are the dominant inflammatory phenotypes.</a:t>
            </a:r>
            <a:endParaRPr lang="it-IT" sz="2400" dirty="0">
              <a:solidFill>
                <a:srgbClr val="FF0000"/>
              </a:solidFill>
            </a:endParaRPr>
          </a:p>
        </p:txBody>
      </p:sp>
      <p:sp>
        <p:nvSpPr>
          <p:cNvPr id="7" name="Rettangolo 6"/>
          <p:cNvSpPr/>
          <p:nvPr/>
        </p:nvSpPr>
        <p:spPr>
          <a:xfrm>
            <a:off x="1619672" y="2348880"/>
            <a:ext cx="158417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7882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0648"/>
            <a:ext cx="8321687" cy="639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683568" y="1772816"/>
            <a:ext cx="777686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2123728" y="404664"/>
            <a:ext cx="1728192" cy="288032"/>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96122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90504"/>
            <a:ext cx="8352928" cy="556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915816" y="2178630"/>
            <a:ext cx="2808312" cy="19442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12"/>
            <a:ext cx="68199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9" y="858835"/>
            <a:ext cx="61912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7020272" y="260648"/>
            <a:ext cx="1260140" cy="369332"/>
          </a:xfrm>
          <a:prstGeom prst="rect">
            <a:avLst/>
          </a:prstGeom>
          <a:noFill/>
        </p:spPr>
        <p:txBody>
          <a:bodyPr wrap="square" rtlCol="0">
            <a:spAutoFit/>
          </a:bodyPr>
          <a:lstStyle/>
          <a:p>
            <a:r>
              <a:rPr lang="it-IT" dirty="0" smtClean="0"/>
              <a:t>JACI 2007</a:t>
            </a:r>
            <a:endParaRPr lang="it-IT" dirty="0"/>
          </a:p>
        </p:txBody>
      </p:sp>
    </p:spTree>
    <p:extLst>
      <p:ext uri="{BB962C8B-B14F-4D97-AF65-F5344CB8AC3E}">
        <p14:creationId xmlns:p14="http://schemas.microsoft.com/office/powerpoint/2010/main" val="3829872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395536" y="2204864"/>
            <a:ext cx="8147248" cy="56207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err="1" smtClean="0">
                <a:solidFill>
                  <a:srgbClr val="FF0000"/>
                </a:solidFill>
              </a:rPr>
              <a:t>Is</a:t>
            </a:r>
            <a:r>
              <a:rPr lang="it-IT" sz="2800" dirty="0" smtClean="0">
                <a:solidFill>
                  <a:srgbClr val="FF0000"/>
                </a:solidFill>
              </a:rPr>
              <a:t> the </a:t>
            </a:r>
            <a:r>
              <a:rPr lang="it-IT" sz="2800" dirty="0" err="1" smtClean="0">
                <a:solidFill>
                  <a:srgbClr val="FF0000"/>
                </a:solidFill>
              </a:rPr>
              <a:t>inflammatory</a:t>
            </a:r>
            <a:r>
              <a:rPr lang="it-IT" sz="2800" dirty="0" smtClean="0">
                <a:solidFill>
                  <a:srgbClr val="FF0000"/>
                </a:solidFill>
              </a:rPr>
              <a:t> </a:t>
            </a:r>
            <a:r>
              <a:rPr lang="it-IT" sz="2800" dirty="0" err="1" smtClean="0">
                <a:solidFill>
                  <a:srgbClr val="FF0000"/>
                </a:solidFill>
              </a:rPr>
              <a:t>phenotype</a:t>
            </a:r>
            <a:r>
              <a:rPr lang="it-IT" sz="2800" dirty="0" smtClean="0">
                <a:solidFill>
                  <a:srgbClr val="FF0000"/>
                </a:solidFill>
              </a:rPr>
              <a:t> </a:t>
            </a:r>
            <a:r>
              <a:rPr lang="it-IT" sz="2800" dirty="0" err="1" smtClean="0">
                <a:solidFill>
                  <a:srgbClr val="FF0000"/>
                </a:solidFill>
              </a:rPr>
              <a:t>stable</a:t>
            </a:r>
            <a:r>
              <a:rPr lang="it-IT" sz="2800" dirty="0" smtClean="0">
                <a:solidFill>
                  <a:srgbClr val="FF0000"/>
                </a:solidFill>
              </a:rPr>
              <a:t>?</a:t>
            </a:r>
            <a:endParaRPr lang="it-IT" sz="2800" dirty="0">
              <a:solidFill>
                <a:srgbClr val="FF0000"/>
              </a:solidFill>
            </a:endParaRPr>
          </a:p>
        </p:txBody>
      </p:sp>
    </p:spTree>
    <p:extLst>
      <p:ext uri="{BB962C8B-B14F-4D97-AF65-F5344CB8AC3E}">
        <p14:creationId xmlns:p14="http://schemas.microsoft.com/office/powerpoint/2010/main" val="1088863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Titolo 1"/>
          <p:cNvSpPr>
            <a:spLocks noGrp="1"/>
          </p:cNvSpPr>
          <p:nvPr>
            <p:ph type="ctrTitle"/>
          </p:nvPr>
        </p:nvSpPr>
        <p:spPr>
          <a:xfrm>
            <a:off x="555625" y="1101725"/>
            <a:ext cx="7772400" cy="1143000"/>
          </a:xfrm>
          <a:effectLst>
            <a:outerShdw dist="17961" dir="2700000" algn="ctr" rotWithShape="0">
              <a:schemeClr val="bg2"/>
            </a:outerShdw>
          </a:effectLst>
        </p:spPr>
        <p:txBody>
          <a:bodyPr/>
          <a:lstStyle/>
          <a:p>
            <a:r>
              <a:rPr lang="it-IT" altLang="it-IT" b="1" smtClean="0">
                <a:solidFill>
                  <a:srgbClr val="FF0000"/>
                </a:solidFill>
                <a:cs typeface="Times New Roman" pitchFamily="18" charset="0"/>
              </a:rPr>
              <a:t>Phenotypes</a:t>
            </a:r>
          </a:p>
        </p:txBody>
      </p:sp>
      <p:sp>
        <p:nvSpPr>
          <p:cNvPr id="131075" name="Sottotitolo 2"/>
          <p:cNvSpPr>
            <a:spLocks noGrp="1"/>
          </p:cNvSpPr>
          <p:nvPr>
            <p:ph type="subTitle" sz="quarter" idx="1"/>
          </p:nvPr>
        </p:nvSpPr>
        <p:spPr>
          <a:xfrm>
            <a:off x="465138" y="2325688"/>
            <a:ext cx="8170862" cy="1752600"/>
          </a:xfrm>
        </p:spPr>
        <p:txBody>
          <a:bodyPr/>
          <a:lstStyle/>
          <a:p>
            <a:pPr algn="l">
              <a:defRPr/>
            </a:pPr>
            <a:endParaRPr lang="it-IT" altLang="it-IT" sz="2400" b="1" dirty="0" smtClean="0">
              <a:cs typeface="Times New Roman" pitchFamily="18" charset="0"/>
            </a:endParaRPr>
          </a:p>
          <a:p>
            <a:pPr algn="l">
              <a:buFontTx/>
              <a:buChar char="•"/>
              <a:defRPr/>
            </a:pPr>
            <a:r>
              <a:rPr lang="it-IT" altLang="it-IT" sz="2400" b="1" dirty="0" smtClean="0">
                <a:solidFill>
                  <a:schemeClr val="bg1"/>
                </a:solidFill>
                <a:cs typeface="Times New Roman" pitchFamily="18" charset="0"/>
              </a:rPr>
              <a:t> </a:t>
            </a:r>
            <a:r>
              <a:rPr lang="it-IT" altLang="it-IT" sz="2400" b="1" dirty="0" smtClean="0">
                <a:solidFill>
                  <a:schemeClr val="tx2">
                    <a:lumMod val="95000"/>
                    <a:lumOff val="5000"/>
                  </a:schemeClr>
                </a:solidFill>
                <a:cs typeface="Times New Roman" pitchFamily="18" charset="0"/>
              </a:rPr>
              <a:t>AO + AHR + </a:t>
            </a:r>
            <a:r>
              <a:rPr lang="it-IT" altLang="it-IT" sz="2400" b="1" dirty="0" err="1" smtClean="0">
                <a:solidFill>
                  <a:schemeClr val="tx2">
                    <a:lumMod val="95000"/>
                    <a:lumOff val="5000"/>
                  </a:schemeClr>
                </a:solidFill>
                <a:cs typeface="Times New Roman" pitchFamily="18" charset="0"/>
              </a:rPr>
              <a:t>Eosinophils</a:t>
            </a:r>
            <a:r>
              <a:rPr lang="it-IT" altLang="it-IT" sz="2400" b="1" dirty="0" smtClean="0">
                <a:solidFill>
                  <a:schemeClr val="tx2">
                    <a:lumMod val="95000"/>
                    <a:lumOff val="5000"/>
                  </a:schemeClr>
                </a:solidFill>
                <a:cs typeface="Times New Roman" pitchFamily="18" charset="0"/>
              </a:rPr>
              <a:t> </a:t>
            </a:r>
          </a:p>
          <a:p>
            <a:pPr algn="l">
              <a:buFontTx/>
              <a:buChar char="•"/>
              <a:defRPr/>
            </a:pPr>
            <a:r>
              <a:rPr lang="it-IT" altLang="it-IT" sz="2400" b="1" dirty="0" smtClean="0">
                <a:solidFill>
                  <a:schemeClr val="tx2">
                    <a:lumMod val="95000"/>
                    <a:lumOff val="5000"/>
                  </a:schemeClr>
                </a:solidFill>
                <a:cs typeface="Times New Roman" pitchFamily="18" charset="0"/>
              </a:rPr>
              <a:t> AO + AHR + </a:t>
            </a:r>
            <a:r>
              <a:rPr lang="it-IT" altLang="it-IT" sz="2400" b="1" dirty="0" err="1" smtClean="0">
                <a:solidFill>
                  <a:schemeClr val="tx2">
                    <a:lumMod val="95000"/>
                    <a:lumOff val="5000"/>
                  </a:schemeClr>
                </a:solidFill>
                <a:cs typeface="Times New Roman" pitchFamily="18" charset="0"/>
              </a:rPr>
              <a:t>Neutrophils</a:t>
            </a:r>
            <a:r>
              <a:rPr lang="it-IT" altLang="it-IT" sz="2400" b="1" dirty="0" smtClean="0">
                <a:solidFill>
                  <a:schemeClr val="tx2">
                    <a:lumMod val="95000"/>
                    <a:lumOff val="5000"/>
                  </a:schemeClr>
                </a:solidFill>
                <a:cs typeface="Times New Roman" pitchFamily="18" charset="0"/>
              </a:rPr>
              <a:t> (</a:t>
            </a:r>
            <a:r>
              <a:rPr lang="it-IT" altLang="it-IT" sz="2400" b="1" dirty="0" err="1" smtClean="0">
                <a:solidFill>
                  <a:schemeClr val="tx2">
                    <a:lumMod val="95000"/>
                    <a:lumOff val="5000"/>
                  </a:schemeClr>
                </a:solidFill>
                <a:cs typeface="Times New Roman" pitchFamily="18" charset="0"/>
              </a:rPr>
              <a:t>infective</a:t>
            </a:r>
            <a:r>
              <a:rPr lang="it-IT" altLang="it-IT" sz="2400" b="1" dirty="0" smtClean="0">
                <a:solidFill>
                  <a:schemeClr val="tx2">
                    <a:lumMod val="95000"/>
                    <a:lumOff val="5000"/>
                  </a:schemeClr>
                </a:solidFill>
                <a:cs typeface="Times New Roman" pitchFamily="18" charset="0"/>
              </a:rPr>
              <a:t>) </a:t>
            </a:r>
          </a:p>
          <a:p>
            <a:pPr algn="l">
              <a:buFontTx/>
              <a:buChar char="•"/>
              <a:defRPr/>
            </a:pPr>
            <a:r>
              <a:rPr lang="it-IT" altLang="it-IT" sz="2400" b="1" dirty="0" smtClean="0">
                <a:solidFill>
                  <a:schemeClr val="tx2">
                    <a:lumMod val="95000"/>
                    <a:lumOff val="5000"/>
                  </a:schemeClr>
                </a:solidFill>
                <a:cs typeface="Times New Roman" pitchFamily="18" charset="0"/>
              </a:rPr>
              <a:t> AO + AHR + </a:t>
            </a:r>
            <a:r>
              <a:rPr lang="it-IT" altLang="it-IT" sz="2400" b="1" dirty="0" err="1" smtClean="0">
                <a:solidFill>
                  <a:schemeClr val="tx2">
                    <a:lumMod val="95000"/>
                    <a:lumOff val="5000"/>
                  </a:schemeClr>
                </a:solidFill>
                <a:cs typeface="Times New Roman" pitchFamily="18" charset="0"/>
              </a:rPr>
              <a:t>Neutrophils</a:t>
            </a:r>
            <a:r>
              <a:rPr lang="it-IT" altLang="it-IT" sz="2400" b="1" dirty="0" smtClean="0">
                <a:solidFill>
                  <a:schemeClr val="tx2">
                    <a:lumMod val="95000"/>
                    <a:lumOff val="5000"/>
                  </a:schemeClr>
                </a:solidFill>
                <a:cs typeface="Times New Roman" pitchFamily="18" charset="0"/>
              </a:rPr>
              <a:t> (non-</a:t>
            </a:r>
            <a:r>
              <a:rPr lang="it-IT" altLang="it-IT" sz="2400" b="1" dirty="0" err="1" smtClean="0">
                <a:solidFill>
                  <a:schemeClr val="tx2">
                    <a:lumMod val="95000"/>
                    <a:lumOff val="5000"/>
                  </a:schemeClr>
                </a:solidFill>
                <a:cs typeface="Times New Roman" pitchFamily="18" charset="0"/>
              </a:rPr>
              <a:t>infective</a:t>
            </a:r>
            <a:r>
              <a:rPr lang="it-IT" altLang="it-IT" sz="2400" b="1" dirty="0" smtClean="0">
                <a:solidFill>
                  <a:schemeClr val="tx2">
                    <a:lumMod val="95000"/>
                    <a:lumOff val="5000"/>
                  </a:schemeClr>
                </a:solidFill>
                <a:cs typeface="Times New Roman" pitchFamily="18" charset="0"/>
              </a:rPr>
              <a:t>)</a:t>
            </a:r>
          </a:p>
          <a:p>
            <a:pPr algn="l">
              <a:buFontTx/>
              <a:buChar char="•"/>
              <a:defRPr/>
            </a:pPr>
            <a:r>
              <a:rPr lang="it-IT" altLang="it-IT" sz="2400" b="1" dirty="0" smtClean="0">
                <a:solidFill>
                  <a:schemeClr val="tx2">
                    <a:lumMod val="95000"/>
                    <a:lumOff val="5000"/>
                  </a:schemeClr>
                </a:solidFill>
                <a:cs typeface="Times New Roman" pitchFamily="18" charset="0"/>
              </a:rPr>
              <a:t> AO + AHR + </a:t>
            </a:r>
            <a:r>
              <a:rPr lang="it-IT" altLang="it-IT" sz="2400" b="1" dirty="0" err="1" smtClean="0">
                <a:solidFill>
                  <a:schemeClr val="tx2">
                    <a:lumMod val="95000"/>
                    <a:lumOff val="5000"/>
                  </a:schemeClr>
                </a:solidFill>
                <a:cs typeface="Times New Roman" pitchFamily="18" charset="0"/>
              </a:rPr>
              <a:t>Eosinophils</a:t>
            </a:r>
            <a:r>
              <a:rPr lang="it-IT" altLang="it-IT" sz="2400" b="1" dirty="0" smtClean="0">
                <a:solidFill>
                  <a:schemeClr val="tx2">
                    <a:lumMod val="95000"/>
                    <a:lumOff val="5000"/>
                  </a:schemeClr>
                </a:solidFill>
                <a:cs typeface="Times New Roman" pitchFamily="18" charset="0"/>
              </a:rPr>
              <a:t> + </a:t>
            </a:r>
            <a:r>
              <a:rPr lang="it-IT" altLang="it-IT" sz="2400" b="1" dirty="0" err="1" smtClean="0">
                <a:solidFill>
                  <a:schemeClr val="tx2">
                    <a:lumMod val="95000"/>
                    <a:lumOff val="5000"/>
                  </a:schemeClr>
                </a:solidFill>
                <a:cs typeface="Times New Roman" pitchFamily="18" charset="0"/>
              </a:rPr>
              <a:t>Neutrophils</a:t>
            </a:r>
            <a:endParaRPr lang="it-IT" altLang="it-IT" sz="2400" b="1" dirty="0" smtClean="0">
              <a:solidFill>
                <a:schemeClr val="tx2">
                  <a:lumMod val="95000"/>
                  <a:lumOff val="5000"/>
                </a:schemeClr>
              </a:solidFill>
              <a:cs typeface="Times New Roman" pitchFamily="18" charset="0"/>
            </a:endParaRPr>
          </a:p>
          <a:p>
            <a:pPr algn="l">
              <a:defRPr/>
            </a:pPr>
            <a:endParaRPr lang="it-IT" altLang="it-IT" sz="2400" b="1" dirty="0" smtClean="0">
              <a:solidFill>
                <a:schemeClr val="tx2">
                  <a:lumMod val="95000"/>
                  <a:lumOff val="5000"/>
                </a:schemeClr>
              </a:solidFill>
              <a:cs typeface="Times New Roman" pitchFamily="18" charset="0"/>
            </a:endParaRPr>
          </a:p>
          <a:p>
            <a:pPr algn="l">
              <a:buFontTx/>
              <a:buChar char="•"/>
              <a:defRPr/>
            </a:pPr>
            <a:r>
              <a:rPr lang="it-IT" altLang="it-IT" sz="2400" b="1" dirty="0" smtClean="0">
                <a:solidFill>
                  <a:schemeClr val="tx2">
                    <a:lumMod val="95000"/>
                    <a:lumOff val="5000"/>
                  </a:schemeClr>
                </a:solidFill>
                <a:cs typeface="Times New Roman" pitchFamily="18" charset="0"/>
              </a:rPr>
              <a:t> no AO + AHR + </a:t>
            </a:r>
            <a:r>
              <a:rPr lang="it-IT" altLang="it-IT" sz="2400" b="1" dirty="0" err="1" smtClean="0">
                <a:solidFill>
                  <a:schemeClr val="tx2">
                    <a:lumMod val="95000"/>
                    <a:lumOff val="5000"/>
                  </a:schemeClr>
                </a:solidFill>
                <a:cs typeface="Times New Roman" pitchFamily="18" charset="0"/>
              </a:rPr>
              <a:t>eosinophils</a:t>
            </a:r>
            <a:r>
              <a:rPr lang="it-IT" altLang="it-IT" sz="2400" b="1" dirty="0" smtClean="0">
                <a:solidFill>
                  <a:schemeClr val="tx2">
                    <a:lumMod val="95000"/>
                    <a:lumOff val="5000"/>
                  </a:schemeClr>
                </a:solidFill>
                <a:cs typeface="Times New Roman" pitchFamily="18" charset="0"/>
              </a:rPr>
              <a:t> </a:t>
            </a:r>
          </a:p>
          <a:p>
            <a:pPr algn="l">
              <a:buFontTx/>
              <a:buChar char="•"/>
              <a:defRPr/>
            </a:pPr>
            <a:r>
              <a:rPr lang="it-IT" altLang="it-IT" sz="2400" b="1" dirty="0" smtClean="0">
                <a:solidFill>
                  <a:schemeClr val="tx2">
                    <a:lumMod val="95000"/>
                    <a:lumOff val="5000"/>
                  </a:schemeClr>
                </a:solidFill>
                <a:cs typeface="Times New Roman" pitchFamily="18" charset="0"/>
              </a:rPr>
              <a:t> no AO + AHR, no </a:t>
            </a:r>
            <a:r>
              <a:rPr lang="it-IT" altLang="it-IT" sz="2400" b="1" dirty="0" err="1" smtClean="0">
                <a:solidFill>
                  <a:schemeClr val="tx2">
                    <a:lumMod val="95000"/>
                    <a:lumOff val="5000"/>
                  </a:schemeClr>
                </a:solidFill>
                <a:cs typeface="Times New Roman" pitchFamily="18" charset="0"/>
              </a:rPr>
              <a:t>cellular</a:t>
            </a:r>
            <a:r>
              <a:rPr lang="it-IT" altLang="it-IT" sz="2400" b="1" dirty="0" smtClean="0">
                <a:solidFill>
                  <a:schemeClr val="tx2">
                    <a:lumMod val="95000"/>
                    <a:lumOff val="5000"/>
                  </a:schemeClr>
                </a:solidFill>
                <a:cs typeface="Times New Roman" pitchFamily="18" charset="0"/>
              </a:rPr>
              <a:t> </a:t>
            </a:r>
            <a:r>
              <a:rPr lang="it-IT" altLang="it-IT" sz="2400" b="1" dirty="0" err="1" smtClean="0">
                <a:solidFill>
                  <a:schemeClr val="tx2">
                    <a:lumMod val="95000"/>
                    <a:lumOff val="5000"/>
                  </a:schemeClr>
                </a:solidFill>
                <a:cs typeface="Times New Roman" pitchFamily="18" charset="0"/>
              </a:rPr>
              <a:t>inflammation</a:t>
            </a:r>
            <a:endParaRPr lang="it-IT" altLang="it-IT" sz="2400" b="1" dirty="0" smtClean="0">
              <a:solidFill>
                <a:schemeClr val="tx2">
                  <a:lumMod val="95000"/>
                  <a:lumOff val="5000"/>
                </a:schemeClr>
              </a:solidFill>
              <a:cs typeface="Times New Roman" pitchFamily="18" charset="0"/>
            </a:endParaRPr>
          </a:p>
          <a:p>
            <a:pPr algn="l">
              <a:buFontTx/>
              <a:buChar char="•"/>
              <a:defRPr/>
            </a:pPr>
            <a:r>
              <a:rPr lang="it-IT" altLang="it-IT" sz="2400" b="1" dirty="0" smtClean="0">
                <a:solidFill>
                  <a:schemeClr val="tx2">
                    <a:lumMod val="95000"/>
                    <a:lumOff val="5000"/>
                  </a:schemeClr>
                </a:solidFill>
                <a:cs typeface="Times New Roman" pitchFamily="18" charset="0"/>
              </a:rPr>
              <a:t> no AO + no AHR + </a:t>
            </a:r>
            <a:r>
              <a:rPr lang="it-IT" altLang="it-IT" sz="2400" b="1" dirty="0" err="1" smtClean="0">
                <a:solidFill>
                  <a:schemeClr val="tx2">
                    <a:lumMod val="95000"/>
                    <a:lumOff val="5000"/>
                  </a:schemeClr>
                </a:solidFill>
                <a:cs typeface="Times New Roman" pitchFamily="18" charset="0"/>
              </a:rPr>
              <a:t>eosinophils</a:t>
            </a:r>
            <a:endParaRPr lang="it-IT" altLang="it-IT" sz="2400" b="1" dirty="0" smtClean="0">
              <a:solidFill>
                <a:schemeClr val="tx2">
                  <a:lumMod val="95000"/>
                  <a:lumOff val="5000"/>
                </a:schemeClr>
              </a:solidFill>
              <a:cs typeface="Times New Roman" pitchFamily="18" charset="0"/>
            </a:endParaRPr>
          </a:p>
          <a:p>
            <a:pPr algn="l">
              <a:buFontTx/>
              <a:buChar char="•"/>
              <a:defRPr/>
            </a:pPr>
            <a:endParaRPr lang="it-IT" altLang="it-IT" sz="2400" b="1" dirty="0" smtClean="0">
              <a:cs typeface="Times New Roman" pitchFamily="18" charset="0"/>
            </a:endParaRPr>
          </a:p>
          <a:p>
            <a:pPr algn="l">
              <a:buFontTx/>
              <a:buChar char="•"/>
              <a:defRPr/>
            </a:pPr>
            <a:endParaRPr lang="it-IT" altLang="it-IT" sz="2400" b="1" dirty="0" smtClean="0">
              <a:cs typeface="Times New Roman" pitchFamily="18" charset="0"/>
            </a:endParaRPr>
          </a:p>
        </p:txBody>
      </p:sp>
      <p:sp>
        <p:nvSpPr>
          <p:cNvPr id="131076" name="CasellaDiTesto 1"/>
          <p:cNvSpPr txBox="1">
            <a:spLocks noChangeArrowheads="1"/>
          </p:cNvSpPr>
          <p:nvPr/>
        </p:nvSpPr>
        <p:spPr bwMode="auto">
          <a:xfrm>
            <a:off x="6156325" y="6419850"/>
            <a:ext cx="2808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57200" eaLnBrk="1" fontAlgn="base" hangingPunct="1">
              <a:spcBef>
                <a:spcPct val="0"/>
              </a:spcBef>
              <a:spcAft>
                <a:spcPct val="0"/>
              </a:spcAft>
              <a:buFontTx/>
              <a:buNone/>
              <a:defRPr/>
            </a:pPr>
            <a:r>
              <a:rPr lang="it-IT" altLang="it-IT" sz="1200" i="1" smtClean="0">
                <a:solidFill>
                  <a:srgbClr val="000000"/>
                </a:solidFill>
                <a:latin typeface="Arial" panose="020B0604020202020204" pitchFamily="34" charset="0"/>
                <a:ea typeface="MS PGothic" panose="020B0600070205080204" pitchFamily="34" charset="-128"/>
                <a:cs typeface="Arial" pitchFamily="34" charset="0"/>
              </a:rPr>
              <a:t>Unpublished data</a:t>
            </a:r>
          </a:p>
        </p:txBody>
      </p:sp>
    </p:spTree>
    <p:extLst>
      <p:ext uri="{BB962C8B-B14F-4D97-AF65-F5344CB8AC3E}">
        <p14:creationId xmlns:p14="http://schemas.microsoft.com/office/powerpoint/2010/main" val="3557606338"/>
      </p:ext>
    </p:extLst>
  </p:cSld>
  <p:clrMapOvr>
    <a:masterClrMapping/>
  </p:clrMapOvr>
  <p:transition spd="med">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Titolo 1"/>
          <p:cNvSpPr>
            <a:spLocks noGrp="1"/>
          </p:cNvSpPr>
          <p:nvPr>
            <p:ph type="title"/>
          </p:nvPr>
        </p:nvSpPr>
        <p:spPr>
          <a:xfrm>
            <a:off x="508000" y="500063"/>
            <a:ext cx="8075613" cy="547687"/>
          </a:xfrm>
        </p:spPr>
        <p:txBody>
          <a:bodyPr/>
          <a:lstStyle/>
          <a:p>
            <a:r>
              <a:rPr lang="it-IT" altLang="it-IT" sz="3600" b="1" smtClean="0">
                <a:solidFill>
                  <a:srgbClr val="FF0000"/>
                </a:solidFill>
                <a:cs typeface="Times New Roman" pitchFamily="18" charset="0"/>
              </a:rPr>
              <a:t>AI  types varies from time to time</a:t>
            </a:r>
          </a:p>
        </p:txBody>
      </p:sp>
      <p:sp>
        <p:nvSpPr>
          <p:cNvPr id="232451" name="Segnaposto contenuto 2"/>
          <p:cNvSpPr>
            <a:spLocks noGrp="1"/>
          </p:cNvSpPr>
          <p:nvPr>
            <p:ph idx="1"/>
          </p:nvPr>
        </p:nvSpPr>
        <p:spPr>
          <a:xfrm>
            <a:off x="692150" y="1341438"/>
            <a:ext cx="7772400" cy="4114800"/>
          </a:xfrm>
        </p:spPr>
        <p:txBody>
          <a:bodyPr/>
          <a:lstStyle/>
          <a:p>
            <a:pPr>
              <a:buFont typeface="Symbol" pitchFamily="18" charset="2"/>
              <a:buNone/>
            </a:pPr>
            <a:r>
              <a:rPr lang="it-IT" altLang="it-IT" b="1" smtClean="0">
                <a:cs typeface="Times New Roman" pitchFamily="18" charset="0"/>
              </a:rPr>
              <a:t>Clinical  sputum  database  begun  January 2005</a:t>
            </a:r>
          </a:p>
          <a:p>
            <a:pPr>
              <a:buFont typeface="Symbol" pitchFamily="18" charset="2"/>
              <a:buNone/>
            </a:pPr>
            <a:endParaRPr lang="it-IT" altLang="it-IT" b="1" smtClean="0">
              <a:cs typeface="Times New Roman" pitchFamily="18" charset="0"/>
            </a:endParaRPr>
          </a:p>
          <a:p>
            <a:r>
              <a:rPr lang="it-IT" altLang="it-IT" b="1" smtClean="0">
                <a:cs typeface="Times New Roman" pitchFamily="18" charset="0"/>
              </a:rPr>
              <a:t>388 samples </a:t>
            </a:r>
          </a:p>
          <a:p>
            <a:r>
              <a:rPr lang="it-IT" altLang="it-IT" b="1" smtClean="0">
                <a:cs typeface="Times New Roman" pitchFamily="18" charset="0"/>
              </a:rPr>
              <a:t>297 patients</a:t>
            </a:r>
          </a:p>
          <a:p>
            <a:r>
              <a:rPr lang="it-IT" altLang="it-IT" b="1" smtClean="0">
                <a:cs typeface="Times New Roman" pitchFamily="18" charset="0"/>
              </a:rPr>
              <a:t>107 exacerbations</a:t>
            </a:r>
          </a:p>
          <a:p>
            <a:pPr>
              <a:buFont typeface="Symbol" pitchFamily="18" charset="2"/>
              <a:buNone/>
            </a:pPr>
            <a:r>
              <a:rPr lang="it-IT" altLang="it-IT" sz="1600" b="1" smtClean="0">
                <a:cs typeface="Times New Roman" pitchFamily="18" charset="0"/>
              </a:rPr>
              <a:t>47% eosinophils</a:t>
            </a:r>
          </a:p>
          <a:p>
            <a:pPr>
              <a:buFont typeface="Symbol" pitchFamily="18" charset="2"/>
              <a:buNone/>
            </a:pPr>
            <a:r>
              <a:rPr lang="it-IT" altLang="it-IT" sz="1600" b="1" smtClean="0">
                <a:cs typeface="Times New Roman" pitchFamily="18" charset="0"/>
              </a:rPr>
              <a:t>38% neutrophils</a:t>
            </a:r>
          </a:p>
          <a:p>
            <a:pPr>
              <a:buFont typeface="Symbol" pitchFamily="18" charset="2"/>
              <a:buNone/>
            </a:pPr>
            <a:r>
              <a:rPr lang="it-IT" altLang="it-IT" sz="1600" b="1" smtClean="0">
                <a:cs typeface="Times New Roman" pitchFamily="18" charset="0"/>
              </a:rPr>
              <a:t>  5% eosinophils + neutrophils</a:t>
            </a:r>
          </a:p>
          <a:p>
            <a:pPr>
              <a:buFont typeface="Symbol" pitchFamily="18" charset="2"/>
              <a:buNone/>
            </a:pPr>
            <a:r>
              <a:rPr lang="it-IT" altLang="it-IT" sz="1600" b="1" smtClean="0">
                <a:cs typeface="Times New Roman" pitchFamily="18" charset="0"/>
              </a:rPr>
              <a:t>15% other</a:t>
            </a:r>
          </a:p>
          <a:p>
            <a:pPr>
              <a:buFont typeface="Symbol" pitchFamily="18" charset="2"/>
              <a:buNone/>
            </a:pPr>
            <a:endParaRPr lang="it-IT" altLang="it-IT" sz="1600" b="1" smtClean="0">
              <a:cs typeface="Times New Roman" pitchFamily="18" charset="0"/>
            </a:endParaRPr>
          </a:p>
          <a:p>
            <a:pPr algn="ctr">
              <a:buFont typeface="Symbol" pitchFamily="18" charset="2"/>
              <a:buNone/>
            </a:pPr>
            <a:r>
              <a:rPr lang="it-IT" altLang="it-IT" sz="1800" b="1" smtClean="0">
                <a:solidFill>
                  <a:srgbClr val="FF0000"/>
                </a:solidFill>
                <a:cs typeface="Times New Roman" pitchFamily="18" charset="0"/>
              </a:rPr>
              <a:t>37% changed  type  of  AI</a:t>
            </a:r>
          </a:p>
          <a:p>
            <a:pPr>
              <a:buFont typeface="Symbol" pitchFamily="18" charset="2"/>
              <a:buNone/>
            </a:pPr>
            <a:r>
              <a:rPr lang="it-IT" altLang="it-IT" b="1" smtClean="0">
                <a:cs typeface="Times New Roman" pitchFamily="18" charset="0"/>
              </a:rPr>
              <a:t>   </a:t>
            </a:r>
          </a:p>
        </p:txBody>
      </p:sp>
      <p:sp>
        <p:nvSpPr>
          <p:cNvPr id="132100" name="CasellaDiTesto 3"/>
          <p:cNvSpPr txBox="1">
            <a:spLocks noChangeArrowheads="1"/>
          </p:cNvSpPr>
          <p:nvPr/>
        </p:nvSpPr>
        <p:spPr bwMode="auto">
          <a:xfrm>
            <a:off x="6335713" y="6557963"/>
            <a:ext cx="2808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57200" eaLnBrk="1" fontAlgn="base" hangingPunct="1">
              <a:spcBef>
                <a:spcPct val="0"/>
              </a:spcBef>
              <a:spcAft>
                <a:spcPct val="0"/>
              </a:spcAft>
              <a:buFontTx/>
              <a:buNone/>
              <a:defRPr/>
            </a:pPr>
            <a:r>
              <a:rPr lang="it-IT" altLang="it-IT" sz="1200" i="1" smtClean="0">
                <a:solidFill>
                  <a:srgbClr val="000000"/>
                </a:solidFill>
                <a:latin typeface="Arial" panose="020B0604020202020204" pitchFamily="34" charset="0"/>
                <a:ea typeface="MS PGothic" panose="020B0600070205080204" pitchFamily="34" charset="-128"/>
                <a:cs typeface="Arial" pitchFamily="34" charset="0"/>
              </a:rPr>
              <a:t>Unpublished data</a:t>
            </a:r>
          </a:p>
        </p:txBody>
      </p:sp>
    </p:spTree>
    <p:extLst>
      <p:ext uri="{BB962C8B-B14F-4D97-AF65-F5344CB8AC3E}">
        <p14:creationId xmlns:p14="http://schemas.microsoft.com/office/powerpoint/2010/main" val="2336322506"/>
      </p:ext>
    </p:extLst>
  </p:cSld>
  <p:clrMapOvr>
    <a:masterClrMapping/>
  </p:clrMapOvr>
  <p:transition spd="med">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118" y="1532968"/>
            <a:ext cx="2664823" cy="295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80" y="1532968"/>
            <a:ext cx="2600359" cy="271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497"/>
            <a:ext cx="6945783" cy="50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8" y="518695"/>
            <a:ext cx="6056124" cy="48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739" y="535192"/>
            <a:ext cx="16002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23528" y="4869160"/>
            <a:ext cx="8568952" cy="646331"/>
          </a:xfrm>
          <a:prstGeom prst="rect">
            <a:avLst/>
          </a:prstGeom>
          <a:solidFill>
            <a:schemeClr val="accent1">
              <a:alpha val="33000"/>
            </a:schemeClr>
          </a:solidFill>
        </p:spPr>
        <p:txBody>
          <a:bodyPr wrap="square">
            <a:spAutoFit/>
          </a:bodyPr>
          <a:lstStyle/>
          <a:p>
            <a:pPr algn="ctr"/>
            <a:r>
              <a:rPr lang="en-US" dirty="0"/>
              <a:t>Phenotypes determined by biomarkers are less stable than </a:t>
            </a:r>
            <a:r>
              <a:rPr lang="en-US" dirty="0" smtClean="0"/>
              <a:t>those defined </a:t>
            </a:r>
            <a:r>
              <a:rPr lang="en-US" dirty="0"/>
              <a:t>by physiological variables, especially in severe asthmatics</a:t>
            </a:r>
            <a:endParaRPr lang="it-IT" dirty="0"/>
          </a:p>
        </p:txBody>
      </p:sp>
      <p:sp>
        <p:nvSpPr>
          <p:cNvPr id="8" name="Rettangolo 7"/>
          <p:cNvSpPr/>
          <p:nvPr/>
        </p:nvSpPr>
        <p:spPr>
          <a:xfrm>
            <a:off x="539552" y="6093296"/>
            <a:ext cx="7776863" cy="646331"/>
          </a:xfrm>
          <a:prstGeom prst="rect">
            <a:avLst/>
          </a:prstGeom>
        </p:spPr>
        <p:txBody>
          <a:bodyPr wrap="square">
            <a:spAutoFit/>
          </a:bodyPr>
          <a:lstStyle/>
          <a:p>
            <a:pPr algn="ctr"/>
            <a:r>
              <a:rPr lang="en-US" dirty="0" smtClean="0"/>
              <a:t>Definition </a:t>
            </a:r>
            <a:r>
              <a:rPr lang="en-US" dirty="0"/>
              <a:t>of asthma phenotypes is improved by </a:t>
            </a:r>
            <a:r>
              <a:rPr lang="en-US" b="1" dirty="0">
                <a:solidFill>
                  <a:srgbClr val="FF0000"/>
                </a:solidFill>
              </a:rPr>
              <a:t>repeated measures </a:t>
            </a:r>
            <a:r>
              <a:rPr lang="en-US" dirty="0"/>
              <a:t>to</a:t>
            </a:r>
          </a:p>
          <a:p>
            <a:pPr algn="ctr"/>
            <a:r>
              <a:rPr lang="en-US" dirty="0"/>
              <a:t>account for fluctuations in lung function, </a:t>
            </a:r>
            <a:r>
              <a:rPr lang="en-US" b="1" dirty="0">
                <a:solidFill>
                  <a:srgbClr val="FF0000"/>
                </a:solidFill>
              </a:rPr>
              <a:t>biomarkers</a:t>
            </a:r>
            <a:r>
              <a:rPr lang="en-US" dirty="0"/>
              <a:t> and asthma control</a:t>
            </a:r>
            <a:endParaRPr lang="it-IT" dirty="0"/>
          </a:p>
        </p:txBody>
      </p:sp>
      <p:sp>
        <p:nvSpPr>
          <p:cNvPr id="9" name="Freccia in giù 8"/>
          <p:cNvSpPr/>
          <p:nvPr/>
        </p:nvSpPr>
        <p:spPr>
          <a:xfrm>
            <a:off x="4211960" y="5641541"/>
            <a:ext cx="216023" cy="4337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835696" y="1412776"/>
            <a:ext cx="129614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5220072" y="1412776"/>
            <a:ext cx="129614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37046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3400" y="1143000"/>
            <a:ext cx="6781800" cy="523220"/>
          </a:xfrm>
          <a:prstGeom prst="rect">
            <a:avLst/>
          </a:prstGeom>
        </p:spPr>
        <p:txBody>
          <a:bodyPr wrap="square">
            <a:spAutoFit/>
          </a:bodyPr>
          <a:lstStyle/>
          <a:p>
            <a:pPr algn="ctr"/>
            <a:r>
              <a:rPr lang="en-US" sz="2800" dirty="0"/>
              <a:t>Asthma phenotyping: why, </a:t>
            </a:r>
            <a:r>
              <a:rPr lang="en-US" sz="2800" dirty="0">
                <a:solidFill>
                  <a:srgbClr val="FF0000"/>
                </a:solidFill>
              </a:rPr>
              <a:t>when</a:t>
            </a:r>
            <a:r>
              <a:rPr lang="en-US" sz="2800" dirty="0"/>
              <a:t> </a:t>
            </a:r>
            <a:r>
              <a:rPr lang="en-US" sz="2800" dirty="0" smtClean="0"/>
              <a:t>and </a:t>
            </a:r>
            <a:r>
              <a:rPr lang="it-IT" sz="2800" dirty="0" err="1" smtClean="0"/>
              <a:t>how</a:t>
            </a:r>
            <a:endParaRPr lang="it-IT" sz="2800" dirty="0"/>
          </a:p>
        </p:txBody>
      </p:sp>
      <p:sp>
        <p:nvSpPr>
          <p:cNvPr id="2" name="Freccia in giù 1"/>
          <p:cNvSpPr/>
          <p:nvPr/>
        </p:nvSpPr>
        <p:spPr>
          <a:xfrm>
            <a:off x="5105400" y="1852510"/>
            <a:ext cx="152400" cy="7181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3470787" y="2812702"/>
            <a:ext cx="4267200" cy="2246769"/>
          </a:xfrm>
          <a:prstGeom prst="rect">
            <a:avLst/>
          </a:prstGeom>
          <a:noFill/>
          <a:ln w="28575">
            <a:solidFill>
              <a:srgbClr val="FF0000"/>
            </a:solidFill>
          </a:ln>
        </p:spPr>
        <p:txBody>
          <a:bodyPr wrap="square" rtlCol="0">
            <a:spAutoFit/>
          </a:bodyPr>
          <a:lstStyle/>
          <a:p>
            <a:r>
              <a:rPr lang="it-IT" sz="2800" dirty="0" smtClean="0"/>
              <a:t>At </a:t>
            </a:r>
            <a:r>
              <a:rPr lang="it-IT" sz="2800" dirty="0" err="1" smtClean="0"/>
              <a:t>diagnosis</a:t>
            </a:r>
            <a:r>
              <a:rPr lang="it-IT" sz="2800" dirty="0" smtClean="0"/>
              <a:t>?</a:t>
            </a:r>
          </a:p>
          <a:p>
            <a:r>
              <a:rPr lang="it-IT" sz="2800" dirty="0" err="1" smtClean="0"/>
              <a:t>Risk</a:t>
            </a:r>
            <a:r>
              <a:rPr lang="it-IT" sz="2800" dirty="0" smtClean="0"/>
              <a:t> of </a:t>
            </a:r>
            <a:r>
              <a:rPr lang="it-IT" sz="2800" dirty="0" err="1" smtClean="0"/>
              <a:t>exacerbation</a:t>
            </a:r>
            <a:r>
              <a:rPr lang="it-IT" sz="2800" dirty="0" smtClean="0"/>
              <a:t>?</a:t>
            </a:r>
          </a:p>
          <a:p>
            <a:r>
              <a:rPr lang="it-IT" sz="2800" dirty="0" err="1" smtClean="0"/>
              <a:t>Poor</a:t>
            </a:r>
            <a:r>
              <a:rPr lang="it-IT" sz="2800" dirty="0" smtClean="0"/>
              <a:t> </a:t>
            </a:r>
            <a:r>
              <a:rPr lang="it-IT" sz="2800" dirty="0" err="1" smtClean="0"/>
              <a:t>disease</a:t>
            </a:r>
            <a:r>
              <a:rPr lang="it-IT" sz="2800" dirty="0" smtClean="0"/>
              <a:t> control?</a:t>
            </a:r>
          </a:p>
          <a:p>
            <a:r>
              <a:rPr lang="it-IT" sz="2800" dirty="0" smtClean="0"/>
              <a:t>For treatment?</a:t>
            </a:r>
          </a:p>
          <a:p>
            <a:r>
              <a:rPr lang="it-IT" sz="2800" dirty="0" smtClean="0"/>
              <a:t>For </a:t>
            </a:r>
            <a:r>
              <a:rPr lang="it-IT" sz="2800" dirty="0" err="1" smtClean="0"/>
              <a:t>prospective</a:t>
            </a:r>
            <a:r>
              <a:rPr lang="it-IT" sz="2800" dirty="0" smtClean="0"/>
              <a:t> </a:t>
            </a:r>
            <a:r>
              <a:rPr lang="it-IT" sz="2800" dirty="0" err="1" smtClean="0"/>
              <a:t>studies</a:t>
            </a:r>
            <a:r>
              <a:rPr lang="it-IT" sz="2800" dirty="0" smtClean="0"/>
              <a:t>?</a:t>
            </a:r>
            <a:endParaRPr lang="it-IT" sz="2800" dirty="0"/>
          </a:p>
        </p:txBody>
      </p:sp>
    </p:spTree>
    <p:extLst>
      <p:ext uri="{BB962C8B-B14F-4D97-AF65-F5344CB8AC3E}">
        <p14:creationId xmlns:p14="http://schemas.microsoft.com/office/powerpoint/2010/main" val="160585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535523" y="1117144"/>
            <a:ext cx="5605463" cy="4191911"/>
          </a:xfrm>
          <a:prstGeom prst="rect">
            <a:avLst/>
          </a:prstGeom>
          <a:noFill/>
          <a:ln w="9525">
            <a:noFill/>
            <a:miter lim="800000"/>
            <a:headEnd/>
            <a:tailEnd/>
          </a:ln>
        </p:spPr>
      </p:pic>
      <p:sp>
        <p:nvSpPr>
          <p:cNvPr id="3" name="Rectangle 13"/>
          <p:cNvSpPr>
            <a:spLocks noChangeArrowheads="1"/>
          </p:cNvSpPr>
          <p:nvPr/>
        </p:nvSpPr>
        <p:spPr bwMode="auto">
          <a:xfrm>
            <a:off x="2555875" y="3716338"/>
            <a:ext cx="720725" cy="360362"/>
          </a:xfrm>
          <a:prstGeom prst="rect">
            <a:avLst/>
          </a:prstGeom>
          <a:noFill/>
          <a:ln w="9525">
            <a:noFill/>
            <a:miter lim="800000"/>
            <a:headEnd/>
            <a:tailEnd/>
          </a:ln>
        </p:spPr>
        <p:txBody>
          <a:bodyPr wrap="none" anchor="ctr"/>
          <a:lstStyle/>
          <a:p>
            <a:endParaRPr lang="it-IT" altLang="it-IT">
              <a:solidFill>
                <a:prstClr val="black"/>
              </a:solidFill>
            </a:endParaRPr>
          </a:p>
        </p:txBody>
      </p:sp>
      <p:sp>
        <p:nvSpPr>
          <p:cNvPr id="4" name="Rectangle 15"/>
          <p:cNvSpPr>
            <a:spLocks noChangeArrowheads="1"/>
          </p:cNvSpPr>
          <p:nvPr/>
        </p:nvSpPr>
        <p:spPr bwMode="auto">
          <a:xfrm>
            <a:off x="1547813" y="3213100"/>
            <a:ext cx="936625" cy="360363"/>
          </a:xfrm>
          <a:prstGeom prst="rect">
            <a:avLst/>
          </a:prstGeom>
          <a:noFill/>
          <a:ln w="9525">
            <a:noFill/>
            <a:miter lim="800000"/>
            <a:headEnd/>
            <a:tailEnd/>
          </a:ln>
        </p:spPr>
        <p:txBody>
          <a:bodyPr wrap="none" anchor="ctr"/>
          <a:lstStyle/>
          <a:p>
            <a:endParaRPr lang="it-IT" altLang="it-IT">
              <a:solidFill>
                <a:prstClr val="black"/>
              </a:solidFill>
            </a:endParaRPr>
          </a:p>
        </p:txBody>
      </p:sp>
      <p:pic>
        <p:nvPicPr>
          <p:cNvPr id="5" name="Picture 2"/>
          <p:cNvPicPr>
            <a:picLocks noChangeAspect="1" noChangeArrowheads="1"/>
          </p:cNvPicPr>
          <p:nvPr/>
        </p:nvPicPr>
        <p:blipFill>
          <a:blip r:embed="rId3"/>
          <a:srcRect/>
          <a:stretch>
            <a:fillRect/>
          </a:stretch>
        </p:blipFill>
        <p:spPr bwMode="auto">
          <a:xfrm>
            <a:off x="0" y="7374"/>
            <a:ext cx="6748462" cy="1049286"/>
          </a:xfrm>
          <a:prstGeom prst="rect">
            <a:avLst/>
          </a:prstGeom>
          <a:noFill/>
          <a:ln w="9525">
            <a:noFill/>
            <a:miter lim="800000"/>
            <a:headEnd/>
            <a:tailEnd/>
          </a:ln>
        </p:spPr>
      </p:pic>
      <p:sp>
        <p:nvSpPr>
          <p:cNvPr id="6" name="Rectangle 8"/>
          <p:cNvSpPr>
            <a:spLocks noChangeArrowheads="1"/>
          </p:cNvSpPr>
          <p:nvPr/>
        </p:nvSpPr>
        <p:spPr bwMode="auto">
          <a:xfrm>
            <a:off x="762000" y="5715000"/>
            <a:ext cx="8097837" cy="923925"/>
          </a:xfrm>
          <a:prstGeom prst="rect">
            <a:avLst/>
          </a:prstGeom>
          <a:solidFill>
            <a:schemeClr val="bg1"/>
          </a:solidFill>
          <a:ln w="12700">
            <a:solidFill>
              <a:srgbClr val="0000FF"/>
            </a:solidFill>
            <a:miter lim="800000"/>
            <a:headEnd/>
            <a:tailEnd/>
          </a:ln>
        </p:spPr>
        <p:txBody>
          <a:bodyPr>
            <a:spAutoFit/>
          </a:bodyPr>
          <a:lstStyle>
            <a:lvl1pPr marL="363538" indent="-36353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30000"/>
              </a:spcBef>
              <a:buClr>
                <a:srgbClr val="FF0000"/>
              </a:buClr>
              <a:buSzPct val="130000"/>
              <a:buFont typeface="Monotype Sorts" pitchFamily="2" charset="2"/>
              <a:buNone/>
            </a:pPr>
            <a:r>
              <a:rPr lang="it-IT" altLang="it-IT">
                <a:solidFill>
                  <a:prstClr val="black"/>
                </a:solidFill>
                <a:latin typeface="Comic Sans MS" pitchFamily="66" charset="0"/>
                <a:ea typeface="MS PGothic" pitchFamily="34" charset="-128"/>
              </a:rPr>
              <a:t>Different asthma phenotypes have different monitoring strategies depending on the weight that symptoms and airway inflammation have on the disease.</a:t>
            </a:r>
          </a:p>
        </p:txBody>
      </p:sp>
    </p:spTree>
    <p:extLst>
      <p:ext uri="{BB962C8B-B14F-4D97-AF65-F5344CB8AC3E}">
        <p14:creationId xmlns:p14="http://schemas.microsoft.com/office/powerpoint/2010/main" val="29945970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43" y="1750142"/>
            <a:ext cx="8931002"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1" y="152400"/>
            <a:ext cx="625792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40576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343400" y="760511"/>
            <a:ext cx="2632894" cy="307777"/>
          </a:xfrm>
          <a:prstGeom prst="rect">
            <a:avLst/>
          </a:prstGeom>
          <a:noFill/>
        </p:spPr>
        <p:txBody>
          <a:bodyPr wrap="square" rtlCol="0">
            <a:spAutoFit/>
          </a:bodyPr>
          <a:lstStyle/>
          <a:p>
            <a:r>
              <a:rPr lang="it-IT" sz="1400" dirty="0" smtClean="0"/>
              <a:t>JACI 2007;119:1043-52</a:t>
            </a:r>
            <a:endParaRPr lang="it-IT" sz="1400" dirty="0"/>
          </a:p>
        </p:txBody>
      </p:sp>
      <p:sp>
        <p:nvSpPr>
          <p:cNvPr id="3" name="Rettangolo 2"/>
          <p:cNvSpPr/>
          <p:nvPr/>
        </p:nvSpPr>
        <p:spPr>
          <a:xfrm>
            <a:off x="2590800" y="4953000"/>
            <a:ext cx="2362200" cy="228600"/>
          </a:xfrm>
          <a:prstGeom prst="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533400" y="5181600"/>
            <a:ext cx="914400" cy="228600"/>
          </a:xfrm>
          <a:prstGeom prst="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1721260" y="5191432"/>
            <a:ext cx="2545940" cy="218768"/>
          </a:xfrm>
          <a:prstGeom prst="rect">
            <a:avLst/>
          </a:prstGeom>
          <a:solidFill>
            <a:srgbClr val="FFC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4569115" y="5177913"/>
            <a:ext cx="1090732" cy="218768"/>
          </a:xfrm>
          <a:prstGeom prst="rect">
            <a:avLst/>
          </a:prstGeom>
          <a:solidFill>
            <a:srgbClr val="FFC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06716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90600" y="2035277"/>
            <a:ext cx="7162800" cy="584775"/>
          </a:xfrm>
          <a:prstGeom prst="rect">
            <a:avLst/>
          </a:prstGeom>
        </p:spPr>
        <p:txBody>
          <a:bodyPr wrap="square">
            <a:spAutoFit/>
          </a:bodyPr>
          <a:lstStyle/>
          <a:p>
            <a:pPr algn="ctr"/>
            <a:r>
              <a:rPr lang="en-US" sz="3200" dirty="0"/>
              <a:t>Asthma phenotyping: </a:t>
            </a:r>
            <a:r>
              <a:rPr lang="en-US" sz="3200" dirty="0">
                <a:solidFill>
                  <a:srgbClr val="FF0000"/>
                </a:solidFill>
              </a:rPr>
              <a:t>why</a:t>
            </a:r>
            <a:r>
              <a:rPr lang="en-US" sz="3200" dirty="0"/>
              <a:t>, when </a:t>
            </a:r>
            <a:r>
              <a:rPr lang="en-US" sz="3200" dirty="0" smtClean="0"/>
              <a:t>and </a:t>
            </a:r>
            <a:r>
              <a:rPr lang="it-IT" sz="3200" dirty="0" err="1" smtClean="0"/>
              <a:t>how</a:t>
            </a:r>
            <a:endParaRPr lang="it-IT" sz="3200" dirty="0"/>
          </a:p>
        </p:txBody>
      </p:sp>
      <p:sp>
        <p:nvSpPr>
          <p:cNvPr id="3" name="Freccia in giù 2"/>
          <p:cNvSpPr/>
          <p:nvPr/>
        </p:nvSpPr>
        <p:spPr>
          <a:xfrm>
            <a:off x="5063613" y="2590800"/>
            <a:ext cx="152400" cy="7181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2590800" y="3733800"/>
            <a:ext cx="5105400" cy="2246769"/>
          </a:xfrm>
          <a:prstGeom prst="rect">
            <a:avLst/>
          </a:prstGeom>
          <a:noFill/>
          <a:ln w="28575">
            <a:solidFill>
              <a:srgbClr val="FF0000"/>
            </a:solidFill>
          </a:ln>
        </p:spPr>
        <p:txBody>
          <a:bodyPr wrap="square" rtlCol="0">
            <a:spAutoFit/>
          </a:bodyPr>
          <a:lstStyle/>
          <a:p>
            <a:r>
              <a:rPr lang="it-IT" sz="2800" dirty="0" err="1" smtClean="0">
                <a:solidFill>
                  <a:srgbClr val="FF0000"/>
                </a:solidFill>
              </a:rPr>
              <a:t>Asthma</a:t>
            </a:r>
            <a:r>
              <a:rPr lang="it-IT" sz="2800" dirty="0" smtClean="0">
                <a:solidFill>
                  <a:srgbClr val="FF0000"/>
                </a:solidFill>
              </a:rPr>
              <a:t> </a:t>
            </a:r>
            <a:r>
              <a:rPr lang="it-IT" sz="2800" dirty="0" err="1" smtClean="0">
                <a:solidFill>
                  <a:srgbClr val="FF0000"/>
                </a:solidFill>
              </a:rPr>
              <a:t>heterogeneous</a:t>
            </a:r>
            <a:r>
              <a:rPr lang="it-IT" sz="2800" dirty="0" smtClean="0">
                <a:solidFill>
                  <a:srgbClr val="FF0000"/>
                </a:solidFill>
              </a:rPr>
              <a:t> </a:t>
            </a:r>
            <a:r>
              <a:rPr lang="it-IT" sz="2800" dirty="0" err="1" smtClean="0">
                <a:solidFill>
                  <a:srgbClr val="FF0000"/>
                </a:solidFill>
              </a:rPr>
              <a:t>disease</a:t>
            </a:r>
            <a:endParaRPr lang="it-IT" sz="2800" dirty="0" smtClean="0">
              <a:solidFill>
                <a:srgbClr val="FF0000"/>
              </a:solidFill>
            </a:endParaRPr>
          </a:p>
          <a:p>
            <a:pPr lvl="1"/>
            <a:endParaRPr lang="it-IT" sz="2800" dirty="0" smtClean="0"/>
          </a:p>
          <a:p>
            <a:pPr lvl="1"/>
            <a:r>
              <a:rPr lang="it-IT" sz="2800" dirty="0" err="1" smtClean="0"/>
              <a:t>Symptoms</a:t>
            </a:r>
            <a:r>
              <a:rPr lang="it-IT" sz="2800" dirty="0" smtClean="0"/>
              <a:t> – </a:t>
            </a:r>
            <a:r>
              <a:rPr lang="it-IT" sz="2800" dirty="0" err="1" smtClean="0"/>
              <a:t>lung</a:t>
            </a:r>
            <a:r>
              <a:rPr lang="it-IT" sz="2800" dirty="0" smtClean="0"/>
              <a:t> </a:t>
            </a:r>
            <a:r>
              <a:rPr lang="it-IT" sz="2800" dirty="0" err="1" smtClean="0"/>
              <a:t>function</a:t>
            </a:r>
            <a:endParaRPr lang="it-IT" sz="2800" dirty="0" smtClean="0"/>
          </a:p>
          <a:p>
            <a:pPr lvl="1"/>
            <a:r>
              <a:rPr lang="it-IT" sz="2800" dirty="0" err="1" smtClean="0"/>
              <a:t>Inflammation</a:t>
            </a:r>
            <a:endParaRPr lang="it-IT" sz="2800" dirty="0" smtClean="0"/>
          </a:p>
          <a:p>
            <a:pPr lvl="1"/>
            <a:endParaRPr lang="it-IT" sz="2800" dirty="0" smtClean="0"/>
          </a:p>
        </p:txBody>
      </p:sp>
    </p:spTree>
    <p:extLst>
      <p:ext uri="{BB962C8B-B14F-4D97-AF65-F5344CB8AC3E}">
        <p14:creationId xmlns:p14="http://schemas.microsoft.com/office/powerpoint/2010/main" val="3538873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RomagnoliERJ"/>
          <p:cNvPicPr>
            <a:picLocks noChangeAspect="1" noChangeArrowheads="1"/>
          </p:cNvPicPr>
          <p:nvPr/>
        </p:nvPicPr>
        <p:blipFill>
          <a:blip r:embed="rId2">
            <a:extLst>
              <a:ext uri="{28A0092B-C50C-407E-A947-70E740481C1C}">
                <a14:useLocalDpi xmlns:a14="http://schemas.microsoft.com/office/drawing/2010/main" val="0"/>
              </a:ext>
            </a:extLst>
          </a:blip>
          <a:srcRect b="68193"/>
          <a:stretch>
            <a:fillRect/>
          </a:stretch>
        </p:blipFill>
        <p:spPr bwMode="auto">
          <a:xfrm>
            <a:off x="1981200" y="1833563"/>
            <a:ext cx="4953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2590800" y="5186363"/>
            <a:ext cx="167640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a:solidFill>
                  <a:schemeClr val="tx1"/>
                </a:solidFill>
                <a:latin typeface="Arial" pitchFamily="34" charset="0"/>
                <a:ea typeface="MS PGothic" pitchFamily="34" charset="-128"/>
              </a:defRPr>
            </a:lvl9pPr>
          </a:lstStyle>
          <a:p>
            <a:pPr algn="l" defTabSz="914400">
              <a:spcBef>
                <a:spcPct val="50000"/>
              </a:spcBef>
            </a:pPr>
            <a:r>
              <a:rPr lang="en-GB" altLang="it-IT" b="1">
                <a:cs typeface="Arial" pitchFamily="34" charset="0"/>
              </a:rPr>
              <a:t>Controlled</a:t>
            </a:r>
          </a:p>
        </p:txBody>
      </p:sp>
      <p:sp>
        <p:nvSpPr>
          <p:cNvPr id="4" name="Text Box 5"/>
          <p:cNvSpPr txBox="1">
            <a:spLocks noChangeArrowheads="1"/>
          </p:cNvSpPr>
          <p:nvPr/>
        </p:nvSpPr>
        <p:spPr bwMode="auto">
          <a:xfrm>
            <a:off x="4800600" y="5186363"/>
            <a:ext cx="1905000" cy="3667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a:solidFill>
                  <a:schemeClr val="tx1"/>
                </a:solidFill>
                <a:latin typeface="Arial" pitchFamily="34" charset="0"/>
                <a:ea typeface="MS PGothic" pitchFamily="34" charset="-128"/>
              </a:defRPr>
            </a:lvl9pPr>
          </a:lstStyle>
          <a:p>
            <a:pPr algn="l" defTabSz="914400">
              <a:spcBef>
                <a:spcPct val="50000"/>
              </a:spcBef>
            </a:pPr>
            <a:r>
              <a:rPr lang="en-GB" altLang="it-IT" b="1">
                <a:cs typeface="Arial" pitchFamily="34" charset="0"/>
              </a:rPr>
              <a:t>Uncontrolled</a:t>
            </a:r>
          </a:p>
        </p:txBody>
      </p:sp>
      <p:sp>
        <p:nvSpPr>
          <p:cNvPr id="5" name="Text Box 6"/>
          <p:cNvSpPr txBox="1">
            <a:spLocks noChangeArrowheads="1"/>
          </p:cNvSpPr>
          <p:nvPr/>
        </p:nvSpPr>
        <p:spPr bwMode="auto">
          <a:xfrm>
            <a:off x="6324600" y="857250"/>
            <a:ext cx="2819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a:solidFill>
                  <a:schemeClr val="tx1"/>
                </a:solidFill>
                <a:latin typeface="Arial" pitchFamily="34" charset="0"/>
                <a:ea typeface="MS PGothic" pitchFamily="34" charset="-128"/>
              </a:defRPr>
            </a:lvl9pPr>
          </a:lstStyle>
          <a:p>
            <a:pPr algn="l" defTabSz="914400">
              <a:spcBef>
                <a:spcPct val="50000"/>
              </a:spcBef>
            </a:pPr>
            <a:r>
              <a:rPr lang="en-GB" altLang="it-IT" sz="1000" b="1" i="1">
                <a:cs typeface="Arial" pitchFamily="34" charset="0"/>
              </a:rPr>
              <a:t>                          Romagnoli et al ERJ 2002</a:t>
            </a:r>
          </a:p>
        </p:txBody>
      </p:sp>
      <p:sp>
        <p:nvSpPr>
          <p:cNvPr id="6" name="Text Box 8"/>
          <p:cNvSpPr txBox="1">
            <a:spLocks noChangeArrowheads="1"/>
          </p:cNvSpPr>
          <p:nvPr/>
        </p:nvSpPr>
        <p:spPr bwMode="auto">
          <a:xfrm>
            <a:off x="6705600" y="2290763"/>
            <a:ext cx="24384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a:solidFill>
                  <a:schemeClr val="tx1"/>
                </a:solidFill>
                <a:latin typeface="Arial" pitchFamily="34" charset="0"/>
                <a:ea typeface="MS PGothic" pitchFamily="34" charset="-128"/>
              </a:defRPr>
            </a:lvl9pPr>
          </a:lstStyle>
          <a:p>
            <a:pPr algn="l" defTabSz="914400">
              <a:spcBef>
                <a:spcPct val="50000"/>
              </a:spcBef>
            </a:pPr>
            <a:r>
              <a:rPr lang="en-GB" altLang="it-IT" sz="1600">
                <a:latin typeface="Comic Sans MS" pitchFamily="66" charset="0"/>
                <a:cs typeface="Arial" pitchFamily="34" charset="0"/>
              </a:rPr>
              <a:t>Daily symptoms</a:t>
            </a:r>
          </a:p>
          <a:p>
            <a:pPr algn="l" defTabSz="914400">
              <a:spcBef>
                <a:spcPct val="50000"/>
              </a:spcBef>
            </a:pPr>
            <a:r>
              <a:rPr lang="en-GB" altLang="it-IT" sz="1600">
                <a:latin typeface="Comic Sans MS" pitchFamily="66" charset="0"/>
                <a:cs typeface="Arial" pitchFamily="34" charset="0"/>
              </a:rPr>
              <a:t>Night waking 5/w</a:t>
            </a:r>
          </a:p>
          <a:p>
            <a:pPr algn="l" defTabSz="914400">
              <a:spcBef>
                <a:spcPct val="50000"/>
              </a:spcBef>
            </a:pPr>
            <a:r>
              <a:rPr lang="en-GB" altLang="it-IT" sz="1600">
                <a:latin typeface="Comic Sans MS" pitchFamily="66" charset="0"/>
                <a:cs typeface="Arial" pitchFamily="34" charset="0"/>
              </a:rPr>
              <a:t>Rescue b-agonists 4/d</a:t>
            </a:r>
          </a:p>
          <a:p>
            <a:pPr algn="l" defTabSz="914400">
              <a:spcBef>
                <a:spcPct val="50000"/>
              </a:spcBef>
            </a:pPr>
            <a:r>
              <a:rPr lang="en-GB" altLang="it-IT" sz="1600">
                <a:latin typeface="Comic Sans MS" pitchFamily="66" charset="0"/>
                <a:cs typeface="Arial" pitchFamily="34" charset="0"/>
              </a:rPr>
              <a:t>PEF variability &gt; 20%</a:t>
            </a:r>
          </a:p>
        </p:txBody>
      </p:sp>
      <p:sp>
        <p:nvSpPr>
          <p:cNvPr id="7" name="Line 9"/>
          <p:cNvSpPr>
            <a:spLocks noChangeShapeType="1"/>
          </p:cNvSpPr>
          <p:nvPr/>
        </p:nvSpPr>
        <p:spPr bwMode="auto">
          <a:xfrm>
            <a:off x="6781800" y="5491163"/>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 name="Line 10"/>
          <p:cNvSpPr>
            <a:spLocks noChangeShapeType="1"/>
          </p:cNvSpPr>
          <p:nvPr/>
        </p:nvSpPr>
        <p:spPr bwMode="auto">
          <a:xfrm flipV="1">
            <a:off x="8305800" y="3967163"/>
            <a:ext cx="0" cy="1524000"/>
          </a:xfrm>
          <a:prstGeom prst="line">
            <a:avLst/>
          </a:prstGeom>
          <a:noFill/>
          <a:ln w="539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9" name="Text Box 11"/>
          <p:cNvSpPr txBox="1">
            <a:spLocks noChangeArrowheads="1"/>
          </p:cNvSpPr>
          <p:nvPr/>
        </p:nvSpPr>
        <p:spPr bwMode="auto">
          <a:xfrm>
            <a:off x="0" y="2290763"/>
            <a:ext cx="23622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a:solidFill>
                  <a:schemeClr val="tx1"/>
                </a:solidFill>
                <a:latin typeface="Arial" pitchFamily="34" charset="0"/>
                <a:ea typeface="MS PGothic" pitchFamily="34" charset="-128"/>
              </a:defRPr>
            </a:lvl9pPr>
          </a:lstStyle>
          <a:p>
            <a:pPr algn="l" defTabSz="914400">
              <a:spcBef>
                <a:spcPct val="50000"/>
              </a:spcBef>
            </a:pPr>
            <a:r>
              <a:rPr lang="en-GB" altLang="it-IT" sz="1600">
                <a:latin typeface="Comic Sans MS" pitchFamily="66" charset="0"/>
                <a:cs typeface="Arial" pitchFamily="34" charset="0"/>
              </a:rPr>
              <a:t>Daily symptoms 0</a:t>
            </a:r>
          </a:p>
          <a:p>
            <a:pPr algn="l" defTabSz="914400">
              <a:spcBef>
                <a:spcPct val="50000"/>
              </a:spcBef>
            </a:pPr>
            <a:r>
              <a:rPr lang="en-GB" altLang="it-IT" sz="1600">
                <a:latin typeface="Comic Sans MS" pitchFamily="66" charset="0"/>
                <a:cs typeface="Arial" pitchFamily="34" charset="0"/>
              </a:rPr>
              <a:t>Night waking 0</a:t>
            </a:r>
          </a:p>
          <a:p>
            <a:pPr algn="l" defTabSz="914400">
              <a:spcBef>
                <a:spcPct val="50000"/>
              </a:spcBef>
            </a:pPr>
            <a:r>
              <a:rPr lang="en-GB" altLang="it-IT" sz="1600">
                <a:latin typeface="Comic Sans MS" pitchFamily="66" charset="0"/>
                <a:cs typeface="Arial" pitchFamily="34" charset="0"/>
              </a:rPr>
              <a:t>Rescue b-agonists 0</a:t>
            </a:r>
          </a:p>
          <a:p>
            <a:pPr algn="l" defTabSz="914400">
              <a:spcBef>
                <a:spcPct val="50000"/>
              </a:spcBef>
            </a:pPr>
            <a:r>
              <a:rPr lang="en-GB" altLang="it-IT" sz="1600">
                <a:latin typeface="Comic Sans MS" pitchFamily="66" charset="0"/>
                <a:cs typeface="Arial" pitchFamily="34" charset="0"/>
              </a:rPr>
              <a:t>PEF variability &gt; 5%</a:t>
            </a:r>
          </a:p>
        </p:txBody>
      </p:sp>
      <p:sp>
        <p:nvSpPr>
          <p:cNvPr id="10" name="Line 12"/>
          <p:cNvSpPr>
            <a:spLocks noChangeShapeType="1"/>
          </p:cNvSpPr>
          <p:nvPr/>
        </p:nvSpPr>
        <p:spPr bwMode="auto">
          <a:xfrm flipV="1">
            <a:off x="838200" y="3890963"/>
            <a:ext cx="0" cy="1600200"/>
          </a:xfrm>
          <a:prstGeom prst="line">
            <a:avLst/>
          </a:prstGeom>
          <a:noFill/>
          <a:ln w="539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1" name="Line 13"/>
          <p:cNvSpPr>
            <a:spLocks noChangeShapeType="1"/>
          </p:cNvSpPr>
          <p:nvPr/>
        </p:nvSpPr>
        <p:spPr bwMode="auto">
          <a:xfrm>
            <a:off x="838200" y="5491163"/>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 name="Text Box 16"/>
          <p:cNvSpPr txBox="1">
            <a:spLocks noChangeArrowheads="1"/>
          </p:cNvSpPr>
          <p:nvPr/>
        </p:nvSpPr>
        <p:spPr bwMode="auto">
          <a:xfrm>
            <a:off x="144463" y="5981700"/>
            <a:ext cx="882015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a:solidFill>
                  <a:schemeClr val="tx1"/>
                </a:solidFill>
                <a:latin typeface="Arial" pitchFamily="34" charset="0"/>
                <a:ea typeface="MS PGothic" pitchFamily="34" charset="-128"/>
              </a:defRPr>
            </a:lvl9pPr>
          </a:lstStyle>
          <a:p>
            <a:pPr defTabSz="914400" eaLnBrk="1" hangingPunct="1">
              <a:spcBef>
                <a:spcPct val="50000"/>
              </a:spcBef>
              <a:buClr>
                <a:srgbClr val="FF0000"/>
              </a:buClr>
              <a:buSzPct val="130000"/>
              <a:buFont typeface="Monotype Sorts" pitchFamily="2" charset="2"/>
              <a:buNone/>
            </a:pPr>
            <a:r>
              <a:rPr lang="en-US" altLang="it-IT">
                <a:solidFill>
                  <a:srgbClr val="FF0000"/>
                </a:solidFill>
                <a:latin typeface="Comic Sans MS" pitchFamily="66" charset="0"/>
              </a:rPr>
              <a:t> The amount of sputum eosinophils increased with the lack of disease control</a:t>
            </a:r>
          </a:p>
        </p:txBody>
      </p:sp>
      <p:pic>
        <p:nvPicPr>
          <p:cNvPr id="1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0"/>
            <a:ext cx="6770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588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12713" y="85725"/>
            <a:ext cx="8880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altLang="it-IT" sz="2800" b="1">
                <a:solidFill>
                  <a:srgbClr val="CD0920"/>
                </a:solidFill>
                <a:latin typeface="Arial" pitchFamily="34" charset="0"/>
                <a:cs typeface="Arial" pitchFamily="34" charset="0"/>
              </a:rPr>
              <a:t>25-35% of Asthma Patients do not respond to ICS</a:t>
            </a: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l="9306" t="3912" r="12866"/>
          <a:stretch>
            <a:fillRect/>
          </a:stretch>
        </p:blipFill>
        <p:spPr bwMode="auto">
          <a:xfrm>
            <a:off x="1143000" y="1143000"/>
            <a:ext cx="6951663"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Rectangle 5"/>
          <p:cNvSpPr>
            <a:spLocks noChangeArrowheads="1"/>
          </p:cNvSpPr>
          <p:nvPr/>
        </p:nvSpPr>
        <p:spPr bwMode="auto">
          <a:xfrm>
            <a:off x="2852738" y="6045200"/>
            <a:ext cx="36004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defRPr/>
            </a:pPr>
            <a:r>
              <a:rPr lang="en-US" sz="1050" i="1" dirty="0" err="1">
                <a:latin typeface="Arial"/>
                <a:ea typeface="ＭＳ Ｐゴシック" charset="0"/>
                <a:cs typeface="Arial"/>
              </a:rPr>
              <a:t>Zeiger</a:t>
            </a:r>
            <a:r>
              <a:rPr lang="en-US" sz="1050" i="1" dirty="0">
                <a:latin typeface="Arial"/>
                <a:ea typeface="ＭＳ Ｐゴシック" charset="0"/>
                <a:cs typeface="Arial"/>
              </a:rPr>
              <a:t>, et al. J Allergy </a:t>
            </a:r>
            <a:r>
              <a:rPr lang="en-US" sz="1050" i="1" dirty="0" err="1">
                <a:latin typeface="Arial"/>
                <a:ea typeface="ＭＳ Ｐゴシック" charset="0"/>
                <a:cs typeface="Arial"/>
              </a:rPr>
              <a:t>Clin</a:t>
            </a:r>
            <a:r>
              <a:rPr lang="en-US" sz="1050" i="1" dirty="0">
                <a:latin typeface="Arial"/>
                <a:ea typeface="ＭＳ Ｐゴシック" charset="0"/>
                <a:cs typeface="Arial"/>
              </a:rPr>
              <a:t> </a:t>
            </a:r>
            <a:r>
              <a:rPr lang="en-US" sz="1050" i="1" dirty="0" err="1">
                <a:latin typeface="Arial"/>
                <a:ea typeface="ＭＳ Ｐゴシック" charset="0"/>
                <a:cs typeface="Arial"/>
              </a:rPr>
              <a:t>Immunol</a:t>
            </a:r>
            <a:r>
              <a:rPr lang="en-US" sz="1050" i="1" dirty="0">
                <a:latin typeface="Arial"/>
                <a:ea typeface="ＭＳ Ｐゴシック" charset="0"/>
                <a:cs typeface="Arial"/>
              </a:rPr>
              <a:t> 2006;117: 45-52</a:t>
            </a:r>
          </a:p>
          <a:p>
            <a:pPr>
              <a:defRPr/>
            </a:pPr>
            <a:endParaRPr lang="en-US" sz="1050" i="1" dirty="0">
              <a:latin typeface="Arial"/>
              <a:ea typeface="ＭＳ Ｐゴシック" charset="0"/>
              <a:cs typeface="Arial"/>
            </a:endParaRPr>
          </a:p>
        </p:txBody>
      </p:sp>
    </p:spTree>
    <p:extLst>
      <p:ext uri="{BB962C8B-B14F-4D97-AF65-F5344CB8AC3E}">
        <p14:creationId xmlns:p14="http://schemas.microsoft.com/office/powerpoint/2010/main" val="4255684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990600" y="609600"/>
            <a:ext cx="7772400" cy="1143000"/>
          </a:xfrm>
        </p:spPr>
        <p:txBody>
          <a:bodyPr/>
          <a:lstStyle/>
          <a:p>
            <a:r>
              <a:rPr lang="en-GB" altLang="it-IT" sz="3200" smtClean="0">
                <a:solidFill>
                  <a:srgbClr val="FF0000"/>
                </a:solidFill>
              </a:rPr>
              <a:t>Sputum eosinophil count predicts response to corticosteroids</a:t>
            </a:r>
          </a:p>
        </p:txBody>
      </p:sp>
      <p:pic>
        <p:nvPicPr>
          <p:cNvPr id="216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6391275" cy="3690938"/>
          </a:xfrm>
          <a:prstGeom prst="rect">
            <a:avLst/>
          </a:prstGeom>
          <a:solidFill>
            <a:srgbClr val="333399"/>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16068" name="Text Box 4"/>
          <p:cNvSpPr txBox="1">
            <a:spLocks noChangeArrowheads="1"/>
          </p:cNvSpPr>
          <p:nvPr/>
        </p:nvSpPr>
        <p:spPr bwMode="auto">
          <a:xfrm>
            <a:off x="5278438" y="6400800"/>
            <a:ext cx="27416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GB" altLang="it-IT" sz="1000" smtClean="0">
                <a:solidFill>
                  <a:srgbClr val="000000"/>
                </a:solidFill>
                <a:cs typeface="Arial" pitchFamily="34" charset="0"/>
              </a:rPr>
              <a:t>Meijer </a:t>
            </a:r>
            <a:r>
              <a:rPr lang="en-GB" altLang="it-IT" sz="1000" i="1" smtClean="0">
                <a:solidFill>
                  <a:srgbClr val="000000"/>
                </a:solidFill>
                <a:cs typeface="Arial" pitchFamily="34" charset="0"/>
              </a:rPr>
              <a:t>et al</a:t>
            </a:r>
            <a:r>
              <a:rPr lang="en-GB" altLang="it-IT" sz="1000" smtClean="0">
                <a:solidFill>
                  <a:srgbClr val="000000"/>
                </a:solidFill>
                <a:cs typeface="Arial" pitchFamily="34" charset="0"/>
              </a:rPr>
              <a:t> Clin Exp Med 2002;32:1096-1103</a:t>
            </a:r>
          </a:p>
        </p:txBody>
      </p:sp>
    </p:spTree>
    <p:extLst>
      <p:ext uri="{BB962C8B-B14F-4D97-AF65-F5344CB8AC3E}">
        <p14:creationId xmlns:p14="http://schemas.microsoft.com/office/powerpoint/2010/main" val="1088930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sotw9_temp0"/>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7938" y="1912938"/>
            <a:ext cx="4203700" cy="2849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descr="msotw9_temp0"/>
          <p:cNvPicPr>
            <a:picLocks noChangeAspect="1" noChangeArrowheads="1"/>
          </p:cNvPicPr>
          <p:nvPr/>
        </p:nvPicPr>
        <p:blipFill>
          <a:blip r:embed="rId3">
            <a:lum bright="6000" contrast="6000"/>
            <a:grayscl/>
            <a:biLevel thresh="50000"/>
            <a:extLst>
              <a:ext uri="{28A0092B-C50C-407E-A947-70E740481C1C}">
                <a14:useLocalDpi xmlns:a14="http://schemas.microsoft.com/office/drawing/2010/main" val="0"/>
              </a:ext>
            </a:extLst>
          </a:blip>
          <a:srcRect/>
          <a:stretch>
            <a:fillRect/>
          </a:stretch>
        </p:blipFill>
        <p:spPr bwMode="auto">
          <a:xfrm>
            <a:off x="4572000" y="1779588"/>
            <a:ext cx="4276725" cy="3233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344488" y="5153025"/>
            <a:ext cx="8453437" cy="925513"/>
          </a:xfrm>
          <a:prstGeom prst="rect">
            <a:avLst/>
          </a:prstGeom>
          <a:noFill/>
          <a:ln w="9525">
            <a:solidFill>
              <a:schemeClr val="tx1"/>
            </a:solidFill>
            <a:miter lim="800000"/>
            <a:headEnd/>
            <a:tailEnd/>
          </a:ln>
          <a:effectLst>
            <a:prstShdw prst="shdw17" dist="17961" dir="2700000">
              <a:schemeClr val="tx1">
                <a:gamma/>
                <a:shade val="60000"/>
                <a:invGamma/>
              </a:schemeClr>
            </a:prstShdw>
          </a:effectLst>
        </p:spPr>
        <p:txBody>
          <a:bodyPr anchor="ctr">
            <a:spAutoFit/>
          </a:bodyPr>
          <a:lstStyle/>
          <a:p>
            <a:pPr eaLnBrk="0" hangingPunct="0">
              <a:defRPr/>
            </a:pPr>
            <a:r>
              <a:rPr lang="fr-FR">
                <a:solidFill>
                  <a:srgbClr val="FF0000"/>
                </a:solidFill>
                <a:latin typeface="Comic Sans MS" pitchFamily="66" charset="0"/>
              </a:rPr>
              <a:t>A treatment strategy directed at normalisation of the induced sputum eosinophil count reduces asthma exacerbations and admissions without the need for additional anti-inflammatory treatment. </a:t>
            </a:r>
          </a:p>
        </p:txBody>
      </p:sp>
      <p:sp>
        <p:nvSpPr>
          <p:cNvPr id="5" name="Rectangle 6"/>
          <p:cNvSpPr>
            <a:spLocks noChangeArrowheads="1"/>
          </p:cNvSpPr>
          <p:nvPr/>
        </p:nvSpPr>
        <p:spPr bwMode="auto">
          <a:xfrm>
            <a:off x="-1" y="5378"/>
            <a:ext cx="4932363" cy="915987"/>
          </a:xfrm>
          <a:prstGeom prst="rect">
            <a:avLst/>
          </a:prstGeom>
          <a:noFill/>
          <a:ln w="9525">
            <a:noFill/>
            <a:miter lim="800000"/>
            <a:headEnd/>
            <a:tailEnd/>
          </a:ln>
          <a:effectLst/>
        </p:spPr>
        <p:txBody>
          <a:bodyPr>
            <a:spAutoFit/>
          </a:bodyPr>
          <a:lstStyle/>
          <a:p>
            <a:pPr algn="l" defTabSz="914400">
              <a:defRPr/>
            </a:pPr>
            <a:r>
              <a:rPr lang="it-IT" b="1" dirty="0" err="1">
                <a:effectLst>
                  <a:outerShdw blurRad="38100" dist="38100" dir="2700000" algn="tl">
                    <a:srgbClr val="C0C0C0"/>
                  </a:outerShdw>
                </a:effectLst>
              </a:rPr>
              <a:t>Asthma</a:t>
            </a:r>
            <a:r>
              <a:rPr lang="it-IT" b="1" dirty="0">
                <a:effectLst>
                  <a:outerShdw blurRad="38100" dist="38100" dir="2700000" algn="tl">
                    <a:srgbClr val="C0C0C0"/>
                  </a:outerShdw>
                </a:effectLst>
              </a:rPr>
              <a:t> </a:t>
            </a:r>
            <a:r>
              <a:rPr lang="it-IT" b="1" dirty="0" err="1">
                <a:effectLst>
                  <a:outerShdw blurRad="38100" dist="38100" dir="2700000" algn="tl">
                    <a:srgbClr val="C0C0C0"/>
                  </a:outerShdw>
                </a:effectLst>
              </a:rPr>
              <a:t>exacerbations</a:t>
            </a:r>
            <a:r>
              <a:rPr lang="it-IT" b="1" dirty="0">
                <a:effectLst>
                  <a:outerShdw blurRad="38100" dist="38100" dir="2700000" algn="tl">
                    <a:srgbClr val="C0C0C0"/>
                  </a:outerShdw>
                </a:effectLst>
              </a:rPr>
              <a:t> and </a:t>
            </a:r>
            <a:r>
              <a:rPr lang="it-IT" b="1" dirty="0" err="1">
                <a:effectLst>
                  <a:outerShdw blurRad="38100" dist="38100" dir="2700000" algn="tl">
                    <a:srgbClr val="C0C0C0"/>
                  </a:outerShdw>
                </a:effectLst>
              </a:rPr>
              <a:t>sputum</a:t>
            </a:r>
            <a:r>
              <a:rPr lang="it-IT" b="1" dirty="0">
                <a:effectLst>
                  <a:outerShdw blurRad="38100" dist="38100" dir="2700000" algn="tl">
                    <a:srgbClr val="C0C0C0"/>
                  </a:outerShdw>
                </a:effectLst>
              </a:rPr>
              <a:t> </a:t>
            </a:r>
            <a:r>
              <a:rPr lang="it-IT" b="1" dirty="0" err="1">
                <a:effectLst>
                  <a:outerShdw blurRad="38100" dist="38100" dir="2700000" algn="tl">
                    <a:srgbClr val="C0C0C0"/>
                  </a:outerShdw>
                </a:effectLst>
              </a:rPr>
              <a:t>eosinophil</a:t>
            </a:r>
            <a:r>
              <a:rPr lang="it-IT" b="1" dirty="0">
                <a:effectLst>
                  <a:outerShdw blurRad="38100" dist="38100" dir="2700000" algn="tl">
                    <a:srgbClr val="C0C0C0"/>
                  </a:outerShdw>
                </a:effectLst>
              </a:rPr>
              <a:t> </a:t>
            </a:r>
            <a:r>
              <a:rPr lang="it-IT" b="1" dirty="0" err="1">
                <a:effectLst>
                  <a:outerShdw blurRad="38100" dist="38100" dir="2700000" algn="tl">
                    <a:srgbClr val="C0C0C0"/>
                  </a:outerShdw>
                </a:effectLst>
              </a:rPr>
              <a:t>counts</a:t>
            </a:r>
            <a:r>
              <a:rPr lang="it-IT" b="1" dirty="0">
                <a:effectLst>
                  <a:outerShdw blurRad="38100" dist="38100" dir="2700000" algn="tl">
                    <a:srgbClr val="C0C0C0"/>
                  </a:outerShdw>
                </a:effectLst>
              </a:rPr>
              <a:t>: a </a:t>
            </a:r>
            <a:r>
              <a:rPr lang="it-IT" b="1" dirty="0" err="1">
                <a:effectLst>
                  <a:outerShdw blurRad="38100" dist="38100" dir="2700000" algn="tl">
                    <a:srgbClr val="C0C0C0"/>
                  </a:outerShdw>
                </a:effectLst>
              </a:rPr>
              <a:t>randomised</a:t>
            </a:r>
            <a:r>
              <a:rPr lang="it-IT" b="1" dirty="0">
                <a:effectLst>
                  <a:outerShdw blurRad="38100" dist="38100" dir="2700000" algn="tl">
                    <a:srgbClr val="C0C0C0"/>
                  </a:outerShdw>
                </a:effectLst>
              </a:rPr>
              <a:t> </a:t>
            </a:r>
            <a:r>
              <a:rPr lang="it-IT" b="1" dirty="0" err="1">
                <a:effectLst>
                  <a:outerShdw blurRad="38100" dist="38100" dir="2700000" algn="tl">
                    <a:srgbClr val="C0C0C0"/>
                  </a:outerShdw>
                </a:effectLst>
              </a:rPr>
              <a:t>controlled</a:t>
            </a:r>
            <a:r>
              <a:rPr lang="it-IT" b="1" dirty="0">
                <a:effectLst>
                  <a:outerShdw blurRad="38100" dist="38100" dir="2700000" algn="tl">
                    <a:srgbClr val="C0C0C0"/>
                  </a:outerShdw>
                </a:effectLst>
              </a:rPr>
              <a:t> trial</a:t>
            </a:r>
          </a:p>
        </p:txBody>
      </p:sp>
      <p:sp>
        <p:nvSpPr>
          <p:cNvPr id="6" name="Text Box 9"/>
          <p:cNvSpPr txBox="1">
            <a:spLocks noChangeArrowheads="1"/>
          </p:cNvSpPr>
          <p:nvPr/>
        </p:nvSpPr>
        <p:spPr bwMode="auto">
          <a:xfrm>
            <a:off x="-15646" y="692696"/>
            <a:ext cx="3635375" cy="777875"/>
          </a:xfrm>
          <a:prstGeom prst="rect">
            <a:avLst/>
          </a:prstGeom>
          <a:noFill/>
          <a:ln w="9525">
            <a:noFill/>
            <a:miter lim="800000"/>
            <a:headEnd/>
            <a:tailEnd/>
          </a:ln>
          <a:effectLst/>
        </p:spPr>
        <p:txBody>
          <a:bodyPr>
            <a:spAutoFit/>
          </a:bodyPr>
          <a:lstStyle/>
          <a:p>
            <a:pPr algn="l" defTabSz="914400">
              <a:defRPr/>
            </a:pPr>
            <a:r>
              <a:rPr lang="it-IT" sz="1000" b="1" dirty="0">
                <a:effectLst>
                  <a:outerShdw blurRad="38100" dist="38100" dir="2700000" algn="tl">
                    <a:srgbClr val="C0C0C0"/>
                  </a:outerShdw>
                </a:effectLst>
              </a:rPr>
              <a:t>Ruth H Green, Christopher E </a:t>
            </a:r>
            <a:r>
              <a:rPr lang="it-IT" sz="1000" b="1" dirty="0" err="1">
                <a:effectLst>
                  <a:outerShdw blurRad="38100" dist="38100" dir="2700000" algn="tl">
                    <a:srgbClr val="C0C0C0"/>
                  </a:outerShdw>
                </a:effectLst>
              </a:rPr>
              <a:t>Brightling</a:t>
            </a:r>
            <a:r>
              <a:rPr lang="it-IT" sz="1000" b="1" dirty="0">
                <a:effectLst>
                  <a:outerShdw blurRad="38100" dist="38100" dir="2700000" algn="tl">
                    <a:srgbClr val="C0C0C0"/>
                  </a:outerShdw>
                </a:effectLst>
              </a:rPr>
              <a:t>, Susan </a:t>
            </a:r>
            <a:r>
              <a:rPr lang="it-IT" sz="1000" b="1" dirty="0" err="1">
                <a:effectLst>
                  <a:outerShdw blurRad="38100" dist="38100" dir="2700000" algn="tl">
                    <a:srgbClr val="C0C0C0"/>
                  </a:outerShdw>
                </a:effectLst>
              </a:rPr>
              <a:t>McKenna</a:t>
            </a:r>
            <a:r>
              <a:rPr lang="it-IT" sz="1000" b="1" dirty="0">
                <a:effectLst>
                  <a:outerShdw blurRad="38100" dist="38100" dir="2700000" algn="tl">
                    <a:srgbClr val="C0C0C0"/>
                  </a:outerShdw>
                </a:effectLst>
              </a:rPr>
              <a:t>, </a:t>
            </a:r>
            <a:r>
              <a:rPr lang="it-IT" sz="1000" b="1" dirty="0" err="1">
                <a:effectLst>
                  <a:outerShdw blurRad="38100" dist="38100" dir="2700000" algn="tl">
                    <a:srgbClr val="C0C0C0"/>
                  </a:outerShdw>
                </a:effectLst>
              </a:rPr>
              <a:t>Beverley</a:t>
            </a:r>
            <a:r>
              <a:rPr lang="it-IT" sz="1000" b="1" dirty="0">
                <a:effectLst>
                  <a:outerShdw blurRad="38100" dist="38100" dir="2700000" algn="tl">
                    <a:srgbClr val="C0C0C0"/>
                  </a:outerShdw>
                </a:effectLst>
              </a:rPr>
              <a:t> </a:t>
            </a:r>
            <a:r>
              <a:rPr lang="it-IT" sz="1000" b="1" dirty="0" err="1">
                <a:effectLst>
                  <a:outerShdw blurRad="38100" dist="38100" dir="2700000" algn="tl">
                    <a:srgbClr val="C0C0C0"/>
                  </a:outerShdw>
                </a:effectLst>
              </a:rPr>
              <a:t>Hargadon</a:t>
            </a:r>
            <a:r>
              <a:rPr lang="it-IT" sz="1000" b="1" dirty="0">
                <a:effectLst>
                  <a:outerShdw blurRad="38100" dist="38100" dir="2700000" algn="tl">
                    <a:srgbClr val="C0C0C0"/>
                  </a:outerShdw>
                </a:effectLst>
              </a:rPr>
              <a:t>, </a:t>
            </a:r>
            <a:r>
              <a:rPr lang="it-IT" sz="1000" b="1" dirty="0" err="1">
                <a:effectLst>
                  <a:outerShdw blurRad="38100" dist="38100" dir="2700000" algn="tl">
                    <a:srgbClr val="C0C0C0"/>
                  </a:outerShdw>
                </a:effectLst>
              </a:rPr>
              <a:t>Debbie</a:t>
            </a:r>
            <a:r>
              <a:rPr lang="it-IT" sz="1000" b="1" dirty="0">
                <a:effectLst>
                  <a:outerShdw blurRad="38100" dist="38100" dir="2700000" algn="tl">
                    <a:srgbClr val="C0C0C0"/>
                  </a:outerShdw>
                </a:effectLst>
              </a:rPr>
              <a:t> Parker, </a:t>
            </a:r>
            <a:r>
              <a:rPr lang="it-IT" sz="1000" b="1" dirty="0" smtClean="0">
                <a:effectLst>
                  <a:outerShdw blurRad="38100" dist="38100" dir="2700000" algn="tl">
                    <a:srgbClr val="C0C0C0"/>
                  </a:outerShdw>
                </a:effectLst>
              </a:rPr>
              <a:t>Peter </a:t>
            </a:r>
            <a:r>
              <a:rPr lang="it-IT" sz="1000" b="1" dirty="0" err="1">
                <a:effectLst>
                  <a:outerShdw blurRad="38100" dist="38100" dir="2700000" algn="tl">
                    <a:srgbClr val="C0C0C0"/>
                  </a:outerShdw>
                </a:effectLst>
              </a:rPr>
              <a:t>Bradding</a:t>
            </a:r>
            <a:r>
              <a:rPr lang="it-IT" sz="1000" b="1" dirty="0">
                <a:effectLst>
                  <a:outerShdw blurRad="38100" dist="38100" dir="2700000" algn="tl">
                    <a:srgbClr val="C0C0C0"/>
                  </a:outerShdw>
                </a:effectLst>
              </a:rPr>
              <a:t>, Andrew J </a:t>
            </a:r>
            <a:r>
              <a:rPr lang="it-IT" sz="1000" b="1" dirty="0" err="1">
                <a:effectLst>
                  <a:outerShdw blurRad="38100" dist="38100" dir="2700000" algn="tl">
                    <a:srgbClr val="C0C0C0"/>
                  </a:outerShdw>
                </a:effectLst>
              </a:rPr>
              <a:t>Wardlaw</a:t>
            </a:r>
            <a:r>
              <a:rPr lang="it-IT" sz="1000" b="1" dirty="0">
                <a:effectLst>
                  <a:outerShdw blurRad="38100" dist="38100" dir="2700000" algn="tl">
                    <a:srgbClr val="C0C0C0"/>
                  </a:outerShdw>
                </a:effectLst>
              </a:rPr>
              <a:t>, </a:t>
            </a:r>
            <a:r>
              <a:rPr lang="it-IT" sz="1000" b="1" dirty="0" err="1">
                <a:effectLst>
                  <a:outerShdw blurRad="38100" dist="38100" dir="2700000" algn="tl">
                    <a:srgbClr val="C0C0C0"/>
                  </a:outerShdw>
                </a:effectLst>
              </a:rPr>
              <a:t>lan</a:t>
            </a:r>
            <a:r>
              <a:rPr lang="it-IT" sz="1000" b="1" dirty="0">
                <a:effectLst>
                  <a:outerShdw blurRad="38100" dist="38100" dir="2700000" algn="tl">
                    <a:srgbClr val="C0C0C0"/>
                  </a:outerShdw>
                </a:effectLst>
              </a:rPr>
              <a:t> D </a:t>
            </a:r>
            <a:r>
              <a:rPr lang="it-IT" sz="1000" b="1" dirty="0" err="1">
                <a:effectLst>
                  <a:outerShdw blurRad="38100" dist="38100" dir="2700000" algn="tl">
                    <a:srgbClr val="C0C0C0"/>
                  </a:outerShdw>
                </a:effectLst>
              </a:rPr>
              <a:t>Pavord</a:t>
            </a:r>
            <a:endParaRPr lang="it-IT" sz="1000" b="1" dirty="0">
              <a:effectLst>
                <a:outerShdw blurRad="38100" dist="38100" dir="2700000" algn="tl">
                  <a:srgbClr val="C0C0C0"/>
                </a:outerShdw>
              </a:effectLst>
            </a:endParaRPr>
          </a:p>
          <a:p>
            <a:pPr defTabSz="914400">
              <a:spcBef>
                <a:spcPct val="50000"/>
              </a:spcBef>
              <a:defRPr/>
            </a:pPr>
            <a:endParaRPr lang="it-IT" sz="1000" dirty="0"/>
          </a:p>
        </p:txBody>
      </p:sp>
      <p:sp>
        <p:nvSpPr>
          <p:cNvPr id="7" name="Text Box 10"/>
          <p:cNvSpPr txBox="1">
            <a:spLocks noChangeArrowheads="1"/>
          </p:cNvSpPr>
          <p:nvPr/>
        </p:nvSpPr>
        <p:spPr bwMode="auto">
          <a:xfrm>
            <a:off x="4910137" y="218896"/>
            <a:ext cx="1800225" cy="244475"/>
          </a:xfrm>
          <a:prstGeom prst="rect">
            <a:avLst/>
          </a:prstGeom>
          <a:noFill/>
          <a:ln w="9525">
            <a:noFill/>
            <a:miter lim="800000"/>
            <a:headEnd/>
            <a:tailEnd/>
          </a:ln>
          <a:effectLst/>
        </p:spPr>
        <p:txBody>
          <a:bodyPr>
            <a:spAutoFit/>
          </a:bodyPr>
          <a:lstStyle/>
          <a:p>
            <a:pPr algn="l" defTabSz="914400">
              <a:spcBef>
                <a:spcPct val="50000"/>
              </a:spcBef>
              <a:defRPr/>
            </a:pPr>
            <a:r>
              <a:rPr lang="it-IT" sz="1000" b="1" dirty="0">
                <a:effectLst>
                  <a:outerShdw blurRad="38100" dist="38100" dir="2700000" algn="tl">
                    <a:srgbClr val="C0C0C0"/>
                  </a:outerShdw>
                </a:effectLst>
                <a:latin typeface="Times New Roman" pitchFamily="18" charset="0"/>
              </a:rPr>
              <a:t>Lancet 2002;360: 1715-21</a:t>
            </a:r>
          </a:p>
        </p:txBody>
      </p:sp>
    </p:spTree>
    <p:extLst>
      <p:ext uri="{BB962C8B-B14F-4D97-AF65-F5344CB8AC3E}">
        <p14:creationId xmlns:p14="http://schemas.microsoft.com/office/powerpoint/2010/main" val="3968260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l="1268" r="8589"/>
          <a:stretch>
            <a:fillRect/>
          </a:stretch>
        </p:blipFill>
        <p:spPr bwMode="auto">
          <a:xfrm>
            <a:off x="684213" y="0"/>
            <a:ext cx="7704137" cy="1281113"/>
          </a:xfrm>
          <a:prstGeom prst="rect">
            <a:avLst/>
          </a:prstGeom>
          <a:noFill/>
          <a:ln w="9525">
            <a:noFill/>
            <a:round/>
            <a:headEnd/>
            <a:tailEnd/>
          </a:ln>
        </p:spPr>
      </p:pic>
      <p:sp>
        <p:nvSpPr>
          <p:cNvPr id="3" name="Text Box 3"/>
          <p:cNvSpPr txBox="1">
            <a:spLocks noChangeArrowheads="1"/>
          </p:cNvSpPr>
          <p:nvPr/>
        </p:nvSpPr>
        <p:spPr bwMode="auto">
          <a:xfrm>
            <a:off x="8253413" y="1474788"/>
            <a:ext cx="714375" cy="36830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solidFill>
                <a:srgbClr val="000000"/>
              </a:solidFill>
            </a:endParaRPr>
          </a:p>
        </p:txBody>
      </p:sp>
      <p:grpSp>
        <p:nvGrpSpPr>
          <p:cNvPr id="4" name="Group 4"/>
          <p:cNvGrpSpPr>
            <a:grpSpLocks/>
          </p:cNvGrpSpPr>
          <p:nvPr/>
        </p:nvGrpSpPr>
        <p:grpSpPr bwMode="auto">
          <a:xfrm>
            <a:off x="1773238" y="1428750"/>
            <a:ext cx="5295900" cy="5222875"/>
            <a:chOff x="1117" y="900"/>
            <a:chExt cx="3336" cy="3290"/>
          </a:xfrm>
        </p:grpSpPr>
        <p:pic>
          <p:nvPicPr>
            <p:cNvPr id="5" name="Picture 5"/>
            <p:cNvPicPr>
              <a:picLocks noChangeAspect="1" noChangeArrowheads="1"/>
            </p:cNvPicPr>
            <p:nvPr/>
          </p:nvPicPr>
          <p:blipFill>
            <a:blip r:embed="rId4"/>
            <a:srcRect/>
            <a:stretch>
              <a:fillRect/>
            </a:stretch>
          </p:blipFill>
          <p:spPr bwMode="auto">
            <a:xfrm>
              <a:off x="1117" y="900"/>
              <a:ext cx="3337" cy="3291"/>
            </a:xfrm>
            <a:prstGeom prst="rect">
              <a:avLst/>
            </a:prstGeom>
            <a:noFill/>
            <a:ln w="9525">
              <a:noFill/>
              <a:round/>
              <a:headEnd/>
              <a:tailEnd/>
            </a:ln>
          </p:spPr>
        </p:pic>
        <p:sp>
          <p:nvSpPr>
            <p:cNvPr id="6" name="Rectangle 6"/>
            <p:cNvSpPr>
              <a:spLocks noChangeArrowheads="1"/>
            </p:cNvSpPr>
            <p:nvPr/>
          </p:nvSpPr>
          <p:spPr bwMode="auto">
            <a:xfrm>
              <a:off x="1215" y="990"/>
              <a:ext cx="315" cy="360"/>
            </a:xfrm>
            <a:prstGeom prst="rect">
              <a:avLst/>
            </a:prstGeom>
            <a:solidFill>
              <a:srgbClr val="FFFFFF"/>
            </a:solidFill>
            <a:ln w="9525">
              <a:noFill/>
              <a:round/>
              <a:headEnd/>
              <a:tailEnd/>
            </a:ln>
          </p:spPr>
          <p:txBody>
            <a:bodyPr wrap="none" anchor="ctr"/>
            <a:lstStyle/>
            <a:p>
              <a:endParaRPr lang="it-IT" altLang="it-IT"/>
            </a:p>
          </p:txBody>
        </p:sp>
      </p:grpSp>
      <p:sp>
        <p:nvSpPr>
          <p:cNvPr id="7" name="Rectangle 8"/>
          <p:cNvSpPr>
            <a:spLocks noChangeArrowheads="1"/>
          </p:cNvSpPr>
          <p:nvPr/>
        </p:nvSpPr>
        <p:spPr bwMode="auto">
          <a:xfrm>
            <a:off x="7126288" y="6567488"/>
            <a:ext cx="2017712" cy="246062"/>
          </a:xfrm>
          <a:prstGeom prst="rect">
            <a:avLst/>
          </a:prstGeom>
          <a:noFill/>
          <a:ln w="9525">
            <a:noFill/>
            <a:miter lim="800000"/>
            <a:headEnd/>
            <a:tailEnd/>
          </a:ln>
        </p:spPr>
        <p:txBody>
          <a:bodyPr>
            <a:spAutoFit/>
          </a:bodyPr>
          <a:lstStyle/>
          <a:p>
            <a:r>
              <a:rPr lang="it-IT" altLang="it-IT" sz="1000">
                <a:solidFill>
                  <a:srgbClr val="000000"/>
                </a:solidFill>
              </a:rPr>
              <a:t>AJRCC 2009</a:t>
            </a:r>
          </a:p>
        </p:txBody>
      </p:sp>
    </p:spTree>
    <p:extLst>
      <p:ext uri="{BB962C8B-B14F-4D97-AF65-F5344CB8AC3E}">
        <p14:creationId xmlns:p14="http://schemas.microsoft.com/office/powerpoint/2010/main" val="28104862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35" r="3311" b="43954"/>
          <a:stretch/>
        </p:blipFill>
        <p:spPr bwMode="auto">
          <a:xfrm>
            <a:off x="228600" y="1524000"/>
            <a:ext cx="8470700" cy="340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5" y="95865"/>
            <a:ext cx="5334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65" y="1061884"/>
            <a:ext cx="10477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47484"/>
            <a:ext cx="21431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4591"/>
          <a:stretch/>
        </p:blipFill>
        <p:spPr bwMode="auto">
          <a:xfrm>
            <a:off x="5501147" y="438765"/>
            <a:ext cx="1757209"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5501147" y="2209800"/>
            <a:ext cx="3109453"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5486400" y="3429000"/>
            <a:ext cx="3109453"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01148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46137" y="19438"/>
            <a:ext cx="7162800" cy="461665"/>
          </a:xfrm>
          <a:prstGeom prst="rect">
            <a:avLst/>
          </a:prstGeom>
          <a:noFill/>
        </p:spPr>
        <p:txBody>
          <a:bodyPr wrap="square" rtlCol="0">
            <a:spAutoFit/>
          </a:bodyPr>
          <a:lstStyle/>
          <a:p>
            <a:pPr algn="ctr"/>
            <a:r>
              <a:rPr lang="it-IT" sz="2400" dirty="0" err="1" smtClean="0">
                <a:solidFill>
                  <a:srgbClr val="FF0000"/>
                </a:solidFill>
              </a:rPr>
              <a:t>Is</a:t>
            </a:r>
            <a:r>
              <a:rPr lang="it-IT" sz="2400" dirty="0" smtClean="0">
                <a:solidFill>
                  <a:srgbClr val="FF0000"/>
                </a:solidFill>
              </a:rPr>
              <a:t> </a:t>
            </a:r>
            <a:r>
              <a:rPr lang="it-IT" sz="2400" dirty="0" err="1" smtClean="0">
                <a:solidFill>
                  <a:srgbClr val="FF0000"/>
                </a:solidFill>
              </a:rPr>
              <a:t>phenotype</a:t>
            </a:r>
            <a:r>
              <a:rPr lang="it-IT" sz="2400" dirty="0" smtClean="0">
                <a:solidFill>
                  <a:srgbClr val="FF0000"/>
                </a:solidFill>
              </a:rPr>
              <a:t> </a:t>
            </a:r>
            <a:r>
              <a:rPr lang="it-IT" sz="2400" dirty="0" err="1" smtClean="0">
                <a:solidFill>
                  <a:srgbClr val="FF0000"/>
                </a:solidFill>
              </a:rPr>
              <a:t>analysis</a:t>
            </a:r>
            <a:r>
              <a:rPr lang="it-IT" sz="2400" dirty="0" smtClean="0">
                <a:solidFill>
                  <a:srgbClr val="FF0000"/>
                </a:solidFill>
              </a:rPr>
              <a:t> </a:t>
            </a:r>
            <a:r>
              <a:rPr lang="it-IT" sz="2400" dirty="0" err="1" smtClean="0">
                <a:solidFill>
                  <a:srgbClr val="FF0000"/>
                </a:solidFill>
              </a:rPr>
              <a:t>useful</a:t>
            </a:r>
            <a:r>
              <a:rPr lang="it-IT" sz="2400" dirty="0" smtClean="0">
                <a:solidFill>
                  <a:srgbClr val="FF0000"/>
                </a:solidFill>
              </a:rPr>
              <a:t> in </a:t>
            </a:r>
            <a:r>
              <a:rPr lang="it-IT" sz="2400" dirty="0" err="1" smtClean="0">
                <a:solidFill>
                  <a:srgbClr val="FF0000"/>
                </a:solidFill>
              </a:rPr>
              <a:t>prospective</a:t>
            </a:r>
            <a:r>
              <a:rPr lang="it-IT" sz="2400" dirty="0" smtClean="0">
                <a:solidFill>
                  <a:srgbClr val="FF0000"/>
                </a:solidFill>
              </a:rPr>
              <a:t> </a:t>
            </a:r>
            <a:r>
              <a:rPr lang="it-IT" sz="2400" dirty="0" err="1" smtClean="0">
                <a:solidFill>
                  <a:srgbClr val="FF0000"/>
                </a:solidFill>
              </a:rPr>
              <a:t>studies</a:t>
            </a:r>
            <a:r>
              <a:rPr lang="it-IT" sz="2400" dirty="0" smtClean="0">
                <a:solidFill>
                  <a:srgbClr val="FF0000"/>
                </a:solidFill>
              </a:rPr>
              <a:t>?</a:t>
            </a:r>
            <a:endParaRPr lang="it-IT" sz="2400"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1103"/>
            <a:ext cx="77533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1" y="1246187"/>
            <a:ext cx="839787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763" y="1552575"/>
            <a:ext cx="27146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213852" y="2228165"/>
            <a:ext cx="8763000" cy="646331"/>
          </a:xfrm>
          <a:prstGeom prst="rect">
            <a:avLst/>
          </a:prstGeom>
        </p:spPr>
        <p:txBody>
          <a:bodyPr wrap="square">
            <a:spAutoFit/>
          </a:bodyPr>
          <a:lstStyle/>
          <a:p>
            <a:r>
              <a:rPr lang="it-IT" dirty="0"/>
              <a:t>112 </a:t>
            </a:r>
            <a:r>
              <a:rPr lang="it-IT" dirty="0" err="1"/>
              <a:t>patients</a:t>
            </a:r>
            <a:r>
              <a:rPr lang="it-IT" dirty="0"/>
              <a:t> with </a:t>
            </a:r>
            <a:r>
              <a:rPr lang="it-IT" dirty="0" smtClean="0"/>
              <a:t>severe </a:t>
            </a:r>
            <a:r>
              <a:rPr lang="en-US" dirty="0" smtClean="0"/>
              <a:t>asthma</a:t>
            </a:r>
            <a:r>
              <a:rPr lang="en-US" dirty="0"/>
              <a:t>, </a:t>
            </a:r>
            <a:endParaRPr lang="en-US" dirty="0" smtClean="0"/>
          </a:p>
          <a:p>
            <a:r>
              <a:rPr lang="en-US" dirty="0" smtClean="0"/>
              <a:t>5 </a:t>
            </a:r>
            <a:r>
              <a:rPr lang="en-US" dirty="0"/>
              <a:t>Severe Asthma Research Program (</a:t>
            </a:r>
            <a:r>
              <a:rPr lang="en-US" dirty="0" smtClean="0"/>
              <a:t>SARP) clusters </a:t>
            </a:r>
            <a:r>
              <a:rPr lang="en-US" dirty="0"/>
              <a:t>were </a:t>
            </a:r>
            <a:r>
              <a:rPr lang="en-US" dirty="0" smtClean="0"/>
              <a:t>identified</a:t>
            </a:r>
            <a:endParaRPr lang="it-IT" dirty="0"/>
          </a:p>
        </p:txBody>
      </p:sp>
      <p:sp>
        <p:nvSpPr>
          <p:cNvPr id="5" name="Rettangolo 4"/>
          <p:cNvSpPr/>
          <p:nvPr/>
        </p:nvSpPr>
        <p:spPr>
          <a:xfrm>
            <a:off x="1532167" y="3505200"/>
            <a:ext cx="5407281" cy="2292935"/>
          </a:xfrm>
          <a:prstGeom prst="rect">
            <a:avLst/>
          </a:prstGeom>
          <a:solidFill>
            <a:schemeClr val="bg1"/>
          </a:solidFill>
          <a:ln w="31750">
            <a:solidFill>
              <a:schemeClr val="tx2"/>
            </a:solidFill>
          </a:ln>
        </p:spPr>
        <p:txBody>
          <a:bodyPr wrap="square">
            <a:spAutoFit/>
          </a:bodyPr>
          <a:lstStyle/>
          <a:p>
            <a:pPr algn="ctr"/>
            <a:r>
              <a:rPr lang="it-IT" dirty="0" err="1"/>
              <a:t>A</a:t>
            </a:r>
            <a:r>
              <a:rPr lang="it-IT" dirty="0" err="1" smtClean="0"/>
              <a:t>ll</a:t>
            </a:r>
            <a:r>
              <a:rPr lang="it-IT" dirty="0" smtClean="0"/>
              <a:t> </a:t>
            </a:r>
            <a:r>
              <a:rPr lang="it-IT" dirty="0" err="1"/>
              <a:t>these</a:t>
            </a:r>
            <a:r>
              <a:rPr lang="it-IT" dirty="0"/>
              <a:t> clusters </a:t>
            </a:r>
            <a:r>
              <a:rPr lang="it-IT" dirty="0" err="1" smtClean="0"/>
              <a:t>shared</a:t>
            </a:r>
            <a:r>
              <a:rPr lang="it-IT" dirty="0"/>
              <a:t> </a:t>
            </a:r>
            <a:r>
              <a:rPr lang="en-US" dirty="0" smtClean="0"/>
              <a:t>similar asthma outcomes: </a:t>
            </a:r>
          </a:p>
          <a:p>
            <a:endParaRPr lang="en-US" dirty="0" smtClean="0"/>
          </a:p>
          <a:p>
            <a:pPr marL="285750" indent="-285750">
              <a:spcBef>
                <a:spcPts val="600"/>
              </a:spcBef>
              <a:spcAft>
                <a:spcPts val="600"/>
              </a:spcAft>
              <a:buFont typeface="Arial" panose="020B0604020202020204" pitchFamily="34" charset="0"/>
              <a:buChar char="•"/>
            </a:pPr>
            <a:r>
              <a:rPr lang="en-US" dirty="0" smtClean="0"/>
              <a:t>ACQ-6 </a:t>
            </a:r>
            <a:r>
              <a:rPr lang="en-US" dirty="0"/>
              <a:t>score did not change in any </a:t>
            </a:r>
            <a:r>
              <a:rPr lang="en-US" dirty="0" smtClean="0"/>
              <a:t>cluster.</a:t>
            </a:r>
          </a:p>
          <a:p>
            <a:pPr marL="285750" indent="-285750">
              <a:spcBef>
                <a:spcPts val="600"/>
              </a:spcBef>
              <a:spcAft>
                <a:spcPts val="600"/>
              </a:spcAft>
              <a:buFont typeface="Arial" panose="020B0604020202020204" pitchFamily="34" charset="0"/>
              <a:buChar char="•"/>
            </a:pPr>
            <a:r>
              <a:rPr lang="en-US" dirty="0" smtClean="0"/>
              <a:t>Exacerbation rate was similar</a:t>
            </a:r>
          </a:p>
          <a:p>
            <a:pPr marL="285750" indent="-285750">
              <a:spcBef>
                <a:spcPts val="600"/>
              </a:spcBef>
              <a:spcAft>
                <a:spcPts val="600"/>
              </a:spcAft>
              <a:buFont typeface="Arial" panose="020B0604020202020204" pitchFamily="34" charset="0"/>
              <a:buChar char="•"/>
            </a:pPr>
            <a:r>
              <a:rPr lang="en-US" dirty="0"/>
              <a:t>T</a:t>
            </a:r>
            <a:r>
              <a:rPr lang="en-US" dirty="0" smtClean="0"/>
              <a:t>ime </a:t>
            </a:r>
            <a:r>
              <a:rPr lang="en-US" dirty="0"/>
              <a:t>to first exacerbation </a:t>
            </a:r>
            <a:r>
              <a:rPr lang="en-US" dirty="0" smtClean="0"/>
              <a:t>was similar</a:t>
            </a:r>
          </a:p>
          <a:p>
            <a:pPr marL="285750" indent="-285750">
              <a:spcBef>
                <a:spcPts val="600"/>
              </a:spcBef>
              <a:spcAft>
                <a:spcPts val="600"/>
              </a:spcAft>
              <a:buFont typeface="Arial" panose="020B0604020202020204" pitchFamily="34" charset="0"/>
              <a:buChar char="•"/>
            </a:pPr>
            <a:r>
              <a:rPr lang="it-IT" dirty="0"/>
              <a:t>T</a:t>
            </a:r>
            <a:r>
              <a:rPr lang="it-IT" dirty="0" smtClean="0"/>
              <a:t>reatment </a:t>
            </a:r>
            <a:r>
              <a:rPr lang="it-IT" dirty="0" err="1" smtClean="0"/>
              <a:t>requirements</a:t>
            </a:r>
            <a:r>
              <a:rPr lang="it-IT" dirty="0"/>
              <a:t> </a:t>
            </a:r>
            <a:r>
              <a:rPr lang="it-IT" dirty="0" err="1" smtClean="0"/>
              <a:t>was</a:t>
            </a:r>
            <a:r>
              <a:rPr lang="it-IT" dirty="0" smtClean="0"/>
              <a:t> </a:t>
            </a:r>
            <a:r>
              <a:rPr lang="it-IT" dirty="0" err="1" smtClean="0"/>
              <a:t>similar</a:t>
            </a:r>
            <a:endParaRPr lang="it-IT" dirty="0"/>
          </a:p>
        </p:txBody>
      </p:sp>
    </p:spTree>
    <p:extLst>
      <p:ext uri="{BB962C8B-B14F-4D97-AF65-F5344CB8AC3E}">
        <p14:creationId xmlns:p14="http://schemas.microsoft.com/office/powerpoint/2010/main" val="4133026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71600" y="2035277"/>
            <a:ext cx="6781800" cy="523220"/>
          </a:xfrm>
          <a:prstGeom prst="rect">
            <a:avLst/>
          </a:prstGeom>
        </p:spPr>
        <p:txBody>
          <a:bodyPr wrap="square">
            <a:spAutoFit/>
          </a:bodyPr>
          <a:lstStyle/>
          <a:p>
            <a:pPr algn="ctr"/>
            <a:r>
              <a:rPr lang="en-US" sz="2800" dirty="0"/>
              <a:t>Asthma phenotyping: why, when </a:t>
            </a:r>
            <a:r>
              <a:rPr lang="en-US" sz="2800" dirty="0" smtClean="0"/>
              <a:t>and </a:t>
            </a:r>
            <a:r>
              <a:rPr lang="it-IT" sz="2800" dirty="0" err="1" smtClean="0">
                <a:solidFill>
                  <a:srgbClr val="FF0000"/>
                </a:solidFill>
              </a:rPr>
              <a:t>how</a:t>
            </a:r>
            <a:endParaRPr lang="it-IT" sz="2800" dirty="0">
              <a:solidFill>
                <a:srgbClr val="FF0000"/>
              </a:solidFill>
            </a:endParaRPr>
          </a:p>
        </p:txBody>
      </p:sp>
      <p:sp>
        <p:nvSpPr>
          <p:cNvPr id="3" name="Freccia in giù 2"/>
          <p:cNvSpPr/>
          <p:nvPr/>
        </p:nvSpPr>
        <p:spPr>
          <a:xfrm>
            <a:off x="7349613" y="2590800"/>
            <a:ext cx="152400" cy="7181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733800" y="3491136"/>
            <a:ext cx="4800600" cy="2677656"/>
          </a:xfrm>
          <a:prstGeom prst="rect">
            <a:avLst/>
          </a:prstGeom>
          <a:noFill/>
          <a:ln w="28575">
            <a:solidFill>
              <a:srgbClr val="FF0000"/>
            </a:solidFill>
          </a:ln>
        </p:spPr>
        <p:txBody>
          <a:bodyPr wrap="square" rtlCol="0">
            <a:spAutoFit/>
          </a:bodyPr>
          <a:lstStyle/>
          <a:p>
            <a:r>
              <a:rPr lang="it-IT" sz="2800" dirty="0" err="1" smtClean="0">
                <a:solidFill>
                  <a:srgbClr val="FF0000"/>
                </a:solidFill>
              </a:rPr>
              <a:t>Functional</a:t>
            </a:r>
            <a:r>
              <a:rPr lang="it-IT" sz="2800" dirty="0" smtClean="0">
                <a:solidFill>
                  <a:srgbClr val="FF0000"/>
                </a:solidFill>
              </a:rPr>
              <a:t> data, </a:t>
            </a:r>
            <a:r>
              <a:rPr lang="it-IT" sz="2800" dirty="0" err="1" smtClean="0">
                <a:solidFill>
                  <a:srgbClr val="FF0000"/>
                </a:solidFill>
              </a:rPr>
              <a:t>symptoms</a:t>
            </a:r>
            <a:endParaRPr lang="it-IT" sz="2800" dirty="0">
              <a:solidFill>
                <a:srgbClr val="FF0000"/>
              </a:solidFill>
            </a:endParaRPr>
          </a:p>
          <a:p>
            <a:endParaRPr lang="it-IT" sz="2800" dirty="0" smtClean="0"/>
          </a:p>
          <a:p>
            <a:r>
              <a:rPr lang="it-IT" sz="2800" dirty="0" err="1" smtClean="0"/>
              <a:t>Induced</a:t>
            </a:r>
            <a:r>
              <a:rPr lang="it-IT" sz="2800" dirty="0" smtClean="0"/>
              <a:t> </a:t>
            </a:r>
            <a:r>
              <a:rPr lang="it-IT" sz="2800" dirty="0" err="1" smtClean="0"/>
              <a:t>sputum</a:t>
            </a:r>
            <a:r>
              <a:rPr lang="it-IT" sz="2800" dirty="0" smtClean="0"/>
              <a:t> </a:t>
            </a:r>
          </a:p>
          <a:p>
            <a:r>
              <a:rPr lang="it-IT" sz="2800" dirty="0" smtClean="0"/>
              <a:t>Blood </a:t>
            </a:r>
            <a:r>
              <a:rPr lang="it-IT" sz="2800" dirty="0" err="1" smtClean="0"/>
              <a:t>biomarkers</a:t>
            </a:r>
            <a:endParaRPr lang="it-IT" sz="2800" dirty="0" smtClean="0"/>
          </a:p>
          <a:p>
            <a:r>
              <a:rPr lang="it-IT" sz="2800" dirty="0" err="1" smtClean="0"/>
              <a:t>FeNO</a:t>
            </a:r>
            <a:endParaRPr lang="it-IT" sz="2800" dirty="0" smtClean="0"/>
          </a:p>
          <a:p>
            <a:endParaRPr lang="it-IT" sz="2800" dirty="0" smtClean="0"/>
          </a:p>
        </p:txBody>
      </p:sp>
    </p:spTree>
    <p:extLst>
      <p:ext uri="{BB962C8B-B14F-4D97-AF65-F5344CB8AC3E}">
        <p14:creationId xmlns:p14="http://schemas.microsoft.com/office/powerpoint/2010/main" val="22013612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480" y="3939253"/>
            <a:ext cx="4898533" cy="270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88" t="5622" r="78385" b="76573"/>
          <a:stretch/>
        </p:blipFill>
        <p:spPr bwMode="auto">
          <a:xfrm>
            <a:off x="159724" y="4478142"/>
            <a:ext cx="590843" cy="31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137" t="5622" r="59454" b="76573"/>
          <a:stretch/>
        </p:blipFill>
        <p:spPr bwMode="auto">
          <a:xfrm>
            <a:off x="131588" y="4938781"/>
            <a:ext cx="618979" cy="31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814" t="5622" r="41659" b="76573"/>
          <a:stretch/>
        </p:blipFill>
        <p:spPr bwMode="auto">
          <a:xfrm>
            <a:off x="126609" y="5313991"/>
            <a:ext cx="590844" cy="31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295" t="5622" r="24501" b="77488"/>
          <a:stretch/>
        </p:blipFill>
        <p:spPr bwMode="auto">
          <a:xfrm>
            <a:off x="126609" y="5733255"/>
            <a:ext cx="590844" cy="32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626" t="5622" r="3730" b="76573"/>
          <a:stretch/>
        </p:blipFill>
        <p:spPr bwMode="auto">
          <a:xfrm>
            <a:off x="136568" y="6226695"/>
            <a:ext cx="581755" cy="32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827584" y="4478142"/>
            <a:ext cx="2088232" cy="369332"/>
          </a:xfrm>
          <a:prstGeom prst="rect">
            <a:avLst/>
          </a:prstGeom>
          <a:noFill/>
        </p:spPr>
        <p:txBody>
          <a:bodyPr wrap="square" rtlCol="0">
            <a:spAutoFit/>
          </a:bodyPr>
          <a:lstStyle/>
          <a:p>
            <a:r>
              <a:rPr lang="it-IT" dirty="0" err="1" smtClean="0">
                <a:solidFill>
                  <a:prstClr val="black"/>
                </a:solidFill>
              </a:rPr>
              <a:t>Mild</a:t>
            </a:r>
            <a:r>
              <a:rPr lang="it-IT" dirty="0" smtClean="0">
                <a:solidFill>
                  <a:prstClr val="black"/>
                </a:solidFill>
              </a:rPr>
              <a:t> </a:t>
            </a:r>
            <a:r>
              <a:rPr lang="it-IT" dirty="0" err="1" smtClean="0">
                <a:solidFill>
                  <a:prstClr val="black"/>
                </a:solidFill>
              </a:rPr>
              <a:t>atopic</a:t>
            </a:r>
            <a:r>
              <a:rPr lang="it-IT" dirty="0" smtClean="0">
                <a:solidFill>
                  <a:prstClr val="black"/>
                </a:solidFill>
              </a:rPr>
              <a:t> </a:t>
            </a:r>
            <a:r>
              <a:rPr lang="it-IT" dirty="0" err="1" smtClean="0">
                <a:solidFill>
                  <a:prstClr val="black"/>
                </a:solidFill>
              </a:rPr>
              <a:t>asthma</a:t>
            </a:r>
            <a:endParaRPr lang="it-IT" dirty="0">
              <a:solidFill>
                <a:prstClr val="black"/>
              </a:solidFill>
            </a:endParaRPr>
          </a:p>
        </p:txBody>
      </p:sp>
      <p:sp>
        <p:nvSpPr>
          <p:cNvPr id="9" name="CasellaDiTesto 8"/>
          <p:cNvSpPr txBox="1"/>
          <p:nvPr/>
        </p:nvSpPr>
        <p:spPr>
          <a:xfrm>
            <a:off x="827584" y="4859868"/>
            <a:ext cx="3456384" cy="369332"/>
          </a:xfrm>
          <a:prstGeom prst="rect">
            <a:avLst/>
          </a:prstGeom>
          <a:noFill/>
        </p:spPr>
        <p:txBody>
          <a:bodyPr wrap="square" rtlCol="0">
            <a:spAutoFit/>
          </a:bodyPr>
          <a:lstStyle/>
          <a:p>
            <a:r>
              <a:rPr lang="it-IT" dirty="0" err="1" smtClean="0">
                <a:solidFill>
                  <a:prstClr val="black"/>
                </a:solidFill>
              </a:rPr>
              <a:t>Mild</a:t>
            </a:r>
            <a:r>
              <a:rPr lang="it-IT" dirty="0" smtClean="0">
                <a:solidFill>
                  <a:prstClr val="black"/>
                </a:solidFill>
              </a:rPr>
              <a:t> to moderate </a:t>
            </a:r>
            <a:r>
              <a:rPr lang="it-IT" dirty="0" err="1" smtClean="0">
                <a:solidFill>
                  <a:prstClr val="black"/>
                </a:solidFill>
              </a:rPr>
              <a:t>atopic</a:t>
            </a:r>
            <a:r>
              <a:rPr lang="it-IT" dirty="0" smtClean="0">
                <a:solidFill>
                  <a:prstClr val="black"/>
                </a:solidFill>
              </a:rPr>
              <a:t> </a:t>
            </a:r>
            <a:r>
              <a:rPr lang="it-IT" dirty="0" err="1" smtClean="0">
                <a:solidFill>
                  <a:prstClr val="black"/>
                </a:solidFill>
              </a:rPr>
              <a:t>asthma</a:t>
            </a:r>
            <a:endParaRPr lang="it-IT" dirty="0">
              <a:solidFill>
                <a:prstClr val="black"/>
              </a:solidFill>
            </a:endParaRPr>
          </a:p>
        </p:txBody>
      </p:sp>
      <p:sp>
        <p:nvSpPr>
          <p:cNvPr id="10" name="CasellaDiTesto 9"/>
          <p:cNvSpPr txBox="1"/>
          <p:nvPr/>
        </p:nvSpPr>
        <p:spPr>
          <a:xfrm>
            <a:off x="827584" y="5291916"/>
            <a:ext cx="2952328" cy="369332"/>
          </a:xfrm>
          <a:prstGeom prst="rect">
            <a:avLst/>
          </a:prstGeom>
          <a:noFill/>
        </p:spPr>
        <p:txBody>
          <a:bodyPr wrap="square" rtlCol="0">
            <a:spAutoFit/>
          </a:bodyPr>
          <a:lstStyle/>
          <a:p>
            <a:r>
              <a:rPr lang="it-IT" dirty="0" smtClean="0">
                <a:solidFill>
                  <a:prstClr val="black"/>
                </a:solidFill>
              </a:rPr>
              <a:t>Late </a:t>
            </a:r>
            <a:r>
              <a:rPr lang="it-IT" dirty="0" err="1" smtClean="0">
                <a:solidFill>
                  <a:prstClr val="black"/>
                </a:solidFill>
              </a:rPr>
              <a:t>onset</a:t>
            </a:r>
            <a:r>
              <a:rPr lang="it-IT" dirty="0" smtClean="0">
                <a:solidFill>
                  <a:prstClr val="black"/>
                </a:solidFill>
              </a:rPr>
              <a:t> </a:t>
            </a:r>
            <a:r>
              <a:rPr lang="it-IT" dirty="0" err="1" smtClean="0">
                <a:solidFill>
                  <a:prstClr val="black"/>
                </a:solidFill>
              </a:rPr>
              <a:t>nonatopic</a:t>
            </a:r>
            <a:r>
              <a:rPr lang="it-IT" dirty="0" smtClean="0">
                <a:solidFill>
                  <a:prstClr val="black"/>
                </a:solidFill>
              </a:rPr>
              <a:t> </a:t>
            </a:r>
            <a:r>
              <a:rPr lang="it-IT" dirty="0" err="1" smtClean="0">
                <a:solidFill>
                  <a:prstClr val="black"/>
                </a:solidFill>
              </a:rPr>
              <a:t>asthma</a:t>
            </a:r>
            <a:endParaRPr lang="it-IT" dirty="0">
              <a:solidFill>
                <a:prstClr val="black"/>
              </a:solidFill>
            </a:endParaRPr>
          </a:p>
        </p:txBody>
      </p:sp>
      <p:sp>
        <p:nvSpPr>
          <p:cNvPr id="11" name="CasellaDiTesto 10"/>
          <p:cNvSpPr txBox="1"/>
          <p:nvPr/>
        </p:nvSpPr>
        <p:spPr>
          <a:xfrm>
            <a:off x="827584" y="5723964"/>
            <a:ext cx="2448272" cy="369332"/>
          </a:xfrm>
          <a:prstGeom prst="rect">
            <a:avLst/>
          </a:prstGeom>
          <a:noFill/>
        </p:spPr>
        <p:txBody>
          <a:bodyPr wrap="square" rtlCol="0">
            <a:spAutoFit/>
          </a:bodyPr>
          <a:lstStyle/>
          <a:p>
            <a:r>
              <a:rPr lang="it-IT" dirty="0" smtClean="0">
                <a:solidFill>
                  <a:prstClr val="black"/>
                </a:solidFill>
              </a:rPr>
              <a:t>Severe </a:t>
            </a:r>
            <a:r>
              <a:rPr lang="it-IT" dirty="0" err="1" smtClean="0">
                <a:solidFill>
                  <a:prstClr val="black"/>
                </a:solidFill>
              </a:rPr>
              <a:t>atopic</a:t>
            </a:r>
            <a:r>
              <a:rPr lang="it-IT" dirty="0" smtClean="0">
                <a:solidFill>
                  <a:prstClr val="black"/>
                </a:solidFill>
              </a:rPr>
              <a:t> </a:t>
            </a:r>
            <a:r>
              <a:rPr lang="it-IT" dirty="0" err="1" smtClean="0">
                <a:solidFill>
                  <a:prstClr val="black"/>
                </a:solidFill>
              </a:rPr>
              <a:t>asthma</a:t>
            </a:r>
            <a:endParaRPr lang="it-IT" dirty="0">
              <a:solidFill>
                <a:prstClr val="black"/>
              </a:solidFill>
            </a:endParaRPr>
          </a:p>
        </p:txBody>
      </p:sp>
      <p:sp>
        <p:nvSpPr>
          <p:cNvPr id="12" name="CasellaDiTesto 11"/>
          <p:cNvSpPr txBox="1"/>
          <p:nvPr/>
        </p:nvSpPr>
        <p:spPr>
          <a:xfrm>
            <a:off x="827584" y="6156012"/>
            <a:ext cx="3024336" cy="369332"/>
          </a:xfrm>
          <a:prstGeom prst="rect">
            <a:avLst/>
          </a:prstGeom>
          <a:noFill/>
        </p:spPr>
        <p:txBody>
          <a:bodyPr wrap="square" rtlCol="0">
            <a:spAutoFit/>
          </a:bodyPr>
          <a:lstStyle/>
          <a:p>
            <a:r>
              <a:rPr lang="it-IT" dirty="0" smtClean="0">
                <a:solidFill>
                  <a:prstClr val="black"/>
                </a:solidFill>
              </a:rPr>
              <a:t>Severe </a:t>
            </a:r>
            <a:r>
              <a:rPr lang="it-IT" dirty="0" err="1" smtClean="0">
                <a:solidFill>
                  <a:prstClr val="black"/>
                </a:solidFill>
              </a:rPr>
              <a:t>asthma</a:t>
            </a:r>
            <a:r>
              <a:rPr lang="it-IT" dirty="0" smtClean="0">
                <a:solidFill>
                  <a:prstClr val="black"/>
                </a:solidFill>
              </a:rPr>
              <a:t> with </a:t>
            </a:r>
            <a:r>
              <a:rPr lang="it-IT" dirty="0" err="1" smtClean="0">
                <a:solidFill>
                  <a:prstClr val="black"/>
                </a:solidFill>
              </a:rPr>
              <a:t>fixed</a:t>
            </a:r>
            <a:r>
              <a:rPr lang="it-IT" dirty="0" smtClean="0">
                <a:solidFill>
                  <a:prstClr val="black"/>
                </a:solidFill>
              </a:rPr>
              <a:t> flow</a:t>
            </a:r>
            <a:endParaRPr lang="it-IT" dirty="0">
              <a:solidFill>
                <a:prstClr val="black"/>
              </a:solidFill>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173387"/>
            <a:ext cx="48291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88" y="173388"/>
            <a:ext cx="5683544" cy="51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0" y="1268760"/>
            <a:ext cx="295275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asellaDiTesto 15"/>
          <p:cNvSpPr txBox="1"/>
          <p:nvPr/>
        </p:nvSpPr>
        <p:spPr>
          <a:xfrm>
            <a:off x="126609" y="783183"/>
            <a:ext cx="2573183" cy="338554"/>
          </a:xfrm>
          <a:prstGeom prst="rect">
            <a:avLst/>
          </a:prstGeom>
          <a:noFill/>
        </p:spPr>
        <p:txBody>
          <a:bodyPr wrap="square" rtlCol="0">
            <a:spAutoFit/>
          </a:bodyPr>
          <a:lstStyle/>
          <a:p>
            <a:r>
              <a:rPr lang="it-IT" sz="1600" dirty="0" smtClean="0">
                <a:solidFill>
                  <a:prstClr val="black"/>
                </a:solidFill>
              </a:rPr>
              <a:t>Moore WC, et al.,</a:t>
            </a:r>
            <a:endParaRPr lang="it-IT" sz="1600" dirty="0">
              <a:solidFill>
                <a:prstClr val="black"/>
              </a:solidFill>
            </a:endParaRPr>
          </a:p>
        </p:txBody>
      </p:sp>
    </p:spTree>
    <p:extLst>
      <p:ext uri="{BB962C8B-B14F-4D97-AF65-F5344CB8AC3E}">
        <p14:creationId xmlns:p14="http://schemas.microsoft.com/office/powerpoint/2010/main" val="2870392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71600" y="2035277"/>
            <a:ext cx="6781800" cy="523220"/>
          </a:xfrm>
          <a:prstGeom prst="rect">
            <a:avLst/>
          </a:prstGeom>
        </p:spPr>
        <p:txBody>
          <a:bodyPr wrap="square">
            <a:spAutoFit/>
          </a:bodyPr>
          <a:lstStyle/>
          <a:p>
            <a:pPr algn="ctr"/>
            <a:r>
              <a:rPr lang="en-US" sz="2800" dirty="0"/>
              <a:t>Asthma phenotyping: why, when </a:t>
            </a:r>
            <a:r>
              <a:rPr lang="en-US" sz="2800" dirty="0" smtClean="0"/>
              <a:t>and </a:t>
            </a:r>
            <a:r>
              <a:rPr lang="it-IT" sz="2800" dirty="0" err="1" smtClean="0">
                <a:solidFill>
                  <a:srgbClr val="FF0000"/>
                </a:solidFill>
              </a:rPr>
              <a:t>how</a:t>
            </a:r>
            <a:endParaRPr lang="it-IT" sz="2800" dirty="0">
              <a:solidFill>
                <a:srgbClr val="FF0000"/>
              </a:solidFill>
            </a:endParaRPr>
          </a:p>
        </p:txBody>
      </p:sp>
      <p:sp>
        <p:nvSpPr>
          <p:cNvPr id="3" name="Freccia in giù 2"/>
          <p:cNvSpPr/>
          <p:nvPr/>
        </p:nvSpPr>
        <p:spPr>
          <a:xfrm>
            <a:off x="7349613" y="2590800"/>
            <a:ext cx="152400" cy="7181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733800" y="3491136"/>
            <a:ext cx="4800600" cy="2677656"/>
          </a:xfrm>
          <a:prstGeom prst="rect">
            <a:avLst/>
          </a:prstGeom>
          <a:noFill/>
          <a:ln w="28575">
            <a:solidFill>
              <a:srgbClr val="FF0000"/>
            </a:solidFill>
          </a:ln>
        </p:spPr>
        <p:txBody>
          <a:bodyPr wrap="square" rtlCol="0">
            <a:spAutoFit/>
          </a:bodyPr>
          <a:lstStyle/>
          <a:p>
            <a:r>
              <a:rPr lang="it-IT" sz="2800" dirty="0" err="1" smtClean="0"/>
              <a:t>Functional</a:t>
            </a:r>
            <a:r>
              <a:rPr lang="it-IT" sz="2800" dirty="0" smtClean="0"/>
              <a:t> data, </a:t>
            </a:r>
            <a:r>
              <a:rPr lang="it-IT" sz="2800" dirty="0" err="1" smtClean="0"/>
              <a:t>symptoms</a:t>
            </a:r>
            <a:endParaRPr lang="it-IT" sz="2800" dirty="0"/>
          </a:p>
          <a:p>
            <a:endParaRPr lang="it-IT" sz="2800" dirty="0" smtClean="0"/>
          </a:p>
          <a:p>
            <a:r>
              <a:rPr lang="it-IT" sz="2800" dirty="0" err="1" smtClean="0">
                <a:solidFill>
                  <a:srgbClr val="FF0000"/>
                </a:solidFill>
              </a:rPr>
              <a:t>Induced</a:t>
            </a:r>
            <a:r>
              <a:rPr lang="it-IT" sz="2800" dirty="0" smtClean="0">
                <a:solidFill>
                  <a:srgbClr val="FF0000"/>
                </a:solidFill>
              </a:rPr>
              <a:t> </a:t>
            </a:r>
            <a:r>
              <a:rPr lang="it-IT" sz="2800" dirty="0" err="1" smtClean="0">
                <a:solidFill>
                  <a:srgbClr val="FF0000"/>
                </a:solidFill>
              </a:rPr>
              <a:t>sputum</a:t>
            </a:r>
            <a:r>
              <a:rPr lang="it-IT" sz="2800" dirty="0" smtClean="0">
                <a:solidFill>
                  <a:srgbClr val="FF0000"/>
                </a:solidFill>
              </a:rPr>
              <a:t> </a:t>
            </a:r>
          </a:p>
          <a:p>
            <a:r>
              <a:rPr lang="it-IT" sz="2800" dirty="0" smtClean="0">
                <a:solidFill>
                  <a:srgbClr val="FF0000"/>
                </a:solidFill>
              </a:rPr>
              <a:t>Blood </a:t>
            </a:r>
            <a:r>
              <a:rPr lang="it-IT" sz="2800" dirty="0" err="1" smtClean="0">
                <a:solidFill>
                  <a:srgbClr val="FF0000"/>
                </a:solidFill>
              </a:rPr>
              <a:t>biomarkers</a:t>
            </a:r>
            <a:endParaRPr lang="it-IT" sz="2800" dirty="0" smtClean="0">
              <a:solidFill>
                <a:srgbClr val="FF0000"/>
              </a:solidFill>
            </a:endParaRPr>
          </a:p>
          <a:p>
            <a:r>
              <a:rPr lang="it-IT" sz="2800" dirty="0" err="1" smtClean="0">
                <a:solidFill>
                  <a:srgbClr val="FF0000"/>
                </a:solidFill>
              </a:rPr>
              <a:t>FeNO</a:t>
            </a:r>
            <a:endParaRPr lang="it-IT" sz="2800" dirty="0" smtClean="0">
              <a:solidFill>
                <a:srgbClr val="FF0000"/>
              </a:solidFill>
            </a:endParaRPr>
          </a:p>
          <a:p>
            <a:endParaRPr lang="it-IT" sz="2800" dirty="0" smtClean="0"/>
          </a:p>
        </p:txBody>
      </p:sp>
    </p:spTree>
    <p:extLst>
      <p:ext uri="{BB962C8B-B14F-4D97-AF65-F5344CB8AC3E}">
        <p14:creationId xmlns:p14="http://schemas.microsoft.com/office/powerpoint/2010/main" val="1901446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908050"/>
            <a:ext cx="546893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7"/>
          <p:cNvSpPr txBox="1">
            <a:spLocks noChangeArrowheads="1"/>
          </p:cNvSpPr>
          <p:nvPr/>
        </p:nvSpPr>
        <p:spPr bwMode="auto">
          <a:xfrm>
            <a:off x="1901825" y="3789363"/>
            <a:ext cx="15621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8004D"/>
              </a:buClr>
              <a:buSzPct val="125000"/>
              <a:buFont typeface="Symbol" pitchFamily="18" charset="2"/>
              <a:buChar char="·"/>
              <a:defRPr sz="2600">
                <a:solidFill>
                  <a:schemeClr val="tx1"/>
                </a:solidFill>
                <a:latin typeface="Arial" pitchFamily="34" charset="0"/>
              </a:defRPr>
            </a:lvl1pPr>
            <a:lvl2pPr marL="742950" indent="-285750" eaLnBrk="0" hangingPunct="0">
              <a:spcBef>
                <a:spcPct val="20000"/>
              </a:spcBef>
              <a:buClr>
                <a:srgbClr val="E8004D"/>
              </a:buClr>
              <a:buSzPct val="150000"/>
              <a:buFont typeface="Symbol" pitchFamily="18" charset="2"/>
              <a:buChar char="-"/>
              <a:defRPr sz="2400">
                <a:solidFill>
                  <a:schemeClr val="tx1"/>
                </a:solidFill>
                <a:latin typeface="Arial" pitchFamily="34" charset="0"/>
              </a:defRPr>
            </a:lvl2pPr>
            <a:lvl3pPr marL="1143000" indent="-228600" eaLnBrk="0" hangingPunct="0">
              <a:spcBef>
                <a:spcPct val="20000"/>
              </a:spcBef>
              <a:buClr>
                <a:srgbClr val="E8004D"/>
              </a:buClr>
              <a:buSzPct val="125000"/>
              <a:buFont typeface="Symbol" pitchFamily="18" charset="2"/>
              <a:buChar char="·"/>
              <a:defRPr sz="2400">
                <a:solidFill>
                  <a:schemeClr val="tx1"/>
                </a:solidFill>
                <a:latin typeface="Arial" pitchFamily="34" charset="0"/>
              </a:defRPr>
            </a:lvl3pPr>
            <a:lvl4pPr marL="16002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4pPr>
            <a:lvl5pPr marL="20574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9pPr>
          </a:lstStyle>
          <a:p>
            <a:pPr algn="ctr" fontAlgn="base">
              <a:spcAft>
                <a:spcPct val="0"/>
              </a:spcAft>
              <a:buFont typeface="Symbol" pitchFamily="18" charset="2"/>
              <a:buNone/>
            </a:pPr>
            <a:r>
              <a:rPr lang="it-IT" altLang="it-IT" sz="1000" smtClean="0">
                <a:latin typeface="Times New Roman" pitchFamily="18" charset="0"/>
                <a:cs typeface="Times New Roman" pitchFamily="18" charset="0"/>
              </a:rPr>
              <a:t>panel a</a:t>
            </a:r>
          </a:p>
          <a:p>
            <a:pPr algn="ctr" fontAlgn="base">
              <a:spcAft>
                <a:spcPct val="0"/>
              </a:spcAft>
              <a:buFont typeface="Symbol" pitchFamily="18" charset="2"/>
              <a:buNone/>
            </a:pPr>
            <a:r>
              <a:rPr lang="it-IT" altLang="it-IT" sz="1000" smtClean="0">
                <a:latin typeface="Times New Roman" pitchFamily="18" charset="0"/>
                <a:cs typeface="Times New Roman" pitchFamily="18" charset="0"/>
              </a:rPr>
              <a:t>first four days of treatment</a:t>
            </a:r>
          </a:p>
        </p:txBody>
      </p:sp>
      <p:sp>
        <p:nvSpPr>
          <p:cNvPr id="6" name="CasellaDiTesto 9"/>
          <p:cNvSpPr txBox="1">
            <a:spLocks noChangeArrowheads="1"/>
          </p:cNvSpPr>
          <p:nvPr/>
        </p:nvSpPr>
        <p:spPr bwMode="auto">
          <a:xfrm>
            <a:off x="3455988" y="3789363"/>
            <a:ext cx="22685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8004D"/>
              </a:buClr>
              <a:buSzPct val="125000"/>
              <a:buFont typeface="Symbol" pitchFamily="18" charset="2"/>
              <a:buChar char="·"/>
              <a:defRPr sz="2600">
                <a:solidFill>
                  <a:schemeClr val="tx1"/>
                </a:solidFill>
                <a:latin typeface="Arial" pitchFamily="34" charset="0"/>
              </a:defRPr>
            </a:lvl1pPr>
            <a:lvl2pPr marL="742950" indent="-285750" eaLnBrk="0" hangingPunct="0">
              <a:spcBef>
                <a:spcPct val="20000"/>
              </a:spcBef>
              <a:buClr>
                <a:srgbClr val="E8004D"/>
              </a:buClr>
              <a:buSzPct val="150000"/>
              <a:buFont typeface="Symbol" pitchFamily="18" charset="2"/>
              <a:buChar char="-"/>
              <a:defRPr sz="2400">
                <a:solidFill>
                  <a:schemeClr val="tx1"/>
                </a:solidFill>
                <a:latin typeface="Arial" pitchFamily="34" charset="0"/>
              </a:defRPr>
            </a:lvl2pPr>
            <a:lvl3pPr marL="1143000" indent="-228600" eaLnBrk="0" hangingPunct="0">
              <a:spcBef>
                <a:spcPct val="20000"/>
              </a:spcBef>
              <a:buClr>
                <a:srgbClr val="E8004D"/>
              </a:buClr>
              <a:buSzPct val="125000"/>
              <a:buFont typeface="Symbol" pitchFamily="18" charset="2"/>
              <a:buChar char="·"/>
              <a:defRPr sz="2400">
                <a:solidFill>
                  <a:schemeClr val="tx1"/>
                </a:solidFill>
                <a:latin typeface="Arial" pitchFamily="34" charset="0"/>
              </a:defRPr>
            </a:lvl3pPr>
            <a:lvl4pPr marL="16002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4pPr>
            <a:lvl5pPr marL="20574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9pPr>
          </a:lstStyle>
          <a:p>
            <a:pPr algn="ctr" fontAlgn="base">
              <a:spcAft>
                <a:spcPct val="0"/>
              </a:spcAft>
              <a:buFont typeface="Symbol" pitchFamily="18" charset="2"/>
              <a:buNone/>
            </a:pPr>
            <a:r>
              <a:rPr lang="it-IT" altLang="it-IT" sz="1000" smtClean="0">
                <a:latin typeface="Times New Roman" pitchFamily="18" charset="0"/>
                <a:cs typeface="Times New Roman" pitchFamily="18" charset="0"/>
              </a:rPr>
              <a:t>panel b</a:t>
            </a:r>
          </a:p>
          <a:p>
            <a:pPr algn="ctr" fontAlgn="base">
              <a:spcAft>
                <a:spcPct val="0"/>
              </a:spcAft>
              <a:buFont typeface="Symbol" pitchFamily="18" charset="2"/>
              <a:buNone/>
            </a:pPr>
            <a:r>
              <a:rPr lang="it-IT" altLang="it-IT" sz="1000" smtClean="0">
                <a:latin typeface="Times New Roman" pitchFamily="18" charset="0"/>
                <a:cs typeface="Times New Roman" pitchFamily="18" charset="0"/>
              </a:rPr>
              <a:t>four days of the following week</a:t>
            </a:r>
          </a:p>
        </p:txBody>
      </p:sp>
      <p:sp>
        <p:nvSpPr>
          <p:cNvPr id="7" name="CasellaDiTesto 10"/>
          <p:cNvSpPr txBox="1">
            <a:spLocks noChangeArrowheads="1"/>
          </p:cNvSpPr>
          <p:nvPr/>
        </p:nvSpPr>
        <p:spPr bwMode="auto">
          <a:xfrm>
            <a:off x="5675313" y="3789363"/>
            <a:ext cx="13049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8004D"/>
              </a:buClr>
              <a:buSzPct val="125000"/>
              <a:buFont typeface="Symbol" pitchFamily="18" charset="2"/>
              <a:buChar char="·"/>
              <a:defRPr sz="2600">
                <a:solidFill>
                  <a:schemeClr val="tx1"/>
                </a:solidFill>
                <a:latin typeface="Arial" pitchFamily="34" charset="0"/>
              </a:defRPr>
            </a:lvl1pPr>
            <a:lvl2pPr marL="742950" indent="-285750" eaLnBrk="0" hangingPunct="0">
              <a:spcBef>
                <a:spcPct val="20000"/>
              </a:spcBef>
              <a:buClr>
                <a:srgbClr val="E8004D"/>
              </a:buClr>
              <a:buSzPct val="150000"/>
              <a:buFont typeface="Symbol" pitchFamily="18" charset="2"/>
              <a:buChar char="-"/>
              <a:defRPr sz="2400">
                <a:solidFill>
                  <a:schemeClr val="tx1"/>
                </a:solidFill>
                <a:latin typeface="Arial" pitchFamily="34" charset="0"/>
              </a:defRPr>
            </a:lvl2pPr>
            <a:lvl3pPr marL="1143000" indent="-228600" eaLnBrk="0" hangingPunct="0">
              <a:spcBef>
                <a:spcPct val="20000"/>
              </a:spcBef>
              <a:buClr>
                <a:srgbClr val="E8004D"/>
              </a:buClr>
              <a:buSzPct val="125000"/>
              <a:buFont typeface="Symbol" pitchFamily="18" charset="2"/>
              <a:buChar char="·"/>
              <a:defRPr sz="2400">
                <a:solidFill>
                  <a:schemeClr val="tx1"/>
                </a:solidFill>
                <a:latin typeface="Arial" pitchFamily="34" charset="0"/>
              </a:defRPr>
            </a:lvl3pPr>
            <a:lvl4pPr marL="16002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4pPr>
            <a:lvl5pPr marL="20574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9pPr>
          </a:lstStyle>
          <a:p>
            <a:pPr algn="ctr" fontAlgn="base">
              <a:spcAft>
                <a:spcPct val="0"/>
              </a:spcAft>
              <a:buFont typeface="Symbol" pitchFamily="18" charset="2"/>
              <a:buNone/>
            </a:pPr>
            <a:r>
              <a:rPr lang="it-IT" altLang="it-IT" sz="1000" smtClean="0">
                <a:latin typeface="Times New Roman" pitchFamily="18" charset="0"/>
                <a:cs typeface="Times New Roman" pitchFamily="18" charset="0"/>
              </a:rPr>
              <a:t>panel c</a:t>
            </a:r>
          </a:p>
          <a:p>
            <a:pPr algn="ctr" fontAlgn="base">
              <a:spcAft>
                <a:spcPct val="0"/>
              </a:spcAft>
              <a:buFont typeface="Symbol" pitchFamily="18" charset="2"/>
              <a:buNone/>
            </a:pPr>
            <a:r>
              <a:rPr lang="it-IT" altLang="it-IT" sz="1000" smtClean="0">
                <a:latin typeface="Times New Roman" pitchFamily="18" charset="0"/>
                <a:cs typeface="Times New Roman" pitchFamily="18" charset="0"/>
              </a:rPr>
              <a:t>the last four days</a:t>
            </a:r>
          </a:p>
          <a:p>
            <a:pPr algn="ctr" fontAlgn="base">
              <a:spcAft>
                <a:spcPct val="0"/>
              </a:spcAft>
              <a:buFont typeface="Symbol" pitchFamily="18" charset="2"/>
              <a:buNone/>
            </a:pPr>
            <a:r>
              <a:rPr lang="it-IT" altLang="it-IT" sz="1000" smtClean="0">
                <a:latin typeface="Times New Roman" pitchFamily="18" charset="0"/>
                <a:cs typeface="Times New Roman" pitchFamily="18" charset="0"/>
              </a:rPr>
              <a:t>before the fatal attack</a:t>
            </a: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15888"/>
            <a:ext cx="7691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581525"/>
            <a:ext cx="28575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14"/>
          <p:cNvSpPr txBox="1">
            <a:spLocks noChangeArrowheads="1"/>
          </p:cNvSpPr>
          <p:nvPr/>
        </p:nvSpPr>
        <p:spPr bwMode="auto">
          <a:xfrm>
            <a:off x="1866900" y="4724400"/>
            <a:ext cx="976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8004D"/>
              </a:buClr>
              <a:buSzPct val="125000"/>
              <a:buFont typeface="Symbol" pitchFamily="18" charset="2"/>
              <a:buChar char="·"/>
              <a:defRPr sz="2600">
                <a:solidFill>
                  <a:schemeClr val="tx1"/>
                </a:solidFill>
                <a:latin typeface="Arial" pitchFamily="34" charset="0"/>
              </a:defRPr>
            </a:lvl1pPr>
            <a:lvl2pPr marL="742950" indent="-285750" eaLnBrk="0" hangingPunct="0">
              <a:spcBef>
                <a:spcPct val="20000"/>
              </a:spcBef>
              <a:buClr>
                <a:srgbClr val="E8004D"/>
              </a:buClr>
              <a:buSzPct val="150000"/>
              <a:buFont typeface="Symbol" pitchFamily="18" charset="2"/>
              <a:buChar char="-"/>
              <a:defRPr sz="2400">
                <a:solidFill>
                  <a:schemeClr val="tx1"/>
                </a:solidFill>
                <a:latin typeface="Arial" pitchFamily="34" charset="0"/>
              </a:defRPr>
            </a:lvl2pPr>
            <a:lvl3pPr marL="1143000" indent="-228600" eaLnBrk="0" hangingPunct="0">
              <a:spcBef>
                <a:spcPct val="20000"/>
              </a:spcBef>
              <a:buClr>
                <a:srgbClr val="E8004D"/>
              </a:buClr>
              <a:buSzPct val="125000"/>
              <a:buFont typeface="Symbol" pitchFamily="18" charset="2"/>
              <a:buChar char="·"/>
              <a:defRPr sz="2400">
                <a:solidFill>
                  <a:schemeClr val="tx1"/>
                </a:solidFill>
                <a:latin typeface="Arial" pitchFamily="34" charset="0"/>
              </a:defRPr>
            </a:lvl3pPr>
            <a:lvl4pPr marL="16002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4pPr>
            <a:lvl5pPr marL="20574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9pPr>
          </a:lstStyle>
          <a:p>
            <a:pPr algn="ctr" fontAlgn="base">
              <a:spcAft>
                <a:spcPct val="0"/>
              </a:spcAft>
              <a:buFont typeface="Symbol" pitchFamily="18" charset="2"/>
              <a:buNone/>
            </a:pPr>
            <a:r>
              <a:rPr lang="it-IT" altLang="it-IT" sz="1200" smtClean="0">
                <a:latin typeface="Times New Roman" pitchFamily="18" charset="0"/>
                <a:cs typeface="Times New Roman" pitchFamily="18" charset="0"/>
              </a:rPr>
              <a:t>mucous plug</a:t>
            </a:r>
          </a:p>
        </p:txBody>
      </p:sp>
      <p:cxnSp>
        <p:nvCxnSpPr>
          <p:cNvPr id="11" name="Connettore 2 10"/>
          <p:cNvCxnSpPr/>
          <p:nvPr/>
        </p:nvCxnSpPr>
        <p:spPr>
          <a:xfrm>
            <a:off x="2843213" y="4935538"/>
            <a:ext cx="1800225" cy="4381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7"/>
          <p:cNvSpPr txBox="1">
            <a:spLocks noChangeArrowheads="1"/>
          </p:cNvSpPr>
          <p:nvPr/>
        </p:nvSpPr>
        <p:spPr bwMode="auto">
          <a:xfrm>
            <a:off x="1528692" y="5516563"/>
            <a:ext cx="1459054"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8004D"/>
              </a:buClr>
              <a:buSzPct val="125000"/>
              <a:buFont typeface="Symbol" pitchFamily="18" charset="2"/>
              <a:buChar char="·"/>
              <a:defRPr sz="2600">
                <a:solidFill>
                  <a:schemeClr val="tx1"/>
                </a:solidFill>
                <a:latin typeface="Arial" pitchFamily="34" charset="0"/>
              </a:defRPr>
            </a:lvl1pPr>
            <a:lvl2pPr marL="742950" indent="-285750" eaLnBrk="0" hangingPunct="0">
              <a:spcBef>
                <a:spcPct val="20000"/>
              </a:spcBef>
              <a:buClr>
                <a:srgbClr val="E8004D"/>
              </a:buClr>
              <a:buSzPct val="150000"/>
              <a:buFont typeface="Symbol" pitchFamily="18" charset="2"/>
              <a:buChar char="-"/>
              <a:defRPr sz="2400">
                <a:solidFill>
                  <a:schemeClr val="tx1"/>
                </a:solidFill>
                <a:latin typeface="Arial" pitchFamily="34" charset="0"/>
              </a:defRPr>
            </a:lvl2pPr>
            <a:lvl3pPr marL="1143000" indent="-228600" eaLnBrk="0" hangingPunct="0">
              <a:spcBef>
                <a:spcPct val="20000"/>
              </a:spcBef>
              <a:buClr>
                <a:srgbClr val="E8004D"/>
              </a:buClr>
              <a:buSzPct val="125000"/>
              <a:buFont typeface="Symbol" pitchFamily="18" charset="2"/>
              <a:buChar char="·"/>
              <a:defRPr sz="2400">
                <a:solidFill>
                  <a:schemeClr val="tx1"/>
                </a:solidFill>
                <a:latin typeface="Arial" pitchFamily="34" charset="0"/>
              </a:defRPr>
            </a:lvl3pPr>
            <a:lvl4pPr marL="16002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4pPr>
            <a:lvl5pPr marL="20574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9pPr>
          </a:lstStyle>
          <a:p>
            <a:pPr algn="ctr" fontAlgn="base">
              <a:spcAft>
                <a:spcPct val="0"/>
              </a:spcAft>
              <a:buFont typeface="Symbol" pitchFamily="18" charset="2"/>
              <a:buNone/>
            </a:pPr>
            <a:r>
              <a:rPr lang="it-IT" altLang="it-IT" sz="1200" smtClean="0">
                <a:latin typeface="Times New Roman" pitchFamily="18" charset="0"/>
                <a:cs typeface="Times New Roman" pitchFamily="18" charset="0"/>
              </a:rPr>
              <a:t>thickening of the</a:t>
            </a:r>
          </a:p>
          <a:p>
            <a:pPr algn="ctr" fontAlgn="base">
              <a:spcAft>
                <a:spcPct val="0"/>
              </a:spcAft>
              <a:buFont typeface="Symbol" pitchFamily="18" charset="2"/>
              <a:buNone/>
            </a:pPr>
            <a:r>
              <a:rPr lang="it-IT" altLang="it-IT" sz="1200" smtClean="0">
                <a:latin typeface="Times New Roman" pitchFamily="18" charset="0"/>
                <a:cs typeface="Times New Roman" pitchFamily="18" charset="0"/>
              </a:rPr>
              <a:t>basement membrane</a:t>
            </a:r>
          </a:p>
        </p:txBody>
      </p:sp>
      <p:cxnSp>
        <p:nvCxnSpPr>
          <p:cNvPr id="13" name="Connettore 2 12"/>
          <p:cNvCxnSpPr>
            <a:stCxn id="12" idx="3"/>
          </p:cNvCxnSpPr>
          <p:nvPr/>
        </p:nvCxnSpPr>
        <p:spPr>
          <a:xfrm flipV="1">
            <a:off x="2987746" y="5732464"/>
            <a:ext cx="647629" cy="3339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20"/>
          <p:cNvSpPr txBox="1">
            <a:spLocks noChangeArrowheads="1"/>
          </p:cNvSpPr>
          <p:nvPr/>
        </p:nvSpPr>
        <p:spPr bwMode="auto">
          <a:xfrm>
            <a:off x="6992938" y="6611938"/>
            <a:ext cx="21510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8004D"/>
              </a:buClr>
              <a:buSzPct val="125000"/>
              <a:buFont typeface="Symbol" pitchFamily="18" charset="2"/>
              <a:buChar char="·"/>
              <a:defRPr sz="2600">
                <a:solidFill>
                  <a:schemeClr val="tx1"/>
                </a:solidFill>
                <a:latin typeface="Arial" pitchFamily="34" charset="0"/>
              </a:defRPr>
            </a:lvl1pPr>
            <a:lvl2pPr marL="742950" indent="-285750" eaLnBrk="0" hangingPunct="0">
              <a:spcBef>
                <a:spcPct val="20000"/>
              </a:spcBef>
              <a:buClr>
                <a:srgbClr val="E8004D"/>
              </a:buClr>
              <a:buSzPct val="150000"/>
              <a:buFont typeface="Symbol" pitchFamily="18" charset="2"/>
              <a:buChar char="-"/>
              <a:defRPr sz="2400">
                <a:solidFill>
                  <a:schemeClr val="tx1"/>
                </a:solidFill>
                <a:latin typeface="Arial" pitchFamily="34" charset="0"/>
              </a:defRPr>
            </a:lvl2pPr>
            <a:lvl3pPr marL="1143000" indent="-228600" eaLnBrk="0" hangingPunct="0">
              <a:spcBef>
                <a:spcPct val="20000"/>
              </a:spcBef>
              <a:buClr>
                <a:srgbClr val="E8004D"/>
              </a:buClr>
              <a:buSzPct val="125000"/>
              <a:buFont typeface="Symbol" pitchFamily="18" charset="2"/>
              <a:buChar char="·"/>
              <a:defRPr sz="2400">
                <a:solidFill>
                  <a:schemeClr val="tx1"/>
                </a:solidFill>
                <a:latin typeface="Arial" pitchFamily="34" charset="0"/>
              </a:defRPr>
            </a:lvl3pPr>
            <a:lvl4pPr marL="16002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4pPr>
            <a:lvl5pPr marL="2057400" indent="-228600" eaLnBrk="0" hangingPunct="0">
              <a:spcBef>
                <a:spcPct val="20000"/>
              </a:spcBef>
              <a:buClr>
                <a:srgbClr val="E8004D"/>
              </a:buClr>
              <a:buSzPct val="125000"/>
              <a:buFont typeface="Symbol" pitchFamily="18"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E8004D"/>
              </a:buClr>
              <a:buSzPct val="125000"/>
              <a:buFont typeface="Symbol" pitchFamily="18" charset="2"/>
              <a:buChar char="·"/>
              <a:defRPr sz="2000">
                <a:solidFill>
                  <a:schemeClr val="tx1"/>
                </a:solidFill>
                <a:latin typeface="Arial" pitchFamily="34" charset="0"/>
              </a:defRPr>
            </a:lvl9pPr>
          </a:lstStyle>
          <a:p>
            <a:pPr algn="ctr" fontAlgn="base">
              <a:spcAft>
                <a:spcPct val="0"/>
              </a:spcAft>
              <a:buFont typeface="Symbol" pitchFamily="18" charset="2"/>
              <a:buNone/>
            </a:pPr>
            <a:r>
              <a:rPr lang="it-IT" altLang="it-IT" sz="1000" smtClean="0">
                <a:latin typeface="Times New Roman" pitchFamily="18" charset="0"/>
                <a:cs typeface="Times New Roman" pitchFamily="18" charset="0"/>
              </a:rPr>
              <a:t>Saetta M et al. ERJ 1989;2:1008-1012</a:t>
            </a:r>
          </a:p>
        </p:txBody>
      </p:sp>
    </p:spTree>
    <p:extLst>
      <p:ext uri="{BB962C8B-B14F-4D97-AF65-F5344CB8AC3E}">
        <p14:creationId xmlns:p14="http://schemas.microsoft.com/office/powerpoint/2010/main" val="4669293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81000" y="4724400"/>
            <a:ext cx="8509000" cy="131127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it-IT" sz="3200" b="1" dirty="0" err="1">
                <a:solidFill>
                  <a:srgbClr val="FFFF00"/>
                </a:solidFill>
                <a:effectLst>
                  <a:outerShdw blurRad="38100" dist="38100" dir="2700000" algn="tl">
                    <a:srgbClr val="000000"/>
                  </a:outerShdw>
                </a:effectLst>
                <a:latin typeface="Times New Roman" pitchFamily="18" charset="0"/>
                <a:cs typeface="Arial" pitchFamily="34" charset="0"/>
              </a:rPr>
              <a:t>Methods</a:t>
            </a:r>
            <a:r>
              <a:rPr lang="it-IT" sz="3200" b="1" dirty="0">
                <a:solidFill>
                  <a:srgbClr val="FFFF00"/>
                </a:solidFill>
                <a:effectLst>
                  <a:outerShdw blurRad="38100" dist="38100" dir="2700000" algn="tl">
                    <a:srgbClr val="000000"/>
                  </a:outerShdw>
                </a:effectLst>
                <a:latin typeface="Times New Roman" pitchFamily="18" charset="0"/>
                <a:cs typeface="Arial" pitchFamily="34" charset="0"/>
              </a:rPr>
              <a:t>  </a:t>
            </a:r>
            <a:r>
              <a:rPr lang="it-IT" sz="3200" b="1" dirty="0" err="1">
                <a:solidFill>
                  <a:srgbClr val="FFFF00"/>
                </a:solidFill>
                <a:effectLst>
                  <a:outerShdw blurRad="38100" dist="38100" dir="2700000" algn="tl">
                    <a:srgbClr val="000000"/>
                  </a:outerShdw>
                </a:effectLst>
                <a:latin typeface="Times New Roman" pitchFamily="18" charset="0"/>
                <a:cs typeface="Arial" pitchFamily="34" charset="0"/>
              </a:rPr>
              <a:t>of</a:t>
            </a:r>
            <a:r>
              <a:rPr lang="it-IT" sz="3200" b="1" dirty="0">
                <a:solidFill>
                  <a:srgbClr val="FFFF00"/>
                </a:solidFill>
                <a:effectLst>
                  <a:outerShdw blurRad="38100" dist="38100" dir="2700000" algn="tl">
                    <a:srgbClr val="000000"/>
                  </a:outerShdw>
                </a:effectLst>
                <a:latin typeface="Times New Roman" pitchFamily="18" charset="0"/>
                <a:cs typeface="Arial" pitchFamily="34" charset="0"/>
              </a:rPr>
              <a:t>  </a:t>
            </a:r>
            <a:r>
              <a:rPr lang="it-IT" sz="3200" b="1" dirty="0" err="1">
                <a:solidFill>
                  <a:srgbClr val="FFFF00"/>
                </a:solidFill>
                <a:effectLst>
                  <a:outerShdw blurRad="38100" dist="38100" dir="2700000" algn="tl">
                    <a:srgbClr val="000000"/>
                  </a:outerShdw>
                </a:effectLst>
                <a:latin typeface="Times New Roman" pitchFamily="18" charset="0"/>
                <a:cs typeface="Arial" pitchFamily="34" charset="0"/>
              </a:rPr>
              <a:t>sputum</a:t>
            </a:r>
            <a:r>
              <a:rPr lang="it-IT" sz="3200" b="1" dirty="0">
                <a:solidFill>
                  <a:srgbClr val="FFFF00"/>
                </a:solidFill>
                <a:effectLst>
                  <a:outerShdw blurRad="38100" dist="38100" dir="2700000" algn="tl">
                    <a:srgbClr val="000000"/>
                  </a:outerShdw>
                </a:effectLst>
                <a:latin typeface="Times New Roman" pitchFamily="18" charset="0"/>
                <a:cs typeface="Arial" pitchFamily="34" charset="0"/>
              </a:rPr>
              <a:t>  </a:t>
            </a:r>
            <a:r>
              <a:rPr lang="it-IT" sz="3200" b="1" dirty="0" err="1">
                <a:solidFill>
                  <a:srgbClr val="FFFF00"/>
                </a:solidFill>
                <a:effectLst>
                  <a:outerShdw blurRad="38100" dist="38100" dir="2700000" algn="tl">
                    <a:srgbClr val="000000"/>
                  </a:outerShdw>
                </a:effectLst>
                <a:latin typeface="Times New Roman" pitchFamily="18" charset="0"/>
                <a:cs typeface="Arial" pitchFamily="34" charset="0"/>
              </a:rPr>
              <a:t>induction</a:t>
            </a:r>
            <a:endParaRPr lang="it-IT" sz="3200" b="1" dirty="0">
              <a:solidFill>
                <a:srgbClr val="FFFFFF"/>
              </a:solidFill>
              <a:effectLst>
                <a:outerShdw blurRad="38100" dist="38100" dir="2700000" algn="tl">
                  <a:srgbClr val="000000"/>
                </a:outerShdw>
              </a:effectLst>
              <a:latin typeface="Times New Roman" pitchFamily="18" charset="0"/>
              <a:cs typeface="Arial" pitchFamily="34" charset="0"/>
            </a:endParaRPr>
          </a:p>
          <a:p>
            <a:pPr algn="ctr" fontAlgn="base">
              <a:spcBef>
                <a:spcPct val="50000"/>
              </a:spcBef>
              <a:spcAft>
                <a:spcPct val="0"/>
              </a:spcAft>
              <a:defRPr/>
            </a:pPr>
            <a:r>
              <a:rPr lang="it-IT" sz="3200" b="1" dirty="0" err="1">
                <a:solidFill>
                  <a:srgbClr val="FFFFFF"/>
                </a:solidFill>
                <a:effectLst>
                  <a:outerShdw blurRad="38100" dist="38100" dir="2700000" algn="tl">
                    <a:srgbClr val="000000"/>
                  </a:outerShdw>
                </a:effectLst>
                <a:latin typeface="Times New Roman" pitchFamily="18" charset="0"/>
                <a:cs typeface="Arial" pitchFamily="34" charset="0"/>
              </a:rPr>
              <a:t>Methods</a:t>
            </a:r>
            <a:r>
              <a:rPr lang="it-IT" sz="3200" b="1" dirty="0">
                <a:solidFill>
                  <a:srgbClr val="FFFFFF"/>
                </a:solidFill>
                <a:effectLst>
                  <a:outerShdw blurRad="38100" dist="38100" dir="2700000" algn="tl">
                    <a:srgbClr val="000000"/>
                  </a:outerShdw>
                </a:effectLst>
                <a:latin typeface="Times New Roman" pitchFamily="18" charset="0"/>
                <a:cs typeface="Arial" pitchFamily="34" charset="0"/>
              </a:rPr>
              <a:t>  </a:t>
            </a:r>
            <a:r>
              <a:rPr lang="it-IT" sz="3200" b="1" dirty="0" err="1">
                <a:solidFill>
                  <a:srgbClr val="FFFFFF"/>
                </a:solidFill>
                <a:effectLst>
                  <a:outerShdw blurRad="38100" dist="38100" dir="2700000" algn="tl">
                    <a:srgbClr val="000000"/>
                  </a:outerShdw>
                </a:effectLst>
                <a:latin typeface="Times New Roman" pitchFamily="18" charset="0"/>
                <a:cs typeface="Arial" pitchFamily="34" charset="0"/>
              </a:rPr>
              <a:t>of</a:t>
            </a:r>
            <a:r>
              <a:rPr lang="it-IT" sz="3200" b="1" dirty="0">
                <a:solidFill>
                  <a:srgbClr val="FFFFFF"/>
                </a:solidFill>
                <a:effectLst>
                  <a:outerShdw blurRad="38100" dist="38100" dir="2700000" algn="tl">
                    <a:srgbClr val="000000"/>
                  </a:outerShdw>
                </a:effectLst>
                <a:latin typeface="Times New Roman" pitchFamily="18" charset="0"/>
                <a:cs typeface="Arial" pitchFamily="34" charset="0"/>
              </a:rPr>
              <a:t>  </a:t>
            </a:r>
            <a:r>
              <a:rPr lang="it-IT" sz="3200" b="1" dirty="0" err="1">
                <a:solidFill>
                  <a:srgbClr val="FFFFFF"/>
                </a:solidFill>
                <a:effectLst>
                  <a:outerShdw blurRad="38100" dist="38100" dir="2700000" algn="tl">
                    <a:srgbClr val="000000"/>
                  </a:outerShdw>
                </a:effectLst>
                <a:latin typeface="Times New Roman" pitchFamily="18" charset="0"/>
                <a:cs typeface="Arial" pitchFamily="34" charset="0"/>
              </a:rPr>
              <a:t>sputum</a:t>
            </a:r>
            <a:r>
              <a:rPr lang="it-IT" sz="3200" b="1" dirty="0">
                <a:solidFill>
                  <a:srgbClr val="FFFFFF"/>
                </a:solidFill>
                <a:effectLst>
                  <a:outerShdw blurRad="38100" dist="38100" dir="2700000" algn="tl">
                    <a:srgbClr val="000000"/>
                  </a:outerShdw>
                </a:effectLst>
                <a:latin typeface="Times New Roman" pitchFamily="18" charset="0"/>
                <a:cs typeface="Arial" pitchFamily="34" charset="0"/>
              </a:rPr>
              <a:t>   processing</a:t>
            </a:r>
          </a:p>
        </p:txBody>
      </p:sp>
      <p:sp>
        <p:nvSpPr>
          <p:cNvPr id="101379" name="Text Box 3"/>
          <p:cNvSpPr txBox="1">
            <a:spLocks noChangeArrowheads="1"/>
          </p:cNvSpPr>
          <p:nvPr/>
        </p:nvSpPr>
        <p:spPr bwMode="auto">
          <a:xfrm>
            <a:off x="2979738" y="914400"/>
            <a:ext cx="223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111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endParaRPr lang="it-IT" altLang="it-IT" sz="2400" smtClean="0">
              <a:solidFill>
                <a:srgbClr val="000000"/>
              </a:solidFill>
              <a:latin typeface="Times New Roman" pitchFamily="18" charset="0"/>
              <a:cs typeface="Arial" pitchFamily="34" charset="0"/>
            </a:endParaRPr>
          </a:p>
        </p:txBody>
      </p:sp>
      <p:pic>
        <p:nvPicPr>
          <p:cNvPr id="101380" name="Picture 6"/>
          <p:cNvPicPr>
            <a:picLocks noChangeAspect="1" noChangeArrowheads="1"/>
          </p:cNvPicPr>
          <p:nvPr/>
        </p:nvPicPr>
        <p:blipFill>
          <a:blip r:embed="rId3">
            <a:extLst>
              <a:ext uri="{28A0092B-C50C-407E-A947-70E740481C1C}">
                <a14:useLocalDpi xmlns:a14="http://schemas.microsoft.com/office/drawing/2010/main" val="0"/>
              </a:ext>
            </a:extLst>
          </a:blip>
          <a:srcRect t="17886"/>
          <a:stretch>
            <a:fillRect/>
          </a:stretch>
        </p:blipFill>
        <p:spPr bwMode="auto">
          <a:xfrm>
            <a:off x="533400" y="381000"/>
            <a:ext cx="6870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11125">
                <a:solidFill>
                  <a:srgbClr val="000000"/>
                </a:solidFill>
                <a:miter lim="800000"/>
                <a:headEnd/>
                <a:tailEnd/>
              </a14:hiddenLine>
            </a:ext>
          </a:extLst>
        </p:spPr>
      </p:pic>
    </p:spTree>
    <p:extLst>
      <p:ext uri="{BB962C8B-B14F-4D97-AF65-F5344CB8AC3E}">
        <p14:creationId xmlns:p14="http://schemas.microsoft.com/office/powerpoint/2010/main" val="390979052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4146" name="Picture 7"/>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47813" y="188913"/>
            <a:ext cx="6191250" cy="731837"/>
          </a:xfrm>
          <a:noFill/>
        </p:spPr>
      </p:pic>
      <p:pic>
        <p:nvPicPr>
          <p:cNvPr id="13414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702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908050"/>
            <a:ext cx="45624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4313" y="1125538"/>
            <a:ext cx="63277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0"/>
            <a:ext cx="25463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p:cNvPicPr>
            <a:picLocks noChangeAspect="1" noChangeArrowheads="1"/>
          </p:cNvPicPr>
          <p:nvPr/>
        </p:nvPicPr>
        <p:blipFill>
          <a:blip r:embed="rId8">
            <a:extLst>
              <a:ext uri="{28A0092B-C50C-407E-A947-70E740481C1C}">
                <a14:useLocalDpi xmlns:a14="http://schemas.microsoft.com/office/drawing/2010/main" val="0"/>
              </a:ext>
            </a:extLst>
          </a:blip>
          <a:srcRect t="2704"/>
          <a:stretch>
            <a:fillRect/>
          </a:stretch>
        </p:blipFill>
        <p:spPr bwMode="auto">
          <a:xfrm>
            <a:off x="1763713" y="1628775"/>
            <a:ext cx="2624137"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38375"/>
            <a:ext cx="1728788"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463" y="2205038"/>
            <a:ext cx="187166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4300" y="1628775"/>
            <a:ext cx="24415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Rectangle 19"/>
          <p:cNvSpPr>
            <a:spLocks noChangeArrowheads="1"/>
          </p:cNvSpPr>
          <p:nvPr/>
        </p:nvSpPr>
        <p:spPr bwMode="auto">
          <a:xfrm>
            <a:off x="2051050" y="2420938"/>
            <a:ext cx="2233613" cy="36036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it-IT" altLang="it-IT" sz="1800" smtClean="0">
              <a:solidFill>
                <a:srgbClr val="000000"/>
              </a:solidFill>
              <a:cs typeface="Arial" pitchFamily="34" charset="0"/>
            </a:endParaRPr>
          </a:p>
        </p:txBody>
      </p:sp>
      <p:sp>
        <p:nvSpPr>
          <p:cNvPr id="6164" name="Rectangle 20"/>
          <p:cNvSpPr>
            <a:spLocks noChangeArrowheads="1"/>
          </p:cNvSpPr>
          <p:nvPr/>
        </p:nvSpPr>
        <p:spPr bwMode="auto">
          <a:xfrm>
            <a:off x="6588125" y="2420938"/>
            <a:ext cx="2233613" cy="36036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it-IT" altLang="it-IT" sz="1800" smtClean="0">
              <a:solidFill>
                <a:srgbClr val="000000"/>
              </a:solidFill>
              <a:cs typeface="Arial" pitchFamily="34" charset="0"/>
            </a:endParaRPr>
          </a:p>
        </p:txBody>
      </p:sp>
      <p:sp>
        <p:nvSpPr>
          <p:cNvPr id="6165" name="Text Box 21"/>
          <p:cNvSpPr txBox="1">
            <a:spLocks noChangeArrowheads="1"/>
          </p:cNvSpPr>
          <p:nvPr/>
        </p:nvSpPr>
        <p:spPr bwMode="auto">
          <a:xfrm>
            <a:off x="-107950" y="1797050"/>
            <a:ext cx="226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en-US" altLang="it-IT" sz="1600" smtClean="0">
                <a:solidFill>
                  <a:srgbClr val="0000FF"/>
                </a:solidFill>
                <a:latin typeface="Comic Sans MS" pitchFamily="66" charset="0"/>
                <a:cs typeface="Arial" pitchFamily="34" charset="0"/>
              </a:rPr>
              <a:t>Whole sputum sample</a:t>
            </a:r>
          </a:p>
        </p:txBody>
      </p:sp>
      <p:sp>
        <p:nvSpPr>
          <p:cNvPr id="6166" name="Text Box 22"/>
          <p:cNvSpPr txBox="1">
            <a:spLocks noChangeArrowheads="1"/>
          </p:cNvSpPr>
          <p:nvPr/>
        </p:nvSpPr>
        <p:spPr bwMode="auto">
          <a:xfrm>
            <a:off x="4679950" y="1773238"/>
            <a:ext cx="1692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en-US" altLang="it-IT" sz="1600" smtClean="0">
                <a:solidFill>
                  <a:srgbClr val="0000FF"/>
                </a:solidFill>
                <a:latin typeface="Comic Sans MS" pitchFamily="66" charset="0"/>
                <a:cs typeface="Arial" pitchFamily="34" charset="0"/>
              </a:rPr>
              <a:t>Plug selection</a:t>
            </a:r>
          </a:p>
        </p:txBody>
      </p:sp>
      <p:sp>
        <p:nvSpPr>
          <p:cNvPr id="6167" name="Rectangle 23"/>
          <p:cNvSpPr>
            <a:spLocks noChangeArrowheads="1"/>
          </p:cNvSpPr>
          <p:nvPr/>
        </p:nvSpPr>
        <p:spPr bwMode="auto">
          <a:xfrm>
            <a:off x="2051050" y="3429000"/>
            <a:ext cx="2233613" cy="360363"/>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it-IT" altLang="it-IT" sz="1800" smtClean="0">
              <a:solidFill>
                <a:srgbClr val="000000"/>
              </a:solidFill>
              <a:cs typeface="Arial" pitchFamily="34" charset="0"/>
            </a:endParaRPr>
          </a:p>
        </p:txBody>
      </p:sp>
      <p:sp>
        <p:nvSpPr>
          <p:cNvPr id="6168" name="Rectangle 24"/>
          <p:cNvSpPr>
            <a:spLocks noChangeArrowheads="1"/>
          </p:cNvSpPr>
          <p:nvPr/>
        </p:nvSpPr>
        <p:spPr bwMode="auto">
          <a:xfrm>
            <a:off x="6588125" y="3429000"/>
            <a:ext cx="2233613" cy="360363"/>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it-IT" altLang="it-IT" sz="1800" smtClean="0">
              <a:solidFill>
                <a:srgbClr val="000000"/>
              </a:solidFill>
              <a:cs typeface="Arial" pitchFamily="34" charset="0"/>
            </a:endParaRPr>
          </a:p>
        </p:txBody>
      </p:sp>
      <p:sp>
        <p:nvSpPr>
          <p:cNvPr id="6169" name="Rectangle 25"/>
          <p:cNvSpPr>
            <a:spLocks noChangeArrowheads="1"/>
          </p:cNvSpPr>
          <p:nvPr/>
        </p:nvSpPr>
        <p:spPr bwMode="auto">
          <a:xfrm>
            <a:off x="2051050" y="5445125"/>
            <a:ext cx="2233613" cy="360363"/>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it-IT" altLang="it-IT" sz="1800" smtClean="0">
              <a:solidFill>
                <a:srgbClr val="000000"/>
              </a:solidFill>
              <a:cs typeface="Arial" pitchFamily="34" charset="0"/>
            </a:endParaRPr>
          </a:p>
        </p:txBody>
      </p:sp>
      <p:sp>
        <p:nvSpPr>
          <p:cNvPr id="6170" name="Rectangle 26"/>
          <p:cNvSpPr>
            <a:spLocks noChangeArrowheads="1"/>
          </p:cNvSpPr>
          <p:nvPr/>
        </p:nvSpPr>
        <p:spPr bwMode="auto">
          <a:xfrm>
            <a:off x="6588125" y="5445125"/>
            <a:ext cx="2233613" cy="360363"/>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it-IT" altLang="it-IT" sz="1800" smtClean="0">
              <a:solidFill>
                <a:srgbClr val="000000"/>
              </a:solidFill>
              <a:cs typeface="Arial" pitchFamily="34" charset="0"/>
            </a:endParaRPr>
          </a:p>
        </p:txBody>
      </p:sp>
    </p:spTree>
    <p:extLst>
      <p:ext uri="{BB962C8B-B14F-4D97-AF65-F5344CB8AC3E}">
        <p14:creationId xmlns:p14="http://schemas.microsoft.com/office/powerpoint/2010/main" val="3053325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3" grpId="0" animBg="1"/>
      <p:bldP spid="6164" grpId="0" animBg="1"/>
      <p:bldP spid="6165" grpId="0"/>
      <p:bldP spid="6166" grpId="0"/>
      <p:bldP spid="6167" grpId="0" animBg="1"/>
      <p:bldP spid="6168" grpId="0" animBg="1"/>
      <p:bldP spid="6169" grpId="0" animBg="1"/>
      <p:bldP spid="617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4"/>
          <p:cNvSpPr>
            <a:spLocks noGrp="1" noChangeArrowheads="1"/>
          </p:cNvSpPr>
          <p:nvPr>
            <p:ph type="title" idx="4294967295"/>
          </p:nvPr>
        </p:nvSpPr>
        <p:spPr>
          <a:xfrm>
            <a:off x="1143000" y="1447800"/>
            <a:ext cx="6732588" cy="652463"/>
          </a:xfrm>
          <a:noFill/>
        </p:spPr>
        <p:txBody>
          <a:bodyPr/>
          <a:lstStyle/>
          <a:p>
            <a:r>
              <a:rPr lang="en-US" altLang="it-IT" sz="2400" smtClean="0">
                <a:solidFill>
                  <a:srgbClr val="FF0000"/>
                </a:solidFill>
                <a:latin typeface="Comic Sans MS" pitchFamily="66" charset="0"/>
              </a:rPr>
              <a:t>Sputum processing with DTT</a:t>
            </a:r>
          </a:p>
        </p:txBody>
      </p:sp>
      <p:pic>
        <p:nvPicPr>
          <p:cNvPr id="39947" name="Picture 11"/>
          <p:cNvPicPr>
            <a:picLocks noChangeAspect="1" noChangeArrowheads="1"/>
          </p:cNvPicPr>
          <p:nvPr/>
        </p:nvPicPr>
        <p:blipFill>
          <a:blip r:embed="rId3">
            <a:extLst>
              <a:ext uri="{28A0092B-C50C-407E-A947-70E740481C1C}">
                <a14:useLocalDpi xmlns:a14="http://schemas.microsoft.com/office/drawing/2010/main" val="0"/>
              </a:ext>
            </a:extLst>
          </a:blip>
          <a:srcRect l="11311"/>
          <a:stretch>
            <a:fillRect/>
          </a:stretch>
        </p:blipFill>
        <p:spPr bwMode="auto">
          <a:xfrm>
            <a:off x="468313" y="3752850"/>
            <a:ext cx="3671887"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13"/>
          <p:cNvPicPr>
            <a:picLocks noChangeAspect="1" noChangeArrowheads="1"/>
          </p:cNvPicPr>
          <p:nvPr/>
        </p:nvPicPr>
        <p:blipFill>
          <a:blip r:embed="rId4">
            <a:extLst>
              <a:ext uri="{28A0092B-C50C-407E-A947-70E740481C1C}">
                <a14:useLocalDpi xmlns:a14="http://schemas.microsoft.com/office/drawing/2010/main" val="0"/>
              </a:ext>
            </a:extLst>
          </a:blip>
          <a:srcRect l="31499" t="35216" r="35762" b="27158"/>
          <a:stretch>
            <a:fillRect/>
          </a:stretch>
        </p:blipFill>
        <p:spPr bwMode="auto">
          <a:xfrm>
            <a:off x="6877050" y="3716338"/>
            <a:ext cx="2049463"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15"/>
          <p:cNvPicPr>
            <a:picLocks noChangeAspect="1" noChangeArrowheads="1"/>
          </p:cNvPicPr>
          <p:nvPr/>
        </p:nvPicPr>
        <p:blipFill>
          <a:blip r:embed="rId5">
            <a:lum contrast="-8000"/>
            <a:extLst>
              <a:ext uri="{28A0092B-C50C-407E-A947-70E740481C1C}">
                <a14:useLocalDpi xmlns:a14="http://schemas.microsoft.com/office/drawing/2010/main" val="0"/>
              </a:ext>
            </a:extLst>
          </a:blip>
          <a:srcRect l="38295" t="65265" r="37614" b="4565"/>
          <a:stretch>
            <a:fillRect/>
          </a:stretch>
        </p:blipFill>
        <p:spPr bwMode="auto">
          <a:xfrm>
            <a:off x="4562475" y="3716338"/>
            <a:ext cx="188118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2" name="Text Box 16"/>
          <p:cNvSpPr txBox="1">
            <a:spLocks noChangeArrowheads="1"/>
          </p:cNvSpPr>
          <p:nvPr/>
        </p:nvSpPr>
        <p:spPr bwMode="auto">
          <a:xfrm>
            <a:off x="1331913" y="2922587"/>
            <a:ext cx="1655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FontTx/>
              <a:buNone/>
            </a:pPr>
            <a:r>
              <a:rPr lang="en-US" altLang="it-IT" sz="1600" dirty="0" smtClean="0">
                <a:solidFill>
                  <a:srgbClr val="000000"/>
                </a:solidFill>
                <a:latin typeface="Comic Sans MS" pitchFamily="66" charset="0"/>
                <a:cs typeface="Arial" pitchFamily="34" charset="0"/>
              </a:rPr>
              <a:t>Selected sputum plugs</a:t>
            </a:r>
          </a:p>
        </p:txBody>
      </p:sp>
      <p:sp>
        <p:nvSpPr>
          <p:cNvPr id="39953" name="Text Box 17"/>
          <p:cNvSpPr txBox="1">
            <a:spLocks noChangeArrowheads="1"/>
          </p:cNvSpPr>
          <p:nvPr/>
        </p:nvSpPr>
        <p:spPr bwMode="auto">
          <a:xfrm>
            <a:off x="4859338" y="3213100"/>
            <a:ext cx="1655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FontTx/>
              <a:buNone/>
            </a:pPr>
            <a:r>
              <a:rPr lang="en-US" altLang="it-IT" sz="1600" smtClean="0">
                <a:solidFill>
                  <a:srgbClr val="0000FF"/>
                </a:solidFill>
                <a:latin typeface="Comic Sans MS" pitchFamily="66" charset="0"/>
                <a:cs typeface="Arial" pitchFamily="34" charset="0"/>
              </a:rPr>
              <a:t>Before DTT processing</a:t>
            </a:r>
          </a:p>
        </p:txBody>
      </p:sp>
      <p:sp>
        <p:nvSpPr>
          <p:cNvPr id="39954" name="Text Box 18"/>
          <p:cNvSpPr txBox="1">
            <a:spLocks noChangeArrowheads="1"/>
          </p:cNvSpPr>
          <p:nvPr/>
        </p:nvSpPr>
        <p:spPr bwMode="auto">
          <a:xfrm>
            <a:off x="7092950" y="3213100"/>
            <a:ext cx="16557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FontTx/>
              <a:buNone/>
            </a:pPr>
            <a:r>
              <a:rPr lang="en-US" altLang="it-IT" sz="1600" smtClean="0">
                <a:solidFill>
                  <a:srgbClr val="0000FF"/>
                </a:solidFill>
                <a:latin typeface="Comic Sans MS" pitchFamily="66" charset="0"/>
                <a:cs typeface="Arial" pitchFamily="34" charset="0"/>
              </a:rPr>
              <a:t>After DTT processing</a:t>
            </a:r>
          </a:p>
        </p:txBody>
      </p:sp>
    </p:spTree>
    <p:extLst>
      <p:ext uri="{BB962C8B-B14F-4D97-AF65-F5344CB8AC3E}">
        <p14:creationId xmlns:p14="http://schemas.microsoft.com/office/powerpoint/2010/main" val="363001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9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2" grpId="0"/>
      <p:bldP spid="39953" grpId="0"/>
      <p:bldP spid="3995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4"/>
          <p:cNvSpPr>
            <a:spLocks noGrp="1" noChangeArrowheads="1"/>
          </p:cNvSpPr>
          <p:nvPr>
            <p:ph type="title"/>
          </p:nvPr>
        </p:nvSpPr>
        <p:spPr>
          <a:xfrm>
            <a:off x="457200" y="274638"/>
            <a:ext cx="8147050" cy="561975"/>
          </a:xfrm>
          <a:noFill/>
        </p:spPr>
        <p:txBody>
          <a:bodyPr/>
          <a:lstStyle/>
          <a:p>
            <a:r>
              <a:rPr lang="en-US" altLang="it-IT" sz="2800" smtClean="0">
                <a:solidFill>
                  <a:srgbClr val="FF0000"/>
                </a:solidFill>
                <a:latin typeface="Comic Sans MS" pitchFamily="66" charset="0"/>
              </a:rPr>
              <a:t>Processing sputum samples</a:t>
            </a:r>
          </a:p>
        </p:txBody>
      </p:sp>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l="20018" t="8856" r="54645" b="30682"/>
          <a:stretch>
            <a:fillRect/>
          </a:stretch>
        </p:blipFill>
        <p:spPr bwMode="auto">
          <a:xfrm>
            <a:off x="1546225" y="1773238"/>
            <a:ext cx="136842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noChangeArrowheads="1"/>
          </p:cNvPicPr>
          <p:nvPr/>
        </p:nvPicPr>
        <p:blipFill>
          <a:blip r:embed="rId3">
            <a:extLst>
              <a:ext uri="{28A0092B-C50C-407E-A947-70E740481C1C}">
                <a14:useLocalDpi xmlns:a14="http://schemas.microsoft.com/office/drawing/2010/main" val="0"/>
              </a:ext>
            </a:extLst>
          </a:blip>
          <a:srcRect l="58672" t="8856" r="14668" b="30682"/>
          <a:stretch>
            <a:fillRect/>
          </a:stretch>
        </p:blipFill>
        <p:spPr bwMode="auto">
          <a:xfrm>
            <a:off x="5940425" y="1843088"/>
            <a:ext cx="1439863"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p:cNvSpPr txBox="1">
            <a:spLocks noChangeArrowheads="1"/>
          </p:cNvSpPr>
          <p:nvPr/>
        </p:nvSpPr>
        <p:spPr bwMode="auto">
          <a:xfrm>
            <a:off x="395288" y="1303338"/>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FontTx/>
              <a:buNone/>
            </a:pPr>
            <a:r>
              <a:rPr lang="en-US" altLang="it-IT" sz="2000" smtClean="0">
                <a:solidFill>
                  <a:srgbClr val="000000"/>
                </a:solidFill>
                <a:latin typeface="Comic Sans MS" pitchFamily="66" charset="0"/>
                <a:cs typeface="Arial" pitchFamily="34" charset="0"/>
              </a:rPr>
              <a:t>Smearing of sputum sample</a:t>
            </a:r>
          </a:p>
        </p:txBody>
      </p:sp>
      <p:sp>
        <p:nvSpPr>
          <p:cNvPr id="40968" name="Text Box 8"/>
          <p:cNvSpPr txBox="1">
            <a:spLocks noChangeArrowheads="1"/>
          </p:cNvSpPr>
          <p:nvPr/>
        </p:nvSpPr>
        <p:spPr bwMode="auto">
          <a:xfrm>
            <a:off x="4500563" y="1303338"/>
            <a:ext cx="4643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FontTx/>
              <a:buNone/>
            </a:pPr>
            <a:r>
              <a:rPr lang="en-US" altLang="it-IT" sz="2000" smtClean="0">
                <a:solidFill>
                  <a:srgbClr val="000000"/>
                </a:solidFill>
                <a:latin typeface="Comic Sans MS" pitchFamily="66" charset="0"/>
                <a:cs typeface="Arial" pitchFamily="34" charset="0"/>
              </a:rPr>
              <a:t>Cytospin of processed sputum sample</a:t>
            </a:r>
          </a:p>
        </p:txBody>
      </p:sp>
      <p:pic>
        <p:nvPicPr>
          <p:cNvPr id="40969" name="Picture 9"/>
          <p:cNvPicPr>
            <a:picLocks noChangeAspect="1" noChangeArrowheads="1"/>
          </p:cNvPicPr>
          <p:nvPr/>
        </p:nvPicPr>
        <p:blipFill>
          <a:blip r:embed="rId4">
            <a:extLst>
              <a:ext uri="{28A0092B-C50C-407E-A947-70E740481C1C}">
                <a14:useLocalDpi xmlns:a14="http://schemas.microsoft.com/office/drawing/2010/main" val="0"/>
              </a:ext>
            </a:extLst>
          </a:blip>
          <a:srcRect t="41177"/>
          <a:stretch>
            <a:fillRect/>
          </a:stretch>
        </p:blipFill>
        <p:spPr bwMode="auto">
          <a:xfrm>
            <a:off x="503238" y="4287838"/>
            <a:ext cx="327660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p:cNvPicPr>
            <a:picLocks noChangeAspect="1" noChangeArrowheads="1"/>
          </p:cNvPicPr>
          <p:nvPr/>
        </p:nvPicPr>
        <p:blipFill>
          <a:blip r:embed="rId5">
            <a:extLst>
              <a:ext uri="{28A0092B-C50C-407E-A947-70E740481C1C}">
                <a14:useLocalDpi xmlns:a14="http://schemas.microsoft.com/office/drawing/2010/main" val="0"/>
              </a:ext>
            </a:extLst>
          </a:blip>
          <a:srcRect l="21373" t="51897" r="34349" b="12474"/>
          <a:stretch>
            <a:fillRect/>
          </a:stretch>
        </p:blipFill>
        <p:spPr bwMode="auto">
          <a:xfrm>
            <a:off x="4716463" y="4337050"/>
            <a:ext cx="41767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698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P spid="4096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68962" name="Line 2"/>
          <p:cNvSpPr>
            <a:spLocks noChangeShapeType="1"/>
          </p:cNvSpPr>
          <p:nvPr/>
        </p:nvSpPr>
        <p:spPr bwMode="auto">
          <a:xfrm>
            <a:off x="2235200" y="3303588"/>
            <a:ext cx="56896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it-IT" smtClean="0">
              <a:solidFill>
                <a:srgbClr val="000000"/>
              </a:solidFill>
              <a:cs typeface="Arial" pitchFamily="34" charset="0"/>
            </a:endParaRPr>
          </a:p>
        </p:txBody>
      </p:sp>
      <p:sp>
        <p:nvSpPr>
          <p:cNvPr id="168963" name="Line 3"/>
          <p:cNvSpPr>
            <a:spLocks noChangeShapeType="1"/>
          </p:cNvSpPr>
          <p:nvPr/>
        </p:nvSpPr>
        <p:spPr bwMode="auto">
          <a:xfrm>
            <a:off x="2286000" y="4191000"/>
            <a:ext cx="568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it-IT" smtClean="0">
              <a:solidFill>
                <a:srgbClr val="000000"/>
              </a:solidFill>
              <a:cs typeface="Arial" pitchFamily="34" charset="0"/>
            </a:endParaRPr>
          </a:p>
        </p:txBody>
      </p:sp>
      <p:sp>
        <p:nvSpPr>
          <p:cNvPr id="168964" name="Text Box 4"/>
          <p:cNvSpPr txBox="1">
            <a:spLocks noChangeArrowheads="1"/>
          </p:cNvSpPr>
          <p:nvPr/>
        </p:nvSpPr>
        <p:spPr bwMode="auto">
          <a:xfrm>
            <a:off x="609600" y="188913"/>
            <a:ext cx="8058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2800" b="1" smtClean="0">
                <a:solidFill>
                  <a:srgbClr val="FFFFFF"/>
                </a:solidFill>
                <a:latin typeface="Times New Roman" pitchFamily="18" charset="0"/>
                <a:cs typeface="Arial" pitchFamily="34" charset="0"/>
              </a:rPr>
              <a:t>REPRODUCIBILITY  BETWEEN   SAMPLE</a:t>
            </a:r>
          </a:p>
        </p:txBody>
      </p:sp>
      <p:sp>
        <p:nvSpPr>
          <p:cNvPr id="15365" name="Rectangle 5"/>
          <p:cNvSpPr>
            <a:spLocks noChangeArrowheads="1"/>
          </p:cNvSpPr>
          <p:nvPr/>
        </p:nvSpPr>
        <p:spPr bwMode="auto">
          <a:xfrm>
            <a:off x="2466975" y="4283075"/>
            <a:ext cx="392113" cy="1676400"/>
          </a:xfrm>
          <a:prstGeom prst="rect">
            <a:avLst/>
          </a:prstGeom>
          <a:solidFill>
            <a:schemeClr val="bg1"/>
          </a:solidFill>
          <a:ln w="9525">
            <a:solidFill>
              <a:srgbClr val="1C1C1C"/>
            </a:solidFill>
            <a:miter lim="800000"/>
            <a:headEnd/>
            <a:tailEnd/>
          </a:ln>
          <a:effectLst>
            <a:outerShdw dist="77251" dir="21032261" algn="ctr" rotWithShape="0">
              <a:schemeClr val="bg2"/>
            </a:outerShdw>
          </a:effectLst>
        </p:spPr>
        <p:txBody>
          <a:bodyPr wrap="none" anchor="ctr"/>
          <a:lstStyle/>
          <a:p>
            <a:pPr fontAlgn="base">
              <a:spcBef>
                <a:spcPct val="0"/>
              </a:spcBef>
              <a:spcAft>
                <a:spcPct val="0"/>
              </a:spcAft>
              <a:defRPr/>
            </a:pPr>
            <a:endParaRPr lang="it-IT">
              <a:solidFill>
                <a:srgbClr val="000000"/>
              </a:solidFill>
              <a:cs typeface="Arial" pitchFamily="34" charset="0"/>
            </a:endParaRPr>
          </a:p>
        </p:txBody>
      </p:sp>
      <p:sp>
        <p:nvSpPr>
          <p:cNvPr id="15366" name="Rectangle 6"/>
          <p:cNvSpPr>
            <a:spLocks noChangeArrowheads="1"/>
          </p:cNvSpPr>
          <p:nvPr/>
        </p:nvSpPr>
        <p:spPr bwMode="auto">
          <a:xfrm>
            <a:off x="3290888" y="3567113"/>
            <a:ext cx="406400" cy="2362200"/>
          </a:xfrm>
          <a:prstGeom prst="rect">
            <a:avLst/>
          </a:prstGeom>
          <a:solidFill>
            <a:schemeClr val="bg1"/>
          </a:solidFill>
          <a:ln w="38100">
            <a:solidFill>
              <a:srgbClr val="1C1C1C"/>
            </a:solidFill>
            <a:miter lim="800000"/>
            <a:headEnd/>
            <a:tailEnd/>
          </a:ln>
          <a:effectLst>
            <a:outerShdw dist="77251" dir="21032261" algn="ctr" rotWithShape="0">
              <a:schemeClr val="bg2"/>
            </a:outerShdw>
          </a:effectLst>
        </p:spPr>
        <p:txBody>
          <a:bodyPr wrap="none" anchor="ctr"/>
          <a:lstStyle/>
          <a:p>
            <a:pPr fontAlgn="base">
              <a:spcBef>
                <a:spcPct val="0"/>
              </a:spcBef>
              <a:spcAft>
                <a:spcPct val="0"/>
              </a:spcAft>
              <a:defRPr/>
            </a:pPr>
            <a:endParaRPr lang="it-IT">
              <a:solidFill>
                <a:srgbClr val="000000"/>
              </a:solidFill>
              <a:cs typeface="Arial" pitchFamily="34" charset="0"/>
            </a:endParaRPr>
          </a:p>
        </p:txBody>
      </p:sp>
      <p:sp>
        <p:nvSpPr>
          <p:cNvPr id="15367" name="Rectangle 7"/>
          <p:cNvSpPr>
            <a:spLocks noChangeArrowheads="1"/>
          </p:cNvSpPr>
          <p:nvPr/>
        </p:nvSpPr>
        <p:spPr bwMode="auto">
          <a:xfrm>
            <a:off x="4103688" y="3489325"/>
            <a:ext cx="406400" cy="2438400"/>
          </a:xfrm>
          <a:prstGeom prst="rect">
            <a:avLst/>
          </a:prstGeom>
          <a:solidFill>
            <a:schemeClr val="bg1"/>
          </a:solidFill>
          <a:ln w="38100">
            <a:solidFill>
              <a:srgbClr val="1C1C1C"/>
            </a:solidFill>
            <a:miter lim="800000"/>
            <a:headEnd/>
            <a:tailEnd/>
          </a:ln>
          <a:effectLst>
            <a:outerShdw dist="77251" dir="21032261" algn="ctr" rotWithShape="0">
              <a:schemeClr val="bg2"/>
            </a:outerShdw>
          </a:effectLst>
        </p:spPr>
        <p:txBody>
          <a:bodyPr wrap="none" anchor="ctr"/>
          <a:lstStyle/>
          <a:p>
            <a:pPr fontAlgn="base">
              <a:spcBef>
                <a:spcPct val="0"/>
              </a:spcBef>
              <a:spcAft>
                <a:spcPct val="0"/>
              </a:spcAft>
              <a:defRPr/>
            </a:pPr>
            <a:endParaRPr lang="it-IT">
              <a:solidFill>
                <a:srgbClr val="000000"/>
              </a:solidFill>
              <a:cs typeface="Arial" pitchFamily="34" charset="0"/>
            </a:endParaRPr>
          </a:p>
        </p:txBody>
      </p:sp>
      <p:sp>
        <p:nvSpPr>
          <p:cNvPr id="15368" name="Rectangle 8"/>
          <p:cNvSpPr>
            <a:spLocks noChangeArrowheads="1"/>
          </p:cNvSpPr>
          <p:nvPr/>
        </p:nvSpPr>
        <p:spPr bwMode="auto">
          <a:xfrm>
            <a:off x="4945063" y="2803525"/>
            <a:ext cx="406400" cy="3124200"/>
          </a:xfrm>
          <a:prstGeom prst="rect">
            <a:avLst/>
          </a:prstGeom>
          <a:solidFill>
            <a:schemeClr val="bg1"/>
          </a:solidFill>
          <a:ln w="38100">
            <a:solidFill>
              <a:srgbClr val="1C1C1C"/>
            </a:solidFill>
            <a:miter lim="800000"/>
            <a:headEnd/>
            <a:tailEnd/>
          </a:ln>
          <a:effectLst>
            <a:outerShdw dist="77251" dir="21032261" algn="ctr" rotWithShape="0">
              <a:schemeClr val="bg2"/>
            </a:outerShdw>
          </a:effectLst>
        </p:spPr>
        <p:txBody>
          <a:bodyPr wrap="none" anchor="ctr"/>
          <a:lstStyle/>
          <a:p>
            <a:pPr fontAlgn="base">
              <a:spcBef>
                <a:spcPct val="0"/>
              </a:spcBef>
              <a:spcAft>
                <a:spcPct val="0"/>
              </a:spcAft>
              <a:defRPr/>
            </a:pPr>
            <a:endParaRPr lang="it-IT">
              <a:solidFill>
                <a:srgbClr val="000000"/>
              </a:solidFill>
              <a:cs typeface="Arial" pitchFamily="34" charset="0"/>
            </a:endParaRPr>
          </a:p>
        </p:txBody>
      </p:sp>
      <p:sp>
        <p:nvSpPr>
          <p:cNvPr id="15369" name="Rectangle 9"/>
          <p:cNvSpPr>
            <a:spLocks noChangeArrowheads="1"/>
          </p:cNvSpPr>
          <p:nvPr/>
        </p:nvSpPr>
        <p:spPr bwMode="auto">
          <a:xfrm>
            <a:off x="5794375" y="4556125"/>
            <a:ext cx="406400" cy="1371600"/>
          </a:xfrm>
          <a:prstGeom prst="rect">
            <a:avLst/>
          </a:prstGeom>
          <a:solidFill>
            <a:schemeClr val="bg1"/>
          </a:solidFill>
          <a:ln w="38100">
            <a:solidFill>
              <a:srgbClr val="1C1C1C"/>
            </a:solidFill>
            <a:miter lim="800000"/>
            <a:headEnd/>
            <a:tailEnd/>
          </a:ln>
          <a:effectLst>
            <a:outerShdw dist="77251" dir="21032261" algn="ctr" rotWithShape="0">
              <a:schemeClr val="bg2"/>
            </a:outerShdw>
          </a:effectLst>
        </p:spPr>
        <p:txBody>
          <a:bodyPr wrap="none" anchor="ctr"/>
          <a:lstStyle/>
          <a:p>
            <a:pPr fontAlgn="base">
              <a:spcBef>
                <a:spcPct val="0"/>
              </a:spcBef>
              <a:spcAft>
                <a:spcPct val="0"/>
              </a:spcAft>
              <a:defRPr/>
            </a:pPr>
            <a:endParaRPr lang="it-IT">
              <a:solidFill>
                <a:srgbClr val="000000"/>
              </a:solidFill>
              <a:cs typeface="Arial" pitchFamily="34" charset="0"/>
            </a:endParaRPr>
          </a:p>
        </p:txBody>
      </p:sp>
      <p:sp>
        <p:nvSpPr>
          <p:cNvPr id="15370" name="Rectangle 10"/>
          <p:cNvSpPr>
            <a:spLocks noChangeArrowheads="1"/>
          </p:cNvSpPr>
          <p:nvPr/>
        </p:nvSpPr>
        <p:spPr bwMode="auto">
          <a:xfrm>
            <a:off x="6610350" y="4708525"/>
            <a:ext cx="406400" cy="1219200"/>
          </a:xfrm>
          <a:prstGeom prst="rect">
            <a:avLst/>
          </a:prstGeom>
          <a:solidFill>
            <a:schemeClr val="bg1"/>
          </a:solidFill>
          <a:ln w="38100">
            <a:solidFill>
              <a:srgbClr val="1C1C1C"/>
            </a:solidFill>
            <a:miter lim="800000"/>
            <a:headEnd/>
            <a:tailEnd/>
          </a:ln>
          <a:effectLst>
            <a:outerShdw dist="77251" dir="21032261" algn="ctr" rotWithShape="0">
              <a:schemeClr val="bg2"/>
            </a:outerShdw>
          </a:effectLst>
        </p:spPr>
        <p:txBody>
          <a:bodyPr wrap="none" anchor="ctr"/>
          <a:lstStyle/>
          <a:p>
            <a:pPr fontAlgn="base">
              <a:spcBef>
                <a:spcPct val="0"/>
              </a:spcBef>
              <a:spcAft>
                <a:spcPct val="0"/>
              </a:spcAft>
              <a:defRPr/>
            </a:pPr>
            <a:endParaRPr lang="it-IT">
              <a:solidFill>
                <a:srgbClr val="000000"/>
              </a:solidFill>
              <a:cs typeface="Arial" pitchFamily="34" charset="0"/>
            </a:endParaRPr>
          </a:p>
        </p:txBody>
      </p:sp>
      <p:sp>
        <p:nvSpPr>
          <p:cNvPr id="15371" name="Rectangle 11"/>
          <p:cNvSpPr>
            <a:spLocks noChangeArrowheads="1"/>
          </p:cNvSpPr>
          <p:nvPr/>
        </p:nvSpPr>
        <p:spPr bwMode="auto">
          <a:xfrm>
            <a:off x="7543800" y="3276600"/>
            <a:ext cx="406400" cy="2667000"/>
          </a:xfrm>
          <a:prstGeom prst="rect">
            <a:avLst/>
          </a:prstGeom>
          <a:solidFill>
            <a:srgbClr val="FFFF00"/>
          </a:solidFill>
          <a:ln w="38100">
            <a:solidFill>
              <a:srgbClr val="1C1C1C"/>
            </a:solidFill>
            <a:miter lim="800000"/>
            <a:headEnd/>
            <a:tailEnd/>
          </a:ln>
          <a:effectLst>
            <a:outerShdw dist="77251" dir="21032261" algn="ctr" rotWithShape="0">
              <a:schemeClr val="bg2"/>
            </a:outerShdw>
          </a:effectLst>
        </p:spPr>
        <p:txBody>
          <a:bodyPr wrap="none" anchor="ctr"/>
          <a:lstStyle/>
          <a:p>
            <a:pPr fontAlgn="base">
              <a:spcBef>
                <a:spcPct val="0"/>
              </a:spcBef>
              <a:spcAft>
                <a:spcPct val="0"/>
              </a:spcAft>
              <a:defRPr/>
            </a:pPr>
            <a:endParaRPr lang="it-IT">
              <a:solidFill>
                <a:srgbClr val="000000"/>
              </a:solidFill>
              <a:cs typeface="Arial" pitchFamily="34" charset="0"/>
            </a:endParaRPr>
          </a:p>
        </p:txBody>
      </p:sp>
      <p:sp>
        <p:nvSpPr>
          <p:cNvPr id="168972" name="Text Box 12"/>
          <p:cNvSpPr txBox="1">
            <a:spLocks noChangeArrowheads="1"/>
          </p:cNvSpPr>
          <p:nvPr/>
        </p:nvSpPr>
        <p:spPr bwMode="auto">
          <a:xfrm>
            <a:off x="1760538" y="6003925"/>
            <a:ext cx="6850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it-IT" altLang="it-IT" sz="1800" b="1" smtClean="0">
                <a:solidFill>
                  <a:srgbClr val="FFFFFF"/>
                </a:solidFill>
                <a:latin typeface="Times New Roman" pitchFamily="18" charset="0"/>
                <a:cs typeface="Arial" pitchFamily="34" charset="0"/>
              </a:rPr>
              <a:t>          TCC       MAC    NEU       EOS      LYM      EPI        ECP</a:t>
            </a:r>
          </a:p>
        </p:txBody>
      </p:sp>
      <p:sp>
        <p:nvSpPr>
          <p:cNvPr id="168973" name="Text Box 13"/>
          <p:cNvSpPr txBox="1">
            <a:spLocks noChangeArrowheads="1"/>
          </p:cNvSpPr>
          <p:nvPr/>
        </p:nvSpPr>
        <p:spPr bwMode="auto">
          <a:xfrm>
            <a:off x="1752600" y="2819400"/>
            <a:ext cx="479425"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lnSpc>
                <a:spcPct val="160000"/>
              </a:lnSpc>
              <a:spcBef>
                <a:spcPct val="0"/>
              </a:spcBef>
              <a:spcAft>
                <a:spcPct val="0"/>
              </a:spcAft>
              <a:buFontTx/>
              <a:buNone/>
            </a:pPr>
            <a:endParaRPr lang="it-IT" altLang="it-IT" sz="1200" smtClean="0">
              <a:solidFill>
                <a:srgbClr val="FFFFFF"/>
              </a:solidFill>
              <a:latin typeface="Times New Roman" pitchFamily="18" charset="0"/>
              <a:cs typeface="Arial" pitchFamily="34" charset="0"/>
            </a:endParaRPr>
          </a:p>
          <a:p>
            <a:pPr fontAlgn="base">
              <a:lnSpc>
                <a:spcPct val="160000"/>
              </a:lnSpc>
              <a:spcBef>
                <a:spcPct val="0"/>
              </a:spcBef>
              <a:spcAft>
                <a:spcPct val="0"/>
              </a:spcAft>
              <a:buFontTx/>
              <a:buNone/>
            </a:pPr>
            <a:r>
              <a:rPr lang="it-IT" altLang="it-IT" sz="1600" b="1" smtClean="0">
                <a:solidFill>
                  <a:srgbClr val="FFFFFF"/>
                </a:solidFill>
                <a:latin typeface="Times New Roman" pitchFamily="18" charset="0"/>
                <a:cs typeface="Arial" pitchFamily="34" charset="0"/>
              </a:rPr>
              <a:t>0.7</a:t>
            </a:r>
          </a:p>
          <a:p>
            <a:pPr fontAlgn="base">
              <a:lnSpc>
                <a:spcPct val="160000"/>
              </a:lnSpc>
              <a:spcBef>
                <a:spcPct val="0"/>
              </a:spcBef>
              <a:spcAft>
                <a:spcPct val="0"/>
              </a:spcAft>
              <a:buFontTx/>
              <a:buNone/>
            </a:pPr>
            <a:endParaRPr lang="it-IT" altLang="it-IT" sz="1600" b="1" smtClean="0">
              <a:solidFill>
                <a:srgbClr val="FFFFFF"/>
              </a:solidFill>
              <a:latin typeface="Times New Roman" pitchFamily="18" charset="0"/>
              <a:cs typeface="Arial" pitchFamily="34" charset="0"/>
            </a:endParaRPr>
          </a:p>
          <a:p>
            <a:pPr fontAlgn="base">
              <a:lnSpc>
                <a:spcPct val="160000"/>
              </a:lnSpc>
              <a:spcBef>
                <a:spcPct val="0"/>
              </a:spcBef>
              <a:spcAft>
                <a:spcPct val="0"/>
              </a:spcAft>
              <a:buFontTx/>
              <a:buNone/>
            </a:pPr>
            <a:r>
              <a:rPr lang="it-IT" altLang="it-IT" sz="1600" b="1" smtClean="0">
                <a:solidFill>
                  <a:srgbClr val="FFFFFF"/>
                </a:solidFill>
                <a:latin typeface="Times New Roman" pitchFamily="18" charset="0"/>
                <a:cs typeface="Arial" pitchFamily="34" charset="0"/>
              </a:rPr>
              <a:t>0.4</a:t>
            </a:r>
          </a:p>
          <a:p>
            <a:pPr fontAlgn="base">
              <a:lnSpc>
                <a:spcPct val="160000"/>
              </a:lnSpc>
              <a:spcBef>
                <a:spcPct val="0"/>
              </a:spcBef>
              <a:spcAft>
                <a:spcPct val="0"/>
              </a:spcAft>
              <a:buFontTx/>
              <a:buNone/>
            </a:pPr>
            <a:endParaRPr lang="it-IT" altLang="it-IT" sz="1200" smtClean="0">
              <a:solidFill>
                <a:srgbClr val="FFFFFF"/>
              </a:solidFill>
              <a:latin typeface="Times New Roman" pitchFamily="18" charset="0"/>
              <a:cs typeface="Arial" pitchFamily="34" charset="0"/>
            </a:endParaRPr>
          </a:p>
          <a:p>
            <a:pPr fontAlgn="base">
              <a:lnSpc>
                <a:spcPct val="160000"/>
              </a:lnSpc>
              <a:spcBef>
                <a:spcPct val="0"/>
              </a:spcBef>
              <a:spcAft>
                <a:spcPct val="0"/>
              </a:spcAft>
              <a:buFontTx/>
              <a:buNone/>
            </a:pPr>
            <a:endParaRPr lang="it-IT" altLang="it-IT" sz="1200" smtClean="0">
              <a:solidFill>
                <a:srgbClr val="FFFFFF"/>
              </a:solidFill>
              <a:latin typeface="Times New Roman" pitchFamily="18" charset="0"/>
              <a:cs typeface="Arial" pitchFamily="34" charset="0"/>
            </a:endParaRPr>
          </a:p>
          <a:p>
            <a:pPr fontAlgn="base">
              <a:lnSpc>
                <a:spcPct val="160000"/>
              </a:lnSpc>
              <a:spcBef>
                <a:spcPct val="0"/>
              </a:spcBef>
              <a:spcAft>
                <a:spcPct val="0"/>
              </a:spcAft>
              <a:buFontTx/>
              <a:buNone/>
            </a:pPr>
            <a:endParaRPr lang="it-IT" altLang="it-IT" sz="1600" smtClean="0">
              <a:solidFill>
                <a:srgbClr val="FFFFFF"/>
              </a:solidFill>
              <a:latin typeface="Times New Roman" pitchFamily="18" charset="0"/>
              <a:cs typeface="Arial" pitchFamily="34" charset="0"/>
            </a:endParaRPr>
          </a:p>
        </p:txBody>
      </p:sp>
      <p:sp>
        <p:nvSpPr>
          <p:cNvPr id="168974" name="Line 14"/>
          <p:cNvSpPr>
            <a:spLocks noChangeShapeType="1"/>
          </p:cNvSpPr>
          <p:nvPr/>
        </p:nvSpPr>
        <p:spPr bwMode="auto">
          <a:xfrm flipV="1">
            <a:off x="2260600" y="5959475"/>
            <a:ext cx="5799138" cy="15875"/>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it-IT" smtClean="0">
              <a:solidFill>
                <a:srgbClr val="000000"/>
              </a:solidFill>
              <a:cs typeface="Arial" pitchFamily="34" charset="0"/>
            </a:endParaRPr>
          </a:p>
        </p:txBody>
      </p:sp>
      <p:sp>
        <p:nvSpPr>
          <p:cNvPr id="168975" name="Line 15"/>
          <p:cNvSpPr>
            <a:spLocks noChangeShapeType="1"/>
          </p:cNvSpPr>
          <p:nvPr/>
        </p:nvSpPr>
        <p:spPr bwMode="auto">
          <a:xfrm>
            <a:off x="2249488" y="2028825"/>
            <a:ext cx="0" cy="399415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it-IT" smtClean="0">
              <a:solidFill>
                <a:srgbClr val="000000"/>
              </a:solidFill>
              <a:cs typeface="Arial" pitchFamily="34" charset="0"/>
            </a:endParaRPr>
          </a:p>
        </p:txBody>
      </p:sp>
      <p:sp>
        <p:nvSpPr>
          <p:cNvPr id="168976" name="Text Box 16"/>
          <p:cNvSpPr txBox="1">
            <a:spLocks noChangeArrowheads="1"/>
          </p:cNvSpPr>
          <p:nvPr/>
        </p:nvSpPr>
        <p:spPr bwMode="auto">
          <a:xfrm>
            <a:off x="1462088" y="1825625"/>
            <a:ext cx="298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it-IT" altLang="it-IT" sz="2000" b="1" smtClean="0">
                <a:solidFill>
                  <a:srgbClr val="FFFFFF"/>
                </a:solidFill>
                <a:latin typeface="Times New Roman" pitchFamily="18" charset="0"/>
                <a:cs typeface="Arial" pitchFamily="34" charset="0"/>
              </a:rPr>
              <a:t>R</a:t>
            </a:r>
          </a:p>
        </p:txBody>
      </p:sp>
      <p:sp>
        <p:nvSpPr>
          <p:cNvPr id="168977" name="Rectangle 17"/>
          <p:cNvSpPr>
            <a:spLocks noChangeArrowheads="1"/>
          </p:cNvSpPr>
          <p:nvPr/>
        </p:nvSpPr>
        <p:spPr bwMode="auto">
          <a:xfrm>
            <a:off x="304800" y="838200"/>
            <a:ext cx="853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1600" b="1" smtClean="0">
                <a:solidFill>
                  <a:srgbClr val="FFFFFF"/>
                </a:solidFill>
                <a:latin typeface="Times New Roman" pitchFamily="18" charset="0"/>
                <a:cs typeface="Arial" pitchFamily="34" charset="0"/>
              </a:rPr>
              <a:t>Spanevello A  et al.     Clin Exper Allergy  1997; 27: 1138-1144</a:t>
            </a:r>
          </a:p>
        </p:txBody>
      </p:sp>
    </p:spTree>
    <p:extLst>
      <p:ext uri="{BB962C8B-B14F-4D97-AF65-F5344CB8AC3E}">
        <p14:creationId xmlns:p14="http://schemas.microsoft.com/office/powerpoint/2010/main" val="49940563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4"/>
          <p:cNvSpPr>
            <a:spLocks noGrp="1" noChangeArrowheads="1"/>
          </p:cNvSpPr>
          <p:nvPr>
            <p:ph type="title"/>
          </p:nvPr>
        </p:nvSpPr>
        <p:spPr>
          <a:xfrm>
            <a:off x="0" y="247650"/>
            <a:ext cx="9144000" cy="685800"/>
          </a:xfrm>
          <a:noFill/>
        </p:spPr>
        <p:txBody>
          <a:bodyPr/>
          <a:lstStyle/>
          <a:p>
            <a:r>
              <a:rPr lang="en-GB" altLang="it-IT" sz="2800" smtClean="0">
                <a:latin typeface="Comic Sans MS" pitchFamily="66" charset="0"/>
              </a:rPr>
              <a:t>Differential cell count </a:t>
            </a:r>
            <a:br>
              <a:rPr lang="en-GB" altLang="it-IT" sz="2800" smtClean="0">
                <a:latin typeface="Comic Sans MS" pitchFamily="66" charset="0"/>
              </a:rPr>
            </a:br>
            <a:r>
              <a:rPr lang="en-GB" altLang="it-IT" sz="2800" smtClean="0">
                <a:latin typeface="Comic Sans MS" pitchFamily="66" charset="0"/>
              </a:rPr>
              <a:t>Normal values</a:t>
            </a:r>
          </a:p>
        </p:txBody>
      </p:sp>
      <p:sp>
        <p:nvSpPr>
          <p:cNvPr id="36869" name="Rectangle 5"/>
          <p:cNvSpPr>
            <a:spLocks noGrp="1" noChangeArrowheads="1"/>
          </p:cNvSpPr>
          <p:nvPr>
            <p:ph type="body" idx="1"/>
          </p:nvPr>
        </p:nvSpPr>
        <p:spPr>
          <a:xfrm>
            <a:off x="2195513" y="1371600"/>
            <a:ext cx="5226050" cy="476250"/>
          </a:xfrm>
          <a:noFill/>
        </p:spPr>
        <p:txBody>
          <a:bodyPr/>
          <a:lstStyle/>
          <a:p>
            <a:pPr>
              <a:lnSpc>
                <a:spcPct val="90000"/>
              </a:lnSpc>
              <a:buFont typeface="Monotype Sorts" pitchFamily="2" charset="2"/>
              <a:buChar char="­"/>
            </a:pPr>
            <a:r>
              <a:rPr lang="en-GB" altLang="it-IT" sz="2400" smtClean="0">
                <a:latin typeface="Comic Sans MS" pitchFamily="66" charset="0"/>
              </a:rPr>
              <a:t>Macrophages   69.2 ± 13.0%</a:t>
            </a:r>
          </a:p>
          <a:p>
            <a:pPr>
              <a:lnSpc>
                <a:spcPct val="90000"/>
              </a:lnSpc>
              <a:buFontTx/>
              <a:buNone/>
            </a:pPr>
            <a:endParaRPr lang="en-GB" altLang="it-IT" sz="2400" smtClean="0">
              <a:latin typeface="Comic Sans MS" pitchFamily="66" charset="0"/>
            </a:endParaRPr>
          </a:p>
        </p:txBody>
      </p:sp>
      <p:sp>
        <p:nvSpPr>
          <p:cNvPr id="36870" name="Rectangle 6"/>
          <p:cNvSpPr>
            <a:spLocks noChangeArrowheads="1"/>
          </p:cNvSpPr>
          <p:nvPr/>
        </p:nvSpPr>
        <p:spPr bwMode="auto">
          <a:xfrm>
            <a:off x="819150" y="2540000"/>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 typeface="Monotype Sorts" pitchFamily="2" charset="2"/>
              <a:buChar char="­"/>
            </a:pPr>
            <a:r>
              <a:rPr lang="en-GB" altLang="it-IT" sz="2400" smtClean="0">
                <a:solidFill>
                  <a:srgbClr val="000000"/>
                </a:solidFill>
                <a:latin typeface="Comic Sans MS" pitchFamily="66" charset="0"/>
                <a:cs typeface="Arial" pitchFamily="34" charset="0"/>
              </a:rPr>
              <a:t>Neutrophils   27.3 ± 13.0%</a:t>
            </a:r>
          </a:p>
          <a:p>
            <a:pPr fontAlgn="base">
              <a:spcAft>
                <a:spcPct val="0"/>
              </a:spcAft>
              <a:buFontTx/>
              <a:buNone/>
            </a:pPr>
            <a:endParaRPr lang="en-GB" altLang="it-IT" sz="2400" smtClean="0">
              <a:solidFill>
                <a:srgbClr val="000000"/>
              </a:solidFill>
              <a:latin typeface="Comic Sans MS" pitchFamily="66" charset="0"/>
              <a:cs typeface="Arial" pitchFamily="34" charset="0"/>
            </a:endParaRPr>
          </a:p>
        </p:txBody>
      </p:sp>
      <p:sp>
        <p:nvSpPr>
          <p:cNvPr id="36871" name="Rectangle 7"/>
          <p:cNvSpPr>
            <a:spLocks noChangeArrowheads="1"/>
          </p:cNvSpPr>
          <p:nvPr/>
        </p:nvSpPr>
        <p:spPr bwMode="auto">
          <a:xfrm>
            <a:off x="0" y="3765550"/>
            <a:ext cx="771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 typeface="Monotype Sorts" pitchFamily="2" charset="2"/>
              <a:buChar char="­"/>
            </a:pPr>
            <a:r>
              <a:rPr lang="en-GB" altLang="it-IT" sz="2400" smtClean="0">
                <a:solidFill>
                  <a:srgbClr val="000000"/>
                </a:solidFill>
                <a:latin typeface="Comic Sans MS" pitchFamily="66" charset="0"/>
                <a:cs typeface="Arial" pitchFamily="34" charset="0"/>
              </a:rPr>
              <a:t>Eosinophils  0.6 ± 0.8%</a:t>
            </a:r>
          </a:p>
          <a:p>
            <a:pPr fontAlgn="base">
              <a:spcAft>
                <a:spcPct val="0"/>
              </a:spcAft>
              <a:buFontTx/>
              <a:buNone/>
            </a:pPr>
            <a:endParaRPr lang="en-GB" altLang="it-IT" sz="2400" smtClean="0">
              <a:solidFill>
                <a:srgbClr val="000000"/>
              </a:solidFill>
              <a:latin typeface="Comic Sans MS" pitchFamily="66" charset="0"/>
              <a:cs typeface="Arial" pitchFamily="34" charset="0"/>
            </a:endParaRPr>
          </a:p>
        </p:txBody>
      </p:sp>
      <p:sp>
        <p:nvSpPr>
          <p:cNvPr id="36872" name="Rectangle 8"/>
          <p:cNvSpPr>
            <a:spLocks noChangeArrowheads="1"/>
          </p:cNvSpPr>
          <p:nvPr/>
        </p:nvSpPr>
        <p:spPr bwMode="auto">
          <a:xfrm>
            <a:off x="2700338" y="4724400"/>
            <a:ext cx="4438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 typeface="Monotype Sorts" pitchFamily="2" charset="2"/>
              <a:buChar char="­"/>
            </a:pPr>
            <a:r>
              <a:rPr lang="en-GB" altLang="it-IT" sz="2400" smtClean="0">
                <a:solidFill>
                  <a:srgbClr val="000000"/>
                </a:solidFill>
                <a:latin typeface="Comic Sans MS" pitchFamily="66" charset="0"/>
                <a:cs typeface="Arial" pitchFamily="34" charset="0"/>
              </a:rPr>
              <a:t>Lymphocytes  1.0 ± 1.2%</a:t>
            </a:r>
          </a:p>
          <a:p>
            <a:pPr fontAlgn="base">
              <a:spcAft>
                <a:spcPct val="0"/>
              </a:spcAft>
              <a:buFontTx/>
              <a:buNone/>
            </a:pPr>
            <a:endParaRPr lang="en-GB" altLang="it-IT" sz="2400" smtClean="0">
              <a:solidFill>
                <a:srgbClr val="000000"/>
              </a:solidFill>
              <a:latin typeface="Comic Sans MS" pitchFamily="66" charset="0"/>
              <a:cs typeface="Arial" pitchFamily="34" charset="0"/>
            </a:endParaRPr>
          </a:p>
        </p:txBody>
      </p:sp>
      <p:sp>
        <p:nvSpPr>
          <p:cNvPr id="36873" name="Rectangle 9"/>
          <p:cNvSpPr>
            <a:spLocks noChangeArrowheads="1"/>
          </p:cNvSpPr>
          <p:nvPr/>
        </p:nvSpPr>
        <p:spPr bwMode="auto">
          <a:xfrm>
            <a:off x="673100" y="5562600"/>
            <a:ext cx="771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 typeface="Monotype Sorts" pitchFamily="2" charset="2"/>
              <a:buChar char="­"/>
            </a:pPr>
            <a:r>
              <a:rPr lang="en-GB" altLang="it-IT" sz="2400" smtClean="0">
                <a:solidFill>
                  <a:srgbClr val="000000"/>
                </a:solidFill>
                <a:latin typeface="Comic Sans MS" pitchFamily="66" charset="0"/>
                <a:cs typeface="Arial" pitchFamily="34" charset="0"/>
              </a:rPr>
              <a:t>Epit. cells	 1.5 ± 1.8%</a:t>
            </a:r>
          </a:p>
          <a:p>
            <a:pPr fontAlgn="base">
              <a:spcAft>
                <a:spcPct val="0"/>
              </a:spcAft>
              <a:buFontTx/>
              <a:buNone/>
            </a:pPr>
            <a:endParaRPr lang="en-GB" altLang="it-IT" sz="2400" smtClean="0">
              <a:solidFill>
                <a:srgbClr val="000000"/>
              </a:solidFill>
              <a:latin typeface="Comic Sans MS" pitchFamily="66" charset="0"/>
              <a:cs typeface="Arial" pitchFamily="34" charset="0"/>
            </a:endParaRPr>
          </a:p>
        </p:txBody>
      </p:sp>
      <p:sp>
        <p:nvSpPr>
          <p:cNvPr id="36874" name="Text Box 10"/>
          <p:cNvSpPr txBox="1">
            <a:spLocks noChangeArrowheads="1"/>
          </p:cNvSpPr>
          <p:nvPr/>
        </p:nvSpPr>
        <p:spPr bwMode="auto">
          <a:xfrm>
            <a:off x="0" y="64912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0" fontAlgn="base" hangingPunct="0">
              <a:spcBef>
                <a:spcPct val="50000"/>
              </a:spcBef>
              <a:spcAft>
                <a:spcPct val="0"/>
              </a:spcAft>
              <a:buFontTx/>
              <a:buNone/>
            </a:pPr>
            <a:r>
              <a:rPr lang="en-GB" altLang="it-IT" sz="1800" i="1" smtClean="0">
                <a:solidFill>
                  <a:srgbClr val="000000"/>
                </a:solidFill>
                <a:latin typeface="Times New Roman" pitchFamily="18" charset="0"/>
                <a:cs typeface="Arial" pitchFamily="34" charset="0"/>
              </a:rPr>
              <a:t>Spanevello A et al. Am J Respir Crit Care Med 2000</a:t>
            </a:r>
          </a:p>
        </p:txBody>
      </p:sp>
      <p:pic>
        <p:nvPicPr>
          <p:cNvPr id="3687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763" y="914400"/>
            <a:ext cx="155733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2"/>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162550" y="2171700"/>
            <a:ext cx="115093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3"/>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3914775" y="3373438"/>
            <a:ext cx="11461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4"/>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7015163" y="4543425"/>
            <a:ext cx="8858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5"/>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4935538" y="5254625"/>
            <a:ext cx="18161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235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8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p:bldP spid="36870" grpId="0"/>
      <p:bldP spid="36871" grpId="0"/>
      <p:bldP spid="36872" grpId="0"/>
      <p:bldP spid="36873" grpId="0"/>
      <p:bldP spid="3687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72816"/>
            <a:ext cx="7433469" cy="372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5" y="0"/>
            <a:ext cx="4200897" cy="146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411025"/>
            <a:ext cx="22479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6372200" y="2276872"/>
            <a:ext cx="1368152" cy="2520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107504" y="5720482"/>
            <a:ext cx="8640960" cy="923330"/>
          </a:xfrm>
          <a:prstGeom prst="rect">
            <a:avLst/>
          </a:prstGeom>
          <a:solidFill>
            <a:schemeClr val="accent1">
              <a:alpha val="11000"/>
            </a:schemeClr>
          </a:solidFill>
          <a:ln>
            <a:solidFill>
              <a:schemeClr val="tx2"/>
            </a:solidFill>
          </a:ln>
        </p:spPr>
        <p:txBody>
          <a:bodyPr wrap="square">
            <a:spAutoFit/>
          </a:bodyPr>
          <a:lstStyle/>
          <a:p>
            <a:pPr algn="ctr"/>
            <a:r>
              <a:rPr lang="it-IT" dirty="0"/>
              <a:t>The </a:t>
            </a:r>
            <a:r>
              <a:rPr lang="it-IT" dirty="0" err="1" smtClean="0"/>
              <a:t>group</a:t>
            </a:r>
            <a:r>
              <a:rPr lang="it-IT" dirty="0"/>
              <a:t> </a:t>
            </a:r>
            <a:r>
              <a:rPr lang="en-US" dirty="0" smtClean="0"/>
              <a:t>with </a:t>
            </a:r>
            <a:r>
              <a:rPr lang="en-US" dirty="0"/>
              <a:t>concordant systemic and airway eosinophilia </a:t>
            </a:r>
            <a:r>
              <a:rPr lang="en-US" dirty="0" smtClean="0"/>
              <a:t>showed </a:t>
            </a:r>
            <a:r>
              <a:rPr lang="en-US" dirty="0"/>
              <a:t>remarkable male predominance, and </a:t>
            </a:r>
            <a:r>
              <a:rPr lang="en-US" dirty="0" smtClean="0"/>
              <a:t>had the </a:t>
            </a:r>
            <a:r>
              <a:rPr lang="en-US" dirty="0"/>
              <a:t>lowest airway </a:t>
            </a:r>
            <a:r>
              <a:rPr lang="en-US" dirty="0" err="1"/>
              <a:t>calibre</a:t>
            </a:r>
            <a:r>
              <a:rPr lang="en-US" dirty="0"/>
              <a:t>, asthma control and quality of life, and the highest bronchial </a:t>
            </a:r>
            <a:r>
              <a:rPr lang="en-US" dirty="0" err="1" smtClean="0"/>
              <a:t>hyperresponsiveness</a:t>
            </a:r>
            <a:r>
              <a:rPr lang="en-US" dirty="0" smtClean="0"/>
              <a:t>, </a:t>
            </a:r>
            <a:r>
              <a:rPr lang="it-IT" dirty="0" err="1" smtClean="0"/>
              <a:t>FeNO</a:t>
            </a:r>
            <a:r>
              <a:rPr lang="it-IT" dirty="0" smtClean="0"/>
              <a:t> </a:t>
            </a:r>
            <a:r>
              <a:rPr lang="it-IT" dirty="0"/>
              <a:t>and </a:t>
            </a:r>
            <a:r>
              <a:rPr lang="it-IT" dirty="0" err="1"/>
              <a:t>exacerbation</a:t>
            </a:r>
            <a:r>
              <a:rPr lang="it-IT" dirty="0"/>
              <a:t> rate</a:t>
            </a:r>
          </a:p>
        </p:txBody>
      </p:sp>
    </p:spTree>
    <p:extLst>
      <p:ext uri="{BB962C8B-B14F-4D97-AF65-F5344CB8AC3E}">
        <p14:creationId xmlns:p14="http://schemas.microsoft.com/office/powerpoint/2010/main" val="38460717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929" y="196948"/>
            <a:ext cx="3284245" cy="173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srcRect/>
          <a:stretch>
            <a:fillRect/>
          </a:stretch>
        </p:blipFill>
        <p:spPr bwMode="auto">
          <a:xfrm>
            <a:off x="2941560" y="2209800"/>
            <a:ext cx="3100614" cy="2318720"/>
          </a:xfrm>
          <a:prstGeom prst="rect">
            <a:avLst/>
          </a:prstGeom>
          <a:noFill/>
          <a:ln w="9525">
            <a:noFill/>
            <a:miter lim="800000"/>
            <a:headEnd/>
            <a:tailEnd/>
          </a:ln>
        </p:spPr>
      </p:pic>
      <p:cxnSp>
        <p:nvCxnSpPr>
          <p:cNvPr id="5" name="Connettore 1 4"/>
          <p:cNvCxnSpPr/>
          <p:nvPr/>
        </p:nvCxnSpPr>
        <p:spPr>
          <a:xfrm>
            <a:off x="0" y="19812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09781"/>
            <a:ext cx="9144000" cy="3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l="21373" t="51897" r="34349" b="12474"/>
          <a:stretch>
            <a:fillRect/>
          </a:stretch>
        </p:blipFill>
        <p:spPr bwMode="auto">
          <a:xfrm>
            <a:off x="3306263" y="5181600"/>
            <a:ext cx="2187575" cy="132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553329" y="826532"/>
            <a:ext cx="1676400" cy="461665"/>
          </a:xfrm>
          <a:prstGeom prst="rect">
            <a:avLst/>
          </a:prstGeom>
          <a:noFill/>
        </p:spPr>
        <p:txBody>
          <a:bodyPr wrap="square" rtlCol="0">
            <a:spAutoFit/>
          </a:bodyPr>
          <a:lstStyle/>
          <a:p>
            <a:r>
              <a:rPr lang="it-IT" sz="2400" b="1" dirty="0" err="1" smtClean="0">
                <a:solidFill>
                  <a:srgbClr val="FF0000"/>
                </a:solidFill>
              </a:rPr>
              <a:t>why</a:t>
            </a:r>
            <a:endParaRPr lang="it-IT" sz="2400" b="1" dirty="0">
              <a:solidFill>
                <a:srgbClr val="FF0000"/>
              </a:solidFill>
            </a:endParaRPr>
          </a:p>
        </p:txBody>
      </p:sp>
      <p:sp>
        <p:nvSpPr>
          <p:cNvPr id="8" name="CasellaDiTesto 7"/>
          <p:cNvSpPr txBox="1"/>
          <p:nvPr/>
        </p:nvSpPr>
        <p:spPr>
          <a:xfrm>
            <a:off x="559191" y="3184494"/>
            <a:ext cx="1373896" cy="461665"/>
          </a:xfrm>
          <a:prstGeom prst="rect">
            <a:avLst/>
          </a:prstGeom>
          <a:noFill/>
        </p:spPr>
        <p:txBody>
          <a:bodyPr wrap="square" rtlCol="0">
            <a:spAutoFit/>
          </a:bodyPr>
          <a:lstStyle/>
          <a:p>
            <a:r>
              <a:rPr lang="it-IT" sz="2400" b="1" dirty="0" err="1" smtClean="0">
                <a:solidFill>
                  <a:srgbClr val="FF0000"/>
                </a:solidFill>
              </a:rPr>
              <a:t>when</a:t>
            </a:r>
            <a:endParaRPr lang="it-IT" sz="2400" b="1" dirty="0">
              <a:solidFill>
                <a:srgbClr val="FF0000"/>
              </a:solidFill>
            </a:endParaRPr>
          </a:p>
        </p:txBody>
      </p:sp>
      <p:sp>
        <p:nvSpPr>
          <p:cNvPr id="9" name="CasellaDiTesto 8"/>
          <p:cNvSpPr txBox="1"/>
          <p:nvPr/>
        </p:nvSpPr>
        <p:spPr>
          <a:xfrm>
            <a:off x="559191" y="5638800"/>
            <a:ext cx="1041009" cy="461665"/>
          </a:xfrm>
          <a:prstGeom prst="rect">
            <a:avLst/>
          </a:prstGeom>
          <a:noFill/>
        </p:spPr>
        <p:txBody>
          <a:bodyPr wrap="square" rtlCol="0">
            <a:spAutoFit/>
          </a:bodyPr>
          <a:lstStyle/>
          <a:p>
            <a:r>
              <a:rPr lang="it-IT" sz="2400" b="1" dirty="0" err="1" smtClean="0">
                <a:solidFill>
                  <a:srgbClr val="FF0000"/>
                </a:solidFill>
              </a:rPr>
              <a:t>how</a:t>
            </a:r>
            <a:endParaRPr lang="it-IT" sz="2400" b="1" dirty="0">
              <a:solidFill>
                <a:srgbClr val="FF0000"/>
              </a:solidFill>
            </a:endParaRPr>
          </a:p>
        </p:txBody>
      </p:sp>
    </p:spTree>
    <p:extLst>
      <p:ext uri="{BB962C8B-B14F-4D97-AF65-F5344CB8AC3E}">
        <p14:creationId xmlns:p14="http://schemas.microsoft.com/office/powerpoint/2010/main" val="151039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sputum cart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196975"/>
            <a:ext cx="4724400" cy="4724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6787" name="CasellaDiTesto 4"/>
          <p:cNvSpPr txBox="1">
            <a:spLocks noChangeArrowheads="1"/>
          </p:cNvSpPr>
          <p:nvPr/>
        </p:nvSpPr>
        <p:spPr bwMode="auto">
          <a:xfrm>
            <a:off x="5724525" y="692150"/>
            <a:ext cx="316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itchFamily="34" charset="0"/>
              <a:buChar char="•"/>
              <a:defRPr sz="2000" b="1">
                <a:solidFill>
                  <a:srgbClr val="005291"/>
                </a:solidFill>
                <a:latin typeface="Arial" pitchFamily="34" charset="0"/>
                <a:ea typeface="MS PGothic" pitchFamily="34" charset="-128"/>
                <a:cs typeface="Arial Bold"/>
              </a:defRPr>
            </a:lvl1pPr>
            <a:lvl2pPr marL="742950" indent="-285750" defTabSz="457200">
              <a:spcBef>
                <a:spcPct val="20000"/>
              </a:spcBef>
              <a:buFont typeface="Arial" pitchFamily="34" charset="0"/>
              <a:buChar char="–"/>
              <a:defRPr sz="2800">
                <a:solidFill>
                  <a:schemeClr val="tx1"/>
                </a:solidFill>
                <a:latin typeface="Times" pitchFamily="18" charset="0"/>
                <a:ea typeface="MS PGothic" pitchFamily="34" charset="-128"/>
                <a:cs typeface="Times" pitchFamily="18" charset="0"/>
              </a:defRPr>
            </a:lvl2pPr>
            <a:lvl3pPr marL="1143000" indent="-228600" defTabSz="457200">
              <a:spcBef>
                <a:spcPct val="20000"/>
              </a:spcBef>
              <a:buFont typeface="Arial" pitchFamily="34" charset="0"/>
              <a:buChar char="•"/>
              <a:defRPr sz="2400">
                <a:solidFill>
                  <a:schemeClr val="tx1"/>
                </a:solidFill>
                <a:latin typeface="Times" pitchFamily="18" charset="0"/>
                <a:ea typeface="MS PGothic" pitchFamily="34" charset="-128"/>
                <a:cs typeface="Times" pitchFamily="18" charset="0"/>
              </a:defRPr>
            </a:lvl3pPr>
            <a:lvl4pPr marL="1600200" indent="-228600" defTabSz="457200">
              <a:spcBef>
                <a:spcPct val="20000"/>
              </a:spcBef>
              <a:buFont typeface="Arial" pitchFamily="34" charset="0"/>
              <a:buChar char="–"/>
              <a:defRPr sz="2000">
                <a:solidFill>
                  <a:schemeClr val="tx1"/>
                </a:solidFill>
                <a:latin typeface="Times" pitchFamily="18" charset="0"/>
                <a:ea typeface="MS PGothic" pitchFamily="34" charset="-128"/>
                <a:cs typeface="Times" pitchFamily="18" charset="0"/>
              </a:defRPr>
            </a:lvl4pPr>
            <a:lvl5pPr marL="2057400" indent="-228600" defTabSz="457200">
              <a:spcBef>
                <a:spcPct val="20000"/>
              </a:spcBef>
              <a:buFont typeface="Arial" pitchFamily="34" charset="0"/>
              <a:buChar char="»"/>
              <a:defRPr sz="2000">
                <a:solidFill>
                  <a:schemeClr val="tx1"/>
                </a:solidFill>
                <a:latin typeface="Times" pitchFamily="18" charset="0"/>
                <a:ea typeface="MS PGothic" pitchFamily="34" charset="-128"/>
                <a:cs typeface="Times"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pitchFamily="18" charset="0"/>
                <a:ea typeface="MS PGothic" pitchFamily="34" charset="-128"/>
                <a:cs typeface="Times"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pitchFamily="18" charset="0"/>
                <a:ea typeface="MS PGothic" pitchFamily="34" charset="-128"/>
                <a:cs typeface="Times"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pitchFamily="18" charset="0"/>
                <a:ea typeface="MS PGothic" pitchFamily="34" charset="-128"/>
                <a:cs typeface="Times"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pitchFamily="18" charset="0"/>
                <a:ea typeface="MS PGothic" pitchFamily="34" charset="-128"/>
                <a:cs typeface="Times" pitchFamily="18" charset="0"/>
              </a:defRPr>
            </a:lvl9pPr>
          </a:lstStyle>
          <a:p>
            <a:pPr algn="ctr" fontAlgn="base">
              <a:spcBef>
                <a:spcPct val="0"/>
              </a:spcBef>
              <a:spcAft>
                <a:spcPct val="0"/>
              </a:spcAft>
              <a:buFontTx/>
              <a:buNone/>
            </a:pPr>
            <a:r>
              <a:rPr lang="it-IT" altLang="it-IT" sz="2800" smtClean="0">
                <a:solidFill>
                  <a:srgbClr val="FF0000"/>
                </a:solidFill>
              </a:rPr>
              <a:t>Ringraziamenti</a:t>
            </a:r>
          </a:p>
        </p:txBody>
      </p:sp>
      <p:sp>
        <p:nvSpPr>
          <p:cNvPr id="246788" name="CasellaDiTesto 5"/>
          <p:cNvSpPr txBox="1">
            <a:spLocks noChangeArrowheads="1"/>
          </p:cNvSpPr>
          <p:nvPr/>
        </p:nvSpPr>
        <p:spPr bwMode="auto">
          <a:xfrm>
            <a:off x="5748338" y="2057400"/>
            <a:ext cx="29511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itchFamily="34" charset="0"/>
              <a:buChar char="•"/>
              <a:defRPr sz="2000" b="1">
                <a:solidFill>
                  <a:srgbClr val="005291"/>
                </a:solidFill>
                <a:latin typeface="Arial" pitchFamily="34" charset="0"/>
                <a:ea typeface="MS PGothic" pitchFamily="34" charset="-128"/>
                <a:cs typeface="Arial Bold"/>
              </a:defRPr>
            </a:lvl1pPr>
            <a:lvl2pPr marL="742950" indent="-285750" defTabSz="457200">
              <a:spcBef>
                <a:spcPct val="20000"/>
              </a:spcBef>
              <a:buFont typeface="Arial" pitchFamily="34" charset="0"/>
              <a:buChar char="–"/>
              <a:defRPr sz="2800">
                <a:solidFill>
                  <a:schemeClr val="tx1"/>
                </a:solidFill>
                <a:latin typeface="Times" pitchFamily="18" charset="0"/>
                <a:ea typeface="MS PGothic" pitchFamily="34" charset="-128"/>
                <a:cs typeface="Times" pitchFamily="18" charset="0"/>
              </a:defRPr>
            </a:lvl2pPr>
            <a:lvl3pPr marL="1143000" indent="-228600" defTabSz="457200">
              <a:spcBef>
                <a:spcPct val="20000"/>
              </a:spcBef>
              <a:buFont typeface="Arial" pitchFamily="34" charset="0"/>
              <a:buChar char="•"/>
              <a:defRPr sz="2400">
                <a:solidFill>
                  <a:schemeClr val="tx1"/>
                </a:solidFill>
                <a:latin typeface="Times" pitchFamily="18" charset="0"/>
                <a:ea typeface="MS PGothic" pitchFamily="34" charset="-128"/>
                <a:cs typeface="Times" pitchFamily="18" charset="0"/>
              </a:defRPr>
            </a:lvl3pPr>
            <a:lvl4pPr marL="1600200" indent="-228600" defTabSz="457200">
              <a:spcBef>
                <a:spcPct val="20000"/>
              </a:spcBef>
              <a:buFont typeface="Arial" pitchFamily="34" charset="0"/>
              <a:buChar char="–"/>
              <a:defRPr sz="2000">
                <a:solidFill>
                  <a:schemeClr val="tx1"/>
                </a:solidFill>
                <a:latin typeface="Times" pitchFamily="18" charset="0"/>
                <a:ea typeface="MS PGothic" pitchFamily="34" charset="-128"/>
                <a:cs typeface="Times" pitchFamily="18" charset="0"/>
              </a:defRPr>
            </a:lvl4pPr>
            <a:lvl5pPr marL="2057400" indent="-228600" defTabSz="457200">
              <a:spcBef>
                <a:spcPct val="20000"/>
              </a:spcBef>
              <a:buFont typeface="Arial" pitchFamily="34" charset="0"/>
              <a:buChar char="»"/>
              <a:defRPr sz="2000">
                <a:solidFill>
                  <a:schemeClr val="tx1"/>
                </a:solidFill>
                <a:latin typeface="Times" pitchFamily="18" charset="0"/>
                <a:ea typeface="MS PGothic" pitchFamily="34" charset="-128"/>
                <a:cs typeface="Times"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pitchFamily="18" charset="0"/>
                <a:ea typeface="MS PGothic" pitchFamily="34" charset="-128"/>
                <a:cs typeface="Times"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pitchFamily="18" charset="0"/>
                <a:ea typeface="MS PGothic" pitchFamily="34" charset="-128"/>
                <a:cs typeface="Times"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pitchFamily="18" charset="0"/>
                <a:ea typeface="MS PGothic" pitchFamily="34" charset="-128"/>
                <a:cs typeface="Times"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pitchFamily="18" charset="0"/>
                <a:ea typeface="MS PGothic" pitchFamily="34" charset="-128"/>
                <a:cs typeface="Times" pitchFamily="18" charset="0"/>
              </a:defRPr>
            </a:lvl9pPr>
          </a:lstStyle>
          <a:p>
            <a:pPr algn="ctr" fontAlgn="base">
              <a:spcBef>
                <a:spcPct val="0"/>
              </a:spcBef>
              <a:spcAft>
                <a:spcPct val="0"/>
              </a:spcAft>
              <a:buFontTx/>
              <a:buNone/>
            </a:pPr>
            <a:endParaRPr lang="it-IT" altLang="it-IT" sz="1800" b="0" dirty="0" smtClean="0">
              <a:solidFill>
                <a:srgbClr val="000000"/>
              </a:solidFill>
            </a:endParaRPr>
          </a:p>
          <a:p>
            <a:pPr lvl="0" algn="ctr" defTabSz="914400" fontAlgn="base">
              <a:spcBef>
                <a:spcPct val="0"/>
              </a:spcBef>
              <a:spcAft>
                <a:spcPct val="0"/>
              </a:spcAft>
              <a:buNone/>
            </a:pPr>
            <a:r>
              <a:rPr lang="it-IT" altLang="it-IT" sz="1800" dirty="0" smtClean="0">
                <a:solidFill>
                  <a:srgbClr val="000000"/>
                </a:solidFill>
                <a:ea typeface="+mn-ea"/>
                <a:cs typeface="Arial" panose="020B0604020202020204" pitchFamily="34" charset="0"/>
              </a:rPr>
              <a:t>Patrizia Pignatti</a:t>
            </a:r>
          </a:p>
          <a:p>
            <a:pPr lvl="0" algn="ctr" defTabSz="914400" fontAlgn="base">
              <a:spcBef>
                <a:spcPct val="0"/>
              </a:spcBef>
              <a:spcAft>
                <a:spcPct val="0"/>
              </a:spcAft>
              <a:buNone/>
            </a:pPr>
            <a:endParaRPr lang="it-IT" altLang="it-IT" sz="1800" b="0" dirty="0" smtClean="0">
              <a:solidFill>
                <a:srgbClr val="000000"/>
              </a:solidFill>
              <a:ea typeface="+mn-ea"/>
              <a:cs typeface="Arial" panose="020B0604020202020204" pitchFamily="34" charset="0"/>
            </a:endParaRPr>
          </a:p>
          <a:p>
            <a:pPr algn="ctr" fontAlgn="base">
              <a:spcBef>
                <a:spcPct val="0"/>
              </a:spcBef>
              <a:spcAft>
                <a:spcPct val="0"/>
              </a:spcAft>
              <a:buFontTx/>
              <a:buNone/>
            </a:pPr>
            <a:r>
              <a:rPr lang="it-IT" altLang="it-IT" sz="1800" b="0" smtClean="0">
                <a:solidFill>
                  <a:srgbClr val="000000"/>
                </a:solidFill>
              </a:rPr>
              <a:t>Francesca </a:t>
            </a:r>
            <a:r>
              <a:rPr lang="it-IT" altLang="it-IT" sz="1800" b="0" dirty="0" smtClean="0">
                <a:solidFill>
                  <a:srgbClr val="000000"/>
                </a:solidFill>
              </a:rPr>
              <a:t>Cherubino </a:t>
            </a:r>
          </a:p>
          <a:p>
            <a:pPr algn="ctr" fontAlgn="base">
              <a:spcBef>
                <a:spcPct val="0"/>
              </a:spcBef>
              <a:spcAft>
                <a:spcPct val="0"/>
              </a:spcAft>
              <a:buFontTx/>
              <a:buNone/>
            </a:pPr>
            <a:endParaRPr lang="it-IT" altLang="it-IT" sz="1800" b="0" dirty="0" smtClean="0">
              <a:solidFill>
                <a:srgbClr val="000000"/>
              </a:solidFill>
            </a:endParaRPr>
          </a:p>
          <a:p>
            <a:pPr algn="ctr" fontAlgn="base">
              <a:spcBef>
                <a:spcPct val="0"/>
              </a:spcBef>
              <a:spcAft>
                <a:spcPct val="0"/>
              </a:spcAft>
              <a:buFontTx/>
              <a:buNone/>
            </a:pPr>
            <a:r>
              <a:rPr lang="it-IT" altLang="it-IT" sz="1800" b="0" dirty="0" smtClean="0">
                <a:solidFill>
                  <a:srgbClr val="000000"/>
                </a:solidFill>
              </a:rPr>
              <a:t>Elena Stocco</a:t>
            </a:r>
          </a:p>
          <a:p>
            <a:pPr algn="ctr" fontAlgn="base">
              <a:spcBef>
                <a:spcPct val="0"/>
              </a:spcBef>
              <a:spcAft>
                <a:spcPct val="0"/>
              </a:spcAft>
              <a:buFontTx/>
              <a:buNone/>
            </a:pPr>
            <a:endParaRPr lang="it-IT" altLang="it-IT" sz="1800" b="0" dirty="0" smtClean="0">
              <a:solidFill>
                <a:srgbClr val="000000"/>
              </a:solidFill>
            </a:endParaRPr>
          </a:p>
          <a:p>
            <a:pPr algn="ctr" fontAlgn="base">
              <a:spcBef>
                <a:spcPct val="0"/>
              </a:spcBef>
              <a:spcAft>
                <a:spcPct val="0"/>
              </a:spcAft>
              <a:buFontTx/>
              <a:buNone/>
            </a:pPr>
            <a:r>
              <a:rPr lang="it-IT" altLang="it-IT" sz="1800" b="0" dirty="0" smtClean="0">
                <a:solidFill>
                  <a:srgbClr val="000000"/>
                </a:solidFill>
              </a:rPr>
              <a:t>Elisabetta Zampogna</a:t>
            </a:r>
          </a:p>
        </p:txBody>
      </p:sp>
    </p:spTree>
    <p:extLst>
      <p:ext uri="{BB962C8B-B14F-4D97-AF65-F5344CB8AC3E}">
        <p14:creationId xmlns:p14="http://schemas.microsoft.com/office/powerpoint/2010/main" val="24176465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182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535523" y="1117144"/>
            <a:ext cx="5605463" cy="4191911"/>
          </a:xfrm>
          <a:prstGeom prst="rect">
            <a:avLst/>
          </a:prstGeom>
          <a:noFill/>
          <a:ln w="9525">
            <a:noFill/>
            <a:miter lim="800000"/>
            <a:headEnd/>
            <a:tailEnd/>
          </a:ln>
        </p:spPr>
      </p:pic>
      <p:sp>
        <p:nvSpPr>
          <p:cNvPr id="3" name="Rectangle 13"/>
          <p:cNvSpPr>
            <a:spLocks noChangeArrowheads="1"/>
          </p:cNvSpPr>
          <p:nvPr/>
        </p:nvSpPr>
        <p:spPr bwMode="auto">
          <a:xfrm>
            <a:off x="2555875" y="3716338"/>
            <a:ext cx="720725" cy="360362"/>
          </a:xfrm>
          <a:prstGeom prst="rect">
            <a:avLst/>
          </a:prstGeom>
          <a:noFill/>
          <a:ln w="9525">
            <a:noFill/>
            <a:miter lim="800000"/>
            <a:headEnd/>
            <a:tailEnd/>
          </a:ln>
        </p:spPr>
        <p:txBody>
          <a:bodyPr wrap="none" anchor="ctr"/>
          <a:lstStyle/>
          <a:p>
            <a:endParaRPr lang="it-IT" altLang="it-IT"/>
          </a:p>
        </p:txBody>
      </p:sp>
      <p:sp>
        <p:nvSpPr>
          <p:cNvPr id="4" name="Rectangle 15"/>
          <p:cNvSpPr>
            <a:spLocks noChangeArrowheads="1"/>
          </p:cNvSpPr>
          <p:nvPr/>
        </p:nvSpPr>
        <p:spPr bwMode="auto">
          <a:xfrm>
            <a:off x="1547813" y="3213100"/>
            <a:ext cx="936625" cy="360363"/>
          </a:xfrm>
          <a:prstGeom prst="rect">
            <a:avLst/>
          </a:prstGeom>
          <a:noFill/>
          <a:ln w="9525">
            <a:noFill/>
            <a:miter lim="800000"/>
            <a:headEnd/>
            <a:tailEnd/>
          </a:ln>
        </p:spPr>
        <p:txBody>
          <a:bodyPr wrap="none" anchor="ctr"/>
          <a:lstStyle/>
          <a:p>
            <a:endParaRPr lang="it-IT" altLang="it-IT"/>
          </a:p>
        </p:txBody>
      </p:sp>
      <p:pic>
        <p:nvPicPr>
          <p:cNvPr id="5" name="Picture 2"/>
          <p:cNvPicPr>
            <a:picLocks noChangeAspect="1" noChangeArrowheads="1"/>
          </p:cNvPicPr>
          <p:nvPr/>
        </p:nvPicPr>
        <p:blipFill>
          <a:blip r:embed="rId3"/>
          <a:srcRect/>
          <a:stretch>
            <a:fillRect/>
          </a:stretch>
        </p:blipFill>
        <p:spPr bwMode="auto">
          <a:xfrm>
            <a:off x="0" y="7374"/>
            <a:ext cx="6748462" cy="1049286"/>
          </a:xfrm>
          <a:prstGeom prst="rect">
            <a:avLst/>
          </a:prstGeom>
          <a:noFill/>
          <a:ln w="9525">
            <a:noFill/>
            <a:miter lim="800000"/>
            <a:headEnd/>
            <a:tailEnd/>
          </a:ln>
        </p:spPr>
      </p:pic>
      <p:sp>
        <p:nvSpPr>
          <p:cNvPr id="6" name="Rectangle 8"/>
          <p:cNvSpPr>
            <a:spLocks noChangeArrowheads="1"/>
          </p:cNvSpPr>
          <p:nvPr/>
        </p:nvSpPr>
        <p:spPr bwMode="auto">
          <a:xfrm>
            <a:off x="762000" y="5715000"/>
            <a:ext cx="8097837" cy="923925"/>
          </a:xfrm>
          <a:prstGeom prst="rect">
            <a:avLst/>
          </a:prstGeom>
          <a:solidFill>
            <a:schemeClr val="bg1"/>
          </a:solidFill>
          <a:ln w="12700">
            <a:solidFill>
              <a:srgbClr val="0000FF"/>
            </a:solidFill>
            <a:miter lim="800000"/>
            <a:headEnd/>
            <a:tailEnd/>
          </a:ln>
        </p:spPr>
        <p:txBody>
          <a:bodyPr>
            <a:spAutoFit/>
          </a:bodyPr>
          <a:lstStyle>
            <a:lvl1pPr marL="363538" indent="-36353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30000"/>
              </a:spcBef>
              <a:buClr>
                <a:srgbClr val="FF0000"/>
              </a:buClr>
              <a:buSzPct val="130000"/>
              <a:buFont typeface="Monotype Sorts" pitchFamily="2" charset="2"/>
              <a:buNone/>
            </a:pPr>
            <a:r>
              <a:rPr lang="it-IT" altLang="it-IT" dirty="0" err="1">
                <a:latin typeface="Comic Sans MS" pitchFamily="66" charset="0"/>
                <a:ea typeface="MS PGothic" pitchFamily="34" charset="-128"/>
              </a:rPr>
              <a:t>Different</a:t>
            </a:r>
            <a:r>
              <a:rPr lang="it-IT" altLang="it-IT" dirty="0">
                <a:latin typeface="Comic Sans MS" pitchFamily="66" charset="0"/>
                <a:ea typeface="MS PGothic" pitchFamily="34" charset="-128"/>
              </a:rPr>
              <a:t> </a:t>
            </a:r>
            <a:r>
              <a:rPr lang="it-IT" altLang="it-IT" dirty="0" err="1">
                <a:latin typeface="Comic Sans MS" pitchFamily="66" charset="0"/>
                <a:ea typeface="MS PGothic" pitchFamily="34" charset="-128"/>
              </a:rPr>
              <a:t>asthma</a:t>
            </a:r>
            <a:r>
              <a:rPr lang="it-IT" altLang="it-IT" dirty="0">
                <a:latin typeface="Comic Sans MS" pitchFamily="66" charset="0"/>
                <a:ea typeface="MS PGothic" pitchFamily="34" charset="-128"/>
              </a:rPr>
              <a:t> </a:t>
            </a:r>
            <a:r>
              <a:rPr lang="it-IT" altLang="it-IT" dirty="0" err="1">
                <a:latin typeface="Comic Sans MS" pitchFamily="66" charset="0"/>
                <a:ea typeface="MS PGothic" pitchFamily="34" charset="-128"/>
              </a:rPr>
              <a:t>phenotypes</a:t>
            </a:r>
            <a:r>
              <a:rPr lang="it-IT" altLang="it-IT" dirty="0">
                <a:latin typeface="Comic Sans MS" pitchFamily="66" charset="0"/>
                <a:ea typeface="MS PGothic" pitchFamily="34" charset="-128"/>
              </a:rPr>
              <a:t> </a:t>
            </a:r>
            <a:r>
              <a:rPr lang="it-IT" altLang="it-IT" dirty="0" err="1">
                <a:latin typeface="Comic Sans MS" pitchFamily="66" charset="0"/>
                <a:ea typeface="MS PGothic" pitchFamily="34" charset="-128"/>
              </a:rPr>
              <a:t>have</a:t>
            </a:r>
            <a:r>
              <a:rPr lang="it-IT" altLang="it-IT" dirty="0">
                <a:latin typeface="Comic Sans MS" pitchFamily="66" charset="0"/>
                <a:ea typeface="MS PGothic" pitchFamily="34" charset="-128"/>
              </a:rPr>
              <a:t> </a:t>
            </a:r>
            <a:r>
              <a:rPr lang="it-IT" altLang="it-IT" dirty="0" err="1">
                <a:latin typeface="Comic Sans MS" pitchFamily="66" charset="0"/>
                <a:ea typeface="MS PGothic" pitchFamily="34" charset="-128"/>
              </a:rPr>
              <a:t>different</a:t>
            </a:r>
            <a:r>
              <a:rPr lang="it-IT" altLang="it-IT" dirty="0">
                <a:latin typeface="Comic Sans MS" pitchFamily="66" charset="0"/>
                <a:ea typeface="MS PGothic" pitchFamily="34" charset="-128"/>
              </a:rPr>
              <a:t> </a:t>
            </a:r>
            <a:r>
              <a:rPr lang="it-IT" altLang="it-IT" dirty="0" err="1">
                <a:latin typeface="Comic Sans MS" pitchFamily="66" charset="0"/>
                <a:ea typeface="MS PGothic" pitchFamily="34" charset="-128"/>
              </a:rPr>
              <a:t>monitoring</a:t>
            </a:r>
            <a:r>
              <a:rPr lang="it-IT" altLang="it-IT" dirty="0">
                <a:latin typeface="Comic Sans MS" pitchFamily="66" charset="0"/>
                <a:ea typeface="MS PGothic" pitchFamily="34" charset="-128"/>
              </a:rPr>
              <a:t> </a:t>
            </a:r>
            <a:r>
              <a:rPr lang="it-IT" altLang="it-IT" dirty="0" err="1">
                <a:latin typeface="Comic Sans MS" pitchFamily="66" charset="0"/>
                <a:ea typeface="MS PGothic" pitchFamily="34" charset="-128"/>
              </a:rPr>
              <a:t>strategies</a:t>
            </a:r>
            <a:r>
              <a:rPr lang="it-IT" altLang="it-IT" dirty="0">
                <a:latin typeface="Comic Sans MS" pitchFamily="66" charset="0"/>
                <a:ea typeface="MS PGothic" pitchFamily="34" charset="-128"/>
              </a:rPr>
              <a:t> </a:t>
            </a:r>
            <a:r>
              <a:rPr lang="it-IT" altLang="it-IT" dirty="0" err="1">
                <a:latin typeface="Comic Sans MS" pitchFamily="66" charset="0"/>
                <a:ea typeface="MS PGothic" pitchFamily="34" charset="-128"/>
              </a:rPr>
              <a:t>depending</a:t>
            </a:r>
            <a:r>
              <a:rPr lang="it-IT" altLang="it-IT" dirty="0">
                <a:latin typeface="Comic Sans MS" pitchFamily="66" charset="0"/>
                <a:ea typeface="MS PGothic" pitchFamily="34" charset="-128"/>
              </a:rPr>
              <a:t> on the </a:t>
            </a:r>
            <a:r>
              <a:rPr lang="it-IT" altLang="it-IT" dirty="0" err="1">
                <a:latin typeface="Comic Sans MS" pitchFamily="66" charset="0"/>
                <a:ea typeface="MS PGothic" pitchFamily="34" charset="-128"/>
              </a:rPr>
              <a:t>weight</a:t>
            </a:r>
            <a:r>
              <a:rPr lang="it-IT" altLang="it-IT" dirty="0">
                <a:latin typeface="Comic Sans MS" pitchFamily="66" charset="0"/>
                <a:ea typeface="MS PGothic" pitchFamily="34" charset="-128"/>
              </a:rPr>
              <a:t> </a:t>
            </a:r>
            <a:r>
              <a:rPr lang="it-IT" altLang="it-IT" dirty="0" err="1">
                <a:latin typeface="Comic Sans MS" pitchFamily="66" charset="0"/>
                <a:ea typeface="MS PGothic" pitchFamily="34" charset="-128"/>
              </a:rPr>
              <a:t>that</a:t>
            </a:r>
            <a:r>
              <a:rPr lang="it-IT" altLang="it-IT" dirty="0">
                <a:latin typeface="Comic Sans MS" pitchFamily="66" charset="0"/>
                <a:ea typeface="MS PGothic" pitchFamily="34" charset="-128"/>
              </a:rPr>
              <a:t> </a:t>
            </a:r>
            <a:r>
              <a:rPr lang="it-IT" altLang="it-IT" dirty="0" err="1">
                <a:solidFill>
                  <a:srgbClr val="FF0000"/>
                </a:solidFill>
                <a:latin typeface="Comic Sans MS" pitchFamily="66" charset="0"/>
                <a:ea typeface="MS PGothic" pitchFamily="34" charset="-128"/>
              </a:rPr>
              <a:t>symptoms</a:t>
            </a:r>
            <a:r>
              <a:rPr lang="it-IT" altLang="it-IT" dirty="0">
                <a:solidFill>
                  <a:srgbClr val="FF0000"/>
                </a:solidFill>
                <a:latin typeface="Comic Sans MS" pitchFamily="66" charset="0"/>
                <a:ea typeface="MS PGothic" pitchFamily="34" charset="-128"/>
              </a:rPr>
              <a:t> and </a:t>
            </a:r>
            <a:r>
              <a:rPr lang="it-IT" altLang="it-IT" dirty="0" err="1">
                <a:solidFill>
                  <a:srgbClr val="FF0000"/>
                </a:solidFill>
                <a:latin typeface="Comic Sans MS" pitchFamily="66" charset="0"/>
                <a:ea typeface="MS PGothic" pitchFamily="34" charset="-128"/>
              </a:rPr>
              <a:t>airway</a:t>
            </a:r>
            <a:r>
              <a:rPr lang="it-IT" altLang="it-IT" dirty="0">
                <a:solidFill>
                  <a:srgbClr val="FF0000"/>
                </a:solidFill>
                <a:latin typeface="Comic Sans MS" pitchFamily="66" charset="0"/>
                <a:ea typeface="MS PGothic" pitchFamily="34" charset="-128"/>
              </a:rPr>
              <a:t> </a:t>
            </a:r>
            <a:r>
              <a:rPr lang="it-IT" altLang="it-IT" dirty="0" err="1">
                <a:solidFill>
                  <a:srgbClr val="FF0000"/>
                </a:solidFill>
                <a:latin typeface="Comic Sans MS" pitchFamily="66" charset="0"/>
                <a:ea typeface="MS PGothic" pitchFamily="34" charset="-128"/>
              </a:rPr>
              <a:t>inflammation</a:t>
            </a:r>
            <a:r>
              <a:rPr lang="it-IT" altLang="it-IT" dirty="0">
                <a:solidFill>
                  <a:srgbClr val="FF0000"/>
                </a:solidFill>
                <a:latin typeface="Comic Sans MS" pitchFamily="66" charset="0"/>
                <a:ea typeface="MS PGothic" pitchFamily="34" charset="-128"/>
              </a:rPr>
              <a:t> </a:t>
            </a:r>
            <a:r>
              <a:rPr lang="it-IT" altLang="it-IT" dirty="0" err="1">
                <a:latin typeface="Comic Sans MS" pitchFamily="66" charset="0"/>
                <a:ea typeface="MS PGothic" pitchFamily="34" charset="-128"/>
              </a:rPr>
              <a:t>have</a:t>
            </a:r>
            <a:r>
              <a:rPr lang="it-IT" altLang="it-IT" dirty="0">
                <a:latin typeface="Comic Sans MS" pitchFamily="66" charset="0"/>
                <a:ea typeface="MS PGothic" pitchFamily="34" charset="-128"/>
              </a:rPr>
              <a:t> on the </a:t>
            </a:r>
            <a:r>
              <a:rPr lang="it-IT" altLang="it-IT" dirty="0" err="1">
                <a:latin typeface="Comic Sans MS" pitchFamily="66" charset="0"/>
                <a:ea typeface="MS PGothic" pitchFamily="34" charset="-128"/>
              </a:rPr>
              <a:t>disease</a:t>
            </a:r>
            <a:r>
              <a:rPr lang="it-IT" altLang="it-IT" dirty="0">
                <a:latin typeface="Comic Sans MS" pitchFamily="66" charset="0"/>
                <a:ea typeface="MS PGothic" pitchFamily="34" charset="-128"/>
              </a:rPr>
              <a:t>.</a:t>
            </a:r>
          </a:p>
        </p:txBody>
      </p:sp>
    </p:spTree>
    <p:extLst>
      <p:ext uri="{BB962C8B-B14F-4D97-AF65-F5344CB8AC3E}">
        <p14:creationId xmlns:p14="http://schemas.microsoft.com/office/powerpoint/2010/main" val="3978220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8067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04813"/>
            <a:ext cx="26241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27088" y="981075"/>
            <a:ext cx="215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1400">
                <a:latin typeface="Comic Sans MS" pitchFamily="66" charset="0"/>
              </a:rPr>
              <a:t>Nieves A et a.</a:t>
            </a:r>
          </a:p>
        </p:txBody>
      </p:sp>
      <p:sp>
        <p:nvSpPr>
          <p:cNvPr id="7" name="Rectangle 10"/>
          <p:cNvSpPr>
            <a:spLocks noChangeArrowheads="1"/>
          </p:cNvSpPr>
          <p:nvPr/>
        </p:nvSpPr>
        <p:spPr bwMode="auto">
          <a:xfrm>
            <a:off x="611188" y="5589588"/>
            <a:ext cx="7993062" cy="650875"/>
          </a:xfrm>
          <a:prstGeom prst="rect">
            <a:avLst/>
          </a:prstGeom>
          <a:solidFill>
            <a:schemeClr val="accent1">
              <a:alpha val="47842"/>
            </a:schemeClr>
          </a:solidFill>
          <a:ln w="9525">
            <a:solidFill>
              <a:srgbClr val="00008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a:latin typeface="Comic Sans MS" pitchFamily="66" charset="0"/>
              </a:rPr>
              <a:t>Non-atopic asthmatics displayed lower FEV1 and FVC. </a:t>
            </a:r>
          </a:p>
          <a:p>
            <a:pPr algn="ctr" eaLnBrk="1" hangingPunct="1"/>
            <a:r>
              <a:rPr lang="it-IT" altLang="it-IT">
                <a:latin typeface="Comic Sans MS" pitchFamily="66" charset="0"/>
              </a:rPr>
              <a:t>Asthma was more severe in these patients.</a:t>
            </a:r>
          </a:p>
        </p:txBody>
      </p:sp>
      <p:pic>
        <p:nvPicPr>
          <p:cNvPr id="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916113"/>
            <a:ext cx="73755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5364163" y="2205038"/>
            <a:ext cx="720725" cy="287337"/>
          </a:xfrm>
          <a:prstGeom prst="rect">
            <a:avLst/>
          </a:prstGeom>
          <a:solidFill>
            <a:srgbClr val="FF9900">
              <a:alpha val="30196"/>
            </a:srgbClr>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it-IT"/>
          </a:p>
        </p:txBody>
      </p:sp>
      <p:sp>
        <p:nvSpPr>
          <p:cNvPr id="10" name="Rectangle 14"/>
          <p:cNvSpPr>
            <a:spLocks noChangeArrowheads="1"/>
          </p:cNvSpPr>
          <p:nvPr/>
        </p:nvSpPr>
        <p:spPr bwMode="auto">
          <a:xfrm>
            <a:off x="6516688" y="2205038"/>
            <a:ext cx="792162" cy="287337"/>
          </a:xfrm>
          <a:prstGeom prst="rect">
            <a:avLst/>
          </a:prstGeom>
          <a:solidFill>
            <a:srgbClr val="FF9900">
              <a:alpha val="30196"/>
            </a:srgbClr>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it-IT"/>
          </a:p>
        </p:txBody>
      </p:sp>
      <p:sp>
        <p:nvSpPr>
          <p:cNvPr id="11" name="Rectangle 15"/>
          <p:cNvSpPr>
            <a:spLocks noChangeArrowheads="1"/>
          </p:cNvSpPr>
          <p:nvPr/>
        </p:nvSpPr>
        <p:spPr bwMode="auto">
          <a:xfrm>
            <a:off x="900113" y="4292600"/>
            <a:ext cx="7343775" cy="7921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it-IT"/>
          </a:p>
        </p:txBody>
      </p:sp>
    </p:spTree>
    <p:extLst>
      <p:ext uri="{BB962C8B-B14F-4D97-AF65-F5344CB8AC3E}">
        <p14:creationId xmlns:p14="http://schemas.microsoft.com/office/powerpoint/2010/main" val="1353029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1429" y="906901"/>
            <a:ext cx="6715172" cy="369332"/>
          </a:xfrm>
          <a:prstGeom prst="rect">
            <a:avLst/>
          </a:prstGeom>
        </p:spPr>
        <p:txBody>
          <a:bodyPr wrap="square">
            <a:spAutoFit/>
          </a:bodyPr>
          <a:lstStyle/>
          <a:p>
            <a:r>
              <a:rPr lang="it-IT" dirty="0" err="1" smtClean="0">
                <a:hlinkClick r:id="rId2"/>
              </a:rPr>
              <a:t>Kanemitsu</a:t>
            </a:r>
            <a:r>
              <a:rPr lang="it-IT" dirty="0" smtClean="0">
                <a:hlinkClick r:id="rId2"/>
              </a:rPr>
              <a:t> Y</a:t>
            </a:r>
            <a:r>
              <a:rPr lang="it-IT" dirty="0" smtClean="0"/>
              <a:t>,  et al.</a:t>
            </a:r>
            <a:endParaRPr lang="it-IT"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651"/>
          <a:stretch/>
        </p:blipFill>
        <p:spPr bwMode="auto">
          <a:xfrm>
            <a:off x="7567" y="2204865"/>
            <a:ext cx="9100937" cy="224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7567" y="4077072"/>
            <a:ext cx="9100937"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3" y="188640"/>
            <a:ext cx="76866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2453" y="893490"/>
            <a:ext cx="26479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99953" y="5414055"/>
            <a:ext cx="9136650" cy="923330"/>
          </a:xfrm>
          <a:prstGeom prst="rect">
            <a:avLst/>
          </a:prstGeom>
        </p:spPr>
        <p:txBody>
          <a:bodyPr wrap="square">
            <a:spAutoFit/>
          </a:bodyPr>
          <a:lstStyle/>
          <a:p>
            <a:r>
              <a:rPr lang="it-IT" b="1" dirty="0">
                <a:solidFill>
                  <a:srgbClr val="FF0000"/>
                </a:solidFill>
              </a:rPr>
              <a:t>High </a:t>
            </a:r>
            <a:r>
              <a:rPr lang="it-IT" b="1" dirty="0" err="1">
                <a:solidFill>
                  <a:srgbClr val="FF0000"/>
                </a:solidFill>
              </a:rPr>
              <a:t>serum</a:t>
            </a:r>
            <a:r>
              <a:rPr lang="it-IT" b="1" dirty="0">
                <a:solidFill>
                  <a:srgbClr val="FF0000"/>
                </a:solidFill>
              </a:rPr>
              <a:t> </a:t>
            </a:r>
            <a:r>
              <a:rPr lang="it-IT" b="1" dirty="0" err="1">
                <a:solidFill>
                  <a:srgbClr val="FF0000"/>
                </a:solidFill>
              </a:rPr>
              <a:t>periostin</a:t>
            </a:r>
            <a:r>
              <a:rPr lang="it-IT" b="1" dirty="0">
                <a:solidFill>
                  <a:srgbClr val="FF0000"/>
                </a:solidFill>
              </a:rPr>
              <a:t> </a:t>
            </a:r>
            <a:r>
              <a:rPr lang="it-IT" b="1" dirty="0" err="1">
                <a:solidFill>
                  <a:srgbClr val="FF0000"/>
                </a:solidFill>
              </a:rPr>
              <a:t>levels</a:t>
            </a:r>
            <a:r>
              <a:rPr lang="it-IT" b="1" dirty="0">
                <a:solidFill>
                  <a:srgbClr val="FF0000"/>
                </a:solidFill>
              </a:rPr>
              <a:t> (&gt;95 </a:t>
            </a:r>
            <a:r>
              <a:rPr lang="it-IT" b="1" dirty="0" err="1">
                <a:solidFill>
                  <a:srgbClr val="FF0000"/>
                </a:solidFill>
              </a:rPr>
              <a:t>ng</a:t>
            </a:r>
            <a:r>
              <a:rPr lang="it-IT" b="1" dirty="0">
                <a:solidFill>
                  <a:srgbClr val="FF0000"/>
                </a:solidFill>
              </a:rPr>
              <a:t>/</a:t>
            </a:r>
            <a:r>
              <a:rPr lang="it-IT" b="1" dirty="0" err="1">
                <a:solidFill>
                  <a:srgbClr val="FF0000"/>
                </a:solidFill>
              </a:rPr>
              <a:t>mL</a:t>
            </a:r>
            <a:r>
              <a:rPr lang="it-IT" dirty="0"/>
              <a:t>) </a:t>
            </a:r>
            <a:r>
              <a:rPr lang="it-IT" dirty="0" err="1"/>
              <a:t>at</a:t>
            </a:r>
            <a:r>
              <a:rPr lang="it-IT" dirty="0"/>
              <a:t> </a:t>
            </a:r>
            <a:r>
              <a:rPr lang="it-IT" dirty="0" err="1" smtClean="0"/>
              <a:t>enrollment</a:t>
            </a:r>
            <a:r>
              <a:rPr lang="it-IT" dirty="0" smtClean="0"/>
              <a:t>, </a:t>
            </a:r>
            <a:r>
              <a:rPr lang="en-US" dirty="0" smtClean="0"/>
              <a:t>the </a:t>
            </a:r>
            <a:r>
              <a:rPr lang="en-US" dirty="0"/>
              <a:t>highest treatment step, higher ICS daily doses, a history </a:t>
            </a:r>
            <a:r>
              <a:rPr lang="en-US" dirty="0" smtClean="0"/>
              <a:t>of admission </a:t>
            </a:r>
            <a:r>
              <a:rPr lang="en-US" dirty="0"/>
              <a:t>due to asthma exacerbation, comorbid or a history </a:t>
            </a:r>
            <a:r>
              <a:rPr lang="en-US" dirty="0" smtClean="0"/>
              <a:t>of sinusitis</a:t>
            </a:r>
            <a:r>
              <a:rPr lang="en-US" dirty="0"/>
              <a:t>, and ex-smoking were associated with a </a:t>
            </a:r>
            <a:r>
              <a:rPr lang="en-US" b="1" dirty="0">
                <a:solidFill>
                  <a:srgbClr val="FF0000"/>
                </a:solidFill>
              </a:rPr>
              <a:t>decline in </a:t>
            </a:r>
            <a:r>
              <a:rPr lang="en-US" b="1" dirty="0" smtClean="0">
                <a:solidFill>
                  <a:srgbClr val="FF0000"/>
                </a:solidFill>
              </a:rPr>
              <a:t>FEV1 of </a:t>
            </a:r>
            <a:r>
              <a:rPr lang="en-US" b="1" dirty="0">
                <a:solidFill>
                  <a:srgbClr val="FF0000"/>
                </a:solidFill>
              </a:rPr>
              <a:t>30 mL or greater per year</a:t>
            </a:r>
            <a:endParaRPr lang="it-IT" b="1" dirty="0">
              <a:solidFill>
                <a:srgbClr val="FF0000"/>
              </a:solidFill>
            </a:endParaRPr>
          </a:p>
        </p:txBody>
      </p:sp>
    </p:spTree>
    <p:extLst>
      <p:ext uri="{BB962C8B-B14F-4D97-AF65-F5344CB8AC3E}">
        <p14:creationId xmlns:p14="http://schemas.microsoft.com/office/powerpoint/2010/main" val="19229063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1917700"/>
            <a:ext cx="9144000" cy="6096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r>
              <a:rPr lang="it-IT" altLang="it-IT" sz="1600">
                <a:latin typeface="Comic Sans MS" pitchFamily="66" charset="0"/>
                <a:cs typeface="Arial" pitchFamily="34" charset="0"/>
              </a:rPr>
              <a:t>1st cluster= 42% younger age, female sex, lean body mass, well-preserved FEV1, and moderate-to-severe bronchial hyperresponsiveness</a:t>
            </a:r>
          </a:p>
        </p:txBody>
      </p:sp>
      <p:sp>
        <p:nvSpPr>
          <p:cNvPr id="3" name="Text Box 5"/>
          <p:cNvSpPr txBox="1">
            <a:spLocks noChangeArrowheads="1"/>
          </p:cNvSpPr>
          <p:nvPr/>
        </p:nvSpPr>
        <p:spPr bwMode="auto">
          <a:xfrm>
            <a:off x="0" y="3367088"/>
            <a:ext cx="9178925" cy="8540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r>
              <a:rPr lang="it-IT" altLang="it-IT" sz="1600">
                <a:latin typeface="Comic Sans MS" pitchFamily="66" charset="0"/>
                <a:cs typeface="Arial" pitchFamily="34" charset="0"/>
              </a:rPr>
              <a:t>2nd cluster= 22% older age, female sex, later-onset asthma, high body mass index,</a:t>
            </a:r>
          </a:p>
          <a:p>
            <a:pPr algn="l" eaLnBrk="1" hangingPunct="1"/>
            <a:r>
              <a:rPr lang="it-IT" altLang="it-IT" sz="1600">
                <a:latin typeface="Comic Sans MS" pitchFamily="66" charset="0"/>
                <a:cs typeface="Arial" pitchFamily="34" charset="0"/>
              </a:rPr>
              <a:t>low lung function, high sputum neutrophils, low IgE levels, and infrequent skin test reactivity to aeroallergens</a:t>
            </a:r>
          </a:p>
        </p:txBody>
      </p:sp>
      <p:sp>
        <p:nvSpPr>
          <p:cNvPr id="4" name="Text Box 6"/>
          <p:cNvSpPr txBox="1">
            <a:spLocks noChangeArrowheads="1"/>
          </p:cNvSpPr>
          <p:nvPr/>
        </p:nvSpPr>
        <p:spPr bwMode="auto">
          <a:xfrm>
            <a:off x="0" y="4764088"/>
            <a:ext cx="9144000" cy="6096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r>
              <a:rPr lang="it-IT" altLang="it-IT" sz="1600">
                <a:latin typeface="Comic Sans MS" pitchFamily="66" charset="0"/>
                <a:cs typeface="Arial" pitchFamily="34" charset="0"/>
              </a:rPr>
              <a:t>3rd cluster= 36% younger age, lean body mass, male sex, low FEV1, childhood-onset asthma, and sensitivity to fungal aeroallergens (especially to Alternaria).</a:t>
            </a:r>
          </a:p>
        </p:txBody>
      </p:sp>
      <p:sp>
        <p:nvSpPr>
          <p:cNvPr id="5" name="Rectangle 7"/>
          <p:cNvSpPr>
            <a:spLocks noChangeArrowheads="1"/>
          </p:cNvSpPr>
          <p:nvPr/>
        </p:nvSpPr>
        <p:spPr bwMode="auto">
          <a:xfrm>
            <a:off x="0" y="1917700"/>
            <a:ext cx="1116013" cy="287338"/>
          </a:xfrm>
          <a:prstGeom prst="rect">
            <a:avLst/>
          </a:prstGeom>
          <a:solidFill>
            <a:schemeClr val="accent1">
              <a:alpha val="2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endParaRPr lang="it-IT" altLang="it-IT"/>
          </a:p>
        </p:txBody>
      </p:sp>
      <p:sp>
        <p:nvSpPr>
          <p:cNvPr id="6" name="Rectangle 8"/>
          <p:cNvSpPr>
            <a:spLocks noChangeArrowheads="1"/>
          </p:cNvSpPr>
          <p:nvPr/>
        </p:nvSpPr>
        <p:spPr bwMode="auto">
          <a:xfrm>
            <a:off x="0" y="3367088"/>
            <a:ext cx="1258888" cy="287337"/>
          </a:xfrm>
          <a:prstGeom prst="rect">
            <a:avLst/>
          </a:prstGeom>
          <a:solidFill>
            <a:schemeClr val="accent1">
              <a:alpha val="2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endParaRPr lang="it-IT" altLang="it-IT"/>
          </a:p>
        </p:txBody>
      </p:sp>
      <p:sp>
        <p:nvSpPr>
          <p:cNvPr id="7" name="Rectangle 9"/>
          <p:cNvSpPr>
            <a:spLocks noChangeArrowheads="1"/>
          </p:cNvSpPr>
          <p:nvPr/>
        </p:nvSpPr>
        <p:spPr bwMode="auto">
          <a:xfrm>
            <a:off x="0" y="4764088"/>
            <a:ext cx="1258888" cy="287337"/>
          </a:xfrm>
          <a:prstGeom prst="rect">
            <a:avLst/>
          </a:prstGeom>
          <a:solidFill>
            <a:schemeClr val="accent1">
              <a:alpha val="2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endParaRPr lang="it-IT" altLang="it-IT"/>
          </a:p>
        </p:txBody>
      </p:sp>
      <p:pic>
        <p:nvPicPr>
          <p:cNvPr id="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8100"/>
            <a:ext cx="73183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p:nvSpPr>
        <p:spPr bwMode="auto">
          <a:xfrm>
            <a:off x="6588125" y="568325"/>
            <a:ext cx="1731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r>
              <a:rPr lang="it-IT" altLang="it-IT" sz="1400" i="1">
                <a:latin typeface="Comic Sans MS" pitchFamily="66" charset="0"/>
                <a:cs typeface="Arial" pitchFamily="34" charset="0"/>
              </a:rPr>
              <a:t>McGrath KW et al.</a:t>
            </a:r>
          </a:p>
        </p:txBody>
      </p:sp>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874713"/>
            <a:ext cx="1933575"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3"/>
          <p:cNvSpPr>
            <a:spLocks noChangeArrowheads="1"/>
          </p:cNvSpPr>
          <p:nvPr/>
        </p:nvSpPr>
        <p:spPr bwMode="auto">
          <a:xfrm>
            <a:off x="1835150" y="404813"/>
            <a:ext cx="4537075" cy="1223962"/>
          </a:xfrm>
          <a:prstGeom prst="downArrowCallout">
            <a:avLst>
              <a:gd name="adj1" fmla="val 19187"/>
              <a:gd name="adj2" fmla="val 25039"/>
              <a:gd name="adj3" fmla="val 16694"/>
              <a:gd name="adj4" fmla="val 31130"/>
            </a:avLst>
          </a:prstGeom>
          <a:solidFill>
            <a:schemeClr val="accent1">
              <a:alpha val="34901"/>
            </a:schemeClr>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endParaRPr lang="it-IT" altLang="it-IT"/>
          </a:p>
        </p:txBody>
      </p:sp>
    </p:spTree>
    <p:extLst>
      <p:ext uri="{BB962C8B-B14F-4D97-AF65-F5344CB8AC3E}">
        <p14:creationId xmlns:p14="http://schemas.microsoft.com/office/powerpoint/2010/main" val="13253590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1450" y="336550"/>
            <a:ext cx="83058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it-IT" sz="3800" dirty="0" err="1" smtClean="0">
                <a:solidFill>
                  <a:srgbClr val="0070C0"/>
                </a:solidFill>
                <a:latin typeface="Arial" pitchFamily="34" charset="0"/>
                <a:ea typeface="ＭＳ Ｐゴシック" pitchFamily="34" charset="-128"/>
              </a:rPr>
              <a:t>From</a:t>
            </a:r>
            <a:r>
              <a:rPr lang="fr-FR" altLang="it-IT" sz="3800" dirty="0" smtClean="0">
                <a:solidFill>
                  <a:srgbClr val="0070C0"/>
                </a:solidFill>
                <a:latin typeface="Arial" pitchFamily="34" charset="0"/>
                <a:ea typeface="ＭＳ Ｐゴシック" pitchFamily="34" charset="-128"/>
              </a:rPr>
              <a:t> </a:t>
            </a:r>
            <a:r>
              <a:rPr lang="fr-FR" altLang="it-IT" sz="3800" dirty="0" err="1" smtClean="0">
                <a:solidFill>
                  <a:srgbClr val="0070C0"/>
                </a:solidFill>
                <a:latin typeface="Arial" pitchFamily="34" charset="0"/>
                <a:ea typeface="ＭＳ Ｐゴシック" pitchFamily="34" charset="-128"/>
              </a:rPr>
              <a:t>Phenotype</a:t>
            </a:r>
            <a:r>
              <a:rPr lang="fr-FR" altLang="it-IT" sz="3800" dirty="0" smtClean="0">
                <a:solidFill>
                  <a:srgbClr val="0070C0"/>
                </a:solidFill>
                <a:latin typeface="Arial" pitchFamily="34" charset="0"/>
                <a:ea typeface="ＭＳ Ｐゴシック" pitchFamily="34" charset="-128"/>
              </a:rPr>
              <a:t> to </a:t>
            </a:r>
            <a:r>
              <a:rPr lang="fr-FR" altLang="it-IT" sz="3800" dirty="0" err="1" smtClean="0">
                <a:solidFill>
                  <a:srgbClr val="0070C0"/>
                </a:solidFill>
                <a:latin typeface="Arial" pitchFamily="34" charset="0"/>
                <a:ea typeface="ＭＳ Ｐゴシック" pitchFamily="34" charset="-128"/>
              </a:rPr>
              <a:t>Endotype</a:t>
            </a:r>
            <a:endParaRPr lang="en-US" altLang="it-IT" sz="3800" dirty="0">
              <a:solidFill>
                <a:srgbClr val="0070C0"/>
              </a:solidFill>
              <a:latin typeface="Arial" pitchFamily="34" charset="0"/>
              <a:ea typeface="ＭＳ Ｐゴシック" pitchFamily="34" charset="-128"/>
            </a:endParaRPr>
          </a:p>
        </p:txBody>
      </p:sp>
      <p:sp>
        <p:nvSpPr>
          <p:cNvPr id="3" name="Content Placeholder 2"/>
          <p:cNvSpPr txBox="1">
            <a:spLocks/>
          </p:cNvSpPr>
          <p:nvPr/>
        </p:nvSpPr>
        <p:spPr>
          <a:xfrm>
            <a:off x="304800" y="1371600"/>
            <a:ext cx="85344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FR" altLang="it-IT" sz="2000" b="1" smtClean="0">
                <a:latin typeface="Arial" pitchFamily="34" charset="0"/>
                <a:ea typeface="ＭＳ Ｐゴシック" pitchFamily="34" charset="-128"/>
              </a:rPr>
              <a:t>Pathogenic mechanisms described in asthma</a:t>
            </a:r>
          </a:p>
          <a:p>
            <a:pPr>
              <a:buFont typeface="Arial" panose="020B0604020202020204" pitchFamily="34" charset="0"/>
              <a:buNone/>
            </a:pPr>
            <a:endParaRPr lang="fr-FR" altLang="it-IT" sz="2000" b="1" smtClean="0">
              <a:latin typeface="Arial" pitchFamily="34" charset="0"/>
              <a:ea typeface="ＭＳ Ｐゴシック" pitchFamily="34" charset="-128"/>
            </a:endParaRPr>
          </a:p>
          <a:p>
            <a:pPr>
              <a:buClr>
                <a:srgbClr val="CD0920"/>
              </a:buClr>
            </a:pPr>
            <a:r>
              <a:rPr lang="fr-FR" altLang="it-IT" sz="2000" smtClean="0">
                <a:latin typeface="Arial" pitchFamily="34" charset="0"/>
                <a:ea typeface="ＭＳ Ｐゴシック" pitchFamily="34" charset="-128"/>
              </a:rPr>
              <a:t>Th2/ allergic and eosinophilic inflammation,</a:t>
            </a:r>
          </a:p>
          <a:p>
            <a:pPr>
              <a:buClr>
                <a:srgbClr val="CD0920"/>
              </a:buClr>
            </a:pPr>
            <a:r>
              <a:rPr lang="fr-FR" altLang="it-IT" sz="2000" smtClean="0">
                <a:latin typeface="Arial" pitchFamily="34" charset="0"/>
                <a:ea typeface="ＭＳ Ｐゴシック" pitchFamily="34" charset="-128"/>
              </a:rPr>
              <a:t>airway hyper-responsiveness, </a:t>
            </a:r>
          </a:p>
          <a:p>
            <a:pPr>
              <a:buClr>
                <a:srgbClr val="CD0920"/>
              </a:buClr>
            </a:pPr>
            <a:r>
              <a:rPr lang="fr-FR" altLang="it-IT" sz="2000" smtClean="0">
                <a:latin typeface="Arial" pitchFamily="34" charset="0"/>
                <a:ea typeface="ＭＳ Ｐゴシック" pitchFamily="34" charset="-128"/>
              </a:rPr>
              <a:t>neuro-immune interactions, </a:t>
            </a:r>
          </a:p>
          <a:p>
            <a:pPr>
              <a:buClr>
                <a:srgbClr val="CD0920"/>
              </a:buClr>
            </a:pPr>
            <a:r>
              <a:rPr lang="fr-FR" altLang="it-IT" sz="2000" smtClean="0">
                <a:latin typeface="Arial" pitchFamily="34" charset="0"/>
                <a:ea typeface="ＭＳ Ｐゴシック" pitchFamily="34" charset="-128"/>
              </a:rPr>
              <a:t>bronchial and possibly lung remodeling  </a:t>
            </a:r>
          </a:p>
          <a:p>
            <a:pPr>
              <a:buClr>
                <a:srgbClr val="CD0920"/>
              </a:buClr>
            </a:pPr>
            <a:r>
              <a:rPr lang="fr-FR" altLang="it-IT" sz="2000" smtClean="0">
                <a:latin typeface="Arial" pitchFamily="34" charset="0"/>
                <a:ea typeface="ＭＳ Ｐゴシック" pitchFamily="34" charset="-128"/>
              </a:rPr>
              <a:t>changes in airway secretions, and angiogenesis.</a:t>
            </a:r>
            <a:endParaRPr lang="fr-FR" altLang="it-IT" sz="2000">
              <a:latin typeface="Arial" pitchFamily="34" charset="0"/>
              <a:ea typeface="ＭＳ Ｐゴシック" pitchFamily="34" charset="-128"/>
            </a:endParaRPr>
          </a:p>
        </p:txBody>
      </p:sp>
      <p:sp>
        <p:nvSpPr>
          <p:cNvPr id="4" name="Rectangle 3"/>
          <p:cNvSpPr>
            <a:spLocks noChangeArrowheads="1"/>
          </p:cNvSpPr>
          <p:nvPr/>
        </p:nvSpPr>
        <p:spPr bwMode="auto">
          <a:xfrm>
            <a:off x="381000" y="4313238"/>
            <a:ext cx="8382000" cy="1138237"/>
          </a:xfrm>
          <a:prstGeom prst="rect">
            <a:avLst/>
          </a:prstGeom>
          <a:noFill/>
          <a:ln w="9525">
            <a:solidFill>
              <a:srgbClr val="CD092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fr-FR" altLang="it-IT" sz="2000" dirty="0" err="1">
                <a:latin typeface="Arial" pitchFamily="34" charset="0"/>
                <a:cs typeface="Arial" pitchFamily="34" charset="0"/>
              </a:rPr>
              <a:t>Starting</a:t>
            </a:r>
            <a:r>
              <a:rPr lang="fr-FR" altLang="it-IT" sz="2000" dirty="0">
                <a:latin typeface="Arial" pitchFamily="34" charset="0"/>
                <a:cs typeface="Arial" pitchFamily="34" charset="0"/>
              </a:rPr>
              <a:t> point to </a:t>
            </a:r>
            <a:r>
              <a:rPr lang="fr-FR" altLang="it-IT" sz="2000" dirty="0" err="1">
                <a:latin typeface="Arial" pitchFamily="34" charset="0"/>
                <a:cs typeface="Arial" pitchFamily="34" charset="0"/>
              </a:rPr>
              <a:t>define</a:t>
            </a:r>
            <a:r>
              <a:rPr lang="fr-FR" altLang="it-IT" sz="2000" dirty="0">
                <a:latin typeface="Arial" pitchFamily="34" charset="0"/>
                <a:cs typeface="Arial" pitchFamily="34" charset="0"/>
              </a:rPr>
              <a:t> </a:t>
            </a:r>
            <a:r>
              <a:rPr lang="fr-FR" altLang="it-IT" sz="2000" dirty="0" err="1">
                <a:latin typeface="Arial" pitchFamily="34" charset="0"/>
                <a:cs typeface="Arial" pitchFamily="34" charset="0"/>
              </a:rPr>
              <a:t>endotypes</a:t>
            </a:r>
            <a:r>
              <a:rPr lang="fr-FR" altLang="it-IT" sz="2000" dirty="0">
                <a:latin typeface="Arial" pitchFamily="34" charset="0"/>
                <a:cs typeface="Arial" pitchFamily="34" charset="0"/>
              </a:rPr>
              <a:t> </a:t>
            </a:r>
            <a:r>
              <a:rPr lang="fr-FR" altLang="it-IT" sz="2000" dirty="0" err="1">
                <a:latin typeface="Arial" pitchFamily="34" charset="0"/>
                <a:cs typeface="Arial" pitchFamily="34" charset="0"/>
              </a:rPr>
              <a:t>would</a:t>
            </a:r>
            <a:r>
              <a:rPr lang="fr-FR" altLang="it-IT" sz="2000" dirty="0">
                <a:latin typeface="Arial" pitchFamily="34" charset="0"/>
                <a:cs typeface="Arial" pitchFamily="34" charset="0"/>
              </a:rPr>
              <a:t> </a:t>
            </a:r>
            <a:r>
              <a:rPr lang="fr-FR" altLang="it-IT" sz="2000" dirty="0" err="1">
                <a:latin typeface="Arial" pitchFamily="34" charset="0"/>
                <a:cs typeface="Arial" pitchFamily="34" charset="0"/>
              </a:rPr>
              <a:t>be</a:t>
            </a:r>
            <a:r>
              <a:rPr lang="fr-FR" altLang="it-IT" sz="2000" dirty="0">
                <a:latin typeface="Arial" pitchFamily="34" charset="0"/>
                <a:cs typeface="Arial" pitchFamily="34" charset="0"/>
              </a:rPr>
              <a:t> the identification of </a:t>
            </a:r>
            <a:r>
              <a:rPr lang="fr-FR" altLang="it-IT" sz="2000" dirty="0" err="1">
                <a:latin typeface="Arial" pitchFamily="34" charset="0"/>
                <a:cs typeface="Arial" pitchFamily="34" charset="0"/>
              </a:rPr>
              <a:t>corresponding</a:t>
            </a:r>
            <a:r>
              <a:rPr lang="fr-FR" altLang="it-IT" sz="2000" dirty="0">
                <a:latin typeface="Arial" pitchFamily="34" charset="0"/>
                <a:cs typeface="Arial" pitchFamily="34" charset="0"/>
              </a:rPr>
              <a:t> </a:t>
            </a:r>
            <a:r>
              <a:rPr lang="fr-FR" altLang="it-IT" sz="2000" b="1" dirty="0" err="1">
                <a:solidFill>
                  <a:srgbClr val="FF0000"/>
                </a:solidFill>
                <a:latin typeface="Arial" pitchFamily="34" charset="0"/>
                <a:cs typeface="Arial" pitchFamily="34" charset="0"/>
              </a:rPr>
              <a:t>molecular</a:t>
            </a:r>
            <a:r>
              <a:rPr lang="fr-FR" altLang="it-IT" sz="2000" b="1" dirty="0">
                <a:solidFill>
                  <a:srgbClr val="FF0000"/>
                </a:solidFill>
                <a:latin typeface="Arial" pitchFamily="34" charset="0"/>
                <a:cs typeface="Arial" pitchFamily="34" charset="0"/>
              </a:rPr>
              <a:t> </a:t>
            </a:r>
            <a:r>
              <a:rPr lang="fr-FR" altLang="it-IT" sz="2000" b="1" dirty="0" err="1">
                <a:solidFill>
                  <a:srgbClr val="FF0000"/>
                </a:solidFill>
                <a:latin typeface="Arial" pitchFamily="34" charset="0"/>
                <a:cs typeface="Arial" pitchFamily="34" charset="0"/>
              </a:rPr>
              <a:t>biomarkers</a:t>
            </a:r>
            <a:r>
              <a:rPr lang="fr-FR" altLang="it-IT" sz="2000" b="1" dirty="0">
                <a:solidFill>
                  <a:srgbClr val="FF0000"/>
                </a:solidFill>
                <a:latin typeface="Arial" pitchFamily="34" charset="0"/>
                <a:cs typeface="Arial" pitchFamily="34" charset="0"/>
              </a:rPr>
              <a:t> </a:t>
            </a:r>
          </a:p>
          <a:p>
            <a:pPr algn="ctr" eaLnBrk="1" hangingPunct="1"/>
            <a:r>
              <a:rPr lang="fr-FR" altLang="it-IT" sz="2000" dirty="0">
                <a:latin typeface="Arial" pitchFamily="34" charset="0"/>
                <a:cs typeface="Arial" pitchFamily="34" charset="0"/>
              </a:rPr>
              <a:t>for </a:t>
            </a:r>
            <a:r>
              <a:rPr lang="fr-FR" altLang="it-IT" sz="2000" dirty="0" err="1">
                <a:latin typeface="Arial" pitchFamily="34" charset="0"/>
                <a:cs typeface="Arial" pitchFamily="34" charset="0"/>
              </a:rPr>
              <a:t>such</a:t>
            </a:r>
            <a:r>
              <a:rPr lang="fr-FR" altLang="it-IT" sz="2000" dirty="0">
                <a:latin typeface="Arial" pitchFamily="34" charset="0"/>
                <a:cs typeface="Arial" pitchFamily="34" charset="0"/>
              </a:rPr>
              <a:t> a </a:t>
            </a:r>
            <a:r>
              <a:rPr lang="fr-FR" altLang="it-IT" sz="2000" dirty="0" err="1">
                <a:latin typeface="Arial" pitchFamily="34" charset="0"/>
                <a:cs typeface="Arial" pitchFamily="34" charset="0"/>
              </a:rPr>
              <a:t>pathogenetic</a:t>
            </a:r>
            <a:r>
              <a:rPr lang="fr-FR" altLang="it-IT" sz="2000" dirty="0">
                <a:latin typeface="Arial" pitchFamily="34" charset="0"/>
                <a:cs typeface="Arial" pitchFamily="34" charset="0"/>
              </a:rPr>
              <a:t> </a:t>
            </a:r>
            <a:r>
              <a:rPr lang="fr-FR" altLang="it-IT" sz="2000" dirty="0" err="1">
                <a:latin typeface="Arial" pitchFamily="34" charset="0"/>
                <a:cs typeface="Arial" pitchFamily="34" charset="0"/>
              </a:rPr>
              <a:t>mechanism</a:t>
            </a:r>
            <a:r>
              <a:rPr lang="fr-FR" altLang="it-IT" sz="2800" dirty="0">
                <a:latin typeface="Arial" pitchFamily="34" charset="0"/>
                <a:cs typeface="Arial" pitchFamily="34" charset="0"/>
              </a:rPr>
              <a:t>.</a:t>
            </a:r>
          </a:p>
        </p:txBody>
      </p:sp>
    </p:spTree>
    <p:extLst>
      <p:ext uri="{BB962C8B-B14F-4D97-AF65-F5344CB8AC3E}">
        <p14:creationId xmlns:p14="http://schemas.microsoft.com/office/powerpoint/2010/main" val="40685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5040313" y="5181600"/>
            <a:ext cx="56769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altLang="it-IT" sz="1200" i="1" smtClean="0">
                <a:latin typeface="Arial" pitchFamily="34" charset="0"/>
                <a:ea typeface="ＭＳ Ｐゴシック" pitchFamily="34" charset="-128"/>
              </a:rPr>
              <a:t>Wenzel S., Nature Med.2012</a:t>
            </a:r>
            <a:endParaRPr lang="it-IT" altLang="it-IT" sz="1200" i="1">
              <a:latin typeface="Arial" pitchFamily="34" charset="0"/>
              <a:ea typeface="ＭＳ Ｐゴシック" pitchFamily="34" charset="-128"/>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463" y="495300"/>
            <a:ext cx="7773987" cy="30321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descr="Nature Medic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5753100"/>
            <a:ext cx="1624013" cy="6429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2"/>
          <p:cNvSpPr txBox="1">
            <a:spLocks noChangeArrowheads="1"/>
          </p:cNvSpPr>
          <p:nvPr/>
        </p:nvSpPr>
        <p:spPr bwMode="auto">
          <a:xfrm>
            <a:off x="855663" y="4140200"/>
            <a:ext cx="72596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it-IT" altLang="it-IT" sz="1800"/>
              <a:t>OGGI: - trattare con appropriatezza con i farmaci  attualmente disponibili</a:t>
            </a:r>
          </a:p>
          <a:p>
            <a:pPr eaLnBrk="1" hangingPunct="1"/>
            <a:r>
              <a:rPr lang="it-IT" altLang="it-IT" sz="1800"/>
              <a:t>            -  valutare accuratamente controllo ed aderenza</a:t>
            </a:r>
          </a:p>
          <a:p>
            <a:pPr eaLnBrk="1" hangingPunct="1"/>
            <a:r>
              <a:rPr lang="it-IT" altLang="it-IT" sz="1800"/>
              <a:t>	    -  fenotipizzare i pazienti non ottimamente responsivi al trattamento</a:t>
            </a:r>
          </a:p>
        </p:txBody>
      </p:sp>
    </p:spTree>
    <p:extLst>
      <p:ext uri="{BB962C8B-B14F-4D97-AF65-F5344CB8AC3E}">
        <p14:creationId xmlns:p14="http://schemas.microsoft.com/office/powerpoint/2010/main" val="17039275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404664"/>
            <a:ext cx="8229600" cy="685800"/>
          </a:xfrm>
        </p:spPr>
        <p:txBody>
          <a:bodyPr>
            <a:noAutofit/>
          </a:bodyPr>
          <a:lstStyle/>
          <a:p>
            <a:pPr eaLnBrk="1" hangingPunct="1"/>
            <a:r>
              <a:rPr lang="en-US" altLang="it-IT" sz="2800" dirty="0" smtClean="0">
                <a:latin typeface="Arial" pitchFamily="34" charset="0"/>
              </a:rPr>
              <a:t>Asthma: a </a:t>
            </a:r>
            <a:r>
              <a:rPr lang="en-US" altLang="it-IT" sz="2800" dirty="0" smtClean="0">
                <a:solidFill>
                  <a:srgbClr val="FF0000"/>
                </a:solidFill>
                <a:latin typeface="Arial" pitchFamily="34" charset="0"/>
              </a:rPr>
              <a:t>heterogeneous</a:t>
            </a:r>
            <a:r>
              <a:rPr lang="en-US" altLang="it-IT" sz="2800" dirty="0" smtClean="0">
                <a:latin typeface="Arial" pitchFamily="34" charset="0"/>
              </a:rPr>
              <a:t> disease </a:t>
            </a:r>
            <a:br>
              <a:rPr lang="en-US" altLang="it-IT" sz="2800" dirty="0" smtClean="0">
                <a:latin typeface="Arial" pitchFamily="34" charset="0"/>
              </a:rPr>
            </a:br>
            <a:endParaRPr lang="en-US" altLang="it-IT" sz="2800" dirty="0" smtClean="0">
              <a:latin typeface="Arial" pitchFamily="34" charset="0"/>
            </a:endParaRPr>
          </a:p>
        </p:txBody>
      </p:sp>
      <p:sp>
        <p:nvSpPr>
          <p:cNvPr id="5" name="Content Placeholder 2"/>
          <p:cNvSpPr>
            <a:spLocks noGrp="1"/>
          </p:cNvSpPr>
          <p:nvPr>
            <p:ph idx="1"/>
          </p:nvPr>
        </p:nvSpPr>
        <p:spPr>
          <a:xfrm>
            <a:off x="304800" y="1981200"/>
            <a:ext cx="8686800" cy="3137519"/>
          </a:xfrm>
        </p:spPr>
        <p:txBody>
          <a:bodyPr>
            <a:normAutofit/>
          </a:bodyPr>
          <a:lstStyle/>
          <a:p>
            <a:pPr lvl="1" eaLnBrk="1" hangingPunct="1">
              <a:lnSpc>
                <a:spcPct val="90000"/>
              </a:lnSpc>
              <a:buClr>
                <a:srgbClr val="CD0920"/>
              </a:buClr>
              <a:buFont typeface="Arial"/>
              <a:buChar char="•"/>
              <a:defRPr/>
            </a:pPr>
            <a:r>
              <a:rPr lang="fr-FR" sz="2400" dirty="0" err="1">
                <a:ea typeface="ＭＳ Ｐゴシック" charset="0"/>
              </a:rPr>
              <a:t>Asthma</a:t>
            </a:r>
            <a:r>
              <a:rPr lang="fr-FR" sz="2400" dirty="0">
                <a:ea typeface="ＭＳ Ｐゴシック" charset="0"/>
              </a:rPr>
              <a:t> </a:t>
            </a:r>
            <a:r>
              <a:rPr lang="fr-FR" sz="2400" dirty="0" err="1">
                <a:ea typeface="ＭＳ Ｐゴシック" charset="0"/>
              </a:rPr>
              <a:t>can</a:t>
            </a:r>
            <a:r>
              <a:rPr lang="fr-FR" sz="2400" dirty="0">
                <a:ea typeface="ＭＳ Ｐゴシック" charset="0"/>
              </a:rPr>
              <a:t> </a:t>
            </a:r>
            <a:r>
              <a:rPr lang="fr-FR" sz="2400" dirty="0" err="1">
                <a:ea typeface="ＭＳ Ｐゴシック" charset="0"/>
              </a:rPr>
              <a:t>be</a:t>
            </a:r>
            <a:r>
              <a:rPr lang="fr-FR" sz="2400" dirty="0">
                <a:ea typeface="ＭＳ Ｐゴシック" charset="0"/>
              </a:rPr>
              <a:t> </a:t>
            </a:r>
            <a:r>
              <a:rPr lang="fr-FR" sz="2400" dirty="0" err="1">
                <a:ea typeface="ＭＳ Ｐゴシック" charset="0"/>
              </a:rPr>
              <a:t>very</a:t>
            </a:r>
            <a:r>
              <a:rPr lang="fr-FR" sz="2400" dirty="0">
                <a:ea typeface="ＭＳ Ｐゴシック" charset="0"/>
              </a:rPr>
              <a:t> </a:t>
            </a:r>
            <a:r>
              <a:rPr lang="fr-FR" sz="2400" dirty="0" err="1" smtClean="0">
                <a:ea typeface="ＭＳ Ｐゴシック" charset="0"/>
              </a:rPr>
              <a:t>heterogeneous</a:t>
            </a:r>
            <a:r>
              <a:rPr lang="fr-FR" sz="2400" dirty="0" smtClean="0">
                <a:ea typeface="ＭＳ Ｐゴシック" charset="0"/>
              </a:rPr>
              <a:t>.</a:t>
            </a:r>
          </a:p>
          <a:p>
            <a:pPr marL="457200" lvl="1" indent="0" eaLnBrk="1" hangingPunct="1">
              <a:lnSpc>
                <a:spcPct val="90000"/>
              </a:lnSpc>
              <a:buClr>
                <a:srgbClr val="CD0920"/>
              </a:buClr>
              <a:buNone/>
              <a:defRPr/>
            </a:pPr>
            <a:endParaRPr lang="fr-FR" sz="2400" dirty="0" smtClean="0">
              <a:ea typeface="ＭＳ Ｐゴシック" charset="0"/>
            </a:endParaRPr>
          </a:p>
          <a:p>
            <a:pPr lvl="1" eaLnBrk="1" hangingPunct="1">
              <a:lnSpc>
                <a:spcPct val="90000"/>
              </a:lnSpc>
              <a:buClr>
                <a:srgbClr val="CD0920"/>
              </a:buClr>
              <a:buFont typeface="Arial"/>
              <a:buChar char="•"/>
              <a:defRPr/>
            </a:pPr>
            <a:r>
              <a:rPr lang="fr-FR" sz="2400" dirty="0" err="1">
                <a:ea typeface="ＭＳ Ｐゴシック" charset="0"/>
              </a:rPr>
              <a:t>P</a:t>
            </a:r>
            <a:r>
              <a:rPr lang="fr-FR" sz="2400" dirty="0" err="1" smtClean="0">
                <a:ea typeface="ＭＳ Ｐゴシック" charset="0"/>
              </a:rPr>
              <a:t>henotypes</a:t>
            </a:r>
            <a:r>
              <a:rPr lang="fr-FR" sz="2400" dirty="0" smtClean="0">
                <a:ea typeface="ＭＳ Ｐゴシック" charset="0"/>
              </a:rPr>
              <a:t> </a:t>
            </a:r>
            <a:r>
              <a:rPr lang="fr-FR" sz="2400" dirty="0">
                <a:ea typeface="ＭＳ Ｐゴシック" charset="0"/>
              </a:rPr>
              <a:t>are </a:t>
            </a:r>
            <a:r>
              <a:rPr lang="fr-FR" sz="2400" dirty="0" err="1">
                <a:ea typeface="ＭＳ Ｐゴシック" charset="0"/>
              </a:rPr>
              <a:t>based</a:t>
            </a:r>
            <a:r>
              <a:rPr lang="fr-FR" sz="2400" dirty="0">
                <a:ea typeface="ＭＳ Ｐゴシック" charset="0"/>
              </a:rPr>
              <a:t> on </a:t>
            </a:r>
            <a:r>
              <a:rPr lang="fr-FR" sz="2400" dirty="0" err="1">
                <a:ea typeface="ＭＳ Ｐゴシック" charset="0"/>
              </a:rPr>
              <a:t>symptom</a:t>
            </a:r>
            <a:r>
              <a:rPr lang="fr-FR" sz="2400" dirty="0">
                <a:ea typeface="ＭＳ Ｐゴシック" charset="0"/>
              </a:rPr>
              <a:t> pattern, </a:t>
            </a:r>
            <a:r>
              <a:rPr lang="fr-FR" sz="2400" dirty="0" err="1" smtClean="0">
                <a:ea typeface="ＭＳ Ｐゴシック" charset="0"/>
              </a:rPr>
              <a:t>atopic</a:t>
            </a:r>
            <a:r>
              <a:rPr lang="fr-FR" sz="2400" dirty="0" smtClean="0">
                <a:ea typeface="ＭＳ Ｐゴシック" charset="0"/>
              </a:rPr>
              <a:t> </a:t>
            </a:r>
            <a:r>
              <a:rPr lang="fr-FR" sz="2400" dirty="0" err="1">
                <a:ea typeface="ＭＳ Ｐゴシック" charset="0"/>
              </a:rPr>
              <a:t>status</a:t>
            </a:r>
            <a:r>
              <a:rPr lang="fr-FR" sz="2400" dirty="0">
                <a:ea typeface="ＭＳ Ｐゴシック" charset="0"/>
              </a:rPr>
              <a:t>, bronchial obstruction </a:t>
            </a:r>
            <a:r>
              <a:rPr lang="fr-FR" sz="2400" dirty="0" smtClean="0">
                <a:ea typeface="ＭＳ Ｐゴシック" charset="0"/>
              </a:rPr>
              <a:t>pattern </a:t>
            </a:r>
            <a:r>
              <a:rPr lang="fr-FR" sz="2400" dirty="0" err="1" smtClean="0">
                <a:ea typeface="ＭＳ Ｐゴシック" charset="0"/>
              </a:rPr>
              <a:t>which</a:t>
            </a:r>
            <a:r>
              <a:rPr lang="fr-FR" sz="2400" dirty="0" smtClean="0">
                <a:ea typeface="ＭＳ Ｐゴシック" charset="0"/>
              </a:rPr>
              <a:t> </a:t>
            </a:r>
            <a:r>
              <a:rPr lang="fr-FR" sz="2400" dirty="0" err="1" smtClean="0">
                <a:ea typeface="ＭＳ Ｐゴシック" charset="0"/>
              </a:rPr>
              <a:t>can</a:t>
            </a:r>
            <a:r>
              <a:rPr lang="fr-FR" sz="2400" dirty="0" smtClean="0">
                <a:ea typeface="ＭＳ Ｐゴシック" charset="0"/>
              </a:rPr>
              <a:t>  </a:t>
            </a:r>
            <a:r>
              <a:rPr lang="fr-FR" sz="2400" dirty="0" err="1" smtClean="0">
                <a:ea typeface="ＭＳ Ｐゴシック" charset="0"/>
              </a:rPr>
              <a:t>frequently</a:t>
            </a:r>
            <a:r>
              <a:rPr lang="fr-FR" sz="2400" dirty="0" smtClean="0">
                <a:ea typeface="ＭＳ Ｐゴシック" charset="0"/>
              </a:rPr>
              <a:t> </a:t>
            </a:r>
            <a:r>
              <a:rPr lang="fr-FR" sz="2400" dirty="0" err="1">
                <a:ea typeface="ＭＳ Ｐゴシック" charset="0"/>
              </a:rPr>
              <a:t>overlap</a:t>
            </a:r>
            <a:r>
              <a:rPr lang="fr-FR" sz="2400" dirty="0">
                <a:ea typeface="ＭＳ Ｐゴシック" charset="0"/>
              </a:rPr>
              <a:t> and </a:t>
            </a:r>
            <a:r>
              <a:rPr lang="fr-FR" sz="2400" dirty="0" err="1">
                <a:ea typeface="ＭＳ Ｐゴシック" charset="0"/>
              </a:rPr>
              <a:t>can</a:t>
            </a:r>
            <a:r>
              <a:rPr lang="fr-FR" sz="2400" dirty="0">
                <a:ea typeface="ＭＳ Ｐゴシック" charset="0"/>
              </a:rPr>
              <a:t> change over time.</a:t>
            </a:r>
          </a:p>
          <a:p>
            <a:pPr lvl="1" eaLnBrk="1" hangingPunct="1">
              <a:lnSpc>
                <a:spcPct val="90000"/>
              </a:lnSpc>
              <a:buClr>
                <a:srgbClr val="CD0920"/>
              </a:buClr>
              <a:buFont typeface="Arial"/>
              <a:buChar char="•"/>
              <a:defRPr/>
            </a:pPr>
            <a:endParaRPr lang="fr-FR" sz="2400" dirty="0">
              <a:ea typeface="ＭＳ Ｐゴシック" charset="0"/>
            </a:endParaRPr>
          </a:p>
          <a:p>
            <a:pPr marL="457200" lvl="1" indent="0" eaLnBrk="1" hangingPunct="1">
              <a:lnSpc>
                <a:spcPct val="90000"/>
              </a:lnSpc>
              <a:buClr>
                <a:srgbClr val="CD0920"/>
              </a:buClr>
              <a:buNone/>
              <a:defRPr/>
            </a:pPr>
            <a:endParaRPr lang="en-US" sz="2400" dirty="0">
              <a:effectLst>
                <a:outerShdw blurRad="38100" dist="38100" dir="2700000" algn="tl">
                  <a:srgbClr val="FFFFFF"/>
                </a:outerShdw>
              </a:effectLst>
              <a:ea typeface="ＭＳ Ｐゴシック" charset="0"/>
            </a:endParaRPr>
          </a:p>
        </p:txBody>
      </p:sp>
    </p:spTree>
    <p:extLst>
      <p:ext uri="{BB962C8B-B14F-4D97-AF65-F5344CB8AC3E}">
        <p14:creationId xmlns:p14="http://schemas.microsoft.com/office/powerpoint/2010/main" val="14346828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06"/>
            <a:ext cx="49625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9731"/>
            <a:ext cx="352425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913284"/>
            <a:ext cx="1447800" cy="27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6538" y="1905000"/>
            <a:ext cx="6138862" cy="298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806" y="4765077"/>
            <a:ext cx="7172325" cy="41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5791200" y="1298318"/>
            <a:ext cx="3035446" cy="369332"/>
          </a:xfrm>
          <a:prstGeom prst="rect">
            <a:avLst/>
          </a:prstGeom>
        </p:spPr>
        <p:txBody>
          <a:bodyPr wrap="none">
            <a:spAutoFit/>
          </a:bodyPr>
          <a:lstStyle/>
          <a:p>
            <a:r>
              <a:rPr lang="en-US" dirty="0"/>
              <a:t>213 subjects with mild asthma</a:t>
            </a:r>
            <a:endParaRPr lang="it-IT" dirty="0"/>
          </a:p>
        </p:txBody>
      </p:sp>
      <p:sp>
        <p:nvSpPr>
          <p:cNvPr id="3" name="Rettangolo 2"/>
          <p:cNvSpPr/>
          <p:nvPr/>
        </p:nvSpPr>
        <p:spPr>
          <a:xfrm>
            <a:off x="457200" y="5715000"/>
            <a:ext cx="8534400" cy="646331"/>
          </a:xfrm>
          <a:prstGeom prst="rect">
            <a:avLst/>
          </a:prstGeom>
          <a:solidFill>
            <a:schemeClr val="tx2">
              <a:lumMod val="60000"/>
              <a:lumOff val="40000"/>
              <a:alpha val="13000"/>
            </a:schemeClr>
          </a:solidFill>
          <a:ln>
            <a:solidFill>
              <a:schemeClr val="accent1">
                <a:shade val="50000"/>
              </a:schemeClr>
            </a:solidFill>
          </a:ln>
        </p:spPr>
        <p:txBody>
          <a:bodyPr wrap="square">
            <a:spAutoFit/>
          </a:bodyPr>
          <a:lstStyle/>
          <a:p>
            <a:pPr algn="ctr"/>
            <a:r>
              <a:rPr lang="en-US" dirty="0"/>
              <a:t>Airway inflammation often persists in subjects with good clinical </a:t>
            </a:r>
            <a:r>
              <a:rPr lang="en-US" dirty="0" smtClean="0"/>
              <a:t>or </a:t>
            </a:r>
            <a:r>
              <a:rPr lang="it-IT" dirty="0" err="1" smtClean="0"/>
              <a:t>physiological</a:t>
            </a:r>
            <a:r>
              <a:rPr lang="it-IT" dirty="0" smtClean="0"/>
              <a:t> </a:t>
            </a:r>
            <a:r>
              <a:rPr lang="it-IT" dirty="0" err="1"/>
              <a:t>asthma</a:t>
            </a:r>
            <a:r>
              <a:rPr lang="it-IT" dirty="0"/>
              <a:t> control </a:t>
            </a:r>
            <a:r>
              <a:rPr lang="it-IT" dirty="0" err="1"/>
              <a:t>scores</a:t>
            </a:r>
            <a:r>
              <a:rPr lang="it-IT" dirty="0"/>
              <a:t>.</a:t>
            </a:r>
          </a:p>
        </p:txBody>
      </p:sp>
    </p:spTree>
    <p:extLst>
      <p:ext uri="{BB962C8B-B14F-4D97-AF65-F5344CB8AC3E}">
        <p14:creationId xmlns:p14="http://schemas.microsoft.com/office/powerpoint/2010/main" val="2600599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1219200"/>
            <a:ext cx="2448272" cy="369332"/>
          </a:xfrm>
          <a:prstGeom prst="rect">
            <a:avLst/>
          </a:prstGeom>
          <a:noFill/>
        </p:spPr>
        <p:txBody>
          <a:bodyPr wrap="square" rtlCol="0">
            <a:spAutoFit/>
          </a:bodyPr>
          <a:lstStyle/>
          <a:p>
            <a:r>
              <a:rPr lang="it-IT" dirty="0" smtClean="0">
                <a:solidFill>
                  <a:srgbClr val="0070C0"/>
                </a:solidFill>
              </a:rPr>
              <a:t>GINA  </a:t>
            </a:r>
            <a:r>
              <a:rPr lang="it-IT" dirty="0" err="1" smtClean="0">
                <a:solidFill>
                  <a:srgbClr val="0070C0"/>
                </a:solidFill>
              </a:rPr>
              <a:t>revision</a:t>
            </a:r>
            <a:r>
              <a:rPr lang="it-IT" dirty="0" smtClean="0">
                <a:solidFill>
                  <a:srgbClr val="0070C0"/>
                </a:solidFill>
              </a:rPr>
              <a:t> 2014 </a:t>
            </a:r>
            <a:endParaRPr lang="it-IT" dirty="0">
              <a:solidFill>
                <a:srgbClr val="0070C0"/>
              </a:solidFill>
            </a:endParaRPr>
          </a:p>
        </p:txBody>
      </p:sp>
      <p:sp>
        <p:nvSpPr>
          <p:cNvPr id="3" name="CasellaDiTesto 2"/>
          <p:cNvSpPr txBox="1"/>
          <p:nvPr/>
        </p:nvSpPr>
        <p:spPr>
          <a:xfrm>
            <a:off x="361123" y="1752600"/>
            <a:ext cx="8424936" cy="3477875"/>
          </a:xfrm>
          <a:prstGeom prst="rect">
            <a:avLst/>
          </a:prstGeom>
          <a:noFill/>
        </p:spPr>
        <p:txBody>
          <a:bodyPr wrap="square" rtlCol="0">
            <a:spAutoFit/>
          </a:bodyPr>
          <a:lstStyle/>
          <a:p>
            <a:pPr>
              <a:lnSpc>
                <a:spcPct val="150000"/>
              </a:lnSpc>
              <a:spcBef>
                <a:spcPts val="600"/>
              </a:spcBef>
              <a:spcAft>
                <a:spcPts val="600"/>
              </a:spcAft>
            </a:pPr>
            <a:r>
              <a:rPr lang="en-GB" sz="2400" dirty="0" smtClean="0">
                <a:solidFill>
                  <a:srgbClr val="FF0000"/>
                </a:solidFill>
              </a:rPr>
              <a:t>Asthma phenotypes </a:t>
            </a:r>
            <a:r>
              <a:rPr lang="en-GB" sz="2400" dirty="0" smtClean="0"/>
              <a:t>:</a:t>
            </a:r>
          </a:p>
          <a:p>
            <a:pPr marL="285750" indent="-285750">
              <a:lnSpc>
                <a:spcPct val="150000"/>
              </a:lnSpc>
              <a:spcBef>
                <a:spcPts val="600"/>
              </a:spcBef>
              <a:spcAft>
                <a:spcPts val="600"/>
              </a:spcAft>
              <a:buFont typeface="Arial" panose="020B0604020202020204" pitchFamily="34" charset="0"/>
              <a:buChar char="•"/>
            </a:pPr>
            <a:r>
              <a:rPr lang="en-GB" sz="2400" dirty="0" smtClean="0"/>
              <a:t>Allergic asthma          </a:t>
            </a:r>
            <a:r>
              <a:rPr lang="en-GB" sz="2400" dirty="0" smtClean="0">
                <a:sym typeface="Wingdings" panose="05000000000000000000" pitchFamily="2" charset="2"/>
              </a:rPr>
              <a:t> usually eosinophilic inflammation</a:t>
            </a:r>
          </a:p>
          <a:p>
            <a:pPr>
              <a:lnSpc>
                <a:spcPct val="150000"/>
              </a:lnSpc>
              <a:spcBef>
                <a:spcPts val="600"/>
              </a:spcBef>
              <a:spcAft>
                <a:spcPts val="600"/>
              </a:spcAft>
            </a:pPr>
            <a:endParaRPr lang="en-GB" sz="2400" dirty="0" smtClean="0">
              <a:sym typeface="Wingdings" panose="05000000000000000000" pitchFamily="2" charset="2"/>
            </a:endParaRPr>
          </a:p>
          <a:p>
            <a:pPr marL="285750" indent="-285750">
              <a:lnSpc>
                <a:spcPct val="150000"/>
              </a:lnSpc>
              <a:spcBef>
                <a:spcPts val="600"/>
              </a:spcBef>
              <a:spcAft>
                <a:spcPts val="600"/>
              </a:spcAft>
              <a:buFont typeface="Arial" panose="020B0604020202020204" pitchFamily="34" charset="0"/>
              <a:buChar char="•"/>
            </a:pPr>
            <a:r>
              <a:rPr lang="en-GB" sz="2400" dirty="0" smtClean="0">
                <a:sym typeface="Wingdings" panose="05000000000000000000" pitchFamily="2" charset="2"/>
              </a:rPr>
              <a:t>Non-allergic asthma  eosinophilic  -  </a:t>
            </a:r>
            <a:r>
              <a:rPr lang="en-GB" sz="2400" dirty="0" err="1" smtClean="0">
                <a:sym typeface="Wingdings" panose="05000000000000000000" pitchFamily="2" charset="2"/>
              </a:rPr>
              <a:t>neutrophilic</a:t>
            </a:r>
            <a:r>
              <a:rPr lang="en-GB" sz="2400" dirty="0" smtClean="0">
                <a:sym typeface="Wingdings" panose="05000000000000000000" pitchFamily="2" charset="2"/>
              </a:rPr>
              <a:t> </a:t>
            </a:r>
          </a:p>
          <a:p>
            <a:pPr>
              <a:lnSpc>
                <a:spcPct val="150000"/>
              </a:lnSpc>
              <a:spcBef>
                <a:spcPts val="600"/>
              </a:spcBef>
              <a:spcAft>
                <a:spcPts val="600"/>
              </a:spcAft>
            </a:pPr>
            <a:r>
              <a:rPr lang="en-GB" sz="2400" dirty="0" smtClean="0">
                <a:sym typeface="Wingdings" panose="05000000000000000000" pitchFamily="2" charset="2"/>
              </a:rPr>
              <a:t>                                               </a:t>
            </a:r>
            <a:r>
              <a:rPr lang="en-GB" sz="2400" dirty="0" err="1" smtClean="0">
                <a:sym typeface="Wingdings" panose="05000000000000000000" pitchFamily="2" charset="2"/>
              </a:rPr>
              <a:t>paucigranular</a:t>
            </a:r>
            <a:r>
              <a:rPr lang="en-GB" sz="2400" dirty="0" smtClean="0">
                <a:sym typeface="Wingdings" panose="05000000000000000000" pitchFamily="2" charset="2"/>
              </a:rPr>
              <a:t> inflammation</a:t>
            </a:r>
          </a:p>
        </p:txBody>
      </p:sp>
    </p:spTree>
    <p:extLst>
      <p:ext uri="{BB962C8B-B14F-4D97-AF65-F5344CB8AC3E}">
        <p14:creationId xmlns:p14="http://schemas.microsoft.com/office/powerpoint/2010/main" val="40433553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366182" y="1071450"/>
            <a:ext cx="8147248" cy="56207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smtClean="0">
                <a:solidFill>
                  <a:srgbClr val="FF0000"/>
                </a:solidFill>
              </a:rPr>
              <a:t>Fenotipo infiammatorio </a:t>
            </a:r>
            <a:r>
              <a:rPr lang="it-IT" sz="2800" dirty="0" err="1" smtClean="0">
                <a:solidFill>
                  <a:srgbClr val="FF0000"/>
                </a:solidFill>
              </a:rPr>
              <a:t>neutrofilico</a:t>
            </a:r>
            <a:endParaRPr lang="it-IT" sz="2800" dirty="0">
              <a:solidFill>
                <a:srgbClr val="FF0000"/>
              </a:solidFill>
            </a:endParaRPr>
          </a:p>
        </p:txBody>
      </p:sp>
      <p:sp>
        <p:nvSpPr>
          <p:cNvPr id="3" name="CasellaDiTesto 2"/>
          <p:cNvSpPr txBox="1"/>
          <p:nvPr/>
        </p:nvSpPr>
        <p:spPr>
          <a:xfrm>
            <a:off x="-946" y="0"/>
            <a:ext cx="2448272" cy="369332"/>
          </a:xfrm>
          <a:prstGeom prst="rect">
            <a:avLst/>
          </a:prstGeom>
          <a:noFill/>
        </p:spPr>
        <p:txBody>
          <a:bodyPr wrap="square" rtlCol="0">
            <a:spAutoFit/>
          </a:bodyPr>
          <a:lstStyle/>
          <a:p>
            <a:r>
              <a:rPr lang="it-IT" dirty="0" smtClean="0"/>
              <a:t>GINA </a:t>
            </a:r>
            <a:r>
              <a:rPr lang="it-IT" dirty="0" err="1" smtClean="0"/>
              <a:t>draft</a:t>
            </a:r>
            <a:r>
              <a:rPr lang="it-IT" dirty="0" smtClean="0"/>
              <a:t> 2014 </a:t>
            </a:r>
            <a:endParaRPr lang="it-IT" dirty="0"/>
          </a:p>
        </p:txBody>
      </p:sp>
      <p:sp>
        <p:nvSpPr>
          <p:cNvPr id="4" name="CasellaDiTesto 3"/>
          <p:cNvSpPr txBox="1"/>
          <p:nvPr/>
        </p:nvSpPr>
        <p:spPr>
          <a:xfrm>
            <a:off x="355483" y="1905000"/>
            <a:ext cx="8424936" cy="2246769"/>
          </a:xfrm>
          <a:prstGeom prst="rect">
            <a:avLst/>
          </a:prstGeom>
          <a:noFill/>
        </p:spPr>
        <p:txBody>
          <a:bodyPr wrap="square" rtlCol="0">
            <a:spAutoFit/>
          </a:bodyPr>
          <a:lstStyle/>
          <a:p>
            <a:pPr>
              <a:lnSpc>
                <a:spcPct val="150000"/>
              </a:lnSpc>
              <a:spcBef>
                <a:spcPts val="600"/>
              </a:spcBef>
              <a:spcAft>
                <a:spcPts val="600"/>
              </a:spcAft>
            </a:pPr>
            <a:r>
              <a:rPr lang="en-GB" sz="2000" dirty="0" smtClean="0"/>
              <a:t>Asthma phenotypes:</a:t>
            </a:r>
          </a:p>
          <a:p>
            <a:pPr marL="285750" indent="-285750">
              <a:lnSpc>
                <a:spcPct val="150000"/>
              </a:lnSpc>
              <a:spcBef>
                <a:spcPts val="600"/>
              </a:spcBef>
              <a:spcAft>
                <a:spcPts val="600"/>
              </a:spcAft>
              <a:buFont typeface="Arial" panose="020B0604020202020204" pitchFamily="34" charset="0"/>
              <a:buChar char="•"/>
            </a:pPr>
            <a:r>
              <a:rPr lang="en-GB" sz="2000" dirty="0" smtClean="0"/>
              <a:t>Allergic asthma </a:t>
            </a:r>
            <a:r>
              <a:rPr lang="en-GB" sz="2000" dirty="0" smtClean="0">
                <a:sym typeface="Wingdings" panose="05000000000000000000" pitchFamily="2" charset="2"/>
              </a:rPr>
              <a:t> usually eosinophilic inflammation</a:t>
            </a:r>
          </a:p>
          <a:p>
            <a:pPr marL="285750" indent="-285750">
              <a:lnSpc>
                <a:spcPct val="150000"/>
              </a:lnSpc>
              <a:spcBef>
                <a:spcPts val="600"/>
              </a:spcBef>
              <a:spcAft>
                <a:spcPts val="600"/>
              </a:spcAft>
              <a:buFont typeface="Arial" panose="020B0604020202020204" pitchFamily="34" charset="0"/>
              <a:buChar char="•"/>
            </a:pPr>
            <a:r>
              <a:rPr lang="en-GB" sz="2000" dirty="0" smtClean="0">
                <a:solidFill>
                  <a:schemeClr val="accent1"/>
                </a:solidFill>
                <a:sym typeface="Wingdings" panose="05000000000000000000" pitchFamily="2" charset="2"/>
              </a:rPr>
              <a:t>Non-allergic asthma </a:t>
            </a:r>
            <a:r>
              <a:rPr lang="en-GB" sz="2000" dirty="0" smtClean="0">
                <a:sym typeface="Wingdings" panose="05000000000000000000" pitchFamily="2" charset="2"/>
              </a:rPr>
              <a:t> </a:t>
            </a:r>
            <a:r>
              <a:rPr lang="en-GB" sz="2000" dirty="0" err="1" smtClean="0">
                <a:solidFill>
                  <a:srgbClr val="FF0000"/>
                </a:solidFill>
                <a:sym typeface="Wingdings" panose="05000000000000000000" pitchFamily="2" charset="2"/>
              </a:rPr>
              <a:t>neutrophilic</a:t>
            </a:r>
            <a:r>
              <a:rPr lang="en-GB" sz="2000" dirty="0" smtClean="0">
                <a:sym typeface="Wingdings" panose="05000000000000000000" pitchFamily="2" charset="2"/>
              </a:rPr>
              <a:t>, eosinophilic or </a:t>
            </a:r>
            <a:r>
              <a:rPr lang="en-GB" sz="2000" dirty="0" err="1" smtClean="0">
                <a:sym typeface="Wingdings" panose="05000000000000000000" pitchFamily="2" charset="2"/>
              </a:rPr>
              <a:t>paucigranular</a:t>
            </a:r>
            <a:r>
              <a:rPr lang="en-GB" sz="2000" dirty="0" smtClean="0">
                <a:sym typeface="Wingdings" panose="05000000000000000000" pitchFamily="2" charset="2"/>
              </a:rPr>
              <a:t> inflammation</a:t>
            </a:r>
          </a:p>
        </p:txBody>
      </p:sp>
    </p:spTree>
    <p:extLst>
      <p:ext uri="{BB962C8B-B14F-4D97-AF65-F5344CB8AC3E}">
        <p14:creationId xmlns:p14="http://schemas.microsoft.com/office/powerpoint/2010/main" val="42196435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5536" y="404664"/>
            <a:ext cx="2448272" cy="369332"/>
          </a:xfrm>
          <a:prstGeom prst="rect">
            <a:avLst/>
          </a:prstGeom>
          <a:noFill/>
        </p:spPr>
        <p:txBody>
          <a:bodyPr wrap="square" rtlCol="0">
            <a:spAutoFit/>
          </a:bodyPr>
          <a:lstStyle/>
          <a:p>
            <a:r>
              <a:rPr lang="it-IT" dirty="0" smtClean="0">
                <a:solidFill>
                  <a:srgbClr val="0070C0"/>
                </a:solidFill>
              </a:rPr>
              <a:t>GINA  </a:t>
            </a:r>
            <a:r>
              <a:rPr lang="it-IT" dirty="0" err="1" smtClean="0">
                <a:solidFill>
                  <a:srgbClr val="0070C0"/>
                </a:solidFill>
              </a:rPr>
              <a:t>revision</a:t>
            </a:r>
            <a:r>
              <a:rPr lang="it-IT" dirty="0" smtClean="0">
                <a:solidFill>
                  <a:srgbClr val="0070C0"/>
                </a:solidFill>
              </a:rPr>
              <a:t> 2014 </a:t>
            </a:r>
            <a:endParaRPr lang="it-IT" dirty="0">
              <a:solidFill>
                <a:srgbClr val="0070C0"/>
              </a:solidFill>
            </a:endParaRPr>
          </a:p>
        </p:txBody>
      </p:sp>
      <p:sp>
        <p:nvSpPr>
          <p:cNvPr id="5" name="CasellaDiTesto 4"/>
          <p:cNvSpPr txBox="1"/>
          <p:nvPr/>
        </p:nvSpPr>
        <p:spPr>
          <a:xfrm>
            <a:off x="395536" y="773996"/>
            <a:ext cx="8424936" cy="4739759"/>
          </a:xfrm>
          <a:prstGeom prst="rect">
            <a:avLst/>
          </a:prstGeom>
          <a:noFill/>
        </p:spPr>
        <p:txBody>
          <a:bodyPr wrap="square" rtlCol="0">
            <a:spAutoFit/>
          </a:bodyPr>
          <a:lstStyle/>
          <a:p>
            <a:pPr>
              <a:lnSpc>
                <a:spcPct val="150000"/>
              </a:lnSpc>
              <a:spcBef>
                <a:spcPts val="600"/>
              </a:spcBef>
              <a:spcAft>
                <a:spcPts val="600"/>
              </a:spcAft>
            </a:pPr>
            <a:r>
              <a:rPr lang="en-GB" sz="2400" dirty="0" smtClean="0">
                <a:solidFill>
                  <a:srgbClr val="FF0000"/>
                </a:solidFill>
              </a:rPr>
              <a:t>Asthma phenotypes </a:t>
            </a:r>
            <a:r>
              <a:rPr lang="en-GB" sz="2400" dirty="0" smtClean="0"/>
              <a:t>:</a:t>
            </a:r>
          </a:p>
          <a:p>
            <a:pPr marL="285750" indent="-285750">
              <a:lnSpc>
                <a:spcPct val="150000"/>
              </a:lnSpc>
              <a:spcBef>
                <a:spcPts val="600"/>
              </a:spcBef>
              <a:spcAft>
                <a:spcPts val="600"/>
              </a:spcAft>
              <a:buFont typeface="Arial" panose="020B0604020202020204" pitchFamily="34" charset="0"/>
              <a:buChar char="•"/>
            </a:pPr>
            <a:r>
              <a:rPr lang="en-GB" sz="2400" dirty="0" smtClean="0"/>
              <a:t>Allergic asthma </a:t>
            </a:r>
            <a:r>
              <a:rPr lang="en-GB" sz="2400" dirty="0" smtClean="0">
                <a:sym typeface="Wingdings" panose="05000000000000000000" pitchFamily="2" charset="2"/>
              </a:rPr>
              <a:t> usually eosinophilic inflammation</a:t>
            </a:r>
          </a:p>
          <a:p>
            <a:pPr marL="285750" indent="-285750">
              <a:lnSpc>
                <a:spcPct val="150000"/>
              </a:lnSpc>
              <a:spcBef>
                <a:spcPts val="600"/>
              </a:spcBef>
              <a:spcAft>
                <a:spcPts val="600"/>
              </a:spcAft>
              <a:buFont typeface="Arial" panose="020B0604020202020204" pitchFamily="34" charset="0"/>
              <a:buChar char="•"/>
            </a:pPr>
            <a:r>
              <a:rPr lang="en-GB" sz="2400" dirty="0" smtClean="0">
                <a:sym typeface="Wingdings" panose="05000000000000000000" pitchFamily="2" charset="2"/>
              </a:rPr>
              <a:t>Non-allergic asthma  </a:t>
            </a:r>
            <a:r>
              <a:rPr lang="en-GB" sz="2400" dirty="0" err="1" smtClean="0">
                <a:sym typeface="Wingdings" panose="05000000000000000000" pitchFamily="2" charset="2"/>
              </a:rPr>
              <a:t>neutrophilic</a:t>
            </a:r>
            <a:r>
              <a:rPr lang="en-GB" sz="2400" dirty="0" smtClean="0">
                <a:sym typeface="Wingdings" panose="05000000000000000000" pitchFamily="2" charset="2"/>
              </a:rPr>
              <a:t>, eosinophilic or </a:t>
            </a:r>
            <a:r>
              <a:rPr lang="en-GB" sz="2400" dirty="0" err="1" smtClean="0">
                <a:sym typeface="Wingdings" panose="05000000000000000000" pitchFamily="2" charset="2"/>
              </a:rPr>
              <a:t>paucigranular</a:t>
            </a:r>
            <a:r>
              <a:rPr lang="en-GB" sz="2400" dirty="0" smtClean="0">
                <a:sym typeface="Wingdings" panose="05000000000000000000" pitchFamily="2" charset="2"/>
              </a:rPr>
              <a:t> inflammation</a:t>
            </a:r>
          </a:p>
          <a:p>
            <a:pPr marL="285750" indent="-285750">
              <a:lnSpc>
                <a:spcPct val="150000"/>
              </a:lnSpc>
              <a:spcBef>
                <a:spcPts val="600"/>
              </a:spcBef>
              <a:spcAft>
                <a:spcPts val="600"/>
              </a:spcAft>
              <a:buFont typeface="Arial" panose="020B0604020202020204" pitchFamily="34" charset="0"/>
              <a:buChar char="•"/>
            </a:pPr>
            <a:r>
              <a:rPr lang="en-GB" sz="2400" dirty="0" smtClean="0">
                <a:sym typeface="Wingdings" panose="05000000000000000000" pitchFamily="2" charset="2"/>
              </a:rPr>
              <a:t>Late-onset asthma  tended to be non-allergic</a:t>
            </a:r>
          </a:p>
          <a:p>
            <a:pPr marL="285750" indent="-285750">
              <a:lnSpc>
                <a:spcPct val="150000"/>
              </a:lnSpc>
              <a:spcBef>
                <a:spcPts val="600"/>
              </a:spcBef>
              <a:spcAft>
                <a:spcPts val="600"/>
              </a:spcAft>
              <a:buFont typeface="Arial" panose="020B0604020202020204" pitchFamily="34" charset="0"/>
              <a:buChar char="•"/>
            </a:pPr>
            <a:r>
              <a:rPr lang="en-GB" sz="2400" dirty="0" smtClean="0">
                <a:sym typeface="Wingdings" panose="05000000000000000000" pitchFamily="2" charset="2"/>
              </a:rPr>
              <a:t>Asthma with fixed airflow limitation  airway </a:t>
            </a:r>
            <a:r>
              <a:rPr lang="en-GB" sz="2400" dirty="0" err="1" smtClean="0">
                <a:sym typeface="Wingdings" panose="05000000000000000000" pitchFamily="2" charset="2"/>
              </a:rPr>
              <a:t>remodeling</a:t>
            </a:r>
            <a:endParaRPr lang="en-GB" sz="2400" dirty="0" smtClean="0">
              <a:sym typeface="Wingdings" panose="05000000000000000000" pitchFamily="2" charset="2"/>
            </a:endParaRPr>
          </a:p>
          <a:p>
            <a:pPr marL="285750" indent="-285750">
              <a:lnSpc>
                <a:spcPct val="150000"/>
              </a:lnSpc>
              <a:spcBef>
                <a:spcPts val="600"/>
              </a:spcBef>
              <a:spcAft>
                <a:spcPts val="600"/>
              </a:spcAft>
              <a:buFont typeface="Arial" panose="020B0604020202020204" pitchFamily="34" charset="0"/>
              <a:buChar char="•"/>
            </a:pPr>
            <a:r>
              <a:rPr lang="en-GB" sz="2400" dirty="0" smtClean="0">
                <a:sym typeface="Wingdings" panose="05000000000000000000" pitchFamily="2" charset="2"/>
              </a:rPr>
              <a:t>Asthma with obesity  little eosinophilic airway inflammation </a:t>
            </a:r>
            <a:endParaRPr lang="en-GB" sz="2400" dirty="0"/>
          </a:p>
        </p:txBody>
      </p:sp>
      <p:sp>
        <p:nvSpPr>
          <p:cNvPr id="2" name="Rettangolo 1"/>
          <p:cNvSpPr/>
          <p:nvPr/>
        </p:nvSpPr>
        <p:spPr>
          <a:xfrm>
            <a:off x="1273886" y="6019800"/>
            <a:ext cx="6668236" cy="523220"/>
          </a:xfrm>
          <a:prstGeom prst="rect">
            <a:avLst/>
          </a:prstGeom>
          <a:solidFill>
            <a:schemeClr val="tx2">
              <a:lumMod val="60000"/>
              <a:lumOff val="40000"/>
              <a:alpha val="34000"/>
            </a:schemeClr>
          </a:solidFill>
          <a:ln>
            <a:solidFill>
              <a:schemeClr val="tx2"/>
            </a:solidFill>
          </a:ln>
        </p:spPr>
        <p:txBody>
          <a:bodyPr wrap="none">
            <a:spAutoFit/>
          </a:bodyPr>
          <a:lstStyle/>
          <a:p>
            <a:r>
              <a:rPr lang="en-GB" sz="2800" dirty="0" smtClean="0">
                <a:solidFill>
                  <a:srgbClr val="FF0000"/>
                </a:solidFill>
              </a:rPr>
              <a:t>Mix </a:t>
            </a:r>
            <a:r>
              <a:rPr lang="en-GB" sz="2800" dirty="0">
                <a:solidFill>
                  <a:srgbClr val="FF0000"/>
                </a:solidFill>
              </a:rPr>
              <a:t>of clinical and inflammatory </a:t>
            </a:r>
            <a:r>
              <a:rPr lang="en-GB" sz="2800" dirty="0" smtClean="0">
                <a:solidFill>
                  <a:srgbClr val="FF0000"/>
                </a:solidFill>
              </a:rPr>
              <a:t>phenotypes</a:t>
            </a:r>
            <a:endParaRPr lang="it-IT" sz="2800" dirty="0"/>
          </a:p>
        </p:txBody>
      </p:sp>
    </p:spTree>
    <p:extLst>
      <p:ext uri="{BB962C8B-B14F-4D97-AF65-F5344CB8AC3E}">
        <p14:creationId xmlns:p14="http://schemas.microsoft.com/office/powerpoint/2010/main" val="3969528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133600"/>
            <a:ext cx="8229600" cy="1143000"/>
          </a:xfrm>
        </p:spPr>
        <p:txBody>
          <a:bodyPr>
            <a:normAutofit/>
          </a:bodyPr>
          <a:lstStyle/>
          <a:p>
            <a:r>
              <a:rPr lang="it-IT" sz="3200" dirty="0" smtClean="0">
                <a:solidFill>
                  <a:srgbClr val="FF0000"/>
                </a:solidFill>
              </a:rPr>
              <a:t>New </a:t>
            </a:r>
            <a:r>
              <a:rPr lang="it-IT" sz="3200" dirty="0" err="1" smtClean="0">
                <a:solidFill>
                  <a:srgbClr val="FF0000"/>
                </a:solidFill>
              </a:rPr>
              <a:t>phenotypes</a:t>
            </a:r>
            <a:r>
              <a:rPr lang="it-IT" sz="3200" dirty="0" smtClean="0">
                <a:solidFill>
                  <a:srgbClr val="FF0000"/>
                </a:solidFill>
              </a:rPr>
              <a:t> by </a:t>
            </a:r>
            <a:r>
              <a:rPr lang="it-IT" sz="3200" dirty="0" err="1" smtClean="0">
                <a:solidFill>
                  <a:srgbClr val="FF0000"/>
                </a:solidFill>
              </a:rPr>
              <a:t>clinical</a:t>
            </a:r>
            <a:r>
              <a:rPr lang="it-IT" sz="3200" dirty="0" smtClean="0">
                <a:solidFill>
                  <a:srgbClr val="FF0000"/>
                </a:solidFill>
              </a:rPr>
              <a:t> </a:t>
            </a:r>
            <a:r>
              <a:rPr lang="it-IT" sz="3200" dirty="0" err="1" smtClean="0">
                <a:solidFill>
                  <a:srgbClr val="FF0000"/>
                </a:solidFill>
              </a:rPr>
              <a:t>criteria</a:t>
            </a:r>
            <a:endParaRPr lang="it-IT" sz="3200" dirty="0">
              <a:solidFill>
                <a:srgbClr val="FF0000"/>
              </a:solidFill>
            </a:endParaRPr>
          </a:p>
        </p:txBody>
      </p:sp>
      <p:sp>
        <p:nvSpPr>
          <p:cNvPr id="3" name="CasellaDiTesto 2"/>
          <p:cNvSpPr txBox="1"/>
          <p:nvPr/>
        </p:nvSpPr>
        <p:spPr>
          <a:xfrm>
            <a:off x="2133600" y="3429000"/>
            <a:ext cx="5105400" cy="2246769"/>
          </a:xfrm>
          <a:prstGeom prst="rect">
            <a:avLst/>
          </a:prstGeom>
          <a:noFill/>
          <a:ln w="28575">
            <a:solidFill>
              <a:srgbClr val="FF0000"/>
            </a:solidFill>
          </a:ln>
        </p:spPr>
        <p:txBody>
          <a:bodyPr wrap="square" rtlCol="0">
            <a:spAutoFit/>
          </a:bodyPr>
          <a:lstStyle/>
          <a:p>
            <a:r>
              <a:rPr lang="it-IT" sz="2800" dirty="0" err="1" smtClean="0">
                <a:solidFill>
                  <a:srgbClr val="FF0000"/>
                </a:solidFill>
              </a:rPr>
              <a:t>Asthma</a:t>
            </a:r>
            <a:r>
              <a:rPr lang="it-IT" sz="2800" dirty="0" smtClean="0">
                <a:solidFill>
                  <a:srgbClr val="FF0000"/>
                </a:solidFill>
              </a:rPr>
              <a:t> </a:t>
            </a:r>
            <a:r>
              <a:rPr lang="it-IT" sz="2800" dirty="0" err="1" smtClean="0">
                <a:solidFill>
                  <a:srgbClr val="FF0000"/>
                </a:solidFill>
              </a:rPr>
              <a:t>heterogeneous</a:t>
            </a:r>
            <a:r>
              <a:rPr lang="it-IT" sz="2800" dirty="0" smtClean="0">
                <a:solidFill>
                  <a:srgbClr val="FF0000"/>
                </a:solidFill>
              </a:rPr>
              <a:t> </a:t>
            </a:r>
            <a:r>
              <a:rPr lang="it-IT" sz="2800" dirty="0" err="1" smtClean="0">
                <a:solidFill>
                  <a:srgbClr val="FF0000"/>
                </a:solidFill>
              </a:rPr>
              <a:t>disease</a:t>
            </a:r>
            <a:endParaRPr lang="it-IT" sz="2800" dirty="0" smtClean="0">
              <a:solidFill>
                <a:srgbClr val="FF0000"/>
              </a:solidFill>
            </a:endParaRPr>
          </a:p>
          <a:p>
            <a:pPr lvl="1"/>
            <a:endParaRPr lang="it-IT" sz="2800" dirty="0" smtClean="0">
              <a:solidFill>
                <a:srgbClr val="FF0000"/>
              </a:solidFill>
            </a:endParaRPr>
          </a:p>
          <a:p>
            <a:pPr lvl="1"/>
            <a:r>
              <a:rPr lang="it-IT" sz="2800" dirty="0" err="1" smtClean="0">
                <a:solidFill>
                  <a:srgbClr val="FF0000"/>
                </a:solidFill>
              </a:rPr>
              <a:t>Symptoms</a:t>
            </a:r>
            <a:r>
              <a:rPr lang="it-IT" sz="2800" dirty="0" smtClean="0">
                <a:solidFill>
                  <a:srgbClr val="FF0000"/>
                </a:solidFill>
              </a:rPr>
              <a:t> – </a:t>
            </a:r>
            <a:r>
              <a:rPr lang="it-IT" sz="2800" dirty="0" err="1" smtClean="0">
                <a:solidFill>
                  <a:srgbClr val="FF0000"/>
                </a:solidFill>
              </a:rPr>
              <a:t>lung</a:t>
            </a:r>
            <a:r>
              <a:rPr lang="it-IT" sz="2800" dirty="0" smtClean="0">
                <a:solidFill>
                  <a:srgbClr val="FF0000"/>
                </a:solidFill>
              </a:rPr>
              <a:t> </a:t>
            </a:r>
            <a:r>
              <a:rPr lang="it-IT" sz="2800" dirty="0" err="1" smtClean="0">
                <a:solidFill>
                  <a:srgbClr val="FF0000"/>
                </a:solidFill>
              </a:rPr>
              <a:t>function</a:t>
            </a:r>
            <a:endParaRPr lang="it-IT" sz="2800" dirty="0" smtClean="0">
              <a:solidFill>
                <a:srgbClr val="FF0000"/>
              </a:solidFill>
            </a:endParaRPr>
          </a:p>
          <a:p>
            <a:pPr lvl="1"/>
            <a:r>
              <a:rPr lang="it-IT" sz="2800" dirty="0" err="1" smtClean="0"/>
              <a:t>Inflammation</a:t>
            </a:r>
            <a:endParaRPr lang="it-IT" sz="2800" dirty="0" smtClean="0"/>
          </a:p>
          <a:p>
            <a:pPr lvl="1"/>
            <a:endParaRPr lang="it-IT" sz="2800" dirty="0" smtClean="0"/>
          </a:p>
        </p:txBody>
      </p:sp>
    </p:spTree>
    <p:extLst>
      <p:ext uri="{BB962C8B-B14F-4D97-AF65-F5344CB8AC3E}">
        <p14:creationId xmlns:p14="http://schemas.microsoft.com/office/powerpoint/2010/main" val="25648310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66800" y="1905000"/>
            <a:ext cx="6858000" cy="584775"/>
          </a:xfrm>
          <a:prstGeom prst="rect">
            <a:avLst/>
          </a:prstGeom>
          <a:noFill/>
        </p:spPr>
        <p:txBody>
          <a:bodyPr wrap="square" rtlCol="0">
            <a:spAutoFit/>
          </a:bodyPr>
          <a:lstStyle/>
          <a:p>
            <a:r>
              <a:rPr lang="it-IT" sz="3200" dirty="0" smtClean="0">
                <a:solidFill>
                  <a:srgbClr val="FF0000"/>
                </a:solidFill>
              </a:rPr>
              <a:t>From </a:t>
            </a:r>
            <a:r>
              <a:rPr lang="it-IT" sz="3200" dirty="0" err="1" smtClean="0">
                <a:solidFill>
                  <a:srgbClr val="FF0000"/>
                </a:solidFill>
              </a:rPr>
              <a:t>phenotypes</a:t>
            </a:r>
            <a:r>
              <a:rPr lang="it-IT" sz="3200" dirty="0" smtClean="0">
                <a:solidFill>
                  <a:srgbClr val="FF0000"/>
                </a:solidFill>
              </a:rPr>
              <a:t> to </a:t>
            </a:r>
            <a:r>
              <a:rPr lang="it-IT" sz="3200" dirty="0" err="1" smtClean="0">
                <a:solidFill>
                  <a:srgbClr val="FF0000"/>
                </a:solidFill>
              </a:rPr>
              <a:t>endotypes</a:t>
            </a:r>
            <a:r>
              <a:rPr lang="it-IT" sz="3200" dirty="0" smtClean="0">
                <a:solidFill>
                  <a:srgbClr val="FF0000"/>
                </a:solidFill>
              </a:rPr>
              <a:t>…..</a:t>
            </a:r>
            <a:endParaRPr lang="it-IT" sz="3200" dirty="0">
              <a:solidFill>
                <a:srgbClr val="FF0000"/>
              </a:solidFill>
            </a:endParaRPr>
          </a:p>
        </p:txBody>
      </p:sp>
    </p:spTree>
    <p:extLst>
      <p:ext uri="{BB962C8B-B14F-4D97-AF65-F5344CB8AC3E}">
        <p14:creationId xmlns:p14="http://schemas.microsoft.com/office/powerpoint/2010/main" val="12839431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04" y="1182124"/>
            <a:ext cx="8213552" cy="56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0"/>
            <a:ext cx="51054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428594"/>
            <a:ext cx="13239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5" y="457622"/>
            <a:ext cx="41243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8877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544513"/>
            <a:ext cx="8229600" cy="685800"/>
          </a:xfrm>
        </p:spPr>
        <p:txBody>
          <a:bodyPr/>
          <a:lstStyle/>
          <a:p>
            <a:pPr eaLnBrk="1" hangingPunct="1"/>
            <a:r>
              <a:rPr lang="en-US" altLang="it-IT" sz="3800" dirty="0" err="1" smtClean="0">
                <a:solidFill>
                  <a:srgbClr val="0070C0"/>
                </a:solidFill>
                <a:latin typeface="Arial" pitchFamily="34" charset="0"/>
                <a:ea typeface="ＭＳ Ｐゴシック" pitchFamily="34" charset="-128"/>
              </a:rPr>
              <a:t>Endotype</a:t>
            </a:r>
            <a:r>
              <a:rPr lang="en-US" altLang="it-IT" sz="3800" dirty="0" smtClean="0">
                <a:solidFill>
                  <a:srgbClr val="0070C0"/>
                </a:solidFill>
                <a:latin typeface="Arial" pitchFamily="34" charset="0"/>
                <a:ea typeface="ＭＳ Ｐゴシック" pitchFamily="34" charset="-128"/>
              </a:rPr>
              <a:t>  </a:t>
            </a:r>
          </a:p>
        </p:txBody>
      </p:sp>
      <p:sp>
        <p:nvSpPr>
          <p:cNvPr id="5" name="Rectangle 3"/>
          <p:cNvSpPr>
            <a:spLocks noGrp="1" noChangeArrowheads="1"/>
          </p:cNvSpPr>
          <p:nvPr>
            <p:ph idx="1"/>
          </p:nvPr>
        </p:nvSpPr>
        <p:spPr>
          <a:xfrm>
            <a:off x="457200" y="1600200"/>
            <a:ext cx="8229600" cy="4525963"/>
          </a:xfrm>
        </p:spPr>
        <p:txBody>
          <a:bodyPr/>
          <a:lstStyle/>
          <a:p>
            <a:pPr eaLnBrk="1" hangingPunct="1">
              <a:lnSpc>
                <a:spcPct val="110000"/>
              </a:lnSpc>
              <a:buClr>
                <a:srgbClr val="CD0920"/>
              </a:buClr>
            </a:pPr>
            <a:r>
              <a:rPr lang="fr-FR" altLang="it-IT" sz="2000" dirty="0" smtClean="0">
                <a:latin typeface="Arial" pitchFamily="34" charset="0"/>
                <a:ea typeface="ＭＳ Ｐゴシック" pitchFamily="34" charset="-128"/>
              </a:rPr>
              <a:t>A </a:t>
            </a:r>
            <a:r>
              <a:rPr lang="fr-FR" altLang="it-IT" sz="2000" dirty="0" err="1" smtClean="0">
                <a:latin typeface="Arial" pitchFamily="34" charset="0"/>
                <a:ea typeface="ＭＳ Ｐゴシック" pitchFamily="34" charset="-128"/>
              </a:rPr>
              <a:t>phenotype</a:t>
            </a:r>
            <a:r>
              <a:rPr lang="fr-FR" altLang="it-IT" sz="2000" dirty="0" smtClean="0">
                <a:latin typeface="Arial" pitchFamily="34" charset="0"/>
                <a:ea typeface="ＭＳ Ｐゴシック" pitchFamily="34" charset="-128"/>
              </a:rPr>
              <a:t> </a:t>
            </a:r>
            <a:r>
              <a:rPr lang="fr-FR" altLang="it-IT" sz="2000" dirty="0" err="1" smtClean="0">
                <a:latin typeface="Arial" pitchFamily="34" charset="0"/>
                <a:ea typeface="ＭＳ Ｐゴシック" pitchFamily="34" charset="-128"/>
              </a:rPr>
              <a:t>covers</a:t>
            </a:r>
            <a:r>
              <a:rPr lang="fr-FR" altLang="it-IT" sz="2000" dirty="0" smtClean="0">
                <a:latin typeface="Arial" pitchFamily="34" charset="0"/>
                <a:ea typeface="ＭＳ Ｐゴシック" pitchFamily="34" charset="-128"/>
              </a:rPr>
              <a:t> the </a:t>
            </a:r>
            <a:r>
              <a:rPr lang="fr-FR" altLang="it-IT" sz="2000" dirty="0" err="1" smtClean="0">
                <a:latin typeface="Arial" pitchFamily="34" charset="0"/>
                <a:ea typeface="ＭＳ Ｐゴシック" pitchFamily="34" charset="-128"/>
              </a:rPr>
              <a:t>clinically</a:t>
            </a:r>
            <a:r>
              <a:rPr lang="fr-FR" altLang="it-IT" sz="2000" dirty="0" smtClean="0">
                <a:latin typeface="Arial" pitchFamily="34" charset="0"/>
                <a:ea typeface="ＭＳ Ｐゴシック" pitchFamily="34" charset="-128"/>
              </a:rPr>
              <a:t> relevant </a:t>
            </a:r>
            <a:r>
              <a:rPr lang="fr-FR" altLang="it-IT" sz="2000" dirty="0" err="1" smtClean="0">
                <a:latin typeface="Arial" pitchFamily="34" charset="0"/>
                <a:ea typeface="ＭＳ Ｐゴシック" pitchFamily="34" charset="-128"/>
              </a:rPr>
              <a:t>properties</a:t>
            </a:r>
            <a:r>
              <a:rPr lang="fr-FR" altLang="it-IT" sz="2000" dirty="0" smtClean="0">
                <a:latin typeface="Arial" pitchFamily="34" charset="0"/>
                <a:ea typeface="ＭＳ Ｐゴシック" pitchFamily="34" charset="-128"/>
              </a:rPr>
              <a:t> of the </a:t>
            </a:r>
            <a:r>
              <a:rPr lang="fr-FR" altLang="it-IT" sz="2000" dirty="0" err="1" smtClean="0">
                <a:latin typeface="Arial" pitchFamily="34" charset="0"/>
                <a:ea typeface="ＭＳ Ｐゴシック" pitchFamily="34" charset="-128"/>
              </a:rPr>
              <a:t>disease</a:t>
            </a:r>
            <a:r>
              <a:rPr lang="fr-FR" altLang="it-IT" sz="2000" dirty="0" smtClean="0">
                <a:latin typeface="Arial" pitchFamily="34" charset="0"/>
                <a:ea typeface="ＭＳ Ｐゴシック" pitchFamily="34" charset="-128"/>
              </a:rPr>
              <a:t>, but </a:t>
            </a:r>
            <a:r>
              <a:rPr lang="fr-FR" altLang="it-IT" sz="2000" b="1" dirty="0" err="1" smtClean="0">
                <a:latin typeface="Arial" pitchFamily="34" charset="0"/>
                <a:ea typeface="ＭＳ Ｐゴシック" pitchFamily="34" charset="-128"/>
              </a:rPr>
              <a:t>does</a:t>
            </a:r>
            <a:r>
              <a:rPr lang="fr-FR" altLang="it-IT" sz="2000" b="1" dirty="0" smtClean="0">
                <a:latin typeface="Arial" pitchFamily="34" charset="0"/>
                <a:ea typeface="ＭＳ Ｐゴシック" pitchFamily="34" charset="-128"/>
              </a:rPr>
              <a:t> not show the direct </a:t>
            </a:r>
            <a:r>
              <a:rPr lang="fr-FR" altLang="it-IT" sz="2000" b="1" dirty="0" err="1" smtClean="0">
                <a:latin typeface="Arial" pitchFamily="34" charset="0"/>
                <a:ea typeface="ＭＳ Ｐゴシック" pitchFamily="34" charset="-128"/>
              </a:rPr>
              <a:t>relationship</a:t>
            </a:r>
            <a:r>
              <a:rPr lang="fr-FR" altLang="it-IT" sz="2000" b="1" dirty="0" smtClean="0">
                <a:latin typeface="Arial" pitchFamily="34" charset="0"/>
                <a:ea typeface="ＭＳ Ｐゴシック" pitchFamily="34" charset="-128"/>
              </a:rPr>
              <a:t> to </a:t>
            </a:r>
            <a:r>
              <a:rPr lang="fr-FR" altLang="it-IT" sz="2000" b="1" dirty="0" err="1" smtClean="0">
                <a:latin typeface="Arial" pitchFamily="34" charset="0"/>
                <a:ea typeface="ＭＳ Ｐゴシック" pitchFamily="34" charset="-128"/>
              </a:rPr>
              <a:t>disease</a:t>
            </a:r>
            <a:r>
              <a:rPr lang="fr-FR" altLang="it-IT" sz="2000" b="1" dirty="0" smtClean="0">
                <a:latin typeface="Arial" pitchFamily="34" charset="0"/>
                <a:ea typeface="ＭＳ Ｐゴシック" pitchFamily="34" charset="-128"/>
              </a:rPr>
              <a:t> </a:t>
            </a:r>
            <a:r>
              <a:rPr lang="fr-FR" altLang="it-IT" sz="2000" b="1" dirty="0" err="1" smtClean="0">
                <a:latin typeface="Arial" pitchFamily="34" charset="0"/>
                <a:ea typeface="ＭＳ Ｐゴシック" pitchFamily="34" charset="-128"/>
              </a:rPr>
              <a:t>etiology</a:t>
            </a:r>
            <a:r>
              <a:rPr lang="fr-FR" altLang="it-IT" sz="2000" b="1" dirty="0" smtClean="0">
                <a:latin typeface="Arial" pitchFamily="34" charset="0"/>
                <a:ea typeface="ＭＳ Ｐゴシック" pitchFamily="34" charset="-128"/>
              </a:rPr>
              <a:t> and </a:t>
            </a:r>
            <a:r>
              <a:rPr lang="fr-FR" altLang="it-IT" sz="2000" b="1" dirty="0" err="1" smtClean="0">
                <a:latin typeface="Arial" pitchFamily="34" charset="0"/>
                <a:ea typeface="ＭＳ Ｐゴシック" pitchFamily="34" charset="-128"/>
              </a:rPr>
              <a:t>pathophysiology</a:t>
            </a:r>
            <a:r>
              <a:rPr lang="fr-FR" altLang="it-IT" sz="2000" b="1" dirty="0" smtClean="0">
                <a:latin typeface="Arial" pitchFamily="34" charset="0"/>
                <a:ea typeface="ＭＳ Ｐゴシック" pitchFamily="34" charset="-128"/>
              </a:rPr>
              <a:t>.</a:t>
            </a:r>
          </a:p>
          <a:p>
            <a:pPr eaLnBrk="1" hangingPunct="1">
              <a:lnSpc>
                <a:spcPct val="110000"/>
              </a:lnSpc>
              <a:buClr>
                <a:srgbClr val="CD0920"/>
              </a:buClr>
            </a:pPr>
            <a:endParaRPr lang="fr-FR" altLang="it-IT" sz="2000" b="1" dirty="0" smtClean="0">
              <a:latin typeface="Arial" pitchFamily="34" charset="0"/>
              <a:ea typeface="ＭＳ Ｐゴシック" pitchFamily="34" charset="-128"/>
            </a:endParaRPr>
          </a:p>
          <a:p>
            <a:pPr eaLnBrk="1" hangingPunct="1">
              <a:lnSpc>
                <a:spcPct val="110000"/>
              </a:lnSpc>
              <a:buClr>
                <a:srgbClr val="CD0920"/>
              </a:buClr>
            </a:pPr>
            <a:r>
              <a:rPr lang="fr-FR" altLang="it-IT" sz="2000" dirty="0" err="1" smtClean="0">
                <a:latin typeface="Arial" pitchFamily="34" charset="0"/>
                <a:ea typeface="ＭＳ Ｐゴシック" pitchFamily="34" charset="-128"/>
              </a:rPr>
              <a:t>Different</a:t>
            </a:r>
            <a:r>
              <a:rPr lang="fr-FR" altLang="it-IT" sz="2000" dirty="0" smtClean="0">
                <a:latin typeface="Arial" pitchFamily="34" charset="0"/>
                <a:ea typeface="ＭＳ Ｐゴシック" pitchFamily="34" charset="-128"/>
              </a:rPr>
              <a:t> </a:t>
            </a:r>
            <a:r>
              <a:rPr lang="fr-FR" altLang="it-IT" sz="2000" dirty="0" err="1" smtClean="0">
                <a:latin typeface="Arial" pitchFamily="34" charset="0"/>
                <a:ea typeface="ＭＳ Ｐゴシック" pitchFamily="34" charset="-128"/>
              </a:rPr>
              <a:t>pathogenetic</a:t>
            </a:r>
            <a:r>
              <a:rPr lang="fr-FR" altLang="it-IT" sz="2000" dirty="0" smtClean="0">
                <a:latin typeface="Arial" pitchFamily="34" charset="0"/>
                <a:ea typeface="ＭＳ Ｐゴシック" pitchFamily="34" charset="-128"/>
              </a:rPr>
              <a:t> </a:t>
            </a:r>
            <a:r>
              <a:rPr lang="fr-FR" altLang="it-IT" sz="2000" dirty="0" err="1" smtClean="0">
                <a:latin typeface="Arial" pitchFamily="34" charset="0"/>
                <a:ea typeface="ＭＳ Ｐゴシック" pitchFamily="34" charset="-128"/>
              </a:rPr>
              <a:t>mechanisms</a:t>
            </a:r>
            <a:r>
              <a:rPr lang="fr-FR" altLang="it-IT" sz="2000" dirty="0" smtClean="0">
                <a:latin typeface="Arial" pitchFamily="34" charset="0"/>
                <a:ea typeface="ＭＳ Ｐゴシック" pitchFamily="34" charset="-128"/>
              </a:rPr>
              <a:t> </a:t>
            </a:r>
            <a:r>
              <a:rPr lang="fr-FR" altLang="it-IT" sz="2000" dirty="0" err="1" smtClean="0">
                <a:latin typeface="Arial" pitchFamily="34" charset="0"/>
                <a:ea typeface="ＭＳ Ｐゴシック" pitchFamily="34" charset="-128"/>
              </a:rPr>
              <a:t>might</a:t>
            </a:r>
            <a:r>
              <a:rPr lang="fr-FR" altLang="it-IT" sz="2000" dirty="0" smtClean="0">
                <a:latin typeface="Arial" pitchFamily="34" charset="0"/>
                <a:ea typeface="ＭＳ Ｐゴシック" pitchFamily="34" charset="-128"/>
              </a:rPr>
              <a:t> cause </a:t>
            </a:r>
            <a:r>
              <a:rPr lang="fr-FR" altLang="it-IT" sz="2000" dirty="0" err="1" smtClean="0">
                <a:latin typeface="Arial" pitchFamily="34" charset="0"/>
                <a:ea typeface="ＭＳ Ｐゴシック" pitchFamily="34" charset="-128"/>
              </a:rPr>
              <a:t>similar</a:t>
            </a:r>
            <a:r>
              <a:rPr lang="fr-FR" altLang="it-IT" sz="2000" dirty="0" smtClean="0">
                <a:latin typeface="Arial" pitchFamily="34" charset="0"/>
                <a:ea typeface="ＭＳ Ｐゴシック" pitchFamily="34" charset="-128"/>
              </a:rPr>
              <a:t> </a:t>
            </a:r>
            <a:r>
              <a:rPr lang="fr-FR" altLang="it-IT" sz="2000" dirty="0" err="1" smtClean="0">
                <a:latin typeface="Arial" pitchFamily="34" charset="0"/>
                <a:ea typeface="ＭＳ Ｐゴシック" pitchFamily="34" charset="-128"/>
              </a:rPr>
              <a:t>asthma</a:t>
            </a:r>
            <a:r>
              <a:rPr lang="fr-FR" altLang="it-IT" sz="2000" dirty="0" smtClean="0">
                <a:latin typeface="Arial" pitchFamily="34" charset="0"/>
                <a:ea typeface="ＭＳ Ｐゴシック" pitchFamily="34" charset="-128"/>
              </a:rPr>
              <a:t>/COPD </a:t>
            </a:r>
            <a:r>
              <a:rPr lang="fr-FR" altLang="it-IT" sz="2000" dirty="0" err="1" smtClean="0">
                <a:latin typeface="Arial" pitchFamily="34" charset="0"/>
                <a:ea typeface="ＭＳ Ｐゴシック" pitchFamily="34" charset="-128"/>
              </a:rPr>
              <a:t>symptoms</a:t>
            </a:r>
            <a:r>
              <a:rPr lang="fr-FR" altLang="it-IT" sz="2000" dirty="0" smtClean="0">
                <a:latin typeface="Arial" pitchFamily="34" charset="0"/>
                <a:ea typeface="ＭＳ Ｐゴシック" pitchFamily="34" charset="-128"/>
              </a:rPr>
              <a:t> and </a:t>
            </a:r>
            <a:r>
              <a:rPr lang="fr-FR" altLang="it-IT" sz="2000" dirty="0" err="1" smtClean="0">
                <a:latin typeface="Arial" pitchFamily="34" charset="0"/>
                <a:ea typeface="ＭＳ Ｐゴシック" pitchFamily="34" charset="-128"/>
              </a:rPr>
              <a:t>might</a:t>
            </a:r>
            <a:r>
              <a:rPr lang="fr-FR" altLang="it-IT" sz="2000" dirty="0" smtClean="0">
                <a:latin typeface="Arial" pitchFamily="34" charset="0"/>
                <a:ea typeface="ＭＳ Ｐゴシック" pitchFamily="34" charset="-128"/>
              </a:rPr>
              <a:t> </a:t>
            </a:r>
            <a:r>
              <a:rPr lang="fr-FR" altLang="it-IT" sz="2000" dirty="0" err="1" smtClean="0">
                <a:latin typeface="Arial" pitchFamily="34" charset="0"/>
                <a:ea typeface="ＭＳ Ｐゴシック" pitchFamily="34" charset="-128"/>
              </a:rPr>
              <a:t>be</a:t>
            </a:r>
            <a:r>
              <a:rPr lang="fr-FR" altLang="it-IT" sz="2000" dirty="0" smtClean="0">
                <a:latin typeface="Arial" pitchFamily="34" charset="0"/>
                <a:ea typeface="ＭＳ Ｐゴシック" pitchFamily="34" charset="-128"/>
              </a:rPr>
              <a:t> </a:t>
            </a:r>
            <a:r>
              <a:rPr lang="fr-FR" altLang="it-IT" sz="2000" dirty="0" err="1" smtClean="0">
                <a:latin typeface="Arial" pitchFamily="34" charset="0"/>
                <a:ea typeface="ＭＳ Ｐゴシック" pitchFamily="34" charset="-128"/>
              </a:rPr>
              <a:t>operant</a:t>
            </a:r>
            <a:r>
              <a:rPr lang="fr-FR" altLang="it-IT" sz="2000" dirty="0" smtClean="0">
                <a:latin typeface="Arial" pitchFamily="34" charset="0"/>
                <a:ea typeface="ＭＳ Ｐゴシック" pitchFamily="34" charset="-128"/>
              </a:rPr>
              <a:t> in a certain </a:t>
            </a:r>
            <a:r>
              <a:rPr lang="fr-FR" altLang="it-IT" sz="2000" dirty="0" err="1" smtClean="0">
                <a:latin typeface="Arial" pitchFamily="34" charset="0"/>
                <a:ea typeface="ＭＳ Ｐゴシック" pitchFamily="34" charset="-128"/>
              </a:rPr>
              <a:t>phenotype</a:t>
            </a:r>
            <a:r>
              <a:rPr lang="fr-FR" altLang="it-IT" sz="2000" dirty="0" smtClean="0">
                <a:latin typeface="Arial" pitchFamily="34" charset="0"/>
                <a:ea typeface="ＭＳ Ｐゴシック" pitchFamily="34" charset="-128"/>
              </a:rPr>
              <a:t>. </a:t>
            </a:r>
            <a:r>
              <a:rPr lang="fr-FR" altLang="it-IT" sz="2000" dirty="0" err="1" smtClean="0">
                <a:latin typeface="Arial" pitchFamily="34" charset="0"/>
                <a:ea typeface="ＭＳ Ｐゴシック" pitchFamily="34" charset="-128"/>
              </a:rPr>
              <a:t>These</a:t>
            </a:r>
            <a:r>
              <a:rPr lang="fr-FR" altLang="it-IT" sz="2000" dirty="0" smtClean="0">
                <a:latin typeface="Arial" pitchFamily="34" charset="0"/>
                <a:ea typeface="ＭＳ Ｐゴシック" pitchFamily="34" charset="-128"/>
              </a:rPr>
              <a:t> putative </a:t>
            </a:r>
            <a:r>
              <a:rPr lang="fr-FR" altLang="it-IT" sz="2000" dirty="0" err="1" smtClean="0">
                <a:latin typeface="Arial" pitchFamily="34" charset="0"/>
                <a:ea typeface="ＭＳ Ｐゴシック" pitchFamily="34" charset="-128"/>
              </a:rPr>
              <a:t>mechanisms</a:t>
            </a:r>
            <a:r>
              <a:rPr lang="fr-FR" altLang="it-IT" sz="2000" dirty="0" smtClean="0">
                <a:latin typeface="Arial" pitchFamily="34" charset="0"/>
                <a:ea typeface="ＭＳ Ｐゴシック" pitchFamily="34" charset="-128"/>
              </a:rPr>
              <a:t> are </a:t>
            </a:r>
            <a:r>
              <a:rPr lang="fr-FR" altLang="it-IT" sz="2000" dirty="0" err="1" smtClean="0">
                <a:latin typeface="Arial" pitchFamily="34" charset="0"/>
                <a:ea typeface="ＭＳ Ｐゴシック" pitchFamily="34" charset="-128"/>
              </a:rPr>
              <a:t>addressed</a:t>
            </a:r>
            <a:r>
              <a:rPr lang="fr-FR" altLang="it-IT" sz="2000" dirty="0" smtClean="0">
                <a:latin typeface="Arial" pitchFamily="34" charset="0"/>
                <a:ea typeface="ＭＳ Ｐゴシック" pitchFamily="34" charset="-128"/>
              </a:rPr>
              <a:t> by the </a:t>
            </a:r>
            <a:r>
              <a:rPr lang="fr-FR" altLang="it-IT" sz="2000" dirty="0" err="1" smtClean="0">
                <a:latin typeface="Arial" pitchFamily="34" charset="0"/>
                <a:ea typeface="ＭＳ Ｐゴシック" pitchFamily="34" charset="-128"/>
              </a:rPr>
              <a:t>term</a:t>
            </a:r>
            <a:r>
              <a:rPr lang="fr-FR" altLang="it-IT" sz="2000" dirty="0" smtClean="0">
                <a:latin typeface="Arial" pitchFamily="34" charset="0"/>
                <a:ea typeface="ＭＳ Ｐゴシック" pitchFamily="34" charset="-128"/>
              </a:rPr>
              <a:t> </a:t>
            </a:r>
            <a:r>
              <a:rPr lang="fr-FR" altLang="it-IT" sz="2000" b="1" dirty="0" smtClean="0">
                <a:latin typeface="Arial" pitchFamily="34" charset="0"/>
                <a:ea typeface="ＭＳ Ｐゴシック" pitchFamily="34" charset="-128"/>
              </a:rPr>
              <a:t>‘</a:t>
            </a:r>
            <a:r>
              <a:rPr lang="fr-FR" altLang="ja-JP" sz="2000" b="1" dirty="0" err="1" smtClean="0">
                <a:latin typeface="Arial" pitchFamily="34" charset="0"/>
                <a:ea typeface="ＭＳ Ｐゴシック" pitchFamily="34" charset="-128"/>
              </a:rPr>
              <a:t>Endotype</a:t>
            </a:r>
            <a:r>
              <a:rPr lang="fr-FR" altLang="it-IT" sz="2000" b="1" dirty="0" smtClean="0">
                <a:latin typeface="Arial" pitchFamily="34" charset="0"/>
                <a:ea typeface="ＭＳ Ｐゴシック" pitchFamily="34" charset="-128"/>
              </a:rPr>
              <a:t>’</a:t>
            </a:r>
            <a:endParaRPr lang="en-CA" altLang="it-IT" sz="2000" b="1" dirty="0" smtClean="0">
              <a:solidFill>
                <a:srgbClr val="000000"/>
              </a:solidFill>
              <a:latin typeface="Arial" pitchFamily="34" charset="0"/>
              <a:ea typeface="ＭＳ Ｐゴシック" pitchFamily="34" charset="-128"/>
            </a:endParaRPr>
          </a:p>
        </p:txBody>
      </p:sp>
      <p:sp>
        <p:nvSpPr>
          <p:cNvPr id="6" name="CasellaDiTesto 3"/>
          <p:cNvSpPr txBox="1">
            <a:spLocks noChangeArrowheads="1"/>
          </p:cNvSpPr>
          <p:nvPr/>
        </p:nvSpPr>
        <p:spPr bwMode="auto">
          <a:xfrm>
            <a:off x="1020762" y="5257800"/>
            <a:ext cx="6992937" cy="461963"/>
          </a:xfrm>
          <a:prstGeom prst="rect">
            <a:avLst/>
          </a:prstGeom>
          <a:noFill/>
          <a:ln w="9525">
            <a:solidFill>
              <a:srgbClr val="CD09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it-IT" altLang="it-IT" dirty="0">
                <a:solidFill>
                  <a:prstClr val="black"/>
                </a:solidFill>
                <a:latin typeface="Arial" pitchFamily="34" charset="0"/>
                <a:cs typeface="Arial" pitchFamily="34" charset="0"/>
              </a:rPr>
              <a:t>Il meccanismo patogenetico alla base della clinica</a:t>
            </a:r>
          </a:p>
        </p:txBody>
      </p:sp>
    </p:spTree>
    <p:extLst>
      <p:ext uri="{BB962C8B-B14F-4D97-AF65-F5344CB8AC3E}">
        <p14:creationId xmlns:p14="http://schemas.microsoft.com/office/powerpoint/2010/main" val="42890991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43616"/>
            <a:ext cx="8005056" cy="436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arrotondato 3"/>
          <p:cNvSpPr/>
          <p:nvPr/>
        </p:nvSpPr>
        <p:spPr>
          <a:xfrm>
            <a:off x="3131840" y="2204864"/>
            <a:ext cx="5173960" cy="30529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5912346"/>
            <a:ext cx="481012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6521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15950" y="1758951"/>
            <a:ext cx="7385050" cy="2432050"/>
          </a:xfrm>
          <a:solidFill>
            <a:srgbClr val="FFC000">
              <a:alpha val="19000"/>
            </a:srgbClr>
          </a:solidFill>
          <a:ln>
            <a:solidFill>
              <a:srgbClr val="FF0000"/>
            </a:solidFill>
          </a:ln>
        </p:spPr>
        <p:txBody>
          <a:bodyPr>
            <a:normAutofit/>
          </a:bodyPr>
          <a:lstStyle/>
          <a:p>
            <a:pPr eaLnBrk="1" hangingPunct="1">
              <a:buFont typeface="Arial" charset="0"/>
              <a:buChar char="•"/>
              <a:defRPr/>
            </a:pPr>
            <a:r>
              <a:rPr lang="en-US" sz="2800" dirty="0"/>
              <a:t>Extrinsic and intrinsic asthma</a:t>
            </a:r>
          </a:p>
          <a:p>
            <a:pPr eaLnBrk="1" hangingPunct="1">
              <a:buFont typeface="Arial" charset="0"/>
              <a:buChar char="•"/>
              <a:defRPr/>
            </a:pPr>
            <a:r>
              <a:rPr lang="en-US" sz="2800" dirty="0"/>
              <a:t>Exercise induced asthma</a:t>
            </a:r>
          </a:p>
          <a:p>
            <a:pPr eaLnBrk="1" hangingPunct="1">
              <a:buFont typeface="Arial" charset="0"/>
              <a:buChar char="•"/>
              <a:defRPr/>
            </a:pPr>
            <a:r>
              <a:rPr lang="en-US" sz="2800" dirty="0"/>
              <a:t>Aspirin intolerant asthma</a:t>
            </a:r>
          </a:p>
          <a:p>
            <a:pPr eaLnBrk="1" hangingPunct="1">
              <a:buFont typeface="Arial" charset="0"/>
              <a:buChar char="•"/>
              <a:defRPr/>
            </a:pPr>
            <a:r>
              <a:rPr lang="en-US" sz="2800" dirty="0" smtClean="0"/>
              <a:t>Professional </a:t>
            </a:r>
            <a:r>
              <a:rPr lang="en-US" sz="2800" dirty="0"/>
              <a:t>asthma</a:t>
            </a:r>
          </a:p>
          <a:p>
            <a:pPr lvl="1" eaLnBrk="1" hangingPunct="1">
              <a:buFontTx/>
              <a:buNone/>
              <a:defRPr/>
            </a:pPr>
            <a:endParaRPr lang="en-US" sz="2800" dirty="0">
              <a:effectLst>
                <a:outerShdw blurRad="38100" dist="38100" dir="2700000" algn="tl">
                  <a:srgbClr val="FFFFFF"/>
                </a:outerShdw>
              </a:effectLst>
            </a:endParaRPr>
          </a:p>
        </p:txBody>
      </p:sp>
      <p:sp>
        <p:nvSpPr>
          <p:cNvPr id="5" name="CasellaDiTesto 4"/>
          <p:cNvSpPr txBox="1"/>
          <p:nvPr/>
        </p:nvSpPr>
        <p:spPr>
          <a:xfrm>
            <a:off x="1600200" y="533400"/>
            <a:ext cx="6172200" cy="523220"/>
          </a:xfrm>
          <a:prstGeom prst="rect">
            <a:avLst/>
          </a:prstGeom>
          <a:noFill/>
        </p:spPr>
        <p:txBody>
          <a:bodyPr wrap="square" rtlCol="0">
            <a:spAutoFit/>
          </a:bodyPr>
          <a:lstStyle/>
          <a:p>
            <a:r>
              <a:rPr lang="en-GB" sz="2800" dirty="0" smtClean="0">
                <a:solidFill>
                  <a:srgbClr val="FF0000"/>
                </a:solidFill>
              </a:rPr>
              <a:t>Old phenotypes useful at diagnosis</a:t>
            </a:r>
            <a:endParaRPr lang="en-GB" sz="2800" dirty="0">
              <a:solidFill>
                <a:srgbClr val="FF0000"/>
              </a:solidFill>
            </a:endParaRPr>
          </a:p>
        </p:txBody>
      </p:sp>
    </p:spTree>
    <p:extLst>
      <p:ext uri="{BB962C8B-B14F-4D97-AF65-F5344CB8AC3E}">
        <p14:creationId xmlns:p14="http://schemas.microsoft.com/office/powerpoint/2010/main" val="30304650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990600"/>
            <a:ext cx="8343900"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6"/>
          <p:cNvSpPr txBox="1">
            <a:spLocks noChangeArrowheads="1"/>
          </p:cNvSpPr>
          <p:nvPr/>
        </p:nvSpPr>
        <p:spPr bwMode="auto">
          <a:xfrm>
            <a:off x="285720" y="0"/>
            <a:ext cx="8281987" cy="523220"/>
          </a:xfrm>
          <a:prstGeom prst="rect">
            <a:avLst/>
          </a:prstGeom>
          <a:noFill/>
          <a:ln w="9525">
            <a:noFill/>
            <a:miter lim="800000"/>
            <a:headEnd/>
            <a:tailEnd/>
          </a:ln>
        </p:spPr>
        <p:txBody>
          <a:bodyPr>
            <a:spAutoFit/>
          </a:bodyPr>
          <a:lstStyle/>
          <a:p>
            <a:pPr algn="ctr">
              <a:spcBef>
                <a:spcPct val="50000"/>
              </a:spcBef>
            </a:pPr>
            <a:r>
              <a:rPr lang="en-US" sz="2800" dirty="0" smtClean="0">
                <a:solidFill>
                  <a:srgbClr val="FF0000"/>
                </a:solidFill>
                <a:latin typeface="Comic Sans MS" pitchFamily="66" charset="0"/>
                <a:cs typeface="Arial" pitchFamily="34" charset="0"/>
              </a:rPr>
              <a:t>Th2 asthma</a:t>
            </a:r>
            <a:endParaRPr lang="en-US" sz="2800" dirty="0">
              <a:solidFill>
                <a:srgbClr val="FF0000"/>
              </a:solidFill>
              <a:latin typeface="Comic Sans MS" pitchFamily="66" charset="0"/>
              <a:cs typeface="Arial" pitchFamily="34" charset="0"/>
            </a:endParaRPr>
          </a:p>
        </p:txBody>
      </p:sp>
      <p:sp>
        <p:nvSpPr>
          <p:cNvPr id="2" name="Rettangolo 1"/>
          <p:cNvSpPr/>
          <p:nvPr/>
        </p:nvSpPr>
        <p:spPr>
          <a:xfrm>
            <a:off x="3200400" y="1219200"/>
            <a:ext cx="1226313" cy="4876800"/>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086" y="6542907"/>
            <a:ext cx="10477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6625405"/>
            <a:ext cx="21431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4591"/>
          <a:stretch/>
        </p:blipFill>
        <p:spPr bwMode="auto">
          <a:xfrm>
            <a:off x="6779035" y="6620642"/>
            <a:ext cx="1757209"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7926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9388" y="-49213"/>
            <a:ext cx="8964612" cy="11430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altLang="it-IT" sz="2800" smtClean="0">
                <a:latin typeface="Arial" pitchFamily="34" charset="0"/>
                <a:ea typeface="ＭＳ Ｐゴシック" pitchFamily="34" charset="-128"/>
              </a:rPr>
              <a:t>Guiding asthma therapy by sputum eosinophils.</a:t>
            </a:r>
            <a:br>
              <a:rPr lang="nl-NL" altLang="it-IT" sz="2800" smtClean="0">
                <a:latin typeface="Arial" pitchFamily="34" charset="0"/>
                <a:ea typeface="ＭＳ Ｐゴシック" pitchFamily="34" charset="-128"/>
              </a:rPr>
            </a:br>
            <a:r>
              <a:rPr lang="nl-NL" altLang="it-IT" sz="2800" smtClean="0">
                <a:latin typeface="Arial" pitchFamily="34" charset="0"/>
                <a:ea typeface="ＭＳ Ｐゴシック" pitchFamily="34" charset="-128"/>
              </a:rPr>
              <a:t>Exacerbations by asthma severity</a:t>
            </a:r>
            <a:endParaRPr lang="en-US" altLang="it-IT" sz="2800">
              <a:latin typeface="Arial" pitchFamily="34" charset="0"/>
              <a:ea typeface="ＭＳ Ｐゴシック" pitchFamily="34" charset="-128"/>
            </a:endParaRPr>
          </a:p>
        </p:txBody>
      </p:sp>
      <p:pic>
        <p:nvPicPr>
          <p:cNvPr id="3" name="Picture 3" descr="Fig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75" y="1800225"/>
            <a:ext cx="80645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6350000" y="1093788"/>
            <a:ext cx="27289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defRPr/>
            </a:pPr>
            <a:r>
              <a:rPr lang="en-GB" sz="1200" b="0" i="1" dirty="0" err="1" smtClean="0">
                <a:latin typeface="Arial" charset="0"/>
                <a:cs typeface="ＭＳ Ｐゴシック" charset="0"/>
              </a:rPr>
              <a:t>Jayaram</a:t>
            </a:r>
            <a:r>
              <a:rPr lang="en-GB" sz="1200" b="0" i="1" dirty="0" smtClean="0">
                <a:latin typeface="Arial" charset="0"/>
                <a:cs typeface="ＭＳ Ｐゴシック" charset="0"/>
              </a:rPr>
              <a:t> et al. ERJ 2006;27:483-494</a:t>
            </a:r>
          </a:p>
        </p:txBody>
      </p:sp>
      <p:sp>
        <p:nvSpPr>
          <p:cNvPr id="5" name="Text Box 5"/>
          <p:cNvSpPr txBox="1">
            <a:spLocks noChangeArrowheads="1"/>
          </p:cNvSpPr>
          <p:nvPr/>
        </p:nvSpPr>
        <p:spPr bwMode="auto">
          <a:xfrm>
            <a:off x="3846513" y="5294313"/>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nl-NL" sz="1800" b="0" dirty="0" smtClean="0">
                <a:latin typeface="Arial" charset="0"/>
                <a:cs typeface="ＭＳ Ｐゴシック" charset="0"/>
              </a:rPr>
              <a:t>sputum</a:t>
            </a:r>
          </a:p>
          <a:p>
            <a:pPr algn="ctr" eaLnBrk="1" hangingPunct="1">
              <a:defRPr/>
            </a:pPr>
            <a:r>
              <a:rPr lang="nl-NL" sz="1800" b="0" dirty="0" smtClean="0">
                <a:latin typeface="Arial" charset="0"/>
                <a:cs typeface="ＭＳ Ｐゴシック" charset="0"/>
              </a:rPr>
              <a:t>strategy</a:t>
            </a:r>
            <a:endParaRPr lang="en-US" sz="1800" b="0" dirty="0" smtClean="0">
              <a:latin typeface="Arial" charset="0"/>
              <a:cs typeface="ＭＳ Ｐゴシック" charset="0"/>
            </a:endParaRPr>
          </a:p>
        </p:txBody>
      </p:sp>
      <p:sp>
        <p:nvSpPr>
          <p:cNvPr id="6" name="Text Box 6"/>
          <p:cNvSpPr txBox="1">
            <a:spLocks noChangeArrowheads="1"/>
          </p:cNvSpPr>
          <p:nvPr/>
        </p:nvSpPr>
        <p:spPr bwMode="auto">
          <a:xfrm>
            <a:off x="7826939" y="5274341"/>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nl-NL" sz="1800" b="0" dirty="0" smtClean="0">
                <a:latin typeface="Arial" charset="0"/>
                <a:cs typeface="ＭＳ Ｐゴシック" charset="0"/>
              </a:rPr>
              <a:t>sputum</a:t>
            </a:r>
          </a:p>
          <a:p>
            <a:pPr algn="ctr" eaLnBrk="1" hangingPunct="1">
              <a:defRPr/>
            </a:pPr>
            <a:r>
              <a:rPr lang="nl-NL" sz="1800" b="0" dirty="0" smtClean="0">
                <a:latin typeface="Arial" charset="0"/>
                <a:cs typeface="ＭＳ Ｐゴシック" charset="0"/>
              </a:rPr>
              <a:t>strategy</a:t>
            </a:r>
            <a:endParaRPr lang="en-US" sz="1800" b="0" dirty="0" smtClean="0">
              <a:latin typeface="Arial" charset="0"/>
              <a:cs typeface="ＭＳ Ｐゴシック" charset="0"/>
            </a:endParaRPr>
          </a:p>
        </p:txBody>
      </p:sp>
      <p:sp>
        <p:nvSpPr>
          <p:cNvPr id="7" name="Text Box 7"/>
          <p:cNvSpPr txBox="1">
            <a:spLocks noChangeArrowheads="1"/>
          </p:cNvSpPr>
          <p:nvPr/>
        </p:nvSpPr>
        <p:spPr bwMode="auto">
          <a:xfrm>
            <a:off x="2124075" y="3860800"/>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nl-NL" sz="1800" b="0" smtClean="0">
                <a:latin typeface="Arial" charset="0"/>
                <a:cs typeface="ＭＳ Ｐゴシック" charset="0"/>
              </a:rPr>
              <a:t>control</a:t>
            </a:r>
          </a:p>
          <a:p>
            <a:pPr algn="ctr" eaLnBrk="1" hangingPunct="1">
              <a:defRPr/>
            </a:pPr>
            <a:r>
              <a:rPr lang="nl-NL" sz="1800" b="0" smtClean="0">
                <a:latin typeface="Arial" charset="0"/>
                <a:cs typeface="ＭＳ Ｐゴシック" charset="0"/>
              </a:rPr>
              <a:t>strategy</a:t>
            </a:r>
            <a:endParaRPr lang="en-US" sz="1800" b="0" smtClean="0">
              <a:latin typeface="Arial" charset="0"/>
              <a:cs typeface="ＭＳ Ｐゴシック" charset="0"/>
            </a:endParaRPr>
          </a:p>
        </p:txBody>
      </p:sp>
      <p:sp>
        <p:nvSpPr>
          <p:cNvPr id="8" name="Text Box 8"/>
          <p:cNvSpPr txBox="1">
            <a:spLocks noChangeArrowheads="1"/>
          </p:cNvSpPr>
          <p:nvPr/>
        </p:nvSpPr>
        <p:spPr bwMode="auto">
          <a:xfrm>
            <a:off x="5940425" y="2997200"/>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nl-NL" sz="1800" b="0" smtClean="0">
                <a:latin typeface="Arial" charset="0"/>
                <a:cs typeface="ＭＳ Ｐゴシック" charset="0"/>
              </a:rPr>
              <a:t>control</a:t>
            </a:r>
          </a:p>
          <a:p>
            <a:pPr algn="ctr" eaLnBrk="1" hangingPunct="1">
              <a:defRPr/>
            </a:pPr>
            <a:r>
              <a:rPr lang="nl-NL" sz="1800" b="0" smtClean="0">
                <a:latin typeface="Arial" charset="0"/>
                <a:cs typeface="ＭＳ Ｐゴシック" charset="0"/>
              </a:rPr>
              <a:t>strategy</a:t>
            </a:r>
            <a:endParaRPr lang="en-US" sz="1800" b="0" smtClean="0">
              <a:latin typeface="Arial" charset="0"/>
              <a:cs typeface="ＭＳ Ｐゴシック" charset="0"/>
            </a:endParaRPr>
          </a:p>
        </p:txBody>
      </p:sp>
      <p:sp>
        <p:nvSpPr>
          <p:cNvPr id="9" name="Text Box 9"/>
          <p:cNvSpPr txBox="1">
            <a:spLocks noChangeArrowheads="1"/>
          </p:cNvSpPr>
          <p:nvPr/>
        </p:nvSpPr>
        <p:spPr bwMode="auto">
          <a:xfrm>
            <a:off x="1619250" y="1412875"/>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defRPr/>
            </a:pPr>
            <a:r>
              <a:rPr lang="nl-NL" b="0" dirty="0" smtClean="0">
                <a:solidFill>
                  <a:srgbClr val="000000"/>
                </a:solidFill>
                <a:latin typeface="Arial" charset="0"/>
                <a:cs typeface="ＭＳ Ｐゴシック" charset="0"/>
              </a:rPr>
              <a:t>Mild </a:t>
            </a:r>
            <a:r>
              <a:rPr lang="nl-NL" b="0" dirty="0" err="1" smtClean="0">
                <a:solidFill>
                  <a:srgbClr val="000000"/>
                </a:solidFill>
                <a:latin typeface="Arial" charset="0"/>
                <a:cs typeface="ＭＳ Ｐゴシック" charset="0"/>
              </a:rPr>
              <a:t>asthma</a:t>
            </a:r>
            <a:endParaRPr lang="en-US" b="0" dirty="0" smtClean="0">
              <a:solidFill>
                <a:srgbClr val="000000"/>
              </a:solidFill>
              <a:latin typeface="Arial" charset="0"/>
              <a:cs typeface="ＭＳ Ｐゴシック" charset="0"/>
            </a:endParaRPr>
          </a:p>
        </p:txBody>
      </p:sp>
      <p:sp>
        <p:nvSpPr>
          <p:cNvPr id="10" name="Text Box 10"/>
          <p:cNvSpPr txBox="1">
            <a:spLocks noChangeArrowheads="1"/>
          </p:cNvSpPr>
          <p:nvPr/>
        </p:nvSpPr>
        <p:spPr bwMode="auto">
          <a:xfrm>
            <a:off x="5580063" y="1341438"/>
            <a:ext cx="225425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defRPr/>
            </a:pPr>
            <a:r>
              <a:rPr lang="nl-NL" b="0" dirty="0" smtClean="0">
                <a:solidFill>
                  <a:srgbClr val="000000"/>
                </a:solidFill>
                <a:latin typeface="Arial" charset="0"/>
                <a:cs typeface="ＭＳ Ｐゴシック" charset="0"/>
              </a:rPr>
              <a:t>Moderate </a:t>
            </a:r>
            <a:r>
              <a:rPr lang="nl-NL" b="0" dirty="0" err="1" smtClean="0">
                <a:solidFill>
                  <a:srgbClr val="000000"/>
                </a:solidFill>
                <a:latin typeface="Arial" charset="0"/>
                <a:cs typeface="ＭＳ Ｐゴシック" charset="0"/>
              </a:rPr>
              <a:t>to</a:t>
            </a:r>
            <a:endParaRPr lang="nl-NL" b="0" dirty="0" smtClean="0">
              <a:solidFill>
                <a:srgbClr val="000000"/>
              </a:solidFill>
              <a:latin typeface="Arial" charset="0"/>
              <a:cs typeface="ＭＳ Ｐゴシック" charset="0"/>
            </a:endParaRPr>
          </a:p>
          <a:p>
            <a:pPr eaLnBrk="1" hangingPunct="1">
              <a:defRPr/>
            </a:pPr>
            <a:r>
              <a:rPr lang="nl-NL" b="0" dirty="0" smtClean="0">
                <a:solidFill>
                  <a:srgbClr val="000000"/>
                </a:solidFill>
                <a:latin typeface="Arial" charset="0"/>
                <a:cs typeface="ＭＳ Ｐゴシック" charset="0"/>
              </a:rPr>
              <a:t>Severe </a:t>
            </a:r>
            <a:r>
              <a:rPr lang="nl-NL" b="0" dirty="0" err="1" smtClean="0">
                <a:solidFill>
                  <a:srgbClr val="000000"/>
                </a:solidFill>
                <a:latin typeface="Arial" charset="0"/>
                <a:cs typeface="ＭＳ Ｐゴシック" charset="0"/>
              </a:rPr>
              <a:t>asthma</a:t>
            </a:r>
            <a:endParaRPr lang="en-US" b="0" dirty="0" smtClean="0">
              <a:solidFill>
                <a:srgbClr val="000000"/>
              </a:solidFill>
              <a:latin typeface="Arial" charset="0"/>
              <a:cs typeface="ＭＳ Ｐゴシック" charset="0"/>
            </a:endParaRPr>
          </a:p>
        </p:txBody>
      </p:sp>
    </p:spTree>
    <p:extLst>
      <p:ext uri="{BB962C8B-B14F-4D97-AF65-F5344CB8AC3E}">
        <p14:creationId xmlns:p14="http://schemas.microsoft.com/office/powerpoint/2010/main" val="39823621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1000" y="5334000"/>
            <a:ext cx="4572000" cy="1323439"/>
          </a:xfrm>
          <a:prstGeom prst="rect">
            <a:avLst/>
          </a:prstGeom>
          <a:noFill/>
          <a:ln w="25400">
            <a:solidFill>
              <a:srgbClr val="0070C0"/>
            </a:solidFill>
          </a:ln>
        </p:spPr>
        <p:txBody>
          <a:bodyPr>
            <a:spAutoFit/>
          </a:bodyPr>
          <a:lstStyle/>
          <a:p>
            <a:pPr lvl="1">
              <a:buFont typeface="Arial" charset="0"/>
              <a:buChar char="–"/>
              <a:defRPr/>
            </a:pPr>
            <a:r>
              <a:rPr lang="en-CA" sz="2000" dirty="0"/>
              <a:t>Baseline FEV</a:t>
            </a:r>
            <a:r>
              <a:rPr lang="en-CA" sz="2000" baseline="-25000" dirty="0"/>
              <a:t>1</a:t>
            </a:r>
            <a:r>
              <a:rPr lang="en-CA" sz="2000" dirty="0"/>
              <a:t> (pre-bronchodilator)</a:t>
            </a:r>
          </a:p>
          <a:p>
            <a:pPr lvl="1">
              <a:buFont typeface="Arial" charset="0"/>
              <a:buChar char="–"/>
              <a:defRPr/>
            </a:pPr>
            <a:r>
              <a:rPr lang="en-CA" sz="2000" dirty="0"/>
              <a:t>Maximum FEV</a:t>
            </a:r>
            <a:r>
              <a:rPr lang="en-CA" sz="2000" baseline="-25000" dirty="0"/>
              <a:t>1</a:t>
            </a:r>
            <a:r>
              <a:rPr lang="en-CA" sz="2000" dirty="0"/>
              <a:t> (post-bronchodilator)</a:t>
            </a:r>
          </a:p>
          <a:p>
            <a:pPr lvl="1">
              <a:buFont typeface="Arial" charset="0"/>
              <a:buChar char="–"/>
              <a:defRPr/>
            </a:pPr>
            <a:r>
              <a:rPr lang="en-CA" sz="2000" dirty="0"/>
              <a:t>Age at onset</a:t>
            </a:r>
          </a:p>
        </p:txBody>
      </p:sp>
      <p:sp>
        <p:nvSpPr>
          <p:cNvPr id="3" name="TextBox 4"/>
          <p:cNvSpPr txBox="1">
            <a:spLocks noChangeArrowheads="1"/>
          </p:cNvSpPr>
          <p:nvPr/>
        </p:nvSpPr>
        <p:spPr bwMode="auto">
          <a:xfrm>
            <a:off x="5105400" y="5719494"/>
            <a:ext cx="2055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CA" altLang="it-IT" sz="1200" i="1" dirty="0">
                <a:latin typeface="Arial" pitchFamily="34" charset="0"/>
                <a:cs typeface="Arial" pitchFamily="34" charset="0"/>
              </a:rPr>
              <a:t>Moore et al AJRCCM 2010</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57200"/>
            <a:ext cx="8005056" cy="436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762000" y="1066800"/>
            <a:ext cx="2362200" cy="3581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920" y="4659282"/>
            <a:ext cx="481012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45116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061"/>
            <a:ext cx="69627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819400" y="360107"/>
            <a:ext cx="2057400" cy="409268"/>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06191"/>
            <a:ext cx="301942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0" y="1106191"/>
            <a:ext cx="1676400" cy="307777"/>
          </a:xfrm>
          <a:prstGeom prst="rect">
            <a:avLst/>
          </a:prstGeom>
          <a:noFill/>
        </p:spPr>
        <p:txBody>
          <a:bodyPr wrap="square" rtlCol="0">
            <a:spAutoFit/>
          </a:bodyPr>
          <a:lstStyle/>
          <a:p>
            <a:r>
              <a:rPr lang="it-IT" sz="1400" dirty="0" err="1" smtClean="0"/>
              <a:t>Yan</a:t>
            </a:r>
            <a:r>
              <a:rPr lang="it-IT" sz="1400" dirty="0" smtClean="0"/>
              <a:t> X, et al.</a:t>
            </a:r>
            <a:endParaRPr lang="it-IT" sz="1400" dirty="0"/>
          </a:p>
        </p:txBody>
      </p:sp>
      <p:sp>
        <p:nvSpPr>
          <p:cNvPr id="4" name="Rettangolo 3"/>
          <p:cNvSpPr/>
          <p:nvPr/>
        </p:nvSpPr>
        <p:spPr>
          <a:xfrm>
            <a:off x="0" y="2090782"/>
            <a:ext cx="3043084" cy="2308324"/>
          </a:xfrm>
          <a:prstGeom prst="rect">
            <a:avLst/>
          </a:prstGeom>
        </p:spPr>
        <p:txBody>
          <a:bodyPr wrap="square">
            <a:spAutoFit/>
          </a:bodyPr>
          <a:lstStyle/>
          <a:p>
            <a:pPr algn="ctr"/>
            <a:r>
              <a:rPr lang="en-US" dirty="0" smtClean="0"/>
              <a:t> </a:t>
            </a:r>
            <a:r>
              <a:rPr lang="it-IT" dirty="0"/>
              <a:t>120  </a:t>
            </a:r>
            <a:r>
              <a:rPr lang="it-IT" dirty="0" err="1"/>
              <a:t>Sputum</a:t>
            </a:r>
            <a:r>
              <a:rPr lang="it-IT" dirty="0"/>
              <a:t> arrays for the </a:t>
            </a:r>
            <a:r>
              <a:rPr lang="en-US" dirty="0"/>
              <a:t>expression levels of 5,500 </a:t>
            </a:r>
            <a:r>
              <a:rPr lang="en-US" dirty="0" smtClean="0"/>
              <a:t>genes</a:t>
            </a:r>
          </a:p>
          <a:p>
            <a:pPr algn="ctr"/>
            <a:endParaRPr lang="it-IT" dirty="0"/>
          </a:p>
          <a:p>
            <a:pPr algn="ctr"/>
            <a:r>
              <a:rPr lang="en-US" dirty="0"/>
              <a:t>T</a:t>
            </a:r>
            <a:r>
              <a:rPr lang="en-US" dirty="0" smtClean="0"/>
              <a:t>ranscriptomic </a:t>
            </a:r>
            <a:r>
              <a:rPr lang="en-US" dirty="0" err="1"/>
              <a:t>endotypes</a:t>
            </a:r>
            <a:r>
              <a:rPr lang="en-US" dirty="0"/>
              <a:t> </a:t>
            </a:r>
            <a:r>
              <a:rPr lang="en-US" dirty="0" smtClean="0"/>
              <a:t>of asthma </a:t>
            </a:r>
            <a:r>
              <a:rPr lang="en-US" dirty="0"/>
              <a:t>(</a:t>
            </a:r>
            <a:r>
              <a:rPr lang="en-US" dirty="0" smtClean="0"/>
              <a:t>TEA); </a:t>
            </a:r>
            <a:r>
              <a:rPr lang="en-US" dirty="0"/>
              <a:t>gene signatures that discriminate phenotypes of disease</a:t>
            </a:r>
            <a:endParaRPr lang="it-IT" dirty="0"/>
          </a:p>
        </p:txBody>
      </p:sp>
      <p:sp>
        <p:nvSpPr>
          <p:cNvPr id="6" name="Freccia in giù 5"/>
          <p:cNvSpPr/>
          <p:nvPr/>
        </p:nvSpPr>
        <p:spPr>
          <a:xfrm>
            <a:off x="1343258" y="3025780"/>
            <a:ext cx="144256" cy="2191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5045"/>
          <a:stretch/>
        </p:blipFill>
        <p:spPr bwMode="auto">
          <a:xfrm>
            <a:off x="2941320" y="1395225"/>
            <a:ext cx="6202680" cy="452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90500" y="6059269"/>
            <a:ext cx="8877300" cy="646331"/>
          </a:xfrm>
          <a:prstGeom prst="rect">
            <a:avLst/>
          </a:prstGeom>
          <a:solidFill>
            <a:schemeClr val="accent1">
              <a:alpha val="23000"/>
            </a:schemeClr>
          </a:solidFill>
          <a:ln>
            <a:solidFill>
              <a:schemeClr val="accent1">
                <a:shade val="50000"/>
              </a:schemeClr>
            </a:solidFill>
          </a:ln>
        </p:spPr>
        <p:txBody>
          <a:bodyPr wrap="square">
            <a:spAutoFit/>
          </a:bodyPr>
          <a:lstStyle/>
          <a:p>
            <a:pPr algn="ctr"/>
            <a:r>
              <a:rPr lang="en-US" dirty="0"/>
              <a:t>There are common patterns of gene expression in the sputum and blood</a:t>
            </a:r>
          </a:p>
          <a:p>
            <a:pPr algn="ctr"/>
            <a:r>
              <a:rPr lang="en-US" dirty="0"/>
              <a:t>of children and adults that are associated with near fatal, severe and milder asthma.</a:t>
            </a:r>
            <a:endParaRPr lang="it-IT" dirty="0"/>
          </a:p>
        </p:txBody>
      </p:sp>
    </p:spTree>
    <p:extLst>
      <p:ext uri="{BB962C8B-B14F-4D97-AF65-F5344CB8AC3E}">
        <p14:creationId xmlns:p14="http://schemas.microsoft.com/office/powerpoint/2010/main" val="38288677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69"/>
          <a:stretch/>
        </p:blipFill>
        <p:spPr bwMode="auto">
          <a:xfrm>
            <a:off x="442452" y="1820065"/>
            <a:ext cx="3948573" cy="25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938" y="1953231"/>
            <a:ext cx="3690848" cy="227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1291"/>
          <a:stretch/>
        </p:blipFill>
        <p:spPr bwMode="auto">
          <a:xfrm>
            <a:off x="22124" y="1"/>
            <a:ext cx="7794649"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 y="609601"/>
            <a:ext cx="76104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890588"/>
            <a:ext cx="1454073" cy="35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0" y="5597666"/>
            <a:ext cx="9121876" cy="923330"/>
          </a:xfrm>
          <a:prstGeom prst="rect">
            <a:avLst/>
          </a:prstGeom>
          <a:solidFill>
            <a:schemeClr val="tx2">
              <a:lumMod val="60000"/>
              <a:lumOff val="40000"/>
              <a:alpha val="29000"/>
            </a:schemeClr>
          </a:solidFill>
          <a:ln>
            <a:solidFill>
              <a:schemeClr val="accent1">
                <a:shade val="50000"/>
              </a:schemeClr>
            </a:solidFill>
          </a:ln>
        </p:spPr>
        <p:txBody>
          <a:bodyPr wrap="square">
            <a:spAutoFit/>
          </a:bodyPr>
          <a:lstStyle/>
          <a:p>
            <a:pPr algn="ctr"/>
            <a:r>
              <a:rPr lang="en-US" dirty="0"/>
              <a:t>This study demonstrates the </a:t>
            </a:r>
            <a:r>
              <a:rPr lang="en-US" b="1" dirty="0">
                <a:solidFill>
                  <a:srgbClr val="FF0000"/>
                </a:solidFill>
              </a:rPr>
              <a:t>utility of </a:t>
            </a:r>
            <a:r>
              <a:rPr lang="en-US" b="1" dirty="0" err="1">
                <a:solidFill>
                  <a:srgbClr val="FF0000"/>
                </a:solidFill>
              </a:rPr>
              <a:t>periostin</a:t>
            </a:r>
            <a:r>
              <a:rPr lang="en-US" b="1" dirty="0">
                <a:solidFill>
                  <a:srgbClr val="FF0000"/>
                </a:solidFill>
              </a:rPr>
              <a:t> in phenotyping </a:t>
            </a:r>
            <a:r>
              <a:rPr lang="en-US" b="1" dirty="0" smtClean="0">
                <a:solidFill>
                  <a:srgbClr val="FF0000"/>
                </a:solidFill>
              </a:rPr>
              <a:t>severe asthma</a:t>
            </a:r>
            <a:r>
              <a:rPr lang="en-US" dirty="0"/>
              <a:t>. </a:t>
            </a:r>
            <a:r>
              <a:rPr lang="en-US" dirty="0" err="1"/>
              <a:t>Periostin</a:t>
            </a:r>
            <a:r>
              <a:rPr lang="en-US" dirty="0"/>
              <a:t> levels in sputum are associated with persistent airflow </a:t>
            </a:r>
            <a:r>
              <a:rPr lang="en-US" dirty="0" smtClean="0"/>
              <a:t>limitation in </a:t>
            </a:r>
            <a:r>
              <a:rPr lang="en-US" dirty="0"/>
              <a:t>asthma patients with airway eosinophilia despite treatment with </a:t>
            </a:r>
            <a:r>
              <a:rPr lang="en-US" dirty="0" smtClean="0"/>
              <a:t>high-dose </a:t>
            </a:r>
            <a:r>
              <a:rPr lang="it-IT" dirty="0" err="1" smtClean="0"/>
              <a:t>inhaled</a:t>
            </a:r>
            <a:r>
              <a:rPr lang="it-IT" dirty="0" smtClean="0"/>
              <a:t> </a:t>
            </a:r>
            <a:r>
              <a:rPr lang="it-IT" dirty="0" err="1"/>
              <a:t>corticosteroids</a:t>
            </a:r>
            <a:r>
              <a:rPr lang="it-IT" dirty="0"/>
              <a:t>.</a:t>
            </a:r>
          </a:p>
        </p:txBody>
      </p:sp>
      <p:sp>
        <p:nvSpPr>
          <p:cNvPr id="3" name="CasellaDiTesto 2"/>
          <p:cNvSpPr txBox="1"/>
          <p:nvPr/>
        </p:nvSpPr>
        <p:spPr>
          <a:xfrm>
            <a:off x="5486400" y="4224523"/>
            <a:ext cx="1219200" cy="738664"/>
          </a:xfrm>
          <a:prstGeom prst="rect">
            <a:avLst/>
          </a:prstGeom>
          <a:noFill/>
          <a:ln>
            <a:solidFill>
              <a:schemeClr val="accent1">
                <a:shade val="50000"/>
              </a:schemeClr>
            </a:solidFill>
          </a:ln>
        </p:spPr>
        <p:txBody>
          <a:bodyPr wrap="square" rtlCol="0">
            <a:spAutoFit/>
          </a:bodyPr>
          <a:lstStyle/>
          <a:p>
            <a:pPr algn="ctr"/>
            <a:r>
              <a:rPr lang="it-IT" sz="1400" dirty="0" err="1"/>
              <a:t>p</a:t>
            </a:r>
            <a:r>
              <a:rPr lang="it-IT" sz="1400" dirty="0" err="1" smtClean="0"/>
              <a:t>ersistent</a:t>
            </a:r>
            <a:r>
              <a:rPr lang="it-IT" sz="1400" dirty="0" smtClean="0"/>
              <a:t> </a:t>
            </a:r>
            <a:r>
              <a:rPr lang="it-IT" sz="1400" dirty="0" err="1" smtClean="0"/>
              <a:t>airflow</a:t>
            </a:r>
            <a:r>
              <a:rPr lang="it-IT" sz="1400" dirty="0" smtClean="0"/>
              <a:t> </a:t>
            </a:r>
            <a:r>
              <a:rPr lang="it-IT" sz="1400" dirty="0" err="1" smtClean="0"/>
              <a:t>limitation</a:t>
            </a:r>
            <a:endParaRPr lang="it-IT" sz="1400" dirty="0"/>
          </a:p>
        </p:txBody>
      </p:sp>
      <p:sp>
        <p:nvSpPr>
          <p:cNvPr id="9" name="CasellaDiTesto 8"/>
          <p:cNvSpPr txBox="1"/>
          <p:nvPr/>
        </p:nvSpPr>
        <p:spPr>
          <a:xfrm>
            <a:off x="6858000" y="4191000"/>
            <a:ext cx="1219200" cy="738664"/>
          </a:xfrm>
          <a:prstGeom prst="rect">
            <a:avLst/>
          </a:prstGeom>
          <a:noFill/>
          <a:ln>
            <a:solidFill>
              <a:schemeClr val="accent1">
                <a:shade val="50000"/>
              </a:schemeClr>
            </a:solidFill>
          </a:ln>
        </p:spPr>
        <p:txBody>
          <a:bodyPr wrap="square" rtlCol="0">
            <a:spAutoFit/>
          </a:bodyPr>
          <a:lstStyle/>
          <a:p>
            <a:pPr algn="ctr"/>
            <a:r>
              <a:rPr lang="it-IT" sz="1400" dirty="0" err="1" smtClean="0"/>
              <a:t>nonpersistent</a:t>
            </a:r>
            <a:r>
              <a:rPr lang="it-IT" sz="1400" dirty="0" smtClean="0"/>
              <a:t> </a:t>
            </a:r>
            <a:r>
              <a:rPr lang="it-IT" sz="1400" dirty="0" err="1" smtClean="0"/>
              <a:t>airflow</a:t>
            </a:r>
            <a:r>
              <a:rPr lang="it-IT" sz="1400" dirty="0" smtClean="0"/>
              <a:t> </a:t>
            </a:r>
            <a:r>
              <a:rPr lang="it-IT" sz="1400" dirty="0" err="1" smtClean="0"/>
              <a:t>limitation</a:t>
            </a:r>
            <a:endParaRPr lang="it-IT" sz="1400" dirty="0"/>
          </a:p>
        </p:txBody>
      </p:sp>
      <p:sp>
        <p:nvSpPr>
          <p:cNvPr id="4" name="Rettangolo 3"/>
          <p:cNvSpPr/>
          <p:nvPr/>
        </p:nvSpPr>
        <p:spPr>
          <a:xfrm>
            <a:off x="22124" y="1152911"/>
            <a:ext cx="5921476" cy="338554"/>
          </a:xfrm>
          <a:prstGeom prst="rect">
            <a:avLst/>
          </a:prstGeom>
        </p:spPr>
        <p:txBody>
          <a:bodyPr wrap="square">
            <a:spAutoFit/>
          </a:bodyPr>
          <a:lstStyle/>
          <a:p>
            <a:r>
              <a:rPr lang="it-IT" sz="1600" dirty="0"/>
              <a:t>62 </a:t>
            </a:r>
            <a:r>
              <a:rPr lang="it-IT" sz="1600" dirty="0" err="1"/>
              <a:t>patients</a:t>
            </a:r>
            <a:r>
              <a:rPr lang="it-IT" sz="1600" dirty="0"/>
              <a:t> </a:t>
            </a:r>
            <a:r>
              <a:rPr lang="it-IT" sz="1600" dirty="0" err="1" smtClean="0"/>
              <a:t>diagnosed</a:t>
            </a:r>
            <a:r>
              <a:rPr lang="it-IT" sz="1600" dirty="0"/>
              <a:t> </a:t>
            </a:r>
            <a:r>
              <a:rPr lang="it-IT" sz="1600" dirty="0" smtClean="0"/>
              <a:t>with </a:t>
            </a:r>
            <a:r>
              <a:rPr lang="it-IT" sz="1600" dirty="0"/>
              <a:t>severe </a:t>
            </a:r>
            <a:r>
              <a:rPr lang="it-IT" sz="1600" dirty="0" err="1"/>
              <a:t>asthma</a:t>
            </a:r>
            <a:endParaRPr lang="it-IT" sz="1600" dirty="0"/>
          </a:p>
        </p:txBody>
      </p:sp>
    </p:spTree>
    <p:extLst>
      <p:ext uri="{BB962C8B-B14F-4D97-AF65-F5344CB8AC3E}">
        <p14:creationId xmlns:p14="http://schemas.microsoft.com/office/powerpoint/2010/main" val="386378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4742" y="2743200"/>
            <a:ext cx="7924800" cy="351313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D0920"/>
              </a:buClr>
              <a:buFont typeface="Arial"/>
              <a:buChar char="•"/>
              <a:defRPr/>
            </a:pPr>
            <a:r>
              <a:rPr lang="en-CA" sz="2000" dirty="0" smtClean="0"/>
              <a:t>This approach identified </a:t>
            </a:r>
            <a:r>
              <a:rPr lang="en-CA" sz="2000" b="1" dirty="0" smtClean="0">
                <a:solidFill>
                  <a:srgbClr val="FF0000"/>
                </a:solidFill>
              </a:rPr>
              <a:t>5 clinical phenotypes</a:t>
            </a:r>
          </a:p>
          <a:p>
            <a:pPr marL="0" indent="0">
              <a:buClr>
                <a:srgbClr val="CD0920"/>
              </a:buClr>
              <a:buFont typeface="Arial" charset="0"/>
              <a:buNone/>
              <a:defRPr/>
            </a:pPr>
            <a:endParaRPr lang="en-CA" sz="2000" dirty="0" smtClean="0"/>
          </a:p>
          <a:p>
            <a:pPr>
              <a:buClr>
                <a:srgbClr val="CD0920"/>
              </a:buClr>
              <a:buFont typeface="Arial"/>
              <a:buChar char="•"/>
              <a:defRPr/>
            </a:pPr>
            <a:r>
              <a:rPr lang="en-CA" sz="2000" dirty="0" smtClean="0"/>
              <a:t>Discriminant analysis revealed that using only 3/34 variables could accurately identify the asthma phenotype for 80% of subjects</a:t>
            </a:r>
          </a:p>
          <a:p>
            <a:pPr>
              <a:buClr>
                <a:srgbClr val="CD0920"/>
              </a:buClr>
              <a:buFont typeface="Arial"/>
              <a:buChar char="•"/>
              <a:defRPr/>
            </a:pPr>
            <a:endParaRPr lang="en-CA" sz="2000" dirty="0" smtClean="0"/>
          </a:p>
          <a:p>
            <a:pPr lvl="1">
              <a:buFont typeface="Arial" charset="0"/>
              <a:buChar char="–"/>
              <a:defRPr/>
            </a:pPr>
            <a:r>
              <a:rPr lang="en-CA" sz="2000" dirty="0" smtClean="0"/>
              <a:t>Baseline FEV</a:t>
            </a:r>
            <a:r>
              <a:rPr lang="en-CA" sz="2000" baseline="-25000" dirty="0" smtClean="0"/>
              <a:t>1</a:t>
            </a:r>
            <a:r>
              <a:rPr lang="en-CA" sz="2000" dirty="0" smtClean="0"/>
              <a:t> (pre-bronchodilator)</a:t>
            </a:r>
          </a:p>
          <a:p>
            <a:pPr lvl="1">
              <a:buFont typeface="Arial" charset="0"/>
              <a:buChar char="–"/>
              <a:defRPr/>
            </a:pPr>
            <a:r>
              <a:rPr lang="en-CA" sz="2000" dirty="0" smtClean="0"/>
              <a:t>Maximum FEV</a:t>
            </a:r>
            <a:r>
              <a:rPr lang="en-CA" sz="2000" baseline="-25000" dirty="0" smtClean="0"/>
              <a:t>1</a:t>
            </a:r>
            <a:r>
              <a:rPr lang="en-CA" sz="2000" dirty="0" smtClean="0"/>
              <a:t> (post-bronchodilator)</a:t>
            </a:r>
          </a:p>
          <a:p>
            <a:pPr lvl="1">
              <a:buFont typeface="Arial" charset="0"/>
              <a:buChar char="–"/>
              <a:defRPr/>
            </a:pPr>
            <a:r>
              <a:rPr lang="en-CA" sz="2000" dirty="0" smtClean="0"/>
              <a:t>Age at onset</a:t>
            </a:r>
            <a:endParaRPr lang="en-CA" sz="2000" dirty="0"/>
          </a:p>
        </p:txBody>
      </p:sp>
      <p:sp>
        <p:nvSpPr>
          <p:cNvPr id="6" name="Rettangolo 5"/>
          <p:cNvSpPr/>
          <p:nvPr/>
        </p:nvSpPr>
        <p:spPr>
          <a:xfrm>
            <a:off x="2899074" y="1905000"/>
            <a:ext cx="3345852" cy="369332"/>
          </a:xfrm>
          <a:prstGeom prst="rect">
            <a:avLst/>
          </a:prstGeom>
        </p:spPr>
        <p:txBody>
          <a:bodyPr wrap="none">
            <a:spAutoFit/>
          </a:bodyPr>
          <a:lstStyle/>
          <a:p>
            <a:pPr>
              <a:buFontTx/>
              <a:buNone/>
              <a:defRPr/>
            </a:pPr>
            <a:r>
              <a:rPr lang="en-CA" dirty="0"/>
              <a:t>726 well characterized asthmatics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56816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1326"/>
            <a:ext cx="260985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767556"/>
            <a:ext cx="295751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88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457200"/>
            <a:ext cx="7848600" cy="1200329"/>
          </a:xfrm>
          <a:prstGeom prst="rect">
            <a:avLst/>
          </a:prstGeom>
        </p:spPr>
        <p:txBody>
          <a:bodyPr wrap="square">
            <a:spAutoFit/>
          </a:bodyPr>
          <a:lstStyle/>
          <a:p>
            <a:r>
              <a:rPr lang="it-IT" dirty="0">
                <a:hlinkClick r:id="rId2" tooltip="The Journal of allergy and clinical immunology."/>
              </a:rPr>
              <a:t>J </a:t>
            </a:r>
            <a:r>
              <a:rPr lang="it-IT" dirty="0" err="1">
                <a:hlinkClick r:id="rId2" tooltip="The Journal of allergy and clinical immunology."/>
              </a:rPr>
              <a:t>Allergy</a:t>
            </a:r>
            <a:r>
              <a:rPr lang="it-IT" dirty="0">
                <a:hlinkClick r:id="rId2" tooltip="The Journal of allergy and clinical immunology."/>
              </a:rPr>
              <a:t> </a:t>
            </a:r>
            <a:r>
              <a:rPr lang="it-IT" dirty="0" err="1">
                <a:hlinkClick r:id="rId2" tooltip="The Journal of allergy and clinical immunology."/>
              </a:rPr>
              <a:t>Clin</a:t>
            </a:r>
            <a:r>
              <a:rPr lang="it-IT" dirty="0">
                <a:hlinkClick r:id="rId2" tooltip="The Journal of allergy and clinical immunology."/>
              </a:rPr>
              <a:t> </a:t>
            </a:r>
            <a:r>
              <a:rPr lang="it-IT" dirty="0" err="1">
                <a:hlinkClick r:id="rId2" tooltip="The Journal of allergy and clinical immunology."/>
              </a:rPr>
              <a:t>Immunol</a:t>
            </a:r>
            <a:r>
              <a:rPr lang="it-IT" dirty="0">
                <a:hlinkClick r:id="rId2" tooltip="The Journal of allergy and clinical immunology."/>
              </a:rPr>
              <a:t>.</a:t>
            </a:r>
            <a:r>
              <a:rPr lang="it-IT" dirty="0"/>
              <a:t> 2005 Dec;116(6):1249-55. </a:t>
            </a:r>
            <a:endParaRPr lang="it-IT" dirty="0" smtClean="0"/>
          </a:p>
          <a:p>
            <a:r>
              <a:rPr lang="it-IT" b="1" dirty="0" err="1" smtClean="0"/>
              <a:t>Exhaled</a:t>
            </a:r>
            <a:r>
              <a:rPr lang="it-IT" b="1" dirty="0" smtClean="0"/>
              <a:t> </a:t>
            </a:r>
            <a:r>
              <a:rPr lang="it-IT" b="1" dirty="0" err="1"/>
              <a:t>nitric</a:t>
            </a:r>
            <a:r>
              <a:rPr lang="it-IT" b="1" dirty="0"/>
              <a:t> </a:t>
            </a:r>
            <a:r>
              <a:rPr lang="it-IT" b="1" dirty="0" err="1"/>
              <a:t>oxide</a:t>
            </a:r>
            <a:r>
              <a:rPr lang="it-IT" b="1" dirty="0"/>
              <a:t> </a:t>
            </a:r>
            <a:r>
              <a:rPr lang="it-IT" b="1" dirty="0" err="1"/>
              <a:t>identifies</a:t>
            </a:r>
            <a:r>
              <a:rPr lang="it-IT" b="1" dirty="0"/>
              <a:t> the </a:t>
            </a:r>
            <a:r>
              <a:rPr lang="it-IT" b="1" dirty="0" err="1"/>
              <a:t>persistent</a:t>
            </a:r>
            <a:r>
              <a:rPr lang="it-IT" b="1" dirty="0"/>
              <a:t> </a:t>
            </a:r>
            <a:r>
              <a:rPr lang="it-IT" b="1" dirty="0" err="1"/>
              <a:t>eosinophilic</a:t>
            </a:r>
            <a:r>
              <a:rPr lang="it-IT" b="1" dirty="0"/>
              <a:t> </a:t>
            </a:r>
            <a:r>
              <a:rPr lang="it-IT" b="1" dirty="0" err="1"/>
              <a:t>phenotype</a:t>
            </a:r>
            <a:r>
              <a:rPr lang="it-IT" b="1" dirty="0"/>
              <a:t> in severe </a:t>
            </a:r>
            <a:r>
              <a:rPr lang="it-IT" b="1" dirty="0" err="1"/>
              <a:t>refractory</a:t>
            </a:r>
            <a:r>
              <a:rPr lang="it-IT" b="1" dirty="0"/>
              <a:t> </a:t>
            </a:r>
            <a:r>
              <a:rPr lang="it-IT" b="1" dirty="0" err="1"/>
              <a:t>asthma</a:t>
            </a:r>
            <a:r>
              <a:rPr lang="it-IT" b="1" dirty="0"/>
              <a:t>.</a:t>
            </a:r>
          </a:p>
          <a:p>
            <a:r>
              <a:rPr lang="it-IT" dirty="0" err="1">
                <a:hlinkClick r:id="rId3"/>
              </a:rPr>
              <a:t>Silkoff</a:t>
            </a:r>
            <a:r>
              <a:rPr lang="it-IT" dirty="0">
                <a:hlinkClick r:id="rId3"/>
              </a:rPr>
              <a:t> PE</a:t>
            </a:r>
            <a:r>
              <a:rPr lang="it-IT" baseline="30000" dirty="0"/>
              <a:t>1</a:t>
            </a:r>
            <a:r>
              <a:rPr lang="it-IT" dirty="0"/>
              <a:t>, </a:t>
            </a:r>
            <a:r>
              <a:rPr lang="it-IT" dirty="0" err="1">
                <a:hlinkClick r:id="rId4"/>
              </a:rPr>
              <a:t>Lent</a:t>
            </a:r>
            <a:r>
              <a:rPr lang="it-IT" dirty="0">
                <a:hlinkClick r:id="rId4"/>
              </a:rPr>
              <a:t> AM</a:t>
            </a:r>
            <a:r>
              <a:rPr lang="it-IT" dirty="0"/>
              <a:t>, </a:t>
            </a:r>
            <a:r>
              <a:rPr lang="it-IT" dirty="0" err="1">
                <a:hlinkClick r:id="rId5"/>
              </a:rPr>
              <a:t>Busacker</a:t>
            </a:r>
            <a:r>
              <a:rPr lang="it-IT" dirty="0">
                <a:hlinkClick r:id="rId5"/>
              </a:rPr>
              <a:t> AA</a:t>
            </a:r>
            <a:r>
              <a:rPr lang="it-IT" dirty="0"/>
              <a:t>, </a:t>
            </a:r>
            <a:r>
              <a:rPr lang="it-IT" dirty="0" err="1">
                <a:hlinkClick r:id="rId6"/>
              </a:rPr>
              <a:t>Katial</a:t>
            </a:r>
            <a:r>
              <a:rPr lang="it-IT" dirty="0">
                <a:hlinkClick r:id="rId6"/>
              </a:rPr>
              <a:t> RK</a:t>
            </a:r>
            <a:r>
              <a:rPr lang="it-IT" dirty="0"/>
              <a:t>, </a:t>
            </a:r>
            <a:r>
              <a:rPr lang="it-IT" dirty="0">
                <a:hlinkClick r:id="rId7"/>
              </a:rPr>
              <a:t>Balzar S</a:t>
            </a:r>
            <a:r>
              <a:rPr lang="it-IT" dirty="0"/>
              <a:t>, </a:t>
            </a:r>
            <a:r>
              <a:rPr lang="it-IT" dirty="0" err="1">
                <a:hlinkClick r:id="rId8"/>
              </a:rPr>
              <a:t>Strand</a:t>
            </a:r>
            <a:r>
              <a:rPr lang="it-IT" dirty="0">
                <a:hlinkClick r:id="rId8"/>
              </a:rPr>
              <a:t> M</a:t>
            </a:r>
            <a:r>
              <a:rPr lang="it-IT" dirty="0"/>
              <a:t>, </a:t>
            </a:r>
            <a:r>
              <a:rPr lang="it-IT" dirty="0" err="1">
                <a:hlinkClick r:id="rId9"/>
              </a:rPr>
              <a:t>Wenzel</a:t>
            </a:r>
            <a:r>
              <a:rPr lang="it-IT" dirty="0">
                <a:hlinkClick r:id="rId9"/>
              </a:rPr>
              <a:t> SE</a:t>
            </a:r>
            <a:r>
              <a:rPr lang="it-IT" dirty="0"/>
              <a:t>.</a:t>
            </a:r>
          </a:p>
        </p:txBody>
      </p:sp>
      <p:sp>
        <p:nvSpPr>
          <p:cNvPr id="3" name="Rettangolo 2"/>
          <p:cNvSpPr/>
          <p:nvPr/>
        </p:nvSpPr>
        <p:spPr>
          <a:xfrm>
            <a:off x="533400" y="2228671"/>
            <a:ext cx="7772400" cy="923330"/>
          </a:xfrm>
          <a:prstGeom prst="rect">
            <a:avLst/>
          </a:prstGeom>
        </p:spPr>
        <p:txBody>
          <a:bodyPr wrap="square">
            <a:spAutoFit/>
          </a:bodyPr>
          <a:lstStyle/>
          <a:p>
            <a:pPr algn="ctr"/>
            <a:r>
              <a:rPr lang="en-US" dirty="0"/>
              <a:t>Subjects with </a:t>
            </a:r>
            <a:r>
              <a:rPr lang="it-IT" dirty="0"/>
              <a:t>severe </a:t>
            </a:r>
            <a:r>
              <a:rPr lang="it-IT" dirty="0" err="1"/>
              <a:t>refractory</a:t>
            </a:r>
            <a:r>
              <a:rPr lang="it-IT" dirty="0"/>
              <a:t> </a:t>
            </a:r>
            <a:r>
              <a:rPr lang="it-IT" dirty="0" err="1"/>
              <a:t>asthma</a:t>
            </a:r>
            <a:r>
              <a:rPr lang="it-IT" dirty="0"/>
              <a:t> </a:t>
            </a:r>
            <a:r>
              <a:rPr lang="it-IT" dirty="0" smtClean="0"/>
              <a:t>(</a:t>
            </a:r>
            <a:r>
              <a:rPr lang="en-US" dirty="0" smtClean="0"/>
              <a:t>SRA,) </a:t>
            </a:r>
            <a:r>
              <a:rPr lang="en-US" dirty="0"/>
              <a:t>subjects with mild-moderate asthma, and healthy control subjects had FENO measured, followed by </a:t>
            </a:r>
            <a:r>
              <a:rPr lang="en-US" dirty="0" err="1"/>
              <a:t>endobronchial</a:t>
            </a:r>
            <a:r>
              <a:rPr lang="en-US" dirty="0"/>
              <a:t> biopsy and </a:t>
            </a:r>
            <a:r>
              <a:rPr lang="en-US" dirty="0" err="1"/>
              <a:t>bronchoalveolar</a:t>
            </a:r>
            <a:r>
              <a:rPr lang="en-US" dirty="0"/>
              <a:t> lavage</a:t>
            </a:r>
            <a:endParaRPr lang="it-IT" dirty="0"/>
          </a:p>
        </p:txBody>
      </p:sp>
      <p:sp>
        <p:nvSpPr>
          <p:cNvPr id="4" name="Rettangolo 3"/>
          <p:cNvSpPr/>
          <p:nvPr/>
        </p:nvSpPr>
        <p:spPr>
          <a:xfrm>
            <a:off x="838200" y="5029200"/>
            <a:ext cx="8001000" cy="646331"/>
          </a:xfrm>
          <a:prstGeom prst="rect">
            <a:avLst/>
          </a:prstGeom>
          <a:solidFill>
            <a:schemeClr val="accent1">
              <a:alpha val="16000"/>
            </a:schemeClr>
          </a:solidFill>
          <a:ln>
            <a:solidFill>
              <a:srgbClr val="0070C0"/>
            </a:solidFill>
          </a:ln>
        </p:spPr>
        <p:txBody>
          <a:bodyPr wrap="square">
            <a:spAutoFit/>
          </a:bodyPr>
          <a:lstStyle/>
          <a:p>
            <a:pPr algn="ctr"/>
            <a:r>
              <a:rPr lang="en-US" dirty="0"/>
              <a:t>FENO measurement identified the subgroup of subjects with SRA with persistent eosinophilia despite steroid therapy.</a:t>
            </a:r>
            <a:endParaRPr lang="it-IT" dirty="0"/>
          </a:p>
        </p:txBody>
      </p:sp>
      <p:sp>
        <p:nvSpPr>
          <p:cNvPr id="5" name="Freccia in giù 4"/>
          <p:cNvSpPr/>
          <p:nvPr/>
        </p:nvSpPr>
        <p:spPr>
          <a:xfrm>
            <a:off x="4191000" y="3657600"/>
            <a:ext cx="2286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010681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1258888" y="2271635"/>
            <a:ext cx="6481762" cy="4217988"/>
          </a:xfrm>
          <a:prstGeom prst="rect">
            <a:avLst/>
          </a:prstGeom>
          <a:noFill/>
          <a:ln w="0">
            <a:noFill/>
            <a:miter lim="800000"/>
            <a:headEnd/>
            <a:tailEnd/>
          </a:ln>
        </p:spPr>
      </p:pic>
      <p:sp>
        <p:nvSpPr>
          <p:cNvPr id="3" name="Rectangle 7"/>
          <p:cNvSpPr>
            <a:spLocks noChangeArrowheads="1"/>
          </p:cNvSpPr>
          <p:nvPr/>
        </p:nvSpPr>
        <p:spPr bwMode="auto">
          <a:xfrm>
            <a:off x="80169" y="1320857"/>
            <a:ext cx="8839200" cy="1143000"/>
          </a:xfrm>
          <a:prstGeom prst="rect">
            <a:avLst/>
          </a:prstGeom>
          <a:noFill/>
          <a:ln w="9525">
            <a:noFill/>
            <a:miter lim="800000"/>
            <a:headEnd/>
            <a:tailEnd/>
          </a:ln>
        </p:spPr>
        <p:txBody>
          <a:bodyPr anchor="ctr"/>
          <a:lstStyle/>
          <a:p>
            <a:pPr algn="ctr"/>
            <a:r>
              <a:rPr lang="en-GB" sz="2000" dirty="0">
                <a:solidFill>
                  <a:srgbClr val="3D6AA1"/>
                </a:solidFill>
                <a:latin typeface="Comic Sans MS" pitchFamily="66" charset="0"/>
                <a:ea typeface="MS PGothic" pitchFamily="34" charset="-128"/>
              </a:rPr>
              <a:t>Effects of Anti-</a:t>
            </a:r>
            <a:r>
              <a:rPr lang="en-GB" sz="2000" dirty="0" err="1">
                <a:solidFill>
                  <a:srgbClr val="3D6AA1"/>
                </a:solidFill>
                <a:latin typeface="Comic Sans MS" pitchFamily="66" charset="0"/>
                <a:ea typeface="MS PGothic" pitchFamily="34" charset="-128"/>
              </a:rPr>
              <a:t>IgE</a:t>
            </a:r>
            <a:r>
              <a:rPr lang="en-GB" sz="2000" dirty="0">
                <a:solidFill>
                  <a:srgbClr val="3D6AA1"/>
                </a:solidFill>
                <a:latin typeface="Comic Sans MS" pitchFamily="66" charset="0"/>
                <a:ea typeface="MS PGothic" pitchFamily="34" charset="-128"/>
              </a:rPr>
              <a:t> </a:t>
            </a:r>
            <a:r>
              <a:rPr lang="en-GB" sz="2000" dirty="0" err="1">
                <a:solidFill>
                  <a:srgbClr val="3D6AA1"/>
                </a:solidFill>
                <a:latin typeface="Comic Sans MS" pitchFamily="66" charset="0"/>
                <a:ea typeface="MS PGothic" pitchFamily="34" charset="-128"/>
              </a:rPr>
              <a:t>Omalizumab</a:t>
            </a:r>
            <a:r>
              <a:rPr lang="en-GB" sz="2000" dirty="0">
                <a:solidFill>
                  <a:srgbClr val="3D6AA1"/>
                </a:solidFill>
                <a:latin typeface="Comic Sans MS" pitchFamily="66" charset="0"/>
                <a:ea typeface="MS PGothic" pitchFamily="34" charset="-128"/>
              </a:rPr>
              <a:t> on Inflammation in Asthma</a:t>
            </a:r>
          </a:p>
        </p:txBody>
      </p:sp>
      <p:sp>
        <p:nvSpPr>
          <p:cNvPr id="4" name="Text Box 10"/>
          <p:cNvSpPr txBox="1">
            <a:spLocks noChangeArrowheads="1"/>
          </p:cNvSpPr>
          <p:nvPr/>
        </p:nvSpPr>
        <p:spPr bwMode="auto">
          <a:xfrm>
            <a:off x="4140200" y="6308725"/>
            <a:ext cx="4824413" cy="366713"/>
          </a:xfrm>
          <a:prstGeom prst="rect">
            <a:avLst/>
          </a:prstGeom>
          <a:noFill/>
          <a:ln w="0">
            <a:noFill/>
            <a:miter lim="800000"/>
            <a:headEnd/>
            <a:tailEnd/>
          </a:ln>
        </p:spPr>
        <p:txBody>
          <a:bodyPr>
            <a:spAutoFit/>
          </a:bodyPr>
          <a:lstStyle/>
          <a:p>
            <a:pPr>
              <a:spcBef>
                <a:spcPct val="50000"/>
              </a:spcBef>
            </a:pPr>
            <a:endParaRPr lang="en-GB">
              <a:ea typeface="MS PGothic" pitchFamily="34" charset="-128"/>
            </a:endParaRPr>
          </a:p>
        </p:txBody>
      </p:sp>
      <p:sp>
        <p:nvSpPr>
          <p:cNvPr id="5" name="Text Box 12"/>
          <p:cNvSpPr txBox="1">
            <a:spLocks noChangeArrowheads="1"/>
          </p:cNvSpPr>
          <p:nvPr/>
        </p:nvSpPr>
        <p:spPr bwMode="auto">
          <a:xfrm>
            <a:off x="3708400" y="6553200"/>
            <a:ext cx="5435600" cy="246063"/>
          </a:xfrm>
          <a:prstGeom prst="rect">
            <a:avLst/>
          </a:prstGeom>
          <a:noFill/>
          <a:ln w="0">
            <a:noFill/>
            <a:miter lim="800000"/>
            <a:headEnd/>
            <a:tailEnd/>
          </a:ln>
        </p:spPr>
        <p:txBody>
          <a:bodyPr>
            <a:spAutoFit/>
          </a:bodyPr>
          <a:lstStyle/>
          <a:p>
            <a:pPr algn="r">
              <a:spcBef>
                <a:spcPct val="50000"/>
              </a:spcBef>
            </a:pPr>
            <a:r>
              <a:rPr lang="en-GB" sz="1000">
                <a:ea typeface="MS PGothic" pitchFamily="34" charset="-128"/>
              </a:rPr>
              <a:t>Djukanovic et al Am J Respir Crit Care Med 2004:170 p583-593</a:t>
            </a:r>
          </a:p>
        </p:txBody>
      </p:sp>
      <p:sp>
        <p:nvSpPr>
          <p:cNvPr id="6" name="CasellaDiTesto 5"/>
          <p:cNvSpPr txBox="1"/>
          <p:nvPr/>
        </p:nvSpPr>
        <p:spPr>
          <a:xfrm>
            <a:off x="152400" y="304800"/>
            <a:ext cx="8424936" cy="669094"/>
          </a:xfrm>
          <a:prstGeom prst="rect">
            <a:avLst/>
          </a:prstGeom>
          <a:noFill/>
        </p:spPr>
        <p:txBody>
          <a:bodyPr wrap="square" rtlCol="0">
            <a:spAutoFit/>
          </a:bodyPr>
          <a:lstStyle/>
          <a:p>
            <a:pPr algn="ctr">
              <a:lnSpc>
                <a:spcPct val="150000"/>
              </a:lnSpc>
              <a:spcBef>
                <a:spcPts val="600"/>
              </a:spcBef>
              <a:spcAft>
                <a:spcPts val="600"/>
              </a:spcAft>
            </a:pPr>
            <a:r>
              <a:rPr lang="en-GB" sz="2800" dirty="0" smtClean="0">
                <a:solidFill>
                  <a:srgbClr val="FF0000"/>
                </a:solidFill>
              </a:rPr>
              <a:t>Allergic asthma </a:t>
            </a:r>
            <a:r>
              <a:rPr lang="en-GB" sz="2800" dirty="0" smtClean="0">
                <a:solidFill>
                  <a:srgbClr val="FF0000"/>
                </a:solidFill>
                <a:sym typeface="Wingdings" panose="05000000000000000000" pitchFamily="2" charset="2"/>
              </a:rPr>
              <a:t> Anti IgE therapy</a:t>
            </a:r>
          </a:p>
        </p:txBody>
      </p:sp>
    </p:spTree>
    <p:extLst>
      <p:ext uri="{BB962C8B-B14F-4D97-AF65-F5344CB8AC3E}">
        <p14:creationId xmlns:p14="http://schemas.microsoft.com/office/powerpoint/2010/main" val="172261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59532" y="1066800"/>
            <a:ext cx="8784468" cy="4462760"/>
          </a:xfrm>
          <a:prstGeom prst="rect">
            <a:avLst/>
          </a:prstGeom>
          <a:noFill/>
        </p:spPr>
        <p:txBody>
          <a:bodyPr wrap="square" rtlCol="0">
            <a:spAutoFit/>
          </a:bodyPr>
          <a:lstStyle/>
          <a:p>
            <a:pPr marL="285750" indent="-285750">
              <a:lnSpc>
                <a:spcPct val="150000"/>
              </a:lnSpc>
              <a:spcBef>
                <a:spcPts val="600"/>
              </a:spcBef>
              <a:spcAft>
                <a:spcPts val="600"/>
              </a:spcAft>
              <a:buFont typeface="Arial" panose="020B0604020202020204" pitchFamily="34" charset="0"/>
              <a:buChar char="•"/>
            </a:pPr>
            <a:r>
              <a:rPr lang="en-GB" sz="2800" dirty="0" smtClean="0">
                <a:solidFill>
                  <a:srgbClr val="0070C0"/>
                </a:solidFill>
              </a:rPr>
              <a:t>Allergic asthma </a:t>
            </a:r>
            <a:r>
              <a:rPr lang="en-GB" sz="2000" dirty="0" smtClean="0">
                <a:sym typeface="Wingdings" panose="05000000000000000000" pitchFamily="2" charset="2"/>
              </a:rPr>
              <a:t> usually eosinophilic inflammation</a:t>
            </a:r>
          </a:p>
          <a:p>
            <a:pPr marL="1195388">
              <a:lnSpc>
                <a:spcPct val="150000"/>
              </a:lnSpc>
              <a:spcBef>
                <a:spcPts val="600"/>
              </a:spcBef>
              <a:spcAft>
                <a:spcPts val="600"/>
              </a:spcAft>
              <a:buFont typeface="Arial" panose="020B0604020202020204" pitchFamily="34" charset="0"/>
              <a:buChar char="•"/>
            </a:pPr>
            <a:r>
              <a:rPr lang="en-GB" sz="2000" dirty="0">
                <a:sym typeface="Wingdings" panose="05000000000000000000" pitchFamily="2" charset="2"/>
              </a:rPr>
              <a:t>	</a:t>
            </a:r>
            <a:r>
              <a:rPr lang="en-GB" sz="2000" dirty="0" smtClean="0">
                <a:sym typeface="Wingdings" panose="05000000000000000000" pitchFamily="2" charset="2"/>
              </a:rPr>
              <a:t>Blood eosinophils</a:t>
            </a:r>
          </a:p>
          <a:p>
            <a:pPr marL="1195388">
              <a:lnSpc>
                <a:spcPct val="150000"/>
              </a:lnSpc>
              <a:spcBef>
                <a:spcPts val="600"/>
              </a:spcBef>
              <a:spcAft>
                <a:spcPts val="600"/>
              </a:spcAft>
              <a:buFont typeface="Arial" panose="020B0604020202020204" pitchFamily="34" charset="0"/>
              <a:buChar char="•"/>
            </a:pPr>
            <a:r>
              <a:rPr lang="en-GB" sz="2000" dirty="0">
                <a:sym typeface="Wingdings" panose="05000000000000000000" pitchFamily="2" charset="2"/>
              </a:rPr>
              <a:t>	</a:t>
            </a:r>
            <a:r>
              <a:rPr lang="en-GB" sz="2000" dirty="0" smtClean="0">
                <a:sym typeface="Wingdings" panose="05000000000000000000" pitchFamily="2" charset="2"/>
              </a:rPr>
              <a:t>Sputum eosinophils</a:t>
            </a:r>
          </a:p>
          <a:p>
            <a:pPr marL="1195388">
              <a:lnSpc>
                <a:spcPct val="150000"/>
              </a:lnSpc>
              <a:spcBef>
                <a:spcPts val="600"/>
              </a:spcBef>
              <a:spcAft>
                <a:spcPts val="600"/>
              </a:spcAft>
              <a:buFont typeface="Arial" panose="020B0604020202020204" pitchFamily="34" charset="0"/>
              <a:buChar char="•"/>
            </a:pPr>
            <a:r>
              <a:rPr lang="en-GB" sz="2000" dirty="0">
                <a:sym typeface="Wingdings" panose="05000000000000000000" pitchFamily="2" charset="2"/>
              </a:rPr>
              <a:t>	</a:t>
            </a:r>
            <a:r>
              <a:rPr lang="en-GB" sz="2000" dirty="0" err="1" smtClean="0">
                <a:sym typeface="Wingdings" panose="05000000000000000000" pitchFamily="2" charset="2"/>
              </a:rPr>
              <a:t>FeNO</a:t>
            </a:r>
            <a:endParaRPr lang="en-GB" sz="2000" dirty="0" smtClean="0">
              <a:sym typeface="Wingdings" panose="05000000000000000000" pitchFamily="2" charset="2"/>
            </a:endParaRPr>
          </a:p>
          <a:p>
            <a:pPr marL="285750" indent="-285750">
              <a:lnSpc>
                <a:spcPct val="150000"/>
              </a:lnSpc>
              <a:spcBef>
                <a:spcPts val="600"/>
              </a:spcBef>
              <a:spcAft>
                <a:spcPts val="600"/>
              </a:spcAft>
              <a:buFont typeface="Arial" panose="020B0604020202020204" pitchFamily="34" charset="0"/>
              <a:buChar char="•"/>
            </a:pPr>
            <a:r>
              <a:rPr lang="en-GB" sz="2800" dirty="0">
                <a:solidFill>
                  <a:srgbClr val="0070C0"/>
                </a:solidFill>
                <a:sym typeface="Wingdings" panose="05000000000000000000" pitchFamily="2" charset="2"/>
              </a:rPr>
              <a:t>Non-allergic asthma </a:t>
            </a:r>
            <a:r>
              <a:rPr lang="en-GB" sz="2000" dirty="0" smtClean="0">
                <a:sym typeface="Wingdings" panose="05000000000000000000" pitchFamily="2" charset="2"/>
              </a:rPr>
              <a:t> </a:t>
            </a:r>
            <a:r>
              <a:rPr lang="en-GB" sz="2000" dirty="0" err="1" smtClean="0">
                <a:sym typeface="Wingdings" panose="05000000000000000000" pitchFamily="2" charset="2"/>
              </a:rPr>
              <a:t>neutrophilic</a:t>
            </a:r>
            <a:r>
              <a:rPr lang="en-GB" sz="2000" dirty="0" smtClean="0">
                <a:sym typeface="Wingdings" panose="05000000000000000000" pitchFamily="2" charset="2"/>
              </a:rPr>
              <a:t>, eosinophilic or </a:t>
            </a:r>
            <a:r>
              <a:rPr lang="en-GB" sz="2000" dirty="0" err="1" smtClean="0">
                <a:sym typeface="Wingdings" panose="05000000000000000000" pitchFamily="2" charset="2"/>
              </a:rPr>
              <a:t>paucigranular</a:t>
            </a:r>
            <a:r>
              <a:rPr lang="en-GB" sz="2000" dirty="0" smtClean="0">
                <a:sym typeface="Wingdings" panose="05000000000000000000" pitchFamily="2" charset="2"/>
              </a:rPr>
              <a:t> inflammation</a:t>
            </a:r>
          </a:p>
          <a:p>
            <a:pPr marL="1254125" lvl="1" indent="-58738">
              <a:lnSpc>
                <a:spcPct val="150000"/>
              </a:lnSpc>
              <a:spcBef>
                <a:spcPts val="600"/>
              </a:spcBef>
              <a:spcAft>
                <a:spcPts val="600"/>
              </a:spcAft>
              <a:buFont typeface="Arial" panose="020B0604020202020204" pitchFamily="34" charset="0"/>
              <a:buChar char="•"/>
            </a:pPr>
            <a:r>
              <a:rPr lang="en-GB" sz="2000" dirty="0">
                <a:sym typeface="Wingdings" panose="05000000000000000000" pitchFamily="2" charset="2"/>
              </a:rPr>
              <a:t>	Induced </a:t>
            </a:r>
            <a:r>
              <a:rPr lang="en-GB" sz="2000" dirty="0" smtClean="0">
                <a:sym typeface="Wingdings" panose="05000000000000000000" pitchFamily="2" charset="2"/>
              </a:rPr>
              <a:t>sputum</a:t>
            </a:r>
            <a:endParaRPr lang="en-GB" sz="2000" dirty="0">
              <a:sym typeface="Wingdings" panose="05000000000000000000" pitchFamily="2" charset="2"/>
            </a:endParaRPr>
          </a:p>
        </p:txBody>
      </p:sp>
      <p:sp>
        <p:nvSpPr>
          <p:cNvPr id="4" name="CasellaDiTesto 3"/>
          <p:cNvSpPr txBox="1"/>
          <p:nvPr/>
        </p:nvSpPr>
        <p:spPr>
          <a:xfrm>
            <a:off x="228600" y="152400"/>
            <a:ext cx="8534400" cy="584775"/>
          </a:xfrm>
          <a:prstGeom prst="rect">
            <a:avLst/>
          </a:prstGeom>
          <a:noFill/>
        </p:spPr>
        <p:txBody>
          <a:bodyPr wrap="square" rtlCol="0">
            <a:spAutoFit/>
          </a:bodyPr>
          <a:lstStyle/>
          <a:p>
            <a:pPr algn="ctr"/>
            <a:r>
              <a:rPr lang="it-IT" sz="3200" dirty="0" smtClean="0">
                <a:solidFill>
                  <a:srgbClr val="FF0000"/>
                </a:solidFill>
              </a:rPr>
              <a:t>How to </a:t>
            </a:r>
            <a:r>
              <a:rPr lang="it-IT" sz="3200" dirty="0" err="1" smtClean="0">
                <a:solidFill>
                  <a:srgbClr val="FF0000"/>
                </a:solidFill>
              </a:rPr>
              <a:t>phenotype</a:t>
            </a:r>
            <a:r>
              <a:rPr lang="it-IT" sz="3200" dirty="0" smtClean="0">
                <a:solidFill>
                  <a:srgbClr val="FF0000"/>
                </a:solidFill>
              </a:rPr>
              <a:t> </a:t>
            </a:r>
            <a:r>
              <a:rPr lang="it-IT" sz="3200" dirty="0" err="1" smtClean="0">
                <a:solidFill>
                  <a:srgbClr val="FF0000"/>
                </a:solidFill>
              </a:rPr>
              <a:t>asthma</a:t>
            </a:r>
            <a:r>
              <a:rPr lang="it-IT" sz="3200" dirty="0" smtClean="0">
                <a:solidFill>
                  <a:srgbClr val="FF0000"/>
                </a:solidFill>
              </a:rPr>
              <a:t> with </a:t>
            </a:r>
            <a:r>
              <a:rPr lang="it-IT" sz="3200" dirty="0" err="1" smtClean="0">
                <a:solidFill>
                  <a:srgbClr val="FF0000"/>
                </a:solidFill>
              </a:rPr>
              <a:t>biomarkers</a:t>
            </a:r>
            <a:r>
              <a:rPr lang="it-IT" sz="3200" dirty="0" smtClean="0">
                <a:solidFill>
                  <a:srgbClr val="FF0000"/>
                </a:solidFill>
              </a:rPr>
              <a:t>?</a:t>
            </a:r>
            <a:endParaRPr lang="it-IT" sz="3200" dirty="0">
              <a:solidFill>
                <a:srgbClr val="FF0000"/>
              </a:solidFill>
            </a:endParaRPr>
          </a:p>
        </p:txBody>
      </p:sp>
    </p:spTree>
    <p:extLst>
      <p:ext uri="{BB962C8B-B14F-4D97-AF65-F5344CB8AC3E}">
        <p14:creationId xmlns:p14="http://schemas.microsoft.com/office/powerpoint/2010/main" val="202496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81000"/>
            <a:ext cx="8229600" cy="685800"/>
          </a:xfrm>
        </p:spPr>
        <p:txBody>
          <a:bodyPr>
            <a:normAutofit/>
          </a:bodyPr>
          <a:lstStyle/>
          <a:p>
            <a:pPr eaLnBrk="1" hangingPunct="1"/>
            <a:r>
              <a:rPr lang="en-US" altLang="it-IT" sz="2800" dirty="0" smtClean="0">
                <a:solidFill>
                  <a:srgbClr val="0070C0"/>
                </a:solidFill>
                <a:latin typeface="Arial" pitchFamily="34" charset="0"/>
                <a:ea typeface="ＭＳ Ｐゴシック" pitchFamily="34" charset="-128"/>
              </a:rPr>
              <a:t>Phenotype </a:t>
            </a:r>
          </a:p>
        </p:txBody>
      </p:sp>
      <p:sp>
        <p:nvSpPr>
          <p:cNvPr id="5" name="Rectangle 3"/>
          <p:cNvSpPr>
            <a:spLocks noGrp="1" noChangeArrowheads="1"/>
          </p:cNvSpPr>
          <p:nvPr>
            <p:ph idx="1"/>
          </p:nvPr>
        </p:nvSpPr>
        <p:spPr>
          <a:xfrm>
            <a:off x="381000" y="3525838"/>
            <a:ext cx="8229600" cy="2036762"/>
          </a:xfrm>
        </p:spPr>
        <p:txBody>
          <a:bodyPr>
            <a:normAutofit/>
          </a:bodyPr>
          <a:lstStyle/>
          <a:p>
            <a:pPr marL="0" indent="0" algn="just" eaLnBrk="1" hangingPunct="1">
              <a:lnSpc>
                <a:spcPct val="90000"/>
              </a:lnSpc>
              <a:buFont typeface="Arial" pitchFamily="34" charset="0"/>
              <a:buNone/>
            </a:pPr>
            <a:r>
              <a:rPr lang="en-CA" altLang="it-IT" sz="2400" dirty="0" smtClean="0">
                <a:solidFill>
                  <a:srgbClr val="000000"/>
                </a:solidFill>
                <a:latin typeface="Arial" pitchFamily="34" charset="0"/>
                <a:ea typeface="ＭＳ Ｐゴシック" pitchFamily="34" charset="-128"/>
              </a:rPr>
              <a:t>A </a:t>
            </a:r>
            <a:r>
              <a:rPr lang="en-CA" altLang="it-IT" sz="2400" b="1" dirty="0" smtClean="0">
                <a:solidFill>
                  <a:srgbClr val="000000"/>
                </a:solidFill>
                <a:latin typeface="Arial" pitchFamily="34" charset="0"/>
                <a:ea typeface="ＭＳ Ｐゴシック" pitchFamily="34" charset="-128"/>
              </a:rPr>
              <a:t>Phenotype</a:t>
            </a:r>
            <a:r>
              <a:rPr lang="en-CA" altLang="it-IT" sz="2400" dirty="0" smtClean="0">
                <a:solidFill>
                  <a:srgbClr val="000000"/>
                </a:solidFill>
                <a:latin typeface="Arial" pitchFamily="34" charset="0"/>
                <a:ea typeface="ＭＳ Ｐゴシック" pitchFamily="34" charset="-128"/>
              </a:rPr>
              <a:t> is any observable characteristic or trait of a disease, such as clinical, morphologic, development, biochemical or physiological properties, or behaviour.</a:t>
            </a:r>
          </a:p>
        </p:txBody>
      </p:sp>
      <p:sp>
        <p:nvSpPr>
          <p:cNvPr id="6" name="CasellaDiTesto 2"/>
          <p:cNvSpPr txBox="1">
            <a:spLocks noChangeArrowheads="1"/>
          </p:cNvSpPr>
          <p:nvPr/>
        </p:nvSpPr>
        <p:spPr bwMode="auto">
          <a:xfrm>
            <a:off x="1295400" y="5562600"/>
            <a:ext cx="6630988" cy="523875"/>
          </a:xfrm>
          <a:prstGeom prst="rect">
            <a:avLst/>
          </a:prstGeom>
          <a:noFill/>
          <a:ln w="9525">
            <a:solidFill>
              <a:srgbClr val="CD09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it-IT" altLang="it-IT" sz="2800" dirty="0">
                <a:latin typeface="Arial" pitchFamily="34" charset="0"/>
                <a:cs typeface="Arial" pitchFamily="34" charset="0"/>
              </a:rPr>
              <a:t>Come si presenta clinicamente  il malato</a:t>
            </a:r>
          </a:p>
        </p:txBody>
      </p:sp>
      <p:sp>
        <p:nvSpPr>
          <p:cNvPr id="3" name="Rettangolo 2"/>
          <p:cNvSpPr/>
          <p:nvPr/>
        </p:nvSpPr>
        <p:spPr>
          <a:xfrm>
            <a:off x="1105694" y="1184787"/>
            <a:ext cx="7010400" cy="1200329"/>
          </a:xfrm>
          <a:prstGeom prst="rect">
            <a:avLst/>
          </a:prstGeom>
          <a:solidFill>
            <a:schemeClr val="tx2">
              <a:lumMod val="40000"/>
              <a:lumOff val="60000"/>
              <a:alpha val="17000"/>
            </a:schemeClr>
          </a:solidFill>
          <a:ln>
            <a:solidFill>
              <a:schemeClr val="accent1"/>
            </a:solidFill>
          </a:ln>
        </p:spPr>
        <p:txBody>
          <a:bodyPr wrap="square">
            <a:spAutoFit/>
          </a:bodyPr>
          <a:lstStyle/>
          <a:p>
            <a:pPr algn="ctr"/>
            <a:r>
              <a:rPr lang="en-US" sz="2400" dirty="0">
                <a:solidFill>
                  <a:srgbClr val="000000"/>
                </a:solidFill>
                <a:latin typeface="Arial" pitchFamily="34" charset="0"/>
                <a:ea typeface="ＭＳ Ｐゴシック" pitchFamily="34" charset="-128"/>
              </a:rPr>
              <a:t>A “phenotype” is defined as the grouping of characteristics of an organism which result from the interaction of genes with environment</a:t>
            </a:r>
          </a:p>
        </p:txBody>
      </p:sp>
    </p:spTree>
    <p:extLst>
      <p:ext uri="{BB962C8B-B14F-4D97-AF65-F5344CB8AC3E}">
        <p14:creationId xmlns:p14="http://schemas.microsoft.com/office/powerpoint/2010/main" val="19539989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33400"/>
            <a:ext cx="8229600" cy="685800"/>
          </a:xfrm>
        </p:spPr>
        <p:txBody>
          <a:bodyPr>
            <a:normAutofit fontScale="90000"/>
          </a:bodyPr>
          <a:lstStyle/>
          <a:p>
            <a:pPr eaLnBrk="1" hangingPunct="1"/>
            <a:r>
              <a:rPr lang="en-US" altLang="it-IT" sz="3400" dirty="0" smtClean="0">
                <a:solidFill>
                  <a:srgbClr val="0070C0"/>
                </a:solidFill>
                <a:latin typeface="Arial" pitchFamily="34" charset="0"/>
                <a:ea typeface="ＭＳ Ｐゴシック" pitchFamily="34" charset="-128"/>
              </a:rPr>
              <a:t>Some “old” asthma phenotypes </a:t>
            </a:r>
            <a:r>
              <a:rPr lang="en-US" altLang="it-IT" sz="3400" dirty="0" smtClean="0">
                <a:latin typeface="Arial" pitchFamily="34" charset="0"/>
                <a:ea typeface="ＭＳ Ｐゴシック" pitchFamily="34" charset="-128"/>
              </a:rPr>
              <a:t/>
            </a:r>
            <a:br>
              <a:rPr lang="en-US" altLang="it-IT" sz="3400" dirty="0" smtClean="0">
                <a:latin typeface="Arial" pitchFamily="34" charset="0"/>
                <a:ea typeface="ＭＳ Ｐゴシック" pitchFamily="34" charset="-128"/>
              </a:rPr>
            </a:br>
            <a:endParaRPr lang="en-US" altLang="it-IT" sz="3400" dirty="0" smtClean="0">
              <a:latin typeface="Arial" pitchFamily="34" charset="0"/>
              <a:ea typeface="ＭＳ Ｐゴシック" pitchFamily="34" charset="-128"/>
            </a:endParaRPr>
          </a:p>
        </p:txBody>
      </p:sp>
      <p:sp>
        <p:nvSpPr>
          <p:cNvPr id="5" name="Content Placeholder 2"/>
          <p:cNvSpPr>
            <a:spLocks noGrp="1"/>
          </p:cNvSpPr>
          <p:nvPr>
            <p:ph idx="1"/>
          </p:nvPr>
        </p:nvSpPr>
        <p:spPr>
          <a:xfrm>
            <a:off x="615950" y="1758950"/>
            <a:ext cx="8229600" cy="4835525"/>
          </a:xfrm>
        </p:spPr>
        <p:txBody>
          <a:bodyPr>
            <a:normAutofit/>
          </a:bodyPr>
          <a:lstStyle/>
          <a:p>
            <a:pPr eaLnBrk="1" hangingPunct="1">
              <a:buFont typeface="Arial" charset="0"/>
              <a:buChar char="•"/>
              <a:defRPr/>
            </a:pPr>
            <a:r>
              <a:rPr lang="en-US" sz="2800" dirty="0"/>
              <a:t>Extrinsic and intrinsic asthma</a:t>
            </a:r>
          </a:p>
          <a:p>
            <a:pPr eaLnBrk="1" hangingPunct="1">
              <a:buFont typeface="Arial" charset="0"/>
              <a:buChar char="•"/>
              <a:defRPr/>
            </a:pPr>
            <a:r>
              <a:rPr lang="en-US" sz="2800" dirty="0"/>
              <a:t>Exercise induced asthma</a:t>
            </a:r>
          </a:p>
          <a:p>
            <a:pPr eaLnBrk="1" hangingPunct="1">
              <a:buFont typeface="Arial" charset="0"/>
              <a:buChar char="•"/>
              <a:defRPr/>
            </a:pPr>
            <a:r>
              <a:rPr lang="en-US" sz="2800" dirty="0"/>
              <a:t>Aspirin intolerant asthma</a:t>
            </a:r>
          </a:p>
          <a:p>
            <a:pPr eaLnBrk="1" hangingPunct="1">
              <a:buFont typeface="Arial" charset="0"/>
              <a:buChar char="•"/>
              <a:defRPr/>
            </a:pPr>
            <a:r>
              <a:rPr lang="en-US" sz="2800" dirty="0" smtClean="0"/>
              <a:t>Professional </a:t>
            </a:r>
            <a:r>
              <a:rPr lang="en-US" sz="2800" dirty="0"/>
              <a:t>asthma</a:t>
            </a:r>
          </a:p>
          <a:p>
            <a:pPr lvl="1" eaLnBrk="1" hangingPunct="1">
              <a:buFontTx/>
              <a:buNone/>
              <a:defRPr/>
            </a:pPr>
            <a:endParaRPr lang="en-US" sz="2800" dirty="0">
              <a:effectLst>
                <a:outerShdw blurRad="38100" dist="38100" dir="2700000" algn="tl">
                  <a:srgbClr val="FFFFFF"/>
                </a:outerShdw>
              </a:effectLst>
            </a:endParaRPr>
          </a:p>
        </p:txBody>
      </p:sp>
      <p:sp>
        <p:nvSpPr>
          <p:cNvPr id="2" name="Rettangolo 1"/>
          <p:cNvSpPr/>
          <p:nvPr/>
        </p:nvSpPr>
        <p:spPr>
          <a:xfrm>
            <a:off x="152400" y="4876800"/>
            <a:ext cx="8839200" cy="830997"/>
          </a:xfrm>
          <a:prstGeom prst="rect">
            <a:avLst/>
          </a:prstGeom>
          <a:ln w="28575">
            <a:solidFill>
              <a:srgbClr val="FF0000"/>
            </a:solidFill>
          </a:ln>
        </p:spPr>
        <p:txBody>
          <a:bodyPr wrap="square">
            <a:spAutoFit/>
          </a:bodyPr>
          <a:lstStyle/>
          <a:p>
            <a:pPr algn="ctr"/>
            <a:r>
              <a:rPr lang="en-US" sz="2400" b="1" dirty="0" smtClean="0">
                <a:solidFill>
                  <a:srgbClr val="FF0000"/>
                </a:solidFill>
              </a:rPr>
              <a:t>Do </a:t>
            </a:r>
            <a:r>
              <a:rPr lang="en-US" sz="2400" b="1" dirty="0">
                <a:solidFill>
                  <a:srgbClr val="FF0000"/>
                </a:solidFill>
              </a:rPr>
              <a:t>not reflect the heterogeneous </a:t>
            </a:r>
            <a:r>
              <a:rPr lang="en-US" sz="2400" b="1" dirty="0" smtClean="0">
                <a:solidFill>
                  <a:srgbClr val="FF0000"/>
                </a:solidFill>
              </a:rPr>
              <a:t>and clinical characteristics </a:t>
            </a:r>
            <a:r>
              <a:rPr lang="en-US" sz="2400" b="1" dirty="0">
                <a:solidFill>
                  <a:srgbClr val="FF0000"/>
                </a:solidFill>
              </a:rPr>
              <a:t>of</a:t>
            </a:r>
          </a:p>
          <a:p>
            <a:pPr algn="ctr"/>
            <a:r>
              <a:rPr lang="it-IT" sz="2400" b="1" dirty="0" err="1">
                <a:solidFill>
                  <a:srgbClr val="FF0000"/>
                </a:solidFill>
              </a:rPr>
              <a:t>this</a:t>
            </a:r>
            <a:r>
              <a:rPr lang="it-IT" sz="2400" b="1" dirty="0">
                <a:solidFill>
                  <a:srgbClr val="FF0000"/>
                </a:solidFill>
              </a:rPr>
              <a:t> </a:t>
            </a:r>
            <a:r>
              <a:rPr lang="it-IT" sz="2400" b="1" dirty="0" err="1">
                <a:solidFill>
                  <a:srgbClr val="FF0000"/>
                </a:solidFill>
              </a:rPr>
              <a:t>disease</a:t>
            </a:r>
            <a:r>
              <a:rPr lang="it-IT" sz="2400" b="1" dirty="0">
                <a:solidFill>
                  <a:srgbClr val="FF0000"/>
                </a:solidFill>
              </a:rPr>
              <a:t>.</a:t>
            </a:r>
          </a:p>
        </p:txBody>
      </p:sp>
    </p:spTree>
    <p:extLst>
      <p:ext uri="{BB962C8B-B14F-4D97-AF65-F5344CB8AC3E}">
        <p14:creationId xmlns:p14="http://schemas.microsoft.com/office/powerpoint/2010/main" val="20245689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857224" y="0"/>
            <a:ext cx="7324725" cy="866775"/>
          </a:xfrm>
          <a:prstGeom prst="rect">
            <a:avLst/>
          </a:prstGeom>
          <a:noFill/>
          <a:ln w="9525">
            <a:noFill/>
            <a:miter lim="800000"/>
            <a:headEnd/>
            <a:tailEnd/>
          </a:ln>
          <a:effectLst/>
        </p:spPr>
      </p:pic>
      <p:pic>
        <p:nvPicPr>
          <p:cNvPr id="3" name="Picture 3"/>
          <p:cNvPicPr>
            <a:picLocks noChangeAspect="1" noChangeArrowheads="1"/>
          </p:cNvPicPr>
          <p:nvPr/>
        </p:nvPicPr>
        <p:blipFill>
          <a:blip r:embed="rId3"/>
          <a:srcRect/>
          <a:stretch>
            <a:fillRect/>
          </a:stretch>
        </p:blipFill>
        <p:spPr bwMode="auto">
          <a:xfrm>
            <a:off x="0" y="857232"/>
            <a:ext cx="4581525" cy="247650"/>
          </a:xfrm>
          <a:prstGeom prst="rect">
            <a:avLst/>
          </a:prstGeom>
          <a:noFill/>
          <a:ln w="9525">
            <a:noFill/>
            <a:miter lim="800000"/>
            <a:headEnd/>
            <a:tailEnd/>
          </a:ln>
          <a:effectLst/>
        </p:spPr>
      </p:pic>
      <p:sp>
        <p:nvSpPr>
          <p:cNvPr id="4" name="Rettangolo 3"/>
          <p:cNvSpPr/>
          <p:nvPr/>
        </p:nvSpPr>
        <p:spPr>
          <a:xfrm>
            <a:off x="6429388" y="571480"/>
            <a:ext cx="1885453" cy="369332"/>
          </a:xfrm>
          <a:prstGeom prst="rect">
            <a:avLst/>
          </a:prstGeom>
        </p:spPr>
        <p:txBody>
          <a:bodyPr wrap="none">
            <a:spAutoFit/>
          </a:bodyPr>
          <a:lstStyle/>
          <a:p>
            <a:r>
              <a:rPr lang="it-IT" b="1" dirty="0" err="1"/>
              <a:t>Guiquan</a:t>
            </a:r>
            <a:r>
              <a:rPr lang="it-IT" b="1" dirty="0"/>
              <a:t> </a:t>
            </a:r>
            <a:r>
              <a:rPr lang="it-IT" b="1" dirty="0" err="1"/>
              <a:t>Jia</a:t>
            </a:r>
            <a:r>
              <a:rPr lang="it-IT" b="1" dirty="0" smtClean="0"/>
              <a:t>, </a:t>
            </a:r>
            <a:r>
              <a:rPr lang="it-IT" b="1" dirty="0" err="1" smtClean="0"/>
              <a:t>et</a:t>
            </a:r>
            <a:r>
              <a:rPr lang="it-IT" b="1" dirty="0" smtClean="0"/>
              <a:t> al.</a:t>
            </a:r>
            <a:endParaRPr lang="it-IT" dirty="0"/>
          </a:p>
        </p:txBody>
      </p:sp>
      <p:pic>
        <p:nvPicPr>
          <p:cNvPr id="5" name="Picture 4"/>
          <p:cNvPicPr>
            <a:picLocks noChangeAspect="1" noChangeArrowheads="1"/>
          </p:cNvPicPr>
          <p:nvPr/>
        </p:nvPicPr>
        <p:blipFill>
          <a:blip r:embed="rId4"/>
          <a:srcRect/>
          <a:stretch>
            <a:fillRect/>
          </a:stretch>
        </p:blipFill>
        <p:spPr bwMode="auto">
          <a:xfrm>
            <a:off x="1928794" y="1214422"/>
            <a:ext cx="3714765" cy="3372771"/>
          </a:xfrm>
          <a:prstGeom prst="rect">
            <a:avLst/>
          </a:prstGeom>
          <a:noFill/>
          <a:ln w="9525">
            <a:noFill/>
            <a:miter lim="800000"/>
            <a:headEnd/>
            <a:tailEnd/>
          </a:ln>
          <a:effectLst/>
        </p:spPr>
      </p:pic>
      <p:sp>
        <p:nvSpPr>
          <p:cNvPr id="6" name="Rectangle 5"/>
          <p:cNvSpPr>
            <a:spLocks noChangeArrowheads="1"/>
          </p:cNvSpPr>
          <p:nvPr/>
        </p:nvSpPr>
        <p:spPr bwMode="auto">
          <a:xfrm>
            <a:off x="428596" y="5072074"/>
            <a:ext cx="807249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Serum </a:t>
            </a:r>
            <a:r>
              <a:rPr kumimoji="0" lang="en-US" sz="2000" b="1" i="0" u="none" strike="noStrike" cap="none" normalizeH="0" baseline="0" dirty="0" err="1" smtClean="0">
                <a:ln>
                  <a:noFill/>
                </a:ln>
                <a:solidFill>
                  <a:srgbClr val="FF0000"/>
                </a:solidFill>
                <a:effectLst/>
                <a:latin typeface="+mj-lt"/>
                <a:ea typeface="Calibri" pitchFamily="34" charset="0"/>
                <a:cs typeface="Times New Roman" pitchFamily="18" charset="0"/>
              </a:rPr>
              <a:t>periostin</a:t>
            </a: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 </a:t>
            </a:r>
            <a:r>
              <a:rPr kumimoji="0" lang="en-US" sz="2000" b="1" i="0" u="none" strike="noStrike" cap="none" normalizeH="0" baseline="0" dirty="0" smtClean="0">
                <a:ln>
                  <a:noFill/>
                </a:ln>
                <a:solidFill>
                  <a:srgbClr val="0070C0"/>
                </a:solidFill>
                <a:effectLst/>
                <a:latin typeface="+mj-lt"/>
                <a:ea typeface="Calibri" pitchFamily="34" charset="0"/>
                <a:cs typeface="Times New Roman" pitchFamily="18" charset="0"/>
              </a:rPr>
              <a:t>is a systemic biomarker </a:t>
            </a: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of airway eosinophilia </a:t>
            </a:r>
            <a:r>
              <a:rPr kumimoji="0" lang="en-US" sz="2000" b="1" i="0" u="none" strike="noStrike" cap="none" normalizeH="0" baseline="0" dirty="0" smtClean="0">
                <a:ln>
                  <a:noFill/>
                </a:ln>
                <a:solidFill>
                  <a:srgbClr val="0070C0"/>
                </a:solidFill>
                <a:effectLst/>
                <a:latin typeface="+mj-lt"/>
                <a:ea typeface="Calibri" pitchFamily="34" charset="0"/>
                <a:cs typeface="Times New Roman" pitchFamily="18" charset="0"/>
              </a:rPr>
              <a:t>in asthmatic patients and has potential utility in patient selection for emerging asthma therapeutics targeting TH2 inflammation.</a:t>
            </a:r>
            <a:endParaRPr kumimoji="0" lang="en-US" sz="2000" b="1" i="0" u="none" strike="noStrike" cap="none" normalizeH="0" baseline="0" dirty="0" smtClean="0">
              <a:ln>
                <a:noFill/>
              </a:ln>
              <a:solidFill>
                <a:srgbClr val="0070C0"/>
              </a:solidFill>
              <a:effectLst/>
              <a:latin typeface="+mj-lt"/>
            </a:endParaRPr>
          </a:p>
        </p:txBody>
      </p:sp>
    </p:spTree>
    <p:extLst>
      <p:ext uri="{BB962C8B-B14F-4D97-AF65-F5344CB8AC3E}">
        <p14:creationId xmlns:p14="http://schemas.microsoft.com/office/powerpoint/2010/main" val="2803937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480" y="3939253"/>
            <a:ext cx="4898533" cy="270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88" t="5622" r="78385" b="76573"/>
          <a:stretch/>
        </p:blipFill>
        <p:spPr bwMode="auto">
          <a:xfrm>
            <a:off x="159724" y="4478142"/>
            <a:ext cx="590843" cy="31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137" t="5622" r="59454" b="76573"/>
          <a:stretch/>
        </p:blipFill>
        <p:spPr bwMode="auto">
          <a:xfrm>
            <a:off x="131588" y="4938781"/>
            <a:ext cx="618979" cy="31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814" t="5622" r="41659" b="76573"/>
          <a:stretch/>
        </p:blipFill>
        <p:spPr bwMode="auto">
          <a:xfrm>
            <a:off x="126609" y="5313991"/>
            <a:ext cx="590844" cy="31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295" t="5622" r="24501" b="77488"/>
          <a:stretch/>
        </p:blipFill>
        <p:spPr bwMode="auto">
          <a:xfrm>
            <a:off x="126609" y="5733255"/>
            <a:ext cx="590844" cy="32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626" t="5622" r="3730" b="76573"/>
          <a:stretch/>
        </p:blipFill>
        <p:spPr bwMode="auto">
          <a:xfrm>
            <a:off x="136568" y="6226695"/>
            <a:ext cx="581755" cy="32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827584" y="4478142"/>
            <a:ext cx="2088232" cy="369332"/>
          </a:xfrm>
          <a:prstGeom prst="rect">
            <a:avLst/>
          </a:prstGeom>
          <a:noFill/>
        </p:spPr>
        <p:txBody>
          <a:bodyPr wrap="square" rtlCol="0">
            <a:spAutoFit/>
          </a:bodyPr>
          <a:lstStyle/>
          <a:p>
            <a:r>
              <a:rPr lang="it-IT" dirty="0" err="1" smtClean="0"/>
              <a:t>Mild</a:t>
            </a:r>
            <a:r>
              <a:rPr lang="it-IT" dirty="0" smtClean="0"/>
              <a:t> </a:t>
            </a:r>
            <a:r>
              <a:rPr lang="it-IT" dirty="0" err="1" smtClean="0"/>
              <a:t>atopic</a:t>
            </a:r>
            <a:r>
              <a:rPr lang="it-IT" dirty="0" smtClean="0"/>
              <a:t> </a:t>
            </a:r>
            <a:r>
              <a:rPr lang="it-IT" dirty="0" err="1" smtClean="0"/>
              <a:t>asthma</a:t>
            </a:r>
            <a:endParaRPr lang="it-IT" dirty="0"/>
          </a:p>
        </p:txBody>
      </p:sp>
      <p:sp>
        <p:nvSpPr>
          <p:cNvPr id="9" name="CasellaDiTesto 8"/>
          <p:cNvSpPr txBox="1"/>
          <p:nvPr/>
        </p:nvSpPr>
        <p:spPr>
          <a:xfrm>
            <a:off x="827584" y="4859868"/>
            <a:ext cx="3456384" cy="369332"/>
          </a:xfrm>
          <a:prstGeom prst="rect">
            <a:avLst/>
          </a:prstGeom>
          <a:noFill/>
        </p:spPr>
        <p:txBody>
          <a:bodyPr wrap="square" rtlCol="0">
            <a:spAutoFit/>
          </a:bodyPr>
          <a:lstStyle/>
          <a:p>
            <a:r>
              <a:rPr lang="it-IT" dirty="0" err="1" smtClean="0"/>
              <a:t>Mild</a:t>
            </a:r>
            <a:r>
              <a:rPr lang="it-IT" dirty="0" smtClean="0"/>
              <a:t> to moderate </a:t>
            </a:r>
            <a:r>
              <a:rPr lang="it-IT" dirty="0" err="1" smtClean="0"/>
              <a:t>atopic</a:t>
            </a:r>
            <a:r>
              <a:rPr lang="it-IT" dirty="0" smtClean="0"/>
              <a:t> </a:t>
            </a:r>
            <a:r>
              <a:rPr lang="it-IT" dirty="0" err="1" smtClean="0"/>
              <a:t>asthma</a:t>
            </a:r>
            <a:endParaRPr lang="it-IT" dirty="0"/>
          </a:p>
        </p:txBody>
      </p:sp>
      <p:sp>
        <p:nvSpPr>
          <p:cNvPr id="10" name="CasellaDiTesto 9"/>
          <p:cNvSpPr txBox="1"/>
          <p:nvPr/>
        </p:nvSpPr>
        <p:spPr>
          <a:xfrm>
            <a:off x="827584" y="5291916"/>
            <a:ext cx="2952328" cy="369332"/>
          </a:xfrm>
          <a:prstGeom prst="rect">
            <a:avLst/>
          </a:prstGeom>
          <a:noFill/>
        </p:spPr>
        <p:txBody>
          <a:bodyPr wrap="square" rtlCol="0">
            <a:spAutoFit/>
          </a:bodyPr>
          <a:lstStyle/>
          <a:p>
            <a:r>
              <a:rPr lang="it-IT" dirty="0" smtClean="0"/>
              <a:t>Late </a:t>
            </a:r>
            <a:r>
              <a:rPr lang="it-IT" dirty="0" err="1" smtClean="0"/>
              <a:t>onset</a:t>
            </a:r>
            <a:r>
              <a:rPr lang="it-IT" dirty="0" smtClean="0"/>
              <a:t> </a:t>
            </a:r>
            <a:r>
              <a:rPr lang="it-IT" dirty="0" err="1" smtClean="0"/>
              <a:t>nonatopic</a:t>
            </a:r>
            <a:r>
              <a:rPr lang="it-IT" dirty="0" smtClean="0"/>
              <a:t> </a:t>
            </a:r>
            <a:r>
              <a:rPr lang="it-IT" dirty="0" err="1" smtClean="0"/>
              <a:t>asthma</a:t>
            </a:r>
            <a:endParaRPr lang="it-IT" dirty="0"/>
          </a:p>
        </p:txBody>
      </p:sp>
      <p:sp>
        <p:nvSpPr>
          <p:cNvPr id="11" name="CasellaDiTesto 10"/>
          <p:cNvSpPr txBox="1"/>
          <p:nvPr/>
        </p:nvSpPr>
        <p:spPr>
          <a:xfrm>
            <a:off x="827584" y="5723964"/>
            <a:ext cx="2448272" cy="369332"/>
          </a:xfrm>
          <a:prstGeom prst="rect">
            <a:avLst/>
          </a:prstGeom>
          <a:noFill/>
        </p:spPr>
        <p:txBody>
          <a:bodyPr wrap="square" rtlCol="0">
            <a:spAutoFit/>
          </a:bodyPr>
          <a:lstStyle/>
          <a:p>
            <a:r>
              <a:rPr lang="it-IT" dirty="0" smtClean="0"/>
              <a:t>Severe </a:t>
            </a:r>
            <a:r>
              <a:rPr lang="it-IT" dirty="0" err="1" smtClean="0"/>
              <a:t>atopic</a:t>
            </a:r>
            <a:r>
              <a:rPr lang="it-IT" dirty="0" smtClean="0"/>
              <a:t> </a:t>
            </a:r>
            <a:r>
              <a:rPr lang="it-IT" dirty="0" err="1" smtClean="0"/>
              <a:t>asthma</a:t>
            </a:r>
            <a:endParaRPr lang="it-IT" dirty="0"/>
          </a:p>
        </p:txBody>
      </p:sp>
      <p:sp>
        <p:nvSpPr>
          <p:cNvPr id="12" name="CasellaDiTesto 11"/>
          <p:cNvSpPr txBox="1"/>
          <p:nvPr/>
        </p:nvSpPr>
        <p:spPr>
          <a:xfrm>
            <a:off x="827584" y="6156012"/>
            <a:ext cx="3024336" cy="369332"/>
          </a:xfrm>
          <a:prstGeom prst="rect">
            <a:avLst/>
          </a:prstGeom>
          <a:noFill/>
        </p:spPr>
        <p:txBody>
          <a:bodyPr wrap="square" rtlCol="0">
            <a:spAutoFit/>
          </a:bodyPr>
          <a:lstStyle/>
          <a:p>
            <a:r>
              <a:rPr lang="it-IT" dirty="0" smtClean="0"/>
              <a:t>Severe </a:t>
            </a:r>
            <a:r>
              <a:rPr lang="it-IT" dirty="0" err="1" smtClean="0"/>
              <a:t>asthma</a:t>
            </a:r>
            <a:r>
              <a:rPr lang="it-IT" dirty="0" smtClean="0"/>
              <a:t> with </a:t>
            </a:r>
            <a:r>
              <a:rPr lang="it-IT" dirty="0" err="1" smtClean="0"/>
              <a:t>fixed</a:t>
            </a:r>
            <a:r>
              <a:rPr lang="it-IT" dirty="0" smtClean="0"/>
              <a:t> flow</a:t>
            </a:r>
            <a:endParaRPr lang="it-IT" dirty="0"/>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173387"/>
            <a:ext cx="48291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88" y="173388"/>
            <a:ext cx="5683544" cy="51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0" y="1268760"/>
            <a:ext cx="295275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asellaDiTesto 15"/>
          <p:cNvSpPr txBox="1"/>
          <p:nvPr/>
        </p:nvSpPr>
        <p:spPr>
          <a:xfrm>
            <a:off x="126609" y="783183"/>
            <a:ext cx="2573183" cy="338554"/>
          </a:xfrm>
          <a:prstGeom prst="rect">
            <a:avLst/>
          </a:prstGeom>
          <a:noFill/>
        </p:spPr>
        <p:txBody>
          <a:bodyPr wrap="square" rtlCol="0">
            <a:spAutoFit/>
          </a:bodyPr>
          <a:lstStyle/>
          <a:p>
            <a:r>
              <a:rPr lang="it-IT" sz="1600" dirty="0" smtClean="0"/>
              <a:t>Moore WC, et al.,</a:t>
            </a:r>
            <a:endParaRPr lang="it-IT" sz="1600" dirty="0"/>
          </a:p>
        </p:txBody>
      </p:sp>
    </p:spTree>
    <p:extLst>
      <p:ext uri="{BB962C8B-B14F-4D97-AF65-F5344CB8AC3E}">
        <p14:creationId xmlns:p14="http://schemas.microsoft.com/office/powerpoint/2010/main" val="48746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133600"/>
            <a:ext cx="8229600" cy="1143000"/>
          </a:xfrm>
        </p:spPr>
        <p:txBody>
          <a:bodyPr>
            <a:normAutofit/>
          </a:bodyPr>
          <a:lstStyle/>
          <a:p>
            <a:r>
              <a:rPr lang="it-IT" sz="3200" dirty="0" smtClean="0">
                <a:solidFill>
                  <a:srgbClr val="FF0000"/>
                </a:solidFill>
              </a:rPr>
              <a:t>New </a:t>
            </a:r>
            <a:r>
              <a:rPr lang="it-IT" sz="3200" dirty="0" err="1" smtClean="0">
                <a:solidFill>
                  <a:srgbClr val="FF0000"/>
                </a:solidFill>
              </a:rPr>
              <a:t>phenotypes</a:t>
            </a:r>
            <a:r>
              <a:rPr lang="it-IT" sz="3200" dirty="0" smtClean="0">
                <a:solidFill>
                  <a:srgbClr val="FF0000"/>
                </a:solidFill>
              </a:rPr>
              <a:t> by </a:t>
            </a:r>
            <a:r>
              <a:rPr lang="it-IT" sz="3200" dirty="0" err="1" smtClean="0">
                <a:solidFill>
                  <a:srgbClr val="FF0000"/>
                </a:solidFill>
              </a:rPr>
              <a:t>clinical</a:t>
            </a:r>
            <a:r>
              <a:rPr lang="it-IT" sz="3200" dirty="0" smtClean="0">
                <a:solidFill>
                  <a:srgbClr val="FF0000"/>
                </a:solidFill>
              </a:rPr>
              <a:t> </a:t>
            </a:r>
            <a:r>
              <a:rPr lang="it-IT" sz="3200" dirty="0" err="1" smtClean="0">
                <a:solidFill>
                  <a:srgbClr val="FF0000"/>
                </a:solidFill>
              </a:rPr>
              <a:t>criteria</a:t>
            </a:r>
            <a:endParaRPr lang="it-IT" sz="3200" dirty="0">
              <a:solidFill>
                <a:srgbClr val="FF0000"/>
              </a:solidFill>
            </a:endParaRPr>
          </a:p>
        </p:txBody>
      </p:sp>
      <p:sp>
        <p:nvSpPr>
          <p:cNvPr id="3" name="CasellaDiTesto 2"/>
          <p:cNvSpPr txBox="1"/>
          <p:nvPr/>
        </p:nvSpPr>
        <p:spPr>
          <a:xfrm>
            <a:off x="2133600" y="3429000"/>
            <a:ext cx="5105400" cy="2246769"/>
          </a:xfrm>
          <a:prstGeom prst="rect">
            <a:avLst/>
          </a:prstGeom>
          <a:noFill/>
          <a:ln w="28575">
            <a:solidFill>
              <a:srgbClr val="FF0000"/>
            </a:solidFill>
          </a:ln>
        </p:spPr>
        <p:txBody>
          <a:bodyPr wrap="square" rtlCol="0">
            <a:spAutoFit/>
          </a:bodyPr>
          <a:lstStyle/>
          <a:p>
            <a:r>
              <a:rPr lang="it-IT" sz="2800" dirty="0" err="1" smtClean="0">
                <a:solidFill>
                  <a:srgbClr val="FF0000"/>
                </a:solidFill>
              </a:rPr>
              <a:t>Asthma</a:t>
            </a:r>
            <a:r>
              <a:rPr lang="it-IT" sz="2800" dirty="0" smtClean="0">
                <a:solidFill>
                  <a:srgbClr val="FF0000"/>
                </a:solidFill>
              </a:rPr>
              <a:t> </a:t>
            </a:r>
            <a:r>
              <a:rPr lang="it-IT" sz="2800" dirty="0" err="1" smtClean="0">
                <a:solidFill>
                  <a:srgbClr val="FF0000"/>
                </a:solidFill>
              </a:rPr>
              <a:t>heterogeneous</a:t>
            </a:r>
            <a:r>
              <a:rPr lang="it-IT" sz="2800" dirty="0" smtClean="0">
                <a:solidFill>
                  <a:srgbClr val="FF0000"/>
                </a:solidFill>
              </a:rPr>
              <a:t> </a:t>
            </a:r>
            <a:r>
              <a:rPr lang="it-IT" sz="2800" dirty="0" err="1" smtClean="0">
                <a:solidFill>
                  <a:srgbClr val="FF0000"/>
                </a:solidFill>
              </a:rPr>
              <a:t>disease</a:t>
            </a:r>
            <a:endParaRPr lang="it-IT" sz="2800" dirty="0" smtClean="0">
              <a:solidFill>
                <a:srgbClr val="FF0000"/>
              </a:solidFill>
            </a:endParaRPr>
          </a:p>
          <a:p>
            <a:pPr lvl="1"/>
            <a:endParaRPr lang="it-IT" sz="2800" dirty="0" smtClean="0"/>
          </a:p>
          <a:p>
            <a:pPr lvl="1"/>
            <a:r>
              <a:rPr lang="it-IT" sz="2800" dirty="0" err="1" smtClean="0"/>
              <a:t>Symptoms</a:t>
            </a:r>
            <a:r>
              <a:rPr lang="it-IT" sz="2800" dirty="0" smtClean="0"/>
              <a:t> – </a:t>
            </a:r>
            <a:r>
              <a:rPr lang="it-IT" sz="2800" dirty="0" err="1" smtClean="0"/>
              <a:t>lung</a:t>
            </a:r>
            <a:r>
              <a:rPr lang="it-IT" sz="2800" dirty="0" smtClean="0"/>
              <a:t> </a:t>
            </a:r>
            <a:r>
              <a:rPr lang="it-IT" sz="2800" dirty="0" err="1" smtClean="0"/>
              <a:t>function</a:t>
            </a:r>
            <a:endParaRPr lang="it-IT" sz="2800" dirty="0" smtClean="0"/>
          </a:p>
          <a:p>
            <a:pPr lvl="1"/>
            <a:r>
              <a:rPr lang="it-IT" sz="2800" dirty="0" err="1" smtClean="0">
                <a:solidFill>
                  <a:srgbClr val="FF0000"/>
                </a:solidFill>
              </a:rPr>
              <a:t>Inflammation</a:t>
            </a:r>
            <a:endParaRPr lang="it-IT" sz="2800" dirty="0" smtClean="0">
              <a:solidFill>
                <a:srgbClr val="FF0000"/>
              </a:solidFill>
            </a:endParaRPr>
          </a:p>
          <a:p>
            <a:pPr lvl="1"/>
            <a:endParaRPr lang="it-IT" sz="2800" dirty="0" smtClean="0"/>
          </a:p>
        </p:txBody>
      </p:sp>
    </p:spTree>
    <p:extLst>
      <p:ext uri="{BB962C8B-B14F-4D97-AF65-F5344CB8AC3E}">
        <p14:creationId xmlns:p14="http://schemas.microsoft.com/office/powerpoint/2010/main" val="3112432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TotalTime>
  <Words>3249</Words>
  <Application>Microsoft Office PowerPoint</Application>
  <PresentationFormat>Presentazione su schermo (4:3)</PresentationFormat>
  <Paragraphs>420</Paragraphs>
  <Slides>75</Slides>
  <Notes>32</Notes>
  <HiddenSlides>1</HiddenSlides>
  <MMClips>0</MMClips>
  <ScaleCrop>false</ScaleCrop>
  <HeadingPairs>
    <vt:vector size="8" baseType="variant">
      <vt:variant>
        <vt:lpstr>Caratteri utilizzati</vt:lpstr>
      </vt:variant>
      <vt:variant>
        <vt:i4>11</vt:i4>
      </vt:variant>
      <vt:variant>
        <vt:lpstr>Tema</vt:lpstr>
      </vt:variant>
      <vt:variant>
        <vt:i4>7</vt:i4>
      </vt:variant>
      <vt:variant>
        <vt:lpstr>Server OLE incorporati</vt:lpstr>
      </vt:variant>
      <vt:variant>
        <vt:i4>2</vt:i4>
      </vt:variant>
      <vt:variant>
        <vt:lpstr>Titoli diapositive</vt:lpstr>
      </vt:variant>
      <vt:variant>
        <vt:i4>75</vt:i4>
      </vt:variant>
    </vt:vector>
  </HeadingPairs>
  <TitlesOfParts>
    <vt:vector size="95" baseType="lpstr">
      <vt:lpstr>ＭＳ Ｐゴシック</vt:lpstr>
      <vt:lpstr>ＭＳ Ｐゴシック</vt:lpstr>
      <vt:lpstr>Arial</vt:lpstr>
      <vt:lpstr>Arial Bold</vt:lpstr>
      <vt:lpstr>Calibri</vt:lpstr>
      <vt:lpstr>Comic Sans MS</vt:lpstr>
      <vt:lpstr>Monotype Sorts</vt:lpstr>
      <vt:lpstr>Symbol</vt:lpstr>
      <vt:lpstr>Times</vt:lpstr>
      <vt:lpstr>Times New Roman</vt:lpstr>
      <vt:lpstr>Wingdings</vt:lpstr>
      <vt:lpstr>Tema di Office</vt:lpstr>
      <vt:lpstr>Struttura predefinita</vt:lpstr>
      <vt:lpstr>Thème Office</vt:lpstr>
      <vt:lpstr>5_Struttura predefinita</vt:lpstr>
      <vt:lpstr>1_Struttura predefinita</vt:lpstr>
      <vt:lpstr>2_Struttura predefinita</vt:lpstr>
      <vt:lpstr>3_Struttura predefinita</vt:lpstr>
      <vt:lpstr>Fotografia di Photo Editor </vt:lpstr>
      <vt:lpstr>Fotografia acquisita da scanner </vt:lpstr>
      <vt:lpstr>Presentazione standard di PowerPoint</vt:lpstr>
      <vt:lpstr>Presentazione standard di PowerPoint</vt:lpstr>
      <vt:lpstr>Presentazione standard di PowerPoint</vt:lpstr>
      <vt:lpstr>Presentazione standard di PowerPoint</vt:lpstr>
      <vt:lpstr>Presentazione standard di PowerPoint</vt:lpstr>
      <vt:lpstr>New phenotypes by clinical criteria</vt:lpstr>
      <vt:lpstr>Presentazione standard di PowerPoint</vt:lpstr>
      <vt:lpstr>Presentazione standard di PowerPoint</vt:lpstr>
      <vt:lpstr>New phenotypes by clinical criteria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Phenotypes</vt:lpstr>
      <vt:lpstr>AI  types varies from time to time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Sputum eosinophil count predicts response to corticosteroids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Sputum processing with DTT</vt:lpstr>
      <vt:lpstr>Processing sputum samples</vt:lpstr>
      <vt:lpstr>Presentazione standard di PowerPoint</vt:lpstr>
      <vt:lpstr>Differential cell count  Normal values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Asthma: a heterogeneous disease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Endotype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Phenotype </vt:lpstr>
      <vt:lpstr>Some “old” asthma phenotypes  </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Patrizia Pignatti</dc:creator>
  <cp:lastModifiedBy>MDB</cp:lastModifiedBy>
  <cp:revision>55</cp:revision>
  <dcterms:created xsi:type="dcterms:W3CDTF">2015-04-02T20:15:09Z</dcterms:created>
  <dcterms:modified xsi:type="dcterms:W3CDTF">2015-04-14T06:17:26Z</dcterms:modified>
</cp:coreProperties>
</file>