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xlsm" ContentType="application/vnd.ms-excel.sheet.macroEnabled.12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theme/themeOverride8.xml" ContentType="application/vnd.openxmlformats-officedocument.themeOverrid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theme/themeOverride9.xml" ContentType="application/vnd.openxmlformats-officedocument.themeOverrid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1.xml" ContentType="application/vnd.openxmlformats-officedocument.theme+xml"/>
  <Override PartName="/ppt/theme/themeOverride10.xml" ContentType="application/vnd.openxmlformats-officedocument.themeOverrid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2.xml" ContentType="application/vnd.openxmlformats-officedocument.theme+xml"/>
  <Override PartName="/ppt/theme/themeOverride11.xml" ContentType="application/vnd.openxmlformats-officedocument.themeOverrid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theme/themeOverride12.xml" ContentType="application/vnd.openxmlformats-officedocument.themeOverrid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4.xml" ContentType="application/vnd.openxmlformats-officedocument.theme+xml"/>
  <Override PartName="/ppt/theme/themeOverride13.xml" ContentType="application/vnd.openxmlformats-officedocument.themeOverrid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5.xml" ContentType="application/vnd.openxmlformats-officedocument.theme+xml"/>
  <Override PartName="/ppt/theme/themeOverride14.xml" ContentType="application/vnd.openxmlformats-officedocument.themeOverrid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6.xml" ContentType="application/vnd.openxmlformats-officedocument.theme+xml"/>
  <Override PartName="/ppt/theme/themeOverride15.xml" ContentType="application/vnd.openxmlformats-officedocument.themeOverrid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7.xml" ContentType="application/vnd.openxmlformats-officedocument.theme+xml"/>
  <Override PartName="/ppt/theme/themeOverride16.xml" ContentType="application/vnd.openxmlformats-officedocument.themeOverrid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18.xml" ContentType="application/vnd.openxmlformats-officedocument.theme+xml"/>
  <Override PartName="/ppt/theme/themeOverride17.xml" ContentType="application/vnd.openxmlformats-officedocument.themeOverrid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9.xml" ContentType="application/vnd.openxmlformats-officedocument.theme+xml"/>
  <Override PartName="/ppt/theme/themeOverride18.xml" ContentType="application/vnd.openxmlformats-officedocument.themeOverrid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5512" r:id="rId2"/>
    <p:sldMasterId id="2147485530" r:id="rId3"/>
    <p:sldMasterId id="2147485548" r:id="rId4"/>
    <p:sldMasterId id="2147485566" r:id="rId5"/>
    <p:sldMasterId id="2147485584" r:id="rId6"/>
    <p:sldMasterId id="2147485602" r:id="rId7"/>
    <p:sldMasterId id="2147485620" r:id="rId8"/>
    <p:sldMasterId id="2147485638" r:id="rId9"/>
    <p:sldMasterId id="2147485656" r:id="rId10"/>
    <p:sldMasterId id="2147485674" r:id="rId11"/>
    <p:sldMasterId id="2147485692" r:id="rId12"/>
    <p:sldMasterId id="2147485710" r:id="rId13"/>
    <p:sldMasterId id="2147485728" r:id="rId14"/>
    <p:sldMasterId id="2147485746" r:id="rId15"/>
    <p:sldMasterId id="2147485764" r:id="rId16"/>
    <p:sldMasterId id="2147485782" r:id="rId17"/>
    <p:sldMasterId id="2147485800" r:id="rId18"/>
    <p:sldMasterId id="2147485818" r:id="rId19"/>
  </p:sldMasterIdLst>
  <p:notesMasterIdLst>
    <p:notesMasterId r:id="rId58"/>
  </p:notesMasterIdLst>
  <p:handoutMasterIdLst>
    <p:handoutMasterId r:id="rId59"/>
  </p:handoutMasterIdLst>
  <p:sldIdLst>
    <p:sldId id="1403" r:id="rId20"/>
    <p:sldId id="1510" r:id="rId21"/>
    <p:sldId id="1511" r:id="rId22"/>
    <p:sldId id="1512" r:id="rId23"/>
    <p:sldId id="1521" r:id="rId24"/>
    <p:sldId id="1522" r:id="rId25"/>
    <p:sldId id="1523" r:id="rId26"/>
    <p:sldId id="1487" r:id="rId27"/>
    <p:sldId id="1488" r:id="rId28"/>
    <p:sldId id="1489" r:id="rId29"/>
    <p:sldId id="1520" r:id="rId30"/>
    <p:sldId id="1490" r:id="rId31"/>
    <p:sldId id="1491" r:id="rId32"/>
    <p:sldId id="1492" r:id="rId33"/>
    <p:sldId id="1493" r:id="rId34"/>
    <p:sldId id="1494" r:id="rId35"/>
    <p:sldId id="1495" r:id="rId36"/>
    <p:sldId id="1496" r:id="rId37"/>
    <p:sldId id="1497" r:id="rId38"/>
    <p:sldId id="1528" r:id="rId39"/>
    <p:sldId id="1498" r:id="rId40"/>
    <p:sldId id="1499" r:id="rId41"/>
    <p:sldId id="1500" r:id="rId42"/>
    <p:sldId id="1362" r:id="rId43"/>
    <p:sldId id="1503" r:id="rId44"/>
    <p:sldId id="1504" r:id="rId45"/>
    <p:sldId id="1514" r:id="rId46"/>
    <p:sldId id="1515" r:id="rId47"/>
    <p:sldId id="1527" r:id="rId48"/>
    <p:sldId id="1505" r:id="rId49"/>
    <p:sldId id="1506" r:id="rId50"/>
    <p:sldId id="1508" r:id="rId51"/>
    <p:sldId id="1509" r:id="rId52"/>
    <p:sldId id="1524" r:id="rId53"/>
    <p:sldId id="1525" r:id="rId54"/>
    <p:sldId id="1526" r:id="rId55"/>
    <p:sldId id="1519" r:id="rId56"/>
    <p:sldId id="1517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B4E5"/>
    <a:srgbClr val="AC5D8D"/>
    <a:srgbClr val="F70FA4"/>
    <a:srgbClr val="E80898"/>
    <a:srgbClr val="EC089B"/>
    <a:srgbClr val="000099"/>
    <a:srgbClr val="282828"/>
    <a:srgbClr val="FAFAFA"/>
    <a:srgbClr val="5D5F5E"/>
    <a:srgbClr val="83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3051" autoAdjust="0"/>
    <p:restoredTop sz="98708" autoAdjust="0"/>
  </p:normalViewPr>
  <p:slideViewPr>
    <p:cSldViewPr snapToGrid="0" showGuides="1">
      <p:cViewPr>
        <p:scale>
          <a:sx n="100" d="100"/>
          <a:sy n="100" d="100"/>
        </p:scale>
        <p:origin x="-848" y="-144"/>
      </p:cViewPr>
      <p:guideLst>
        <p:guide orient="horz" pos="3916"/>
        <p:guide pos="363"/>
      </p:guideLst>
    </p:cSldViewPr>
  </p:slideViewPr>
  <p:outlineViewPr>
    <p:cViewPr>
      <p:scale>
        <a:sx n="33" d="100"/>
        <a:sy n="33" d="100"/>
      </p:scale>
      <p:origin x="0" y="11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80"/>
    </p:cViewPr>
  </p:sorterViewPr>
  <p:notesViewPr>
    <p:cSldViewPr snapToGrid="0" showGuides="1">
      <p:cViewPr varScale="1">
        <p:scale>
          <a:sx n="77" d="100"/>
          <a:sy n="77" d="100"/>
        </p:scale>
        <p:origin x="-1584" y="-104"/>
      </p:cViewPr>
      <p:guideLst>
        <p:guide orient="horz" pos="2880"/>
        <p:guide pos="2160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94224924012"/>
          <c:y val="0.0703363914373089"/>
          <c:w val="0.838905775075988"/>
          <c:h val="0.82262996941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Survivors</c:v>
                </c:pt>
              </c:strCache>
            </c:strRef>
          </c:tx>
          <c:spPr>
            <a:solidFill>
              <a:srgbClr val="C0C0C0"/>
            </a:solidFill>
            <a:ln w="643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Day &lt; 2</c:v>
                </c:pt>
                <c:pt idx="1">
                  <c:v>Day 3-10</c:v>
                </c:pt>
                <c:pt idx="2">
                  <c:v>Day &gt;10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874.0</c:v>
                </c:pt>
                <c:pt idx="1">
                  <c:v>281.0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Nonsurvivors</c:v>
                </c:pt>
              </c:strCache>
            </c:strRef>
          </c:tx>
          <c:spPr>
            <a:solidFill>
              <a:schemeClr val="tx1"/>
            </a:solidFill>
            <a:ln w="643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Day &lt; 2</c:v>
                </c:pt>
                <c:pt idx="1">
                  <c:v>Day 3-10</c:v>
                </c:pt>
                <c:pt idx="2">
                  <c:v>Day &gt;10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957.0</c:v>
                </c:pt>
                <c:pt idx="1">
                  <c:v>788.0</c:v>
                </c:pt>
                <c:pt idx="2">
                  <c:v>695.0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809768"/>
        <c:axId val="2144806872"/>
      </c:barChart>
      <c:catAx>
        <c:axId val="2144809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0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214480687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144806872"/>
        <c:scaling>
          <c:orientation val="minMax"/>
          <c:max val="1100.0"/>
          <c:min val="0.0"/>
        </c:scaling>
        <c:delete val="0"/>
        <c:axPos val="l"/>
        <c:numFmt formatCode="General" sourceLinked="1"/>
        <c:majorTickMark val="out"/>
        <c:minorTickMark val="in"/>
        <c:tickLblPos val="nextTo"/>
        <c:spPr>
          <a:ln w="16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4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2144809768"/>
        <c:crosses val="autoZero"/>
        <c:crossBetween val="between"/>
        <c:minorUnit val="50.0"/>
      </c:valAx>
      <c:spPr>
        <a:noFill/>
        <a:ln w="128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4" b="1" i="0" u="none" strike="noStrike" baseline="0">
          <a:solidFill>
            <a:srgbClr val="000000"/>
          </a:solidFill>
          <a:latin typeface="Helvetica"/>
          <a:ea typeface="Helvetica"/>
          <a:cs typeface="Helvetic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7811550152"/>
          <c:y val="0.0703363914373089"/>
          <c:w val="0.86322188449848"/>
          <c:h val="0.82262996941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Survivors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643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Day &lt; 2</c:v>
                </c:pt>
                <c:pt idx="1">
                  <c:v>Day 3-10</c:v>
                </c:pt>
                <c:pt idx="2">
                  <c:v>Day &gt;10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406.0</c:v>
                </c:pt>
                <c:pt idx="1">
                  <c:v>124.0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Nonsurvivors</c:v>
                </c:pt>
              </c:strCache>
            </c:strRef>
          </c:tx>
          <c:spPr>
            <a:solidFill>
              <a:schemeClr val="tx1"/>
            </a:solidFill>
            <a:ln w="643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Day &lt; 2</c:v>
                </c:pt>
                <c:pt idx="1">
                  <c:v>Day 3-10</c:v>
                </c:pt>
                <c:pt idx="2">
                  <c:v>Day &gt;10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447.0</c:v>
                </c:pt>
                <c:pt idx="1">
                  <c:v>404.0</c:v>
                </c:pt>
                <c:pt idx="2">
                  <c:v>337.0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709496"/>
        <c:axId val="2144700040"/>
      </c:barChart>
      <c:catAx>
        <c:axId val="2144709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0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21447000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144700040"/>
        <c:scaling>
          <c:orientation val="minMax"/>
          <c:max val="500.0"/>
          <c:min val="0.0"/>
        </c:scaling>
        <c:delete val="0"/>
        <c:axPos val="l"/>
        <c:numFmt formatCode="General" sourceLinked="1"/>
        <c:majorTickMark val="out"/>
        <c:minorTickMark val="in"/>
        <c:tickLblPos val="nextTo"/>
        <c:spPr>
          <a:ln w="160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12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2144709496"/>
        <c:crosses val="autoZero"/>
        <c:crossBetween val="between"/>
        <c:majorUnit val="50.0"/>
      </c:valAx>
      <c:spPr>
        <a:noFill/>
        <a:ln w="128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12" b="1" i="0" u="none" strike="noStrike" baseline="0">
          <a:solidFill>
            <a:srgbClr val="000000"/>
          </a:solidFill>
          <a:latin typeface="Helvetica"/>
          <a:ea typeface="Helvetica"/>
          <a:cs typeface="Helvetica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 algn="r"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8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6F325E94-FC5A-F141-B60F-8B1C55E27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7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 algn="r"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00251978-92FA-C344-8A3E-AC14E9AB9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6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73F6D12-B93A-764F-A303-0A61106FFB1A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707F497-E8A3-0D4C-BD8E-FF8A5D576C22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6533261-703B-E24E-A12F-ADA3DF08A175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E9311F8-3B50-5A4B-9DA0-3984A2C7DDA3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0626708-D32D-A948-B919-80A59C9F797F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1E9C893-8DCA-7040-A5CB-8259EF69D677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F81B4ED-90BD-CE44-B708-D4CD0FE08E51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9AB32E8-C90C-2041-B45A-D756757D4A30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1111E35-80E2-8049-8DFE-FFDEF2262DD6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FB06D62-81DF-BE4F-A197-8C9A762AC7B0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270F1AD-A593-1945-ABE5-818FF54DD1B8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369BFE3-6F00-384A-A52D-2FBFA203FE83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EAF958F-FA20-994C-A996-87EB7F171DEB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EF50D04-4F58-9744-A5D9-716CEC04B35E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0B39B45-06F2-6D42-B043-BE885EBD9A08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10235E9-9D3E-C94F-9994-5D0ABCC4BC7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2EFCCE8-246E-BC4E-A10F-FC6E7388B33D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7360856-E513-A941-AD2E-4C17FA07682D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B9E5D2D-8373-0143-9D2E-07327F49A0B8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9521625-D48A-E145-9D12-B6D83D225C42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F6EB94D-B68D-D147-92C9-907F987A993A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CDC9E6-35B3-CA42-89D3-A96FBE1E9126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9CC89D-4708-224E-8DBE-D9E4E754365C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C831722-AF2B-0544-9693-015EFD8F835D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68C46F2-7D58-D44A-BB35-9F6A5FC071CB}" type="datetime1">
              <a:rPr lang="en-US" sz="1200" b="0">
                <a:solidFill>
                  <a:srgbClr val="000000"/>
                </a:solidFill>
              </a:rPr>
              <a:pPr/>
              <a:t>4/13/15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3A97DC2-3741-6441-8459-EADBC417B9B6}" type="slidenum">
              <a:rPr lang="en-US" sz="1200" b="0">
                <a:solidFill>
                  <a:srgbClr val="000000"/>
                </a:solidFill>
              </a:rPr>
              <a:pPr/>
              <a:t>24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This slide provides original data from our group published in 1995 – it received two national research awards - and was later reproduced by us and other groups.  It compares the longitudinal course of systemic inflammation in patients with resolving and unresolving ARDS, with measurements of IC TNF, IL-1, and IL-6 and chemokine IL-8.  Similar findings for BAL are not shown.</a:t>
            </a:r>
            <a:endParaRPr lang="en-US" sz="180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The top shows nonsurvivors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The bottom shows survivors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Patients with unresolving ARDS, contrary to patients with resolving ARDS, have higher initial elevation and persistent elevation over time.   Survivors, have lower initial levels and are capable of down-regulating the systemic inflammatory response – regulated systemic inflammation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endParaRPr lang="en-US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Whereas appropriately regulated inflammation – tailored to stimulus and time – is beneficial, excessive or persistent systemic inflammation incites tissue destruction and disease progression. </a:t>
            </a: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It is the lack of regulation (dysregulated systemic inflammation) of this vital response that is </a:t>
            </a:r>
            <a:r>
              <a:rPr lang="en-US" b="1" u="sng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</a:rPr>
              <a:t>central to the pathogenesis of organ dysfunction in patients with sepsis and ARDS</a:t>
            </a:r>
            <a:r>
              <a:rPr lang="en-US">
                <a:latin typeface="Helvetica" charset="0"/>
                <a:ea typeface="ＭＳ Ｐゴシック" charset="0"/>
              </a:rPr>
              <a:t>.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>
              <a:defRPr/>
            </a:pP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681DE27-E0F3-DB4B-A42C-FC82A42C300D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80B0398-B34B-804E-896F-5FCFC520C619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22CE649-5AEA-1346-9A39-E2C53AA44FDA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AB884F5-0615-E247-8BAF-BE97E031550E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2E2EA4B-AECC-2E48-9F04-2DDE510F4695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9F8D354-61D5-C94F-AFCA-A0C22BF22B1E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762BE34-40F3-EC43-9FFD-D78C5D9FE634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A5C6B65-8910-1F4F-A054-69B31D764C5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71B5A66-51AB-614C-8D83-4919FD842FA8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6247FEA-0BB5-324A-86FB-B050FF0B2CB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3AA30B2-0F72-B94C-BF9B-B5A2CB3154AA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9359587-5D5A-7644-8A79-AFE013B10420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AB38B8D-59B6-2041-BBB9-767466C3EE6E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9D998FE-D17B-CE41-99DB-801210B39066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4485532-B8F9-724E-A143-FE4DF97E5F4F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AD0E810-A16F-EF42-89BD-CD4FFA990D7A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07436E9-D22F-7246-BEEB-93DF009E5BCA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54717FC-5ADA-CB44-BBEA-26C47522050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E31E29E-E643-214F-A6C6-2D3FA3510A72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7260741-9D39-E044-8D78-48327BBA8988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FE0C4D2-AFF8-644E-87CF-BFEDDB2A03E9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6F86C72-C09C-3A48-9DAB-20DBB3A99458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7B2F951-DE7E-5F4A-8A77-F6D16E749EEC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D4D5502-3611-DC48-8A06-BD7E2A663EA1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EF1D123-12FF-BA4A-806B-4536210151FC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3077ACE-99D9-5943-9F69-B48BCA620955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AC3F43B-1F1B-6845-8920-626EA0481199}" type="datetime1">
              <a:rPr lang="en-US" sz="1200" b="0">
                <a:solidFill>
                  <a:srgbClr val="000000"/>
                </a:solidFill>
              </a:rPr>
              <a:pPr/>
              <a:t>4/13/15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AD92503-5687-D645-9550-8692043E425C}" type="slidenum">
              <a:rPr lang="en-US" sz="1200" b="0">
                <a:solidFill>
                  <a:srgbClr val="000000"/>
                </a:solidFill>
              </a:rPr>
              <a:pPr/>
              <a:t>38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This slide provides original data from our group published in 1995 – it received two national research awards - and was later reproduced by us and other groups.  It compares the longitudinal course of systemic inflammation in patients with resolving and unresolving ARDS, with measurements of IC TNF, IL-1, and IL-6 and chemokine IL-8.  Similar findings for BAL are not shown.</a:t>
            </a:r>
            <a:endParaRPr lang="en-US" sz="180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The top shows nonsurvivors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The bottom shows survivors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Patients with unresolving ARDS, contrary to patients with resolving ARDS, have higher initial elevation and persistent elevation over time.   Survivors, have lower initial levels and are capable of down-regulating the systemic inflammatory response – regulated systemic inflammation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endParaRPr lang="en-US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Whereas appropriately regulated inflammation – tailored to stimulus and time – is beneficial, excessive or persistent systemic inflammation incites tissue destruction and disease progression. </a:t>
            </a:r>
          </a:p>
          <a:p>
            <a:pPr lvl="1">
              <a:defRPr/>
            </a:pPr>
            <a:r>
              <a:rPr lang="en-US">
                <a:latin typeface="Helvetica" charset="0"/>
                <a:ea typeface="ＭＳ Ｐゴシック" charset="0"/>
              </a:rPr>
              <a:t>It is the lack of regulation (dysregulated systemic inflammation) of this vital response that is </a:t>
            </a:r>
            <a:r>
              <a:rPr lang="en-US" b="1" u="sng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</a:rPr>
              <a:t>central to the pathogenesis of organ dysfunction in patients with sepsis and ARDS</a:t>
            </a:r>
            <a:r>
              <a:rPr lang="en-US">
                <a:latin typeface="Helvetica" charset="0"/>
                <a:ea typeface="ＭＳ Ｐゴシック" charset="0"/>
              </a:rPr>
              <a:t>. </a:t>
            </a:r>
            <a:endParaRPr lang="en-US" sz="1800">
              <a:latin typeface="Helvetica" charset="0"/>
              <a:ea typeface="ＭＳ Ｐゴシック" charset="0"/>
            </a:endParaRPr>
          </a:p>
          <a:p>
            <a:pPr>
              <a:defRPr/>
            </a:pP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B7CFB97-775A-F14C-9E7C-E07F8C1F7AA6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3C92AF8-FF44-BD48-A610-BF6FD28A5D3F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D0B22DD-EAE9-AE4B-95EB-33FE3E423E81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A14663D-0282-794B-9183-4F46C9433560}" type="slidenum">
              <a:rPr lang="en-US" sz="1200">
                <a:solidFill>
                  <a:srgbClr val="000000"/>
                </a:solidFill>
              </a:rPr>
              <a:pPr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532808C-D323-CE43-B51A-12631D96D215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4E47EDC-6268-CF4A-A4FB-4B29034F7ACF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B6CB3F8-739B-C44D-A083-EF919DA79C36}" type="datetime1">
              <a:rPr lang="en-US" sz="1200"/>
              <a:pPr/>
              <a:t>4/13/15</a:t>
            </a:fld>
            <a:endParaRPr lang="en-US" sz="1200"/>
          </a:p>
        </p:txBody>
      </p:sp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14DCC65-987D-A64F-BE3C-CEAE1714A9B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49A7BAC-FF15-8245-A024-FEA7149FE725}" type="datetime1">
              <a:rPr lang="en-US" sz="1200">
                <a:solidFill>
                  <a:srgbClr val="000000"/>
                </a:solidFill>
              </a:rPr>
              <a:pPr/>
              <a:t>4/13/15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11D2B6B-DA4F-EC4B-B63A-A7B8F99F42AF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Master" Target="../slideMasters/slideMaster8.xml"/><Relationship Id="rId3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Master" Target="../slideMasters/slideMaster9.xml"/><Relationship Id="rId3" Type="http://schemas.openxmlformats.org/officeDocument/2006/relationships/image" Target="../media/image7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Relationship Id="rId3" Type="http://schemas.openxmlformats.org/officeDocument/2006/relationships/image" Target="../media/image7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Master" Target="../slideMasters/slideMaster10.xml"/><Relationship Id="rId3" Type="http://schemas.openxmlformats.org/officeDocument/2006/relationships/image" Target="../media/image7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Master" Target="../slideMasters/slideMaster11.xml"/><Relationship Id="rId3" Type="http://schemas.openxmlformats.org/officeDocument/2006/relationships/image" Target="../media/image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Master" Target="../slideMasters/slideMaster12.xml"/><Relationship Id="rId3" Type="http://schemas.openxmlformats.org/officeDocument/2006/relationships/image" Target="../media/image7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Master" Target="../slideMasters/slideMaster13.xml"/><Relationship Id="rId3" Type="http://schemas.openxmlformats.org/officeDocument/2006/relationships/image" Target="../media/image7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Master" Target="../slideMasters/slideMaster14.xml"/><Relationship Id="rId3" Type="http://schemas.openxmlformats.org/officeDocument/2006/relationships/image" Target="../media/image7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8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pn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pn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Master" Target="../slideMasters/slideMaster15.xml"/><Relationship Id="rId3" Type="http://schemas.openxmlformats.org/officeDocument/2006/relationships/image" Target="../media/image7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8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Master" Target="../slideMasters/slideMaster16.xml"/><Relationship Id="rId3" Type="http://schemas.openxmlformats.org/officeDocument/2006/relationships/image" Target="../media/image7.png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8.png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png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Master" Target="../slideMasters/slideMaster17.xml"/><Relationship Id="rId3" Type="http://schemas.openxmlformats.org/officeDocument/2006/relationships/image" Target="../media/image7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8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Master" Target="../slideMasters/slideMaster18.xml"/><Relationship Id="rId3" Type="http://schemas.openxmlformats.org/officeDocument/2006/relationships/image" Target="../media/image7.png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8.pn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9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9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9.png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9.png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9.png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Master" Target="../slideMasters/slideMaster19.xml"/><Relationship Id="rId3" Type="http://schemas.openxmlformats.org/officeDocument/2006/relationships/image" Target="../media/image7.png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8.png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3.xml"/><Relationship Id="rId3" Type="http://schemas.openxmlformats.org/officeDocument/2006/relationships/image" Target="../media/image7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9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9.png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9.png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9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4.xml"/><Relationship Id="rId3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5.xml"/><Relationship Id="rId3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6.xml"/><Relationship Id="rId3" Type="http://schemas.openxmlformats.org/officeDocument/2006/relationships/image" Target="../media/image7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7.xml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BCAB9A-ABE8-DF4C-A3F8-14B3B4C6DD63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84E1E7-A94E-F549-B37A-5A4FAA31D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F79D84-64DA-2B4E-9015-0417F16053D0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DAFD33-F556-424C-A786-565F20DBA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84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E5ABFE-823A-1343-90D4-90726742CC7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094B02-0050-1A4B-8714-D79C4DAA8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5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6212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3595038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96A9E8-7571-8E44-971F-2FCBD90326D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B27AE-EE62-2F42-98AD-A8E21EDC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6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283659-F4DE-CD41-9D5A-33CD174D13DB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1C8453-8ACD-3744-A554-248CE9C94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60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259857-0A99-014E-B7A2-4C01737FD32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FE04A4-0F26-1344-B804-19B62CA0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3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151CF-8D21-9846-A870-2B328FF0942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D5DF26-D55F-104E-8FD6-330351EB8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97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926A0E-4610-324A-A443-A84DCE8EB8D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5BB8CD-8E5F-E546-B7FE-D5E1B56AF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50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7FD5B6-297C-4147-B495-4CA3C5A11EAC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3CD8E6-8AD3-6F44-90C6-5E74CA095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575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D3618-C30B-5347-8E55-8A6475BCB38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513A13-2D92-DA4A-AA6D-45398D0E1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18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03400"/>
            <a:ext cx="7770813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D69C-6B6D-E645-86B9-29ECCBA34092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0792-E513-DF45-A33A-412DA39F2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646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73413"/>
            <a:ext cx="1066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2EED-B9F6-E045-A02F-57694B03B1CF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DD98-AA1C-6244-A5F8-8605A6BAA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6153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AE63-E16C-AA41-A81B-30A23751E67D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ABCA-6FF6-B54C-8454-2E42F002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706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BFCD-649C-0547-863A-0DDFB8E4CCD6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E407-FD4E-1F49-AABE-7CB33C37A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75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95A4-3BB4-7A41-873C-23B3001D5F7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9DF-15F9-974D-B71C-FA6DB1D1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4486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8416-6ACC-6A4B-BE64-F93E342F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6F57-C591-D442-8F60-E8FD90A88A61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2494101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01E6-930F-6D40-A230-E593CDE33C2A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E635B-D13C-374D-B218-03A976E9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6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4CDE28-1C18-444E-BC66-038E15FBA3A0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1DFE8B-D3FA-9B49-90E4-F4E377C8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80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41D0-0D67-C64C-A647-ED0A254B3A6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5FBA-C19E-D040-80C7-C0DCD728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3768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2200-F814-B342-8EF2-93E3C0D3F698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1C76-96A6-694C-8F19-437B719D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726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76043-C54C-7845-9CE7-1E4BC015F774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598-69E4-1E4A-8CC3-718FA5923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579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932" y="3115468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5F59-20C8-C344-9127-31597B9402BE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F0A49-26FA-F548-A14C-C7918233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384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71650"/>
            <a:ext cx="4090987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46625" y="1771650"/>
            <a:ext cx="4092575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30218614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152707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03238" y="1771650"/>
            <a:ext cx="8335962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0355190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304800"/>
            <a:ext cx="789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71650"/>
            <a:ext cx="409098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625" y="1771650"/>
            <a:ext cx="4092575" cy="3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82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663" y="304800"/>
            <a:ext cx="8364537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155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048000"/>
            <a:ext cx="1123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CD354-2EC5-CA49-968C-9C7AEADBBFC5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3.xml"/><Relationship Id="rId18" Type="http://schemas.openxmlformats.org/officeDocument/2006/relationships/theme" Target="../theme/theme1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0.xml"/><Relationship Id="rId18" Type="http://schemas.openxmlformats.org/officeDocument/2006/relationships/theme" Target="../theme/theme12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17.xml"/><Relationship Id="rId18" Type="http://schemas.openxmlformats.org/officeDocument/2006/relationships/theme" Target="../theme/theme13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4.xml"/><Relationship Id="rId18" Type="http://schemas.openxmlformats.org/officeDocument/2006/relationships/theme" Target="../theme/theme14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1.xml"/><Relationship Id="rId18" Type="http://schemas.openxmlformats.org/officeDocument/2006/relationships/theme" Target="../theme/theme15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67.xml"/><Relationship Id="rId17" Type="http://schemas.openxmlformats.org/officeDocument/2006/relationships/theme" Target="../theme/theme16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4.xml"/><Relationship Id="rId18" Type="http://schemas.openxmlformats.org/officeDocument/2006/relationships/theme" Target="../theme/theme17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1.xml"/><Relationship Id="rId18" Type="http://schemas.openxmlformats.org/officeDocument/2006/relationships/theme" Target="../theme/theme18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16.xml"/><Relationship Id="rId16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18.xml"/><Relationship Id="rId18" Type="http://schemas.openxmlformats.org/officeDocument/2006/relationships/theme" Target="../theme/theme19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08.xml"/><Relationship Id="rId8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Wingdings" charset="0"/>
              <a:buChar char="q"/>
              <a:defRPr sz="1200" smtClean="0">
                <a:solidFill>
                  <a:srgbClr val="898989"/>
                </a:solidFill>
                <a:latin typeface="Arial Rounded MT Bold" charset="0"/>
                <a:cs typeface="Arial Rounded MT Bold" charset="0"/>
              </a:defRPr>
            </a:lvl1pPr>
          </a:lstStyle>
          <a:p>
            <a:pPr>
              <a:defRPr/>
            </a:pPr>
            <a:fld id="{40B2697B-8CED-D24E-B449-8A6F39054BC7}" type="datetime1">
              <a:rPr lang="en-US"/>
              <a:pPr>
                <a:defRPr/>
              </a:pPr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Wingdings" charset="2"/>
              <a:buChar char="q"/>
              <a:defRPr sz="1200">
                <a:solidFill>
                  <a:schemeClr val="tx1">
                    <a:tint val="75000"/>
                  </a:schemeClr>
                </a:solidFill>
                <a:latin typeface="Arial Rounded MT Bold"/>
                <a:ea typeface="ＭＳ Ｐゴシック" pitchFamily="-65" charset="-128"/>
                <a:cs typeface="Arial Rounded MT Bold"/>
              </a:defRPr>
            </a:lvl1pPr>
          </a:lstStyle>
          <a:p>
            <a:pPr>
              <a:defRPr/>
            </a:pPr>
            <a:r>
              <a:rPr lang="en-US"/>
              <a:t> Glucocorticoid Rx in ALI-ARDS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Wingdings" charset="0"/>
              <a:buChar char="q"/>
              <a:defRPr sz="1200" smtClean="0">
                <a:solidFill>
                  <a:srgbClr val="898989"/>
                </a:solidFill>
                <a:latin typeface="Arial Rounded MT Bold" charset="0"/>
                <a:cs typeface="Arial Rounded MT Bold" charset="0"/>
              </a:defRPr>
            </a:lvl1pPr>
          </a:lstStyle>
          <a:p>
            <a:pPr>
              <a:defRPr/>
            </a:pPr>
            <a:fld id="{E7998411-1A88-D247-B7E5-03DB658C6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coloredseal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6223000"/>
            <a:ext cx="460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81" r:id="rId1"/>
    <p:sldLayoutId id="2147485482" r:id="rId2"/>
    <p:sldLayoutId id="2147485483" r:id="rId3"/>
    <p:sldLayoutId id="2147485484" r:id="rId4"/>
    <p:sldLayoutId id="2147485485" r:id="rId5"/>
    <p:sldLayoutId id="2147485486" r:id="rId6"/>
    <p:sldLayoutId id="2147485487" r:id="rId7"/>
    <p:sldLayoutId id="2147485488" r:id="rId8"/>
    <p:sldLayoutId id="2147485489" r:id="rId9"/>
    <p:sldLayoutId id="2147485490" r:id="rId10"/>
    <p:sldLayoutId id="2147485491" r:id="rId11"/>
    <p:sldLayoutId id="2147485493" r:id="rId12"/>
    <p:sldLayoutId id="214748551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 kern="1200" cap="small">
          <a:solidFill>
            <a:schemeClr val="tx1"/>
          </a:solidFill>
          <a:latin typeface="Arial Rounded MT Bold"/>
          <a:ea typeface="ＭＳ Ｐゴシック" charset="0"/>
          <a:cs typeface="Arial Rounded MT Bol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32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8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4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0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0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7" r:id="rId1"/>
    <p:sldLayoutId id="2147485658" r:id="rId2"/>
    <p:sldLayoutId id="2147485659" r:id="rId3"/>
    <p:sldLayoutId id="2147485660" r:id="rId4"/>
    <p:sldLayoutId id="2147485661" r:id="rId5"/>
    <p:sldLayoutId id="2147485662" r:id="rId6"/>
    <p:sldLayoutId id="2147485663" r:id="rId7"/>
    <p:sldLayoutId id="2147485664" r:id="rId8"/>
    <p:sldLayoutId id="2147485665" r:id="rId9"/>
    <p:sldLayoutId id="2147485666" r:id="rId10"/>
    <p:sldLayoutId id="2147485667" r:id="rId11"/>
    <p:sldLayoutId id="2147485668" r:id="rId12"/>
    <p:sldLayoutId id="2147485669" r:id="rId13"/>
    <p:sldLayoutId id="2147485670" r:id="rId14"/>
    <p:sldLayoutId id="2147485671" r:id="rId15"/>
    <p:sldLayoutId id="2147485672" r:id="rId16"/>
    <p:sldLayoutId id="2147485673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5" r:id="rId1"/>
    <p:sldLayoutId id="2147485676" r:id="rId2"/>
    <p:sldLayoutId id="2147485677" r:id="rId3"/>
    <p:sldLayoutId id="2147485678" r:id="rId4"/>
    <p:sldLayoutId id="2147485679" r:id="rId5"/>
    <p:sldLayoutId id="2147485680" r:id="rId6"/>
    <p:sldLayoutId id="2147485681" r:id="rId7"/>
    <p:sldLayoutId id="2147485682" r:id="rId8"/>
    <p:sldLayoutId id="2147485683" r:id="rId9"/>
    <p:sldLayoutId id="2147485684" r:id="rId10"/>
    <p:sldLayoutId id="2147485685" r:id="rId11"/>
    <p:sldLayoutId id="2147485686" r:id="rId12"/>
    <p:sldLayoutId id="2147485687" r:id="rId13"/>
    <p:sldLayoutId id="2147485688" r:id="rId14"/>
    <p:sldLayoutId id="2147485689" r:id="rId15"/>
    <p:sldLayoutId id="2147485690" r:id="rId16"/>
    <p:sldLayoutId id="2147485691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694" r:id="rId2"/>
    <p:sldLayoutId id="2147485695" r:id="rId3"/>
    <p:sldLayoutId id="2147485696" r:id="rId4"/>
    <p:sldLayoutId id="2147485697" r:id="rId5"/>
    <p:sldLayoutId id="2147485698" r:id="rId6"/>
    <p:sldLayoutId id="2147485699" r:id="rId7"/>
    <p:sldLayoutId id="2147485700" r:id="rId8"/>
    <p:sldLayoutId id="2147485701" r:id="rId9"/>
    <p:sldLayoutId id="2147485702" r:id="rId10"/>
    <p:sldLayoutId id="2147485703" r:id="rId11"/>
    <p:sldLayoutId id="2147485704" r:id="rId12"/>
    <p:sldLayoutId id="2147485705" r:id="rId13"/>
    <p:sldLayoutId id="2147485706" r:id="rId14"/>
    <p:sldLayoutId id="2147485707" r:id="rId15"/>
    <p:sldLayoutId id="2147485708" r:id="rId16"/>
    <p:sldLayoutId id="2147485709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1" r:id="rId1"/>
    <p:sldLayoutId id="2147485712" r:id="rId2"/>
    <p:sldLayoutId id="2147485713" r:id="rId3"/>
    <p:sldLayoutId id="2147485714" r:id="rId4"/>
    <p:sldLayoutId id="2147485715" r:id="rId5"/>
    <p:sldLayoutId id="2147485716" r:id="rId6"/>
    <p:sldLayoutId id="2147485717" r:id="rId7"/>
    <p:sldLayoutId id="2147485718" r:id="rId8"/>
    <p:sldLayoutId id="2147485719" r:id="rId9"/>
    <p:sldLayoutId id="2147485720" r:id="rId10"/>
    <p:sldLayoutId id="2147485721" r:id="rId11"/>
    <p:sldLayoutId id="2147485722" r:id="rId12"/>
    <p:sldLayoutId id="2147485723" r:id="rId13"/>
    <p:sldLayoutId id="2147485724" r:id="rId14"/>
    <p:sldLayoutId id="2147485725" r:id="rId15"/>
    <p:sldLayoutId id="2147485726" r:id="rId16"/>
    <p:sldLayoutId id="2147485727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9" r:id="rId1"/>
    <p:sldLayoutId id="2147485730" r:id="rId2"/>
    <p:sldLayoutId id="2147485731" r:id="rId3"/>
    <p:sldLayoutId id="2147485732" r:id="rId4"/>
    <p:sldLayoutId id="2147485733" r:id="rId5"/>
    <p:sldLayoutId id="2147485734" r:id="rId6"/>
    <p:sldLayoutId id="2147485735" r:id="rId7"/>
    <p:sldLayoutId id="2147485736" r:id="rId8"/>
    <p:sldLayoutId id="2147485737" r:id="rId9"/>
    <p:sldLayoutId id="2147485738" r:id="rId10"/>
    <p:sldLayoutId id="2147485739" r:id="rId11"/>
    <p:sldLayoutId id="2147485740" r:id="rId12"/>
    <p:sldLayoutId id="2147485741" r:id="rId13"/>
    <p:sldLayoutId id="2147485742" r:id="rId14"/>
    <p:sldLayoutId id="2147485743" r:id="rId15"/>
    <p:sldLayoutId id="2147485744" r:id="rId16"/>
    <p:sldLayoutId id="2147485745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748" r:id="rId2"/>
    <p:sldLayoutId id="2147485749" r:id="rId3"/>
    <p:sldLayoutId id="2147485750" r:id="rId4"/>
    <p:sldLayoutId id="2147485751" r:id="rId5"/>
    <p:sldLayoutId id="2147485752" r:id="rId6"/>
    <p:sldLayoutId id="2147485753" r:id="rId7"/>
    <p:sldLayoutId id="2147485754" r:id="rId8"/>
    <p:sldLayoutId id="2147485755" r:id="rId9"/>
    <p:sldLayoutId id="2147485756" r:id="rId10"/>
    <p:sldLayoutId id="2147485757" r:id="rId11"/>
    <p:sldLayoutId id="2147485758" r:id="rId12"/>
    <p:sldLayoutId id="2147485759" r:id="rId13"/>
    <p:sldLayoutId id="2147485760" r:id="rId14"/>
    <p:sldLayoutId id="2147485761" r:id="rId15"/>
    <p:sldLayoutId id="2147485762" r:id="rId16"/>
    <p:sldLayoutId id="2147485763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65" r:id="rId1"/>
    <p:sldLayoutId id="2147485766" r:id="rId2"/>
    <p:sldLayoutId id="2147485767" r:id="rId3"/>
    <p:sldLayoutId id="2147485768" r:id="rId4"/>
    <p:sldLayoutId id="2147485769" r:id="rId5"/>
    <p:sldLayoutId id="2147485770" r:id="rId6"/>
    <p:sldLayoutId id="2147485771" r:id="rId7"/>
    <p:sldLayoutId id="2147485772" r:id="rId8"/>
    <p:sldLayoutId id="2147485773" r:id="rId9"/>
    <p:sldLayoutId id="2147485774" r:id="rId10"/>
    <p:sldLayoutId id="2147485775" r:id="rId11"/>
    <p:sldLayoutId id="2147485776" r:id="rId12"/>
    <p:sldLayoutId id="2147485777" r:id="rId13"/>
    <p:sldLayoutId id="2147485779" r:id="rId14"/>
    <p:sldLayoutId id="2147485780" r:id="rId15"/>
    <p:sldLayoutId id="2147485781" r:id="rId16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3" r:id="rId1"/>
    <p:sldLayoutId id="2147485784" r:id="rId2"/>
    <p:sldLayoutId id="2147485785" r:id="rId3"/>
    <p:sldLayoutId id="2147485786" r:id="rId4"/>
    <p:sldLayoutId id="2147485787" r:id="rId5"/>
    <p:sldLayoutId id="2147485788" r:id="rId6"/>
    <p:sldLayoutId id="2147485789" r:id="rId7"/>
    <p:sldLayoutId id="2147485790" r:id="rId8"/>
    <p:sldLayoutId id="2147485791" r:id="rId9"/>
    <p:sldLayoutId id="2147485792" r:id="rId10"/>
    <p:sldLayoutId id="2147485793" r:id="rId11"/>
    <p:sldLayoutId id="2147485794" r:id="rId12"/>
    <p:sldLayoutId id="2147485795" r:id="rId13"/>
    <p:sldLayoutId id="2147485796" r:id="rId14"/>
    <p:sldLayoutId id="2147485797" r:id="rId15"/>
    <p:sldLayoutId id="2147485798" r:id="rId16"/>
    <p:sldLayoutId id="2147485799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01" r:id="rId1"/>
    <p:sldLayoutId id="2147485802" r:id="rId2"/>
    <p:sldLayoutId id="2147485803" r:id="rId3"/>
    <p:sldLayoutId id="2147485804" r:id="rId4"/>
    <p:sldLayoutId id="2147485805" r:id="rId5"/>
    <p:sldLayoutId id="2147485806" r:id="rId6"/>
    <p:sldLayoutId id="2147485807" r:id="rId7"/>
    <p:sldLayoutId id="2147485808" r:id="rId8"/>
    <p:sldLayoutId id="2147485809" r:id="rId9"/>
    <p:sldLayoutId id="2147485810" r:id="rId10"/>
    <p:sldLayoutId id="2147485811" r:id="rId11"/>
    <p:sldLayoutId id="2147485812" r:id="rId12"/>
    <p:sldLayoutId id="2147485813" r:id="rId13"/>
    <p:sldLayoutId id="2147485814" r:id="rId14"/>
    <p:sldLayoutId id="2147485815" r:id="rId15"/>
    <p:sldLayoutId id="2147485816" r:id="rId16"/>
    <p:sldLayoutId id="2147485817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  <p:sldLayoutId id="2147485830" r:id="rId12"/>
    <p:sldLayoutId id="2147485831" r:id="rId13"/>
    <p:sldLayoutId id="2147485832" r:id="rId14"/>
    <p:sldLayoutId id="2147485833" r:id="rId15"/>
    <p:sldLayoutId id="2147485834" r:id="rId16"/>
    <p:sldLayoutId id="2147485835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17" r:id="rId5"/>
    <p:sldLayoutId id="2147485518" r:id="rId6"/>
    <p:sldLayoutId id="2147485519" r:id="rId7"/>
    <p:sldLayoutId id="2147485520" r:id="rId8"/>
    <p:sldLayoutId id="2147485521" r:id="rId9"/>
    <p:sldLayoutId id="2147485522" r:id="rId10"/>
    <p:sldLayoutId id="2147485523" r:id="rId11"/>
    <p:sldLayoutId id="2147485524" r:id="rId12"/>
    <p:sldLayoutId id="2147485525" r:id="rId13"/>
    <p:sldLayoutId id="2147485526" r:id="rId14"/>
    <p:sldLayoutId id="2147485527" r:id="rId15"/>
    <p:sldLayoutId id="2147485528" r:id="rId16"/>
    <p:sldLayoutId id="2147485529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  <p:sldLayoutId id="2147485542" r:id="rId12"/>
    <p:sldLayoutId id="2147485543" r:id="rId13"/>
    <p:sldLayoutId id="2147485544" r:id="rId14"/>
    <p:sldLayoutId id="2147485545" r:id="rId15"/>
    <p:sldLayoutId id="2147485546" r:id="rId16"/>
    <p:sldLayoutId id="2147485547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  <p:sldLayoutId id="2147485560" r:id="rId12"/>
    <p:sldLayoutId id="2147485561" r:id="rId13"/>
    <p:sldLayoutId id="2147485562" r:id="rId14"/>
    <p:sldLayoutId id="2147485563" r:id="rId15"/>
    <p:sldLayoutId id="2147485564" r:id="rId16"/>
    <p:sldLayoutId id="2147485565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67" r:id="rId1"/>
    <p:sldLayoutId id="2147485568" r:id="rId2"/>
    <p:sldLayoutId id="2147485569" r:id="rId3"/>
    <p:sldLayoutId id="2147485570" r:id="rId4"/>
    <p:sldLayoutId id="2147485571" r:id="rId5"/>
    <p:sldLayoutId id="2147485572" r:id="rId6"/>
    <p:sldLayoutId id="2147485573" r:id="rId7"/>
    <p:sldLayoutId id="2147485574" r:id="rId8"/>
    <p:sldLayoutId id="2147485575" r:id="rId9"/>
    <p:sldLayoutId id="2147485576" r:id="rId10"/>
    <p:sldLayoutId id="2147485577" r:id="rId11"/>
    <p:sldLayoutId id="2147485578" r:id="rId12"/>
    <p:sldLayoutId id="2147485579" r:id="rId13"/>
    <p:sldLayoutId id="2147485580" r:id="rId14"/>
    <p:sldLayoutId id="2147485581" r:id="rId15"/>
    <p:sldLayoutId id="2147485582" r:id="rId16"/>
    <p:sldLayoutId id="2147485583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85" r:id="rId1"/>
    <p:sldLayoutId id="2147485586" r:id="rId2"/>
    <p:sldLayoutId id="2147485587" r:id="rId3"/>
    <p:sldLayoutId id="2147485588" r:id="rId4"/>
    <p:sldLayoutId id="2147485589" r:id="rId5"/>
    <p:sldLayoutId id="2147485590" r:id="rId6"/>
    <p:sldLayoutId id="2147485591" r:id="rId7"/>
    <p:sldLayoutId id="2147485592" r:id="rId8"/>
    <p:sldLayoutId id="2147485593" r:id="rId9"/>
    <p:sldLayoutId id="2147485594" r:id="rId10"/>
    <p:sldLayoutId id="2147485595" r:id="rId11"/>
    <p:sldLayoutId id="2147485596" r:id="rId12"/>
    <p:sldLayoutId id="2147485597" r:id="rId13"/>
    <p:sldLayoutId id="2147485598" r:id="rId14"/>
    <p:sldLayoutId id="2147485599" r:id="rId15"/>
    <p:sldLayoutId id="2147485600" r:id="rId16"/>
    <p:sldLayoutId id="2147485601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  <p:sldLayoutId id="2147485614" r:id="rId12"/>
    <p:sldLayoutId id="2147485615" r:id="rId13"/>
    <p:sldLayoutId id="2147485616" r:id="rId14"/>
    <p:sldLayoutId id="2147485617" r:id="rId15"/>
    <p:sldLayoutId id="2147485618" r:id="rId16"/>
    <p:sldLayoutId id="2147485619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  <p:sldLayoutId id="2147485632" r:id="rId12"/>
    <p:sldLayoutId id="2147485633" r:id="rId13"/>
    <p:sldLayoutId id="2147485634" r:id="rId14"/>
    <p:sldLayoutId id="2147485635" r:id="rId15"/>
    <p:sldLayoutId id="2147485636" r:id="rId16"/>
    <p:sldLayoutId id="2147485637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675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230090-D7E0-3C46-A6C1-080E55F30CC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AC07A-49FD-2A44-88C0-36ABE969E6A5}" type="datetime1">
              <a:rPr lang="en-US" b="0"/>
              <a:pPr>
                <a:defRPr/>
              </a:pPr>
              <a:t>4/13/15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" y="6289675"/>
            <a:ext cx="3155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b="0">
                <a:solidFill>
                  <a:prstClr val="black">
                    <a:tint val="75000"/>
                  </a:prstClr>
                </a:solidFill>
              </a:rPr>
              <a:t>
              </a:t>
            </a:r>
          </a:p>
        </p:txBody>
      </p:sp>
      <p:pic>
        <p:nvPicPr>
          <p:cNvPr id="1031" name="Picture 6" descr="coloredseal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722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9" r:id="rId1"/>
    <p:sldLayoutId id="2147485640" r:id="rId2"/>
    <p:sldLayoutId id="2147485641" r:id="rId3"/>
    <p:sldLayoutId id="2147485642" r:id="rId4"/>
    <p:sldLayoutId id="2147485643" r:id="rId5"/>
    <p:sldLayoutId id="2147485644" r:id="rId6"/>
    <p:sldLayoutId id="2147485645" r:id="rId7"/>
    <p:sldLayoutId id="2147485646" r:id="rId8"/>
    <p:sldLayoutId id="2147485647" r:id="rId9"/>
    <p:sldLayoutId id="2147485648" r:id="rId10"/>
    <p:sldLayoutId id="2147485649" r:id="rId11"/>
    <p:sldLayoutId id="2147485650" r:id="rId12"/>
    <p:sldLayoutId id="2147485651" r:id="rId13"/>
    <p:sldLayoutId id="2147485652" r:id="rId14"/>
    <p:sldLayoutId id="2147485653" r:id="rId15"/>
    <p:sldLayoutId id="2147485654" r:id="rId16"/>
    <p:sldLayoutId id="2147485655" r:id="rId17"/>
  </p:sldLayoutIdLst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pitchFamily="-65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-65" charset="0"/>
          <a:ea typeface="ＭＳ Ｐゴシック" pitchFamily="-65" charset="-128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Clr>
          <a:srgbClr val="8E887C"/>
        </a:buClr>
        <a:buFont typeface="Wingdings" charset="0"/>
        <a:buChar char="u"/>
        <a:defRPr sz="24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sz="22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2pPr>
      <a:lvl3pPr marL="13716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sz="2000"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3pPr>
      <a:lvl4pPr marL="1828800" indent="-457200" algn="l" rtl="0" eaLnBrk="0" fontAlgn="base" hangingPunct="0">
        <a:spcBef>
          <a:spcPts val="600"/>
        </a:spcBef>
        <a:spcAft>
          <a:spcPct val="0"/>
        </a:spcAft>
        <a:buClr>
          <a:srgbClr val="47443E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4pPr>
      <a:lvl5pPr marL="2286000" indent="-457200" algn="l" rtl="0" eaLnBrk="0" fontAlgn="base" hangingPunct="0">
        <a:spcBef>
          <a:spcPts val="600"/>
        </a:spcBef>
        <a:spcAft>
          <a:spcPct val="0"/>
        </a:spcAft>
        <a:buClr>
          <a:srgbClr val="8E887C"/>
        </a:buClr>
        <a:buFont typeface="Wingdings" charset="0"/>
        <a:buChar char="u"/>
        <a:defRPr kern="1200">
          <a:solidFill>
            <a:schemeClr val="tx2"/>
          </a:solidFill>
          <a:latin typeface="Arial Rounded MT Bold"/>
          <a:ea typeface="ＭＳ Ｐゴシック" pitchFamily="-65" charset="-128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38.jpeg"/><Relationship Id="rId5" Type="http://schemas.openxmlformats.org/officeDocument/2006/relationships/image" Target="../media/image37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89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0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1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4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5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25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57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73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15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73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291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1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31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1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microsoft.com/office/2007/relationships/hdphoto" Target="../media/hdphoto3.wdp"/><Relationship Id="rId13" Type="http://schemas.openxmlformats.org/officeDocument/2006/relationships/image" Target="../media/image27.png"/><Relationship Id="rId14" Type="http://schemas.microsoft.com/office/2007/relationships/hdphoto" Target="../media/hdphoto4.wdp"/><Relationship Id="rId15" Type="http://schemas.openxmlformats.org/officeDocument/2006/relationships/image" Target="../media/image28.png"/><Relationship Id="rId16" Type="http://schemas.microsoft.com/office/2007/relationships/hdphoto" Target="../media/hdphoto5.wdp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microsoft.com/office/2007/relationships/hdphoto" Target="../media/hdphoto6.wdp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microsoft.com/office/2007/relationships/hdphoto" Target="../media/hdphoto1.wdp"/><Relationship Id="rId9" Type="http://schemas.openxmlformats.org/officeDocument/2006/relationships/image" Target="../media/image25.png"/><Relationship Id="rId10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63855" y="619125"/>
            <a:ext cx="7789312" cy="433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3200" cap="small" dirty="0" smtClean="0">
                <a:solidFill>
                  <a:srgbClr val="FFFFFF"/>
                </a:solidFill>
                <a:latin typeface="Arial Rounded MT Bold" charset="0"/>
              </a:rPr>
              <a:t>Acute Respiratory Distress </a:t>
            </a:r>
            <a:r>
              <a:rPr lang="en-US" sz="3200" strike="sngStrike" cap="small" dirty="0" smtClean="0">
                <a:solidFill>
                  <a:srgbClr val="FF0000"/>
                </a:solidFill>
                <a:latin typeface="Arial Rounded MT Bold" charset="0"/>
              </a:rPr>
              <a:t>Syndrome</a:t>
            </a:r>
            <a:r>
              <a:rPr lang="en-US" sz="4000" dirty="0" smtClean="0">
                <a:solidFill>
                  <a:srgbClr val="FFFFFF"/>
                </a:solidFill>
                <a:latin typeface="Arial Rounded MT Bold" charset="0"/>
              </a:rPr>
              <a:t/>
            </a:r>
            <a:br>
              <a:rPr lang="en-US" sz="4000" dirty="0" smtClean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000" dirty="0">
                <a:solidFill>
                  <a:srgbClr val="FFFFFF"/>
                </a:solidFill>
                <a:latin typeface="Arial Rounded MT Bold" charset="0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3600" cap="small" dirty="0">
                <a:solidFill>
                  <a:srgbClr val="FFFFFF"/>
                </a:solidFill>
                <a:latin typeface="Arial Rounded MT Bold" charset="0"/>
              </a:rPr>
              <a:t>Disease Pathogenesis </a:t>
            </a:r>
            <a:br>
              <a:rPr lang="en-US" sz="36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3600" cap="small" dirty="0">
                <a:solidFill>
                  <a:srgbClr val="FFFFFF"/>
                </a:solidFill>
                <a:latin typeface="Arial Rounded MT Bold" charset="0"/>
              </a:rPr>
              <a:t>and </a:t>
            </a:r>
            <a:endParaRPr lang="en-US" sz="3600" cap="small" dirty="0" smtClean="0">
              <a:solidFill>
                <a:srgbClr val="FFFFFF"/>
              </a:solidFill>
              <a:latin typeface="Arial Rounded MT Bold" charset="0"/>
            </a:endParaRPr>
          </a:p>
          <a:p>
            <a:pPr algn="ctr"/>
            <a:r>
              <a:rPr lang="en-US" sz="3600" cap="small" dirty="0" smtClean="0">
                <a:solidFill>
                  <a:schemeClr val="bg1"/>
                </a:solidFill>
                <a:latin typeface="Arial Rounded MT Bold" charset="0"/>
              </a:rPr>
              <a:t>Clinical Progression </a:t>
            </a:r>
            <a:r>
              <a:rPr lang="en-US" sz="3200" cap="small" dirty="0">
                <a:solidFill>
                  <a:srgbClr val="FFFFFF"/>
                </a:solidFill>
                <a:latin typeface="Arial Rounded MT Bold" charset="0"/>
              </a:rPr>
              <a:t/>
            </a:r>
            <a:br>
              <a:rPr lang="en-US" sz="32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000" dirty="0">
                <a:solidFill>
                  <a:srgbClr val="FFFFFF"/>
                </a:solidFill>
                <a:latin typeface="Arial Rounded MT Bold" charset="0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Rounded MT Bold" charset="0"/>
              </a:rPr>
              <a:t>G. Umberto Meduri M.D.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latin typeface="Arial Rounded MT Bold" charset="0"/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Rounded MT Bold" charset="0"/>
              </a:rPr>
              <a:t>Memphis VA Medical Center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4"/>
          <a:stretch>
            <a:fillRect/>
          </a:stretch>
        </p:blipFill>
        <p:spPr bwMode="auto">
          <a:xfrm>
            <a:off x="565150" y="3644900"/>
            <a:ext cx="81629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7" name="Rectangle 3"/>
          <p:cNvSpPr>
            <a:spLocks noGrp="1" noChangeArrowheads="1"/>
          </p:cNvSpPr>
          <p:nvPr>
            <p:ph type="title"/>
          </p:nvPr>
        </p:nvSpPr>
        <p:spPr>
          <a:xfrm>
            <a:off x="846673" y="66675"/>
            <a:ext cx="7770813" cy="1371600"/>
          </a:xfrm>
        </p:spPr>
        <p:txBody>
          <a:bodyPr/>
          <a:lstStyle/>
          <a:p>
            <a:pPr algn="l"/>
            <a:r>
              <a:rPr lang="en-US" dirty="0" err="1" smtClean="0"/>
              <a:t>Menage</a:t>
            </a:r>
            <a:r>
              <a:rPr lang="en-US" dirty="0" smtClean="0"/>
              <a:t> a </a:t>
            </a:r>
            <a:r>
              <a:rPr lang="en-US" dirty="0" err="1" smtClean="0"/>
              <a:t>Trois</a:t>
            </a:r>
            <a:r>
              <a:rPr lang="en-US" dirty="0" smtClean="0"/>
              <a:t> (3)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5150" y="1677988"/>
            <a:ext cx="8162925" cy="2176462"/>
            <a:chOff x="356" y="1057"/>
            <a:chExt cx="5142" cy="1371"/>
          </a:xfrm>
        </p:grpSpPr>
        <p:pic>
          <p:nvPicPr>
            <p:cNvPr id="32772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46"/>
            <a:stretch>
              <a:fillRect/>
            </a:stretch>
          </p:blipFill>
          <p:spPr bwMode="auto">
            <a:xfrm>
              <a:off x="356" y="1057"/>
              <a:ext cx="5142" cy="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442" y="1847"/>
              <a:ext cx="160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800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Inflammation</a:t>
              </a:r>
            </a:p>
          </p:txBody>
        </p:sp>
        <p:sp>
          <p:nvSpPr>
            <p:cNvPr id="338951" name="Text Box 7"/>
            <p:cNvSpPr txBox="1">
              <a:spLocks noChangeArrowheads="1"/>
            </p:cNvSpPr>
            <p:nvPr/>
          </p:nvSpPr>
          <p:spPr bwMode="auto">
            <a:xfrm>
              <a:off x="2108" y="1847"/>
              <a:ext cx="149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800" i="1" smtClean="0">
                  <a:solidFill>
                    <a:srgbClr val="62352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Coagulation</a:t>
              </a:r>
            </a:p>
          </p:txBody>
        </p:sp>
        <p:sp>
          <p:nvSpPr>
            <p:cNvPr id="338952" name="Text Box 8"/>
            <p:cNvSpPr txBox="1">
              <a:spLocks noChangeArrowheads="1"/>
            </p:cNvSpPr>
            <p:nvPr/>
          </p:nvSpPr>
          <p:spPr bwMode="auto">
            <a:xfrm>
              <a:off x="4128" y="1890"/>
              <a:ext cx="946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800" i="1" smtClean="0">
                  <a:solidFill>
                    <a:srgbClr val="7A7B4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Tissue</a:t>
              </a:r>
            </a:p>
            <a:p>
              <a:pPr>
                <a:defRPr/>
              </a:pPr>
              <a:r>
                <a:rPr lang="en-US" sz="2800" i="1" smtClean="0">
                  <a:solidFill>
                    <a:srgbClr val="7A7B4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Repair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71500" y="3598863"/>
            <a:ext cx="8343900" cy="2662237"/>
            <a:chOff x="360" y="2115"/>
            <a:chExt cx="5256" cy="1677"/>
          </a:xfrm>
        </p:grpSpPr>
        <p:sp>
          <p:nvSpPr>
            <p:cNvPr id="42013" name="Oval 3"/>
            <p:cNvSpPr>
              <a:spLocks noChangeArrowheads="1"/>
            </p:cNvSpPr>
            <p:nvPr/>
          </p:nvSpPr>
          <p:spPr bwMode="auto">
            <a:xfrm rot="-65105">
              <a:off x="360" y="2115"/>
              <a:ext cx="2025" cy="1677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Left"/>
              <a:lightRig rig="legacyFlat3" dir="t"/>
            </a:scene3d>
            <a:sp3d extrusionH="3630600" prstMaterial="legacyMetal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98312" name="Text Box 8"/>
            <p:cNvSpPr txBox="1">
              <a:spLocks noChangeArrowheads="1"/>
            </p:cNvSpPr>
            <p:nvPr/>
          </p:nvSpPr>
          <p:spPr bwMode="auto">
            <a:xfrm>
              <a:off x="2576" y="2137"/>
              <a:ext cx="1766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b="1" dirty="0" smtClean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Functional consequences of morphologic changes</a:t>
              </a:r>
            </a:p>
          </p:txBody>
        </p:sp>
        <p:sp>
          <p:nvSpPr>
            <p:cNvPr id="42015" name="Line 9"/>
            <p:cNvSpPr>
              <a:spLocks noChangeShapeType="1"/>
            </p:cNvSpPr>
            <p:nvPr/>
          </p:nvSpPr>
          <p:spPr bwMode="auto">
            <a:xfrm>
              <a:off x="1824" y="2320"/>
              <a:ext cx="761" cy="0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98319" name="Text Box 15"/>
            <p:cNvSpPr txBox="1">
              <a:spLocks noChangeArrowheads="1"/>
            </p:cNvSpPr>
            <p:nvPr/>
          </p:nvSpPr>
          <p:spPr bwMode="auto">
            <a:xfrm>
              <a:off x="4376" y="2195"/>
              <a:ext cx="1240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Physiology</a:t>
              </a:r>
            </a:p>
          </p:txBody>
        </p:sp>
        <p:sp>
          <p:nvSpPr>
            <p:cNvPr id="42017" name="AutoShape 16"/>
            <p:cNvSpPr>
              <a:spLocks/>
            </p:cNvSpPr>
            <p:nvPr/>
          </p:nvSpPr>
          <p:spPr bwMode="auto">
            <a:xfrm>
              <a:off x="4271" y="2226"/>
              <a:ext cx="78" cy="188"/>
            </a:xfrm>
            <a:prstGeom prst="rightBrace">
              <a:avLst>
                <a:gd name="adj1" fmla="val 20085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</p:grp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404813" y="246063"/>
            <a:ext cx="6230937" cy="1163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2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273175" y="2135188"/>
            <a:ext cx="1873250" cy="1230312"/>
            <a:chOff x="802" y="1193"/>
            <a:chExt cx="1180" cy="775"/>
          </a:xfrm>
        </p:grpSpPr>
        <p:sp>
          <p:nvSpPr>
            <p:cNvPr id="98336" name="Text Box 32"/>
            <p:cNvSpPr txBox="1">
              <a:spLocks noChangeArrowheads="1"/>
            </p:cNvSpPr>
            <p:nvPr/>
          </p:nvSpPr>
          <p:spPr bwMode="auto">
            <a:xfrm>
              <a:off x="867" y="1795"/>
              <a:ext cx="6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b="1" dirty="0" smtClean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Etiology</a:t>
              </a:r>
            </a:p>
          </p:txBody>
        </p:sp>
        <p:grpSp>
          <p:nvGrpSpPr>
            <p:cNvPr id="35865" name="Group 24"/>
            <p:cNvGrpSpPr>
              <a:grpSpLocks/>
            </p:cNvGrpSpPr>
            <p:nvPr/>
          </p:nvGrpSpPr>
          <p:grpSpPr bwMode="auto">
            <a:xfrm>
              <a:off x="802" y="1193"/>
              <a:ext cx="776" cy="332"/>
              <a:chOff x="560" y="1092"/>
              <a:chExt cx="571" cy="370"/>
            </a:xfrm>
          </p:grpSpPr>
          <p:sp>
            <p:nvSpPr>
              <p:cNvPr id="98329" name="Oval 25"/>
              <p:cNvSpPr>
                <a:spLocks noChangeArrowheads="1"/>
              </p:cNvSpPr>
              <p:nvPr/>
            </p:nvSpPr>
            <p:spPr bwMode="auto">
              <a:xfrm>
                <a:off x="560" y="1092"/>
                <a:ext cx="568" cy="370"/>
              </a:xfrm>
              <a:prstGeom prst="ellipse">
                <a:avLst/>
              </a:prstGeom>
              <a:gradFill flip="none" rotWithShape="0">
                <a:gsLst>
                  <a:gs pos="0">
                    <a:srgbClr val="E80000">
                      <a:alpha val="82000"/>
                    </a:srgbClr>
                  </a:gs>
                  <a:gs pos="100000">
                    <a:srgbClr val="E80000">
                      <a:gamma/>
                      <a:shade val="76471"/>
                      <a:invGamma/>
                      <a:alpha val="82000"/>
                    </a:srgbClr>
                  </a:gs>
                </a:gsLst>
                <a:lin ang="5400000" scaled="1"/>
                <a:tileRect/>
              </a:gra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8330" name="Text Box 26"/>
              <p:cNvSpPr txBox="1">
                <a:spLocks noChangeArrowheads="1"/>
              </p:cNvSpPr>
              <p:nvPr/>
            </p:nvSpPr>
            <p:spPr bwMode="auto">
              <a:xfrm>
                <a:off x="563" y="1131"/>
                <a:ext cx="568" cy="2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 b="1" dirty="0" smtClean="0">
                    <a:solidFill>
                      <a:schemeClr val="bg1"/>
                    </a:solidFill>
                    <a:latin typeface="Arial Rounded MT Bold"/>
                    <a:cs typeface="Arial Rounded MT Bold"/>
                  </a:rPr>
                  <a:t>Insult</a:t>
                </a:r>
              </a:p>
            </p:txBody>
          </p:sp>
        </p:grpSp>
        <p:sp>
          <p:nvSpPr>
            <p:cNvPr id="98331" name="AutoShape 27"/>
            <p:cNvSpPr>
              <a:spLocks noChangeArrowheads="1"/>
            </p:cNvSpPr>
            <p:nvPr/>
          </p:nvSpPr>
          <p:spPr bwMode="auto">
            <a:xfrm rot="16200000">
              <a:off x="1790" y="1245"/>
              <a:ext cx="156" cy="228"/>
            </a:xfrm>
            <a:prstGeom prst="downArrow">
              <a:avLst>
                <a:gd name="adj1" fmla="val 50000"/>
                <a:gd name="adj2" fmla="val 36538"/>
              </a:avLst>
            </a:prstGeom>
            <a:solidFill>
              <a:schemeClr val="bg1"/>
            </a:solidFill>
            <a:ln w="12700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3349625" y="1751013"/>
            <a:ext cx="2444750" cy="1614487"/>
            <a:chOff x="2110" y="951"/>
            <a:chExt cx="1540" cy="1017"/>
          </a:xfrm>
        </p:grpSpPr>
        <p:sp>
          <p:nvSpPr>
            <p:cNvPr id="98337" name="Text Box 33"/>
            <p:cNvSpPr txBox="1">
              <a:spLocks noChangeArrowheads="1"/>
            </p:cNvSpPr>
            <p:nvPr/>
          </p:nvSpPr>
          <p:spPr bwMode="auto">
            <a:xfrm>
              <a:off x="2110" y="1794"/>
              <a:ext cx="127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Anatomical area</a:t>
              </a:r>
            </a:p>
          </p:txBody>
        </p:sp>
        <p:pic>
          <p:nvPicPr>
            <p:cNvPr id="98327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26" y="951"/>
              <a:ext cx="1200" cy="816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98335" name="AutoShape 31"/>
            <p:cNvSpPr>
              <a:spLocks noChangeArrowheads="1"/>
            </p:cNvSpPr>
            <p:nvPr/>
          </p:nvSpPr>
          <p:spPr bwMode="auto">
            <a:xfrm rot="16200000">
              <a:off x="3458" y="1245"/>
              <a:ext cx="156" cy="228"/>
            </a:xfrm>
            <a:prstGeom prst="downArrow">
              <a:avLst>
                <a:gd name="adj1" fmla="val 50000"/>
                <a:gd name="adj2" fmla="val 36538"/>
              </a:avLst>
            </a:prstGeom>
            <a:solidFill>
              <a:srgbClr val="FFFFFF"/>
            </a:solidFill>
            <a:ln w="12700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5886450" y="1751013"/>
            <a:ext cx="2044700" cy="1614487"/>
            <a:chOff x="3708" y="951"/>
            <a:chExt cx="1288" cy="1017"/>
          </a:xfrm>
        </p:grpSpPr>
        <p:sp>
          <p:nvSpPr>
            <p:cNvPr id="98338" name="Text Box 34"/>
            <p:cNvSpPr txBox="1">
              <a:spLocks noChangeArrowheads="1"/>
            </p:cNvSpPr>
            <p:nvPr/>
          </p:nvSpPr>
          <p:spPr bwMode="auto">
            <a:xfrm>
              <a:off x="3708" y="1794"/>
              <a:ext cx="12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Disease process</a:t>
              </a:r>
            </a:p>
          </p:txBody>
        </p:sp>
        <p:pic>
          <p:nvPicPr>
            <p:cNvPr id="98342" name="Picture 38"/>
            <p:cNvPicPr>
              <a:picLocks noChangeAspect="1" noChangeArrowheads="1"/>
            </p:cNvPicPr>
            <p:nvPr/>
          </p:nvPicPr>
          <p:blipFill>
            <a:blip r:embed="rId3">
              <a:lum bright="-40000"/>
            </a:blip>
            <a:srcRect/>
            <a:stretch>
              <a:fillRect/>
            </a:stretch>
          </p:blipFill>
          <p:spPr bwMode="auto">
            <a:xfrm>
              <a:off x="3758" y="951"/>
              <a:ext cx="1200" cy="816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092200" y="3883025"/>
            <a:ext cx="7931150" cy="2154238"/>
            <a:chOff x="688" y="2294"/>
            <a:chExt cx="4996" cy="1357"/>
          </a:xfrm>
        </p:grpSpPr>
        <p:sp>
          <p:nvSpPr>
            <p:cNvPr id="41998" name="Oval 4"/>
            <p:cNvSpPr>
              <a:spLocks noChangeArrowheads="1"/>
            </p:cNvSpPr>
            <p:nvPr/>
          </p:nvSpPr>
          <p:spPr bwMode="auto">
            <a:xfrm rot="-104888">
              <a:off x="688" y="2294"/>
              <a:ext cx="1356" cy="1357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Left"/>
              <a:lightRig rig="legacyFlat3" dir="t"/>
            </a:scene3d>
            <a:sp3d extrusionH="3630600" prstMaterial="legacyMetal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98311" name="Text Box 7"/>
            <p:cNvSpPr txBox="1">
              <a:spLocks noChangeArrowheads="1"/>
            </p:cNvSpPr>
            <p:nvPr/>
          </p:nvSpPr>
          <p:spPr bwMode="auto">
            <a:xfrm>
              <a:off x="2576" y="2493"/>
              <a:ext cx="1775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Structural alterations in cells and organs</a:t>
              </a:r>
            </a:p>
          </p:txBody>
        </p:sp>
        <p:sp>
          <p:nvSpPr>
            <p:cNvPr id="98318" name="Text Box 14"/>
            <p:cNvSpPr txBox="1">
              <a:spLocks noChangeArrowheads="1"/>
            </p:cNvSpPr>
            <p:nvPr/>
          </p:nvSpPr>
          <p:spPr bwMode="auto">
            <a:xfrm>
              <a:off x="4376" y="2551"/>
              <a:ext cx="1308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Morphology</a:t>
              </a:r>
            </a:p>
          </p:txBody>
        </p:sp>
        <p:sp>
          <p:nvSpPr>
            <p:cNvPr id="42001" name="AutoShape 17"/>
            <p:cNvSpPr>
              <a:spLocks/>
            </p:cNvSpPr>
            <p:nvPr/>
          </p:nvSpPr>
          <p:spPr bwMode="auto">
            <a:xfrm>
              <a:off x="4271" y="2582"/>
              <a:ext cx="78" cy="188"/>
            </a:xfrm>
            <a:prstGeom prst="rightBrace">
              <a:avLst>
                <a:gd name="adj1" fmla="val 20085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42002" name="Line 43"/>
            <p:cNvSpPr>
              <a:spLocks noChangeShapeType="1"/>
            </p:cNvSpPr>
            <p:nvPr/>
          </p:nvSpPr>
          <p:spPr bwMode="auto">
            <a:xfrm>
              <a:off x="1824" y="2688"/>
              <a:ext cx="761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1344613" y="4235450"/>
            <a:ext cx="7799387" cy="1430338"/>
            <a:chOff x="847" y="2516"/>
            <a:chExt cx="4913" cy="901"/>
          </a:xfrm>
        </p:grpSpPr>
        <p:sp>
          <p:nvSpPr>
            <p:cNvPr id="41993" name="Oval 5"/>
            <p:cNvSpPr>
              <a:spLocks noChangeArrowheads="1"/>
            </p:cNvSpPr>
            <p:nvPr/>
          </p:nvSpPr>
          <p:spPr bwMode="auto">
            <a:xfrm rot="-104888">
              <a:off x="847" y="2516"/>
              <a:ext cx="940" cy="901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round/>
              <a:headEnd/>
              <a:tailEnd/>
            </a:ln>
            <a:scene3d>
              <a:camera prst="legacyPerspectiveBottomLeft"/>
              <a:lightRig rig="legacyFlat3" dir="t"/>
            </a:scene3d>
            <a:sp3d extrusionH="3630600" prstMaterial="legacyMetal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41994" name="Line 11"/>
            <p:cNvSpPr>
              <a:spLocks noChangeShapeType="1"/>
            </p:cNvSpPr>
            <p:nvPr/>
          </p:nvSpPr>
          <p:spPr bwMode="auto">
            <a:xfrm>
              <a:off x="1375" y="3019"/>
              <a:ext cx="1210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  <p:sp>
          <p:nvSpPr>
            <p:cNvPr id="98316" name="Text Box 12"/>
            <p:cNvSpPr txBox="1">
              <a:spLocks noChangeArrowheads="1"/>
            </p:cNvSpPr>
            <p:nvPr/>
          </p:nvSpPr>
          <p:spPr bwMode="auto">
            <a:xfrm>
              <a:off x="2576" y="2836"/>
              <a:ext cx="1455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Mechanisms of disease development</a:t>
              </a:r>
            </a:p>
          </p:txBody>
        </p:sp>
        <p:sp>
          <p:nvSpPr>
            <p:cNvPr id="98322" name="Text Box 18"/>
            <p:cNvSpPr txBox="1">
              <a:spLocks noChangeArrowheads="1"/>
            </p:cNvSpPr>
            <p:nvPr/>
          </p:nvSpPr>
          <p:spPr bwMode="auto">
            <a:xfrm>
              <a:off x="4376" y="2894"/>
              <a:ext cx="1384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Pathogenesis</a:t>
              </a:r>
            </a:p>
          </p:txBody>
        </p:sp>
        <p:sp>
          <p:nvSpPr>
            <p:cNvPr id="41997" name="AutoShape 19"/>
            <p:cNvSpPr>
              <a:spLocks/>
            </p:cNvSpPr>
            <p:nvPr/>
          </p:nvSpPr>
          <p:spPr bwMode="auto">
            <a:xfrm>
              <a:off x="4271" y="2925"/>
              <a:ext cx="78" cy="188"/>
            </a:xfrm>
            <a:prstGeom prst="rightBrace">
              <a:avLst>
                <a:gd name="adj1" fmla="val 20085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Arial Rounded MT Bold"/>
              </a:endParaRPr>
            </a:p>
          </p:txBody>
        </p:sp>
      </p:grp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829733" y="189971"/>
            <a:ext cx="8229600" cy="1143000"/>
          </a:xfrm>
          <a:noFill/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l"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ea typeface="ＭＳ Ｐゴシック" charset="0"/>
              </a:rPr>
              <a:t>Disease Elements</a:t>
            </a:r>
            <a:endParaRPr lang="en-US" sz="4400" dirty="0">
              <a:solidFill>
                <a:schemeClr val="bg1"/>
              </a:solidFill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59"/>
          <p:cNvGrpSpPr>
            <a:grpSpLocks/>
          </p:cNvGrpSpPr>
          <p:nvPr/>
        </p:nvGrpSpPr>
        <p:grpSpPr bwMode="auto">
          <a:xfrm>
            <a:off x="1524013" y="2021406"/>
            <a:ext cx="5822950" cy="3459163"/>
            <a:chOff x="752" y="1444"/>
            <a:chExt cx="3668" cy="2179"/>
          </a:xfrm>
        </p:grpSpPr>
        <p:pic>
          <p:nvPicPr>
            <p:cNvPr id="44061" name="Picture 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3398"/>
              <a:ext cx="3668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2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1444"/>
              <a:ext cx="3668" cy="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6" y="184680"/>
            <a:ext cx="7602008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Disease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- Anatomy: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Acinus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673100" y="6299200"/>
            <a:ext cx="60039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262626"/>
                </a:solidFill>
                <a:latin typeface="Arial Rounded MT Bold"/>
              </a:rPr>
              <a:t>Morgenworth</a:t>
            </a:r>
            <a:r>
              <a:rPr lang="en-US" sz="1200" dirty="0">
                <a:solidFill>
                  <a:srgbClr val="262626"/>
                </a:solidFill>
                <a:latin typeface="Arial Rounded MT Bold"/>
              </a:rPr>
              <a:t>, Newhouse, Nolte. Atlas of Pulmonary Pathology,</a:t>
            </a:r>
          </a:p>
          <a:p>
            <a:pPr>
              <a:defRPr/>
            </a:pPr>
            <a:r>
              <a:rPr lang="en-US" sz="1200" dirty="0">
                <a:solidFill>
                  <a:srgbClr val="262626"/>
                </a:solidFill>
                <a:latin typeface="Arial Rounded MT Bold"/>
              </a:rPr>
              <a:t>Munich: </a:t>
            </a:r>
            <a:r>
              <a:rPr lang="en-US" sz="1200" dirty="0" err="1">
                <a:solidFill>
                  <a:srgbClr val="262626"/>
                </a:solidFill>
                <a:latin typeface="Arial Rounded MT Bold"/>
              </a:rPr>
              <a:t>Pharmazeutische</a:t>
            </a:r>
            <a:r>
              <a:rPr lang="en-US" sz="1200" dirty="0">
                <a:solidFill>
                  <a:srgbClr val="262626"/>
                </a:solidFill>
                <a:latin typeface="Arial Rounded MT Bold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Arial Rounded MT Bold"/>
              </a:rPr>
              <a:t>Verlagsgesellschaft</a:t>
            </a:r>
            <a:r>
              <a:rPr lang="en-US" sz="1200" dirty="0">
                <a:solidFill>
                  <a:srgbClr val="262626"/>
                </a:solidFill>
                <a:latin typeface="Arial Rounded MT Bold"/>
              </a:rPr>
              <a:t>, 1982.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7504113" y="-889000"/>
            <a:ext cx="1255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1400" smtClean="0">
              <a:solidFill>
                <a:prstClr val="black"/>
              </a:solidFill>
              <a:latin typeface="Arial Rounded MT Bold" charset="0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736613" y="1480069"/>
            <a:ext cx="6426200" cy="990600"/>
            <a:chOff x="256" y="1031"/>
            <a:chExt cx="4048" cy="624"/>
          </a:xfrm>
        </p:grpSpPr>
        <p:sp>
          <p:nvSpPr>
            <p:cNvPr id="74765" name="Rectangle 13"/>
            <p:cNvSpPr>
              <a:spLocks noChangeArrowheads="1"/>
            </p:cNvSpPr>
            <p:nvPr/>
          </p:nvSpPr>
          <p:spPr bwMode="auto">
            <a:xfrm>
              <a:off x="1970" y="1463"/>
              <a:ext cx="12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</a:rPr>
                <a:t>Terminal bronchiole </a:t>
              </a:r>
            </a:p>
          </p:txBody>
        </p:sp>
        <p:sp>
          <p:nvSpPr>
            <p:cNvPr id="50210" name="Line 18"/>
            <p:cNvSpPr>
              <a:spLocks noChangeShapeType="1"/>
            </p:cNvSpPr>
            <p:nvPr/>
          </p:nvSpPr>
          <p:spPr bwMode="auto">
            <a:xfrm>
              <a:off x="3201" y="1547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75000"/>
                    <a:lumOff val="2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4785" name="Text Box 33"/>
            <p:cNvSpPr txBox="1">
              <a:spLocks noChangeArrowheads="1"/>
            </p:cNvSpPr>
            <p:nvPr/>
          </p:nvSpPr>
          <p:spPr bwMode="auto">
            <a:xfrm>
              <a:off x="256" y="1031"/>
              <a:ext cx="40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180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Portion of the lobule distal to the terminal bronchiole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326076" y="4224856"/>
            <a:ext cx="2827337" cy="439738"/>
            <a:chOff x="3147" y="2784"/>
            <a:chExt cx="1781" cy="277"/>
          </a:xfrm>
        </p:grpSpPr>
        <p:sp>
          <p:nvSpPr>
            <p:cNvPr id="50207" name="AutoShape 40"/>
            <p:cNvSpPr>
              <a:spLocks noChangeArrowheads="1"/>
            </p:cNvSpPr>
            <p:nvPr/>
          </p:nvSpPr>
          <p:spPr bwMode="auto">
            <a:xfrm>
              <a:off x="3147" y="2784"/>
              <a:ext cx="320" cy="277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0208" name="Line 41"/>
            <p:cNvSpPr>
              <a:spLocks noChangeShapeType="1"/>
            </p:cNvSpPr>
            <p:nvPr/>
          </p:nvSpPr>
          <p:spPr bwMode="auto">
            <a:xfrm>
              <a:off x="3488" y="2912"/>
              <a:ext cx="1440" cy="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876313" y="1759469"/>
            <a:ext cx="8112125" cy="3937000"/>
            <a:chOff x="344" y="1279"/>
            <a:chExt cx="5110" cy="2480"/>
          </a:xfrm>
        </p:grpSpPr>
        <p:sp>
          <p:nvSpPr>
            <p:cNvPr id="50196" name="Line 19"/>
            <p:cNvSpPr>
              <a:spLocks noChangeShapeType="1"/>
            </p:cNvSpPr>
            <p:nvPr/>
          </p:nvSpPr>
          <p:spPr bwMode="auto">
            <a:xfrm flipH="1" flipV="1">
              <a:off x="3217" y="3476"/>
              <a:ext cx="384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44051" name="Group 53"/>
            <p:cNvGrpSpPr>
              <a:grpSpLocks/>
            </p:cNvGrpSpPr>
            <p:nvPr/>
          </p:nvGrpSpPr>
          <p:grpSpPr bwMode="auto">
            <a:xfrm>
              <a:off x="3601" y="1913"/>
              <a:ext cx="1853" cy="1846"/>
              <a:chOff x="3601" y="1913"/>
              <a:chExt cx="1853" cy="1846"/>
            </a:xfrm>
          </p:grpSpPr>
          <p:sp>
            <p:nvSpPr>
              <p:cNvPr id="74767" name="Rectangle 15"/>
              <p:cNvSpPr>
                <a:spLocks noChangeArrowheads="1"/>
              </p:cNvSpPr>
              <p:nvPr/>
            </p:nvSpPr>
            <p:spPr bwMode="auto">
              <a:xfrm>
                <a:off x="3601" y="3431"/>
                <a:ext cx="1648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 Rounded MT Bold"/>
                  </a:rPr>
                  <a:t>Interstitial fibrous </a:t>
                </a:r>
              </a:p>
              <a:p>
                <a:pPr>
                  <a:defRPr/>
                </a:pPr>
                <a:r>
                  <a:rPr lang="en-US" sz="1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 Rounded MT Bold"/>
                  </a:rPr>
                  <a:t>network of the alveolar wall </a:t>
                </a:r>
              </a:p>
            </p:txBody>
          </p:sp>
          <p:sp>
            <p:nvSpPr>
              <p:cNvPr id="74774" name="Rectangle 22"/>
              <p:cNvSpPr>
                <a:spLocks noChangeArrowheads="1"/>
              </p:cNvSpPr>
              <p:nvPr/>
            </p:nvSpPr>
            <p:spPr bwMode="auto">
              <a:xfrm>
                <a:off x="4271" y="1913"/>
                <a:ext cx="1183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 anchorCtr="1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Alveoli surrounding </a:t>
                </a:r>
              </a:p>
              <a:p>
                <a:pPr>
                  <a:defRPr/>
                </a:pPr>
                <a:r>
                  <a:rPr lang="en-US" sz="140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alveolar ducts</a:t>
                </a:r>
              </a:p>
            </p:txBody>
          </p:sp>
        </p:grpSp>
        <p:sp>
          <p:nvSpPr>
            <p:cNvPr id="50198" name="Line 23"/>
            <p:cNvSpPr>
              <a:spLocks noChangeShapeType="1"/>
            </p:cNvSpPr>
            <p:nvPr/>
          </p:nvSpPr>
          <p:spPr bwMode="auto">
            <a:xfrm flipH="1">
              <a:off x="3985" y="2058"/>
              <a:ext cx="24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4806" name="Text Box 54"/>
            <p:cNvSpPr txBox="1">
              <a:spLocks noChangeArrowheads="1"/>
            </p:cNvSpPr>
            <p:nvPr/>
          </p:nvSpPr>
          <p:spPr bwMode="auto">
            <a:xfrm>
              <a:off x="344" y="1279"/>
              <a:ext cx="17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en-US" sz="1800" smtClean="0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Acinus: 3-4,000 alveoli</a:t>
              </a:r>
            </a:p>
          </p:txBody>
        </p:sp>
      </p:grp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712801" y="2191269"/>
            <a:ext cx="6942137" cy="3848100"/>
            <a:chOff x="241" y="1551"/>
            <a:chExt cx="4373" cy="2424"/>
          </a:xfrm>
        </p:grpSpPr>
        <p:sp>
          <p:nvSpPr>
            <p:cNvPr id="50187" name="Line 17"/>
            <p:cNvSpPr>
              <a:spLocks noChangeShapeType="1"/>
            </p:cNvSpPr>
            <p:nvPr/>
          </p:nvSpPr>
          <p:spPr bwMode="auto">
            <a:xfrm flipH="1">
              <a:off x="4033" y="1619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0188" name="Line 20"/>
            <p:cNvSpPr>
              <a:spLocks noChangeShapeType="1"/>
            </p:cNvSpPr>
            <p:nvPr/>
          </p:nvSpPr>
          <p:spPr bwMode="auto">
            <a:xfrm flipH="1" flipV="1">
              <a:off x="1057" y="3476"/>
              <a:ext cx="336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0189" name="Line 21"/>
            <p:cNvSpPr>
              <a:spLocks noChangeShapeType="1"/>
            </p:cNvSpPr>
            <p:nvPr/>
          </p:nvSpPr>
          <p:spPr bwMode="auto">
            <a:xfrm>
              <a:off x="1249" y="2516"/>
              <a:ext cx="288" cy="4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44044" name="Group 52"/>
            <p:cNvGrpSpPr>
              <a:grpSpLocks/>
            </p:cNvGrpSpPr>
            <p:nvPr/>
          </p:nvGrpSpPr>
          <p:grpSpPr bwMode="auto">
            <a:xfrm>
              <a:off x="241" y="1551"/>
              <a:ext cx="4373" cy="2424"/>
              <a:chOff x="241" y="1551"/>
              <a:chExt cx="4373" cy="2424"/>
            </a:xfrm>
          </p:grpSpPr>
          <p:sp>
            <p:nvSpPr>
              <p:cNvPr id="74760" name="Rectangle 8"/>
              <p:cNvSpPr>
                <a:spLocks noChangeArrowheads="1"/>
              </p:cNvSpPr>
              <p:nvPr/>
            </p:nvSpPr>
            <p:spPr bwMode="auto">
              <a:xfrm>
                <a:off x="1164" y="3647"/>
                <a:ext cx="126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 Rounded MT Bold"/>
                  </a:rPr>
                  <a:t>Lobular artery (muscular)</a:t>
                </a:r>
              </a:p>
            </p:txBody>
          </p:sp>
          <p:sp>
            <p:nvSpPr>
              <p:cNvPr id="74763" name="Rectangle 11"/>
              <p:cNvSpPr>
                <a:spLocks noChangeArrowheads="1"/>
              </p:cNvSpPr>
              <p:nvPr/>
            </p:nvSpPr>
            <p:spPr bwMode="auto">
              <a:xfrm>
                <a:off x="241" y="2339"/>
                <a:ext cx="1168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 Rounded MT Bold"/>
                  </a:rPr>
                  <a:t>Capillary network of the alveolar wall </a:t>
                </a:r>
              </a:p>
            </p:txBody>
          </p:sp>
          <p:sp>
            <p:nvSpPr>
              <p:cNvPr id="74768" name="Rectangle 16"/>
              <p:cNvSpPr>
                <a:spLocks noChangeArrowheads="1"/>
              </p:cNvSpPr>
              <p:nvPr/>
            </p:nvSpPr>
            <p:spPr bwMode="auto">
              <a:xfrm>
                <a:off x="4255" y="1551"/>
                <a:ext cx="359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 anchorCtr="1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Vein</a:t>
                </a:r>
              </a:p>
            </p:txBody>
          </p:sp>
          <p:sp>
            <p:nvSpPr>
              <p:cNvPr id="74788" name="Rectangle 36"/>
              <p:cNvSpPr>
                <a:spLocks noChangeArrowheads="1"/>
              </p:cNvSpPr>
              <p:nvPr/>
            </p:nvSpPr>
            <p:spPr bwMode="auto">
              <a:xfrm>
                <a:off x="2248" y="3639"/>
                <a:ext cx="864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 Rounded MT Bold"/>
                  </a:rPr>
                  <a:t>Arteriole</a:t>
                </a:r>
              </a:p>
            </p:txBody>
          </p:sp>
        </p:grpSp>
        <p:sp>
          <p:nvSpPr>
            <p:cNvPr id="50191" name="Line 37"/>
            <p:cNvSpPr>
              <a:spLocks noChangeShapeType="1"/>
            </p:cNvSpPr>
            <p:nvPr/>
          </p:nvSpPr>
          <p:spPr bwMode="auto">
            <a:xfrm flipH="1" flipV="1">
              <a:off x="2141" y="3468"/>
              <a:ext cx="336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40200" y="1581150"/>
            <a:ext cx="4635500" cy="4451350"/>
            <a:chOff x="2608" y="996"/>
            <a:chExt cx="2920" cy="2804"/>
          </a:xfrm>
        </p:grpSpPr>
        <p:pic>
          <p:nvPicPr>
            <p:cNvPr id="4608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1016"/>
              <a:ext cx="2920" cy="2784"/>
            </a:xfrm>
            <a:prstGeom prst="rect">
              <a:avLst/>
            </a:prstGeom>
            <a:noFill/>
            <a:ln w="9525">
              <a:solidFill>
                <a:srgbClr val="5959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90" name="Rectangle 4"/>
            <p:cNvSpPr>
              <a:spLocks noChangeArrowheads="1"/>
            </p:cNvSpPr>
            <p:nvPr/>
          </p:nvSpPr>
          <p:spPr bwMode="auto">
            <a:xfrm>
              <a:off x="3612" y="2976"/>
              <a:ext cx="98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/>
            <a:p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thin interstitium</a:t>
              </a:r>
            </a:p>
            <a:p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(gas exchange)</a:t>
              </a:r>
              <a:endParaRPr lang="en-US" sz="1600" smtClean="0">
                <a:solidFill>
                  <a:srgbClr val="262626"/>
                </a:solidFill>
                <a:latin typeface="Arial Rounded MT Bold" charset="0"/>
              </a:endParaRPr>
            </a:p>
          </p:txBody>
        </p:sp>
        <p:sp>
          <p:nvSpPr>
            <p:cNvPr id="46091" name="Line 5"/>
            <p:cNvSpPr>
              <a:spLocks noChangeShapeType="1"/>
            </p:cNvSpPr>
            <p:nvPr/>
          </p:nvSpPr>
          <p:spPr bwMode="auto">
            <a:xfrm flipH="1" flipV="1">
              <a:off x="3824" y="2808"/>
              <a:ext cx="128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46092" name="Rectangle 6"/>
            <p:cNvSpPr>
              <a:spLocks noChangeArrowheads="1"/>
            </p:cNvSpPr>
            <p:nvPr/>
          </p:nvSpPr>
          <p:spPr bwMode="auto">
            <a:xfrm>
              <a:off x="2816" y="996"/>
              <a:ext cx="103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thick interstitium</a:t>
              </a:r>
            </a:p>
            <a:p>
              <a:pPr algn="ctr"/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(support </a:t>
              </a:r>
            </a:p>
            <a:p>
              <a:pPr algn="ctr"/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cell reservoir)</a:t>
              </a:r>
              <a:endParaRPr lang="en-US" sz="1600" smtClean="0">
                <a:solidFill>
                  <a:srgbClr val="262626"/>
                </a:solidFill>
                <a:latin typeface="Arial Rounded MT Bold" charset="0"/>
              </a:endParaRPr>
            </a:p>
          </p:txBody>
        </p:sp>
      </p:grpSp>
      <p:sp>
        <p:nvSpPr>
          <p:cNvPr id="329735" name="Rectangle 7"/>
          <p:cNvSpPr>
            <a:spLocks noGrp="1" noChangeArrowheads="1"/>
          </p:cNvSpPr>
          <p:nvPr>
            <p:ph type="title"/>
          </p:nvPr>
        </p:nvSpPr>
        <p:spPr>
          <a:xfrm>
            <a:off x="813329" y="211666"/>
            <a:ext cx="78994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cs typeface="ＭＳ Ｐゴシック" pitchFamily="-65" charset="-128"/>
              </a:rPr>
              <a:t>Disease </a:t>
            </a:r>
            <a:r>
              <a:rPr lang="en-US" dirty="0" smtClean="0">
                <a:cs typeface="ＭＳ Ｐゴシック" pitchFamily="-65" charset="-128"/>
              </a:rPr>
              <a:t>- Anatomy: ACM</a:t>
            </a:r>
            <a:endParaRPr lang="en-US" sz="3600" i="1" dirty="0">
              <a:solidFill>
                <a:srgbClr val="595959"/>
              </a:solidFill>
              <a:effectLst/>
              <a:cs typeface="ＭＳ Ｐゴシック" pitchFamily="-65" charset="-128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2288" y="1612900"/>
            <a:ext cx="3402012" cy="4419600"/>
            <a:chOff x="329" y="1104"/>
            <a:chExt cx="2143" cy="2784"/>
          </a:xfrm>
        </p:grpSpPr>
        <p:pic>
          <p:nvPicPr>
            <p:cNvPr id="52237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9" y="1104"/>
              <a:ext cx="2143" cy="2784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</p:pic>
        <p:sp>
          <p:nvSpPr>
            <p:cNvPr id="329738" name="Text Box 10"/>
            <p:cNvSpPr txBox="1">
              <a:spLocks noChangeArrowheads="1"/>
            </p:cNvSpPr>
            <p:nvPr/>
          </p:nvSpPr>
          <p:spPr bwMode="auto">
            <a:xfrm>
              <a:off x="1024" y="2280"/>
              <a:ext cx="336" cy="181"/>
            </a:xfrm>
            <a:prstGeom prst="rect">
              <a:avLst/>
            </a:prstGeom>
            <a:solidFill>
              <a:srgbClr val="404040">
                <a:alpha val="5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800" smtClean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AM</a:t>
              </a:r>
            </a:p>
          </p:txBody>
        </p:sp>
        <p:sp>
          <p:nvSpPr>
            <p:cNvPr id="329739" name="Text Box 11"/>
            <p:cNvSpPr txBox="1">
              <a:spLocks noChangeArrowheads="1"/>
            </p:cNvSpPr>
            <p:nvPr/>
          </p:nvSpPr>
          <p:spPr bwMode="auto">
            <a:xfrm>
              <a:off x="2104" y="1756"/>
              <a:ext cx="248" cy="1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smtClean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C</a:t>
              </a:r>
              <a:endParaRPr lang="en-US" sz="180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</a:endParaRPr>
            </a:p>
          </p:txBody>
        </p:sp>
      </p:grpSp>
      <p:sp>
        <p:nvSpPr>
          <p:cNvPr id="329740" name="Rectangle 12"/>
          <p:cNvSpPr>
            <a:spLocks noChangeArrowheads="1"/>
          </p:cNvSpPr>
          <p:nvPr/>
        </p:nvSpPr>
        <p:spPr bwMode="auto">
          <a:xfrm>
            <a:off x="434975" y="6065838"/>
            <a:ext cx="27368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Dr. Nai-Sai Wang McGill University</a:t>
            </a:r>
            <a:endParaRPr lang="en-US" sz="1200">
              <a:solidFill>
                <a:srgbClr val="404040"/>
              </a:solidFill>
              <a:latin typeface="Arial Rounded MT Bold" charset="0"/>
            </a:endParaRPr>
          </a:p>
        </p:txBody>
      </p:sp>
      <p:pic>
        <p:nvPicPr>
          <p:cNvPr id="329747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5168900"/>
            <a:ext cx="1795463" cy="8636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94350" y="2182813"/>
            <a:ext cx="2994025" cy="3375025"/>
            <a:chOff x="3524" y="1375"/>
            <a:chExt cx="1886" cy="2126"/>
          </a:xfrm>
        </p:grpSpPr>
        <p:grpSp>
          <p:nvGrpSpPr>
            <p:cNvPr id="50366" name="Group 3"/>
            <p:cNvGrpSpPr>
              <a:grpSpLocks/>
            </p:cNvGrpSpPr>
            <p:nvPr/>
          </p:nvGrpSpPr>
          <p:grpSpPr bwMode="auto">
            <a:xfrm>
              <a:off x="3711" y="1375"/>
              <a:ext cx="1699" cy="2126"/>
              <a:chOff x="3343" y="1367"/>
              <a:chExt cx="1699" cy="2126"/>
            </a:xfrm>
          </p:grpSpPr>
          <p:grpSp>
            <p:nvGrpSpPr>
              <p:cNvPr id="50372" name="Group 4"/>
              <p:cNvGrpSpPr>
                <a:grpSpLocks/>
              </p:cNvGrpSpPr>
              <p:nvPr/>
            </p:nvGrpSpPr>
            <p:grpSpPr bwMode="auto">
              <a:xfrm>
                <a:off x="3343" y="2814"/>
                <a:ext cx="149" cy="679"/>
                <a:chOff x="3343" y="2814"/>
                <a:chExt cx="149" cy="679"/>
              </a:xfrm>
            </p:grpSpPr>
            <p:sp>
              <p:nvSpPr>
                <p:cNvPr id="50391" name="Rectangle 5"/>
                <p:cNvSpPr>
                  <a:spLocks noChangeArrowheads="1"/>
                </p:cNvSpPr>
                <p:nvPr/>
              </p:nvSpPr>
              <p:spPr bwMode="auto">
                <a:xfrm>
                  <a:off x="3343" y="2925"/>
                  <a:ext cx="149" cy="568"/>
                </a:xfrm>
                <a:prstGeom prst="rect">
                  <a:avLst/>
                </a:prstGeom>
                <a:solidFill>
                  <a:srgbClr val="2D2F2B"/>
                </a:solidFill>
                <a:ln w="7938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039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3412" y="2814"/>
                  <a:ext cx="1" cy="11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93" name="Line 7"/>
                <p:cNvSpPr>
                  <a:spLocks noChangeShapeType="1"/>
                </p:cNvSpPr>
                <p:nvPr/>
              </p:nvSpPr>
              <p:spPr bwMode="auto">
                <a:xfrm>
                  <a:off x="3396" y="2814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94" name="Line 8"/>
                <p:cNvSpPr>
                  <a:spLocks noChangeShapeType="1"/>
                </p:cNvSpPr>
                <p:nvPr/>
              </p:nvSpPr>
              <p:spPr bwMode="auto">
                <a:xfrm>
                  <a:off x="3412" y="2925"/>
                  <a:ext cx="1" cy="11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95" name="Line 9"/>
                <p:cNvSpPr>
                  <a:spLocks noChangeShapeType="1"/>
                </p:cNvSpPr>
                <p:nvPr/>
              </p:nvSpPr>
              <p:spPr bwMode="auto">
                <a:xfrm>
                  <a:off x="3396" y="3036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373" name="Group 10"/>
              <p:cNvGrpSpPr>
                <a:grpSpLocks/>
              </p:cNvGrpSpPr>
              <p:nvPr/>
            </p:nvGrpSpPr>
            <p:grpSpPr bwMode="auto">
              <a:xfrm>
                <a:off x="3863" y="1367"/>
                <a:ext cx="144" cy="2126"/>
                <a:chOff x="3863" y="1367"/>
                <a:chExt cx="144" cy="2126"/>
              </a:xfrm>
            </p:grpSpPr>
            <p:sp>
              <p:nvSpPr>
                <p:cNvPr id="50386" name="Rectangle 11"/>
                <p:cNvSpPr>
                  <a:spLocks noChangeArrowheads="1"/>
                </p:cNvSpPr>
                <p:nvPr/>
              </p:nvSpPr>
              <p:spPr bwMode="auto">
                <a:xfrm>
                  <a:off x="3863" y="1478"/>
                  <a:ext cx="144" cy="2015"/>
                </a:xfrm>
                <a:prstGeom prst="rect">
                  <a:avLst/>
                </a:prstGeom>
                <a:solidFill>
                  <a:srgbClr val="2D2F2B"/>
                </a:solidFill>
                <a:ln w="7938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0387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932" y="1367"/>
                  <a:ext cx="1" cy="11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8" name="Line 13"/>
                <p:cNvSpPr>
                  <a:spLocks noChangeShapeType="1"/>
                </p:cNvSpPr>
                <p:nvPr/>
              </p:nvSpPr>
              <p:spPr bwMode="auto">
                <a:xfrm>
                  <a:off x="3916" y="1367"/>
                  <a:ext cx="38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9" name="Line 14"/>
                <p:cNvSpPr>
                  <a:spLocks noChangeShapeType="1"/>
                </p:cNvSpPr>
                <p:nvPr/>
              </p:nvSpPr>
              <p:spPr bwMode="auto">
                <a:xfrm>
                  <a:off x="3932" y="1478"/>
                  <a:ext cx="1" cy="110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90" name="Line 15"/>
                <p:cNvSpPr>
                  <a:spLocks noChangeShapeType="1"/>
                </p:cNvSpPr>
                <p:nvPr/>
              </p:nvSpPr>
              <p:spPr bwMode="auto">
                <a:xfrm>
                  <a:off x="3916" y="1588"/>
                  <a:ext cx="38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374" name="Group 16"/>
              <p:cNvGrpSpPr>
                <a:grpSpLocks/>
              </p:cNvGrpSpPr>
              <p:nvPr/>
            </p:nvGrpSpPr>
            <p:grpSpPr bwMode="auto">
              <a:xfrm>
                <a:off x="4378" y="2128"/>
                <a:ext cx="149" cy="1365"/>
                <a:chOff x="4378" y="2128"/>
                <a:chExt cx="149" cy="1365"/>
              </a:xfrm>
            </p:grpSpPr>
            <p:sp>
              <p:nvSpPr>
                <p:cNvPr id="50381" name="Rectangle 17"/>
                <p:cNvSpPr>
                  <a:spLocks noChangeArrowheads="1"/>
                </p:cNvSpPr>
                <p:nvPr/>
              </p:nvSpPr>
              <p:spPr bwMode="auto">
                <a:xfrm>
                  <a:off x="4378" y="2239"/>
                  <a:ext cx="149" cy="1254"/>
                </a:xfrm>
                <a:prstGeom prst="rect">
                  <a:avLst/>
                </a:prstGeom>
                <a:solidFill>
                  <a:srgbClr val="2D2F2B"/>
                </a:solidFill>
                <a:ln w="7938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038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453" y="2128"/>
                  <a:ext cx="1" cy="11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3" name="Line 19"/>
                <p:cNvSpPr>
                  <a:spLocks noChangeShapeType="1"/>
                </p:cNvSpPr>
                <p:nvPr/>
              </p:nvSpPr>
              <p:spPr bwMode="auto">
                <a:xfrm>
                  <a:off x="4437" y="2128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4" name="Line 20"/>
                <p:cNvSpPr>
                  <a:spLocks noChangeShapeType="1"/>
                </p:cNvSpPr>
                <p:nvPr/>
              </p:nvSpPr>
              <p:spPr bwMode="auto">
                <a:xfrm>
                  <a:off x="4453" y="2239"/>
                  <a:ext cx="1" cy="118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5" name="Line 21"/>
                <p:cNvSpPr>
                  <a:spLocks noChangeShapeType="1"/>
                </p:cNvSpPr>
                <p:nvPr/>
              </p:nvSpPr>
              <p:spPr bwMode="auto">
                <a:xfrm>
                  <a:off x="4437" y="2357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375" name="Group 22"/>
              <p:cNvGrpSpPr>
                <a:grpSpLocks/>
              </p:cNvGrpSpPr>
              <p:nvPr/>
            </p:nvGrpSpPr>
            <p:grpSpPr bwMode="auto">
              <a:xfrm>
                <a:off x="4899" y="2876"/>
                <a:ext cx="143" cy="617"/>
                <a:chOff x="4899" y="2876"/>
                <a:chExt cx="143" cy="617"/>
              </a:xfrm>
            </p:grpSpPr>
            <p:sp>
              <p:nvSpPr>
                <p:cNvPr id="50376" name="Rectangle 23"/>
                <p:cNvSpPr>
                  <a:spLocks noChangeArrowheads="1"/>
                </p:cNvSpPr>
                <p:nvPr/>
              </p:nvSpPr>
              <p:spPr bwMode="auto">
                <a:xfrm>
                  <a:off x="4899" y="2994"/>
                  <a:ext cx="143" cy="499"/>
                </a:xfrm>
                <a:prstGeom prst="rect">
                  <a:avLst/>
                </a:prstGeom>
                <a:solidFill>
                  <a:srgbClr val="2D2F2B"/>
                </a:solidFill>
                <a:ln w="7938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0377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968" y="2876"/>
                  <a:ext cx="1" cy="118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78" name="Line 25"/>
                <p:cNvSpPr>
                  <a:spLocks noChangeShapeType="1"/>
                </p:cNvSpPr>
                <p:nvPr/>
              </p:nvSpPr>
              <p:spPr bwMode="auto">
                <a:xfrm>
                  <a:off x="4952" y="2876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79" name="Line 26"/>
                <p:cNvSpPr>
                  <a:spLocks noChangeShapeType="1"/>
                </p:cNvSpPr>
                <p:nvPr/>
              </p:nvSpPr>
              <p:spPr bwMode="auto">
                <a:xfrm>
                  <a:off x="4968" y="2994"/>
                  <a:ext cx="1" cy="11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80" name="Line 27"/>
                <p:cNvSpPr>
                  <a:spLocks noChangeShapeType="1"/>
                </p:cNvSpPr>
                <p:nvPr/>
              </p:nvSpPr>
              <p:spPr bwMode="auto">
                <a:xfrm>
                  <a:off x="4952" y="3105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0367" name="Group 28"/>
            <p:cNvGrpSpPr>
              <a:grpSpLocks/>
            </p:cNvGrpSpPr>
            <p:nvPr/>
          </p:nvGrpSpPr>
          <p:grpSpPr bwMode="auto">
            <a:xfrm>
              <a:off x="3524" y="2613"/>
              <a:ext cx="1782" cy="656"/>
              <a:chOff x="3156" y="2605"/>
              <a:chExt cx="1782" cy="656"/>
            </a:xfrm>
          </p:grpSpPr>
          <p:sp>
            <p:nvSpPr>
              <p:cNvPr id="341021" name="Text Box 29"/>
              <p:cNvSpPr txBox="1">
                <a:spLocks noChangeArrowheads="1"/>
              </p:cNvSpPr>
              <p:nvPr/>
            </p:nvSpPr>
            <p:spPr bwMode="auto">
              <a:xfrm>
                <a:off x="3156" y="2956"/>
                <a:ext cx="20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  <p:sp>
            <p:nvSpPr>
              <p:cNvPr id="341022" name="Text Box 30"/>
              <p:cNvSpPr txBox="1">
                <a:spLocks noChangeArrowheads="1"/>
              </p:cNvSpPr>
              <p:nvPr/>
            </p:nvSpPr>
            <p:spPr bwMode="auto">
              <a:xfrm>
                <a:off x="3681" y="2605"/>
                <a:ext cx="20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  <p:sp>
            <p:nvSpPr>
              <p:cNvPr id="341023" name="Text Box 31"/>
              <p:cNvSpPr txBox="1">
                <a:spLocks noChangeArrowheads="1"/>
              </p:cNvSpPr>
              <p:nvPr/>
            </p:nvSpPr>
            <p:spPr bwMode="auto">
              <a:xfrm>
                <a:off x="4190" y="2735"/>
                <a:ext cx="20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  <p:sp>
            <p:nvSpPr>
              <p:cNvPr id="341024" name="Text Box 32"/>
              <p:cNvSpPr txBox="1">
                <a:spLocks noChangeArrowheads="1"/>
              </p:cNvSpPr>
              <p:nvPr/>
            </p:nvSpPr>
            <p:spPr bwMode="auto">
              <a:xfrm>
                <a:off x="4733" y="3067"/>
                <a:ext cx="20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</p:grpSp>
      </p:grpSp>
      <p:sp>
        <p:nvSpPr>
          <p:cNvPr id="341025" name="Rectangle 33"/>
          <p:cNvSpPr>
            <a:spLocks noGrp="1" noChangeArrowheads="1"/>
          </p:cNvSpPr>
          <p:nvPr>
            <p:ph type="title"/>
          </p:nvPr>
        </p:nvSpPr>
        <p:spPr>
          <a:xfrm>
            <a:off x="856192" y="66675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Early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ARDS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: Cytokine levels</a:t>
            </a: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5654675" y="4479925"/>
            <a:ext cx="2706688" cy="1077913"/>
            <a:chOff x="3194" y="2814"/>
            <a:chExt cx="1705" cy="679"/>
          </a:xfrm>
          <a:solidFill>
            <a:srgbClr val="7F7F7F"/>
          </a:solidFill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3194" y="3202"/>
              <a:ext cx="149" cy="291"/>
              <a:chOff x="3194" y="3202"/>
              <a:chExt cx="149" cy="291"/>
            </a:xfrm>
            <a:grpFill/>
          </p:grpSpPr>
          <p:sp>
            <p:nvSpPr>
              <p:cNvPr id="55529" name="Rectangle 36"/>
              <p:cNvSpPr>
                <a:spLocks noChangeArrowheads="1"/>
              </p:cNvSpPr>
              <p:nvPr/>
            </p:nvSpPr>
            <p:spPr bwMode="auto">
              <a:xfrm>
                <a:off x="3194" y="3292"/>
                <a:ext cx="149" cy="201"/>
              </a:xfrm>
              <a:prstGeom prst="rect">
                <a:avLst/>
              </a:prstGeom>
              <a:grp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30" name="Line 37"/>
              <p:cNvSpPr>
                <a:spLocks noChangeShapeType="1"/>
              </p:cNvSpPr>
              <p:nvPr/>
            </p:nvSpPr>
            <p:spPr bwMode="auto">
              <a:xfrm flipV="1">
                <a:off x="3263" y="3202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31" name="Line 38"/>
              <p:cNvSpPr>
                <a:spLocks noChangeShapeType="1"/>
              </p:cNvSpPr>
              <p:nvPr/>
            </p:nvSpPr>
            <p:spPr bwMode="auto">
              <a:xfrm>
                <a:off x="3248" y="3202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32" name="Line 39"/>
              <p:cNvSpPr>
                <a:spLocks noChangeShapeType="1"/>
              </p:cNvSpPr>
              <p:nvPr/>
            </p:nvSpPr>
            <p:spPr bwMode="auto">
              <a:xfrm>
                <a:off x="3263" y="3292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33" name="Line 40"/>
              <p:cNvSpPr>
                <a:spLocks noChangeShapeType="1"/>
              </p:cNvSpPr>
              <p:nvPr/>
            </p:nvSpPr>
            <p:spPr bwMode="auto">
              <a:xfrm>
                <a:off x="3248" y="3382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3715" y="2814"/>
              <a:ext cx="148" cy="679"/>
              <a:chOff x="3715" y="2814"/>
              <a:chExt cx="148" cy="679"/>
            </a:xfrm>
            <a:grpFill/>
          </p:grpSpPr>
          <p:sp>
            <p:nvSpPr>
              <p:cNvPr id="55524" name="Rectangle 42"/>
              <p:cNvSpPr>
                <a:spLocks noChangeArrowheads="1"/>
              </p:cNvSpPr>
              <p:nvPr/>
            </p:nvSpPr>
            <p:spPr bwMode="auto">
              <a:xfrm>
                <a:off x="3715" y="2904"/>
                <a:ext cx="148" cy="589"/>
              </a:xfrm>
              <a:prstGeom prst="rect">
                <a:avLst/>
              </a:prstGeom>
              <a:grp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6549" name="Line 43"/>
              <p:cNvSpPr>
                <a:spLocks noChangeShapeType="1"/>
              </p:cNvSpPr>
              <p:nvPr/>
            </p:nvSpPr>
            <p:spPr bwMode="auto">
              <a:xfrm flipV="1">
                <a:off x="3784" y="2814"/>
                <a:ext cx="1" cy="90"/>
              </a:xfrm>
              <a:prstGeom prst="line">
                <a:avLst/>
              </a:prstGeom>
              <a:grpFill/>
              <a:ln w="7938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6" name="Line 44"/>
              <p:cNvSpPr>
                <a:spLocks noChangeShapeType="1"/>
              </p:cNvSpPr>
              <p:nvPr/>
            </p:nvSpPr>
            <p:spPr bwMode="auto">
              <a:xfrm>
                <a:off x="3768" y="2814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7" name="Line 45"/>
              <p:cNvSpPr>
                <a:spLocks noChangeShapeType="1"/>
              </p:cNvSpPr>
              <p:nvPr/>
            </p:nvSpPr>
            <p:spPr bwMode="auto">
              <a:xfrm>
                <a:off x="3784" y="2904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8" name="Line 46"/>
              <p:cNvSpPr>
                <a:spLocks noChangeShapeType="1"/>
              </p:cNvSpPr>
              <p:nvPr/>
            </p:nvSpPr>
            <p:spPr bwMode="auto">
              <a:xfrm>
                <a:off x="3768" y="2994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" name="Group 47"/>
            <p:cNvGrpSpPr>
              <a:grpSpLocks/>
            </p:cNvGrpSpPr>
            <p:nvPr/>
          </p:nvGrpSpPr>
          <p:grpSpPr bwMode="auto">
            <a:xfrm>
              <a:off x="4230" y="2932"/>
              <a:ext cx="148" cy="561"/>
              <a:chOff x="4230" y="2932"/>
              <a:chExt cx="148" cy="561"/>
            </a:xfrm>
            <a:grpFill/>
          </p:grpSpPr>
          <p:sp>
            <p:nvSpPr>
              <p:cNvPr id="55519" name="Rectangle 48"/>
              <p:cNvSpPr>
                <a:spLocks noChangeArrowheads="1"/>
              </p:cNvSpPr>
              <p:nvPr/>
            </p:nvSpPr>
            <p:spPr bwMode="auto">
              <a:xfrm>
                <a:off x="4230" y="3022"/>
                <a:ext cx="148" cy="471"/>
              </a:xfrm>
              <a:prstGeom prst="rect">
                <a:avLst/>
              </a:prstGeom>
              <a:grp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0" name="Line 49"/>
              <p:cNvSpPr>
                <a:spLocks noChangeShapeType="1"/>
              </p:cNvSpPr>
              <p:nvPr/>
            </p:nvSpPr>
            <p:spPr bwMode="auto">
              <a:xfrm flipV="1">
                <a:off x="4304" y="2932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1" name="Line 50"/>
              <p:cNvSpPr>
                <a:spLocks noChangeShapeType="1"/>
              </p:cNvSpPr>
              <p:nvPr/>
            </p:nvSpPr>
            <p:spPr bwMode="auto">
              <a:xfrm>
                <a:off x="4288" y="2932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2" name="Line 51"/>
              <p:cNvSpPr>
                <a:spLocks noChangeShapeType="1"/>
              </p:cNvSpPr>
              <p:nvPr/>
            </p:nvSpPr>
            <p:spPr bwMode="auto">
              <a:xfrm>
                <a:off x="4304" y="3022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23" name="Line 52"/>
              <p:cNvSpPr>
                <a:spLocks noChangeShapeType="1"/>
              </p:cNvSpPr>
              <p:nvPr/>
            </p:nvSpPr>
            <p:spPr bwMode="auto">
              <a:xfrm>
                <a:off x="4288" y="3112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4750" y="3271"/>
              <a:ext cx="149" cy="222"/>
              <a:chOff x="4750" y="3271"/>
              <a:chExt cx="149" cy="222"/>
            </a:xfrm>
            <a:grpFill/>
          </p:grpSpPr>
          <p:sp>
            <p:nvSpPr>
              <p:cNvPr id="55515" name="Rectangle 54"/>
              <p:cNvSpPr>
                <a:spLocks noChangeArrowheads="1"/>
              </p:cNvSpPr>
              <p:nvPr/>
            </p:nvSpPr>
            <p:spPr bwMode="auto">
              <a:xfrm>
                <a:off x="4750" y="3361"/>
                <a:ext cx="149" cy="132"/>
              </a:xfrm>
              <a:prstGeom prst="rect">
                <a:avLst/>
              </a:prstGeom>
              <a:grpFill/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16" name="Line 55"/>
              <p:cNvSpPr>
                <a:spLocks noChangeShapeType="1"/>
              </p:cNvSpPr>
              <p:nvPr/>
            </p:nvSpPr>
            <p:spPr bwMode="auto">
              <a:xfrm flipV="1">
                <a:off x="4824" y="3271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17" name="Line 56"/>
              <p:cNvSpPr>
                <a:spLocks noChangeShapeType="1"/>
              </p:cNvSpPr>
              <p:nvPr/>
            </p:nvSpPr>
            <p:spPr bwMode="auto">
              <a:xfrm>
                <a:off x="4808" y="3271"/>
                <a:ext cx="37" cy="1"/>
              </a:xfrm>
              <a:prstGeom prst="line">
                <a:avLst/>
              </a:prstGeom>
              <a:grp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18" name="Line 57"/>
              <p:cNvSpPr>
                <a:spLocks noChangeShapeType="1"/>
              </p:cNvSpPr>
              <p:nvPr/>
            </p:nvSpPr>
            <p:spPr bwMode="auto">
              <a:xfrm>
                <a:off x="4824" y="3361"/>
                <a:ext cx="1" cy="90"/>
              </a:xfrm>
              <a:prstGeom prst="line">
                <a:avLst/>
              </a:prstGeom>
              <a:grpFill/>
              <a:ln w="7938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1270000" y="3589338"/>
            <a:ext cx="2592388" cy="1968500"/>
            <a:chOff x="576" y="2253"/>
            <a:chExt cx="1633" cy="1240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576" y="2876"/>
              <a:ext cx="144" cy="617"/>
              <a:chOff x="576" y="2876"/>
              <a:chExt cx="144" cy="617"/>
            </a:xfrm>
            <a:grpFill/>
          </p:grpSpPr>
          <p:sp>
            <p:nvSpPr>
              <p:cNvPr id="55506" name="Rectangle 60"/>
              <p:cNvSpPr>
                <a:spLocks noChangeArrowheads="1"/>
              </p:cNvSpPr>
              <p:nvPr/>
            </p:nvSpPr>
            <p:spPr bwMode="auto">
              <a:xfrm>
                <a:off x="576" y="2897"/>
                <a:ext cx="144" cy="596"/>
              </a:xfrm>
              <a:prstGeom prst="rect">
                <a:avLst/>
              </a:pr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7" name="Line 61"/>
              <p:cNvSpPr>
                <a:spLocks noChangeShapeType="1"/>
              </p:cNvSpPr>
              <p:nvPr/>
            </p:nvSpPr>
            <p:spPr bwMode="auto">
              <a:xfrm flipV="1">
                <a:off x="646" y="2876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8" name="Line 62"/>
              <p:cNvSpPr>
                <a:spLocks noChangeShapeType="1"/>
              </p:cNvSpPr>
              <p:nvPr/>
            </p:nvSpPr>
            <p:spPr bwMode="auto">
              <a:xfrm>
                <a:off x="634" y="2876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9" name="Line 63"/>
              <p:cNvSpPr>
                <a:spLocks noChangeShapeType="1"/>
              </p:cNvSpPr>
              <p:nvPr/>
            </p:nvSpPr>
            <p:spPr bwMode="auto">
              <a:xfrm>
                <a:off x="646" y="2897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10" name="Line 64"/>
              <p:cNvSpPr>
                <a:spLocks noChangeShapeType="1"/>
              </p:cNvSpPr>
              <p:nvPr/>
            </p:nvSpPr>
            <p:spPr bwMode="auto">
              <a:xfrm>
                <a:off x="634" y="2918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6" name="Group 65"/>
            <p:cNvGrpSpPr>
              <a:grpSpLocks/>
            </p:cNvGrpSpPr>
            <p:nvPr/>
          </p:nvGrpSpPr>
          <p:grpSpPr bwMode="auto">
            <a:xfrm>
              <a:off x="1073" y="2530"/>
              <a:ext cx="144" cy="963"/>
              <a:chOff x="1073" y="2530"/>
              <a:chExt cx="144" cy="963"/>
            </a:xfrm>
            <a:grpFill/>
          </p:grpSpPr>
          <p:sp>
            <p:nvSpPr>
              <p:cNvPr id="55501" name="Rectangle 66"/>
              <p:cNvSpPr>
                <a:spLocks noChangeArrowheads="1"/>
              </p:cNvSpPr>
              <p:nvPr/>
            </p:nvSpPr>
            <p:spPr bwMode="auto">
              <a:xfrm>
                <a:off x="1073" y="2551"/>
                <a:ext cx="144" cy="942"/>
              </a:xfrm>
              <a:prstGeom prst="rect">
                <a:avLst/>
              </a:pr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2" name="Line 67"/>
              <p:cNvSpPr>
                <a:spLocks noChangeShapeType="1"/>
              </p:cNvSpPr>
              <p:nvPr/>
            </p:nvSpPr>
            <p:spPr bwMode="auto">
              <a:xfrm flipV="1">
                <a:off x="1143" y="2530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3" name="Line 68"/>
              <p:cNvSpPr>
                <a:spLocks noChangeShapeType="1"/>
              </p:cNvSpPr>
              <p:nvPr/>
            </p:nvSpPr>
            <p:spPr bwMode="auto">
              <a:xfrm>
                <a:off x="1132" y="2530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4" name="Line 69"/>
              <p:cNvSpPr>
                <a:spLocks noChangeShapeType="1"/>
              </p:cNvSpPr>
              <p:nvPr/>
            </p:nvSpPr>
            <p:spPr bwMode="auto">
              <a:xfrm>
                <a:off x="1143" y="2551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5" name="Line 70"/>
              <p:cNvSpPr>
                <a:spLocks noChangeShapeType="1"/>
              </p:cNvSpPr>
              <p:nvPr/>
            </p:nvSpPr>
            <p:spPr bwMode="auto">
              <a:xfrm>
                <a:off x="1132" y="2572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1571" y="2253"/>
              <a:ext cx="144" cy="1240"/>
              <a:chOff x="1571" y="2253"/>
              <a:chExt cx="144" cy="1240"/>
            </a:xfrm>
            <a:grpFill/>
          </p:grpSpPr>
          <p:sp>
            <p:nvSpPr>
              <p:cNvPr id="55496" name="Rectangle 72"/>
              <p:cNvSpPr>
                <a:spLocks noChangeArrowheads="1"/>
              </p:cNvSpPr>
              <p:nvPr/>
            </p:nvSpPr>
            <p:spPr bwMode="auto">
              <a:xfrm>
                <a:off x="1571" y="2274"/>
                <a:ext cx="144" cy="1219"/>
              </a:xfrm>
              <a:prstGeom prst="rect">
                <a:avLst/>
              </a:pr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7" name="Line 73"/>
              <p:cNvSpPr>
                <a:spLocks noChangeShapeType="1"/>
              </p:cNvSpPr>
              <p:nvPr/>
            </p:nvSpPr>
            <p:spPr bwMode="auto">
              <a:xfrm flipV="1">
                <a:off x="1641" y="2253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8" name="Line 74"/>
              <p:cNvSpPr>
                <a:spLocks noChangeShapeType="1"/>
              </p:cNvSpPr>
              <p:nvPr/>
            </p:nvSpPr>
            <p:spPr bwMode="auto">
              <a:xfrm>
                <a:off x="1629" y="2253"/>
                <a:ext cx="28" cy="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9" name="Line 75"/>
              <p:cNvSpPr>
                <a:spLocks noChangeShapeType="1"/>
              </p:cNvSpPr>
              <p:nvPr/>
            </p:nvSpPr>
            <p:spPr bwMode="auto">
              <a:xfrm>
                <a:off x="1641" y="2274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500" name="Line 76"/>
              <p:cNvSpPr>
                <a:spLocks noChangeShapeType="1"/>
              </p:cNvSpPr>
              <p:nvPr/>
            </p:nvSpPr>
            <p:spPr bwMode="auto">
              <a:xfrm>
                <a:off x="1629" y="2295"/>
                <a:ext cx="28" cy="1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8" name="Group 77"/>
            <p:cNvGrpSpPr>
              <a:grpSpLocks/>
            </p:cNvGrpSpPr>
            <p:nvPr/>
          </p:nvGrpSpPr>
          <p:grpSpPr bwMode="auto">
            <a:xfrm>
              <a:off x="2065" y="2288"/>
              <a:ext cx="144" cy="1205"/>
              <a:chOff x="2065" y="2288"/>
              <a:chExt cx="144" cy="1205"/>
            </a:xfrm>
            <a:grpFill/>
          </p:grpSpPr>
          <p:sp>
            <p:nvSpPr>
              <p:cNvPr id="55491" name="Rectangle 78"/>
              <p:cNvSpPr>
                <a:spLocks noChangeArrowheads="1"/>
              </p:cNvSpPr>
              <p:nvPr/>
            </p:nvSpPr>
            <p:spPr bwMode="auto">
              <a:xfrm>
                <a:off x="2065" y="2309"/>
                <a:ext cx="144" cy="1184"/>
              </a:xfrm>
              <a:prstGeom prst="rect">
                <a:avLst/>
              </a:pr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2" name="Line 79"/>
              <p:cNvSpPr>
                <a:spLocks noChangeShapeType="1"/>
              </p:cNvSpPr>
              <p:nvPr/>
            </p:nvSpPr>
            <p:spPr bwMode="auto">
              <a:xfrm flipV="1">
                <a:off x="2135" y="2288"/>
                <a:ext cx="1" cy="2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3" name="Line 80"/>
              <p:cNvSpPr>
                <a:spLocks noChangeShapeType="1"/>
              </p:cNvSpPr>
              <p:nvPr/>
            </p:nvSpPr>
            <p:spPr bwMode="auto">
              <a:xfrm>
                <a:off x="2123" y="2288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4" name="Line 81"/>
              <p:cNvSpPr>
                <a:spLocks noChangeShapeType="1"/>
              </p:cNvSpPr>
              <p:nvPr/>
            </p:nvSpPr>
            <p:spPr bwMode="auto">
              <a:xfrm>
                <a:off x="2135" y="2309"/>
                <a:ext cx="1" cy="20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55495" name="Line 82"/>
              <p:cNvSpPr>
                <a:spLocks noChangeShapeType="1"/>
              </p:cNvSpPr>
              <p:nvPr/>
            </p:nvSpPr>
            <p:spPr bwMode="auto">
              <a:xfrm>
                <a:off x="2123" y="2329"/>
                <a:ext cx="27" cy="1"/>
              </a:xfrm>
              <a:prstGeom prst="line">
                <a:avLst/>
              </a:pr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grpSp>
        <p:nvGrpSpPr>
          <p:cNvPr id="50181" name="Group 83"/>
          <p:cNvGrpSpPr>
            <a:grpSpLocks/>
          </p:cNvGrpSpPr>
          <p:nvPr/>
        </p:nvGrpSpPr>
        <p:grpSpPr bwMode="auto">
          <a:xfrm>
            <a:off x="425450" y="1492250"/>
            <a:ext cx="8340725" cy="4473575"/>
            <a:chOff x="268" y="940"/>
            <a:chExt cx="5254" cy="2818"/>
          </a:xfrm>
        </p:grpSpPr>
        <p:grpSp>
          <p:nvGrpSpPr>
            <p:cNvPr id="50216" name="Group 84"/>
            <p:cNvGrpSpPr>
              <a:grpSpLocks/>
            </p:cNvGrpSpPr>
            <p:nvPr/>
          </p:nvGrpSpPr>
          <p:grpSpPr bwMode="auto">
            <a:xfrm>
              <a:off x="2910" y="1184"/>
              <a:ext cx="2612" cy="2570"/>
              <a:chOff x="2910" y="1184"/>
              <a:chExt cx="2612" cy="2570"/>
            </a:xfrm>
          </p:grpSpPr>
          <p:grpSp>
            <p:nvGrpSpPr>
              <p:cNvPr id="50279" name="Group 85"/>
              <p:cNvGrpSpPr>
                <a:grpSpLocks/>
              </p:cNvGrpSpPr>
              <p:nvPr/>
            </p:nvGrpSpPr>
            <p:grpSpPr bwMode="auto">
              <a:xfrm>
                <a:off x="3451" y="3459"/>
                <a:ext cx="2071" cy="69"/>
                <a:chOff x="3083" y="3451"/>
                <a:chExt cx="2071" cy="69"/>
              </a:xfrm>
            </p:grpSpPr>
            <p:sp>
              <p:nvSpPr>
                <p:cNvPr id="50360" name="Line 86"/>
                <p:cNvSpPr>
                  <a:spLocks noChangeShapeType="1"/>
                </p:cNvSpPr>
                <p:nvPr/>
              </p:nvSpPr>
              <p:spPr bwMode="auto">
                <a:xfrm>
                  <a:off x="4808" y="3451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61" name="Line 87"/>
                <p:cNvSpPr>
                  <a:spLocks noChangeShapeType="1"/>
                </p:cNvSpPr>
                <p:nvPr/>
              </p:nvSpPr>
              <p:spPr bwMode="auto">
                <a:xfrm>
                  <a:off x="3083" y="3493"/>
                  <a:ext cx="2070" cy="1"/>
                </a:xfrm>
                <a:prstGeom prst="line">
                  <a:avLst/>
                </a:pr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62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603" y="3493"/>
                  <a:ext cx="1" cy="27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63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118" y="3493"/>
                  <a:ext cx="1" cy="27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64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4638" y="3493"/>
                  <a:ext cx="1" cy="27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6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5153" y="3493"/>
                  <a:ext cx="1" cy="27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280" name="Group 92"/>
              <p:cNvGrpSpPr>
                <a:grpSpLocks/>
              </p:cNvGrpSpPr>
              <p:nvPr/>
            </p:nvGrpSpPr>
            <p:grpSpPr bwMode="auto">
              <a:xfrm>
                <a:off x="3129" y="1184"/>
                <a:ext cx="338" cy="2344"/>
                <a:chOff x="2761" y="1176"/>
                <a:chExt cx="338" cy="2344"/>
              </a:xfrm>
            </p:grpSpPr>
            <p:sp>
              <p:nvSpPr>
                <p:cNvPr id="50287" name="Freeform 93"/>
                <p:cNvSpPr>
                  <a:spLocks/>
                </p:cNvSpPr>
                <p:nvPr/>
              </p:nvSpPr>
              <p:spPr bwMode="auto">
                <a:xfrm>
                  <a:off x="3083" y="1235"/>
                  <a:ext cx="16" cy="2258"/>
                </a:xfrm>
                <a:custGeom>
                  <a:avLst/>
                  <a:gdLst>
                    <a:gd name="T0" fmla="*/ 0 w 16"/>
                    <a:gd name="T1" fmla="*/ 0 h 2258"/>
                    <a:gd name="T2" fmla="*/ 0 w 16"/>
                    <a:gd name="T3" fmla="*/ 2258 h 2258"/>
                    <a:gd name="T4" fmla="*/ 16 w 16"/>
                    <a:gd name="T5" fmla="*/ 2258 h 22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2258"/>
                    <a:gd name="T11" fmla="*/ 16 w 16"/>
                    <a:gd name="T12" fmla="*/ 2258 h 22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2258">
                      <a:moveTo>
                        <a:pt x="0" y="0"/>
                      </a:moveTo>
                      <a:lnTo>
                        <a:pt x="0" y="2258"/>
                      </a:lnTo>
                      <a:lnTo>
                        <a:pt x="16" y="2258"/>
                      </a:lnTo>
                    </a:path>
                  </a:pathLst>
                </a:custGeom>
                <a:noFill/>
                <a:ln w="7938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88" name="Line 94"/>
                <p:cNvSpPr>
                  <a:spLocks noChangeShapeType="1"/>
                </p:cNvSpPr>
                <p:nvPr/>
              </p:nvSpPr>
              <p:spPr bwMode="auto">
                <a:xfrm>
                  <a:off x="3083" y="344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89" name="Line 95"/>
                <p:cNvSpPr>
                  <a:spLocks noChangeShapeType="1"/>
                </p:cNvSpPr>
                <p:nvPr/>
              </p:nvSpPr>
              <p:spPr bwMode="auto">
                <a:xfrm>
                  <a:off x="3083" y="340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0" name="Line 96"/>
                <p:cNvSpPr>
                  <a:spLocks noChangeShapeType="1"/>
                </p:cNvSpPr>
                <p:nvPr/>
              </p:nvSpPr>
              <p:spPr bwMode="auto">
                <a:xfrm>
                  <a:off x="3083" y="335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1" name="Line 97"/>
                <p:cNvSpPr>
                  <a:spLocks noChangeShapeType="1"/>
                </p:cNvSpPr>
                <p:nvPr/>
              </p:nvSpPr>
              <p:spPr bwMode="auto">
                <a:xfrm>
                  <a:off x="3083" y="331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2" name="Line 98"/>
                <p:cNvSpPr>
                  <a:spLocks noChangeShapeType="1"/>
                </p:cNvSpPr>
                <p:nvPr/>
              </p:nvSpPr>
              <p:spPr bwMode="auto">
                <a:xfrm>
                  <a:off x="3083" y="326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3" name="Line 99"/>
                <p:cNvSpPr>
                  <a:spLocks noChangeShapeType="1"/>
                </p:cNvSpPr>
                <p:nvPr/>
              </p:nvSpPr>
              <p:spPr bwMode="auto">
                <a:xfrm>
                  <a:off x="3083" y="322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4" name="Line 100"/>
                <p:cNvSpPr>
                  <a:spLocks noChangeShapeType="1"/>
                </p:cNvSpPr>
                <p:nvPr/>
              </p:nvSpPr>
              <p:spPr bwMode="auto">
                <a:xfrm>
                  <a:off x="3083" y="317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5" name="Line 101"/>
                <p:cNvSpPr>
                  <a:spLocks noChangeShapeType="1"/>
                </p:cNvSpPr>
                <p:nvPr/>
              </p:nvSpPr>
              <p:spPr bwMode="auto">
                <a:xfrm>
                  <a:off x="3083" y="313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6" name="Line 102"/>
                <p:cNvSpPr>
                  <a:spLocks noChangeShapeType="1"/>
                </p:cNvSpPr>
                <p:nvPr/>
              </p:nvSpPr>
              <p:spPr bwMode="auto">
                <a:xfrm>
                  <a:off x="3083" y="308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7" name="Line 103"/>
                <p:cNvSpPr>
                  <a:spLocks noChangeShapeType="1"/>
                </p:cNvSpPr>
                <p:nvPr/>
              </p:nvSpPr>
              <p:spPr bwMode="auto">
                <a:xfrm>
                  <a:off x="3083" y="304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8" name="Line 104"/>
                <p:cNvSpPr>
                  <a:spLocks noChangeShapeType="1"/>
                </p:cNvSpPr>
                <p:nvPr/>
              </p:nvSpPr>
              <p:spPr bwMode="auto">
                <a:xfrm>
                  <a:off x="3083" y="299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99" name="Line 105"/>
                <p:cNvSpPr>
                  <a:spLocks noChangeShapeType="1"/>
                </p:cNvSpPr>
                <p:nvPr/>
              </p:nvSpPr>
              <p:spPr bwMode="auto">
                <a:xfrm>
                  <a:off x="3083" y="295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0" name="Line 106"/>
                <p:cNvSpPr>
                  <a:spLocks noChangeShapeType="1"/>
                </p:cNvSpPr>
                <p:nvPr/>
              </p:nvSpPr>
              <p:spPr bwMode="auto">
                <a:xfrm>
                  <a:off x="3083" y="290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1" name="Line 107"/>
                <p:cNvSpPr>
                  <a:spLocks noChangeShapeType="1"/>
                </p:cNvSpPr>
                <p:nvPr/>
              </p:nvSpPr>
              <p:spPr bwMode="auto">
                <a:xfrm>
                  <a:off x="3083" y="286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2" name="Line 108"/>
                <p:cNvSpPr>
                  <a:spLocks noChangeShapeType="1"/>
                </p:cNvSpPr>
                <p:nvPr/>
              </p:nvSpPr>
              <p:spPr bwMode="auto">
                <a:xfrm>
                  <a:off x="3083" y="281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3" name="Line 109"/>
                <p:cNvSpPr>
                  <a:spLocks noChangeShapeType="1"/>
                </p:cNvSpPr>
                <p:nvPr/>
              </p:nvSpPr>
              <p:spPr bwMode="auto">
                <a:xfrm>
                  <a:off x="3083" y="2773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4" name="Line 110"/>
                <p:cNvSpPr>
                  <a:spLocks noChangeShapeType="1"/>
                </p:cNvSpPr>
                <p:nvPr/>
              </p:nvSpPr>
              <p:spPr bwMode="auto">
                <a:xfrm>
                  <a:off x="3083" y="272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5" name="Line 111"/>
                <p:cNvSpPr>
                  <a:spLocks noChangeShapeType="1"/>
                </p:cNvSpPr>
                <p:nvPr/>
              </p:nvSpPr>
              <p:spPr bwMode="auto">
                <a:xfrm>
                  <a:off x="3083" y="2682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6" name="Line 112"/>
                <p:cNvSpPr>
                  <a:spLocks noChangeShapeType="1"/>
                </p:cNvSpPr>
                <p:nvPr/>
              </p:nvSpPr>
              <p:spPr bwMode="auto">
                <a:xfrm>
                  <a:off x="3083" y="263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7" name="Line 113"/>
                <p:cNvSpPr>
                  <a:spLocks noChangeShapeType="1"/>
                </p:cNvSpPr>
                <p:nvPr/>
              </p:nvSpPr>
              <p:spPr bwMode="auto">
                <a:xfrm>
                  <a:off x="3083" y="2592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8" name="Line 114"/>
                <p:cNvSpPr>
                  <a:spLocks noChangeShapeType="1"/>
                </p:cNvSpPr>
                <p:nvPr/>
              </p:nvSpPr>
              <p:spPr bwMode="auto">
                <a:xfrm>
                  <a:off x="3083" y="254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09" name="Line 115"/>
                <p:cNvSpPr>
                  <a:spLocks noChangeShapeType="1"/>
                </p:cNvSpPr>
                <p:nvPr/>
              </p:nvSpPr>
              <p:spPr bwMode="auto">
                <a:xfrm>
                  <a:off x="3083" y="2502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0" name="Line 116"/>
                <p:cNvSpPr>
                  <a:spLocks noChangeShapeType="1"/>
                </p:cNvSpPr>
                <p:nvPr/>
              </p:nvSpPr>
              <p:spPr bwMode="auto">
                <a:xfrm>
                  <a:off x="3083" y="245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1" name="Line 117"/>
                <p:cNvSpPr>
                  <a:spLocks noChangeShapeType="1"/>
                </p:cNvSpPr>
                <p:nvPr/>
              </p:nvSpPr>
              <p:spPr bwMode="auto">
                <a:xfrm>
                  <a:off x="3083" y="2412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2" name="Line 118"/>
                <p:cNvSpPr>
                  <a:spLocks noChangeShapeType="1"/>
                </p:cNvSpPr>
                <p:nvPr/>
              </p:nvSpPr>
              <p:spPr bwMode="auto">
                <a:xfrm>
                  <a:off x="3083" y="236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3" name="Line 119"/>
                <p:cNvSpPr>
                  <a:spLocks noChangeShapeType="1"/>
                </p:cNvSpPr>
                <p:nvPr/>
              </p:nvSpPr>
              <p:spPr bwMode="auto">
                <a:xfrm>
                  <a:off x="3083" y="231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4" name="Line 120"/>
                <p:cNvSpPr>
                  <a:spLocks noChangeShapeType="1"/>
                </p:cNvSpPr>
                <p:nvPr/>
              </p:nvSpPr>
              <p:spPr bwMode="auto">
                <a:xfrm>
                  <a:off x="3083" y="227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5" name="Line 121"/>
                <p:cNvSpPr>
                  <a:spLocks noChangeShapeType="1"/>
                </p:cNvSpPr>
                <p:nvPr/>
              </p:nvSpPr>
              <p:spPr bwMode="auto">
                <a:xfrm>
                  <a:off x="3083" y="222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6" name="Line 122"/>
                <p:cNvSpPr>
                  <a:spLocks noChangeShapeType="1"/>
                </p:cNvSpPr>
                <p:nvPr/>
              </p:nvSpPr>
              <p:spPr bwMode="auto">
                <a:xfrm>
                  <a:off x="3083" y="218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7" name="Line 123"/>
                <p:cNvSpPr>
                  <a:spLocks noChangeShapeType="1"/>
                </p:cNvSpPr>
                <p:nvPr/>
              </p:nvSpPr>
              <p:spPr bwMode="auto">
                <a:xfrm>
                  <a:off x="3083" y="213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8" name="Line 124"/>
                <p:cNvSpPr>
                  <a:spLocks noChangeShapeType="1"/>
                </p:cNvSpPr>
                <p:nvPr/>
              </p:nvSpPr>
              <p:spPr bwMode="auto">
                <a:xfrm>
                  <a:off x="3083" y="209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19" name="Line 125"/>
                <p:cNvSpPr>
                  <a:spLocks noChangeShapeType="1"/>
                </p:cNvSpPr>
                <p:nvPr/>
              </p:nvSpPr>
              <p:spPr bwMode="auto">
                <a:xfrm>
                  <a:off x="3083" y="204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0" name="Line 126"/>
                <p:cNvSpPr>
                  <a:spLocks noChangeShapeType="1"/>
                </p:cNvSpPr>
                <p:nvPr/>
              </p:nvSpPr>
              <p:spPr bwMode="auto">
                <a:xfrm>
                  <a:off x="3083" y="200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1" name="Line 127"/>
                <p:cNvSpPr>
                  <a:spLocks noChangeShapeType="1"/>
                </p:cNvSpPr>
                <p:nvPr/>
              </p:nvSpPr>
              <p:spPr bwMode="auto">
                <a:xfrm>
                  <a:off x="3083" y="195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2" name="Line 128"/>
                <p:cNvSpPr>
                  <a:spLocks noChangeShapeType="1"/>
                </p:cNvSpPr>
                <p:nvPr/>
              </p:nvSpPr>
              <p:spPr bwMode="auto">
                <a:xfrm>
                  <a:off x="3083" y="191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3" name="Line 129"/>
                <p:cNvSpPr>
                  <a:spLocks noChangeShapeType="1"/>
                </p:cNvSpPr>
                <p:nvPr/>
              </p:nvSpPr>
              <p:spPr bwMode="auto">
                <a:xfrm>
                  <a:off x="3083" y="186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4" name="Line 130"/>
                <p:cNvSpPr>
                  <a:spLocks noChangeShapeType="1"/>
                </p:cNvSpPr>
                <p:nvPr/>
              </p:nvSpPr>
              <p:spPr bwMode="auto">
                <a:xfrm>
                  <a:off x="3083" y="182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5" name="Line 131"/>
                <p:cNvSpPr>
                  <a:spLocks noChangeShapeType="1"/>
                </p:cNvSpPr>
                <p:nvPr/>
              </p:nvSpPr>
              <p:spPr bwMode="auto">
                <a:xfrm>
                  <a:off x="3083" y="177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6" name="Line 132"/>
                <p:cNvSpPr>
                  <a:spLocks noChangeShapeType="1"/>
                </p:cNvSpPr>
                <p:nvPr/>
              </p:nvSpPr>
              <p:spPr bwMode="auto">
                <a:xfrm>
                  <a:off x="3083" y="173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7" name="Line 133"/>
                <p:cNvSpPr>
                  <a:spLocks noChangeShapeType="1"/>
                </p:cNvSpPr>
                <p:nvPr/>
              </p:nvSpPr>
              <p:spPr bwMode="auto">
                <a:xfrm>
                  <a:off x="3083" y="168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8" name="Line 134"/>
                <p:cNvSpPr>
                  <a:spLocks noChangeShapeType="1"/>
                </p:cNvSpPr>
                <p:nvPr/>
              </p:nvSpPr>
              <p:spPr bwMode="auto">
                <a:xfrm>
                  <a:off x="3083" y="164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29" name="Line 135"/>
                <p:cNvSpPr>
                  <a:spLocks noChangeShapeType="1"/>
                </p:cNvSpPr>
                <p:nvPr/>
              </p:nvSpPr>
              <p:spPr bwMode="auto">
                <a:xfrm>
                  <a:off x="3083" y="159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0" name="Line 136"/>
                <p:cNvSpPr>
                  <a:spLocks noChangeShapeType="1"/>
                </p:cNvSpPr>
                <p:nvPr/>
              </p:nvSpPr>
              <p:spPr bwMode="auto">
                <a:xfrm>
                  <a:off x="3083" y="155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1" name="Line 137"/>
                <p:cNvSpPr>
                  <a:spLocks noChangeShapeType="1"/>
                </p:cNvSpPr>
                <p:nvPr/>
              </p:nvSpPr>
              <p:spPr bwMode="auto">
                <a:xfrm>
                  <a:off x="3083" y="150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2" name="Line 138"/>
                <p:cNvSpPr>
                  <a:spLocks noChangeShapeType="1"/>
                </p:cNvSpPr>
                <p:nvPr/>
              </p:nvSpPr>
              <p:spPr bwMode="auto">
                <a:xfrm>
                  <a:off x="3083" y="146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3" name="Line 139"/>
                <p:cNvSpPr>
                  <a:spLocks noChangeShapeType="1"/>
                </p:cNvSpPr>
                <p:nvPr/>
              </p:nvSpPr>
              <p:spPr bwMode="auto">
                <a:xfrm>
                  <a:off x="3083" y="141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4" name="Line 140"/>
                <p:cNvSpPr>
                  <a:spLocks noChangeShapeType="1"/>
                </p:cNvSpPr>
                <p:nvPr/>
              </p:nvSpPr>
              <p:spPr bwMode="auto">
                <a:xfrm>
                  <a:off x="3083" y="137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5" name="Line 141"/>
                <p:cNvSpPr>
                  <a:spLocks noChangeShapeType="1"/>
                </p:cNvSpPr>
                <p:nvPr/>
              </p:nvSpPr>
              <p:spPr bwMode="auto">
                <a:xfrm>
                  <a:off x="3083" y="132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6" name="Line 142"/>
                <p:cNvSpPr>
                  <a:spLocks noChangeShapeType="1"/>
                </p:cNvSpPr>
                <p:nvPr/>
              </p:nvSpPr>
              <p:spPr bwMode="auto">
                <a:xfrm>
                  <a:off x="3083" y="1284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7" name="Line 143"/>
                <p:cNvSpPr>
                  <a:spLocks noChangeShapeType="1"/>
                </p:cNvSpPr>
                <p:nvPr/>
              </p:nvSpPr>
              <p:spPr bwMode="auto">
                <a:xfrm>
                  <a:off x="3083" y="1235"/>
                  <a:ext cx="16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8" name="Line 144"/>
                <p:cNvSpPr>
                  <a:spLocks noChangeShapeType="1"/>
                </p:cNvSpPr>
                <p:nvPr/>
              </p:nvSpPr>
              <p:spPr bwMode="auto">
                <a:xfrm>
                  <a:off x="3062" y="3493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39" name="Line 145"/>
                <p:cNvSpPr>
                  <a:spLocks noChangeShapeType="1"/>
                </p:cNvSpPr>
                <p:nvPr/>
              </p:nvSpPr>
              <p:spPr bwMode="auto">
                <a:xfrm>
                  <a:off x="3062" y="3264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0" name="Line 146"/>
                <p:cNvSpPr>
                  <a:spLocks noChangeShapeType="1"/>
                </p:cNvSpPr>
                <p:nvPr/>
              </p:nvSpPr>
              <p:spPr bwMode="auto">
                <a:xfrm>
                  <a:off x="3062" y="3043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1" name="Line 147"/>
                <p:cNvSpPr>
                  <a:spLocks noChangeShapeType="1"/>
                </p:cNvSpPr>
                <p:nvPr/>
              </p:nvSpPr>
              <p:spPr bwMode="auto">
                <a:xfrm>
                  <a:off x="3062" y="2814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2" name="Line 148"/>
                <p:cNvSpPr>
                  <a:spLocks noChangeShapeType="1"/>
                </p:cNvSpPr>
                <p:nvPr/>
              </p:nvSpPr>
              <p:spPr bwMode="auto">
                <a:xfrm>
                  <a:off x="3062" y="2592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3" name="Line 149"/>
                <p:cNvSpPr>
                  <a:spLocks noChangeShapeType="1"/>
                </p:cNvSpPr>
                <p:nvPr/>
              </p:nvSpPr>
              <p:spPr bwMode="auto">
                <a:xfrm>
                  <a:off x="3062" y="2364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4" name="Line 150"/>
                <p:cNvSpPr>
                  <a:spLocks noChangeShapeType="1"/>
                </p:cNvSpPr>
                <p:nvPr/>
              </p:nvSpPr>
              <p:spPr bwMode="auto">
                <a:xfrm>
                  <a:off x="3062" y="2135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5" name="Line 151"/>
                <p:cNvSpPr>
                  <a:spLocks noChangeShapeType="1"/>
                </p:cNvSpPr>
                <p:nvPr/>
              </p:nvSpPr>
              <p:spPr bwMode="auto">
                <a:xfrm>
                  <a:off x="3062" y="1914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6" name="Line 152"/>
                <p:cNvSpPr>
                  <a:spLocks noChangeShapeType="1"/>
                </p:cNvSpPr>
                <p:nvPr/>
              </p:nvSpPr>
              <p:spPr bwMode="auto">
                <a:xfrm>
                  <a:off x="3062" y="1685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7" name="Line 153"/>
                <p:cNvSpPr>
                  <a:spLocks noChangeShapeType="1"/>
                </p:cNvSpPr>
                <p:nvPr/>
              </p:nvSpPr>
              <p:spPr bwMode="auto">
                <a:xfrm>
                  <a:off x="3062" y="1464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8" name="Line 154"/>
                <p:cNvSpPr>
                  <a:spLocks noChangeShapeType="1"/>
                </p:cNvSpPr>
                <p:nvPr/>
              </p:nvSpPr>
              <p:spPr bwMode="auto">
                <a:xfrm>
                  <a:off x="3062" y="1235"/>
                  <a:ext cx="21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49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3083" y="3493"/>
                  <a:ext cx="1" cy="27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50" name="Rectangle 156"/>
                <p:cNvSpPr>
                  <a:spLocks noChangeArrowheads="1"/>
                </p:cNvSpPr>
                <p:nvPr/>
              </p:nvSpPr>
              <p:spPr bwMode="auto">
                <a:xfrm>
                  <a:off x="2814" y="3205"/>
                  <a:ext cx="23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2000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1" name="Rectangle 157"/>
                <p:cNvSpPr>
                  <a:spLocks noChangeArrowheads="1"/>
                </p:cNvSpPr>
                <p:nvPr/>
              </p:nvSpPr>
              <p:spPr bwMode="auto">
                <a:xfrm>
                  <a:off x="2814" y="2983"/>
                  <a:ext cx="23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4000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814" y="2755"/>
                  <a:ext cx="23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6000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3" name="Rectangle 159"/>
                <p:cNvSpPr>
                  <a:spLocks noChangeArrowheads="1"/>
                </p:cNvSpPr>
                <p:nvPr/>
              </p:nvSpPr>
              <p:spPr bwMode="auto">
                <a:xfrm>
                  <a:off x="2814" y="2533"/>
                  <a:ext cx="23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8000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4" name="Rectangle 160"/>
                <p:cNvSpPr>
                  <a:spLocks noChangeArrowheads="1"/>
                </p:cNvSpPr>
                <p:nvPr/>
              </p:nvSpPr>
              <p:spPr bwMode="auto">
                <a:xfrm>
                  <a:off x="2761" y="2305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10000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5" name="Rectangle 161"/>
                <p:cNvSpPr>
                  <a:spLocks noChangeArrowheads="1"/>
                </p:cNvSpPr>
                <p:nvPr/>
              </p:nvSpPr>
              <p:spPr bwMode="auto">
                <a:xfrm>
                  <a:off x="2761" y="2076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12000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6" name="Rectangle 162"/>
                <p:cNvSpPr>
                  <a:spLocks noChangeArrowheads="1"/>
                </p:cNvSpPr>
                <p:nvPr/>
              </p:nvSpPr>
              <p:spPr bwMode="auto">
                <a:xfrm>
                  <a:off x="2761" y="1854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14000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7" name="Rectangle 163"/>
                <p:cNvSpPr>
                  <a:spLocks noChangeArrowheads="1"/>
                </p:cNvSpPr>
                <p:nvPr/>
              </p:nvSpPr>
              <p:spPr bwMode="auto">
                <a:xfrm>
                  <a:off x="2761" y="1626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16000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8" name="Rectangle 164"/>
                <p:cNvSpPr>
                  <a:spLocks noChangeArrowheads="1"/>
                </p:cNvSpPr>
                <p:nvPr/>
              </p:nvSpPr>
              <p:spPr bwMode="auto">
                <a:xfrm>
                  <a:off x="2761" y="1404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18000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  <p:sp>
              <p:nvSpPr>
                <p:cNvPr id="50359" name="Rectangle 165"/>
                <p:cNvSpPr>
                  <a:spLocks noChangeArrowheads="1"/>
                </p:cNvSpPr>
                <p:nvPr/>
              </p:nvSpPr>
              <p:spPr bwMode="auto">
                <a:xfrm>
                  <a:off x="2761" y="1176"/>
                  <a:ext cx="29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smtClean="0">
                      <a:solidFill>
                        <a:srgbClr val="404040"/>
                      </a:solidFill>
                      <a:latin typeface="Arial Rounded MT Bold" charset="0"/>
                    </a:rPr>
                    <a:t>20000</a:t>
                  </a:r>
                  <a:endParaRPr lang="en-US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</p:grpSp>
          <p:sp>
            <p:nvSpPr>
              <p:cNvPr id="341158" name="Text Box 166"/>
              <p:cNvSpPr txBox="1">
                <a:spLocks noChangeArrowheads="1"/>
              </p:cNvSpPr>
              <p:nvPr/>
            </p:nvSpPr>
            <p:spPr bwMode="auto">
              <a:xfrm rot="16200021">
                <a:off x="2381" y="2238"/>
                <a:ext cx="123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8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BAL (pg/ml)</a:t>
                </a:r>
                <a:endParaRPr lang="en-US" sz="140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grpSp>
            <p:nvGrpSpPr>
              <p:cNvPr id="50282" name="Group 167"/>
              <p:cNvGrpSpPr>
                <a:grpSpLocks/>
              </p:cNvGrpSpPr>
              <p:nvPr/>
            </p:nvGrpSpPr>
            <p:grpSpPr bwMode="auto">
              <a:xfrm>
                <a:off x="3489" y="3599"/>
                <a:ext cx="1996" cy="155"/>
                <a:chOff x="3121" y="3591"/>
                <a:chExt cx="1996" cy="155"/>
              </a:xfrm>
            </p:grpSpPr>
            <p:sp>
              <p:nvSpPr>
                <p:cNvPr id="341160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121" y="3591"/>
                  <a:ext cx="504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TNF-</a:t>
                  </a: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charset="0"/>
                      <a:sym typeface="Symbol" charset="0"/>
                    </a:rPr>
                    <a:t></a:t>
                  </a:r>
                </a:p>
              </p:txBody>
            </p:sp>
            <p:sp>
              <p:nvSpPr>
                <p:cNvPr id="341161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3678" y="3591"/>
                  <a:ext cx="431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IL-1</a:t>
                  </a: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charset="0"/>
                      <a:sym typeface="Symbol" charset="0"/>
                    </a:rPr>
                    <a:t></a:t>
                  </a:r>
                  <a:endParaRPr lang="en-US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41162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4223" y="3591"/>
                  <a:ext cx="359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IL-6</a:t>
                  </a:r>
                </a:p>
              </p:txBody>
            </p:sp>
            <p:sp>
              <p:nvSpPr>
                <p:cNvPr id="341163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4758" y="3591"/>
                  <a:ext cx="359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IL-8</a:t>
                  </a:r>
                </a:p>
              </p:txBody>
            </p:sp>
          </p:grpSp>
        </p:grpSp>
        <p:grpSp>
          <p:nvGrpSpPr>
            <p:cNvPr id="50217" name="Group 172"/>
            <p:cNvGrpSpPr>
              <a:grpSpLocks/>
            </p:cNvGrpSpPr>
            <p:nvPr/>
          </p:nvGrpSpPr>
          <p:grpSpPr bwMode="auto">
            <a:xfrm>
              <a:off x="268" y="1191"/>
              <a:ext cx="2415" cy="2567"/>
              <a:chOff x="268" y="1191"/>
              <a:chExt cx="2415" cy="2567"/>
            </a:xfrm>
          </p:grpSpPr>
          <p:grpSp>
            <p:nvGrpSpPr>
              <p:cNvPr id="50237" name="Group 173"/>
              <p:cNvGrpSpPr>
                <a:grpSpLocks/>
              </p:cNvGrpSpPr>
              <p:nvPr/>
            </p:nvGrpSpPr>
            <p:grpSpPr bwMode="auto">
              <a:xfrm>
                <a:off x="695" y="3501"/>
                <a:ext cx="1988" cy="27"/>
                <a:chOff x="471" y="3493"/>
                <a:chExt cx="1988" cy="27"/>
              </a:xfrm>
            </p:grpSpPr>
            <p:sp>
              <p:nvSpPr>
                <p:cNvPr id="50274" name="Line 174"/>
                <p:cNvSpPr>
                  <a:spLocks noChangeShapeType="1"/>
                </p:cNvSpPr>
                <p:nvPr/>
              </p:nvSpPr>
              <p:spPr bwMode="auto">
                <a:xfrm>
                  <a:off x="471" y="3493"/>
                  <a:ext cx="198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75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968" y="3493"/>
                  <a:ext cx="1" cy="27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7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466" y="3493"/>
                  <a:ext cx="1" cy="27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77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960" y="3493"/>
                  <a:ext cx="1" cy="27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78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2458" y="3493"/>
                  <a:ext cx="1" cy="27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238" name="Group 179"/>
              <p:cNvGrpSpPr>
                <a:grpSpLocks/>
              </p:cNvGrpSpPr>
              <p:nvPr/>
            </p:nvGrpSpPr>
            <p:grpSpPr bwMode="auto">
              <a:xfrm>
                <a:off x="473" y="1191"/>
                <a:ext cx="233" cy="2337"/>
                <a:chOff x="249" y="1183"/>
                <a:chExt cx="233" cy="2337"/>
              </a:xfrm>
            </p:grpSpPr>
            <p:sp>
              <p:nvSpPr>
                <p:cNvPr id="56390" name="Freeform 180"/>
                <p:cNvSpPr>
                  <a:spLocks/>
                </p:cNvSpPr>
                <p:nvPr/>
              </p:nvSpPr>
              <p:spPr bwMode="auto">
                <a:xfrm>
                  <a:off x="471" y="1242"/>
                  <a:ext cx="11" cy="2251"/>
                </a:xfrm>
                <a:custGeom>
                  <a:avLst/>
                  <a:gdLst>
                    <a:gd name="T0" fmla="*/ 0 w 11"/>
                    <a:gd name="T1" fmla="*/ 0 h 2251"/>
                    <a:gd name="T2" fmla="*/ 0 w 11"/>
                    <a:gd name="T3" fmla="*/ 2251 h 2251"/>
                    <a:gd name="T4" fmla="*/ 11 w 11"/>
                    <a:gd name="T5" fmla="*/ 2251 h 2251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2251"/>
                    <a:gd name="T11" fmla="*/ 11 w 11"/>
                    <a:gd name="T12" fmla="*/ 2251 h 22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2251">
                      <a:moveTo>
                        <a:pt x="0" y="0"/>
                      </a:moveTo>
                      <a:lnTo>
                        <a:pt x="0" y="2251"/>
                      </a:lnTo>
                      <a:lnTo>
                        <a:pt x="11" y="2251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srgbClr val="404040"/>
                    </a:solidFill>
                    <a:latin typeface="Helvetica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sp>
              <p:nvSpPr>
                <p:cNvPr id="50246" name="Line 181"/>
                <p:cNvSpPr>
                  <a:spLocks noChangeShapeType="1"/>
                </p:cNvSpPr>
                <p:nvPr/>
              </p:nvSpPr>
              <p:spPr bwMode="auto">
                <a:xfrm>
                  <a:off x="471" y="334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47" name="Line 182"/>
                <p:cNvSpPr>
                  <a:spLocks noChangeShapeType="1"/>
                </p:cNvSpPr>
                <p:nvPr/>
              </p:nvSpPr>
              <p:spPr bwMode="auto">
                <a:xfrm>
                  <a:off x="471" y="3195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48" name="Line 183"/>
                <p:cNvSpPr>
                  <a:spLocks noChangeShapeType="1"/>
                </p:cNvSpPr>
                <p:nvPr/>
              </p:nvSpPr>
              <p:spPr bwMode="auto">
                <a:xfrm>
                  <a:off x="471" y="3043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49" name="Line 184"/>
                <p:cNvSpPr>
                  <a:spLocks noChangeShapeType="1"/>
                </p:cNvSpPr>
                <p:nvPr/>
              </p:nvSpPr>
              <p:spPr bwMode="auto">
                <a:xfrm>
                  <a:off x="471" y="289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0" name="Line 185"/>
                <p:cNvSpPr>
                  <a:spLocks noChangeShapeType="1"/>
                </p:cNvSpPr>
                <p:nvPr/>
              </p:nvSpPr>
              <p:spPr bwMode="auto">
                <a:xfrm>
                  <a:off x="471" y="2745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1" name="Line 186"/>
                <p:cNvSpPr>
                  <a:spLocks noChangeShapeType="1"/>
                </p:cNvSpPr>
                <p:nvPr/>
              </p:nvSpPr>
              <p:spPr bwMode="auto">
                <a:xfrm>
                  <a:off x="471" y="2592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2" name="Line 187"/>
                <p:cNvSpPr>
                  <a:spLocks noChangeShapeType="1"/>
                </p:cNvSpPr>
                <p:nvPr/>
              </p:nvSpPr>
              <p:spPr bwMode="auto">
                <a:xfrm>
                  <a:off x="471" y="244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3" name="Line 188"/>
                <p:cNvSpPr>
                  <a:spLocks noChangeShapeType="1"/>
                </p:cNvSpPr>
                <p:nvPr/>
              </p:nvSpPr>
              <p:spPr bwMode="auto">
                <a:xfrm>
                  <a:off x="471" y="2295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4" name="Line 189"/>
                <p:cNvSpPr>
                  <a:spLocks noChangeShapeType="1"/>
                </p:cNvSpPr>
                <p:nvPr/>
              </p:nvSpPr>
              <p:spPr bwMode="auto">
                <a:xfrm>
                  <a:off x="471" y="2142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5" name="Line 190"/>
                <p:cNvSpPr>
                  <a:spLocks noChangeShapeType="1"/>
                </p:cNvSpPr>
                <p:nvPr/>
              </p:nvSpPr>
              <p:spPr bwMode="auto">
                <a:xfrm>
                  <a:off x="471" y="199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6" name="Line 191"/>
                <p:cNvSpPr>
                  <a:spLocks noChangeShapeType="1"/>
                </p:cNvSpPr>
                <p:nvPr/>
              </p:nvSpPr>
              <p:spPr bwMode="auto">
                <a:xfrm>
                  <a:off x="471" y="1845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7" name="Line 192"/>
                <p:cNvSpPr>
                  <a:spLocks noChangeShapeType="1"/>
                </p:cNvSpPr>
                <p:nvPr/>
              </p:nvSpPr>
              <p:spPr bwMode="auto">
                <a:xfrm>
                  <a:off x="471" y="1692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8" name="Line 193"/>
                <p:cNvSpPr>
                  <a:spLocks noChangeShapeType="1"/>
                </p:cNvSpPr>
                <p:nvPr/>
              </p:nvSpPr>
              <p:spPr bwMode="auto">
                <a:xfrm>
                  <a:off x="471" y="154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59" name="Line 194"/>
                <p:cNvSpPr>
                  <a:spLocks noChangeShapeType="1"/>
                </p:cNvSpPr>
                <p:nvPr/>
              </p:nvSpPr>
              <p:spPr bwMode="auto">
                <a:xfrm>
                  <a:off x="471" y="1394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0" name="Line 195"/>
                <p:cNvSpPr>
                  <a:spLocks noChangeShapeType="1"/>
                </p:cNvSpPr>
                <p:nvPr/>
              </p:nvSpPr>
              <p:spPr bwMode="auto">
                <a:xfrm>
                  <a:off x="471" y="1242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1" name="Line 196"/>
                <p:cNvSpPr>
                  <a:spLocks noChangeShapeType="1"/>
                </p:cNvSpPr>
                <p:nvPr/>
              </p:nvSpPr>
              <p:spPr bwMode="auto">
                <a:xfrm>
                  <a:off x="455" y="3493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2" name="Line 197"/>
                <p:cNvSpPr>
                  <a:spLocks noChangeShapeType="1"/>
                </p:cNvSpPr>
                <p:nvPr/>
              </p:nvSpPr>
              <p:spPr bwMode="auto">
                <a:xfrm>
                  <a:off x="455" y="3043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3" name="Line 198"/>
                <p:cNvSpPr>
                  <a:spLocks noChangeShapeType="1"/>
                </p:cNvSpPr>
                <p:nvPr/>
              </p:nvSpPr>
              <p:spPr bwMode="auto">
                <a:xfrm>
                  <a:off x="455" y="2592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4" name="Line 199"/>
                <p:cNvSpPr>
                  <a:spLocks noChangeShapeType="1"/>
                </p:cNvSpPr>
                <p:nvPr/>
              </p:nvSpPr>
              <p:spPr bwMode="auto">
                <a:xfrm>
                  <a:off x="455" y="2142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5" name="Line 200"/>
                <p:cNvSpPr>
                  <a:spLocks noChangeShapeType="1"/>
                </p:cNvSpPr>
                <p:nvPr/>
              </p:nvSpPr>
              <p:spPr bwMode="auto">
                <a:xfrm>
                  <a:off x="455" y="1692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6" name="Line 201"/>
                <p:cNvSpPr>
                  <a:spLocks noChangeShapeType="1"/>
                </p:cNvSpPr>
                <p:nvPr/>
              </p:nvSpPr>
              <p:spPr bwMode="auto">
                <a:xfrm>
                  <a:off x="455" y="1242"/>
                  <a:ext cx="16" cy="1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67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471" y="3493"/>
                  <a:ext cx="1" cy="27"/>
                </a:xfrm>
                <a:prstGeom prst="lin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50268" name="Group 203"/>
                <p:cNvGrpSpPr>
                  <a:grpSpLocks/>
                </p:cNvGrpSpPr>
                <p:nvPr/>
              </p:nvGrpSpPr>
              <p:grpSpPr bwMode="auto">
                <a:xfrm>
                  <a:off x="249" y="1183"/>
                  <a:ext cx="210" cy="1916"/>
                  <a:chOff x="313" y="1183"/>
                  <a:chExt cx="210" cy="1916"/>
                </a:xfrm>
              </p:grpSpPr>
              <p:sp>
                <p:nvSpPr>
                  <p:cNvPr id="50269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313" y="2983"/>
                    <a:ext cx="178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150</a:t>
                    </a:r>
                    <a:endParaRPr lang="en-US" sz="14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  <p:sp>
                <p:nvSpPr>
                  <p:cNvPr id="50270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313" y="2533"/>
                    <a:ext cx="178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300</a:t>
                    </a:r>
                    <a:endParaRPr lang="en-US" sz="14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  <p:sp>
                <p:nvSpPr>
                  <p:cNvPr id="50271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313" y="2083"/>
                    <a:ext cx="178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450</a:t>
                    </a:r>
                    <a:endParaRPr lang="en-US" sz="14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  <p:sp>
                <p:nvSpPr>
                  <p:cNvPr id="50272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13" y="1633"/>
                    <a:ext cx="178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600</a:t>
                    </a:r>
                    <a:endParaRPr lang="en-US" sz="14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  <p:sp>
                <p:nvSpPr>
                  <p:cNvPr id="50273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313" y="1183"/>
                    <a:ext cx="210" cy="1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14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750</a:t>
                    </a:r>
                    <a:endParaRPr lang="en-US" sz="14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</p:grpSp>
          </p:grpSp>
          <p:sp>
            <p:nvSpPr>
              <p:cNvPr id="341201" name="Text Box 209"/>
              <p:cNvSpPr txBox="1">
                <a:spLocks noChangeArrowheads="1"/>
              </p:cNvSpPr>
              <p:nvPr/>
            </p:nvSpPr>
            <p:spPr bwMode="auto">
              <a:xfrm rot="16200021">
                <a:off x="-274" y="2207"/>
                <a:ext cx="1229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18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Plasma (pg/ml)</a:t>
                </a:r>
              </a:p>
            </p:txBody>
          </p:sp>
          <p:grpSp>
            <p:nvGrpSpPr>
              <p:cNvPr id="50240" name="Group 210"/>
              <p:cNvGrpSpPr>
                <a:grpSpLocks/>
              </p:cNvGrpSpPr>
              <p:nvPr/>
            </p:nvGrpSpPr>
            <p:grpSpPr bwMode="auto">
              <a:xfrm>
                <a:off x="695" y="3603"/>
                <a:ext cx="1957" cy="155"/>
                <a:chOff x="407" y="3595"/>
                <a:chExt cx="1981" cy="155"/>
              </a:xfrm>
            </p:grpSpPr>
            <p:sp>
              <p:nvSpPr>
                <p:cNvPr id="341203" name="Text Box 211"/>
                <p:cNvSpPr txBox="1">
                  <a:spLocks noChangeArrowheads="1"/>
                </p:cNvSpPr>
                <p:nvPr/>
              </p:nvSpPr>
              <p:spPr bwMode="auto">
                <a:xfrm>
                  <a:off x="407" y="3595"/>
                  <a:ext cx="53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TNF-</a:t>
                  </a: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charset="0"/>
                      <a:sym typeface="Symbol" charset="0"/>
                    </a:rPr>
                    <a:t></a:t>
                  </a:r>
                  <a:endParaRPr lang="en-US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41204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978" y="3596"/>
                  <a:ext cx="46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IL-1</a:t>
                  </a: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Symbol" charset="0"/>
                      <a:sym typeface="Symbol" charset="0"/>
                    </a:rPr>
                    <a:t></a:t>
                  </a:r>
                  <a:endParaRPr lang="en-US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41205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532" y="3596"/>
                  <a:ext cx="403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IL-6</a:t>
                  </a:r>
                </a:p>
              </p:txBody>
            </p:sp>
            <p:sp>
              <p:nvSpPr>
                <p:cNvPr id="341206" name="Text Box 214"/>
                <p:cNvSpPr txBox="1">
                  <a:spLocks noChangeArrowheads="1"/>
                </p:cNvSpPr>
                <p:nvPr/>
              </p:nvSpPr>
              <p:spPr bwMode="auto">
                <a:xfrm>
                  <a:off x="2014" y="3596"/>
                  <a:ext cx="37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tIns="0" bIns="0" anchor="ctr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mtClean="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IL-8</a:t>
                  </a:r>
                </a:p>
              </p:txBody>
            </p:sp>
          </p:grpSp>
        </p:grpSp>
        <p:grpSp>
          <p:nvGrpSpPr>
            <p:cNvPr id="50218" name="Group 215"/>
            <p:cNvGrpSpPr>
              <a:grpSpLocks/>
            </p:cNvGrpSpPr>
            <p:nvPr/>
          </p:nvGrpSpPr>
          <p:grpSpPr bwMode="auto">
            <a:xfrm>
              <a:off x="757" y="940"/>
              <a:ext cx="1613" cy="421"/>
              <a:chOff x="757" y="940"/>
              <a:chExt cx="1613" cy="421"/>
            </a:xfrm>
          </p:grpSpPr>
          <p:sp>
            <p:nvSpPr>
              <p:cNvPr id="50219" name="Rectangle 216"/>
              <p:cNvSpPr>
                <a:spLocks noChangeArrowheads="1"/>
              </p:cNvSpPr>
              <p:nvPr/>
            </p:nvSpPr>
            <p:spPr bwMode="auto">
              <a:xfrm>
                <a:off x="757" y="940"/>
                <a:ext cx="1613" cy="421"/>
              </a:xfrm>
              <a:prstGeom prst="rect">
                <a:avLst/>
              </a:prstGeom>
              <a:solidFill>
                <a:schemeClr val="bg2"/>
              </a:solidFill>
              <a:ln w="793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0" name="Rectangle 217"/>
              <p:cNvSpPr>
                <a:spLocks noChangeArrowheads="1"/>
              </p:cNvSpPr>
              <p:nvPr/>
            </p:nvSpPr>
            <p:spPr bwMode="auto">
              <a:xfrm>
                <a:off x="794" y="1009"/>
                <a:ext cx="75" cy="8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1" name="Rectangle 218"/>
              <p:cNvSpPr>
                <a:spLocks noChangeArrowheads="1"/>
              </p:cNvSpPr>
              <p:nvPr/>
            </p:nvSpPr>
            <p:spPr bwMode="auto">
              <a:xfrm>
                <a:off x="794" y="1017"/>
                <a:ext cx="75" cy="2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2" name="Rectangle 219"/>
              <p:cNvSpPr>
                <a:spLocks noChangeArrowheads="1"/>
              </p:cNvSpPr>
              <p:nvPr/>
            </p:nvSpPr>
            <p:spPr bwMode="auto">
              <a:xfrm>
                <a:off x="794" y="1047"/>
                <a:ext cx="75" cy="11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3" name="Rectangle 220"/>
              <p:cNvSpPr>
                <a:spLocks noChangeArrowheads="1"/>
              </p:cNvSpPr>
              <p:nvPr/>
            </p:nvSpPr>
            <p:spPr bwMode="auto">
              <a:xfrm>
                <a:off x="794" y="1078"/>
                <a:ext cx="75" cy="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4" name="Rectangle 221"/>
              <p:cNvSpPr>
                <a:spLocks noChangeArrowheads="1"/>
              </p:cNvSpPr>
              <p:nvPr/>
            </p:nvSpPr>
            <p:spPr bwMode="auto">
              <a:xfrm>
                <a:off x="794" y="1215"/>
                <a:ext cx="75" cy="9"/>
              </a:xfrm>
              <a:prstGeom prst="rect">
                <a:avLst/>
              </a:prstGeom>
              <a:solidFill>
                <a:srgbClr val="2D2F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5" name="Rectangle 222"/>
              <p:cNvSpPr>
                <a:spLocks noChangeArrowheads="1"/>
              </p:cNvSpPr>
              <p:nvPr/>
            </p:nvSpPr>
            <p:spPr bwMode="auto">
              <a:xfrm>
                <a:off x="794" y="1224"/>
                <a:ext cx="75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6" name="Rectangle 223"/>
              <p:cNvSpPr>
                <a:spLocks noChangeArrowheads="1"/>
              </p:cNvSpPr>
              <p:nvPr/>
            </p:nvSpPr>
            <p:spPr bwMode="auto">
              <a:xfrm>
                <a:off x="794" y="1244"/>
                <a:ext cx="75" cy="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7" name="Rectangle 224"/>
              <p:cNvSpPr>
                <a:spLocks noChangeArrowheads="1"/>
              </p:cNvSpPr>
              <p:nvPr/>
            </p:nvSpPr>
            <p:spPr bwMode="auto">
              <a:xfrm>
                <a:off x="794" y="1285"/>
                <a:ext cx="75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sp>
            <p:nvSpPr>
              <p:cNvPr id="50228" name="Rectangle 225"/>
              <p:cNvSpPr>
                <a:spLocks noChangeArrowheads="1"/>
              </p:cNvSpPr>
              <p:nvPr/>
            </p:nvSpPr>
            <p:spPr bwMode="auto">
              <a:xfrm>
                <a:off x="794" y="1037"/>
                <a:ext cx="75" cy="1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srgbClr val="404040"/>
                  </a:solidFill>
                </a:endParaRPr>
              </a:p>
            </p:txBody>
          </p:sp>
          <p:grpSp>
            <p:nvGrpSpPr>
              <p:cNvPr id="50229" name="Group 226"/>
              <p:cNvGrpSpPr>
                <a:grpSpLocks/>
              </p:cNvGrpSpPr>
              <p:nvPr/>
            </p:nvGrpSpPr>
            <p:grpSpPr bwMode="auto">
              <a:xfrm>
                <a:off x="794" y="973"/>
                <a:ext cx="1216" cy="155"/>
                <a:chOff x="794" y="1011"/>
                <a:chExt cx="1216" cy="140"/>
              </a:xfrm>
            </p:grpSpPr>
            <p:sp>
              <p:nvSpPr>
                <p:cNvPr id="55356" name="Rectangle 227"/>
                <p:cNvSpPr>
                  <a:spLocks noChangeArrowheads="1"/>
                </p:cNvSpPr>
                <p:nvPr/>
              </p:nvSpPr>
              <p:spPr bwMode="auto">
                <a:xfrm>
                  <a:off x="794" y="1087"/>
                  <a:ext cx="75" cy="1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srgbClr val="404040"/>
                    </a:solidFill>
                    <a:latin typeface="Helvetica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sp>
              <p:nvSpPr>
                <p:cNvPr id="50236" name="Rectangle 228"/>
                <p:cNvSpPr>
                  <a:spLocks noChangeArrowheads="1"/>
                </p:cNvSpPr>
                <p:nvPr/>
              </p:nvSpPr>
              <p:spPr bwMode="auto">
                <a:xfrm>
                  <a:off x="919" y="1011"/>
                  <a:ext cx="1091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600" smtClean="0">
                      <a:solidFill>
                        <a:srgbClr val="404040"/>
                      </a:solidFill>
                      <a:latin typeface="Arial Rounded MT Bold" charset="0"/>
                    </a:rPr>
                    <a:t>Survivors (n = 17)</a:t>
                  </a:r>
                  <a:endParaRPr lang="en-US" sz="1600" b="0" smtClean="0">
                    <a:solidFill>
                      <a:srgbClr val="404040"/>
                    </a:solidFill>
                    <a:latin typeface="Arial Rounded MT Bold" charset="0"/>
                  </a:endParaRPr>
                </a:p>
              </p:txBody>
            </p:sp>
          </p:grpSp>
          <p:grpSp>
            <p:nvGrpSpPr>
              <p:cNvPr id="50230" name="Group 229"/>
              <p:cNvGrpSpPr>
                <a:grpSpLocks/>
              </p:cNvGrpSpPr>
              <p:nvPr/>
            </p:nvGrpSpPr>
            <p:grpSpPr bwMode="auto">
              <a:xfrm>
                <a:off x="794" y="1180"/>
                <a:ext cx="1458" cy="155"/>
                <a:chOff x="794" y="1198"/>
                <a:chExt cx="1458" cy="141"/>
              </a:xfrm>
            </p:grpSpPr>
            <p:sp>
              <p:nvSpPr>
                <p:cNvPr id="50231" name="Rectangle 230"/>
                <p:cNvSpPr>
                  <a:spLocks noChangeArrowheads="1"/>
                </p:cNvSpPr>
                <p:nvPr/>
              </p:nvSpPr>
              <p:spPr bwMode="auto">
                <a:xfrm>
                  <a:off x="794" y="1274"/>
                  <a:ext cx="75" cy="18"/>
                </a:xfrm>
                <a:prstGeom prst="rect">
                  <a:avLst/>
                </a:prstGeom>
                <a:solidFill>
                  <a:srgbClr val="2D2F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srgbClr val="404040"/>
                    </a:solidFill>
                  </a:endParaRPr>
                </a:p>
              </p:txBody>
            </p:sp>
            <p:grpSp>
              <p:nvGrpSpPr>
                <p:cNvPr id="50232" name="Group 231"/>
                <p:cNvGrpSpPr>
                  <a:grpSpLocks/>
                </p:cNvGrpSpPr>
                <p:nvPr/>
              </p:nvGrpSpPr>
              <p:grpSpPr bwMode="auto">
                <a:xfrm>
                  <a:off x="794" y="1198"/>
                  <a:ext cx="1458" cy="141"/>
                  <a:chOff x="794" y="1198"/>
                  <a:chExt cx="1458" cy="141"/>
                </a:xfrm>
              </p:grpSpPr>
              <p:sp>
                <p:nvSpPr>
                  <p:cNvPr id="50233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794" y="1264"/>
                    <a:ext cx="75" cy="10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600" b="0" smtClean="0">
                      <a:solidFill>
                        <a:srgbClr val="404040"/>
                      </a:solidFill>
                    </a:endParaRPr>
                  </a:p>
                </p:txBody>
              </p:sp>
              <p:sp>
                <p:nvSpPr>
                  <p:cNvPr id="50234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919" y="1198"/>
                    <a:ext cx="1333" cy="1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600" smtClean="0">
                        <a:solidFill>
                          <a:srgbClr val="404040"/>
                        </a:solidFill>
                        <a:latin typeface="Arial Rounded MT Bold" charset="0"/>
                      </a:rPr>
                      <a:t>Nonsurvivors (n = 17)</a:t>
                    </a:r>
                    <a:endParaRPr lang="en-US" sz="1600" b="0" smtClean="0">
                      <a:solidFill>
                        <a:srgbClr val="404040"/>
                      </a:solidFill>
                      <a:latin typeface="Arial Rounded MT Bold" charset="0"/>
                    </a:endParaRPr>
                  </a:p>
                </p:txBody>
              </p:sp>
            </p:grpSp>
          </p:grpSp>
        </p:grpSp>
      </p:grpSp>
      <p:grpSp>
        <p:nvGrpSpPr>
          <p:cNvPr id="55297" name="Group 234"/>
          <p:cNvGrpSpPr>
            <a:grpSpLocks/>
          </p:cNvGrpSpPr>
          <p:nvPr/>
        </p:nvGrpSpPr>
        <p:grpSpPr bwMode="auto">
          <a:xfrm>
            <a:off x="1193800" y="2193925"/>
            <a:ext cx="2897188" cy="4086225"/>
            <a:chOff x="752" y="1382"/>
            <a:chExt cx="1825" cy="2574"/>
          </a:xfrm>
        </p:grpSpPr>
        <p:sp>
          <p:nvSpPr>
            <p:cNvPr id="341227" name="Text Box 235"/>
            <p:cNvSpPr txBox="1">
              <a:spLocks noChangeArrowheads="1"/>
            </p:cNvSpPr>
            <p:nvPr/>
          </p:nvSpPr>
          <p:spPr bwMode="auto">
            <a:xfrm>
              <a:off x="752" y="3802"/>
              <a:ext cx="16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* </a:t>
              </a:r>
              <a:r>
                <a:rPr lang="en-US" sz="1400" smtClean="0">
                  <a:solidFill>
                    <a:srgbClr val="404040"/>
                  </a:solidFill>
                  <a:latin typeface="Arial Rounded MT Bold" charset="0"/>
                </a:rPr>
                <a:t> </a:t>
              </a:r>
              <a:r>
                <a:rPr lang="en-US" sz="140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p &lt; 0.0001  † p = 0.0002</a:t>
              </a:r>
            </a:p>
          </p:txBody>
        </p:sp>
        <p:grpSp>
          <p:nvGrpSpPr>
            <p:cNvPr id="50186" name="Group 236"/>
            <p:cNvGrpSpPr>
              <a:grpSpLocks/>
            </p:cNvGrpSpPr>
            <p:nvPr/>
          </p:nvGrpSpPr>
          <p:grpSpPr bwMode="auto">
            <a:xfrm>
              <a:off x="944" y="1382"/>
              <a:ext cx="1633" cy="2119"/>
              <a:chOff x="720" y="1374"/>
              <a:chExt cx="1633" cy="2119"/>
            </a:xfrm>
          </p:grpSpPr>
          <p:grpSp>
            <p:nvGrpSpPr>
              <p:cNvPr id="50192" name="Group 237"/>
              <p:cNvGrpSpPr>
                <a:grpSpLocks/>
              </p:cNvGrpSpPr>
              <p:nvPr/>
            </p:nvGrpSpPr>
            <p:grpSpPr bwMode="auto">
              <a:xfrm>
                <a:off x="720" y="2281"/>
                <a:ext cx="143" cy="1212"/>
                <a:chOff x="720" y="2281"/>
                <a:chExt cx="143" cy="1212"/>
              </a:xfrm>
            </p:grpSpPr>
            <p:sp>
              <p:nvSpPr>
                <p:cNvPr id="502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720" y="2302"/>
                  <a:ext cx="143" cy="1191"/>
                </a:xfrm>
                <a:prstGeom prst="rect">
                  <a:avLst/>
                </a:prstGeom>
                <a:solidFill>
                  <a:srgbClr val="2D2F2B"/>
                </a:solidFill>
                <a:ln w="635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12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790" y="2281"/>
                  <a:ext cx="1" cy="2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13" name="Line 240"/>
                <p:cNvSpPr>
                  <a:spLocks noChangeShapeType="1"/>
                </p:cNvSpPr>
                <p:nvPr/>
              </p:nvSpPr>
              <p:spPr bwMode="auto">
                <a:xfrm>
                  <a:off x="778" y="2281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14" name="Line 241"/>
                <p:cNvSpPr>
                  <a:spLocks noChangeShapeType="1"/>
                </p:cNvSpPr>
                <p:nvPr/>
              </p:nvSpPr>
              <p:spPr bwMode="auto">
                <a:xfrm>
                  <a:off x="790" y="230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15" name="Line 242"/>
                <p:cNvSpPr>
                  <a:spLocks noChangeShapeType="1"/>
                </p:cNvSpPr>
                <p:nvPr/>
              </p:nvSpPr>
              <p:spPr bwMode="auto">
                <a:xfrm>
                  <a:off x="778" y="2315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193" name="Group 243"/>
              <p:cNvGrpSpPr>
                <a:grpSpLocks/>
              </p:cNvGrpSpPr>
              <p:nvPr/>
            </p:nvGrpSpPr>
            <p:grpSpPr bwMode="auto">
              <a:xfrm>
                <a:off x="1217" y="1955"/>
                <a:ext cx="144" cy="1538"/>
                <a:chOff x="1217" y="1955"/>
                <a:chExt cx="144" cy="1538"/>
              </a:xfrm>
            </p:grpSpPr>
            <p:sp>
              <p:nvSpPr>
                <p:cNvPr id="50206" name="Rectangle 244"/>
                <p:cNvSpPr>
                  <a:spLocks noChangeArrowheads="1"/>
                </p:cNvSpPr>
                <p:nvPr/>
              </p:nvSpPr>
              <p:spPr bwMode="auto">
                <a:xfrm>
                  <a:off x="1217" y="1976"/>
                  <a:ext cx="144" cy="1517"/>
                </a:xfrm>
                <a:prstGeom prst="rect">
                  <a:avLst/>
                </a:prstGeom>
                <a:solidFill>
                  <a:srgbClr val="2D2F2B"/>
                </a:solidFill>
                <a:ln w="635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7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1287" y="1955"/>
                  <a:ext cx="1" cy="2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8" name="Line 246"/>
                <p:cNvSpPr>
                  <a:spLocks noChangeShapeType="1"/>
                </p:cNvSpPr>
                <p:nvPr/>
              </p:nvSpPr>
              <p:spPr bwMode="auto">
                <a:xfrm>
                  <a:off x="1276" y="1955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9" name="Line 247"/>
                <p:cNvSpPr>
                  <a:spLocks noChangeShapeType="1"/>
                </p:cNvSpPr>
                <p:nvPr/>
              </p:nvSpPr>
              <p:spPr bwMode="auto">
                <a:xfrm>
                  <a:off x="1287" y="1976"/>
                  <a:ext cx="1" cy="14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10" name="Line 248"/>
                <p:cNvSpPr>
                  <a:spLocks noChangeShapeType="1"/>
                </p:cNvSpPr>
                <p:nvPr/>
              </p:nvSpPr>
              <p:spPr bwMode="auto">
                <a:xfrm>
                  <a:off x="1276" y="1990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194" name="Group 249"/>
              <p:cNvGrpSpPr>
                <a:grpSpLocks/>
              </p:cNvGrpSpPr>
              <p:nvPr/>
            </p:nvGrpSpPr>
            <p:grpSpPr bwMode="auto">
              <a:xfrm>
                <a:off x="1715" y="1512"/>
                <a:ext cx="140" cy="1981"/>
                <a:chOff x="1715" y="1512"/>
                <a:chExt cx="140" cy="1981"/>
              </a:xfrm>
            </p:grpSpPr>
            <p:sp>
              <p:nvSpPr>
                <p:cNvPr id="50201" name="Rectangle 250"/>
                <p:cNvSpPr>
                  <a:spLocks noChangeArrowheads="1"/>
                </p:cNvSpPr>
                <p:nvPr/>
              </p:nvSpPr>
              <p:spPr bwMode="auto">
                <a:xfrm>
                  <a:off x="1715" y="1533"/>
                  <a:ext cx="140" cy="1960"/>
                </a:xfrm>
                <a:prstGeom prst="rect">
                  <a:avLst/>
                </a:prstGeom>
                <a:solidFill>
                  <a:srgbClr val="2D2F2B"/>
                </a:solidFill>
                <a:ln w="635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2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1785" y="1512"/>
                  <a:ext cx="1" cy="2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3" name="Line 252"/>
                <p:cNvSpPr>
                  <a:spLocks noChangeShapeType="1"/>
                </p:cNvSpPr>
                <p:nvPr/>
              </p:nvSpPr>
              <p:spPr bwMode="auto">
                <a:xfrm>
                  <a:off x="1773" y="1512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4" name="Line 253"/>
                <p:cNvSpPr>
                  <a:spLocks noChangeShapeType="1"/>
                </p:cNvSpPr>
                <p:nvPr/>
              </p:nvSpPr>
              <p:spPr bwMode="auto">
                <a:xfrm>
                  <a:off x="1785" y="1533"/>
                  <a:ext cx="1" cy="14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5" name="Line 254"/>
                <p:cNvSpPr>
                  <a:spLocks noChangeShapeType="1"/>
                </p:cNvSpPr>
                <p:nvPr/>
              </p:nvSpPr>
              <p:spPr bwMode="auto">
                <a:xfrm>
                  <a:off x="1773" y="1547"/>
                  <a:ext cx="28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0195" name="Group 255"/>
              <p:cNvGrpSpPr>
                <a:grpSpLocks/>
              </p:cNvGrpSpPr>
              <p:nvPr/>
            </p:nvGrpSpPr>
            <p:grpSpPr bwMode="auto">
              <a:xfrm>
                <a:off x="2209" y="1374"/>
                <a:ext cx="144" cy="2119"/>
                <a:chOff x="2209" y="1374"/>
                <a:chExt cx="144" cy="2119"/>
              </a:xfrm>
            </p:grpSpPr>
            <p:sp>
              <p:nvSpPr>
                <p:cNvPr id="50196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09" y="1388"/>
                  <a:ext cx="144" cy="2105"/>
                </a:xfrm>
                <a:prstGeom prst="rect">
                  <a:avLst/>
                </a:prstGeom>
                <a:solidFill>
                  <a:srgbClr val="2D2F2B"/>
                </a:solidFill>
                <a:ln w="635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97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2279" y="1374"/>
                  <a:ext cx="1" cy="14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98" name="Line 258"/>
                <p:cNvSpPr>
                  <a:spLocks noChangeShapeType="1"/>
                </p:cNvSpPr>
                <p:nvPr/>
              </p:nvSpPr>
              <p:spPr bwMode="auto">
                <a:xfrm>
                  <a:off x="2267" y="1374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99" name="Line 259"/>
                <p:cNvSpPr>
                  <a:spLocks noChangeShapeType="1"/>
                </p:cNvSpPr>
                <p:nvPr/>
              </p:nvSpPr>
              <p:spPr bwMode="auto">
                <a:xfrm>
                  <a:off x="2279" y="1388"/>
                  <a:ext cx="1" cy="20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00" name="Line 260"/>
                <p:cNvSpPr>
                  <a:spLocks noChangeShapeType="1"/>
                </p:cNvSpPr>
                <p:nvPr/>
              </p:nvSpPr>
              <p:spPr bwMode="auto">
                <a:xfrm>
                  <a:off x="2267" y="1408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0187" name="Group 261"/>
            <p:cNvGrpSpPr>
              <a:grpSpLocks/>
            </p:cNvGrpSpPr>
            <p:nvPr/>
          </p:nvGrpSpPr>
          <p:grpSpPr bwMode="auto">
            <a:xfrm>
              <a:off x="761" y="1983"/>
              <a:ext cx="1685" cy="953"/>
              <a:chOff x="761" y="1983"/>
              <a:chExt cx="1685" cy="953"/>
            </a:xfrm>
          </p:grpSpPr>
          <p:sp>
            <p:nvSpPr>
              <p:cNvPr id="341254" name="Text Box 262"/>
              <p:cNvSpPr txBox="1">
                <a:spLocks noChangeArrowheads="1"/>
              </p:cNvSpPr>
              <p:nvPr/>
            </p:nvSpPr>
            <p:spPr bwMode="auto">
              <a:xfrm>
                <a:off x="761" y="2742"/>
                <a:ext cx="20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  <p:sp>
            <p:nvSpPr>
              <p:cNvPr id="341255" name="Text Box 263"/>
              <p:cNvSpPr txBox="1">
                <a:spLocks noChangeArrowheads="1"/>
              </p:cNvSpPr>
              <p:nvPr/>
            </p:nvSpPr>
            <p:spPr bwMode="auto">
              <a:xfrm>
                <a:off x="1259" y="2317"/>
                <a:ext cx="21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†</a:t>
                </a:r>
              </a:p>
            </p:txBody>
          </p:sp>
          <p:sp>
            <p:nvSpPr>
              <p:cNvPr id="341256" name="Text Box 264"/>
              <p:cNvSpPr txBox="1">
                <a:spLocks noChangeArrowheads="1"/>
              </p:cNvSpPr>
              <p:nvPr/>
            </p:nvSpPr>
            <p:spPr bwMode="auto">
              <a:xfrm>
                <a:off x="1775" y="1983"/>
                <a:ext cx="178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  <p:sp>
            <p:nvSpPr>
              <p:cNvPr id="341257" name="Text Box 265"/>
              <p:cNvSpPr txBox="1">
                <a:spLocks noChangeArrowheads="1"/>
              </p:cNvSpPr>
              <p:nvPr/>
            </p:nvSpPr>
            <p:spPr bwMode="auto">
              <a:xfrm>
                <a:off x="2268" y="1985"/>
                <a:ext cx="178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smtClean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*</a:t>
                </a:r>
              </a:p>
            </p:txBody>
          </p:sp>
        </p:grpSp>
      </p:grpSp>
      <p:sp>
        <p:nvSpPr>
          <p:cNvPr id="341258" name="Rectangle 266"/>
          <p:cNvSpPr>
            <a:spLocks noChangeArrowheads="1"/>
          </p:cNvSpPr>
          <p:nvPr/>
        </p:nvSpPr>
        <p:spPr bwMode="auto">
          <a:xfrm>
            <a:off x="603250" y="6396038"/>
            <a:ext cx="6280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Times" pitchFamily="-65" charset="0"/>
                <a:cs typeface="Times" pitchFamily="-65" charset="0"/>
              </a:rPr>
              <a:t>Chest 1995; 107: 1062-1073. Chest 1997; 111: 1306 -1321.</a:t>
            </a:r>
          </a:p>
        </p:txBody>
      </p:sp>
      <p:pic>
        <p:nvPicPr>
          <p:cNvPr id="50184" name="Picture 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7566025" y="1765300"/>
            <a:ext cx="14001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4"/>
          <p:cNvSpPr>
            <a:spLocks noChangeArrowheads="1"/>
          </p:cNvSpPr>
          <p:nvPr/>
        </p:nvSpPr>
        <p:spPr bwMode="auto">
          <a:xfrm>
            <a:off x="542925" y="6453188"/>
            <a:ext cx="3352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r>
              <a:rPr lang="en-US" sz="1600" smtClean="0">
                <a:solidFill>
                  <a:srgbClr val="404040"/>
                </a:solidFill>
                <a:latin typeface="Arial Rounded MT Bold"/>
                <a:cs typeface="Arial Rounded MT Bold"/>
              </a:rPr>
              <a:t>Eur Respir J 1996; 9:2650-2670.</a:t>
            </a:r>
            <a:endParaRPr lang="en-US" sz="1800" smtClean="0">
              <a:solidFill>
                <a:srgbClr val="40404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5701" name="Text Box 21"/>
          <p:cNvSpPr txBox="1">
            <a:spLocks noChangeArrowheads="1"/>
          </p:cNvSpPr>
          <p:nvPr/>
        </p:nvSpPr>
        <p:spPr bwMode="auto">
          <a:xfrm>
            <a:off x="6761163" y="1701800"/>
            <a:ext cx="1946275" cy="139700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7F7F7F"/>
            </a:solidFill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sz="200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histological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00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radiographic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00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physiological 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00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changes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17900" y="1463675"/>
            <a:ext cx="2747963" cy="2168525"/>
            <a:chOff x="2538" y="1160"/>
            <a:chExt cx="1507" cy="1095"/>
          </a:xfrm>
        </p:grpSpPr>
        <p:sp>
          <p:nvSpPr>
            <p:cNvPr id="455689" name="Freeform 9"/>
            <p:cNvSpPr>
              <a:spLocks/>
            </p:cNvSpPr>
            <p:nvPr/>
          </p:nvSpPr>
          <p:spPr bwMode="auto">
            <a:xfrm>
              <a:off x="2538" y="2074"/>
              <a:ext cx="1507" cy="181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165"/>
                </a:cxn>
                <a:cxn ang="0">
                  <a:pos x="0" y="78"/>
                </a:cxn>
                <a:cxn ang="0">
                  <a:pos x="1031" y="78"/>
                </a:cxn>
                <a:cxn ang="0">
                  <a:pos x="1031" y="165"/>
                </a:cxn>
                <a:cxn ang="0">
                  <a:pos x="1031" y="78"/>
                </a:cxn>
                <a:cxn ang="0">
                  <a:pos x="516" y="78"/>
                </a:cxn>
                <a:cxn ang="0">
                  <a:pos x="516" y="0"/>
                </a:cxn>
                <a:cxn ang="0">
                  <a:pos x="516" y="78"/>
                </a:cxn>
              </a:cxnLst>
              <a:rect l="0" t="0" r="r" b="b"/>
              <a:pathLst>
                <a:path w="1031" h="165">
                  <a:moveTo>
                    <a:pt x="0" y="78"/>
                  </a:moveTo>
                  <a:lnTo>
                    <a:pt x="0" y="165"/>
                  </a:lnTo>
                  <a:lnTo>
                    <a:pt x="0" y="78"/>
                  </a:lnTo>
                  <a:lnTo>
                    <a:pt x="1031" y="78"/>
                  </a:lnTo>
                  <a:lnTo>
                    <a:pt x="1031" y="165"/>
                  </a:lnTo>
                  <a:lnTo>
                    <a:pt x="1031" y="78"/>
                  </a:lnTo>
                  <a:lnTo>
                    <a:pt x="516" y="78"/>
                  </a:lnTo>
                  <a:lnTo>
                    <a:pt x="516" y="0"/>
                  </a:lnTo>
                  <a:lnTo>
                    <a:pt x="516" y="78"/>
                  </a:lnTo>
                </a:path>
              </a:pathLst>
            </a:custGeom>
            <a:solidFill>
              <a:srgbClr val="FFCC66"/>
            </a:solidFill>
            <a:ln w="41275">
              <a:solidFill>
                <a:srgbClr val="7F7F7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52244" name="Line 10"/>
            <p:cNvSpPr>
              <a:spLocks noChangeShapeType="1"/>
            </p:cNvSpPr>
            <p:nvPr/>
          </p:nvSpPr>
          <p:spPr bwMode="auto">
            <a:xfrm>
              <a:off x="3291" y="1394"/>
              <a:ext cx="0" cy="181"/>
            </a:xfrm>
            <a:prstGeom prst="line">
              <a:avLst/>
            </a:prstGeom>
            <a:noFill/>
            <a:ln w="412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455691" name="Rectangle 11"/>
            <p:cNvSpPr>
              <a:spLocks noChangeArrowheads="1"/>
            </p:cNvSpPr>
            <p:nvPr/>
          </p:nvSpPr>
          <p:spPr bwMode="auto">
            <a:xfrm>
              <a:off x="2657" y="1160"/>
              <a:ext cx="1257" cy="243"/>
            </a:xfrm>
            <a:prstGeom prst="rect">
              <a:avLst/>
            </a:prstGeom>
            <a:solidFill>
              <a:srgbClr val="FFCC66">
                <a:alpha val="20000"/>
              </a:srgbClr>
            </a:solidFill>
            <a:ln w="39751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anchor="ctr" anchorCtr="1"/>
            <a:lstStyle/>
            <a:p>
              <a:pPr algn="ctr">
                <a:defRPr/>
              </a:pPr>
              <a:r>
                <a:rPr lang="en-US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Rounded MT Bold"/>
                  <a:cs typeface="Arial Rounded MT Bold"/>
                </a:rPr>
                <a:t>Coagulation</a:t>
              </a:r>
            </a:p>
          </p:txBody>
        </p:sp>
        <p:sp>
          <p:nvSpPr>
            <p:cNvPr id="455692" name="Rectangle 12"/>
            <p:cNvSpPr>
              <a:spLocks noChangeArrowheads="1"/>
            </p:cNvSpPr>
            <p:nvPr/>
          </p:nvSpPr>
          <p:spPr bwMode="auto">
            <a:xfrm>
              <a:off x="2677" y="1564"/>
              <a:ext cx="1217" cy="500"/>
            </a:xfrm>
            <a:prstGeom prst="rect">
              <a:avLst/>
            </a:prstGeom>
            <a:solidFill>
              <a:srgbClr val="FFCC66">
                <a:alpha val="20000"/>
              </a:srgbClr>
            </a:solidFill>
            <a:ln w="39751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Activation of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coagulation and inhibition of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fibrinolysis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591300" y="1447800"/>
            <a:ext cx="2260600" cy="1773238"/>
            <a:chOff x="4224" y="1152"/>
            <a:chExt cx="1240" cy="896"/>
          </a:xfrm>
        </p:grpSpPr>
        <p:sp>
          <p:nvSpPr>
            <p:cNvPr id="52240" name="Line 16"/>
            <p:cNvSpPr>
              <a:spLocks noChangeShapeType="1"/>
            </p:cNvSpPr>
            <p:nvPr/>
          </p:nvSpPr>
          <p:spPr bwMode="auto">
            <a:xfrm flipH="1">
              <a:off x="4842" y="1421"/>
              <a:ext cx="2" cy="140"/>
            </a:xfrm>
            <a:prstGeom prst="line">
              <a:avLst/>
            </a:prstGeom>
            <a:noFill/>
            <a:ln w="412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455697" name="Rectangle 17"/>
            <p:cNvSpPr>
              <a:spLocks noChangeArrowheads="1"/>
            </p:cNvSpPr>
            <p:nvPr/>
          </p:nvSpPr>
          <p:spPr bwMode="auto">
            <a:xfrm>
              <a:off x="4224" y="1152"/>
              <a:ext cx="1240" cy="241"/>
            </a:xfrm>
            <a:prstGeom prst="rect">
              <a:avLst/>
            </a:prstGeom>
            <a:solidFill>
              <a:srgbClr val="008077">
                <a:alpha val="20000"/>
              </a:srgbClr>
            </a:solidFill>
            <a:ln w="39751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anchor="ctr" anchorCtr="1"/>
            <a:lstStyle/>
            <a:p>
              <a:pPr algn="ctr">
                <a:defRPr/>
              </a:pPr>
              <a:r>
                <a:rPr lang="en-US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Repair</a:t>
              </a:r>
              <a:endParaRPr lang="en-US" sz="2800">
                <a:solidFill>
                  <a:srgbClr val="40404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455698" name="Rectangle 18"/>
            <p:cNvSpPr>
              <a:spLocks noChangeArrowheads="1"/>
            </p:cNvSpPr>
            <p:nvPr/>
          </p:nvSpPr>
          <p:spPr bwMode="auto">
            <a:xfrm>
              <a:off x="4231" y="1552"/>
              <a:ext cx="1226" cy="496"/>
            </a:xfrm>
            <a:prstGeom prst="rect">
              <a:avLst/>
            </a:prstGeom>
            <a:solidFill>
              <a:srgbClr val="008077">
                <a:alpha val="20000"/>
              </a:srgbClr>
            </a:solidFill>
            <a:ln w="39751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Initiation of fibro-proliferation with collagen deposition </a:t>
              </a:r>
            </a:p>
          </p:txBody>
        </p:sp>
      </p:grpSp>
      <p:sp>
        <p:nvSpPr>
          <p:cNvPr id="455699" name="Rectangle 19"/>
          <p:cNvSpPr>
            <a:spLocks noChangeArrowheads="1"/>
          </p:cNvSpPr>
          <p:nvPr/>
        </p:nvSpPr>
        <p:spPr bwMode="auto">
          <a:xfrm>
            <a:off x="2419350" y="3644900"/>
            <a:ext cx="2257425" cy="973138"/>
          </a:xfrm>
          <a:prstGeom prst="rect">
            <a:avLst/>
          </a:prstGeom>
          <a:solidFill>
            <a:srgbClr val="FFCC66">
              <a:alpha val="20000"/>
            </a:srgbClr>
          </a:solidFill>
          <a:ln w="39751">
            <a:solidFill>
              <a:srgbClr val="7F7F7F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en-US" sz="1600" u="sng" dirty="0">
                <a:solidFill>
                  <a:srgbClr val="404040"/>
                </a:solidFill>
                <a:latin typeface="Arial Rounded MT Bold"/>
                <a:cs typeface="Arial Rounded MT Bold"/>
              </a:rPr>
              <a:t>Intra-alveolar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cs typeface="Arial Rounded MT Bold"/>
              </a:rPr>
              <a:t> fibrin deposition with</a:t>
            </a:r>
          </a:p>
          <a:p>
            <a:pPr algn="ctr">
              <a:defRPr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cs typeface="Arial Rounded MT Bold"/>
              </a:rPr>
              <a:t>formation of HM</a:t>
            </a:r>
          </a:p>
        </p:txBody>
      </p:sp>
      <p:sp>
        <p:nvSpPr>
          <p:cNvPr id="455700" name="Rectangle 20"/>
          <p:cNvSpPr>
            <a:spLocks noChangeArrowheads="1"/>
          </p:cNvSpPr>
          <p:nvPr/>
        </p:nvSpPr>
        <p:spPr bwMode="auto">
          <a:xfrm>
            <a:off x="5094288" y="3644900"/>
            <a:ext cx="2249487" cy="973138"/>
          </a:xfrm>
          <a:prstGeom prst="rect">
            <a:avLst/>
          </a:prstGeom>
          <a:solidFill>
            <a:srgbClr val="FFCC66">
              <a:alpha val="20000"/>
            </a:srgbClr>
          </a:solidFill>
          <a:ln w="39751">
            <a:solidFill>
              <a:srgbClr val="7F7F7F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cs typeface="Arial Rounded MT Bold"/>
              </a:rPr>
              <a:t>Intravascular coagulation with thrombus formation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849313" y="1479550"/>
            <a:ext cx="2400300" cy="1776413"/>
            <a:chOff x="1019" y="1168"/>
            <a:chExt cx="1317" cy="897"/>
          </a:xfrm>
        </p:grpSpPr>
        <p:grpSp>
          <p:nvGrpSpPr>
            <p:cNvPr id="52236" name="Group 23"/>
            <p:cNvGrpSpPr>
              <a:grpSpLocks/>
            </p:cNvGrpSpPr>
            <p:nvPr/>
          </p:nvGrpSpPr>
          <p:grpSpPr bwMode="auto">
            <a:xfrm>
              <a:off x="1019" y="1168"/>
              <a:ext cx="1317" cy="897"/>
              <a:chOff x="1019" y="1168"/>
              <a:chExt cx="1317" cy="897"/>
            </a:xfrm>
          </p:grpSpPr>
          <p:sp>
            <p:nvSpPr>
              <p:cNvPr id="455704" name="Rectangle 24"/>
              <p:cNvSpPr>
                <a:spLocks noChangeArrowheads="1"/>
              </p:cNvSpPr>
              <p:nvPr/>
            </p:nvSpPr>
            <p:spPr bwMode="auto">
              <a:xfrm>
                <a:off x="1019" y="1168"/>
                <a:ext cx="1317" cy="242"/>
              </a:xfrm>
              <a:prstGeom prst="rect">
                <a:avLst/>
              </a:prstGeom>
              <a:solidFill>
                <a:srgbClr val="FF0066">
                  <a:alpha val="20000"/>
                </a:srgbClr>
              </a:solidFill>
              <a:ln w="39751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rgbClr val="404040"/>
                    </a:solidFill>
                    <a:latin typeface="Arial Rounded MT Bold"/>
                    <a:ea typeface="ＭＳ Ｐゴシック" pitchFamily="-65" charset="-128"/>
                    <a:cs typeface="Arial Rounded MT Bold"/>
                  </a:rPr>
                  <a:t>Inflammation</a:t>
                </a:r>
                <a:endParaRPr lang="en-US" dirty="0">
                  <a:solidFill>
                    <a:srgbClr val="404040"/>
                  </a:solidFill>
                  <a:latin typeface="Arial Rounded MT Bold"/>
                  <a:ea typeface="ＭＳ Ｐゴシック" pitchFamily="-65" charset="-128"/>
                  <a:cs typeface="Arial Rounded MT Bold"/>
                </a:endParaRPr>
              </a:p>
            </p:txBody>
          </p:sp>
          <p:sp>
            <p:nvSpPr>
              <p:cNvPr id="455705" name="Rectangle 25"/>
              <p:cNvSpPr>
                <a:spLocks noChangeArrowheads="1"/>
              </p:cNvSpPr>
              <p:nvPr/>
            </p:nvSpPr>
            <p:spPr bwMode="auto">
              <a:xfrm>
                <a:off x="1027" y="1565"/>
                <a:ext cx="1301" cy="500"/>
              </a:xfrm>
              <a:prstGeom prst="rect">
                <a:avLst/>
              </a:prstGeom>
              <a:solidFill>
                <a:srgbClr val="FF0066">
                  <a:alpha val="20000"/>
                </a:srgbClr>
              </a:solidFill>
              <a:ln w="39751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404040"/>
                    </a:solidFill>
                    <a:latin typeface="Arial Rounded MT Bold"/>
                    <a:cs typeface="Arial Rounded MT Bold"/>
                  </a:rPr>
                  <a:t>Disruption of ACM with loss of compartmentalization</a:t>
                </a:r>
              </a:p>
            </p:txBody>
          </p:sp>
        </p:grpSp>
        <p:sp>
          <p:nvSpPr>
            <p:cNvPr id="52237" name="Line 26"/>
            <p:cNvSpPr>
              <a:spLocks noChangeShapeType="1"/>
            </p:cNvSpPr>
            <p:nvPr/>
          </p:nvSpPr>
          <p:spPr bwMode="auto">
            <a:xfrm>
              <a:off x="1677" y="1434"/>
              <a:ext cx="0" cy="133"/>
            </a:xfrm>
            <a:prstGeom prst="line">
              <a:avLst/>
            </a:prstGeom>
            <a:noFill/>
            <a:ln w="412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614363" y="3289300"/>
            <a:ext cx="2895600" cy="2324100"/>
            <a:chOff x="323" y="2312"/>
            <a:chExt cx="1824" cy="1464"/>
          </a:xfrm>
        </p:grpSpPr>
        <p:sp>
          <p:nvSpPr>
            <p:cNvPr id="52234" name="Line 4"/>
            <p:cNvSpPr>
              <a:spLocks noChangeShapeType="1"/>
            </p:cNvSpPr>
            <p:nvPr/>
          </p:nvSpPr>
          <p:spPr bwMode="auto">
            <a:xfrm>
              <a:off x="1235" y="2312"/>
              <a:ext cx="0" cy="944"/>
            </a:xfrm>
            <a:prstGeom prst="line">
              <a:avLst/>
            </a:prstGeom>
            <a:noFill/>
            <a:ln w="4127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455686" name="Rectangle 6"/>
            <p:cNvSpPr>
              <a:spLocks noChangeArrowheads="1"/>
            </p:cNvSpPr>
            <p:nvPr/>
          </p:nvSpPr>
          <p:spPr bwMode="auto">
            <a:xfrm>
              <a:off x="323" y="3241"/>
              <a:ext cx="1824" cy="535"/>
            </a:xfrm>
            <a:prstGeom prst="rect">
              <a:avLst/>
            </a:prstGeom>
            <a:solidFill>
              <a:srgbClr val="FF0066">
                <a:alpha val="20000"/>
              </a:srgbClr>
            </a:solidFill>
            <a:ln w="39751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Intra-alveolar &amp; Interstitial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Protein-rich edema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Neutrophils</a:t>
              </a:r>
              <a:r>
                <a:rPr lang="ja-JP" altLang="en-US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sz="1600" dirty="0">
                  <a:solidFill>
                    <a:srgbClr val="404040"/>
                  </a:solidFill>
                  <a:latin typeface="Arial Rounded MT Bold"/>
                  <a:cs typeface="Arial Rounded MT Bold"/>
                </a:rPr>
                <a:t> accumulation</a:t>
              </a:r>
              <a:endParaRPr lang="en-US" sz="1600" dirty="0">
                <a:solidFill>
                  <a:srgbClr val="404040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89467" y="169333"/>
            <a:ext cx="6128280" cy="1190096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EARDS E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arly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: ACM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5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5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5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5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5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701" grpId="0" animBg="1"/>
      <p:bldP spid="455699" grpId="0" animBg="1"/>
      <p:bldP spid="4557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35"/>
          <a:stretch>
            <a:fillRect/>
          </a:stretch>
        </p:blipFill>
        <p:spPr bwMode="auto">
          <a:xfrm>
            <a:off x="374650" y="325438"/>
            <a:ext cx="38989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5"/>
          <a:stretch>
            <a:fillRect/>
          </a:stretch>
        </p:blipFill>
        <p:spPr bwMode="auto">
          <a:xfrm>
            <a:off x="4248150" y="325438"/>
            <a:ext cx="4572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2" name="Rectangle 4"/>
          <p:cNvSpPr>
            <a:spLocks noChangeArrowheads="1"/>
          </p:cNvSpPr>
          <p:nvPr/>
        </p:nvSpPr>
        <p:spPr bwMode="auto">
          <a:xfrm>
            <a:off x="544513" y="6365875"/>
            <a:ext cx="29591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NEJM 2000; 342:1334-1349. </a:t>
            </a:r>
          </a:p>
        </p:txBody>
      </p:sp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5" t="69402" r="23608" b="3992"/>
          <a:stretch>
            <a:fillRect/>
          </a:stretch>
        </p:blipFill>
        <p:spPr bwMode="auto">
          <a:xfrm>
            <a:off x="4235450" y="4300538"/>
            <a:ext cx="2578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4279900" y="1193800"/>
            <a:ext cx="4260850" cy="3435660"/>
            <a:chOff x="4286250" y="1219200"/>
            <a:chExt cx="4260850" cy="3435660"/>
          </a:xfrm>
          <a:solidFill>
            <a:srgbClr val="E3E7EA"/>
          </a:solidFill>
        </p:grpSpPr>
        <p:sp>
          <p:nvSpPr>
            <p:cNvPr id="58376" name="Rectangle 6"/>
            <p:cNvSpPr>
              <a:spLocks noChangeArrowheads="1"/>
            </p:cNvSpPr>
            <p:nvPr/>
          </p:nvSpPr>
          <p:spPr bwMode="auto">
            <a:xfrm>
              <a:off x="4286250" y="1219200"/>
              <a:ext cx="4260850" cy="245745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tIns="0" bIns="0" anchor="ctr" anchorCtr="1"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</a:endParaRPr>
            </a:p>
          </p:txBody>
        </p:sp>
        <p:sp>
          <p:nvSpPr>
            <p:cNvPr id="58377" name="Right Triangle 7"/>
            <p:cNvSpPr>
              <a:spLocks noChangeArrowheads="1"/>
            </p:cNvSpPr>
            <p:nvPr/>
          </p:nvSpPr>
          <p:spPr bwMode="auto">
            <a:xfrm flipV="1">
              <a:off x="4286250" y="3676649"/>
              <a:ext cx="2247900" cy="978211"/>
            </a:xfrm>
            <a:custGeom>
              <a:avLst/>
              <a:gdLst>
                <a:gd name="connsiteX0" fmla="*/ 0 w 2197100"/>
                <a:gd name="connsiteY0" fmla="*/ 863600 h 863600"/>
                <a:gd name="connsiteX1" fmla="*/ 0 w 2197100"/>
                <a:gd name="connsiteY1" fmla="*/ 0 h 863600"/>
                <a:gd name="connsiteX2" fmla="*/ 2197100 w 2197100"/>
                <a:gd name="connsiteY2" fmla="*/ 863600 h 863600"/>
                <a:gd name="connsiteX3" fmla="*/ 0 w 2197100"/>
                <a:gd name="connsiteY3" fmla="*/ 863600 h 863600"/>
                <a:gd name="connsiteX0" fmla="*/ 0 w 2197100"/>
                <a:gd name="connsiteY0" fmla="*/ 863600 h 863600"/>
                <a:gd name="connsiteX1" fmla="*/ 0 w 2197100"/>
                <a:gd name="connsiteY1" fmla="*/ 0 h 863600"/>
                <a:gd name="connsiteX2" fmla="*/ 1060450 w 2197100"/>
                <a:gd name="connsiteY2" fmla="*/ 114300 h 863600"/>
                <a:gd name="connsiteX3" fmla="*/ 2197100 w 2197100"/>
                <a:gd name="connsiteY3" fmla="*/ 863600 h 863600"/>
                <a:gd name="connsiteX4" fmla="*/ 0 w 2197100"/>
                <a:gd name="connsiteY4" fmla="*/ 863600 h 863600"/>
                <a:gd name="connsiteX0" fmla="*/ 0 w 2197100"/>
                <a:gd name="connsiteY0" fmla="*/ 863600 h 863600"/>
                <a:gd name="connsiteX1" fmla="*/ 0 w 2197100"/>
                <a:gd name="connsiteY1" fmla="*/ 0 h 863600"/>
                <a:gd name="connsiteX2" fmla="*/ 1060450 w 2197100"/>
                <a:gd name="connsiteY2" fmla="*/ 114300 h 863600"/>
                <a:gd name="connsiteX3" fmla="*/ 2165350 w 2197100"/>
                <a:gd name="connsiteY3" fmla="*/ 762000 h 863600"/>
                <a:gd name="connsiteX4" fmla="*/ 2197100 w 2197100"/>
                <a:gd name="connsiteY4" fmla="*/ 863600 h 863600"/>
                <a:gd name="connsiteX5" fmla="*/ 0 w 2197100"/>
                <a:gd name="connsiteY5" fmla="*/ 863600 h 863600"/>
                <a:gd name="connsiteX0" fmla="*/ 0 w 2197100"/>
                <a:gd name="connsiteY0" fmla="*/ 922655 h 922655"/>
                <a:gd name="connsiteX1" fmla="*/ 0 w 2197100"/>
                <a:gd name="connsiteY1" fmla="*/ 59055 h 922655"/>
                <a:gd name="connsiteX2" fmla="*/ 508000 w 2197100"/>
                <a:gd name="connsiteY2" fmla="*/ 78105 h 922655"/>
                <a:gd name="connsiteX3" fmla="*/ 1060450 w 2197100"/>
                <a:gd name="connsiteY3" fmla="*/ 173355 h 922655"/>
                <a:gd name="connsiteX4" fmla="*/ 2165350 w 2197100"/>
                <a:gd name="connsiteY4" fmla="*/ 821055 h 922655"/>
                <a:gd name="connsiteX5" fmla="*/ 2197100 w 2197100"/>
                <a:gd name="connsiteY5" fmla="*/ 922655 h 922655"/>
                <a:gd name="connsiteX6" fmla="*/ 0 w 2197100"/>
                <a:gd name="connsiteY6" fmla="*/ 922655 h 922655"/>
                <a:gd name="connsiteX0" fmla="*/ 0 w 2197100"/>
                <a:gd name="connsiteY0" fmla="*/ 922655 h 922655"/>
                <a:gd name="connsiteX1" fmla="*/ 0 w 2197100"/>
                <a:gd name="connsiteY1" fmla="*/ 59055 h 922655"/>
                <a:gd name="connsiteX2" fmla="*/ 508000 w 2197100"/>
                <a:gd name="connsiteY2" fmla="*/ 78105 h 922655"/>
                <a:gd name="connsiteX3" fmla="*/ 1060450 w 2197100"/>
                <a:gd name="connsiteY3" fmla="*/ 173355 h 922655"/>
                <a:gd name="connsiteX4" fmla="*/ 1981200 w 2197100"/>
                <a:gd name="connsiteY4" fmla="*/ 681355 h 922655"/>
                <a:gd name="connsiteX5" fmla="*/ 2165350 w 2197100"/>
                <a:gd name="connsiteY5" fmla="*/ 821055 h 922655"/>
                <a:gd name="connsiteX6" fmla="*/ 2197100 w 2197100"/>
                <a:gd name="connsiteY6" fmla="*/ 922655 h 922655"/>
                <a:gd name="connsiteX7" fmla="*/ 0 w 2197100"/>
                <a:gd name="connsiteY7" fmla="*/ 922655 h 922655"/>
                <a:gd name="connsiteX0" fmla="*/ 0 w 2197100"/>
                <a:gd name="connsiteY0" fmla="*/ 933761 h 933761"/>
                <a:gd name="connsiteX1" fmla="*/ 0 w 2197100"/>
                <a:gd name="connsiteY1" fmla="*/ 70161 h 933761"/>
                <a:gd name="connsiteX2" fmla="*/ 120650 w 2197100"/>
                <a:gd name="connsiteY2" fmla="*/ 63811 h 933761"/>
                <a:gd name="connsiteX3" fmla="*/ 508000 w 2197100"/>
                <a:gd name="connsiteY3" fmla="*/ 89211 h 933761"/>
                <a:gd name="connsiteX4" fmla="*/ 1060450 w 2197100"/>
                <a:gd name="connsiteY4" fmla="*/ 184461 h 933761"/>
                <a:gd name="connsiteX5" fmla="*/ 1981200 w 2197100"/>
                <a:gd name="connsiteY5" fmla="*/ 692461 h 933761"/>
                <a:gd name="connsiteX6" fmla="*/ 2165350 w 2197100"/>
                <a:gd name="connsiteY6" fmla="*/ 832161 h 933761"/>
                <a:gd name="connsiteX7" fmla="*/ 2197100 w 2197100"/>
                <a:gd name="connsiteY7" fmla="*/ 933761 h 933761"/>
                <a:gd name="connsiteX8" fmla="*/ 0 w 2197100"/>
                <a:gd name="connsiteY8" fmla="*/ 933761 h 933761"/>
                <a:gd name="connsiteX0" fmla="*/ 0 w 2197100"/>
                <a:gd name="connsiteY0" fmla="*/ 933761 h 933761"/>
                <a:gd name="connsiteX1" fmla="*/ 0 w 2197100"/>
                <a:gd name="connsiteY1" fmla="*/ 70161 h 933761"/>
                <a:gd name="connsiteX2" fmla="*/ 120650 w 2197100"/>
                <a:gd name="connsiteY2" fmla="*/ 63811 h 933761"/>
                <a:gd name="connsiteX3" fmla="*/ 508000 w 2197100"/>
                <a:gd name="connsiteY3" fmla="*/ 89211 h 933761"/>
                <a:gd name="connsiteX4" fmla="*/ 1060450 w 2197100"/>
                <a:gd name="connsiteY4" fmla="*/ 184461 h 933761"/>
                <a:gd name="connsiteX5" fmla="*/ 1981200 w 2197100"/>
                <a:gd name="connsiteY5" fmla="*/ 692461 h 933761"/>
                <a:gd name="connsiteX6" fmla="*/ 2165350 w 2197100"/>
                <a:gd name="connsiteY6" fmla="*/ 832161 h 933761"/>
                <a:gd name="connsiteX7" fmla="*/ 2197100 w 2197100"/>
                <a:gd name="connsiteY7" fmla="*/ 933761 h 933761"/>
                <a:gd name="connsiteX8" fmla="*/ 0 w 2197100"/>
                <a:gd name="connsiteY8" fmla="*/ 933761 h 93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100" h="933761">
                  <a:moveTo>
                    <a:pt x="0" y="933761"/>
                  </a:moveTo>
                  <a:lnTo>
                    <a:pt x="0" y="70161"/>
                  </a:lnTo>
                  <a:cubicBezTo>
                    <a:pt x="24342" y="-82239"/>
                    <a:pt x="35983" y="60636"/>
                    <a:pt x="120650" y="63811"/>
                  </a:cubicBezTo>
                  <a:cubicBezTo>
                    <a:pt x="325967" y="86036"/>
                    <a:pt x="355600" y="61694"/>
                    <a:pt x="508000" y="89211"/>
                  </a:cubicBezTo>
                  <a:cubicBezTo>
                    <a:pt x="660400" y="116728"/>
                    <a:pt x="818092" y="80744"/>
                    <a:pt x="1060450" y="184461"/>
                  </a:cubicBezTo>
                  <a:cubicBezTo>
                    <a:pt x="1302808" y="288178"/>
                    <a:pt x="1797050" y="584511"/>
                    <a:pt x="1981200" y="692461"/>
                  </a:cubicBezTo>
                  <a:cubicBezTo>
                    <a:pt x="2165350" y="800411"/>
                    <a:pt x="2126192" y="795119"/>
                    <a:pt x="2165350" y="832161"/>
                  </a:cubicBezTo>
                  <a:lnTo>
                    <a:pt x="2197100" y="933761"/>
                  </a:lnTo>
                  <a:lnTo>
                    <a:pt x="0" y="93376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tIns="0" bIns="0" anchor="ctr" anchorCtr="1"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</a:endParaRPr>
            </a:p>
          </p:txBody>
        </p:sp>
      </p:grpSp>
      <p:sp>
        <p:nvSpPr>
          <p:cNvPr id="6" name="Right Triangle 5"/>
          <p:cNvSpPr/>
          <p:nvPr/>
        </p:nvSpPr>
        <p:spPr>
          <a:xfrm>
            <a:off x="4260850" y="3598863"/>
            <a:ext cx="4271963" cy="1328737"/>
          </a:xfrm>
          <a:custGeom>
            <a:avLst/>
            <a:gdLst>
              <a:gd name="connsiteX0" fmla="*/ 0 w 654050"/>
              <a:gd name="connsiteY0" fmla="*/ 685800 h 685800"/>
              <a:gd name="connsiteX1" fmla="*/ 0 w 654050"/>
              <a:gd name="connsiteY1" fmla="*/ 0 h 685800"/>
              <a:gd name="connsiteX2" fmla="*/ 654050 w 654050"/>
              <a:gd name="connsiteY2" fmla="*/ 685800 h 685800"/>
              <a:gd name="connsiteX3" fmla="*/ 0 w 654050"/>
              <a:gd name="connsiteY3" fmla="*/ 685800 h 685800"/>
              <a:gd name="connsiteX0" fmla="*/ 0 w 1339850"/>
              <a:gd name="connsiteY0" fmla="*/ 685800 h 685800"/>
              <a:gd name="connsiteX1" fmla="*/ 0 w 1339850"/>
              <a:gd name="connsiteY1" fmla="*/ 0 h 685800"/>
              <a:gd name="connsiteX2" fmla="*/ 1339850 w 1339850"/>
              <a:gd name="connsiteY2" fmla="*/ 558800 h 685800"/>
              <a:gd name="connsiteX3" fmla="*/ 0 w 1339850"/>
              <a:gd name="connsiteY3" fmla="*/ 685800 h 685800"/>
              <a:gd name="connsiteX0" fmla="*/ 0 w 1805834"/>
              <a:gd name="connsiteY0" fmla="*/ 685800 h 685800"/>
              <a:gd name="connsiteX1" fmla="*/ 0 w 1805834"/>
              <a:gd name="connsiteY1" fmla="*/ 0 h 685800"/>
              <a:gd name="connsiteX2" fmla="*/ 1339850 w 1805834"/>
              <a:gd name="connsiteY2" fmla="*/ 558800 h 685800"/>
              <a:gd name="connsiteX3" fmla="*/ 0 w 1805834"/>
              <a:gd name="connsiteY3" fmla="*/ 685800 h 685800"/>
              <a:gd name="connsiteX0" fmla="*/ 0 w 3982479"/>
              <a:gd name="connsiteY0" fmla="*/ 1086969 h 1086969"/>
              <a:gd name="connsiteX1" fmla="*/ 0 w 3982479"/>
              <a:gd name="connsiteY1" fmla="*/ 401169 h 1086969"/>
              <a:gd name="connsiteX2" fmla="*/ 3968750 w 3982479"/>
              <a:gd name="connsiteY2" fmla="*/ 13819 h 1086969"/>
              <a:gd name="connsiteX3" fmla="*/ 1339850 w 3982479"/>
              <a:gd name="connsiteY3" fmla="*/ 959969 h 1086969"/>
              <a:gd name="connsiteX4" fmla="*/ 0 w 3982479"/>
              <a:gd name="connsiteY4" fmla="*/ 1086969 h 1086969"/>
              <a:gd name="connsiteX0" fmla="*/ 0 w 3976069"/>
              <a:gd name="connsiteY0" fmla="*/ 1086969 h 1086969"/>
              <a:gd name="connsiteX1" fmla="*/ 0 w 3976069"/>
              <a:gd name="connsiteY1" fmla="*/ 401169 h 1086969"/>
              <a:gd name="connsiteX2" fmla="*/ 3968750 w 3976069"/>
              <a:gd name="connsiteY2" fmla="*/ 13819 h 1086969"/>
              <a:gd name="connsiteX3" fmla="*/ 1339850 w 3976069"/>
              <a:gd name="connsiteY3" fmla="*/ 959969 h 1086969"/>
              <a:gd name="connsiteX4" fmla="*/ 0 w 3976069"/>
              <a:gd name="connsiteY4" fmla="*/ 1086969 h 1086969"/>
              <a:gd name="connsiteX0" fmla="*/ 0 w 4096396"/>
              <a:gd name="connsiteY0" fmla="*/ 1031711 h 1031711"/>
              <a:gd name="connsiteX1" fmla="*/ 0 w 4096396"/>
              <a:gd name="connsiteY1" fmla="*/ 345911 h 1031711"/>
              <a:gd name="connsiteX2" fmla="*/ 4089400 w 4096396"/>
              <a:gd name="connsiteY2" fmla="*/ 15711 h 1031711"/>
              <a:gd name="connsiteX3" fmla="*/ 1339850 w 4096396"/>
              <a:gd name="connsiteY3" fmla="*/ 904711 h 1031711"/>
              <a:gd name="connsiteX4" fmla="*/ 0 w 4096396"/>
              <a:gd name="connsiteY4" fmla="*/ 1031711 h 1031711"/>
              <a:gd name="connsiteX0" fmla="*/ 0 w 4096396"/>
              <a:gd name="connsiteY0" fmla="*/ 1076068 h 1076068"/>
              <a:gd name="connsiteX1" fmla="*/ 0 w 4096396"/>
              <a:gd name="connsiteY1" fmla="*/ 390268 h 1076068"/>
              <a:gd name="connsiteX2" fmla="*/ 4089400 w 4096396"/>
              <a:gd name="connsiteY2" fmla="*/ 60068 h 1076068"/>
              <a:gd name="connsiteX3" fmla="*/ 1339850 w 4096396"/>
              <a:gd name="connsiteY3" fmla="*/ 949068 h 1076068"/>
              <a:gd name="connsiteX4" fmla="*/ 0 w 4096396"/>
              <a:gd name="connsiteY4" fmla="*/ 1076068 h 1076068"/>
              <a:gd name="connsiteX0" fmla="*/ 0 w 4235757"/>
              <a:gd name="connsiteY0" fmla="*/ 1007826 h 1007826"/>
              <a:gd name="connsiteX1" fmla="*/ 0 w 4235757"/>
              <a:gd name="connsiteY1" fmla="*/ 322026 h 1007826"/>
              <a:gd name="connsiteX2" fmla="*/ 4229100 w 4235757"/>
              <a:gd name="connsiteY2" fmla="*/ 68026 h 1007826"/>
              <a:gd name="connsiteX3" fmla="*/ 1339850 w 4235757"/>
              <a:gd name="connsiteY3" fmla="*/ 880826 h 1007826"/>
              <a:gd name="connsiteX4" fmla="*/ 0 w 4235757"/>
              <a:gd name="connsiteY4" fmla="*/ 1007826 h 1007826"/>
              <a:gd name="connsiteX0" fmla="*/ 0 w 4233188"/>
              <a:gd name="connsiteY0" fmla="*/ 1007826 h 1007826"/>
              <a:gd name="connsiteX1" fmla="*/ 0 w 4233188"/>
              <a:gd name="connsiteY1" fmla="*/ 322026 h 1007826"/>
              <a:gd name="connsiteX2" fmla="*/ 4229100 w 4233188"/>
              <a:gd name="connsiteY2" fmla="*/ 68026 h 1007826"/>
              <a:gd name="connsiteX3" fmla="*/ 1339850 w 4233188"/>
              <a:gd name="connsiteY3" fmla="*/ 880826 h 1007826"/>
              <a:gd name="connsiteX4" fmla="*/ 0 w 4233188"/>
              <a:gd name="connsiteY4" fmla="*/ 1007826 h 1007826"/>
              <a:gd name="connsiteX0" fmla="*/ 0 w 4229214"/>
              <a:gd name="connsiteY0" fmla="*/ 1036100 h 1036100"/>
              <a:gd name="connsiteX1" fmla="*/ 0 w 4229214"/>
              <a:gd name="connsiteY1" fmla="*/ 350300 h 1036100"/>
              <a:gd name="connsiteX2" fmla="*/ 4229100 w 4229214"/>
              <a:gd name="connsiteY2" fmla="*/ 96300 h 1036100"/>
              <a:gd name="connsiteX3" fmla="*/ 1339850 w 4229214"/>
              <a:gd name="connsiteY3" fmla="*/ 909100 h 1036100"/>
              <a:gd name="connsiteX4" fmla="*/ 0 w 4229214"/>
              <a:gd name="connsiteY4" fmla="*/ 1036100 h 1036100"/>
              <a:gd name="connsiteX0" fmla="*/ 0 w 4246427"/>
              <a:gd name="connsiteY0" fmla="*/ 1312493 h 1312493"/>
              <a:gd name="connsiteX1" fmla="*/ 0 w 4246427"/>
              <a:gd name="connsiteY1" fmla="*/ 626693 h 1312493"/>
              <a:gd name="connsiteX2" fmla="*/ 2978149 w 4246427"/>
              <a:gd name="connsiteY2" fmla="*/ 4394 h 1312493"/>
              <a:gd name="connsiteX3" fmla="*/ 4229100 w 4246427"/>
              <a:gd name="connsiteY3" fmla="*/ 372693 h 1312493"/>
              <a:gd name="connsiteX4" fmla="*/ 1339850 w 4246427"/>
              <a:gd name="connsiteY4" fmla="*/ 1185493 h 1312493"/>
              <a:gd name="connsiteX5" fmla="*/ 0 w 4246427"/>
              <a:gd name="connsiteY5" fmla="*/ 1312493 h 1312493"/>
              <a:gd name="connsiteX0" fmla="*/ 0 w 4271762"/>
              <a:gd name="connsiteY0" fmla="*/ 1308099 h 1308099"/>
              <a:gd name="connsiteX1" fmla="*/ 0 w 4271762"/>
              <a:gd name="connsiteY1" fmla="*/ 622299 h 1308099"/>
              <a:gd name="connsiteX2" fmla="*/ 2978149 w 4271762"/>
              <a:gd name="connsiteY2" fmla="*/ 0 h 1308099"/>
              <a:gd name="connsiteX3" fmla="*/ 4229100 w 4271762"/>
              <a:gd name="connsiteY3" fmla="*/ 368299 h 1308099"/>
              <a:gd name="connsiteX4" fmla="*/ 1339850 w 4271762"/>
              <a:gd name="connsiteY4" fmla="*/ 1181099 h 1308099"/>
              <a:gd name="connsiteX5" fmla="*/ 0 w 4271762"/>
              <a:gd name="connsiteY5" fmla="*/ 1308099 h 1308099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1339850 w 4271762"/>
              <a:gd name="connsiteY4" fmla="*/ 1181099 h 1314451"/>
              <a:gd name="connsiteX5" fmla="*/ 742948 w 4271762"/>
              <a:gd name="connsiteY5" fmla="*/ 1314451 h 1314451"/>
              <a:gd name="connsiteX6" fmla="*/ 0 w 4271762"/>
              <a:gd name="connsiteY6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139948 w 4271762"/>
              <a:gd name="connsiteY4" fmla="*/ 895351 h 1314451"/>
              <a:gd name="connsiteX5" fmla="*/ 1339850 w 4271762"/>
              <a:gd name="connsiteY5" fmla="*/ 1181099 h 1314451"/>
              <a:gd name="connsiteX6" fmla="*/ 742948 w 4271762"/>
              <a:gd name="connsiteY6" fmla="*/ 1314451 h 1314451"/>
              <a:gd name="connsiteX7" fmla="*/ 0 w 4271762"/>
              <a:gd name="connsiteY7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628898 w 4271762"/>
              <a:gd name="connsiteY4" fmla="*/ 730251 h 1314451"/>
              <a:gd name="connsiteX5" fmla="*/ 2139948 w 4271762"/>
              <a:gd name="connsiteY5" fmla="*/ 895351 h 1314451"/>
              <a:gd name="connsiteX6" fmla="*/ 1339850 w 4271762"/>
              <a:gd name="connsiteY6" fmla="*/ 1181099 h 1314451"/>
              <a:gd name="connsiteX7" fmla="*/ 742948 w 4271762"/>
              <a:gd name="connsiteY7" fmla="*/ 1314451 h 1314451"/>
              <a:gd name="connsiteX8" fmla="*/ 0 w 4271762"/>
              <a:gd name="connsiteY8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628898 w 4271762"/>
              <a:gd name="connsiteY4" fmla="*/ 730251 h 1314451"/>
              <a:gd name="connsiteX5" fmla="*/ 1955798 w 4271762"/>
              <a:gd name="connsiteY5" fmla="*/ 882651 h 1314451"/>
              <a:gd name="connsiteX6" fmla="*/ 1339850 w 4271762"/>
              <a:gd name="connsiteY6" fmla="*/ 1181099 h 1314451"/>
              <a:gd name="connsiteX7" fmla="*/ 742948 w 4271762"/>
              <a:gd name="connsiteY7" fmla="*/ 1314451 h 1314451"/>
              <a:gd name="connsiteX8" fmla="*/ 0 w 4271762"/>
              <a:gd name="connsiteY8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628898 w 4271762"/>
              <a:gd name="connsiteY4" fmla="*/ 730251 h 1314451"/>
              <a:gd name="connsiteX5" fmla="*/ 1930398 w 4271762"/>
              <a:gd name="connsiteY5" fmla="*/ 850901 h 1314451"/>
              <a:gd name="connsiteX6" fmla="*/ 1339850 w 4271762"/>
              <a:gd name="connsiteY6" fmla="*/ 1181099 h 1314451"/>
              <a:gd name="connsiteX7" fmla="*/ 742948 w 4271762"/>
              <a:gd name="connsiteY7" fmla="*/ 1314451 h 1314451"/>
              <a:gd name="connsiteX8" fmla="*/ 0 w 4271762"/>
              <a:gd name="connsiteY8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628898 w 4271762"/>
              <a:gd name="connsiteY4" fmla="*/ 730251 h 1314451"/>
              <a:gd name="connsiteX5" fmla="*/ 1930398 w 4271762"/>
              <a:gd name="connsiteY5" fmla="*/ 819151 h 1314451"/>
              <a:gd name="connsiteX6" fmla="*/ 1339850 w 4271762"/>
              <a:gd name="connsiteY6" fmla="*/ 1181099 h 1314451"/>
              <a:gd name="connsiteX7" fmla="*/ 742948 w 4271762"/>
              <a:gd name="connsiteY7" fmla="*/ 1314451 h 1314451"/>
              <a:gd name="connsiteX8" fmla="*/ 0 w 4271762"/>
              <a:gd name="connsiteY8" fmla="*/ 1308099 h 1314451"/>
              <a:gd name="connsiteX0" fmla="*/ 0 w 4271762"/>
              <a:gd name="connsiteY0" fmla="*/ 1308099 h 1314451"/>
              <a:gd name="connsiteX1" fmla="*/ 0 w 4271762"/>
              <a:gd name="connsiteY1" fmla="*/ 622299 h 1314451"/>
              <a:gd name="connsiteX2" fmla="*/ 2978149 w 4271762"/>
              <a:gd name="connsiteY2" fmla="*/ 0 h 1314451"/>
              <a:gd name="connsiteX3" fmla="*/ 4229100 w 4271762"/>
              <a:gd name="connsiteY3" fmla="*/ 368299 h 1314451"/>
              <a:gd name="connsiteX4" fmla="*/ 2628898 w 4271762"/>
              <a:gd name="connsiteY4" fmla="*/ 730251 h 1314451"/>
              <a:gd name="connsiteX5" fmla="*/ 1930398 w 4271762"/>
              <a:gd name="connsiteY5" fmla="*/ 819151 h 1314451"/>
              <a:gd name="connsiteX6" fmla="*/ 1682748 w 4271762"/>
              <a:gd name="connsiteY6" fmla="*/ 1066801 h 1314451"/>
              <a:gd name="connsiteX7" fmla="*/ 1339850 w 4271762"/>
              <a:gd name="connsiteY7" fmla="*/ 1181099 h 1314451"/>
              <a:gd name="connsiteX8" fmla="*/ 742948 w 4271762"/>
              <a:gd name="connsiteY8" fmla="*/ 1314451 h 1314451"/>
              <a:gd name="connsiteX9" fmla="*/ 0 w 4271762"/>
              <a:gd name="connsiteY9" fmla="*/ 1308099 h 1314451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2628898 w 4271762"/>
              <a:gd name="connsiteY5" fmla="*/ 743939 h 1328139"/>
              <a:gd name="connsiteX6" fmla="*/ 1930398 w 4271762"/>
              <a:gd name="connsiteY6" fmla="*/ 832839 h 1328139"/>
              <a:gd name="connsiteX7" fmla="*/ 1682748 w 4271762"/>
              <a:gd name="connsiteY7" fmla="*/ 1080489 h 1328139"/>
              <a:gd name="connsiteX8" fmla="*/ 1339850 w 4271762"/>
              <a:gd name="connsiteY8" fmla="*/ 1194787 h 1328139"/>
              <a:gd name="connsiteX9" fmla="*/ 742948 w 4271762"/>
              <a:gd name="connsiteY9" fmla="*/ 1328139 h 1328139"/>
              <a:gd name="connsiteX10" fmla="*/ 0 w 4271762"/>
              <a:gd name="connsiteY10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2546348 w 4271762"/>
              <a:gd name="connsiteY5" fmla="*/ 788389 h 1328139"/>
              <a:gd name="connsiteX6" fmla="*/ 1930398 w 4271762"/>
              <a:gd name="connsiteY6" fmla="*/ 832839 h 1328139"/>
              <a:gd name="connsiteX7" fmla="*/ 1682748 w 4271762"/>
              <a:gd name="connsiteY7" fmla="*/ 1080489 h 1328139"/>
              <a:gd name="connsiteX8" fmla="*/ 1339850 w 4271762"/>
              <a:gd name="connsiteY8" fmla="*/ 1194787 h 1328139"/>
              <a:gd name="connsiteX9" fmla="*/ 742948 w 4271762"/>
              <a:gd name="connsiteY9" fmla="*/ 1328139 h 1328139"/>
              <a:gd name="connsiteX10" fmla="*/ 0 w 4271762"/>
              <a:gd name="connsiteY10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3460748 w 4271762"/>
              <a:gd name="connsiteY5" fmla="*/ 578839 h 1328139"/>
              <a:gd name="connsiteX6" fmla="*/ 2546348 w 4271762"/>
              <a:gd name="connsiteY6" fmla="*/ 788389 h 1328139"/>
              <a:gd name="connsiteX7" fmla="*/ 1930398 w 4271762"/>
              <a:gd name="connsiteY7" fmla="*/ 832839 h 1328139"/>
              <a:gd name="connsiteX8" fmla="*/ 1682748 w 4271762"/>
              <a:gd name="connsiteY8" fmla="*/ 1080489 h 1328139"/>
              <a:gd name="connsiteX9" fmla="*/ 1339850 w 4271762"/>
              <a:gd name="connsiteY9" fmla="*/ 1194787 h 1328139"/>
              <a:gd name="connsiteX10" fmla="*/ 742948 w 4271762"/>
              <a:gd name="connsiteY10" fmla="*/ 1328139 h 1328139"/>
              <a:gd name="connsiteX11" fmla="*/ 0 w 4271762"/>
              <a:gd name="connsiteY11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3460748 w 4271762"/>
              <a:gd name="connsiteY5" fmla="*/ 578839 h 1328139"/>
              <a:gd name="connsiteX6" fmla="*/ 2546348 w 4271762"/>
              <a:gd name="connsiteY6" fmla="*/ 788389 h 1328139"/>
              <a:gd name="connsiteX7" fmla="*/ 1930398 w 4271762"/>
              <a:gd name="connsiteY7" fmla="*/ 832839 h 1328139"/>
              <a:gd name="connsiteX8" fmla="*/ 1682748 w 4271762"/>
              <a:gd name="connsiteY8" fmla="*/ 1080489 h 1328139"/>
              <a:gd name="connsiteX9" fmla="*/ 1339850 w 4271762"/>
              <a:gd name="connsiteY9" fmla="*/ 1194787 h 1328139"/>
              <a:gd name="connsiteX10" fmla="*/ 742948 w 4271762"/>
              <a:gd name="connsiteY10" fmla="*/ 1328139 h 1328139"/>
              <a:gd name="connsiteX11" fmla="*/ 0 w 4271762"/>
              <a:gd name="connsiteY11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3460748 w 4271762"/>
              <a:gd name="connsiteY5" fmla="*/ 578839 h 1328139"/>
              <a:gd name="connsiteX6" fmla="*/ 2832098 w 4271762"/>
              <a:gd name="connsiteY6" fmla="*/ 686789 h 1328139"/>
              <a:gd name="connsiteX7" fmla="*/ 2546348 w 4271762"/>
              <a:gd name="connsiteY7" fmla="*/ 788389 h 1328139"/>
              <a:gd name="connsiteX8" fmla="*/ 1930398 w 4271762"/>
              <a:gd name="connsiteY8" fmla="*/ 832839 h 1328139"/>
              <a:gd name="connsiteX9" fmla="*/ 1682748 w 4271762"/>
              <a:gd name="connsiteY9" fmla="*/ 1080489 h 1328139"/>
              <a:gd name="connsiteX10" fmla="*/ 1339850 w 4271762"/>
              <a:gd name="connsiteY10" fmla="*/ 1194787 h 1328139"/>
              <a:gd name="connsiteX11" fmla="*/ 742948 w 4271762"/>
              <a:gd name="connsiteY11" fmla="*/ 1328139 h 1328139"/>
              <a:gd name="connsiteX12" fmla="*/ 0 w 4271762"/>
              <a:gd name="connsiteY12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3460748 w 4271762"/>
              <a:gd name="connsiteY5" fmla="*/ 553439 h 1328139"/>
              <a:gd name="connsiteX6" fmla="*/ 2832098 w 4271762"/>
              <a:gd name="connsiteY6" fmla="*/ 686789 h 1328139"/>
              <a:gd name="connsiteX7" fmla="*/ 2546348 w 4271762"/>
              <a:gd name="connsiteY7" fmla="*/ 788389 h 1328139"/>
              <a:gd name="connsiteX8" fmla="*/ 1930398 w 4271762"/>
              <a:gd name="connsiteY8" fmla="*/ 832839 h 1328139"/>
              <a:gd name="connsiteX9" fmla="*/ 1682748 w 4271762"/>
              <a:gd name="connsiteY9" fmla="*/ 1080489 h 1328139"/>
              <a:gd name="connsiteX10" fmla="*/ 1339850 w 4271762"/>
              <a:gd name="connsiteY10" fmla="*/ 1194787 h 1328139"/>
              <a:gd name="connsiteX11" fmla="*/ 742948 w 4271762"/>
              <a:gd name="connsiteY11" fmla="*/ 1328139 h 1328139"/>
              <a:gd name="connsiteX12" fmla="*/ 0 w 4271762"/>
              <a:gd name="connsiteY12" fmla="*/ 1321787 h 1328139"/>
              <a:gd name="connsiteX0" fmla="*/ 0 w 4271762"/>
              <a:gd name="connsiteY0" fmla="*/ 1321787 h 1328139"/>
              <a:gd name="connsiteX1" fmla="*/ 0 w 4271762"/>
              <a:gd name="connsiteY1" fmla="*/ 635987 h 1328139"/>
              <a:gd name="connsiteX2" fmla="*/ 1727198 w 4271762"/>
              <a:gd name="connsiteY2" fmla="*/ 166089 h 1328139"/>
              <a:gd name="connsiteX3" fmla="*/ 2978149 w 4271762"/>
              <a:gd name="connsiteY3" fmla="*/ 13688 h 1328139"/>
              <a:gd name="connsiteX4" fmla="*/ 4229100 w 4271762"/>
              <a:gd name="connsiteY4" fmla="*/ 381987 h 1328139"/>
              <a:gd name="connsiteX5" fmla="*/ 3460748 w 4271762"/>
              <a:gd name="connsiteY5" fmla="*/ 553439 h 1328139"/>
              <a:gd name="connsiteX6" fmla="*/ 2832098 w 4271762"/>
              <a:gd name="connsiteY6" fmla="*/ 686789 h 1328139"/>
              <a:gd name="connsiteX7" fmla="*/ 2546348 w 4271762"/>
              <a:gd name="connsiteY7" fmla="*/ 788389 h 1328139"/>
              <a:gd name="connsiteX8" fmla="*/ 1930398 w 4271762"/>
              <a:gd name="connsiteY8" fmla="*/ 832839 h 1328139"/>
              <a:gd name="connsiteX9" fmla="*/ 1682748 w 4271762"/>
              <a:gd name="connsiteY9" fmla="*/ 1080489 h 1328139"/>
              <a:gd name="connsiteX10" fmla="*/ 1339850 w 4271762"/>
              <a:gd name="connsiteY10" fmla="*/ 1194787 h 1328139"/>
              <a:gd name="connsiteX11" fmla="*/ 742948 w 4271762"/>
              <a:gd name="connsiteY11" fmla="*/ 1328139 h 1328139"/>
              <a:gd name="connsiteX12" fmla="*/ 0 w 4271762"/>
              <a:gd name="connsiteY12" fmla="*/ 1321787 h 132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71762" h="1328139">
                <a:moveTo>
                  <a:pt x="0" y="1321787"/>
                </a:moveTo>
                <a:lnTo>
                  <a:pt x="0" y="635987"/>
                </a:lnTo>
                <a:cubicBezTo>
                  <a:pt x="396875" y="428554"/>
                  <a:pt x="1230840" y="269805"/>
                  <a:pt x="1727198" y="166089"/>
                </a:cubicBezTo>
                <a:cubicBezTo>
                  <a:pt x="2223556" y="62373"/>
                  <a:pt x="2670174" y="-37112"/>
                  <a:pt x="2978149" y="13688"/>
                </a:cubicBezTo>
                <a:cubicBezTo>
                  <a:pt x="4235449" y="34855"/>
                  <a:pt x="4364567" y="245462"/>
                  <a:pt x="4229100" y="381987"/>
                </a:cubicBezTo>
                <a:cubicBezTo>
                  <a:pt x="4309533" y="480412"/>
                  <a:pt x="3779307" y="485705"/>
                  <a:pt x="3460748" y="553439"/>
                </a:cubicBezTo>
                <a:cubicBezTo>
                  <a:pt x="3231089" y="608473"/>
                  <a:pt x="2984498" y="651864"/>
                  <a:pt x="2832098" y="686789"/>
                </a:cubicBezTo>
                <a:cubicBezTo>
                  <a:pt x="2679698" y="721714"/>
                  <a:pt x="2699806" y="768281"/>
                  <a:pt x="2546348" y="788389"/>
                </a:cubicBezTo>
                <a:cubicBezTo>
                  <a:pt x="2392890" y="808497"/>
                  <a:pt x="2088090" y="792622"/>
                  <a:pt x="1930398" y="832839"/>
                </a:cubicBezTo>
                <a:cubicBezTo>
                  <a:pt x="1772706" y="873056"/>
                  <a:pt x="1781173" y="1020164"/>
                  <a:pt x="1682748" y="1080489"/>
                </a:cubicBezTo>
                <a:cubicBezTo>
                  <a:pt x="1584323" y="1140814"/>
                  <a:pt x="1496483" y="1137637"/>
                  <a:pt x="1339850" y="1194787"/>
                </a:cubicBezTo>
                <a:cubicBezTo>
                  <a:pt x="1140883" y="1213838"/>
                  <a:pt x="941915" y="1309088"/>
                  <a:pt x="742948" y="1328139"/>
                </a:cubicBezTo>
                <a:lnTo>
                  <a:pt x="0" y="1321787"/>
                </a:lnTo>
                <a:close/>
              </a:path>
            </a:pathLst>
          </a:custGeom>
          <a:solidFill>
            <a:srgbClr val="E4E8EB"/>
          </a:solidFill>
          <a:ln>
            <a:solidFill>
              <a:srgbClr val="E4E8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0">
              <a:solidFill>
                <a:prstClr val="white"/>
              </a:solidFill>
              <a:latin typeface="Calisto MT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47850" y="2286000"/>
            <a:ext cx="5003800" cy="1289050"/>
            <a:chOff x="1847850" y="2286000"/>
            <a:chExt cx="5003800" cy="1289050"/>
          </a:xfrm>
        </p:grpSpPr>
        <p:sp>
          <p:nvSpPr>
            <p:cNvPr id="10" name="Rounded Rectangle 9"/>
            <p:cNvSpPr/>
            <p:nvPr/>
          </p:nvSpPr>
          <p:spPr>
            <a:xfrm>
              <a:off x="1847850" y="2787650"/>
              <a:ext cx="971550" cy="787400"/>
            </a:xfrm>
            <a:prstGeom prst="roundRect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68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b="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880100" y="2286000"/>
              <a:ext cx="971550" cy="787400"/>
            </a:xfrm>
            <a:prstGeom prst="roundRect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68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b="0">
                <a:solidFill>
                  <a:prstClr val="white"/>
                </a:solidFill>
                <a:latin typeface="Calisto M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863850" y="2692400"/>
              <a:ext cx="2984500" cy="488950"/>
            </a:xfrm>
            <a:prstGeom prst="line">
              <a:avLst/>
            </a:prstGeom>
            <a:ln w="3175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628900" y="1987550"/>
            <a:ext cx="2635250" cy="565150"/>
            <a:chOff x="2628900" y="1987550"/>
            <a:chExt cx="2635250" cy="565150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2628900" y="2292350"/>
              <a:ext cx="1581150" cy="12700"/>
            </a:xfrm>
            <a:prstGeom prst="line">
              <a:avLst/>
            </a:prstGeom>
            <a:ln w="3175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50000">
                    <a:srgbClr val="FFFF00"/>
                  </a:gs>
                </a:gsLst>
                <a:lin ang="0" scaled="1"/>
                <a:tileRect/>
              </a:gradFill>
              <a:prstDash val="sysDash"/>
              <a:round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4254500" y="1987550"/>
              <a:ext cx="1009650" cy="565150"/>
            </a:xfrm>
            <a:prstGeom prst="roundRect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68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b="0">
                <a:solidFill>
                  <a:prstClr val="white"/>
                </a:solidFill>
                <a:latin typeface="Calisto MT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628900" y="1892300"/>
            <a:ext cx="3244850" cy="38100"/>
          </a:xfrm>
          <a:prstGeom prst="line">
            <a:avLst/>
          </a:prstGeom>
          <a:ln w="31750" cap="flat" cmpd="sng" algn="ctr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50000">
                  <a:srgbClr val="FFFF00"/>
                </a:gs>
              </a:gsLst>
              <a:lin ang="0" scaled="1"/>
              <a:tileRect/>
            </a:gradFill>
            <a:prstDash val="sysDash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292862" y="4461933"/>
            <a:ext cx="2886871" cy="1033198"/>
            <a:chOff x="4292862" y="4461933"/>
            <a:chExt cx="2886871" cy="1033198"/>
          </a:xfrm>
        </p:grpSpPr>
        <p:sp>
          <p:nvSpPr>
            <p:cNvPr id="18" name="Striped Right Arrow 17"/>
            <p:cNvSpPr/>
            <p:nvPr/>
          </p:nvSpPr>
          <p:spPr>
            <a:xfrm rot="16200000">
              <a:off x="4216663" y="5181599"/>
              <a:ext cx="389731" cy="237333"/>
            </a:xfrm>
            <a:prstGeom prst="stripedRightArrow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riped Right Arrow 18"/>
            <p:cNvSpPr/>
            <p:nvPr/>
          </p:nvSpPr>
          <p:spPr>
            <a:xfrm rot="16200000">
              <a:off x="6866201" y="4538132"/>
              <a:ext cx="389731" cy="237333"/>
            </a:xfrm>
            <a:prstGeom prst="stripedRightArrow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729" y="177800"/>
            <a:ext cx="78994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Early ARDS: Procollagen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47725" y="1738313"/>
            <a:ext cx="7466013" cy="3176587"/>
            <a:chOff x="534" y="1095"/>
            <a:chExt cx="4703" cy="2001"/>
          </a:xfrm>
        </p:grpSpPr>
        <p:grpSp>
          <p:nvGrpSpPr>
            <p:cNvPr id="56333" name="Group 4"/>
            <p:cNvGrpSpPr>
              <a:grpSpLocks/>
            </p:cNvGrpSpPr>
            <p:nvPr/>
          </p:nvGrpSpPr>
          <p:grpSpPr bwMode="auto">
            <a:xfrm>
              <a:off x="534" y="1193"/>
              <a:ext cx="321" cy="1801"/>
              <a:chOff x="534" y="1193"/>
              <a:chExt cx="321" cy="1801"/>
            </a:xfrm>
          </p:grpSpPr>
          <p:sp>
            <p:nvSpPr>
              <p:cNvPr id="56376" name="Line 5"/>
              <p:cNvSpPr>
                <a:spLocks noChangeShapeType="1"/>
              </p:cNvSpPr>
              <p:nvPr/>
            </p:nvSpPr>
            <p:spPr bwMode="auto">
              <a:xfrm>
                <a:off x="853" y="1235"/>
                <a:ext cx="2" cy="1567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77" name="Line 6"/>
              <p:cNvSpPr>
                <a:spLocks noChangeShapeType="1"/>
              </p:cNvSpPr>
              <p:nvPr/>
            </p:nvSpPr>
            <p:spPr bwMode="auto">
              <a:xfrm>
                <a:off x="791" y="2802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78" name="Line 7"/>
              <p:cNvSpPr>
                <a:spLocks noChangeShapeType="1"/>
              </p:cNvSpPr>
              <p:nvPr/>
            </p:nvSpPr>
            <p:spPr bwMode="auto">
              <a:xfrm>
                <a:off x="791" y="2609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79" name="Line 8"/>
              <p:cNvSpPr>
                <a:spLocks noChangeShapeType="1"/>
              </p:cNvSpPr>
              <p:nvPr/>
            </p:nvSpPr>
            <p:spPr bwMode="auto">
              <a:xfrm>
                <a:off x="791" y="2414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0" name="Line 9"/>
              <p:cNvSpPr>
                <a:spLocks noChangeShapeType="1"/>
              </p:cNvSpPr>
              <p:nvPr/>
            </p:nvSpPr>
            <p:spPr bwMode="auto">
              <a:xfrm>
                <a:off x="791" y="2214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1" name="Line 10"/>
              <p:cNvSpPr>
                <a:spLocks noChangeShapeType="1"/>
              </p:cNvSpPr>
              <p:nvPr/>
            </p:nvSpPr>
            <p:spPr bwMode="auto">
              <a:xfrm>
                <a:off x="791" y="2019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2" name="Line 11"/>
              <p:cNvSpPr>
                <a:spLocks noChangeShapeType="1"/>
              </p:cNvSpPr>
              <p:nvPr/>
            </p:nvSpPr>
            <p:spPr bwMode="auto">
              <a:xfrm>
                <a:off x="791" y="1825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3" name="Line 12"/>
              <p:cNvSpPr>
                <a:spLocks noChangeShapeType="1"/>
              </p:cNvSpPr>
              <p:nvPr/>
            </p:nvSpPr>
            <p:spPr bwMode="auto">
              <a:xfrm>
                <a:off x="791" y="1630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4" name="Line 13"/>
              <p:cNvSpPr>
                <a:spLocks noChangeShapeType="1"/>
              </p:cNvSpPr>
              <p:nvPr/>
            </p:nvSpPr>
            <p:spPr bwMode="auto">
              <a:xfrm>
                <a:off x="791" y="1430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5" name="Line 14"/>
              <p:cNvSpPr>
                <a:spLocks noChangeShapeType="1"/>
              </p:cNvSpPr>
              <p:nvPr/>
            </p:nvSpPr>
            <p:spPr bwMode="auto">
              <a:xfrm>
                <a:off x="791" y="1235"/>
                <a:ext cx="62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86" name="Line 15"/>
              <p:cNvSpPr>
                <a:spLocks noChangeShapeType="1"/>
              </p:cNvSpPr>
              <p:nvPr/>
            </p:nvSpPr>
            <p:spPr bwMode="auto">
              <a:xfrm flipV="1">
                <a:off x="853" y="2802"/>
                <a:ext cx="2" cy="2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224" name="Rectangle 16"/>
              <p:cNvSpPr>
                <a:spLocks noChangeArrowheads="1"/>
              </p:cNvSpPr>
              <p:nvPr/>
            </p:nvSpPr>
            <p:spPr bwMode="auto">
              <a:xfrm>
                <a:off x="534" y="2761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endParaRPr lang="en-US" b="0" dirty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/>
                </a:endParaRPr>
              </a:p>
            </p:txBody>
          </p:sp>
          <p:sp>
            <p:nvSpPr>
              <p:cNvPr id="478225" name="Rectangle 17"/>
              <p:cNvSpPr>
                <a:spLocks noChangeArrowheads="1"/>
              </p:cNvSpPr>
              <p:nvPr/>
            </p:nvSpPr>
            <p:spPr bwMode="auto">
              <a:xfrm>
                <a:off x="555" y="2569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10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26" name="Rectangle 18"/>
              <p:cNvSpPr>
                <a:spLocks noChangeArrowheads="1"/>
              </p:cNvSpPr>
              <p:nvPr/>
            </p:nvSpPr>
            <p:spPr bwMode="auto">
              <a:xfrm>
                <a:off x="555" y="2367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20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27" name="Rectangle 19"/>
              <p:cNvSpPr>
                <a:spLocks noChangeArrowheads="1"/>
              </p:cNvSpPr>
              <p:nvPr/>
            </p:nvSpPr>
            <p:spPr bwMode="auto">
              <a:xfrm>
                <a:off x="555" y="2172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30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28" name="Rectangle 20"/>
              <p:cNvSpPr>
                <a:spLocks noChangeArrowheads="1"/>
              </p:cNvSpPr>
              <p:nvPr/>
            </p:nvSpPr>
            <p:spPr bwMode="auto">
              <a:xfrm>
                <a:off x="555" y="1977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40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29" name="Rectangle 21"/>
              <p:cNvSpPr>
                <a:spLocks noChangeArrowheads="1"/>
              </p:cNvSpPr>
              <p:nvPr/>
            </p:nvSpPr>
            <p:spPr bwMode="auto">
              <a:xfrm>
                <a:off x="555" y="1783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50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30" name="Rectangle 22"/>
              <p:cNvSpPr>
                <a:spLocks noChangeArrowheads="1"/>
              </p:cNvSpPr>
              <p:nvPr/>
            </p:nvSpPr>
            <p:spPr bwMode="auto">
              <a:xfrm>
                <a:off x="555" y="1584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60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31" name="Rectangle 23"/>
              <p:cNvSpPr>
                <a:spLocks noChangeArrowheads="1"/>
              </p:cNvSpPr>
              <p:nvPr/>
            </p:nvSpPr>
            <p:spPr bwMode="auto">
              <a:xfrm>
                <a:off x="555" y="1388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70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32" name="Rectangle 24"/>
              <p:cNvSpPr>
                <a:spLocks noChangeArrowheads="1"/>
              </p:cNvSpPr>
              <p:nvPr/>
            </p:nvSpPr>
            <p:spPr bwMode="auto">
              <a:xfrm>
                <a:off x="555" y="1193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80</a:t>
                </a:r>
                <a:endParaRPr lang="en-US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  <p:sp>
          <p:nvSpPr>
            <p:cNvPr id="56334" name="Line 25"/>
            <p:cNvSpPr>
              <a:spLocks noChangeShapeType="1"/>
            </p:cNvSpPr>
            <p:nvPr/>
          </p:nvSpPr>
          <p:spPr bwMode="auto">
            <a:xfrm>
              <a:off x="853" y="2803"/>
              <a:ext cx="4242" cy="1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56335" name="Line 26"/>
            <p:cNvSpPr>
              <a:spLocks noChangeShapeType="1"/>
            </p:cNvSpPr>
            <p:nvPr/>
          </p:nvSpPr>
          <p:spPr bwMode="auto">
            <a:xfrm flipV="1">
              <a:off x="1704" y="2803"/>
              <a:ext cx="2" cy="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56336" name="Line 27"/>
            <p:cNvSpPr>
              <a:spLocks noChangeShapeType="1"/>
            </p:cNvSpPr>
            <p:nvPr/>
          </p:nvSpPr>
          <p:spPr bwMode="auto">
            <a:xfrm flipV="1">
              <a:off x="2549" y="2803"/>
              <a:ext cx="0" cy="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56337" name="Line 28"/>
            <p:cNvSpPr>
              <a:spLocks noChangeShapeType="1"/>
            </p:cNvSpPr>
            <p:nvPr/>
          </p:nvSpPr>
          <p:spPr bwMode="auto">
            <a:xfrm flipV="1">
              <a:off x="3399" y="2803"/>
              <a:ext cx="2" cy="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56338" name="Line 29"/>
            <p:cNvSpPr>
              <a:spLocks noChangeShapeType="1"/>
            </p:cNvSpPr>
            <p:nvPr/>
          </p:nvSpPr>
          <p:spPr bwMode="auto">
            <a:xfrm flipV="1">
              <a:off x="4244" y="2803"/>
              <a:ext cx="0" cy="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56339" name="Line 30"/>
            <p:cNvSpPr>
              <a:spLocks noChangeShapeType="1"/>
            </p:cNvSpPr>
            <p:nvPr/>
          </p:nvSpPr>
          <p:spPr bwMode="auto">
            <a:xfrm flipV="1">
              <a:off x="5095" y="2803"/>
              <a:ext cx="0" cy="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478239" name="Text Box 31"/>
            <p:cNvSpPr txBox="1">
              <a:spLocks noChangeArrowheads="1"/>
            </p:cNvSpPr>
            <p:nvPr/>
          </p:nvSpPr>
          <p:spPr bwMode="auto">
            <a:xfrm>
              <a:off x="853" y="2855"/>
              <a:ext cx="7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/>
              </a:endParaRPr>
            </a:p>
          </p:txBody>
        </p:sp>
        <p:sp>
          <p:nvSpPr>
            <p:cNvPr id="478240" name="Text Box 32"/>
            <p:cNvSpPr txBox="1">
              <a:spLocks noChangeArrowheads="1"/>
            </p:cNvSpPr>
            <p:nvPr/>
          </p:nvSpPr>
          <p:spPr bwMode="auto">
            <a:xfrm>
              <a:off x="1620" y="2855"/>
              <a:ext cx="10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/>
              </a:endParaRPr>
            </a:p>
          </p:txBody>
        </p:sp>
        <p:sp>
          <p:nvSpPr>
            <p:cNvPr id="478241" name="Text Box 33"/>
            <p:cNvSpPr txBox="1">
              <a:spLocks noChangeArrowheads="1"/>
            </p:cNvSpPr>
            <p:nvPr/>
          </p:nvSpPr>
          <p:spPr bwMode="auto">
            <a:xfrm>
              <a:off x="3407" y="2855"/>
              <a:ext cx="7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/>
              </a:endParaRPr>
            </a:p>
          </p:txBody>
        </p:sp>
        <p:sp>
          <p:nvSpPr>
            <p:cNvPr id="478242" name="Text Box 34"/>
            <p:cNvSpPr txBox="1">
              <a:spLocks noChangeArrowheads="1"/>
            </p:cNvSpPr>
            <p:nvPr/>
          </p:nvSpPr>
          <p:spPr bwMode="auto">
            <a:xfrm>
              <a:off x="4173" y="2855"/>
              <a:ext cx="10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/>
              </a:endParaRPr>
            </a:p>
          </p:txBody>
        </p:sp>
        <p:sp>
          <p:nvSpPr>
            <p:cNvPr id="478243" name="Text Box 35"/>
            <p:cNvSpPr txBox="1">
              <a:spLocks noChangeArrowheads="1"/>
            </p:cNvSpPr>
            <p:nvPr/>
          </p:nvSpPr>
          <p:spPr bwMode="auto">
            <a:xfrm>
              <a:off x="867" y="2883"/>
              <a:ext cx="164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20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Plasma (N = 20) </a:t>
              </a:r>
            </a:p>
          </p:txBody>
        </p:sp>
        <p:sp>
          <p:nvSpPr>
            <p:cNvPr id="478244" name="Text Box 36"/>
            <p:cNvSpPr txBox="1">
              <a:spLocks noChangeArrowheads="1"/>
            </p:cNvSpPr>
            <p:nvPr/>
          </p:nvSpPr>
          <p:spPr bwMode="auto">
            <a:xfrm>
              <a:off x="3871" y="2882"/>
              <a:ext cx="10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20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BAL</a:t>
              </a:r>
            </a:p>
          </p:txBody>
        </p:sp>
        <p:grpSp>
          <p:nvGrpSpPr>
            <p:cNvPr id="56346" name="Group 37"/>
            <p:cNvGrpSpPr>
              <a:grpSpLocks/>
            </p:cNvGrpSpPr>
            <p:nvPr/>
          </p:nvGrpSpPr>
          <p:grpSpPr bwMode="auto">
            <a:xfrm>
              <a:off x="1055" y="1626"/>
              <a:ext cx="730" cy="1177"/>
              <a:chOff x="1055" y="1626"/>
              <a:chExt cx="730" cy="1177"/>
            </a:xfrm>
          </p:grpSpPr>
          <p:sp>
            <p:nvSpPr>
              <p:cNvPr id="56371" name="Rectangle 38"/>
              <p:cNvSpPr>
                <a:spLocks noChangeArrowheads="1"/>
              </p:cNvSpPr>
              <p:nvPr/>
            </p:nvSpPr>
            <p:spPr bwMode="auto">
              <a:xfrm>
                <a:off x="1055" y="1705"/>
                <a:ext cx="730" cy="109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srgbClr val="595959"/>
                  </a:solidFill>
                </a:endParaRPr>
              </a:p>
            </p:txBody>
          </p:sp>
          <p:grpSp>
            <p:nvGrpSpPr>
              <p:cNvPr id="56372" name="Group 39"/>
              <p:cNvGrpSpPr>
                <a:grpSpLocks/>
              </p:cNvGrpSpPr>
              <p:nvPr/>
            </p:nvGrpSpPr>
            <p:grpSpPr bwMode="auto">
              <a:xfrm>
                <a:off x="1395" y="1626"/>
                <a:ext cx="91" cy="151"/>
                <a:chOff x="902" y="1820"/>
                <a:chExt cx="47" cy="157"/>
              </a:xfrm>
            </p:grpSpPr>
            <p:sp>
              <p:nvSpPr>
                <p:cNvPr id="5637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926" y="1820"/>
                  <a:ext cx="0" cy="15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74" name="Line 41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926" y="1796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75" name="Line 42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926" y="1953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6347" name="Group 43"/>
            <p:cNvGrpSpPr>
              <a:grpSpLocks/>
            </p:cNvGrpSpPr>
            <p:nvPr/>
          </p:nvGrpSpPr>
          <p:grpSpPr bwMode="auto">
            <a:xfrm>
              <a:off x="3677" y="1186"/>
              <a:ext cx="731" cy="1617"/>
              <a:chOff x="3677" y="1186"/>
              <a:chExt cx="731" cy="1617"/>
            </a:xfrm>
          </p:grpSpPr>
          <p:sp>
            <p:nvSpPr>
              <p:cNvPr id="56366" name="Rectangle 44"/>
              <p:cNvSpPr>
                <a:spLocks noChangeArrowheads="1"/>
              </p:cNvSpPr>
              <p:nvPr/>
            </p:nvSpPr>
            <p:spPr bwMode="auto">
              <a:xfrm>
                <a:off x="3677" y="1550"/>
                <a:ext cx="731" cy="1253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srgbClr val="595959"/>
                  </a:solidFill>
                </a:endParaRPr>
              </a:p>
            </p:txBody>
          </p:sp>
          <p:grpSp>
            <p:nvGrpSpPr>
              <p:cNvPr id="56367" name="Group 45"/>
              <p:cNvGrpSpPr>
                <a:grpSpLocks/>
              </p:cNvGrpSpPr>
              <p:nvPr/>
            </p:nvGrpSpPr>
            <p:grpSpPr bwMode="auto">
              <a:xfrm>
                <a:off x="3965" y="1186"/>
                <a:ext cx="91" cy="747"/>
                <a:chOff x="4700" y="1364"/>
                <a:chExt cx="47" cy="774"/>
              </a:xfrm>
            </p:grpSpPr>
            <p:sp>
              <p:nvSpPr>
                <p:cNvPr id="56368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4724" y="1364"/>
                  <a:ext cx="0" cy="77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69" name="Line 4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724" y="1340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70" name="Line 48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724" y="2114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6348" name="Group 49"/>
            <p:cNvGrpSpPr>
              <a:grpSpLocks/>
            </p:cNvGrpSpPr>
            <p:nvPr/>
          </p:nvGrpSpPr>
          <p:grpSpPr bwMode="auto">
            <a:xfrm>
              <a:off x="2162" y="1095"/>
              <a:ext cx="1042" cy="412"/>
              <a:chOff x="1026" y="1007"/>
              <a:chExt cx="1042" cy="412"/>
            </a:xfrm>
          </p:grpSpPr>
          <p:sp>
            <p:nvSpPr>
              <p:cNvPr id="478258" name="Rectangle 50"/>
              <p:cNvSpPr>
                <a:spLocks noChangeArrowheads="1"/>
              </p:cNvSpPr>
              <p:nvPr/>
            </p:nvSpPr>
            <p:spPr bwMode="auto">
              <a:xfrm>
                <a:off x="1026" y="1014"/>
                <a:ext cx="1042" cy="405"/>
              </a:xfrm>
              <a:prstGeom prst="rect">
                <a:avLst/>
              </a:prstGeom>
              <a:solidFill>
                <a:srgbClr val="D9D9D9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srgbClr val="595959"/>
                  </a:solidFill>
                </a:endParaRPr>
              </a:p>
            </p:txBody>
          </p:sp>
          <p:sp>
            <p:nvSpPr>
              <p:cNvPr id="478259" name="Rectangle 51"/>
              <p:cNvSpPr>
                <a:spLocks noChangeArrowheads="1"/>
              </p:cNvSpPr>
              <p:nvPr/>
            </p:nvSpPr>
            <p:spPr bwMode="auto">
              <a:xfrm>
                <a:off x="1183" y="1057"/>
                <a:ext cx="155" cy="8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srgbClr val="595959"/>
                  </a:solidFill>
                </a:endParaRPr>
              </a:p>
            </p:txBody>
          </p:sp>
          <p:sp>
            <p:nvSpPr>
              <p:cNvPr id="478260" name="Rectangle 52"/>
              <p:cNvSpPr>
                <a:spLocks noChangeArrowheads="1"/>
              </p:cNvSpPr>
              <p:nvPr/>
            </p:nvSpPr>
            <p:spPr bwMode="auto">
              <a:xfrm>
                <a:off x="1408" y="1007"/>
                <a:ext cx="47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Type I</a:t>
                </a:r>
                <a:endParaRPr lang="en-US" sz="2000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8261" name="Rectangle 53"/>
              <p:cNvSpPr>
                <a:spLocks noChangeArrowheads="1"/>
              </p:cNvSpPr>
              <p:nvPr/>
            </p:nvSpPr>
            <p:spPr bwMode="auto">
              <a:xfrm>
                <a:off x="1183" y="1242"/>
                <a:ext cx="155" cy="85"/>
              </a:xfrm>
              <a:prstGeom prst="rect">
                <a:avLst/>
              </a:prstGeom>
              <a:solidFill>
                <a:srgbClr val="787863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srgbClr val="595959"/>
                  </a:solidFill>
                </a:endParaRPr>
              </a:p>
            </p:txBody>
          </p:sp>
          <p:sp>
            <p:nvSpPr>
              <p:cNvPr id="478262" name="Rectangle 54"/>
              <p:cNvSpPr>
                <a:spLocks noChangeArrowheads="1"/>
              </p:cNvSpPr>
              <p:nvPr/>
            </p:nvSpPr>
            <p:spPr bwMode="auto">
              <a:xfrm>
                <a:off x="1408" y="1192"/>
                <a:ext cx="57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Type III</a:t>
                </a:r>
                <a:endParaRPr lang="en-US" sz="1600" b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  <p:grpSp>
          <p:nvGrpSpPr>
            <p:cNvPr id="56349" name="Group 55"/>
            <p:cNvGrpSpPr>
              <a:grpSpLocks/>
            </p:cNvGrpSpPr>
            <p:nvPr/>
          </p:nvGrpSpPr>
          <p:grpSpPr bwMode="auto">
            <a:xfrm>
              <a:off x="4408" y="2230"/>
              <a:ext cx="714" cy="573"/>
              <a:chOff x="4408" y="2230"/>
              <a:chExt cx="714" cy="573"/>
            </a:xfrm>
          </p:grpSpPr>
          <p:sp>
            <p:nvSpPr>
              <p:cNvPr id="62501" name="Rectangle 56"/>
              <p:cNvSpPr>
                <a:spLocks noChangeArrowheads="1"/>
              </p:cNvSpPr>
              <p:nvPr/>
            </p:nvSpPr>
            <p:spPr bwMode="auto">
              <a:xfrm>
                <a:off x="4408" y="2354"/>
                <a:ext cx="714" cy="44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srgbClr val="595959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grpSp>
            <p:nvGrpSpPr>
              <p:cNvPr id="56357" name="Group 57"/>
              <p:cNvGrpSpPr>
                <a:grpSpLocks/>
              </p:cNvGrpSpPr>
              <p:nvPr/>
            </p:nvGrpSpPr>
            <p:grpSpPr bwMode="auto">
              <a:xfrm>
                <a:off x="4680" y="2230"/>
                <a:ext cx="104" cy="235"/>
                <a:chOff x="5189" y="2446"/>
                <a:chExt cx="55" cy="244"/>
              </a:xfrm>
            </p:grpSpPr>
            <p:sp>
              <p:nvSpPr>
                <p:cNvPr id="56358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5216" y="2446"/>
                  <a:ext cx="0" cy="2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59" name="Line 5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5213" y="2426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60" name="Line 6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5220" y="2662"/>
                  <a:ext cx="0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6350" name="Group 61"/>
            <p:cNvGrpSpPr>
              <a:grpSpLocks/>
            </p:cNvGrpSpPr>
            <p:nvPr/>
          </p:nvGrpSpPr>
          <p:grpSpPr bwMode="auto">
            <a:xfrm>
              <a:off x="1785" y="2499"/>
              <a:ext cx="715" cy="304"/>
              <a:chOff x="1785" y="2499"/>
              <a:chExt cx="715" cy="304"/>
            </a:xfrm>
          </p:grpSpPr>
          <p:sp>
            <p:nvSpPr>
              <p:cNvPr id="56351" name="Rectangle 62"/>
              <p:cNvSpPr>
                <a:spLocks noChangeArrowheads="1"/>
              </p:cNvSpPr>
              <p:nvPr/>
            </p:nvSpPr>
            <p:spPr bwMode="auto">
              <a:xfrm>
                <a:off x="1785" y="2529"/>
                <a:ext cx="715" cy="274"/>
              </a:xfrm>
              <a:prstGeom prst="rect">
                <a:avLst/>
              </a:prstGeom>
              <a:solidFill>
                <a:srgbClr val="787863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srgbClr val="595959"/>
                  </a:solidFill>
                </a:endParaRPr>
              </a:p>
            </p:txBody>
          </p:sp>
          <p:grpSp>
            <p:nvGrpSpPr>
              <p:cNvPr id="56352" name="Group 63"/>
              <p:cNvGrpSpPr>
                <a:grpSpLocks/>
              </p:cNvGrpSpPr>
              <p:nvPr/>
            </p:nvGrpSpPr>
            <p:grpSpPr bwMode="auto">
              <a:xfrm>
                <a:off x="2102" y="2499"/>
                <a:ext cx="91" cy="42"/>
                <a:chOff x="1266" y="2725"/>
                <a:chExt cx="47" cy="44"/>
              </a:xfrm>
            </p:grpSpPr>
            <p:sp>
              <p:nvSpPr>
                <p:cNvPr id="56353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1290" y="2725"/>
                  <a:ext cx="0" cy="4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54" name="Line 65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1290" y="2701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55" name="Line 66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1290" y="2745"/>
                  <a:ext cx="0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478275" name="Rectangle 67"/>
          <p:cNvSpPr>
            <a:spLocks noChangeArrowheads="1"/>
          </p:cNvSpPr>
          <p:nvPr/>
        </p:nvSpPr>
        <p:spPr bwMode="auto">
          <a:xfrm>
            <a:off x="533400" y="6364288"/>
            <a:ext cx="50069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Am J Respir Crit Care Med 1998; 158:1432-1441.</a:t>
            </a:r>
          </a:p>
        </p:txBody>
      </p: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739775" y="5022850"/>
            <a:ext cx="7832725" cy="996950"/>
            <a:chOff x="466" y="3164"/>
            <a:chExt cx="4934" cy="628"/>
          </a:xfrm>
        </p:grpSpPr>
        <p:sp>
          <p:nvSpPr>
            <p:cNvPr id="62476" name="Rectangle 69"/>
            <p:cNvSpPr>
              <a:spLocks noChangeArrowheads="1"/>
            </p:cNvSpPr>
            <p:nvPr/>
          </p:nvSpPr>
          <p:spPr bwMode="auto">
            <a:xfrm>
              <a:off x="536" y="3200"/>
              <a:ext cx="4864" cy="5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pPr>
                <a:defRPr/>
              </a:pPr>
              <a:endParaRPr lang="en-US" sz="1600" b="0">
                <a:solidFill>
                  <a:srgbClr val="595959"/>
                </a:solidFill>
                <a:latin typeface="Helvetic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78278" name="Rectangle 70"/>
            <p:cNvSpPr>
              <a:spLocks noChangeArrowheads="1"/>
            </p:cNvSpPr>
            <p:nvPr/>
          </p:nvSpPr>
          <p:spPr bwMode="auto">
            <a:xfrm>
              <a:off x="466" y="3164"/>
              <a:ext cx="4827" cy="4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  <a:buFont typeface="Webdings" charset="0"/>
                <a:buChar char="4"/>
                <a:defRPr/>
              </a:pPr>
              <a:r>
                <a:rPr lang="en-US" sz="2800" dirty="0" err="1">
                  <a:solidFill>
                    <a:srgbClr val="595959"/>
                  </a:solidFill>
                  <a:latin typeface="Arial Rounded MT Bold"/>
                </a:rPr>
                <a:t>Fibroproliferation</a:t>
              </a:r>
              <a:r>
                <a:rPr lang="en-US" sz="2800" dirty="0">
                  <a:solidFill>
                    <a:srgbClr val="595959"/>
                  </a:solidFill>
                  <a:latin typeface="Arial Rounded MT Bold"/>
                </a:rPr>
                <a:t> with collagen deposition is an early event in ARDS</a:t>
              </a:r>
            </a:p>
          </p:txBody>
        </p:sp>
      </p:grpSp>
      <p:grpSp>
        <p:nvGrpSpPr>
          <p:cNvPr id="56325" name="Group 71"/>
          <p:cNvGrpSpPr>
            <a:grpSpLocks/>
          </p:cNvGrpSpPr>
          <p:nvPr/>
        </p:nvGrpSpPr>
        <p:grpSpPr bwMode="auto">
          <a:xfrm>
            <a:off x="7639050" y="342900"/>
            <a:ext cx="1301750" cy="812800"/>
            <a:chOff x="4028" y="185"/>
            <a:chExt cx="1558" cy="735"/>
          </a:xfrm>
        </p:grpSpPr>
        <p:pic>
          <p:nvPicPr>
            <p:cNvPr id="56326" name="Picture 7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54"/>
            <a:stretch>
              <a:fillRect/>
            </a:stretch>
          </p:blipFill>
          <p:spPr bwMode="auto">
            <a:xfrm>
              <a:off x="4036" y="517"/>
              <a:ext cx="155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7" name="Picture 7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46"/>
            <a:stretch>
              <a:fillRect/>
            </a:stretch>
          </p:blipFill>
          <p:spPr bwMode="auto">
            <a:xfrm>
              <a:off x="4036" y="185"/>
              <a:ext cx="155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8282" name="Text Box 74"/>
            <p:cNvSpPr txBox="1">
              <a:spLocks noChangeArrowheads="1"/>
            </p:cNvSpPr>
            <p:nvPr/>
          </p:nvSpPr>
          <p:spPr bwMode="auto">
            <a:xfrm>
              <a:off x="4028" y="469"/>
              <a:ext cx="542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300" i="1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Inflammation</a:t>
              </a:r>
            </a:p>
          </p:txBody>
        </p:sp>
        <p:sp>
          <p:nvSpPr>
            <p:cNvPr id="478283" name="Text Box 75"/>
            <p:cNvSpPr txBox="1">
              <a:spLocks noChangeArrowheads="1"/>
            </p:cNvSpPr>
            <p:nvPr/>
          </p:nvSpPr>
          <p:spPr bwMode="auto">
            <a:xfrm>
              <a:off x="4568" y="469"/>
              <a:ext cx="51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300" i="1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Coagulation</a:t>
              </a:r>
            </a:p>
          </p:txBody>
        </p:sp>
        <p:sp>
          <p:nvSpPr>
            <p:cNvPr id="478284" name="Text Box 76"/>
            <p:cNvSpPr txBox="1">
              <a:spLocks noChangeArrowheads="1"/>
            </p:cNvSpPr>
            <p:nvPr/>
          </p:nvSpPr>
          <p:spPr bwMode="auto">
            <a:xfrm>
              <a:off x="5117" y="448"/>
              <a:ext cx="382" cy="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300" i="1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Tissue</a:t>
              </a:r>
            </a:p>
            <a:p>
              <a:pPr algn="ctr">
                <a:defRPr/>
              </a:pPr>
              <a:r>
                <a:rPr lang="en-US" sz="300" i="1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Repair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84670"/>
            <a:ext cx="8263467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Early ARDS: Exudative Phase</a:t>
            </a:r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474663" y="304800"/>
            <a:ext cx="7899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/>
            </a:endParaRP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60513"/>
            <a:ext cx="7467600" cy="461168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41900" y="1555750"/>
            <a:ext cx="2959100" cy="1187450"/>
            <a:chOff x="3176" y="980"/>
            <a:chExt cx="1864" cy="748"/>
          </a:xfrm>
        </p:grpSpPr>
        <p:sp>
          <p:nvSpPr>
            <p:cNvPr id="58383" name="Rectangle 6"/>
            <p:cNvSpPr>
              <a:spLocks noChangeArrowheads="1"/>
            </p:cNvSpPr>
            <p:nvPr/>
          </p:nvSpPr>
          <p:spPr bwMode="auto">
            <a:xfrm>
              <a:off x="3744" y="980"/>
              <a:ext cx="1296" cy="408"/>
            </a:xfrm>
            <a:prstGeom prst="rect">
              <a:avLst/>
            </a:prstGeom>
            <a:solidFill>
              <a:srgbClr val="CACABF">
                <a:alpha val="85881"/>
              </a:srgbClr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tIns="0" bIns="0" anchor="ctr" anchorCtr="1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262626"/>
                  </a:solidFill>
                  <a:latin typeface="Arial Rounded MT Bold" charset="0"/>
                </a:rPr>
                <a:t>Interstitial edema and inflammatory cells accumulation</a:t>
              </a:r>
            </a:p>
          </p:txBody>
        </p:sp>
        <p:sp>
          <p:nvSpPr>
            <p:cNvPr id="58384" name="Line 7"/>
            <p:cNvSpPr>
              <a:spLocks noChangeShapeType="1"/>
            </p:cNvSpPr>
            <p:nvPr/>
          </p:nvSpPr>
          <p:spPr bwMode="auto">
            <a:xfrm flipH="1">
              <a:off x="3176" y="1368"/>
              <a:ext cx="600" cy="36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422900" y="3309938"/>
            <a:ext cx="2590800" cy="1033462"/>
            <a:chOff x="3416" y="2085"/>
            <a:chExt cx="1632" cy="651"/>
          </a:xfrm>
        </p:grpSpPr>
        <p:sp>
          <p:nvSpPr>
            <p:cNvPr id="480265" name="Rectangle 9"/>
            <p:cNvSpPr>
              <a:spLocks noChangeArrowheads="1"/>
            </p:cNvSpPr>
            <p:nvPr/>
          </p:nvSpPr>
          <p:spPr bwMode="auto">
            <a:xfrm>
              <a:off x="3512" y="2085"/>
              <a:ext cx="1536" cy="408"/>
            </a:xfrm>
            <a:prstGeom prst="rect">
              <a:avLst/>
            </a:prstGeom>
            <a:solidFill>
              <a:schemeClr val="bg2">
                <a:lumMod val="90000"/>
                <a:alpha val="86000"/>
              </a:schemeClr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262626"/>
                  </a:solidFill>
                  <a:latin typeface="Arial Rounded MT Bold" charset="0"/>
                </a:rPr>
                <a:t>Intra-alveolar protein-rich exudate and inflammatory cells accumulation</a:t>
              </a:r>
              <a:endParaRPr lang="en-US" sz="140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</a:endParaRPr>
            </a:p>
          </p:txBody>
        </p:sp>
        <p:sp>
          <p:nvSpPr>
            <p:cNvPr id="58382" name="Line 10"/>
            <p:cNvSpPr>
              <a:spLocks noChangeShapeType="1"/>
            </p:cNvSpPr>
            <p:nvPr/>
          </p:nvSpPr>
          <p:spPr bwMode="auto">
            <a:xfrm flipH="1">
              <a:off x="3416" y="2496"/>
              <a:ext cx="96" cy="24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58374" name="Rectangle 11"/>
          <p:cNvSpPr>
            <a:spLocks noChangeArrowheads="1"/>
          </p:cNvSpPr>
          <p:nvPr/>
        </p:nvSpPr>
        <p:spPr bwMode="auto">
          <a:xfrm>
            <a:off x="520700" y="6364288"/>
            <a:ext cx="54816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r>
              <a:rPr lang="en-US" sz="1600" smtClean="0">
                <a:solidFill>
                  <a:srgbClr val="262626"/>
                </a:solidFill>
                <a:latin typeface="Arial Rounded MT Bold" charset="0"/>
              </a:rPr>
              <a:t>Seminars in Respiratory Infections 1995; 10: 154-175.</a:t>
            </a:r>
            <a:endParaRPr lang="en-US" sz="1800" smtClean="0">
              <a:solidFill>
                <a:srgbClr val="262626"/>
              </a:solidFill>
              <a:latin typeface="Arial Rounded MT Bold" charset="0"/>
            </a:endParaRPr>
          </a:p>
        </p:txBody>
      </p:sp>
      <p:pic>
        <p:nvPicPr>
          <p:cNvPr id="480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17738" r="3609" b="4657"/>
          <a:stretch>
            <a:fillRect/>
          </a:stretch>
        </p:blipFill>
        <p:spPr bwMode="auto">
          <a:xfrm>
            <a:off x="520700" y="1566863"/>
            <a:ext cx="2938463" cy="461803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13"/>
          <p:cNvPicPr>
            <a:picLocks noChangeAspect="1" noChangeArrowheads="1"/>
          </p:cNvPicPr>
          <p:nvPr/>
        </p:nvPicPr>
        <p:blipFill>
          <a:blip r:embed="rId5">
            <a:lum bright="-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2"/>
          <a:stretch>
            <a:fillRect/>
          </a:stretch>
        </p:blipFill>
        <p:spPr bwMode="auto">
          <a:xfrm>
            <a:off x="6705600" y="5027613"/>
            <a:ext cx="1295400" cy="114458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492500" y="1952625"/>
            <a:ext cx="1422400" cy="777875"/>
            <a:chOff x="2200" y="1230"/>
            <a:chExt cx="896" cy="490"/>
          </a:xfrm>
        </p:grpSpPr>
        <p:sp>
          <p:nvSpPr>
            <p:cNvPr id="480271" name="Rectangle 15"/>
            <p:cNvSpPr>
              <a:spLocks noChangeArrowheads="1"/>
            </p:cNvSpPr>
            <p:nvPr/>
          </p:nvSpPr>
          <p:spPr bwMode="auto">
            <a:xfrm>
              <a:off x="2200" y="1230"/>
              <a:ext cx="896" cy="247"/>
            </a:xfrm>
            <a:prstGeom prst="rect">
              <a:avLst/>
            </a:prstGeom>
            <a:solidFill>
              <a:srgbClr val="CACABF">
                <a:alpha val="8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>
                  <a:solidFill>
                    <a:srgbClr val="262626"/>
                  </a:solidFill>
                  <a:latin typeface="Arial Rounded MT Bold" charset="0"/>
                </a:rPr>
                <a:t>Hyaline membranes</a:t>
              </a:r>
              <a:endParaRPr lang="en-US" sz="140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</a:endParaRPr>
            </a:p>
          </p:txBody>
        </p:sp>
        <p:sp>
          <p:nvSpPr>
            <p:cNvPr id="58380" name="Line 16"/>
            <p:cNvSpPr>
              <a:spLocks noChangeShapeType="1"/>
            </p:cNvSpPr>
            <p:nvPr/>
          </p:nvSpPr>
          <p:spPr bwMode="auto">
            <a:xfrm flipH="1">
              <a:off x="2328" y="1480"/>
              <a:ext cx="96" cy="240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480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2" b="51918"/>
          <a:stretch>
            <a:fillRect/>
          </a:stretch>
        </p:blipFill>
        <p:spPr bwMode="auto">
          <a:xfrm>
            <a:off x="3467100" y="2790825"/>
            <a:ext cx="1878013" cy="2355850"/>
          </a:xfrm>
          <a:prstGeom prst="rect">
            <a:avLst/>
          </a:prstGeom>
          <a:noFill/>
          <a:ln w="3810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8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8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DADthrom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568450"/>
            <a:ext cx="7289800" cy="4403725"/>
          </a:xfrm>
          <a:prstGeom prst="rect">
            <a:avLst/>
          </a:prstGeom>
          <a:noFill/>
          <a:ln w="76200" cmpd="tri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7" name="Rectangle 3"/>
          <p:cNvSpPr>
            <a:spLocks noGrp="1" noChangeArrowheads="1"/>
          </p:cNvSpPr>
          <p:nvPr>
            <p:ph type="title"/>
          </p:nvPr>
        </p:nvSpPr>
        <p:spPr>
          <a:xfrm>
            <a:off x="822325" y="296333"/>
            <a:ext cx="8906934" cy="897467"/>
          </a:xfrm>
          <a:effectLst>
            <a:outerShdw blurRad="63500" dist="107763" dir="2700000" algn="ctr" rotWithShape="0">
              <a:schemeClr val="bg2"/>
            </a:outerShdw>
          </a:effec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Early ARDS: I.V.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Clotting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20700" y="6367463"/>
            <a:ext cx="4121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Arial Rounded MT Bold" charset="0"/>
              </a:rPr>
              <a:t>With permission of Dr. Rubin Tuder JHU</a:t>
            </a:r>
          </a:p>
        </p:txBody>
      </p:sp>
      <p:grpSp>
        <p:nvGrpSpPr>
          <p:cNvPr id="60420" name="Group 5"/>
          <p:cNvGrpSpPr>
            <a:grpSpLocks/>
          </p:cNvGrpSpPr>
          <p:nvPr/>
        </p:nvGrpSpPr>
        <p:grpSpPr bwMode="auto">
          <a:xfrm>
            <a:off x="5664200" y="1585913"/>
            <a:ext cx="2497138" cy="1130300"/>
            <a:chOff x="4028" y="185"/>
            <a:chExt cx="1558" cy="735"/>
          </a:xfrm>
        </p:grpSpPr>
        <p:pic>
          <p:nvPicPr>
            <p:cNvPr id="6042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54"/>
            <a:stretch>
              <a:fillRect/>
            </a:stretch>
          </p:blipFill>
          <p:spPr bwMode="auto">
            <a:xfrm>
              <a:off x="4036" y="517"/>
              <a:ext cx="155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46"/>
            <a:stretch>
              <a:fillRect/>
            </a:stretch>
          </p:blipFill>
          <p:spPr bwMode="auto">
            <a:xfrm>
              <a:off x="4036" y="185"/>
              <a:ext cx="155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2312" name="Text Box 8"/>
            <p:cNvSpPr txBox="1">
              <a:spLocks noChangeArrowheads="1"/>
            </p:cNvSpPr>
            <p:nvPr/>
          </p:nvSpPr>
          <p:spPr bwMode="auto">
            <a:xfrm>
              <a:off x="4028" y="451"/>
              <a:ext cx="54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Inflammation</a:t>
              </a:r>
            </a:p>
          </p:txBody>
        </p:sp>
        <p:sp>
          <p:nvSpPr>
            <p:cNvPr id="482313" name="Text Box 9"/>
            <p:cNvSpPr txBox="1">
              <a:spLocks noChangeArrowheads="1"/>
            </p:cNvSpPr>
            <p:nvPr/>
          </p:nvSpPr>
          <p:spPr bwMode="auto">
            <a:xfrm>
              <a:off x="4567" y="451"/>
              <a:ext cx="51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Coagulation</a:t>
              </a:r>
            </a:p>
          </p:txBody>
        </p:sp>
        <p:sp>
          <p:nvSpPr>
            <p:cNvPr id="482314" name="Text Box 10"/>
            <p:cNvSpPr txBox="1">
              <a:spLocks noChangeArrowheads="1"/>
            </p:cNvSpPr>
            <p:nvPr/>
          </p:nvSpPr>
          <p:spPr bwMode="auto">
            <a:xfrm>
              <a:off x="5116" y="412"/>
              <a:ext cx="3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800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Tissue</a:t>
              </a:r>
            </a:p>
            <a:p>
              <a:pPr algn="ctr">
                <a:defRPr/>
              </a:pPr>
              <a:r>
                <a:rPr lang="en-US" sz="800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Repair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Acute Respiratory Distress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60400" y="1892300"/>
            <a:ext cx="4533900" cy="36576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300"/>
              </a:spcAft>
              <a:buFont typeface="Calisto MT" charset="0"/>
              <a:buAutoNum type="arabicPeriod"/>
              <a:defRPr/>
            </a:pP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Severe illness complicated by systemic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inflammation</a:t>
            </a: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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Calisto MT" charset="0"/>
              <a:buAutoNum type="arabicPeriod"/>
              <a:defRPr/>
            </a:pP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Pulmonary lobules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inflammation</a:t>
            </a:r>
          </a:p>
          <a:p>
            <a:pPr lvl="1" eaLnBrk="1" hangingPunct="1">
              <a:spcAft>
                <a:spcPts val="300"/>
              </a:spcAft>
              <a:defRPr/>
            </a:pP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Development: rapid and severe</a:t>
            </a:r>
          </a:p>
          <a:p>
            <a:pPr lvl="1" eaLnBrk="1" hangingPunct="1">
              <a:spcAft>
                <a:spcPts val="300"/>
              </a:spcAft>
              <a:defRPr/>
            </a:pP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Distribution: diffuse and </a:t>
            </a:r>
            <a:r>
              <a:rPr lang="en-US" sz="1800" b="1" u="sng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non-homogeneous</a:t>
            </a:r>
            <a:endParaRPr lang="en-US" sz="1800" b="1" dirty="0">
              <a:solidFill>
                <a:srgbClr val="404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Calisto MT" charset="0"/>
              <a:buAutoNum type="arabicPeriod"/>
              <a:defRPr/>
            </a:pP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Breakdown of gas exchange barrier </a:t>
            </a: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</a:t>
            </a:r>
            <a:r>
              <a:rPr lang="en-US" sz="20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Wingdings" charset="0"/>
              </a:rPr>
              <a:t> pulmonary  edema</a:t>
            </a:r>
          </a:p>
          <a:p>
            <a:pPr lvl="1">
              <a:spcAft>
                <a:spcPts val="300"/>
              </a:spcAft>
              <a:defRPr/>
            </a:pP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non-cardiogenic </a:t>
            </a:r>
          </a:p>
          <a:p>
            <a:pPr lvl="1">
              <a:spcAft>
                <a:spcPts val="300"/>
              </a:spcAft>
              <a:defRPr/>
            </a:pP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rich </a:t>
            </a:r>
            <a:r>
              <a:rPr lang="en-US" sz="1800" b="1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Wingdings" charset="0"/>
              </a:rPr>
              <a:t>in protein and </a:t>
            </a:r>
            <a:r>
              <a:rPr lang="en-US" sz="1800" b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Wingdings" charset="0"/>
              </a:rPr>
              <a:t>neutrophilis</a:t>
            </a:r>
            <a:endParaRPr lang="en-US" sz="1800" b="1" dirty="0">
              <a:solidFill>
                <a:srgbClr val="404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Wingdings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Wingdings" charset="0"/>
              <a:ea typeface="ＭＳ Ｐゴシック" charset="0"/>
              <a:cs typeface="Wingdings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Wingdings" charset="0"/>
              <a:ea typeface="ＭＳ Ｐゴシック" charset="0"/>
              <a:cs typeface="Wingdings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endParaRPr lang="en-US" sz="2000" dirty="0">
              <a:latin typeface="Arial Rounded MT Bold" charset="0"/>
              <a:ea typeface="ＭＳ Ｐゴシック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 bright="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" b="-14"/>
          <a:stretch>
            <a:fillRect/>
          </a:stretch>
        </p:blipFill>
        <p:spPr bwMode="auto">
          <a:xfrm>
            <a:off x="5176838" y="1612900"/>
            <a:ext cx="3365500" cy="2235200"/>
          </a:xfrm>
          <a:prstGeom prst="rect">
            <a:avLst/>
          </a:prstGeom>
          <a:solidFill>
            <a:srgbClr val="57CBF4"/>
          </a:solidFill>
          <a:ln w="38100">
            <a:solidFill>
              <a:srgbClr val="CACABF"/>
            </a:solidFill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67300" y="3568700"/>
            <a:ext cx="3987800" cy="2551113"/>
            <a:chOff x="3072" y="2624"/>
            <a:chExt cx="2512" cy="1607"/>
          </a:xfrm>
        </p:grpSpPr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3072" y="3847"/>
              <a:ext cx="251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lvl="1">
                <a:spcBef>
                  <a:spcPct val="20000"/>
                </a:spcBef>
                <a:buSzPct val="105000"/>
                <a:buFont typeface="Arial" charset="0"/>
                <a:buChar char="•"/>
                <a:defRPr/>
              </a:pPr>
              <a:r>
                <a:rPr lang="en-US" sz="18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 </a:t>
              </a:r>
              <a:r>
                <a:rPr lang="en-US" sz="18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Arial Rounded MT Bold" charset="0"/>
                </a:rPr>
                <a:t>Diffuse  bilateral infiltrates</a:t>
              </a:r>
            </a:p>
            <a:p>
              <a:pPr lvl="1">
                <a:spcBef>
                  <a:spcPct val="20000"/>
                </a:spcBef>
                <a:buSzPct val="105000"/>
                <a:buFont typeface="Arial" charset="0"/>
                <a:buChar char="•"/>
                <a:defRPr/>
              </a:pPr>
              <a:r>
                <a:rPr lang="en-US" sz="18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Arial Rounded MT Bold" charset="0"/>
                </a:rPr>
                <a:t>  Hypoxemic respiratory failure</a:t>
              </a:r>
            </a:p>
          </p:txBody>
        </p:sp>
        <p:pic>
          <p:nvPicPr>
            <p:cNvPr id="17414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" t="1466" r="52281" b="54494"/>
            <a:stretch>
              <a:fillRect/>
            </a:stretch>
          </p:blipFill>
          <p:spPr bwMode="auto">
            <a:xfrm>
              <a:off x="3239" y="2624"/>
              <a:ext cx="1465" cy="1153"/>
            </a:xfrm>
            <a:prstGeom prst="rect">
              <a:avLst/>
            </a:prstGeom>
            <a:solidFill>
              <a:srgbClr val="57CBF4"/>
            </a:solidFill>
            <a:ln w="28575">
              <a:solidFill>
                <a:srgbClr val="CACAB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44500" y="1291154"/>
            <a:ext cx="8343900" cy="4858821"/>
            <a:chOff x="444500" y="1291154"/>
            <a:chExt cx="8343900" cy="4858821"/>
          </a:xfrm>
        </p:grpSpPr>
        <p:pic>
          <p:nvPicPr>
            <p:cNvPr id="6248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738" y="3025775"/>
              <a:ext cx="5648325" cy="3124200"/>
            </a:xfrm>
            <a:prstGeom prst="rect">
              <a:avLst/>
            </a:prstGeom>
            <a:noFill/>
            <a:ln w="38100" cmpd="dbl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ontent Placeholder 3"/>
            <p:cNvSpPr txBox="1">
              <a:spLocks/>
            </p:cNvSpPr>
            <p:nvPr/>
          </p:nvSpPr>
          <p:spPr bwMode="auto">
            <a:xfrm>
              <a:off x="444500" y="1291154"/>
              <a:ext cx="8343900" cy="8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457200" indent="-4572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2000"/>
                </a:spcBef>
                <a:buClr>
                  <a:srgbClr val="8E887C"/>
                </a:buClr>
                <a:buFont typeface="Wingdings" charset="0"/>
                <a:buChar char="u"/>
                <a:defRPr/>
              </a:pPr>
              <a:r>
                <a:rPr lang="en-US" sz="2400" b="1" dirty="0" smtClean="0">
                  <a:solidFill>
                    <a:schemeClr val="tx2"/>
                  </a:solidFill>
                  <a:latin typeface="Arial Rounded MT Bold" charset="0"/>
                  <a:cs typeface="Arial Rounded MT Bold" charset="0"/>
                </a:rPr>
                <a:t>Diffuse lung inflammation with ≈ homogeneous        distribution of interstitial edema (sponge model</a:t>
              </a:r>
              <a:r>
                <a:rPr lang="en-US" sz="2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Arial Rounded MT Bold" charset="0"/>
                </a:rPr>
                <a:t>) </a:t>
              </a:r>
            </a:p>
          </p:txBody>
        </p:sp>
      </p:grp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Early ARDS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: Radiography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636058" y="6438027"/>
            <a:ext cx="51297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 anchorCtr="1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Arial Rounded MT Bold" charset="0"/>
              </a:rPr>
              <a:t>ARDS in Comprehensive Respiratory Medicine </a:t>
            </a:r>
          </a:p>
        </p:txBody>
      </p:sp>
      <p:pic>
        <p:nvPicPr>
          <p:cNvPr id="1372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024188"/>
            <a:ext cx="2527300" cy="3121025"/>
          </a:xfrm>
          <a:prstGeom prst="rect">
            <a:avLst/>
          </a:prstGeom>
          <a:noFill/>
          <a:ln w="38100" cmpd="dbl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57200" y="2184390"/>
            <a:ext cx="8001000" cy="3935949"/>
            <a:chOff x="457200" y="2252126"/>
            <a:chExt cx="8001000" cy="3935949"/>
          </a:xfrm>
        </p:grpSpPr>
        <p:grpSp>
          <p:nvGrpSpPr>
            <p:cNvPr id="62471" name="Group 30"/>
            <p:cNvGrpSpPr>
              <a:grpSpLocks/>
            </p:cNvGrpSpPr>
            <p:nvPr/>
          </p:nvGrpSpPr>
          <p:grpSpPr bwMode="auto">
            <a:xfrm>
              <a:off x="4495800" y="3394075"/>
              <a:ext cx="3563938" cy="2794000"/>
              <a:chOff x="2832" y="2138"/>
              <a:chExt cx="2245" cy="1760"/>
            </a:xfrm>
          </p:grpSpPr>
          <p:grpSp>
            <p:nvGrpSpPr>
              <p:cNvPr id="62473" name="Group 16"/>
              <p:cNvGrpSpPr>
                <a:grpSpLocks/>
              </p:cNvGrpSpPr>
              <p:nvPr/>
            </p:nvGrpSpPr>
            <p:grpSpPr bwMode="auto">
              <a:xfrm>
                <a:off x="2832" y="3336"/>
                <a:ext cx="1752" cy="562"/>
                <a:chOff x="2024" y="3328"/>
                <a:chExt cx="1752" cy="610"/>
              </a:xfrm>
            </p:grpSpPr>
            <p:sp>
              <p:nvSpPr>
                <p:cNvPr id="624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474" y="3433"/>
                  <a:ext cx="819" cy="505"/>
                </a:xfrm>
                <a:prstGeom prst="rect">
                  <a:avLst/>
                </a:prstGeom>
                <a:solidFill>
                  <a:srgbClr val="CACA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0" bIns="0" anchor="ctr" anchorCtr="1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b="1">
                      <a:solidFill>
                        <a:srgbClr val="262626"/>
                      </a:solidFill>
                      <a:latin typeface="Arial Rounded MT Bold" charset="0"/>
                    </a:rPr>
                    <a:t>Dependent</a:t>
                  </a:r>
                </a:p>
                <a:p>
                  <a:pPr algn="ctr"/>
                  <a:r>
                    <a:rPr lang="en-US" b="1">
                      <a:solidFill>
                        <a:srgbClr val="262626"/>
                      </a:solidFill>
                      <a:latin typeface="Arial Rounded MT Bold" charset="0"/>
                    </a:rPr>
                    <a:t>atelectasis</a:t>
                  </a:r>
                </a:p>
                <a:p>
                  <a:pPr algn="ctr"/>
                  <a:r>
                    <a:rPr lang="en-US" b="1">
                      <a:solidFill>
                        <a:srgbClr val="262626"/>
                      </a:solidFill>
                      <a:latin typeface="Arial Rounded MT Bold" charset="0"/>
                    </a:rPr>
                    <a:t>(shunt)</a:t>
                  </a:r>
                </a:p>
              </p:txBody>
            </p:sp>
            <p:sp>
              <p:nvSpPr>
                <p:cNvPr id="137224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2024" y="3328"/>
                  <a:ext cx="432" cy="36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round/>
                  <a:headEnd/>
                  <a:tailEnd type="triangle" w="med" len="med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extLst/>
              </p:spPr>
              <p:txBody>
                <a:bodyPr wrap="none" tIns="0" bIns="0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722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312" y="3336"/>
                  <a:ext cx="464" cy="368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round/>
                  <a:headEnd/>
                  <a:tailEnd type="triangle" w="med" len="med"/>
                </a:ln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extLst/>
              </p:spPr>
              <p:txBody>
                <a:bodyPr wrap="none" tIns="0" bIns="0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62474" name="Group 22"/>
              <p:cNvGrpSpPr>
                <a:grpSpLocks/>
              </p:cNvGrpSpPr>
              <p:nvPr/>
            </p:nvGrpSpPr>
            <p:grpSpPr bwMode="auto">
              <a:xfrm>
                <a:off x="3092" y="2138"/>
                <a:ext cx="289" cy="1146"/>
                <a:chOff x="3125" y="2160"/>
                <a:chExt cx="289" cy="1146"/>
              </a:xfrm>
            </p:grpSpPr>
            <p:sp>
              <p:nvSpPr>
                <p:cNvPr id="62480" name="Line 18"/>
                <p:cNvSpPr>
                  <a:spLocks noChangeShapeType="1"/>
                </p:cNvSpPr>
                <p:nvPr/>
              </p:nvSpPr>
              <p:spPr bwMode="auto">
                <a:xfrm>
                  <a:off x="3125" y="2160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81" name="Line 19"/>
                <p:cNvSpPr>
                  <a:spLocks noChangeShapeType="1"/>
                </p:cNvSpPr>
                <p:nvPr/>
              </p:nvSpPr>
              <p:spPr bwMode="auto">
                <a:xfrm>
                  <a:off x="3221" y="2256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82" name="Line 20"/>
                <p:cNvSpPr>
                  <a:spLocks noChangeShapeType="1"/>
                </p:cNvSpPr>
                <p:nvPr/>
              </p:nvSpPr>
              <p:spPr bwMode="auto">
                <a:xfrm>
                  <a:off x="3317" y="2352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83" name="Line 21"/>
                <p:cNvSpPr>
                  <a:spLocks noChangeShapeType="1"/>
                </p:cNvSpPr>
                <p:nvPr/>
              </p:nvSpPr>
              <p:spPr bwMode="auto">
                <a:xfrm>
                  <a:off x="3413" y="2448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75" name="Group 23"/>
              <p:cNvGrpSpPr>
                <a:grpSpLocks/>
              </p:cNvGrpSpPr>
              <p:nvPr/>
            </p:nvGrpSpPr>
            <p:grpSpPr bwMode="auto">
              <a:xfrm>
                <a:off x="4788" y="2138"/>
                <a:ext cx="289" cy="1146"/>
                <a:chOff x="3125" y="2160"/>
                <a:chExt cx="289" cy="1146"/>
              </a:xfrm>
            </p:grpSpPr>
            <p:sp>
              <p:nvSpPr>
                <p:cNvPr id="62476" name="Line 24"/>
                <p:cNvSpPr>
                  <a:spLocks noChangeShapeType="1"/>
                </p:cNvSpPr>
                <p:nvPr/>
              </p:nvSpPr>
              <p:spPr bwMode="auto">
                <a:xfrm>
                  <a:off x="3125" y="2160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77" name="Line 25"/>
                <p:cNvSpPr>
                  <a:spLocks noChangeShapeType="1"/>
                </p:cNvSpPr>
                <p:nvPr/>
              </p:nvSpPr>
              <p:spPr bwMode="auto">
                <a:xfrm>
                  <a:off x="3221" y="2256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78" name="Line 26"/>
                <p:cNvSpPr>
                  <a:spLocks noChangeShapeType="1"/>
                </p:cNvSpPr>
                <p:nvPr/>
              </p:nvSpPr>
              <p:spPr bwMode="auto">
                <a:xfrm>
                  <a:off x="3317" y="2352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  <p:sp>
              <p:nvSpPr>
                <p:cNvPr id="62479" name="Line 27"/>
                <p:cNvSpPr>
                  <a:spLocks noChangeShapeType="1"/>
                </p:cNvSpPr>
                <p:nvPr/>
              </p:nvSpPr>
              <p:spPr bwMode="auto">
                <a:xfrm>
                  <a:off x="3413" y="2448"/>
                  <a:ext cx="1" cy="858"/>
                </a:xfrm>
                <a:prstGeom prst="line">
                  <a:avLst/>
                </a:prstGeom>
                <a:noFill/>
                <a:ln w="76200" cmpd="tri">
                  <a:solidFill>
                    <a:srgbClr val="FFFF6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tIns="0" bIns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Content Placeholder 3"/>
            <p:cNvSpPr txBox="1">
              <a:spLocks/>
            </p:cNvSpPr>
            <p:nvPr/>
          </p:nvSpPr>
          <p:spPr bwMode="auto">
            <a:xfrm>
              <a:off x="457200" y="2252126"/>
              <a:ext cx="8001000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457200" indent="-4572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2000"/>
                </a:spcBef>
                <a:buClr>
                  <a:srgbClr val="8E887C"/>
                </a:buClr>
                <a:buFont typeface="Wingdings" charset="0"/>
                <a:buChar char="u"/>
                <a:defRPr/>
              </a:pPr>
              <a:r>
                <a:rPr lang="en-US" sz="2400" b="1" dirty="0" smtClean="0">
                  <a:solidFill>
                    <a:srgbClr val="262626"/>
                  </a:solidFill>
                  <a:latin typeface="Arial Rounded MT Bold" charset="0"/>
                </a:rPr>
                <a:t>Superimposed pressure </a:t>
              </a:r>
              <a:r>
                <a:rPr lang="en-US" sz="2400" b="1" dirty="0" smtClean="0">
                  <a:solidFill>
                    <a:srgbClr val="262626"/>
                  </a:solidFill>
                  <a:latin typeface="Wingdings" charset="0"/>
                  <a:cs typeface="Wingdings" charset="0"/>
                </a:rPr>
                <a:t></a:t>
              </a:r>
              <a:r>
                <a:rPr lang="en-US" sz="2400" dirty="0" smtClean="0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Dependent </a:t>
              </a:r>
              <a:r>
                <a:rPr lang="en-US" sz="2400" b="1" dirty="0" smtClean="0">
                  <a:solidFill>
                    <a:srgbClr val="262626"/>
                  </a:solidFill>
                  <a:latin typeface="Arial Rounded MT Bold" charset="0"/>
                </a:rPr>
                <a:t>atelectasis</a:t>
              </a:r>
              <a:endParaRPr lang="en-US" sz="2400" b="1" dirty="0" smtClean="0">
                <a:solidFill>
                  <a:srgbClr val="262626"/>
                </a:solidFill>
                <a:latin typeface="Arial Rounded MT Bold" charset="0"/>
                <a:cs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5276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9325" y="211667"/>
            <a:ext cx="78994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dirty="0">
                <a:effectLst/>
                <a:latin typeface="Arial Rounded MT Bold" charset="0"/>
                <a:ea typeface="ＭＳ Ｐゴシック" charset="0"/>
                <a:cs typeface="ＭＳ Ｐゴシック" charset="0"/>
              </a:rPr>
              <a:t>Lung Injury Score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438" y="4489450"/>
            <a:ext cx="4497387" cy="165735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b="1">
                <a:solidFill>
                  <a:srgbClr val="262626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Score</a:t>
            </a:r>
          </a:p>
          <a:p>
            <a:pPr lvl="1" eaLnBrk="1" hangingPunct="1"/>
            <a:r>
              <a:rPr lang="en-US">
                <a:latin typeface="Arial Rounded MT Bold" charset="0"/>
                <a:ea typeface="ＭＳ Ｐゴシック" charset="0"/>
              </a:rPr>
              <a:t>Mild-moderate: 1 - 2.5</a:t>
            </a:r>
          </a:p>
          <a:p>
            <a:pPr lvl="1" eaLnBrk="1" hangingPunct="1"/>
            <a:r>
              <a:rPr lang="en-US">
                <a:latin typeface="Arial Rounded MT Bold" charset="0"/>
                <a:ea typeface="ＭＳ Ｐゴシック" charset="0"/>
              </a:rPr>
              <a:t>Severe: 2.5 - 4</a:t>
            </a: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525463" y="6365875"/>
            <a:ext cx="4006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Arial Rounded MT Bold" charset="0"/>
              </a:rPr>
              <a:t>Am Rev Respir Dis 1988; 138: 720-723.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938" y="2417763"/>
            <a:ext cx="6326187" cy="1633537"/>
            <a:chOff x="245" y="1131"/>
            <a:chExt cx="3985" cy="1029"/>
          </a:xfrm>
        </p:grpSpPr>
        <p:sp>
          <p:nvSpPr>
            <p:cNvPr id="251910" name="Rectangle 6"/>
            <p:cNvSpPr>
              <a:spLocks noChangeArrowheads="1"/>
            </p:cNvSpPr>
            <p:nvPr/>
          </p:nvSpPr>
          <p:spPr bwMode="auto">
            <a:xfrm>
              <a:off x="245" y="1140"/>
              <a:ext cx="2833" cy="5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marL="520700" indent="-520700">
                <a:spcBef>
                  <a:spcPct val="20000"/>
                </a:spcBef>
                <a:buFont typeface="Webdings" pitchFamily="-65" charset="2"/>
                <a:buChar char="4"/>
                <a:defRPr/>
              </a:pPr>
              <a:r>
                <a:rPr lang="en-US" dirty="0">
                  <a:solidFill>
                    <a:srgbClr val="262626"/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rPr>
                <a:t>Components</a:t>
              </a:r>
            </a:p>
            <a:p>
              <a:pPr marL="920750" lvl="1" indent="-285750"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200" dirty="0">
                  <a:solidFill>
                    <a:prstClr val="black"/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rPr>
                <a:t>1. Chest roentgenogram</a:t>
              </a:r>
            </a:p>
          </p:txBody>
        </p:sp>
        <p:pic>
          <p:nvPicPr>
            <p:cNvPr id="6760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" y="1131"/>
              <a:ext cx="1088" cy="1029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6238" y="3651250"/>
            <a:ext cx="8199437" cy="2509838"/>
            <a:chOff x="237" y="1908"/>
            <a:chExt cx="5165" cy="1581"/>
          </a:xfrm>
        </p:grpSpPr>
        <p:grpSp>
          <p:nvGrpSpPr>
            <p:cNvPr id="67596" name="Group 9"/>
            <p:cNvGrpSpPr>
              <a:grpSpLocks/>
            </p:cNvGrpSpPr>
            <p:nvPr/>
          </p:nvGrpSpPr>
          <p:grpSpPr bwMode="auto">
            <a:xfrm>
              <a:off x="3142" y="2273"/>
              <a:ext cx="2260" cy="1216"/>
              <a:chOff x="3142" y="2273"/>
              <a:chExt cx="2260" cy="1216"/>
            </a:xfrm>
          </p:grpSpPr>
          <p:pic>
            <p:nvPicPr>
              <p:cNvPr id="251914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42" y="2273"/>
                <a:ext cx="2260" cy="1216"/>
              </a:xfrm>
              <a:prstGeom prst="rect">
                <a:avLst/>
              </a:prstGeom>
              <a:noFill/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1">
                    <a:alpha val="74998"/>
                  </a:schemeClr>
                </a:outerShdw>
              </a:effectLst>
            </p:spPr>
          </p:pic>
          <p:sp>
            <p:nvSpPr>
              <p:cNvPr id="67599" name="Text Box 11"/>
              <p:cNvSpPr txBox="1">
                <a:spLocks noChangeArrowheads="1"/>
              </p:cNvSpPr>
              <p:nvPr/>
            </p:nvSpPr>
            <p:spPr bwMode="auto">
              <a:xfrm>
                <a:off x="3142" y="2273"/>
                <a:ext cx="1856" cy="361"/>
              </a:xfrm>
              <a:prstGeom prst="rect">
                <a:avLst/>
              </a:prstGeom>
              <a:solidFill>
                <a:srgbClr val="CACAB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mtClean="0">
                    <a:solidFill>
                      <a:srgbClr val="262626"/>
                    </a:solidFill>
                    <a:latin typeface="Arial Rounded MT Bold" charset="0"/>
                  </a:rPr>
                  <a:t>PEEP  (cmH</a:t>
                </a:r>
                <a:r>
                  <a:rPr lang="en-US" baseline="-25000" smtClean="0">
                    <a:solidFill>
                      <a:srgbClr val="262626"/>
                    </a:solidFill>
                    <a:latin typeface="Arial Rounded MT Bold" charset="0"/>
                  </a:rPr>
                  <a:t>2</a:t>
                </a:r>
                <a:r>
                  <a:rPr lang="en-US" smtClean="0">
                    <a:solidFill>
                      <a:srgbClr val="262626"/>
                    </a:solidFill>
                    <a:latin typeface="Arial Rounded MT Bold" charset="0"/>
                  </a:rPr>
                  <a:t>O)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mtClean="0">
                    <a:solidFill>
                      <a:srgbClr val="262626"/>
                    </a:solidFill>
                    <a:latin typeface="Arial Rounded MT Bold" charset="0"/>
                  </a:rPr>
                  <a:t>Compliance (mL/ cmH</a:t>
                </a:r>
                <a:r>
                  <a:rPr lang="en-US" baseline="-25000" smtClean="0">
                    <a:solidFill>
                      <a:srgbClr val="262626"/>
                    </a:solidFill>
                    <a:latin typeface="Arial Rounded MT Bold" charset="0"/>
                  </a:rPr>
                  <a:t>2</a:t>
                </a:r>
                <a:r>
                  <a:rPr lang="en-US" smtClean="0">
                    <a:solidFill>
                      <a:srgbClr val="262626"/>
                    </a:solidFill>
                    <a:latin typeface="Arial Rounded MT Bold" charset="0"/>
                  </a:rPr>
                  <a:t>O)</a:t>
                </a:r>
              </a:p>
            </p:txBody>
          </p:sp>
        </p:grpSp>
        <p:sp>
          <p:nvSpPr>
            <p:cNvPr id="251916" name="Rectangle 12"/>
            <p:cNvSpPr>
              <a:spLocks noChangeArrowheads="1"/>
            </p:cNvSpPr>
            <p:nvPr/>
          </p:nvSpPr>
          <p:spPr bwMode="auto">
            <a:xfrm>
              <a:off x="237" y="1908"/>
              <a:ext cx="3025" cy="5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marL="920750" lvl="1" indent="-285750"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200" dirty="0">
                  <a:solidFill>
                    <a:prstClr val="black"/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rPr>
                <a:t>3. PEEP </a:t>
              </a:r>
            </a:p>
            <a:p>
              <a:pPr marL="920750" lvl="1" indent="-285750"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200" dirty="0">
                  <a:solidFill>
                    <a:prstClr val="black"/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rPr>
                <a:t>4. Respiratory compliance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76238" y="2409825"/>
            <a:ext cx="8199437" cy="1641475"/>
            <a:chOff x="237" y="1126"/>
            <a:chExt cx="5165" cy="1034"/>
          </a:xfrm>
        </p:grpSpPr>
        <p:grpSp>
          <p:nvGrpSpPr>
            <p:cNvPr id="67592" name="Group 14"/>
            <p:cNvGrpSpPr>
              <a:grpSpLocks/>
            </p:cNvGrpSpPr>
            <p:nvPr/>
          </p:nvGrpSpPr>
          <p:grpSpPr bwMode="auto">
            <a:xfrm>
              <a:off x="4326" y="1126"/>
              <a:ext cx="1076" cy="1034"/>
              <a:chOff x="4326" y="1126"/>
              <a:chExt cx="1076" cy="1034"/>
            </a:xfrm>
          </p:grpSpPr>
          <p:pic>
            <p:nvPicPr>
              <p:cNvPr id="67594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" y="1126"/>
                <a:ext cx="1076" cy="1034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595" name="Text Box 16"/>
              <p:cNvSpPr txBox="1">
                <a:spLocks noChangeArrowheads="1"/>
              </p:cNvSpPr>
              <p:nvPr/>
            </p:nvSpPr>
            <p:spPr bwMode="auto">
              <a:xfrm>
                <a:off x="4326" y="2015"/>
                <a:ext cx="536" cy="145"/>
              </a:xfrm>
              <a:prstGeom prst="rect">
                <a:avLst/>
              </a:prstGeom>
              <a:solidFill>
                <a:srgbClr val="CACABF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mtClean="0">
                    <a:solidFill>
                      <a:srgbClr val="262626"/>
                    </a:solidFill>
                    <a:latin typeface="Arial Rounded MT Bold" charset="0"/>
                  </a:rPr>
                  <a:t>ABG</a:t>
                </a:r>
              </a:p>
            </p:txBody>
          </p:sp>
        </p:grpSp>
        <p:sp>
          <p:nvSpPr>
            <p:cNvPr id="251921" name="Rectangle 17"/>
            <p:cNvSpPr>
              <a:spLocks noChangeArrowheads="1"/>
            </p:cNvSpPr>
            <p:nvPr/>
          </p:nvSpPr>
          <p:spPr bwMode="auto">
            <a:xfrm>
              <a:off x="237" y="1666"/>
              <a:ext cx="2833" cy="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marL="920750" lvl="1" indent="-285750"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200">
                  <a:solidFill>
                    <a:prstClr val="black"/>
                  </a:solidFill>
                  <a:latin typeface="Arial Rounded MT Bold" charset="0"/>
                </a:rPr>
                <a:t>2. PaO</a:t>
              </a:r>
              <a:r>
                <a:rPr lang="en-US" sz="2200" baseline="-25000">
                  <a:solidFill>
                    <a:prstClr val="black"/>
                  </a:solidFill>
                  <a:latin typeface="Arial Rounded MT Bold" charset="0"/>
                </a:rPr>
                <a:t>2</a:t>
              </a:r>
              <a:r>
                <a:rPr lang="en-US" sz="2200">
                  <a:solidFill>
                    <a:prstClr val="black"/>
                  </a:solidFill>
                  <a:latin typeface="Arial Rounded MT Bold" charset="0"/>
                </a:rPr>
                <a:t>:FiO</a:t>
              </a:r>
              <a:r>
                <a:rPr lang="en-US" sz="2200" baseline="-25000">
                  <a:solidFill>
                    <a:prstClr val="black"/>
                  </a:solidFill>
                  <a:latin typeface="Arial Rounded MT Bold" charset="0"/>
                </a:rPr>
                <a:t>2</a:t>
              </a:r>
              <a:r>
                <a:rPr lang="en-US" sz="2200">
                  <a:solidFill>
                    <a:prstClr val="black"/>
                  </a:solidFill>
                  <a:latin typeface="Arial Rounded MT Bold" charset="0"/>
                </a:rPr>
                <a:t> </a:t>
              </a:r>
            </a:p>
          </p:txBody>
        </p:sp>
      </p:grpSp>
      <p:sp>
        <p:nvSpPr>
          <p:cNvPr id="251922" name="Rectangle 18"/>
          <p:cNvSpPr>
            <a:spLocks noChangeArrowheads="1"/>
          </p:cNvSpPr>
          <p:nvPr/>
        </p:nvSpPr>
        <p:spPr bwMode="auto">
          <a:xfrm>
            <a:off x="388938" y="1530350"/>
            <a:ext cx="7964487" cy="84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520700" indent="-520700">
              <a:spcBef>
                <a:spcPct val="20000"/>
              </a:spcBef>
              <a:buFont typeface="Webdings" pitchFamily="-65" charset="2"/>
              <a:buChar char="4"/>
              <a:defRPr/>
            </a:pPr>
            <a:r>
              <a:rPr lang="en-US" dirty="0" err="1">
                <a:solidFill>
                  <a:srgbClr val="262626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LIS</a:t>
            </a:r>
            <a:r>
              <a:rPr lang="en-US" dirty="0">
                <a:solidFill>
                  <a:srgbClr val="262626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 quantifies physiological impairment in ARDS</a:t>
            </a:r>
          </a:p>
          <a:p>
            <a:pPr marL="920750" lvl="1" indent="-285750">
              <a:spcBef>
                <a:spcPct val="20000"/>
              </a:spcBef>
              <a:buSzPct val="105000"/>
              <a:buFontTx/>
              <a:buChar char="•"/>
              <a:defRPr/>
            </a:pPr>
            <a:r>
              <a:rPr lang="en-US" sz="2200" dirty="0">
                <a:solidFill>
                  <a:srgbClr val="262626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Four-point based score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304800"/>
            <a:ext cx="83185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Resolving vs. Unresolving ARDS</a:t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Lung Injury Score</a:t>
            </a:r>
            <a:endParaRPr lang="en-US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9634" name="Group 3"/>
          <p:cNvGrpSpPr>
            <a:grpSpLocks/>
          </p:cNvGrpSpPr>
          <p:nvPr/>
        </p:nvGrpSpPr>
        <p:grpSpPr bwMode="auto">
          <a:xfrm>
            <a:off x="358775" y="3378200"/>
            <a:ext cx="7581900" cy="2832100"/>
            <a:chOff x="226" y="2016"/>
            <a:chExt cx="4776" cy="1784"/>
          </a:xfrm>
        </p:grpSpPr>
        <p:grpSp>
          <p:nvGrpSpPr>
            <p:cNvPr id="69712" name="Group 4"/>
            <p:cNvGrpSpPr>
              <a:grpSpLocks/>
            </p:cNvGrpSpPr>
            <p:nvPr/>
          </p:nvGrpSpPr>
          <p:grpSpPr bwMode="auto">
            <a:xfrm>
              <a:off x="226" y="2016"/>
              <a:ext cx="593" cy="1696"/>
              <a:chOff x="226" y="2016"/>
              <a:chExt cx="593" cy="1696"/>
            </a:xfrm>
          </p:grpSpPr>
          <p:grpSp>
            <p:nvGrpSpPr>
              <p:cNvPr id="69725" name="Group 5"/>
              <p:cNvGrpSpPr>
                <a:grpSpLocks/>
              </p:cNvGrpSpPr>
              <p:nvPr/>
            </p:nvGrpSpPr>
            <p:grpSpPr bwMode="auto">
              <a:xfrm>
                <a:off x="460" y="2016"/>
                <a:ext cx="206" cy="1696"/>
                <a:chOff x="819" y="1198"/>
                <a:chExt cx="232" cy="2451"/>
              </a:xfrm>
            </p:grpSpPr>
            <p:sp>
              <p:nvSpPr>
                <p:cNvPr id="356358" name="Rectangle 6"/>
                <p:cNvSpPr>
                  <a:spLocks noChangeArrowheads="1"/>
                </p:cNvSpPr>
                <p:nvPr/>
              </p:nvSpPr>
              <p:spPr bwMode="auto">
                <a:xfrm>
                  <a:off x="819" y="3413"/>
                  <a:ext cx="0" cy="2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1700" b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/>
                  </a:endParaRPr>
                </a:p>
              </p:txBody>
            </p:sp>
            <p:sp>
              <p:nvSpPr>
                <p:cNvPr id="356359" name="Rectangle 7"/>
                <p:cNvSpPr>
                  <a:spLocks noChangeArrowheads="1"/>
                </p:cNvSpPr>
                <p:nvPr/>
              </p:nvSpPr>
              <p:spPr bwMode="auto">
                <a:xfrm>
                  <a:off x="933" y="2971"/>
                  <a:ext cx="100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2</a:t>
                  </a:r>
                  <a:endParaRPr lang="en-US" sz="1700" b="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56360" name="Rectangle 8"/>
                <p:cNvSpPr>
                  <a:spLocks noChangeArrowheads="1"/>
                </p:cNvSpPr>
                <p:nvPr/>
              </p:nvSpPr>
              <p:spPr bwMode="auto">
                <a:xfrm>
                  <a:off x="819" y="2529"/>
                  <a:ext cx="232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2.5</a:t>
                  </a:r>
                  <a:endParaRPr lang="en-US" sz="1700" b="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56361" name="Rectangle 9"/>
                <p:cNvSpPr>
                  <a:spLocks noChangeArrowheads="1"/>
                </p:cNvSpPr>
                <p:nvPr/>
              </p:nvSpPr>
              <p:spPr bwMode="auto">
                <a:xfrm>
                  <a:off x="933" y="2085"/>
                  <a:ext cx="92" cy="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</a:t>
                  </a:r>
                  <a:endParaRPr lang="en-US" sz="1700" b="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56362" name="Rectangle 10"/>
                <p:cNvSpPr>
                  <a:spLocks noChangeArrowheads="1"/>
                </p:cNvSpPr>
                <p:nvPr/>
              </p:nvSpPr>
              <p:spPr bwMode="auto">
                <a:xfrm>
                  <a:off x="819" y="1642"/>
                  <a:ext cx="232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3.5</a:t>
                  </a:r>
                  <a:endParaRPr lang="en-US" sz="1700" b="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356363" name="Rectangle 11"/>
                <p:cNvSpPr>
                  <a:spLocks noChangeArrowheads="1"/>
                </p:cNvSpPr>
                <p:nvPr/>
              </p:nvSpPr>
              <p:spPr bwMode="auto">
                <a:xfrm>
                  <a:off x="933" y="1198"/>
                  <a:ext cx="100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4</a:t>
                  </a:r>
                  <a:endParaRPr lang="en-US" sz="1700" b="0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  <p:sp>
            <p:nvSpPr>
              <p:cNvPr id="356364" name="Rectangle 12"/>
              <p:cNvSpPr>
                <a:spLocks noChangeArrowheads="1"/>
              </p:cNvSpPr>
              <p:nvPr/>
            </p:nvSpPr>
            <p:spPr bwMode="auto">
              <a:xfrm rot="16200000">
                <a:off x="-394" y="2711"/>
                <a:ext cx="1513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Lung Injury Score</a:t>
                </a:r>
              </a:p>
            </p:txBody>
          </p:sp>
          <p:grpSp>
            <p:nvGrpSpPr>
              <p:cNvPr id="69727" name="Group 13"/>
              <p:cNvGrpSpPr>
                <a:grpSpLocks/>
              </p:cNvGrpSpPr>
              <p:nvPr/>
            </p:nvGrpSpPr>
            <p:grpSpPr bwMode="auto">
              <a:xfrm>
                <a:off x="760" y="2053"/>
                <a:ext cx="59" cy="1548"/>
                <a:chOff x="992" y="1252"/>
                <a:chExt cx="59" cy="2237"/>
              </a:xfrm>
            </p:grpSpPr>
            <p:sp>
              <p:nvSpPr>
                <p:cNvPr id="69728" name="Freeform 14"/>
                <p:cNvSpPr>
                  <a:spLocks/>
                </p:cNvSpPr>
                <p:nvPr/>
              </p:nvSpPr>
              <p:spPr bwMode="auto">
                <a:xfrm>
                  <a:off x="1026" y="1252"/>
                  <a:ext cx="25" cy="2215"/>
                </a:xfrm>
                <a:custGeom>
                  <a:avLst/>
                  <a:gdLst>
                    <a:gd name="T0" fmla="*/ 0 w 28"/>
                    <a:gd name="T1" fmla="*/ 0 h 2215"/>
                    <a:gd name="T2" fmla="*/ 0 w 28"/>
                    <a:gd name="T3" fmla="*/ 2215 h 2215"/>
                    <a:gd name="T4" fmla="*/ 4 w 28"/>
                    <a:gd name="T5" fmla="*/ 2215 h 2215"/>
                    <a:gd name="T6" fmla="*/ 0 60000 65536"/>
                    <a:gd name="T7" fmla="*/ 0 60000 65536"/>
                    <a:gd name="T8" fmla="*/ 0 60000 65536"/>
                    <a:gd name="T9" fmla="*/ 0 w 28"/>
                    <a:gd name="T10" fmla="*/ 0 h 2215"/>
                    <a:gd name="T11" fmla="*/ 28 w 28"/>
                    <a:gd name="T12" fmla="*/ 2215 h 2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" h="2215">
                      <a:moveTo>
                        <a:pt x="0" y="0"/>
                      </a:moveTo>
                      <a:lnTo>
                        <a:pt x="0" y="2215"/>
                      </a:lnTo>
                      <a:lnTo>
                        <a:pt x="28" y="2215"/>
                      </a:lnTo>
                    </a:path>
                  </a:pathLst>
                </a:custGeom>
                <a:noFill/>
                <a:ln w="12700">
                  <a:solidFill>
                    <a:srgbClr val="ADAD9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29" name="Line 15"/>
                <p:cNvSpPr>
                  <a:spLocks noChangeShapeType="1"/>
                </p:cNvSpPr>
                <p:nvPr/>
              </p:nvSpPr>
              <p:spPr bwMode="auto">
                <a:xfrm>
                  <a:off x="1026" y="3382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0" name="Line 16"/>
                <p:cNvSpPr>
                  <a:spLocks noChangeShapeType="1"/>
                </p:cNvSpPr>
                <p:nvPr/>
              </p:nvSpPr>
              <p:spPr bwMode="auto">
                <a:xfrm>
                  <a:off x="1026" y="3289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1" name="Line 17"/>
                <p:cNvSpPr>
                  <a:spLocks noChangeShapeType="1"/>
                </p:cNvSpPr>
                <p:nvPr/>
              </p:nvSpPr>
              <p:spPr bwMode="auto">
                <a:xfrm>
                  <a:off x="1026" y="3203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2" name="Line 18"/>
                <p:cNvSpPr>
                  <a:spLocks noChangeShapeType="1"/>
                </p:cNvSpPr>
                <p:nvPr/>
              </p:nvSpPr>
              <p:spPr bwMode="auto">
                <a:xfrm>
                  <a:off x="1026" y="3110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3" name="Line 19"/>
                <p:cNvSpPr>
                  <a:spLocks noChangeShapeType="1"/>
                </p:cNvSpPr>
                <p:nvPr/>
              </p:nvSpPr>
              <p:spPr bwMode="auto">
                <a:xfrm>
                  <a:off x="1026" y="3024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4" name="Line 20"/>
                <p:cNvSpPr>
                  <a:spLocks noChangeShapeType="1"/>
                </p:cNvSpPr>
                <p:nvPr/>
              </p:nvSpPr>
              <p:spPr bwMode="auto">
                <a:xfrm>
                  <a:off x="1026" y="2939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5" name="Line 21"/>
                <p:cNvSpPr>
                  <a:spLocks noChangeShapeType="1"/>
                </p:cNvSpPr>
                <p:nvPr/>
              </p:nvSpPr>
              <p:spPr bwMode="auto">
                <a:xfrm>
                  <a:off x="1026" y="2846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6" name="Line 22"/>
                <p:cNvSpPr>
                  <a:spLocks noChangeShapeType="1"/>
                </p:cNvSpPr>
                <p:nvPr/>
              </p:nvSpPr>
              <p:spPr bwMode="auto">
                <a:xfrm>
                  <a:off x="1026" y="2760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7" name="Line 23"/>
                <p:cNvSpPr>
                  <a:spLocks noChangeShapeType="1"/>
                </p:cNvSpPr>
                <p:nvPr/>
              </p:nvSpPr>
              <p:spPr bwMode="auto">
                <a:xfrm>
                  <a:off x="1026" y="2667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8" name="Line 24"/>
                <p:cNvSpPr>
                  <a:spLocks noChangeShapeType="1"/>
                </p:cNvSpPr>
                <p:nvPr/>
              </p:nvSpPr>
              <p:spPr bwMode="auto">
                <a:xfrm>
                  <a:off x="1026" y="2581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39" name="Line 25"/>
                <p:cNvSpPr>
                  <a:spLocks noChangeShapeType="1"/>
                </p:cNvSpPr>
                <p:nvPr/>
              </p:nvSpPr>
              <p:spPr bwMode="auto">
                <a:xfrm>
                  <a:off x="1026" y="2496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0" name="Line 26"/>
                <p:cNvSpPr>
                  <a:spLocks noChangeShapeType="1"/>
                </p:cNvSpPr>
                <p:nvPr/>
              </p:nvSpPr>
              <p:spPr bwMode="auto">
                <a:xfrm>
                  <a:off x="1026" y="2403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1" name="Line 27"/>
                <p:cNvSpPr>
                  <a:spLocks noChangeShapeType="1"/>
                </p:cNvSpPr>
                <p:nvPr/>
              </p:nvSpPr>
              <p:spPr bwMode="auto">
                <a:xfrm>
                  <a:off x="1026" y="2317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2" name="Line 28"/>
                <p:cNvSpPr>
                  <a:spLocks noChangeShapeType="1"/>
                </p:cNvSpPr>
                <p:nvPr/>
              </p:nvSpPr>
              <p:spPr bwMode="auto">
                <a:xfrm>
                  <a:off x="1026" y="2224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ADAD9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3" name="Line 29"/>
                <p:cNvSpPr>
                  <a:spLocks noChangeShapeType="1"/>
                </p:cNvSpPr>
                <p:nvPr/>
              </p:nvSpPr>
              <p:spPr bwMode="auto">
                <a:xfrm>
                  <a:off x="1026" y="2138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4" name="Line 30"/>
                <p:cNvSpPr>
                  <a:spLocks noChangeShapeType="1"/>
                </p:cNvSpPr>
                <p:nvPr/>
              </p:nvSpPr>
              <p:spPr bwMode="auto">
                <a:xfrm>
                  <a:off x="1026" y="2053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5" name="Line 31"/>
                <p:cNvSpPr>
                  <a:spLocks noChangeShapeType="1"/>
                </p:cNvSpPr>
                <p:nvPr/>
              </p:nvSpPr>
              <p:spPr bwMode="auto">
                <a:xfrm>
                  <a:off x="1026" y="1960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6" name="Line 32"/>
                <p:cNvSpPr>
                  <a:spLocks noChangeShapeType="1"/>
                </p:cNvSpPr>
                <p:nvPr/>
              </p:nvSpPr>
              <p:spPr bwMode="auto">
                <a:xfrm>
                  <a:off x="1026" y="1874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7" name="Line 33"/>
                <p:cNvSpPr>
                  <a:spLocks noChangeShapeType="1"/>
                </p:cNvSpPr>
                <p:nvPr/>
              </p:nvSpPr>
              <p:spPr bwMode="auto">
                <a:xfrm>
                  <a:off x="1026" y="1781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8" name="Line 34"/>
                <p:cNvSpPr>
                  <a:spLocks noChangeShapeType="1"/>
                </p:cNvSpPr>
                <p:nvPr/>
              </p:nvSpPr>
              <p:spPr bwMode="auto">
                <a:xfrm>
                  <a:off x="1026" y="1695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9" name="Line 35"/>
                <p:cNvSpPr>
                  <a:spLocks noChangeShapeType="1"/>
                </p:cNvSpPr>
                <p:nvPr/>
              </p:nvSpPr>
              <p:spPr bwMode="auto">
                <a:xfrm>
                  <a:off x="1026" y="1610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0" name="Line 36"/>
                <p:cNvSpPr>
                  <a:spLocks noChangeShapeType="1"/>
                </p:cNvSpPr>
                <p:nvPr/>
              </p:nvSpPr>
              <p:spPr bwMode="auto">
                <a:xfrm>
                  <a:off x="1026" y="1517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1" name="Line 37"/>
                <p:cNvSpPr>
                  <a:spLocks noChangeShapeType="1"/>
                </p:cNvSpPr>
                <p:nvPr/>
              </p:nvSpPr>
              <p:spPr bwMode="auto">
                <a:xfrm>
                  <a:off x="1026" y="1431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2" name="Line 38"/>
                <p:cNvSpPr>
                  <a:spLocks noChangeShapeType="1"/>
                </p:cNvSpPr>
                <p:nvPr/>
              </p:nvSpPr>
              <p:spPr bwMode="auto">
                <a:xfrm>
                  <a:off x="1026" y="1338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3" name="Line 39"/>
                <p:cNvSpPr>
                  <a:spLocks noChangeShapeType="1"/>
                </p:cNvSpPr>
                <p:nvPr/>
              </p:nvSpPr>
              <p:spPr bwMode="auto">
                <a:xfrm>
                  <a:off x="1026" y="1252"/>
                  <a:ext cx="25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4" name="Line 40"/>
                <p:cNvSpPr>
                  <a:spLocks noChangeShapeType="1"/>
                </p:cNvSpPr>
                <p:nvPr/>
              </p:nvSpPr>
              <p:spPr bwMode="auto">
                <a:xfrm>
                  <a:off x="992" y="3467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5" name="Line 41"/>
                <p:cNvSpPr>
                  <a:spLocks noChangeShapeType="1"/>
                </p:cNvSpPr>
                <p:nvPr/>
              </p:nvSpPr>
              <p:spPr bwMode="auto">
                <a:xfrm>
                  <a:off x="992" y="3024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6" name="Line 42"/>
                <p:cNvSpPr>
                  <a:spLocks noChangeShapeType="1"/>
                </p:cNvSpPr>
                <p:nvPr/>
              </p:nvSpPr>
              <p:spPr bwMode="auto">
                <a:xfrm>
                  <a:off x="992" y="2581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7" name="Line 43"/>
                <p:cNvSpPr>
                  <a:spLocks noChangeShapeType="1"/>
                </p:cNvSpPr>
                <p:nvPr/>
              </p:nvSpPr>
              <p:spPr bwMode="auto">
                <a:xfrm>
                  <a:off x="992" y="2138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8" name="Line 44"/>
                <p:cNvSpPr>
                  <a:spLocks noChangeShapeType="1"/>
                </p:cNvSpPr>
                <p:nvPr/>
              </p:nvSpPr>
              <p:spPr bwMode="auto">
                <a:xfrm>
                  <a:off x="992" y="1695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9" name="Line 45"/>
                <p:cNvSpPr>
                  <a:spLocks noChangeShapeType="1"/>
                </p:cNvSpPr>
                <p:nvPr/>
              </p:nvSpPr>
              <p:spPr bwMode="auto">
                <a:xfrm>
                  <a:off x="992" y="1252"/>
                  <a:ext cx="3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017" y="3460"/>
                  <a:ext cx="1" cy="29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713" name="Group 47"/>
            <p:cNvGrpSpPr>
              <a:grpSpLocks/>
            </p:cNvGrpSpPr>
            <p:nvPr/>
          </p:nvGrpSpPr>
          <p:grpSpPr bwMode="auto">
            <a:xfrm>
              <a:off x="653" y="3581"/>
              <a:ext cx="4349" cy="219"/>
              <a:chOff x="653" y="3581"/>
              <a:chExt cx="4349" cy="219"/>
            </a:xfrm>
          </p:grpSpPr>
          <p:grpSp>
            <p:nvGrpSpPr>
              <p:cNvPr id="69714" name="Group 48"/>
              <p:cNvGrpSpPr>
                <a:grpSpLocks/>
              </p:cNvGrpSpPr>
              <p:nvPr/>
            </p:nvGrpSpPr>
            <p:grpSpPr bwMode="auto">
              <a:xfrm>
                <a:off x="781" y="3581"/>
                <a:ext cx="4221" cy="20"/>
                <a:chOff x="1013" y="3460"/>
                <a:chExt cx="4221" cy="29"/>
              </a:xfrm>
            </p:grpSpPr>
            <p:sp>
              <p:nvSpPr>
                <p:cNvPr id="69720" name="Line 49"/>
                <p:cNvSpPr>
                  <a:spLocks noChangeShapeType="1"/>
                </p:cNvSpPr>
                <p:nvPr/>
              </p:nvSpPr>
              <p:spPr bwMode="auto">
                <a:xfrm>
                  <a:off x="1013" y="3470"/>
                  <a:ext cx="4216" cy="1"/>
                </a:xfrm>
                <a:prstGeom prst="line">
                  <a:avLst/>
                </a:prstGeom>
                <a:noFill/>
                <a:ln w="12700">
                  <a:solidFill>
                    <a:srgbClr val="ADAD9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21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071" y="3460"/>
                  <a:ext cx="1" cy="29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22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3125" y="3460"/>
                  <a:ext cx="1" cy="29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23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4180" y="3460"/>
                  <a:ext cx="0" cy="29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24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5233" y="3460"/>
                  <a:ext cx="1" cy="29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56406" name="Rectangle 54"/>
              <p:cNvSpPr>
                <a:spLocks noChangeArrowheads="1"/>
              </p:cNvSpPr>
              <p:nvPr/>
            </p:nvSpPr>
            <p:spPr bwMode="auto">
              <a:xfrm>
                <a:off x="1171" y="3626"/>
                <a:ext cx="8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1</a:t>
                </a:r>
                <a:endParaRPr lang="en-US" sz="1800">
                  <a:solidFill>
                    <a:srgbClr val="74B6B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356407" name="Rectangle 55"/>
              <p:cNvSpPr>
                <a:spLocks noChangeArrowheads="1"/>
              </p:cNvSpPr>
              <p:nvPr/>
            </p:nvSpPr>
            <p:spPr bwMode="auto">
              <a:xfrm>
                <a:off x="2232" y="3626"/>
                <a:ext cx="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3</a:t>
                </a:r>
              </a:p>
            </p:txBody>
          </p:sp>
          <p:sp>
            <p:nvSpPr>
              <p:cNvPr id="356408" name="Rectangle 56"/>
              <p:cNvSpPr>
                <a:spLocks noChangeArrowheads="1"/>
              </p:cNvSpPr>
              <p:nvPr/>
            </p:nvSpPr>
            <p:spPr bwMode="auto">
              <a:xfrm>
                <a:off x="3281" y="3626"/>
                <a:ext cx="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5</a:t>
                </a:r>
              </a:p>
            </p:txBody>
          </p:sp>
          <p:sp>
            <p:nvSpPr>
              <p:cNvPr id="356409" name="Rectangle 57"/>
              <p:cNvSpPr>
                <a:spLocks noChangeArrowheads="1"/>
              </p:cNvSpPr>
              <p:nvPr/>
            </p:nvSpPr>
            <p:spPr bwMode="auto">
              <a:xfrm>
                <a:off x="4230" y="3625"/>
                <a:ext cx="2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   </a:t>
                </a:r>
                <a:r>
                  <a:rPr lang="en-US" sz="18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7</a:t>
                </a:r>
              </a:p>
            </p:txBody>
          </p:sp>
          <p:sp>
            <p:nvSpPr>
              <p:cNvPr id="356410" name="Rectangle 58"/>
              <p:cNvSpPr>
                <a:spLocks noChangeArrowheads="1"/>
              </p:cNvSpPr>
              <p:nvPr/>
            </p:nvSpPr>
            <p:spPr bwMode="auto">
              <a:xfrm>
                <a:off x="653" y="3626"/>
                <a:ext cx="27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Day</a:t>
                </a:r>
              </a:p>
            </p:txBody>
          </p:sp>
        </p:grp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539875" y="2452688"/>
            <a:ext cx="7477125" cy="3427412"/>
            <a:chOff x="970" y="1433"/>
            <a:chExt cx="4710" cy="2159"/>
          </a:xfrm>
        </p:grpSpPr>
        <p:grpSp>
          <p:nvGrpSpPr>
            <p:cNvPr id="69680" name="Group 60"/>
            <p:cNvGrpSpPr>
              <a:grpSpLocks/>
            </p:cNvGrpSpPr>
            <p:nvPr/>
          </p:nvGrpSpPr>
          <p:grpSpPr bwMode="auto">
            <a:xfrm>
              <a:off x="970" y="2543"/>
              <a:ext cx="3399" cy="1049"/>
              <a:chOff x="970" y="2535"/>
              <a:chExt cx="3399" cy="1049"/>
            </a:xfrm>
          </p:grpSpPr>
          <p:grpSp>
            <p:nvGrpSpPr>
              <p:cNvPr id="69698" name="Group 61"/>
              <p:cNvGrpSpPr>
                <a:grpSpLocks/>
              </p:cNvGrpSpPr>
              <p:nvPr/>
            </p:nvGrpSpPr>
            <p:grpSpPr bwMode="auto">
              <a:xfrm>
                <a:off x="970" y="2535"/>
                <a:ext cx="236" cy="1049"/>
                <a:chOff x="970" y="2546"/>
                <a:chExt cx="236" cy="1049"/>
              </a:xfrm>
            </p:grpSpPr>
            <p:sp>
              <p:nvSpPr>
                <p:cNvPr id="74828" name="Rectangle 62"/>
                <p:cNvSpPr>
                  <a:spLocks noChangeArrowheads="1"/>
                </p:cNvSpPr>
                <p:nvPr/>
              </p:nvSpPr>
              <p:spPr bwMode="auto">
                <a:xfrm>
                  <a:off x="970" y="2674"/>
                  <a:ext cx="236" cy="92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bg2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/>
                    </a:solidFill>
                    <a:latin typeface="Helvetica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grpSp>
              <p:nvGrpSpPr>
                <p:cNvPr id="69708" name="Group 63"/>
                <p:cNvGrpSpPr>
                  <a:grpSpLocks/>
                </p:cNvGrpSpPr>
                <p:nvPr/>
              </p:nvGrpSpPr>
              <p:grpSpPr bwMode="auto">
                <a:xfrm>
                  <a:off x="1075" y="2546"/>
                  <a:ext cx="31" cy="258"/>
                  <a:chOff x="1235" y="1838"/>
                  <a:chExt cx="30" cy="317"/>
                </a:xfrm>
              </p:grpSpPr>
              <p:sp>
                <p:nvSpPr>
                  <p:cNvPr id="69709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2" y="1838"/>
                    <a:ext cx="0" cy="31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710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235" y="1838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711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235" y="2155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9699" name="Group 67"/>
              <p:cNvGrpSpPr>
                <a:grpSpLocks/>
              </p:cNvGrpSpPr>
              <p:nvPr/>
            </p:nvGrpSpPr>
            <p:grpSpPr bwMode="auto">
              <a:xfrm>
                <a:off x="2024" y="2607"/>
                <a:ext cx="237" cy="977"/>
                <a:chOff x="2024" y="2618"/>
                <a:chExt cx="237" cy="977"/>
              </a:xfrm>
            </p:grpSpPr>
            <p:sp>
              <p:nvSpPr>
                <p:cNvPr id="74823" name="Rectangle 68"/>
                <p:cNvSpPr>
                  <a:spLocks noChangeArrowheads="1"/>
                </p:cNvSpPr>
                <p:nvPr/>
              </p:nvSpPr>
              <p:spPr bwMode="auto">
                <a:xfrm>
                  <a:off x="2024" y="2733"/>
                  <a:ext cx="237" cy="862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bg2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/>
                    </a:solidFill>
                    <a:latin typeface="Helvetica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grpSp>
              <p:nvGrpSpPr>
                <p:cNvPr id="69703" name="Group 69"/>
                <p:cNvGrpSpPr>
                  <a:grpSpLocks/>
                </p:cNvGrpSpPr>
                <p:nvPr/>
              </p:nvGrpSpPr>
              <p:grpSpPr bwMode="auto">
                <a:xfrm>
                  <a:off x="2136" y="2618"/>
                  <a:ext cx="31" cy="259"/>
                  <a:chOff x="2228" y="1917"/>
                  <a:chExt cx="30" cy="318"/>
                </a:xfrm>
              </p:grpSpPr>
              <p:sp>
                <p:nvSpPr>
                  <p:cNvPr id="69704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45" y="1917"/>
                    <a:ext cx="0" cy="317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70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228" y="1917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70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228" y="2235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74821" name="Rectangle 73"/>
              <p:cNvSpPr>
                <a:spLocks noChangeArrowheads="1"/>
              </p:cNvSpPr>
              <p:nvPr/>
            </p:nvSpPr>
            <p:spPr bwMode="auto">
              <a:xfrm>
                <a:off x="3078" y="2911"/>
                <a:ext cx="237" cy="67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74822" name="Rectangle 74"/>
              <p:cNvSpPr>
                <a:spLocks noChangeArrowheads="1"/>
              </p:cNvSpPr>
              <p:nvPr/>
            </p:nvSpPr>
            <p:spPr bwMode="auto">
              <a:xfrm>
                <a:off x="4132" y="3277"/>
                <a:ext cx="237" cy="30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69681" name="Group 75"/>
            <p:cNvGrpSpPr>
              <a:grpSpLocks/>
            </p:cNvGrpSpPr>
            <p:nvPr/>
          </p:nvGrpSpPr>
          <p:grpSpPr bwMode="auto">
            <a:xfrm>
              <a:off x="1192" y="2669"/>
              <a:ext cx="4488" cy="765"/>
              <a:chOff x="1192" y="2661"/>
              <a:chExt cx="4488" cy="765"/>
            </a:xfrm>
          </p:grpSpPr>
          <p:sp>
            <p:nvSpPr>
              <p:cNvPr id="69683" name="Line 76"/>
              <p:cNvSpPr>
                <a:spLocks noChangeShapeType="1"/>
              </p:cNvSpPr>
              <p:nvPr/>
            </p:nvSpPr>
            <p:spPr bwMode="auto">
              <a:xfrm flipV="1">
                <a:off x="4304" y="3269"/>
                <a:ext cx="608" cy="8"/>
              </a:xfrm>
              <a:prstGeom prst="line">
                <a:avLst/>
              </a:prstGeom>
              <a:noFill/>
              <a:ln w="28575">
                <a:solidFill>
                  <a:srgbClr val="ADAD9B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0" bIns="0" anchor="ctr"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684" name="Group 77"/>
              <p:cNvGrpSpPr>
                <a:grpSpLocks/>
              </p:cNvGrpSpPr>
              <p:nvPr/>
            </p:nvGrpSpPr>
            <p:grpSpPr bwMode="auto">
              <a:xfrm>
                <a:off x="1192" y="2661"/>
                <a:ext cx="4488" cy="765"/>
                <a:chOff x="1192" y="2661"/>
                <a:chExt cx="4488" cy="765"/>
              </a:xfrm>
            </p:grpSpPr>
            <p:grpSp>
              <p:nvGrpSpPr>
                <p:cNvPr id="69685" name="Group 78"/>
                <p:cNvGrpSpPr>
                  <a:grpSpLocks/>
                </p:cNvGrpSpPr>
                <p:nvPr/>
              </p:nvGrpSpPr>
              <p:grpSpPr bwMode="auto">
                <a:xfrm>
                  <a:off x="1192" y="2661"/>
                  <a:ext cx="4488" cy="608"/>
                  <a:chOff x="1192" y="2661"/>
                  <a:chExt cx="4488" cy="608"/>
                </a:xfrm>
              </p:grpSpPr>
              <p:grpSp>
                <p:nvGrpSpPr>
                  <p:cNvPr id="69690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1192" y="2661"/>
                    <a:ext cx="4488" cy="608"/>
                    <a:chOff x="1192" y="2661"/>
                    <a:chExt cx="4488" cy="608"/>
                  </a:xfrm>
                </p:grpSpPr>
                <p:sp>
                  <p:nvSpPr>
                    <p:cNvPr id="69695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92" y="2661"/>
                      <a:ext cx="372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ADAD9B"/>
                      </a:solidFill>
                      <a:round/>
                      <a:headEnd/>
                      <a:tailEnd type="none" w="med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tIns="0" bIns="0" anchor="ctr"/>
                    <a:lstStyle/>
                    <a:p>
                      <a:endParaRPr lang="en-US" sz="1600" b="0" smtClean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9696" name="AutoShape 81"/>
                    <p:cNvSpPr>
                      <a:spLocks/>
                    </p:cNvSpPr>
                    <p:nvPr/>
                  </p:nvSpPr>
                  <p:spPr bwMode="auto">
                    <a:xfrm>
                      <a:off x="4896" y="2661"/>
                      <a:ext cx="211" cy="608"/>
                    </a:xfrm>
                    <a:prstGeom prst="rightBrace">
                      <a:avLst>
                        <a:gd name="adj1" fmla="val 24013"/>
                        <a:gd name="adj2" fmla="val 50000"/>
                      </a:avLst>
                    </a:prstGeom>
                    <a:solidFill>
                      <a:srgbClr val="D9D9D9"/>
                    </a:solidFill>
                    <a:ln w="19050">
                      <a:solidFill>
                        <a:srgbClr val="ADAD9B"/>
                      </a:solidFill>
                      <a:round/>
                      <a:headEnd/>
                      <a:tailEnd/>
                    </a:ln>
                  </p:spPr>
                  <p:txBody>
                    <a:bodyPr wrap="none" tIns="0" bIns="0" anchor="ctr"/>
                    <a:lstStyle/>
                    <a:p>
                      <a:endParaRPr lang="en-US" sz="1600" b="0" smtClean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56434" name="Text Box 8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97" y="2780"/>
                      <a:ext cx="683" cy="4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 tIns="0" bIns="0" anchor="ctr" anchorCtr="1">
                      <a:spAutoFit/>
                    </a:bodyPr>
                    <a:lstStyle>
                      <a:lvl1pPr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2400" dirty="0" smtClean="0">
                          <a:solidFill>
                            <a:srgbClr val="262626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 Rounded MT Bold" charset="0"/>
                        </a:rPr>
                        <a:t> </a:t>
                      </a:r>
                      <a:r>
                        <a:rPr lang="en-US" sz="2400" u="sng" dirty="0" smtClean="0">
                          <a:solidFill>
                            <a:srgbClr val="262626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 Rounded MT Bold" charset="0"/>
                        </a:rPr>
                        <a:t>&gt;</a:t>
                      </a:r>
                      <a:r>
                        <a:rPr lang="en-US" sz="2400" dirty="0" smtClean="0">
                          <a:solidFill>
                            <a:srgbClr val="262626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 Rounded MT Bold" charset="0"/>
                        </a:rPr>
                        <a:t> 1-point*</a:t>
                      </a:r>
                    </a:p>
                  </p:txBody>
                </p:sp>
              </p:grpSp>
              <p:grpSp>
                <p:nvGrpSpPr>
                  <p:cNvPr id="69691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3172" y="2806"/>
                    <a:ext cx="33" cy="258"/>
                    <a:chOff x="3172" y="2806"/>
                    <a:chExt cx="33" cy="258"/>
                  </a:xfrm>
                </p:grpSpPr>
                <p:sp>
                  <p:nvSpPr>
                    <p:cNvPr id="69692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91" y="2806"/>
                      <a:ext cx="0" cy="25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600" b="0" smtClean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9693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72" y="2806"/>
                      <a:ext cx="3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600" b="0" smtClean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969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72" y="3064"/>
                      <a:ext cx="3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600" b="0" smtClean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9686" name="Group 87"/>
                <p:cNvGrpSpPr>
                  <a:grpSpLocks/>
                </p:cNvGrpSpPr>
                <p:nvPr/>
              </p:nvGrpSpPr>
              <p:grpSpPr bwMode="auto">
                <a:xfrm>
                  <a:off x="4219" y="3167"/>
                  <a:ext cx="32" cy="259"/>
                  <a:chOff x="4219" y="3167"/>
                  <a:chExt cx="32" cy="259"/>
                </a:xfrm>
              </p:grpSpPr>
              <p:sp>
                <p:nvSpPr>
                  <p:cNvPr id="69687" name="Line 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37" y="3167"/>
                    <a:ext cx="0" cy="257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68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4219" y="3167"/>
                    <a:ext cx="3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689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219" y="3426"/>
                    <a:ext cx="3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600" b="0" smtClean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sp>
          <p:nvSpPr>
            <p:cNvPr id="356443" name="Rectangle 91"/>
            <p:cNvSpPr>
              <a:spLocks noChangeArrowheads="1"/>
            </p:cNvSpPr>
            <p:nvPr/>
          </p:nvSpPr>
          <p:spPr bwMode="auto">
            <a:xfrm>
              <a:off x="2091" y="1433"/>
              <a:ext cx="1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 lvl="1">
                <a:spcBef>
                  <a:spcPct val="20000"/>
                </a:spcBef>
                <a:buSzPct val="105000"/>
                <a:buFontTx/>
                <a:buChar char="•"/>
                <a:defRPr/>
              </a:pPr>
              <a:endPara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/>
              </a:endParaRPr>
            </a:p>
          </p:txBody>
        </p:sp>
      </p:grpSp>
      <p:grpSp>
        <p:nvGrpSpPr>
          <p:cNvPr id="20" name="Group 92"/>
          <p:cNvGrpSpPr>
            <a:grpSpLocks/>
          </p:cNvGrpSpPr>
          <p:nvPr/>
        </p:nvGrpSpPr>
        <p:grpSpPr bwMode="auto">
          <a:xfrm>
            <a:off x="1920875" y="3490913"/>
            <a:ext cx="5383213" cy="2389187"/>
            <a:chOff x="1210" y="2090"/>
            <a:chExt cx="3391" cy="1505"/>
          </a:xfrm>
        </p:grpSpPr>
        <p:grpSp>
          <p:nvGrpSpPr>
            <p:cNvPr id="69656" name="Group 93"/>
            <p:cNvGrpSpPr>
              <a:grpSpLocks/>
            </p:cNvGrpSpPr>
            <p:nvPr/>
          </p:nvGrpSpPr>
          <p:grpSpPr bwMode="auto">
            <a:xfrm>
              <a:off x="1210" y="2303"/>
              <a:ext cx="236" cy="1292"/>
              <a:chOff x="1666" y="1601"/>
              <a:chExt cx="236" cy="1866"/>
            </a:xfrm>
          </p:grpSpPr>
          <p:sp>
            <p:nvSpPr>
              <p:cNvPr id="69675" name="Rectangle 94"/>
              <p:cNvSpPr>
                <a:spLocks noChangeArrowheads="1"/>
              </p:cNvSpPr>
              <p:nvPr/>
            </p:nvSpPr>
            <p:spPr bwMode="auto">
              <a:xfrm>
                <a:off x="1666" y="1781"/>
                <a:ext cx="236" cy="168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676" name="Group 95"/>
              <p:cNvGrpSpPr>
                <a:grpSpLocks/>
              </p:cNvGrpSpPr>
              <p:nvPr/>
            </p:nvGrpSpPr>
            <p:grpSpPr bwMode="auto">
              <a:xfrm>
                <a:off x="1771" y="1601"/>
                <a:ext cx="31" cy="373"/>
                <a:chOff x="1684" y="1528"/>
                <a:chExt cx="30" cy="318"/>
              </a:xfrm>
            </p:grpSpPr>
            <p:sp>
              <p:nvSpPr>
                <p:cNvPr id="69677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701" y="1528"/>
                  <a:ext cx="0" cy="3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78" name="Line 97"/>
                <p:cNvSpPr>
                  <a:spLocks noChangeShapeType="1"/>
                </p:cNvSpPr>
                <p:nvPr/>
              </p:nvSpPr>
              <p:spPr bwMode="auto">
                <a:xfrm>
                  <a:off x="1684" y="1528"/>
                  <a:ext cx="3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79" name="Line 98"/>
                <p:cNvSpPr>
                  <a:spLocks noChangeShapeType="1"/>
                </p:cNvSpPr>
                <p:nvPr/>
              </p:nvSpPr>
              <p:spPr bwMode="auto">
                <a:xfrm>
                  <a:off x="1684" y="1846"/>
                  <a:ext cx="3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657" name="Group 99"/>
            <p:cNvGrpSpPr>
              <a:grpSpLocks/>
            </p:cNvGrpSpPr>
            <p:nvPr/>
          </p:nvGrpSpPr>
          <p:grpSpPr bwMode="auto">
            <a:xfrm>
              <a:off x="2264" y="2100"/>
              <a:ext cx="237" cy="1495"/>
              <a:chOff x="2720" y="1308"/>
              <a:chExt cx="237" cy="2159"/>
            </a:xfrm>
          </p:grpSpPr>
          <p:sp>
            <p:nvSpPr>
              <p:cNvPr id="69670" name="Rectangle 100"/>
              <p:cNvSpPr>
                <a:spLocks noChangeArrowheads="1"/>
              </p:cNvSpPr>
              <p:nvPr/>
            </p:nvSpPr>
            <p:spPr bwMode="auto">
              <a:xfrm>
                <a:off x="2720" y="1517"/>
                <a:ext cx="237" cy="195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671" name="Group 101"/>
              <p:cNvGrpSpPr>
                <a:grpSpLocks/>
              </p:cNvGrpSpPr>
              <p:nvPr/>
            </p:nvGrpSpPr>
            <p:grpSpPr bwMode="auto">
              <a:xfrm>
                <a:off x="2832" y="1308"/>
                <a:ext cx="31" cy="373"/>
                <a:chOff x="2676" y="1279"/>
                <a:chExt cx="30" cy="317"/>
              </a:xfrm>
            </p:grpSpPr>
            <p:sp>
              <p:nvSpPr>
                <p:cNvPr id="69672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693" y="1279"/>
                  <a:ext cx="0" cy="31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73" name="Line 103"/>
                <p:cNvSpPr>
                  <a:spLocks noChangeShapeType="1"/>
                </p:cNvSpPr>
                <p:nvPr/>
              </p:nvSpPr>
              <p:spPr bwMode="auto">
                <a:xfrm>
                  <a:off x="2676" y="1279"/>
                  <a:ext cx="3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74" name="Line 104"/>
                <p:cNvSpPr>
                  <a:spLocks noChangeShapeType="1"/>
                </p:cNvSpPr>
                <p:nvPr/>
              </p:nvSpPr>
              <p:spPr bwMode="auto">
                <a:xfrm>
                  <a:off x="2676" y="1596"/>
                  <a:ext cx="3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658" name="Group 105"/>
            <p:cNvGrpSpPr>
              <a:grpSpLocks/>
            </p:cNvGrpSpPr>
            <p:nvPr/>
          </p:nvGrpSpPr>
          <p:grpSpPr bwMode="auto">
            <a:xfrm>
              <a:off x="3310" y="2107"/>
              <a:ext cx="237" cy="1488"/>
              <a:chOff x="3774" y="1318"/>
              <a:chExt cx="237" cy="2149"/>
            </a:xfrm>
          </p:grpSpPr>
          <p:sp>
            <p:nvSpPr>
              <p:cNvPr id="69665" name="Rectangle 106"/>
              <p:cNvSpPr>
                <a:spLocks noChangeArrowheads="1"/>
              </p:cNvSpPr>
              <p:nvPr/>
            </p:nvSpPr>
            <p:spPr bwMode="auto">
              <a:xfrm>
                <a:off x="3774" y="1610"/>
                <a:ext cx="237" cy="185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666" name="Group 107"/>
              <p:cNvGrpSpPr>
                <a:grpSpLocks/>
              </p:cNvGrpSpPr>
              <p:nvPr/>
            </p:nvGrpSpPr>
            <p:grpSpPr bwMode="auto">
              <a:xfrm>
                <a:off x="3883" y="1318"/>
                <a:ext cx="39" cy="541"/>
                <a:chOff x="3652" y="1295"/>
                <a:chExt cx="37" cy="461"/>
              </a:xfrm>
            </p:grpSpPr>
            <p:sp>
              <p:nvSpPr>
                <p:cNvPr id="69667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673" y="1295"/>
                  <a:ext cx="0" cy="45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68" name="Line 109"/>
                <p:cNvSpPr>
                  <a:spLocks noChangeShapeType="1"/>
                </p:cNvSpPr>
                <p:nvPr/>
              </p:nvSpPr>
              <p:spPr bwMode="auto">
                <a:xfrm>
                  <a:off x="3652" y="1295"/>
                  <a:ext cx="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69" name="Line 110"/>
                <p:cNvSpPr>
                  <a:spLocks noChangeShapeType="1"/>
                </p:cNvSpPr>
                <p:nvPr/>
              </p:nvSpPr>
              <p:spPr bwMode="auto">
                <a:xfrm>
                  <a:off x="3652" y="1756"/>
                  <a:ext cx="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659" name="Group 111"/>
            <p:cNvGrpSpPr>
              <a:grpSpLocks/>
            </p:cNvGrpSpPr>
            <p:nvPr/>
          </p:nvGrpSpPr>
          <p:grpSpPr bwMode="auto">
            <a:xfrm>
              <a:off x="4365" y="2090"/>
              <a:ext cx="236" cy="1505"/>
              <a:chOff x="4829" y="1293"/>
              <a:chExt cx="236" cy="2174"/>
            </a:xfrm>
          </p:grpSpPr>
          <p:sp>
            <p:nvSpPr>
              <p:cNvPr id="69660" name="Rectangle 112"/>
              <p:cNvSpPr>
                <a:spLocks noChangeArrowheads="1"/>
              </p:cNvSpPr>
              <p:nvPr/>
            </p:nvSpPr>
            <p:spPr bwMode="auto">
              <a:xfrm>
                <a:off x="4829" y="1781"/>
                <a:ext cx="236" cy="168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661" name="Group 113"/>
              <p:cNvGrpSpPr>
                <a:grpSpLocks/>
              </p:cNvGrpSpPr>
              <p:nvPr/>
            </p:nvGrpSpPr>
            <p:grpSpPr bwMode="auto">
              <a:xfrm>
                <a:off x="4920" y="1293"/>
                <a:ext cx="40" cy="931"/>
                <a:chOff x="4636" y="1282"/>
                <a:chExt cx="37" cy="793"/>
              </a:xfrm>
            </p:grpSpPr>
            <p:sp>
              <p:nvSpPr>
                <p:cNvPr id="69662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4657" y="1282"/>
                  <a:ext cx="0" cy="78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63" name="Line 115"/>
                <p:cNvSpPr>
                  <a:spLocks noChangeShapeType="1"/>
                </p:cNvSpPr>
                <p:nvPr/>
              </p:nvSpPr>
              <p:spPr bwMode="auto">
                <a:xfrm>
                  <a:off x="4636" y="1282"/>
                  <a:ext cx="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64" name="Line 116"/>
                <p:cNvSpPr>
                  <a:spLocks noChangeShapeType="1"/>
                </p:cNvSpPr>
                <p:nvPr/>
              </p:nvSpPr>
              <p:spPr bwMode="auto">
                <a:xfrm>
                  <a:off x="4636" y="2075"/>
                  <a:ext cx="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56469" name="Rectangle 117"/>
          <p:cNvSpPr>
            <a:spLocks noChangeArrowheads="1"/>
          </p:cNvSpPr>
          <p:nvPr/>
        </p:nvSpPr>
        <p:spPr bwMode="auto">
          <a:xfrm>
            <a:off x="403225" y="6353175"/>
            <a:ext cx="3322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cs typeface="Times" charset="0"/>
              </a:rPr>
              <a:t>Chest 1997; 111: 1306 -1321.</a:t>
            </a:r>
          </a:p>
        </p:txBody>
      </p:sp>
      <p:graphicFrame>
        <p:nvGraphicFramePr>
          <p:cNvPr id="356470" name="Group 118"/>
          <p:cNvGraphicFramePr>
            <a:graphicFrameLocks noGrp="1"/>
          </p:cNvGraphicFramePr>
          <p:nvPr/>
        </p:nvGraphicFramePr>
        <p:xfrm>
          <a:off x="495300" y="1574800"/>
          <a:ext cx="8343900" cy="512763"/>
        </p:xfrm>
        <a:graphic>
          <a:graphicData uri="http://schemas.openxmlformats.org/drawingml/2006/table">
            <a:tbl>
              <a:tblPr/>
              <a:tblGrid>
                <a:gridCol w="8343900"/>
              </a:tblGrid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1" i="0" u="sng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ＭＳ Ｐゴシック" charset="0"/>
                        </a:rPr>
                        <a:t>&gt;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ＭＳ Ｐゴシック" charset="0"/>
                        </a:rPr>
                        <a:t> 1-point reduction in LIS by Day 8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476" name="Group 124"/>
          <p:cNvGraphicFramePr>
            <a:graphicFrameLocks noGrp="1"/>
          </p:cNvGraphicFramePr>
          <p:nvPr/>
        </p:nvGraphicFramePr>
        <p:xfrm>
          <a:off x="495300" y="2108200"/>
          <a:ext cx="8343900" cy="512763"/>
        </p:xfrm>
        <a:graphic>
          <a:graphicData uri="http://schemas.openxmlformats.org/drawingml/2006/table">
            <a:tbl>
              <a:tblPr/>
              <a:tblGrid>
                <a:gridCol w="8343900"/>
              </a:tblGrid>
              <a:tr h="512763">
                <a:tc>
                  <a:txBody>
                    <a:bodyPr/>
                    <a:lstStyle/>
                    <a:p>
                      <a:pPr marL="6350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5000"/>
                        <a:buFontTx/>
                        <a:buChar char="•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 Yes = 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Resolving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	- mortality 17%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482" name="Group 130"/>
          <p:cNvGraphicFramePr>
            <a:graphicFrameLocks noGrp="1"/>
          </p:cNvGraphicFramePr>
          <p:nvPr/>
        </p:nvGraphicFramePr>
        <p:xfrm>
          <a:off x="495300" y="2628900"/>
          <a:ext cx="8343900" cy="512763"/>
        </p:xfrm>
        <a:graphic>
          <a:graphicData uri="http://schemas.openxmlformats.org/drawingml/2006/table">
            <a:tbl>
              <a:tblPr/>
              <a:tblGrid>
                <a:gridCol w="8343900"/>
              </a:tblGrid>
              <a:tr h="512763">
                <a:tc>
                  <a:txBody>
                    <a:bodyPr/>
                    <a:lstStyle/>
                    <a:p>
                      <a:pPr marL="6350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5000"/>
                        <a:buFontTx/>
                        <a:buChar char="•"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ＭＳ Ｐゴシック" charset="0"/>
                        </a:rPr>
                        <a:t> No  =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ＭＳ Ｐゴシック" charset="0"/>
                        </a:rPr>
                        <a:t>Unresolving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ＭＳ Ｐゴシック" charset="0"/>
                        </a:rPr>
                        <a:t>	- mortality 83%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03333" y="6265333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* or PaO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:FiO</a:t>
            </a:r>
            <a:r>
              <a:rPr lang="en-US" sz="1800" baseline="-25000" dirty="0" smtClean="0"/>
              <a:t>2 </a:t>
            </a:r>
            <a:r>
              <a:rPr lang="en-US" sz="1800" dirty="0" smtClean="0"/>
              <a:t>&gt; 100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5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5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7775575" y="298450"/>
            <a:ext cx="11906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2397" y="194732"/>
            <a:ext cx="6671203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effectLst/>
                <a:latin typeface="Arial Rounded MT Bold" charset="0"/>
                <a:ea typeface="ＭＳ Ｐゴシック" charset="0"/>
                <a:cs typeface="ＭＳ Ｐゴシック" charset="0"/>
              </a:rPr>
              <a:t>Histological Evolution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8325" y="4826000"/>
            <a:ext cx="1989138" cy="1295400"/>
            <a:chOff x="1286" y="3176"/>
            <a:chExt cx="1253" cy="816"/>
          </a:xfrm>
        </p:grpSpPr>
        <p:sp>
          <p:nvSpPr>
            <p:cNvPr id="71730" name="Line 4"/>
            <p:cNvSpPr>
              <a:spLocks noChangeShapeType="1"/>
            </p:cNvSpPr>
            <p:nvPr/>
          </p:nvSpPr>
          <p:spPr bwMode="auto">
            <a:xfrm>
              <a:off x="1908" y="3176"/>
              <a:ext cx="1" cy="192"/>
            </a:xfrm>
            <a:prstGeom prst="line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71731" name="Group 5"/>
            <p:cNvGrpSpPr>
              <a:grpSpLocks/>
            </p:cNvGrpSpPr>
            <p:nvPr/>
          </p:nvGrpSpPr>
          <p:grpSpPr bwMode="auto">
            <a:xfrm>
              <a:off x="1286" y="3382"/>
              <a:ext cx="1253" cy="610"/>
              <a:chOff x="1286" y="3382"/>
              <a:chExt cx="1253" cy="610"/>
            </a:xfrm>
          </p:grpSpPr>
          <p:sp>
            <p:nvSpPr>
              <p:cNvPr id="71732" name="Freeform 6"/>
              <p:cNvSpPr>
                <a:spLocks/>
              </p:cNvSpPr>
              <p:nvPr/>
            </p:nvSpPr>
            <p:spPr bwMode="auto">
              <a:xfrm>
                <a:off x="1286" y="3382"/>
                <a:ext cx="1253" cy="610"/>
              </a:xfrm>
              <a:custGeom>
                <a:avLst/>
                <a:gdLst>
                  <a:gd name="T0" fmla="*/ 0 w 1253"/>
                  <a:gd name="T1" fmla="*/ 0 h 280"/>
                  <a:gd name="T2" fmla="*/ 1253 w 1253"/>
                  <a:gd name="T3" fmla="*/ 0 h 280"/>
                  <a:gd name="T4" fmla="*/ 1253 w 1253"/>
                  <a:gd name="T5" fmla="*/ 2147483647 h 280"/>
                  <a:gd name="T6" fmla="*/ 0 w 1253"/>
                  <a:gd name="T7" fmla="*/ 2147483647 h 280"/>
                  <a:gd name="T8" fmla="*/ 0 w 1253"/>
                  <a:gd name="T9" fmla="*/ 0 h 280"/>
                  <a:gd name="T10" fmla="*/ 0 w 1253"/>
                  <a:gd name="T11" fmla="*/ 0 h 2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3"/>
                  <a:gd name="T19" fmla="*/ 0 h 280"/>
                  <a:gd name="T20" fmla="*/ 1253 w 1253"/>
                  <a:gd name="T21" fmla="*/ 280 h 2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3" h="280">
                    <a:moveTo>
                      <a:pt x="0" y="0"/>
                    </a:moveTo>
                    <a:lnTo>
                      <a:pt x="1253" y="0"/>
                    </a:lnTo>
                    <a:lnTo>
                      <a:pt x="1253" y="280"/>
                    </a:lnTo>
                    <a:lnTo>
                      <a:pt x="0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733" name="Rectangle 7"/>
              <p:cNvSpPr>
                <a:spLocks noChangeArrowheads="1"/>
              </p:cNvSpPr>
              <p:nvPr/>
            </p:nvSpPr>
            <p:spPr bwMode="auto">
              <a:xfrm>
                <a:off x="1365" y="3427"/>
                <a:ext cx="109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smtClean="0">
                    <a:solidFill>
                      <a:srgbClr val="FFFF66"/>
                    </a:solidFill>
                    <a:latin typeface="Arial Rounded MT Bold" charset="0"/>
                  </a:rPr>
                  <a:t>Resolving ARDS</a:t>
                </a:r>
                <a:endParaRPr lang="en-US" sz="1800" smtClean="0">
                  <a:solidFill>
                    <a:srgbClr val="FFFFFF"/>
                  </a:solidFill>
                  <a:latin typeface="Arial Rounded MT Bold" charset="0"/>
                </a:endParaRPr>
              </a:p>
              <a:p>
                <a:pPr algn="ctr"/>
                <a:r>
                  <a:rPr lang="en-US" sz="1800" smtClean="0">
                    <a:solidFill>
                      <a:srgbClr val="FFFFFF"/>
                    </a:solidFill>
                    <a:latin typeface="Arial Rounded MT Bold" charset="0"/>
                  </a:rPr>
                  <a:t>20-30%</a:t>
                </a:r>
                <a:endParaRPr lang="en-US" smtClean="0">
                  <a:solidFill>
                    <a:prstClr val="black"/>
                  </a:solidFill>
                  <a:latin typeface="Arial Rounded MT Bold" charset="0"/>
                </a:endParaRPr>
              </a:p>
            </p:txBody>
          </p:sp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324350" y="4826000"/>
            <a:ext cx="1989138" cy="1295400"/>
            <a:chOff x="2852" y="3176"/>
            <a:chExt cx="1253" cy="816"/>
          </a:xfrm>
        </p:grpSpPr>
        <p:sp>
          <p:nvSpPr>
            <p:cNvPr id="71726" name="Line 9"/>
            <p:cNvSpPr>
              <a:spLocks noChangeShapeType="1"/>
            </p:cNvSpPr>
            <p:nvPr/>
          </p:nvSpPr>
          <p:spPr bwMode="auto">
            <a:xfrm>
              <a:off x="3473" y="3176"/>
              <a:ext cx="1" cy="192"/>
            </a:xfrm>
            <a:prstGeom prst="line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71727" name="Group 10"/>
            <p:cNvGrpSpPr>
              <a:grpSpLocks/>
            </p:cNvGrpSpPr>
            <p:nvPr/>
          </p:nvGrpSpPr>
          <p:grpSpPr bwMode="auto">
            <a:xfrm>
              <a:off x="2852" y="3382"/>
              <a:ext cx="1253" cy="610"/>
              <a:chOff x="2852" y="3382"/>
              <a:chExt cx="1253" cy="610"/>
            </a:xfrm>
          </p:grpSpPr>
          <p:sp>
            <p:nvSpPr>
              <p:cNvPr id="71728" name="Freeform 11"/>
              <p:cNvSpPr>
                <a:spLocks/>
              </p:cNvSpPr>
              <p:nvPr/>
            </p:nvSpPr>
            <p:spPr bwMode="auto">
              <a:xfrm>
                <a:off x="2852" y="3382"/>
                <a:ext cx="1253" cy="610"/>
              </a:xfrm>
              <a:custGeom>
                <a:avLst/>
                <a:gdLst>
                  <a:gd name="T0" fmla="*/ 0 w 1253"/>
                  <a:gd name="T1" fmla="*/ 0 h 280"/>
                  <a:gd name="T2" fmla="*/ 1253 w 1253"/>
                  <a:gd name="T3" fmla="*/ 0 h 280"/>
                  <a:gd name="T4" fmla="*/ 1253 w 1253"/>
                  <a:gd name="T5" fmla="*/ 2147483647 h 280"/>
                  <a:gd name="T6" fmla="*/ 0 w 1253"/>
                  <a:gd name="T7" fmla="*/ 2147483647 h 280"/>
                  <a:gd name="T8" fmla="*/ 0 w 1253"/>
                  <a:gd name="T9" fmla="*/ 0 h 280"/>
                  <a:gd name="T10" fmla="*/ 0 w 1253"/>
                  <a:gd name="T11" fmla="*/ 0 h 2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3"/>
                  <a:gd name="T19" fmla="*/ 0 h 280"/>
                  <a:gd name="T20" fmla="*/ 1253 w 1253"/>
                  <a:gd name="T21" fmla="*/ 280 h 2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3" h="280">
                    <a:moveTo>
                      <a:pt x="0" y="0"/>
                    </a:moveTo>
                    <a:lnTo>
                      <a:pt x="1253" y="0"/>
                    </a:lnTo>
                    <a:lnTo>
                      <a:pt x="1253" y="280"/>
                    </a:lnTo>
                    <a:lnTo>
                      <a:pt x="0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729" name="Rectangle 12"/>
              <p:cNvSpPr>
                <a:spLocks noChangeArrowheads="1"/>
              </p:cNvSpPr>
              <p:nvPr/>
            </p:nvSpPr>
            <p:spPr bwMode="auto">
              <a:xfrm>
                <a:off x="3042" y="3427"/>
                <a:ext cx="840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smtClean="0">
                    <a:solidFill>
                      <a:srgbClr val="FFFF66"/>
                    </a:solidFill>
                    <a:latin typeface="Arial Rounded MT Bold" charset="0"/>
                  </a:rPr>
                  <a:t>Unresolving </a:t>
                </a:r>
              </a:p>
              <a:p>
                <a:pPr algn="ctr"/>
                <a:r>
                  <a:rPr lang="en-US" sz="1800" smtClean="0">
                    <a:solidFill>
                      <a:srgbClr val="FFFF66"/>
                    </a:solidFill>
                    <a:latin typeface="Arial Rounded MT Bold" charset="0"/>
                  </a:rPr>
                  <a:t>ARDS</a:t>
                </a:r>
                <a:endParaRPr lang="en-US" sz="1800" smtClean="0">
                  <a:solidFill>
                    <a:srgbClr val="FFFFFF"/>
                  </a:solidFill>
                  <a:latin typeface="Arial Rounded MT Bold" charset="0"/>
                </a:endParaRPr>
              </a:p>
              <a:p>
                <a:pPr algn="ctr"/>
                <a:r>
                  <a:rPr lang="en-US" sz="1800" smtClean="0">
                    <a:solidFill>
                      <a:srgbClr val="FFFFFF"/>
                    </a:solidFill>
                    <a:latin typeface="Arial Rounded MT Bold" charset="0"/>
                  </a:rPr>
                  <a:t>40-60%</a:t>
                </a:r>
                <a:endParaRPr lang="en-US" smtClean="0">
                  <a:solidFill>
                    <a:prstClr val="black"/>
                  </a:solidFill>
                  <a:latin typeface="Arial Rounded MT Bold" charset="0"/>
                </a:endParaRPr>
              </a:p>
            </p:txBody>
          </p:sp>
        </p:grp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830388" y="3881438"/>
            <a:ext cx="4478337" cy="1062037"/>
            <a:chOff x="1153" y="2445"/>
            <a:chExt cx="2821" cy="669"/>
          </a:xfrm>
        </p:grpSpPr>
        <p:sp>
          <p:nvSpPr>
            <p:cNvPr id="71714" name="Line 14"/>
            <p:cNvSpPr>
              <a:spLocks noChangeShapeType="1"/>
            </p:cNvSpPr>
            <p:nvPr/>
          </p:nvSpPr>
          <p:spPr bwMode="auto">
            <a:xfrm>
              <a:off x="2563" y="2445"/>
              <a:ext cx="1" cy="134"/>
            </a:xfrm>
            <a:prstGeom prst="line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71715" name="Group 15"/>
            <p:cNvGrpSpPr>
              <a:grpSpLocks/>
            </p:cNvGrpSpPr>
            <p:nvPr/>
          </p:nvGrpSpPr>
          <p:grpSpPr bwMode="auto">
            <a:xfrm>
              <a:off x="1153" y="2567"/>
              <a:ext cx="2821" cy="547"/>
              <a:chOff x="1153" y="2567"/>
              <a:chExt cx="2821" cy="547"/>
            </a:xfrm>
          </p:grpSpPr>
          <p:grpSp>
            <p:nvGrpSpPr>
              <p:cNvPr id="71716" name="Group 16"/>
              <p:cNvGrpSpPr>
                <a:grpSpLocks/>
              </p:cNvGrpSpPr>
              <p:nvPr/>
            </p:nvGrpSpPr>
            <p:grpSpPr bwMode="auto">
              <a:xfrm>
                <a:off x="1780" y="2567"/>
                <a:ext cx="1566" cy="134"/>
                <a:chOff x="1780" y="2567"/>
                <a:chExt cx="1566" cy="134"/>
              </a:xfrm>
            </p:grpSpPr>
            <p:sp>
              <p:nvSpPr>
                <p:cNvPr id="71723" name="Line 17"/>
                <p:cNvSpPr>
                  <a:spLocks noChangeShapeType="1"/>
                </p:cNvSpPr>
                <p:nvPr/>
              </p:nvSpPr>
              <p:spPr bwMode="auto">
                <a:xfrm>
                  <a:off x="1780" y="2567"/>
                  <a:ext cx="1" cy="134"/>
                </a:xfrm>
                <a:prstGeom prst="line">
                  <a:avLst/>
                </a:prstGeom>
                <a:noFill/>
                <a:ln w="3810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24" name="Line 18"/>
                <p:cNvSpPr>
                  <a:spLocks noChangeShapeType="1"/>
                </p:cNvSpPr>
                <p:nvPr/>
              </p:nvSpPr>
              <p:spPr bwMode="auto">
                <a:xfrm>
                  <a:off x="3345" y="2567"/>
                  <a:ext cx="1" cy="134"/>
                </a:xfrm>
                <a:prstGeom prst="line">
                  <a:avLst/>
                </a:prstGeom>
                <a:noFill/>
                <a:ln w="3810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25" name="Freeform 19"/>
                <p:cNvSpPr>
                  <a:spLocks/>
                </p:cNvSpPr>
                <p:nvPr/>
              </p:nvSpPr>
              <p:spPr bwMode="auto">
                <a:xfrm>
                  <a:off x="1780" y="2567"/>
                  <a:ext cx="1565" cy="1"/>
                </a:xfrm>
                <a:custGeom>
                  <a:avLst/>
                  <a:gdLst>
                    <a:gd name="T0" fmla="*/ 0 w 1565"/>
                    <a:gd name="T1" fmla="*/ 0 h 1"/>
                    <a:gd name="T2" fmla="*/ 783 w 1565"/>
                    <a:gd name="T3" fmla="*/ 0 h 1"/>
                    <a:gd name="T4" fmla="*/ 1565 w 1565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565"/>
                    <a:gd name="T10" fmla="*/ 0 h 1"/>
                    <a:gd name="T11" fmla="*/ 1565 w 1565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65" h="1">
                      <a:moveTo>
                        <a:pt x="0" y="0"/>
                      </a:moveTo>
                      <a:lnTo>
                        <a:pt x="783" y="0"/>
                      </a:lnTo>
                      <a:lnTo>
                        <a:pt x="1565" y="0"/>
                      </a:lnTo>
                    </a:path>
                  </a:pathLst>
                </a:custGeom>
                <a:noFill/>
                <a:ln w="38100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717" name="Group 20"/>
              <p:cNvGrpSpPr>
                <a:grpSpLocks/>
              </p:cNvGrpSpPr>
              <p:nvPr/>
            </p:nvGrpSpPr>
            <p:grpSpPr bwMode="auto">
              <a:xfrm>
                <a:off x="1153" y="2694"/>
                <a:ext cx="1256" cy="420"/>
                <a:chOff x="1281" y="3018"/>
                <a:chExt cx="1256" cy="392"/>
              </a:xfrm>
            </p:grpSpPr>
            <p:sp>
              <p:nvSpPr>
                <p:cNvPr id="71721" name="Freeform 21"/>
                <p:cNvSpPr>
                  <a:spLocks/>
                </p:cNvSpPr>
                <p:nvPr/>
              </p:nvSpPr>
              <p:spPr bwMode="auto">
                <a:xfrm>
                  <a:off x="1281" y="3018"/>
                  <a:ext cx="1256" cy="392"/>
                </a:xfrm>
                <a:custGeom>
                  <a:avLst/>
                  <a:gdLst>
                    <a:gd name="T0" fmla="*/ 0 w 1448"/>
                    <a:gd name="T1" fmla="*/ 0 h 280"/>
                    <a:gd name="T2" fmla="*/ 464 w 1448"/>
                    <a:gd name="T3" fmla="*/ 0 h 280"/>
                    <a:gd name="T4" fmla="*/ 464 w 1448"/>
                    <a:gd name="T5" fmla="*/ 901121 h 280"/>
                    <a:gd name="T6" fmla="*/ 0 w 1448"/>
                    <a:gd name="T7" fmla="*/ 901121 h 280"/>
                    <a:gd name="T8" fmla="*/ 0 w 1448"/>
                    <a:gd name="T9" fmla="*/ 0 h 280"/>
                    <a:gd name="T10" fmla="*/ 0 w 1448"/>
                    <a:gd name="T11" fmla="*/ 0 h 2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8"/>
                    <a:gd name="T19" fmla="*/ 0 h 280"/>
                    <a:gd name="T20" fmla="*/ 1448 w 1448"/>
                    <a:gd name="T21" fmla="*/ 280 h 28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8" h="280">
                      <a:moveTo>
                        <a:pt x="0" y="0"/>
                      </a:moveTo>
                      <a:lnTo>
                        <a:pt x="1448" y="0"/>
                      </a:lnTo>
                      <a:lnTo>
                        <a:pt x="1448" y="280"/>
                      </a:lnTo>
                      <a:lnTo>
                        <a:pt x="0" y="2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3810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22" name="Rectangle 22"/>
                <p:cNvSpPr>
                  <a:spLocks noChangeArrowheads="1"/>
                </p:cNvSpPr>
                <p:nvPr/>
              </p:nvSpPr>
              <p:spPr bwMode="auto">
                <a:xfrm>
                  <a:off x="1302" y="3041"/>
                  <a:ext cx="1223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US" sz="1800" smtClean="0">
                      <a:solidFill>
                        <a:srgbClr val="FFFF66"/>
                      </a:solidFill>
                      <a:latin typeface="Arial Rounded MT Bold" charset="0"/>
                    </a:rPr>
                    <a:t>Adaptive </a:t>
                  </a:r>
                  <a:r>
                    <a:rPr lang="en-US" sz="1800" smtClean="0">
                      <a:solidFill>
                        <a:srgbClr val="FFFFFF"/>
                      </a:solidFill>
                      <a:latin typeface="Arial Rounded MT Bold" charset="0"/>
                    </a:rPr>
                    <a:t>response</a:t>
                  </a:r>
                  <a:endParaRPr lang="en-US" smtClean="0">
                    <a:solidFill>
                      <a:prstClr val="black"/>
                    </a:solidFill>
                    <a:latin typeface="Arial Rounded MT Bold" charset="0"/>
                  </a:endParaRPr>
                </a:p>
              </p:txBody>
            </p:sp>
          </p:grpSp>
          <p:grpSp>
            <p:nvGrpSpPr>
              <p:cNvPr id="71718" name="Group 23"/>
              <p:cNvGrpSpPr>
                <a:grpSpLocks/>
              </p:cNvGrpSpPr>
              <p:nvPr/>
            </p:nvGrpSpPr>
            <p:grpSpPr bwMode="auto">
              <a:xfrm>
                <a:off x="2718" y="2694"/>
                <a:ext cx="1256" cy="420"/>
                <a:chOff x="2850" y="3018"/>
                <a:chExt cx="1256" cy="392"/>
              </a:xfrm>
            </p:grpSpPr>
            <p:sp>
              <p:nvSpPr>
                <p:cNvPr id="71719" name="Freeform 24"/>
                <p:cNvSpPr>
                  <a:spLocks/>
                </p:cNvSpPr>
                <p:nvPr/>
              </p:nvSpPr>
              <p:spPr bwMode="auto">
                <a:xfrm>
                  <a:off x="2850" y="3018"/>
                  <a:ext cx="1256" cy="392"/>
                </a:xfrm>
                <a:custGeom>
                  <a:avLst/>
                  <a:gdLst>
                    <a:gd name="T0" fmla="*/ 0 w 1448"/>
                    <a:gd name="T1" fmla="*/ 0 h 280"/>
                    <a:gd name="T2" fmla="*/ 464 w 1448"/>
                    <a:gd name="T3" fmla="*/ 0 h 280"/>
                    <a:gd name="T4" fmla="*/ 464 w 1448"/>
                    <a:gd name="T5" fmla="*/ 901121 h 280"/>
                    <a:gd name="T6" fmla="*/ 0 w 1448"/>
                    <a:gd name="T7" fmla="*/ 901121 h 280"/>
                    <a:gd name="T8" fmla="*/ 0 w 1448"/>
                    <a:gd name="T9" fmla="*/ 0 h 280"/>
                    <a:gd name="T10" fmla="*/ 0 w 1448"/>
                    <a:gd name="T11" fmla="*/ 0 h 2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8"/>
                    <a:gd name="T19" fmla="*/ 0 h 280"/>
                    <a:gd name="T20" fmla="*/ 1448 w 1448"/>
                    <a:gd name="T21" fmla="*/ 280 h 28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8" h="280">
                      <a:moveTo>
                        <a:pt x="0" y="0"/>
                      </a:moveTo>
                      <a:lnTo>
                        <a:pt x="1448" y="0"/>
                      </a:lnTo>
                      <a:lnTo>
                        <a:pt x="1448" y="280"/>
                      </a:lnTo>
                      <a:lnTo>
                        <a:pt x="0" y="2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20" name="Rectangle 25"/>
                <p:cNvSpPr>
                  <a:spLocks noChangeArrowheads="1"/>
                </p:cNvSpPr>
                <p:nvPr/>
              </p:nvSpPr>
              <p:spPr bwMode="auto">
                <a:xfrm>
                  <a:off x="3034" y="3041"/>
                  <a:ext cx="856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1800" smtClean="0">
                      <a:solidFill>
                        <a:srgbClr val="FFFF66"/>
                      </a:solidFill>
                      <a:latin typeface="Arial Rounded MT Bold" charset="0"/>
                    </a:rPr>
                    <a:t>Maladaptive</a:t>
                  </a:r>
                  <a:r>
                    <a:rPr lang="en-US" sz="1800" smtClean="0">
                      <a:solidFill>
                        <a:srgbClr val="FFFFFF"/>
                      </a:solidFill>
                      <a:latin typeface="Arial Rounded MT Bold" charset="0"/>
                    </a:rPr>
                    <a:t> </a:t>
                  </a:r>
                </a:p>
                <a:p>
                  <a:pPr algn="ctr"/>
                  <a:r>
                    <a:rPr lang="en-US" sz="1800" smtClean="0">
                      <a:solidFill>
                        <a:srgbClr val="FFFFFF"/>
                      </a:solidFill>
                      <a:latin typeface="Arial Rounded MT Bold" charset="0"/>
                    </a:rPr>
                    <a:t>response</a:t>
                  </a:r>
                  <a:endParaRPr lang="en-US" smtClean="0">
                    <a:solidFill>
                      <a:prstClr val="black"/>
                    </a:solidFill>
                    <a:latin typeface="Arial Rounded MT Bold" charset="0"/>
                  </a:endParaRPr>
                </a:p>
              </p:txBody>
            </p:sp>
          </p:grpSp>
        </p:grpSp>
      </p:grp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1031875" y="1709738"/>
            <a:ext cx="4195763" cy="998537"/>
            <a:chOff x="650" y="1213"/>
            <a:chExt cx="2643" cy="629"/>
          </a:xfrm>
        </p:grpSpPr>
        <p:sp>
          <p:nvSpPr>
            <p:cNvPr id="69663" name="Freeform 27"/>
            <p:cNvSpPr>
              <a:spLocks/>
            </p:cNvSpPr>
            <p:nvPr/>
          </p:nvSpPr>
          <p:spPr bwMode="auto">
            <a:xfrm>
              <a:off x="1834" y="1213"/>
              <a:ext cx="1459" cy="629"/>
            </a:xfrm>
            <a:custGeom>
              <a:avLst/>
              <a:gdLst>
                <a:gd name="T0" fmla="*/ 0 w 1547"/>
                <a:gd name="T1" fmla="*/ 0 h 629"/>
                <a:gd name="T2" fmla="*/ 571 w 1547"/>
                <a:gd name="T3" fmla="*/ 0 h 629"/>
                <a:gd name="T4" fmla="*/ 571 w 1547"/>
                <a:gd name="T5" fmla="*/ 629 h 629"/>
                <a:gd name="T6" fmla="*/ 0 w 1547"/>
                <a:gd name="T7" fmla="*/ 629 h 629"/>
                <a:gd name="T8" fmla="*/ 0 w 1547"/>
                <a:gd name="T9" fmla="*/ 0 h 629"/>
                <a:gd name="T10" fmla="*/ 0 w 1547"/>
                <a:gd name="T11" fmla="*/ 0 h 6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47"/>
                <a:gd name="T19" fmla="*/ 0 h 629"/>
                <a:gd name="T20" fmla="*/ 1547 w 1547"/>
                <a:gd name="T21" fmla="*/ 629 h 6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47" h="629">
                  <a:moveTo>
                    <a:pt x="0" y="0"/>
                  </a:moveTo>
                  <a:lnTo>
                    <a:pt x="1547" y="0"/>
                  </a:lnTo>
                  <a:lnTo>
                    <a:pt x="1547" y="629"/>
                  </a:lnTo>
                  <a:lnTo>
                    <a:pt x="0" y="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</a:endParaRPr>
            </a:p>
          </p:txBody>
        </p:sp>
        <p:sp>
          <p:nvSpPr>
            <p:cNvPr id="71712" name="Rectangle 28"/>
            <p:cNvSpPr>
              <a:spLocks noChangeArrowheads="1"/>
            </p:cNvSpPr>
            <p:nvPr/>
          </p:nvSpPr>
          <p:spPr bwMode="auto">
            <a:xfrm>
              <a:off x="1920" y="1259"/>
              <a:ext cx="1301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FFFF66"/>
                  </a:solidFill>
                  <a:latin typeface="Arial Rounded MT Bold" charset="0"/>
                </a:rPr>
                <a:t>Exudative Phase</a:t>
              </a:r>
              <a:endParaRPr lang="en-US" sz="2000" smtClean="0">
                <a:solidFill>
                  <a:srgbClr val="74B6BC"/>
                </a:solidFill>
                <a:latin typeface="Arial Rounded MT Bold" charset="0"/>
              </a:endParaRPr>
            </a:p>
            <a:p>
              <a:pPr algn="ctr"/>
              <a:r>
                <a:rPr lang="en-US" sz="1800" smtClean="0">
                  <a:solidFill>
                    <a:srgbClr val="FFFFFF"/>
                  </a:solidFill>
                  <a:latin typeface="Arial Rounded MT Bold" charset="0"/>
                </a:rPr>
                <a:t>neutrophilic</a:t>
              </a:r>
            </a:p>
            <a:p>
              <a:pPr algn="ctr"/>
              <a:r>
                <a:rPr lang="en-US" sz="1800" smtClean="0">
                  <a:solidFill>
                    <a:srgbClr val="FFFFFF"/>
                  </a:solidFill>
                  <a:latin typeface="Arial Rounded MT Bold" charset="0"/>
                </a:rPr>
                <a:t>exudative edema</a:t>
              </a:r>
            </a:p>
          </p:txBody>
        </p:sp>
        <p:pic>
          <p:nvPicPr>
            <p:cNvPr id="74786" name="Picture 2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0" y="1217"/>
              <a:ext cx="980" cy="621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12" name="Group 30"/>
          <p:cNvGrpSpPr>
            <a:grpSpLocks/>
          </p:cNvGrpSpPr>
          <p:nvPr/>
        </p:nvGrpSpPr>
        <p:grpSpPr bwMode="auto">
          <a:xfrm>
            <a:off x="1033463" y="2713038"/>
            <a:ext cx="4192587" cy="1246187"/>
            <a:chOff x="651" y="1709"/>
            <a:chExt cx="2641" cy="785"/>
          </a:xfrm>
        </p:grpSpPr>
        <p:sp>
          <p:nvSpPr>
            <p:cNvPr id="71706" name="Freeform 31"/>
            <p:cNvSpPr>
              <a:spLocks/>
            </p:cNvSpPr>
            <p:nvPr/>
          </p:nvSpPr>
          <p:spPr bwMode="auto">
            <a:xfrm>
              <a:off x="1843" y="1862"/>
              <a:ext cx="1449" cy="629"/>
            </a:xfrm>
            <a:custGeom>
              <a:avLst/>
              <a:gdLst>
                <a:gd name="T0" fmla="*/ 0 w 1449"/>
                <a:gd name="T1" fmla="*/ 0 h 629"/>
                <a:gd name="T2" fmla="*/ 1449 w 1449"/>
                <a:gd name="T3" fmla="*/ 0 h 629"/>
                <a:gd name="T4" fmla="*/ 1449 w 1449"/>
                <a:gd name="T5" fmla="*/ 629 h 629"/>
                <a:gd name="T6" fmla="*/ 0 w 1449"/>
                <a:gd name="T7" fmla="*/ 629 h 629"/>
                <a:gd name="T8" fmla="*/ 0 w 1449"/>
                <a:gd name="T9" fmla="*/ 0 h 629"/>
                <a:gd name="T10" fmla="*/ 0 w 1449"/>
                <a:gd name="T11" fmla="*/ 0 h 6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9"/>
                <a:gd name="T19" fmla="*/ 0 h 629"/>
                <a:gd name="T20" fmla="*/ 1449 w 1449"/>
                <a:gd name="T21" fmla="*/ 629 h 6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9" h="629">
                  <a:moveTo>
                    <a:pt x="0" y="0"/>
                  </a:moveTo>
                  <a:lnTo>
                    <a:pt x="1449" y="0"/>
                  </a:lnTo>
                  <a:lnTo>
                    <a:pt x="1449" y="629"/>
                  </a:lnTo>
                  <a:lnTo>
                    <a:pt x="0" y="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381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71707" name="Line 32"/>
            <p:cNvSpPr>
              <a:spLocks noChangeShapeType="1"/>
            </p:cNvSpPr>
            <p:nvPr/>
          </p:nvSpPr>
          <p:spPr bwMode="auto">
            <a:xfrm>
              <a:off x="2563" y="1709"/>
              <a:ext cx="1" cy="148"/>
            </a:xfrm>
            <a:prstGeom prst="line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pic>
          <p:nvPicPr>
            <p:cNvPr id="74781" name="Picture 3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1" y="1860"/>
              <a:ext cx="988" cy="634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xtLst/>
          </p:spPr>
        </p:pic>
        <p:sp>
          <p:nvSpPr>
            <p:cNvPr id="71709" name="Rectangle 34"/>
            <p:cNvSpPr>
              <a:spLocks noChangeArrowheads="1"/>
            </p:cNvSpPr>
            <p:nvPr/>
          </p:nvSpPr>
          <p:spPr bwMode="auto">
            <a:xfrm>
              <a:off x="1851" y="1917"/>
              <a:ext cx="142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900" smtClean="0">
                  <a:solidFill>
                    <a:srgbClr val="FFFF66"/>
                  </a:solidFill>
                  <a:latin typeface="Arial Rounded MT Bold" charset="0"/>
                </a:rPr>
                <a:t>Proliferative Phase</a:t>
              </a:r>
              <a:endParaRPr lang="en-US" sz="1800" smtClean="0">
                <a:solidFill>
                  <a:srgbClr val="FFFFFF"/>
                </a:solidFill>
                <a:latin typeface="Arial Rounded MT Bold" charset="0"/>
              </a:endParaRPr>
            </a:p>
            <a:p>
              <a:pPr algn="ctr"/>
              <a:r>
                <a:rPr lang="en-US" sz="1800" smtClean="0">
                  <a:solidFill>
                    <a:srgbClr val="FFFFFF"/>
                  </a:solidFill>
                  <a:latin typeface="Arial Rounded MT Bold" charset="0"/>
                </a:rPr>
                <a:t>organization</a:t>
              </a:r>
            </a:p>
            <a:p>
              <a:pPr algn="ctr"/>
              <a:r>
                <a:rPr lang="en-US" sz="1800" smtClean="0">
                  <a:solidFill>
                    <a:srgbClr val="FFFFFF"/>
                  </a:solidFill>
                  <a:latin typeface="Arial Rounded MT Bold" charset="0"/>
                </a:rPr>
                <a:t>and repair</a:t>
              </a:r>
              <a:endParaRPr lang="en-US" smtClean="0">
                <a:solidFill>
                  <a:prstClr val="black"/>
                </a:solidFill>
                <a:latin typeface="Arial Rounded MT Bold" charset="0"/>
              </a:endParaRPr>
            </a:p>
          </p:txBody>
        </p:sp>
        <p:sp>
          <p:nvSpPr>
            <p:cNvPr id="71710" name="Rectangle 35"/>
            <p:cNvSpPr>
              <a:spLocks noChangeArrowheads="1"/>
            </p:cNvSpPr>
            <p:nvPr/>
          </p:nvSpPr>
          <p:spPr bwMode="auto">
            <a:xfrm>
              <a:off x="1838" y="1862"/>
              <a:ext cx="1449" cy="628"/>
            </a:xfrm>
            <a:prstGeom prst="rect">
              <a:avLst/>
            </a:prstGeom>
            <a:noFill/>
            <a:ln w="38100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7410450" y="3529013"/>
            <a:ext cx="1003300" cy="2601912"/>
            <a:chOff x="4796" y="2359"/>
            <a:chExt cx="632" cy="1517"/>
          </a:xfrm>
        </p:grpSpPr>
        <p:sp>
          <p:nvSpPr>
            <p:cNvPr id="263205" name="Line 37"/>
            <p:cNvSpPr>
              <a:spLocks noChangeShapeType="1"/>
            </p:cNvSpPr>
            <p:nvPr/>
          </p:nvSpPr>
          <p:spPr bwMode="auto">
            <a:xfrm>
              <a:off x="5110" y="2359"/>
              <a:ext cx="1" cy="1496"/>
            </a:xfrm>
            <a:prstGeom prst="line">
              <a:avLst/>
            </a:prstGeom>
            <a:noFill/>
            <a:ln w="44450">
              <a:solidFill>
                <a:srgbClr val="787863"/>
              </a:solidFill>
              <a:round/>
              <a:headEnd type="triangle" w="med" len="med"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Helvetica" pitchFamily="17" charset="0"/>
              </a:endParaRPr>
            </a:p>
          </p:txBody>
        </p:sp>
        <p:sp>
          <p:nvSpPr>
            <p:cNvPr id="263206" name="Text Box 38"/>
            <p:cNvSpPr txBox="1">
              <a:spLocks noChangeArrowheads="1"/>
            </p:cNvSpPr>
            <p:nvPr/>
          </p:nvSpPr>
          <p:spPr bwMode="auto">
            <a:xfrm>
              <a:off x="4796" y="2992"/>
              <a:ext cx="632" cy="214"/>
            </a:xfrm>
            <a:prstGeom prst="rect">
              <a:avLst/>
            </a:prstGeom>
            <a:solidFill>
              <a:srgbClr val="040119"/>
            </a:solidFill>
            <a:ln w="127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dirty="0" smtClean="0">
                  <a:solidFill>
                    <a:srgbClr val="FFFFFF"/>
                  </a:solidFill>
                  <a:latin typeface="Arial Rounded MT Bold"/>
                </a:rPr>
                <a:t>7 - 28</a:t>
              </a:r>
            </a:p>
          </p:txBody>
        </p:sp>
        <p:sp>
          <p:nvSpPr>
            <p:cNvPr id="263207" name="Line 39"/>
            <p:cNvSpPr>
              <a:spLocks noChangeShapeType="1"/>
            </p:cNvSpPr>
            <p:nvPr/>
          </p:nvSpPr>
          <p:spPr bwMode="auto">
            <a:xfrm>
              <a:off x="4952" y="3875"/>
              <a:ext cx="318" cy="1"/>
            </a:xfrm>
            <a:prstGeom prst="line">
              <a:avLst/>
            </a:prstGeom>
            <a:noFill/>
            <a:ln w="28575">
              <a:solidFill>
                <a:srgbClr val="787863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Helvetica" pitchFamily="17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7243761" y="1392238"/>
            <a:ext cx="1457324" cy="2106612"/>
            <a:chOff x="4563" y="877"/>
            <a:chExt cx="918" cy="1327"/>
          </a:xfrm>
        </p:grpSpPr>
        <p:grpSp>
          <p:nvGrpSpPr>
            <p:cNvPr id="71697" name="Group 41"/>
            <p:cNvGrpSpPr>
              <a:grpSpLocks/>
            </p:cNvGrpSpPr>
            <p:nvPr/>
          </p:nvGrpSpPr>
          <p:grpSpPr bwMode="auto">
            <a:xfrm>
              <a:off x="4698" y="1073"/>
              <a:ext cx="554" cy="1131"/>
              <a:chOff x="4826" y="1209"/>
              <a:chExt cx="554" cy="1131"/>
            </a:xfrm>
          </p:grpSpPr>
          <p:sp>
            <p:nvSpPr>
              <p:cNvPr id="263210" name="Line 42"/>
              <p:cNvSpPr>
                <a:spLocks noChangeShapeType="1"/>
              </p:cNvSpPr>
              <p:nvPr/>
            </p:nvSpPr>
            <p:spPr bwMode="auto">
              <a:xfrm>
                <a:off x="4944" y="2339"/>
                <a:ext cx="318" cy="1"/>
              </a:xfrm>
              <a:prstGeom prst="line">
                <a:avLst/>
              </a:prstGeom>
              <a:noFill/>
              <a:ln w="28575">
                <a:solidFill>
                  <a:srgbClr val="78786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solidFill>
                    <a:prstClr val="black"/>
                  </a:solidFill>
                  <a:latin typeface="Helvetica" pitchFamily="17" charset="0"/>
                </a:endParaRPr>
              </a:p>
            </p:txBody>
          </p:sp>
          <p:sp>
            <p:nvSpPr>
              <p:cNvPr id="263211" name="Line 43"/>
              <p:cNvSpPr>
                <a:spLocks noChangeShapeType="1"/>
              </p:cNvSpPr>
              <p:nvPr/>
            </p:nvSpPr>
            <p:spPr bwMode="auto">
              <a:xfrm>
                <a:off x="4946" y="1209"/>
                <a:ext cx="315" cy="0"/>
              </a:xfrm>
              <a:prstGeom prst="line">
                <a:avLst/>
              </a:prstGeom>
              <a:noFill/>
              <a:ln w="28575">
                <a:solidFill>
                  <a:srgbClr val="787863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solidFill>
                    <a:prstClr val="black"/>
                  </a:solidFill>
                  <a:latin typeface="Helvetica" pitchFamily="17" charset="0"/>
                </a:endParaRPr>
              </a:p>
            </p:txBody>
          </p:sp>
          <p:sp>
            <p:nvSpPr>
              <p:cNvPr id="263212" name="Line 44"/>
              <p:cNvSpPr>
                <a:spLocks noChangeShapeType="1"/>
              </p:cNvSpPr>
              <p:nvPr/>
            </p:nvSpPr>
            <p:spPr bwMode="auto">
              <a:xfrm>
                <a:off x="5103" y="1221"/>
                <a:ext cx="0" cy="1099"/>
              </a:xfrm>
              <a:prstGeom prst="line">
                <a:avLst/>
              </a:prstGeom>
              <a:noFill/>
              <a:ln w="44450">
                <a:solidFill>
                  <a:schemeClr val="bg2">
                    <a:lumMod val="50000"/>
                  </a:schemeClr>
                </a:solidFill>
                <a:round/>
                <a:headEnd type="triangle" w="med" len="med"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solidFill>
                    <a:prstClr val="black"/>
                  </a:solidFill>
                  <a:latin typeface="Helvetica" pitchFamily="17" charset="0"/>
                </a:endParaRPr>
              </a:p>
            </p:txBody>
          </p:sp>
          <p:sp>
            <p:nvSpPr>
              <p:cNvPr id="263213" name="Text Box 45"/>
              <p:cNvSpPr txBox="1">
                <a:spLocks noChangeArrowheads="1"/>
              </p:cNvSpPr>
              <p:nvPr/>
            </p:nvSpPr>
            <p:spPr bwMode="auto">
              <a:xfrm>
                <a:off x="4826" y="1647"/>
                <a:ext cx="554" cy="231"/>
              </a:xfrm>
              <a:prstGeom prst="rect">
                <a:avLst/>
              </a:prstGeom>
              <a:solidFill>
                <a:srgbClr val="040119"/>
              </a:solidFill>
              <a:ln w="12700">
                <a:solidFill>
                  <a:srgbClr val="CACAB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 dirty="0" smtClean="0">
                    <a:solidFill>
                      <a:srgbClr val="FFFFFF"/>
                    </a:solidFill>
                    <a:latin typeface="Arial Rounded MT Bold"/>
                  </a:rPr>
                  <a:t>1 - 7</a:t>
                </a:r>
              </a:p>
            </p:txBody>
          </p:sp>
        </p:grpSp>
        <p:sp>
          <p:nvSpPr>
            <p:cNvPr id="263214" name="Rectangle 46"/>
            <p:cNvSpPr>
              <a:spLocks noChangeArrowheads="1"/>
            </p:cNvSpPr>
            <p:nvPr/>
          </p:nvSpPr>
          <p:spPr bwMode="auto">
            <a:xfrm>
              <a:off x="4563" y="877"/>
              <a:ext cx="91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2D2F2B"/>
                  </a:solidFill>
                  <a:latin typeface="Arial Rounded MT Bold"/>
                </a:rPr>
                <a:t>ARDS Day</a:t>
              </a: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4092575" y="2495550"/>
            <a:ext cx="3260725" cy="658813"/>
            <a:chOff x="2578" y="1713"/>
            <a:chExt cx="2054" cy="415"/>
          </a:xfrm>
        </p:grpSpPr>
        <p:sp>
          <p:nvSpPr>
            <p:cNvPr id="263216" name="Line 48"/>
            <p:cNvSpPr>
              <a:spLocks noChangeShapeType="1"/>
            </p:cNvSpPr>
            <p:nvPr/>
          </p:nvSpPr>
          <p:spPr bwMode="auto">
            <a:xfrm>
              <a:off x="2578" y="1920"/>
              <a:ext cx="765" cy="1"/>
            </a:xfrm>
            <a:prstGeom prst="line">
              <a:avLst/>
            </a:prstGeom>
            <a:noFill/>
            <a:ln w="34925">
              <a:solidFill>
                <a:srgbClr val="7F7F7F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63217" name="Text Box 49"/>
            <p:cNvSpPr txBox="1">
              <a:spLocks noChangeArrowheads="1"/>
            </p:cNvSpPr>
            <p:nvPr/>
          </p:nvSpPr>
          <p:spPr bwMode="auto">
            <a:xfrm>
              <a:off x="3344" y="1713"/>
              <a:ext cx="1288" cy="415"/>
            </a:xfrm>
            <a:prstGeom prst="rect">
              <a:avLst/>
            </a:prstGeom>
            <a:noFill/>
            <a:ln w="28575">
              <a:solidFill>
                <a:srgbClr val="7F7F7F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  <a:cs typeface="Arial Rounded MT Bold"/>
                </a:rPr>
                <a:t>5 - 15% early death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  <a:cs typeface="Arial Rounded MT Bold"/>
                </a:rPr>
                <a:t>5 - 10% </a:t>
              </a:r>
              <a:r>
                <a:rPr lang="en-US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  <a:cs typeface="Arial Rounded MT Bold"/>
                </a:rPr>
                <a:t>extubated</a:t>
              </a:r>
              <a:endPara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71691" name="Rectangle 50"/>
          <p:cNvSpPr>
            <a:spLocks noChangeArrowheads="1"/>
          </p:cNvSpPr>
          <p:nvPr/>
        </p:nvSpPr>
        <p:spPr bwMode="auto">
          <a:xfrm>
            <a:off x="474663" y="6362700"/>
            <a:ext cx="3352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r>
              <a:rPr lang="en-US" sz="1600" smtClean="0">
                <a:solidFill>
                  <a:srgbClr val="404040"/>
                </a:solidFill>
                <a:latin typeface="Arial Rounded MT Bold" charset="0"/>
              </a:rPr>
              <a:t>Eur Respir J 1996; 9:2650-2670</a:t>
            </a:r>
            <a:r>
              <a:rPr lang="en-US" sz="1600" smtClean="0">
                <a:solidFill>
                  <a:srgbClr val="FFFFFF"/>
                </a:solidFill>
                <a:latin typeface="Arial Rounded MT Bold" charset="0"/>
              </a:rPr>
              <a:t>.</a:t>
            </a:r>
          </a:p>
        </p:txBody>
      </p:sp>
      <p:grpSp>
        <p:nvGrpSpPr>
          <p:cNvPr id="17" name="Group 57"/>
          <p:cNvGrpSpPr>
            <a:grpSpLocks/>
          </p:cNvGrpSpPr>
          <p:nvPr/>
        </p:nvGrpSpPr>
        <p:grpSpPr bwMode="auto">
          <a:xfrm>
            <a:off x="3449638" y="4400550"/>
            <a:ext cx="1193800" cy="1358900"/>
            <a:chOff x="4072717" y="7321724"/>
            <a:chExt cx="1193800" cy="1358900"/>
          </a:xfrm>
        </p:grpSpPr>
        <p:sp>
          <p:nvSpPr>
            <p:cNvPr id="71693" name="Diamond 53"/>
            <p:cNvSpPr>
              <a:spLocks noChangeArrowheads="1"/>
            </p:cNvSpPr>
            <p:nvPr/>
          </p:nvSpPr>
          <p:spPr bwMode="auto">
            <a:xfrm>
              <a:off x="4072717" y="7321724"/>
              <a:ext cx="1193800" cy="1358900"/>
            </a:xfrm>
            <a:prstGeom prst="diamond">
              <a:avLst/>
            </a:prstGeom>
            <a:solidFill>
              <a:schemeClr val="tx1"/>
            </a:solidFill>
            <a:ln w="38100">
              <a:solidFill>
                <a:srgbClr val="7F7F7F"/>
              </a:solidFill>
              <a:round/>
              <a:headEnd/>
              <a:tailEnd/>
            </a:ln>
          </p:spPr>
          <p:txBody>
            <a:bodyPr tIns="0" bIns="0" anchor="ctr" anchorCtr="1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71694" name="TextBox 54"/>
            <p:cNvSpPr txBox="1">
              <a:spLocks noChangeArrowheads="1"/>
            </p:cNvSpPr>
            <p:nvPr/>
          </p:nvSpPr>
          <p:spPr bwMode="auto">
            <a:xfrm>
              <a:off x="4356746" y="7493174"/>
              <a:ext cx="6257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6000" smtClean="0">
                  <a:solidFill>
                    <a:srgbClr val="FFFF66"/>
                  </a:solidFill>
                  <a:latin typeface="Arial Rounded MT Bold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725488" y="4025900"/>
            <a:ext cx="7831137" cy="2449513"/>
            <a:chOff x="457" y="2536"/>
            <a:chExt cx="4933" cy="1543"/>
          </a:xfrm>
        </p:grpSpPr>
        <p:grpSp>
          <p:nvGrpSpPr>
            <p:cNvPr id="26902" name="Group 3"/>
            <p:cNvGrpSpPr>
              <a:grpSpLocks/>
            </p:cNvGrpSpPr>
            <p:nvPr/>
          </p:nvGrpSpPr>
          <p:grpSpPr bwMode="auto">
            <a:xfrm>
              <a:off x="457" y="2635"/>
              <a:ext cx="4933" cy="1444"/>
              <a:chOff x="457" y="2635"/>
              <a:chExt cx="4933" cy="1444"/>
            </a:xfrm>
          </p:grpSpPr>
          <p:sp>
            <p:nvSpPr>
              <p:cNvPr id="26906" name="Freeform 4"/>
              <p:cNvSpPr>
                <a:spLocks/>
              </p:cNvSpPr>
              <p:nvPr/>
            </p:nvSpPr>
            <p:spPr bwMode="auto">
              <a:xfrm>
                <a:off x="765" y="3023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7" name="Freeform 5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2250 w 4471"/>
                  <a:gd name="T7" fmla="*/ 677 h 677"/>
                  <a:gd name="T8" fmla="*/ 0 w 4471"/>
                  <a:gd name="T9" fmla="*/ 677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  <a:lnTo>
                      <a:pt x="2250" y="677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8" name="Freeform 6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9" name="Freeform 7"/>
              <p:cNvSpPr>
                <a:spLocks/>
              </p:cNvSpPr>
              <p:nvPr/>
            </p:nvSpPr>
            <p:spPr bwMode="auto">
              <a:xfrm>
                <a:off x="765" y="3122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0" name="Freeform 8"/>
              <p:cNvSpPr>
                <a:spLocks/>
              </p:cNvSpPr>
              <p:nvPr/>
            </p:nvSpPr>
            <p:spPr bwMode="auto">
              <a:xfrm>
                <a:off x="765" y="2928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1" name="Freeform 9"/>
              <p:cNvSpPr>
                <a:spLocks/>
              </p:cNvSpPr>
              <p:nvPr/>
            </p:nvSpPr>
            <p:spPr bwMode="auto">
              <a:xfrm>
                <a:off x="765" y="2829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2" name="Freeform 10"/>
              <p:cNvSpPr>
                <a:spLocks/>
              </p:cNvSpPr>
              <p:nvPr/>
            </p:nvSpPr>
            <p:spPr bwMode="auto">
              <a:xfrm>
                <a:off x="765" y="2730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3" name="Freeform 11"/>
              <p:cNvSpPr>
                <a:spLocks/>
              </p:cNvSpPr>
              <p:nvPr/>
            </p:nvSpPr>
            <p:spPr bwMode="auto">
              <a:xfrm>
                <a:off x="765" y="2635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4" name="Freeform 12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4471 w 4471"/>
                  <a:gd name="T1" fmla="*/ 0 h 677"/>
                  <a:gd name="T2" fmla="*/ 2250 w 4471"/>
                  <a:gd name="T3" fmla="*/ 677 h 677"/>
                  <a:gd name="T4" fmla="*/ 0 w 4471"/>
                  <a:gd name="T5" fmla="*/ 677 h 677"/>
                  <a:gd name="T6" fmla="*/ 2222 w 4471"/>
                  <a:gd name="T7" fmla="*/ 0 h 677"/>
                  <a:gd name="T8" fmla="*/ 4471 w 4471"/>
                  <a:gd name="T9" fmla="*/ 0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4471" y="0"/>
                    </a:moveTo>
                    <a:lnTo>
                      <a:pt x="2250" y="677"/>
                    </a:lnTo>
                    <a:lnTo>
                      <a:pt x="0" y="677"/>
                    </a:lnTo>
                    <a:lnTo>
                      <a:pt x="2222" y="0"/>
                    </a:lnTo>
                    <a:lnTo>
                      <a:pt x="4471" y="0"/>
                    </a:lnTo>
                    <a:close/>
                  </a:path>
                </a:pathLst>
              </a:cu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5" name="Rectangle 13"/>
              <p:cNvSpPr>
                <a:spLocks noChangeArrowheads="1"/>
              </p:cNvSpPr>
              <p:nvPr/>
            </p:nvSpPr>
            <p:spPr bwMode="auto">
              <a:xfrm>
                <a:off x="539" y="3763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150</a:t>
                </a:r>
              </a:p>
            </p:txBody>
          </p:sp>
          <p:sp>
            <p:nvSpPr>
              <p:cNvPr id="26916" name="Rectangle 14"/>
              <p:cNvSpPr>
                <a:spLocks noChangeArrowheads="1"/>
              </p:cNvSpPr>
              <p:nvPr/>
            </p:nvSpPr>
            <p:spPr bwMode="auto">
              <a:xfrm>
                <a:off x="539" y="3668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26917" name="Rectangle 15"/>
              <p:cNvSpPr>
                <a:spLocks noChangeArrowheads="1"/>
              </p:cNvSpPr>
              <p:nvPr/>
            </p:nvSpPr>
            <p:spPr bwMode="auto">
              <a:xfrm>
                <a:off x="539" y="3569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350</a:t>
                </a:r>
              </a:p>
            </p:txBody>
          </p:sp>
          <p:sp>
            <p:nvSpPr>
              <p:cNvPr id="26918" name="Rectangle 16"/>
              <p:cNvSpPr>
                <a:spLocks noChangeArrowheads="1"/>
              </p:cNvSpPr>
              <p:nvPr/>
            </p:nvSpPr>
            <p:spPr bwMode="auto">
              <a:xfrm>
                <a:off x="539" y="3470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450</a:t>
                </a:r>
              </a:p>
            </p:txBody>
          </p:sp>
          <p:sp>
            <p:nvSpPr>
              <p:cNvPr id="26919" name="Rectangle 17"/>
              <p:cNvSpPr>
                <a:spLocks noChangeArrowheads="1"/>
              </p:cNvSpPr>
              <p:nvPr/>
            </p:nvSpPr>
            <p:spPr bwMode="auto">
              <a:xfrm>
                <a:off x="539" y="3375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550</a:t>
                </a:r>
              </a:p>
            </p:txBody>
          </p:sp>
          <p:sp>
            <p:nvSpPr>
              <p:cNvPr id="26920" name="Rectangle 18"/>
              <p:cNvSpPr>
                <a:spLocks noChangeArrowheads="1"/>
              </p:cNvSpPr>
              <p:nvPr/>
            </p:nvSpPr>
            <p:spPr bwMode="auto">
              <a:xfrm>
                <a:off x="539" y="3275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650</a:t>
                </a:r>
              </a:p>
            </p:txBody>
          </p:sp>
          <p:sp>
            <p:nvSpPr>
              <p:cNvPr id="26921" name="Rectangle 19"/>
              <p:cNvSpPr>
                <a:spLocks noChangeArrowheads="1"/>
              </p:cNvSpPr>
              <p:nvPr/>
            </p:nvSpPr>
            <p:spPr bwMode="auto">
              <a:xfrm>
                <a:off x="539" y="3176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grpSp>
            <p:nvGrpSpPr>
              <p:cNvPr id="26922" name="Group 20"/>
              <p:cNvGrpSpPr>
                <a:grpSpLocks/>
              </p:cNvGrpSpPr>
              <p:nvPr/>
            </p:nvGrpSpPr>
            <p:grpSpPr bwMode="auto">
              <a:xfrm>
                <a:off x="724" y="3209"/>
                <a:ext cx="55" cy="707"/>
                <a:chOff x="724" y="3209"/>
                <a:chExt cx="55" cy="707"/>
              </a:xfrm>
            </p:grpSpPr>
            <p:sp>
              <p:nvSpPr>
                <p:cNvPr id="26941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58" y="3209"/>
                  <a:ext cx="1" cy="686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2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24" y="3895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3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724" y="3796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724" y="37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724" y="36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724" y="3502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724" y="3407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24" y="3308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24" y="3209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0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758" y="389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1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758" y="387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758" y="385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758" y="383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758" y="381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758" y="379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758" y="377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7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758" y="375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58" y="373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5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758" y="371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758" y="37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758" y="367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758" y="366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58" y="364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758" y="361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758" y="36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6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758" y="358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7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758" y="35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758" y="354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758" y="35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758" y="350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1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758" y="348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2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758" y="34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758" y="344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758" y="34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5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758" y="340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758" y="33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7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758" y="336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8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758" y="334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79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758" y="332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758" y="330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1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758" y="32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2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758" y="326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758" y="324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758" y="323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5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758" y="320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86" name="Line 66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923" name="Freeform 67"/>
              <p:cNvSpPr>
                <a:spLocks/>
              </p:cNvSpPr>
              <p:nvPr/>
            </p:nvSpPr>
            <p:spPr bwMode="auto">
              <a:xfrm>
                <a:off x="3015" y="3222"/>
                <a:ext cx="2221" cy="699"/>
              </a:xfrm>
              <a:custGeom>
                <a:avLst/>
                <a:gdLst>
                  <a:gd name="T0" fmla="*/ 2221 w 2221"/>
                  <a:gd name="T1" fmla="*/ 0 h 699"/>
                  <a:gd name="T2" fmla="*/ 0 w 2221"/>
                  <a:gd name="T3" fmla="*/ 677 h 699"/>
                  <a:gd name="T4" fmla="*/ 0 w 2221"/>
                  <a:gd name="T5" fmla="*/ 699 h 699"/>
                  <a:gd name="T6" fmla="*/ 0 60000 65536"/>
                  <a:gd name="T7" fmla="*/ 0 60000 65536"/>
                  <a:gd name="T8" fmla="*/ 0 60000 65536"/>
                  <a:gd name="T9" fmla="*/ 0 w 2221"/>
                  <a:gd name="T10" fmla="*/ 0 h 699"/>
                  <a:gd name="T11" fmla="*/ 2221 w 2221"/>
                  <a:gd name="T12" fmla="*/ 699 h 6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" h="699">
                    <a:moveTo>
                      <a:pt x="2221" y="0"/>
                    </a:moveTo>
                    <a:lnTo>
                      <a:pt x="0" y="677"/>
                    </a:lnTo>
                    <a:lnTo>
                      <a:pt x="0" y="69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4" name="Line 68"/>
              <p:cNvSpPr>
                <a:spLocks noChangeShapeType="1"/>
              </p:cNvSpPr>
              <p:nvPr/>
            </p:nvSpPr>
            <p:spPr bwMode="auto">
              <a:xfrm>
                <a:off x="3334" y="3804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5" name="Line 69"/>
              <p:cNvSpPr>
                <a:spLocks noChangeShapeType="1"/>
              </p:cNvSpPr>
              <p:nvPr/>
            </p:nvSpPr>
            <p:spPr bwMode="auto">
              <a:xfrm>
                <a:off x="3653" y="370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6" name="Line 70"/>
              <p:cNvSpPr>
                <a:spLocks noChangeShapeType="1"/>
              </p:cNvSpPr>
              <p:nvPr/>
            </p:nvSpPr>
            <p:spPr bwMode="auto">
              <a:xfrm>
                <a:off x="4285" y="351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7" name="Line 71"/>
              <p:cNvSpPr>
                <a:spLocks noChangeShapeType="1"/>
              </p:cNvSpPr>
              <p:nvPr/>
            </p:nvSpPr>
            <p:spPr bwMode="auto">
              <a:xfrm>
                <a:off x="5236" y="3222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264" name="Rectangle 72"/>
              <p:cNvSpPr>
                <a:spLocks noChangeArrowheads="1"/>
              </p:cNvSpPr>
              <p:nvPr/>
            </p:nvSpPr>
            <p:spPr bwMode="auto">
              <a:xfrm>
                <a:off x="3058" y="3848"/>
                <a:ext cx="53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TNF-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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65" name="Rectangle 73"/>
              <p:cNvSpPr>
                <a:spLocks noChangeArrowheads="1"/>
              </p:cNvSpPr>
              <p:nvPr/>
            </p:nvSpPr>
            <p:spPr bwMode="auto">
              <a:xfrm>
                <a:off x="3680" y="3659"/>
                <a:ext cx="45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IL-1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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66" name="Rectangle 74"/>
              <p:cNvSpPr>
                <a:spLocks noChangeArrowheads="1"/>
              </p:cNvSpPr>
              <p:nvPr/>
            </p:nvSpPr>
            <p:spPr bwMode="auto">
              <a:xfrm>
                <a:off x="4308" y="3485"/>
                <a:ext cx="37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IL-6 </a:t>
                </a:r>
              </a:p>
            </p:txBody>
          </p:sp>
          <p:sp>
            <p:nvSpPr>
              <p:cNvPr id="264267" name="Rectangle 75"/>
              <p:cNvSpPr>
                <a:spLocks noChangeArrowheads="1"/>
              </p:cNvSpPr>
              <p:nvPr/>
            </p:nvSpPr>
            <p:spPr bwMode="auto">
              <a:xfrm>
                <a:off x="4889" y="3285"/>
                <a:ext cx="50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IL-8 </a:t>
                </a:r>
              </a:p>
            </p:txBody>
          </p:sp>
          <p:sp>
            <p:nvSpPr>
              <p:cNvPr id="26932" name="Rectangle 76"/>
              <p:cNvSpPr>
                <a:spLocks noChangeArrowheads="1"/>
              </p:cNvSpPr>
              <p:nvPr/>
            </p:nvSpPr>
            <p:spPr bwMode="auto">
              <a:xfrm>
                <a:off x="457" y="2710"/>
                <a:ext cx="133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>
                    <a:solidFill>
                      <a:srgbClr val="FFFFFF"/>
                    </a:solidFill>
                    <a:latin typeface="Arial Rounded MT Bold" charset="0"/>
                    <a:cs typeface="Arial Rounded MT Bold" charset="0"/>
                  </a:rPr>
                  <a:t>Survivors (n = 17)</a:t>
                </a:r>
              </a:p>
            </p:txBody>
          </p:sp>
          <p:grpSp>
            <p:nvGrpSpPr>
              <p:cNvPr id="26933" name="Group 77"/>
              <p:cNvGrpSpPr>
                <a:grpSpLocks/>
              </p:cNvGrpSpPr>
              <p:nvPr/>
            </p:nvGrpSpPr>
            <p:grpSpPr bwMode="auto">
              <a:xfrm>
                <a:off x="758" y="3895"/>
                <a:ext cx="2251" cy="21"/>
                <a:chOff x="758" y="3895"/>
                <a:chExt cx="2251" cy="21"/>
              </a:xfrm>
            </p:grpSpPr>
            <p:sp>
              <p:nvSpPr>
                <p:cNvPr id="26934" name="Line 78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2250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5" name="Line 79"/>
                <p:cNvSpPr>
                  <a:spLocks noChangeShapeType="1"/>
                </p:cNvSpPr>
                <p:nvPr/>
              </p:nvSpPr>
              <p:spPr bwMode="auto">
                <a:xfrm>
                  <a:off x="11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6" name="Line 80"/>
                <p:cNvSpPr>
                  <a:spLocks noChangeShapeType="1"/>
                </p:cNvSpPr>
                <p:nvPr/>
              </p:nvSpPr>
              <p:spPr bwMode="auto">
                <a:xfrm>
                  <a:off x="15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7" name="Line 81"/>
                <p:cNvSpPr>
                  <a:spLocks noChangeShapeType="1"/>
                </p:cNvSpPr>
                <p:nvPr/>
              </p:nvSpPr>
              <p:spPr bwMode="auto">
                <a:xfrm>
                  <a:off x="188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8" name="Line 82"/>
                <p:cNvSpPr>
                  <a:spLocks noChangeShapeType="1"/>
                </p:cNvSpPr>
                <p:nvPr/>
              </p:nvSpPr>
              <p:spPr bwMode="auto">
                <a:xfrm>
                  <a:off x="22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9" name="Line 83"/>
                <p:cNvSpPr>
                  <a:spLocks noChangeShapeType="1"/>
                </p:cNvSpPr>
                <p:nvPr/>
              </p:nvSpPr>
              <p:spPr bwMode="auto">
                <a:xfrm>
                  <a:off x="26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40" name="Line 84"/>
                <p:cNvSpPr>
                  <a:spLocks noChangeShapeType="1"/>
                </p:cNvSpPr>
                <p:nvPr/>
              </p:nvSpPr>
              <p:spPr bwMode="auto">
                <a:xfrm>
                  <a:off x="30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6903" name="Freeform 85"/>
            <p:cNvSpPr>
              <a:spLocks/>
            </p:cNvSpPr>
            <p:nvPr/>
          </p:nvSpPr>
          <p:spPr bwMode="auto">
            <a:xfrm>
              <a:off x="765" y="2536"/>
              <a:ext cx="4471" cy="677"/>
            </a:xfrm>
            <a:custGeom>
              <a:avLst/>
              <a:gdLst>
                <a:gd name="T0" fmla="*/ 0 w 4471"/>
                <a:gd name="T1" fmla="*/ 677 h 677"/>
                <a:gd name="T2" fmla="*/ 2222 w 4471"/>
                <a:gd name="T3" fmla="*/ 0 h 677"/>
                <a:gd name="T4" fmla="*/ 4471 w 4471"/>
                <a:gd name="T5" fmla="*/ 0 h 677"/>
                <a:gd name="T6" fmla="*/ 0 60000 65536"/>
                <a:gd name="T7" fmla="*/ 0 60000 65536"/>
                <a:gd name="T8" fmla="*/ 0 60000 65536"/>
                <a:gd name="T9" fmla="*/ 0 w 4471"/>
                <a:gd name="T10" fmla="*/ 0 h 677"/>
                <a:gd name="T11" fmla="*/ 4471 w 4471"/>
                <a:gd name="T12" fmla="*/ 677 h 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71" h="677">
                  <a:moveTo>
                    <a:pt x="0" y="677"/>
                  </a:moveTo>
                  <a:lnTo>
                    <a:pt x="2222" y="0"/>
                  </a:lnTo>
                  <a:lnTo>
                    <a:pt x="447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04" name="Freeform 86"/>
            <p:cNvSpPr>
              <a:spLocks/>
            </p:cNvSpPr>
            <p:nvPr/>
          </p:nvSpPr>
          <p:spPr bwMode="auto">
            <a:xfrm>
              <a:off x="765" y="2536"/>
              <a:ext cx="2222" cy="1363"/>
            </a:xfrm>
            <a:custGeom>
              <a:avLst/>
              <a:gdLst>
                <a:gd name="T0" fmla="*/ 0 w 2222"/>
                <a:gd name="T1" fmla="*/ 1363 h 1363"/>
                <a:gd name="T2" fmla="*/ 0 w 2222"/>
                <a:gd name="T3" fmla="*/ 677 h 1363"/>
                <a:gd name="T4" fmla="*/ 2222 w 2222"/>
                <a:gd name="T5" fmla="*/ 0 h 1363"/>
                <a:gd name="T6" fmla="*/ 2222 w 2222"/>
                <a:gd name="T7" fmla="*/ 686 h 1363"/>
                <a:gd name="T8" fmla="*/ 0 w 2222"/>
                <a:gd name="T9" fmla="*/ 1363 h 1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2"/>
                <a:gd name="T16" fmla="*/ 0 h 1363"/>
                <a:gd name="T17" fmla="*/ 2222 w 2222"/>
                <a:gd name="T18" fmla="*/ 1363 h 1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2" h="1363">
                  <a:moveTo>
                    <a:pt x="0" y="1363"/>
                  </a:moveTo>
                  <a:lnTo>
                    <a:pt x="0" y="677"/>
                  </a:lnTo>
                  <a:lnTo>
                    <a:pt x="2222" y="0"/>
                  </a:lnTo>
                  <a:lnTo>
                    <a:pt x="2222" y="686"/>
                  </a:lnTo>
                  <a:lnTo>
                    <a:pt x="0" y="1363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05" name="Rectangle 87"/>
            <p:cNvSpPr>
              <a:spLocks noChangeArrowheads="1"/>
            </p:cNvSpPr>
            <p:nvPr/>
          </p:nvSpPr>
          <p:spPr bwMode="auto">
            <a:xfrm>
              <a:off x="2987" y="2536"/>
              <a:ext cx="2249" cy="68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626" name="Rectangle 88"/>
          <p:cNvSpPr>
            <a:spLocks noChangeArrowheads="1"/>
          </p:cNvSpPr>
          <p:nvPr/>
        </p:nvSpPr>
        <p:spPr bwMode="auto">
          <a:xfrm>
            <a:off x="909638" y="34877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750888" y="3533775"/>
            <a:ext cx="4043362" cy="3001963"/>
            <a:chOff x="473" y="2226"/>
            <a:chExt cx="2547" cy="1891"/>
          </a:xfrm>
        </p:grpSpPr>
        <p:grpSp>
          <p:nvGrpSpPr>
            <p:cNvPr id="26878" name="Group 90"/>
            <p:cNvGrpSpPr>
              <a:grpSpLocks/>
            </p:cNvGrpSpPr>
            <p:nvPr/>
          </p:nvGrpSpPr>
          <p:grpSpPr bwMode="auto">
            <a:xfrm>
              <a:off x="474" y="3929"/>
              <a:ext cx="2440" cy="188"/>
              <a:chOff x="474" y="3929"/>
              <a:chExt cx="2440" cy="188"/>
            </a:xfrm>
          </p:grpSpPr>
          <p:sp>
            <p:nvSpPr>
              <p:cNvPr id="264283" name="Rectangle 91"/>
              <p:cNvSpPr>
                <a:spLocks noChangeArrowheads="1"/>
              </p:cNvSpPr>
              <p:nvPr/>
            </p:nvSpPr>
            <p:spPr bwMode="auto">
              <a:xfrm>
                <a:off x="92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1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4" name="Rectangle 92"/>
              <p:cNvSpPr>
                <a:spLocks noChangeArrowheads="1"/>
              </p:cNvSpPr>
              <p:nvPr/>
            </p:nvSpPr>
            <p:spPr bwMode="auto">
              <a:xfrm>
                <a:off x="1296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2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5" name="Rectangle 93"/>
              <p:cNvSpPr>
                <a:spLocks noChangeArrowheads="1"/>
              </p:cNvSpPr>
              <p:nvPr/>
            </p:nvSpPr>
            <p:spPr bwMode="auto">
              <a:xfrm>
                <a:off x="167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3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6" name="Rectangle 94"/>
              <p:cNvSpPr>
                <a:spLocks noChangeArrowheads="1"/>
              </p:cNvSpPr>
              <p:nvPr/>
            </p:nvSpPr>
            <p:spPr bwMode="auto">
              <a:xfrm>
                <a:off x="2046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5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7" name="Rectangle 95"/>
              <p:cNvSpPr>
                <a:spLocks noChangeArrowheads="1"/>
              </p:cNvSpPr>
              <p:nvPr/>
            </p:nvSpPr>
            <p:spPr bwMode="auto">
              <a:xfrm>
                <a:off x="242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7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8" name="Rectangle 96"/>
              <p:cNvSpPr>
                <a:spLocks noChangeArrowheads="1"/>
              </p:cNvSpPr>
              <p:nvPr/>
            </p:nvSpPr>
            <p:spPr bwMode="auto">
              <a:xfrm>
                <a:off x="2754" y="3944"/>
                <a:ext cx="1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10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9" name="Rectangle 97"/>
              <p:cNvSpPr>
                <a:spLocks noChangeArrowheads="1"/>
              </p:cNvSpPr>
              <p:nvPr/>
            </p:nvSpPr>
            <p:spPr bwMode="auto">
              <a:xfrm>
                <a:off x="474" y="3929"/>
                <a:ext cx="3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 anchorCtr="1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Day</a:t>
                </a:r>
              </a:p>
            </p:txBody>
          </p:sp>
        </p:grpSp>
        <p:grpSp>
          <p:nvGrpSpPr>
            <p:cNvPr id="26879" name="Group 98"/>
            <p:cNvGrpSpPr>
              <a:grpSpLocks/>
            </p:cNvGrpSpPr>
            <p:nvPr/>
          </p:nvGrpSpPr>
          <p:grpSpPr bwMode="auto">
            <a:xfrm>
              <a:off x="473" y="2226"/>
              <a:ext cx="2547" cy="238"/>
              <a:chOff x="473" y="2226"/>
              <a:chExt cx="2547" cy="238"/>
            </a:xfrm>
          </p:grpSpPr>
          <p:grpSp>
            <p:nvGrpSpPr>
              <p:cNvPr id="26880" name="Group 99"/>
              <p:cNvGrpSpPr>
                <a:grpSpLocks/>
              </p:cNvGrpSpPr>
              <p:nvPr/>
            </p:nvGrpSpPr>
            <p:grpSpPr bwMode="auto">
              <a:xfrm>
                <a:off x="716" y="2226"/>
                <a:ext cx="2304" cy="207"/>
                <a:chOff x="716" y="2226"/>
                <a:chExt cx="2304" cy="207"/>
              </a:xfrm>
            </p:grpSpPr>
            <p:sp>
              <p:nvSpPr>
                <p:cNvPr id="26882" name="Line 100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230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3" name="Line 101"/>
                <p:cNvSpPr>
                  <a:spLocks noChangeShapeType="1"/>
                </p:cNvSpPr>
                <p:nvPr/>
              </p:nvSpPr>
              <p:spPr bwMode="auto">
                <a:xfrm>
                  <a:off x="1100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4" name="Line 102"/>
                <p:cNvSpPr>
                  <a:spLocks noChangeShapeType="1"/>
                </p:cNvSpPr>
                <p:nvPr/>
              </p:nvSpPr>
              <p:spPr bwMode="auto">
                <a:xfrm>
                  <a:off x="1484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5" name="Line 103"/>
                <p:cNvSpPr>
                  <a:spLocks noChangeShapeType="1"/>
                </p:cNvSpPr>
                <p:nvPr/>
              </p:nvSpPr>
              <p:spPr bwMode="auto">
                <a:xfrm>
                  <a:off x="1867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6" name="Line 104"/>
                <p:cNvSpPr>
                  <a:spLocks noChangeShapeType="1"/>
                </p:cNvSpPr>
                <p:nvPr/>
              </p:nvSpPr>
              <p:spPr bwMode="auto">
                <a:xfrm>
                  <a:off x="2251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7" name="Line 105"/>
                <p:cNvSpPr>
                  <a:spLocks noChangeShapeType="1"/>
                </p:cNvSpPr>
                <p:nvPr/>
              </p:nvSpPr>
              <p:spPr bwMode="auto">
                <a:xfrm>
                  <a:off x="2635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88" name="Line 106"/>
                <p:cNvSpPr>
                  <a:spLocks noChangeShapeType="1"/>
                </p:cNvSpPr>
                <p:nvPr/>
              </p:nvSpPr>
              <p:spPr bwMode="auto">
                <a:xfrm>
                  <a:off x="3019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2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884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1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0" name="Rectangle 108"/>
                <p:cNvSpPr>
                  <a:spLocks noChangeArrowheads="1"/>
                </p:cNvSpPr>
                <p:nvPr/>
              </p:nvSpPr>
              <p:spPr bwMode="auto">
                <a:xfrm>
                  <a:off x="1268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2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1" name="Rectangle 109"/>
                <p:cNvSpPr>
                  <a:spLocks noChangeArrowheads="1"/>
                </p:cNvSpPr>
                <p:nvPr/>
              </p:nvSpPr>
              <p:spPr bwMode="auto">
                <a:xfrm>
                  <a:off x="1652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3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036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5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3" name="Rectangle 111"/>
                <p:cNvSpPr>
                  <a:spLocks noChangeArrowheads="1"/>
                </p:cNvSpPr>
                <p:nvPr/>
              </p:nvSpPr>
              <p:spPr bwMode="auto">
                <a:xfrm>
                  <a:off x="2419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7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64" y="2270"/>
                  <a:ext cx="151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10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</p:grpSp>
          <p:sp>
            <p:nvSpPr>
              <p:cNvPr id="264305" name="Rectangle 113"/>
              <p:cNvSpPr>
                <a:spLocks noChangeArrowheads="1"/>
              </p:cNvSpPr>
              <p:nvPr/>
            </p:nvSpPr>
            <p:spPr bwMode="auto">
              <a:xfrm>
                <a:off x="473" y="2235"/>
                <a:ext cx="378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Day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</p:grpSp>
      </p:grpSp>
      <p:grpSp>
        <p:nvGrpSpPr>
          <p:cNvPr id="26628" name="Group 114"/>
          <p:cNvGrpSpPr>
            <a:grpSpLocks/>
          </p:cNvGrpSpPr>
          <p:nvPr/>
        </p:nvGrpSpPr>
        <p:grpSpPr bwMode="auto">
          <a:xfrm>
            <a:off x="725488" y="1643063"/>
            <a:ext cx="7810500" cy="2197100"/>
            <a:chOff x="457" y="1035"/>
            <a:chExt cx="4920" cy="1384"/>
          </a:xfrm>
        </p:grpSpPr>
        <p:sp>
          <p:nvSpPr>
            <p:cNvPr id="26802" name="Freeform 115"/>
            <p:cNvSpPr>
              <a:spLocks/>
            </p:cNvSpPr>
            <p:nvPr/>
          </p:nvSpPr>
          <p:spPr bwMode="auto">
            <a:xfrm>
              <a:off x="723" y="1035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3" name="Freeform 116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2302 w 4579"/>
                <a:gd name="T7" fmla="*/ 586 h 586"/>
                <a:gd name="T8" fmla="*/ 0 w 4579"/>
                <a:gd name="T9" fmla="*/ 586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  <a:lnTo>
                    <a:pt x="2302" y="58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4" name="Freeform 117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5" name="Freeform 118"/>
            <p:cNvSpPr>
              <a:spLocks/>
            </p:cNvSpPr>
            <p:nvPr/>
          </p:nvSpPr>
          <p:spPr bwMode="auto">
            <a:xfrm>
              <a:off x="723" y="155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6" name="Freeform 119"/>
            <p:cNvSpPr>
              <a:spLocks/>
            </p:cNvSpPr>
            <p:nvPr/>
          </p:nvSpPr>
          <p:spPr bwMode="auto">
            <a:xfrm>
              <a:off x="723" y="146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7" name="Freeform 120"/>
            <p:cNvSpPr>
              <a:spLocks/>
            </p:cNvSpPr>
            <p:nvPr/>
          </p:nvSpPr>
          <p:spPr bwMode="auto">
            <a:xfrm>
              <a:off x="723" y="1381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8" name="Freeform 121"/>
            <p:cNvSpPr>
              <a:spLocks/>
            </p:cNvSpPr>
            <p:nvPr/>
          </p:nvSpPr>
          <p:spPr bwMode="auto">
            <a:xfrm>
              <a:off x="723" y="1294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9" name="Freeform 122"/>
            <p:cNvSpPr>
              <a:spLocks/>
            </p:cNvSpPr>
            <p:nvPr/>
          </p:nvSpPr>
          <p:spPr bwMode="auto">
            <a:xfrm>
              <a:off x="723" y="120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10" name="Freeform 123"/>
            <p:cNvSpPr>
              <a:spLocks/>
            </p:cNvSpPr>
            <p:nvPr/>
          </p:nvSpPr>
          <p:spPr bwMode="auto">
            <a:xfrm>
              <a:off x="723" y="111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11" name="Freeform 124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4579 w 4579"/>
                <a:gd name="T1" fmla="*/ 0 h 586"/>
                <a:gd name="T2" fmla="*/ 2302 w 4579"/>
                <a:gd name="T3" fmla="*/ 586 h 586"/>
                <a:gd name="T4" fmla="*/ 0 w 4579"/>
                <a:gd name="T5" fmla="*/ 586 h 586"/>
                <a:gd name="T6" fmla="*/ 2276 w 4579"/>
                <a:gd name="T7" fmla="*/ 0 h 586"/>
                <a:gd name="T8" fmla="*/ 4579 w 4579"/>
                <a:gd name="T9" fmla="*/ 0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4579" y="0"/>
                  </a:moveTo>
                  <a:lnTo>
                    <a:pt x="2302" y="586"/>
                  </a:lnTo>
                  <a:lnTo>
                    <a:pt x="0" y="586"/>
                  </a:lnTo>
                  <a:lnTo>
                    <a:pt x="2276" y="0"/>
                  </a:lnTo>
                  <a:lnTo>
                    <a:pt x="4579" y="0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12" name="Freeform 125"/>
            <p:cNvSpPr>
              <a:spLocks/>
            </p:cNvSpPr>
            <p:nvPr/>
          </p:nvSpPr>
          <p:spPr bwMode="auto">
            <a:xfrm>
              <a:off x="3025" y="1644"/>
              <a:ext cx="2277" cy="605"/>
            </a:xfrm>
            <a:custGeom>
              <a:avLst/>
              <a:gdLst>
                <a:gd name="T0" fmla="*/ 2277 w 2277"/>
                <a:gd name="T1" fmla="*/ 0 h 605"/>
                <a:gd name="T2" fmla="*/ 0 w 2277"/>
                <a:gd name="T3" fmla="*/ 586 h 605"/>
                <a:gd name="T4" fmla="*/ 0 w 2277"/>
                <a:gd name="T5" fmla="*/ 605 h 605"/>
                <a:gd name="T6" fmla="*/ 0 60000 65536"/>
                <a:gd name="T7" fmla="*/ 0 60000 65536"/>
                <a:gd name="T8" fmla="*/ 0 60000 65536"/>
                <a:gd name="T9" fmla="*/ 0 w 2277"/>
                <a:gd name="T10" fmla="*/ 0 h 605"/>
                <a:gd name="T11" fmla="*/ 2277 w 2277"/>
                <a:gd name="T12" fmla="*/ 605 h 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7" h="605">
                  <a:moveTo>
                    <a:pt x="2277" y="0"/>
                  </a:moveTo>
                  <a:lnTo>
                    <a:pt x="0" y="586"/>
                  </a:lnTo>
                  <a:lnTo>
                    <a:pt x="0" y="6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813" name="Group 126"/>
            <p:cNvGrpSpPr>
              <a:grpSpLocks/>
            </p:cNvGrpSpPr>
            <p:nvPr/>
          </p:nvGrpSpPr>
          <p:grpSpPr bwMode="auto">
            <a:xfrm>
              <a:off x="457" y="1035"/>
              <a:ext cx="4197" cy="1213"/>
              <a:chOff x="457" y="1035"/>
              <a:chExt cx="4197" cy="1213"/>
            </a:xfrm>
          </p:grpSpPr>
          <p:sp>
            <p:nvSpPr>
              <p:cNvPr id="26821" name="Rectangle 127"/>
              <p:cNvSpPr>
                <a:spLocks noChangeArrowheads="1"/>
              </p:cNvSpPr>
              <p:nvPr/>
            </p:nvSpPr>
            <p:spPr bwMode="auto">
              <a:xfrm>
                <a:off x="457" y="1062"/>
                <a:ext cx="17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  <a:latin typeface="Arial Rounded MT Bold" charset="0"/>
                    <a:cs typeface="Arial Rounded MT Bold" charset="0"/>
                  </a:rPr>
                  <a:t>Nonsurvivors (n = 17)</a:t>
                </a:r>
              </a:p>
            </p:txBody>
          </p:sp>
          <p:sp>
            <p:nvSpPr>
              <p:cNvPr id="26822" name="Freeform 128"/>
              <p:cNvSpPr>
                <a:spLocks/>
              </p:cNvSpPr>
              <p:nvPr/>
            </p:nvSpPr>
            <p:spPr bwMode="auto">
              <a:xfrm>
                <a:off x="723" y="1035"/>
                <a:ext cx="2276" cy="1195"/>
              </a:xfrm>
              <a:custGeom>
                <a:avLst/>
                <a:gdLst>
                  <a:gd name="T0" fmla="*/ 0 w 2276"/>
                  <a:gd name="T1" fmla="*/ 1195 h 1195"/>
                  <a:gd name="T2" fmla="*/ 0 w 2276"/>
                  <a:gd name="T3" fmla="*/ 586 h 1195"/>
                  <a:gd name="T4" fmla="*/ 2276 w 2276"/>
                  <a:gd name="T5" fmla="*/ 0 h 1195"/>
                  <a:gd name="T6" fmla="*/ 2276 w 2276"/>
                  <a:gd name="T7" fmla="*/ 609 h 1195"/>
                  <a:gd name="T8" fmla="*/ 0 w 2276"/>
                  <a:gd name="T9" fmla="*/ 1195 h 1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6"/>
                  <a:gd name="T16" fmla="*/ 0 h 1195"/>
                  <a:gd name="T17" fmla="*/ 2276 w 2276"/>
                  <a:gd name="T18" fmla="*/ 1195 h 1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6" h="1195">
                    <a:moveTo>
                      <a:pt x="0" y="1195"/>
                    </a:moveTo>
                    <a:lnTo>
                      <a:pt x="0" y="586"/>
                    </a:lnTo>
                    <a:lnTo>
                      <a:pt x="2276" y="0"/>
                    </a:lnTo>
                    <a:lnTo>
                      <a:pt x="2276" y="609"/>
                    </a:lnTo>
                    <a:lnTo>
                      <a:pt x="0" y="11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823" name="Group 129"/>
              <p:cNvGrpSpPr>
                <a:grpSpLocks/>
              </p:cNvGrpSpPr>
              <p:nvPr/>
            </p:nvGrpSpPr>
            <p:grpSpPr bwMode="auto">
              <a:xfrm>
                <a:off x="507" y="1588"/>
                <a:ext cx="229" cy="660"/>
                <a:chOff x="507" y="1588"/>
                <a:chExt cx="229" cy="660"/>
              </a:xfrm>
            </p:grpSpPr>
            <p:sp>
              <p:nvSpPr>
                <p:cNvPr id="26825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716" y="1617"/>
                  <a:ext cx="1" cy="60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26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83" y="2226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27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683" y="214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28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683" y="205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29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683" y="196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0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683" y="1880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1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683" y="179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683" y="170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3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683" y="161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4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716" y="222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716" y="22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6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716" y="21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7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716" y="21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716" y="21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39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716" y="214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0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716" y="212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1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16" y="210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2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16" y="20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3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16" y="20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4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16" y="20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5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16" y="20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6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6" y="202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7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716" y="200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8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716" y="198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49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716" y="196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0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716" y="194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1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716" y="193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2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716" y="191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3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716" y="189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4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716" y="188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5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716" y="186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6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716" y="184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7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716" y="182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8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716" y="18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59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716" y="17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0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716" y="17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1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716" y="17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2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716" y="173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3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716" y="172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4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716" y="170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5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716" y="16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6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716" y="16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7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716" y="16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8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716" y="16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69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716" y="161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70" name="Rectangle 175"/>
                <p:cNvSpPr>
                  <a:spLocks noChangeArrowheads="1"/>
                </p:cNvSpPr>
                <p:nvPr/>
              </p:nvSpPr>
              <p:spPr bwMode="auto">
                <a:xfrm>
                  <a:off x="507" y="2114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150</a:t>
                  </a:r>
                </a:p>
              </p:txBody>
            </p:sp>
            <p:sp>
              <p:nvSpPr>
                <p:cNvPr id="26871" name="Rectangle 176"/>
                <p:cNvSpPr>
                  <a:spLocks noChangeArrowheads="1"/>
                </p:cNvSpPr>
                <p:nvPr/>
              </p:nvSpPr>
              <p:spPr bwMode="auto">
                <a:xfrm>
                  <a:off x="507" y="2026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250</a:t>
                  </a:r>
                </a:p>
              </p:txBody>
            </p:sp>
            <p:sp>
              <p:nvSpPr>
                <p:cNvPr id="26872" name="Rectangle 177"/>
                <p:cNvSpPr>
                  <a:spLocks noChangeArrowheads="1"/>
                </p:cNvSpPr>
                <p:nvPr/>
              </p:nvSpPr>
              <p:spPr bwMode="auto">
                <a:xfrm>
                  <a:off x="507" y="1939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350</a:t>
                  </a:r>
                </a:p>
              </p:txBody>
            </p:sp>
            <p:sp>
              <p:nvSpPr>
                <p:cNvPr id="26873" name="Rectangle 178"/>
                <p:cNvSpPr>
                  <a:spLocks noChangeArrowheads="1"/>
                </p:cNvSpPr>
                <p:nvPr/>
              </p:nvSpPr>
              <p:spPr bwMode="auto">
                <a:xfrm>
                  <a:off x="507" y="1851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450</a:t>
                  </a:r>
                </a:p>
              </p:txBody>
            </p:sp>
            <p:sp>
              <p:nvSpPr>
                <p:cNvPr id="26874" name="Rectangle 179"/>
                <p:cNvSpPr>
                  <a:spLocks noChangeArrowheads="1"/>
                </p:cNvSpPr>
                <p:nvPr/>
              </p:nvSpPr>
              <p:spPr bwMode="auto">
                <a:xfrm>
                  <a:off x="507" y="1763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550</a:t>
                  </a:r>
                </a:p>
              </p:txBody>
            </p:sp>
            <p:sp>
              <p:nvSpPr>
                <p:cNvPr id="26875" name="Rectangle 180"/>
                <p:cNvSpPr>
                  <a:spLocks noChangeArrowheads="1"/>
                </p:cNvSpPr>
                <p:nvPr/>
              </p:nvSpPr>
              <p:spPr bwMode="auto">
                <a:xfrm>
                  <a:off x="507" y="1676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650</a:t>
                  </a:r>
                </a:p>
              </p:txBody>
            </p:sp>
            <p:sp>
              <p:nvSpPr>
                <p:cNvPr id="26876" name="Rectangle 181"/>
                <p:cNvSpPr>
                  <a:spLocks noChangeArrowheads="1"/>
                </p:cNvSpPr>
                <p:nvPr/>
              </p:nvSpPr>
              <p:spPr bwMode="auto">
                <a:xfrm>
                  <a:off x="507" y="1588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750</a:t>
                  </a:r>
                </a:p>
              </p:txBody>
            </p:sp>
            <p:sp>
              <p:nvSpPr>
                <p:cNvPr id="26877" name="Line 182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824" name="Line 183"/>
              <p:cNvSpPr>
                <a:spLocks noChangeShapeType="1"/>
              </p:cNvSpPr>
              <p:nvPr/>
            </p:nvSpPr>
            <p:spPr bwMode="auto">
              <a:xfrm>
                <a:off x="4653" y="1811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814" name="Group 184"/>
            <p:cNvGrpSpPr>
              <a:grpSpLocks/>
            </p:cNvGrpSpPr>
            <p:nvPr/>
          </p:nvGrpSpPr>
          <p:grpSpPr bwMode="auto">
            <a:xfrm>
              <a:off x="3044" y="1726"/>
              <a:ext cx="2333" cy="693"/>
              <a:chOff x="3044" y="1726"/>
              <a:chExt cx="2333" cy="693"/>
            </a:xfrm>
          </p:grpSpPr>
          <p:sp>
            <p:nvSpPr>
              <p:cNvPr id="264377" name="Rectangle 185"/>
              <p:cNvSpPr>
                <a:spLocks noChangeArrowheads="1"/>
              </p:cNvSpPr>
              <p:nvPr/>
            </p:nvSpPr>
            <p:spPr bwMode="auto">
              <a:xfrm>
                <a:off x="3616" y="2054"/>
                <a:ext cx="45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IL-1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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378" name="Rectangle 186"/>
              <p:cNvSpPr>
                <a:spLocks noChangeArrowheads="1"/>
              </p:cNvSpPr>
              <p:nvPr/>
            </p:nvSpPr>
            <p:spPr bwMode="auto">
              <a:xfrm>
                <a:off x="4244" y="1896"/>
                <a:ext cx="37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IL-6 </a:t>
                </a:r>
              </a:p>
            </p:txBody>
          </p:sp>
          <p:sp>
            <p:nvSpPr>
              <p:cNvPr id="264379" name="Rectangle 187"/>
              <p:cNvSpPr>
                <a:spLocks noChangeArrowheads="1"/>
              </p:cNvSpPr>
              <p:nvPr/>
            </p:nvSpPr>
            <p:spPr bwMode="auto">
              <a:xfrm>
                <a:off x="4849" y="1726"/>
                <a:ext cx="52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IL-8 </a:t>
                </a:r>
              </a:p>
            </p:txBody>
          </p:sp>
          <p:sp>
            <p:nvSpPr>
              <p:cNvPr id="264380" name="Rectangle 188"/>
              <p:cNvSpPr>
                <a:spLocks noChangeArrowheads="1"/>
              </p:cNvSpPr>
              <p:nvPr/>
            </p:nvSpPr>
            <p:spPr bwMode="auto">
              <a:xfrm flipH="1">
                <a:off x="3044" y="2188"/>
                <a:ext cx="53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TNF-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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6815" name="Rectangle 189"/>
            <p:cNvSpPr>
              <a:spLocks noChangeArrowheads="1"/>
            </p:cNvSpPr>
            <p:nvPr/>
          </p:nvSpPr>
          <p:spPr bwMode="auto">
            <a:xfrm>
              <a:off x="2999" y="1035"/>
              <a:ext cx="2303" cy="609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16" name="Line 190"/>
            <p:cNvSpPr>
              <a:spLocks noChangeShapeType="1"/>
            </p:cNvSpPr>
            <p:nvPr/>
          </p:nvSpPr>
          <p:spPr bwMode="auto">
            <a:xfrm>
              <a:off x="5302" y="1644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91"/>
          <p:cNvGrpSpPr>
            <a:grpSpLocks/>
          </p:cNvGrpSpPr>
          <p:nvPr/>
        </p:nvGrpSpPr>
        <p:grpSpPr bwMode="auto">
          <a:xfrm>
            <a:off x="4411663" y="4579938"/>
            <a:ext cx="3724275" cy="719137"/>
            <a:chOff x="2779" y="2885"/>
            <a:chExt cx="2346" cy="453"/>
          </a:xfrm>
        </p:grpSpPr>
        <p:sp>
          <p:nvSpPr>
            <p:cNvPr id="26783" name="Freeform 192"/>
            <p:cNvSpPr>
              <a:spLocks/>
            </p:cNvSpPr>
            <p:nvPr/>
          </p:nvSpPr>
          <p:spPr bwMode="auto">
            <a:xfrm>
              <a:off x="2931" y="2885"/>
              <a:ext cx="320" cy="432"/>
            </a:xfrm>
            <a:custGeom>
              <a:avLst/>
              <a:gdLst>
                <a:gd name="T0" fmla="*/ 0 w 320"/>
                <a:gd name="T1" fmla="*/ 432 h 432"/>
                <a:gd name="T2" fmla="*/ 0 w 320"/>
                <a:gd name="T3" fmla="*/ 95 h 432"/>
                <a:gd name="T4" fmla="*/ 320 w 320"/>
                <a:gd name="T5" fmla="*/ 0 h 432"/>
                <a:gd name="T6" fmla="*/ 320 w 320"/>
                <a:gd name="T7" fmla="*/ 337 h 432"/>
                <a:gd name="T8" fmla="*/ 0 w 320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32"/>
                <a:gd name="T17" fmla="*/ 320 w 320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32">
                  <a:moveTo>
                    <a:pt x="0" y="432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7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4" name="Rectangle 193"/>
            <p:cNvSpPr>
              <a:spLocks noChangeArrowheads="1"/>
            </p:cNvSpPr>
            <p:nvPr/>
          </p:nvSpPr>
          <p:spPr bwMode="auto">
            <a:xfrm>
              <a:off x="2779" y="2980"/>
              <a:ext cx="152" cy="337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85" name="Freeform 194"/>
            <p:cNvSpPr>
              <a:spLocks/>
            </p:cNvSpPr>
            <p:nvPr/>
          </p:nvSpPr>
          <p:spPr bwMode="auto">
            <a:xfrm>
              <a:off x="2779" y="2885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6" name="Freeform 195"/>
            <p:cNvSpPr>
              <a:spLocks/>
            </p:cNvSpPr>
            <p:nvPr/>
          </p:nvSpPr>
          <p:spPr bwMode="auto">
            <a:xfrm>
              <a:off x="3306" y="2889"/>
              <a:ext cx="320" cy="428"/>
            </a:xfrm>
            <a:custGeom>
              <a:avLst/>
              <a:gdLst>
                <a:gd name="T0" fmla="*/ 0 w 320"/>
                <a:gd name="T1" fmla="*/ 428 h 428"/>
                <a:gd name="T2" fmla="*/ 0 w 320"/>
                <a:gd name="T3" fmla="*/ 95 h 428"/>
                <a:gd name="T4" fmla="*/ 320 w 320"/>
                <a:gd name="T5" fmla="*/ 0 h 428"/>
                <a:gd name="T6" fmla="*/ 320 w 320"/>
                <a:gd name="T7" fmla="*/ 333 h 428"/>
                <a:gd name="T8" fmla="*/ 0 w 320"/>
                <a:gd name="T9" fmla="*/ 428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28"/>
                <a:gd name="T17" fmla="*/ 320 w 320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28">
                  <a:moveTo>
                    <a:pt x="0" y="428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3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7" name="Rectangle 196"/>
            <p:cNvSpPr>
              <a:spLocks noChangeArrowheads="1"/>
            </p:cNvSpPr>
            <p:nvPr/>
          </p:nvSpPr>
          <p:spPr bwMode="auto">
            <a:xfrm>
              <a:off x="3154" y="2984"/>
              <a:ext cx="152" cy="333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88" name="Freeform 197"/>
            <p:cNvSpPr>
              <a:spLocks/>
            </p:cNvSpPr>
            <p:nvPr/>
          </p:nvSpPr>
          <p:spPr bwMode="auto">
            <a:xfrm>
              <a:off x="3154" y="2889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9" name="Freeform 198"/>
            <p:cNvSpPr>
              <a:spLocks/>
            </p:cNvSpPr>
            <p:nvPr/>
          </p:nvSpPr>
          <p:spPr bwMode="auto">
            <a:xfrm>
              <a:off x="3681" y="2937"/>
              <a:ext cx="320" cy="380"/>
            </a:xfrm>
            <a:custGeom>
              <a:avLst/>
              <a:gdLst>
                <a:gd name="T0" fmla="*/ 0 w 320"/>
                <a:gd name="T1" fmla="*/ 380 h 380"/>
                <a:gd name="T2" fmla="*/ 0 w 320"/>
                <a:gd name="T3" fmla="*/ 95 h 380"/>
                <a:gd name="T4" fmla="*/ 320 w 320"/>
                <a:gd name="T5" fmla="*/ 0 h 380"/>
                <a:gd name="T6" fmla="*/ 320 w 320"/>
                <a:gd name="T7" fmla="*/ 285 h 380"/>
                <a:gd name="T8" fmla="*/ 0 w 320"/>
                <a:gd name="T9" fmla="*/ 380 h 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380"/>
                <a:gd name="T17" fmla="*/ 320 w 320"/>
                <a:gd name="T18" fmla="*/ 380 h 3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380">
                  <a:moveTo>
                    <a:pt x="0" y="380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285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0" name="Rectangle 199"/>
            <p:cNvSpPr>
              <a:spLocks noChangeArrowheads="1"/>
            </p:cNvSpPr>
            <p:nvPr/>
          </p:nvSpPr>
          <p:spPr bwMode="auto">
            <a:xfrm>
              <a:off x="3528" y="3032"/>
              <a:ext cx="153" cy="28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91" name="Freeform 200"/>
            <p:cNvSpPr>
              <a:spLocks/>
            </p:cNvSpPr>
            <p:nvPr/>
          </p:nvSpPr>
          <p:spPr bwMode="auto">
            <a:xfrm>
              <a:off x="3528" y="2937"/>
              <a:ext cx="473" cy="95"/>
            </a:xfrm>
            <a:custGeom>
              <a:avLst/>
              <a:gdLst>
                <a:gd name="T0" fmla="*/ 153 w 473"/>
                <a:gd name="T1" fmla="*/ 95 h 95"/>
                <a:gd name="T2" fmla="*/ 473 w 473"/>
                <a:gd name="T3" fmla="*/ 0 h 95"/>
                <a:gd name="T4" fmla="*/ 320 w 473"/>
                <a:gd name="T5" fmla="*/ 0 h 95"/>
                <a:gd name="T6" fmla="*/ 0 w 473"/>
                <a:gd name="T7" fmla="*/ 95 h 95"/>
                <a:gd name="T8" fmla="*/ 153 w 473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95"/>
                <a:gd name="T17" fmla="*/ 473 w 473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95">
                  <a:moveTo>
                    <a:pt x="153" y="95"/>
                  </a:moveTo>
                  <a:lnTo>
                    <a:pt x="473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2" name="Freeform 201"/>
            <p:cNvSpPr>
              <a:spLocks/>
            </p:cNvSpPr>
            <p:nvPr/>
          </p:nvSpPr>
          <p:spPr bwMode="auto">
            <a:xfrm>
              <a:off x="4056" y="2967"/>
              <a:ext cx="319" cy="350"/>
            </a:xfrm>
            <a:custGeom>
              <a:avLst/>
              <a:gdLst>
                <a:gd name="T0" fmla="*/ 0 w 319"/>
                <a:gd name="T1" fmla="*/ 350 h 350"/>
                <a:gd name="T2" fmla="*/ 0 w 319"/>
                <a:gd name="T3" fmla="*/ 95 h 350"/>
                <a:gd name="T4" fmla="*/ 319 w 319"/>
                <a:gd name="T5" fmla="*/ 0 h 350"/>
                <a:gd name="T6" fmla="*/ 319 w 319"/>
                <a:gd name="T7" fmla="*/ 255 h 350"/>
                <a:gd name="T8" fmla="*/ 0 w 319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50"/>
                <a:gd name="T17" fmla="*/ 319 w 319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50">
                  <a:moveTo>
                    <a:pt x="0" y="350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3" name="Rectangle 202"/>
            <p:cNvSpPr>
              <a:spLocks noChangeArrowheads="1"/>
            </p:cNvSpPr>
            <p:nvPr/>
          </p:nvSpPr>
          <p:spPr bwMode="auto">
            <a:xfrm>
              <a:off x="3903" y="3062"/>
              <a:ext cx="153" cy="25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94" name="Freeform 203"/>
            <p:cNvSpPr>
              <a:spLocks/>
            </p:cNvSpPr>
            <p:nvPr/>
          </p:nvSpPr>
          <p:spPr bwMode="auto">
            <a:xfrm>
              <a:off x="3903" y="2967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5" name="Freeform 204"/>
            <p:cNvSpPr>
              <a:spLocks/>
            </p:cNvSpPr>
            <p:nvPr/>
          </p:nvSpPr>
          <p:spPr bwMode="auto">
            <a:xfrm>
              <a:off x="4431" y="2993"/>
              <a:ext cx="319" cy="324"/>
            </a:xfrm>
            <a:custGeom>
              <a:avLst/>
              <a:gdLst>
                <a:gd name="T0" fmla="*/ 0 w 319"/>
                <a:gd name="T1" fmla="*/ 324 h 324"/>
                <a:gd name="T2" fmla="*/ 0 w 319"/>
                <a:gd name="T3" fmla="*/ 95 h 324"/>
                <a:gd name="T4" fmla="*/ 319 w 319"/>
                <a:gd name="T5" fmla="*/ 0 h 324"/>
                <a:gd name="T6" fmla="*/ 319 w 319"/>
                <a:gd name="T7" fmla="*/ 229 h 324"/>
                <a:gd name="T8" fmla="*/ 0 w 319"/>
                <a:gd name="T9" fmla="*/ 324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24"/>
                <a:gd name="T17" fmla="*/ 319 w 319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24">
                  <a:moveTo>
                    <a:pt x="0" y="324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29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6" name="Rectangle 205"/>
            <p:cNvSpPr>
              <a:spLocks noChangeArrowheads="1"/>
            </p:cNvSpPr>
            <p:nvPr/>
          </p:nvSpPr>
          <p:spPr bwMode="auto">
            <a:xfrm>
              <a:off x="4278" y="3088"/>
              <a:ext cx="153" cy="22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97" name="Freeform 206"/>
            <p:cNvSpPr>
              <a:spLocks/>
            </p:cNvSpPr>
            <p:nvPr/>
          </p:nvSpPr>
          <p:spPr bwMode="auto">
            <a:xfrm>
              <a:off x="4278" y="2993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8" name="Freeform 207"/>
            <p:cNvSpPr>
              <a:spLocks/>
            </p:cNvSpPr>
            <p:nvPr/>
          </p:nvSpPr>
          <p:spPr bwMode="auto">
            <a:xfrm>
              <a:off x="4806" y="3023"/>
              <a:ext cx="319" cy="294"/>
            </a:xfrm>
            <a:custGeom>
              <a:avLst/>
              <a:gdLst>
                <a:gd name="T0" fmla="*/ 0 w 319"/>
                <a:gd name="T1" fmla="*/ 294 h 294"/>
                <a:gd name="T2" fmla="*/ 0 w 319"/>
                <a:gd name="T3" fmla="*/ 99 h 294"/>
                <a:gd name="T4" fmla="*/ 319 w 319"/>
                <a:gd name="T5" fmla="*/ 0 h 294"/>
                <a:gd name="T6" fmla="*/ 319 w 319"/>
                <a:gd name="T7" fmla="*/ 199 h 294"/>
                <a:gd name="T8" fmla="*/ 0 w 319"/>
                <a:gd name="T9" fmla="*/ 294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294"/>
                <a:gd name="T17" fmla="*/ 319 w 319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294">
                  <a:moveTo>
                    <a:pt x="0" y="294"/>
                  </a:moveTo>
                  <a:lnTo>
                    <a:pt x="0" y="99"/>
                  </a:lnTo>
                  <a:lnTo>
                    <a:pt x="319" y="0"/>
                  </a:lnTo>
                  <a:lnTo>
                    <a:pt x="319" y="199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99" name="Rectangle 208"/>
            <p:cNvSpPr>
              <a:spLocks noChangeArrowheads="1"/>
            </p:cNvSpPr>
            <p:nvPr/>
          </p:nvSpPr>
          <p:spPr bwMode="auto">
            <a:xfrm>
              <a:off x="4653" y="3122"/>
              <a:ext cx="153" cy="19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00" name="Freeform 209"/>
            <p:cNvSpPr>
              <a:spLocks/>
            </p:cNvSpPr>
            <p:nvPr/>
          </p:nvSpPr>
          <p:spPr bwMode="auto">
            <a:xfrm>
              <a:off x="4653" y="3023"/>
              <a:ext cx="472" cy="99"/>
            </a:xfrm>
            <a:custGeom>
              <a:avLst/>
              <a:gdLst>
                <a:gd name="T0" fmla="*/ 153 w 472"/>
                <a:gd name="T1" fmla="*/ 99 h 99"/>
                <a:gd name="T2" fmla="*/ 472 w 472"/>
                <a:gd name="T3" fmla="*/ 0 h 99"/>
                <a:gd name="T4" fmla="*/ 320 w 472"/>
                <a:gd name="T5" fmla="*/ 0 h 99"/>
                <a:gd name="T6" fmla="*/ 0 w 472"/>
                <a:gd name="T7" fmla="*/ 99 h 99"/>
                <a:gd name="T8" fmla="*/ 153 w 472"/>
                <a:gd name="T9" fmla="*/ 9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9"/>
                <a:gd name="T17" fmla="*/ 472 w 472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9">
                  <a:moveTo>
                    <a:pt x="153" y="99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9"/>
                  </a:lnTo>
                  <a:lnTo>
                    <a:pt x="153" y="99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01" name="Line 210"/>
            <p:cNvSpPr>
              <a:spLocks noChangeShapeType="1"/>
            </p:cNvSpPr>
            <p:nvPr/>
          </p:nvSpPr>
          <p:spPr bwMode="auto">
            <a:xfrm>
              <a:off x="4917" y="3317"/>
              <a:ext cx="1" cy="2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213"/>
          <p:cNvGrpSpPr>
            <a:grpSpLocks/>
          </p:cNvGrpSpPr>
          <p:nvPr/>
        </p:nvGrpSpPr>
        <p:grpSpPr bwMode="auto">
          <a:xfrm>
            <a:off x="4424363" y="1709738"/>
            <a:ext cx="3803650" cy="1063625"/>
            <a:chOff x="2787" y="1077"/>
            <a:chExt cx="2396" cy="670"/>
          </a:xfrm>
        </p:grpSpPr>
        <p:sp>
          <p:nvSpPr>
            <p:cNvPr id="26764" name="Freeform 214"/>
            <p:cNvSpPr>
              <a:spLocks/>
            </p:cNvSpPr>
            <p:nvPr/>
          </p:nvSpPr>
          <p:spPr bwMode="auto">
            <a:xfrm>
              <a:off x="2939" y="1077"/>
              <a:ext cx="325" cy="651"/>
            </a:xfrm>
            <a:custGeom>
              <a:avLst/>
              <a:gdLst>
                <a:gd name="T0" fmla="*/ 0 w 325"/>
                <a:gd name="T1" fmla="*/ 651 h 651"/>
                <a:gd name="T2" fmla="*/ 0 w 325"/>
                <a:gd name="T3" fmla="*/ 83 h 651"/>
                <a:gd name="T4" fmla="*/ 325 w 325"/>
                <a:gd name="T5" fmla="*/ 0 h 651"/>
                <a:gd name="T6" fmla="*/ 325 w 325"/>
                <a:gd name="T7" fmla="*/ 567 h 651"/>
                <a:gd name="T8" fmla="*/ 0 w 325"/>
                <a:gd name="T9" fmla="*/ 651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51"/>
                <a:gd name="T17" fmla="*/ 325 w 325"/>
                <a:gd name="T18" fmla="*/ 651 h 6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51">
                  <a:moveTo>
                    <a:pt x="0" y="651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67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5" name="Rectangle 215"/>
            <p:cNvSpPr>
              <a:spLocks noChangeArrowheads="1"/>
            </p:cNvSpPr>
            <p:nvPr/>
          </p:nvSpPr>
          <p:spPr bwMode="auto">
            <a:xfrm>
              <a:off x="2787" y="1160"/>
              <a:ext cx="152" cy="568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66" name="Freeform 216"/>
            <p:cNvSpPr>
              <a:spLocks/>
            </p:cNvSpPr>
            <p:nvPr/>
          </p:nvSpPr>
          <p:spPr bwMode="auto">
            <a:xfrm>
              <a:off x="2787" y="1077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7" name="Freeform 217"/>
            <p:cNvSpPr>
              <a:spLocks/>
            </p:cNvSpPr>
            <p:nvPr/>
          </p:nvSpPr>
          <p:spPr bwMode="auto">
            <a:xfrm>
              <a:off x="3323" y="1088"/>
              <a:ext cx="324" cy="640"/>
            </a:xfrm>
            <a:custGeom>
              <a:avLst/>
              <a:gdLst>
                <a:gd name="T0" fmla="*/ 0 w 324"/>
                <a:gd name="T1" fmla="*/ 640 h 640"/>
                <a:gd name="T2" fmla="*/ 0 w 324"/>
                <a:gd name="T3" fmla="*/ 84 h 640"/>
                <a:gd name="T4" fmla="*/ 324 w 324"/>
                <a:gd name="T5" fmla="*/ 0 h 640"/>
                <a:gd name="T6" fmla="*/ 324 w 324"/>
                <a:gd name="T7" fmla="*/ 556 h 640"/>
                <a:gd name="T8" fmla="*/ 0 w 324"/>
                <a:gd name="T9" fmla="*/ 640 h 6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40"/>
                <a:gd name="T17" fmla="*/ 324 w 324"/>
                <a:gd name="T18" fmla="*/ 640 h 6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40">
                  <a:moveTo>
                    <a:pt x="0" y="640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56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8" name="Rectangle 218"/>
            <p:cNvSpPr>
              <a:spLocks noChangeArrowheads="1"/>
            </p:cNvSpPr>
            <p:nvPr/>
          </p:nvSpPr>
          <p:spPr bwMode="auto">
            <a:xfrm>
              <a:off x="3171" y="1172"/>
              <a:ext cx="152" cy="55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69" name="Freeform 219"/>
            <p:cNvSpPr>
              <a:spLocks/>
            </p:cNvSpPr>
            <p:nvPr/>
          </p:nvSpPr>
          <p:spPr bwMode="auto">
            <a:xfrm>
              <a:off x="3171" y="108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0" name="Freeform 220"/>
            <p:cNvSpPr>
              <a:spLocks/>
            </p:cNvSpPr>
            <p:nvPr/>
          </p:nvSpPr>
          <p:spPr bwMode="auto">
            <a:xfrm>
              <a:off x="3707" y="1103"/>
              <a:ext cx="324" cy="625"/>
            </a:xfrm>
            <a:custGeom>
              <a:avLst/>
              <a:gdLst>
                <a:gd name="T0" fmla="*/ 0 w 324"/>
                <a:gd name="T1" fmla="*/ 625 h 625"/>
                <a:gd name="T2" fmla="*/ 0 w 324"/>
                <a:gd name="T3" fmla="*/ 84 h 625"/>
                <a:gd name="T4" fmla="*/ 324 w 324"/>
                <a:gd name="T5" fmla="*/ 0 h 625"/>
                <a:gd name="T6" fmla="*/ 324 w 324"/>
                <a:gd name="T7" fmla="*/ 541 h 625"/>
                <a:gd name="T8" fmla="*/ 0 w 324"/>
                <a:gd name="T9" fmla="*/ 625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25"/>
                <a:gd name="T17" fmla="*/ 324 w 32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25">
                  <a:moveTo>
                    <a:pt x="0" y="625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41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1" name="Rectangle 221"/>
            <p:cNvSpPr>
              <a:spLocks noChangeArrowheads="1"/>
            </p:cNvSpPr>
            <p:nvPr/>
          </p:nvSpPr>
          <p:spPr bwMode="auto">
            <a:xfrm>
              <a:off x="3555" y="1187"/>
              <a:ext cx="152" cy="541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72" name="Freeform 222"/>
            <p:cNvSpPr>
              <a:spLocks/>
            </p:cNvSpPr>
            <p:nvPr/>
          </p:nvSpPr>
          <p:spPr bwMode="auto">
            <a:xfrm>
              <a:off x="3555" y="110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3" name="Freeform 223"/>
            <p:cNvSpPr>
              <a:spLocks/>
            </p:cNvSpPr>
            <p:nvPr/>
          </p:nvSpPr>
          <p:spPr bwMode="auto">
            <a:xfrm>
              <a:off x="4091" y="1096"/>
              <a:ext cx="324" cy="632"/>
            </a:xfrm>
            <a:custGeom>
              <a:avLst/>
              <a:gdLst>
                <a:gd name="T0" fmla="*/ 0 w 324"/>
                <a:gd name="T1" fmla="*/ 632 h 632"/>
                <a:gd name="T2" fmla="*/ 0 w 324"/>
                <a:gd name="T3" fmla="*/ 83 h 632"/>
                <a:gd name="T4" fmla="*/ 324 w 324"/>
                <a:gd name="T5" fmla="*/ 0 h 632"/>
                <a:gd name="T6" fmla="*/ 324 w 324"/>
                <a:gd name="T7" fmla="*/ 548 h 632"/>
                <a:gd name="T8" fmla="*/ 0 w 324"/>
                <a:gd name="T9" fmla="*/ 632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32"/>
                <a:gd name="T17" fmla="*/ 324 w 324"/>
                <a:gd name="T18" fmla="*/ 632 h 6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32">
                  <a:moveTo>
                    <a:pt x="0" y="632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48"/>
                  </a:lnTo>
                  <a:lnTo>
                    <a:pt x="0" y="6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4" name="Rectangle 224"/>
            <p:cNvSpPr>
              <a:spLocks noChangeArrowheads="1"/>
            </p:cNvSpPr>
            <p:nvPr/>
          </p:nvSpPr>
          <p:spPr bwMode="auto">
            <a:xfrm>
              <a:off x="3939" y="1179"/>
              <a:ext cx="152" cy="54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75" name="Freeform 225"/>
            <p:cNvSpPr>
              <a:spLocks/>
            </p:cNvSpPr>
            <p:nvPr/>
          </p:nvSpPr>
          <p:spPr bwMode="auto">
            <a:xfrm>
              <a:off x="3939" y="109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6" name="Freeform 226"/>
            <p:cNvSpPr>
              <a:spLocks/>
            </p:cNvSpPr>
            <p:nvPr/>
          </p:nvSpPr>
          <p:spPr bwMode="auto">
            <a:xfrm>
              <a:off x="4475" y="1119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3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7" name="Rectangle 227"/>
            <p:cNvSpPr>
              <a:spLocks noChangeArrowheads="1"/>
            </p:cNvSpPr>
            <p:nvPr/>
          </p:nvSpPr>
          <p:spPr bwMode="auto">
            <a:xfrm>
              <a:off x="4322" y="1202"/>
              <a:ext cx="153" cy="52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78" name="Freeform 228"/>
            <p:cNvSpPr>
              <a:spLocks/>
            </p:cNvSpPr>
            <p:nvPr/>
          </p:nvSpPr>
          <p:spPr bwMode="auto">
            <a:xfrm>
              <a:off x="4322" y="1119"/>
              <a:ext cx="477" cy="83"/>
            </a:xfrm>
            <a:custGeom>
              <a:avLst/>
              <a:gdLst>
                <a:gd name="T0" fmla="*/ 153 w 477"/>
                <a:gd name="T1" fmla="*/ 83 h 83"/>
                <a:gd name="T2" fmla="*/ 477 w 477"/>
                <a:gd name="T3" fmla="*/ 0 h 83"/>
                <a:gd name="T4" fmla="*/ 325 w 477"/>
                <a:gd name="T5" fmla="*/ 0 h 83"/>
                <a:gd name="T6" fmla="*/ 0 w 477"/>
                <a:gd name="T7" fmla="*/ 83 h 83"/>
                <a:gd name="T8" fmla="*/ 153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3" y="83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3"/>
                  </a:lnTo>
                  <a:lnTo>
                    <a:pt x="153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79" name="Freeform 229"/>
            <p:cNvSpPr>
              <a:spLocks/>
            </p:cNvSpPr>
            <p:nvPr/>
          </p:nvSpPr>
          <p:spPr bwMode="auto">
            <a:xfrm>
              <a:off x="4858" y="1115"/>
              <a:ext cx="325" cy="613"/>
            </a:xfrm>
            <a:custGeom>
              <a:avLst/>
              <a:gdLst>
                <a:gd name="T0" fmla="*/ 0 w 325"/>
                <a:gd name="T1" fmla="*/ 613 h 613"/>
                <a:gd name="T2" fmla="*/ 0 w 325"/>
                <a:gd name="T3" fmla="*/ 83 h 613"/>
                <a:gd name="T4" fmla="*/ 325 w 325"/>
                <a:gd name="T5" fmla="*/ 0 h 613"/>
                <a:gd name="T6" fmla="*/ 325 w 325"/>
                <a:gd name="T7" fmla="*/ 529 h 613"/>
                <a:gd name="T8" fmla="*/ 0 w 325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13"/>
                <a:gd name="T17" fmla="*/ 325 w 325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13">
                  <a:moveTo>
                    <a:pt x="0" y="613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0" name="Rectangle 230"/>
            <p:cNvSpPr>
              <a:spLocks noChangeArrowheads="1"/>
            </p:cNvSpPr>
            <p:nvPr/>
          </p:nvSpPr>
          <p:spPr bwMode="auto">
            <a:xfrm>
              <a:off x="4706" y="1198"/>
              <a:ext cx="152" cy="530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81" name="Freeform 231"/>
            <p:cNvSpPr>
              <a:spLocks/>
            </p:cNvSpPr>
            <p:nvPr/>
          </p:nvSpPr>
          <p:spPr bwMode="auto">
            <a:xfrm>
              <a:off x="4706" y="111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82" name="Line 232"/>
            <p:cNvSpPr>
              <a:spLocks noChangeShapeType="1"/>
            </p:cNvSpPr>
            <p:nvPr/>
          </p:nvSpPr>
          <p:spPr bwMode="auto">
            <a:xfrm>
              <a:off x="4978" y="1728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233"/>
          <p:cNvGrpSpPr>
            <a:grpSpLocks/>
          </p:cNvGrpSpPr>
          <p:nvPr/>
        </p:nvGrpSpPr>
        <p:grpSpPr bwMode="auto">
          <a:xfrm>
            <a:off x="3395663" y="2035175"/>
            <a:ext cx="3802062" cy="1003300"/>
            <a:chOff x="2139" y="1282"/>
            <a:chExt cx="2395" cy="632"/>
          </a:xfrm>
        </p:grpSpPr>
        <p:sp>
          <p:nvSpPr>
            <p:cNvPr id="26745" name="Freeform 234"/>
            <p:cNvSpPr>
              <a:spLocks/>
            </p:cNvSpPr>
            <p:nvPr/>
          </p:nvSpPr>
          <p:spPr bwMode="auto">
            <a:xfrm>
              <a:off x="2291" y="1286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4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6" name="Rectangle 235"/>
            <p:cNvSpPr>
              <a:spLocks noChangeArrowheads="1"/>
            </p:cNvSpPr>
            <p:nvPr/>
          </p:nvSpPr>
          <p:spPr bwMode="auto">
            <a:xfrm>
              <a:off x="2139" y="1370"/>
              <a:ext cx="152" cy="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47" name="Freeform 236"/>
            <p:cNvSpPr>
              <a:spLocks/>
            </p:cNvSpPr>
            <p:nvPr/>
          </p:nvSpPr>
          <p:spPr bwMode="auto">
            <a:xfrm>
              <a:off x="2139" y="1286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8" name="Freeform 237"/>
            <p:cNvSpPr>
              <a:spLocks/>
            </p:cNvSpPr>
            <p:nvPr/>
          </p:nvSpPr>
          <p:spPr bwMode="auto">
            <a:xfrm>
              <a:off x="2675" y="1282"/>
              <a:ext cx="324" cy="613"/>
            </a:xfrm>
            <a:custGeom>
              <a:avLst/>
              <a:gdLst>
                <a:gd name="T0" fmla="*/ 0 w 324"/>
                <a:gd name="T1" fmla="*/ 613 h 613"/>
                <a:gd name="T2" fmla="*/ 0 w 324"/>
                <a:gd name="T3" fmla="*/ 84 h 613"/>
                <a:gd name="T4" fmla="*/ 324 w 324"/>
                <a:gd name="T5" fmla="*/ 0 h 613"/>
                <a:gd name="T6" fmla="*/ 324 w 324"/>
                <a:gd name="T7" fmla="*/ 529 h 613"/>
                <a:gd name="T8" fmla="*/ 0 w 324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13"/>
                <a:gd name="T17" fmla="*/ 324 w 324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13">
                  <a:moveTo>
                    <a:pt x="0" y="613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9" name="Rectangle 238"/>
            <p:cNvSpPr>
              <a:spLocks noChangeArrowheads="1"/>
            </p:cNvSpPr>
            <p:nvPr/>
          </p:nvSpPr>
          <p:spPr bwMode="auto">
            <a:xfrm>
              <a:off x="2522" y="1366"/>
              <a:ext cx="153" cy="5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50" name="Freeform 239"/>
            <p:cNvSpPr>
              <a:spLocks/>
            </p:cNvSpPr>
            <p:nvPr/>
          </p:nvSpPr>
          <p:spPr bwMode="auto">
            <a:xfrm>
              <a:off x="2522" y="1282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1" name="Freeform 240"/>
            <p:cNvSpPr>
              <a:spLocks/>
            </p:cNvSpPr>
            <p:nvPr/>
          </p:nvSpPr>
          <p:spPr bwMode="auto">
            <a:xfrm>
              <a:off x="3058" y="1305"/>
              <a:ext cx="325" cy="590"/>
            </a:xfrm>
            <a:custGeom>
              <a:avLst/>
              <a:gdLst>
                <a:gd name="T0" fmla="*/ 0 w 325"/>
                <a:gd name="T1" fmla="*/ 590 h 590"/>
                <a:gd name="T2" fmla="*/ 0 w 325"/>
                <a:gd name="T3" fmla="*/ 84 h 590"/>
                <a:gd name="T4" fmla="*/ 325 w 325"/>
                <a:gd name="T5" fmla="*/ 0 h 590"/>
                <a:gd name="T6" fmla="*/ 325 w 325"/>
                <a:gd name="T7" fmla="*/ 506 h 590"/>
                <a:gd name="T8" fmla="*/ 0 w 325"/>
                <a:gd name="T9" fmla="*/ 590 h 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90"/>
                <a:gd name="T17" fmla="*/ 325 w 325"/>
                <a:gd name="T18" fmla="*/ 590 h 5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90">
                  <a:moveTo>
                    <a:pt x="0" y="590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506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2" name="Rectangle 241"/>
            <p:cNvSpPr>
              <a:spLocks noChangeArrowheads="1"/>
            </p:cNvSpPr>
            <p:nvPr/>
          </p:nvSpPr>
          <p:spPr bwMode="auto">
            <a:xfrm>
              <a:off x="2906" y="1389"/>
              <a:ext cx="152" cy="5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53" name="Freeform 242"/>
            <p:cNvSpPr>
              <a:spLocks/>
            </p:cNvSpPr>
            <p:nvPr/>
          </p:nvSpPr>
          <p:spPr bwMode="auto">
            <a:xfrm>
              <a:off x="2906" y="1305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4" name="Freeform 243"/>
            <p:cNvSpPr>
              <a:spLocks/>
            </p:cNvSpPr>
            <p:nvPr/>
          </p:nvSpPr>
          <p:spPr bwMode="auto">
            <a:xfrm>
              <a:off x="3442" y="1366"/>
              <a:ext cx="325" cy="529"/>
            </a:xfrm>
            <a:custGeom>
              <a:avLst/>
              <a:gdLst>
                <a:gd name="T0" fmla="*/ 0 w 325"/>
                <a:gd name="T1" fmla="*/ 529 h 529"/>
                <a:gd name="T2" fmla="*/ 0 w 325"/>
                <a:gd name="T3" fmla="*/ 84 h 529"/>
                <a:gd name="T4" fmla="*/ 325 w 325"/>
                <a:gd name="T5" fmla="*/ 0 h 529"/>
                <a:gd name="T6" fmla="*/ 325 w 325"/>
                <a:gd name="T7" fmla="*/ 445 h 529"/>
                <a:gd name="T8" fmla="*/ 0 w 325"/>
                <a:gd name="T9" fmla="*/ 529 h 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29"/>
                <a:gd name="T17" fmla="*/ 325 w 325"/>
                <a:gd name="T18" fmla="*/ 529 h 5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29">
                  <a:moveTo>
                    <a:pt x="0" y="529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445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5" name="Rectangle 244"/>
            <p:cNvSpPr>
              <a:spLocks noChangeArrowheads="1"/>
            </p:cNvSpPr>
            <p:nvPr/>
          </p:nvSpPr>
          <p:spPr bwMode="auto">
            <a:xfrm>
              <a:off x="3290" y="1450"/>
              <a:ext cx="152" cy="4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56" name="Freeform 245"/>
            <p:cNvSpPr>
              <a:spLocks/>
            </p:cNvSpPr>
            <p:nvPr/>
          </p:nvSpPr>
          <p:spPr bwMode="auto">
            <a:xfrm>
              <a:off x="3290" y="1366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4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7" name="Freeform 246"/>
            <p:cNvSpPr>
              <a:spLocks/>
            </p:cNvSpPr>
            <p:nvPr/>
          </p:nvSpPr>
          <p:spPr bwMode="auto">
            <a:xfrm>
              <a:off x="3826" y="1358"/>
              <a:ext cx="324" cy="537"/>
            </a:xfrm>
            <a:custGeom>
              <a:avLst/>
              <a:gdLst>
                <a:gd name="T0" fmla="*/ 0 w 324"/>
                <a:gd name="T1" fmla="*/ 537 h 537"/>
                <a:gd name="T2" fmla="*/ 0 w 324"/>
                <a:gd name="T3" fmla="*/ 84 h 537"/>
                <a:gd name="T4" fmla="*/ 324 w 324"/>
                <a:gd name="T5" fmla="*/ 0 h 537"/>
                <a:gd name="T6" fmla="*/ 324 w 324"/>
                <a:gd name="T7" fmla="*/ 453 h 537"/>
                <a:gd name="T8" fmla="*/ 0 w 324"/>
                <a:gd name="T9" fmla="*/ 537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37"/>
                <a:gd name="T17" fmla="*/ 324 w 324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37">
                  <a:moveTo>
                    <a:pt x="0" y="53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53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58" name="Rectangle 247"/>
            <p:cNvSpPr>
              <a:spLocks noChangeArrowheads="1"/>
            </p:cNvSpPr>
            <p:nvPr/>
          </p:nvSpPr>
          <p:spPr bwMode="auto">
            <a:xfrm>
              <a:off x="3674" y="1442"/>
              <a:ext cx="152" cy="4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59" name="Freeform 248"/>
            <p:cNvSpPr>
              <a:spLocks/>
            </p:cNvSpPr>
            <p:nvPr/>
          </p:nvSpPr>
          <p:spPr bwMode="auto">
            <a:xfrm>
              <a:off x="3674" y="135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0" name="Freeform 249"/>
            <p:cNvSpPr>
              <a:spLocks/>
            </p:cNvSpPr>
            <p:nvPr/>
          </p:nvSpPr>
          <p:spPr bwMode="auto">
            <a:xfrm>
              <a:off x="4210" y="1377"/>
              <a:ext cx="324" cy="518"/>
            </a:xfrm>
            <a:custGeom>
              <a:avLst/>
              <a:gdLst>
                <a:gd name="T0" fmla="*/ 0 w 324"/>
                <a:gd name="T1" fmla="*/ 518 h 518"/>
                <a:gd name="T2" fmla="*/ 0 w 324"/>
                <a:gd name="T3" fmla="*/ 88 h 518"/>
                <a:gd name="T4" fmla="*/ 324 w 324"/>
                <a:gd name="T5" fmla="*/ 0 h 518"/>
                <a:gd name="T6" fmla="*/ 324 w 324"/>
                <a:gd name="T7" fmla="*/ 434 h 518"/>
                <a:gd name="T8" fmla="*/ 0 w 324"/>
                <a:gd name="T9" fmla="*/ 518 h 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18"/>
                <a:gd name="T17" fmla="*/ 324 w 324"/>
                <a:gd name="T18" fmla="*/ 518 h 5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18">
                  <a:moveTo>
                    <a:pt x="0" y="518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434"/>
                  </a:lnTo>
                  <a:lnTo>
                    <a:pt x="0" y="5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1" name="Rectangle 250"/>
            <p:cNvSpPr>
              <a:spLocks noChangeArrowheads="1"/>
            </p:cNvSpPr>
            <p:nvPr/>
          </p:nvSpPr>
          <p:spPr bwMode="auto">
            <a:xfrm>
              <a:off x="4058" y="1465"/>
              <a:ext cx="152" cy="4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62" name="Freeform 251"/>
            <p:cNvSpPr>
              <a:spLocks/>
            </p:cNvSpPr>
            <p:nvPr/>
          </p:nvSpPr>
          <p:spPr bwMode="auto">
            <a:xfrm>
              <a:off x="4058" y="1377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63" name="Line 252"/>
            <p:cNvSpPr>
              <a:spLocks noChangeShapeType="1"/>
            </p:cNvSpPr>
            <p:nvPr/>
          </p:nvSpPr>
          <p:spPr bwMode="auto">
            <a:xfrm>
              <a:off x="4329" y="1895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53"/>
          <p:cNvGrpSpPr>
            <a:grpSpLocks/>
          </p:cNvGrpSpPr>
          <p:nvPr/>
        </p:nvGrpSpPr>
        <p:grpSpPr bwMode="auto">
          <a:xfrm>
            <a:off x="2365375" y="2493963"/>
            <a:ext cx="3983038" cy="942975"/>
            <a:chOff x="1490" y="1571"/>
            <a:chExt cx="2509" cy="594"/>
          </a:xfrm>
        </p:grpSpPr>
        <p:sp>
          <p:nvSpPr>
            <p:cNvPr id="26723" name="Freeform 254"/>
            <p:cNvSpPr>
              <a:spLocks/>
            </p:cNvSpPr>
            <p:nvPr/>
          </p:nvSpPr>
          <p:spPr bwMode="auto">
            <a:xfrm>
              <a:off x="2026" y="1571"/>
              <a:ext cx="324" cy="491"/>
            </a:xfrm>
            <a:custGeom>
              <a:avLst/>
              <a:gdLst>
                <a:gd name="T0" fmla="*/ 0 w 324"/>
                <a:gd name="T1" fmla="*/ 491 h 491"/>
                <a:gd name="T2" fmla="*/ 0 w 324"/>
                <a:gd name="T3" fmla="*/ 84 h 491"/>
                <a:gd name="T4" fmla="*/ 324 w 324"/>
                <a:gd name="T5" fmla="*/ 0 h 491"/>
                <a:gd name="T6" fmla="*/ 324 w 324"/>
                <a:gd name="T7" fmla="*/ 408 h 491"/>
                <a:gd name="T8" fmla="*/ 0 w 324"/>
                <a:gd name="T9" fmla="*/ 491 h 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491"/>
                <a:gd name="T17" fmla="*/ 324 w 324"/>
                <a:gd name="T18" fmla="*/ 491 h 4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491">
                  <a:moveTo>
                    <a:pt x="0" y="491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08"/>
                  </a:lnTo>
                  <a:lnTo>
                    <a:pt x="0" y="491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4" name="Freeform 255"/>
            <p:cNvSpPr>
              <a:spLocks/>
            </p:cNvSpPr>
            <p:nvPr/>
          </p:nvSpPr>
          <p:spPr bwMode="auto">
            <a:xfrm>
              <a:off x="1874" y="1571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178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725" name="Group 256"/>
            <p:cNvGrpSpPr>
              <a:grpSpLocks/>
            </p:cNvGrpSpPr>
            <p:nvPr/>
          </p:nvGrpSpPr>
          <p:grpSpPr bwMode="auto">
            <a:xfrm>
              <a:off x="1490" y="1583"/>
              <a:ext cx="2509" cy="582"/>
              <a:chOff x="1490" y="1583"/>
              <a:chExt cx="2509" cy="582"/>
            </a:xfrm>
          </p:grpSpPr>
          <p:sp>
            <p:nvSpPr>
              <p:cNvPr id="26726" name="Freeform 257"/>
              <p:cNvSpPr>
                <a:spLocks/>
              </p:cNvSpPr>
              <p:nvPr/>
            </p:nvSpPr>
            <p:spPr bwMode="auto">
              <a:xfrm>
                <a:off x="1642" y="1583"/>
                <a:ext cx="325" cy="479"/>
              </a:xfrm>
              <a:custGeom>
                <a:avLst/>
                <a:gdLst>
                  <a:gd name="T0" fmla="*/ 0 w 325"/>
                  <a:gd name="T1" fmla="*/ 479 h 479"/>
                  <a:gd name="T2" fmla="*/ 0 w 325"/>
                  <a:gd name="T3" fmla="*/ 84 h 479"/>
                  <a:gd name="T4" fmla="*/ 325 w 325"/>
                  <a:gd name="T5" fmla="*/ 0 h 479"/>
                  <a:gd name="T6" fmla="*/ 325 w 325"/>
                  <a:gd name="T7" fmla="*/ 396 h 479"/>
                  <a:gd name="T8" fmla="*/ 0 w 325"/>
                  <a:gd name="T9" fmla="*/ 479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79"/>
                  <a:gd name="T17" fmla="*/ 325 w 325"/>
                  <a:gd name="T18" fmla="*/ 479 h 4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79">
                    <a:moveTo>
                      <a:pt x="0" y="479"/>
                    </a:moveTo>
                    <a:lnTo>
                      <a:pt x="0" y="84"/>
                    </a:lnTo>
                    <a:lnTo>
                      <a:pt x="325" y="0"/>
                    </a:lnTo>
                    <a:lnTo>
                      <a:pt x="325" y="396"/>
                    </a:lnTo>
                    <a:lnTo>
                      <a:pt x="0" y="47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7" name="Rectangle 258"/>
              <p:cNvSpPr>
                <a:spLocks noChangeArrowheads="1"/>
              </p:cNvSpPr>
              <p:nvPr/>
            </p:nvSpPr>
            <p:spPr bwMode="auto">
              <a:xfrm>
                <a:off x="1490" y="1667"/>
                <a:ext cx="152" cy="395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28" name="Freeform 259"/>
              <p:cNvSpPr>
                <a:spLocks/>
              </p:cNvSpPr>
              <p:nvPr/>
            </p:nvSpPr>
            <p:spPr bwMode="auto">
              <a:xfrm>
                <a:off x="1490" y="1583"/>
                <a:ext cx="477" cy="84"/>
              </a:xfrm>
              <a:custGeom>
                <a:avLst/>
                <a:gdLst>
                  <a:gd name="T0" fmla="*/ 152 w 477"/>
                  <a:gd name="T1" fmla="*/ 84 h 84"/>
                  <a:gd name="T2" fmla="*/ 477 w 477"/>
                  <a:gd name="T3" fmla="*/ 0 h 84"/>
                  <a:gd name="T4" fmla="*/ 324 w 477"/>
                  <a:gd name="T5" fmla="*/ 0 h 84"/>
                  <a:gd name="T6" fmla="*/ 0 w 477"/>
                  <a:gd name="T7" fmla="*/ 84 h 84"/>
                  <a:gd name="T8" fmla="*/ 152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2" y="84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9" name="Rectangle 260"/>
              <p:cNvSpPr>
                <a:spLocks noChangeArrowheads="1"/>
              </p:cNvSpPr>
              <p:nvPr/>
            </p:nvSpPr>
            <p:spPr bwMode="auto">
              <a:xfrm>
                <a:off x="1874" y="1655"/>
                <a:ext cx="152" cy="407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30" name="Freeform 261"/>
              <p:cNvSpPr>
                <a:spLocks/>
              </p:cNvSpPr>
              <p:nvPr/>
            </p:nvSpPr>
            <p:spPr bwMode="auto">
              <a:xfrm>
                <a:off x="2410" y="1591"/>
                <a:ext cx="324" cy="471"/>
              </a:xfrm>
              <a:custGeom>
                <a:avLst/>
                <a:gdLst>
                  <a:gd name="T0" fmla="*/ 0 w 324"/>
                  <a:gd name="T1" fmla="*/ 471 h 471"/>
                  <a:gd name="T2" fmla="*/ 0 w 324"/>
                  <a:gd name="T3" fmla="*/ 87 h 471"/>
                  <a:gd name="T4" fmla="*/ 324 w 324"/>
                  <a:gd name="T5" fmla="*/ 0 h 471"/>
                  <a:gd name="T6" fmla="*/ 324 w 324"/>
                  <a:gd name="T7" fmla="*/ 388 h 471"/>
                  <a:gd name="T8" fmla="*/ 0 w 324"/>
                  <a:gd name="T9" fmla="*/ 471 h 4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71"/>
                  <a:gd name="T17" fmla="*/ 324 w 324"/>
                  <a:gd name="T18" fmla="*/ 471 h 4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71">
                    <a:moveTo>
                      <a:pt x="0" y="471"/>
                    </a:moveTo>
                    <a:lnTo>
                      <a:pt x="0" y="87"/>
                    </a:lnTo>
                    <a:lnTo>
                      <a:pt x="324" y="0"/>
                    </a:lnTo>
                    <a:lnTo>
                      <a:pt x="324" y="388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1" name="Rectangle 262"/>
              <p:cNvSpPr>
                <a:spLocks noChangeArrowheads="1"/>
              </p:cNvSpPr>
              <p:nvPr/>
            </p:nvSpPr>
            <p:spPr bwMode="auto">
              <a:xfrm>
                <a:off x="2258" y="1678"/>
                <a:ext cx="152" cy="384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32" name="Freeform 263"/>
              <p:cNvSpPr>
                <a:spLocks/>
              </p:cNvSpPr>
              <p:nvPr/>
            </p:nvSpPr>
            <p:spPr bwMode="auto">
              <a:xfrm>
                <a:off x="2258" y="1591"/>
                <a:ext cx="476" cy="87"/>
              </a:xfrm>
              <a:custGeom>
                <a:avLst/>
                <a:gdLst>
                  <a:gd name="T0" fmla="*/ 152 w 476"/>
                  <a:gd name="T1" fmla="*/ 87 h 87"/>
                  <a:gd name="T2" fmla="*/ 476 w 476"/>
                  <a:gd name="T3" fmla="*/ 0 h 87"/>
                  <a:gd name="T4" fmla="*/ 324 w 476"/>
                  <a:gd name="T5" fmla="*/ 0 h 87"/>
                  <a:gd name="T6" fmla="*/ 0 w 476"/>
                  <a:gd name="T7" fmla="*/ 87 h 87"/>
                  <a:gd name="T8" fmla="*/ 152 w 476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7"/>
                  <a:gd name="T17" fmla="*/ 476 w 47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7">
                    <a:moveTo>
                      <a:pt x="152" y="87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7"/>
                    </a:lnTo>
                    <a:lnTo>
                      <a:pt x="152" y="87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3" name="Freeform 264"/>
              <p:cNvSpPr>
                <a:spLocks/>
              </p:cNvSpPr>
              <p:nvPr/>
            </p:nvSpPr>
            <p:spPr bwMode="auto">
              <a:xfrm>
                <a:off x="2794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4" name="Rectangle 265"/>
              <p:cNvSpPr>
                <a:spLocks noChangeArrowheads="1"/>
              </p:cNvSpPr>
              <p:nvPr/>
            </p:nvSpPr>
            <p:spPr bwMode="auto">
              <a:xfrm>
                <a:off x="2642" y="1682"/>
                <a:ext cx="152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35" name="Freeform 266"/>
              <p:cNvSpPr>
                <a:spLocks/>
              </p:cNvSpPr>
              <p:nvPr/>
            </p:nvSpPr>
            <p:spPr bwMode="auto">
              <a:xfrm>
                <a:off x="2642" y="1598"/>
                <a:ext cx="476" cy="84"/>
              </a:xfrm>
              <a:custGeom>
                <a:avLst/>
                <a:gdLst>
                  <a:gd name="T0" fmla="*/ 152 w 476"/>
                  <a:gd name="T1" fmla="*/ 84 h 84"/>
                  <a:gd name="T2" fmla="*/ 476 w 476"/>
                  <a:gd name="T3" fmla="*/ 0 h 84"/>
                  <a:gd name="T4" fmla="*/ 324 w 476"/>
                  <a:gd name="T5" fmla="*/ 0 h 84"/>
                  <a:gd name="T6" fmla="*/ 0 w 476"/>
                  <a:gd name="T7" fmla="*/ 84 h 84"/>
                  <a:gd name="T8" fmla="*/ 152 w 47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4"/>
                  <a:gd name="T17" fmla="*/ 476 w 47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4">
                    <a:moveTo>
                      <a:pt x="152" y="84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6" name="Freeform 267"/>
              <p:cNvSpPr>
                <a:spLocks/>
              </p:cNvSpPr>
              <p:nvPr/>
            </p:nvSpPr>
            <p:spPr bwMode="auto">
              <a:xfrm>
                <a:off x="3178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7" name="Rectangle 268"/>
              <p:cNvSpPr>
                <a:spLocks noChangeArrowheads="1"/>
              </p:cNvSpPr>
              <p:nvPr/>
            </p:nvSpPr>
            <p:spPr bwMode="auto">
              <a:xfrm>
                <a:off x="3025" y="1682"/>
                <a:ext cx="153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38" name="Freeform 269"/>
              <p:cNvSpPr>
                <a:spLocks/>
              </p:cNvSpPr>
              <p:nvPr/>
            </p:nvSpPr>
            <p:spPr bwMode="auto">
              <a:xfrm>
                <a:off x="3025" y="1598"/>
                <a:ext cx="477" cy="84"/>
              </a:xfrm>
              <a:custGeom>
                <a:avLst/>
                <a:gdLst>
                  <a:gd name="T0" fmla="*/ 153 w 477"/>
                  <a:gd name="T1" fmla="*/ 84 h 84"/>
                  <a:gd name="T2" fmla="*/ 477 w 477"/>
                  <a:gd name="T3" fmla="*/ 0 h 84"/>
                  <a:gd name="T4" fmla="*/ 325 w 477"/>
                  <a:gd name="T5" fmla="*/ 0 h 84"/>
                  <a:gd name="T6" fmla="*/ 0 w 477"/>
                  <a:gd name="T7" fmla="*/ 84 h 84"/>
                  <a:gd name="T8" fmla="*/ 153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3" y="84"/>
                    </a:moveTo>
                    <a:lnTo>
                      <a:pt x="477" y="0"/>
                    </a:lnTo>
                    <a:lnTo>
                      <a:pt x="325" y="0"/>
                    </a:lnTo>
                    <a:lnTo>
                      <a:pt x="0" y="84"/>
                    </a:lnTo>
                    <a:lnTo>
                      <a:pt x="153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9" name="Freeform 270"/>
              <p:cNvSpPr>
                <a:spLocks/>
              </p:cNvSpPr>
              <p:nvPr/>
            </p:nvSpPr>
            <p:spPr bwMode="auto">
              <a:xfrm>
                <a:off x="3561" y="1606"/>
                <a:ext cx="325" cy="456"/>
              </a:xfrm>
              <a:custGeom>
                <a:avLst/>
                <a:gdLst>
                  <a:gd name="T0" fmla="*/ 0 w 325"/>
                  <a:gd name="T1" fmla="*/ 456 h 456"/>
                  <a:gd name="T2" fmla="*/ 0 w 325"/>
                  <a:gd name="T3" fmla="*/ 83 h 456"/>
                  <a:gd name="T4" fmla="*/ 325 w 325"/>
                  <a:gd name="T5" fmla="*/ 0 h 456"/>
                  <a:gd name="T6" fmla="*/ 325 w 325"/>
                  <a:gd name="T7" fmla="*/ 373 h 456"/>
                  <a:gd name="T8" fmla="*/ 0 w 325"/>
                  <a:gd name="T9" fmla="*/ 456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56"/>
                  <a:gd name="T17" fmla="*/ 325 w 325"/>
                  <a:gd name="T18" fmla="*/ 456 h 4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56">
                    <a:moveTo>
                      <a:pt x="0" y="456"/>
                    </a:moveTo>
                    <a:lnTo>
                      <a:pt x="0" y="83"/>
                    </a:lnTo>
                    <a:lnTo>
                      <a:pt x="325" y="0"/>
                    </a:lnTo>
                    <a:lnTo>
                      <a:pt x="325" y="373"/>
                    </a:lnTo>
                    <a:lnTo>
                      <a:pt x="0" y="45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0" name="Rectangle 271"/>
              <p:cNvSpPr>
                <a:spLocks noChangeArrowheads="1"/>
              </p:cNvSpPr>
              <p:nvPr/>
            </p:nvSpPr>
            <p:spPr bwMode="auto">
              <a:xfrm>
                <a:off x="3409" y="1689"/>
                <a:ext cx="152" cy="373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41" name="Freeform 272"/>
              <p:cNvSpPr>
                <a:spLocks/>
              </p:cNvSpPr>
              <p:nvPr/>
            </p:nvSpPr>
            <p:spPr bwMode="auto">
              <a:xfrm>
                <a:off x="3409" y="1606"/>
                <a:ext cx="477" cy="83"/>
              </a:xfrm>
              <a:custGeom>
                <a:avLst/>
                <a:gdLst>
                  <a:gd name="T0" fmla="*/ 152 w 477"/>
                  <a:gd name="T1" fmla="*/ 83 h 83"/>
                  <a:gd name="T2" fmla="*/ 477 w 477"/>
                  <a:gd name="T3" fmla="*/ 0 h 83"/>
                  <a:gd name="T4" fmla="*/ 324 w 477"/>
                  <a:gd name="T5" fmla="*/ 0 h 83"/>
                  <a:gd name="T6" fmla="*/ 0 w 477"/>
                  <a:gd name="T7" fmla="*/ 83 h 83"/>
                  <a:gd name="T8" fmla="*/ 152 w 477"/>
                  <a:gd name="T9" fmla="*/ 83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3"/>
                  <a:gd name="T17" fmla="*/ 477 w 47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3">
                    <a:moveTo>
                      <a:pt x="152" y="83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3"/>
                    </a:lnTo>
                    <a:lnTo>
                      <a:pt x="152" y="83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2" name="Line 273"/>
              <p:cNvSpPr>
                <a:spLocks noChangeShapeType="1"/>
              </p:cNvSpPr>
              <p:nvPr/>
            </p:nvSpPr>
            <p:spPr bwMode="auto">
              <a:xfrm>
                <a:off x="3350" y="2146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3" name="Line 274"/>
              <p:cNvSpPr>
                <a:spLocks noChangeShapeType="1"/>
              </p:cNvSpPr>
              <p:nvPr/>
            </p:nvSpPr>
            <p:spPr bwMode="auto">
              <a:xfrm>
                <a:off x="3674" y="2062"/>
                <a:ext cx="1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4" name="Line 275"/>
              <p:cNvSpPr>
                <a:spLocks noChangeShapeType="1"/>
              </p:cNvSpPr>
              <p:nvPr/>
            </p:nvSpPr>
            <p:spPr bwMode="auto">
              <a:xfrm>
                <a:off x="3998" y="1979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76"/>
          <p:cNvGrpSpPr>
            <a:grpSpLocks/>
          </p:cNvGrpSpPr>
          <p:nvPr/>
        </p:nvGrpSpPr>
        <p:grpSpPr bwMode="auto">
          <a:xfrm>
            <a:off x="1336675" y="2930525"/>
            <a:ext cx="3802063" cy="609600"/>
            <a:chOff x="842" y="1846"/>
            <a:chExt cx="2395" cy="384"/>
          </a:xfrm>
        </p:grpSpPr>
        <p:sp>
          <p:nvSpPr>
            <p:cNvPr id="26705" name="Freeform 277"/>
            <p:cNvSpPr>
              <a:spLocks/>
            </p:cNvSpPr>
            <p:nvPr/>
          </p:nvSpPr>
          <p:spPr bwMode="auto">
            <a:xfrm>
              <a:off x="994" y="1846"/>
              <a:ext cx="324" cy="384"/>
            </a:xfrm>
            <a:custGeom>
              <a:avLst/>
              <a:gdLst>
                <a:gd name="T0" fmla="*/ 0 w 324"/>
                <a:gd name="T1" fmla="*/ 384 h 384"/>
                <a:gd name="T2" fmla="*/ 0 w 324"/>
                <a:gd name="T3" fmla="*/ 83 h 384"/>
                <a:gd name="T4" fmla="*/ 324 w 324"/>
                <a:gd name="T5" fmla="*/ 0 h 384"/>
                <a:gd name="T6" fmla="*/ 324 w 324"/>
                <a:gd name="T7" fmla="*/ 300 h 384"/>
                <a:gd name="T8" fmla="*/ 0 w 324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84"/>
                <a:gd name="T17" fmla="*/ 324 w 324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84">
                  <a:moveTo>
                    <a:pt x="0" y="384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30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6" name="Rectangle 278"/>
            <p:cNvSpPr>
              <a:spLocks noChangeArrowheads="1"/>
            </p:cNvSpPr>
            <p:nvPr/>
          </p:nvSpPr>
          <p:spPr bwMode="auto">
            <a:xfrm>
              <a:off x="842" y="1929"/>
              <a:ext cx="152" cy="3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07" name="Freeform 279"/>
            <p:cNvSpPr>
              <a:spLocks/>
            </p:cNvSpPr>
            <p:nvPr/>
          </p:nvSpPr>
          <p:spPr bwMode="auto">
            <a:xfrm>
              <a:off x="842" y="184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8" name="Freeform 280"/>
            <p:cNvSpPr>
              <a:spLocks/>
            </p:cNvSpPr>
            <p:nvPr/>
          </p:nvSpPr>
          <p:spPr bwMode="auto">
            <a:xfrm>
              <a:off x="1378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9" name="Rectangle 281"/>
            <p:cNvSpPr>
              <a:spLocks noChangeArrowheads="1"/>
            </p:cNvSpPr>
            <p:nvPr/>
          </p:nvSpPr>
          <p:spPr bwMode="auto">
            <a:xfrm>
              <a:off x="1225" y="1937"/>
              <a:ext cx="15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10" name="Freeform 282"/>
            <p:cNvSpPr>
              <a:spLocks/>
            </p:cNvSpPr>
            <p:nvPr/>
          </p:nvSpPr>
          <p:spPr bwMode="auto">
            <a:xfrm>
              <a:off x="1225" y="1853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1" name="Freeform 283"/>
            <p:cNvSpPr>
              <a:spLocks/>
            </p:cNvSpPr>
            <p:nvPr/>
          </p:nvSpPr>
          <p:spPr bwMode="auto">
            <a:xfrm>
              <a:off x="1761" y="1857"/>
              <a:ext cx="325" cy="373"/>
            </a:xfrm>
            <a:custGeom>
              <a:avLst/>
              <a:gdLst>
                <a:gd name="T0" fmla="*/ 0 w 325"/>
                <a:gd name="T1" fmla="*/ 373 h 373"/>
                <a:gd name="T2" fmla="*/ 0 w 325"/>
                <a:gd name="T3" fmla="*/ 84 h 373"/>
                <a:gd name="T4" fmla="*/ 325 w 325"/>
                <a:gd name="T5" fmla="*/ 0 h 373"/>
                <a:gd name="T6" fmla="*/ 325 w 325"/>
                <a:gd name="T7" fmla="*/ 289 h 373"/>
                <a:gd name="T8" fmla="*/ 0 w 325"/>
                <a:gd name="T9" fmla="*/ 37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73"/>
                <a:gd name="T17" fmla="*/ 325 w 325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73">
                  <a:moveTo>
                    <a:pt x="0" y="373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289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2" name="Rectangle 284"/>
            <p:cNvSpPr>
              <a:spLocks noChangeArrowheads="1"/>
            </p:cNvSpPr>
            <p:nvPr/>
          </p:nvSpPr>
          <p:spPr bwMode="auto">
            <a:xfrm>
              <a:off x="1609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13" name="Freeform 285"/>
            <p:cNvSpPr>
              <a:spLocks/>
            </p:cNvSpPr>
            <p:nvPr/>
          </p:nvSpPr>
          <p:spPr bwMode="auto">
            <a:xfrm>
              <a:off x="1609" y="1857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4" name="Freeform 286"/>
            <p:cNvSpPr>
              <a:spLocks/>
            </p:cNvSpPr>
            <p:nvPr/>
          </p:nvSpPr>
          <p:spPr bwMode="auto">
            <a:xfrm>
              <a:off x="2145" y="1865"/>
              <a:ext cx="325" cy="365"/>
            </a:xfrm>
            <a:custGeom>
              <a:avLst/>
              <a:gdLst>
                <a:gd name="T0" fmla="*/ 0 w 325"/>
                <a:gd name="T1" fmla="*/ 365 h 365"/>
                <a:gd name="T2" fmla="*/ 0 w 325"/>
                <a:gd name="T3" fmla="*/ 83 h 365"/>
                <a:gd name="T4" fmla="*/ 325 w 325"/>
                <a:gd name="T5" fmla="*/ 0 h 365"/>
                <a:gd name="T6" fmla="*/ 325 w 325"/>
                <a:gd name="T7" fmla="*/ 281 h 365"/>
                <a:gd name="T8" fmla="*/ 0 w 325"/>
                <a:gd name="T9" fmla="*/ 365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65"/>
                <a:gd name="T17" fmla="*/ 325 w 325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65">
                  <a:moveTo>
                    <a:pt x="0" y="365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281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Rectangle 287"/>
            <p:cNvSpPr>
              <a:spLocks noChangeArrowheads="1"/>
            </p:cNvSpPr>
            <p:nvPr/>
          </p:nvSpPr>
          <p:spPr bwMode="auto">
            <a:xfrm>
              <a:off x="1993" y="1948"/>
              <a:ext cx="152" cy="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16" name="Freeform 288"/>
            <p:cNvSpPr>
              <a:spLocks/>
            </p:cNvSpPr>
            <p:nvPr/>
          </p:nvSpPr>
          <p:spPr bwMode="auto">
            <a:xfrm>
              <a:off x="1993" y="186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Freeform 289"/>
            <p:cNvSpPr>
              <a:spLocks/>
            </p:cNvSpPr>
            <p:nvPr/>
          </p:nvSpPr>
          <p:spPr bwMode="auto">
            <a:xfrm>
              <a:off x="2529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8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8" name="Rectangle 290"/>
            <p:cNvSpPr>
              <a:spLocks noChangeArrowheads="1"/>
            </p:cNvSpPr>
            <p:nvPr/>
          </p:nvSpPr>
          <p:spPr bwMode="auto">
            <a:xfrm>
              <a:off x="2377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19" name="Freeform 291"/>
            <p:cNvSpPr>
              <a:spLocks/>
            </p:cNvSpPr>
            <p:nvPr/>
          </p:nvSpPr>
          <p:spPr bwMode="auto">
            <a:xfrm>
              <a:off x="2377" y="1853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Freeform 292"/>
            <p:cNvSpPr>
              <a:spLocks/>
            </p:cNvSpPr>
            <p:nvPr/>
          </p:nvSpPr>
          <p:spPr bwMode="auto">
            <a:xfrm>
              <a:off x="2913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Rectangle 293"/>
            <p:cNvSpPr>
              <a:spLocks noChangeArrowheads="1"/>
            </p:cNvSpPr>
            <p:nvPr/>
          </p:nvSpPr>
          <p:spPr bwMode="auto">
            <a:xfrm>
              <a:off x="2761" y="1937"/>
              <a:ext cx="152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2" name="Freeform 294"/>
            <p:cNvSpPr>
              <a:spLocks/>
            </p:cNvSpPr>
            <p:nvPr/>
          </p:nvSpPr>
          <p:spPr bwMode="auto">
            <a:xfrm>
              <a:off x="2761" y="185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95"/>
          <p:cNvGrpSpPr>
            <a:grpSpLocks/>
          </p:cNvGrpSpPr>
          <p:nvPr/>
        </p:nvGrpSpPr>
        <p:grpSpPr bwMode="auto">
          <a:xfrm>
            <a:off x="3408363" y="4860925"/>
            <a:ext cx="3903662" cy="712788"/>
            <a:chOff x="2147" y="3062"/>
            <a:chExt cx="2459" cy="449"/>
          </a:xfrm>
        </p:grpSpPr>
        <p:sp>
          <p:nvSpPr>
            <p:cNvPr id="26685" name="Freeform 296"/>
            <p:cNvSpPr>
              <a:spLocks/>
            </p:cNvSpPr>
            <p:nvPr/>
          </p:nvSpPr>
          <p:spPr bwMode="auto">
            <a:xfrm>
              <a:off x="2300" y="3066"/>
              <a:ext cx="312" cy="445"/>
            </a:xfrm>
            <a:custGeom>
              <a:avLst/>
              <a:gdLst>
                <a:gd name="T0" fmla="*/ 0 w 312"/>
                <a:gd name="T1" fmla="*/ 445 h 445"/>
                <a:gd name="T2" fmla="*/ 0 w 312"/>
                <a:gd name="T3" fmla="*/ 95 h 445"/>
                <a:gd name="T4" fmla="*/ 312 w 312"/>
                <a:gd name="T5" fmla="*/ 0 h 445"/>
                <a:gd name="T6" fmla="*/ 312 w 312"/>
                <a:gd name="T7" fmla="*/ 350 h 445"/>
                <a:gd name="T8" fmla="*/ 0 w 312"/>
                <a:gd name="T9" fmla="*/ 445 h 4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2"/>
                <a:gd name="T16" fmla="*/ 0 h 445"/>
                <a:gd name="T17" fmla="*/ 312 w 312"/>
                <a:gd name="T18" fmla="*/ 445 h 4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2" h="445">
                  <a:moveTo>
                    <a:pt x="0" y="445"/>
                  </a:moveTo>
                  <a:lnTo>
                    <a:pt x="0" y="95"/>
                  </a:lnTo>
                  <a:lnTo>
                    <a:pt x="312" y="0"/>
                  </a:lnTo>
                  <a:lnTo>
                    <a:pt x="312" y="350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Freeform 297"/>
            <p:cNvSpPr>
              <a:spLocks/>
            </p:cNvSpPr>
            <p:nvPr/>
          </p:nvSpPr>
          <p:spPr bwMode="auto">
            <a:xfrm>
              <a:off x="3049" y="3092"/>
              <a:ext cx="313" cy="419"/>
            </a:xfrm>
            <a:custGeom>
              <a:avLst/>
              <a:gdLst>
                <a:gd name="T0" fmla="*/ 0 w 313"/>
                <a:gd name="T1" fmla="*/ 419 h 419"/>
                <a:gd name="T2" fmla="*/ 0 w 313"/>
                <a:gd name="T3" fmla="*/ 95 h 419"/>
                <a:gd name="T4" fmla="*/ 313 w 313"/>
                <a:gd name="T5" fmla="*/ 0 h 419"/>
                <a:gd name="T6" fmla="*/ 313 w 313"/>
                <a:gd name="T7" fmla="*/ 324 h 419"/>
                <a:gd name="T8" fmla="*/ 0 w 313"/>
                <a:gd name="T9" fmla="*/ 419 h 4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419"/>
                <a:gd name="T17" fmla="*/ 313 w 313"/>
                <a:gd name="T18" fmla="*/ 419 h 4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419">
                  <a:moveTo>
                    <a:pt x="0" y="419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324"/>
                  </a:lnTo>
                  <a:lnTo>
                    <a:pt x="0" y="4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Freeform 298"/>
            <p:cNvSpPr>
              <a:spLocks/>
            </p:cNvSpPr>
            <p:nvPr/>
          </p:nvSpPr>
          <p:spPr bwMode="auto">
            <a:xfrm>
              <a:off x="3424" y="3127"/>
              <a:ext cx="313" cy="384"/>
            </a:xfrm>
            <a:custGeom>
              <a:avLst/>
              <a:gdLst>
                <a:gd name="T0" fmla="*/ 0 w 313"/>
                <a:gd name="T1" fmla="*/ 384 h 384"/>
                <a:gd name="T2" fmla="*/ 0 w 313"/>
                <a:gd name="T3" fmla="*/ 95 h 384"/>
                <a:gd name="T4" fmla="*/ 313 w 313"/>
                <a:gd name="T5" fmla="*/ 0 h 384"/>
                <a:gd name="T6" fmla="*/ 313 w 313"/>
                <a:gd name="T7" fmla="*/ 289 h 384"/>
                <a:gd name="T8" fmla="*/ 0 w 313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84"/>
                <a:gd name="T17" fmla="*/ 313 w 313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84">
                  <a:moveTo>
                    <a:pt x="0" y="384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89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Freeform 299"/>
            <p:cNvSpPr>
              <a:spLocks/>
            </p:cNvSpPr>
            <p:nvPr/>
          </p:nvSpPr>
          <p:spPr bwMode="auto">
            <a:xfrm>
              <a:off x="3799" y="3161"/>
              <a:ext cx="313" cy="350"/>
            </a:xfrm>
            <a:custGeom>
              <a:avLst/>
              <a:gdLst>
                <a:gd name="T0" fmla="*/ 0 w 313"/>
                <a:gd name="T1" fmla="*/ 350 h 350"/>
                <a:gd name="T2" fmla="*/ 0 w 313"/>
                <a:gd name="T3" fmla="*/ 95 h 350"/>
                <a:gd name="T4" fmla="*/ 313 w 313"/>
                <a:gd name="T5" fmla="*/ 0 h 350"/>
                <a:gd name="T6" fmla="*/ 313 w 313"/>
                <a:gd name="T7" fmla="*/ 255 h 350"/>
                <a:gd name="T8" fmla="*/ 0 w 313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50"/>
                <a:gd name="T17" fmla="*/ 313 w 313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50">
                  <a:moveTo>
                    <a:pt x="0" y="350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Freeform 300"/>
            <p:cNvSpPr>
              <a:spLocks/>
            </p:cNvSpPr>
            <p:nvPr/>
          </p:nvSpPr>
          <p:spPr bwMode="auto">
            <a:xfrm>
              <a:off x="4174" y="3226"/>
              <a:ext cx="313" cy="285"/>
            </a:xfrm>
            <a:custGeom>
              <a:avLst/>
              <a:gdLst>
                <a:gd name="T0" fmla="*/ 0 w 313"/>
                <a:gd name="T1" fmla="*/ 285 h 285"/>
                <a:gd name="T2" fmla="*/ 0 w 313"/>
                <a:gd name="T3" fmla="*/ 95 h 285"/>
                <a:gd name="T4" fmla="*/ 313 w 313"/>
                <a:gd name="T5" fmla="*/ 0 h 285"/>
                <a:gd name="T6" fmla="*/ 313 w 313"/>
                <a:gd name="T7" fmla="*/ 190 h 285"/>
                <a:gd name="T8" fmla="*/ 0 w 313"/>
                <a:gd name="T9" fmla="*/ 285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285"/>
                <a:gd name="T17" fmla="*/ 313 w 313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285">
                  <a:moveTo>
                    <a:pt x="0" y="285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19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90" name="Group 301"/>
            <p:cNvGrpSpPr>
              <a:grpSpLocks/>
            </p:cNvGrpSpPr>
            <p:nvPr/>
          </p:nvGrpSpPr>
          <p:grpSpPr bwMode="auto">
            <a:xfrm>
              <a:off x="2147" y="3062"/>
              <a:ext cx="2459" cy="449"/>
              <a:chOff x="2147" y="3062"/>
              <a:chExt cx="2459" cy="449"/>
            </a:xfrm>
          </p:grpSpPr>
          <p:sp>
            <p:nvSpPr>
              <p:cNvPr id="26691" name="Rectangle 302"/>
              <p:cNvSpPr>
                <a:spLocks noChangeArrowheads="1"/>
              </p:cNvSpPr>
              <p:nvPr/>
            </p:nvSpPr>
            <p:spPr bwMode="auto">
              <a:xfrm>
                <a:off x="2147" y="3161"/>
                <a:ext cx="153" cy="3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92" name="Freeform 303"/>
              <p:cNvSpPr>
                <a:spLocks/>
              </p:cNvSpPr>
              <p:nvPr/>
            </p:nvSpPr>
            <p:spPr bwMode="auto">
              <a:xfrm>
                <a:off x="2147" y="3066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3" name="Freeform 304"/>
              <p:cNvSpPr>
                <a:spLocks/>
              </p:cNvSpPr>
              <p:nvPr/>
            </p:nvSpPr>
            <p:spPr bwMode="auto">
              <a:xfrm>
                <a:off x="2675" y="3062"/>
                <a:ext cx="312" cy="449"/>
              </a:xfrm>
              <a:custGeom>
                <a:avLst/>
                <a:gdLst>
                  <a:gd name="T0" fmla="*/ 0 w 312"/>
                  <a:gd name="T1" fmla="*/ 449 h 449"/>
                  <a:gd name="T2" fmla="*/ 0 w 312"/>
                  <a:gd name="T3" fmla="*/ 95 h 449"/>
                  <a:gd name="T4" fmla="*/ 312 w 312"/>
                  <a:gd name="T5" fmla="*/ 0 h 449"/>
                  <a:gd name="T6" fmla="*/ 312 w 312"/>
                  <a:gd name="T7" fmla="*/ 354 h 449"/>
                  <a:gd name="T8" fmla="*/ 0 w 312"/>
                  <a:gd name="T9" fmla="*/ 449 h 4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"/>
                  <a:gd name="T16" fmla="*/ 0 h 449"/>
                  <a:gd name="T17" fmla="*/ 312 w 312"/>
                  <a:gd name="T18" fmla="*/ 449 h 4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" h="449">
                    <a:moveTo>
                      <a:pt x="0" y="449"/>
                    </a:moveTo>
                    <a:lnTo>
                      <a:pt x="0" y="95"/>
                    </a:lnTo>
                    <a:lnTo>
                      <a:pt x="312" y="0"/>
                    </a:lnTo>
                    <a:lnTo>
                      <a:pt x="312" y="354"/>
                    </a:lnTo>
                    <a:lnTo>
                      <a:pt x="0" y="44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4" name="Rectangle 305"/>
              <p:cNvSpPr>
                <a:spLocks noChangeArrowheads="1"/>
              </p:cNvSpPr>
              <p:nvPr/>
            </p:nvSpPr>
            <p:spPr bwMode="auto">
              <a:xfrm>
                <a:off x="2522" y="3157"/>
                <a:ext cx="153" cy="3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95" name="Freeform 306"/>
              <p:cNvSpPr>
                <a:spLocks/>
              </p:cNvSpPr>
              <p:nvPr/>
            </p:nvSpPr>
            <p:spPr bwMode="auto">
              <a:xfrm>
                <a:off x="2522" y="3062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6" name="Rectangle 307"/>
              <p:cNvSpPr>
                <a:spLocks noChangeArrowheads="1"/>
              </p:cNvSpPr>
              <p:nvPr/>
            </p:nvSpPr>
            <p:spPr bwMode="auto">
              <a:xfrm>
                <a:off x="2897" y="3187"/>
                <a:ext cx="152" cy="3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97" name="Freeform 308"/>
              <p:cNvSpPr>
                <a:spLocks/>
              </p:cNvSpPr>
              <p:nvPr/>
            </p:nvSpPr>
            <p:spPr bwMode="auto">
              <a:xfrm>
                <a:off x="2897" y="3092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8" name="Rectangle 309"/>
              <p:cNvSpPr>
                <a:spLocks noChangeArrowheads="1"/>
              </p:cNvSpPr>
              <p:nvPr/>
            </p:nvSpPr>
            <p:spPr bwMode="auto">
              <a:xfrm>
                <a:off x="3272" y="3222"/>
                <a:ext cx="152" cy="28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99" name="Freeform 310"/>
              <p:cNvSpPr>
                <a:spLocks/>
              </p:cNvSpPr>
              <p:nvPr/>
            </p:nvSpPr>
            <p:spPr bwMode="auto">
              <a:xfrm>
                <a:off x="3272" y="3127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Rectangle 311"/>
              <p:cNvSpPr>
                <a:spLocks noChangeArrowheads="1"/>
              </p:cNvSpPr>
              <p:nvPr/>
            </p:nvSpPr>
            <p:spPr bwMode="auto">
              <a:xfrm>
                <a:off x="3646" y="3256"/>
                <a:ext cx="153" cy="2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01" name="Freeform 312"/>
              <p:cNvSpPr>
                <a:spLocks/>
              </p:cNvSpPr>
              <p:nvPr/>
            </p:nvSpPr>
            <p:spPr bwMode="auto">
              <a:xfrm>
                <a:off x="3646" y="3161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2" name="Rectangle 313"/>
              <p:cNvSpPr>
                <a:spLocks noChangeArrowheads="1"/>
              </p:cNvSpPr>
              <p:nvPr/>
            </p:nvSpPr>
            <p:spPr bwMode="auto">
              <a:xfrm>
                <a:off x="4021" y="3321"/>
                <a:ext cx="153" cy="1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703" name="Freeform 314"/>
              <p:cNvSpPr>
                <a:spLocks/>
              </p:cNvSpPr>
              <p:nvPr/>
            </p:nvSpPr>
            <p:spPr bwMode="auto">
              <a:xfrm>
                <a:off x="4021" y="3226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4" name="Line 315"/>
              <p:cNvSpPr>
                <a:spLocks noChangeShapeType="1"/>
              </p:cNvSpPr>
              <p:nvPr/>
            </p:nvSpPr>
            <p:spPr bwMode="auto">
              <a:xfrm>
                <a:off x="4605" y="341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316"/>
          <p:cNvGrpSpPr>
            <a:grpSpLocks/>
          </p:cNvGrpSpPr>
          <p:nvPr/>
        </p:nvGrpSpPr>
        <p:grpSpPr bwMode="auto">
          <a:xfrm>
            <a:off x="2405063" y="5319713"/>
            <a:ext cx="3892550" cy="561975"/>
            <a:chOff x="1515" y="3351"/>
            <a:chExt cx="2452" cy="354"/>
          </a:xfrm>
        </p:grpSpPr>
        <p:sp>
          <p:nvSpPr>
            <p:cNvPr id="26664" name="Freeform 317"/>
            <p:cNvSpPr>
              <a:spLocks/>
            </p:cNvSpPr>
            <p:nvPr/>
          </p:nvSpPr>
          <p:spPr bwMode="auto">
            <a:xfrm>
              <a:off x="3535" y="3575"/>
              <a:ext cx="320" cy="130"/>
            </a:xfrm>
            <a:custGeom>
              <a:avLst/>
              <a:gdLst>
                <a:gd name="T0" fmla="*/ 0 w 320"/>
                <a:gd name="T1" fmla="*/ 130 h 130"/>
                <a:gd name="T2" fmla="*/ 0 w 320"/>
                <a:gd name="T3" fmla="*/ 100 h 130"/>
                <a:gd name="T4" fmla="*/ 320 w 320"/>
                <a:gd name="T5" fmla="*/ 0 h 130"/>
                <a:gd name="T6" fmla="*/ 320 w 320"/>
                <a:gd name="T7" fmla="*/ 35 h 130"/>
                <a:gd name="T8" fmla="*/ 0 w 320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130"/>
                <a:gd name="T17" fmla="*/ 320 w 32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130">
                  <a:moveTo>
                    <a:pt x="0" y="130"/>
                  </a:moveTo>
                  <a:lnTo>
                    <a:pt x="0" y="100"/>
                  </a:lnTo>
                  <a:lnTo>
                    <a:pt x="320" y="0"/>
                  </a:lnTo>
                  <a:lnTo>
                    <a:pt x="320" y="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5" name="Group 318"/>
            <p:cNvGrpSpPr>
              <a:grpSpLocks/>
            </p:cNvGrpSpPr>
            <p:nvPr/>
          </p:nvGrpSpPr>
          <p:grpSpPr bwMode="auto">
            <a:xfrm>
              <a:off x="1515" y="3351"/>
              <a:ext cx="2452" cy="354"/>
              <a:chOff x="1515" y="3351"/>
              <a:chExt cx="2452" cy="354"/>
            </a:xfrm>
          </p:grpSpPr>
          <p:sp>
            <p:nvSpPr>
              <p:cNvPr id="26666" name="Freeform 319"/>
              <p:cNvSpPr>
                <a:spLocks/>
              </p:cNvSpPr>
              <p:nvPr/>
            </p:nvSpPr>
            <p:spPr bwMode="auto">
              <a:xfrm>
                <a:off x="1661" y="3351"/>
                <a:ext cx="319" cy="354"/>
              </a:xfrm>
              <a:custGeom>
                <a:avLst/>
                <a:gdLst>
                  <a:gd name="T0" fmla="*/ 0 w 319"/>
                  <a:gd name="T1" fmla="*/ 354 h 354"/>
                  <a:gd name="T2" fmla="*/ 0 w 319"/>
                  <a:gd name="T3" fmla="*/ 95 h 354"/>
                  <a:gd name="T4" fmla="*/ 319 w 319"/>
                  <a:gd name="T5" fmla="*/ 0 h 354"/>
                  <a:gd name="T6" fmla="*/ 319 w 319"/>
                  <a:gd name="T7" fmla="*/ 259 h 354"/>
                  <a:gd name="T8" fmla="*/ 0 w 319"/>
                  <a:gd name="T9" fmla="*/ 354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54"/>
                  <a:gd name="T17" fmla="*/ 319 w 319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54">
                    <a:moveTo>
                      <a:pt x="0" y="354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59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7" name="Freeform 320"/>
              <p:cNvSpPr>
                <a:spLocks/>
              </p:cNvSpPr>
              <p:nvPr/>
            </p:nvSpPr>
            <p:spPr bwMode="auto">
              <a:xfrm>
                <a:off x="2036" y="3373"/>
                <a:ext cx="319" cy="332"/>
              </a:xfrm>
              <a:custGeom>
                <a:avLst/>
                <a:gdLst>
                  <a:gd name="T0" fmla="*/ 0 w 319"/>
                  <a:gd name="T1" fmla="*/ 332 h 332"/>
                  <a:gd name="T2" fmla="*/ 0 w 319"/>
                  <a:gd name="T3" fmla="*/ 95 h 332"/>
                  <a:gd name="T4" fmla="*/ 319 w 319"/>
                  <a:gd name="T5" fmla="*/ 0 h 332"/>
                  <a:gd name="T6" fmla="*/ 319 w 319"/>
                  <a:gd name="T7" fmla="*/ 237 h 332"/>
                  <a:gd name="T8" fmla="*/ 0 w 319"/>
                  <a:gd name="T9" fmla="*/ 332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32"/>
                  <a:gd name="T17" fmla="*/ 319 w 319"/>
                  <a:gd name="T18" fmla="*/ 332 h 3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32">
                    <a:moveTo>
                      <a:pt x="0" y="33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37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Freeform 321"/>
              <p:cNvSpPr>
                <a:spLocks/>
              </p:cNvSpPr>
              <p:nvPr/>
            </p:nvSpPr>
            <p:spPr bwMode="auto">
              <a:xfrm>
                <a:off x="2411" y="3399"/>
                <a:ext cx="319" cy="306"/>
              </a:xfrm>
              <a:custGeom>
                <a:avLst/>
                <a:gdLst>
                  <a:gd name="T0" fmla="*/ 0 w 319"/>
                  <a:gd name="T1" fmla="*/ 306 h 306"/>
                  <a:gd name="T2" fmla="*/ 0 w 319"/>
                  <a:gd name="T3" fmla="*/ 99 h 306"/>
                  <a:gd name="T4" fmla="*/ 319 w 319"/>
                  <a:gd name="T5" fmla="*/ 0 h 306"/>
                  <a:gd name="T6" fmla="*/ 319 w 319"/>
                  <a:gd name="T7" fmla="*/ 211 h 306"/>
                  <a:gd name="T8" fmla="*/ 0 w 319"/>
                  <a:gd name="T9" fmla="*/ 306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06"/>
                  <a:gd name="T17" fmla="*/ 319 w 319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06">
                    <a:moveTo>
                      <a:pt x="0" y="306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211"/>
                    </a:lnTo>
                    <a:lnTo>
                      <a:pt x="0" y="30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Freeform 322"/>
              <p:cNvSpPr>
                <a:spLocks/>
              </p:cNvSpPr>
              <p:nvPr/>
            </p:nvSpPr>
            <p:spPr bwMode="auto">
              <a:xfrm>
                <a:off x="2786" y="3446"/>
                <a:ext cx="319" cy="259"/>
              </a:xfrm>
              <a:custGeom>
                <a:avLst/>
                <a:gdLst>
                  <a:gd name="T0" fmla="*/ 0 w 319"/>
                  <a:gd name="T1" fmla="*/ 259 h 259"/>
                  <a:gd name="T2" fmla="*/ 0 w 319"/>
                  <a:gd name="T3" fmla="*/ 99 h 259"/>
                  <a:gd name="T4" fmla="*/ 319 w 319"/>
                  <a:gd name="T5" fmla="*/ 0 h 259"/>
                  <a:gd name="T6" fmla="*/ 319 w 319"/>
                  <a:gd name="T7" fmla="*/ 164 h 259"/>
                  <a:gd name="T8" fmla="*/ 0 w 319"/>
                  <a:gd name="T9" fmla="*/ 25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59"/>
                  <a:gd name="T17" fmla="*/ 319 w 319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59">
                    <a:moveTo>
                      <a:pt x="0" y="259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164"/>
                    </a:lnTo>
                    <a:lnTo>
                      <a:pt x="0" y="25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0" name="Freeform 323"/>
              <p:cNvSpPr>
                <a:spLocks/>
              </p:cNvSpPr>
              <p:nvPr/>
            </p:nvSpPr>
            <p:spPr bwMode="auto">
              <a:xfrm>
                <a:off x="3161" y="3506"/>
                <a:ext cx="319" cy="199"/>
              </a:xfrm>
              <a:custGeom>
                <a:avLst/>
                <a:gdLst>
                  <a:gd name="T0" fmla="*/ 0 w 319"/>
                  <a:gd name="T1" fmla="*/ 199 h 199"/>
                  <a:gd name="T2" fmla="*/ 0 w 319"/>
                  <a:gd name="T3" fmla="*/ 95 h 199"/>
                  <a:gd name="T4" fmla="*/ 319 w 319"/>
                  <a:gd name="T5" fmla="*/ 0 h 199"/>
                  <a:gd name="T6" fmla="*/ 319 w 319"/>
                  <a:gd name="T7" fmla="*/ 104 h 199"/>
                  <a:gd name="T8" fmla="*/ 0 w 319"/>
                  <a:gd name="T9" fmla="*/ 199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99"/>
                  <a:gd name="T17" fmla="*/ 319 w 319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99">
                    <a:moveTo>
                      <a:pt x="0" y="199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04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671" name="Group 324"/>
              <p:cNvGrpSpPr>
                <a:grpSpLocks/>
              </p:cNvGrpSpPr>
              <p:nvPr/>
            </p:nvGrpSpPr>
            <p:grpSpPr bwMode="auto">
              <a:xfrm>
                <a:off x="1515" y="3351"/>
                <a:ext cx="2452" cy="354"/>
                <a:chOff x="1515" y="3351"/>
                <a:chExt cx="2452" cy="354"/>
              </a:xfrm>
            </p:grpSpPr>
            <p:sp>
              <p:nvSpPr>
                <p:cNvPr id="26672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15" y="3446"/>
                  <a:ext cx="146" cy="259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73" name="Freeform 326"/>
                <p:cNvSpPr>
                  <a:spLocks/>
                </p:cNvSpPr>
                <p:nvPr/>
              </p:nvSpPr>
              <p:spPr bwMode="auto">
                <a:xfrm>
                  <a:off x="1515" y="3351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3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3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90" y="3468"/>
                  <a:ext cx="146" cy="23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75" name="Freeform 328"/>
                <p:cNvSpPr>
                  <a:spLocks/>
                </p:cNvSpPr>
                <p:nvPr/>
              </p:nvSpPr>
              <p:spPr bwMode="auto">
                <a:xfrm>
                  <a:off x="1890" y="3373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6" name="Rectangle 329"/>
                <p:cNvSpPr>
                  <a:spLocks noChangeArrowheads="1"/>
                </p:cNvSpPr>
                <p:nvPr/>
              </p:nvSpPr>
              <p:spPr bwMode="auto">
                <a:xfrm>
                  <a:off x="2265" y="3498"/>
                  <a:ext cx="146" cy="20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77" name="Freeform 330"/>
                <p:cNvSpPr>
                  <a:spLocks/>
                </p:cNvSpPr>
                <p:nvPr/>
              </p:nvSpPr>
              <p:spPr bwMode="auto">
                <a:xfrm>
                  <a:off x="2265" y="3399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8" name="Rectangle 331"/>
                <p:cNvSpPr>
                  <a:spLocks noChangeArrowheads="1"/>
                </p:cNvSpPr>
                <p:nvPr/>
              </p:nvSpPr>
              <p:spPr bwMode="auto">
                <a:xfrm>
                  <a:off x="2640" y="3545"/>
                  <a:ext cx="146" cy="16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79" name="Freeform 332"/>
                <p:cNvSpPr>
                  <a:spLocks/>
                </p:cNvSpPr>
                <p:nvPr/>
              </p:nvSpPr>
              <p:spPr bwMode="auto">
                <a:xfrm>
                  <a:off x="2640" y="3446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80" name="Rectangle 333"/>
                <p:cNvSpPr>
                  <a:spLocks noChangeArrowheads="1"/>
                </p:cNvSpPr>
                <p:nvPr/>
              </p:nvSpPr>
              <p:spPr bwMode="auto">
                <a:xfrm>
                  <a:off x="3015" y="3601"/>
                  <a:ext cx="146" cy="104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81" name="Freeform 334"/>
                <p:cNvSpPr>
                  <a:spLocks/>
                </p:cNvSpPr>
                <p:nvPr/>
              </p:nvSpPr>
              <p:spPr bwMode="auto">
                <a:xfrm>
                  <a:off x="3015" y="3506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82" name="Rectangle 335"/>
                <p:cNvSpPr>
                  <a:spLocks noChangeArrowheads="1"/>
                </p:cNvSpPr>
                <p:nvPr/>
              </p:nvSpPr>
              <p:spPr bwMode="auto">
                <a:xfrm>
                  <a:off x="3390" y="3675"/>
                  <a:ext cx="145" cy="3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683" name="Freeform 336"/>
                <p:cNvSpPr>
                  <a:spLocks/>
                </p:cNvSpPr>
                <p:nvPr/>
              </p:nvSpPr>
              <p:spPr bwMode="auto">
                <a:xfrm>
                  <a:off x="3390" y="3575"/>
                  <a:ext cx="465" cy="100"/>
                </a:xfrm>
                <a:custGeom>
                  <a:avLst/>
                  <a:gdLst>
                    <a:gd name="T0" fmla="*/ 145 w 465"/>
                    <a:gd name="T1" fmla="*/ 100 h 100"/>
                    <a:gd name="T2" fmla="*/ 465 w 465"/>
                    <a:gd name="T3" fmla="*/ 0 h 100"/>
                    <a:gd name="T4" fmla="*/ 312 w 465"/>
                    <a:gd name="T5" fmla="*/ 0 h 100"/>
                    <a:gd name="T6" fmla="*/ 0 w 465"/>
                    <a:gd name="T7" fmla="*/ 100 h 100"/>
                    <a:gd name="T8" fmla="*/ 145 w 465"/>
                    <a:gd name="T9" fmla="*/ 10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100"/>
                    <a:gd name="T17" fmla="*/ 465 w 465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100">
                      <a:moveTo>
                        <a:pt x="145" y="100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100"/>
                      </a:lnTo>
                      <a:lnTo>
                        <a:pt x="145" y="100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84" name="Line 337"/>
                <p:cNvSpPr>
                  <a:spLocks noChangeShapeType="1"/>
                </p:cNvSpPr>
                <p:nvPr/>
              </p:nvSpPr>
              <p:spPr bwMode="auto">
                <a:xfrm>
                  <a:off x="3966" y="3610"/>
                  <a:ext cx="1" cy="2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8" name="Group 338"/>
          <p:cNvGrpSpPr>
            <a:grpSpLocks/>
          </p:cNvGrpSpPr>
          <p:nvPr/>
        </p:nvGrpSpPr>
        <p:grpSpPr bwMode="auto">
          <a:xfrm>
            <a:off x="1390650" y="5805488"/>
            <a:ext cx="3725863" cy="384175"/>
            <a:chOff x="876" y="3657"/>
            <a:chExt cx="2347" cy="242"/>
          </a:xfrm>
        </p:grpSpPr>
        <p:grpSp>
          <p:nvGrpSpPr>
            <p:cNvPr id="26645" name="Group 339"/>
            <p:cNvGrpSpPr>
              <a:grpSpLocks/>
            </p:cNvGrpSpPr>
            <p:nvPr/>
          </p:nvGrpSpPr>
          <p:grpSpPr bwMode="auto">
            <a:xfrm>
              <a:off x="876" y="3657"/>
              <a:ext cx="2347" cy="242"/>
              <a:chOff x="876" y="3657"/>
              <a:chExt cx="2347" cy="242"/>
            </a:xfrm>
          </p:grpSpPr>
          <p:sp>
            <p:nvSpPr>
              <p:cNvPr id="26648" name="Freeform 340"/>
              <p:cNvSpPr>
                <a:spLocks/>
              </p:cNvSpPr>
              <p:nvPr/>
            </p:nvSpPr>
            <p:spPr bwMode="auto">
              <a:xfrm>
                <a:off x="1029" y="3657"/>
                <a:ext cx="319" cy="242"/>
              </a:xfrm>
              <a:custGeom>
                <a:avLst/>
                <a:gdLst>
                  <a:gd name="T0" fmla="*/ 0 w 319"/>
                  <a:gd name="T1" fmla="*/ 242 h 242"/>
                  <a:gd name="T2" fmla="*/ 0 w 319"/>
                  <a:gd name="T3" fmla="*/ 95 h 242"/>
                  <a:gd name="T4" fmla="*/ 319 w 319"/>
                  <a:gd name="T5" fmla="*/ 0 h 242"/>
                  <a:gd name="T6" fmla="*/ 319 w 319"/>
                  <a:gd name="T7" fmla="*/ 147 h 242"/>
                  <a:gd name="T8" fmla="*/ 0 w 319"/>
                  <a:gd name="T9" fmla="*/ 242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42"/>
                  <a:gd name="T17" fmla="*/ 319 w 319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42">
                    <a:moveTo>
                      <a:pt x="0" y="24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47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Rectangle 341"/>
              <p:cNvSpPr>
                <a:spLocks noChangeArrowheads="1"/>
              </p:cNvSpPr>
              <p:nvPr/>
            </p:nvSpPr>
            <p:spPr bwMode="auto">
              <a:xfrm>
                <a:off x="876" y="3752"/>
                <a:ext cx="153" cy="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50" name="Freeform 342"/>
              <p:cNvSpPr>
                <a:spLocks/>
              </p:cNvSpPr>
              <p:nvPr/>
            </p:nvSpPr>
            <p:spPr bwMode="auto">
              <a:xfrm>
                <a:off x="876" y="3657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Freeform 343"/>
              <p:cNvSpPr>
                <a:spLocks/>
              </p:cNvSpPr>
              <p:nvPr/>
            </p:nvSpPr>
            <p:spPr bwMode="auto">
              <a:xfrm>
                <a:off x="1404" y="3679"/>
                <a:ext cx="319" cy="220"/>
              </a:xfrm>
              <a:custGeom>
                <a:avLst/>
                <a:gdLst>
                  <a:gd name="T0" fmla="*/ 0 w 319"/>
                  <a:gd name="T1" fmla="*/ 220 h 220"/>
                  <a:gd name="T2" fmla="*/ 0 w 319"/>
                  <a:gd name="T3" fmla="*/ 95 h 220"/>
                  <a:gd name="T4" fmla="*/ 319 w 319"/>
                  <a:gd name="T5" fmla="*/ 0 h 220"/>
                  <a:gd name="T6" fmla="*/ 319 w 319"/>
                  <a:gd name="T7" fmla="*/ 125 h 220"/>
                  <a:gd name="T8" fmla="*/ 0 w 319"/>
                  <a:gd name="T9" fmla="*/ 220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20"/>
                  <a:gd name="T17" fmla="*/ 319 w 319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20">
                    <a:moveTo>
                      <a:pt x="0" y="22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25"/>
                    </a:lnTo>
                    <a:lnTo>
                      <a:pt x="0" y="22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2" name="Rectangle 344"/>
              <p:cNvSpPr>
                <a:spLocks noChangeArrowheads="1"/>
              </p:cNvSpPr>
              <p:nvPr/>
            </p:nvSpPr>
            <p:spPr bwMode="auto">
              <a:xfrm>
                <a:off x="1251" y="3774"/>
                <a:ext cx="153" cy="1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53" name="Freeform 345"/>
              <p:cNvSpPr>
                <a:spLocks/>
              </p:cNvSpPr>
              <p:nvPr/>
            </p:nvSpPr>
            <p:spPr bwMode="auto">
              <a:xfrm>
                <a:off x="1251" y="367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4" name="Freeform 346"/>
              <p:cNvSpPr>
                <a:spLocks/>
              </p:cNvSpPr>
              <p:nvPr/>
            </p:nvSpPr>
            <p:spPr bwMode="auto">
              <a:xfrm>
                <a:off x="1779" y="3696"/>
                <a:ext cx="319" cy="203"/>
              </a:xfrm>
              <a:custGeom>
                <a:avLst/>
                <a:gdLst>
                  <a:gd name="T0" fmla="*/ 0 w 319"/>
                  <a:gd name="T1" fmla="*/ 203 h 203"/>
                  <a:gd name="T2" fmla="*/ 0 w 319"/>
                  <a:gd name="T3" fmla="*/ 100 h 203"/>
                  <a:gd name="T4" fmla="*/ 319 w 319"/>
                  <a:gd name="T5" fmla="*/ 0 h 203"/>
                  <a:gd name="T6" fmla="*/ 319 w 319"/>
                  <a:gd name="T7" fmla="*/ 108 h 203"/>
                  <a:gd name="T8" fmla="*/ 0 w 319"/>
                  <a:gd name="T9" fmla="*/ 203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03"/>
                  <a:gd name="T17" fmla="*/ 319 w 319"/>
                  <a:gd name="T18" fmla="*/ 203 h 2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03">
                    <a:moveTo>
                      <a:pt x="0" y="20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108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Rectangle 347"/>
              <p:cNvSpPr>
                <a:spLocks noChangeArrowheads="1"/>
              </p:cNvSpPr>
              <p:nvPr/>
            </p:nvSpPr>
            <p:spPr bwMode="auto">
              <a:xfrm>
                <a:off x="1626" y="3796"/>
                <a:ext cx="153" cy="1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56" name="Freeform 348"/>
              <p:cNvSpPr>
                <a:spLocks/>
              </p:cNvSpPr>
              <p:nvPr/>
            </p:nvSpPr>
            <p:spPr bwMode="auto">
              <a:xfrm>
                <a:off x="1626" y="369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20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Freeform 349"/>
              <p:cNvSpPr>
                <a:spLocks/>
              </p:cNvSpPr>
              <p:nvPr/>
            </p:nvSpPr>
            <p:spPr bwMode="auto">
              <a:xfrm>
                <a:off x="2154" y="3726"/>
                <a:ext cx="319" cy="173"/>
              </a:xfrm>
              <a:custGeom>
                <a:avLst/>
                <a:gdLst>
                  <a:gd name="T0" fmla="*/ 0 w 319"/>
                  <a:gd name="T1" fmla="*/ 173 h 173"/>
                  <a:gd name="T2" fmla="*/ 0 w 319"/>
                  <a:gd name="T3" fmla="*/ 100 h 173"/>
                  <a:gd name="T4" fmla="*/ 319 w 319"/>
                  <a:gd name="T5" fmla="*/ 0 h 173"/>
                  <a:gd name="T6" fmla="*/ 319 w 319"/>
                  <a:gd name="T7" fmla="*/ 78 h 173"/>
                  <a:gd name="T8" fmla="*/ 0 w 319"/>
                  <a:gd name="T9" fmla="*/ 173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73"/>
                  <a:gd name="T17" fmla="*/ 319 w 319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73">
                    <a:moveTo>
                      <a:pt x="0" y="17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78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8" name="Rectangle 350"/>
              <p:cNvSpPr>
                <a:spLocks noChangeArrowheads="1"/>
              </p:cNvSpPr>
              <p:nvPr/>
            </p:nvSpPr>
            <p:spPr bwMode="auto">
              <a:xfrm>
                <a:off x="2001" y="3826"/>
                <a:ext cx="153" cy="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59" name="Freeform 351"/>
              <p:cNvSpPr>
                <a:spLocks/>
              </p:cNvSpPr>
              <p:nvPr/>
            </p:nvSpPr>
            <p:spPr bwMode="auto">
              <a:xfrm>
                <a:off x="2001" y="372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19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0" name="Freeform 352"/>
              <p:cNvSpPr>
                <a:spLocks/>
              </p:cNvSpPr>
              <p:nvPr/>
            </p:nvSpPr>
            <p:spPr bwMode="auto">
              <a:xfrm>
                <a:off x="2529" y="3739"/>
                <a:ext cx="319" cy="160"/>
              </a:xfrm>
              <a:custGeom>
                <a:avLst/>
                <a:gdLst>
                  <a:gd name="T0" fmla="*/ 0 w 319"/>
                  <a:gd name="T1" fmla="*/ 160 h 160"/>
                  <a:gd name="T2" fmla="*/ 0 w 319"/>
                  <a:gd name="T3" fmla="*/ 95 h 160"/>
                  <a:gd name="T4" fmla="*/ 319 w 319"/>
                  <a:gd name="T5" fmla="*/ 0 h 160"/>
                  <a:gd name="T6" fmla="*/ 319 w 319"/>
                  <a:gd name="T7" fmla="*/ 65 h 160"/>
                  <a:gd name="T8" fmla="*/ 0 w 319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60"/>
                  <a:gd name="T17" fmla="*/ 319 w 31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60">
                    <a:moveTo>
                      <a:pt x="0" y="16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65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1" name="Freeform 353"/>
              <p:cNvSpPr>
                <a:spLocks/>
              </p:cNvSpPr>
              <p:nvPr/>
            </p:nvSpPr>
            <p:spPr bwMode="auto">
              <a:xfrm>
                <a:off x="2376" y="373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Freeform 354"/>
              <p:cNvSpPr>
                <a:spLocks/>
              </p:cNvSpPr>
              <p:nvPr/>
            </p:nvSpPr>
            <p:spPr bwMode="auto">
              <a:xfrm>
                <a:off x="2904" y="3778"/>
                <a:ext cx="319" cy="121"/>
              </a:xfrm>
              <a:custGeom>
                <a:avLst/>
                <a:gdLst>
                  <a:gd name="T0" fmla="*/ 0 w 319"/>
                  <a:gd name="T1" fmla="*/ 121 h 121"/>
                  <a:gd name="T2" fmla="*/ 0 w 319"/>
                  <a:gd name="T3" fmla="*/ 95 h 121"/>
                  <a:gd name="T4" fmla="*/ 319 w 319"/>
                  <a:gd name="T5" fmla="*/ 0 h 121"/>
                  <a:gd name="T6" fmla="*/ 319 w 319"/>
                  <a:gd name="T7" fmla="*/ 26 h 121"/>
                  <a:gd name="T8" fmla="*/ 0 w 319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21"/>
                  <a:gd name="T17" fmla="*/ 319 w 319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21">
                    <a:moveTo>
                      <a:pt x="0" y="121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Freeform 355"/>
              <p:cNvSpPr>
                <a:spLocks/>
              </p:cNvSpPr>
              <p:nvPr/>
            </p:nvSpPr>
            <p:spPr bwMode="auto">
              <a:xfrm>
                <a:off x="2751" y="3778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6" name="Rectangle 356"/>
            <p:cNvSpPr>
              <a:spLocks noChangeArrowheads="1"/>
            </p:cNvSpPr>
            <p:nvPr/>
          </p:nvSpPr>
          <p:spPr bwMode="auto">
            <a:xfrm>
              <a:off x="2376" y="3834"/>
              <a:ext cx="153" cy="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Rectangle 357"/>
            <p:cNvSpPr>
              <a:spLocks noChangeArrowheads="1"/>
            </p:cNvSpPr>
            <p:nvPr/>
          </p:nvSpPr>
          <p:spPr bwMode="auto">
            <a:xfrm>
              <a:off x="2751" y="3873"/>
              <a:ext cx="153" cy="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61" name="TextBox 360"/>
          <p:cNvSpPr txBox="1"/>
          <p:nvPr/>
        </p:nvSpPr>
        <p:spPr>
          <a:xfrm>
            <a:off x="1860550" y="2387600"/>
            <a:ext cx="5430393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Dysregulated</a:t>
            </a:r>
            <a:r>
              <a:rPr lang="en-US" dirty="0" smtClean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 = Persistent </a:t>
            </a:r>
            <a:r>
              <a:rPr lang="en-US" dirty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elevation </a:t>
            </a:r>
          </a:p>
        </p:txBody>
      </p:sp>
      <p:sp>
        <p:nvSpPr>
          <p:cNvPr id="362" name="TextBox 361"/>
          <p:cNvSpPr txBox="1"/>
          <p:nvPr/>
        </p:nvSpPr>
        <p:spPr>
          <a:xfrm>
            <a:off x="1922463" y="4927600"/>
            <a:ext cx="5319184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Regulated</a:t>
            </a:r>
            <a:r>
              <a:rPr lang="en-US" dirty="0" smtClean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 = Progressive </a:t>
            </a:r>
            <a:r>
              <a:rPr lang="en-US" dirty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reduction</a:t>
            </a:r>
          </a:p>
        </p:txBody>
      </p:sp>
      <p:sp>
        <p:nvSpPr>
          <p:cNvPr id="26639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>
                <a:latin typeface="Arial Rounded MT Bold" charset="0"/>
              </a:rPr>
              <a:t> </a:t>
            </a:r>
          </a:p>
        </p:txBody>
      </p:sp>
      <p:pic>
        <p:nvPicPr>
          <p:cNvPr id="26640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6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073150"/>
            <a:ext cx="288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330200"/>
            <a:ext cx="8670925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8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Adaptive vs Maladaptive Response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ACM Injury - BAL Albumin</a:t>
            </a:r>
            <a:endParaRPr lang="en-US" sz="3600" i="1">
              <a:solidFill>
                <a:srgbClr val="59595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554038" y="6372225"/>
            <a:ext cx="3009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Chest 1995; 108: 1303-1314.</a:t>
            </a:r>
            <a:endParaRPr lang="en-US" b="0" smtClean="0">
              <a:solidFill>
                <a:srgbClr val="595959"/>
              </a:solidFill>
              <a:latin typeface="Arial Rounded MT Bold" charset="0"/>
            </a:endParaRPr>
          </a:p>
        </p:txBody>
      </p:sp>
      <p:pic>
        <p:nvPicPr>
          <p:cNvPr id="79875" name="Picture 25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8916"/>
          <a:stretch>
            <a:fillRect/>
          </a:stretch>
        </p:blipFill>
        <p:spPr bwMode="auto">
          <a:xfrm>
            <a:off x="596900" y="1701800"/>
            <a:ext cx="3473450" cy="4429125"/>
          </a:xfrm>
          <a:prstGeom prst="rect">
            <a:avLst/>
          </a:prstGeom>
          <a:solidFill>
            <a:srgbClr val="000000"/>
          </a:solidFill>
          <a:ln w="76200" cmpd="tri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</p:pic>
      <p:sp>
        <p:nvSpPr>
          <p:cNvPr id="364570" name="Rectangle 26"/>
          <p:cNvSpPr>
            <a:spLocks noChangeArrowheads="1"/>
          </p:cNvSpPr>
          <p:nvPr/>
        </p:nvSpPr>
        <p:spPr bwMode="auto">
          <a:xfrm>
            <a:off x="1409700" y="2514600"/>
            <a:ext cx="18288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Total Protein</a:t>
            </a:r>
          </a:p>
          <a:p>
            <a:pPr algn="ctr">
              <a:spcBef>
                <a:spcPct val="50000"/>
              </a:spcBef>
              <a:buFont typeface="Wingdings" charset="0"/>
              <a:buNone/>
              <a:defRPr/>
            </a:pPr>
            <a:r>
              <a:rPr lang="en-US" dirty="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Albumin</a:t>
            </a:r>
            <a:endParaRPr lang="en-US" sz="2000" dirty="0">
              <a:solidFill>
                <a:srgbClr val="404040"/>
              </a:solidFill>
              <a:latin typeface="Arial Rounded MT Bold" charset="0"/>
            </a:endParaRPr>
          </a:p>
        </p:txBody>
      </p:sp>
      <p:sp>
        <p:nvSpPr>
          <p:cNvPr id="79877" name="AutoShape 27"/>
          <p:cNvSpPr>
            <a:spLocks noChangeArrowheads="1"/>
          </p:cNvSpPr>
          <p:nvPr/>
        </p:nvSpPr>
        <p:spPr bwMode="auto">
          <a:xfrm rot="1415410">
            <a:off x="757238" y="2139950"/>
            <a:ext cx="685800" cy="5175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0" smtClean="0">
              <a:solidFill>
                <a:prstClr val="black"/>
              </a:solidFill>
            </a:endParaRPr>
          </a:p>
        </p:txBody>
      </p:sp>
      <p:sp>
        <p:nvSpPr>
          <p:cNvPr id="79878" name="AutoShape 28"/>
          <p:cNvSpPr>
            <a:spLocks noChangeArrowheads="1"/>
          </p:cNvSpPr>
          <p:nvPr/>
        </p:nvSpPr>
        <p:spPr bwMode="auto">
          <a:xfrm rot="-5444648">
            <a:off x="2482056" y="3872707"/>
            <a:ext cx="534987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0" smtClean="0">
              <a:solidFill>
                <a:prstClr val="black"/>
              </a:solidFill>
            </a:endParaRPr>
          </a:p>
        </p:txBody>
      </p:sp>
      <p:sp>
        <p:nvSpPr>
          <p:cNvPr id="79879" name="AutoShape 29"/>
          <p:cNvSpPr>
            <a:spLocks noChangeArrowheads="1"/>
          </p:cNvSpPr>
          <p:nvPr/>
        </p:nvSpPr>
        <p:spPr bwMode="auto">
          <a:xfrm rot="9413621">
            <a:off x="3132138" y="2292350"/>
            <a:ext cx="739775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0" smtClean="0">
              <a:solidFill>
                <a:prstClr val="black"/>
              </a:solidFill>
            </a:endParaRPr>
          </a:p>
        </p:txBody>
      </p:sp>
      <p:sp>
        <p:nvSpPr>
          <p:cNvPr id="62" name="AutoShape 28"/>
          <p:cNvSpPr>
            <a:spLocks noChangeArrowheads="1"/>
          </p:cNvSpPr>
          <p:nvPr/>
        </p:nvSpPr>
        <p:spPr bwMode="auto">
          <a:xfrm rot="16155352">
            <a:off x="2482056" y="3872707"/>
            <a:ext cx="534987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AutoShape 29"/>
          <p:cNvSpPr>
            <a:spLocks noChangeArrowheads="1"/>
          </p:cNvSpPr>
          <p:nvPr/>
        </p:nvSpPr>
        <p:spPr bwMode="auto">
          <a:xfrm rot="9413621">
            <a:off x="3132138" y="2292350"/>
            <a:ext cx="739775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" name="Group 30"/>
          <p:cNvGrpSpPr>
            <a:grpSpLocks/>
          </p:cNvGrpSpPr>
          <p:nvPr/>
        </p:nvGrpSpPr>
        <p:grpSpPr bwMode="auto">
          <a:xfrm>
            <a:off x="4566995" y="1499208"/>
            <a:ext cx="3590457" cy="4762427"/>
            <a:chOff x="3040" y="1259"/>
            <a:chExt cx="2101" cy="2568"/>
          </a:xfrm>
        </p:grpSpPr>
        <p:grpSp>
          <p:nvGrpSpPr>
            <p:cNvPr id="65" name="Group 31"/>
            <p:cNvGrpSpPr>
              <a:grpSpLocks/>
            </p:cNvGrpSpPr>
            <p:nvPr/>
          </p:nvGrpSpPr>
          <p:grpSpPr bwMode="auto">
            <a:xfrm>
              <a:off x="3385" y="3678"/>
              <a:ext cx="1622" cy="149"/>
              <a:chOff x="993" y="1440"/>
              <a:chExt cx="1622" cy="149"/>
            </a:xfrm>
          </p:grpSpPr>
          <p:sp>
            <p:nvSpPr>
              <p:cNvPr id="112" name="Rectangle 32"/>
              <p:cNvSpPr>
                <a:spLocks noChangeArrowheads="1"/>
              </p:cNvSpPr>
              <p:nvPr/>
            </p:nvSpPr>
            <p:spPr bwMode="auto">
              <a:xfrm>
                <a:off x="993" y="1471"/>
                <a:ext cx="104" cy="1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13" name="Rectangle 33"/>
              <p:cNvSpPr>
                <a:spLocks noChangeArrowheads="1"/>
              </p:cNvSpPr>
              <p:nvPr/>
            </p:nvSpPr>
            <p:spPr bwMode="auto">
              <a:xfrm>
                <a:off x="1753" y="1473"/>
                <a:ext cx="104" cy="10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14" name="Rectangle 34"/>
              <p:cNvSpPr>
                <a:spLocks noChangeArrowheads="1"/>
              </p:cNvSpPr>
              <p:nvPr/>
            </p:nvSpPr>
            <p:spPr bwMode="auto">
              <a:xfrm>
                <a:off x="1088" y="1440"/>
                <a:ext cx="600" cy="1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/>
                    <a:cs typeface="Arial Rounded MT Bold"/>
                  </a:rPr>
                  <a:t>= Survivors</a:t>
                </a:r>
              </a:p>
            </p:txBody>
          </p:sp>
          <p:sp>
            <p:nvSpPr>
              <p:cNvPr id="115" name="Rectangle 35"/>
              <p:cNvSpPr>
                <a:spLocks noChangeArrowheads="1"/>
              </p:cNvSpPr>
              <p:nvPr/>
            </p:nvSpPr>
            <p:spPr bwMode="auto">
              <a:xfrm>
                <a:off x="1850" y="1441"/>
                <a:ext cx="765" cy="1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 Rounded MT Bold"/>
                    <a:cs typeface="Arial Rounded MT Bold"/>
                  </a:rPr>
                  <a:t>= </a:t>
                </a:r>
                <a:r>
                  <a:rPr lang="en-US" sz="1200" dirty="0" err="1">
                    <a:solidFill>
                      <a:srgbClr val="000000"/>
                    </a:solidFill>
                    <a:latin typeface="Arial Rounded MT Bold"/>
                    <a:cs typeface="Arial Rounded MT Bold"/>
                  </a:rPr>
                  <a:t>Nonsurvivors</a:t>
                </a:r>
                <a:endParaRPr lang="en-US" sz="1200" dirty="0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aphicFrame>
          <p:nvGraphicFramePr>
            <p:cNvPr id="66" name="Objec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8414818"/>
                </p:ext>
              </p:extLst>
            </p:nvPr>
          </p:nvGraphicFramePr>
          <p:xfrm>
            <a:off x="3243" y="1259"/>
            <a:ext cx="1848" cy="1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7" name="Rectangle 37"/>
            <p:cNvSpPr>
              <a:spLocks noChangeArrowheads="1"/>
            </p:cNvSpPr>
            <p:nvPr/>
          </p:nvSpPr>
          <p:spPr bwMode="auto">
            <a:xfrm rot="16200000">
              <a:off x="2712" y="1818"/>
              <a:ext cx="81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Total Protein (g/L)</a:t>
              </a:r>
            </a:p>
          </p:txBody>
        </p:sp>
        <p:grpSp>
          <p:nvGrpSpPr>
            <p:cNvPr id="68" name="Group 38"/>
            <p:cNvGrpSpPr>
              <a:grpSpLocks/>
            </p:cNvGrpSpPr>
            <p:nvPr/>
          </p:nvGrpSpPr>
          <p:grpSpPr bwMode="auto">
            <a:xfrm>
              <a:off x="3687" y="1499"/>
              <a:ext cx="75" cy="50"/>
              <a:chOff x="902" y="1700"/>
              <a:chExt cx="98" cy="116"/>
            </a:xfrm>
          </p:grpSpPr>
          <p:sp>
            <p:nvSpPr>
              <p:cNvPr id="109" name="Line 39"/>
              <p:cNvSpPr>
                <a:spLocks noChangeShapeType="1"/>
              </p:cNvSpPr>
              <p:nvPr/>
            </p:nvSpPr>
            <p:spPr bwMode="auto">
              <a:xfrm flipV="1">
                <a:off x="952" y="1702"/>
                <a:ext cx="0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10" name="Line 40"/>
              <p:cNvSpPr>
                <a:spLocks noChangeShapeType="1"/>
              </p:cNvSpPr>
              <p:nvPr/>
            </p:nvSpPr>
            <p:spPr bwMode="auto">
              <a:xfrm flipH="1">
                <a:off x="904" y="170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11" name="Line 41"/>
              <p:cNvSpPr>
                <a:spLocks noChangeShapeType="1"/>
              </p:cNvSpPr>
              <p:nvPr/>
            </p:nvSpPr>
            <p:spPr bwMode="auto">
              <a:xfrm flipH="1">
                <a:off x="902" y="18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69" name="Group 42"/>
            <p:cNvGrpSpPr>
              <a:grpSpLocks/>
            </p:cNvGrpSpPr>
            <p:nvPr/>
          </p:nvGrpSpPr>
          <p:grpSpPr bwMode="auto">
            <a:xfrm>
              <a:off x="4205" y="2004"/>
              <a:ext cx="76" cy="99"/>
              <a:chOff x="1578" y="2860"/>
              <a:chExt cx="98" cy="228"/>
            </a:xfrm>
          </p:grpSpPr>
          <p:sp>
            <p:nvSpPr>
              <p:cNvPr id="106" name="Line 43"/>
              <p:cNvSpPr>
                <a:spLocks noChangeShapeType="1"/>
              </p:cNvSpPr>
              <p:nvPr/>
            </p:nvSpPr>
            <p:spPr bwMode="auto">
              <a:xfrm flipV="1">
                <a:off x="1628" y="2864"/>
                <a:ext cx="0" cy="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7" name="Line 44"/>
              <p:cNvSpPr>
                <a:spLocks noChangeShapeType="1"/>
              </p:cNvSpPr>
              <p:nvPr/>
            </p:nvSpPr>
            <p:spPr bwMode="auto">
              <a:xfrm flipH="1">
                <a:off x="1580" y="286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8" name="Line 45"/>
              <p:cNvSpPr>
                <a:spLocks noChangeShapeType="1"/>
              </p:cNvSpPr>
              <p:nvPr/>
            </p:nvSpPr>
            <p:spPr bwMode="auto">
              <a:xfrm flipH="1">
                <a:off x="1578" y="308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0" name="Group 46"/>
            <p:cNvGrpSpPr>
              <a:grpSpLocks/>
            </p:cNvGrpSpPr>
            <p:nvPr/>
          </p:nvGrpSpPr>
          <p:grpSpPr bwMode="auto">
            <a:xfrm>
              <a:off x="3834" y="1400"/>
              <a:ext cx="75" cy="99"/>
              <a:chOff x="1094" y="1472"/>
              <a:chExt cx="98" cy="228"/>
            </a:xfrm>
          </p:grpSpPr>
          <p:sp>
            <p:nvSpPr>
              <p:cNvPr id="103" name="Line 47"/>
              <p:cNvSpPr>
                <a:spLocks noChangeShapeType="1"/>
              </p:cNvSpPr>
              <p:nvPr/>
            </p:nvSpPr>
            <p:spPr bwMode="auto">
              <a:xfrm flipV="1">
                <a:off x="1144" y="1476"/>
                <a:ext cx="0" cy="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4" name="Line 48"/>
              <p:cNvSpPr>
                <a:spLocks noChangeShapeType="1"/>
              </p:cNvSpPr>
              <p:nvPr/>
            </p:nvSpPr>
            <p:spPr bwMode="auto">
              <a:xfrm flipH="1">
                <a:off x="1096" y="147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5" name="Line 49"/>
              <p:cNvSpPr>
                <a:spLocks noChangeShapeType="1"/>
              </p:cNvSpPr>
              <p:nvPr/>
            </p:nvSpPr>
            <p:spPr bwMode="auto">
              <a:xfrm flipH="1">
                <a:off x="1094" y="170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1" name="Group 50"/>
            <p:cNvGrpSpPr>
              <a:grpSpLocks/>
            </p:cNvGrpSpPr>
            <p:nvPr/>
          </p:nvGrpSpPr>
          <p:grpSpPr bwMode="auto">
            <a:xfrm>
              <a:off x="4359" y="1516"/>
              <a:ext cx="75" cy="167"/>
              <a:chOff x="1778" y="1740"/>
              <a:chExt cx="98" cy="384"/>
            </a:xfrm>
          </p:grpSpPr>
          <p:sp>
            <p:nvSpPr>
              <p:cNvPr id="100" name="Line 51"/>
              <p:cNvSpPr>
                <a:spLocks noChangeShapeType="1"/>
              </p:cNvSpPr>
              <p:nvPr/>
            </p:nvSpPr>
            <p:spPr bwMode="auto">
              <a:xfrm flipV="1">
                <a:off x="1828" y="1743"/>
                <a:ext cx="0" cy="3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1" name="Line 52"/>
              <p:cNvSpPr>
                <a:spLocks noChangeShapeType="1"/>
              </p:cNvSpPr>
              <p:nvPr/>
            </p:nvSpPr>
            <p:spPr bwMode="auto">
              <a:xfrm flipH="1">
                <a:off x="1780" y="174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2" name="Line 53"/>
              <p:cNvSpPr>
                <a:spLocks noChangeShapeType="1"/>
              </p:cNvSpPr>
              <p:nvPr/>
            </p:nvSpPr>
            <p:spPr bwMode="auto">
              <a:xfrm flipH="1">
                <a:off x="1778" y="212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2" name="Group 54"/>
            <p:cNvGrpSpPr>
              <a:grpSpLocks/>
            </p:cNvGrpSpPr>
            <p:nvPr/>
          </p:nvGrpSpPr>
          <p:grpSpPr bwMode="auto">
            <a:xfrm>
              <a:off x="4877" y="1588"/>
              <a:ext cx="76" cy="188"/>
              <a:chOff x="2454" y="1904"/>
              <a:chExt cx="98" cy="432"/>
            </a:xfrm>
          </p:grpSpPr>
          <p:sp>
            <p:nvSpPr>
              <p:cNvPr id="97" name="Line 55"/>
              <p:cNvSpPr>
                <a:spLocks noChangeShapeType="1"/>
              </p:cNvSpPr>
              <p:nvPr/>
            </p:nvSpPr>
            <p:spPr bwMode="auto">
              <a:xfrm flipV="1">
                <a:off x="2504" y="1907"/>
                <a:ext cx="0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8" name="Line 56"/>
              <p:cNvSpPr>
                <a:spLocks noChangeShapeType="1"/>
              </p:cNvSpPr>
              <p:nvPr/>
            </p:nvSpPr>
            <p:spPr bwMode="auto">
              <a:xfrm flipH="1">
                <a:off x="2456" y="19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9" name="Line 57"/>
              <p:cNvSpPr>
                <a:spLocks noChangeShapeType="1"/>
              </p:cNvSpPr>
              <p:nvPr/>
            </p:nvSpPr>
            <p:spPr bwMode="auto">
              <a:xfrm flipH="1">
                <a:off x="2454" y="233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73" name="Rectangle 58"/>
            <p:cNvSpPr>
              <a:spLocks noChangeArrowheads="1"/>
            </p:cNvSpPr>
            <p:nvPr/>
          </p:nvSpPr>
          <p:spPr bwMode="auto">
            <a:xfrm rot="16200000">
              <a:off x="4038" y="1731"/>
              <a:ext cx="40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 &lt; 0.001</a:t>
              </a:r>
            </a:p>
          </p:txBody>
        </p:sp>
        <p:graphicFrame>
          <p:nvGraphicFramePr>
            <p:cNvPr id="74" name="Objec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31793535"/>
                </p:ext>
              </p:extLst>
            </p:nvPr>
          </p:nvGraphicFramePr>
          <p:xfrm>
            <a:off x="3293" y="2452"/>
            <a:ext cx="1848" cy="1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5" name="Rectangle 60"/>
            <p:cNvSpPr>
              <a:spLocks noChangeArrowheads="1"/>
            </p:cNvSpPr>
            <p:nvPr/>
          </p:nvSpPr>
          <p:spPr bwMode="auto">
            <a:xfrm rot="16200000">
              <a:off x="2816" y="3049"/>
              <a:ext cx="64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Albumin (g/L)</a:t>
              </a:r>
            </a:p>
          </p:txBody>
        </p:sp>
        <p:grpSp>
          <p:nvGrpSpPr>
            <p:cNvPr id="76" name="Group 61"/>
            <p:cNvGrpSpPr>
              <a:grpSpLocks/>
            </p:cNvGrpSpPr>
            <p:nvPr/>
          </p:nvGrpSpPr>
          <p:grpSpPr bwMode="auto">
            <a:xfrm>
              <a:off x="3849" y="2554"/>
              <a:ext cx="75" cy="126"/>
              <a:chOff x="3746" y="1384"/>
              <a:chExt cx="98" cy="288"/>
            </a:xfrm>
          </p:grpSpPr>
          <p:sp>
            <p:nvSpPr>
              <p:cNvPr id="94" name="Line 62"/>
              <p:cNvSpPr>
                <a:spLocks noChangeShapeType="1"/>
              </p:cNvSpPr>
              <p:nvPr/>
            </p:nvSpPr>
            <p:spPr bwMode="auto">
              <a:xfrm flipV="1">
                <a:off x="3796" y="1386"/>
                <a:ext cx="0" cy="2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5" name="Line 63"/>
              <p:cNvSpPr>
                <a:spLocks noChangeShapeType="1"/>
              </p:cNvSpPr>
              <p:nvPr/>
            </p:nvSpPr>
            <p:spPr bwMode="auto">
              <a:xfrm flipH="1">
                <a:off x="3748" y="138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6" name="Line 64"/>
              <p:cNvSpPr>
                <a:spLocks noChangeShapeType="1"/>
              </p:cNvSpPr>
              <p:nvPr/>
            </p:nvSpPr>
            <p:spPr bwMode="auto">
              <a:xfrm flipH="1">
                <a:off x="3746" y="167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7" name="Group 65"/>
            <p:cNvGrpSpPr>
              <a:grpSpLocks/>
            </p:cNvGrpSpPr>
            <p:nvPr/>
          </p:nvGrpSpPr>
          <p:grpSpPr bwMode="auto">
            <a:xfrm>
              <a:off x="4383" y="2596"/>
              <a:ext cx="75" cy="211"/>
              <a:chOff x="4442" y="1480"/>
              <a:chExt cx="98" cy="484"/>
            </a:xfrm>
          </p:grpSpPr>
          <p:sp>
            <p:nvSpPr>
              <p:cNvPr id="91" name="Line 66"/>
              <p:cNvSpPr>
                <a:spLocks noChangeShapeType="1"/>
              </p:cNvSpPr>
              <p:nvPr/>
            </p:nvSpPr>
            <p:spPr bwMode="auto">
              <a:xfrm flipV="1">
                <a:off x="4492" y="1484"/>
                <a:ext cx="0" cy="4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2" name="Line 67"/>
              <p:cNvSpPr>
                <a:spLocks noChangeShapeType="1"/>
              </p:cNvSpPr>
              <p:nvPr/>
            </p:nvSpPr>
            <p:spPr bwMode="auto">
              <a:xfrm flipH="1">
                <a:off x="4444" y="148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3" name="Line 68"/>
              <p:cNvSpPr>
                <a:spLocks noChangeShapeType="1"/>
              </p:cNvSpPr>
              <p:nvPr/>
            </p:nvSpPr>
            <p:spPr bwMode="auto">
              <a:xfrm flipH="1">
                <a:off x="4442" y="196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8" name="Group 69"/>
            <p:cNvGrpSpPr>
              <a:grpSpLocks/>
            </p:cNvGrpSpPr>
            <p:nvPr/>
          </p:nvGrpSpPr>
          <p:grpSpPr bwMode="auto">
            <a:xfrm>
              <a:off x="4923" y="2715"/>
              <a:ext cx="75" cy="240"/>
              <a:chOff x="5146" y="1752"/>
              <a:chExt cx="98" cy="552"/>
            </a:xfrm>
          </p:grpSpPr>
          <p:sp>
            <p:nvSpPr>
              <p:cNvPr id="88" name="Line 70"/>
              <p:cNvSpPr>
                <a:spLocks noChangeShapeType="1"/>
              </p:cNvSpPr>
              <p:nvPr/>
            </p:nvSpPr>
            <p:spPr bwMode="auto">
              <a:xfrm flipV="1">
                <a:off x="5196" y="1756"/>
                <a:ext cx="0" cy="5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89" name="Line 71"/>
              <p:cNvSpPr>
                <a:spLocks noChangeShapeType="1"/>
              </p:cNvSpPr>
              <p:nvPr/>
            </p:nvSpPr>
            <p:spPr bwMode="auto">
              <a:xfrm flipH="1">
                <a:off x="5148" y="175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0" name="Line 72"/>
              <p:cNvSpPr>
                <a:spLocks noChangeShapeType="1"/>
              </p:cNvSpPr>
              <p:nvPr/>
            </p:nvSpPr>
            <p:spPr bwMode="auto">
              <a:xfrm flipH="1">
                <a:off x="5146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79" name="Group 73"/>
            <p:cNvGrpSpPr>
              <a:grpSpLocks/>
            </p:cNvGrpSpPr>
            <p:nvPr/>
          </p:nvGrpSpPr>
          <p:grpSpPr bwMode="auto">
            <a:xfrm>
              <a:off x="3695" y="2675"/>
              <a:ext cx="76" cy="48"/>
              <a:chOff x="3546" y="1660"/>
              <a:chExt cx="98" cy="112"/>
            </a:xfrm>
          </p:grpSpPr>
          <p:sp>
            <p:nvSpPr>
              <p:cNvPr id="85" name="Line 74"/>
              <p:cNvSpPr>
                <a:spLocks noChangeShapeType="1"/>
              </p:cNvSpPr>
              <p:nvPr/>
            </p:nvSpPr>
            <p:spPr bwMode="auto">
              <a:xfrm flipV="1">
                <a:off x="3596" y="1661"/>
                <a:ext cx="0" cy="1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86" name="Line 75"/>
              <p:cNvSpPr>
                <a:spLocks noChangeShapeType="1"/>
              </p:cNvSpPr>
              <p:nvPr/>
            </p:nvSpPr>
            <p:spPr bwMode="auto">
              <a:xfrm flipH="1">
                <a:off x="3548" y="1660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87" name="Line 76"/>
              <p:cNvSpPr>
                <a:spLocks noChangeShapeType="1"/>
              </p:cNvSpPr>
              <p:nvPr/>
            </p:nvSpPr>
            <p:spPr bwMode="auto">
              <a:xfrm flipH="1">
                <a:off x="3546" y="177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80" name="Group 77"/>
            <p:cNvGrpSpPr>
              <a:grpSpLocks/>
            </p:cNvGrpSpPr>
            <p:nvPr/>
          </p:nvGrpSpPr>
          <p:grpSpPr bwMode="auto">
            <a:xfrm>
              <a:off x="4229" y="3202"/>
              <a:ext cx="76" cy="106"/>
              <a:chOff x="4242" y="2872"/>
              <a:chExt cx="98" cy="244"/>
            </a:xfrm>
          </p:grpSpPr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 flipV="1">
                <a:off x="4292" y="2874"/>
                <a:ext cx="0" cy="2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83" name="Line 79"/>
              <p:cNvSpPr>
                <a:spLocks noChangeShapeType="1"/>
              </p:cNvSpPr>
              <p:nvPr/>
            </p:nvSpPr>
            <p:spPr bwMode="auto">
              <a:xfrm flipH="1">
                <a:off x="4244" y="287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84" name="Line 80"/>
              <p:cNvSpPr>
                <a:spLocks noChangeShapeType="1"/>
              </p:cNvSpPr>
              <p:nvPr/>
            </p:nvSpPr>
            <p:spPr bwMode="auto">
              <a:xfrm flipH="1">
                <a:off x="4242" y="31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 rot="16200000">
              <a:off x="4054" y="2915"/>
              <a:ext cx="41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 = 0.002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3" y="355600"/>
            <a:ext cx="83058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8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Adaptive vs Maladaptive Response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ACM Injury - BAL PMN Percentage</a:t>
            </a:r>
            <a:endParaRPr lang="en-US" sz="3600" i="1">
              <a:solidFill>
                <a:srgbClr val="59595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701800"/>
            <a:ext cx="3708400" cy="1676400"/>
          </a:xfrm>
          <a:prstGeom prst="rect">
            <a:avLst/>
          </a:prstGeom>
          <a:solidFill>
            <a:srgbClr val="FF3300"/>
          </a:solidFill>
          <a:ln w="76200" cmpd="tri">
            <a:solidFill>
              <a:srgbClr val="595959"/>
            </a:solidFill>
            <a:miter lim="800000"/>
            <a:headEnd/>
            <a:tailEnd/>
          </a:ln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4"/>
          <a:srcRect l="2780" r="6158"/>
          <a:stretch>
            <a:fillRect/>
          </a:stretch>
        </p:blipFill>
        <p:spPr bwMode="auto">
          <a:xfrm>
            <a:off x="4559300" y="3513138"/>
            <a:ext cx="3705225" cy="2614612"/>
          </a:xfrm>
          <a:prstGeom prst="rect">
            <a:avLst/>
          </a:prstGeom>
          <a:solidFill>
            <a:srgbClr val="FF3300"/>
          </a:solidFill>
          <a:ln w="76200" cmpd="tri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576263" y="6370638"/>
            <a:ext cx="4762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Am J Respir Crit Care Med 1994; 150:113-122.</a:t>
            </a:r>
            <a:endParaRPr lang="en-US" b="0" smtClean="0">
              <a:solidFill>
                <a:srgbClr val="595959"/>
              </a:solidFill>
            </a:endParaRPr>
          </a:p>
        </p:txBody>
      </p:sp>
      <p:grpSp>
        <p:nvGrpSpPr>
          <p:cNvPr id="81925" name="Group 12"/>
          <p:cNvGrpSpPr>
            <a:grpSpLocks/>
          </p:cNvGrpSpPr>
          <p:nvPr/>
        </p:nvGrpSpPr>
        <p:grpSpPr bwMode="auto">
          <a:xfrm>
            <a:off x="596900" y="1701800"/>
            <a:ext cx="3473450" cy="4429125"/>
            <a:chOff x="376" y="1072"/>
            <a:chExt cx="2188" cy="2790"/>
          </a:xfrm>
        </p:grpSpPr>
        <p:pic>
          <p:nvPicPr>
            <p:cNvPr id="81926" name="Picture 7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7" b="8916"/>
            <a:stretch>
              <a:fillRect/>
            </a:stretch>
          </p:blipFill>
          <p:spPr bwMode="auto">
            <a:xfrm>
              <a:off x="376" y="1072"/>
              <a:ext cx="2188" cy="2790"/>
            </a:xfrm>
            <a:prstGeom prst="rect">
              <a:avLst/>
            </a:prstGeom>
            <a:noFill/>
            <a:ln w="76200" cmpd="tri">
              <a:solidFill>
                <a:srgbClr val="5959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6600" name="Rectangle 8"/>
            <p:cNvSpPr>
              <a:spLocks noChangeArrowheads="1"/>
            </p:cNvSpPr>
            <p:nvPr/>
          </p:nvSpPr>
          <p:spPr bwMode="auto">
            <a:xfrm>
              <a:off x="640" y="1897"/>
              <a:ext cx="1400" cy="269"/>
            </a:xfrm>
            <a:prstGeom prst="rect">
              <a:avLst/>
            </a:prstGeom>
            <a:noFill/>
            <a:ln w="76200" cmpd="tri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/>
            <a:p>
              <a:pPr algn="ctr"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28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Neutrophils</a:t>
              </a:r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81928" name="AutoShape 9"/>
            <p:cNvSpPr>
              <a:spLocks noChangeArrowheads="1"/>
            </p:cNvSpPr>
            <p:nvPr/>
          </p:nvSpPr>
          <p:spPr bwMode="auto">
            <a:xfrm rot="1415410">
              <a:off x="477" y="1436"/>
              <a:ext cx="432" cy="3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00 w 21600"/>
                <a:gd name="T13" fmla="*/ 5433 h 21600"/>
                <a:gd name="T14" fmla="*/ 18900 w 21600"/>
                <a:gd name="T15" fmla="*/ 162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81929" name="AutoShape 10"/>
            <p:cNvSpPr>
              <a:spLocks noChangeArrowheads="1"/>
            </p:cNvSpPr>
            <p:nvPr/>
          </p:nvSpPr>
          <p:spPr bwMode="auto">
            <a:xfrm rot="-5444648">
              <a:off x="1563" y="2480"/>
              <a:ext cx="337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97 w 21600"/>
                <a:gd name="T13" fmla="*/ 5400 h 21600"/>
                <a:gd name="T14" fmla="*/ 18908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81930" name="AutoShape 11"/>
            <p:cNvSpPr>
              <a:spLocks noChangeArrowheads="1"/>
            </p:cNvSpPr>
            <p:nvPr/>
          </p:nvSpPr>
          <p:spPr bwMode="auto">
            <a:xfrm rot="9413621">
              <a:off x="1973" y="1532"/>
              <a:ext cx="46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4 w 21600"/>
                <a:gd name="T13" fmla="*/ 5400 h 21600"/>
                <a:gd name="T14" fmla="*/ 18912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1"/>
          <a:stretch>
            <a:fillRect/>
          </a:stretch>
        </p:blipFill>
        <p:spPr bwMode="auto">
          <a:xfrm>
            <a:off x="812800" y="3822700"/>
            <a:ext cx="7493000" cy="2201863"/>
          </a:xfrm>
          <a:prstGeom prst="rect">
            <a:avLst/>
          </a:prstGeom>
          <a:noFill/>
          <a:ln w="5080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9" b="43709"/>
          <a:stretch>
            <a:fillRect/>
          </a:stretch>
        </p:blipFill>
        <p:spPr bwMode="auto">
          <a:xfrm>
            <a:off x="812800" y="2806700"/>
            <a:ext cx="7493000" cy="825500"/>
          </a:xfrm>
          <a:prstGeom prst="rect">
            <a:avLst/>
          </a:prstGeom>
          <a:noFill/>
          <a:ln w="5080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2" name="Picture 4"/>
          <p:cNvPicPr>
            <a:picLocks noChangeArrowheads="1"/>
          </p:cNvPicPr>
          <p:nvPr/>
        </p:nvPicPr>
        <p:blipFill>
          <a:blip r:embed="rId3"/>
          <a:srcRect b="68121"/>
          <a:stretch>
            <a:fillRect/>
          </a:stretch>
        </p:blipFill>
        <p:spPr bwMode="auto">
          <a:xfrm>
            <a:off x="812800" y="1563688"/>
            <a:ext cx="7493000" cy="1077912"/>
          </a:xfrm>
          <a:prstGeom prst="rect">
            <a:avLst/>
          </a:prstGeom>
          <a:noFill/>
          <a:ln w="508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380933" name="Rectangle 5"/>
          <p:cNvSpPr>
            <a:spLocks noGrp="1" noChangeArrowheads="1"/>
          </p:cNvSpPr>
          <p:nvPr>
            <p:ph type="title"/>
          </p:nvPr>
        </p:nvSpPr>
        <p:spPr>
          <a:xfrm>
            <a:off x="465138" y="315913"/>
            <a:ext cx="78994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Myofibroblasts </a:t>
            </a:r>
            <a:b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Migration and Proliferation</a:t>
            </a:r>
            <a:endParaRPr lang="en-US" sz="4000">
              <a:solidFill>
                <a:srgbClr val="59595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1908175" y="2741613"/>
            <a:ext cx="984250" cy="4365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DDDDDD"/>
                  </a:outerShdw>
                </a:effectLst>
                <a:sym typeface="Wingdings 3" charset="0"/>
              </a:rPr>
              <a:t></a:t>
            </a:r>
            <a:endParaRPr lang="en-US" sz="28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0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4" grpId="0" animBg="1" autoUpdateAnimBg="0"/>
      <p:bldP spid="380934" grpId="1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864658" y="360363"/>
            <a:ext cx="5570009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tx2"/>
                </a:solidFill>
                <a:latin typeface="Arial Rounded MT Bold" charset="0"/>
              </a:rPr>
              <a:t>Procollagen </a:t>
            </a:r>
            <a:r>
              <a:rPr lang="en-US" sz="4400" dirty="0">
                <a:solidFill>
                  <a:schemeClr val="tx2"/>
                </a:solidFill>
                <a:latin typeface="Arial Rounded MT Bold" charset="0"/>
              </a:rPr>
              <a:t>Type III</a:t>
            </a:r>
          </a:p>
        </p:txBody>
      </p:sp>
      <p:grpSp>
        <p:nvGrpSpPr>
          <p:cNvPr id="75778" name="Group 3"/>
          <p:cNvGrpSpPr>
            <a:grpSpLocks/>
          </p:cNvGrpSpPr>
          <p:nvPr/>
        </p:nvGrpSpPr>
        <p:grpSpPr bwMode="auto">
          <a:xfrm>
            <a:off x="760412" y="1644651"/>
            <a:ext cx="7534275" cy="3295650"/>
            <a:chOff x="479" y="1140"/>
            <a:chExt cx="4746" cy="2076"/>
          </a:xfrm>
        </p:grpSpPr>
        <p:grpSp>
          <p:nvGrpSpPr>
            <p:cNvPr id="75860" name="Group 4"/>
            <p:cNvGrpSpPr>
              <a:grpSpLocks/>
            </p:cNvGrpSpPr>
            <p:nvPr/>
          </p:nvGrpSpPr>
          <p:grpSpPr bwMode="auto">
            <a:xfrm>
              <a:off x="479" y="1140"/>
              <a:ext cx="571" cy="2076"/>
              <a:chOff x="479" y="1140"/>
              <a:chExt cx="571" cy="2076"/>
            </a:xfrm>
          </p:grpSpPr>
          <p:sp>
            <p:nvSpPr>
              <p:cNvPr id="75874" name="Line 5"/>
              <p:cNvSpPr>
                <a:spLocks noChangeShapeType="1"/>
              </p:cNvSpPr>
              <p:nvPr/>
            </p:nvSpPr>
            <p:spPr bwMode="auto">
              <a:xfrm>
                <a:off x="966" y="2820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5" name="Line 6"/>
              <p:cNvSpPr>
                <a:spLocks noChangeShapeType="1"/>
              </p:cNvSpPr>
              <p:nvPr/>
            </p:nvSpPr>
            <p:spPr bwMode="auto">
              <a:xfrm>
                <a:off x="966" y="2652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6" name="Line 7"/>
              <p:cNvSpPr>
                <a:spLocks noChangeShapeType="1"/>
              </p:cNvSpPr>
              <p:nvPr/>
            </p:nvSpPr>
            <p:spPr bwMode="auto">
              <a:xfrm>
                <a:off x="966" y="2483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7" name="Line 8"/>
              <p:cNvSpPr>
                <a:spLocks noChangeShapeType="1"/>
              </p:cNvSpPr>
              <p:nvPr/>
            </p:nvSpPr>
            <p:spPr bwMode="auto">
              <a:xfrm>
                <a:off x="966" y="2314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8" name="Line 9"/>
              <p:cNvSpPr>
                <a:spLocks noChangeShapeType="1"/>
              </p:cNvSpPr>
              <p:nvPr/>
            </p:nvSpPr>
            <p:spPr bwMode="auto">
              <a:xfrm>
                <a:off x="966" y="2145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9" name="Line 10"/>
              <p:cNvSpPr>
                <a:spLocks noChangeShapeType="1"/>
              </p:cNvSpPr>
              <p:nvPr/>
            </p:nvSpPr>
            <p:spPr bwMode="auto">
              <a:xfrm>
                <a:off x="966" y="1984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0" name="Line 11"/>
              <p:cNvSpPr>
                <a:spLocks noChangeShapeType="1"/>
              </p:cNvSpPr>
              <p:nvPr/>
            </p:nvSpPr>
            <p:spPr bwMode="auto">
              <a:xfrm>
                <a:off x="966" y="1816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1" name="Line 12"/>
              <p:cNvSpPr>
                <a:spLocks noChangeShapeType="1"/>
              </p:cNvSpPr>
              <p:nvPr/>
            </p:nvSpPr>
            <p:spPr bwMode="auto">
              <a:xfrm>
                <a:off x="966" y="1647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2" name="Line 13"/>
              <p:cNvSpPr>
                <a:spLocks noChangeShapeType="1"/>
              </p:cNvSpPr>
              <p:nvPr/>
            </p:nvSpPr>
            <p:spPr bwMode="auto">
              <a:xfrm>
                <a:off x="966" y="1479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3" name="Line 14"/>
              <p:cNvSpPr>
                <a:spLocks noChangeShapeType="1"/>
              </p:cNvSpPr>
              <p:nvPr/>
            </p:nvSpPr>
            <p:spPr bwMode="auto">
              <a:xfrm>
                <a:off x="966" y="1310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5884" name="Group 15"/>
              <p:cNvGrpSpPr>
                <a:grpSpLocks/>
              </p:cNvGrpSpPr>
              <p:nvPr/>
            </p:nvGrpSpPr>
            <p:grpSpPr bwMode="auto">
              <a:xfrm>
                <a:off x="1026" y="1310"/>
                <a:ext cx="24" cy="1726"/>
                <a:chOff x="1026" y="1369"/>
                <a:chExt cx="24" cy="2176"/>
              </a:xfrm>
            </p:grpSpPr>
            <p:sp>
              <p:nvSpPr>
                <p:cNvPr id="7589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026" y="3485"/>
                  <a:ext cx="1" cy="6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99" name="Freeform 17"/>
                <p:cNvSpPr>
                  <a:spLocks/>
                </p:cNvSpPr>
                <p:nvPr/>
              </p:nvSpPr>
              <p:spPr bwMode="auto">
                <a:xfrm>
                  <a:off x="1026" y="1369"/>
                  <a:ext cx="24" cy="2116"/>
                </a:xfrm>
                <a:custGeom>
                  <a:avLst/>
                  <a:gdLst>
                    <a:gd name="T0" fmla="*/ 0 w 27"/>
                    <a:gd name="T1" fmla="*/ 0 h 2116"/>
                    <a:gd name="T2" fmla="*/ 0 w 27"/>
                    <a:gd name="T3" fmla="*/ 2116 h 2116"/>
                    <a:gd name="T4" fmla="*/ 4 w 27"/>
                    <a:gd name="T5" fmla="*/ 2116 h 2116"/>
                    <a:gd name="T6" fmla="*/ 0 60000 65536"/>
                    <a:gd name="T7" fmla="*/ 0 60000 65536"/>
                    <a:gd name="T8" fmla="*/ 0 60000 65536"/>
                    <a:gd name="T9" fmla="*/ 0 w 27"/>
                    <a:gd name="T10" fmla="*/ 0 h 2116"/>
                    <a:gd name="T11" fmla="*/ 27 w 27"/>
                    <a:gd name="T12" fmla="*/ 2116 h 21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" h="2116">
                      <a:moveTo>
                        <a:pt x="0" y="0"/>
                      </a:moveTo>
                      <a:lnTo>
                        <a:pt x="0" y="2116"/>
                      </a:lnTo>
                      <a:lnTo>
                        <a:pt x="27" y="2116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0" name="Line 18"/>
                <p:cNvSpPr>
                  <a:spLocks noChangeShapeType="1"/>
                </p:cNvSpPr>
                <p:nvPr/>
              </p:nvSpPr>
              <p:spPr bwMode="auto">
                <a:xfrm>
                  <a:off x="1026" y="344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1" name="Line 19"/>
                <p:cNvSpPr>
                  <a:spLocks noChangeShapeType="1"/>
                </p:cNvSpPr>
                <p:nvPr/>
              </p:nvSpPr>
              <p:spPr bwMode="auto">
                <a:xfrm>
                  <a:off x="1026" y="340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2" name="Line 20"/>
                <p:cNvSpPr>
                  <a:spLocks noChangeShapeType="1"/>
                </p:cNvSpPr>
                <p:nvPr/>
              </p:nvSpPr>
              <p:spPr bwMode="auto">
                <a:xfrm>
                  <a:off x="1026" y="335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3" name="Line 21"/>
                <p:cNvSpPr>
                  <a:spLocks noChangeShapeType="1"/>
                </p:cNvSpPr>
                <p:nvPr/>
              </p:nvSpPr>
              <p:spPr bwMode="auto">
                <a:xfrm>
                  <a:off x="1026" y="331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4" name="Line 22"/>
                <p:cNvSpPr>
                  <a:spLocks noChangeShapeType="1"/>
                </p:cNvSpPr>
                <p:nvPr/>
              </p:nvSpPr>
              <p:spPr bwMode="auto">
                <a:xfrm>
                  <a:off x="1026" y="327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5" name="Line 23"/>
                <p:cNvSpPr>
                  <a:spLocks noChangeShapeType="1"/>
                </p:cNvSpPr>
                <p:nvPr/>
              </p:nvSpPr>
              <p:spPr bwMode="auto">
                <a:xfrm>
                  <a:off x="1026" y="323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6" name="Line 24"/>
                <p:cNvSpPr>
                  <a:spLocks noChangeShapeType="1"/>
                </p:cNvSpPr>
                <p:nvPr/>
              </p:nvSpPr>
              <p:spPr bwMode="auto">
                <a:xfrm>
                  <a:off x="1026" y="319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7" name="Line 25"/>
                <p:cNvSpPr>
                  <a:spLocks noChangeShapeType="1"/>
                </p:cNvSpPr>
                <p:nvPr/>
              </p:nvSpPr>
              <p:spPr bwMode="auto">
                <a:xfrm>
                  <a:off x="1026" y="315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8" name="Line 26"/>
                <p:cNvSpPr>
                  <a:spLocks noChangeShapeType="1"/>
                </p:cNvSpPr>
                <p:nvPr/>
              </p:nvSpPr>
              <p:spPr bwMode="auto">
                <a:xfrm>
                  <a:off x="1026" y="310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09" name="Line 27"/>
                <p:cNvSpPr>
                  <a:spLocks noChangeShapeType="1"/>
                </p:cNvSpPr>
                <p:nvPr/>
              </p:nvSpPr>
              <p:spPr bwMode="auto">
                <a:xfrm>
                  <a:off x="1026" y="306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0" name="Line 28"/>
                <p:cNvSpPr>
                  <a:spLocks noChangeShapeType="1"/>
                </p:cNvSpPr>
                <p:nvPr/>
              </p:nvSpPr>
              <p:spPr bwMode="auto">
                <a:xfrm>
                  <a:off x="1026" y="3019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1" name="Line 29"/>
                <p:cNvSpPr>
                  <a:spLocks noChangeShapeType="1"/>
                </p:cNvSpPr>
                <p:nvPr/>
              </p:nvSpPr>
              <p:spPr bwMode="auto">
                <a:xfrm>
                  <a:off x="1026" y="2979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2" name="Line 30"/>
                <p:cNvSpPr>
                  <a:spLocks noChangeShapeType="1"/>
                </p:cNvSpPr>
                <p:nvPr/>
              </p:nvSpPr>
              <p:spPr bwMode="auto">
                <a:xfrm>
                  <a:off x="1026" y="2938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3" name="Line 31"/>
                <p:cNvSpPr>
                  <a:spLocks noChangeShapeType="1"/>
                </p:cNvSpPr>
                <p:nvPr/>
              </p:nvSpPr>
              <p:spPr bwMode="auto">
                <a:xfrm>
                  <a:off x="1026" y="2887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4" name="Line 32"/>
                <p:cNvSpPr>
                  <a:spLocks noChangeShapeType="1"/>
                </p:cNvSpPr>
                <p:nvPr/>
              </p:nvSpPr>
              <p:spPr bwMode="auto">
                <a:xfrm>
                  <a:off x="1026" y="2847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5" name="Line 33"/>
                <p:cNvSpPr>
                  <a:spLocks noChangeShapeType="1"/>
                </p:cNvSpPr>
                <p:nvPr/>
              </p:nvSpPr>
              <p:spPr bwMode="auto">
                <a:xfrm>
                  <a:off x="1026" y="2806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6" name="Line 34"/>
                <p:cNvSpPr>
                  <a:spLocks noChangeShapeType="1"/>
                </p:cNvSpPr>
                <p:nvPr/>
              </p:nvSpPr>
              <p:spPr bwMode="auto">
                <a:xfrm>
                  <a:off x="1026" y="2766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7" name="Line 35"/>
                <p:cNvSpPr>
                  <a:spLocks noChangeShapeType="1"/>
                </p:cNvSpPr>
                <p:nvPr/>
              </p:nvSpPr>
              <p:spPr bwMode="auto">
                <a:xfrm>
                  <a:off x="1026" y="2726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8" name="Line 36"/>
                <p:cNvSpPr>
                  <a:spLocks noChangeShapeType="1"/>
                </p:cNvSpPr>
                <p:nvPr/>
              </p:nvSpPr>
              <p:spPr bwMode="auto">
                <a:xfrm>
                  <a:off x="1026" y="2685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19" name="Line 37"/>
                <p:cNvSpPr>
                  <a:spLocks noChangeShapeType="1"/>
                </p:cNvSpPr>
                <p:nvPr/>
              </p:nvSpPr>
              <p:spPr bwMode="auto">
                <a:xfrm>
                  <a:off x="1026" y="263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0" name="Line 38"/>
                <p:cNvSpPr>
                  <a:spLocks noChangeShapeType="1"/>
                </p:cNvSpPr>
                <p:nvPr/>
              </p:nvSpPr>
              <p:spPr bwMode="auto">
                <a:xfrm>
                  <a:off x="1026" y="259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1" name="Line 39"/>
                <p:cNvSpPr>
                  <a:spLocks noChangeShapeType="1"/>
                </p:cNvSpPr>
                <p:nvPr/>
              </p:nvSpPr>
              <p:spPr bwMode="auto">
                <a:xfrm>
                  <a:off x="1026" y="255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2" name="Line 40"/>
                <p:cNvSpPr>
                  <a:spLocks noChangeShapeType="1"/>
                </p:cNvSpPr>
                <p:nvPr/>
              </p:nvSpPr>
              <p:spPr bwMode="auto">
                <a:xfrm>
                  <a:off x="1026" y="251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3" name="Line 41"/>
                <p:cNvSpPr>
                  <a:spLocks noChangeShapeType="1"/>
                </p:cNvSpPr>
                <p:nvPr/>
              </p:nvSpPr>
              <p:spPr bwMode="auto">
                <a:xfrm>
                  <a:off x="1026" y="247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4" name="Line 42"/>
                <p:cNvSpPr>
                  <a:spLocks noChangeShapeType="1"/>
                </p:cNvSpPr>
                <p:nvPr/>
              </p:nvSpPr>
              <p:spPr bwMode="auto">
                <a:xfrm>
                  <a:off x="1026" y="242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5" name="Line 43"/>
                <p:cNvSpPr>
                  <a:spLocks noChangeShapeType="1"/>
                </p:cNvSpPr>
                <p:nvPr/>
              </p:nvSpPr>
              <p:spPr bwMode="auto">
                <a:xfrm>
                  <a:off x="1026" y="238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6" name="Line 44"/>
                <p:cNvSpPr>
                  <a:spLocks noChangeShapeType="1"/>
                </p:cNvSpPr>
                <p:nvPr/>
              </p:nvSpPr>
              <p:spPr bwMode="auto">
                <a:xfrm>
                  <a:off x="1026" y="234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7" name="Line 45"/>
                <p:cNvSpPr>
                  <a:spLocks noChangeShapeType="1"/>
                </p:cNvSpPr>
                <p:nvPr/>
              </p:nvSpPr>
              <p:spPr bwMode="auto">
                <a:xfrm>
                  <a:off x="1026" y="230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8" name="Line 46"/>
                <p:cNvSpPr>
                  <a:spLocks noChangeShapeType="1"/>
                </p:cNvSpPr>
                <p:nvPr/>
              </p:nvSpPr>
              <p:spPr bwMode="auto">
                <a:xfrm>
                  <a:off x="1026" y="226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29" name="Line 47"/>
                <p:cNvSpPr>
                  <a:spLocks noChangeShapeType="1"/>
                </p:cNvSpPr>
                <p:nvPr/>
              </p:nvSpPr>
              <p:spPr bwMode="auto">
                <a:xfrm>
                  <a:off x="1026" y="2219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0" name="Line 48"/>
                <p:cNvSpPr>
                  <a:spLocks noChangeShapeType="1"/>
                </p:cNvSpPr>
                <p:nvPr/>
              </p:nvSpPr>
              <p:spPr bwMode="auto">
                <a:xfrm>
                  <a:off x="1026" y="2169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1" name="Line 49"/>
                <p:cNvSpPr>
                  <a:spLocks noChangeShapeType="1"/>
                </p:cNvSpPr>
                <p:nvPr/>
              </p:nvSpPr>
              <p:spPr bwMode="auto">
                <a:xfrm>
                  <a:off x="1026" y="2128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2" name="Line 50"/>
                <p:cNvSpPr>
                  <a:spLocks noChangeShapeType="1"/>
                </p:cNvSpPr>
                <p:nvPr/>
              </p:nvSpPr>
              <p:spPr bwMode="auto">
                <a:xfrm>
                  <a:off x="1026" y="2088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3" name="Line 51"/>
                <p:cNvSpPr>
                  <a:spLocks noChangeShapeType="1"/>
                </p:cNvSpPr>
                <p:nvPr/>
              </p:nvSpPr>
              <p:spPr bwMode="auto">
                <a:xfrm>
                  <a:off x="1026" y="2047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4" name="Line 52"/>
                <p:cNvSpPr>
                  <a:spLocks noChangeShapeType="1"/>
                </p:cNvSpPr>
                <p:nvPr/>
              </p:nvSpPr>
              <p:spPr bwMode="auto">
                <a:xfrm>
                  <a:off x="1026" y="2007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5" name="Line 53"/>
                <p:cNvSpPr>
                  <a:spLocks noChangeShapeType="1"/>
                </p:cNvSpPr>
                <p:nvPr/>
              </p:nvSpPr>
              <p:spPr bwMode="auto">
                <a:xfrm>
                  <a:off x="1026" y="1966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6" name="Line 54"/>
                <p:cNvSpPr>
                  <a:spLocks noChangeShapeType="1"/>
                </p:cNvSpPr>
                <p:nvPr/>
              </p:nvSpPr>
              <p:spPr bwMode="auto">
                <a:xfrm>
                  <a:off x="1026" y="1916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7" name="Line 55"/>
                <p:cNvSpPr>
                  <a:spLocks noChangeShapeType="1"/>
                </p:cNvSpPr>
                <p:nvPr/>
              </p:nvSpPr>
              <p:spPr bwMode="auto">
                <a:xfrm>
                  <a:off x="1026" y="1875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8" name="Line 56"/>
                <p:cNvSpPr>
                  <a:spLocks noChangeShapeType="1"/>
                </p:cNvSpPr>
                <p:nvPr/>
              </p:nvSpPr>
              <p:spPr bwMode="auto">
                <a:xfrm>
                  <a:off x="1026" y="1835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39" name="Line 57"/>
                <p:cNvSpPr>
                  <a:spLocks noChangeShapeType="1"/>
                </p:cNvSpPr>
                <p:nvPr/>
              </p:nvSpPr>
              <p:spPr bwMode="auto">
                <a:xfrm>
                  <a:off x="1026" y="179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0" name="Line 58"/>
                <p:cNvSpPr>
                  <a:spLocks noChangeShapeType="1"/>
                </p:cNvSpPr>
                <p:nvPr/>
              </p:nvSpPr>
              <p:spPr bwMode="auto">
                <a:xfrm>
                  <a:off x="1026" y="1754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1" name="Line 59"/>
                <p:cNvSpPr>
                  <a:spLocks noChangeShapeType="1"/>
                </p:cNvSpPr>
                <p:nvPr/>
              </p:nvSpPr>
              <p:spPr bwMode="auto">
                <a:xfrm>
                  <a:off x="1026" y="170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2" name="Line 60"/>
                <p:cNvSpPr>
                  <a:spLocks noChangeShapeType="1"/>
                </p:cNvSpPr>
                <p:nvPr/>
              </p:nvSpPr>
              <p:spPr bwMode="auto">
                <a:xfrm>
                  <a:off x="1026" y="1663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3" name="Line 61"/>
                <p:cNvSpPr>
                  <a:spLocks noChangeShapeType="1"/>
                </p:cNvSpPr>
                <p:nvPr/>
              </p:nvSpPr>
              <p:spPr bwMode="auto">
                <a:xfrm>
                  <a:off x="1026" y="162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4" name="Line 62"/>
                <p:cNvSpPr>
                  <a:spLocks noChangeShapeType="1"/>
                </p:cNvSpPr>
                <p:nvPr/>
              </p:nvSpPr>
              <p:spPr bwMode="auto">
                <a:xfrm>
                  <a:off x="1026" y="1582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5" name="Line 63"/>
                <p:cNvSpPr>
                  <a:spLocks noChangeShapeType="1"/>
                </p:cNvSpPr>
                <p:nvPr/>
              </p:nvSpPr>
              <p:spPr bwMode="auto">
                <a:xfrm>
                  <a:off x="1026" y="154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6" name="Line 64"/>
                <p:cNvSpPr>
                  <a:spLocks noChangeShapeType="1"/>
                </p:cNvSpPr>
                <p:nvPr/>
              </p:nvSpPr>
              <p:spPr bwMode="auto">
                <a:xfrm>
                  <a:off x="1026" y="1501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7" name="Line 65"/>
                <p:cNvSpPr>
                  <a:spLocks noChangeShapeType="1"/>
                </p:cNvSpPr>
                <p:nvPr/>
              </p:nvSpPr>
              <p:spPr bwMode="auto">
                <a:xfrm>
                  <a:off x="1026" y="145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8" name="Line 66"/>
                <p:cNvSpPr>
                  <a:spLocks noChangeShapeType="1"/>
                </p:cNvSpPr>
                <p:nvPr/>
              </p:nvSpPr>
              <p:spPr bwMode="auto">
                <a:xfrm>
                  <a:off x="1026" y="1410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49" name="Line 67"/>
                <p:cNvSpPr>
                  <a:spLocks noChangeShapeType="1"/>
                </p:cNvSpPr>
                <p:nvPr/>
              </p:nvSpPr>
              <p:spPr bwMode="auto">
                <a:xfrm>
                  <a:off x="1026" y="1369"/>
                  <a:ext cx="24" cy="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5885" name="Group 68"/>
              <p:cNvGrpSpPr>
                <a:grpSpLocks/>
              </p:cNvGrpSpPr>
              <p:nvPr/>
            </p:nvGrpSpPr>
            <p:grpSpPr bwMode="auto">
              <a:xfrm>
                <a:off x="760" y="1247"/>
                <a:ext cx="171" cy="1844"/>
                <a:chOff x="823" y="1281"/>
                <a:chExt cx="192" cy="2325"/>
              </a:xfrm>
            </p:grpSpPr>
            <p:sp>
              <p:nvSpPr>
                <p:cNvPr id="484421" name="Rectangle 69"/>
                <p:cNvSpPr>
                  <a:spLocks noChangeArrowheads="1"/>
                </p:cNvSpPr>
                <p:nvPr/>
              </p:nvSpPr>
              <p:spPr bwMode="auto">
                <a:xfrm>
                  <a:off x="915" y="3400"/>
                  <a:ext cx="0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 sz="17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/>
                  </a:endParaRPr>
                </a:p>
              </p:txBody>
            </p:sp>
            <p:sp>
              <p:nvSpPr>
                <p:cNvPr id="484422" name="Rectangle 70"/>
                <p:cNvSpPr>
                  <a:spLocks noChangeArrowheads="1"/>
                </p:cNvSpPr>
                <p:nvPr/>
              </p:nvSpPr>
              <p:spPr bwMode="auto">
                <a:xfrm>
                  <a:off x="915" y="3184"/>
                  <a:ext cx="92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5</a:t>
                  </a:r>
                </a:p>
              </p:txBody>
            </p:sp>
            <p:sp>
              <p:nvSpPr>
                <p:cNvPr id="484423" name="Rectangle 71"/>
                <p:cNvSpPr>
                  <a:spLocks noChangeArrowheads="1"/>
                </p:cNvSpPr>
                <p:nvPr/>
              </p:nvSpPr>
              <p:spPr bwMode="auto">
                <a:xfrm>
                  <a:off x="831" y="2971"/>
                  <a:ext cx="184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10</a:t>
                  </a:r>
                </a:p>
              </p:txBody>
            </p:sp>
            <p:sp>
              <p:nvSpPr>
                <p:cNvPr id="484424" name="Rectangle 72"/>
                <p:cNvSpPr>
                  <a:spLocks noChangeArrowheads="1"/>
                </p:cNvSpPr>
                <p:nvPr/>
              </p:nvSpPr>
              <p:spPr bwMode="auto">
                <a:xfrm>
                  <a:off x="830" y="2761"/>
                  <a:ext cx="184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15</a:t>
                  </a:r>
                </a:p>
              </p:txBody>
            </p:sp>
            <p:sp>
              <p:nvSpPr>
                <p:cNvPr id="484425" name="Rectangle 73"/>
                <p:cNvSpPr>
                  <a:spLocks noChangeArrowheads="1"/>
                </p:cNvSpPr>
                <p:nvPr/>
              </p:nvSpPr>
              <p:spPr bwMode="auto">
                <a:xfrm>
                  <a:off x="829" y="2547"/>
                  <a:ext cx="184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20</a:t>
                  </a:r>
                </a:p>
              </p:txBody>
            </p:sp>
            <p:sp>
              <p:nvSpPr>
                <p:cNvPr id="484426" name="Rectangle 74"/>
                <p:cNvSpPr>
                  <a:spLocks noChangeArrowheads="1"/>
                </p:cNvSpPr>
                <p:nvPr/>
              </p:nvSpPr>
              <p:spPr bwMode="auto">
                <a:xfrm>
                  <a:off x="827" y="2338"/>
                  <a:ext cx="183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25</a:t>
                  </a:r>
                </a:p>
              </p:txBody>
            </p:sp>
            <p:sp>
              <p:nvSpPr>
                <p:cNvPr id="484427" name="Rectangle 75"/>
                <p:cNvSpPr>
                  <a:spLocks noChangeArrowheads="1"/>
                </p:cNvSpPr>
                <p:nvPr/>
              </p:nvSpPr>
              <p:spPr bwMode="auto">
                <a:xfrm>
                  <a:off x="827" y="2132"/>
                  <a:ext cx="183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30</a:t>
                  </a:r>
                </a:p>
              </p:txBody>
            </p:sp>
            <p:sp>
              <p:nvSpPr>
                <p:cNvPr id="484428" name="Rectangle 76"/>
                <p:cNvSpPr>
                  <a:spLocks noChangeArrowheads="1"/>
                </p:cNvSpPr>
                <p:nvPr/>
              </p:nvSpPr>
              <p:spPr bwMode="auto">
                <a:xfrm>
                  <a:off x="826" y="1920"/>
                  <a:ext cx="184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35</a:t>
                  </a:r>
                </a:p>
              </p:txBody>
            </p:sp>
            <p:sp>
              <p:nvSpPr>
                <p:cNvPr id="484429" name="Rectangle 77"/>
                <p:cNvSpPr>
                  <a:spLocks noChangeArrowheads="1"/>
                </p:cNvSpPr>
                <p:nvPr/>
              </p:nvSpPr>
              <p:spPr bwMode="auto">
                <a:xfrm>
                  <a:off x="825" y="1707"/>
                  <a:ext cx="184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40</a:t>
                  </a:r>
                </a:p>
              </p:txBody>
            </p:sp>
            <p:sp>
              <p:nvSpPr>
                <p:cNvPr id="484430" name="Rectangle 78"/>
                <p:cNvSpPr>
                  <a:spLocks noChangeArrowheads="1"/>
                </p:cNvSpPr>
                <p:nvPr/>
              </p:nvSpPr>
              <p:spPr bwMode="auto">
                <a:xfrm>
                  <a:off x="824" y="1495"/>
                  <a:ext cx="183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45</a:t>
                  </a:r>
                </a:p>
              </p:txBody>
            </p:sp>
            <p:sp>
              <p:nvSpPr>
                <p:cNvPr id="484431" name="Rectangle 79"/>
                <p:cNvSpPr>
                  <a:spLocks noChangeArrowheads="1"/>
                </p:cNvSpPr>
                <p:nvPr/>
              </p:nvSpPr>
              <p:spPr bwMode="auto">
                <a:xfrm>
                  <a:off x="823" y="1281"/>
                  <a:ext cx="183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50</a:t>
                  </a:r>
                </a:p>
              </p:txBody>
            </p:sp>
          </p:grpSp>
          <p:sp>
            <p:nvSpPr>
              <p:cNvPr id="484432" name="Rectangle 80"/>
              <p:cNvSpPr>
                <a:spLocks noChangeArrowheads="1"/>
              </p:cNvSpPr>
              <p:nvPr/>
            </p:nvSpPr>
            <p:spPr bwMode="auto">
              <a:xfrm rot="16200000">
                <a:off x="-443" y="2062"/>
                <a:ext cx="207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Plasma Procollagen  (</a:t>
                </a:r>
                <a:r>
                  <a:rPr lang="en-US" sz="1800" b="1" dirty="0" err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pg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/ml)</a:t>
                </a:r>
                <a:endPara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  <p:grpSp>
          <p:nvGrpSpPr>
            <p:cNvPr id="75861" name="Group 81"/>
            <p:cNvGrpSpPr>
              <a:grpSpLocks/>
            </p:cNvGrpSpPr>
            <p:nvPr/>
          </p:nvGrpSpPr>
          <p:grpSpPr bwMode="auto">
            <a:xfrm>
              <a:off x="885" y="2989"/>
              <a:ext cx="4340" cy="223"/>
              <a:chOff x="885" y="2989"/>
              <a:chExt cx="4340" cy="223"/>
            </a:xfrm>
          </p:grpSpPr>
          <p:sp>
            <p:nvSpPr>
              <p:cNvPr id="75862" name="Line 82"/>
              <p:cNvSpPr>
                <a:spLocks noChangeShapeType="1"/>
              </p:cNvSpPr>
              <p:nvPr/>
            </p:nvSpPr>
            <p:spPr bwMode="auto">
              <a:xfrm>
                <a:off x="966" y="2989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3" name="Line 83"/>
              <p:cNvSpPr>
                <a:spLocks noChangeShapeType="1"/>
              </p:cNvSpPr>
              <p:nvPr/>
            </p:nvSpPr>
            <p:spPr bwMode="auto">
              <a:xfrm flipV="1">
                <a:off x="2073" y="2989"/>
                <a:ext cx="1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4" name="Line 84"/>
              <p:cNvSpPr>
                <a:spLocks noChangeShapeType="1"/>
              </p:cNvSpPr>
              <p:nvPr/>
            </p:nvSpPr>
            <p:spPr bwMode="auto">
              <a:xfrm flipV="1">
                <a:off x="3129" y="2989"/>
                <a:ext cx="0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5" name="Line 85"/>
              <p:cNvSpPr>
                <a:spLocks noChangeShapeType="1"/>
              </p:cNvSpPr>
              <p:nvPr/>
            </p:nvSpPr>
            <p:spPr bwMode="auto">
              <a:xfrm flipV="1">
                <a:off x="4177" y="2989"/>
                <a:ext cx="1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6" name="Line 86"/>
              <p:cNvSpPr>
                <a:spLocks noChangeShapeType="1"/>
              </p:cNvSpPr>
              <p:nvPr/>
            </p:nvSpPr>
            <p:spPr bwMode="auto">
              <a:xfrm flipV="1">
                <a:off x="5224" y="2989"/>
                <a:ext cx="1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7" name="Line 87"/>
              <p:cNvSpPr>
                <a:spLocks noChangeShapeType="1"/>
              </p:cNvSpPr>
              <p:nvPr/>
            </p:nvSpPr>
            <p:spPr bwMode="auto">
              <a:xfrm>
                <a:off x="1026" y="2989"/>
                <a:ext cx="419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5868" name="Group 88"/>
              <p:cNvGrpSpPr>
                <a:grpSpLocks/>
              </p:cNvGrpSpPr>
              <p:nvPr/>
            </p:nvGrpSpPr>
            <p:grpSpPr bwMode="auto">
              <a:xfrm>
                <a:off x="885" y="3027"/>
                <a:ext cx="3958" cy="185"/>
                <a:chOff x="885" y="3027"/>
                <a:chExt cx="3958" cy="185"/>
              </a:xfrm>
            </p:grpSpPr>
            <p:sp>
              <p:nvSpPr>
                <p:cNvPr id="484441" name="Rectangle 89"/>
                <p:cNvSpPr>
                  <a:spLocks noChangeArrowheads="1"/>
                </p:cNvSpPr>
                <p:nvPr/>
              </p:nvSpPr>
              <p:spPr bwMode="auto">
                <a:xfrm>
                  <a:off x="1369" y="3028"/>
                  <a:ext cx="234" cy="1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900" b="1" u="sng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&lt;</a:t>
                  </a:r>
                  <a:r>
                    <a:rPr lang="en-US" sz="19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 2</a:t>
                  </a:r>
                </a:p>
              </p:txBody>
            </p:sp>
            <p:sp>
              <p:nvSpPr>
                <p:cNvPr id="484442" name="Rectangle 90"/>
                <p:cNvSpPr>
                  <a:spLocks noChangeArrowheads="1"/>
                </p:cNvSpPr>
                <p:nvPr/>
              </p:nvSpPr>
              <p:spPr bwMode="auto">
                <a:xfrm>
                  <a:off x="2447" y="3028"/>
                  <a:ext cx="97" cy="1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9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</a:t>
                  </a:r>
                </a:p>
              </p:txBody>
            </p:sp>
            <p:sp>
              <p:nvSpPr>
                <p:cNvPr id="484443" name="Rectangle 91"/>
                <p:cNvSpPr>
                  <a:spLocks noChangeArrowheads="1"/>
                </p:cNvSpPr>
                <p:nvPr/>
              </p:nvSpPr>
              <p:spPr bwMode="auto">
                <a:xfrm>
                  <a:off x="3407" y="3028"/>
                  <a:ext cx="315" cy="1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9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5 - 7</a:t>
                  </a:r>
                </a:p>
              </p:txBody>
            </p:sp>
            <p:sp>
              <p:nvSpPr>
                <p:cNvPr id="484444" name="Rectangle 92"/>
                <p:cNvSpPr>
                  <a:spLocks noChangeArrowheads="1"/>
                </p:cNvSpPr>
                <p:nvPr/>
              </p:nvSpPr>
              <p:spPr bwMode="auto">
                <a:xfrm>
                  <a:off x="4439" y="3027"/>
                  <a:ext cx="404" cy="1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9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8 - 10</a:t>
                  </a:r>
                </a:p>
              </p:txBody>
            </p:sp>
            <p:sp>
              <p:nvSpPr>
                <p:cNvPr id="484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885" y="3028"/>
                  <a:ext cx="372" cy="1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9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Days</a:t>
                  </a:r>
                </a:p>
              </p:txBody>
            </p:sp>
          </p:grpSp>
        </p:grpSp>
      </p:grpSp>
      <p:sp>
        <p:nvSpPr>
          <p:cNvPr id="484446" name="Rectangle 94"/>
          <p:cNvSpPr>
            <a:spLocks noChangeArrowheads="1"/>
          </p:cNvSpPr>
          <p:nvPr/>
        </p:nvSpPr>
        <p:spPr bwMode="auto">
          <a:xfrm>
            <a:off x="617538" y="6366590"/>
            <a:ext cx="49071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Am J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Resp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Crit</a:t>
            </a: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 Care Med 1998; 158: 1432-1441.</a:t>
            </a:r>
          </a:p>
        </p:txBody>
      </p:sp>
      <p:sp>
        <p:nvSpPr>
          <p:cNvPr id="484447" name="Rectangle 95"/>
          <p:cNvSpPr>
            <a:spLocks noChangeArrowheads="1"/>
          </p:cNvSpPr>
          <p:nvPr/>
        </p:nvSpPr>
        <p:spPr bwMode="auto">
          <a:xfrm>
            <a:off x="2022475" y="1485900"/>
            <a:ext cx="2957513" cy="666750"/>
          </a:xfrm>
          <a:prstGeom prst="rect">
            <a:avLst/>
          </a:prstGeom>
          <a:solidFill>
            <a:schemeClr val="bg2"/>
          </a:solidFill>
          <a:ln w="25400">
            <a:solidFill>
              <a:srgbClr val="F8F8F8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400" b="1" dirty="0">
              <a:solidFill>
                <a:srgbClr val="40404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/>
            </a:endParaRPr>
          </a:p>
        </p:txBody>
      </p: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1393825" y="1517650"/>
            <a:ext cx="6710363" cy="4819650"/>
            <a:chOff x="878" y="964"/>
            <a:chExt cx="4227" cy="3036"/>
          </a:xfrm>
        </p:grpSpPr>
        <p:sp>
          <p:nvSpPr>
            <p:cNvPr id="484449" name="Rectangle 97"/>
            <p:cNvSpPr>
              <a:spLocks noChangeArrowheads="1"/>
            </p:cNvSpPr>
            <p:nvPr/>
          </p:nvSpPr>
          <p:spPr bwMode="auto">
            <a:xfrm>
              <a:off x="878" y="3204"/>
              <a:ext cx="4227" cy="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marL="520700" indent="-520700">
                <a:lnSpc>
                  <a:spcPct val="80000"/>
                </a:lnSpc>
                <a:spcBef>
                  <a:spcPct val="20000"/>
                </a:spcBef>
                <a:buFont typeface="Webdings" charset="0"/>
                <a:buChar char="4"/>
                <a:defRPr/>
              </a:pPr>
              <a:r>
                <a:rPr lang="en-US" sz="2800" b="1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Fibroproliferation over time</a:t>
              </a:r>
            </a:p>
            <a:p>
              <a:pPr marL="920750" lvl="1" indent="-285750">
                <a:lnSpc>
                  <a:spcPct val="70000"/>
                </a:lnSpc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600" b="1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Adaptive = decreases</a:t>
              </a:r>
            </a:p>
          </p:txBody>
        </p:sp>
        <p:grpSp>
          <p:nvGrpSpPr>
            <p:cNvPr id="75825" name="Group 98"/>
            <p:cNvGrpSpPr>
              <a:grpSpLocks/>
            </p:cNvGrpSpPr>
            <p:nvPr/>
          </p:nvGrpSpPr>
          <p:grpSpPr bwMode="auto">
            <a:xfrm>
              <a:off x="1196" y="964"/>
              <a:ext cx="3386" cy="1927"/>
              <a:chOff x="1196" y="964"/>
              <a:chExt cx="3386" cy="1927"/>
            </a:xfrm>
          </p:grpSpPr>
          <p:grpSp>
            <p:nvGrpSpPr>
              <p:cNvPr id="75826" name="Group 99"/>
              <p:cNvGrpSpPr>
                <a:grpSpLocks/>
              </p:cNvGrpSpPr>
              <p:nvPr/>
            </p:nvGrpSpPr>
            <p:grpSpPr bwMode="auto">
              <a:xfrm>
                <a:off x="1196" y="2152"/>
                <a:ext cx="3386" cy="739"/>
                <a:chOff x="1196" y="2152"/>
                <a:chExt cx="3386" cy="739"/>
              </a:xfrm>
            </p:grpSpPr>
            <p:grpSp>
              <p:nvGrpSpPr>
                <p:cNvPr id="75830" name="Group 100"/>
                <p:cNvGrpSpPr>
                  <a:grpSpLocks/>
                </p:cNvGrpSpPr>
                <p:nvPr/>
              </p:nvGrpSpPr>
              <p:grpSpPr bwMode="auto">
                <a:xfrm>
                  <a:off x="1196" y="2386"/>
                  <a:ext cx="236" cy="505"/>
                  <a:chOff x="1196" y="2847"/>
                  <a:chExt cx="236" cy="638"/>
                </a:xfrm>
              </p:grpSpPr>
              <p:grpSp>
                <p:nvGrpSpPr>
                  <p:cNvPr id="75854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1196" y="2847"/>
                    <a:ext cx="236" cy="638"/>
                    <a:chOff x="1196" y="2847"/>
                    <a:chExt cx="236" cy="638"/>
                  </a:xfrm>
                </p:grpSpPr>
                <p:sp>
                  <p:nvSpPr>
                    <p:cNvPr id="75858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6" y="2979"/>
                      <a:ext cx="236" cy="50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59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311" y="2847"/>
                      <a:ext cx="2" cy="24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855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286" y="2847"/>
                    <a:ext cx="56" cy="254"/>
                    <a:chOff x="1286" y="2847"/>
                    <a:chExt cx="56" cy="254"/>
                  </a:xfrm>
                </p:grpSpPr>
                <p:sp>
                  <p:nvSpPr>
                    <p:cNvPr id="7585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6" y="2847"/>
                      <a:ext cx="56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5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86" y="3100"/>
                      <a:ext cx="56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5831" name="Group 107"/>
                <p:cNvGrpSpPr>
                  <a:grpSpLocks/>
                </p:cNvGrpSpPr>
                <p:nvPr/>
              </p:nvGrpSpPr>
              <p:grpSpPr bwMode="auto">
                <a:xfrm>
                  <a:off x="2244" y="2185"/>
                  <a:ext cx="236" cy="706"/>
                  <a:chOff x="2244" y="2594"/>
                  <a:chExt cx="236" cy="891"/>
                </a:xfrm>
              </p:grpSpPr>
              <p:grpSp>
                <p:nvGrpSpPr>
                  <p:cNvPr id="75848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2244" y="2602"/>
                    <a:ext cx="236" cy="883"/>
                    <a:chOff x="2244" y="2602"/>
                    <a:chExt cx="236" cy="883"/>
                  </a:xfrm>
                </p:grpSpPr>
                <p:sp>
                  <p:nvSpPr>
                    <p:cNvPr id="75852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4" y="2726"/>
                      <a:ext cx="236" cy="75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53" name="Line 1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359" y="2602"/>
                      <a:ext cx="2" cy="23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849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2333" y="2594"/>
                    <a:ext cx="57" cy="254"/>
                    <a:chOff x="2333" y="2594"/>
                    <a:chExt cx="57" cy="254"/>
                  </a:xfrm>
                </p:grpSpPr>
                <p:sp>
                  <p:nvSpPr>
                    <p:cNvPr id="75850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3" y="2594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51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3" y="2847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5832" name="Group 114"/>
                <p:cNvGrpSpPr>
                  <a:grpSpLocks/>
                </p:cNvGrpSpPr>
                <p:nvPr/>
              </p:nvGrpSpPr>
              <p:grpSpPr bwMode="auto">
                <a:xfrm>
                  <a:off x="4347" y="2417"/>
                  <a:ext cx="235" cy="474"/>
                  <a:chOff x="4347" y="2887"/>
                  <a:chExt cx="235" cy="598"/>
                </a:xfrm>
              </p:grpSpPr>
              <p:grpSp>
                <p:nvGrpSpPr>
                  <p:cNvPr id="75841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4347" y="2887"/>
                    <a:ext cx="235" cy="598"/>
                    <a:chOff x="4347" y="2887"/>
                    <a:chExt cx="235" cy="598"/>
                  </a:xfrm>
                </p:grpSpPr>
                <p:sp>
                  <p:nvSpPr>
                    <p:cNvPr id="75846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7" y="3019"/>
                      <a:ext cx="235" cy="46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47" name="Line 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60" y="2887"/>
                      <a:ext cx="1" cy="1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842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4436" y="2887"/>
                    <a:ext cx="57" cy="265"/>
                    <a:chOff x="4436" y="2887"/>
                    <a:chExt cx="57" cy="265"/>
                  </a:xfrm>
                </p:grpSpPr>
                <p:sp>
                  <p:nvSpPr>
                    <p:cNvPr id="758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6" y="2887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0" y="3019"/>
                      <a:ext cx="1" cy="1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4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6" y="3151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5833" name="Group 122"/>
                <p:cNvGrpSpPr>
                  <a:grpSpLocks/>
                </p:cNvGrpSpPr>
                <p:nvPr/>
              </p:nvGrpSpPr>
              <p:grpSpPr bwMode="auto">
                <a:xfrm>
                  <a:off x="3300" y="2152"/>
                  <a:ext cx="235" cy="739"/>
                  <a:chOff x="3300" y="2552"/>
                  <a:chExt cx="235" cy="933"/>
                </a:xfrm>
              </p:grpSpPr>
              <p:grpSp>
                <p:nvGrpSpPr>
                  <p:cNvPr id="75834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3300" y="2553"/>
                    <a:ext cx="235" cy="932"/>
                    <a:chOff x="3300" y="2553"/>
                    <a:chExt cx="235" cy="932"/>
                  </a:xfrm>
                </p:grpSpPr>
                <p:sp>
                  <p:nvSpPr>
                    <p:cNvPr id="75839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0" y="2685"/>
                      <a:ext cx="235" cy="800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40" name="Line 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13" y="2553"/>
                      <a:ext cx="1" cy="1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835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3386" y="2552"/>
                    <a:ext cx="60" cy="262"/>
                    <a:chOff x="3386" y="2552"/>
                    <a:chExt cx="60" cy="262"/>
                  </a:xfrm>
                </p:grpSpPr>
                <p:sp>
                  <p:nvSpPr>
                    <p:cNvPr id="75836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9" y="2552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37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3" y="2685"/>
                      <a:ext cx="1" cy="1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38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6" y="2813"/>
                      <a:ext cx="54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75827" name="Group 130"/>
              <p:cNvGrpSpPr>
                <a:grpSpLocks/>
              </p:cNvGrpSpPr>
              <p:nvPr/>
            </p:nvGrpSpPr>
            <p:grpSpPr bwMode="auto">
              <a:xfrm>
                <a:off x="1370" y="964"/>
                <a:ext cx="1368" cy="174"/>
                <a:chOff x="1370" y="964"/>
                <a:chExt cx="1368" cy="174"/>
              </a:xfrm>
            </p:grpSpPr>
            <p:sp>
              <p:nvSpPr>
                <p:cNvPr id="484483" name="Rectangle 131"/>
                <p:cNvSpPr>
                  <a:spLocks noChangeArrowheads="1"/>
                </p:cNvSpPr>
                <p:nvPr/>
              </p:nvSpPr>
              <p:spPr bwMode="auto">
                <a:xfrm>
                  <a:off x="1370" y="996"/>
                  <a:ext cx="139" cy="90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4484" name="Rectangle 132"/>
                <p:cNvSpPr>
                  <a:spLocks noChangeArrowheads="1"/>
                </p:cNvSpPr>
                <p:nvPr/>
              </p:nvSpPr>
              <p:spPr bwMode="auto">
                <a:xfrm>
                  <a:off x="1592" y="964"/>
                  <a:ext cx="114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8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Improvers (n =7)</a:t>
                  </a:r>
                </a:p>
              </p:txBody>
            </p:sp>
          </p:grpSp>
        </p:grpSp>
      </p:grpSp>
      <p:grpSp>
        <p:nvGrpSpPr>
          <p:cNvPr id="24" name="Group 133"/>
          <p:cNvGrpSpPr>
            <a:grpSpLocks/>
          </p:cNvGrpSpPr>
          <p:nvPr/>
        </p:nvGrpSpPr>
        <p:grpSpPr bwMode="auto">
          <a:xfrm>
            <a:off x="1401763" y="1493838"/>
            <a:ext cx="6710362" cy="4957762"/>
            <a:chOff x="883" y="941"/>
            <a:chExt cx="4227" cy="3123"/>
          </a:xfrm>
        </p:grpSpPr>
        <p:sp>
          <p:nvSpPr>
            <p:cNvPr id="484486" name="Rectangle 134"/>
            <p:cNvSpPr>
              <a:spLocks noChangeArrowheads="1"/>
            </p:cNvSpPr>
            <p:nvPr/>
          </p:nvSpPr>
          <p:spPr bwMode="auto">
            <a:xfrm>
              <a:off x="883" y="3460"/>
              <a:ext cx="4227" cy="6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/>
            <a:lstStyle/>
            <a:p>
              <a:pPr marL="520700" indent="-520700">
                <a:lnSpc>
                  <a:spcPct val="80000"/>
                </a:lnSpc>
                <a:spcBef>
                  <a:spcPct val="20000"/>
                </a:spcBef>
                <a:buFont typeface="Webdings" charset="0"/>
                <a:buChar char="4"/>
                <a:defRPr/>
              </a:pP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endParaRPr>
            </a:p>
            <a:p>
              <a:pPr marL="920750" lvl="1" indent="-285750">
                <a:lnSpc>
                  <a:spcPct val="70000"/>
                </a:lnSpc>
                <a:spcBef>
                  <a:spcPct val="20000"/>
                </a:spcBef>
                <a:buSzPct val="105000"/>
                <a:buFontTx/>
                <a:buChar char="•"/>
                <a:defRPr/>
              </a:pPr>
              <a:r>
                <a:rPr lang="en-US" sz="2600" b="1" dirty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Maladaptive = increases</a:t>
              </a:r>
            </a:p>
          </p:txBody>
        </p:sp>
        <p:grpSp>
          <p:nvGrpSpPr>
            <p:cNvPr id="75790" name="Group 135"/>
            <p:cNvGrpSpPr>
              <a:grpSpLocks/>
            </p:cNvGrpSpPr>
            <p:nvPr/>
          </p:nvGrpSpPr>
          <p:grpSpPr bwMode="auto">
            <a:xfrm>
              <a:off x="1370" y="941"/>
              <a:ext cx="3440" cy="1943"/>
              <a:chOff x="1370" y="941"/>
              <a:chExt cx="3440" cy="1943"/>
            </a:xfrm>
          </p:grpSpPr>
          <p:grpSp>
            <p:nvGrpSpPr>
              <p:cNvPr id="75791" name="Group 136"/>
              <p:cNvGrpSpPr>
                <a:grpSpLocks/>
              </p:cNvGrpSpPr>
              <p:nvPr/>
            </p:nvGrpSpPr>
            <p:grpSpPr bwMode="auto">
              <a:xfrm>
                <a:off x="1432" y="941"/>
                <a:ext cx="3378" cy="1943"/>
                <a:chOff x="1432" y="1031"/>
                <a:chExt cx="3378" cy="2454"/>
              </a:xfrm>
            </p:grpSpPr>
            <p:grpSp>
              <p:nvGrpSpPr>
                <p:cNvPr id="75795" name="Group 137"/>
                <p:cNvGrpSpPr>
                  <a:grpSpLocks/>
                </p:cNvGrpSpPr>
                <p:nvPr/>
              </p:nvGrpSpPr>
              <p:grpSpPr bwMode="auto">
                <a:xfrm>
                  <a:off x="2480" y="2432"/>
                  <a:ext cx="234" cy="1053"/>
                  <a:chOff x="2480" y="2432"/>
                  <a:chExt cx="234" cy="1053"/>
                </a:xfrm>
              </p:grpSpPr>
              <p:sp>
                <p:nvSpPr>
                  <p:cNvPr id="75819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2480" y="2553"/>
                    <a:ext cx="234" cy="932"/>
                  </a:xfrm>
                  <a:prstGeom prst="rect">
                    <a:avLst/>
                  </a:prstGeom>
                  <a:solidFill>
                    <a:srgbClr val="7F7F7F"/>
                  </a:solidFill>
                  <a:ln w="1270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5820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2569" y="2432"/>
                    <a:ext cx="56" cy="254"/>
                    <a:chOff x="2569" y="2432"/>
                    <a:chExt cx="56" cy="254"/>
                  </a:xfrm>
                </p:grpSpPr>
                <p:sp>
                  <p:nvSpPr>
                    <p:cNvPr id="75821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9" y="2432"/>
                      <a:ext cx="56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22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9" y="2685"/>
                      <a:ext cx="56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23" name="Line 14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94" y="2432"/>
                      <a:ext cx="2" cy="25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5796" name="Group 143"/>
                <p:cNvGrpSpPr>
                  <a:grpSpLocks/>
                </p:cNvGrpSpPr>
                <p:nvPr/>
              </p:nvGrpSpPr>
              <p:grpSpPr bwMode="auto">
                <a:xfrm>
                  <a:off x="1432" y="2685"/>
                  <a:ext cx="227" cy="800"/>
                  <a:chOff x="1432" y="2685"/>
                  <a:chExt cx="227" cy="800"/>
                </a:xfrm>
              </p:grpSpPr>
              <p:sp>
                <p:nvSpPr>
                  <p:cNvPr id="75814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2806"/>
                    <a:ext cx="227" cy="679"/>
                  </a:xfrm>
                  <a:prstGeom prst="rect">
                    <a:avLst/>
                  </a:prstGeom>
                  <a:solidFill>
                    <a:srgbClr val="7F7F7F"/>
                  </a:solidFill>
                  <a:ln w="1270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5815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1513" y="2685"/>
                    <a:ext cx="57" cy="254"/>
                    <a:chOff x="1513" y="2685"/>
                    <a:chExt cx="57" cy="254"/>
                  </a:xfrm>
                </p:grpSpPr>
                <p:sp>
                  <p:nvSpPr>
                    <p:cNvPr id="75816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3" y="2685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17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3" y="2938"/>
                      <a:ext cx="57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18" name="Line 1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38" y="2690"/>
                      <a:ext cx="2" cy="24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75797" name="Group 149"/>
                <p:cNvGrpSpPr>
                  <a:grpSpLocks/>
                </p:cNvGrpSpPr>
                <p:nvPr/>
              </p:nvGrpSpPr>
              <p:grpSpPr bwMode="auto">
                <a:xfrm>
                  <a:off x="3529" y="1265"/>
                  <a:ext cx="234" cy="2220"/>
                  <a:chOff x="3529" y="1265"/>
                  <a:chExt cx="234" cy="2220"/>
                </a:xfrm>
              </p:grpSpPr>
              <p:grpSp>
                <p:nvGrpSpPr>
                  <p:cNvPr id="75807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3535" y="2088"/>
                    <a:ext cx="228" cy="1397"/>
                    <a:chOff x="3535" y="2088"/>
                    <a:chExt cx="228" cy="1397"/>
                  </a:xfrm>
                </p:grpSpPr>
                <p:sp>
                  <p:nvSpPr>
                    <p:cNvPr id="75809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35" y="2219"/>
                      <a:ext cx="228" cy="1266"/>
                    </a:xfrm>
                    <a:prstGeom prst="rect">
                      <a:avLst/>
                    </a:prstGeom>
                    <a:solidFill>
                      <a:srgbClr val="7F7F7F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5810" name="Group 1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24" y="2088"/>
                      <a:ext cx="57" cy="254"/>
                      <a:chOff x="3624" y="2088"/>
                      <a:chExt cx="57" cy="254"/>
                    </a:xfrm>
                  </p:grpSpPr>
                  <p:sp>
                    <p:nvSpPr>
                      <p:cNvPr id="75811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24" y="2088"/>
                        <a:ext cx="57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812" name="Line 1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24" y="2341"/>
                        <a:ext cx="57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813" name="Line 155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650" y="2088"/>
                        <a:ext cx="1" cy="24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484508" name="Rectangle 15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248" y="1546"/>
                    <a:ext cx="777" cy="21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1">
                        <a:alpha val="74998"/>
                      </a:schemeClr>
                    </a:outerShdw>
                  </a:effec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defRPr/>
                    </a:pPr>
                    <a:r>
                      <a:rPr lang="en-US" sz="140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p = 0.004</a:t>
                    </a:r>
                  </a:p>
                </p:txBody>
              </p:sp>
            </p:grpSp>
            <p:grpSp>
              <p:nvGrpSpPr>
                <p:cNvPr id="75798" name="Group 157"/>
                <p:cNvGrpSpPr>
                  <a:grpSpLocks/>
                </p:cNvGrpSpPr>
                <p:nvPr/>
              </p:nvGrpSpPr>
              <p:grpSpPr bwMode="auto">
                <a:xfrm>
                  <a:off x="4575" y="1031"/>
                  <a:ext cx="235" cy="2454"/>
                  <a:chOff x="4575" y="1031"/>
                  <a:chExt cx="235" cy="2454"/>
                </a:xfrm>
              </p:grpSpPr>
              <p:grpSp>
                <p:nvGrpSpPr>
                  <p:cNvPr id="75799" name="Group 158"/>
                  <p:cNvGrpSpPr>
                    <a:grpSpLocks/>
                  </p:cNvGrpSpPr>
                  <p:nvPr/>
                </p:nvGrpSpPr>
                <p:grpSpPr bwMode="auto">
                  <a:xfrm>
                    <a:off x="4582" y="1794"/>
                    <a:ext cx="228" cy="1691"/>
                    <a:chOff x="4582" y="1794"/>
                    <a:chExt cx="228" cy="1691"/>
                  </a:xfrm>
                </p:grpSpPr>
                <p:sp>
                  <p:nvSpPr>
                    <p:cNvPr id="73755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2" y="1916"/>
                      <a:ext cx="228" cy="1569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grpSp>
                  <p:nvGrpSpPr>
                    <p:cNvPr id="75802" name="Group 1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63" y="1794"/>
                      <a:ext cx="58" cy="254"/>
                      <a:chOff x="4663" y="1794"/>
                      <a:chExt cx="58" cy="254"/>
                    </a:xfrm>
                  </p:grpSpPr>
                  <p:sp>
                    <p:nvSpPr>
                      <p:cNvPr id="75803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688" y="1798"/>
                        <a:ext cx="1" cy="12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804" name="Line 1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63" y="1794"/>
                        <a:ext cx="58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805" name="Line 1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88" y="1916"/>
                        <a:ext cx="1" cy="13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806" name="Line 1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63" y="2047"/>
                        <a:ext cx="58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484517" name="Rectangle 16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4297" y="1319"/>
                    <a:ext cx="773" cy="19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blurRad="63500" dist="38099" dir="2700000" algn="ctr" rotWithShape="0">
                      <a:schemeClr val="bg1">
                        <a:alpha val="74998"/>
                      </a:schemeClr>
                    </a:outerShdw>
                  </a:effec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p = 0.001</a:t>
                    </a:r>
                  </a:p>
                </p:txBody>
              </p:sp>
            </p:grpSp>
          </p:grpSp>
          <p:grpSp>
            <p:nvGrpSpPr>
              <p:cNvPr id="75792" name="Group 166"/>
              <p:cNvGrpSpPr>
                <a:grpSpLocks/>
              </p:cNvGrpSpPr>
              <p:nvPr/>
            </p:nvGrpSpPr>
            <p:grpSpPr bwMode="auto">
              <a:xfrm>
                <a:off x="1370" y="1144"/>
                <a:ext cx="1734" cy="174"/>
                <a:chOff x="1370" y="1248"/>
                <a:chExt cx="1734" cy="174"/>
              </a:xfrm>
            </p:grpSpPr>
            <p:sp>
              <p:nvSpPr>
                <p:cNvPr id="484519" name="Rectangle 167"/>
                <p:cNvSpPr>
                  <a:spLocks noChangeArrowheads="1"/>
                </p:cNvSpPr>
                <p:nvPr/>
              </p:nvSpPr>
              <p:spPr bwMode="auto">
                <a:xfrm>
                  <a:off x="1370" y="1289"/>
                  <a:ext cx="139" cy="90"/>
                </a:xfrm>
                <a:prstGeom prst="rect">
                  <a:avLst/>
                </a:prstGeom>
                <a:solidFill>
                  <a:srgbClr val="7F7F7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4520" name="Rectangle 168"/>
                <p:cNvSpPr>
                  <a:spLocks noChangeArrowheads="1"/>
                </p:cNvSpPr>
                <p:nvPr/>
              </p:nvSpPr>
              <p:spPr bwMode="auto">
                <a:xfrm>
                  <a:off x="1592" y="1248"/>
                  <a:ext cx="1512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800" b="1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Nonimprovers (n= 17)</a:t>
                  </a:r>
                </a:p>
              </p:txBody>
            </p:sp>
          </p:grpSp>
        </p:grpSp>
      </p:grpSp>
      <p:grpSp>
        <p:nvGrpSpPr>
          <p:cNvPr id="75783" name="Group 171"/>
          <p:cNvGrpSpPr>
            <a:grpSpLocks/>
          </p:cNvGrpSpPr>
          <p:nvPr/>
        </p:nvGrpSpPr>
        <p:grpSpPr bwMode="auto">
          <a:xfrm>
            <a:off x="6432550" y="293688"/>
            <a:ext cx="2473325" cy="1166812"/>
            <a:chOff x="4028" y="185"/>
            <a:chExt cx="1558" cy="735"/>
          </a:xfrm>
        </p:grpSpPr>
        <p:pic>
          <p:nvPicPr>
            <p:cNvPr id="75784" name="Picture 17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54"/>
            <a:stretch>
              <a:fillRect/>
            </a:stretch>
          </p:blipFill>
          <p:spPr bwMode="auto">
            <a:xfrm>
              <a:off x="4036" y="517"/>
              <a:ext cx="155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5" name="Picture 17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846"/>
            <a:stretch>
              <a:fillRect/>
            </a:stretch>
          </p:blipFill>
          <p:spPr bwMode="auto">
            <a:xfrm>
              <a:off x="4036" y="185"/>
              <a:ext cx="155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4526" name="Text Box 174"/>
            <p:cNvSpPr txBox="1">
              <a:spLocks noChangeArrowheads="1"/>
            </p:cNvSpPr>
            <p:nvPr/>
          </p:nvSpPr>
          <p:spPr bwMode="auto">
            <a:xfrm>
              <a:off x="4028" y="451"/>
              <a:ext cx="54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b="1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Inflammation</a:t>
              </a:r>
            </a:p>
          </p:txBody>
        </p:sp>
        <p:sp>
          <p:nvSpPr>
            <p:cNvPr id="484527" name="Text Box 175"/>
            <p:cNvSpPr txBox="1">
              <a:spLocks noChangeArrowheads="1"/>
            </p:cNvSpPr>
            <p:nvPr/>
          </p:nvSpPr>
          <p:spPr bwMode="auto">
            <a:xfrm>
              <a:off x="4567" y="451"/>
              <a:ext cx="51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b="1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Coagulation</a:t>
              </a:r>
            </a:p>
          </p:txBody>
        </p:sp>
        <p:sp>
          <p:nvSpPr>
            <p:cNvPr id="484528" name="Text Box 176"/>
            <p:cNvSpPr txBox="1">
              <a:spLocks noChangeArrowheads="1"/>
            </p:cNvSpPr>
            <p:nvPr/>
          </p:nvSpPr>
          <p:spPr bwMode="auto">
            <a:xfrm>
              <a:off x="5116" y="412"/>
              <a:ext cx="3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800" b="1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Tissue</a:t>
              </a:r>
            </a:p>
            <a:p>
              <a:pPr algn="ctr">
                <a:defRPr/>
              </a:pPr>
              <a:r>
                <a:rPr lang="en-US" sz="800" b="1" i="1" smtClean="0">
                  <a:solidFill>
                    <a:srgbClr val="ED181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Repair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/>
          </p:cNvSpPr>
          <p:nvPr/>
        </p:nvSpPr>
        <p:spPr bwMode="auto">
          <a:xfrm>
            <a:off x="974725" y="714375"/>
            <a:ext cx="184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890058" y="438570"/>
            <a:ext cx="42883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4200" b="1" dirty="0">
                <a:latin typeface="Arial" charset="0"/>
              </a:rPr>
              <a:t>Adaptive Repair</a:t>
            </a:r>
          </a:p>
        </p:txBody>
      </p:sp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949325" y="6364473"/>
            <a:ext cx="30135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NEJM 2000; 343: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1334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-1349.</a:t>
            </a:r>
          </a:p>
        </p:txBody>
      </p:sp>
      <p:pic>
        <p:nvPicPr>
          <p:cNvPr id="370693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3571" t="3256" r="61369" b="3435"/>
          <a:stretch>
            <a:fillRect/>
          </a:stretch>
        </p:blipFill>
        <p:spPr>
          <a:xfrm>
            <a:off x="915988" y="1676400"/>
            <a:ext cx="2868612" cy="4140200"/>
          </a:xfrm>
        </p:spPr>
      </p:pic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3"/>
          <a:srcRect l="38631" t="3256" r="41812" b="3435"/>
          <a:stretch>
            <a:fillRect/>
          </a:stretch>
        </p:blipFill>
        <p:spPr bwMode="auto">
          <a:xfrm>
            <a:off x="3797300" y="1676400"/>
            <a:ext cx="1600200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370695" name="Picture 7"/>
          <p:cNvPicPr>
            <a:picLocks noChangeAspect="1" noChangeArrowheads="1"/>
          </p:cNvPicPr>
          <p:nvPr/>
        </p:nvPicPr>
        <p:blipFill>
          <a:blip r:embed="rId3"/>
          <a:srcRect l="58032" t="3256" r="3571" b="3435"/>
          <a:stretch>
            <a:fillRect/>
          </a:stretch>
        </p:blipFill>
        <p:spPr bwMode="auto">
          <a:xfrm>
            <a:off x="5397500" y="1676400"/>
            <a:ext cx="3116263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4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599" y="66675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Acute Lung Injury - ARDS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487363" y="1651000"/>
          <a:ext cx="8226425" cy="2125663"/>
        </p:xfrm>
        <a:graphic>
          <a:graphicData uri="http://schemas.openxmlformats.org/drawingml/2006/table">
            <a:tbl>
              <a:tblPr/>
              <a:tblGrid>
                <a:gridCol w="8226425"/>
              </a:tblGrid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Incidence US: 86 cases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/100,000 = 200,000 cases/year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Arial Rounded MT Bold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Duration of mechanical ventilation: 2 - &gt; 4 week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Progression: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inflammation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 into fibroproliferation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Cause of death: dysregulated systemic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inflammation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6991" name="Group 15"/>
          <p:cNvGraphicFramePr>
            <a:graphicFrameLocks noGrp="1"/>
          </p:cNvGraphicFramePr>
          <p:nvPr/>
        </p:nvGraphicFramePr>
        <p:xfrm>
          <a:off x="487363" y="3937000"/>
          <a:ext cx="8216900" cy="2124076"/>
        </p:xfrm>
        <a:graphic>
          <a:graphicData uri="http://schemas.openxmlformats.org/drawingml/2006/table">
            <a:tbl>
              <a:tblPr/>
              <a:tblGrid>
                <a:gridCol w="82169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Hospital mortality: 38.5%- 41%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Estimated annual hospital deaths - US: 75,000-80,000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Hospital cost / per patient in 1999: $83,000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eb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charset="0"/>
                          <a:ea typeface="ＭＳ Ｐゴシック" charset="0"/>
                          <a:cs typeface="Arial Rounded MT Bold" charset="0"/>
                        </a:rPr>
                        <a:t>Hospital days - US: 3.6 million*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F0F"/>
                        </a:solidFill>
                        <a:effectLst/>
                        <a:latin typeface="Arial Rounded MT Bold" charset="0"/>
                        <a:ea typeface="ＭＳ Ｐゴシック" charset="0"/>
                        <a:cs typeface="Times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58" name="Text Box 27"/>
          <p:cNvSpPr txBox="1">
            <a:spLocks noChangeArrowheads="1"/>
          </p:cNvSpPr>
          <p:nvPr/>
        </p:nvSpPr>
        <p:spPr bwMode="auto">
          <a:xfrm>
            <a:off x="677863" y="6289675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2800" b="0" smtClean="0">
              <a:solidFill>
                <a:prstClr val="black"/>
              </a:solidFill>
            </a:endParaRPr>
          </a:p>
        </p:txBody>
      </p:sp>
      <p:sp>
        <p:nvSpPr>
          <p:cNvPr id="18459" name="Rectangle 28"/>
          <p:cNvSpPr>
            <a:spLocks noChangeArrowheads="1"/>
          </p:cNvSpPr>
          <p:nvPr/>
        </p:nvSpPr>
        <p:spPr bwMode="auto">
          <a:xfrm>
            <a:off x="538163" y="6376988"/>
            <a:ext cx="35655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/>
          <a:p>
            <a:r>
              <a:rPr lang="en-US" sz="1600" b="0" smtClean="0">
                <a:solidFill>
                  <a:prstClr val="black"/>
                </a:solidFill>
                <a:latin typeface="Arial Rounded MT Bold" charset="0"/>
              </a:rPr>
              <a:t>* N Engl J Med 2005; 353:1685-93.</a:t>
            </a: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228600"/>
            <a:ext cx="7899400" cy="1143000"/>
          </a:xfrm>
          <a:effectLst>
            <a:outerShdw blurRad="63500" dist="53882" dir="2700000" algn="ctr" rotWithShape="0">
              <a:schemeClr val="bg1"/>
            </a:outerShdw>
          </a:effec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Maladaptive Response </a:t>
            </a:r>
            <a:b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Pulmonary vascular occlusion</a:t>
            </a:r>
            <a:endParaRPr lang="en-US">
              <a:solidFill>
                <a:srgbClr val="404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3970" name="Group 3"/>
          <p:cNvGrpSpPr>
            <a:grpSpLocks/>
          </p:cNvGrpSpPr>
          <p:nvPr/>
        </p:nvGrpSpPr>
        <p:grpSpPr bwMode="auto">
          <a:xfrm>
            <a:off x="4140200" y="1447800"/>
            <a:ext cx="4627563" cy="2687638"/>
            <a:chOff x="2608" y="912"/>
            <a:chExt cx="2915" cy="1693"/>
          </a:xfrm>
        </p:grpSpPr>
        <p:pic>
          <p:nvPicPr>
            <p:cNvPr id="8399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417" r="44264"/>
            <a:stretch>
              <a:fillRect/>
            </a:stretch>
          </p:blipFill>
          <p:spPr bwMode="auto">
            <a:xfrm>
              <a:off x="2608" y="912"/>
              <a:ext cx="2915" cy="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9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93"/>
            <a:stretch>
              <a:fillRect/>
            </a:stretch>
          </p:blipFill>
          <p:spPr bwMode="auto">
            <a:xfrm>
              <a:off x="2608" y="2264"/>
              <a:ext cx="2903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4914900" y="3840163"/>
            <a:ext cx="13112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Arteriole</a:t>
            </a: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3922713" y="3100388"/>
            <a:ext cx="14462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Lobular artery (muscular)</a:t>
            </a:r>
          </a:p>
          <a:p>
            <a:pPr algn="ctr">
              <a:defRPr/>
            </a:pPr>
            <a:endParaRPr lang="en-US" sz="1600">
              <a:solidFill>
                <a:srgbClr val="FFFF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</a:endParaRPr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615950" y="6359525"/>
            <a:ext cx="54816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Seminars in Respiratory Infections 1995; 10: 154-175.</a:t>
            </a:r>
            <a:endParaRPr lang="en-US" sz="1600">
              <a:solidFill>
                <a:srgbClr val="404040"/>
              </a:solidFill>
              <a:latin typeface="Arial Rounded MT Bold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486400" y="2895600"/>
            <a:ext cx="2781300" cy="3303588"/>
            <a:chOff x="3456" y="1824"/>
            <a:chExt cx="1752" cy="2081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3456" y="1824"/>
              <a:ext cx="1752" cy="2081"/>
              <a:chOff x="3456" y="1824"/>
              <a:chExt cx="1752" cy="2081"/>
            </a:xfrm>
          </p:grpSpPr>
          <p:sp>
            <p:nvSpPr>
              <p:cNvPr id="368651" name="Text Box 11"/>
              <p:cNvSpPr txBox="1">
                <a:spLocks noChangeArrowheads="1"/>
              </p:cNvSpPr>
              <p:nvPr/>
            </p:nvSpPr>
            <p:spPr bwMode="auto">
              <a:xfrm>
                <a:off x="3458" y="2904"/>
                <a:ext cx="1748" cy="204"/>
              </a:xfrm>
              <a:prstGeom prst="rect">
                <a:avLst/>
              </a:prstGeom>
              <a:solidFill>
                <a:schemeClr val="accent5">
                  <a:lumMod val="50000"/>
                  <a:lumOff val="50000"/>
                  <a:alpha val="71000"/>
                </a:schemeClr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1800" smtClean="0">
                    <a:solidFill>
                      <a:srgbClr val="595959"/>
                    </a:solidFill>
                    <a:latin typeface="Arial Rounded MT Bold" charset="0"/>
                  </a:rPr>
                  <a:t>Coagulation</a:t>
                </a:r>
                <a:endParaRPr lang="en-US" sz="1800" b="0" smtClean="0">
                  <a:solidFill>
                    <a:srgbClr val="595959"/>
                  </a:solidFill>
                  <a:latin typeface="Arial Rounded MT Bold" charset="0"/>
                </a:endParaRPr>
              </a:p>
            </p:txBody>
          </p:sp>
          <p:pic>
            <p:nvPicPr>
              <p:cNvPr id="83992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3136"/>
                <a:ext cx="1752" cy="769"/>
              </a:xfrm>
              <a:prstGeom prst="rect">
                <a:avLst/>
              </a:prstGeom>
              <a:noFill/>
              <a:ln w="9525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993" name="Line 13"/>
              <p:cNvSpPr>
                <a:spLocks noChangeShapeType="1"/>
              </p:cNvSpPr>
              <p:nvPr/>
            </p:nvSpPr>
            <p:spPr bwMode="auto">
              <a:xfrm flipV="1">
                <a:off x="4329" y="1824"/>
                <a:ext cx="8" cy="1080"/>
              </a:xfrm>
              <a:prstGeom prst="line">
                <a:avLst/>
              </a:prstGeom>
              <a:noFill/>
              <a:ln w="57150">
                <a:solidFill>
                  <a:srgbClr val="7F7F7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0" bIns="0" anchor="ctr"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94" name="Line 14"/>
              <p:cNvSpPr>
                <a:spLocks noChangeShapeType="1"/>
              </p:cNvSpPr>
              <p:nvPr/>
            </p:nvSpPr>
            <p:spPr bwMode="auto">
              <a:xfrm flipV="1">
                <a:off x="4528" y="2528"/>
                <a:ext cx="8" cy="376"/>
              </a:xfrm>
              <a:prstGeom prst="line">
                <a:avLst/>
              </a:prstGeom>
              <a:noFill/>
              <a:ln w="57150">
                <a:solidFill>
                  <a:srgbClr val="7F7F7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0" bIns="0" anchor="ctr"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8655" name="Rectangle 15"/>
            <p:cNvSpPr>
              <a:spLocks noChangeArrowheads="1"/>
            </p:cNvSpPr>
            <p:nvPr/>
          </p:nvSpPr>
          <p:spPr bwMode="auto">
            <a:xfrm>
              <a:off x="3703" y="3760"/>
              <a:ext cx="1272" cy="136"/>
            </a:xfrm>
            <a:prstGeom prst="rect">
              <a:avLst/>
            </a:prstGeom>
            <a:solidFill>
              <a:srgbClr val="DEDED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Rounded MT Bold" charset="0"/>
                </a:rPr>
                <a:t>Vascular Thrombosis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093788" y="2438400"/>
            <a:ext cx="5286375" cy="3770313"/>
            <a:chOff x="689" y="1536"/>
            <a:chExt cx="3330" cy="2375"/>
          </a:xfrm>
        </p:grpSpPr>
        <p:grpSp>
          <p:nvGrpSpPr>
            <p:cNvPr id="83981" name="Group 17"/>
            <p:cNvGrpSpPr>
              <a:grpSpLocks/>
            </p:cNvGrpSpPr>
            <p:nvPr/>
          </p:nvGrpSpPr>
          <p:grpSpPr bwMode="auto">
            <a:xfrm>
              <a:off x="689" y="1536"/>
              <a:ext cx="3330" cy="2375"/>
              <a:chOff x="689" y="1536"/>
              <a:chExt cx="3330" cy="2375"/>
            </a:xfrm>
          </p:grpSpPr>
          <p:grpSp>
            <p:nvGrpSpPr>
              <p:cNvPr id="83983" name="Group 18"/>
              <p:cNvGrpSpPr>
                <a:grpSpLocks/>
              </p:cNvGrpSpPr>
              <p:nvPr/>
            </p:nvGrpSpPr>
            <p:grpSpPr bwMode="auto">
              <a:xfrm>
                <a:off x="689" y="2765"/>
                <a:ext cx="1727" cy="1146"/>
                <a:chOff x="689" y="2765"/>
                <a:chExt cx="1727" cy="1146"/>
              </a:xfrm>
            </p:grpSpPr>
            <p:sp>
              <p:nvSpPr>
                <p:cNvPr id="8398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91" y="2765"/>
                  <a:ext cx="1722" cy="204"/>
                </a:xfrm>
                <a:prstGeom prst="rect">
                  <a:avLst/>
                </a:prstGeom>
                <a:solidFill>
                  <a:srgbClr val="C6C7A6"/>
                </a:solidFill>
                <a:ln w="28575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sz="1800" smtClean="0">
                      <a:solidFill>
                        <a:srgbClr val="595959"/>
                      </a:solidFill>
                      <a:latin typeface="Arial Rounded MT Bold" charset="0"/>
                    </a:rPr>
                    <a:t>Tissue Repair</a:t>
                  </a:r>
                  <a:endParaRPr lang="en-US" sz="3000" smtClean="0">
                    <a:solidFill>
                      <a:srgbClr val="595959"/>
                    </a:solidFill>
                    <a:latin typeface="Arial Rounded MT Bold" charset="0"/>
                  </a:endParaRPr>
                </a:p>
              </p:txBody>
            </p:sp>
            <p:pic>
              <p:nvPicPr>
                <p:cNvPr id="83986" name="Picture 2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9" y="2999"/>
                  <a:ext cx="1727" cy="912"/>
                </a:xfrm>
                <a:prstGeom prst="rect">
                  <a:avLst/>
                </a:prstGeom>
                <a:noFill/>
                <a:ln w="9525">
                  <a:solidFill>
                    <a:srgbClr val="FFFF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8661" name="Rectangle 21"/>
                <p:cNvSpPr>
                  <a:spLocks noChangeArrowheads="1"/>
                </p:cNvSpPr>
                <p:nvPr/>
              </p:nvSpPr>
              <p:spPr bwMode="auto">
                <a:xfrm>
                  <a:off x="721" y="3760"/>
                  <a:ext cx="1683" cy="1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 anchorCtr="1"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 Rounded MT Bold" charset="0"/>
                    </a:rPr>
                    <a:t>Subintimal Fibroproliferation</a:t>
                  </a:r>
                </a:p>
              </p:txBody>
            </p:sp>
            <p:sp>
              <p:nvSpPr>
                <p:cNvPr id="8398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93" y="3004"/>
                  <a:ext cx="1215" cy="1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0" bIns="0" anchor="ctr" anchorCtr="1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r>
                    <a:rPr lang="en-US" sz="1200" smtClean="0">
                      <a:solidFill>
                        <a:srgbClr val="F2F2F2"/>
                      </a:solidFill>
                      <a:latin typeface="Arial Rounded MT Bold" charset="0"/>
                    </a:rPr>
                    <a:t>Small</a:t>
                  </a:r>
                  <a:r>
                    <a:rPr lang="en-US" sz="1200" smtClean="0">
                      <a:solidFill>
                        <a:srgbClr val="0303B3"/>
                      </a:solidFill>
                      <a:latin typeface="Arial Rounded MT Bold" charset="0"/>
                    </a:rPr>
                    <a:t> </a:t>
                  </a:r>
                  <a:r>
                    <a:rPr lang="en-US" sz="1200" smtClean="0">
                      <a:solidFill>
                        <a:srgbClr val="F2F2F2"/>
                      </a:solidFill>
                      <a:latin typeface="Arial Rounded MT Bold" charset="0"/>
                    </a:rPr>
                    <a:t>pulmonary artery</a:t>
                  </a:r>
                </a:p>
              </p:txBody>
            </p:sp>
          </p:grpSp>
          <p:sp>
            <p:nvSpPr>
              <p:cNvPr id="83984" name="AutoShape 23"/>
              <p:cNvSpPr>
                <a:spLocks noChangeArrowheads="1"/>
              </p:cNvSpPr>
              <p:nvPr/>
            </p:nvSpPr>
            <p:spPr bwMode="auto">
              <a:xfrm>
                <a:off x="2608" y="1536"/>
                <a:ext cx="1411" cy="1310"/>
              </a:xfrm>
              <a:prstGeom prst="octagon">
                <a:avLst>
                  <a:gd name="adj" fmla="val 29287"/>
                </a:avLst>
              </a:prstGeom>
              <a:noFill/>
              <a:ln w="57150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tIns="0" bIns="0" anchor="ctr"/>
              <a:lstStyle/>
              <a:p>
                <a:endParaRPr lang="en-US" sz="1600" b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982" name="Line 24"/>
            <p:cNvSpPr>
              <a:spLocks noChangeShapeType="1"/>
            </p:cNvSpPr>
            <p:nvPr/>
          </p:nvSpPr>
          <p:spPr bwMode="auto">
            <a:xfrm flipV="1">
              <a:off x="2197" y="2368"/>
              <a:ext cx="1283" cy="397"/>
            </a:xfrm>
            <a:prstGeom prst="line">
              <a:avLst/>
            </a:prstGeom>
            <a:noFill/>
            <a:ln w="57150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1101725" y="1447800"/>
            <a:ext cx="3444875" cy="2649538"/>
            <a:chOff x="694" y="912"/>
            <a:chExt cx="2170" cy="1669"/>
          </a:xfrm>
        </p:grpSpPr>
        <p:sp>
          <p:nvSpPr>
            <p:cNvPr id="83977" name="Line 26"/>
            <p:cNvSpPr>
              <a:spLocks noChangeShapeType="1"/>
            </p:cNvSpPr>
            <p:nvPr/>
          </p:nvSpPr>
          <p:spPr bwMode="auto">
            <a:xfrm>
              <a:off x="2392" y="1384"/>
              <a:ext cx="472" cy="0"/>
            </a:xfrm>
            <a:prstGeom prst="line">
              <a:avLst/>
            </a:prstGeom>
            <a:noFill/>
            <a:ln w="76200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grpSp>
          <p:nvGrpSpPr>
            <p:cNvPr id="83978" name="Group 27"/>
            <p:cNvGrpSpPr>
              <a:grpSpLocks/>
            </p:cNvGrpSpPr>
            <p:nvPr/>
          </p:nvGrpSpPr>
          <p:grpSpPr bwMode="auto">
            <a:xfrm>
              <a:off x="694" y="912"/>
              <a:ext cx="1729" cy="1669"/>
              <a:chOff x="694" y="912"/>
              <a:chExt cx="1729" cy="1669"/>
            </a:xfrm>
          </p:grpSpPr>
          <p:pic>
            <p:nvPicPr>
              <p:cNvPr id="83979" name="Picture 2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" y="912"/>
                <a:ext cx="1729" cy="854"/>
              </a:xfrm>
              <a:prstGeom prst="rect">
                <a:avLst/>
              </a:prstGeom>
              <a:noFill/>
              <a:ln w="9525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8669" name="Rectangle 29"/>
              <p:cNvSpPr>
                <a:spLocks noChangeArrowheads="1"/>
              </p:cNvSpPr>
              <p:nvPr/>
            </p:nvSpPr>
            <p:spPr bwMode="auto">
              <a:xfrm>
                <a:off x="695" y="1771"/>
                <a:ext cx="1727" cy="810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7F7F7F"/>
                </a:solidFill>
                <a:miter lim="800000"/>
                <a:headEnd/>
                <a:tailEnd/>
              </a:ln>
              <a:effectLst/>
            </p:spPr>
            <p:txBody>
              <a:bodyPr tIns="0" bIns="0" anchor="ctr" anchorCtr="1"/>
              <a:lstStyle/>
              <a:p>
                <a:pPr algn="ctr">
                  <a:defRPr/>
                </a:pPr>
                <a:r>
                  <a:rPr lang="en-US" sz="1400">
                    <a:solidFill>
                      <a:srgbClr val="F2F2F2"/>
                    </a:solidFill>
                    <a:latin typeface="Arial Rounded MT Bold" charset="0"/>
                  </a:rPr>
                  <a:t>High flow from reduced capacity of the pulmonary circulation stimulates medial hypertrophy of small muscular and partially muscular arteries </a:t>
                </a:r>
                <a:endParaRPr lang="en-US" sz="1400">
                  <a:solidFill>
                    <a:srgbClr val="F2F2F2"/>
                  </a:solidFill>
                  <a:effectLst>
                    <a:outerShdw blurRad="38100" dist="38100" dir="2700000" algn="tl">
                      <a:srgbClr val="DEDED7"/>
                    </a:outerShdw>
                  </a:effectLst>
                  <a:latin typeface="Arial Rounded MT Bold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9" y="66675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Post-mortem Arteriography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85800" y="1600200"/>
            <a:ext cx="3736975" cy="4573588"/>
            <a:chOff x="432" y="1008"/>
            <a:chExt cx="2354" cy="2881"/>
          </a:xfrm>
        </p:grpSpPr>
        <p:pic>
          <p:nvPicPr>
            <p:cNvPr id="8602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08"/>
              <a:ext cx="235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30" name="Text Box 5"/>
            <p:cNvSpPr txBox="1">
              <a:spLocks noChangeArrowheads="1"/>
            </p:cNvSpPr>
            <p:nvPr/>
          </p:nvSpPr>
          <p:spPr bwMode="auto">
            <a:xfrm>
              <a:off x="1920" y="2264"/>
              <a:ext cx="8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200" i="1" smtClean="0">
                  <a:solidFill>
                    <a:prstClr val="white"/>
                  </a:solidFill>
                  <a:latin typeface="Arial Rounded MT Bold" charset="0"/>
                </a:rPr>
                <a:t>Visceral pleura</a:t>
              </a:r>
              <a:endParaRPr lang="en-US" sz="1200" smtClean="0">
                <a:solidFill>
                  <a:prstClr val="white"/>
                </a:solidFill>
                <a:latin typeface="Arial Rounded MT Bold" charset="0"/>
              </a:endParaRPr>
            </a:p>
          </p:txBody>
        </p:sp>
        <p:sp>
          <p:nvSpPr>
            <p:cNvPr id="86031" name="Text Box 6"/>
            <p:cNvSpPr txBox="1">
              <a:spLocks noChangeArrowheads="1"/>
            </p:cNvSpPr>
            <p:nvPr/>
          </p:nvSpPr>
          <p:spPr bwMode="auto">
            <a:xfrm>
              <a:off x="435" y="2294"/>
              <a:ext cx="787" cy="136"/>
            </a:xfrm>
            <a:prstGeom prst="rect">
              <a:avLst/>
            </a:prstGeom>
            <a:solidFill>
              <a:srgbClr val="DEDE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rgbClr val="595959"/>
                  </a:solidFill>
                  <a:latin typeface="Arial Rounded MT Bold" charset="0"/>
                </a:rPr>
                <a:t>Normal lung</a:t>
              </a:r>
            </a:p>
          </p:txBody>
        </p:sp>
        <p:sp>
          <p:nvSpPr>
            <p:cNvPr id="86032" name="Text Box 7"/>
            <p:cNvSpPr txBox="1">
              <a:spLocks noChangeArrowheads="1"/>
            </p:cNvSpPr>
            <p:nvPr/>
          </p:nvSpPr>
          <p:spPr bwMode="auto">
            <a:xfrm>
              <a:off x="435" y="3753"/>
              <a:ext cx="763" cy="136"/>
            </a:xfrm>
            <a:prstGeom prst="rect">
              <a:avLst/>
            </a:prstGeom>
            <a:solidFill>
              <a:srgbClr val="DEDE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rgbClr val="595959"/>
                  </a:solidFill>
                  <a:latin typeface="Arial Rounded MT Bold" charset="0"/>
                </a:rPr>
                <a:t>ARDS day 6</a:t>
              </a:r>
            </a:p>
          </p:txBody>
        </p:sp>
        <p:sp>
          <p:nvSpPr>
            <p:cNvPr id="223240" name="Text Box 8"/>
            <p:cNvSpPr txBox="1">
              <a:spLocks noChangeArrowheads="1"/>
            </p:cNvSpPr>
            <p:nvPr/>
          </p:nvSpPr>
          <p:spPr bwMode="auto">
            <a:xfrm>
              <a:off x="1633" y="3503"/>
              <a:ext cx="948" cy="233"/>
            </a:xfrm>
            <a:prstGeom prst="rect">
              <a:avLst/>
            </a:prstGeom>
            <a:solidFill>
              <a:srgbClr val="DEDED7">
                <a:alpha val="9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Reduced filling of</a:t>
              </a:r>
            </a:p>
            <a:p>
              <a:pPr>
                <a:defRPr/>
              </a:pPr>
              <a:r>
                <a:rPr lang="en-US" sz="1200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 small arteries</a:t>
              </a:r>
            </a:p>
          </p:txBody>
        </p:sp>
        <p:sp>
          <p:nvSpPr>
            <p:cNvPr id="223241" name="Rectangle 9"/>
            <p:cNvSpPr>
              <a:spLocks noChangeArrowheads="1"/>
            </p:cNvSpPr>
            <p:nvPr/>
          </p:nvSpPr>
          <p:spPr bwMode="auto">
            <a:xfrm>
              <a:off x="1056" y="2735"/>
              <a:ext cx="1667" cy="116"/>
            </a:xfrm>
            <a:prstGeom prst="rect">
              <a:avLst/>
            </a:prstGeom>
            <a:solidFill>
              <a:srgbClr val="DEDED7">
                <a:alpha val="76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Edema of the interlobular fissure</a:t>
              </a:r>
            </a:p>
          </p:txBody>
        </p:sp>
        <p:sp>
          <p:nvSpPr>
            <p:cNvPr id="86035" name="Line 10"/>
            <p:cNvSpPr>
              <a:spLocks noChangeShapeType="1"/>
            </p:cNvSpPr>
            <p:nvPr/>
          </p:nvSpPr>
          <p:spPr bwMode="auto">
            <a:xfrm>
              <a:off x="2304" y="2880"/>
              <a:ext cx="144" cy="33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86036" name="Line 11"/>
            <p:cNvSpPr>
              <a:spLocks noChangeShapeType="1"/>
            </p:cNvSpPr>
            <p:nvPr/>
          </p:nvSpPr>
          <p:spPr bwMode="auto">
            <a:xfrm flipH="1">
              <a:off x="1584" y="2832"/>
              <a:ext cx="48" cy="48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23249" name="Text Box 17"/>
          <p:cNvSpPr txBox="1">
            <a:spLocks noChangeArrowheads="1"/>
          </p:cNvSpPr>
          <p:nvPr/>
        </p:nvSpPr>
        <p:spPr bwMode="auto">
          <a:xfrm>
            <a:off x="558800" y="6365875"/>
            <a:ext cx="4032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Tomashefski J. Chest Clinics 1990; 593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651375" y="1600200"/>
            <a:ext cx="3738563" cy="4573588"/>
            <a:chOff x="2930" y="1008"/>
            <a:chExt cx="2355" cy="2881"/>
          </a:xfrm>
        </p:grpSpPr>
        <p:pic>
          <p:nvPicPr>
            <p:cNvPr id="860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1008"/>
              <a:ext cx="2355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2" name="Text Box 12"/>
            <p:cNvSpPr txBox="1">
              <a:spLocks noChangeArrowheads="1"/>
            </p:cNvSpPr>
            <p:nvPr/>
          </p:nvSpPr>
          <p:spPr bwMode="auto">
            <a:xfrm>
              <a:off x="2948" y="2294"/>
              <a:ext cx="835" cy="136"/>
            </a:xfrm>
            <a:prstGeom prst="rect">
              <a:avLst/>
            </a:prstGeom>
            <a:solidFill>
              <a:srgbClr val="DEDE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rgbClr val="595959"/>
                  </a:solidFill>
                  <a:latin typeface="Arial Rounded MT Bold" charset="0"/>
                </a:rPr>
                <a:t>ARDS day 16</a:t>
              </a:r>
            </a:p>
          </p:txBody>
        </p:sp>
        <p:sp>
          <p:nvSpPr>
            <p:cNvPr id="223245" name="Rectangle 13"/>
            <p:cNvSpPr>
              <a:spLocks noChangeArrowheads="1"/>
            </p:cNvSpPr>
            <p:nvPr/>
          </p:nvSpPr>
          <p:spPr bwMode="auto">
            <a:xfrm>
              <a:off x="3120" y="1486"/>
              <a:ext cx="1264" cy="349"/>
            </a:xfrm>
            <a:prstGeom prst="rect">
              <a:avLst/>
            </a:prstGeom>
            <a:solidFill>
              <a:srgbClr val="DEDED7">
                <a:alpha val="89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Extensive reduction of</a:t>
              </a:r>
            </a:p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 peripheral arteries from </a:t>
              </a:r>
            </a:p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intimal obliteration</a:t>
              </a:r>
            </a:p>
          </p:txBody>
        </p:sp>
        <p:sp>
          <p:nvSpPr>
            <p:cNvPr id="86024" name="Text Box 14"/>
            <p:cNvSpPr txBox="1">
              <a:spLocks noChangeArrowheads="1"/>
            </p:cNvSpPr>
            <p:nvPr/>
          </p:nvSpPr>
          <p:spPr bwMode="auto">
            <a:xfrm>
              <a:off x="2948" y="3753"/>
              <a:ext cx="835" cy="136"/>
            </a:xfrm>
            <a:prstGeom prst="rect">
              <a:avLst/>
            </a:prstGeom>
            <a:solidFill>
              <a:srgbClr val="DEDE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rgbClr val="595959"/>
                  </a:solidFill>
                  <a:latin typeface="Arial Rounded MT Bold" charset="0"/>
                </a:rPr>
                <a:t>ARDS day 26</a:t>
              </a:r>
            </a:p>
          </p:txBody>
        </p:sp>
        <p:sp>
          <p:nvSpPr>
            <p:cNvPr id="223247" name="Rectangle 15"/>
            <p:cNvSpPr>
              <a:spLocks noChangeArrowheads="1"/>
            </p:cNvSpPr>
            <p:nvPr/>
          </p:nvSpPr>
          <p:spPr bwMode="auto">
            <a:xfrm>
              <a:off x="3566" y="2975"/>
              <a:ext cx="956" cy="116"/>
            </a:xfrm>
            <a:prstGeom prst="rect">
              <a:avLst/>
            </a:prstGeom>
            <a:solidFill>
              <a:srgbClr val="DEDED7">
                <a:alpha val="85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Arterial tortuosity</a:t>
              </a:r>
            </a:p>
          </p:txBody>
        </p:sp>
        <p:sp>
          <p:nvSpPr>
            <p:cNvPr id="223248" name="Rectangle 16"/>
            <p:cNvSpPr>
              <a:spLocks noChangeArrowheads="1"/>
            </p:cNvSpPr>
            <p:nvPr/>
          </p:nvSpPr>
          <p:spPr bwMode="auto">
            <a:xfrm>
              <a:off x="4079" y="3501"/>
              <a:ext cx="948" cy="116"/>
            </a:xfrm>
            <a:prstGeom prst="rect">
              <a:avLst/>
            </a:prstGeom>
            <a:solidFill>
              <a:srgbClr val="DEDED7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59595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Honeycomb cysts</a:t>
              </a:r>
            </a:p>
          </p:txBody>
        </p:sp>
        <p:sp>
          <p:nvSpPr>
            <p:cNvPr id="86027" name="Rectangle 18"/>
            <p:cNvSpPr>
              <a:spLocks noChangeArrowheads="1"/>
            </p:cNvSpPr>
            <p:nvPr/>
          </p:nvSpPr>
          <p:spPr bwMode="auto">
            <a:xfrm>
              <a:off x="3312" y="2136"/>
              <a:ext cx="1304" cy="160"/>
            </a:xfrm>
            <a:prstGeom prst="rect">
              <a:avLst/>
            </a:prstGeom>
            <a:solidFill>
              <a:srgbClr val="FFFF66">
                <a:alpha val="18039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223251" name="Text Box 19"/>
            <p:cNvSpPr txBox="1">
              <a:spLocks noChangeArrowheads="1"/>
            </p:cNvSpPr>
            <p:nvPr/>
          </p:nvSpPr>
          <p:spPr bwMode="auto">
            <a:xfrm>
              <a:off x="4148" y="2320"/>
              <a:ext cx="109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Picket fence appearance</a:t>
              </a:r>
              <a:endParaRPr lang="en-US" sz="2400" b="0" smtClean="0">
                <a:solidFill>
                  <a:srgbClr val="FFFFFF"/>
                </a:solidFill>
                <a:latin typeface="Arial Rounded MT Bold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Maladaptive Response </a:t>
            </a:r>
            <a:b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3200" i="1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Fibroproliferation</a:t>
            </a:r>
            <a:endParaRPr lang="en-US" sz="3600" i="1">
              <a:solidFill>
                <a:srgbClr val="404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715963" y="6361113"/>
            <a:ext cx="54816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Seminars in Respiratory Infections 1995; 10: 154-175.</a:t>
            </a:r>
            <a:endParaRPr lang="en-US" sz="1600">
              <a:solidFill>
                <a:srgbClr val="404040"/>
              </a:solidFill>
              <a:latin typeface="Arial Rounded MT Bold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48225" y="1598613"/>
            <a:ext cx="3698875" cy="2274887"/>
            <a:chOff x="3054" y="1007"/>
            <a:chExt cx="2330" cy="1433"/>
          </a:xfrm>
        </p:grpSpPr>
        <p:pic>
          <p:nvPicPr>
            <p:cNvPr id="901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" y="1007"/>
              <a:ext cx="2330" cy="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9" name="Line 6"/>
            <p:cNvSpPr>
              <a:spLocks noChangeShapeType="1"/>
            </p:cNvSpPr>
            <p:nvPr/>
          </p:nvSpPr>
          <p:spPr bwMode="auto">
            <a:xfrm flipV="1">
              <a:off x="3856" y="1776"/>
              <a:ext cx="88" cy="38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90130" name="Text Box 7"/>
            <p:cNvSpPr txBox="1">
              <a:spLocks noChangeArrowheads="1"/>
            </p:cNvSpPr>
            <p:nvPr/>
          </p:nvSpPr>
          <p:spPr bwMode="auto">
            <a:xfrm>
              <a:off x="3070" y="2132"/>
              <a:ext cx="2296" cy="308"/>
            </a:xfrm>
            <a:prstGeom prst="rect">
              <a:avLst/>
            </a:prstGeom>
            <a:solidFill>
              <a:srgbClr val="DEDED7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rgbClr val="404040"/>
                  </a:solidFill>
                  <a:latin typeface="Arial Rounded MT Bold" charset="0"/>
                </a:rPr>
                <a:t>Obliteration of the airspaces by concentrically arranged fibroblasts</a:t>
              </a:r>
            </a:p>
          </p:txBody>
        </p:sp>
        <p:sp>
          <p:nvSpPr>
            <p:cNvPr id="90131" name="Line 8"/>
            <p:cNvSpPr>
              <a:spLocks noChangeShapeType="1"/>
            </p:cNvSpPr>
            <p:nvPr/>
          </p:nvSpPr>
          <p:spPr bwMode="auto">
            <a:xfrm flipV="1">
              <a:off x="4672" y="1216"/>
              <a:ext cx="0" cy="94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49300" y="3968750"/>
            <a:ext cx="3648075" cy="2220913"/>
            <a:chOff x="472" y="2500"/>
            <a:chExt cx="2298" cy="1399"/>
          </a:xfrm>
        </p:grpSpPr>
        <p:pic>
          <p:nvPicPr>
            <p:cNvPr id="9012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500"/>
              <a:ext cx="2298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8459" name="Text Box 11"/>
            <p:cNvSpPr txBox="1">
              <a:spLocks noChangeArrowheads="1"/>
            </p:cNvSpPr>
            <p:nvPr/>
          </p:nvSpPr>
          <p:spPr bwMode="auto">
            <a:xfrm>
              <a:off x="670" y="3574"/>
              <a:ext cx="1936" cy="308"/>
            </a:xfrm>
            <a:prstGeom prst="rect">
              <a:avLst/>
            </a:prstGeom>
            <a:solidFill>
              <a:srgbClr val="DEDED7">
                <a:alpha val="7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mtClean="0">
                  <a:solidFill>
                    <a:srgbClr val="404040"/>
                  </a:solidFill>
                  <a:latin typeface="Arial Rounded MT Bold" charset="0"/>
                </a:rPr>
                <a:t>Diffuse consolidation from massive fibroblast infiltration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76800" y="3962400"/>
            <a:ext cx="3683000" cy="2235200"/>
            <a:chOff x="3072" y="2496"/>
            <a:chExt cx="2320" cy="1408"/>
          </a:xfrm>
        </p:grpSpPr>
        <p:pic>
          <p:nvPicPr>
            <p:cNvPr id="9012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496"/>
              <a:ext cx="2320" cy="1408"/>
            </a:xfrm>
            <a:prstGeom prst="rect">
              <a:avLst/>
            </a:prstGeom>
            <a:noFill/>
            <a:ln w="9525">
              <a:solidFill>
                <a:srgbClr val="0303B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8462" name="Text Box 14"/>
            <p:cNvSpPr txBox="1">
              <a:spLocks noChangeArrowheads="1"/>
            </p:cNvSpPr>
            <p:nvPr/>
          </p:nvSpPr>
          <p:spPr bwMode="auto">
            <a:xfrm>
              <a:off x="3317" y="3726"/>
              <a:ext cx="1424" cy="155"/>
            </a:xfrm>
            <a:prstGeom prst="rect">
              <a:avLst/>
            </a:prstGeom>
            <a:solidFill>
              <a:srgbClr val="DEDED7">
                <a:alpha val="68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srgbClr val="404040"/>
                  </a:solidFill>
                  <a:latin typeface="Arial Rounded MT Bold" charset="0"/>
                </a:rPr>
                <a:t>Collagen</a:t>
              </a:r>
              <a:r>
                <a:rPr lang="en-US" dirty="0" smtClean="0">
                  <a:solidFill>
                    <a:srgbClr val="40404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 </a:t>
              </a:r>
              <a:r>
                <a:rPr lang="en-US" dirty="0" smtClean="0">
                  <a:solidFill>
                    <a:srgbClr val="404040"/>
                  </a:solidFill>
                  <a:latin typeface="Arial Rounded MT Bold" charset="0"/>
                </a:rPr>
                <a:t>(blue stain)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49300" y="1598613"/>
            <a:ext cx="4076700" cy="2257425"/>
            <a:chOff x="472" y="1007"/>
            <a:chExt cx="2568" cy="1422"/>
          </a:xfrm>
        </p:grpSpPr>
        <p:pic>
          <p:nvPicPr>
            <p:cNvPr id="90119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007"/>
              <a:ext cx="2296" cy="1422"/>
            </a:xfrm>
            <a:prstGeom prst="rect">
              <a:avLst/>
            </a:prstGeom>
            <a:noFill/>
            <a:ln w="9525">
              <a:solidFill>
                <a:srgbClr val="0303B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120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892"/>
              <a:ext cx="784" cy="537"/>
            </a:xfrm>
            <a:prstGeom prst="rect">
              <a:avLst/>
            </a:prstGeom>
            <a:noFill/>
            <a:ln w="9525">
              <a:solidFill>
                <a:srgbClr val="0303B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21" name="Rectangle 18"/>
            <p:cNvSpPr>
              <a:spLocks noChangeArrowheads="1"/>
            </p:cNvSpPr>
            <p:nvPr/>
          </p:nvSpPr>
          <p:spPr bwMode="auto">
            <a:xfrm>
              <a:off x="2136" y="1024"/>
              <a:ext cx="464" cy="456"/>
            </a:xfrm>
            <a:prstGeom prst="rect">
              <a:avLst/>
            </a:prstGeom>
            <a:noFill/>
            <a:ln w="57150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90122" name="Line 19"/>
            <p:cNvSpPr>
              <a:spLocks noChangeShapeType="1"/>
            </p:cNvSpPr>
            <p:nvPr/>
          </p:nvSpPr>
          <p:spPr bwMode="auto">
            <a:xfrm>
              <a:off x="2600" y="1272"/>
              <a:ext cx="440" cy="0"/>
            </a:xfrm>
            <a:prstGeom prst="line">
              <a:avLst/>
            </a:prstGeom>
            <a:noFill/>
            <a:ln w="57150">
              <a:solidFill>
                <a:srgbClr val="7F7F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  <p:sp>
          <p:nvSpPr>
            <p:cNvPr id="488468" name="Rectangle 20"/>
            <p:cNvSpPr>
              <a:spLocks noChangeArrowheads="1"/>
            </p:cNvSpPr>
            <p:nvPr/>
          </p:nvSpPr>
          <p:spPr bwMode="auto">
            <a:xfrm>
              <a:off x="472" y="2313"/>
              <a:ext cx="585" cy="116"/>
            </a:xfrm>
            <a:prstGeom prst="rect">
              <a:avLst/>
            </a:prstGeom>
            <a:solidFill>
              <a:srgbClr val="DEDED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200" b="0" dirty="0" err="1">
                  <a:solidFill>
                    <a:srgbClr val="404040"/>
                  </a:solidFill>
                  <a:latin typeface="Arial Rounded MT Bold" charset="0"/>
                </a:rPr>
                <a:t>Exudative</a:t>
              </a:r>
              <a:r>
                <a:rPr lang="en-US" sz="1200" dirty="0">
                  <a:solidFill>
                    <a:srgbClr val="40404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</a:rP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946150"/>
            <a:ext cx="6578600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406400" y="1612900"/>
            <a:ext cx="8382000" cy="4089400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465923" name="Rectangle 3"/>
          <p:cNvSpPr>
            <a:spLocks noChangeArrowheads="1"/>
          </p:cNvSpPr>
          <p:nvPr/>
        </p:nvSpPr>
        <p:spPr bwMode="auto">
          <a:xfrm>
            <a:off x="434975" y="338138"/>
            <a:ext cx="8707438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sz="3600" b="1">
                <a:solidFill>
                  <a:srgbClr val="262626"/>
                </a:solidFill>
                <a:latin typeface="Arial Rounded MT Bold" charset="0"/>
              </a:rPr>
              <a:t>Acute Respiratory Distress Syndrome</a:t>
            </a:r>
            <a:endParaRPr lang="en-US" sz="3600">
              <a:solidFill>
                <a:srgbClr val="262626"/>
              </a:solidFill>
              <a:latin typeface="Arial Rounded MT Bold" charset="0"/>
            </a:endParaRPr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2387600" y="2517775"/>
            <a:ext cx="4763" cy="4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12" name="Group 5"/>
          <p:cNvGrpSpPr>
            <a:grpSpLocks/>
          </p:cNvGrpSpPr>
          <p:nvPr/>
        </p:nvGrpSpPr>
        <p:grpSpPr bwMode="auto">
          <a:xfrm>
            <a:off x="387350" y="1773238"/>
            <a:ext cx="8172450" cy="3578225"/>
            <a:chOff x="180" y="1117"/>
            <a:chExt cx="5148" cy="2254"/>
          </a:xfrm>
        </p:grpSpPr>
        <p:sp>
          <p:nvSpPr>
            <p:cNvPr id="94214" name="Rectangle 6"/>
            <p:cNvSpPr>
              <a:spLocks noChangeArrowheads="1"/>
            </p:cNvSpPr>
            <p:nvPr/>
          </p:nvSpPr>
          <p:spPr bwMode="auto">
            <a:xfrm>
              <a:off x="180" y="1212"/>
              <a:ext cx="4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42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370"/>
              <a:ext cx="1296" cy="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5928" name="AutoShape 8"/>
            <p:cNvSpPr>
              <a:spLocks noChangeArrowheads="1"/>
            </p:cNvSpPr>
            <p:nvPr/>
          </p:nvSpPr>
          <p:spPr bwMode="auto">
            <a:xfrm rot="16200000">
              <a:off x="3608" y="2000"/>
              <a:ext cx="424" cy="216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929" name="Text Box 9"/>
            <p:cNvSpPr txBox="1">
              <a:spLocks noChangeArrowheads="1"/>
            </p:cNvSpPr>
            <p:nvPr/>
          </p:nvSpPr>
          <p:spPr bwMode="auto">
            <a:xfrm>
              <a:off x="208" y="1596"/>
              <a:ext cx="1206" cy="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i="1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Insult</a:t>
              </a:r>
            </a:p>
            <a:p>
              <a:pPr>
                <a:buFontTx/>
                <a:buChar char="•"/>
                <a:defRPr/>
              </a:pPr>
              <a:r>
                <a:rPr lang="en-US" sz="1800" b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Noninfectious </a:t>
              </a:r>
            </a:p>
            <a:p>
              <a:pPr>
                <a:buFontTx/>
                <a:buChar char="•"/>
                <a:defRPr/>
              </a:pPr>
              <a:r>
                <a:rPr lang="en-US" sz="1800" b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Infectious</a:t>
              </a:r>
            </a:p>
            <a:p>
              <a:pPr>
                <a:buFontTx/>
                <a:buChar char="•"/>
                <a:defRPr/>
              </a:pPr>
              <a:r>
                <a:rPr lang="en-US" sz="1800" b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Direct</a:t>
              </a:r>
            </a:p>
            <a:p>
              <a:pPr>
                <a:buFontTx/>
                <a:buChar char="•"/>
                <a:defRPr/>
              </a:pPr>
              <a:r>
                <a:rPr lang="en-US" sz="1800" b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Indirect</a:t>
              </a:r>
            </a:p>
          </p:txBody>
        </p:sp>
        <p:sp>
          <p:nvSpPr>
            <p:cNvPr id="94218" name="Rectangle 10"/>
            <p:cNvSpPr>
              <a:spLocks noChangeArrowheads="1"/>
            </p:cNvSpPr>
            <p:nvPr/>
          </p:nvSpPr>
          <p:spPr bwMode="auto">
            <a:xfrm>
              <a:off x="2705" y="2852"/>
              <a:ext cx="884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262626"/>
                  </a:solidFill>
                  <a:latin typeface="Arial Rounded MT Bold" charset="0"/>
                  <a:cs typeface="Times" charset="0"/>
                </a:rPr>
                <a:t>Previously </a:t>
              </a:r>
            </a:p>
            <a:p>
              <a:pPr algn="ctr"/>
              <a:r>
                <a:rPr lang="en-US" sz="1800" b="1" i="1">
                  <a:solidFill>
                    <a:srgbClr val="262626"/>
                  </a:solidFill>
                  <a:latin typeface="Arial Rounded MT Bold" charset="0"/>
                  <a:cs typeface="Times" charset="0"/>
                </a:rPr>
                <a:t>Healthy</a:t>
              </a:r>
            </a:p>
            <a:p>
              <a:pPr algn="ctr"/>
              <a:r>
                <a:rPr lang="en-US" sz="1800" b="1" i="1">
                  <a:solidFill>
                    <a:srgbClr val="262626"/>
                  </a:solidFill>
                  <a:latin typeface="Arial Rounded MT Bold" charset="0"/>
                  <a:cs typeface="Times" charset="0"/>
                </a:rPr>
                <a:t>Lung</a:t>
              </a:r>
            </a:p>
          </p:txBody>
        </p:sp>
        <p:pic>
          <p:nvPicPr>
            <p:cNvPr id="94219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" y="1595"/>
              <a:ext cx="1050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5932" name="AutoShape 12"/>
            <p:cNvSpPr>
              <a:spLocks noChangeArrowheads="1"/>
            </p:cNvSpPr>
            <p:nvPr/>
          </p:nvSpPr>
          <p:spPr bwMode="auto">
            <a:xfrm rot="16200000">
              <a:off x="2232" y="2000"/>
              <a:ext cx="424" cy="216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>
              <a:off x="1216" y="1117"/>
              <a:ext cx="1263" cy="2168"/>
              <a:chOff x="1216" y="1100"/>
              <a:chExt cx="1263" cy="1615"/>
            </a:xfrm>
          </p:grpSpPr>
          <p:sp>
            <p:nvSpPr>
              <p:cNvPr id="465934" name="AutoShape 14"/>
              <p:cNvSpPr>
                <a:spLocks noChangeArrowheads="1"/>
              </p:cNvSpPr>
              <p:nvPr/>
            </p:nvSpPr>
            <p:spPr bwMode="auto">
              <a:xfrm rot="16200000">
                <a:off x="1166" y="1730"/>
                <a:ext cx="316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94223" name="Group 15"/>
              <p:cNvGrpSpPr>
                <a:grpSpLocks/>
              </p:cNvGrpSpPr>
              <p:nvPr/>
            </p:nvGrpSpPr>
            <p:grpSpPr bwMode="auto">
              <a:xfrm>
                <a:off x="1404" y="1100"/>
                <a:ext cx="1075" cy="1615"/>
                <a:chOff x="1404" y="1100"/>
                <a:chExt cx="1075" cy="1615"/>
              </a:xfrm>
            </p:grpSpPr>
            <p:sp>
              <p:nvSpPr>
                <p:cNvPr id="94224" name="Rectangle 16"/>
                <p:cNvSpPr>
                  <a:spLocks noChangeArrowheads="1"/>
                </p:cNvSpPr>
                <p:nvPr/>
              </p:nvSpPr>
              <p:spPr bwMode="auto">
                <a:xfrm>
                  <a:off x="1404" y="2455"/>
                  <a:ext cx="1075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tIns="0" bIns="0" anchor="ctr">
                  <a:spAutoFit/>
                </a:bodyPr>
                <a:lstStyle/>
                <a:p>
                  <a:pPr algn="ctr"/>
                  <a:r>
                    <a:rPr lang="en-US" sz="1800" b="1" i="1">
                      <a:solidFill>
                        <a:srgbClr val="262626"/>
                      </a:solidFill>
                      <a:latin typeface="Arial Rounded MT Bold" charset="0"/>
                      <a:cs typeface="Times" charset="0"/>
                    </a:rPr>
                    <a:t>Systemic </a:t>
                  </a:r>
                </a:p>
                <a:p>
                  <a:pPr algn="ctr"/>
                  <a:r>
                    <a:rPr lang="en-US" sz="1800" b="1" i="1">
                      <a:solidFill>
                        <a:srgbClr val="262626"/>
                      </a:solidFill>
                      <a:latin typeface="Arial Rounded MT Bold" charset="0"/>
                      <a:cs typeface="Times" charset="0"/>
                    </a:rPr>
                    <a:t>Inflammation</a:t>
                  </a:r>
                </a:p>
              </p:txBody>
            </p:sp>
            <p:pic>
              <p:nvPicPr>
                <p:cNvPr id="94225" name="Picture 1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5" y="1100"/>
                  <a:ext cx="649" cy="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4226" name="Picture 1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5" y="1889"/>
                  <a:ext cx="649" cy="5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94213" name="Picture 4" descr="D0540009-0-lar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3060700"/>
            <a:ext cx="609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034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7" name="Group 2"/>
          <p:cNvGrpSpPr>
            <a:grpSpLocks/>
          </p:cNvGrpSpPr>
          <p:nvPr/>
        </p:nvGrpSpPr>
        <p:grpSpPr bwMode="auto">
          <a:xfrm>
            <a:off x="725488" y="4025900"/>
            <a:ext cx="7831137" cy="2419350"/>
            <a:chOff x="457" y="2536"/>
            <a:chExt cx="4933" cy="1524"/>
          </a:xfrm>
        </p:grpSpPr>
        <p:grpSp>
          <p:nvGrpSpPr>
            <p:cNvPr id="96530" name="Group 3"/>
            <p:cNvGrpSpPr>
              <a:grpSpLocks/>
            </p:cNvGrpSpPr>
            <p:nvPr/>
          </p:nvGrpSpPr>
          <p:grpSpPr bwMode="auto">
            <a:xfrm>
              <a:off x="457" y="2635"/>
              <a:ext cx="4933" cy="1425"/>
              <a:chOff x="457" y="2635"/>
              <a:chExt cx="4933" cy="1425"/>
            </a:xfrm>
          </p:grpSpPr>
          <p:sp>
            <p:nvSpPr>
              <p:cNvPr id="96534" name="Freeform 4"/>
              <p:cNvSpPr>
                <a:spLocks/>
              </p:cNvSpPr>
              <p:nvPr/>
            </p:nvSpPr>
            <p:spPr bwMode="auto">
              <a:xfrm>
                <a:off x="765" y="3023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35" name="Freeform 5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2250 w 4471"/>
                  <a:gd name="T7" fmla="*/ 677 h 677"/>
                  <a:gd name="T8" fmla="*/ 0 w 4471"/>
                  <a:gd name="T9" fmla="*/ 677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  <a:lnTo>
                      <a:pt x="2250" y="677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36" name="Freeform 6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37" name="Freeform 7"/>
              <p:cNvSpPr>
                <a:spLocks/>
              </p:cNvSpPr>
              <p:nvPr/>
            </p:nvSpPr>
            <p:spPr bwMode="auto">
              <a:xfrm>
                <a:off x="765" y="3122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38" name="Freeform 8"/>
              <p:cNvSpPr>
                <a:spLocks/>
              </p:cNvSpPr>
              <p:nvPr/>
            </p:nvSpPr>
            <p:spPr bwMode="auto">
              <a:xfrm>
                <a:off x="765" y="2928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39" name="Freeform 9"/>
              <p:cNvSpPr>
                <a:spLocks/>
              </p:cNvSpPr>
              <p:nvPr/>
            </p:nvSpPr>
            <p:spPr bwMode="auto">
              <a:xfrm>
                <a:off x="765" y="2829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40" name="Freeform 10"/>
              <p:cNvSpPr>
                <a:spLocks/>
              </p:cNvSpPr>
              <p:nvPr/>
            </p:nvSpPr>
            <p:spPr bwMode="auto">
              <a:xfrm>
                <a:off x="765" y="2730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41" name="Freeform 11"/>
              <p:cNvSpPr>
                <a:spLocks/>
              </p:cNvSpPr>
              <p:nvPr/>
            </p:nvSpPr>
            <p:spPr bwMode="auto">
              <a:xfrm>
                <a:off x="765" y="2635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42" name="Freeform 12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4471 w 4471"/>
                  <a:gd name="T1" fmla="*/ 0 h 677"/>
                  <a:gd name="T2" fmla="*/ 2250 w 4471"/>
                  <a:gd name="T3" fmla="*/ 677 h 677"/>
                  <a:gd name="T4" fmla="*/ 0 w 4471"/>
                  <a:gd name="T5" fmla="*/ 677 h 677"/>
                  <a:gd name="T6" fmla="*/ 2222 w 4471"/>
                  <a:gd name="T7" fmla="*/ 0 h 677"/>
                  <a:gd name="T8" fmla="*/ 4471 w 4471"/>
                  <a:gd name="T9" fmla="*/ 0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4471" y="0"/>
                    </a:moveTo>
                    <a:lnTo>
                      <a:pt x="2250" y="677"/>
                    </a:lnTo>
                    <a:lnTo>
                      <a:pt x="0" y="677"/>
                    </a:lnTo>
                    <a:lnTo>
                      <a:pt x="2222" y="0"/>
                    </a:lnTo>
                    <a:lnTo>
                      <a:pt x="4471" y="0"/>
                    </a:lnTo>
                    <a:close/>
                  </a:path>
                </a:pathLst>
              </a:cu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43" name="Rectangle 13"/>
              <p:cNvSpPr>
                <a:spLocks noChangeArrowheads="1"/>
              </p:cNvSpPr>
              <p:nvPr/>
            </p:nvSpPr>
            <p:spPr bwMode="auto">
              <a:xfrm>
                <a:off x="539" y="3763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150</a:t>
                </a:r>
              </a:p>
            </p:txBody>
          </p:sp>
          <p:sp>
            <p:nvSpPr>
              <p:cNvPr id="96544" name="Rectangle 14"/>
              <p:cNvSpPr>
                <a:spLocks noChangeArrowheads="1"/>
              </p:cNvSpPr>
              <p:nvPr/>
            </p:nvSpPr>
            <p:spPr bwMode="auto">
              <a:xfrm>
                <a:off x="539" y="3668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250</a:t>
                </a:r>
              </a:p>
            </p:txBody>
          </p:sp>
          <p:sp>
            <p:nvSpPr>
              <p:cNvPr id="96545" name="Rectangle 15"/>
              <p:cNvSpPr>
                <a:spLocks noChangeArrowheads="1"/>
              </p:cNvSpPr>
              <p:nvPr/>
            </p:nvSpPr>
            <p:spPr bwMode="auto">
              <a:xfrm>
                <a:off x="539" y="3569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350</a:t>
                </a:r>
              </a:p>
            </p:txBody>
          </p:sp>
          <p:sp>
            <p:nvSpPr>
              <p:cNvPr id="96546" name="Rectangle 16"/>
              <p:cNvSpPr>
                <a:spLocks noChangeArrowheads="1"/>
              </p:cNvSpPr>
              <p:nvPr/>
            </p:nvSpPr>
            <p:spPr bwMode="auto">
              <a:xfrm>
                <a:off x="539" y="3470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450</a:t>
                </a:r>
              </a:p>
            </p:txBody>
          </p:sp>
          <p:sp>
            <p:nvSpPr>
              <p:cNvPr id="96547" name="Rectangle 17"/>
              <p:cNvSpPr>
                <a:spLocks noChangeArrowheads="1"/>
              </p:cNvSpPr>
              <p:nvPr/>
            </p:nvSpPr>
            <p:spPr bwMode="auto">
              <a:xfrm>
                <a:off x="539" y="3375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550</a:t>
                </a:r>
              </a:p>
            </p:txBody>
          </p:sp>
          <p:sp>
            <p:nvSpPr>
              <p:cNvPr id="96548" name="Rectangle 18"/>
              <p:cNvSpPr>
                <a:spLocks noChangeArrowheads="1"/>
              </p:cNvSpPr>
              <p:nvPr/>
            </p:nvSpPr>
            <p:spPr bwMode="auto">
              <a:xfrm>
                <a:off x="539" y="3275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650</a:t>
                </a:r>
              </a:p>
            </p:txBody>
          </p:sp>
          <p:sp>
            <p:nvSpPr>
              <p:cNvPr id="96549" name="Rectangle 19"/>
              <p:cNvSpPr>
                <a:spLocks noChangeArrowheads="1"/>
              </p:cNvSpPr>
              <p:nvPr/>
            </p:nvSpPr>
            <p:spPr bwMode="auto">
              <a:xfrm>
                <a:off x="539" y="3176"/>
                <a:ext cx="20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262626"/>
                    </a:solidFill>
                    <a:latin typeface="Arial Rounded MT Bold" charset="0"/>
                  </a:rPr>
                  <a:t>750</a:t>
                </a:r>
              </a:p>
            </p:txBody>
          </p:sp>
          <p:grpSp>
            <p:nvGrpSpPr>
              <p:cNvPr id="96550" name="Group 20"/>
              <p:cNvGrpSpPr>
                <a:grpSpLocks/>
              </p:cNvGrpSpPr>
              <p:nvPr/>
            </p:nvGrpSpPr>
            <p:grpSpPr bwMode="auto">
              <a:xfrm>
                <a:off x="724" y="3209"/>
                <a:ext cx="55" cy="707"/>
                <a:chOff x="724" y="3209"/>
                <a:chExt cx="55" cy="707"/>
              </a:xfrm>
            </p:grpSpPr>
            <p:sp>
              <p:nvSpPr>
                <p:cNvPr id="9656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58" y="3209"/>
                  <a:ext cx="1" cy="686"/>
                </a:xfrm>
                <a:prstGeom prst="line">
                  <a:avLst/>
                </a:prstGeom>
                <a:noFill/>
                <a:ln w="22225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24" y="3895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724" y="3796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724" y="37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724" y="36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724" y="3502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724" y="3407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24" y="3308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24" y="3209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758" y="389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7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758" y="387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0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758" y="385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1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758" y="383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758" y="381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758" y="379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758" y="377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5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758" y="375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58" y="373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758" y="371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8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758" y="37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8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758" y="367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0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758" y="366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1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58" y="364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2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758" y="361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758" y="36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758" y="358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758" y="35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758" y="354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758" y="35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758" y="350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99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758" y="348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758" y="34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758" y="344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758" y="34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3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758" y="340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4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758" y="33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758" y="336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758" y="334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7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758" y="332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8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758" y="330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09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758" y="32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10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758" y="326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11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758" y="324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12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758" y="323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13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758" y="320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14" name="Line 66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6551" name="Freeform 67"/>
              <p:cNvSpPr>
                <a:spLocks/>
              </p:cNvSpPr>
              <p:nvPr/>
            </p:nvSpPr>
            <p:spPr bwMode="auto">
              <a:xfrm>
                <a:off x="3015" y="3222"/>
                <a:ext cx="2221" cy="699"/>
              </a:xfrm>
              <a:custGeom>
                <a:avLst/>
                <a:gdLst>
                  <a:gd name="T0" fmla="*/ 2221 w 2221"/>
                  <a:gd name="T1" fmla="*/ 0 h 699"/>
                  <a:gd name="T2" fmla="*/ 0 w 2221"/>
                  <a:gd name="T3" fmla="*/ 677 h 699"/>
                  <a:gd name="T4" fmla="*/ 0 w 2221"/>
                  <a:gd name="T5" fmla="*/ 699 h 699"/>
                  <a:gd name="T6" fmla="*/ 0 60000 65536"/>
                  <a:gd name="T7" fmla="*/ 0 60000 65536"/>
                  <a:gd name="T8" fmla="*/ 0 60000 65536"/>
                  <a:gd name="T9" fmla="*/ 0 w 2221"/>
                  <a:gd name="T10" fmla="*/ 0 h 699"/>
                  <a:gd name="T11" fmla="*/ 2221 w 2221"/>
                  <a:gd name="T12" fmla="*/ 699 h 6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" h="699">
                    <a:moveTo>
                      <a:pt x="2221" y="0"/>
                    </a:moveTo>
                    <a:lnTo>
                      <a:pt x="0" y="677"/>
                    </a:lnTo>
                    <a:lnTo>
                      <a:pt x="0" y="69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52" name="Line 68"/>
              <p:cNvSpPr>
                <a:spLocks noChangeShapeType="1"/>
              </p:cNvSpPr>
              <p:nvPr/>
            </p:nvSpPr>
            <p:spPr bwMode="auto">
              <a:xfrm>
                <a:off x="3334" y="3804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53" name="Line 69"/>
              <p:cNvSpPr>
                <a:spLocks noChangeShapeType="1"/>
              </p:cNvSpPr>
              <p:nvPr/>
            </p:nvSpPr>
            <p:spPr bwMode="auto">
              <a:xfrm>
                <a:off x="3653" y="370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54" name="Line 70"/>
              <p:cNvSpPr>
                <a:spLocks noChangeShapeType="1"/>
              </p:cNvSpPr>
              <p:nvPr/>
            </p:nvSpPr>
            <p:spPr bwMode="auto">
              <a:xfrm>
                <a:off x="4285" y="351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55" name="Line 71"/>
              <p:cNvSpPr>
                <a:spLocks noChangeShapeType="1"/>
              </p:cNvSpPr>
              <p:nvPr/>
            </p:nvSpPr>
            <p:spPr bwMode="auto">
              <a:xfrm>
                <a:off x="5236" y="3222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040" name="Rectangle 72"/>
              <p:cNvSpPr>
                <a:spLocks noChangeArrowheads="1"/>
              </p:cNvSpPr>
              <p:nvPr/>
            </p:nvSpPr>
            <p:spPr bwMode="auto">
              <a:xfrm>
                <a:off x="3058" y="3848"/>
                <a:ext cx="503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TNF-</a:t>
                </a: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Times" charset="0"/>
                    <a:sym typeface="Symbol" charset="0"/>
                  </a:rPr>
                  <a:t></a:t>
                </a:r>
                <a:endParaRPr lang="en-US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Times" charset="0"/>
                </a:endParaRPr>
              </a:p>
            </p:txBody>
          </p:sp>
          <p:sp>
            <p:nvSpPr>
              <p:cNvPr id="468041" name="Rectangle 73"/>
              <p:cNvSpPr>
                <a:spLocks noChangeArrowheads="1"/>
              </p:cNvSpPr>
              <p:nvPr/>
            </p:nvSpPr>
            <p:spPr bwMode="auto">
              <a:xfrm>
                <a:off x="3680" y="3659"/>
                <a:ext cx="43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IL-1</a:t>
                </a: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Times" charset="0"/>
                    <a:sym typeface="Symbol" charset="0"/>
                  </a:rPr>
                  <a:t></a:t>
                </a:r>
                <a:endParaRPr lang="en-US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Times" charset="0"/>
                </a:endParaRPr>
              </a:p>
            </p:txBody>
          </p:sp>
          <p:sp>
            <p:nvSpPr>
              <p:cNvPr id="468042" name="Rectangle 74"/>
              <p:cNvSpPr>
                <a:spLocks noChangeArrowheads="1"/>
              </p:cNvSpPr>
              <p:nvPr/>
            </p:nvSpPr>
            <p:spPr bwMode="auto">
              <a:xfrm>
                <a:off x="4308" y="3485"/>
                <a:ext cx="357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IL-6 </a:t>
                </a:r>
              </a:p>
            </p:txBody>
          </p:sp>
          <p:sp>
            <p:nvSpPr>
              <p:cNvPr id="468043" name="Rectangle 75"/>
              <p:cNvSpPr>
                <a:spLocks noChangeArrowheads="1"/>
              </p:cNvSpPr>
              <p:nvPr/>
            </p:nvSpPr>
            <p:spPr bwMode="auto">
              <a:xfrm>
                <a:off x="4889" y="3285"/>
                <a:ext cx="501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IL-8 </a:t>
                </a:r>
              </a:p>
            </p:txBody>
          </p:sp>
          <p:sp>
            <p:nvSpPr>
              <p:cNvPr id="468044" name="Rectangle 76"/>
              <p:cNvSpPr>
                <a:spLocks noChangeArrowheads="1"/>
              </p:cNvSpPr>
              <p:nvPr/>
            </p:nvSpPr>
            <p:spPr bwMode="auto">
              <a:xfrm>
                <a:off x="457" y="2710"/>
                <a:ext cx="818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262626"/>
                    </a:solidFill>
                    <a:latin typeface="Arial Rounded MT Bold"/>
                  </a:rPr>
                  <a:t>Adaptive</a:t>
                </a:r>
              </a:p>
            </p:txBody>
          </p:sp>
          <p:grpSp>
            <p:nvGrpSpPr>
              <p:cNvPr id="96561" name="Group 77"/>
              <p:cNvGrpSpPr>
                <a:grpSpLocks/>
              </p:cNvGrpSpPr>
              <p:nvPr/>
            </p:nvGrpSpPr>
            <p:grpSpPr bwMode="auto">
              <a:xfrm>
                <a:off x="758" y="3895"/>
                <a:ext cx="2251" cy="21"/>
                <a:chOff x="758" y="3895"/>
                <a:chExt cx="2251" cy="21"/>
              </a:xfrm>
            </p:grpSpPr>
            <p:sp>
              <p:nvSpPr>
                <p:cNvPr id="96562" name="Line 78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2250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3" name="Line 79"/>
                <p:cNvSpPr>
                  <a:spLocks noChangeShapeType="1"/>
                </p:cNvSpPr>
                <p:nvPr/>
              </p:nvSpPr>
              <p:spPr bwMode="auto">
                <a:xfrm>
                  <a:off x="11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4" name="Line 80"/>
                <p:cNvSpPr>
                  <a:spLocks noChangeShapeType="1"/>
                </p:cNvSpPr>
                <p:nvPr/>
              </p:nvSpPr>
              <p:spPr bwMode="auto">
                <a:xfrm>
                  <a:off x="15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5" name="Line 81"/>
                <p:cNvSpPr>
                  <a:spLocks noChangeShapeType="1"/>
                </p:cNvSpPr>
                <p:nvPr/>
              </p:nvSpPr>
              <p:spPr bwMode="auto">
                <a:xfrm>
                  <a:off x="188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6" name="Line 82"/>
                <p:cNvSpPr>
                  <a:spLocks noChangeShapeType="1"/>
                </p:cNvSpPr>
                <p:nvPr/>
              </p:nvSpPr>
              <p:spPr bwMode="auto">
                <a:xfrm>
                  <a:off x="22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7" name="Line 83"/>
                <p:cNvSpPr>
                  <a:spLocks noChangeShapeType="1"/>
                </p:cNvSpPr>
                <p:nvPr/>
              </p:nvSpPr>
              <p:spPr bwMode="auto">
                <a:xfrm>
                  <a:off x="26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68" name="Line 84"/>
                <p:cNvSpPr>
                  <a:spLocks noChangeShapeType="1"/>
                </p:cNvSpPr>
                <p:nvPr/>
              </p:nvSpPr>
              <p:spPr bwMode="auto">
                <a:xfrm>
                  <a:off x="30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6531" name="Freeform 85"/>
            <p:cNvSpPr>
              <a:spLocks/>
            </p:cNvSpPr>
            <p:nvPr/>
          </p:nvSpPr>
          <p:spPr bwMode="auto">
            <a:xfrm>
              <a:off x="765" y="2536"/>
              <a:ext cx="4471" cy="677"/>
            </a:xfrm>
            <a:custGeom>
              <a:avLst/>
              <a:gdLst>
                <a:gd name="T0" fmla="*/ 0 w 4471"/>
                <a:gd name="T1" fmla="*/ 677 h 677"/>
                <a:gd name="T2" fmla="*/ 2222 w 4471"/>
                <a:gd name="T3" fmla="*/ 0 h 677"/>
                <a:gd name="T4" fmla="*/ 4471 w 4471"/>
                <a:gd name="T5" fmla="*/ 0 h 677"/>
                <a:gd name="T6" fmla="*/ 0 60000 65536"/>
                <a:gd name="T7" fmla="*/ 0 60000 65536"/>
                <a:gd name="T8" fmla="*/ 0 60000 65536"/>
                <a:gd name="T9" fmla="*/ 0 w 4471"/>
                <a:gd name="T10" fmla="*/ 0 h 677"/>
                <a:gd name="T11" fmla="*/ 4471 w 4471"/>
                <a:gd name="T12" fmla="*/ 677 h 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71" h="677">
                  <a:moveTo>
                    <a:pt x="0" y="677"/>
                  </a:moveTo>
                  <a:lnTo>
                    <a:pt x="2222" y="0"/>
                  </a:lnTo>
                  <a:lnTo>
                    <a:pt x="447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32" name="Freeform 86"/>
            <p:cNvSpPr>
              <a:spLocks/>
            </p:cNvSpPr>
            <p:nvPr/>
          </p:nvSpPr>
          <p:spPr bwMode="auto">
            <a:xfrm>
              <a:off x="765" y="2536"/>
              <a:ext cx="2222" cy="1363"/>
            </a:xfrm>
            <a:custGeom>
              <a:avLst/>
              <a:gdLst>
                <a:gd name="T0" fmla="*/ 0 w 2222"/>
                <a:gd name="T1" fmla="*/ 1363 h 1363"/>
                <a:gd name="T2" fmla="*/ 0 w 2222"/>
                <a:gd name="T3" fmla="*/ 677 h 1363"/>
                <a:gd name="T4" fmla="*/ 2222 w 2222"/>
                <a:gd name="T5" fmla="*/ 0 h 1363"/>
                <a:gd name="T6" fmla="*/ 2222 w 2222"/>
                <a:gd name="T7" fmla="*/ 686 h 1363"/>
                <a:gd name="T8" fmla="*/ 0 w 2222"/>
                <a:gd name="T9" fmla="*/ 1363 h 1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2"/>
                <a:gd name="T16" fmla="*/ 0 h 1363"/>
                <a:gd name="T17" fmla="*/ 2222 w 2222"/>
                <a:gd name="T18" fmla="*/ 1363 h 1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2" h="1363">
                  <a:moveTo>
                    <a:pt x="0" y="1363"/>
                  </a:moveTo>
                  <a:lnTo>
                    <a:pt x="0" y="677"/>
                  </a:lnTo>
                  <a:lnTo>
                    <a:pt x="2222" y="0"/>
                  </a:lnTo>
                  <a:lnTo>
                    <a:pt x="2222" y="686"/>
                  </a:lnTo>
                  <a:lnTo>
                    <a:pt x="0" y="1363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33" name="Rectangle 87"/>
            <p:cNvSpPr>
              <a:spLocks noChangeArrowheads="1"/>
            </p:cNvSpPr>
            <p:nvPr/>
          </p:nvSpPr>
          <p:spPr bwMode="auto">
            <a:xfrm>
              <a:off x="2987" y="2536"/>
              <a:ext cx="2249" cy="68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62626"/>
                </a:solidFill>
              </a:endParaRPr>
            </a:p>
          </p:txBody>
        </p:sp>
      </p:grpSp>
      <p:sp>
        <p:nvSpPr>
          <p:cNvPr id="96258" name="Rectangle 88"/>
          <p:cNvSpPr>
            <a:spLocks noChangeArrowheads="1"/>
          </p:cNvSpPr>
          <p:nvPr/>
        </p:nvSpPr>
        <p:spPr bwMode="auto">
          <a:xfrm>
            <a:off x="909638" y="348773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400">
              <a:latin typeface="Arial Rounded MT Bold" charset="0"/>
            </a:endParaRPr>
          </a:p>
        </p:txBody>
      </p:sp>
      <p:grpSp>
        <p:nvGrpSpPr>
          <p:cNvPr id="96259" name="Group 89"/>
          <p:cNvGrpSpPr>
            <a:grpSpLocks/>
          </p:cNvGrpSpPr>
          <p:nvPr/>
        </p:nvGrpSpPr>
        <p:grpSpPr bwMode="auto">
          <a:xfrm>
            <a:off x="741363" y="3533775"/>
            <a:ext cx="4052887" cy="3003550"/>
            <a:chOff x="467" y="2226"/>
            <a:chExt cx="2553" cy="1892"/>
          </a:xfrm>
        </p:grpSpPr>
        <p:grpSp>
          <p:nvGrpSpPr>
            <p:cNvPr id="96506" name="Group 90"/>
            <p:cNvGrpSpPr>
              <a:grpSpLocks/>
            </p:cNvGrpSpPr>
            <p:nvPr/>
          </p:nvGrpSpPr>
          <p:grpSpPr bwMode="auto">
            <a:xfrm>
              <a:off x="474" y="3928"/>
              <a:ext cx="2458" cy="190"/>
              <a:chOff x="474" y="3928"/>
              <a:chExt cx="2458" cy="190"/>
            </a:xfrm>
          </p:grpSpPr>
          <p:sp>
            <p:nvSpPr>
              <p:cNvPr id="468059" name="Rectangle 91"/>
              <p:cNvSpPr>
                <a:spLocks noChangeArrowheads="1"/>
              </p:cNvSpPr>
              <p:nvPr/>
            </p:nvSpPr>
            <p:spPr bwMode="auto">
              <a:xfrm>
                <a:off x="921" y="3944"/>
                <a:ext cx="8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1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0" name="Rectangle 92"/>
              <p:cNvSpPr>
                <a:spLocks noChangeArrowheads="1"/>
              </p:cNvSpPr>
              <p:nvPr/>
            </p:nvSpPr>
            <p:spPr bwMode="auto">
              <a:xfrm>
                <a:off x="1296" y="3944"/>
                <a:ext cx="97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2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1" name="Rectangle 93"/>
              <p:cNvSpPr>
                <a:spLocks noChangeArrowheads="1"/>
              </p:cNvSpPr>
              <p:nvPr/>
            </p:nvSpPr>
            <p:spPr bwMode="auto">
              <a:xfrm>
                <a:off x="1671" y="3944"/>
                <a:ext cx="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3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2" name="Rectangle 94"/>
              <p:cNvSpPr>
                <a:spLocks noChangeArrowheads="1"/>
              </p:cNvSpPr>
              <p:nvPr/>
            </p:nvSpPr>
            <p:spPr bwMode="auto">
              <a:xfrm>
                <a:off x="2046" y="3944"/>
                <a:ext cx="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5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3" name="Rectangle 95"/>
              <p:cNvSpPr>
                <a:spLocks noChangeArrowheads="1"/>
              </p:cNvSpPr>
              <p:nvPr/>
            </p:nvSpPr>
            <p:spPr bwMode="auto">
              <a:xfrm>
                <a:off x="2421" y="3944"/>
                <a:ext cx="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7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4" name="Rectangle 96"/>
              <p:cNvSpPr>
                <a:spLocks noChangeArrowheads="1"/>
              </p:cNvSpPr>
              <p:nvPr/>
            </p:nvSpPr>
            <p:spPr bwMode="auto">
              <a:xfrm>
                <a:off x="2754" y="3944"/>
                <a:ext cx="17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10</a:t>
                </a:r>
                <a:endParaRPr lang="en-US" sz="2400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68065" name="Rectangle 97"/>
              <p:cNvSpPr>
                <a:spLocks noChangeArrowheads="1"/>
              </p:cNvSpPr>
              <p:nvPr/>
            </p:nvSpPr>
            <p:spPr bwMode="auto">
              <a:xfrm>
                <a:off x="474" y="3928"/>
                <a:ext cx="39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 anchorCtr="1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Day</a:t>
                </a:r>
              </a:p>
            </p:txBody>
          </p:sp>
        </p:grpSp>
        <p:grpSp>
          <p:nvGrpSpPr>
            <p:cNvPr id="96507" name="Group 98"/>
            <p:cNvGrpSpPr>
              <a:grpSpLocks/>
            </p:cNvGrpSpPr>
            <p:nvPr/>
          </p:nvGrpSpPr>
          <p:grpSpPr bwMode="auto">
            <a:xfrm>
              <a:off x="467" y="2226"/>
              <a:ext cx="2553" cy="240"/>
              <a:chOff x="467" y="2226"/>
              <a:chExt cx="2553" cy="240"/>
            </a:xfrm>
          </p:grpSpPr>
          <p:grpSp>
            <p:nvGrpSpPr>
              <p:cNvPr id="96508" name="Group 99"/>
              <p:cNvGrpSpPr>
                <a:grpSpLocks/>
              </p:cNvGrpSpPr>
              <p:nvPr/>
            </p:nvGrpSpPr>
            <p:grpSpPr bwMode="auto">
              <a:xfrm>
                <a:off x="716" y="2226"/>
                <a:ext cx="2304" cy="209"/>
                <a:chOff x="716" y="2226"/>
                <a:chExt cx="2304" cy="209"/>
              </a:xfrm>
            </p:grpSpPr>
            <p:sp>
              <p:nvSpPr>
                <p:cNvPr id="96510" name="Line 100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230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1" name="Line 101"/>
                <p:cNvSpPr>
                  <a:spLocks noChangeShapeType="1"/>
                </p:cNvSpPr>
                <p:nvPr/>
              </p:nvSpPr>
              <p:spPr bwMode="auto">
                <a:xfrm>
                  <a:off x="1100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2" name="Line 102"/>
                <p:cNvSpPr>
                  <a:spLocks noChangeShapeType="1"/>
                </p:cNvSpPr>
                <p:nvPr/>
              </p:nvSpPr>
              <p:spPr bwMode="auto">
                <a:xfrm>
                  <a:off x="1484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3" name="Line 103"/>
                <p:cNvSpPr>
                  <a:spLocks noChangeShapeType="1"/>
                </p:cNvSpPr>
                <p:nvPr/>
              </p:nvSpPr>
              <p:spPr bwMode="auto">
                <a:xfrm>
                  <a:off x="1867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4" name="Line 104"/>
                <p:cNvSpPr>
                  <a:spLocks noChangeShapeType="1"/>
                </p:cNvSpPr>
                <p:nvPr/>
              </p:nvSpPr>
              <p:spPr bwMode="auto">
                <a:xfrm>
                  <a:off x="2251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5" name="Line 105"/>
                <p:cNvSpPr>
                  <a:spLocks noChangeShapeType="1"/>
                </p:cNvSpPr>
                <p:nvPr/>
              </p:nvSpPr>
              <p:spPr bwMode="auto">
                <a:xfrm>
                  <a:off x="2635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16" name="Line 106"/>
                <p:cNvSpPr>
                  <a:spLocks noChangeShapeType="1"/>
                </p:cNvSpPr>
                <p:nvPr/>
              </p:nvSpPr>
              <p:spPr bwMode="auto">
                <a:xfrm>
                  <a:off x="3019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075" name="Rectangle 107"/>
                <p:cNvSpPr>
                  <a:spLocks noChangeArrowheads="1"/>
                </p:cNvSpPr>
                <p:nvPr/>
              </p:nvSpPr>
              <p:spPr bwMode="auto">
                <a:xfrm>
                  <a:off x="884" y="2270"/>
                  <a:ext cx="8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1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68076" name="Rectangle 108"/>
                <p:cNvSpPr>
                  <a:spLocks noChangeArrowheads="1"/>
                </p:cNvSpPr>
                <p:nvPr/>
              </p:nvSpPr>
              <p:spPr bwMode="auto">
                <a:xfrm>
                  <a:off x="1268" y="2270"/>
                  <a:ext cx="89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2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68077" name="Rectangle 109"/>
                <p:cNvSpPr>
                  <a:spLocks noChangeArrowheads="1"/>
                </p:cNvSpPr>
                <p:nvPr/>
              </p:nvSpPr>
              <p:spPr bwMode="auto">
                <a:xfrm>
                  <a:off x="1652" y="2270"/>
                  <a:ext cx="8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3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68078" name="Rectangle 110"/>
                <p:cNvSpPr>
                  <a:spLocks noChangeArrowheads="1"/>
                </p:cNvSpPr>
                <p:nvPr/>
              </p:nvSpPr>
              <p:spPr bwMode="auto">
                <a:xfrm>
                  <a:off x="2036" y="2270"/>
                  <a:ext cx="8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5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68079" name="Rectangle 111"/>
                <p:cNvSpPr>
                  <a:spLocks noChangeArrowheads="1"/>
                </p:cNvSpPr>
                <p:nvPr/>
              </p:nvSpPr>
              <p:spPr bwMode="auto">
                <a:xfrm>
                  <a:off x="2419" y="2270"/>
                  <a:ext cx="8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7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68080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64" y="2270"/>
                  <a:ext cx="163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 b="1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10</a:t>
                  </a:r>
                  <a:endParaRPr lang="en-US" sz="24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  <p:sp>
            <p:nvSpPr>
              <p:cNvPr id="468081" name="Rectangle 113"/>
              <p:cNvSpPr>
                <a:spLocks noChangeArrowheads="1"/>
              </p:cNvSpPr>
              <p:nvPr/>
            </p:nvSpPr>
            <p:spPr bwMode="auto">
              <a:xfrm>
                <a:off x="467" y="2235"/>
                <a:ext cx="39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1800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Day</a:t>
                </a:r>
                <a:endParaRPr lang="en-US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Times" charset="0"/>
                </a:endParaRPr>
              </a:p>
            </p:txBody>
          </p:sp>
        </p:grpSp>
      </p:grpSp>
      <p:grpSp>
        <p:nvGrpSpPr>
          <p:cNvPr id="96260" name="Group 114"/>
          <p:cNvGrpSpPr>
            <a:grpSpLocks/>
          </p:cNvGrpSpPr>
          <p:nvPr/>
        </p:nvGrpSpPr>
        <p:grpSpPr bwMode="auto">
          <a:xfrm>
            <a:off x="725488" y="1643063"/>
            <a:ext cx="7810500" cy="2166937"/>
            <a:chOff x="457" y="1035"/>
            <a:chExt cx="4920" cy="1365"/>
          </a:xfrm>
        </p:grpSpPr>
        <p:sp>
          <p:nvSpPr>
            <p:cNvPr id="96430" name="Freeform 115"/>
            <p:cNvSpPr>
              <a:spLocks/>
            </p:cNvSpPr>
            <p:nvPr/>
          </p:nvSpPr>
          <p:spPr bwMode="auto">
            <a:xfrm>
              <a:off x="723" y="1035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1" name="Freeform 116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2302 w 4579"/>
                <a:gd name="T7" fmla="*/ 586 h 586"/>
                <a:gd name="T8" fmla="*/ 0 w 4579"/>
                <a:gd name="T9" fmla="*/ 586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  <a:lnTo>
                    <a:pt x="2302" y="58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2" name="Freeform 117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3" name="Freeform 118"/>
            <p:cNvSpPr>
              <a:spLocks/>
            </p:cNvSpPr>
            <p:nvPr/>
          </p:nvSpPr>
          <p:spPr bwMode="auto">
            <a:xfrm>
              <a:off x="723" y="155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4" name="Freeform 119"/>
            <p:cNvSpPr>
              <a:spLocks/>
            </p:cNvSpPr>
            <p:nvPr/>
          </p:nvSpPr>
          <p:spPr bwMode="auto">
            <a:xfrm>
              <a:off x="723" y="146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5" name="Freeform 120"/>
            <p:cNvSpPr>
              <a:spLocks/>
            </p:cNvSpPr>
            <p:nvPr/>
          </p:nvSpPr>
          <p:spPr bwMode="auto">
            <a:xfrm>
              <a:off x="723" y="1381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6" name="Freeform 121"/>
            <p:cNvSpPr>
              <a:spLocks/>
            </p:cNvSpPr>
            <p:nvPr/>
          </p:nvSpPr>
          <p:spPr bwMode="auto">
            <a:xfrm>
              <a:off x="723" y="1294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7" name="Freeform 122"/>
            <p:cNvSpPr>
              <a:spLocks/>
            </p:cNvSpPr>
            <p:nvPr/>
          </p:nvSpPr>
          <p:spPr bwMode="auto">
            <a:xfrm>
              <a:off x="723" y="120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8" name="Freeform 123"/>
            <p:cNvSpPr>
              <a:spLocks/>
            </p:cNvSpPr>
            <p:nvPr/>
          </p:nvSpPr>
          <p:spPr bwMode="auto">
            <a:xfrm>
              <a:off x="723" y="111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39" name="Freeform 124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4579 w 4579"/>
                <a:gd name="T1" fmla="*/ 0 h 586"/>
                <a:gd name="T2" fmla="*/ 2302 w 4579"/>
                <a:gd name="T3" fmla="*/ 586 h 586"/>
                <a:gd name="T4" fmla="*/ 0 w 4579"/>
                <a:gd name="T5" fmla="*/ 586 h 586"/>
                <a:gd name="T6" fmla="*/ 2276 w 4579"/>
                <a:gd name="T7" fmla="*/ 0 h 586"/>
                <a:gd name="T8" fmla="*/ 4579 w 4579"/>
                <a:gd name="T9" fmla="*/ 0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4579" y="0"/>
                  </a:moveTo>
                  <a:lnTo>
                    <a:pt x="2302" y="586"/>
                  </a:lnTo>
                  <a:lnTo>
                    <a:pt x="0" y="586"/>
                  </a:lnTo>
                  <a:lnTo>
                    <a:pt x="2276" y="0"/>
                  </a:lnTo>
                  <a:lnTo>
                    <a:pt x="4579" y="0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40" name="Freeform 125"/>
            <p:cNvSpPr>
              <a:spLocks/>
            </p:cNvSpPr>
            <p:nvPr/>
          </p:nvSpPr>
          <p:spPr bwMode="auto">
            <a:xfrm>
              <a:off x="3025" y="1644"/>
              <a:ext cx="2277" cy="605"/>
            </a:xfrm>
            <a:custGeom>
              <a:avLst/>
              <a:gdLst>
                <a:gd name="T0" fmla="*/ 2277 w 2277"/>
                <a:gd name="T1" fmla="*/ 0 h 605"/>
                <a:gd name="T2" fmla="*/ 0 w 2277"/>
                <a:gd name="T3" fmla="*/ 586 h 605"/>
                <a:gd name="T4" fmla="*/ 0 w 2277"/>
                <a:gd name="T5" fmla="*/ 605 h 605"/>
                <a:gd name="T6" fmla="*/ 0 60000 65536"/>
                <a:gd name="T7" fmla="*/ 0 60000 65536"/>
                <a:gd name="T8" fmla="*/ 0 60000 65536"/>
                <a:gd name="T9" fmla="*/ 0 w 2277"/>
                <a:gd name="T10" fmla="*/ 0 h 605"/>
                <a:gd name="T11" fmla="*/ 2277 w 2277"/>
                <a:gd name="T12" fmla="*/ 605 h 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7" h="605">
                  <a:moveTo>
                    <a:pt x="2277" y="0"/>
                  </a:moveTo>
                  <a:lnTo>
                    <a:pt x="0" y="586"/>
                  </a:lnTo>
                  <a:lnTo>
                    <a:pt x="0" y="6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441" name="Group 126"/>
            <p:cNvGrpSpPr>
              <a:grpSpLocks/>
            </p:cNvGrpSpPr>
            <p:nvPr/>
          </p:nvGrpSpPr>
          <p:grpSpPr bwMode="auto">
            <a:xfrm>
              <a:off x="457" y="1035"/>
              <a:ext cx="4197" cy="1215"/>
              <a:chOff x="457" y="1035"/>
              <a:chExt cx="4197" cy="1215"/>
            </a:xfrm>
          </p:grpSpPr>
          <p:sp>
            <p:nvSpPr>
              <p:cNvPr id="468095" name="Rectangle 127"/>
              <p:cNvSpPr>
                <a:spLocks noChangeArrowheads="1"/>
              </p:cNvSpPr>
              <p:nvPr/>
            </p:nvSpPr>
            <p:spPr bwMode="auto">
              <a:xfrm>
                <a:off x="457" y="1062"/>
                <a:ext cx="107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262626"/>
                    </a:solidFill>
                    <a:latin typeface="Arial Rounded MT Bold"/>
                  </a:rPr>
                  <a:t>Maladaptive</a:t>
                </a:r>
              </a:p>
            </p:txBody>
          </p:sp>
          <p:sp>
            <p:nvSpPr>
              <p:cNvPr id="96450" name="Freeform 128"/>
              <p:cNvSpPr>
                <a:spLocks/>
              </p:cNvSpPr>
              <p:nvPr/>
            </p:nvSpPr>
            <p:spPr bwMode="auto">
              <a:xfrm>
                <a:off x="723" y="1035"/>
                <a:ext cx="2276" cy="1195"/>
              </a:xfrm>
              <a:custGeom>
                <a:avLst/>
                <a:gdLst>
                  <a:gd name="T0" fmla="*/ 0 w 2276"/>
                  <a:gd name="T1" fmla="*/ 1195 h 1195"/>
                  <a:gd name="T2" fmla="*/ 0 w 2276"/>
                  <a:gd name="T3" fmla="*/ 586 h 1195"/>
                  <a:gd name="T4" fmla="*/ 2276 w 2276"/>
                  <a:gd name="T5" fmla="*/ 0 h 1195"/>
                  <a:gd name="T6" fmla="*/ 2276 w 2276"/>
                  <a:gd name="T7" fmla="*/ 609 h 1195"/>
                  <a:gd name="T8" fmla="*/ 0 w 2276"/>
                  <a:gd name="T9" fmla="*/ 1195 h 1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6"/>
                  <a:gd name="T16" fmla="*/ 0 h 1195"/>
                  <a:gd name="T17" fmla="*/ 2276 w 2276"/>
                  <a:gd name="T18" fmla="*/ 1195 h 1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6" h="1195">
                    <a:moveTo>
                      <a:pt x="0" y="1195"/>
                    </a:moveTo>
                    <a:lnTo>
                      <a:pt x="0" y="586"/>
                    </a:lnTo>
                    <a:lnTo>
                      <a:pt x="2276" y="0"/>
                    </a:lnTo>
                    <a:lnTo>
                      <a:pt x="2276" y="609"/>
                    </a:lnTo>
                    <a:lnTo>
                      <a:pt x="0" y="11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451" name="Group 129"/>
              <p:cNvGrpSpPr>
                <a:grpSpLocks/>
              </p:cNvGrpSpPr>
              <p:nvPr/>
            </p:nvGrpSpPr>
            <p:grpSpPr bwMode="auto">
              <a:xfrm>
                <a:off x="507" y="1588"/>
                <a:ext cx="229" cy="662"/>
                <a:chOff x="507" y="1588"/>
                <a:chExt cx="229" cy="662"/>
              </a:xfrm>
            </p:grpSpPr>
            <p:sp>
              <p:nvSpPr>
                <p:cNvPr id="3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716" y="1617"/>
                  <a:ext cx="1" cy="609"/>
                </a:xfrm>
                <a:prstGeom prst="line">
                  <a:avLst/>
                </a:prstGeom>
                <a:noFill/>
                <a:ln w="20638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262626"/>
                    </a:solidFill>
                  </a:endParaRPr>
                </a:p>
              </p:txBody>
            </p:sp>
            <p:sp>
              <p:nvSpPr>
                <p:cNvPr id="96454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83" y="2226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55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683" y="214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56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683" y="205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57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683" y="196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58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683" y="1880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59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683" y="179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0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683" y="170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1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683" y="161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2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716" y="222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3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716" y="22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4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716" y="21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5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716" y="21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6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716" y="21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7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716" y="214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8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716" y="212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69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16" y="210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0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16" y="20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1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16" y="20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2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16" y="20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16" y="20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4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6" y="202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5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716" y="200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6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716" y="198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7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716" y="196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8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716" y="194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79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716" y="193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0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716" y="191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1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716" y="189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2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716" y="188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3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716" y="186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4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716" y="184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5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716" y="182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6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716" y="18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7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716" y="17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8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716" y="17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89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716" y="17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0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716" y="173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1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716" y="172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2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716" y="170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3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716" y="16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4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716" y="16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5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716" y="16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6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716" y="16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7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716" y="161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98" name="Rectangle 175"/>
                <p:cNvSpPr>
                  <a:spLocks noChangeArrowheads="1"/>
                </p:cNvSpPr>
                <p:nvPr/>
              </p:nvSpPr>
              <p:spPr bwMode="auto">
                <a:xfrm>
                  <a:off x="507" y="2114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150</a:t>
                  </a:r>
                </a:p>
              </p:txBody>
            </p:sp>
            <p:sp>
              <p:nvSpPr>
                <p:cNvPr id="96499" name="Rectangle 176"/>
                <p:cNvSpPr>
                  <a:spLocks noChangeArrowheads="1"/>
                </p:cNvSpPr>
                <p:nvPr/>
              </p:nvSpPr>
              <p:spPr bwMode="auto">
                <a:xfrm>
                  <a:off x="507" y="2026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250</a:t>
                  </a:r>
                </a:p>
              </p:txBody>
            </p:sp>
            <p:sp>
              <p:nvSpPr>
                <p:cNvPr id="96500" name="Rectangle 177"/>
                <p:cNvSpPr>
                  <a:spLocks noChangeArrowheads="1"/>
                </p:cNvSpPr>
                <p:nvPr/>
              </p:nvSpPr>
              <p:spPr bwMode="auto">
                <a:xfrm>
                  <a:off x="507" y="1939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350</a:t>
                  </a:r>
                </a:p>
              </p:txBody>
            </p:sp>
            <p:sp>
              <p:nvSpPr>
                <p:cNvPr id="96501" name="Rectangle 178"/>
                <p:cNvSpPr>
                  <a:spLocks noChangeArrowheads="1"/>
                </p:cNvSpPr>
                <p:nvPr/>
              </p:nvSpPr>
              <p:spPr bwMode="auto">
                <a:xfrm>
                  <a:off x="507" y="1851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450</a:t>
                  </a:r>
                </a:p>
              </p:txBody>
            </p:sp>
            <p:sp>
              <p:nvSpPr>
                <p:cNvPr id="96502" name="Rectangle 179"/>
                <p:cNvSpPr>
                  <a:spLocks noChangeArrowheads="1"/>
                </p:cNvSpPr>
                <p:nvPr/>
              </p:nvSpPr>
              <p:spPr bwMode="auto">
                <a:xfrm>
                  <a:off x="507" y="1763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550</a:t>
                  </a:r>
                </a:p>
              </p:txBody>
            </p:sp>
            <p:sp>
              <p:nvSpPr>
                <p:cNvPr id="96503" name="Rectangle 180"/>
                <p:cNvSpPr>
                  <a:spLocks noChangeArrowheads="1"/>
                </p:cNvSpPr>
                <p:nvPr/>
              </p:nvSpPr>
              <p:spPr bwMode="auto">
                <a:xfrm>
                  <a:off x="507" y="1676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650</a:t>
                  </a:r>
                </a:p>
              </p:txBody>
            </p:sp>
            <p:sp>
              <p:nvSpPr>
                <p:cNvPr id="96504" name="Rectangle 181"/>
                <p:cNvSpPr>
                  <a:spLocks noChangeArrowheads="1"/>
                </p:cNvSpPr>
                <p:nvPr/>
              </p:nvSpPr>
              <p:spPr bwMode="auto">
                <a:xfrm>
                  <a:off x="507" y="1588"/>
                  <a:ext cx="202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262626"/>
                      </a:solidFill>
                      <a:latin typeface="Arial Rounded MT Bold" charset="0"/>
                    </a:rPr>
                    <a:t>750</a:t>
                  </a:r>
                </a:p>
              </p:txBody>
            </p:sp>
            <p:sp>
              <p:nvSpPr>
                <p:cNvPr id="96505" name="Line 182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6452" name="Line 183"/>
              <p:cNvSpPr>
                <a:spLocks noChangeShapeType="1"/>
              </p:cNvSpPr>
              <p:nvPr/>
            </p:nvSpPr>
            <p:spPr bwMode="auto">
              <a:xfrm>
                <a:off x="4653" y="1811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6442" name="Group 184"/>
            <p:cNvGrpSpPr>
              <a:grpSpLocks/>
            </p:cNvGrpSpPr>
            <p:nvPr/>
          </p:nvGrpSpPr>
          <p:grpSpPr bwMode="auto">
            <a:xfrm>
              <a:off x="3044" y="1726"/>
              <a:ext cx="2333" cy="674"/>
              <a:chOff x="3044" y="1726"/>
              <a:chExt cx="2333" cy="674"/>
            </a:xfrm>
          </p:grpSpPr>
          <p:sp>
            <p:nvSpPr>
              <p:cNvPr id="468153" name="Rectangle 185"/>
              <p:cNvSpPr>
                <a:spLocks noChangeArrowheads="1"/>
              </p:cNvSpPr>
              <p:nvPr/>
            </p:nvSpPr>
            <p:spPr bwMode="auto">
              <a:xfrm>
                <a:off x="3616" y="2054"/>
                <a:ext cx="43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IL-1</a:t>
                </a: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Times" charset="0"/>
                    <a:sym typeface="Symbol" charset="0"/>
                  </a:rPr>
                  <a:t></a:t>
                </a:r>
                <a:endParaRPr lang="en-US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Times" charset="0"/>
                </a:endParaRPr>
              </a:p>
            </p:txBody>
          </p:sp>
          <p:sp>
            <p:nvSpPr>
              <p:cNvPr id="468154" name="Rectangle 186"/>
              <p:cNvSpPr>
                <a:spLocks noChangeArrowheads="1"/>
              </p:cNvSpPr>
              <p:nvPr/>
            </p:nvSpPr>
            <p:spPr bwMode="auto">
              <a:xfrm>
                <a:off x="4244" y="1896"/>
                <a:ext cx="357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IL-6 </a:t>
                </a:r>
              </a:p>
            </p:txBody>
          </p:sp>
          <p:sp>
            <p:nvSpPr>
              <p:cNvPr id="468155" name="Rectangle 187"/>
              <p:cNvSpPr>
                <a:spLocks noChangeArrowheads="1"/>
              </p:cNvSpPr>
              <p:nvPr/>
            </p:nvSpPr>
            <p:spPr bwMode="auto">
              <a:xfrm>
                <a:off x="4849" y="1726"/>
                <a:ext cx="52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IL-8 </a:t>
                </a:r>
              </a:p>
            </p:txBody>
          </p:sp>
          <p:sp>
            <p:nvSpPr>
              <p:cNvPr id="468156" name="Rectangle 188"/>
              <p:cNvSpPr>
                <a:spLocks noChangeArrowheads="1"/>
              </p:cNvSpPr>
              <p:nvPr/>
            </p:nvSpPr>
            <p:spPr bwMode="auto">
              <a:xfrm flipH="1">
                <a:off x="3044" y="2188"/>
                <a:ext cx="503" cy="2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  <a:cs typeface="Times" charset="0"/>
                  </a:rPr>
                  <a:t>TNF-</a:t>
                </a:r>
                <a:r>
                  <a:rPr lang="en-US" b="1">
                    <a:solidFill>
                      <a:srgbClr val="26262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  <a:cs typeface="Times" charset="0"/>
                    <a:sym typeface="Symbol" charset="0"/>
                  </a:rPr>
                  <a:t></a:t>
                </a:r>
                <a:endParaRPr lang="en-US" b="1">
                  <a:solidFill>
                    <a:srgbClr val="26262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  <a:cs typeface="Times" charset="0"/>
                </a:endParaRPr>
              </a:p>
            </p:txBody>
          </p:sp>
        </p:grpSp>
        <p:sp>
          <p:nvSpPr>
            <p:cNvPr id="96443" name="Rectangle 189"/>
            <p:cNvSpPr>
              <a:spLocks noChangeArrowheads="1"/>
            </p:cNvSpPr>
            <p:nvPr/>
          </p:nvSpPr>
          <p:spPr bwMode="auto">
            <a:xfrm>
              <a:off x="2999" y="1035"/>
              <a:ext cx="2303" cy="609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62626"/>
                </a:solidFill>
              </a:endParaRPr>
            </a:p>
          </p:txBody>
        </p:sp>
        <p:sp>
          <p:nvSpPr>
            <p:cNvPr id="96444" name="Line 190"/>
            <p:cNvSpPr>
              <a:spLocks noChangeShapeType="1"/>
            </p:cNvSpPr>
            <p:nvPr/>
          </p:nvSpPr>
          <p:spPr bwMode="auto">
            <a:xfrm>
              <a:off x="5302" y="1644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61" name="Group 191"/>
          <p:cNvGrpSpPr>
            <a:grpSpLocks/>
          </p:cNvGrpSpPr>
          <p:nvPr/>
        </p:nvGrpSpPr>
        <p:grpSpPr bwMode="auto">
          <a:xfrm>
            <a:off x="4411663" y="4579938"/>
            <a:ext cx="3724275" cy="719137"/>
            <a:chOff x="2779" y="2885"/>
            <a:chExt cx="2346" cy="453"/>
          </a:xfrm>
        </p:grpSpPr>
        <p:sp>
          <p:nvSpPr>
            <p:cNvPr id="96411" name="Freeform 192"/>
            <p:cNvSpPr>
              <a:spLocks/>
            </p:cNvSpPr>
            <p:nvPr/>
          </p:nvSpPr>
          <p:spPr bwMode="auto">
            <a:xfrm>
              <a:off x="2931" y="2885"/>
              <a:ext cx="320" cy="432"/>
            </a:xfrm>
            <a:custGeom>
              <a:avLst/>
              <a:gdLst>
                <a:gd name="T0" fmla="*/ 0 w 320"/>
                <a:gd name="T1" fmla="*/ 432 h 432"/>
                <a:gd name="T2" fmla="*/ 0 w 320"/>
                <a:gd name="T3" fmla="*/ 95 h 432"/>
                <a:gd name="T4" fmla="*/ 320 w 320"/>
                <a:gd name="T5" fmla="*/ 0 h 432"/>
                <a:gd name="T6" fmla="*/ 320 w 320"/>
                <a:gd name="T7" fmla="*/ 337 h 432"/>
                <a:gd name="T8" fmla="*/ 0 w 320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32"/>
                <a:gd name="T17" fmla="*/ 320 w 320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32">
                  <a:moveTo>
                    <a:pt x="0" y="432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7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2" name="Rectangle 193"/>
            <p:cNvSpPr>
              <a:spLocks noChangeArrowheads="1"/>
            </p:cNvSpPr>
            <p:nvPr/>
          </p:nvSpPr>
          <p:spPr bwMode="auto">
            <a:xfrm>
              <a:off x="2779" y="2980"/>
              <a:ext cx="152" cy="337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3" name="Freeform 194"/>
            <p:cNvSpPr>
              <a:spLocks/>
            </p:cNvSpPr>
            <p:nvPr/>
          </p:nvSpPr>
          <p:spPr bwMode="auto">
            <a:xfrm>
              <a:off x="2779" y="2885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4" name="Freeform 195"/>
            <p:cNvSpPr>
              <a:spLocks/>
            </p:cNvSpPr>
            <p:nvPr/>
          </p:nvSpPr>
          <p:spPr bwMode="auto">
            <a:xfrm>
              <a:off x="3306" y="2889"/>
              <a:ext cx="320" cy="428"/>
            </a:xfrm>
            <a:custGeom>
              <a:avLst/>
              <a:gdLst>
                <a:gd name="T0" fmla="*/ 0 w 320"/>
                <a:gd name="T1" fmla="*/ 428 h 428"/>
                <a:gd name="T2" fmla="*/ 0 w 320"/>
                <a:gd name="T3" fmla="*/ 95 h 428"/>
                <a:gd name="T4" fmla="*/ 320 w 320"/>
                <a:gd name="T5" fmla="*/ 0 h 428"/>
                <a:gd name="T6" fmla="*/ 320 w 320"/>
                <a:gd name="T7" fmla="*/ 333 h 428"/>
                <a:gd name="T8" fmla="*/ 0 w 320"/>
                <a:gd name="T9" fmla="*/ 428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28"/>
                <a:gd name="T17" fmla="*/ 320 w 320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28">
                  <a:moveTo>
                    <a:pt x="0" y="428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3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5" name="Rectangle 196"/>
            <p:cNvSpPr>
              <a:spLocks noChangeArrowheads="1"/>
            </p:cNvSpPr>
            <p:nvPr/>
          </p:nvSpPr>
          <p:spPr bwMode="auto">
            <a:xfrm>
              <a:off x="3154" y="2984"/>
              <a:ext cx="152" cy="333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6" name="Freeform 197"/>
            <p:cNvSpPr>
              <a:spLocks/>
            </p:cNvSpPr>
            <p:nvPr/>
          </p:nvSpPr>
          <p:spPr bwMode="auto">
            <a:xfrm>
              <a:off x="3154" y="2889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7" name="Freeform 198"/>
            <p:cNvSpPr>
              <a:spLocks/>
            </p:cNvSpPr>
            <p:nvPr/>
          </p:nvSpPr>
          <p:spPr bwMode="auto">
            <a:xfrm>
              <a:off x="3681" y="2937"/>
              <a:ext cx="320" cy="380"/>
            </a:xfrm>
            <a:custGeom>
              <a:avLst/>
              <a:gdLst>
                <a:gd name="T0" fmla="*/ 0 w 320"/>
                <a:gd name="T1" fmla="*/ 380 h 380"/>
                <a:gd name="T2" fmla="*/ 0 w 320"/>
                <a:gd name="T3" fmla="*/ 95 h 380"/>
                <a:gd name="T4" fmla="*/ 320 w 320"/>
                <a:gd name="T5" fmla="*/ 0 h 380"/>
                <a:gd name="T6" fmla="*/ 320 w 320"/>
                <a:gd name="T7" fmla="*/ 285 h 380"/>
                <a:gd name="T8" fmla="*/ 0 w 320"/>
                <a:gd name="T9" fmla="*/ 380 h 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380"/>
                <a:gd name="T17" fmla="*/ 320 w 320"/>
                <a:gd name="T18" fmla="*/ 380 h 3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380">
                  <a:moveTo>
                    <a:pt x="0" y="380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285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8" name="Rectangle 199"/>
            <p:cNvSpPr>
              <a:spLocks noChangeArrowheads="1"/>
            </p:cNvSpPr>
            <p:nvPr/>
          </p:nvSpPr>
          <p:spPr bwMode="auto">
            <a:xfrm>
              <a:off x="3528" y="3032"/>
              <a:ext cx="153" cy="28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9" name="Freeform 200"/>
            <p:cNvSpPr>
              <a:spLocks/>
            </p:cNvSpPr>
            <p:nvPr/>
          </p:nvSpPr>
          <p:spPr bwMode="auto">
            <a:xfrm>
              <a:off x="3528" y="2937"/>
              <a:ext cx="473" cy="95"/>
            </a:xfrm>
            <a:custGeom>
              <a:avLst/>
              <a:gdLst>
                <a:gd name="T0" fmla="*/ 153 w 473"/>
                <a:gd name="T1" fmla="*/ 95 h 95"/>
                <a:gd name="T2" fmla="*/ 473 w 473"/>
                <a:gd name="T3" fmla="*/ 0 h 95"/>
                <a:gd name="T4" fmla="*/ 320 w 473"/>
                <a:gd name="T5" fmla="*/ 0 h 95"/>
                <a:gd name="T6" fmla="*/ 0 w 473"/>
                <a:gd name="T7" fmla="*/ 95 h 95"/>
                <a:gd name="T8" fmla="*/ 153 w 473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95"/>
                <a:gd name="T17" fmla="*/ 473 w 473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95">
                  <a:moveTo>
                    <a:pt x="153" y="95"/>
                  </a:moveTo>
                  <a:lnTo>
                    <a:pt x="473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0" name="Freeform 201"/>
            <p:cNvSpPr>
              <a:spLocks/>
            </p:cNvSpPr>
            <p:nvPr/>
          </p:nvSpPr>
          <p:spPr bwMode="auto">
            <a:xfrm>
              <a:off x="4056" y="2967"/>
              <a:ext cx="319" cy="350"/>
            </a:xfrm>
            <a:custGeom>
              <a:avLst/>
              <a:gdLst>
                <a:gd name="T0" fmla="*/ 0 w 319"/>
                <a:gd name="T1" fmla="*/ 350 h 350"/>
                <a:gd name="T2" fmla="*/ 0 w 319"/>
                <a:gd name="T3" fmla="*/ 95 h 350"/>
                <a:gd name="T4" fmla="*/ 319 w 319"/>
                <a:gd name="T5" fmla="*/ 0 h 350"/>
                <a:gd name="T6" fmla="*/ 319 w 319"/>
                <a:gd name="T7" fmla="*/ 255 h 350"/>
                <a:gd name="T8" fmla="*/ 0 w 319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50"/>
                <a:gd name="T17" fmla="*/ 319 w 319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50">
                  <a:moveTo>
                    <a:pt x="0" y="350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1" name="Rectangle 202"/>
            <p:cNvSpPr>
              <a:spLocks noChangeArrowheads="1"/>
            </p:cNvSpPr>
            <p:nvPr/>
          </p:nvSpPr>
          <p:spPr bwMode="auto">
            <a:xfrm>
              <a:off x="3903" y="3062"/>
              <a:ext cx="153" cy="25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2" name="Freeform 203"/>
            <p:cNvSpPr>
              <a:spLocks/>
            </p:cNvSpPr>
            <p:nvPr/>
          </p:nvSpPr>
          <p:spPr bwMode="auto">
            <a:xfrm>
              <a:off x="3903" y="2967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3" name="Freeform 204"/>
            <p:cNvSpPr>
              <a:spLocks/>
            </p:cNvSpPr>
            <p:nvPr/>
          </p:nvSpPr>
          <p:spPr bwMode="auto">
            <a:xfrm>
              <a:off x="4431" y="2993"/>
              <a:ext cx="319" cy="324"/>
            </a:xfrm>
            <a:custGeom>
              <a:avLst/>
              <a:gdLst>
                <a:gd name="T0" fmla="*/ 0 w 319"/>
                <a:gd name="T1" fmla="*/ 324 h 324"/>
                <a:gd name="T2" fmla="*/ 0 w 319"/>
                <a:gd name="T3" fmla="*/ 95 h 324"/>
                <a:gd name="T4" fmla="*/ 319 w 319"/>
                <a:gd name="T5" fmla="*/ 0 h 324"/>
                <a:gd name="T6" fmla="*/ 319 w 319"/>
                <a:gd name="T7" fmla="*/ 229 h 324"/>
                <a:gd name="T8" fmla="*/ 0 w 319"/>
                <a:gd name="T9" fmla="*/ 324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24"/>
                <a:gd name="T17" fmla="*/ 319 w 319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24">
                  <a:moveTo>
                    <a:pt x="0" y="324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29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4" name="Rectangle 205"/>
            <p:cNvSpPr>
              <a:spLocks noChangeArrowheads="1"/>
            </p:cNvSpPr>
            <p:nvPr/>
          </p:nvSpPr>
          <p:spPr bwMode="auto">
            <a:xfrm>
              <a:off x="4278" y="3088"/>
              <a:ext cx="153" cy="22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5" name="Freeform 206"/>
            <p:cNvSpPr>
              <a:spLocks/>
            </p:cNvSpPr>
            <p:nvPr/>
          </p:nvSpPr>
          <p:spPr bwMode="auto">
            <a:xfrm>
              <a:off x="4278" y="2993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6" name="Freeform 207"/>
            <p:cNvSpPr>
              <a:spLocks/>
            </p:cNvSpPr>
            <p:nvPr/>
          </p:nvSpPr>
          <p:spPr bwMode="auto">
            <a:xfrm>
              <a:off x="4806" y="3023"/>
              <a:ext cx="319" cy="294"/>
            </a:xfrm>
            <a:custGeom>
              <a:avLst/>
              <a:gdLst>
                <a:gd name="T0" fmla="*/ 0 w 319"/>
                <a:gd name="T1" fmla="*/ 294 h 294"/>
                <a:gd name="T2" fmla="*/ 0 w 319"/>
                <a:gd name="T3" fmla="*/ 99 h 294"/>
                <a:gd name="T4" fmla="*/ 319 w 319"/>
                <a:gd name="T5" fmla="*/ 0 h 294"/>
                <a:gd name="T6" fmla="*/ 319 w 319"/>
                <a:gd name="T7" fmla="*/ 199 h 294"/>
                <a:gd name="T8" fmla="*/ 0 w 319"/>
                <a:gd name="T9" fmla="*/ 294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294"/>
                <a:gd name="T17" fmla="*/ 319 w 319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294">
                  <a:moveTo>
                    <a:pt x="0" y="294"/>
                  </a:moveTo>
                  <a:lnTo>
                    <a:pt x="0" y="99"/>
                  </a:lnTo>
                  <a:lnTo>
                    <a:pt x="319" y="0"/>
                  </a:lnTo>
                  <a:lnTo>
                    <a:pt x="319" y="199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7" name="Rectangle 208"/>
            <p:cNvSpPr>
              <a:spLocks noChangeArrowheads="1"/>
            </p:cNvSpPr>
            <p:nvPr/>
          </p:nvSpPr>
          <p:spPr bwMode="auto">
            <a:xfrm>
              <a:off x="4653" y="3122"/>
              <a:ext cx="153" cy="19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8" name="Freeform 209"/>
            <p:cNvSpPr>
              <a:spLocks/>
            </p:cNvSpPr>
            <p:nvPr/>
          </p:nvSpPr>
          <p:spPr bwMode="auto">
            <a:xfrm>
              <a:off x="4653" y="3023"/>
              <a:ext cx="472" cy="99"/>
            </a:xfrm>
            <a:custGeom>
              <a:avLst/>
              <a:gdLst>
                <a:gd name="T0" fmla="*/ 153 w 472"/>
                <a:gd name="T1" fmla="*/ 99 h 99"/>
                <a:gd name="T2" fmla="*/ 472 w 472"/>
                <a:gd name="T3" fmla="*/ 0 h 99"/>
                <a:gd name="T4" fmla="*/ 320 w 472"/>
                <a:gd name="T5" fmla="*/ 0 h 99"/>
                <a:gd name="T6" fmla="*/ 0 w 472"/>
                <a:gd name="T7" fmla="*/ 99 h 99"/>
                <a:gd name="T8" fmla="*/ 153 w 472"/>
                <a:gd name="T9" fmla="*/ 9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9"/>
                <a:gd name="T17" fmla="*/ 472 w 472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9">
                  <a:moveTo>
                    <a:pt x="153" y="99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9"/>
                  </a:lnTo>
                  <a:lnTo>
                    <a:pt x="153" y="99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29" name="Line 210"/>
            <p:cNvSpPr>
              <a:spLocks noChangeShapeType="1"/>
            </p:cNvSpPr>
            <p:nvPr/>
          </p:nvSpPr>
          <p:spPr bwMode="auto">
            <a:xfrm>
              <a:off x="4917" y="3317"/>
              <a:ext cx="1" cy="2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8179" name="Rectangle 211"/>
          <p:cNvSpPr>
            <a:spLocks noChangeArrowheads="1"/>
          </p:cNvSpPr>
          <p:nvPr/>
        </p:nvSpPr>
        <p:spPr bwMode="auto">
          <a:xfrm>
            <a:off x="-927100" y="3611563"/>
            <a:ext cx="8666163" cy="693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sz="4200" b="1" dirty="0">
              <a:latin typeface="Arial Rounded MT Bold"/>
            </a:endParaRPr>
          </a:p>
        </p:txBody>
      </p:sp>
      <p:sp>
        <p:nvSpPr>
          <p:cNvPr id="468180" name="Rectangle 212"/>
          <p:cNvSpPr>
            <a:spLocks noChangeArrowheads="1"/>
          </p:cNvSpPr>
          <p:nvPr/>
        </p:nvSpPr>
        <p:spPr bwMode="auto">
          <a:xfrm>
            <a:off x="5835650" y="6294438"/>
            <a:ext cx="23399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b="1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Chest 1995;107:1062.</a:t>
            </a:r>
          </a:p>
        </p:txBody>
      </p:sp>
      <p:grpSp>
        <p:nvGrpSpPr>
          <p:cNvPr id="96264" name="Group 213"/>
          <p:cNvGrpSpPr>
            <a:grpSpLocks/>
          </p:cNvGrpSpPr>
          <p:nvPr/>
        </p:nvGrpSpPr>
        <p:grpSpPr bwMode="auto">
          <a:xfrm>
            <a:off x="4424363" y="1709738"/>
            <a:ext cx="3803650" cy="1063625"/>
            <a:chOff x="2787" y="1077"/>
            <a:chExt cx="2396" cy="670"/>
          </a:xfrm>
        </p:grpSpPr>
        <p:sp>
          <p:nvSpPr>
            <p:cNvPr id="96392" name="Freeform 214"/>
            <p:cNvSpPr>
              <a:spLocks/>
            </p:cNvSpPr>
            <p:nvPr/>
          </p:nvSpPr>
          <p:spPr bwMode="auto">
            <a:xfrm>
              <a:off x="2939" y="1077"/>
              <a:ext cx="325" cy="651"/>
            </a:xfrm>
            <a:custGeom>
              <a:avLst/>
              <a:gdLst>
                <a:gd name="T0" fmla="*/ 0 w 325"/>
                <a:gd name="T1" fmla="*/ 651 h 651"/>
                <a:gd name="T2" fmla="*/ 0 w 325"/>
                <a:gd name="T3" fmla="*/ 83 h 651"/>
                <a:gd name="T4" fmla="*/ 325 w 325"/>
                <a:gd name="T5" fmla="*/ 0 h 651"/>
                <a:gd name="T6" fmla="*/ 325 w 325"/>
                <a:gd name="T7" fmla="*/ 567 h 651"/>
                <a:gd name="T8" fmla="*/ 0 w 325"/>
                <a:gd name="T9" fmla="*/ 651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51"/>
                <a:gd name="T17" fmla="*/ 325 w 325"/>
                <a:gd name="T18" fmla="*/ 651 h 6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51">
                  <a:moveTo>
                    <a:pt x="0" y="651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67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3" name="Rectangle 215"/>
            <p:cNvSpPr>
              <a:spLocks noChangeArrowheads="1"/>
            </p:cNvSpPr>
            <p:nvPr/>
          </p:nvSpPr>
          <p:spPr bwMode="auto">
            <a:xfrm>
              <a:off x="2787" y="1160"/>
              <a:ext cx="152" cy="568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4" name="Freeform 216"/>
            <p:cNvSpPr>
              <a:spLocks/>
            </p:cNvSpPr>
            <p:nvPr/>
          </p:nvSpPr>
          <p:spPr bwMode="auto">
            <a:xfrm>
              <a:off x="2787" y="1077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5" name="Freeform 217"/>
            <p:cNvSpPr>
              <a:spLocks/>
            </p:cNvSpPr>
            <p:nvPr/>
          </p:nvSpPr>
          <p:spPr bwMode="auto">
            <a:xfrm>
              <a:off x="3323" y="1088"/>
              <a:ext cx="324" cy="640"/>
            </a:xfrm>
            <a:custGeom>
              <a:avLst/>
              <a:gdLst>
                <a:gd name="T0" fmla="*/ 0 w 324"/>
                <a:gd name="T1" fmla="*/ 640 h 640"/>
                <a:gd name="T2" fmla="*/ 0 w 324"/>
                <a:gd name="T3" fmla="*/ 84 h 640"/>
                <a:gd name="T4" fmla="*/ 324 w 324"/>
                <a:gd name="T5" fmla="*/ 0 h 640"/>
                <a:gd name="T6" fmla="*/ 324 w 324"/>
                <a:gd name="T7" fmla="*/ 556 h 640"/>
                <a:gd name="T8" fmla="*/ 0 w 324"/>
                <a:gd name="T9" fmla="*/ 640 h 6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40"/>
                <a:gd name="T17" fmla="*/ 324 w 324"/>
                <a:gd name="T18" fmla="*/ 640 h 6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40">
                  <a:moveTo>
                    <a:pt x="0" y="640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56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6" name="Rectangle 218"/>
            <p:cNvSpPr>
              <a:spLocks noChangeArrowheads="1"/>
            </p:cNvSpPr>
            <p:nvPr/>
          </p:nvSpPr>
          <p:spPr bwMode="auto">
            <a:xfrm>
              <a:off x="3171" y="1172"/>
              <a:ext cx="152" cy="55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7" name="Freeform 219"/>
            <p:cNvSpPr>
              <a:spLocks/>
            </p:cNvSpPr>
            <p:nvPr/>
          </p:nvSpPr>
          <p:spPr bwMode="auto">
            <a:xfrm>
              <a:off x="3171" y="108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8" name="Freeform 220"/>
            <p:cNvSpPr>
              <a:spLocks/>
            </p:cNvSpPr>
            <p:nvPr/>
          </p:nvSpPr>
          <p:spPr bwMode="auto">
            <a:xfrm>
              <a:off x="3707" y="1103"/>
              <a:ext cx="324" cy="625"/>
            </a:xfrm>
            <a:custGeom>
              <a:avLst/>
              <a:gdLst>
                <a:gd name="T0" fmla="*/ 0 w 324"/>
                <a:gd name="T1" fmla="*/ 625 h 625"/>
                <a:gd name="T2" fmla="*/ 0 w 324"/>
                <a:gd name="T3" fmla="*/ 84 h 625"/>
                <a:gd name="T4" fmla="*/ 324 w 324"/>
                <a:gd name="T5" fmla="*/ 0 h 625"/>
                <a:gd name="T6" fmla="*/ 324 w 324"/>
                <a:gd name="T7" fmla="*/ 541 h 625"/>
                <a:gd name="T8" fmla="*/ 0 w 324"/>
                <a:gd name="T9" fmla="*/ 625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25"/>
                <a:gd name="T17" fmla="*/ 324 w 32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25">
                  <a:moveTo>
                    <a:pt x="0" y="625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41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9" name="Rectangle 221"/>
            <p:cNvSpPr>
              <a:spLocks noChangeArrowheads="1"/>
            </p:cNvSpPr>
            <p:nvPr/>
          </p:nvSpPr>
          <p:spPr bwMode="auto">
            <a:xfrm>
              <a:off x="3555" y="1187"/>
              <a:ext cx="152" cy="541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0" name="Freeform 222"/>
            <p:cNvSpPr>
              <a:spLocks/>
            </p:cNvSpPr>
            <p:nvPr/>
          </p:nvSpPr>
          <p:spPr bwMode="auto">
            <a:xfrm>
              <a:off x="3555" y="110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1" name="Freeform 223"/>
            <p:cNvSpPr>
              <a:spLocks/>
            </p:cNvSpPr>
            <p:nvPr/>
          </p:nvSpPr>
          <p:spPr bwMode="auto">
            <a:xfrm>
              <a:off x="4091" y="1096"/>
              <a:ext cx="324" cy="632"/>
            </a:xfrm>
            <a:custGeom>
              <a:avLst/>
              <a:gdLst>
                <a:gd name="T0" fmla="*/ 0 w 324"/>
                <a:gd name="T1" fmla="*/ 632 h 632"/>
                <a:gd name="T2" fmla="*/ 0 w 324"/>
                <a:gd name="T3" fmla="*/ 83 h 632"/>
                <a:gd name="T4" fmla="*/ 324 w 324"/>
                <a:gd name="T5" fmla="*/ 0 h 632"/>
                <a:gd name="T6" fmla="*/ 324 w 324"/>
                <a:gd name="T7" fmla="*/ 548 h 632"/>
                <a:gd name="T8" fmla="*/ 0 w 324"/>
                <a:gd name="T9" fmla="*/ 632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32"/>
                <a:gd name="T17" fmla="*/ 324 w 324"/>
                <a:gd name="T18" fmla="*/ 632 h 6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32">
                  <a:moveTo>
                    <a:pt x="0" y="632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48"/>
                  </a:lnTo>
                  <a:lnTo>
                    <a:pt x="0" y="6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2" name="Rectangle 224"/>
            <p:cNvSpPr>
              <a:spLocks noChangeArrowheads="1"/>
            </p:cNvSpPr>
            <p:nvPr/>
          </p:nvSpPr>
          <p:spPr bwMode="auto">
            <a:xfrm>
              <a:off x="3939" y="1179"/>
              <a:ext cx="152" cy="54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3" name="Freeform 225"/>
            <p:cNvSpPr>
              <a:spLocks/>
            </p:cNvSpPr>
            <p:nvPr/>
          </p:nvSpPr>
          <p:spPr bwMode="auto">
            <a:xfrm>
              <a:off x="3939" y="109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4" name="Freeform 226"/>
            <p:cNvSpPr>
              <a:spLocks/>
            </p:cNvSpPr>
            <p:nvPr/>
          </p:nvSpPr>
          <p:spPr bwMode="auto">
            <a:xfrm>
              <a:off x="4475" y="1119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3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5" name="Rectangle 227"/>
            <p:cNvSpPr>
              <a:spLocks noChangeArrowheads="1"/>
            </p:cNvSpPr>
            <p:nvPr/>
          </p:nvSpPr>
          <p:spPr bwMode="auto">
            <a:xfrm>
              <a:off x="4322" y="1202"/>
              <a:ext cx="153" cy="52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6" name="Freeform 228"/>
            <p:cNvSpPr>
              <a:spLocks/>
            </p:cNvSpPr>
            <p:nvPr/>
          </p:nvSpPr>
          <p:spPr bwMode="auto">
            <a:xfrm>
              <a:off x="4322" y="1119"/>
              <a:ext cx="477" cy="83"/>
            </a:xfrm>
            <a:custGeom>
              <a:avLst/>
              <a:gdLst>
                <a:gd name="T0" fmla="*/ 153 w 477"/>
                <a:gd name="T1" fmla="*/ 83 h 83"/>
                <a:gd name="T2" fmla="*/ 477 w 477"/>
                <a:gd name="T3" fmla="*/ 0 h 83"/>
                <a:gd name="T4" fmla="*/ 325 w 477"/>
                <a:gd name="T5" fmla="*/ 0 h 83"/>
                <a:gd name="T6" fmla="*/ 0 w 477"/>
                <a:gd name="T7" fmla="*/ 83 h 83"/>
                <a:gd name="T8" fmla="*/ 153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3" y="83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3"/>
                  </a:lnTo>
                  <a:lnTo>
                    <a:pt x="153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7" name="Freeform 229"/>
            <p:cNvSpPr>
              <a:spLocks/>
            </p:cNvSpPr>
            <p:nvPr/>
          </p:nvSpPr>
          <p:spPr bwMode="auto">
            <a:xfrm>
              <a:off x="4858" y="1115"/>
              <a:ext cx="325" cy="613"/>
            </a:xfrm>
            <a:custGeom>
              <a:avLst/>
              <a:gdLst>
                <a:gd name="T0" fmla="*/ 0 w 325"/>
                <a:gd name="T1" fmla="*/ 613 h 613"/>
                <a:gd name="T2" fmla="*/ 0 w 325"/>
                <a:gd name="T3" fmla="*/ 83 h 613"/>
                <a:gd name="T4" fmla="*/ 325 w 325"/>
                <a:gd name="T5" fmla="*/ 0 h 613"/>
                <a:gd name="T6" fmla="*/ 325 w 325"/>
                <a:gd name="T7" fmla="*/ 529 h 613"/>
                <a:gd name="T8" fmla="*/ 0 w 325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13"/>
                <a:gd name="T17" fmla="*/ 325 w 325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13">
                  <a:moveTo>
                    <a:pt x="0" y="613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8" name="Rectangle 230"/>
            <p:cNvSpPr>
              <a:spLocks noChangeArrowheads="1"/>
            </p:cNvSpPr>
            <p:nvPr/>
          </p:nvSpPr>
          <p:spPr bwMode="auto">
            <a:xfrm>
              <a:off x="4706" y="1198"/>
              <a:ext cx="152" cy="530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09" name="Freeform 231"/>
            <p:cNvSpPr>
              <a:spLocks/>
            </p:cNvSpPr>
            <p:nvPr/>
          </p:nvSpPr>
          <p:spPr bwMode="auto">
            <a:xfrm>
              <a:off x="4706" y="111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10" name="Line 232"/>
            <p:cNvSpPr>
              <a:spLocks noChangeShapeType="1"/>
            </p:cNvSpPr>
            <p:nvPr/>
          </p:nvSpPr>
          <p:spPr bwMode="auto">
            <a:xfrm>
              <a:off x="4978" y="1728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65" name="Group 233"/>
          <p:cNvGrpSpPr>
            <a:grpSpLocks/>
          </p:cNvGrpSpPr>
          <p:nvPr/>
        </p:nvGrpSpPr>
        <p:grpSpPr bwMode="auto">
          <a:xfrm>
            <a:off x="3395663" y="2035175"/>
            <a:ext cx="3802062" cy="1003300"/>
            <a:chOff x="2139" y="1282"/>
            <a:chExt cx="2395" cy="632"/>
          </a:xfrm>
        </p:grpSpPr>
        <p:sp>
          <p:nvSpPr>
            <p:cNvPr id="96373" name="Freeform 234"/>
            <p:cNvSpPr>
              <a:spLocks/>
            </p:cNvSpPr>
            <p:nvPr/>
          </p:nvSpPr>
          <p:spPr bwMode="auto">
            <a:xfrm>
              <a:off x="2291" y="1286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4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4" name="Rectangle 235"/>
            <p:cNvSpPr>
              <a:spLocks noChangeArrowheads="1"/>
            </p:cNvSpPr>
            <p:nvPr/>
          </p:nvSpPr>
          <p:spPr bwMode="auto">
            <a:xfrm>
              <a:off x="2139" y="1370"/>
              <a:ext cx="152" cy="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5" name="Freeform 236"/>
            <p:cNvSpPr>
              <a:spLocks/>
            </p:cNvSpPr>
            <p:nvPr/>
          </p:nvSpPr>
          <p:spPr bwMode="auto">
            <a:xfrm>
              <a:off x="2139" y="1286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6" name="Freeform 237"/>
            <p:cNvSpPr>
              <a:spLocks/>
            </p:cNvSpPr>
            <p:nvPr/>
          </p:nvSpPr>
          <p:spPr bwMode="auto">
            <a:xfrm>
              <a:off x="2675" y="1282"/>
              <a:ext cx="324" cy="613"/>
            </a:xfrm>
            <a:custGeom>
              <a:avLst/>
              <a:gdLst>
                <a:gd name="T0" fmla="*/ 0 w 324"/>
                <a:gd name="T1" fmla="*/ 613 h 613"/>
                <a:gd name="T2" fmla="*/ 0 w 324"/>
                <a:gd name="T3" fmla="*/ 84 h 613"/>
                <a:gd name="T4" fmla="*/ 324 w 324"/>
                <a:gd name="T5" fmla="*/ 0 h 613"/>
                <a:gd name="T6" fmla="*/ 324 w 324"/>
                <a:gd name="T7" fmla="*/ 529 h 613"/>
                <a:gd name="T8" fmla="*/ 0 w 324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13"/>
                <a:gd name="T17" fmla="*/ 324 w 324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13">
                  <a:moveTo>
                    <a:pt x="0" y="613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7" name="Rectangle 238"/>
            <p:cNvSpPr>
              <a:spLocks noChangeArrowheads="1"/>
            </p:cNvSpPr>
            <p:nvPr/>
          </p:nvSpPr>
          <p:spPr bwMode="auto">
            <a:xfrm>
              <a:off x="2522" y="1366"/>
              <a:ext cx="153" cy="5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8" name="Freeform 239"/>
            <p:cNvSpPr>
              <a:spLocks/>
            </p:cNvSpPr>
            <p:nvPr/>
          </p:nvSpPr>
          <p:spPr bwMode="auto">
            <a:xfrm>
              <a:off x="2522" y="1282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79" name="Freeform 240"/>
            <p:cNvSpPr>
              <a:spLocks/>
            </p:cNvSpPr>
            <p:nvPr/>
          </p:nvSpPr>
          <p:spPr bwMode="auto">
            <a:xfrm>
              <a:off x="3058" y="1305"/>
              <a:ext cx="325" cy="590"/>
            </a:xfrm>
            <a:custGeom>
              <a:avLst/>
              <a:gdLst>
                <a:gd name="T0" fmla="*/ 0 w 325"/>
                <a:gd name="T1" fmla="*/ 590 h 590"/>
                <a:gd name="T2" fmla="*/ 0 w 325"/>
                <a:gd name="T3" fmla="*/ 84 h 590"/>
                <a:gd name="T4" fmla="*/ 325 w 325"/>
                <a:gd name="T5" fmla="*/ 0 h 590"/>
                <a:gd name="T6" fmla="*/ 325 w 325"/>
                <a:gd name="T7" fmla="*/ 506 h 590"/>
                <a:gd name="T8" fmla="*/ 0 w 325"/>
                <a:gd name="T9" fmla="*/ 590 h 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90"/>
                <a:gd name="T17" fmla="*/ 325 w 325"/>
                <a:gd name="T18" fmla="*/ 590 h 5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90">
                  <a:moveTo>
                    <a:pt x="0" y="590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506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0" name="Rectangle 241"/>
            <p:cNvSpPr>
              <a:spLocks noChangeArrowheads="1"/>
            </p:cNvSpPr>
            <p:nvPr/>
          </p:nvSpPr>
          <p:spPr bwMode="auto">
            <a:xfrm>
              <a:off x="2906" y="1389"/>
              <a:ext cx="152" cy="5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1" name="Freeform 242"/>
            <p:cNvSpPr>
              <a:spLocks/>
            </p:cNvSpPr>
            <p:nvPr/>
          </p:nvSpPr>
          <p:spPr bwMode="auto">
            <a:xfrm>
              <a:off x="2906" y="1305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2" name="Freeform 243"/>
            <p:cNvSpPr>
              <a:spLocks/>
            </p:cNvSpPr>
            <p:nvPr/>
          </p:nvSpPr>
          <p:spPr bwMode="auto">
            <a:xfrm>
              <a:off x="3442" y="1366"/>
              <a:ext cx="325" cy="529"/>
            </a:xfrm>
            <a:custGeom>
              <a:avLst/>
              <a:gdLst>
                <a:gd name="T0" fmla="*/ 0 w 325"/>
                <a:gd name="T1" fmla="*/ 529 h 529"/>
                <a:gd name="T2" fmla="*/ 0 w 325"/>
                <a:gd name="T3" fmla="*/ 84 h 529"/>
                <a:gd name="T4" fmla="*/ 325 w 325"/>
                <a:gd name="T5" fmla="*/ 0 h 529"/>
                <a:gd name="T6" fmla="*/ 325 w 325"/>
                <a:gd name="T7" fmla="*/ 445 h 529"/>
                <a:gd name="T8" fmla="*/ 0 w 325"/>
                <a:gd name="T9" fmla="*/ 529 h 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29"/>
                <a:gd name="T17" fmla="*/ 325 w 325"/>
                <a:gd name="T18" fmla="*/ 529 h 5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29">
                  <a:moveTo>
                    <a:pt x="0" y="529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445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3" name="Rectangle 244"/>
            <p:cNvSpPr>
              <a:spLocks noChangeArrowheads="1"/>
            </p:cNvSpPr>
            <p:nvPr/>
          </p:nvSpPr>
          <p:spPr bwMode="auto">
            <a:xfrm>
              <a:off x="3290" y="1450"/>
              <a:ext cx="152" cy="4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4" name="Freeform 245"/>
            <p:cNvSpPr>
              <a:spLocks/>
            </p:cNvSpPr>
            <p:nvPr/>
          </p:nvSpPr>
          <p:spPr bwMode="auto">
            <a:xfrm>
              <a:off x="3290" y="1366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4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5" name="Freeform 246"/>
            <p:cNvSpPr>
              <a:spLocks/>
            </p:cNvSpPr>
            <p:nvPr/>
          </p:nvSpPr>
          <p:spPr bwMode="auto">
            <a:xfrm>
              <a:off x="3826" y="1358"/>
              <a:ext cx="324" cy="537"/>
            </a:xfrm>
            <a:custGeom>
              <a:avLst/>
              <a:gdLst>
                <a:gd name="T0" fmla="*/ 0 w 324"/>
                <a:gd name="T1" fmla="*/ 537 h 537"/>
                <a:gd name="T2" fmla="*/ 0 w 324"/>
                <a:gd name="T3" fmla="*/ 84 h 537"/>
                <a:gd name="T4" fmla="*/ 324 w 324"/>
                <a:gd name="T5" fmla="*/ 0 h 537"/>
                <a:gd name="T6" fmla="*/ 324 w 324"/>
                <a:gd name="T7" fmla="*/ 453 h 537"/>
                <a:gd name="T8" fmla="*/ 0 w 324"/>
                <a:gd name="T9" fmla="*/ 537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37"/>
                <a:gd name="T17" fmla="*/ 324 w 324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37">
                  <a:moveTo>
                    <a:pt x="0" y="53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53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6" name="Rectangle 247"/>
            <p:cNvSpPr>
              <a:spLocks noChangeArrowheads="1"/>
            </p:cNvSpPr>
            <p:nvPr/>
          </p:nvSpPr>
          <p:spPr bwMode="auto">
            <a:xfrm>
              <a:off x="3674" y="1442"/>
              <a:ext cx="152" cy="4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7" name="Freeform 248"/>
            <p:cNvSpPr>
              <a:spLocks/>
            </p:cNvSpPr>
            <p:nvPr/>
          </p:nvSpPr>
          <p:spPr bwMode="auto">
            <a:xfrm>
              <a:off x="3674" y="135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8" name="Freeform 249"/>
            <p:cNvSpPr>
              <a:spLocks/>
            </p:cNvSpPr>
            <p:nvPr/>
          </p:nvSpPr>
          <p:spPr bwMode="auto">
            <a:xfrm>
              <a:off x="4210" y="1377"/>
              <a:ext cx="324" cy="518"/>
            </a:xfrm>
            <a:custGeom>
              <a:avLst/>
              <a:gdLst>
                <a:gd name="T0" fmla="*/ 0 w 324"/>
                <a:gd name="T1" fmla="*/ 518 h 518"/>
                <a:gd name="T2" fmla="*/ 0 w 324"/>
                <a:gd name="T3" fmla="*/ 88 h 518"/>
                <a:gd name="T4" fmla="*/ 324 w 324"/>
                <a:gd name="T5" fmla="*/ 0 h 518"/>
                <a:gd name="T6" fmla="*/ 324 w 324"/>
                <a:gd name="T7" fmla="*/ 434 h 518"/>
                <a:gd name="T8" fmla="*/ 0 w 324"/>
                <a:gd name="T9" fmla="*/ 518 h 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18"/>
                <a:gd name="T17" fmla="*/ 324 w 324"/>
                <a:gd name="T18" fmla="*/ 518 h 5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18">
                  <a:moveTo>
                    <a:pt x="0" y="518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434"/>
                  </a:lnTo>
                  <a:lnTo>
                    <a:pt x="0" y="5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89" name="Rectangle 250"/>
            <p:cNvSpPr>
              <a:spLocks noChangeArrowheads="1"/>
            </p:cNvSpPr>
            <p:nvPr/>
          </p:nvSpPr>
          <p:spPr bwMode="auto">
            <a:xfrm>
              <a:off x="4058" y="1465"/>
              <a:ext cx="152" cy="4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0" name="Freeform 251"/>
            <p:cNvSpPr>
              <a:spLocks/>
            </p:cNvSpPr>
            <p:nvPr/>
          </p:nvSpPr>
          <p:spPr bwMode="auto">
            <a:xfrm>
              <a:off x="4058" y="1377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91" name="Line 252"/>
            <p:cNvSpPr>
              <a:spLocks noChangeShapeType="1"/>
            </p:cNvSpPr>
            <p:nvPr/>
          </p:nvSpPr>
          <p:spPr bwMode="auto">
            <a:xfrm>
              <a:off x="4329" y="1895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66" name="Group 253"/>
          <p:cNvGrpSpPr>
            <a:grpSpLocks/>
          </p:cNvGrpSpPr>
          <p:nvPr/>
        </p:nvGrpSpPr>
        <p:grpSpPr bwMode="auto">
          <a:xfrm>
            <a:off x="2365375" y="2493963"/>
            <a:ext cx="3983038" cy="942975"/>
            <a:chOff x="1490" y="1571"/>
            <a:chExt cx="2509" cy="594"/>
          </a:xfrm>
        </p:grpSpPr>
        <p:sp>
          <p:nvSpPr>
            <p:cNvPr id="96351" name="Freeform 254"/>
            <p:cNvSpPr>
              <a:spLocks/>
            </p:cNvSpPr>
            <p:nvPr/>
          </p:nvSpPr>
          <p:spPr bwMode="auto">
            <a:xfrm>
              <a:off x="2026" y="1571"/>
              <a:ext cx="324" cy="491"/>
            </a:xfrm>
            <a:custGeom>
              <a:avLst/>
              <a:gdLst>
                <a:gd name="T0" fmla="*/ 0 w 324"/>
                <a:gd name="T1" fmla="*/ 491 h 491"/>
                <a:gd name="T2" fmla="*/ 0 w 324"/>
                <a:gd name="T3" fmla="*/ 84 h 491"/>
                <a:gd name="T4" fmla="*/ 324 w 324"/>
                <a:gd name="T5" fmla="*/ 0 h 491"/>
                <a:gd name="T6" fmla="*/ 324 w 324"/>
                <a:gd name="T7" fmla="*/ 408 h 491"/>
                <a:gd name="T8" fmla="*/ 0 w 324"/>
                <a:gd name="T9" fmla="*/ 491 h 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491"/>
                <a:gd name="T17" fmla="*/ 324 w 324"/>
                <a:gd name="T18" fmla="*/ 491 h 4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491">
                  <a:moveTo>
                    <a:pt x="0" y="491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08"/>
                  </a:lnTo>
                  <a:lnTo>
                    <a:pt x="0" y="491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52" name="Freeform 255"/>
            <p:cNvSpPr>
              <a:spLocks/>
            </p:cNvSpPr>
            <p:nvPr/>
          </p:nvSpPr>
          <p:spPr bwMode="auto">
            <a:xfrm>
              <a:off x="1874" y="1571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178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353" name="Group 256"/>
            <p:cNvGrpSpPr>
              <a:grpSpLocks/>
            </p:cNvGrpSpPr>
            <p:nvPr/>
          </p:nvGrpSpPr>
          <p:grpSpPr bwMode="auto">
            <a:xfrm>
              <a:off x="1490" y="1583"/>
              <a:ext cx="2509" cy="582"/>
              <a:chOff x="1490" y="1583"/>
              <a:chExt cx="2509" cy="582"/>
            </a:xfrm>
          </p:grpSpPr>
          <p:sp>
            <p:nvSpPr>
              <p:cNvPr id="96354" name="Freeform 257"/>
              <p:cNvSpPr>
                <a:spLocks/>
              </p:cNvSpPr>
              <p:nvPr/>
            </p:nvSpPr>
            <p:spPr bwMode="auto">
              <a:xfrm>
                <a:off x="1642" y="1583"/>
                <a:ext cx="325" cy="479"/>
              </a:xfrm>
              <a:custGeom>
                <a:avLst/>
                <a:gdLst>
                  <a:gd name="T0" fmla="*/ 0 w 325"/>
                  <a:gd name="T1" fmla="*/ 479 h 479"/>
                  <a:gd name="T2" fmla="*/ 0 w 325"/>
                  <a:gd name="T3" fmla="*/ 84 h 479"/>
                  <a:gd name="T4" fmla="*/ 325 w 325"/>
                  <a:gd name="T5" fmla="*/ 0 h 479"/>
                  <a:gd name="T6" fmla="*/ 325 w 325"/>
                  <a:gd name="T7" fmla="*/ 396 h 479"/>
                  <a:gd name="T8" fmla="*/ 0 w 325"/>
                  <a:gd name="T9" fmla="*/ 479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79"/>
                  <a:gd name="T17" fmla="*/ 325 w 325"/>
                  <a:gd name="T18" fmla="*/ 479 h 4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79">
                    <a:moveTo>
                      <a:pt x="0" y="479"/>
                    </a:moveTo>
                    <a:lnTo>
                      <a:pt x="0" y="84"/>
                    </a:lnTo>
                    <a:lnTo>
                      <a:pt x="325" y="0"/>
                    </a:lnTo>
                    <a:lnTo>
                      <a:pt x="325" y="396"/>
                    </a:lnTo>
                    <a:lnTo>
                      <a:pt x="0" y="47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55" name="Rectangle 258"/>
              <p:cNvSpPr>
                <a:spLocks noChangeArrowheads="1"/>
              </p:cNvSpPr>
              <p:nvPr/>
            </p:nvSpPr>
            <p:spPr bwMode="auto">
              <a:xfrm>
                <a:off x="1490" y="1667"/>
                <a:ext cx="152" cy="395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56" name="Freeform 259"/>
              <p:cNvSpPr>
                <a:spLocks/>
              </p:cNvSpPr>
              <p:nvPr/>
            </p:nvSpPr>
            <p:spPr bwMode="auto">
              <a:xfrm>
                <a:off x="1490" y="1583"/>
                <a:ext cx="477" cy="84"/>
              </a:xfrm>
              <a:custGeom>
                <a:avLst/>
                <a:gdLst>
                  <a:gd name="T0" fmla="*/ 152 w 477"/>
                  <a:gd name="T1" fmla="*/ 84 h 84"/>
                  <a:gd name="T2" fmla="*/ 477 w 477"/>
                  <a:gd name="T3" fmla="*/ 0 h 84"/>
                  <a:gd name="T4" fmla="*/ 324 w 477"/>
                  <a:gd name="T5" fmla="*/ 0 h 84"/>
                  <a:gd name="T6" fmla="*/ 0 w 477"/>
                  <a:gd name="T7" fmla="*/ 84 h 84"/>
                  <a:gd name="T8" fmla="*/ 152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2" y="84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57" name="Rectangle 260"/>
              <p:cNvSpPr>
                <a:spLocks noChangeArrowheads="1"/>
              </p:cNvSpPr>
              <p:nvPr/>
            </p:nvSpPr>
            <p:spPr bwMode="auto">
              <a:xfrm>
                <a:off x="1874" y="1655"/>
                <a:ext cx="152" cy="407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58" name="Freeform 261"/>
              <p:cNvSpPr>
                <a:spLocks/>
              </p:cNvSpPr>
              <p:nvPr/>
            </p:nvSpPr>
            <p:spPr bwMode="auto">
              <a:xfrm>
                <a:off x="2410" y="1591"/>
                <a:ext cx="324" cy="471"/>
              </a:xfrm>
              <a:custGeom>
                <a:avLst/>
                <a:gdLst>
                  <a:gd name="T0" fmla="*/ 0 w 324"/>
                  <a:gd name="T1" fmla="*/ 471 h 471"/>
                  <a:gd name="T2" fmla="*/ 0 w 324"/>
                  <a:gd name="T3" fmla="*/ 87 h 471"/>
                  <a:gd name="T4" fmla="*/ 324 w 324"/>
                  <a:gd name="T5" fmla="*/ 0 h 471"/>
                  <a:gd name="T6" fmla="*/ 324 w 324"/>
                  <a:gd name="T7" fmla="*/ 388 h 471"/>
                  <a:gd name="T8" fmla="*/ 0 w 324"/>
                  <a:gd name="T9" fmla="*/ 471 h 4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71"/>
                  <a:gd name="T17" fmla="*/ 324 w 324"/>
                  <a:gd name="T18" fmla="*/ 471 h 4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71">
                    <a:moveTo>
                      <a:pt x="0" y="471"/>
                    </a:moveTo>
                    <a:lnTo>
                      <a:pt x="0" y="87"/>
                    </a:lnTo>
                    <a:lnTo>
                      <a:pt x="324" y="0"/>
                    </a:lnTo>
                    <a:lnTo>
                      <a:pt x="324" y="388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59" name="Rectangle 262"/>
              <p:cNvSpPr>
                <a:spLocks noChangeArrowheads="1"/>
              </p:cNvSpPr>
              <p:nvPr/>
            </p:nvSpPr>
            <p:spPr bwMode="auto">
              <a:xfrm>
                <a:off x="2258" y="1678"/>
                <a:ext cx="152" cy="384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0" name="Freeform 263"/>
              <p:cNvSpPr>
                <a:spLocks/>
              </p:cNvSpPr>
              <p:nvPr/>
            </p:nvSpPr>
            <p:spPr bwMode="auto">
              <a:xfrm>
                <a:off x="2258" y="1591"/>
                <a:ext cx="476" cy="87"/>
              </a:xfrm>
              <a:custGeom>
                <a:avLst/>
                <a:gdLst>
                  <a:gd name="T0" fmla="*/ 152 w 476"/>
                  <a:gd name="T1" fmla="*/ 87 h 87"/>
                  <a:gd name="T2" fmla="*/ 476 w 476"/>
                  <a:gd name="T3" fmla="*/ 0 h 87"/>
                  <a:gd name="T4" fmla="*/ 324 w 476"/>
                  <a:gd name="T5" fmla="*/ 0 h 87"/>
                  <a:gd name="T6" fmla="*/ 0 w 476"/>
                  <a:gd name="T7" fmla="*/ 87 h 87"/>
                  <a:gd name="T8" fmla="*/ 152 w 476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7"/>
                  <a:gd name="T17" fmla="*/ 476 w 47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7">
                    <a:moveTo>
                      <a:pt x="152" y="87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7"/>
                    </a:lnTo>
                    <a:lnTo>
                      <a:pt x="152" y="87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1" name="Freeform 264"/>
              <p:cNvSpPr>
                <a:spLocks/>
              </p:cNvSpPr>
              <p:nvPr/>
            </p:nvSpPr>
            <p:spPr bwMode="auto">
              <a:xfrm>
                <a:off x="2794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2" name="Rectangle 265"/>
              <p:cNvSpPr>
                <a:spLocks noChangeArrowheads="1"/>
              </p:cNvSpPr>
              <p:nvPr/>
            </p:nvSpPr>
            <p:spPr bwMode="auto">
              <a:xfrm>
                <a:off x="2642" y="1682"/>
                <a:ext cx="152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3" name="Freeform 266"/>
              <p:cNvSpPr>
                <a:spLocks/>
              </p:cNvSpPr>
              <p:nvPr/>
            </p:nvSpPr>
            <p:spPr bwMode="auto">
              <a:xfrm>
                <a:off x="2642" y="1598"/>
                <a:ext cx="476" cy="84"/>
              </a:xfrm>
              <a:custGeom>
                <a:avLst/>
                <a:gdLst>
                  <a:gd name="T0" fmla="*/ 152 w 476"/>
                  <a:gd name="T1" fmla="*/ 84 h 84"/>
                  <a:gd name="T2" fmla="*/ 476 w 476"/>
                  <a:gd name="T3" fmla="*/ 0 h 84"/>
                  <a:gd name="T4" fmla="*/ 324 w 476"/>
                  <a:gd name="T5" fmla="*/ 0 h 84"/>
                  <a:gd name="T6" fmla="*/ 0 w 476"/>
                  <a:gd name="T7" fmla="*/ 84 h 84"/>
                  <a:gd name="T8" fmla="*/ 152 w 47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4"/>
                  <a:gd name="T17" fmla="*/ 476 w 47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4">
                    <a:moveTo>
                      <a:pt x="152" y="84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4" name="Freeform 267"/>
              <p:cNvSpPr>
                <a:spLocks/>
              </p:cNvSpPr>
              <p:nvPr/>
            </p:nvSpPr>
            <p:spPr bwMode="auto">
              <a:xfrm>
                <a:off x="3178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5" name="Rectangle 268"/>
              <p:cNvSpPr>
                <a:spLocks noChangeArrowheads="1"/>
              </p:cNvSpPr>
              <p:nvPr/>
            </p:nvSpPr>
            <p:spPr bwMode="auto">
              <a:xfrm>
                <a:off x="3025" y="1682"/>
                <a:ext cx="153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6" name="Freeform 269"/>
              <p:cNvSpPr>
                <a:spLocks/>
              </p:cNvSpPr>
              <p:nvPr/>
            </p:nvSpPr>
            <p:spPr bwMode="auto">
              <a:xfrm>
                <a:off x="3025" y="1598"/>
                <a:ext cx="477" cy="84"/>
              </a:xfrm>
              <a:custGeom>
                <a:avLst/>
                <a:gdLst>
                  <a:gd name="T0" fmla="*/ 153 w 477"/>
                  <a:gd name="T1" fmla="*/ 84 h 84"/>
                  <a:gd name="T2" fmla="*/ 477 w 477"/>
                  <a:gd name="T3" fmla="*/ 0 h 84"/>
                  <a:gd name="T4" fmla="*/ 325 w 477"/>
                  <a:gd name="T5" fmla="*/ 0 h 84"/>
                  <a:gd name="T6" fmla="*/ 0 w 477"/>
                  <a:gd name="T7" fmla="*/ 84 h 84"/>
                  <a:gd name="T8" fmla="*/ 153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3" y="84"/>
                    </a:moveTo>
                    <a:lnTo>
                      <a:pt x="477" y="0"/>
                    </a:lnTo>
                    <a:lnTo>
                      <a:pt x="325" y="0"/>
                    </a:lnTo>
                    <a:lnTo>
                      <a:pt x="0" y="84"/>
                    </a:lnTo>
                    <a:lnTo>
                      <a:pt x="153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7" name="Freeform 270"/>
              <p:cNvSpPr>
                <a:spLocks/>
              </p:cNvSpPr>
              <p:nvPr/>
            </p:nvSpPr>
            <p:spPr bwMode="auto">
              <a:xfrm>
                <a:off x="3561" y="1606"/>
                <a:ext cx="325" cy="456"/>
              </a:xfrm>
              <a:custGeom>
                <a:avLst/>
                <a:gdLst>
                  <a:gd name="T0" fmla="*/ 0 w 325"/>
                  <a:gd name="T1" fmla="*/ 456 h 456"/>
                  <a:gd name="T2" fmla="*/ 0 w 325"/>
                  <a:gd name="T3" fmla="*/ 83 h 456"/>
                  <a:gd name="T4" fmla="*/ 325 w 325"/>
                  <a:gd name="T5" fmla="*/ 0 h 456"/>
                  <a:gd name="T6" fmla="*/ 325 w 325"/>
                  <a:gd name="T7" fmla="*/ 373 h 456"/>
                  <a:gd name="T8" fmla="*/ 0 w 325"/>
                  <a:gd name="T9" fmla="*/ 456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56"/>
                  <a:gd name="T17" fmla="*/ 325 w 325"/>
                  <a:gd name="T18" fmla="*/ 456 h 4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56">
                    <a:moveTo>
                      <a:pt x="0" y="456"/>
                    </a:moveTo>
                    <a:lnTo>
                      <a:pt x="0" y="83"/>
                    </a:lnTo>
                    <a:lnTo>
                      <a:pt x="325" y="0"/>
                    </a:lnTo>
                    <a:lnTo>
                      <a:pt x="325" y="373"/>
                    </a:lnTo>
                    <a:lnTo>
                      <a:pt x="0" y="45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8" name="Rectangle 271"/>
              <p:cNvSpPr>
                <a:spLocks noChangeArrowheads="1"/>
              </p:cNvSpPr>
              <p:nvPr/>
            </p:nvSpPr>
            <p:spPr bwMode="auto">
              <a:xfrm>
                <a:off x="3409" y="1689"/>
                <a:ext cx="152" cy="373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69" name="Freeform 272"/>
              <p:cNvSpPr>
                <a:spLocks/>
              </p:cNvSpPr>
              <p:nvPr/>
            </p:nvSpPr>
            <p:spPr bwMode="auto">
              <a:xfrm>
                <a:off x="3409" y="1606"/>
                <a:ext cx="477" cy="83"/>
              </a:xfrm>
              <a:custGeom>
                <a:avLst/>
                <a:gdLst>
                  <a:gd name="T0" fmla="*/ 152 w 477"/>
                  <a:gd name="T1" fmla="*/ 83 h 83"/>
                  <a:gd name="T2" fmla="*/ 477 w 477"/>
                  <a:gd name="T3" fmla="*/ 0 h 83"/>
                  <a:gd name="T4" fmla="*/ 324 w 477"/>
                  <a:gd name="T5" fmla="*/ 0 h 83"/>
                  <a:gd name="T6" fmla="*/ 0 w 477"/>
                  <a:gd name="T7" fmla="*/ 83 h 83"/>
                  <a:gd name="T8" fmla="*/ 152 w 477"/>
                  <a:gd name="T9" fmla="*/ 83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3"/>
                  <a:gd name="T17" fmla="*/ 477 w 47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3">
                    <a:moveTo>
                      <a:pt x="152" y="83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3"/>
                    </a:lnTo>
                    <a:lnTo>
                      <a:pt x="152" y="83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70" name="Line 273"/>
              <p:cNvSpPr>
                <a:spLocks noChangeShapeType="1"/>
              </p:cNvSpPr>
              <p:nvPr/>
            </p:nvSpPr>
            <p:spPr bwMode="auto">
              <a:xfrm>
                <a:off x="3350" y="2146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71" name="Line 274"/>
              <p:cNvSpPr>
                <a:spLocks noChangeShapeType="1"/>
              </p:cNvSpPr>
              <p:nvPr/>
            </p:nvSpPr>
            <p:spPr bwMode="auto">
              <a:xfrm>
                <a:off x="3674" y="2062"/>
                <a:ext cx="1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72" name="Line 275"/>
              <p:cNvSpPr>
                <a:spLocks noChangeShapeType="1"/>
              </p:cNvSpPr>
              <p:nvPr/>
            </p:nvSpPr>
            <p:spPr bwMode="auto">
              <a:xfrm>
                <a:off x="3998" y="1979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6267" name="Group 276"/>
          <p:cNvGrpSpPr>
            <a:grpSpLocks/>
          </p:cNvGrpSpPr>
          <p:nvPr/>
        </p:nvGrpSpPr>
        <p:grpSpPr bwMode="auto">
          <a:xfrm>
            <a:off x="1336675" y="2930525"/>
            <a:ext cx="3802063" cy="609600"/>
            <a:chOff x="842" y="1846"/>
            <a:chExt cx="2395" cy="384"/>
          </a:xfrm>
        </p:grpSpPr>
        <p:sp>
          <p:nvSpPr>
            <p:cNvPr id="96333" name="Freeform 277"/>
            <p:cNvSpPr>
              <a:spLocks/>
            </p:cNvSpPr>
            <p:nvPr/>
          </p:nvSpPr>
          <p:spPr bwMode="auto">
            <a:xfrm>
              <a:off x="994" y="1846"/>
              <a:ext cx="324" cy="384"/>
            </a:xfrm>
            <a:custGeom>
              <a:avLst/>
              <a:gdLst>
                <a:gd name="T0" fmla="*/ 0 w 324"/>
                <a:gd name="T1" fmla="*/ 384 h 384"/>
                <a:gd name="T2" fmla="*/ 0 w 324"/>
                <a:gd name="T3" fmla="*/ 83 h 384"/>
                <a:gd name="T4" fmla="*/ 324 w 324"/>
                <a:gd name="T5" fmla="*/ 0 h 384"/>
                <a:gd name="T6" fmla="*/ 324 w 324"/>
                <a:gd name="T7" fmla="*/ 300 h 384"/>
                <a:gd name="T8" fmla="*/ 0 w 324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84"/>
                <a:gd name="T17" fmla="*/ 324 w 324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84">
                  <a:moveTo>
                    <a:pt x="0" y="384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30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4" name="Rectangle 278"/>
            <p:cNvSpPr>
              <a:spLocks noChangeArrowheads="1"/>
            </p:cNvSpPr>
            <p:nvPr/>
          </p:nvSpPr>
          <p:spPr bwMode="auto">
            <a:xfrm>
              <a:off x="842" y="1929"/>
              <a:ext cx="152" cy="3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5" name="Freeform 279"/>
            <p:cNvSpPr>
              <a:spLocks/>
            </p:cNvSpPr>
            <p:nvPr/>
          </p:nvSpPr>
          <p:spPr bwMode="auto">
            <a:xfrm>
              <a:off x="842" y="184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6" name="Freeform 280"/>
            <p:cNvSpPr>
              <a:spLocks/>
            </p:cNvSpPr>
            <p:nvPr/>
          </p:nvSpPr>
          <p:spPr bwMode="auto">
            <a:xfrm>
              <a:off x="1378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7" name="Rectangle 281"/>
            <p:cNvSpPr>
              <a:spLocks noChangeArrowheads="1"/>
            </p:cNvSpPr>
            <p:nvPr/>
          </p:nvSpPr>
          <p:spPr bwMode="auto">
            <a:xfrm>
              <a:off x="1225" y="1937"/>
              <a:ext cx="15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8" name="Freeform 282"/>
            <p:cNvSpPr>
              <a:spLocks/>
            </p:cNvSpPr>
            <p:nvPr/>
          </p:nvSpPr>
          <p:spPr bwMode="auto">
            <a:xfrm>
              <a:off x="1225" y="1853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39" name="Freeform 283"/>
            <p:cNvSpPr>
              <a:spLocks/>
            </p:cNvSpPr>
            <p:nvPr/>
          </p:nvSpPr>
          <p:spPr bwMode="auto">
            <a:xfrm>
              <a:off x="1761" y="1857"/>
              <a:ext cx="325" cy="373"/>
            </a:xfrm>
            <a:custGeom>
              <a:avLst/>
              <a:gdLst>
                <a:gd name="T0" fmla="*/ 0 w 325"/>
                <a:gd name="T1" fmla="*/ 373 h 373"/>
                <a:gd name="T2" fmla="*/ 0 w 325"/>
                <a:gd name="T3" fmla="*/ 84 h 373"/>
                <a:gd name="T4" fmla="*/ 325 w 325"/>
                <a:gd name="T5" fmla="*/ 0 h 373"/>
                <a:gd name="T6" fmla="*/ 325 w 325"/>
                <a:gd name="T7" fmla="*/ 289 h 373"/>
                <a:gd name="T8" fmla="*/ 0 w 325"/>
                <a:gd name="T9" fmla="*/ 37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73"/>
                <a:gd name="T17" fmla="*/ 325 w 325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73">
                  <a:moveTo>
                    <a:pt x="0" y="373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289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0" name="Rectangle 284"/>
            <p:cNvSpPr>
              <a:spLocks noChangeArrowheads="1"/>
            </p:cNvSpPr>
            <p:nvPr/>
          </p:nvSpPr>
          <p:spPr bwMode="auto">
            <a:xfrm>
              <a:off x="1609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1" name="Freeform 285"/>
            <p:cNvSpPr>
              <a:spLocks/>
            </p:cNvSpPr>
            <p:nvPr/>
          </p:nvSpPr>
          <p:spPr bwMode="auto">
            <a:xfrm>
              <a:off x="1609" y="1857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2" name="Freeform 286"/>
            <p:cNvSpPr>
              <a:spLocks/>
            </p:cNvSpPr>
            <p:nvPr/>
          </p:nvSpPr>
          <p:spPr bwMode="auto">
            <a:xfrm>
              <a:off x="2145" y="1865"/>
              <a:ext cx="325" cy="365"/>
            </a:xfrm>
            <a:custGeom>
              <a:avLst/>
              <a:gdLst>
                <a:gd name="T0" fmla="*/ 0 w 325"/>
                <a:gd name="T1" fmla="*/ 365 h 365"/>
                <a:gd name="T2" fmla="*/ 0 w 325"/>
                <a:gd name="T3" fmla="*/ 83 h 365"/>
                <a:gd name="T4" fmla="*/ 325 w 325"/>
                <a:gd name="T5" fmla="*/ 0 h 365"/>
                <a:gd name="T6" fmla="*/ 325 w 325"/>
                <a:gd name="T7" fmla="*/ 281 h 365"/>
                <a:gd name="T8" fmla="*/ 0 w 325"/>
                <a:gd name="T9" fmla="*/ 365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65"/>
                <a:gd name="T17" fmla="*/ 325 w 325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65">
                  <a:moveTo>
                    <a:pt x="0" y="365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281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3" name="Rectangle 287"/>
            <p:cNvSpPr>
              <a:spLocks noChangeArrowheads="1"/>
            </p:cNvSpPr>
            <p:nvPr/>
          </p:nvSpPr>
          <p:spPr bwMode="auto">
            <a:xfrm>
              <a:off x="1993" y="1948"/>
              <a:ext cx="152" cy="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4" name="Freeform 288"/>
            <p:cNvSpPr>
              <a:spLocks/>
            </p:cNvSpPr>
            <p:nvPr/>
          </p:nvSpPr>
          <p:spPr bwMode="auto">
            <a:xfrm>
              <a:off x="1993" y="186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5" name="Freeform 289"/>
            <p:cNvSpPr>
              <a:spLocks/>
            </p:cNvSpPr>
            <p:nvPr/>
          </p:nvSpPr>
          <p:spPr bwMode="auto">
            <a:xfrm>
              <a:off x="2529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8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6" name="Rectangle 290"/>
            <p:cNvSpPr>
              <a:spLocks noChangeArrowheads="1"/>
            </p:cNvSpPr>
            <p:nvPr/>
          </p:nvSpPr>
          <p:spPr bwMode="auto">
            <a:xfrm>
              <a:off x="2377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7" name="Freeform 291"/>
            <p:cNvSpPr>
              <a:spLocks/>
            </p:cNvSpPr>
            <p:nvPr/>
          </p:nvSpPr>
          <p:spPr bwMode="auto">
            <a:xfrm>
              <a:off x="2377" y="1853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8" name="Freeform 292"/>
            <p:cNvSpPr>
              <a:spLocks/>
            </p:cNvSpPr>
            <p:nvPr/>
          </p:nvSpPr>
          <p:spPr bwMode="auto">
            <a:xfrm>
              <a:off x="2913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49" name="Rectangle 293"/>
            <p:cNvSpPr>
              <a:spLocks noChangeArrowheads="1"/>
            </p:cNvSpPr>
            <p:nvPr/>
          </p:nvSpPr>
          <p:spPr bwMode="auto">
            <a:xfrm>
              <a:off x="2761" y="1937"/>
              <a:ext cx="152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50" name="Freeform 294"/>
            <p:cNvSpPr>
              <a:spLocks/>
            </p:cNvSpPr>
            <p:nvPr/>
          </p:nvSpPr>
          <p:spPr bwMode="auto">
            <a:xfrm>
              <a:off x="2761" y="185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68" name="Group 295"/>
          <p:cNvGrpSpPr>
            <a:grpSpLocks/>
          </p:cNvGrpSpPr>
          <p:nvPr/>
        </p:nvGrpSpPr>
        <p:grpSpPr bwMode="auto">
          <a:xfrm>
            <a:off x="3408363" y="4860925"/>
            <a:ext cx="3903662" cy="712788"/>
            <a:chOff x="2147" y="3062"/>
            <a:chExt cx="2459" cy="449"/>
          </a:xfrm>
        </p:grpSpPr>
        <p:sp>
          <p:nvSpPr>
            <p:cNvPr id="96313" name="Freeform 296"/>
            <p:cNvSpPr>
              <a:spLocks/>
            </p:cNvSpPr>
            <p:nvPr/>
          </p:nvSpPr>
          <p:spPr bwMode="auto">
            <a:xfrm>
              <a:off x="2300" y="3066"/>
              <a:ext cx="312" cy="445"/>
            </a:xfrm>
            <a:custGeom>
              <a:avLst/>
              <a:gdLst>
                <a:gd name="T0" fmla="*/ 0 w 312"/>
                <a:gd name="T1" fmla="*/ 445 h 445"/>
                <a:gd name="T2" fmla="*/ 0 w 312"/>
                <a:gd name="T3" fmla="*/ 95 h 445"/>
                <a:gd name="T4" fmla="*/ 312 w 312"/>
                <a:gd name="T5" fmla="*/ 0 h 445"/>
                <a:gd name="T6" fmla="*/ 312 w 312"/>
                <a:gd name="T7" fmla="*/ 350 h 445"/>
                <a:gd name="T8" fmla="*/ 0 w 312"/>
                <a:gd name="T9" fmla="*/ 445 h 4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2"/>
                <a:gd name="T16" fmla="*/ 0 h 445"/>
                <a:gd name="T17" fmla="*/ 312 w 312"/>
                <a:gd name="T18" fmla="*/ 445 h 4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2" h="445">
                  <a:moveTo>
                    <a:pt x="0" y="445"/>
                  </a:moveTo>
                  <a:lnTo>
                    <a:pt x="0" y="95"/>
                  </a:lnTo>
                  <a:lnTo>
                    <a:pt x="312" y="0"/>
                  </a:lnTo>
                  <a:lnTo>
                    <a:pt x="312" y="350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14" name="Freeform 297"/>
            <p:cNvSpPr>
              <a:spLocks/>
            </p:cNvSpPr>
            <p:nvPr/>
          </p:nvSpPr>
          <p:spPr bwMode="auto">
            <a:xfrm>
              <a:off x="3049" y="3092"/>
              <a:ext cx="313" cy="419"/>
            </a:xfrm>
            <a:custGeom>
              <a:avLst/>
              <a:gdLst>
                <a:gd name="T0" fmla="*/ 0 w 313"/>
                <a:gd name="T1" fmla="*/ 419 h 419"/>
                <a:gd name="T2" fmla="*/ 0 w 313"/>
                <a:gd name="T3" fmla="*/ 95 h 419"/>
                <a:gd name="T4" fmla="*/ 313 w 313"/>
                <a:gd name="T5" fmla="*/ 0 h 419"/>
                <a:gd name="T6" fmla="*/ 313 w 313"/>
                <a:gd name="T7" fmla="*/ 324 h 419"/>
                <a:gd name="T8" fmla="*/ 0 w 313"/>
                <a:gd name="T9" fmla="*/ 419 h 4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419"/>
                <a:gd name="T17" fmla="*/ 313 w 313"/>
                <a:gd name="T18" fmla="*/ 419 h 4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419">
                  <a:moveTo>
                    <a:pt x="0" y="419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324"/>
                  </a:lnTo>
                  <a:lnTo>
                    <a:pt x="0" y="4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15" name="Freeform 298"/>
            <p:cNvSpPr>
              <a:spLocks/>
            </p:cNvSpPr>
            <p:nvPr/>
          </p:nvSpPr>
          <p:spPr bwMode="auto">
            <a:xfrm>
              <a:off x="3424" y="3127"/>
              <a:ext cx="313" cy="384"/>
            </a:xfrm>
            <a:custGeom>
              <a:avLst/>
              <a:gdLst>
                <a:gd name="T0" fmla="*/ 0 w 313"/>
                <a:gd name="T1" fmla="*/ 384 h 384"/>
                <a:gd name="T2" fmla="*/ 0 w 313"/>
                <a:gd name="T3" fmla="*/ 95 h 384"/>
                <a:gd name="T4" fmla="*/ 313 w 313"/>
                <a:gd name="T5" fmla="*/ 0 h 384"/>
                <a:gd name="T6" fmla="*/ 313 w 313"/>
                <a:gd name="T7" fmla="*/ 289 h 384"/>
                <a:gd name="T8" fmla="*/ 0 w 313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84"/>
                <a:gd name="T17" fmla="*/ 313 w 313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84">
                  <a:moveTo>
                    <a:pt x="0" y="384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89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16" name="Freeform 299"/>
            <p:cNvSpPr>
              <a:spLocks/>
            </p:cNvSpPr>
            <p:nvPr/>
          </p:nvSpPr>
          <p:spPr bwMode="auto">
            <a:xfrm>
              <a:off x="3799" y="3161"/>
              <a:ext cx="313" cy="350"/>
            </a:xfrm>
            <a:custGeom>
              <a:avLst/>
              <a:gdLst>
                <a:gd name="T0" fmla="*/ 0 w 313"/>
                <a:gd name="T1" fmla="*/ 350 h 350"/>
                <a:gd name="T2" fmla="*/ 0 w 313"/>
                <a:gd name="T3" fmla="*/ 95 h 350"/>
                <a:gd name="T4" fmla="*/ 313 w 313"/>
                <a:gd name="T5" fmla="*/ 0 h 350"/>
                <a:gd name="T6" fmla="*/ 313 w 313"/>
                <a:gd name="T7" fmla="*/ 255 h 350"/>
                <a:gd name="T8" fmla="*/ 0 w 313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50"/>
                <a:gd name="T17" fmla="*/ 313 w 313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50">
                  <a:moveTo>
                    <a:pt x="0" y="350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17" name="Freeform 300"/>
            <p:cNvSpPr>
              <a:spLocks/>
            </p:cNvSpPr>
            <p:nvPr/>
          </p:nvSpPr>
          <p:spPr bwMode="auto">
            <a:xfrm>
              <a:off x="4174" y="3226"/>
              <a:ext cx="313" cy="285"/>
            </a:xfrm>
            <a:custGeom>
              <a:avLst/>
              <a:gdLst>
                <a:gd name="T0" fmla="*/ 0 w 313"/>
                <a:gd name="T1" fmla="*/ 285 h 285"/>
                <a:gd name="T2" fmla="*/ 0 w 313"/>
                <a:gd name="T3" fmla="*/ 95 h 285"/>
                <a:gd name="T4" fmla="*/ 313 w 313"/>
                <a:gd name="T5" fmla="*/ 0 h 285"/>
                <a:gd name="T6" fmla="*/ 313 w 313"/>
                <a:gd name="T7" fmla="*/ 190 h 285"/>
                <a:gd name="T8" fmla="*/ 0 w 313"/>
                <a:gd name="T9" fmla="*/ 285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285"/>
                <a:gd name="T17" fmla="*/ 313 w 313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285">
                  <a:moveTo>
                    <a:pt x="0" y="285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19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318" name="Group 301"/>
            <p:cNvGrpSpPr>
              <a:grpSpLocks/>
            </p:cNvGrpSpPr>
            <p:nvPr/>
          </p:nvGrpSpPr>
          <p:grpSpPr bwMode="auto">
            <a:xfrm>
              <a:off x="2147" y="3062"/>
              <a:ext cx="2459" cy="449"/>
              <a:chOff x="2147" y="3062"/>
              <a:chExt cx="2459" cy="449"/>
            </a:xfrm>
          </p:grpSpPr>
          <p:sp>
            <p:nvSpPr>
              <p:cNvPr id="96319" name="Rectangle 302"/>
              <p:cNvSpPr>
                <a:spLocks noChangeArrowheads="1"/>
              </p:cNvSpPr>
              <p:nvPr/>
            </p:nvSpPr>
            <p:spPr bwMode="auto">
              <a:xfrm>
                <a:off x="2147" y="3161"/>
                <a:ext cx="153" cy="3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0" name="Freeform 303"/>
              <p:cNvSpPr>
                <a:spLocks/>
              </p:cNvSpPr>
              <p:nvPr/>
            </p:nvSpPr>
            <p:spPr bwMode="auto">
              <a:xfrm>
                <a:off x="2147" y="3066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1" name="Freeform 304"/>
              <p:cNvSpPr>
                <a:spLocks/>
              </p:cNvSpPr>
              <p:nvPr/>
            </p:nvSpPr>
            <p:spPr bwMode="auto">
              <a:xfrm>
                <a:off x="2675" y="3062"/>
                <a:ext cx="312" cy="449"/>
              </a:xfrm>
              <a:custGeom>
                <a:avLst/>
                <a:gdLst>
                  <a:gd name="T0" fmla="*/ 0 w 312"/>
                  <a:gd name="T1" fmla="*/ 449 h 449"/>
                  <a:gd name="T2" fmla="*/ 0 w 312"/>
                  <a:gd name="T3" fmla="*/ 95 h 449"/>
                  <a:gd name="T4" fmla="*/ 312 w 312"/>
                  <a:gd name="T5" fmla="*/ 0 h 449"/>
                  <a:gd name="T6" fmla="*/ 312 w 312"/>
                  <a:gd name="T7" fmla="*/ 354 h 449"/>
                  <a:gd name="T8" fmla="*/ 0 w 312"/>
                  <a:gd name="T9" fmla="*/ 449 h 4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"/>
                  <a:gd name="T16" fmla="*/ 0 h 449"/>
                  <a:gd name="T17" fmla="*/ 312 w 312"/>
                  <a:gd name="T18" fmla="*/ 449 h 4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" h="449">
                    <a:moveTo>
                      <a:pt x="0" y="449"/>
                    </a:moveTo>
                    <a:lnTo>
                      <a:pt x="0" y="95"/>
                    </a:lnTo>
                    <a:lnTo>
                      <a:pt x="312" y="0"/>
                    </a:lnTo>
                    <a:lnTo>
                      <a:pt x="312" y="354"/>
                    </a:lnTo>
                    <a:lnTo>
                      <a:pt x="0" y="44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2" name="Rectangle 305"/>
              <p:cNvSpPr>
                <a:spLocks noChangeArrowheads="1"/>
              </p:cNvSpPr>
              <p:nvPr/>
            </p:nvSpPr>
            <p:spPr bwMode="auto">
              <a:xfrm>
                <a:off x="2522" y="3157"/>
                <a:ext cx="153" cy="3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3" name="Freeform 306"/>
              <p:cNvSpPr>
                <a:spLocks/>
              </p:cNvSpPr>
              <p:nvPr/>
            </p:nvSpPr>
            <p:spPr bwMode="auto">
              <a:xfrm>
                <a:off x="2522" y="3062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4" name="Rectangle 307"/>
              <p:cNvSpPr>
                <a:spLocks noChangeArrowheads="1"/>
              </p:cNvSpPr>
              <p:nvPr/>
            </p:nvSpPr>
            <p:spPr bwMode="auto">
              <a:xfrm>
                <a:off x="2897" y="3187"/>
                <a:ext cx="152" cy="3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5" name="Freeform 308"/>
              <p:cNvSpPr>
                <a:spLocks/>
              </p:cNvSpPr>
              <p:nvPr/>
            </p:nvSpPr>
            <p:spPr bwMode="auto">
              <a:xfrm>
                <a:off x="2897" y="3092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6" name="Rectangle 309"/>
              <p:cNvSpPr>
                <a:spLocks noChangeArrowheads="1"/>
              </p:cNvSpPr>
              <p:nvPr/>
            </p:nvSpPr>
            <p:spPr bwMode="auto">
              <a:xfrm>
                <a:off x="3272" y="3222"/>
                <a:ext cx="152" cy="28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7" name="Freeform 310"/>
              <p:cNvSpPr>
                <a:spLocks/>
              </p:cNvSpPr>
              <p:nvPr/>
            </p:nvSpPr>
            <p:spPr bwMode="auto">
              <a:xfrm>
                <a:off x="3272" y="3127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8" name="Rectangle 311"/>
              <p:cNvSpPr>
                <a:spLocks noChangeArrowheads="1"/>
              </p:cNvSpPr>
              <p:nvPr/>
            </p:nvSpPr>
            <p:spPr bwMode="auto">
              <a:xfrm>
                <a:off x="3646" y="3256"/>
                <a:ext cx="153" cy="2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29" name="Freeform 312"/>
              <p:cNvSpPr>
                <a:spLocks/>
              </p:cNvSpPr>
              <p:nvPr/>
            </p:nvSpPr>
            <p:spPr bwMode="auto">
              <a:xfrm>
                <a:off x="3646" y="3161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30" name="Rectangle 313"/>
              <p:cNvSpPr>
                <a:spLocks noChangeArrowheads="1"/>
              </p:cNvSpPr>
              <p:nvPr/>
            </p:nvSpPr>
            <p:spPr bwMode="auto">
              <a:xfrm>
                <a:off x="4021" y="3321"/>
                <a:ext cx="153" cy="1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31" name="Freeform 314"/>
              <p:cNvSpPr>
                <a:spLocks/>
              </p:cNvSpPr>
              <p:nvPr/>
            </p:nvSpPr>
            <p:spPr bwMode="auto">
              <a:xfrm>
                <a:off x="4021" y="3226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32" name="Line 315"/>
              <p:cNvSpPr>
                <a:spLocks noChangeShapeType="1"/>
              </p:cNvSpPr>
              <p:nvPr/>
            </p:nvSpPr>
            <p:spPr bwMode="auto">
              <a:xfrm>
                <a:off x="4605" y="341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6269" name="Group 316"/>
          <p:cNvGrpSpPr>
            <a:grpSpLocks/>
          </p:cNvGrpSpPr>
          <p:nvPr/>
        </p:nvGrpSpPr>
        <p:grpSpPr bwMode="auto">
          <a:xfrm>
            <a:off x="2405063" y="5319713"/>
            <a:ext cx="3892550" cy="561975"/>
            <a:chOff x="1515" y="3351"/>
            <a:chExt cx="2452" cy="354"/>
          </a:xfrm>
        </p:grpSpPr>
        <p:sp>
          <p:nvSpPr>
            <p:cNvPr id="96292" name="Freeform 317"/>
            <p:cNvSpPr>
              <a:spLocks/>
            </p:cNvSpPr>
            <p:nvPr/>
          </p:nvSpPr>
          <p:spPr bwMode="auto">
            <a:xfrm>
              <a:off x="3535" y="3575"/>
              <a:ext cx="320" cy="130"/>
            </a:xfrm>
            <a:custGeom>
              <a:avLst/>
              <a:gdLst>
                <a:gd name="T0" fmla="*/ 0 w 320"/>
                <a:gd name="T1" fmla="*/ 130 h 130"/>
                <a:gd name="T2" fmla="*/ 0 w 320"/>
                <a:gd name="T3" fmla="*/ 100 h 130"/>
                <a:gd name="T4" fmla="*/ 320 w 320"/>
                <a:gd name="T5" fmla="*/ 0 h 130"/>
                <a:gd name="T6" fmla="*/ 320 w 320"/>
                <a:gd name="T7" fmla="*/ 35 h 130"/>
                <a:gd name="T8" fmla="*/ 0 w 320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130"/>
                <a:gd name="T17" fmla="*/ 320 w 32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130">
                  <a:moveTo>
                    <a:pt x="0" y="130"/>
                  </a:moveTo>
                  <a:lnTo>
                    <a:pt x="0" y="100"/>
                  </a:lnTo>
                  <a:lnTo>
                    <a:pt x="320" y="0"/>
                  </a:lnTo>
                  <a:lnTo>
                    <a:pt x="320" y="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293" name="Group 318"/>
            <p:cNvGrpSpPr>
              <a:grpSpLocks/>
            </p:cNvGrpSpPr>
            <p:nvPr/>
          </p:nvGrpSpPr>
          <p:grpSpPr bwMode="auto">
            <a:xfrm>
              <a:off x="1515" y="3351"/>
              <a:ext cx="2452" cy="354"/>
              <a:chOff x="1515" y="3351"/>
              <a:chExt cx="2452" cy="354"/>
            </a:xfrm>
          </p:grpSpPr>
          <p:sp>
            <p:nvSpPr>
              <p:cNvPr id="96294" name="Freeform 319"/>
              <p:cNvSpPr>
                <a:spLocks/>
              </p:cNvSpPr>
              <p:nvPr/>
            </p:nvSpPr>
            <p:spPr bwMode="auto">
              <a:xfrm>
                <a:off x="1661" y="3351"/>
                <a:ext cx="319" cy="354"/>
              </a:xfrm>
              <a:custGeom>
                <a:avLst/>
                <a:gdLst>
                  <a:gd name="T0" fmla="*/ 0 w 319"/>
                  <a:gd name="T1" fmla="*/ 354 h 354"/>
                  <a:gd name="T2" fmla="*/ 0 w 319"/>
                  <a:gd name="T3" fmla="*/ 95 h 354"/>
                  <a:gd name="T4" fmla="*/ 319 w 319"/>
                  <a:gd name="T5" fmla="*/ 0 h 354"/>
                  <a:gd name="T6" fmla="*/ 319 w 319"/>
                  <a:gd name="T7" fmla="*/ 259 h 354"/>
                  <a:gd name="T8" fmla="*/ 0 w 319"/>
                  <a:gd name="T9" fmla="*/ 354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54"/>
                  <a:gd name="T17" fmla="*/ 319 w 319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54">
                    <a:moveTo>
                      <a:pt x="0" y="354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59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5" name="Freeform 320"/>
              <p:cNvSpPr>
                <a:spLocks/>
              </p:cNvSpPr>
              <p:nvPr/>
            </p:nvSpPr>
            <p:spPr bwMode="auto">
              <a:xfrm>
                <a:off x="2036" y="3373"/>
                <a:ext cx="319" cy="332"/>
              </a:xfrm>
              <a:custGeom>
                <a:avLst/>
                <a:gdLst>
                  <a:gd name="T0" fmla="*/ 0 w 319"/>
                  <a:gd name="T1" fmla="*/ 332 h 332"/>
                  <a:gd name="T2" fmla="*/ 0 w 319"/>
                  <a:gd name="T3" fmla="*/ 95 h 332"/>
                  <a:gd name="T4" fmla="*/ 319 w 319"/>
                  <a:gd name="T5" fmla="*/ 0 h 332"/>
                  <a:gd name="T6" fmla="*/ 319 w 319"/>
                  <a:gd name="T7" fmla="*/ 237 h 332"/>
                  <a:gd name="T8" fmla="*/ 0 w 319"/>
                  <a:gd name="T9" fmla="*/ 332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32"/>
                  <a:gd name="T17" fmla="*/ 319 w 319"/>
                  <a:gd name="T18" fmla="*/ 332 h 3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32">
                    <a:moveTo>
                      <a:pt x="0" y="33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37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6" name="Freeform 321"/>
              <p:cNvSpPr>
                <a:spLocks/>
              </p:cNvSpPr>
              <p:nvPr/>
            </p:nvSpPr>
            <p:spPr bwMode="auto">
              <a:xfrm>
                <a:off x="2411" y="3399"/>
                <a:ext cx="319" cy="306"/>
              </a:xfrm>
              <a:custGeom>
                <a:avLst/>
                <a:gdLst>
                  <a:gd name="T0" fmla="*/ 0 w 319"/>
                  <a:gd name="T1" fmla="*/ 306 h 306"/>
                  <a:gd name="T2" fmla="*/ 0 w 319"/>
                  <a:gd name="T3" fmla="*/ 99 h 306"/>
                  <a:gd name="T4" fmla="*/ 319 w 319"/>
                  <a:gd name="T5" fmla="*/ 0 h 306"/>
                  <a:gd name="T6" fmla="*/ 319 w 319"/>
                  <a:gd name="T7" fmla="*/ 211 h 306"/>
                  <a:gd name="T8" fmla="*/ 0 w 319"/>
                  <a:gd name="T9" fmla="*/ 306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06"/>
                  <a:gd name="T17" fmla="*/ 319 w 319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06">
                    <a:moveTo>
                      <a:pt x="0" y="306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211"/>
                    </a:lnTo>
                    <a:lnTo>
                      <a:pt x="0" y="30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7" name="Freeform 322"/>
              <p:cNvSpPr>
                <a:spLocks/>
              </p:cNvSpPr>
              <p:nvPr/>
            </p:nvSpPr>
            <p:spPr bwMode="auto">
              <a:xfrm>
                <a:off x="2786" y="3446"/>
                <a:ext cx="319" cy="259"/>
              </a:xfrm>
              <a:custGeom>
                <a:avLst/>
                <a:gdLst>
                  <a:gd name="T0" fmla="*/ 0 w 319"/>
                  <a:gd name="T1" fmla="*/ 259 h 259"/>
                  <a:gd name="T2" fmla="*/ 0 w 319"/>
                  <a:gd name="T3" fmla="*/ 99 h 259"/>
                  <a:gd name="T4" fmla="*/ 319 w 319"/>
                  <a:gd name="T5" fmla="*/ 0 h 259"/>
                  <a:gd name="T6" fmla="*/ 319 w 319"/>
                  <a:gd name="T7" fmla="*/ 164 h 259"/>
                  <a:gd name="T8" fmla="*/ 0 w 319"/>
                  <a:gd name="T9" fmla="*/ 25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59"/>
                  <a:gd name="T17" fmla="*/ 319 w 319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59">
                    <a:moveTo>
                      <a:pt x="0" y="259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164"/>
                    </a:lnTo>
                    <a:lnTo>
                      <a:pt x="0" y="25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8" name="Freeform 323"/>
              <p:cNvSpPr>
                <a:spLocks/>
              </p:cNvSpPr>
              <p:nvPr/>
            </p:nvSpPr>
            <p:spPr bwMode="auto">
              <a:xfrm>
                <a:off x="3161" y="3506"/>
                <a:ext cx="319" cy="199"/>
              </a:xfrm>
              <a:custGeom>
                <a:avLst/>
                <a:gdLst>
                  <a:gd name="T0" fmla="*/ 0 w 319"/>
                  <a:gd name="T1" fmla="*/ 199 h 199"/>
                  <a:gd name="T2" fmla="*/ 0 w 319"/>
                  <a:gd name="T3" fmla="*/ 95 h 199"/>
                  <a:gd name="T4" fmla="*/ 319 w 319"/>
                  <a:gd name="T5" fmla="*/ 0 h 199"/>
                  <a:gd name="T6" fmla="*/ 319 w 319"/>
                  <a:gd name="T7" fmla="*/ 104 h 199"/>
                  <a:gd name="T8" fmla="*/ 0 w 319"/>
                  <a:gd name="T9" fmla="*/ 199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99"/>
                  <a:gd name="T17" fmla="*/ 319 w 319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99">
                    <a:moveTo>
                      <a:pt x="0" y="199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04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299" name="Group 324"/>
              <p:cNvGrpSpPr>
                <a:grpSpLocks/>
              </p:cNvGrpSpPr>
              <p:nvPr/>
            </p:nvGrpSpPr>
            <p:grpSpPr bwMode="auto">
              <a:xfrm>
                <a:off x="1515" y="3351"/>
                <a:ext cx="2452" cy="354"/>
                <a:chOff x="1515" y="3351"/>
                <a:chExt cx="2452" cy="354"/>
              </a:xfrm>
            </p:grpSpPr>
            <p:sp>
              <p:nvSpPr>
                <p:cNvPr id="96300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15" y="3446"/>
                  <a:ext cx="146" cy="259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1" name="Freeform 326"/>
                <p:cNvSpPr>
                  <a:spLocks/>
                </p:cNvSpPr>
                <p:nvPr/>
              </p:nvSpPr>
              <p:spPr bwMode="auto">
                <a:xfrm>
                  <a:off x="1515" y="3351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3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3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2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90" y="3468"/>
                  <a:ext cx="146" cy="23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3" name="Freeform 328"/>
                <p:cNvSpPr>
                  <a:spLocks/>
                </p:cNvSpPr>
                <p:nvPr/>
              </p:nvSpPr>
              <p:spPr bwMode="auto">
                <a:xfrm>
                  <a:off x="1890" y="3373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4" name="Rectangle 329"/>
                <p:cNvSpPr>
                  <a:spLocks noChangeArrowheads="1"/>
                </p:cNvSpPr>
                <p:nvPr/>
              </p:nvSpPr>
              <p:spPr bwMode="auto">
                <a:xfrm>
                  <a:off x="2265" y="3498"/>
                  <a:ext cx="146" cy="20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5" name="Freeform 330"/>
                <p:cNvSpPr>
                  <a:spLocks/>
                </p:cNvSpPr>
                <p:nvPr/>
              </p:nvSpPr>
              <p:spPr bwMode="auto">
                <a:xfrm>
                  <a:off x="2265" y="3399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6" name="Rectangle 331"/>
                <p:cNvSpPr>
                  <a:spLocks noChangeArrowheads="1"/>
                </p:cNvSpPr>
                <p:nvPr/>
              </p:nvSpPr>
              <p:spPr bwMode="auto">
                <a:xfrm>
                  <a:off x="2640" y="3545"/>
                  <a:ext cx="146" cy="16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7" name="Freeform 332"/>
                <p:cNvSpPr>
                  <a:spLocks/>
                </p:cNvSpPr>
                <p:nvPr/>
              </p:nvSpPr>
              <p:spPr bwMode="auto">
                <a:xfrm>
                  <a:off x="2640" y="3446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8" name="Rectangle 333"/>
                <p:cNvSpPr>
                  <a:spLocks noChangeArrowheads="1"/>
                </p:cNvSpPr>
                <p:nvPr/>
              </p:nvSpPr>
              <p:spPr bwMode="auto">
                <a:xfrm>
                  <a:off x="3015" y="3601"/>
                  <a:ext cx="146" cy="104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09" name="Freeform 334"/>
                <p:cNvSpPr>
                  <a:spLocks/>
                </p:cNvSpPr>
                <p:nvPr/>
              </p:nvSpPr>
              <p:spPr bwMode="auto">
                <a:xfrm>
                  <a:off x="3015" y="3506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10" name="Rectangle 335"/>
                <p:cNvSpPr>
                  <a:spLocks noChangeArrowheads="1"/>
                </p:cNvSpPr>
                <p:nvPr/>
              </p:nvSpPr>
              <p:spPr bwMode="auto">
                <a:xfrm>
                  <a:off x="3390" y="3675"/>
                  <a:ext cx="145" cy="3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11" name="Freeform 336"/>
                <p:cNvSpPr>
                  <a:spLocks/>
                </p:cNvSpPr>
                <p:nvPr/>
              </p:nvSpPr>
              <p:spPr bwMode="auto">
                <a:xfrm>
                  <a:off x="3390" y="3575"/>
                  <a:ext cx="465" cy="100"/>
                </a:xfrm>
                <a:custGeom>
                  <a:avLst/>
                  <a:gdLst>
                    <a:gd name="T0" fmla="*/ 145 w 465"/>
                    <a:gd name="T1" fmla="*/ 100 h 100"/>
                    <a:gd name="T2" fmla="*/ 465 w 465"/>
                    <a:gd name="T3" fmla="*/ 0 h 100"/>
                    <a:gd name="T4" fmla="*/ 312 w 465"/>
                    <a:gd name="T5" fmla="*/ 0 h 100"/>
                    <a:gd name="T6" fmla="*/ 0 w 465"/>
                    <a:gd name="T7" fmla="*/ 100 h 100"/>
                    <a:gd name="T8" fmla="*/ 145 w 465"/>
                    <a:gd name="T9" fmla="*/ 10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100"/>
                    <a:gd name="T17" fmla="*/ 465 w 465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100">
                      <a:moveTo>
                        <a:pt x="145" y="100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100"/>
                      </a:lnTo>
                      <a:lnTo>
                        <a:pt x="145" y="100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12" name="Line 337"/>
                <p:cNvSpPr>
                  <a:spLocks noChangeShapeType="1"/>
                </p:cNvSpPr>
                <p:nvPr/>
              </p:nvSpPr>
              <p:spPr bwMode="auto">
                <a:xfrm>
                  <a:off x="3966" y="3610"/>
                  <a:ext cx="1" cy="2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6270" name="Group 338"/>
          <p:cNvGrpSpPr>
            <a:grpSpLocks/>
          </p:cNvGrpSpPr>
          <p:nvPr/>
        </p:nvGrpSpPr>
        <p:grpSpPr bwMode="auto">
          <a:xfrm>
            <a:off x="1390650" y="5805488"/>
            <a:ext cx="3725863" cy="384175"/>
            <a:chOff x="876" y="3657"/>
            <a:chExt cx="2347" cy="242"/>
          </a:xfrm>
        </p:grpSpPr>
        <p:grpSp>
          <p:nvGrpSpPr>
            <p:cNvPr id="96273" name="Group 339"/>
            <p:cNvGrpSpPr>
              <a:grpSpLocks/>
            </p:cNvGrpSpPr>
            <p:nvPr/>
          </p:nvGrpSpPr>
          <p:grpSpPr bwMode="auto">
            <a:xfrm>
              <a:off x="876" y="3657"/>
              <a:ext cx="2347" cy="242"/>
              <a:chOff x="876" y="3657"/>
              <a:chExt cx="2347" cy="242"/>
            </a:xfrm>
          </p:grpSpPr>
          <p:sp>
            <p:nvSpPr>
              <p:cNvPr id="96276" name="Freeform 340"/>
              <p:cNvSpPr>
                <a:spLocks/>
              </p:cNvSpPr>
              <p:nvPr/>
            </p:nvSpPr>
            <p:spPr bwMode="auto">
              <a:xfrm>
                <a:off x="1029" y="3657"/>
                <a:ext cx="319" cy="242"/>
              </a:xfrm>
              <a:custGeom>
                <a:avLst/>
                <a:gdLst>
                  <a:gd name="T0" fmla="*/ 0 w 319"/>
                  <a:gd name="T1" fmla="*/ 242 h 242"/>
                  <a:gd name="T2" fmla="*/ 0 w 319"/>
                  <a:gd name="T3" fmla="*/ 95 h 242"/>
                  <a:gd name="T4" fmla="*/ 319 w 319"/>
                  <a:gd name="T5" fmla="*/ 0 h 242"/>
                  <a:gd name="T6" fmla="*/ 319 w 319"/>
                  <a:gd name="T7" fmla="*/ 147 h 242"/>
                  <a:gd name="T8" fmla="*/ 0 w 319"/>
                  <a:gd name="T9" fmla="*/ 242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42"/>
                  <a:gd name="T17" fmla="*/ 319 w 319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42">
                    <a:moveTo>
                      <a:pt x="0" y="24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47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7" name="Rectangle 341"/>
              <p:cNvSpPr>
                <a:spLocks noChangeArrowheads="1"/>
              </p:cNvSpPr>
              <p:nvPr/>
            </p:nvSpPr>
            <p:spPr bwMode="auto">
              <a:xfrm>
                <a:off x="876" y="3752"/>
                <a:ext cx="153" cy="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8" name="Freeform 342"/>
              <p:cNvSpPr>
                <a:spLocks/>
              </p:cNvSpPr>
              <p:nvPr/>
            </p:nvSpPr>
            <p:spPr bwMode="auto">
              <a:xfrm>
                <a:off x="876" y="3657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9" name="Freeform 343"/>
              <p:cNvSpPr>
                <a:spLocks/>
              </p:cNvSpPr>
              <p:nvPr/>
            </p:nvSpPr>
            <p:spPr bwMode="auto">
              <a:xfrm>
                <a:off x="1404" y="3679"/>
                <a:ext cx="319" cy="220"/>
              </a:xfrm>
              <a:custGeom>
                <a:avLst/>
                <a:gdLst>
                  <a:gd name="T0" fmla="*/ 0 w 319"/>
                  <a:gd name="T1" fmla="*/ 220 h 220"/>
                  <a:gd name="T2" fmla="*/ 0 w 319"/>
                  <a:gd name="T3" fmla="*/ 95 h 220"/>
                  <a:gd name="T4" fmla="*/ 319 w 319"/>
                  <a:gd name="T5" fmla="*/ 0 h 220"/>
                  <a:gd name="T6" fmla="*/ 319 w 319"/>
                  <a:gd name="T7" fmla="*/ 125 h 220"/>
                  <a:gd name="T8" fmla="*/ 0 w 319"/>
                  <a:gd name="T9" fmla="*/ 220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20"/>
                  <a:gd name="T17" fmla="*/ 319 w 319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20">
                    <a:moveTo>
                      <a:pt x="0" y="22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25"/>
                    </a:lnTo>
                    <a:lnTo>
                      <a:pt x="0" y="22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0" name="Rectangle 344"/>
              <p:cNvSpPr>
                <a:spLocks noChangeArrowheads="1"/>
              </p:cNvSpPr>
              <p:nvPr/>
            </p:nvSpPr>
            <p:spPr bwMode="auto">
              <a:xfrm>
                <a:off x="1251" y="3774"/>
                <a:ext cx="153" cy="1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1" name="Freeform 345"/>
              <p:cNvSpPr>
                <a:spLocks/>
              </p:cNvSpPr>
              <p:nvPr/>
            </p:nvSpPr>
            <p:spPr bwMode="auto">
              <a:xfrm>
                <a:off x="1251" y="367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2" name="Freeform 346"/>
              <p:cNvSpPr>
                <a:spLocks/>
              </p:cNvSpPr>
              <p:nvPr/>
            </p:nvSpPr>
            <p:spPr bwMode="auto">
              <a:xfrm>
                <a:off x="1779" y="3696"/>
                <a:ext cx="319" cy="203"/>
              </a:xfrm>
              <a:custGeom>
                <a:avLst/>
                <a:gdLst>
                  <a:gd name="T0" fmla="*/ 0 w 319"/>
                  <a:gd name="T1" fmla="*/ 203 h 203"/>
                  <a:gd name="T2" fmla="*/ 0 w 319"/>
                  <a:gd name="T3" fmla="*/ 100 h 203"/>
                  <a:gd name="T4" fmla="*/ 319 w 319"/>
                  <a:gd name="T5" fmla="*/ 0 h 203"/>
                  <a:gd name="T6" fmla="*/ 319 w 319"/>
                  <a:gd name="T7" fmla="*/ 108 h 203"/>
                  <a:gd name="T8" fmla="*/ 0 w 319"/>
                  <a:gd name="T9" fmla="*/ 203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03"/>
                  <a:gd name="T17" fmla="*/ 319 w 319"/>
                  <a:gd name="T18" fmla="*/ 203 h 2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03">
                    <a:moveTo>
                      <a:pt x="0" y="20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108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3" name="Rectangle 347"/>
              <p:cNvSpPr>
                <a:spLocks noChangeArrowheads="1"/>
              </p:cNvSpPr>
              <p:nvPr/>
            </p:nvSpPr>
            <p:spPr bwMode="auto">
              <a:xfrm>
                <a:off x="1626" y="3796"/>
                <a:ext cx="153" cy="1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4" name="Freeform 348"/>
              <p:cNvSpPr>
                <a:spLocks/>
              </p:cNvSpPr>
              <p:nvPr/>
            </p:nvSpPr>
            <p:spPr bwMode="auto">
              <a:xfrm>
                <a:off x="1626" y="369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20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5" name="Freeform 349"/>
              <p:cNvSpPr>
                <a:spLocks/>
              </p:cNvSpPr>
              <p:nvPr/>
            </p:nvSpPr>
            <p:spPr bwMode="auto">
              <a:xfrm>
                <a:off x="2154" y="3726"/>
                <a:ext cx="319" cy="173"/>
              </a:xfrm>
              <a:custGeom>
                <a:avLst/>
                <a:gdLst>
                  <a:gd name="T0" fmla="*/ 0 w 319"/>
                  <a:gd name="T1" fmla="*/ 173 h 173"/>
                  <a:gd name="T2" fmla="*/ 0 w 319"/>
                  <a:gd name="T3" fmla="*/ 100 h 173"/>
                  <a:gd name="T4" fmla="*/ 319 w 319"/>
                  <a:gd name="T5" fmla="*/ 0 h 173"/>
                  <a:gd name="T6" fmla="*/ 319 w 319"/>
                  <a:gd name="T7" fmla="*/ 78 h 173"/>
                  <a:gd name="T8" fmla="*/ 0 w 319"/>
                  <a:gd name="T9" fmla="*/ 173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73"/>
                  <a:gd name="T17" fmla="*/ 319 w 319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73">
                    <a:moveTo>
                      <a:pt x="0" y="17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78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6" name="Rectangle 350"/>
              <p:cNvSpPr>
                <a:spLocks noChangeArrowheads="1"/>
              </p:cNvSpPr>
              <p:nvPr/>
            </p:nvSpPr>
            <p:spPr bwMode="auto">
              <a:xfrm>
                <a:off x="2001" y="3826"/>
                <a:ext cx="153" cy="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7" name="Freeform 351"/>
              <p:cNvSpPr>
                <a:spLocks/>
              </p:cNvSpPr>
              <p:nvPr/>
            </p:nvSpPr>
            <p:spPr bwMode="auto">
              <a:xfrm>
                <a:off x="2001" y="372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19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8" name="Freeform 352"/>
              <p:cNvSpPr>
                <a:spLocks/>
              </p:cNvSpPr>
              <p:nvPr/>
            </p:nvSpPr>
            <p:spPr bwMode="auto">
              <a:xfrm>
                <a:off x="2529" y="3739"/>
                <a:ext cx="319" cy="160"/>
              </a:xfrm>
              <a:custGeom>
                <a:avLst/>
                <a:gdLst>
                  <a:gd name="T0" fmla="*/ 0 w 319"/>
                  <a:gd name="T1" fmla="*/ 160 h 160"/>
                  <a:gd name="T2" fmla="*/ 0 w 319"/>
                  <a:gd name="T3" fmla="*/ 95 h 160"/>
                  <a:gd name="T4" fmla="*/ 319 w 319"/>
                  <a:gd name="T5" fmla="*/ 0 h 160"/>
                  <a:gd name="T6" fmla="*/ 319 w 319"/>
                  <a:gd name="T7" fmla="*/ 65 h 160"/>
                  <a:gd name="T8" fmla="*/ 0 w 319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60"/>
                  <a:gd name="T17" fmla="*/ 319 w 31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60">
                    <a:moveTo>
                      <a:pt x="0" y="16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65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89" name="Freeform 353"/>
              <p:cNvSpPr>
                <a:spLocks/>
              </p:cNvSpPr>
              <p:nvPr/>
            </p:nvSpPr>
            <p:spPr bwMode="auto">
              <a:xfrm>
                <a:off x="2376" y="373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0" name="Freeform 354"/>
              <p:cNvSpPr>
                <a:spLocks/>
              </p:cNvSpPr>
              <p:nvPr/>
            </p:nvSpPr>
            <p:spPr bwMode="auto">
              <a:xfrm>
                <a:off x="2904" y="3778"/>
                <a:ext cx="319" cy="121"/>
              </a:xfrm>
              <a:custGeom>
                <a:avLst/>
                <a:gdLst>
                  <a:gd name="T0" fmla="*/ 0 w 319"/>
                  <a:gd name="T1" fmla="*/ 121 h 121"/>
                  <a:gd name="T2" fmla="*/ 0 w 319"/>
                  <a:gd name="T3" fmla="*/ 95 h 121"/>
                  <a:gd name="T4" fmla="*/ 319 w 319"/>
                  <a:gd name="T5" fmla="*/ 0 h 121"/>
                  <a:gd name="T6" fmla="*/ 319 w 319"/>
                  <a:gd name="T7" fmla="*/ 26 h 121"/>
                  <a:gd name="T8" fmla="*/ 0 w 319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21"/>
                  <a:gd name="T17" fmla="*/ 319 w 319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21">
                    <a:moveTo>
                      <a:pt x="0" y="121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1" name="Freeform 355"/>
              <p:cNvSpPr>
                <a:spLocks/>
              </p:cNvSpPr>
              <p:nvPr/>
            </p:nvSpPr>
            <p:spPr bwMode="auto">
              <a:xfrm>
                <a:off x="2751" y="3778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6274" name="Rectangle 356"/>
            <p:cNvSpPr>
              <a:spLocks noChangeArrowheads="1"/>
            </p:cNvSpPr>
            <p:nvPr/>
          </p:nvSpPr>
          <p:spPr bwMode="auto">
            <a:xfrm>
              <a:off x="2376" y="3834"/>
              <a:ext cx="153" cy="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5" name="Rectangle 357"/>
            <p:cNvSpPr>
              <a:spLocks noChangeArrowheads="1"/>
            </p:cNvSpPr>
            <p:nvPr/>
          </p:nvSpPr>
          <p:spPr bwMode="auto">
            <a:xfrm>
              <a:off x="2751" y="3873"/>
              <a:ext cx="153" cy="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271" name="Text Box 358"/>
          <p:cNvSpPr txBox="1">
            <a:spLocks noChangeArrowheads="1"/>
          </p:cNvSpPr>
          <p:nvPr/>
        </p:nvSpPr>
        <p:spPr bwMode="auto">
          <a:xfrm>
            <a:off x="8277225" y="20621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"/>
            <a:ext cx="7931150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</a:rPr>
              <a:t>Plasma Inflammatory Cytokines</a:t>
            </a:r>
            <a:endParaRPr lang="en-US" sz="4000"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7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304800"/>
            <a:ext cx="83947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80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Adaptive vs Maladaptive Response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8306" name="Group 3"/>
          <p:cNvGrpSpPr>
            <a:grpSpLocks/>
          </p:cNvGrpSpPr>
          <p:nvPr/>
        </p:nvGrpSpPr>
        <p:grpSpPr bwMode="auto">
          <a:xfrm>
            <a:off x="482600" y="1460500"/>
            <a:ext cx="5954713" cy="2535238"/>
            <a:chOff x="327" y="1200"/>
            <a:chExt cx="4873" cy="2541"/>
          </a:xfrm>
        </p:grpSpPr>
        <p:pic>
          <p:nvPicPr>
            <p:cNvPr id="98424" name="Picture 4" descr="ARDS-HDR over ti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" y="1200"/>
              <a:ext cx="4873" cy="2541"/>
            </a:xfrm>
            <a:prstGeom prst="rect">
              <a:avLst/>
            </a:prstGeom>
            <a:noFill/>
            <a:ln w="76200" cmpd="tri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425" name="Text Box 5"/>
            <p:cNvSpPr txBox="1">
              <a:spLocks noChangeArrowheads="1"/>
            </p:cNvSpPr>
            <p:nvPr/>
          </p:nvSpPr>
          <p:spPr bwMode="auto">
            <a:xfrm>
              <a:off x="332" y="2699"/>
              <a:ext cx="1138" cy="2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 Rounded MT Bold" charset="0"/>
                </a:rPr>
                <a:t>Maladaptive</a:t>
              </a:r>
            </a:p>
          </p:txBody>
        </p:sp>
        <p:sp>
          <p:nvSpPr>
            <p:cNvPr id="98426" name="Text Box 6"/>
            <p:cNvSpPr txBox="1">
              <a:spLocks noChangeArrowheads="1"/>
            </p:cNvSpPr>
            <p:nvPr/>
          </p:nvSpPr>
          <p:spPr bwMode="auto">
            <a:xfrm>
              <a:off x="1093" y="3228"/>
              <a:ext cx="875" cy="2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0" bIns="0" anchor="ctr" anchorCtr="1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 Rounded MT Bold" charset="0"/>
                </a:rPr>
                <a:t>Adaptive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409700" y="3954463"/>
            <a:ext cx="6502400" cy="2420937"/>
            <a:chOff x="888" y="2691"/>
            <a:chExt cx="4096" cy="1525"/>
          </a:xfrm>
        </p:grpSpPr>
        <p:grpSp>
          <p:nvGrpSpPr>
            <p:cNvPr id="98309" name="Group 8"/>
            <p:cNvGrpSpPr>
              <a:grpSpLocks/>
            </p:cNvGrpSpPr>
            <p:nvPr/>
          </p:nvGrpSpPr>
          <p:grpSpPr bwMode="auto">
            <a:xfrm>
              <a:off x="888" y="2691"/>
              <a:ext cx="4096" cy="1525"/>
              <a:chOff x="888" y="2691"/>
              <a:chExt cx="4096" cy="1525"/>
            </a:xfrm>
          </p:grpSpPr>
          <p:sp>
            <p:nvSpPr>
              <p:cNvPr id="98346" name="Rectangle 9"/>
              <p:cNvSpPr>
                <a:spLocks noChangeArrowheads="1"/>
              </p:cNvSpPr>
              <p:nvPr/>
            </p:nvSpPr>
            <p:spPr bwMode="auto">
              <a:xfrm>
                <a:off x="888" y="2808"/>
                <a:ext cx="4096" cy="1408"/>
              </a:xfrm>
              <a:prstGeom prst="rect">
                <a:avLst/>
              </a:prstGeom>
              <a:solidFill>
                <a:schemeClr val="bg1"/>
              </a:solidFill>
              <a:ln w="76200" cmpd="tri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grpSp>
            <p:nvGrpSpPr>
              <p:cNvPr id="98347" name="Group 10"/>
              <p:cNvGrpSpPr>
                <a:grpSpLocks/>
              </p:cNvGrpSpPr>
              <p:nvPr/>
            </p:nvGrpSpPr>
            <p:grpSpPr bwMode="auto">
              <a:xfrm>
                <a:off x="1610" y="2691"/>
                <a:ext cx="3310" cy="1312"/>
                <a:chOff x="970" y="1422"/>
                <a:chExt cx="4670" cy="2170"/>
              </a:xfrm>
            </p:grpSpPr>
            <p:grpSp>
              <p:nvGrpSpPr>
                <p:cNvPr id="98392" name="Group 11"/>
                <p:cNvGrpSpPr>
                  <a:grpSpLocks/>
                </p:cNvGrpSpPr>
                <p:nvPr/>
              </p:nvGrpSpPr>
              <p:grpSpPr bwMode="auto">
                <a:xfrm>
                  <a:off x="970" y="2543"/>
                  <a:ext cx="3399" cy="1049"/>
                  <a:chOff x="970" y="2535"/>
                  <a:chExt cx="3399" cy="1049"/>
                </a:xfrm>
              </p:grpSpPr>
              <p:grpSp>
                <p:nvGrpSpPr>
                  <p:cNvPr id="9841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970" y="2535"/>
                    <a:ext cx="236" cy="1049"/>
                    <a:chOff x="970" y="2546"/>
                    <a:chExt cx="236" cy="1049"/>
                  </a:xfrm>
                </p:grpSpPr>
                <p:sp>
                  <p:nvSpPr>
                    <p:cNvPr id="98419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0" y="2674"/>
                      <a:ext cx="236" cy="921"/>
                    </a:xfrm>
                    <a:prstGeom prst="rect">
                      <a:avLst/>
                    </a:prstGeom>
                    <a:solidFill>
                      <a:srgbClr val="57CBF4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420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75" y="2546"/>
                      <a:ext cx="31" cy="258"/>
                      <a:chOff x="1235" y="1838"/>
                      <a:chExt cx="30" cy="317"/>
                    </a:xfrm>
                  </p:grpSpPr>
                  <p:sp>
                    <p:nvSpPr>
                      <p:cNvPr id="98421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252" y="1838"/>
                        <a:ext cx="0" cy="31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22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35" y="1838"/>
                        <a:ext cx="3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23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35" y="2155"/>
                        <a:ext cx="3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411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24" y="2607"/>
                    <a:ext cx="237" cy="977"/>
                    <a:chOff x="2024" y="2618"/>
                    <a:chExt cx="237" cy="977"/>
                  </a:xfrm>
                </p:grpSpPr>
                <p:sp>
                  <p:nvSpPr>
                    <p:cNvPr id="98414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4" y="2733"/>
                      <a:ext cx="237" cy="862"/>
                    </a:xfrm>
                    <a:prstGeom prst="rect">
                      <a:avLst/>
                    </a:prstGeom>
                    <a:solidFill>
                      <a:srgbClr val="57CBF4"/>
                    </a:solidFill>
                    <a:ln w="12700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415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6" y="2618"/>
                      <a:ext cx="31" cy="259"/>
                      <a:chOff x="2228" y="1917"/>
                      <a:chExt cx="30" cy="318"/>
                    </a:xfrm>
                  </p:grpSpPr>
                  <p:sp>
                    <p:nvSpPr>
                      <p:cNvPr id="98416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45" y="1917"/>
                        <a:ext cx="0" cy="31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17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28" y="1917"/>
                        <a:ext cx="3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18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28" y="2235"/>
                        <a:ext cx="3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98412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3078" y="2911"/>
                    <a:ext cx="237" cy="673"/>
                  </a:xfrm>
                  <a:prstGeom prst="rect">
                    <a:avLst/>
                  </a:prstGeom>
                  <a:solidFill>
                    <a:srgbClr val="57CBF4"/>
                  </a:solidFill>
                  <a:ln w="1270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413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132" y="3277"/>
                    <a:ext cx="237" cy="307"/>
                  </a:xfrm>
                  <a:prstGeom prst="rect">
                    <a:avLst/>
                  </a:prstGeom>
                  <a:solidFill>
                    <a:srgbClr val="57CBF4"/>
                  </a:solidFill>
                  <a:ln w="1270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8393" name="Group 26"/>
                <p:cNvGrpSpPr>
                  <a:grpSpLocks/>
                </p:cNvGrpSpPr>
                <p:nvPr/>
              </p:nvGrpSpPr>
              <p:grpSpPr bwMode="auto">
                <a:xfrm>
                  <a:off x="1192" y="2669"/>
                  <a:ext cx="4448" cy="765"/>
                  <a:chOff x="1192" y="2661"/>
                  <a:chExt cx="4448" cy="765"/>
                </a:xfrm>
              </p:grpSpPr>
              <p:sp>
                <p:nvSpPr>
                  <p:cNvPr id="98395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04" y="3269"/>
                    <a:ext cx="608" cy="8"/>
                  </a:xfrm>
                  <a:prstGeom prst="line">
                    <a:avLst/>
                  </a:prstGeom>
                  <a:noFill/>
                  <a:ln w="28575">
                    <a:solidFill>
                      <a:srgbClr val="7F7F7F"/>
                    </a:solidFill>
                    <a:round/>
                    <a:headEnd/>
                    <a:tailEnd type="none" w="med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tIns="0" bIns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839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192" y="2661"/>
                    <a:ext cx="4448" cy="765"/>
                    <a:chOff x="1192" y="2661"/>
                    <a:chExt cx="4448" cy="765"/>
                  </a:xfrm>
                </p:grpSpPr>
                <p:grpSp>
                  <p:nvGrpSpPr>
                    <p:cNvPr id="98397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92" y="2661"/>
                      <a:ext cx="4448" cy="609"/>
                      <a:chOff x="1192" y="2661"/>
                      <a:chExt cx="4448" cy="609"/>
                    </a:xfrm>
                  </p:grpSpPr>
                  <p:grpSp>
                    <p:nvGrpSpPr>
                      <p:cNvPr id="98402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92" y="2661"/>
                        <a:ext cx="4448" cy="609"/>
                        <a:chOff x="1192" y="2661"/>
                        <a:chExt cx="4448" cy="609"/>
                      </a:xfrm>
                    </p:grpSpPr>
                    <p:sp>
                      <p:nvSpPr>
                        <p:cNvPr id="98407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2" y="2661"/>
                          <a:ext cx="372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7F7F7F"/>
                          </a:solidFill>
                          <a:round/>
                          <a:headEnd/>
                          <a:tailEnd type="none" w="med" len="lg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tIns="0" bIns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08" name="AutoShape 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96" y="2661"/>
                          <a:ext cx="211" cy="608"/>
                        </a:xfrm>
                        <a:prstGeom prst="rightBrace">
                          <a:avLst>
                            <a:gd name="adj1" fmla="val 24013"/>
                            <a:gd name="adj2" fmla="val 50000"/>
                          </a:avLst>
                        </a:prstGeom>
                        <a:noFill/>
                        <a:ln w="19050">
                          <a:solidFill>
                            <a:srgbClr val="7F7F7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tIns="0" bIns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70049" name="Text Box 3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97" y="2760"/>
                          <a:ext cx="643" cy="5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tIns="0" bIns="0" anchor="ctr" anchorCtr="1">
                          <a:spAutoFit/>
                        </a:bodyPr>
                        <a:lstStyle>
                          <a:lvl1pPr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37931725" indent="-37474525"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2pPr>
                          <a:lvl3pPr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3pPr>
                          <a:lvl4pPr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4pPr>
                          <a:lvl5pPr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Helvetica" charset="0"/>
                              <a:ea typeface="ＭＳ Ｐゴシック" charset="0"/>
                            </a:defRPr>
                          </a:lvl9pPr>
                        </a:lstStyle>
                        <a:p>
                          <a:pPr>
                            <a:defRPr/>
                          </a:pPr>
                          <a:r>
                            <a:rPr lang="en-US" b="1" smtClean="0">
                              <a:solidFill>
                                <a:srgbClr val="262626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Arial Rounded MT Bold" charset="0"/>
                            </a:rPr>
                            <a:t> </a:t>
                          </a:r>
                          <a:r>
                            <a:rPr lang="en-US" b="1" u="sng" smtClean="0">
                              <a:solidFill>
                                <a:srgbClr val="262626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Arial Rounded MT Bold" charset="0"/>
                            </a:rPr>
                            <a:t>&gt;</a:t>
                          </a:r>
                          <a:r>
                            <a:rPr lang="en-US" b="1" smtClean="0">
                              <a:solidFill>
                                <a:srgbClr val="262626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Arial Rounded MT Bold" charset="0"/>
                            </a:rPr>
                            <a:t> 1-point</a:t>
                          </a:r>
                        </a:p>
                      </p:txBody>
                    </p:sp>
                  </p:grpSp>
                  <p:grpSp>
                    <p:nvGrpSpPr>
                      <p:cNvPr id="98403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72" y="2806"/>
                        <a:ext cx="33" cy="258"/>
                        <a:chOff x="3172" y="2806"/>
                        <a:chExt cx="33" cy="258"/>
                      </a:xfrm>
                    </p:grpSpPr>
                    <p:sp>
                      <p:nvSpPr>
                        <p:cNvPr id="98404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191" y="2806"/>
                          <a:ext cx="0" cy="257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05" name="Line 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72" y="2806"/>
                          <a:ext cx="33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06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72" y="3064"/>
                          <a:ext cx="33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398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19" y="3167"/>
                      <a:ext cx="32" cy="259"/>
                      <a:chOff x="4219" y="3167"/>
                      <a:chExt cx="32" cy="259"/>
                    </a:xfrm>
                  </p:grpSpPr>
                  <p:sp>
                    <p:nvSpPr>
                      <p:cNvPr id="98399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237" y="3167"/>
                        <a:ext cx="0" cy="25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0" name="Line 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19" y="3167"/>
                        <a:ext cx="3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1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19" y="3426"/>
                        <a:ext cx="3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470058" name="Rectangle 42"/>
                <p:cNvSpPr>
                  <a:spLocks noChangeArrowheads="1"/>
                </p:cNvSpPr>
                <p:nvPr/>
              </p:nvSpPr>
              <p:spPr bwMode="auto">
                <a:xfrm>
                  <a:off x="2008" y="1422"/>
                  <a:ext cx="233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tIns="0" bIns="0" anchor="ctr" anchorCtr="1">
                  <a:spAutoFit/>
                </a:bodyPr>
                <a:lstStyle/>
                <a:p>
                  <a:pPr lvl="1">
                    <a:spcBef>
                      <a:spcPct val="20000"/>
                    </a:spcBef>
                    <a:buSzPct val="105000"/>
                    <a:buFontTx/>
                    <a:buChar char="•"/>
                    <a:defRPr/>
                  </a:pPr>
                  <a:endPara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Rounded MT Bold"/>
                  </a:endParaRPr>
                </a:p>
              </p:txBody>
            </p:sp>
          </p:grpSp>
          <p:grpSp>
            <p:nvGrpSpPr>
              <p:cNvPr id="98348" name="Group 43"/>
              <p:cNvGrpSpPr>
                <a:grpSpLocks/>
              </p:cNvGrpSpPr>
              <p:nvPr/>
            </p:nvGrpSpPr>
            <p:grpSpPr bwMode="auto">
              <a:xfrm>
                <a:off x="1077" y="2989"/>
                <a:ext cx="494" cy="1149"/>
                <a:chOff x="1077" y="2989"/>
                <a:chExt cx="494" cy="1149"/>
              </a:xfrm>
            </p:grpSpPr>
            <p:grpSp>
              <p:nvGrpSpPr>
                <p:cNvPr id="98349" name="Group 44"/>
                <p:cNvGrpSpPr>
                  <a:grpSpLocks/>
                </p:cNvGrpSpPr>
                <p:nvPr/>
              </p:nvGrpSpPr>
              <p:grpSpPr bwMode="auto">
                <a:xfrm>
                  <a:off x="1247" y="3049"/>
                  <a:ext cx="155" cy="1042"/>
                  <a:chOff x="815" y="1197"/>
                  <a:chExt cx="245" cy="2495"/>
                </a:xfrm>
              </p:grpSpPr>
              <p:sp>
                <p:nvSpPr>
                  <p:cNvPr id="470061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820" y="3414"/>
                    <a:ext cx="0" cy="2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endParaRPr lang="en-US" sz="120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Rounded MT Bold"/>
                    </a:endParaRPr>
                  </a:p>
                </p:txBody>
              </p:sp>
              <p:sp>
                <p:nvSpPr>
                  <p:cNvPr id="47006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935" y="2971"/>
                    <a:ext cx="115" cy="2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262626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2</a:t>
                    </a:r>
                    <a:endParaRPr lang="en-US" sz="12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endParaRPr>
                  </a:p>
                </p:txBody>
              </p:sp>
              <p:sp>
                <p:nvSpPr>
                  <p:cNvPr id="47006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817" y="2531"/>
                    <a:ext cx="243" cy="2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262626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2.5</a:t>
                    </a:r>
                    <a:endParaRPr lang="en-US" sz="12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endParaRPr>
                  </a:p>
                </p:txBody>
              </p:sp>
              <p:sp>
                <p:nvSpPr>
                  <p:cNvPr id="47006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2085"/>
                    <a:ext cx="103" cy="2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262626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3</a:t>
                    </a:r>
                    <a:endParaRPr lang="en-US" sz="12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endParaRPr>
                  </a:p>
                </p:txBody>
              </p:sp>
              <p:sp>
                <p:nvSpPr>
                  <p:cNvPr id="47006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815" y="1642"/>
                    <a:ext cx="242" cy="2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262626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3.5</a:t>
                    </a:r>
                    <a:endParaRPr lang="en-US" sz="12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endParaRPr>
                  </a:p>
                </p:txBody>
              </p:sp>
              <p:sp>
                <p:nvSpPr>
                  <p:cNvPr id="470066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932" y="1197"/>
                    <a:ext cx="115" cy="2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1">
                        <a:solidFill>
                          <a:srgbClr val="262626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 Rounded MT Bold" charset="0"/>
                      </a:rPr>
                      <a:t>4</a:t>
                    </a:r>
                    <a:endParaRPr lang="en-US" sz="1200">
                      <a:solidFill>
                        <a:srgbClr val="262626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endParaRPr>
                  </a:p>
                </p:txBody>
              </p:sp>
            </p:grpSp>
            <p:sp>
              <p:nvSpPr>
                <p:cNvPr id="470067" name="Rectangle 51"/>
                <p:cNvSpPr>
                  <a:spLocks noChangeArrowheads="1"/>
                </p:cNvSpPr>
                <p:nvPr/>
              </p:nvSpPr>
              <p:spPr bwMode="auto">
                <a:xfrm rot="16200000">
                  <a:off x="622" y="3444"/>
                  <a:ext cx="1101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Lung Injury Score</a:t>
                  </a:r>
                </a:p>
              </p:txBody>
            </p:sp>
            <p:grpSp>
              <p:nvGrpSpPr>
                <p:cNvPr id="98351" name="Group 52"/>
                <p:cNvGrpSpPr>
                  <a:grpSpLocks/>
                </p:cNvGrpSpPr>
                <p:nvPr/>
              </p:nvGrpSpPr>
              <p:grpSpPr bwMode="auto">
                <a:xfrm>
                  <a:off x="1460" y="3072"/>
                  <a:ext cx="42" cy="935"/>
                  <a:chOff x="992" y="1252"/>
                  <a:chExt cx="59" cy="2237"/>
                </a:xfrm>
              </p:grpSpPr>
              <p:sp>
                <p:nvSpPr>
                  <p:cNvPr id="98353" name="Freeform 53"/>
                  <p:cNvSpPr>
                    <a:spLocks/>
                  </p:cNvSpPr>
                  <p:nvPr/>
                </p:nvSpPr>
                <p:spPr bwMode="auto">
                  <a:xfrm>
                    <a:off x="1026" y="1252"/>
                    <a:ext cx="25" cy="2215"/>
                  </a:xfrm>
                  <a:custGeom>
                    <a:avLst/>
                    <a:gdLst>
                      <a:gd name="T0" fmla="*/ 0 w 28"/>
                      <a:gd name="T1" fmla="*/ 0 h 2215"/>
                      <a:gd name="T2" fmla="*/ 0 w 28"/>
                      <a:gd name="T3" fmla="*/ 2215 h 2215"/>
                      <a:gd name="T4" fmla="*/ 4 w 28"/>
                      <a:gd name="T5" fmla="*/ 2215 h 2215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2215"/>
                      <a:gd name="T11" fmla="*/ 28 w 28"/>
                      <a:gd name="T12" fmla="*/ 2215 h 221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2215">
                        <a:moveTo>
                          <a:pt x="0" y="0"/>
                        </a:moveTo>
                        <a:lnTo>
                          <a:pt x="0" y="2215"/>
                        </a:lnTo>
                        <a:lnTo>
                          <a:pt x="28" y="2215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4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382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5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289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6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203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7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110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8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024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59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939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846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760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667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3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581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496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5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403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6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317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7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224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8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138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69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2053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0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960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1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874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2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781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3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695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4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610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5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517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6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431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7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338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8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1252"/>
                    <a:ext cx="2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79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3467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0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3024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1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2581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2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2138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7F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1695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4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992" y="1252"/>
                    <a:ext cx="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85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7" y="3460"/>
                    <a:ext cx="1" cy="29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0102" name="Rectangle 86"/>
                <p:cNvSpPr>
                  <a:spLocks noChangeArrowheads="1"/>
                </p:cNvSpPr>
                <p:nvPr/>
              </p:nvSpPr>
              <p:spPr bwMode="auto">
                <a:xfrm>
                  <a:off x="1385" y="4022"/>
                  <a:ext cx="186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Day</a:t>
                  </a:r>
                </a:p>
              </p:txBody>
            </p:sp>
          </p:grpSp>
        </p:grpSp>
        <p:grpSp>
          <p:nvGrpSpPr>
            <p:cNvPr id="98310" name="Group 87"/>
            <p:cNvGrpSpPr>
              <a:grpSpLocks/>
            </p:cNvGrpSpPr>
            <p:nvPr/>
          </p:nvGrpSpPr>
          <p:grpSpPr bwMode="auto">
            <a:xfrm>
              <a:off x="1476" y="3995"/>
              <a:ext cx="2992" cy="12"/>
              <a:chOff x="1013" y="3460"/>
              <a:chExt cx="4221" cy="29"/>
            </a:xfrm>
          </p:grpSpPr>
          <p:sp>
            <p:nvSpPr>
              <p:cNvPr id="98341" name="Line 88"/>
              <p:cNvSpPr>
                <a:spLocks noChangeShapeType="1"/>
              </p:cNvSpPr>
              <p:nvPr/>
            </p:nvSpPr>
            <p:spPr bwMode="auto">
              <a:xfrm>
                <a:off x="1013" y="3470"/>
                <a:ext cx="4216" cy="1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42" name="Line 89"/>
              <p:cNvSpPr>
                <a:spLocks noChangeShapeType="1"/>
              </p:cNvSpPr>
              <p:nvPr/>
            </p:nvSpPr>
            <p:spPr bwMode="auto">
              <a:xfrm flipV="1">
                <a:off x="2071" y="3460"/>
                <a:ext cx="1" cy="2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43" name="Line 90"/>
              <p:cNvSpPr>
                <a:spLocks noChangeShapeType="1"/>
              </p:cNvSpPr>
              <p:nvPr/>
            </p:nvSpPr>
            <p:spPr bwMode="auto">
              <a:xfrm flipV="1">
                <a:off x="3125" y="3460"/>
                <a:ext cx="1" cy="2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44" name="Line 91"/>
              <p:cNvSpPr>
                <a:spLocks noChangeShapeType="1"/>
              </p:cNvSpPr>
              <p:nvPr/>
            </p:nvSpPr>
            <p:spPr bwMode="auto">
              <a:xfrm flipV="1">
                <a:off x="4180" y="3460"/>
                <a:ext cx="0" cy="2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45" name="Line 92"/>
              <p:cNvSpPr>
                <a:spLocks noChangeShapeType="1"/>
              </p:cNvSpPr>
              <p:nvPr/>
            </p:nvSpPr>
            <p:spPr bwMode="auto">
              <a:xfrm flipV="1">
                <a:off x="5233" y="3460"/>
                <a:ext cx="1" cy="2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8311" name="Group 93"/>
            <p:cNvGrpSpPr>
              <a:grpSpLocks/>
            </p:cNvGrpSpPr>
            <p:nvPr/>
          </p:nvGrpSpPr>
          <p:grpSpPr bwMode="auto">
            <a:xfrm>
              <a:off x="1759" y="4022"/>
              <a:ext cx="2306" cy="116"/>
              <a:chOff x="1759" y="4022"/>
              <a:chExt cx="2306" cy="116"/>
            </a:xfrm>
          </p:grpSpPr>
          <p:sp>
            <p:nvSpPr>
              <p:cNvPr id="470110" name="Rectangle 94"/>
              <p:cNvSpPr>
                <a:spLocks noChangeArrowheads="1"/>
              </p:cNvSpPr>
              <p:nvPr/>
            </p:nvSpPr>
            <p:spPr bwMode="auto">
              <a:xfrm>
                <a:off x="1759" y="4022"/>
                <a:ext cx="58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1</a:t>
                </a:r>
                <a:endParaRPr lang="en-US" sz="12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  <p:sp>
            <p:nvSpPr>
              <p:cNvPr id="470111" name="Rectangle 95"/>
              <p:cNvSpPr>
                <a:spLocks noChangeArrowheads="1"/>
              </p:cNvSpPr>
              <p:nvPr/>
            </p:nvSpPr>
            <p:spPr bwMode="auto">
              <a:xfrm>
                <a:off x="2504" y="4022"/>
                <a:ext cx="6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3</a:t>
                </a:r>
              </a:p>
            </p:txBody>
          </p:sp>
          <p:sp>
            <p:nvSpPr>
              <p:cNvPr id="470112" name="Rectangle 96"/>
              <p:cNvSpPr>
                <a:spLocks noChangeArrowheads="1"/>
              </p:cNvSpPr>
              <p:nvPr/>
            </p:nvSpPr>
            <p:spPr bwMode="auto">
              <a:xfrm>
                <a:off x="3251" y="4022"/>
                <a:ext cx="6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5</a:t>
                </a:r>
              </a:p>
            </p:txBody>
          </p:sp>
          <p:sp>
            <p:nvSpPr>
              <p:cNvPr id="470113" name="Rectangle 97"/>
              <p:cNvSpPr>
                <a:spLocks noChangeArrowheads="1"/>
              </p:cNvSpPr>
              <p:nvPr/>
            </p:nvSpPr>
            <p:spPr bwMode="auto">
              <a:xfrm>
                <a:off x="3928" y="4022"/>
                <a:ext cx="137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200" b="1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   </a:t>
                </a:r>
                <a:r>
                  <a:rPr lang="en-US" sz="12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7</a:t>
                </a:r>
              </a:p>
            </p:txBody>
          </p:sp>
        </p:grpSp>
        <p:grpSp>
          <p:nvGrpSpPr>
            <p:cNvPr id="98312" name="Group 98"/>
            <p:cNvGrpSpPr>
              <a:grpSpLocks/>
            </p:cNvGrpSpPr>
            <p:nvPr/>
          </p:nvGrpSpPr>
          <p:grpSpPr bwMode="auto">
            <a:xfrm>
              <a:off x="1780" y="3092"/>
              <a:ext cx="2403" cy="910"/>
              <a:chOff x="1210" y="2090"/>
              <a:chExt cx="3391" cy="1505"/>
            </a:xfrm>
          </p:grpSpPr>
          <p:grpSp>
            <p:nvGrpSpPr>
              <p:cNvPr id="98313" name="Group 99"/>
              <p:cNvGrpSpPr>
                <a:grpSpLocks/>
              </p:cNvGrpSpPr>
              <p:nvPr/>
            </p:nvGrpSpPr>
            <p:grpSpPr bwMode="auto">
              <a:xfrm>
                <a:off x="1210" y="2303"/>
                <a:ext cx="236" cy="1292"/>
                <a:chOff x="1666" y="1601"/>
                <a:chExt cx="236" cy="1866"/>
              </a:xfrm>
            </p:grpSpPr>
            <p:sp>
              <p:nvSpPr>
                <p:cNvPr id="98332" name="Rectangle 100"/>
                <p:cNvSpPr>
                  <a:spLocks noChangeArrowheads="1"/>
                </p:cNvSpPr>
                <p:nvPr/>
              </p:nvSpPr>
              <p:spPr bwMode="auto">
                <a:xfrm>
                  <a:off x="1666" y="1781"/>
                  <a:ext cx="236" cy="1686"/>
                </a:xfrm>
                <a:prstGeom prst="rect">
                  <a:avLst/>
                </a:prstGeom>
                <a:solidFill>
                  <a:srgbClr val="EC089B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8333" name="Group 101"/>
                <p:cNvGrpSpPr>
                  <a:grpSpLocks/>
                </p:cNvGrpSpPr>
                <p:nvPr/>
              </p:nvGrpSpPr>
              <p:grpSpPr bwMode="auto">
                <a:xfrm>
                  <a:off x="1771" y="1601"/>
                  <a:ext cx="31" cy="373"/>
                  <a:chOff x="1684" y="1528"/>
                  <a:chExt cx="30" cy="318"/>
                </a:xfrm>
              </p:grpSpPr>
              <p:sp>
                <p:nvSpPr>
                  <p:cNvPr id="98334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1" y="1528"/>
                    <a:ext cx="0" cy="3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35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684" y="1528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684" y="1846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314" name="Group 105"/>
              <p:cNvGrpSpPr>
                <a:grpSpLocks/>
              </p:cNvGrpSpPr>
              <p:nvPr/>
            </p:nvGrpSpPr>
            <p:grpSpPr bwMode="auto">
              <a:xfrm>
                <a:off x="2264" y="2100"/>
                <a:ext cx="237" cy="1495"/>
                <a:chOff x="2720" y="1308"/>
                <a:chExt cx="237" cy="2159"/>
              </a:xfrm>
            </p:grpSpPr>
            <p:sp>
              <p:nvSpPr>
                <p:cNvPr id="98327" name="Rectangle 106"/>
                <p:cNvSpPr>
                  <a:spLocks noChangeArrowheads="1"/>
                </p:cNvSpPr>
                <p:nvPr/>
              </p:nvSpPr>
              <p:spPr bwMode="auto">
                <a:xfrm>
                  <a:off x="2720" y="1517"/>
                  <a:ext cx="237" cy="1950"/>
                </a:xfrm>
                <a:prstGeom prst="rect">
                  <a:avLst/>
                </a:prstGeom>
                <a:solidFill>
                  <a:srgbClr val="EC089B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8328" name="Group 107"/>
                <p:cNvGrpSpPr>
                  <a:grpSpLocks/>
                </p:cNvGrpSpPr>
                <p:nvPr/>
              </p:nvGrpSpPr>
              <p:grpSpPr bwMode="auto">
                <a:xfrm>
                  <a:off x="2832" y="1308"/>
                  <a:ext cx="31" cy="373"/>
                  <a:chOff x="2676" y="1279"/>
                  <a:chExt cx="30" cy="317"/>
                </a:xfrm>
              </p:grpSpPr>
              <p:sp>
                <p:nvSpPr>
                  <p:cNvPr id="98329" name="Line 1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93" y="1279"/>
                    <a:ext cx="0" cy="31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30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2676" y="1279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3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676" y="1596"/>
                    <a:ext cx="3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315" name="Group 111"/>
              <p:cNvGrpSpPr>
                <a:grpSpLocks/>
              </p:cNvGrpSpPr>
              <p:nvPr/>
            </p:nvGrpSpPr>
            <p:grpSpPr bwMode="auto">
              <a:xfrm>
                <a:off x="3310" y="2107"/>
                <a:ext cx="237" cy="1488"/>
                <a:chOff x="3774" y="1318"/>
                <a:chExt cx="237" cy="2149"/>
              </a:xfrm>
            </p:grpSpPr>
            <p:sp>
              <p:nvSpPr>
                <p:cNvPr id="98322" name="Rectangle 112"/>
                <p:cNvSpPr>
                  <a:spLocks noChangeArrowheads="1"/>
                </p:cNvSpPr>
                <p:nvPr/>
              </p:nvSpPr>
              <p:spPr bwMode="auto">
                <a:xfrm>
                  <a:off x="3774" y="1610"/>
                  <a:ext cx="237" cy="1857"/>
                </a:xfrm>
                <a:prstGeom prst="rect">
                  <a:avLst/>
                </a:prstGeom>
                <a:solidFill>
                  <a:srgbClr val="EC089B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8323" name="Group 113"/>
                <p:cNvGrpSpPr>
                  <a:grpSpLocks/>
                </p:cNvGrpSpPr>
                <p:nvPr/>
              </p:nvGrpSpPr>
              <p:grpSpPr bwMode="auto">
                <a:xfrm>
                  <a:off x="3883" y="1318"/>
                  <a:ext cx="39" cy="541"/>
                  <a:chOff x="3652" y="1295"/>
                  <a:chExt cx="37" cy="461"/>
                </a:xfrm>
              </p:grpSpPr>
              <p:sp>
                <p:nvSpPr>
                  <p:cNvPr id="98324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3" y="1295"/>
                    <a:ext cx="0" cy="45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25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1295"/>
                    <a:ext cx="3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26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1756"/>
                    <a:ext cx="3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316" name="Group 117"/>
              <p:cNvGrpSpPr>
                <a:grpSpLocks/>
              </p:cNvGrpSpPr>
              <p:nvPr/>
            </p:nvGrpSpPr>
            <p:grpSpPr bwMode="auto">
              <a:xfrm>
                <a:off x="4365" y="2090"/>
                <a:ext cx="236" cy="1505"/>
                <a:chOff x="4829" y="1293"/>
                <a:chExt cx="236" cy="2174"/>
              </a:xfrm>
            </p:grpSpPr>
            <p:sp>
              <p:nvSpPr>
                <p:cNvPr id="98317" name="Rectangle 118"/>
                <p:cNvSpPr>
                  <a:spLocks noChangeArrowheads="1"/>
                </p:cNvSpPr>
                <p:nvPr/>
              </p:nvSpPr>
              <p:spPr bwMode="auto">
                <a:xfrm>
                  <a:off x="4829" y="1781"/>
                  <a:ext cx="236" cy="1686"/>
                </a:xfrm>
                <a:prstGeom prst="rect">
                  <a:avLst/>
                </a:prstGeom>
                <a:solidFill>
                  <a:srgbClr val="EC089B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8318" name="Group 119"/>
                <p:cNvGrpSpPr>
                  <a:grpSpLocks/>
                </p:cNvGrpSpPr>
                <p:nvPr/>
              </p:nvGrpSpPr>
              <p:grpSpPr bwMode="auto">
                <a:xfrm>
                  <a:off x="4920" y="1293"/>
                  <a:ext cx="40" cy="931"/>
                  <a:chOff x="4636" y="1282"/>
                  <a:chExt cx="37" cy="793"/>
                </a:xfrm>
              </p:grpSpPr>
              <p:sp>
                <p:nvSpPr>
                  <p:cNvPr id="98319" name="Line 1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7" y="1282"/>
                    <a:ext cx="0" cy="78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20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4636" y="1282"/>
                    <a:ext cx="3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321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4636" y="2075"/>
                    <a:ext cx="3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70139" name="Rectangle 123"/>
          <p:cNvSpPr>
            <a:spLocks noChangeArrowheads="1"/>
          </p:cNvSpPr>
          <p:nvPr/>
        </p:nvSpPr>
        <p:spPr bwMode="auto">
          <a:xfrm>
            <a:off x="5918200" y="4521200"/>
            <a:ext cx="1879600" cy="1803400"/>
          </a:xfrm>
          <a:prstGeom prst="rect">
            <a:avLst/>
          </a:prstGeom>
          <a:noFill/>
          <a:ln w="76200" cap="rnd">
            <a:solidFill>
              <a:srgbClr val="7F7F7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0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70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701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01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7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7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314" y="533400"/>
            <a:ext cx="7699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7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57263" y="4114800"/>
            <a:ext cx="7700962" cy="2449513"/>
            <a:chOff x="539" y="2536"/>
            <a:chExt cx="4851" cy="1543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539" y="2635"/>
              <a:ext cx="4851" cy="1444"/>
              <a:chOff x="539" y="2635"/>
              <a:chExt cx="4851" cy="1444"/>
            </a:xfrm>
          </p:grpSpPr>
          <p:sp>
            <p:nvSpPr>
              <p:cNvPr id="28986" name="Freeform 4"/>
              <p:cNvSpPr>
                <a:spLocks/>
              </p:cNvSpPr>
              <p:nvPr/>
            </p:nvSpPr>
            <p:spPr bwMode="auto">
              <a:xfrm>
                <a:off x="765" y="3023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5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2250 w 4471"/>
                  <a:gd name="T7" fmla="*/ 677 h 677"/>
                  <a:gd name="T8" fmla="*/ 0 w 4471"/>
                  <a:gd name="T9" fmla="*/ 677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  <a:lnTo>
                      <a:pt x="2250" y="677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6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7"/>
              <p:cNvSpPr>
                <a:spLocks/>
              </p:cNvSpPr>
              <p:nvPr/>
            </p:nvSpPr>
            <p:spPr bwMode="auto">
              <a:xfrm>
                <a:off x="765" y="3122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8"/>
              <p:cNvSpPr>
                <a:spLocks/>
              </p:cNvSpPr>
              <p:nvPr/>
            </p:nvSpPr>
            <p:spPr bwMode="auto">
              <a:xfrm>
                <a:off x="765" y="2928"/>
                <a:ext cx="4471" cy="678"/>
              </a:xfrm>
              <a:custGeom>
                <a:avLst/>
                <a:gdLst>
                  <a:gd name="T0" fmla="*/ 0 w 4471"/>
                  <a:gd name="T1" fmla="*/ 678 h 678"/>
                  <a:gd name="T2" fmla="*/ 2222 w 4471"/>
                  <a:gd name="T3" fmla="*/ 0 h 678"/>
                  <a:gd name="T4" fmla="*/ 4471 w 4471"/>
                  <a:gd name="T5" fmla="*/ 0 h 678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8"/>
                  <a:gd name="T11" fmla="*/ 4471 w 4471"/>
                  <a:gd name="T12" fmla="*/ 678 h 6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8">
                    <a:moveTo>
                      <a:pt x="0" y="678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9"/>
              <p:cNvSpPr>
                <a:spLocks/>
              </p:cNvSpPr>
              <p:nvPr/>
            </p:nvSpPr>
            <p:spPr bwMode="auto">
              <a:xfrm>
                <a:off x="765" y="2829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10"/>
              <p:cNvSpPr>
                <a:spLocks/>
              </p:cNvSpPr>
              <p:nvPr/>
            </p:nvSpPr>
            <p:spPr bwMode="auto">
              <a:xfrm>
                <a:off x="765" y="2730"/>
                <a:ext cx="4471" cy="682"/>
              </a:xfrm>
              <a:custGeom>
                <a:avLst/>
                <a:gdLst>
                  <a:gd name="T0" fmla="*/ 0 w 4471"/>
                  <a:gd name="T1" fmla="*/ 682 h 682"/>
                  <a:gd name="T2" fmla="*/ 2222 w 4471"/>
                  <a:gd name="T3" fmla="*/ 0 h 682"/>
                  <a:gd name="T4" fmla="*/ 4471 w 4471"/>
                  <a:gd name="T5" fmla="*/ 0 h 682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82"/>
                  <a:gd name="T11" fmla="*/ 4471 w 4471"/>
                  <a:gd name="T12" fmla="*/ 682 h 6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82">
                    <a:moveTo>
                      <a:pt x="0" y="682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11"/>
              <p:cNvSpPr>
                <a:spLocks/>
              </p:cNvSpPr>
              <p:nvPr/>
            </p:nvSpPr>
            <p:spPr bwMode="auto">
              <a:xfrm>
                <a:off x="765" y="2635"/>
                <a:ext cx="4471" cy="677"/>
              </a:xfrm>
              <a:custGeom>
                <a:avLst/>
                <a:gdLst>
                  <a:gd name="T0" fmla="*/ 0 w 4471"/>
                  <a:gd name="T1" fmla="*/ 677 h 677"/>
                  <a:gd name="T2" fmla="*/ 2222 w 4471"/>
                  <a:gd name="T3" fmla="*/ 0 h 677"/>
                  <a:gd name="T4" fmla="*/ 4471 w 4471"/>
                  <a:gd name="T5" fmla="*/ 0 h 677"/>
                  <a:gd name="T6" fmla="*/ 0 60000 65536"/>
                  <a:gd name="T7" fmla="*/ 0 60000 65536"/>
                  <a:gd name="T8" fmla="*/ 0 60000 65536"/>
                  <a:gd name="T9" fmla="*/ 0 w 4471"/>
                  <a:gd name="T10" fmla="*/ 0 h 677"/>
                  <a:gd name="T11" fmla="*/ 4471 w 4471"/>
                  <a:gd name="T12" fmla="*/ 677 h 6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71" h="677">
                    <a:moveTo>
                      <a:pt x="0" y="677"/>
                    </a:moveTo>
                    <a:lnTo>
                      <a:pt x="2222" y="0"/>
                    </a:lnTo>
                    <a:lnTo>
                      <a:pt x="4471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12"/>
              <p:cNvSpPr>
                <a:spLocks/>
              </p:cNvSpPr>
              <p:nvPr/>
            </p:nvSpPr>
            <p:spPr bwMode="auto">
              <a:xfrm>
                <a:off x="765" y="3222"/>
                <a:ext cx="4471" cy="677"/>
              </a:xfrm>
              <a:custGeom>
                <a:avLst/>
                <a:gdLst>
                  <a:gd name="T0" fmla="*/ 4471 w 4471"/>
                  <a:gd name="T1" fmla="*/ 0 h 677"/>
                  <a:gd name="T2" fmla="*/ 2250 w 4471"/>
                  <a:gd name="T3" fmla="*/ 677 h 677"/>
                  <a:gd name="T4" fmla="*/ 0 w 4471"/>
                  <a:gd name="T5" fmla="*/ 677 h 677"/>
                  <a:gd name="T6" fmla="*/ 2222 w 4471"/>
                  <a:gd name="T7" fmla="*/ 0 h 677"/>
                  <a:gd name="T8" fmla="*/ 4471 w 4471"/>
                  <a:gd name="T9" fmla="*/ 0 h 6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71"/>
                  <a:gd name="T16" fmla="*/ 0 h 677"/>
                  <a:gd name="T17" fmla="*/ 4471 w 4471"/>
                  <a:gd name="T18" fmla="*/ 677 h 6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71" h="677">
                    <a:moveTo>
                      <a:pt x="4471" y="0"/>
                    </a:moveTo>
                    <a:lnTo>
                      <a:pt x="2250" y="677"/>
                    </a:lnTo>
                    <a:lnTo>
                      <a:pt x="0" y="677"/>
                    </a:lnTo>
                    <a:lnTo>
                      <a:pt x="2222" y="0"/>
                    </a:lnTo>
                    <a:lnTo>
                      <a:pt x="4471" y="0"/>
                    </a:lnTo>
                    <a:close/>
                  </a:path>
                </a:pathLst>
              </a:cu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Rectangle 13"/>
              <p:cNvSpPr>
                <a:spLocks noChangeArrowheads="1"/>
              </p:cNvSpPr>
              <p:nvPr/>
            </p:nvSpPr>
            <p:spPr bwMode="auto">
              <a:xfrm>
                <a:off x="539" y="3763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150</a:t>
                </a:r>
              </a:p>
            </p:txBody>
          </p:sp>
          <p:sp>
            <p:nvSpPr>
              <p:cNvPr id="28996" name="Rectangle 14"/>
              <p:cNvSpPr>
                <a:spLocks noChangeArrowheads="1"/>
              </p:cNvSpPr>
              <p:nvPr/>
            </p:nvSpPr>
            <p:spPr bwMode="auto">
              <a:xfrm>
                <a:off x="539" y="3668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250</a:t>
                </a:r>
              </a:p>
            </p:txBody>
          </p:sp>
          <p:sp>
            <p:nvSpPr>
              <p:cNvPr id="28997" name="Rectangle 15"/>
              <p:cNvSpPr>
                <a:spLocks noChangeArrowheads="1"/>
              </p:cNvSpPr>
              <p:nvPr/>
            </p:nvSpPr>
            <p:spPr bwMode="auto">
              <a:xfrm>
                <a:off x="539" y="3569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350</a:t>
                </a:r>
              </a:p>
            </p:txBody>
          </p:sp>
          <p:sp>
            <p:nvSpPr>
              <p:cNvPr id="28998" name="Rectangle 16"/>
              <p:cNvSpPr>
                <a:spLocks noChangeArrowheads="1"/>
              </p:cNvSpPr>
              <p:nvPr/>
            </p:nvSpPr>
            <p:spPr bwMode="auto">
              <a:xfrm>
                <a:off x="539" y="3470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450</a:t>
                </a:r>
              </a:p>
            </p:txBody>
          </p:sp>
          <p:sp>
            <p:nvSpPr>
              <p:cNvPr id="28999" name="Rectangle 17"/>
              <p:cNvSpPr>
                <a:spLocks noChangeArrowheads="1"/>
              </p:cNvSpPr>
              <p:nvPr/>
            </p:nvSpPr>
            <p:spPr bwMode="auto">
              <a:xfrm>
                <a:off x="539" y="3375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550</a:t>
                </a:r>
              </a:p>
            </p:txBody>
          </p:sp>
          <p:sp>
            <p:nvSpPr>
              <p:cNvPr id="29000" name="Rectangle 18"/>
              <p:cNvSpPr>
                <a:spLocks noChangeArrowheads="1"/>
              </p:cNvSpPr>
              <p:nvPr/>
            </p:nvSpPr>
            <p:spPr bwMode="auto">
              <a:xfrm>
                <a:off x="539" y="3275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650</a:t>
                </a:r>
              </a:p>
            </p:txBody>
          </p:sp>
          <p:sp>
            <p:nvSpPr>
              <p:cNvPr id="29001" name="Rectangle 19"/>
              <p:cNvSpPr>
                <a:spLocks noChangeArrowheads="1"/>
              </p:cNvSpPr>
              <p:nvPr/>
            </p:nvSpPr>
            <p:spPr bwMode="auto">
              <a:xfrm>
                <a:off x="539" y="3176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750</a:t>
                </a:r>
              </a:p>
            </p:txBody>
          </p:sp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724" y="3209"/>
                <a:ext cx="55" cy="707"/>
                <a:chOff x="724" y="3209"/>
                <a:chExt cx="55" cy="707"/>
              </a:xfrm>
            </p:grpSpPr>
            <p:sp>
              <p:nvSpPr>
                <p:cNvPr id="29020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758" y="3209"/>
                  <a:ext cx="1" cy="686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24" y="3895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2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724" y="3796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3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724" y="37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724" y="3601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5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724" y="3502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6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724" y="3407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24" y="3308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8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24" y="3209"/>
                  <a:ext cx="34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9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758" y="389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758" y="387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1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758" y="385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2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758" y="383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758" y="381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4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758" y="379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5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758" y="377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6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758" y="375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58" y="373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8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758" y="371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39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758" y="37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0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758" y="367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1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758" y="366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2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58" y="364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3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758" y="361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758" y="360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5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758" y="358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6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758" y="35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758" y="3541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8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758" y="35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49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758" y="3502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0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758" y="348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1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758" y="3463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2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758" y="344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3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758" y="3424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4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758" y="340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5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758" y="33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6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758" y="336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7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758" y="3347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8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758" y="3325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9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758" y="330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0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758" y="3286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1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758" y="326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2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758" y="3248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3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758" y="3230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4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758" y="3209"/>
                  <a:ext cx="21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65" name="Line 66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003" name="Freeform 67"/>
              <p:cNvSpPr>
                <a:spLocks/>
              </p:cNvSpPr>
              <p:nvPr/>
            </p:nvSpPr>
            <p:spPr bwMode="auto">
              <a:xfrm>
                <a:off x="3015" y="3222"/>
                <a:ext cx="2221" cy="699"/>
              </a:xfrm>
              <a:custGeom>
                <a:avLst/>
                <a:gdLst>
                  <a:gd name="T0" fmla="*/ 2221 w 2221"/>
                  <a:gd name="T1" fmla="*/ 0 h 699"/>
                  <a:gd name="T2" fmla="*/ 0 w 2221"/>
                  <a:gd name="T3" fmla="*/ 677 h 699"/>
                  <a:gd name="T4" fmla="*/ 0 w 2221"/>
                  <a:gd name="T5" fmla="*/ 699 h 699"/>
                  <a:gd name="T6" fmla="*/ 0 60000 65536"/>
                  <a:gd name="T7" fmla="*/ 0 60000 65536"/>
                  <a:gd name="T8" fmla="*/ 0 60000 65536"/>
                  <a:gd name="T9" fmla="*/ 0 w 2221"/>
                  <a:gd name="T10" fmla="*/ 0 h 699"/>
                  <a:gd name="T11" fmla="*/ 2221 w 2221"/>
                  <a:gd name="T12" fmla="*/ 699 h 6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" h="699">
                    <a:moveTo>
                      <a:pt x="2221" y="0"/>
                    </a:moveTo>
                    <a:lnTo>
                      <a:pt x="0" y="677"/>
                    </a:lnTo>
                    <a:lnTo>
                      <a:pt x="0" y="69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4" name="Line 68"/>
              <p:cNvSpPr>
                <a:spLocks noChangeShapeType="1"/>
              </p:cNvSpPr>
              <p:nvPr/>
            </p:nvSpPr>
            <p:spPr bwMode="auto">
              <a:xfrm>
                <a:off x="3334" y="3804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5" name="Line 69"/>
              <p:cNvSpPr>
                <a:spLocks noChangeShapeType="1"/>
              </p:cNvSpPr>
              <p:nvPr/>
            </p:nvSpPr>
            <p:spPr bwMode="auto">
              <a:xfrm>
                <a:off x="3653" y="370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6" name="Line 70"/>
              <p:cNvSpPr>
                <a:spLocks noChangeShapeType="1"/>
              </p:cNvSpPr>
              <p:nvPr/>
            </p:nvSpPr>
            <p:spPr bwMode="auto">
              <a:xfrm>
                <a:off x="4285" y="351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7" name="Line 71"/>
              <p:cNvSpPr>
                <a:spLocks noChangeShapeType="1"/>
              </p:cNvSpPr>
              <p:nvPr/>
            </p:nvSpPr>
            <p:spPr bwMode="auto">
              <a:xfrm>
                <a:off x="5236" y="3222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264" name="Rectangle 72"/>
              <p:cNvSpPr>
                <a:spLocks noChangeArrowheads="1"/>
              </p:cNvSpPr>
              <p:nvPr/>
            </p:nvSpPr>
            <p:spPr bwMode="auto">
              <a:xfrm>
                <a:off x="3058" y="3848"/>
                <a:ext cx="53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TNF-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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65" name="Rectangle 73"/>
              <p:cNvSpPr>
                <a:spLocks noChangeArrowheads="1"/>
              </p:cNvSpPr>
              <p:nvPr/>
            </p:nvSpPr>
            <p:spPr bwMode="auto">
              <a:xfrm>
                <a:off x="3680" y="3659"/>
                <a:ext cx="45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IL-1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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66" name="Rectangle 74"/>
              <p:cNvSpPr>
                <a:spLocks noChangeArrowheads="1"/>
              </p:cNvSpPr>
              <p:nvPr/>
            </p:nvSpPr>
            <p:spPr bwMode="auto">
              <a:xfrm>
                <a:off x="4308" y="3485"/>
                <a:ext cx="37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IL-6 </a:t>
                </a:r>
              </a:p>
            </p:txBody>
          </p:sp>
          <p:sp>
            <p:nvSpPr>
              <p:cNvPr id="264267" name="Rectangle 75"/>
              <p:cNvSpPr>
                <a:spLocks noChangeArrowheads="1"/>
              </p:cNvSpPr>
              <p:nvPr/>
            </p:nvSpPr>
            <p:spPr bwMode="auto">
              <a:xfrm>
                <a:off x="4889" y="3285"/>
                <a:ext cx="50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IL-8 </a:t>
                </a:r>
              </a:p>
            </p:txBody>
          </p:sp>
          <p:grpSp>
            <p:nvGrpSpPr>
              <p:cNvPr id="6" name="Group 77"/>
              <p:cNvGrpSpPr>
                <a:grpSpLocks/>
              </p:cNvGrpSpPr>
              <p:nvPr/>
            </p:nvGrpSpPr>
            <p:grpSpPr bwMode="auto">
              <a:xfrm>
                <a:off x="758" y="3895"/>
                <a:ext cx="2251" cy="21"/>
                <a:chOff x="758" y="3895"/>
                <a:chExt cx="2251" cy="21"/>
              </a:xfrm>
            </p:grpSpPr>
            <p:sp>
              <p:nvSpPr>
                <p:cNvPr id="29013" name="Line 78"/>
                <p:cNvSpPr>
                  <a:spLocks noChangeShapeType="1"/>
                </p:cNvSpPr>
                <p:nvPr/>
              </p:nvSpPr>
              <p:spPr bwMode="auto">
                <a:xfrm>
                  <a:off x="758" y="3895"/>
                  <a:ext cx="2250" cy="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4" name="Line 79"/>
                <p:cNvSpPr>
                  <a:spLocks noChangeShapeType="1"/>
                </p:cNvSpPr>
                <p:nvPr/>
              </p:nvSpPr>
              <p:spPr bwMode="auto">
                <a:xfrm>
                  <a:off x="11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5" name="Line 80"/>
                <p:cNvSpPr>
                  <a:spLocks noChangeShapeType="1"/>
                </p:cNvSpPr>
                <p:nvPr/>
              </p:nvSpPr>
              <p:spPr bwMode="auto">
                <a:xfrm>
                  <a:off x="15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6" name="Line 81"/>
                <p:cNvSpPr>
                  <a:spLocks noChangeShapeType="1"/>
                </p:cNvSpPr>
                <p:nvPr/>
              </p:nvSpPr>
              <p:spPr bwMode="auto">
                <a:xfrm>
                  <a:off x="188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7" name="Line 82"/>
                <p:cNvSpPr>
                  <a:spLocks noChangeShapeType="1"/>
                </p:cNvSpPr>
                <p:nvPr/>
              </p:nvSpPr>
              <p:spPr bwMode="auto">
                <a:xfrm>
                  <a:off x="225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8" name="Line 83"/>
                <p:cNvSpPr>
                  <a:spLocks noChangeShapeType="1"/>
                </p:cNvSpPr>
                <p:nvPr/>
              </p:nvSpPr>
              <p:spPr bwMode="auto">
                <a:xfrm>
                  <a:off x="2633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19" name="Line 84"/>
                <p:cNvSpPr>
                  <a:spLocks noChangeShapeType="1"/>
                </p:cNvSpPr>
                <p:nvPr/>
              </p:nvSpPr>
              <p:spPr bwMode="auto">
                <a:xfrm>
                  <a:off x="3008" y="3895"/>
                  <a:ext cx="1" cy="21"/>
                </a:xfrm>
                <a:prstGeom prst="lin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983" name="Freeform 85"/>
            <p:cNvSpPr>
              <a:spLocks/>
            </p:cNvSpPr>
            <p:nvPr/>
          </p:nvSpPr>
          <p:spPr bwMode="auto">
            <a:xfrm>
              <a:off x="765" y="2536"/>
              <a:ext cx="4471" cy="677"/>
            </a:xfrm>
            <a:custGeom>
              <a:avLst/>
              <a:gdLst>
                <a:gd name="T0" fmla="*/ 0 w 4471"/>
                <a:gd name="T1" fmla="*/ 677 h 677"/>
                <a:gd name="T2" fmla="*/ 2222 w 4471"/>
                <a:gd name="T3" fmla="*/ 0 h 677"/>
                <a:gd name="T4" fmla="*/ 4471 w 4471"/>
                <a:gd name="T5" fmla="*/ 0 h 677"/>
                <a:gd name="T6" fmla="*/ 0 60000 65536"/>
                <a:gd name="T7" fmla="*/ 0 60000 65536"/>
                <a:gd name="T8" fmla="*/ 0 60000 65536"/>
                <a:gd name="T9" fmla="*/ 0 w 4471"/>
                <a:gd name="T10" fmla="*/ 0 h 677"/>
                <a:gd name="T11" fmla="*/ 4471 w 4471"/>
                <a:gd name="T12" fmla="*/ 677 h 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71" h="677">
                  <a:moveTo>
                    <a:pt x="0" y="677"/>
                  </a:moveTo>
                  <a:lnTo>
                    <a:pt x="2222" y="0"/>
                  </a:lnTo>
                  <a:lnTo>
                    <a:pt x="4471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4" name="Freeform 86"/>
            <p:cNvSpPr>
              <a:spLocks/>
            </p:cNvSpPr>
            <p:nvPr/>
          </p:nvSpPr>
          <p:spPr bwMode="auto">
            <a:xfrm>
              <a:off x="765" y="2536"/>
              <a:ext cx="2222" cy="1363"/>
            </a:xfrm>
            <a:custGeom>
              <a:avLst/>
              <a:gdLst>
                <a:gd name="T0" fmla="*/ 0 w 2222"/>
                <a:gd name="T1" fmla="*/ 1363 h 1363"/>
                <a:gd name="T2" fmla="*/ 0 w 2222"/>
                <a:gd name="T3" fmla="*/ 677 h 1363"/>
                <a:gd name="T4" fmla="*/ 2222 w 2222"/>
                <a:gd name="T5" fmla="*/ 0 h 1363"/>
                <a:gd name="T6" fmla="*/ 2222 w 2222"/>
                <a:gd name="T7" fmla="*/ 686 h 1363"/>
                <a:gd name="T8" fmla="*/ 0 w 2222"/>
                <a:gd name="T9" fmla="*/ 1363 h 1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2"/>
                <a:gd name="T16" fmla="*/ 0 h 1363"/>
                <a:gd name="T17" fmla="*/ 2222 w 2222"/>
                <a:gd name="T18" fmla="*/ 1363 h 1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2" h="1363">
                  <a:moveTo>
                    <a:pt x="0" y="1363"/>
                  </a:moveTo>
                  <a:lnTo>
                    <a:pt x="0" y="677"/>
                  </a:lnTo>
                  <a:lnTo>
                    <a:pt x="2222" y="0"/>
                  </a:lnTo>
                  <a:lnTo>
                    <a:pt x="2222" y="686"/>
                  </a:lnTo>
                  <a:lnTo>
                    <a:pt x="0" y="1363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5" name="Rectangle 87"/>
            <p:cNvSpPr>
              <a:spLocks noChangeArrowheads="1"/>
            </p:cNvSpPr>
            <p:nvPr/>
          </p:nvSpPr>
          <p:spPr bwMode="auto">
            <a:xfrm>
              <a:off x="2987" y="2536"/>
              <a:ext cx="2249" cy="68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674" name="Rectangle 88"/>
          <p:cNvSpPr>
            <a:spLocks noChangeArrowheads="1"/>
          </p:cNvSpPr>
          <p:nvPr/>
        </p:nvSpPr>
        <p:spPr bwMode="auto">
          <a:xfrm>
            <a:off x="909638" y="3487738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750888" y="3533775"/>
            <a:ext cx="4043362" cy="3001963"/>
            <a:chOff x="473" y="2226"/>
            <a:chExt cx="2547" cy="1891"/>
          </a:xfrm>
        </p:grpSpPr>
        <p:grpSp>
          <p:nvGrpSpPr>
            <p:cNvPr id="8" name="Group 90"/>
            <p:cNvGrpSpPr>
              <a:grpSpLocks/>
            </p:cNvGrpSpPr>
            <p:nvPr/>
          </p:nvGrpSpPr>
          <p:grpSpPr bwMode="auto">
            <a:xfrm>
              <a:off x="474" y="3929"/>
              <a:ext cx="2440" cy="188"/>
              <a:chOff x="474" y="3929"/>
              <a:chExt cx="2440" cy="188"/>
            </a:xfrm>
          </p:grpSpPr>
          <p:sp>
            <p:nvSpPr>
              <p:cNvPr id="264283" name="Rectangle 91"/>
              <p:cNvSpPr>
                <a:spLocks noChangeArrowheads="1"/>
              </p:cNvSpPr>
              <p:nvPr/>
            </p:nvSpPr>
            <p:spPr bwMode="auto">
              <a:xfrm>
                <a:off x="92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1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4" name="Rectangle 92"/>
              <p:cNvSpPr>
                <a:spLocks noChangeArrowheads="1"/>
              </p:cNvSpPr>
              <p:nvPr/>
            </p:nvSpPr>
            <p:spPr bwMode="auto">
              <a:xfrm>
                <a:off x="1296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2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5" name="Rectangle 93"/>
              <p:cNvSpPr>
                <a:spLocks noChangeArrowheads="1"/>
              </p:cNvSpPr>
              <p:nvPr/>
            </p:nvSpPr>
            <p:spPr bwMode="auto">
              <a:xfrm>
                <a:off x="167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3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6" name="Rectangle 94"/>
              <p:cNvSpPr>
                <a:spLocks noChangeArrowheads="1"/>
              </p:cNvSpPr>
              <p:nvPr/>
            </p:nvSpPr>
            <p:spPr bwMode="auto">
              <a:xfrm>
                <a:off x="2046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5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7" name="Rectangle 95"/>
              <p:cNvSpPr>
                <a:spLocks noChangeArrowheads="1"/>
              </p:cNvSpPr>
              <p:nvPr/>
            </p:nvSpPr>
            <p:spPr bwMode="auto">
              <a:xfrm>
                <a:off x="2421" y="3944"/>
                <a:ext cx="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7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8" name="Rectangle 96"/>
              <p:cNvSpPr>
                <a:spLocks noChangeArrowheads="1"/>
              </p:cNvSpPr>
              <p:nvPr/>
            </p:nvSpPr>
            <p:spPr bwMode="auto">
              <a:xfrm>
                <a:off x="2754" y="3944"/>
                <a:ext cx="16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10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289" name="Rectangle 97"/>
              <p:cNvSpPr>
                <a:spLocks noChangeArrowheads="1"/>
              </p:cNvSpPr>
              <p:nvPr/>
            </p:nvSpPr>
            <p:spPr bwMode="auto">
              <a:xfrm>
                <a:off x="474" y="3929"/>
                <a:ext cx="3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tIns="0" bIns="0" anchor="ctr" anchorCtr="1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Day</a:t>
                </a: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473" y="2226"/>
              <a:ext cx="2547" cy="238"/>
              <a:chOff x="473" y="2226"/>
              <a:chExt cx="2547" cy="238"/>
            </a:xfrm>
          </p:grpSpPr>
          <p:grpSp>
            <p:nvGrpSpPr>
              <p:cNvPr id="10" name="Group 99"/>
              <p:cNvGrpSpPr>
                <a:grpSpLocks/>
              </p:cNvGrpSpPr>
              <p:nvPr/>
            </p:nvGrpSpPr>
            <p:grpSpPr bwMode="auto">
              <a:xfrm>
                <a:off x="716" y="2226"/>
                <a:ext cx="2304" cy="207"/>
                <a:chOff x="716" y="2226"/>
                <a:chExt cx="2304" cy="207"/>
              </a:xfrm>
            </p:grpSpPr>
            <p:sp>
              <p:nvSpPr>
                <p:cNvPr id="28962" name="Line 100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230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3" name="Line 101"/>
                <p:cNvSpPr>
                  <a:spLocks noChangeShapeType="1"/>
                </p:cNvSpPr>
                <p:nvPr/>
              </p:nvSpPr>
              <p:spPr bwMode="auto">
                <a:xfrm>
                  <a:off x="1100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4" name="Line 102"/>
                <p:cNvSpPr>
                  <a:spLocks noChangeShapeType="1"/>
                </p:cNvSpPr>
                <p:nvPr/>
              </p:nvSpPr>
              <p:spPr bwMode="auto">
                <a:xfrm>
                  <a:off x="1484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5" name="Line 103"/>
                <p:cNvSpPr>
                  <a:spLocks noChangeShapeType="1"/>
                </p:cNvSpPr>
                <p:nvPr/>
              </p:nvSpPr>
              <p:spPr bwMode="auto">
                <a:xfrm>
                  <a:off x="1867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6" name="Line 104"/>
                <p:cNvSpPr>
                  <a:spLocks noChangeShapeType="1"/>
                </p:cNvSpPr>
                <p:nvPr/>
              </p:nvSpPr>
              <p:spPr bwMode="auto">
                <a:xfrm>
                  <a:off x="2251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7" name="Line 105"/>
                <p:cNvSpPr>
                  <a:spLocks noChangeShapeType="1"/>
                </p:cNvSpPr>
                <p:nvPr/>
              </p:nvSpPr>
              <p:spPr bwMode="auto">
                <a:xfrm>
                  <a:off x="2635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8" name="Line 106"/>
                <p:cNvSpPr>
                  <a:spLocks noChangeShapeType="1"/>
                </p:cNvSpPr>
                <p:nvPr/>
              </p:nvSpPr>
              <p:spPr bwMode="auto">
                <a:xfrm>
                  <a:off x="3019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2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884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1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0" name="Rectangle 108"/>
                <p:cNvSpPr>
                  <a:spLocks noChangeArrowheads="1"/>
                </p:cNvSpPr>
                <p:nvPr/>
              </p:nvSpPr>
              <p:spPr bwMode="auto">
                <a:xfrm>
                  <a:off x="1268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2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1" name="Rectangle 109"/>
                <p:cNvSpPr>
                  <a:spLocks noChangeArrowheads="1"/>
                </p:cNvSpPr>
                <p:nvPr/>
              </p:nvSpPr>
              <p:spPr bwMode="auto">
                <a:xfrm>
                  <a:off x="1652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3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036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5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3" name="Rectangle 111"/>
                <p:cNvSpPr>
                  <a:spLocks noChangeArrowheads="1"/>
                </p:cNvSpPr>
                <p:nvPr/>
              </p:nvSpPr>
              <p:spPr bwMode="auto">
                <a:xfrm>
                  <a:off x="2419" y="2270"/>
                  <a:ext cx="76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7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26430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64" y="2270"/>
                  <a:ext cx="151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7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76B6F2"/>
                        </a:outerShdw>
                      </a:effectLst>
                      <a:latin typeface="Arial" charset="0"/>
                    </a:rPr>
                    <a:t>10</a:t>
                  </a: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endParaRPr>
                </a:p>
              </p:txBody>
            </p:sp>
          </p:grpSp>
          <p:sp>
            <p:nvSpPr>
              <p:cNvPr id="264305" name="Rectangle 113"/>
              <p:cNvSpPr>
                <a:spLocks noChangeArrowheads="1"/>
              </p:cNvSpPr>
              <p:nvPr/>
            </p:nvSpPr>
            <p:spPr bwMode="auto">
              <a:xfrm>
                <a:off x="473" y="2235"/>
                <a:ext cx="378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Day</a:t>
                </a: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</p:grp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804863" y="1643063"/>
            <a:ext cx="7731125" cy="2197100"/>
            <a:chOff x="507" y="1035"/>
            <a:chExt cx="4870" cy="1384"/>
          </a:xfrm>
        </p:grpSpPr>
        <p:sp>
          <p:nvSpPr>
            <p:cNvPr id="28883" name="Freeform 115"/>
            <p:cNvSpPr>
              <a:spLocks/>
            </p:cNvSpPr>
            <p:nvPr/>
          </p:nvSpPr>
          <p:spPr bwMode="auto">
            <a:xfrm>
              <a:off x="723" y="1035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4" name="Freeform 116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2302 w 4579"/>
                <a:gd name="T7" fmla="*/ 586 h 586"/>
                <a:gd name="T8" fmla="*/ 0 w 4579"/>
                <a:gd name="T9" fmla="*/ 586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  <a:lnTo>
                    <a:pt x="2302" y="58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5" name="Freeform 117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0 w 4579"/>
                <a:gd name="T1" fmla="*/ 586 h 586"/>
                <a:gd name="T2" fmla="*/ 2276 w 4579"/>
                <a:gd name="T3" fmla="*/ 0 h 586"/>
                <a:gd name="T4" fmla="*/ 4579 w 4579"/>
                <a:gd name="T5" fmla="*/ 0 h 586"/>
                <a:gd name="T6" fmla="*/ 0 60000 65536"/>
                <a:gd name="T7" fmla="*/ 0 60000 65536"/>
                <a:gd name="T8" fmla="*/ 0 60000 65536"/>
                <a:gd name="T9" fmla="*/ 0 w 4579"/>
                <a:gd name="T10" fmla="*/ 0 h 586"/>
                <a:gd name="T11" fmla="*/ 4579 w 4579"/>
                <a:gd name="T12" fmla="*/ 586 h 5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86">
                  <a:moveTo>
                    <a:pt x="0" y="586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6" name="Freeform 118"/>
            <p:cNvSpPr>
              <a:spLocks/>
            </p:cNvSpPr>
            <p:nvPr/>
          </p:nvSpPr>
          <p:spPr bwMode="auto">
            <a:xfrm>
              <a:off x="723" y="155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7" name="Freeform 119"/>
            <p:cNvSpPr>
              <a:spLocks/>
            </p:cNvSpPr>
            <p:nvPr/>
          </p:nvSpPr>
          <p:spPr bwMode="auto">
            <a:xfrm>
              <a:off x="723" y="146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8" name="Freeform 120"/>
            <p:cNvSpPr>
              <a:spLocks/>
            </p:cNvSpPr>
            <p:nvPr/>
          </p:nvSpPr>
          <p:spPr bwMode="auto">
            <a:xfrm>
              <a:off x="723" y="1381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9" name="Freeform 121"/>
            <p:cNvSpPr>
              <a:spLocks/>
            </p:cNvSpPr>
            <p:nvPr/>
          </p:nvSpPr>
          <p:spPr bwMode="auto">
            <a:xfrm>
              <a:off x="723" y="1294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0" name="Freeform 122"/>
            <p:cNvSpPr>
              <a:spLocks/>
            </p:cNvSpPr>
            <p:nvPr/>
          </p:nvSpPr>
          <p:spPr bwMode="auto">
            <a:xfrm>
              <a:off x="723" y="1206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1" name="Freeform 123"/>
            <p:cNvSpPr>
              <a:spLocks/>
            </p:cNvSpPr>
            <p:nvPr/>
          </p:nvSpPr>
          <p:spPr bwMode="auto">
            <a:xfrm>
              <a:off x="723" y="1119"/>
              <a:ext cx="4579" cy="590"/>
            </a:xfrm>
            <a:custGeom>
              <a:avLst/>
              <a:gdLst>
                <a:gd name="T0" fmla="*/ 0 w 4579"/>
                <a:gd name="T1" fmla="*/ 590 h 590"/>
                <a:gd name="T2" fmla="*/ 2276 w 4579"/>
                <a:gd name="T3" fmla="*/ 0 h 590"/>
                <a:gd name="T4" fmla="*/ 4579 w 4579"/>
                <a:gd name="T5" fmla="*/ 0 h 590"/>
                <a:gd name="T6" fmla="*/ 0 60000 65536"/>
                <a:gd name="T7" fmla="*/ 0 60000 65536"/>
                <a:gd name="T8" fmla="*/ 0 60000 65536"/>
                <a:gd name="T9" fmla="*/ 0 w 4579"/>
                <a:gd name="T10" fmla="*/ 0 h 590"/>
                <a:gd name="T11" fmla="*/ 4579 w 4579"/>
                <a:gd name="T12" fmla="*/ 590 h 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9" h="590">
                  <a:moveTo>
                    <a:pt x="0" y="590"/>
                  </a:moveTo>
                  <a:lnTo>
                    <a:pt x="2276" y="0"/>
                  </a:lnTo>
                  <a:lnTo>
                    <a:pt x="4579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2" name="Freeform 124"/>
            <p:cNvSpPr>
              <a:spLocks/>
            </p:cNvSpPr>
            <p:nvPr/>
          </p:nvSpPr>
          <p:spPr bwMode="auto">
            <a:xfrm>
              <a:off x="723" y="1644"/>
              <a:ext cx="4579" cy="586"/>
            </a:xfrm>
            <a:custGeom>
              <a:avLst/>
              <a:gdLst>
                <a:gd name="T0" fmla="*/ 4579 w 4579"/>
                <a:gd name="T1" fmla="*/ 0 h 586"/>
                <a:gd name="T2" fmla="*/ 2302 w 4579"/>
                <a:gd name="T3" fmla="*/ 586 h 586"/>
                <a:gd name="T4" fmla="*/ 0 w 4579"/>
                <a:gd name="T5" fmla="*/ 586 h 586"/>
                <a:gd name="T6" fmla="*/ 2276 w 4579"/>
                <a:gd name="T7" fmla="*/ 0 h 586"/>
                <a:gd name="T8" fmla="*/ 4579 w 4579"/>
                <a:gd name="T9" fmla="*/ 0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9"/>
                <a:gd name="T16" fmla="*/ 0 h 586"/>
                <a:gd name="T17" fmla="*/ 4579 w 4579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9" h="586">
                  <a:moveTo>
                    <a:pt x="4579" y="0"/>
                  </a:moveTo>
                  <a:lnTo>
                    <a:pt x="2302" y="586"/>
                  </a:lnTo>
                  <a:lnTo>
                    <a:pt x="0" y="586"/>
                  </a:lnTo>
                  <a:lnTo>
                    <a:pt x="2276" y="0"/>
                  </a:lnTo>
                  <a:lnTo>
                    <a:pt x="4579" y="0"/>
                  </a:lnTo>
                  <a:close/>
                </a:path>
              </a:pathLst>
            </a:cu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93" name="Freeform 125"/>
            <p:cNvSpPr>
              <a:spLocks/>
            </p:cNvSpPr>
            <p:nvPr/>
          </p:nvSpPr>
          <p:spPr bwMode="auto">
            <a:xfrm>
              <a:off x="3025" y="1644"/>
              <a:ext cx="2277" cy="605"/>
            </a:xfrm>
            <a:custGeom>
              <a:avLst/>
              <a:gdLst>
                <a:gd name="T0" fmla="*/ 2277 w 2277"/>
                <a:gd name="T1" fmla="*/ 0 h 605"/>
                <a:gd name="T2" fmla="*/ 0 w 2277"/>
                <a:gd name="T3" fmla="*/ 586 h 605"/>
                <a:gd name="T4" fmla="*/ 0 w 2277"/>
                <a:gd name="T5" fmla="*/ 605 h 605"/>
                <a:gd name="T6" fmla="*/ 0 60000 65536"/>
                <a:gd name="T7" fmla="*/ 0 60000 65536"/>
                <a:gd name="T8" fmla="*/ 0 60000 65536"/>
                <a:gd name="T9" fmla="*/ 0 w 2277"/>
                <a:gd name="T10" fmla="*/ 0 h 605"/>
                <a:gd name="T11" fmla="*/ 2277 w 2277"/>
                <a:gd name="T12" fmla="*/ 605 h 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7" h="605">
                  <a:moveTo>
                    <a:pt x="2277" y="0"/>
                  </a:moveTo>
                  <a:lnTo>
                    <a:pt x="0" y="586"/>
                  </a:lnTo>
                  <a:lnTo>
                    <a:pt x="0" y="60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507" y="1035"/>
              <a:ext cx="4147" cy="1213"/>
              <a:chOff x="507" y="1035"/>
              <a:chExt cx="4147" cy="1213"/>
            </a:xfrm>
          </p:grpSpPr>
          <p:sp>
            <p:nvSpPr>
              <p:cNvPr id="28902" name="Freeform 128"/>
              <p:cNvSpPr>
                <a:spLocks/>
              </p:cNvSpPr>
              <p:nvPr/>
            </p:nvSpPr>
            <p:spPr bwMode="auto">
              <a:xfrm>
                <a:off x="723" y="1035"/>
                <a:ext cx="2276" cy="1195"/>
              </a:xfrm>
              <a:custGeom>
                <a:avLst/>
                <a:gdLst>
                  <a:gd name="T0" fmla="*/ 0 w 2276"/>
                  <a:gd name="T1" fmla="*/ 1195 h 1195"/>
                  <a:gd name="T2" fmla="*/ 0 w 2276"/>
                  <a:gd name="T3" fmla="*/ 586 h 1195"/>
                  <a:gd name="T4" fmla="*/ 2276 w 2276"/>
                  <a:gd name="T5" fmla="*/ 0 h 1195"/>
                  <a:gd name="T6" fmla="*/ 2276 w 2276"/>
                  <a:gd name="T7" fmla="*/ 609 h 1195"/>
                  <a:gd name="T8" fmla="*/ 0 w 2276"/>
                  <a:gd name="T9" fmla="*/ 1195 h 1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6"/>
                  <a:gd name="T16" fmla="*/ 0 h 1195"/>
                  <a:gd name="T17" fmla="*/ 2276 w 2276"/>
                  <a:gd name="T18" fmla="*/ 1195 h 1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6" h="1195">
                    <a:moveTo>
                      <a:pt x="0" y="1195"/>
                    </a:moveTo>
                    <a:lnTo>
                      <a:pt x="0" y="586"/>
                    </a:lnTo>
                    <a:lnTo>
                      <a:pt x="2276" y="0"/>
                    </a:lnTo>
                    <a:lnTo>
                      <a:pt x="2276" y="609"/>
                    </a:lnTo>
                    <a:lnTo>
                      <a:pt x="0" y="11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129"/>
              <p:cNvGrpSpPr>
                <a:grpSpLocks/>
              </p:cNvGrpSpPr>
              <p:nvPr/>
            </p:nvGrpSpPr>
            <p:grpSpPr bwMode="auto">
              <a:xfrm>
                <a:off x="507" y="1588"/>
                <a:ext cx="229" cy="660"/>
                <a:chOff x="507" y="1588"/>
                <a:chExt cx="229" cy="660"/>
              </a:xfrm>
            </p:grpSpPr>
            <p:sp>
              <p:nvSpPr>
                <p:cNvPr id="28905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716" y="1617"/>
                  <a:ext cx="1" cy="60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06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83" y="2226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07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683" y="214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08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683" y="205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09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683" y="196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0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683" y="1880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1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683" y="1792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683" y="1705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3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683" y="1617"/>
                  <a:ext cx="33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4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716" y="222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716" y="22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6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716" y="21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7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716" y="21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716" y="21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19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716" y="214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0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716" y="212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1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16" y="210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2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16" y="20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3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16" y="20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4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16" y="20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5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16" y="20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6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6" y="202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7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716" y="200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8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716" y="198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29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716" y="196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0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716" y="194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1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716" y="1933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2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716" y="191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3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716" y="189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4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716" y="188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5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716" y="186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6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716" y="184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7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716" y="182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8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716" y="1811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9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716" y="1792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0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716" y="177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1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716" y="1758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2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716" y="173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3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716" y="1724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4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716" y="170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5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716" y="1689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6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716" y="1670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7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716" y="1655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8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716" y="1636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49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716" y="1617"/>
                  <a:ext cx="20" cy="1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50" name="Rectangle 175"/>
                <p:cNvSpPr>
                  <a:spLocks noChangeArrowheads="1"/>
                </p:cNvSpPr>
                <p:nvPr/>
              </p:nvSpPr>
              <p:spPr bwMode="auto">
                <a:xfrm>
                  <a:off x="507" y="2114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150</a:t>
                  </a:r>
                </a:p>
              </p:txBody>
            </p:sp>
            <p:sp>
              <p:nvSpPr>
                <p:cNvPr id="28951" name="Rectangle 176"/>
                <p:cNvSpPr>
                  <a:spLocks noChangeArrowheads="1"/>
                </p:cNvSpPr>
                <p:nvPr/>
              </p:nvSpPr>
              <p:spPr bwMode="auto">
                <a:xfrm>
                  <a:off x="507" y="2026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250</a:t>
                  </a:r>
                </a:p>
              </p:txBody>
            </p:sp>
            <p:sp>
              <p:nvSpPr>
                <p:cNvPr id="28952" name="Rectangle 177"/>
                <p:cNvSpPr>
                  <a:spLocks noChangeArrowheads="1"/>
                </p:cNvSpPr>
                <p:nvPr/>
              </p:nvSpPr>
              <p:spPr bwMode="auto">
                <a:xfrm>
                  <a:off x="507" y="1939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350</a:t>
                  </a:r>
                </a:p>
              </p:txBody>
            </p:sp>
            <p:sp>
              <p:nvSpPr>
                <p:cNvPr id="28953" name="Rectangle 178"/>
                <p:cNvSpPr>
                  <a:spLocks noChangeArrowheads="1"/>
                </p:cNvSpPr>
                <p:nvPr/>
              </p:nvSpPr>
              <p:spPr bwMode="auto">
                <a:xfrm>
                  <a:off x="507" y="1851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450</a:t>
                  </a:r>
                </a:p>
              </p:txBody>
            </p:sp>
            <p:sp>
              <p:nvSpPr>
                <p:cNvPr id="28954" name="Rectangle 179"/>
                <p:cNvSpPr>
                  <a:spLocks noChangeArrowheads="1"/>
                </p:cNvSpPr>
                <p:nvPr/>
              </p:nvSpPr>
              <p:spPr bwMode="auto">
                <a:xfrm>
                  <a:off x="507" y="1763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550</a:t>
                  </a:r>
                </a:p>
              </p:txBody>
            </p:sp>
            <p:sp>
              <p:nvSpPr>
                <p:cNvPr id="28955" name="Rectangle 180"/>
                <p:cNvSpPr>
                  <a:spLocks noChangeArrowheads="1"/>
                </p:cNvSpPr>
                <p:nvPr/>
              </p:nvSpPr>
              <p:spPr bwMode="auto">
                <a:xfrm>
                  <a:off x="507" y="1676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650</a:t>
                  </a:r>
                </a:p>
              </p:txBody>
            </p:sp>
            <p:sp>
              <p:nvSpPr>
                <p:cNvPr id="28956" name="Rectangle 181"/>
                <p:cNvSpPr>
                  <a:spLocks noChangeArrowheads="1"/>
                </p:cNvSpPr>
                <p:nvPr/>
              </p:nvSpPr>
              <p:spPr bwMode="auto">
                <a:xfrm>
                  <a:off x="507" y="1588"/>
                  <a:ext cx="187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FFFFFF"/>
                      </a:solidFill>
                      <a:latin typeface="Arial" charset="0"/>
                    </a:rPr>
                    <a:t>750</a:t>
                  </a:r>
                </a:p>
              </p:txBody>
            </p:sp>
            <p:sp>
              <p:nvSpPr>
                <p:cNvPr id="28957" name="Line 182"/>
                <p:cNvSpPr>
                  <a:spLocks noChangeShapeType="1"/>
                </p:cNvSpPr>
                <p:nvPr/>
              </p:nvSpPr>
              <p:spPr bwMode="auto">
                <a:xfrm>
                  <a:off x="716" y="2226"/>
                  <a:ext cx="1" cy="19"/>
                </a:xfrm>
                <a:prstGeom prst="line">
                  <a:avLst/>
                </a:prstGeom>
                <a:noFill/>
                <a:ln w="206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904" name="Line 183"/>
              <p:cNvSpPr>
                <a:spLocks noChangeShapeType="1"/>
              </p:cNvSpPr>
              <p:nvPr/>
            </p:nvSpPr>
            <p:spPr bwMode="auto">
              <a:xfrm>
                <a:off x="4653" y="1811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84"/>
            <p:cNvGrpSpPr>
              <a:grpSpLocks/>
            </p:cNvGrpSpPr>
            <p:nvPr/>
          </p:nvGrpSpPr>
          <p:grpSpPr bwMode="auto">
            <a:xfrm>
              <a:off x="3044" y="1726"/>
              <a:ext cx="2333" cy="693"/>
              <a:chOff x="3044" y="1726"/>
              <a:chExt cx="2333" cy="693"/>
            </a:xfrm>
          </p:grpSpPr>
          <p:sp>
            <p:nvSpPr>
              <p:cNvPr id="264377" name="Rectangle 185"/>
              <p:cNvSpPr>
                <a:spLocks noChangeArrowheads="1"/>
              </p:cNvSpPr>
              <p:nvPr/>
            </p:nvSpPr>
            <p:spPr bwMode="auto">
              <a:xfrm>
                <a:off x="3616" y="2054"/>
                <a:ext cx="45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IL-1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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4378" name="Rectangle 186"/>
              <p:cNvSpPr>
                <a:spLocks noChangeArrowheads="1"/>
              </p:cNvSpPr>
              <p:nvPr/>
            </p:nvSpPr>
            <p:spPr bwMode="auto">
              <a:xfrm>
                <a:off x="4244" y="1896"/>
                <a:ext cx="37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IL-6 </a:t>
                </a:r>
              </a:p>
            </p:txBody>
          </p:sp>
          <p:sp>
            <p:nvSpPr>
              <p:cNvPr id="264379" name="Rectangle 187"/>
              <p:cNvSpPr>
                <a:spLocks noChangeArrowheads="1"/>
              </p:cNvSpPr>
              <p:nvPr/>
            </p:nvSpPr>
            <p:spPr bwMode="auto">
              <a:xfrm>
                <a:off x="4849" y="1726"/>
                <a:ext cx="52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IL-8 </a:t>
                </a:r>
              </a:p>
            </p:txBody>
          </p:sp>
          <p:sp>
            <p:nvSpPr>
              <p:cNvPr id="264380" name="Rectangle 188"/>
              <p:cNvSpPr>
                <a:spLocks noChangeArrowheads="1"/>
              </p:cNvSpPr>
              <p:nvPr/>
            </p:nvSpPr>
            <p:spPr bwMode="auto">
              <a:xfrm flipH="1">
                <a:off x="3044" y="2188"/>
                <a:ext cx="53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Arial" charset="0"/>
                  </a:rPr>
                  <a:t>TNF-</a:t>
                </a:r>
                <a:r>
                  <a:rPr lang="en-US" sz="1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76B6F2"/>
                      </a:outerShdw>
                    </a:effectLst>
                    <a:latin typeface="Symbol" charset="0"/>
                    <a:sym typeface="Symbol" charset="0"/>
                  </a:rPr>
                  <a:t></a:t>
                </a:r>
                <a:endParaRPr lang="en-US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76B6F2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8896" name="Rectangle 189"/>
            <p:cNvSpPr>
              <a:spLocks noChangeArrowheads="1"/>
            </p:cNvSpPr>
            <p:nvPr/>
          </p:nvSpPr>
          <p:spPr bwMode="auto">
            <a:xfrm>
              <a:off x="2999" y="1035"/>
              <a:ext cx="2303" cy="609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97" name="Line 190"/>
            <p:cNvSpPr>
              <a:spLocks noChangeShapeType="1"/>
            </p:cNvSpPr>
            <p:nvPr/>
          </p:nvSpPr>
          <p:spPr bwMode="auto">
            <a:xfrm>
              <a:off x="5302" y="1644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91"/>
          <p:cNvGrpSpPr>
            <a:grpSpLocks/>
          </p:cNvGrpSpPr>
          <p:nvPr/>
        </p:nvGrpSpPr>
        <p:grpSpPr bwMode="auto">
          <a:xfrm>
            <a:off x="4411663" y="4579938"/>
            <a:ext cx="3724275" cy="719137"/>
            <a:chOff x="2779" y="2885"/>
            <a:chExt cx="2346" cy="453"/>
          </a:xfrm>
        </p:grpSpPr>
        <p:sp>
          <p:nvSpPr>
            <p:cNvPr id="28864" name="Freeform 192"/>
            <p:cNvSpPr>
              <a:spLocks/>
            </p:cNvSpPr>
            <p:nvPr/>
          </p:nvSpPr>
          <p:spPr bwMode="auto">
            <a:xfrm>
              <a:off x="2931" y="2885"/>
              <a:ext cx="320" cy="432"/>
            </a:xfrm>
            <a:custGeom>
              <a:avLst/>
              <a:gdLst>
                <a:gd name="T0" fmla="*/ 0 w 320"/>
                <a:gd name="T1" fmla="*/ 432 h 432"/>
                <a:gd name="T2" fmla="*/ 0 w 320"/>
                <a:gd name="T3" fmla="*/ 95 h 432"/>
                <a:gd name="T4" fmla="*/ 320 w 320"/>
                <a:gd name="T5" fmla="*/ 0 h 432"/>
                <a:gd name="T6" fmla="*/ 320 w 320"/>
                <a:gd name="T7" fmla="*/ 337 h 432"/>
                <a:gd name="T8" fmla="*/ 0 w 320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32"/>
                <a:gd name="T17" fmla="*/ 320 w 320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32">
                  <a:moveTo>
                    <a:pt x="0" y="432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7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5" name="Rectangle 193"/>
            <p:cNvSpPr>
              <a:spLocks noChangeArrowheads="1"/>
            </p:cNvSpPr>
            <p:nvPr/>
          </p:nvSpPr>
          <p:spPr bwMode="auto">
            <a:xfrm>
              <a:off x="2779" y="2980"/>
              <a:ext cx="152" cy="337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66" name="Freeform 194"/>
            <p:cNvSpPr>
              <a:spLocks/>
            </p:cNvSpPr>
            <p:nvPr/>
          </p:nvSpPr>
          <p:spPr bwMode="auto">
            <a:xfrm>
              <a:off x="2779" y="2885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7" name="Freeform 195"/>
            <p:cNvSpPr>
              <a:spLocks/>
            </p:cNvSpPr>
            <p:nvPr/>
          </p:nvSpPr>
          <p:spPr bwMode="auto">
            <a:xfrm>
              <a:off x="3306" y="2889"/>
              <a:ext cx="320" cy="428"/>
            </a:xfrm>
            <a:custGeom>
              <a:avLst/>
              <a:gdLst>
                <a:gd name="T0" fmla="*/ 0 w 320"/>
                <a:gd name="T1" fmla="*/ 428 h 428"/>
                <a:gd name="T2" fmla="*/ 0 w 320"/>
                <a:gd name="T3" fmla="*/ 95 h 428"/>
                <a:gd name="T4" fmla="*/ 320 w 320"/>
                <a:gd name="T5" fmla="*/ 0 h 428"/>
                <a:gd name="T6" fmla="*/ 320 w 320"/>
                <a:gd name="T7" fmla="*/ 333 h 428"/>
                <a:gd name="T8" fmla="*/ 0 w 320"/>
                <a:gd name="T9" fmla="*/ 428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428"/>
                <a:gd name="T17" fmla="*/ 320 w 320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428">
                  <a:moveTo>
                    <a:pt x="0" y="428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333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8" name="Rectangle 196"/>
            <p:cNvSpPr>
              <a:spLocks noChangeArrowheads="1"/>
            </p:cNvSpPr>
            <p:nvPr/>
          </p:nvSpPr>
          <p:spPr bwMode="auto">
            <a:xfrm>
              <a:off x="3154" y="2984"/>
              <a:ext cx="152" cy="333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69" name="Freeform 197"/>
            <p:cNvSpPr>
              <a:spLocks/>
            </p:cNvSpPr>
            <p:nvPr/>
          </p:nvSpPr>
          <p:spPr bwMode="auto">
            <a:xfrm>
              <a:off x="3154" y="2889"/>
              <a:ext cx="472" cy="95"/>
            </a:xfrm>
            <a:custGeom>
              <a:avLst/>
              <a:gdLst>
                <a:gd name="T0" fmla="*/ 152 w 472"/>
                <a:gd name="T1" fmla="*/ 95 h 95"/>
                <a:gd name="T2" fmla="*/ 472 w 472"/>
                <a:gd name="T3" fmla="*/ 0 h 95"/>
                <a:gd name="T4" fmla="*/ 319 w 472"/>
                <a:gd name="T5" fmla="*/ 0 h 95"/>
                <a:gd name="T6" fmla="*/ 0 w 472"/>
                <a:gd name="T7" fmla="*/ 95 h 95"/>
                <a:gd name="T8" fmla="*/ 152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2" y="95"/>
                  </a:moveTo>
                  <a:lnTo>
                    <a:pt x="472" y="0"/>
                  </a:lnTo>
                  <a:lnTo>
                    <a:pt x="319" y="0"/>
                  </a:lnTo>
                  <a:lnTo>
                    <a:pt x="0" y="95"/>
                  </a:lnTo>
                  <a:lnTo>
                    <a:pt x="152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0" name="Freeform 198"/>
            <p:cNvSpPr>
              <a:spLocks/>
            </p:cNvSpPr>
            <p:nvPr/>
          </p:nvSpPr>
          <p:spPr bwMode="auto">
            <a:xfrm>
              <a:off x="3681" y="2937"/>
              <a:ext cx="320" cy="380"/>
            </a:xfrm>
            <a:custGeom>
              <a:avLst/>
              <a:gdLst>
                <a:gd name="T0" fmla="*/ 0 w 320"/>
                <a:gd name="T1" fmla="*/ 380 h 380"/>
                <a:gd name="T2" fmla="*/ 0 w 320"/>
                <a:gd name="T3" fmla="*/ 95 h 380"/>
                <a:gd name="T4" fmla="*/ 320 w 320"/>
                <a:gd name="T5" fmla="*/ 0 h 380"/>
                <a:gd name="T6" fmla="*/ 320 w 320"/>
                <a:gd name="T7" fmla="*/ 285 h 380"/>
                <a:gd name="T8" fmla="*/ 0 w 320"/>
                <a:gd name="T9" fmla="*/ 380 h 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380"/>
                <a:gd name="T17" fmla="*/ 320 w 320"/>
                <a:gd name="T18" fmla="*/ 380 h 3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380">
                  <a:moveTo>
                    <a:pt x="0" y="380"/>
                  </a:moveTo>
                  <a:lnTo>
                    <a:pt x="0" y="95"/>
                  </a:lnTo>
                  <a:lnTo>
                    <a:pt x="320" y="0"/>
                  </a:lnTo>
                  <a:lnTo>
                    <a:pt x="320" y="285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1" name="Rectangle 199"/>
            <p:cNvSpPr>
              <a:spLocks noChangeArrowheads="1"/>
            </p:cNvSpPr>
            <p:nvPr/>
          </p:nvSpPr>
          <p:spPr bwMode="auto">
            <a:xfrm>
              <a:off x="3528" y="3032"/>
              <a:ext cx="153" cy="28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72" name="Freeform 200"/>
            <p:cNvSpPr>
              <a:spLocks/>
            </p:cNvSpPr>
            <p:nvPr/>
          </p:nvSpPr>
          <p:spPr bwMode="auto">
            <a:xfrm>
              <a:off x="3528" y="2937"/>
              <a:ext cx="473" cy="95"/>
            </a:xfrm>
            <a:custGeom>
              <a:avLst/>
              <a:gdLst>
                <a:gd name="T0" fmla="*/ 153 w 473"/>
                <a:gd name="T1" fmla="*/ 95 h 95"/>
                <a:gd name="T2" fmla="*/ 473 w 473"/>
                <a:gd name="T3" fmla="*/ 0 h 95"/>
                <a:gd name="T4" fmla="*/ 320 w 473"/>
                <a:gd name="T5" fmla="*/ 0 h 95"/>
                <a:gd name="T6" fmla="*/ 0 w 473"/>
                <a:gd name="T7" fmla="*/ 95 h 95"/>
                <a:gd name="T8" fmla="*/ 153 w 473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3"/>
                <a:gd name="T16" fmla="*/ 0 h 95"/>
                <a:gd name="T17" fmla="*/ 473 w 473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3" h="95">
                  <a:moveTo>
                    <a:pt x="153" y="95"/>
                  </a:moveTo>
                  <a:lnTo>
                    <a:pt x="473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3" name="Freeform 201"/>
            <p:cNvSpPr>
              <a:spLocks/>
            </p:cNvSpPr>
            <p:nvPr/>
          </p:nvSpPr>
          <p:spPr bwMode="auto">
            <a:xfrm>
              <a:off x="4056" y="2967"/>
              <a:ext cx="319" cy="350"/>
            </a:xfrm>
            <a:custGeom>
              <a:avLst/>
              <a:gdLst>
                <a:gd name="T0" fmla="*/ 0 w 319"/>
                <a:gd name="T1" fmla="*/ 350 h 350"/>
                <a:gd name="T2" fmla="*/ 0 w 319"/>
                <a:gd name="T3" fmla="*/ 95 h 350"/>
                <a:gd name="T4" fmla="*/ 319 w 319"/>
                <a:gd name="T5" fmla="*/ 0 h 350"/>
                <a:gd name="T6" fmla="*/ 319 w 319"/>
                <a:gd name="T7" fmla="*/ 255 h 350"/>
                <a:gd name="T8" fmla="*/ 0 w 319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50"/>
                <a:gd name="T17" fmla="*/ 319 w 319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50">
                  <a:moveTo>
                    <a:pt x="0" y="350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4" name="Rectangle 202"/>
            <p:cNvSpPr>
              <a:spLocks noChangeArrowheads="1"/>
            </p:cNvSpPr>
            <p:nvPr/>
          </p:nvSpPr>
          <p:spPr bwMode="auto">
            <a:xfrm>
              <a:off x="3903" y="3062"/>
              <a:ext cx="153" cy="25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75" name="Freeform 203"/>
            <p:cNvSpPr>
              <a:spLocks/>
            </p:cNvSpPr>
            <p:nvPr/>
          </p:nvSpPr>
          <p:spPr bwMode="auto">
            <a:xfrm>
              <a:off x="3903" y="2967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6" name="Freeform 204"/>
            <p:cNvSpPr>
              <a:spLocks/>
            </p:cNvSpPr>
            <p:nvPr/>
          </p:nvSpPr>
          <p:spPr bwMode="auto">
            <a:xfrm>
              <a:off x="4431" y="2993"/>
              <a:ext cx="319" cy="324"/>
            </a:xfrm>
            <a:custGeom>
              <a:avLst/>
              <a:gdLst>
                <a:gd name="T0" fmla="*/ 0 w 319"/>
                <a:gd name="T1" fmla="*/ 324 h 324"/>
                <a:gd name="T2" fmla="*/ 0 w 319"/>
                <a:gd name="T3" fmla="*/ 95 h 324"/>
                <a:gd name="T4" fmla="*/ 319 w 319"/>
                <a:gd name="T5" fmla="*/ 0 h 324"/>
                <a:gd name="T6" fmla="*/ 319 w 319"/>
                <a:gd name="T7" fmla="*/ 229 h 324"/>
                <a:gd name="T8" fmla="*/ 0 w 319"/>
                <a:gd name="T9" fmla="*/ 324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24"/>
                <a:gd name="T17" fmla="*/ 319 w 319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24">
                  <a:moveTo>
                    <a:pt x="0" y="324"/>
                  </a:moveTo>
                  <a:lnTo>
                    <a:pt x="0" y="95"/>
                  </a:lnTo>
                  <a:lnTo>
                    <a:pt x="319" y="0"/>
                  </a:lnTo>
                  <a:lnTo>
                    <a:pt x="319" y="229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7" name="Rectangle 205"/>
            <p:cNvSpPr>
              <a:spLocks noChangeArrowheads="1"/>
            </p:cNvSpPr>
            <p:nvPr/>
          </p:nvSpPr>
          <p:spPr bwMode="auto">
            <a:xfrm>
              <a:off x="4278" y="3088"/>
              <a:ext cx="153" cy="22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78" name="Freeform 206"/>
            <p:cNvSpPr>
              <a:spLocks/>
            </p:cNvSpPr>
            <p:nvPr/>
          </p:nvSpPr>
          <p:spPr bwMode="auto">
            <a:xfrm>
              <a:off x="4278" y="2993"/>
              <a:ext cx="472" cy="95"/>
            </a:xfrm>
            <a:custGeom>
              <a:avLst/>
              <a:gdLst>
                <a:gd name="T0" fmla="*/ 153 w 472"/>
                <a:gd name="T1" fmla="*/ 95 h 95"/>
                <a:gd name="T2" fmla="*/ 472 w 472"/>
                <a:gd name="T3" fmla="*/ 0 h 95"/>
                <a:gd name="T4" fmla="*/ 320 w 472"/>
                <a:gd name="T5" fmla="*/ 0 h 95"/>
                <a:gd name="T6" fmla="*/ 0 w 472"/>
                <a:gd name="T7" fmla="*/ 95 h 95"/>
                <a:gd name="T8" fmla="*/ 153 w 472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5"/>
                <a:gd name="T17" fmla="*/ 472 w 472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5">
                  <a:moveTo>
                    <a:pt x="153" y="95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5"/>
                  </a:lnTo>
                  <a:lnTo>
                    <a:pt x="153" y="95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79" name="Freeform 207"/>
            <p:cNvSpPr>
              <a:spLocks/>
            </p:cNvSpPr>
            <p:nvPr/>
          </p:nvSpPr>
          <p:spPr bwMode="auto">
            <a:xfrm>
              <a:off x="4806" y="3023"/>
              <a:ext cx="319" cy="294"/>
            </a:xfrm>
            <a:custGeom>
              <a:avLst/>
              <a:gdLst>
                <a:gd name="T0" fmla="*/ 0 w 319"/>
                <a:gd name="T1" fmla="*/ 294 h 294"/>
                <a:gd name="T2" fmla="*/ 0 w 319"/>
                <a:gd name="T3" fmla="*/ 99 h 294"/>
                <a:gd name="T4" fmla="*/ 319 w 319"/>
                <a:gd name="T5" fmla="*/ 0 h 294"/>
                <a:gd name="T6" fmla="*/ 319 w 319"/>
                <a:gd name="T7" fmla="*/ 199 h 294"/>
                <a:gd name="T8" fmla="*/ 0 w 319"/>
                <a:gd name="T9" fmla="*/ 294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294"/>
                <a:gd name="T17" fmla="*/ 319 w 319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294">
                  <a:moveTo>
                    <a:pt x="0" y="294"/>
                  </a:moveTo>
                  <a:lnTo>
                    <a:pt x="0" y="99"/>
                  </a:lnTo>
                  <a:lnTo>
                    <a:pt x="319" y="0"/>
                  </a:lnTo>
                  <a:lnTo>
                    <a:pt x="319" y="199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0" name="Rectangle 208"/>
            <p:cNvSpPr>
              <a:spLocks noChangeArrowheads="1"/>
            </p:cNvSpPr>
            <p:nvPr/>
          </p:nvSpPr>
          <p:spPr bwMode="auto">
            <a:xfrm>
              <a:off x="4653" y="3122"/>
              <a:ext cx="153" cy="195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81" name="Freeform 209"/>
            <p:cNvSpPr>
              <a:spLocks/>
            </p:cNvSpPr>
            <p:nvPr/>
          </p:nvSpPr>
          <p:spPr bwMode="auto">
            <a:xfrm>
              <a:off x="4653" y="3023"/>
              <a:ext cx="472" cy="99"/>
            </a:xfrm>
            <a:custGeom>
              <a:avLst/>
              <a:gdLst>
                <a:gd name="T0" fmla="*/ 153 w 472"/>
                <a:gd name="T1" fmla="*/ 99 h 99"/>
                <a:gd name="T2" fmla="*/ 472 w 472"/>
                <a:gd name="T3" fmla="*/ 0 h 99"/>
                <a:gd name="T4" fmla="*/ 320 w 472"/>
                <a:gd name="T5" fmla="*/ 0 h 99"/>
                <a:gd name="T6" fmla="*/ 0 w 472"/>
                <a:gd name="T7" fmla="*/ 99 h 99"/>
                <a:gd name="T8" fmla="*/ 153 w 472"/>
                <a:gd name="T9" fmla="*/ 9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99"/>
                <a:gd name="T17" fmla="*/ 472 w 472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99">
                  <a:moveTo>
                    <a:pt x="153" y="99"/>
                  </a:moveTo>
                  <a:lnTo>
                    <a:pt x="472" y="0"/>
                  </a:lnTo>
                  <a:lnTo>
                    <a:pt x="320" y="0"/>
                  </a:lnTo>
                  <a:lnTo>
                    <a:pt x="0" y="99"/>
                  </a:lnTo>
                  <a:lnTo>
                    <a:pt x="153" y="99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82" name="Line 210"/>
            <p:cNvSpPr>
              <a:spLocks noChangeShapeType="1"/>
            </p:cNvSpPr>
            <p:nvPr/>
          </p:nvSpPr>
          <p:spPr bwMode="auto">
            <a:xfrm>
              <a:off x="4917" y="3317"/>
              <a:ext cx="1" cy="2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13"/>
          <p:cNvGrpSpPr>
            <a:grpSpLocks/>
          </p:cNvGrpSpPr>
          <p:nvPr/>
        </p:nvGrpSpPr>
        <p:grpSpPr bwMode="auto">
          <a:xfrm>
            <a:off x="4424363" y="1709738"/>
            <a:ext cx="3803650" cy="1063625"/>
            <a:chOff x="2787" y="1077"/>
            <a:chExt cx="2396" cy="670"/>
          </a:xfrm>
        </p:grpSpPr>
        <p:sp>
          <p:nvSpPr>
            <p:cNvPr id="28845" name="Freeform 214"/>
            <p:cNvSpPr>
              <a:spLocks/>
            </p:cNvSpPr>
            <p:nvPr/>
          </p:nvSpPr>
          <p:spPr bwMode="auto">
            <a:xfrm>
              <a:off x="2939" y="1077"/>
              <a:ext cx="325" cy="651"/>
            </a:xfrm>
            <a:custGeom>
              <a:avLst/>
              <a:gdLst>
                <a:gd name="T0" fmla="*/ 0 w 325"/>
                <a:gd name="T1" fmla="*/ 651 h 651"/>
                <a:gd name="T2" fmla="*/ 0 w 325"/>
                <a:gd name="T3" fmla="*/ 83 h 651"/>
                <a:gd name="T4" fmla="*/ 325 w 325"/>
                <a:gd name="T5" fmla="*/ 0 h 651"/>
                <a:gd name="T6" fmla="*/ 325 w 325"/>
                <a:gd name="T7" fmla="*/ 567 h 651"/>
                <a:gd name="T8" fmla="*/ 0 w 325"/>
                <a:gd name="T9" fmla="*/ 651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51"/>
                <a:gd name="T17" fmla="*/ 325 w 325"/>
                <a:gd name="T18" fmla="*/ 651 h 6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51">
                  <a:moveTo>
                    <a:pt x="0" y="651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67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6" name="Rectangle 215"/>
            <p:cNvSpPr>
              <a:spLocks noChangeArrowheads="1"/>
            </p:cNvSpPr>
            <p:nvPr/>
          </p:nvSpPr>
          <p:spPr bwMode="auto">
            <a:xfrm>
              <a:off x="2787" y="1160"/>
              <a:ext cx="152" cy="568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47" name="Freeform 216"/>
            <p:cNvSpPr>
              <a:spLocks/>
            </p:cNvSpPr>
            <p:nvPr/>
          </p:nvSpPr>
          <p:spPr bwMode="auto">
            <a:xfrm>
              <a:off x="2787" y="1077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8" name="Freeform 217"/>
            <p:cNvSpPr>
              <a:spLocks/>
            </p:cNvSpPr>
            <p:nvPr/>
          </p:nvSpPr>
          <p:spPr bwMode="auto">
            <a:xfrm>
              <a:off x="3323" y="1088"/>
              <a:ext cx="324" cy="640"/>
            </a:xfrm>
            <a:custGeom>
              <a:avLst/>
              <a:gdLst>
                <a:gd name="T0" fmla="*/ 0 w 324"/>
                <a:gd name="T1" fmla="*/ 640 h 640"/>
                <a:gd name="T2" fmla="*/ 0 w 324"/>
                <a:gd name="T3" fmla="*/ 84 h 640"/>
                <a:gd name="T4" fmla="*/ 324 w 324"/>
                <a:gd name="T5" fmla="*/ 0 h 640"/>
                <a:gd name="T6" fmla="*/ 324 w 324"/>
                <a:gd name="T7" fmla="*/ 556 h 640"/>
                <a:gd name="T8" fmla="*/ 0 w 324"/>
                <a:gd name="T9" fmla="*/ 640 h 6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40"/>
                <a:gd name="T17" fmla="*/ 324 w 324"/>
                <a:gd name="T18" fmla="*/ 640 h 6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40">
                  <a:moveTo>
                    <a:pt x="0" y="640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56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9" name="Rectangle 218"/>
            <p:cNvSpPr>
              <a:spLocks noChangeArrowheads="1"/>
            </p:cNvSpPr>
            <p:nvPr/>
          </p:nvSpPr>
          <p:spPr bwMode="auto">
            <a:xfrm>
              <a:off x="3171" y="1172"/>
              <a:ext cx="152" cy="55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50" name="Freeform 219"/>
            <p:cNvSpPr>
              <a:spLocks/>
            </p:cNvSpPr>
            <p:nvPr/>
          </p:nvSpPr>
          <p:spPr bwMode="auto">
            <a:xfrm>
              <a:off x="3171" y="108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1" name="Freeform 220"/>
            <p:cNvSpPr>
              <a:spLocks/>
            </p:cNvSpPr>
            <p:nvPr/>
          </p:nvSpPr>
          <p:spPr bwMode="auto">
            <a:xfrm>
              <a:off x="3707" y="1103"/>
              <a:ext cx="324" cy="625"/>
            </a:xfrm>
            <a:custGeom>
              <a:avLst/>
              <a:gdLst>
                <a:gd name="T0" fmla="*/ 0 w 324"/>
                <a:gd name="T1" fmla="*/ 625 h 625"/>
                <a:gd name="T2" fmla="*/ 0 w 324"/>
                <a:gd name="T3" fmla="*/ 84 h 625"/>
                <a:gd name="T4" fmla="*/ 324 w 324"/>
                <a:gd name="T5" fmla="*/ 0 h 625"/>
                <a:gd name="T6" fmla="*/ 324 w 324"/>
                <a:gd name="T7" fmla="*/ 541 h 625"/>
                <a:gd name="T8" fmla="*/ 0 w 324"/>
                <a:gd name="T9" fmla="*/ 625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25"/>
                <a:gd name="T17" fmla="*/ 324 w 32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25">
                  <a:moveTo>
                    <a:pt x="0" y="625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41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2" name="Rectangle 221"/>
            <p:cNvSpPr>
              <a:spLocks noChangeArrowheads="1"/>
            </p:cNvSpPr>
            <p:nvPr/>
          </p:nvSpPr>
          <p:spPr bwMode="auto">
            <a:xfrm>
              <a:off x="3555" y="1187"/>
              <a:ext cx="152" cy="541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53" name="Freeform 222"/>
            <p:cNvSpPr>
              <a:spLocks/>
            </p:cNvSpPr>
            <p:nvPr/>
          </p:nvSpPr>
          <p:spPr bwMode="auto">
            <a:xfrm>
              <a:off x="3555" y="110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4" name="Freeform 223"/>
            <p:cNvSpPr>
              <a:spLocks/>
            </p:cNvSpPr>
            <p:nvPr/>
          </p:nvSpPr>
          <p:spPr bwMode="auto">
            <a:xfrm>
              <a:off x="4091" y="1096"/>
              <a:ext cx="324" cy="632"/>
            </a:xfrm>
            <a:custGeom>
              <a:avLst/>
              <a:gdLst>
                <a:gd name="T0" fmla="*/ 0 w 324"/>
                <a:gd name="T1" fmla="*/ 632 h 632"/>
                <a:gd name="T2" fmla="*/ 0 w 324"/>
                <a:gd name="T3" fmla="*/ 83 h 632"/>
                <a:gd name="T4" fmla="*/ 324 w 324"/>
                <a:gd name="T5" fmla="*/ 0 h 632"/>
                <a:gd name="T6" fmla="*/ 324 w 324"/>
                <a:gd name="T7" fmla="*/ 548 h 632"/>
                <a:gd name="T8" fmla="*/ 0 w 324"/>
                <a:gd name="T9" fmla="*/ 632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32"/>
                <a:gd name="T17" fmla="*/ 324 w 324"/>
                <a:gd name="T18" fmla="*/ 632 h 6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32">
                  <a:moveTo>
                    <a:pt x="0" y="632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48"/>
                  </a:lnTo>
                  <a:lnTo>
                    <a:pt x="0" y="632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5" name="Rectangle 224"/>
            <p:cNvSpPr>
              <a:spLocks noChangeArrowheads="1"/>
            </p:cNvSpPr>
            <p:nvPr/>
          </p:nvSpPr>
          <p:spPr bwMode="auto">
            <a:xfrm>
              <a:off x="3939" y="1179"/>
              <a:ext cx="152" cy="549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56" name="Freeform 225"/>
            <p:cNvSpPr>
              <a:spLocks/>
            </p:cNvSpPr>
            <p:nvPr/>
          </p:nvSpPr>
          <p:spPr bwMode="auto">
            <a:xfrm>
              <a:off x="3939" y="109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7" name="Freeform 226"/>
            <p:cNvSpPr>
              <a:spLocks/>
            </p:cNvSpPr>
            <p:nvPr/>
          </p:nvSpPr>
          <p:spPr bwMode="auto">
            <a:xfrm>
              <a:off x="4475" y="1119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3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58" name="Rectangle 227"/>
            <p:cNvSpPr>
              <a:spLocks noChangeArrowheads="1"/>
            </p:cNvSpPr>
            <p:nvPr/>
          </p:nvSpPr>
          <p:spPr bwMode="auto">
            <a:xfrm>
              <a:off x="4322" y="1202"/>
              <a:ext cx="153" cy="526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59" name="Freeform 228"/>
            <p:cNvSpPr>
              <a:spLocks/>
            </p:cNvSpPr>
            <p:nvPr/>
          </p:nvSpPr>
          <p:spPr bwMode="auto">
            <a:xfrm>
              <a:off x="4322" y="1119"/>
              <a:ext cx="477" cy="83"/>
            </a:xfrm>
            <a:custGeom>
              <a:avLst/>
              <a:gdLst>
                <a:gd name="T0" fmla="*/ 153 w 477"/>
                <a:gd name="T1" fmla="*/ 83 h 83"/>
                <a:gd name="T2" fmla="*/ 477 w 477"/>
                <a:gd name="T3" fmla="*/ 0 h 83"/>
                <a:gd name="T4" fmla="*/ 325 w 477"/>
                <a:gd name="T5" fmla="*/ 0 h 83"/>
                <a:gd name="T6" fmla="*/ 0 w 477"/>
                <a:gd name="T7" fmla="*/ 83 h 83"/>
                <a:gd name="T8" fmla="*/ 153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3" y="83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3"/>
                  </a:lnTo>
                  <a:lnTo>
                    <a:pt x="153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0" name="Freeform 229"/>
            <p:cNvSpPr>
              <a:spLocks/>
            </p:cNvSpPr>
            <p:nvPr/>
          </p:nvSpPr>
          <p:spPr bwMode="auto">
            <a:xfrm>
              <a:off x="4858" y="1115"/>
              <a:ext cx="325" cy="613"/>
            </a:xfrm>
            <a:custGeom>
              <a:avLst/>
              <a:gdLst>
                <a:gd name="T0" fmla="*/ 0 w 325"/>
                <a:gd name="T1" fmla="*/ 613 h 613"/>
                <a:gd name="T2" fmla="*/ 0 w 325"/>
                <a:gd name="T3" fmla="*/ 83 h 613"/>
                <a:gd name="T4" fmla="*/ 325 w 325"/>
                <a:gd name="T5" fmla="*/ 0 h 613"/>
                <a:gd name="T6" fmla="*/ 325 w 325"/>
                <a:gd name="T7" fmla="*/ 529 h 613"/>
                <a:gd name="T8" fmla="*/ 0 w 325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613"/>
                <a:gd name="T17" fmla="*/ 325 w 325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613">
                  <a:moveTo>
                    <a:pt x="0" y="613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006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1" name="Rectangle 230"/>
            <p:cNvSpPr>
              <a:spLocks noChangeArrowheads="1"/>
            </p:cNvSpPr>
            <p:nvPr/>
          </p:nvSpPr>
          <p:spPr bwMode="auto">
            <a:xfrm>
              <a:off x="4706" y="1198"/>
              <a:ext cx="152" cy="530"/>
            </a:xfrm>
            <a:prstGeom prst="rect">
              <a:avLst/>
            </a:prstGeom>
            <a:solidFill>
              <a:srgbClr val="00C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62" name="Freeform 231"/>
            <p:cNvSpPr>
              <a:spLocks/>
            </p:cNvSpPr>
            <p:nvPr/>
          </p:nvSpPr>
          <p:spPr bwMode="auto">
            <a:xfrm>
              <a:off x="4706" y="111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009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63" name="Line 232"/>
            <p:cNvSpPr>
              <a:spLocks noChangeShapeType="1"/>
            </p:cNvSpPr>
            <p:nvPr/>
          </p:nvSpPr>
          <p:spPr bwMode="auto">
            <a:xfrm>
              <a:off x="4978" y="1728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233"/>
          <p:cNvGrpSpPr>
            <a:grpSpLocks/>
          </p:cNvGrpSpPr>
          <p:nvPr/>
        </p:nvGrpSpPr>
        <p:grpSpPr bwMode="auto">
          <a:xfrm>
            <a:off x="3395663" y="2035175"/>
            <a:ext cx="3802062" cy="1003300"/>
            <a:chOff x="2139" y="1282"/>
            <a:chExt cx="2395" cy="632"/>
          </a:xfrm>
        </p:grpSpPr>
        <p:sp>
          <p:nvSpPr>
            <p:cNvPr id="28826" name="Freeform 234"/>
            <p:cNvSpPr>
              <a:spLocks/>
            </p:cNvSpPr>
            <p:nvPr/>
          </p:nvSpPr>
          <p:spPr bwMode="auto">
            <a:xfrm>
              <a:off x="2291" y="1286"/>
              <a:ext cx="324" cy="609"/>
            </a:xfrm>
            <a:custGeom>
              <a:avLst/>
              <a:gdLst>
                <a:gd name="T0" fmla="*/ 0 w 324"/>
                <a:gd name="T1" fmla="*/ 609 h 609"/>
                <a:gd name="T2" fmla="*/ 0 w 324"/>
                <a:gd name="T3" fmla="*/ 84 h 609"/>
                <a:gd name="T4" fmla="*/ 324 w 324"/>
                <a:gd name="T5" fmla="*/ 0 h 609"/>
                <a:gd name="T6" fmla="*/ 324 w 324"/>
                <a:gd name="T7" fmla="*/ 525 h 609"/>
                <a:gd name="T8" fmla="*/ 0 w 324"/>
                <a:gd name="T9" fmla="*/ 609 h 6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09"/>
                <a:gd name="T17" fmla="*/ 324 w 324"/>
                <a:gd name="T18" fmla="*/ 609 h 6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09">
                  <a:moveTo>
                    <a:pt x="0" y="609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5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Rectangle 235"/>
            <p:cNvSpPr>
              <a:spLocks noChangeArrowheads="1"/>
            </p:cNvSpPr>
            <p:nvPr/>
          </p:nvSpPr>
          <p:spPr bwMode="auto">
            <a:xfrm>
              <a:off x="2139" y="1370"/>
              <a:ext cx="152" cy="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28" name="Freeform 236"/>
            <p:cNvSpPr>
              <a:spLocks/>
            </p:cNvSpPr>
            <p:nvPr/>
          </p:nvSpPr>
          <p:spPr bwMode="auto">
            <a:xfrm>
              <a:off x="2139" y="1286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29" name="Freeform 237"/>
            <p:cNvSpPr>
              <a:spLocks/>
            </p:cNvSpPr>
            <p:nvPr/>
          </p:nvSpPr>
          <p:spPr bwMode="auto">
            <a:xfrm>
              <a:off x="2675" y="1282"/>
              <a:ext cx="324" cy="613"/>
            </a:xfrm>
            <a:custGeom>
              <a:avLst/>
              <a:gdLst>
                <a:gd name="T0" fmla="*/ 0 w 324"/>
                <a:gd name="T1" fmla="*/ 613 h 613"/>
                <a:gd name="T2" fmla="*/ 0 w 324"/>
                <a:gd name="T3" fmla="*/ 84 h 613"/>
                <a:gd name="T4" fmla="*/ 324 w 324"/>
                <a:gd name="T5" fmla="*/ 0 h 613"/>
                <a:gd name="T6" fmla="*/ 324 w 324"/>
                <a:gd name="T7" fmla="*/ 529 h 613"/>
                <a:gd name="T8" fmla="*/ 0 w 324"/>
                <a:gd name="T9" fmla="*/ 613 h 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613"/>
                <a:gd name="T17" fmla="*/ 324 w 324"/>
                <a:gd name="T18" fmla="*/ 613 h 6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613">
                  <a:moveTo>
                    <a:pt x="0" y="613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529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0" name="Rectangle 238"/>
            <p:cNvSpPr>
              <a:spLocks noChangeArrowheads="1"/>
            </p:cNvSpPr>
            <p:nvPr/>
          </p:nvSpPr>
          <p:spPr bwMode="auto">
            <a:xfrm>
              <a:off x="2522" y="1366"/>
              <a:ext cx="153" cy="5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31" name="Freeform 239"/>
            <p:cNvSpPr>
              <a:spLocks/>
            </p:cNvSpPr>
            <p:nvPr/>
          </p:nvSpPr>
          <p:spPr bwMode="auto">
            <a:xfrm>
              <a:off x="2522" y="1282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2" name="Freeform 240"/>
            <p:cNvSpPr>
              <a:spLocks/>
            </p:cNvSpPr>
            <p:nvPr/>
          </p:nvSpPr>
          <p:spPr bwMode="auto">
            <a:xfrm>
              <a:off x="3058" y="1305"/>
              <a:ext cx="325" cy="590"/>
            </a:xfrm>
            <a:custGeom>
              <a:avLst/>
              <a:gdLst>
                <a:gd name="T0" fmla="*/ 0 w 325"/>
                <a:gd name="T1" fmla="*/ 590 h 590"/>
                <a:gd name="T2" fmla="*/ 0 w 325"/>
                <a:gd name="T3" fmla="*/ 84 h 590"/>
                <a:gd name="T4" fmla="*/ 325 w 325"/>
                <a:gd name="T5" fmla="*/ 0 h 590"/>
                <a:gd name="T6" fmla="*/ 325 w 325"/>
                <a:gd name="T7" fmla="*/ 506 h 590"/>
                <a:gd name="T8" fmla="*/ 0 w 325"/>
                <a:gd name="T9" fmla="*/ 590 h 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90"/>
                <a:gd name="T17" fmla="*/ 325 w 325"/>
                <a:gd name="T18" fmla="*/ 590 h 5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90">
                  <a:moveTo>
                    <a:pt x="0" y="590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506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3" name="Rectangle 241"/>
            <p:cNvSpPr>
              <a:spLocks noChangeArrowheads="1"/>
            </p:cNvSpPr>
            <p:nvPr/>
          </p:nvSpPr>
          <p:spPr bwMode="auto">
            <a:xfrm>
              <a:off x="2906" y="1389"/>
              <a:ext cx="152" cy="5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34" name="Freeform 242"/>
            <p:cNvSpPr>
              <a:spLocks/>
            </p:cNvSpPr>
            <p:nvPr/>
          </p:nvSpPr>
          <p:spPr bwMode="auto">
            <a:xfrm>
              <a:off x="2906" y="1305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5" name="Freeform 243"/>
            <p:cNvSpPr>
              <a:spLocks/>
            </p:cNvSpPr>
            <p:nvPr/>
          </p:nvSpPr>
          <p:spPr bwMode="auto">
            <a:xfrm>
              <a:off x="3442" y="1366"/>
              <a:ext cx="325" cy="529"/>
            </a:xfrm>
            <a:custGeom>
              <a:avLst/>
              <a:gdLst>
                <a:gd name="T0" fmla="*/ 0 w 325"/>
                <a:gd name="T1" fmla="*/ 529 h 529"/>
                <a:gd name="T2" fmla="*/ 0 w 325"/>
                <a:gd name="T3" fmla="*/ 84 h 529"/>
                <a:gd name="T4" fmla="*/ 325 w 325"/>
                <a:gd name="T5" fmla="*/ 0 h 529"/>
                <a:gd name="T6" fmla="*/ 325 w 325"/>
                <a:gd name="T7" fmla="*/ 445 h 529"/>
                <a:gd name="T8" fmla="*/ 0 w 325"/>
                <a:gd name="T9" fmla="*/ 529 h 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529"/>
                <a:gd name="T17" fmla="*/ 325 w 325"/>
                <a:gd name="T18" fmla="*/ 529 h 5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529">
                  <a:moveTo>
                    <a:pt x="0" y="529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445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6" name="Rectangle 244"/>
            <p:cNvSpPr>
              <a:spLocks noChangeArrowheads="1"/>
            </p:cNvSpPr>
            <p:nvPr/>
          </p:nvSpPr>
          <p:spPr bwMode="auto">
            <a:xfrm>
              <a:off x="3290" y="1450"/>
              <a:ext cx="152" cy="4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37" name="Freeform 245"/>
            <p:cNvSpPr>
              <a:spLocks/>
            </p:cNvSpPr>
            <p:nvPr/>
          </p:nvSpPr>
          <p:spPr bwMode="auto">
            <a:xfrm>
              <a:off x="3290" y="1366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4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8" name="Freeform 246"/>
            <p:cNvSpPr>
              <a:spLocks/>
            </p:cNvSpPr>
            <p:nvPr/>
          </p:nvSpPr>
          <p:spPr bwMode="auto">
            <a:xfrm>
              <a:off x="3826" y="1358"/>
              <a:ext cx="324" cy="537"/>
            </a:xfrm>
            <a:custGeom>
              <a:avLst/>
              <a:gdLst>
                <a:gd name="T0" fmla="*/ 0 w 324"/>
                <a:gd name="T1" fmla="*/ 537 h 537"/>
                <a:gd name="T2" fmla="*/ 0 w 324"/>
                <a:gd name="T3" fmla="*/ 84 h 537"/>
                <a:gd name="T4" fmla="*/ 324 w 324"/>
                <a:gd name="T5" fmla="*/ 0 h 537"/>
                <a:gd name="T6" fmla="*/ 324 w 324"/>
                <a:gd name="T7" fmla="*/ 453 h 537"/>
                <a:gd name="T8" fmla="*/ 0 w 324"/>
                <a:gd name="T9" fmla="*/ 537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37"/>
                <a:gd name="T17" fmla="*/ 324 w 324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37">
                  <a:moveTo>
                    <a:pt x="0" y="53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53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39" name="Rectangle 247"/>
            <p:cNvSpPr>
              <a:spLocks noChangeArrowheads="1"/>
            </p:cNvSpPr>
            <p:nvPr/>
          </p:nvSpPr>
          <p:spPr bwMode="auto">
            <a:xfrm>
              <a:off x="3674" y="1442"/>
              <a:ext cx="152" cy="4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40" name="Freeform 248"/>
            <p:cNvSpPr>
              <a:spLocks/>
            </p:cNvSpPr>
            <p:nvPr/>
          </p:nvSpPr>
          <p:spPr bwMode="auto">
            <a:xfrm>
              <a:off x="3674" y="1358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1" name="Freeform 249"/>
            <p:cNvSpPr>
              <a:spLocks/>
            </p:cNvSpPr>
            <p:nvPr/>
          </p:nvSpPr>
          <p:spPr bwMode="auto">
            <a:xfrm>
              <a:off x="4210" y="1377"/>
              <a:ext cx="324" cy="518"/>
            </a:xfrm>
            <a:custGeom>
              <a:avLst/>
              <a:gdLst>
                <a:gd name="T0" fmla="*/ 0 w 324"/>
                <a:gd name="T1" fmla="*/ 518 h 518"/>
                <a:gd name="T2" fmla="*/ 0 w 324"/>
                <a:gd name="T3" fmla="*/ 88 h 518"/>
                <a:gd name="T4" fmla="*/ 324 w 324"/>
                <a:gd name="T5" fmla="*/ 0 h 518"/>
                <a:gd name="T6" fmla="*/ 324 w 324"/>
                <a:gd name="T7" fmla="*/ 434 h 518"/>
                <a:gd name="T8" fmla="*/ 0 w 324"/>
                <a:gd name="T9" fmla="*/ 518 h 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18"/>
                <a:gd name="T17" fmla="*/ 324 w 324"/>
                <a:gd name="T18" fmla="*/ 518 h 5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18">
                  <a:moveTo>
                    <a:pt x="0" y="518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434"/>
                  </a:lnTo>
                  <a:lnTo>
                    <a:pt x="0" y="51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2" name="Rectangle 250"/>
            <p:cNvSpPr>
              <a:spLocks noChangeArrowheads="1"/>
            </p:cNvSpPr>
            <p:nvPr/>
          </p:nvSpPr>
          <p:spPr bwMode="auto">
            <a:xfrm>
              <a:off x="4058" y="1465"/>
              <a:ext cx="152" cy="4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43" name="Freeform 251"/>
            <p:cNvSpPr>
              <a:spLocks/>
            </p:cNvSpPr>
            <p:nvPr/>
          </p:nvSpPr>
          <p:spPr bwMode="auto">
            <a:xfrm>
              <a:off x="4058" y="1377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44" name="Line 252"/>
            <p:cNvSpPr>
              <a:spLocks noChangeShapeType="1"/>
            </p:cNvSpPr>
            <p:nvPr/>
          </p:nvSpPr>
          <p:spPr bwMode="auto">
            <a:xfrm>
              <a:off x="4329" y="1895"/>
              <a:ext cx="1" cy="1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253"/>
          <p:cNvGrpSpPr>
            <a:grpSpLocks/>
          </p:cNvGrpSpPr>
          <p:nvPr/>
        </p:nvGrpSpPr>
        <p:grpSpPr bwMode="auto">
          <a:xfrm>
            <a:off x="2365375" y="2493963"/>
            <a:ext cx="3983038" cy="942975"/>
            <a:chOff x="1490" y="1571"/>
            <a:chExt cx="2509" cy="594"/>
          </a:xfrm>
        </p:grpSpPr>
        <p:sp>
          <p:nvSpPr>
            <p:cNvPr id="28804" name="Freeform 254"/>
            <p:cNvSpPr>
              <a:spLocks/>
            </p:cNvSpPr>
            <p:nvPr/>
          </p:nvSpPr>
          <p:spPr bwMode="auto">
            <a:xfrm>
              <a:off x="2026" y="1571"/>
              <a:ext cx="324" cy="491"/>
            </a:xfrm>
            <a:custGeom>
              <a:avLst/>
              <a:gdLst>
                <a:gd name="T0" fmla="*/ 0 w 324"/>
                <a:gd name="T1" fmla="*/ 491 h 491"/>
                <a:gd name="T2" fmla="*/ 0 w 324"/>
                <a:gd name="T3" fmla="*/ 84 h 491"/>
                <a:gd name="T4" fmla="*/ 324 w 324"/>
                <a:gd name="T5" fmla="*/ 0 h 491"/>
                <a:gd name="T6" fmla="*/ 324 w 324"/>
                <a:gd name="T7" fmla="*/ 408 h 491"/>
                <a:gd name="T8" fmla="*/ 0 w 324"/>
                <a:gd name="T9" fmla="*/ 491 h 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491"/>
                <a:gd name="T17" fmla="*/ 324 w 324"/>
                <a:gd name="T18" fmla="*/ 491 h 4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491">
                  <a:moveTo>
                    <a:pt x="0" y="491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408"/>
                  </a:lnTo>
                  <a:lnTo>
                    <a:pt x="0" y="491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5" name="Freeform 255"/>
            <p:cNvSpPr>
              <a:spLocks/>
            </p:cNvSpPr>
            <p:nvPr/>
          </p:nvSpPr>
          <p:spPr bwMode="auto">
            <a:xfrm>
              <a:off x="1874" y="1571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178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56"/>
            <p:cNvGrpSpPr>
              <a:grpSpLocks/>
            </p:cNvGrpSpPr>
            <p:nvPr/>
          </p:nvGrpSpPr>
          <p:grpSpPr bwMode="auto">
            <a:xfrm>
              <a:off x="1490" y="1583"/>
              <a:ext cx="2509" cy="582"/>
              <a:chOff x="1490" y="1583"/>
              <a:chExt cx="2509" cy="582"/>
            </a:xfrm>
          </p:grpSpPr>
          <p:sp>
            <p:nvSpPr>
              <p:cNvPr id="28807" name="Freeform 257"/>
              <p:cNvSpPr>
                <a:spLocks/>
              </p:cNvSpPr>
              <p:nvPr/>
            </p:nvSpPr>
            <p:spPr bwMode="auto">
              <a:xfrm>
                <a:off x="1642" y="1583"/>
                <a:ext cx="325" cy="479"/>
              </a:xfrm>
              <a:custGeom>
                <a:avLst/>
                <a:gdLst>
                  <a:gd name="T0" fmla="*/ 0 w 325"/>
                  <a:gd name="T1" fmla="*/ 479 h 479"/>
                  <a:gd name="T2" fmla="*/ 0 w 325"/>
                  <a:gd name="T3" fmla="*/ 84 h 479"/>
                  <a:gd name="T4" fmla="*/ 325 w 325"/>
                  <a:gd name="T5" fmla="*/ 0 h 479"/>
                  <a:gd name="T6" fmla="*/ 325 w 325"/>
                  <a:gd name="T7" fmla="*/ 396 h 479"/>
                  <a:gd name="T8" fmla="*/ 0 w 325"/>
                  <a:gd name="T9" fmla="*/ 479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79"/>
                  <a:gd name="T17" fmla="*/ 325 w 325"/>
                  <a:gd name="T18" fmla="*/ 479 h 4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79">
                    <a:moveTo>
                      <a:pt x="0" y="479"/>
                    </a:moveTo>
                    <a:lnTo>
                      <a:pt x="0" y="84"/>
                    </a:lnTo>
                    <a:lnTo>
                      <a:pt x="325" y="0"/>
                    </a:lnTo>
                    <a:lnTo>
                      <a:pt x="325" y="396"/>
                    </a:lnTo>
                    <a:lnTo>
                      <a:pt x="0" y="47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Rectangle 258"/>
              <p:cNvSpPr>
                <a:spLocks noChangeArrowheads="1"/>
              </p:cNvSpPr>
              <p:nvPr/>
            </p:nvSpPr>
            <p:spPr bwMode="auto">
              <a:xfrm>
                <a:off x="1490" y="1667"/>
                <a:ext cx="152" cy="395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09" name="Freeform 259"/>
              <p:cNvSpPr>
                <a:spLocks/>
              </p:cNvSpPr>
              <p:nvPr/>
            </p:nvSpPr>
            <p:spPr bwMode="auto">
              <a:xfrm>
                <a:off x="1490" y="1583"/>
                <a:ext cx="477" cy="84"/>
              </a:xfrm>
              <a:custGeom>
                <a:avLst/>
                <a:gdLst>
                  <a:gd name="T0" fmla="*/ 152 w 477"/>
                  <a:gd name="T1" fmla="*/ 84 h 84"/>
                  <a:gd name="T2" fmla="*/ 477 w 477"/>
                  <a:gd name="T3" fmla="*/ 0 h 84"/>
                  <a:gd name="T4" fmla="*/ 324 w 477"/>
                  <a:gd name="T5" fmla="*/ 0 h 84"/>
                  <a:gd name="T6" fmla="*/ 0 w 477"/>
                  <a:gd name="T7" fmla="*/ 84 h 84"/>
                  <a:gd name="T8" fmla="*/ 152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2" y="84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Rectangle 260"/>
              <p:cNvSpPr>
                <a:spLocks noChangeArrowheads="1"/>
              </p:cNvSpPr>
              <p:nvPr/>
            </p:nvSpPr>
            <p:spPr bwMode="auto">
              <a:xfrm>
                <a:off x="1874" y="1655"/>
                <a:ext cx="152" cy="407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11" name="Freeform 261"/>
              <p:cNvSpPr>
                <a:spLocks/>
              </p:cNvSpPr>
              <p:nvPr/>
            </p:nvSpPr>
            <p:spPr bwMode="auto">
              <a:xfrm>
                <a:off x="2410" y="1591"/>
                <a:ext cx="324" cy="471"/>
              </a:xfrm>
              <a:custGeom>
                <a:avLst/>
                <a:gdLst>
                  <a:gd name="T0" fmla="*/ 0 w 324"/>
                  <a:gd name="T1" fmla="*/ 471 h 471"/>
                  <a:gd name="T2" fmla="*/ 0 w 324"/>
                  <a:gd name="T3" fmla="*/ 87 h 471"/>
                  <a:gd name="T4" fmla="*/ 324 w 324"/>
                  <a:gd name="T5" fmla="*/ 0 h 471"/>
                  <a:gd name="T6" fmla="*/ 324 w 324"/>
                  <a:gd name="T7" fmla="*/ 388 h 471"/>
                  <a:gd name="T8" fmla="*/ 0 w 324"/>
                  <a:gd name="T9" fmla="*/ 471 h 4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71"/>
                  <a:gd name="T17" fmla="*/ 324 w 324"/>
                  <a:gd name="T18" fmla="*/ 471 h 4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71">
                    <a:moveTo>
                      <a:pt x="0" y="471"/>
                    </a:moveTo>
                    <a:lnTo>
                      <a:pt x="0" y="87"/>
                    </a:lnTo>
                    <a:lnTo>
                      <a:pt x="324" y="0"/>
                    </a:lnTo>
                    <a:lnTo>
                      <a:pt x="324" y="388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Rectangle 262"/>
              <p:cNvSpPr>
                <a:spLocks noChangeArrowheads="1"/>
              </p:cNvSpPr>
              <p:nvPr/>
            </p:nvSpPr>
            <p:spPr bwMode="auto">
              <a:xfrm>
                <a:off x="2258" y="1678"/>
                <a:ext cx="152" cy="384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13" name="Freeform 263"/>
              <p:cNvSpPr>
                <a:spLocks/>
              </p:cNvSpPr>
              <p:nvPr/>
            </p:nvSpPr>
            <p:spPr bwMode="auto">
              <a:xfrm>
                <a:off x="2258" y="1591"/>
                <a:ext cx="476" cy="87"/>
              </a:xfrm>
              <a:custGeom>
                <a:avLst/>
                <a:gdLst>
                  <a:gd name="T0" fmla="*/ 152 w 476"/>
                  <a:gd name="T1" fmla="*/ 87 h 87"/>
                  <a:gd name="T2" fmla="*/ 476 w 476"/>
                  <a:gd name="T3" fmla="*/ 0 h 87"/>
                  <a:gd name="T4" fmla="*/ 324 w 476"/>
                  <a:gd name="T5" fmla="*/ 0 h 87"/>
                  <a:gd name="T6" fmla="*/ 0 w 476"/>
                  <a:gd name="T7" fmla="*/ 87 h 87"/>
                  <a:gd name="T8" fmla="*/ 152 w 476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7"/>
                  <a:gd name="T17" fmla="*/ 476 w 47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7">
                    <a:moveTo>
                      <a:pt x="152" y="87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7"/>
                    </a:lnTo>
                    <a:lnTo>
                      <a:pt x="152" y="87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64"/>
              <p:cNvSpPr>
                <a:spLocks/>
              </p:cNvSpPr>
              <p:nvPr/>
            </p:nvSpPr>
            <p:spPr bwMode="auto">
              <a:xfrm>
                <a:off x="2794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Rectangle 265"/>
              <p:cNvSpPr>
                <a:spLocks noChangeArrowheads="1"/>
              </p:cNvSpPr>
              <p:nvPr/>
            </p:nvSpPr>
            <p:spPr bwMode="auto">
              <a:xfrm>
                <a:off x="2642" y="1682"/>
                <a:ext cx="152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16" name="Freeform 266"/>
              <p:cNvSpPr>
                <a:spLocks/>
              </p:cNvSpPr>
              <p:nvPr/>
            </p:nvSpPr>
            <p:spPr bwMode="auto">
              <a:xfrm>
                <a:off x="2642" y="1598"/>
                <a:ext cx="476" cy="84"/>
              </a:xfrm>
              <a:custGeom>
                <a:avLst/>
                <a:gdLst>
                  <a:gd name="T0" fmla="*/ 152 w 476"/>
                  <a:gd name="T1" fmla="*/ 84 h 84"/>
                  <a:gd name="T2" fmla="*/ 476 w 476"/>
                  <a:gd name="T3" fmla="*/ 0 h 84"/>
                  <a:gd name="T4" fmla="*/ 324 w 476"/>
                  <a:gd name="T5" fmla="*/ 0 h 84"/>
                  <a:gd name="T6" fmla="*/ 0 w 476"/>
                  <a:gd name="T7" fmla="*/ 84 h 84"/>
                  <a:gd name="T8" fmla="*/ 152 w 47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6"/>
                  <a:gd name="T16" fmla="*/ 0 h 84"/>
                  <a:gd name="T17" fmla="*/ 476 w 47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6" h="84">
                    <a:moveTo>
                      <a:pt x="152" y="84"/>
                    </a:moveTo>
                    <a:lnTo>
                      <a:pt x="476" y="0"/>
                    </a:lnTo>
                    <a:lnTo>
                      <a:pt x="324" y="0"/>
                    </a:lnTo>
                    <a:lnTo>
                      <a:pt x="0" y="84"/>
                    </a:lnTo>
                    <a:lnTo>
                      <a:pt x="152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67"/>
              <p:cNvSpPr>
                <a:spLocks/>
              </p:cNvSpPr>
              <p:nvPr/>
            </p:nvSpPr>
            <p:spPr bwMode="auto">
              <a:xfrm>
                <a:off x="3178" y="1598"/>
                <a:ext cx="324" cy="464"/>
              </a:xfrm>
              <a:custGeom>
                <a:avLst/>
                <a:gdLst>
                  <a:gd name="T0" fmla="*/ 0 w 324"/>
                  <a:gd name="T1" fmla="*/ 464 h 464"/>
                  <a:gd name="T2" fmla="*/ 0 w 324"/>
                  <a:gd name="T3" fmla="*/ 84 h 464"/>
                  <a:gd name="T4" fmla="*/ 324 w 324"/>
                  <a:gd name="T5" fmla="*/ 0 h 464"/>
                  <a:gd name="T6" fmla="*/ 324 w 324"/>
                  <a:gd name="T7" fmla="*/ 381 h 464"/>
                  <a:gd name="T8" fmla="*/ 0 w 324"/>
                  <a:gd name="T9" fmla="*/ 464 h 4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4"/>
                  <a:gd name="T16" fmla="*/ 0 h 464"/>
                  <a:gd name="T17" fmla="*/ 324 w 324"/>
                  <a:gd name="T18" fmla="*/ 464 h 4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4" h="464">
                    <a:moveTo>
                      <a:pt x="0" y="464"/>
                    </a:moveTo>
                    <a:lnTo>
                      <a:pt x="0" y="84"/>
                    </a:lnTo>
                    <a:lnTo>
                      <a:pt x="324" y="0"/>
                    </a:lnTo>
                    <a:lnTo>
                      <a:pt x="324" y="38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Rectangle 268"/>
              <p:cNvSpPr>
                <a:spLocks noChangeArrowheads="1"/>
              </p:cNvSpPr>
              <p:nvPr/>
            </p:nvSpPr>
            <p:spPr bwMode="auto">
              <a:xfrm>
                <a:off x="3025" y="1682"/>
                <a:ext cx="153" cy="380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19" name="Freeform 269"/>
              <p:cNvSpPr>
                <a:spLocks/>
              </p:cNvSpPr>
              <p:nvPr/>
            </p:nvSpPr>
            <p:spPr bwMode="auto">
              <a:xfrm>
                <a:off x="3025" y="1598"/>
                <a:ext cx="477" cy="84"/>
              </a:xfrm>
              <a:custGeom>
                <a:avLst/>
                <a:gdLst>
                  <a:gd name="T0" fmla="*/ 153 w 477"/>
                  <a:gd name="T1" fmla="*/ 84 h 84"/>
                  <a:gd name="T2" fmla="*/ 477 w 477"/>
                  <a:gd name="T3" fmla="*/ 0 h 84"/>
                  <a:gd name="T4" fmla="*/ 325 w 477"/>
                  <a:gd name="T5" fmla="*/ 0 h 84"/>
                  <a:gd name="T6" fmla="*/ 0 w 477"/>
                  <a:gd name="T7" fmla="*/ 84 h 84"/>
                  <a:gd name="T8" fmla="*/ 153 w 477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4"/>
                  <a:gd name="T17" fmla="*/ 477 w 47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4">
                    <a:moveTo>
                      <a:pt x="153" y="84"/>
                    </a:moveTo>
                    <a:lnTo>
                      <a:pt x="477" y="0"/>
                    </a:lnTo>
                    <a:lnTo>
                      <a:pt x="325" y="0"/>
                    </a:lnTo>
                    <a:lnTo>
                      <a:pt x="0" y="84"/>
                    </a:lnTo>
                    <a:lnTo>
                      <a:pt x="153" y="84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270"/>
              <p:cNvSpPr>
                <a:spLocks/>
              </p:cNvSpPr>
              <p:nvPr/>
            </p:nvSpPr>
            <p:spPr bwMode="auto">
              <a:xfrm>
                <a:off x="3561" y="1606"/>
                <a:ext cx="325" cy="456"/>
              </a:xfrm>
              <a:custGeom>
                <a:avLst/>
                <a:gdLst>
                  <a:gd name="T0" fmla="*/ 0 w 325"/>
                  <a:gd name="T1" fmla="*/ 456 h 456"/>
                  <a:gd name="T2" fmla="*/ 0 w 325"/>
                  <a:gd name="T3" fmla="*/ 83 h 456"/>
                  <a:gd name="T4" fmla="*/ 325 w 325"/>
                  <a:gd name="T5" fmla="*/ 0 h 456"/>
                  <a:gd name="T6" fmla="*/ 325 w 325"/>
                  <a:gd name="T7" fmla="*/ 373 h 456"/>
                  <a:gd name="T8" fmla="*/ 0 w 325"/>
                  <a:gd name="T9" fmla="*/ 456 h 4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5"/>
                  <a:gd name="T16" fmla="*/ 0 h 456"/>
                  <a:gd name="T17" fmla="*/ 325 w 325"/>
                  <a:gd name="T18" fmla="*/ 456 h 4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5" h="456">
                    <a:moveTo>
                      <a:pt x="0" y="456"/>
                    </a:moveTo>
                    <a:lnTo>
                      <a:pt x="0" y="83"/>
                    </a:lnTo>
                    <a:lnTo>
                      <a:pt x="325" y="0"/>
                    </a:lnTo>
                    <a:lnTo>
                      <a:pt x="325" y="373"/>
                    </a:lnTo>
                    <a:lnTo>
                      <a:pt x="0" y="45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Rectangle 271"/>
              <p:cNvSpPr>
                <a:spLocks noChangeArrowheads="1"/>
              </p:cNvSpPr>
              <p:nvPr/>
            </p:nvSpPr>
            <p:spPr bwMode="auto">
              <a:xfrm>
                <a:off x="3409" y="1689"/>
                <a:ext cx="152" cy="373"/>
              </a:xfrm>
              <a:prstGeom prst="rect">
                <a:avLst/>
              </a:prstGeom>
              <a:solidFill>
                <a:srgbClr val="1FB7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822" name="Freeform 272"/>
              <p:cNvSpPr>
                <a:spLocks/>
              </p:cNvSpPr>
              <p:nvPr/>
            </p:nvSpPr>
            <p:spPr bwMode="auto">
              <a:xfrm>
                <a:off x="3409" y="1606"/>
                <a:ext cx="477" cy="83"/>
              </a:xfrm>
              <a:custGeom>
                <a:avLst/>
                <a:gdLst>
                  <a:gd name="T0" fmla="*/ 152 w 477"/>
                  <a:gd name="T1" fmla="*/ 83 h 83"/>
                  <a:gd name="T2" fmla="*/ 477 w 477"/>
                  <a:gd name="T3" fmla="*/ 0 h 83"/>
                  <a:gd name="T4" fmla="*/ 324 w 477"/>
                  <a:gd name="T5" fmla="*/ 0 h 83"/>
                  <a:gd name="T6" fmla="*/ 0 w 477"/>
                  <a:gd name="T7" fmla="*/ 83 h 83"/>
                  <a:gd name="T8" fmla="*/ 152 w 477"/>
                  <a:gd name="T9" fmla="*/ 83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7"/>
                  <a:gd name="T16" fmla="*/ 0 h 83"/>
                  <a:gd name="T17" fmla="*/ 477 w 47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7" h="83">
                    <a:moveTo>
                      <a:pt x="152" y="83"/>
                    </a:moveTo>
                    <a:lnTo>
                      <a:pt x="477" y="0"/>
                    </a:lnTo>
                    <a:lnTo>
                      <a:pt x="324" y="0"/>
                    </a:lnTo>
                    <a:lnTo>
                      <a:pt x="0" y="83"/>
                    </a:lnTo>
                    <a:lnTo>
                      <a:pt x="152" y="83"/>
                    </a:lnTo>
                    <a:close/>
                  </a:path>
                </a:pathLst>
              </a:custGeom>
              <a:solidFill>
                <a:srgbClr val="178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Line 273"/>
              <p:cNvSpPr>
                <a:spLocks noChangeShapeType="1"/>
              </p:cNvSpPr>
              <p:nvPr/>
            </p:nvSpPr>
            <p:spPr bwMode="auto">
              <a:xfrm>
                <a:off x="3350" y="2146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Line 274"/>
              <p:cNvSpPr>
                <a:spLocks noChangeShapeType="1"/>
              </p:cNvSpPr>
              <p:nvPr/>
            </p:nvSpPr>
            <p:spPr bwMode="auto">
              <a:xfrm>
                <a:off x="3674" y="2062"/>
                <a:ext cx="1" cy="2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Line 275"/>
              <p:cNvSpPr>
                <a:spLocks noChangeShapeType="1"/>
              </p:cNvSpPr>
              <p:nvPr/>
            </p:nvSpPr>
            <p:spPr bwMode="auto">
              <a:xfrm>
                <a:off x="3998" y="1979"/>
                <a:ext cx="1" cy="1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76"/>
          <p:cNvGrpSpPr>
            <a:grpSpLocks/>
          </p:cNvGrpSpPr>
          <p:nvPr/>
        </p:nvGrpSpPr>
        <p:grpSpPr bwMode="auto">
          <a:xfrm>
            <a:off x="1336675" y="2930525"/>
            <a:ext cx="3802063" cy="609600"/>
            <a:chOff x="842" y="1846"/>
            <a:chExt cx="2395" cy="384"/>
          </a:xfrm>
        </p:grpSpPr>
        <p:sp>
          <p:nvSpPr>
            <p:cNvPr id="28786" name="Freeform 277"/>
            <p:cNvSpPr>
              <a:spLocks/>
            </p:cNvSpPr>
            <p:nvPr/>
          </p:nvSpPr>
          <p:spPr bwMode="auto">
            <a:xfrm>
              <a:off x="994" y="1846"/>
              <a:ext cx="324" cy="384"/>
            </a:xfrm>
            <a:custGeom>
              <a:avLst/>
              <a:gdLst>
                <a:gd name="T0" fmla="*/ 0 w 324"/>
                <a:gd name="T1" fmla="*/ 384 h 384"/>
                <a:gd name="T2" fmla="*/ 0 w 324"/>
                <a:gd name="T3" fmla="*/ 83 h 384"/>
                <a:gd name="T4" fmla="*/ 324 w 324"/>
                <a:gd name="T5" fmla="*/ 0 h 384"/>
                <a:gd name="T6" fmla="*/ 324 w 324"/>
                <a:gd name="T7" fmla="*/ 300 h 384"/>
                <a:gd name="T8" fmla="*/ 0 w 324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84"/>
                <a:gd name="T17" fmla="*/ 324 w 324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84">
                  <a:moveTo>
                    <a:pt x="0" y="384"/>
                  </a:moveTo>
                  <a:lnTo>
                    <a:pt x="0" y="83"/>
                  </a:lnTo>
                  <a:lnTo>
                    <a:pt x="324" y="0"/>
                  </a:lnTo>
                  <a:lnTo>
                    <a:pt x="324" y="30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Rectangle 278"/>
            <p:cNvSpPr>
              <a:spLocks noChangeArrowheads="1"/>
            </p:cNvSpPr>
            <p:nvPr/>
          </p:nvSpPr>
          <p:spPr bwMode="auto">
            <a:xfrm>
              <a:off x="842" y="1929"/>
              <a:ext cx="152" cy="3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88" name="Freeform 279"/>
            <p:cNvSpPr>
              <a:spLocks/>
            </p:cNvSpPr>
            <p:nvPr/>
          </p:nvSpPr>
          <p:spPr bwMode="auto">
            <a:xfrm>
              <a:off x="842" y="1846"/>
              <a:ext cx="476" cy="83"/>
            </a:xfrm>
            <a:custGeom>
              <a:avLst/>
              <a:gdLst>
                <a:gd name="T0" fmla="*/ 152 w 476"/>
                <a:gd name="T1" fmla="*/ 83 h 83"/>
                <a:gd name="T2" fmla="*/ 476 w 476"/>
                <a:gd name="T3" fmla="*/ 0 h 83"/>
                <a:gd name="T4" fmla="*/ 324 w 476"/>
                <a:gd name="T5" fmla="*/ 0 h 83"/>
                <a:gd name="T6" fmla="*/ 0 w 476"/>
                <a:gd name="T7" fmla="*/ 83 h 83"/>
                <a:gd name="T8" fmla="*/ 152 w 476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3"/>
                <a:gd name="T17" fmla="*/ 476 w 4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3">
                  <a:moveTo>
                    <a:pt x="152" y="83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280"/>
            <p:cNvSpPr>
              <a:spLocks/>
            </p:cNvSpPr>
            <p:nvPr/>
          </p:nvSpPr>
          <p:spPr bwMode="auto">
            <a:xfrm>
              <a:off x="1378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Rectangle 281"/>
            <p:cNvSpPr>
              <a:spLocks noChangeArrowheads="1"/>
            </p:cNvSpPr>
            <p:nvPr/>
          </p:nvSpPr>
          <p:spPr bwMode="auto">
            <a:xfrm>
              <a:off x="1225" y="1937"/>
              <a:ext cx="153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91" name="Freeform 282"/>
            <p:cNvSpPr>
              <a:spLocks/>
            </p:cNvSpPr>
            <p:nvPr/>
          </p:nvSpPr>
          <p:spPr bwMode="auto">
            <a:xfrm>
              <a:off x="1225" y="1853"/>
              <a:ext cx="477" cy="84"/>
            </a:xfrm>
            <a:custGeom>
              <a:avLst/>
              <a:gdLst>
                <a:gd name="T0" fmla="*/ 153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3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3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3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283"/>
            <p:cNvSpPr>
              <a:spLocks/>
            </p:cNvSpPr>
            <p:nvPr/>
          </p:nvSpPr>
          <p:spPr bwMode="auto">
            <a:xfrm>
              <a:off x="1761" y="1857"/>
              <a:ext cx="325" cy="373"/>
            </a:xfrm>
            <a:custGeom>
              <a:avLst/>
              <a:gdLst>
                <a:gd name="T0" fmla="*/ 0 w 325"/>
                <a:gd name="T1" fmla="*/ 373 h 373"/>
                <a:gd name="T2" fmla="*/ 0 w 325"/>
                <a:gd name="T3" fmla="*/ 84 h 373"/>
                <a:gd name="T4" fmla="*/ 325 w 325"/>
                <a:gd name="T5" fmla="*/ 0 h 373"/>
                <a:gd name="T6" fmla="*/ 325 w 325"/>
                <a:gd name="T7" fmla="*/ 289 h 373"/>
                <a:gd name="T8" fmla="*/ 0 w 325"/>
                <a:gd name="T9" fmla="*/ 37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73"/>
                <a:gd name="T17" fmla="*/ 325 w 325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73">
                  <a:moveTo>
                    <a:pt x="0" y="373"/>
                  </a:moveTo>
                  <a:lnTo>
                    <a:pt x="0" y="84"/>
                  </a:lnTo>
                  <a:lnTo>
                    <a:pt x="325" y="0"/>
                  </a:lnTo>
                  <a:lnTo>
                    <a:pt x="325" y="289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Rectangle 284"/>
            <p:cNvSpPr>
              <a:spLocks noChangeArrowheads="1"/>
            </p:cNvSpPr>
            <p:nvPr/>
          </p:nvSpPr>
          <p:spPr bwMode="auto">
            <a:xfrm>
              <a:off x="1609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94" name="Freeform 285"/>
            <p:cNvSpPr>
              <a:spLocks/>
            </p:cNvSpPr>
            <p:nvPr/>
          </p:nvSpPr>
          <p:spPr bwMode="auto">
            <a:xfrm>
              <a:off x="1609" y="1857"/>
              <a:ext cx="477" cy="84"/>
            </a:xfrm>
            <a:custGeom>
              <a:avLst/>
              <a:gdLst>
                <a:gd name="T0" fmla="*/ 152 w 477"/>
                <a:gd name="T1" fmla="*/ 84 h 84"/>
                <a:gd name="T2" fmla="*/ 477 w 477"/>
                <a:gd name="T3" fmla="*/ 0 h 84"/>
                <a:gd name="T4" fmla="*/ 325 w 477"/>
                <a:gd name="T5" fmla="*/ 0 h 84"/>
                <a:gd name="T6" fmla="*/ 0 w 477"/>
                <a:gd name="T7" fmla="*/ 84 h 84"/>
                <a:gd name="T8" fmla="*/ 152 w 477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4"/>
                <a:gd name="T17" fmla="*/ 477 w 477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4">
                  <a:moveTo>
                    <a:pt x="152" y="84"/>
                  </a:moveTo>
                  <a:lnTo>
                    <a:pt x="477" y="0"/>
                  </a:lnTo>
                  <a:lnTo>
                    <a:pt x="325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286"/>
            <p:cNvSpPr>
              <a:spLocks/>
            </p:cNvSpPr>
            <p:nvPr/>
          </p:nvSpPr>
          <p:spPr bwMode="auto">
            <a:xfrm>
              <a:off x="2145" y="1865"/>
              <a:ext cx="325" cy="365"/>
            </a:xfrm>
            <a:custGeom>
              <a:avLst/>
              <a:gdLst>
                <a:gd name="T0" fmla="*/ 0 w 325"/>
                <a:gd name="T1" fmla="*/ 365 h 365"/>
                <a:gd name="T2" fmla="*/ 0 w 325"/>
                <a:gd name="T3" fmla="*/ 83 h 365"/>
                <a:gd name="T4" fmla="*/ 325 w 325"/>
                <a:gd name="T5" fmla="*/ 0 h 365"/>
                <a:gd name="T6" fmla="*/ 325 w 325"/>
                <a:gd name="T7" fmla="*/ 281 h 365"/>
                <a:gd name="T8" fmla="*/ 0 w 325"/>
                <a:gd name="T9" fmla="*/ 365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65"/>
                <a:gd name="T17" fmla="*/ 325 w 325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65">
                  <a:moveTo>
                    <a:pt x="0" y="365"/>
                  </a:moveTo>
                  <a:lnTo>
                    <a:pt x="0" y="83"/>
                  </a:lnTo>
                  <a:lnTo>
                    <a:pt x="325" y="0"/>
                  </a:lnTo>
                  <a:lnTo>
                    <a:pt x="325" y="281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6" name="Rectangle 287"/>
            <p:cNvSpPr>
              <a:spLocks noChangeArrowheads="1"/>
            </p:cNvSpPr>
            <p:nvPr/>
          </p:nvSpPr>
          <p:spPr bwMode="auto">
            <a:xfrm>
              <a:off x="1993" y="1948"/>
              <a:ext cx="152" cy="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97" name="Freeform 288"/>
            <p:cNvSpPr>
              <a:spLocks/>
            </p:cNvSpPr>
            <p:nvPr/>
          </p:nvSpPr>
          <p:spPr bwMode="auto">
            <a:xfrm>
              <a:off x="1993" y="1865"/>
              <a:ext cx="477" cy="83"/>
            </a:xfrm>
            <a:custGeom>
              <a:avLst/>
              <a:gdLst>
                <a:gd name="T0" fmla="*/ 152 w 477"/>
                <a:gd name="T1" fmla="*/ 83 h 83"/>
                <a:gd name="T2" fmla="*/ 477 w 477"/>
                <a:gd name="T3" fmla="*/ 0 h 83"/>
                <a:gd name="T4" fmla="*/ 324 w 477"/>
                <a:gd name="T5" fmla="*/ 0 h 83"/>
                <a:gd name="T6" fmla="*/ 0 w 477"/>
                <a:gd name="T7" fmla="*/ 83 h 83"/>
                <a:gd name="T8" fmla="*/ 152 w 47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83"/>
                <a:gd name="T17" fmla="*/ 477 w 47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83">
                  <a:moveTo>
                    <a:pt x="152" y="83"/>
                  </a:moveTo>
                  <a:lnTo>
                    <a:pt x="477" y="0"/>
                  </a:lnTo>
                  <a:lnTo>
                    <a:pt x="324" y="0"/>
                  </a:lnTo>
                  <a:lnTo>
                    <a:pt x="0" y="83"/>
                  </a:lnTo>
                  <a:lnTo>
                    <a:pt x="152" y="83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8" name="Freeform 289"/>
            <p:cNvSpPr>
              <a:spLocks/>
            </p:cNvSpPr>
            <p:nvPr/>
          </p:nvSpPr>
          <p:spPr bwMode="auto">
            <a:xfrm>
              <a:off x="2529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8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8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9" name="Rectangle 290"/>
            <p:cNvSpPr>
              <a:spLocks noChangeArrowheads="1"/>
            </p:cNvSpPr>
            <p:nvPr/>
          </p:nvSpPr>
          <p:spPr bwMode="auto">
            <a:xfrm>
              <a:off x="2377" y="1941"/>
              <a:ext cx="152" cy="2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00" name="Freeform 291"/>
            <p:cNvSpPr>
              <a:spLocks/>
            </p:cNvSpPr>
            <p:nvPr/>
          </p:nvSpPr>
          <p:spPr bwMode="auto">
            <a:xfrm>
              <a:off x="2377" y="1853"/>
              <a:ext cx="476" cy="88"/>
            </a:xfrm>
            <a:custGeom>
              <a:avLst/>
              <a:gdLst>
                <a:gd name="T0" fmla="*/ 152 w 476"/>
                <a:gd name="T1" fmla="*/ 88 h 88"/>
                <a:gd name="T2" fmla="*/ 476 w 476"/>
                <a:gd name="T3" fmla="*/ 0 h 88"/>
                <a:gd name="T4" fmla="*/ 324 w 476"/>
                <a:gd name="T5" fmla="*/ 0 h 88"/>
                <a:gd name="T6" fmla="*/ 0 w 476"/>
                <a:gd name="T7" fmla="*/ 88 h 88"/>
                <a:gd name="T8" fmla="*/ 152 w 476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8"/>
                <a:gd name="T17" fmla="*/ 476 w 47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8">
                  <a:moveTo>
                    <a:pt x="152" y="88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8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1" name="Freeform 292"/>
            <p:cNvSpPr>
              <a:spLocks/>
            </p:cNvSpPr>
            <p:nvPr/>
          </p:nvSpPr>
          <p:spPr bwMode="auto">
            <a:xfrm>
              <a:off x="2913" y="1853"/>
              <a:ext cx="324" cy="377"/>
            </a:xfrm>
            <a:custGeom>
              <a:avLst/>
              <a:gdLst>
                <a:gd name="T0" fmla="*/ 0 w 324"/>
                <a:gd name="T1" fmla="*/ 377 h 377"/>
                <a:gd name="T2" fmla="*/ 0 w 324"/>
                <a:gd name="T3" fmla="*/ 84 h 377"/>
                <a:gd name="T4" fmla="*/ 324 w 324"/>
                <a:gd name="T5" fmla="*/ 0 h 377"/>
                <a:gd name="T6" fmla="*/ 324 w 324"/>
                <a:gd name="T7" fmla="*/ 293 h 377"/>
                <a:gd name="T8" fmla="*/ 0 w 324"/>
                <a:gd name="T9" fmla="*/ 377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377"/>
                <a:gd name="T17" fmla="*/ 324 w 324"/>
                <a:gd name="T18" fmla="*/ 377 h 3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377">
                  <a:moveTo>
                    <a:pt x="0" y="377"/>
                  </a:moveTo>
                  <a:lnTo>
                    <a:pt x="0" y="84"/>
                  </a:lnTo>
                  <a:lnTo>
                    <a:pt x="324" y="0"/>
                  </a:lnTo>
                  <a:lnTo>
                    <a:pt x="324" y="293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2" name="Rectangle 293"/>
            <p:cNvSpPr>
              <a:spLocks noChangeArrowheads="1"/>
            </p:cNvSpPr>
            <p:nvPr/>
          </p:nvSpPr>
          <p:spPr bwMode="auto">
            <a:xfrm>
              <a:off x="2761" y="1937"/>
              <a:ext cx="152" cy="2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03" name="Freeform 294"/>
            <p:cNvSpPr>
              <a:spLocks/>
            </p:cNvSpPr>
            <p:nvPr/>
          </p:nvSpPr>
          <p:spPr bwMode="auto">
            <a:xfrm>
              <a:off x="2761" y="1853"/>
              <a:ext cx="476" cy="84"/>
            </a:xfrm>
            <a:custGeom>
              <a:avLst/>
              <a:gdLst>
                <a:gd name="T0" fmla="*/ 152 w 476"/>
                <a:gd name="T1" fmla="*/ 84 h 84"/>
                <a:gd name="T2" fmla="*/ 476 w 476"/>
                <a:gd name="T3" fmla="*/ 0 h 84"/>
                <a:gd name="T4" fmla="*/ 324 w 476"/>
                <a:gd name="T5" fmla="*/ 0 h 84"/>
                <a:gd name="T6" fmla="*/ 0 w 476"/>
                <a:gd name="T7" fmla="*/ 84 h 84"/>
                <a:gd name="T8" fmla="*/ 152 w 476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6"/>
                <a:gd name="T16" fmla="*/ 0 h 84"/>
                <a:gd name="T17" fmla="*/ 476 w 476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6" h="84">
                  <a:moveTo>
                    <a:pt x="152" y="84"/>
                  </a:moveTo>
                  <a:lnTo>
                    <a:pt x="476" y="0"/>
                  </a:lnTo>
                  <a:lnTo>
                    <a:pt x="324" y="0"/>
                  </a:lnTo>
                  <a:lnTo>
                    <a:pt x="0" y="84"/>
                  </a:lnTo>
                  <a:lnTo>
                    <a:pt x="152" y="84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95"/>
          <p:cNvGrpSpPr>
            <a:grpSpLocks/>
          </p:cNvGrpSpPr>
          <p:nvPr/>
        </p:nvGrpSpPr>
        <p:grpSpPr bwMode="auto">
          <a:xfrm>
            <a:off x="3408363" y="4860925"/>
            <a:ext cx="3903662" cy="712788"/>
            <a:chOff x="2147" y="3062"/>
            <a:chExt cx="2459" cy="449"/>
          </a:xfrm>
        </p:grpSpPr>
        <p:sp>
          <p:nvSpPr>
            <p:cNvPr id="28766" name="Freeform 296"/>
            <p:cNvSpPr>
              <a:spLocks/>
            </p:cNvSpPr>
            <p:nvPr/>
          </p:nvSpPr>
          <p:spPr bwMode="auto">
            <a:xfrm>
              <a:off x="2300" y="3066"/>
              <a:ext cx="312" cy="445"/>
            </a:xfrm>
            <a:custGeom>
              <a:avLst/>
              <a:gdLst>
                <a:gd name="T0" fmla="*/ 0 w 312"/>
                <a:gd name="T1" fmla="*/ 445 h 445"/>
                <a:gd name="T2" fmla="*/ 0 w 312"/>
                <a:gd name="T3" fmla="*/ 95 h 445"/>
                <a:gd name="T4" fmla="*/ 312 w 312"/>
                <a:gd name="T5" fmla="*/ 0 h 445"/>
                <a:gd name="T6" fmla="*/ 312 w 312"/>
                <a:gd name="T7" fmla="*/ 350 h 445"/>
                <a:gd name="T8" fmla="*/ 0 w 312"/>
                <a:gd name="T9" fmla="*/ 445 h 4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2"/>
                <a:gd name="T16" fmla="*/ 0 h 445"/>
                <a:gd name="T17" fmla="*/ 312 w 312"/>
                <a:gd name="T18" fmla="*/ 445 h 4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2" h="445">
                  <a:moveTo>
                    <a:pt x="0" y="445"/>
                  </a:moveTo>
                  <a:lnTo>
                    <a:pt x="0" y="95"/>
                  </a:lnTo>
                  <a:lnTo>
                    <a:pt x="312" y="0"/>
                  </a:lnTo>
                  <a:lnTo>
                    <a:pt x="312" y="350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7"/>
            <p:cNvSpPr>
              <a:spLocks/>
            </p:cNvSpPr>
            <p:nvPr/>
          </p:nvSpPr>
          <p:spPr bwMode="auto">
            <a:xfrm>
              <a:off x="3049" y="3092"/>
              <a:ext cx="313" cy="419"/>
            </a:xfrm>
            <a:custGeom>
              <a:avLst/>
              <a:gdLst>
                <a:gd name="T0" fmla="*/ 0 w 313"/>
                <a:gd name="T1" fmla="*/ 419 h 419"/>
                <a:gd name="T2" fmla="*/ 0 w 313"/>
                <a:gd name="T3" fmla="*/ 95 h 419"/>
                <a:gd name="T4" fmla="*/ 313 w 313"/>
                <a:gd name="T5" fmla="*/ 0 h 419"/>
                <a:gd name="T6" fmla="*/ 313 w 313"/>
                <a:gd name="T7" fmla="*/ 324 h 419"/>
                <a:gd name="T8" fmla="*/ 0 w 313"/>
                <a:gd name="T9" fmla="*/ 419 h 4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419"/>
                <a:gd name="T17" fmla="*/ 313 w 313"/>
                <a:gd name="T18" fmla="*/ 419 h 4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419">
                  <a:moveTo>
                    <a:pt x="0" y="419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324"/>
                  </a:lnTo>
                  <a:lnTo>
                    <a:pt x="0" y="41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8"/>
            <p:cNvSpPr>
              <a:spLocks/>
            </p:cNvSpPr>
            <p:nvPr/>
          </p:nvSpPr>
          <p:spPr bwMode="auto">
            <a:xfrm>
              <a:off x="3424" y="3127"/>
              <a:ext cx="313" cy="384"/>
            </a:xfrm>
            <a:custGeom>
              <a:avLst/>
              <a:gdLst>
                <a:gd name="T0" fmla="*/ 0 w 313"/>
                <a:gd name="T1" fmla="*/ 384 h 384"/>
                <a:gd name="T2" fmla="*/ 0 w 313"/>
                <a:gd name="T3" fmla="*/ 95 h 384"/>
                <a:gd name="T4" fmla="*/ 313 w 313"/>
                <a:gd name="T5" fmla="*/ 0 h 384"/>
                <a:gd name="T6" fmla="*/ 313 w 313"/>
                <a:gd name="T7" fmla="*/ 289 h 384"/>
                <a:gd name="T8" fmla="*/ 0 w 313"/>
                <a:gd name="T9" fmla="*/ 38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84"/>
                <a:gd name="T17" fmla="*/ 313 w 313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84">
                  <a:moveTo>
                    <a:pt x="0" y="384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89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9"/>
            <p:cNvSpPr>
              <a:spLocks/>
            </p:cNvSpPr>
            <p:nvPr/>
          </p:nvSpPr>
          <p:spPr bwMode="auto">
            <a:xfrm>
              <a:off x="3799" y="3161"/>
              <a:ext cx="313" cy="350"/>
            </a:xfrm>
            <a:custGeom>
              <a:avLst/>
              <a:gdLst>
                <a:gd name="T0" fmla="*/ 0 w 313"/>
                <a:gd name="T1" fmla="*/ 350 h 350"/>
                <a:gd name="T2" fmla="*/ 0 w 313"/>
                <a:gd name="T3" fmla="*/ 95 h 350"/>
                <a:gd name="T4" fmla="*/ 313 w 313"/>
                <a:gd name="T5" fmla="*/ 0 h 350"/>
                <a:gd name="T6" fmla="*/ 313 w 313"/>
                <a:gd name="T7" fmla="*/ 255 h 350"/>
                <a:gd name="T8" fmla="*/ 0 w 313"/>
                <a:gd name="T9" fmla="*/ 350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50"/>
                <a:gd name="T17" fmla="*/ 313 w 313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50">
                  <a:moveTo>
                    <a:pt x="0" y="350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255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300"/>
            <p:cNvSpPr>
              <a:spLocks/>
            </p:cNvSpPr>
            <p:nvPr/>
          </p:nvSpPr>
          <p:spPr bwMode="auto">
            <a:xfrm>
              <a:off x="4174" y="3226"/>
              <a:ext cx="313" cy="285"/>
            </a:xfrm>
            <a:custGeom>
              <a:avLst/>
              <a:gdLst>
                <a:gd name="T0" fmla="*/ 0 w 313"/>
                <a:gd name="T1" fmla="*/ 285 h 285"/>
                <a:gd name="T2" fmla="*/ 0 w 313"/>
                <a:gd name="T3" fmla="*/ 95 h 285"/>
                <a:gd name="T4" fmla="*/ 313 w 313"/>
                <a:gd name="T5" fmla="*/ 0 h 285"/>
                <a:gd name="T6" fmla="*/ 313 w 313"/>
                <a:gd name="T7" fmla="*/ 190 h 285"/>
                <a:gd name="T8" fmla="*/ 0 w 313"/>
                <a:gd name="T9" fmla="*/ 285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285"/>
                <a:gd name="T17" fmla="*/ 313 w 313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285">
                  <a:moveTo>
                    <a:pt x="0" y="285"/>
                  </a:moveTo>
                  <a:lnTo>
                    <a:pt x="0" y="95"/>
                  </a:lnTo>
                  <a:lnTo>
                    <a:pt x="313" y="0"/>
                  </a:lnTo>
                  <a:lnTo>
                    <a:pt x="313" y="19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301"/>
            <p:cNvGrpSpPr>
              <a:grpSpLocks/>
            </p:cNvGrpSpPr>
            <p:nvPr/>
          </p:nvGrpSpPr>
          <p:grpSpPr bwMode="auto">
            <a:xfrm>
              <a:off x="2147" y="3062"/>
              <a:ext cx="2459" cy="449"/>
              <a:chOff x="2147" y="3062"/>
              <a:chExt cx="2459" cy="449"/>
            </a:xfrm>
          </p:grpSpPr>
          <p:sp>
            <p:nvSpPr>
              <p:cNvPr id="28772" name="Rectangle 302"/>
              <p:cNvSpPr>
                <a:spLocks noChangeArrowheads="1"/>
              </p:cNvSpPr>
              <p:nvPr/>
            </p:nvSpPr>
            <p:spPr bwMode="auto">
              <a:xfrm>
                <a:off x="2147" y="3161"/>
                <a:ext cx="153" cy="3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3" name="Freeform 303"/>
              <p:cNvSpPr>
                <a:spLocks/>
              </p:cNvSpPr>
              <p:nvPr/>
            </p:nvSpPr>
            <p:spPr bwMode="auto">
              <a:xfrm>
                <a:off x="2147" y="3066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4" name="Freeform 304"/>
              <p:cNvSpPr>
                <a:spLocks/>
              </p:cNvSpPr>
              <p:nvPr/>
            </p:nvSpPr>
            <p:spPr bwMode="auto">
              <a:xfrm>
                <a:off x="2675" y="3062"/>
                <a:ext cx="312" cy="449"/>
              </a:xfrm>
              <a:custGeom>
                <a:avLst/>
                <a:gdLst>
                  <a:gd name="T0" fmla="*/ 0 w 312"/>
                  <a:gd name="T1" fmla="*/ 449 h 449"/>
                  <a:gd name="T2" fmla="*/ 0 w 312"/>
                  <a:gd name="T3" fmla="*/ 95 h 449"/>
                  <a:gd name="T4" fmla="*/ 312 w 312"/>
                  <a:gd name="T5" fmla="*/ 0 h 449"/>
                  <a:gd name="T6" fmla="*/ 312 w 312"/>
                  <a:gd name="T7" fmla="*/ 354 h 449"/>
                  <a:gd name="T8" fmla="*/ 0 w 312"/>
                  <a:gd name="T9" fmla="*/ 449 h 4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"/>
                  <a:gd name="T16" fmla="*/ 0 h 449"/>
                  <a:gd name="T17" fmla="*/ 312 w 312"/>
                  <a:gd name="T18" fmla="*/ 449 h 4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" h="449">
                    <a:moveTo>
                      <a:pt x="0" y="449"/>
                    </a:moveTo>
                    <a:lnTo>
                      <a:pt x="0" y="95"/>
                    </a:lnTo>
                    <a:lnTo>
                      <a:pt x="312" y="0"/>
                    </a:lnTo>
                    <a:lnTo>
                      <a:pt x="312" y="354"/>
                    </a:lnTo>
                    <a:lnTo>
                      <a:pt x="0" y="44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5" name="Rectangle 305"/>
              <p:cNvSpPr>
                <a:spLocks noChangeArrowheads="1"/>
              </p:cNvSpPr>
              <p:nvPr/>
            </p:nvSpPr>
            <p:spPr bwMode="auto">
              <a:xfrm>
                <a:off x="2522" y="3157"/>
                <a:ext cx="153" cy="3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6" name="Freeform 306"/>
              <p:cNvSpPr>
                <a:spLocks/>
              </p:cNvSpPr>
              <p:nvPr/>
            </p:nvSpPr>
            <p:spPr bwMode="auto">
              <a:xfrm>
                <a:off x="2522" y="3062"/>
                <a:ext cx="465" cy="95"/>
              </a:xfrm>
              <a:custGeom>
                <a:avLst/>
                <a:gdLst>
                  <a:gd name="T0" fmla="*/ 153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3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3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" name="Rectangle 307"/>
              <p:cNvSpPr>
                <a:spLocks noChangeArrowheads="1"/>
              </p:cNvSpPr>
              <p:nvPr/>
            </p:nvSpPr>
            <p:spPr bwMode="auto">
              <a:xfrm>
                <a:off x="2897" y="3187"/>
                <a:ext cx="152" cy="3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8" name="Freeform 308"/>
              <p:cNvSpPr>
                <a:spLocks/>
              </p:cNvSpPr>
              <p:nvPr/>
            </p:nvSpPr>
            <p:spPr bwMode="auto">
              <a:xfrm>
                <a:off x="2897" y="3092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" name="Rectangle 309"/>
              <p:cNvSpPr>
                <a:spLocks noChangeArrowheads="1"/>
              </p:cNvSpPr>
              <p:nvPr/>
            </p:nvSpPr>
            <p:spPr bwMode="auto">
              <a:xfrm>
                <a:off x="3272" y="3222"/>
                <a:ext cx="152" cy="28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80" name="Freeform 310"/>
              <p:cNvSpPr>
                <a:spLocks/>
              </p:cNvSpPr>
              <p:nvPr/>
            </p:nvSpPr>
            <p:spPr bwMode="auto">
              <a:xfrm>
                <a:off x="3272" y="3127"/>
                <a:ext cx="465" cy="95"/>
              </a:xfrm>
              <a:custGeom>
                <a:avLst/>
                <a:gdLst>
                  <a:gd name="T0" fmla="*/ 152 w 465"/>
                  <a:gd name="T1" fmla="*/ 95 h 95"/>
                  <a:gd name="T2" fmla="*/ 465 w 465"/>
                  <a:gd name="T3" fmla="*/ 0 h 95"/>
                  <a:gd name="T4" fmla="*/ 319 w 465"/>
                  <a:gd name="T5" fmla="*/ 0 h 95"/>
                  <a:gd name="T6" fmla="*/ 0 w 465"/>
                  <a:gd name="T7" fmla="*/ 95 h 95"/>
                  <a:gd name="T8" fmla="*/ 152 w 465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5"/>
                  <a:gd name="T16" fmla="*/ 0 h 95"/>
                  <a:gd name="T17" fmla="*/ 465 w 46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5" h="95">
                    <a:moveTo>
                      <a:pt x="152" y="95"/>
                    </a:moveTo>
                    <a:lnTo>
                      <a:pt x="465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2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1" name="Rectangle 311"/>
              <p:cNvSpPr>
                <a:spLocks noChangeArrowheads="1"/>
              </p:cNvSpPr>
              <p:nvPr/>
            </p:nvSpPr>
            <p:spPr bwMode="auto">
              <a:xfrm>
                <a:off x="3646" y="3256"/>
                <a:ext cx="153" cy="2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82" name="Freeform 312"/>
              <p:cNvSpPr>
                <a:spLocks/>
              </p:cNvSpPr>
              <p:nvPr/>
            </p:nvSpPr>
            <p:spPr bwMode="auto">
              <a:xfrm>
                <a:off x="3646" y="3161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Rectangle 313"/>
              <p:cNvSpPr>
                <a:spLocks noChangeArrowheads="1"/>
              </p:cNvSpPr>
              <p:nvPr/>
            </p:nvSpPr>
            <p:spPr bwMode="auto">
              <a:xfrm>
                <a:off x="4021" y="3321"/>
                <a:ext cx="153" cy="1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84" name="Freeform 314"/>
              <p:cNvSpPr>
                <a:spLocks/>
              </p:cNvSpPr>
              <p:nvPr/>
            </p:nvSpPr>
            <p:spPr bwMode="auto">
              <a:xfrm>
                <a:off x="4021" y="3226"/>
                <a:ext cx="466" cy="95"/>
              </a:xfrm>
              <a:custGeom>
                <a:avLst/>
                <a:gdLst>
                  <a:gd name="T0" fmla="*/ 153 w 466"/>
                  <a:gd name="T1" fmla="*/ 95 h 95"/>
                  <a:gd name="T2" fmla="*/ 466 w 466"/>
                  <a:gd name="T3" fmla="*/ 0 h 95"/>
                  <a:gd name="T4" fmla="*/ 320 w 466"/>
                  <a:gd name="T5" fmla="*/ 0 h 95"/>
                  <a:gd name="T6" fmla="*/ 0 w 466"/>
                  <a:gd name="T7" fmla="*/ 95 h 95"/>
                  <a:gd name="T8" fmla="*/ 153 w 466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6"/>
                  <a:gd name="T16" fmla="*/ 0 h 95"/>
                  <a:gd name="T17" fmla="*/ 466 w 46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6" h="95">
                    <a:moveTo>
                      <a:pt x="153" y="95"/>
                    </a:moveTo>
                    <a:lnTo>
                      <a:pt x="466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5" name="Line 315"/>
              <p:cNvSpPr>
                <a:spLocks noChangeShapeType="1"/>
              </p:cNvSpPr>
              <p:nvPr/>
            </p:nvSpPr>
            <p:spPr bwMode="auto">
              <a:xfrm>
                <a:off x="4605" y="341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316"/>
          <p:cNvGrpSpPr>
            <a:grpSpLocks/>
          </p:cNvGrpSpPr>
          <p:nvPr/>
        </p:nvGrpSpPr>
        <p:grpSpPr bwMode="auto">
          <a:xfrm>
            <a:off x="2405063" y="5319713"/>
            <a:ext cx="3892550" cy="561975"/>
            <a:chOff x="1515" y="3351"/>
            <a:chExt cx="2452" cy="354"/>
          </a:xfrm>
        </p:grpSpPr>
        <p:sp>
          <p:nvSpPr>
            <p:cNvPr id="28745" name="Freeform 317"/>
            <p:cNvSpPr>
              <a:spLocks/>
            </p:cNvSpPr>
            <p:nvPr/>
          </p:nvSpPr>
          <p:spPr bwMode="auto">
            <a:xfrm>
              <a:off x="3535" y="3575"/>
              <a:ext cx="320" cy="130"/>
            </a:xfrm>
            <a:custGeom>
              <a:avLst/>
              <a:gdLst>
                <a:gd name="T0" fmla="*/ 0 w 320"/>
                <a:gd name="T1" fmla="*/ 130 h 130"/>
                <a:gd name="T2" fmla="*/ 0 w 320"/>
                <a:gd name="T3" fmla="*/ 100 h 130"/>
                <a:gd name="T4" fmla="*/ 320 w 320"/>
                <a:gd name="T5" fmla="*/ 0 h 130"/>
                <a:gd name="T6" fmla="*/ 320 w 320"/>
                <a:gd name="T7" fmla="*/ 35 h 130"/>
                <a:gd name="T8" fmla="*/ 0 w 320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"/>
                <a:gd name="T16" fmla="*/ 0 h 130"/>
                <a:gd name="T17" fmla="*/ 320 w 320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" h="130">
                  <a:moveTo>
                    <a:pt x="0" y="130"/>
                  </a:moveTo>
                  <a:lnTo>
                    <a:pt x="0" y="100"/>
                  </a:lnTo>
                  <a:lnTo>
                    <a:pt x="320" y="0"/>
                  </a:lnTo>
                  <a:lnTo>
                    <a:pt x="320" y="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105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318"/>
            <p:cNvGrpSpPr>
              <a:grpSpLocks/>
            </p:cNvGrpSpPr>
            <p:nvPr/>
          </p:nvGrpSpPr>
          <p:grpSpPr bwMode="auto">
            <a:xfrm>
              <a:off x="1515" y="3351"/>
              <a:ext cx="2452" cy="354"/>
              <a:chOff x="1515" y="3351"/>
              <a:chExt cx="2452" cy="354"/>
            </a:xfrm>
          </p:grpSpPr>
          <p:sp>
            <p:nvSpPr>
              <p:cNvPr id="28747" name="Freeform 319"/>
              <p:cNvSpPr>
                <a:spLocks/>
              </p:cNvSpPr>
              <p:nvPr/>
            </p:nvSpPr>
            <p:spPr bwMode="auto">
              <a:xfrm>
                <a:off x="1661" y="3351"/>
                <a:ext cx="319" cy="354"/>
              </a:xfrm>
              <a:custGeom>
                <a:avLst/>
                <a:gdLst>
                  <a:gd name="T0" fmla="*/ 0 w 319"/>
                  <a:gd name="T1" fmla="*/ 354 h 354"/>
                  <a:gd name="T2" fmla="*/ 0 w 319"/>
                  <a:gd name="T3" fmla="*/ 95 h 354"/>
                  <a:gd name="T4" fmla="*/ 319 w 319"/>
                  <a:gd name="T5" fmla="*/ 0 h 354"/>
                  <a:gd name="T6" fmla="*/ 319 w 319"/>
                  <a:gd name="T7" fmla="*/ 259 h 354"/>
                  <a:gd name="T8" fmla="*/ 0 w 319"/>
                  <a:gd name="T9" fmla="*/ 354 h 3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54"/>
                  <a:gd name="T17" fmla="*/ 319 w 319"/>
                  <a:gd name="T18" fmla="*/ 354 h 3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54">
                    <a:moveTo>
                      <a:pt x="0" y="354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59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8" name="Freeform 320"/>
              <p:cNvSpPr>
                <a:spLocks/>
              </p:cNvSpPr>
              <p:nvPr/>
            </p:nvSpPr>
            <p:spPr bwMode="auto">
              <a:xfrm>
                <a:off x="2036" y="3373"/>
                <a:ext cx="319" cy="332"/>
              </a:xfrm>
              <a:custGeom>
                <a:avLst/>
                <a:gdLst>
                  <a:gd name="T0" fmla="*/ 0 w 319"/>
                  <a:gd name="T1" fmla="*/ 332 h 332"/>
                  <a:gd name="T2" fmla="*/ 0 w 319"/>
                  <a:gd name="T3" fmla="*/ 95 h 332"/>
                  <a:gd name="T4" fmla="*/ 319 w 319"/>
                  <a:gd name="T5" fmla="*/ 0 h 332"/>
                  <a:gd name="T6" fmla="*/ 319 w 319"/>
                  <a:gd name="T7" fmla="*/ 237 h 332"/>
                  <a:gd name="T8" fmla="*/ 0 w 319"/>
                  <a:gd name="T9" fmla="*/ 332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32"/>
                  <a:gd name="T17" fmla="*/ 319 w 319"/>
                  <a:gd name="T18" fmla="*/ 332 h 3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32">
                    <a:moveTo>
                      <a:pt x="0" y="33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37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9" name="Freeform 321"/>
              <p:cNvSpPr>
                <a:spLocks/>
              </p:cNvSpPr>
              <p:nvPr/>
            </p:nvSpPr>
            <p:spPr bwMode="auto">
              <a:xfrm>
                <a:off x="2411" y="3399"/>
                <a:ext cx="319" cy="306"/>
              </a:xfrm>
              <a:custGeom>
                <a:avLst/>
                <a:gdLst>
                  <a:gd name="T0" fmla="*/ 0 w 319"/>
                  <a:gd name="T1" fmla="*/ 306 h 306"/>
                  <a:gd name="T2" fmla="*/ 0 w 319"/>
                  <a:gd name="T3" fmla="*/ 99 h 306"/>
                  <a:gd name="T4" fmla="*/ 319 w 319"/>
                  <a:gd name="T5" fmla="*/ 0 h 306"/>
                  <a:gd name="T6" fmla="*/ 319 w 319"/>
                  <a:gd name="T7" fmla="*/ 211 h 306"/>
                  <a:gd name="T8" fmla="*/ 0 w 319"/>
                  <a:gd name="T9" fmla="*/ 306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306"/>
                  <a:gd name="T17" fmla="*/ 319 w 319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306">
                    <a:moveTo>
                      <a:pt x="0" y="306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211"/>
                    </a:lnTo>
                    <a:lnTo>
                      <a:pt x="0" y="306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0" name="Freeform 322"/>
              <p:cNvSpPr>
                <a:spLocks/>
              </p:cNvSpPr>
              <p:nvPr/>
            </p:nvSpPr>
            <p:spPr bwMode="auto">
              <a:xfrm>
                <a:off x="2786" y="3446"/>
                <a:ext cx="319" cy="259"/>
              </a:xfrm>
              <a:custGeom>
                <a:avLst/>
                <a:gdLst>
                  <a:gd name="T0" fmla="*/ 0 w 319"/>
                  <a:gd name="T1" fmla="*/ 259 h 259"/>
                  <a:gd name="T2" fmla="*/ 0 w 319"/>
                  <a:gd name="T3" fmla="*/ 99 h 259"/>
                  <a:gd name="T4" fmla="*/ 319 w 319"/>
                  <a:gd name="T5" fmla="*/ 0 h 259"/>
                  <a:gd name="T6" fmla="*/ 319 w 319"/>
                  <a:gd name="T7" fmla="*/ 164 h 259"/>
                  <a:gd name="T8" fmla="*/ 0 w 319"/>
                  <a:gd name="T9" fmla="*/ 25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59"/>
                  <a:gd name="T17" fmla="*/ 319 w 319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59">
                    <a:moveTo>
                      <a:pt x="0" y="259"/>
                    </a:moveTo>
                    <a:lnTo>
                      <a:pt x="0" y="99"/>
                    </a:lnTo>
                    <a:lnTo>
                      <a:pt x="319" y="0"/>
                    </a:lnTo>
                    <a:lnTo>
                      <a:pt x="319" y="164"/>
                    </a:lnTo>
                    <a:lnTo>
                      <a:pt x="0" y="25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1" name="Freeform 323"/>
              <p:cNvSpPr>
                <a:spLocks/>
              </p:cNvSpPr>
              <p:nvPr/>
            </p:nvSpPr>
            <p:spPr bwMode="auto">
              <a:xfrm>
                <a:off x="3161" y="3506"/>
                <a:ext cx="319" cy="199"/>
              </a:xfrm>
              <a:custGeom>
                <a:avLst/>
                <a:gdLst>
                  <a:gd name="T0" fmla="*/ 0 w 319"/>
                  <a:gd name="T1" fmla="*/ 199 h 199"/>
                  <a:gd name="T2" fmla="*/ 0 w 319"/>
                  <a:gd name="T3" fmla="*/ 95 h 199"/>
                  <a:gd name="T4" fmla="*/ 319 w 319"/>
                  <a:gd name="T5" fmla="*/ 0 h 199"/>
                  <a:gd name="T6" fmla="*/ 319 w 319"/>
                  <a:gd name="T7" fmla="*/ 104 h 199"/>
                  <a:gd name="T8" fmla="*/ 0 w 319"/>
                  <a:gd name="T9" fmla="*/ 199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99"/>
                  <a:gd name="T17" fmla="*/ 319 w 319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99">
                    <a:moveTo>
                      <a:pt x="0" y="199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04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105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" name="Group 324"/>
              <p:cNvGrpSpPr>
                <a:grpSpLocks/>
              </p:cNvGrpSpPr>
              <p:nvPr/>
            </p:nvGrpSpPr>
            <p:grpSpPr bwMode="auto">
              <a:xfrm>
                <a:off x="1515" y="3351"/>
                <a:ext cx="2452" cy="354"/>
                <a:chOff x="1515" y="3351"/>
                <a:chExt cx="2452" cy="354"/>
              </a:xfrm>
            </p:grpSpPr>
            <p:sp>
              <p:nvSpPr>
                <p:cNvPr id="2875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15" y="3446"/>
                  <a:ext cx="146" cy="259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54" name="Freeform 326"/>
                <p:cNvSpPr>
                  <a:spLocks/>
                </p:cNvSpPr>
                <p:nvPr/>
              </p:nvSpPr>
              <p:spPr bwMode="auto">
                <a:xfrm>
                  <a:off x="1515" y="3351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3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3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5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90" y="3468"/>
                  <a:ext cx="146" cy="23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56" name="Freeform 328"/>
                <p:cNvSpPr>
                  <a:spLocks/>
                </p:cNvSpPr>
                <p:nvPr/>
              </p:nvSpPr>
              <p:spPr bwMode="auto">
                <a:xfrm>
                  <a:off x="1890" y="3373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7" name="Rectangle 329"/>
                <p:cNvSpPr>
                  <a:spLocks noChangeArrowheads="1"/>
                </p:cNvSpPr>
                <p:nvPr/>
              </p:nvSpPr>
              <p:spPr bwMode="auto">
                <a:xfrm>
                  <a:off x="2265" y="3498"/>
                  <a:ext cx="146" cy="207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58" name="Freeform 330"/>
                <p:cNvSpPr>
                  <a:spLocks/>
                </p:cNvSpPr>
                <p:nvPr/>
              </p:nvSpPr>
              <p:spPr bwMode="auto">
                <a:xfrm>
                  <a:off x="2265" y="3399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9" name="Rectangle 331"/>
                <p:cNvSpPr>
                  <a:spLocks noChangeArrowheads="1"/>
                </p:cNvSpPr>
                <p:nvPr/>
              </p:nvSpPr>
              <p:spPr bwMode="auto">
                <a:xfrm>
                  <a:off x="2640" y="3545"/>
                  <a:ext cx="146" cy="16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60" name="Freeform 332"/>
                <p:cNvSpPr>
                  <a:spLocks/>
                </p:cNvSpPr>
                <p:nvPr/>
              </p:nvSpPr>
              <p:spPr bwMode="auto">
                <a:xfrm>
                  <a:off x="2640" y="3446"/>
                  <a:ext cx="465" cy="99"/>
                </a:xfrm>
                <a:custGeom>
                  <a:avLst/>
                  <a:gdLst>
                    <a:gd name="T0" fmla="*/ 146 w 465"/>
                    <a:gd name="T1" fmla="*/ 99 h 99"/>
                    <a:gd name="T2" fmla="*/ 465 w 465"/>
                    <a:gd name="T3" fmla="*/ 0 h 99"/>
                    <a:gd name="T4" fmla="*/ 312 w 465"/>
                    <a:gd name="T5" fmla="*/ 0 h 99"/>
                    <a:gd name="T6" fmla="*/ 0 w 465"/>
                    <a:gd name="T7" fmla="*/ 99 h 99"/>
                    <a:gd name="T8" fmla="*/ 146 w 465"/>
                    <a:gd name="T9" fmla="*/ 99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9"/>
                    <a:gd name="T17" fmla="*/ 465 w 465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9">
                      <a:moveTo>
                        <a:pt x="146" y="99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9"/>
                      </a:lnTo>
                      <a:lnTo>
                        <a:pt x="146" y="99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1" name="Rectangle 333"/>
                <p:cNvSpPr>
                  <a:spLocks noChangeArrowheads="1"/>
                </p:cNvSpPr>
                <p:nvPr/>
              </p:nvSpPr>
              <p:spPr bwMode="auto">
                <a:xfrm>
                  <a:off x="3015" y="3601"/>
                  <a:ext cx="146" cy="104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62" name="Freeform 334"/>
                <p:cNvSpPr>
                  <a:spLocks/>
                </p:cNvSpPr>
                <p:nvPr/>
              </p:nvSpPr>
              <p:spPr bwMode="auto">
                <a:xfrm>
                  <a:off x="3015" y="3506"/>
                  <a:ext cx="465" cy="95"/>
                </a:xfrm>
                <a:custGeom>
                  <a:avLst/>
                  <a:gdLst>
                    <a:gd name="T0" fmla="*/ 146 w 465"/>
                    <a:gd name="T1" fmla="*/ 95 h 95"/>
                    <a:gd name="T2" fmla="*/ 465 w 465"/>
                    <a:gd name="T3" fmla="*/ 0 h 95"/>
                    <a:gd name="T4" fmla="*/ 312 w 465"/>
                    <a:gd name="T5" fmla="*/ 0 h 95"/>
                    <a:gd name="T6" fmla="*/ 0 w 465"/>
                    <a:gd name="T7" fmla="*/ 95 h 95"/>
                    <a:gd name="T8" fmla="*/ 146 w 465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95"/>
                    <a:gd name="T17" fmla="*/ 465 w 4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95">
                      <a:moveTo>
                        <a:pt x="146" y="95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95"/>
                      </a:lnTo>
                      <a:lnTo>
                        <a:pt x="146" y="95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3" name="Rectangle 335"/>
                <p:cNvSpPr>
                  <a:spLocks noChangeArrowheads="1"/>
                </p:cNvSpPr>
                <p:nvPr/>
              </p:nvSpPr>
              <p:spPr bwMode="auto">
                <a:xfrm>
                  <a:off x="3390" y="3675"/>
                  <a:ext cx="145" cy="30"/>
                </a:xfrm>
                <a:prstGeom prst="rect">
                  <a:avLst/>
                </a:prstGeom>
                <a:solidFill>
                  <a:srgbClr val="1FB7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764" name="Freeform 336"/>
                <p:cNvSpPr>
                  <a:spLocks/>
                </p:cNvSpPr>
                <p:nvPr/>
              </p:nvSpPr>
              <p:spPr bwMode="auto">
                <a:xfrm>
                  <a:off x="3390" y="3575"/>
                  <a:ext cx="465" cy="100"/>
                </a:xfrm>
                <a:custGeom>
                  <a:avLst/>
                  <a:gdLst>
                    <a:gd name="T0" fmla="*/ 145 w 465"/>
                    <a:gd name="T1" fmla="*/ 100 h 100"/>
                    <a:gd name="T2" fmla="*/ 465 w 465"/>
                    <a:gd name="T3" fmla="*/ 0 h 100"/>
                    <a:gd name="T4" fmla="*/ 312 w 465"/>
                    <a:gd name="T5" fmla="*/ 0 h 100"/>
                    <a:gd name="T6" fmla="*/ 0 w 465"/>
                    <a:gd name="T7" fmla="*/ 100 h 100"/>
                    <a:gd name="T8" fmla="*/ 145 w 465"/>
                    <a:gd name="T9" fmla="*/ 10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100"/>
                    <a:gd name="T17" fmla="*/ 465 w 465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100">
                      <a:moveTo>
                        <a:pt x="145" y="100"/>
                      </a:moveTo>
                      <a:lnTo>
                        <a:pt x="465" y="0"/>
                      </a:lnTo>
                      <a:lnTo>
                        <a:pt x="312" y="0"/>
                      </a:lnTo>
                      <a:lnTo>
                        <a:pt x="0" y="100"/>
                      </a:lnTo>
                      <a:lnTo>
                        <a:pt x="145" y="100"/>
                      </a:lnTo>
                      <a:close/>
                    </a:path>
                  </a:pathLst>
                </a:custGeom>
                <a:solidFill>
                  <a:srgbClr val="178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5" name="Line 337"/>
                <p:cNvSpPr>
                  <a:spLocks noChangeShapeType="1"/>
                </p:cNvSpPr>
                <p:nvPr/>
              </p:nvSpPr>
              <p:spPr bwMode="auto">
                <a:xfrm>
                  <a:off x="3966" y="3610"/>
                  <a:ext cx="1" cy="2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6" name="Group 338"/>
          <p:cNvGrpSpPr>
            <a:grpSpLocks/>
          </p:cNvGrpSpPr>
          <p:nvPr/>
        </p:nvGrpSpPr>
        <p:grpSpPr bwMode="auto">
          <a:xfrm>
            <a:off x="1390650" y="5805488"/>
            <a:ext cx="3725863" cy="384175"/>
            <a:chOff x="876" y="3657"/>
            <a:chExt cx="2347" cy="242"/>
          </a:xfrm>
        </p:grpSpPr>
        <p:grpSp>
          <p:nvGrpSpPr>
            <p:cNvPr id="27" name="Group 339"/>
            <p:cNvGrpSpPr>
              <a:grpSpLocks/>
            </p:cNvGrpSpPr>
            <p:nvPr/>
          </p:nvGrpSpPr>
          <p:grpSpPr bwMode="auto">
            <a:xfrm>
              <a:off x="876" y="3657"/>
              <a:ext cx="2347" cy="242"/>
              <a:chOff x="876" y="3657"/>
              <a:chExt cx="2347" cy="242"/>
            </a:xfrm>
          </p:grpSpPr>
          <p:sp>
            <p:nvSpPr>
              <p:cNvPr id="28729" name="Freeform 340"/>
              <p:cNvSpPr>
                <a:spLocks/>
              </p:cNvSpPr>
              <p:nvPr/>
            </p:nvSpPr>
            <p:spPr bwMode="auto">
              <a:xfrm>
                <a:off x="1029" y="3657"/>
                <a:ext cx="319" cy="242"/>
              </a:xfrm>
              <a:custGeom>
                <a:avLst/>
                <a:gdLst>
                  <a:gd name="T0" fmla="*/ 0 w 319"/>
                  <a:gd name="T1" fmla="*/ 242 h 242"/>
                  <a:gd name="T2" fmla="*/ 0 w 319"/>
                  <a:gd name="T3" fmla="*/ 95 h 242"/>
                  <a:gd name="T4" fmla="*/ 319 w 319"/>
                  <a:gd name="T5" fmla="*/ 0 h 242"/>
                  <a:gd name="T6" fmla="*/ 319 w 319"/>
                  <a:gd name="T7" fmla="*/ 147 h 242"/>
                  <a:gd name="T8" fmla="*/ 0 w 319"/>
                  <a:gd name="T9" fmla="*/ 242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42"/>
                  <a:gd name="T17" fmla="*/ 319 w 319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42">
                    <a:moveTo>
                      <a:pt x="0" y="242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47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0" name="Rectangle 341"/>
              <p:cNvSpPr>
                <a:spLocks noChangeArrowheads="1"/>
              </p:cNvSpPr>
              <p:nvPr/>
            </p:nvSpPr>
            <p:spPr bwMode="auto">
              <a:xfrm>
                <a:off x="876" y="3752"/>
                <a:ext cx="153" cy="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31" name="Freeform 342"/>
              <p:cNvSpPr>
                <a:spLocks/>
              </p:cNvSpPr>
              <p:nvPr/>
            </p:nvSpPr>
            <p:spPr bwMode="auto">
              <a:xfrm>
                <a:off x="876" y="3657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2" name="Freeform 343"/>
              <p:cNvSpPr>
                <a:spLocks/>
              </p:cNvSpPr>
              <p:nvPr/>
            </p:nvSpPr>
            <p:spPr bwMode="auto">
              <a:xfrm>
                <a:off x="1404" y="3679"/>
                <a:ext cx="319" cy="220"/>
              </a:xfrm>
              <a:custGeom>
                <a:avLst/>
                <a:gdLst>
                  <a:gd name="T0" fmla="*/ 0 w 319"/>
                  <a:gd name="T1" fmla="*/ 220 h 220"/>
                  <a:gd name="T2" fmla="*/ 0 w 319"/>
                  <a:gd name="T3" fmla="*/ 95 h 220"/>
                  <a:gd name="T4" fmla="*/ 319 w 319"/>
                  <a:gd name="T5" fmla="*/ 0 h 220"/>
                  <a:gd name="T6" fmla="*/ 319 w 319"/>
                  <a:gd name="T7" fmla="*/ 125 h 220"/>
                  <a:gd name="T8" fmla="*/ 0 w 319"/>
                  <a:gd name="T9" fmla="*/ 220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20"/>
                  <a:gd name="T17" fmla="*/ 319 w 319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20">
                    <a:moveTo>
                      <a:pt x="0" y="22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125"/>
                    </a:lnTo>
                    <a:lnTo>
                      <a:pt x="0" y="22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3" name="Rectangle 344"/>
              <p:cNvSpPr>
                <a:spLocks noChangeArrowheads="1"/>
              </p:cNvSpPr>
              <p:nvPr/>
            </p:nvSpPr>
            <p:spPr bwMode="auto">
              <a:xfrm>
                <a:off x="1251" y="3774"/>
                <a:ext cx="153" cy="1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34" name="Freeform 345"/>
              <p:cNvSpPr>
                <a:spLocks/>
              </p:cNvSpPr>
              <p:nvPr/>
            </p:nvSpPr>
            <p:spPr bwMode="auto">
              <a:xfrm>
                <a:off x="1251" y="367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20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5" name="Freeform 346"/>
              <p:cNvSpPr>
                <a:spLocks/>
              </p:cNvSpPr>
              <p:nvPr/>
            </p:nvSpPr>
            <p:spPr bwMode="auto">
              <a:xfrm>
                <a:off x="1779" y="3696"/>
                <a:ext cx="319" cy="203"/>
              </a:xfrm>
              <a:custGeom>
                <a:avLst/>
                <a:gdLst>
                  <a:gd name="T0" fmla="*/ 0 w 319"/>
                  <a:gd name="T1" fmla="*/ 203 h 203"/>
                  <a:gd name="T2" fmla="*/ 0 w 319"/>
                  <a:gd name="T3" fmla="*/ 100 h 203"/>
                  <a:gd name="T4" fmla="*/ 319 w 319"/>
                  <a:gd name="T5" fmla="*/ 0 h 203"/>
                  <a:gd name="T6" fmla="*/ 319 w 319"/>
                  <a:gd name="T7" fmla="*/ 108 h 203"/>
                  <a:gd name="T8" fmla="*/ 0 w 319"/>
                  <a:gd name="T9" fmla="*/ 203 h 2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03"/>
                  <a:gd name="T17" fmla="*/ 319 w 319"/>
                  <a:gd name="T18" fmla="*/ 203 h 2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03">
                    <a:moveTo>
                      <a:pt x="0" y="20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108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6" name="Rectangle 347"/>
              <p:cNvSpPr>
                <a:spLocks noChangeArrowheads="1"/>
              </p:cNvSpPr>
              <p:nvPr/>
            </p:nvSpPr>
            <p:spPr bwMode="auto">
              <a:xfrm>
                <a:off x="1626" y="3796"/>
                <a:ext cx="153" cy="1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37" name="Freeform 348"/>
              <p:cNvSpPr>
                <a:spLocks/>
              </p:cNvSpPr>
              <p:nvPr/>
            </p:nvSpPr>
            <p:spPr bwMode="auto">
              <a:xfrm>
                <a:off x="1626" y="369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20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20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8" name="Freeform 349"/>
              <p:cNvSpPr>
                <a:spLocks/>
              </p:cNvSpPr>
              <p:nvPr/>
            </p:nvSpPr>
            <p:spPr bwMode="auto">
              <a:xfrm>
                <a:off x="2154" y="3726"/>
                <a:ext cx="319" cy="173"/>
              </a:xfrm>
              <a:custGeom>
                <a:avLst/>
                <a:gdLst>
                  <a:gd name="T0" fmla="*/ 0 w 319"/>
                  <a:gd name="T1" fmla="*/ 173 h 173"/>
                  <a:gd name="T2" fmla="*/ 0 w 319"/>
                  <a:gd name="T3" fmla="*/ 100 h 173"/>
                  <a:gd name="T4" fmla="*/ 319 w 319"/>
                  <a:gd name="T5" fmla="*/ 0 h 173"/>
                  <a:gd name="T6" fmla="*/ 319 w 319"/>
                  <a:gd name="T7" fmla="*/ 78 h 173"/>
                  <a:gd name="T8" fmla="*/ 0 w 319"/>
                  <a:gd name="T9" fmla="*/ 173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73"/>
                  <a:gd name="T17" fmla="*/ 319 w 319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73">
                    <a:moveTo>
                      <a:pt x="0" y="173"/>
                    </a:moveTo>
                    <a:lnTo>
                      <a:pt x="0" y="100"/>
                    </a:lnTo>
                    <a:lnTo>
                      <a:pt x="319" y="0"/>
                    </a:lnTo>
                    <a:lnTo>
                      <a:pt x="319" y="78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9" name="Rectangle 350"/>
              <p:cNvSpPr>
                <a:spLocks noChangeArrowheads="1"/>
              </p:cNvSpPr>
              <p:nvPr/>
            </p:nvSpPr>
            <p:spPr bwMode="auto">
              <a:xfrm>
                <a:off x="2001" y="3826"/>
                <a:ext cx="153" cy="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40" name="Freeform 351"/>
              <p:cNvSpPr>
                <a:spLocks/>
              </p:cNvSpPr>
              <p:nvPr/>
            </p:nvSpPr>
            <p:spPr bwMode="auto">
              <a:xfrm>
                <a:off x="2001" y="3726"/>
                <a:ext cx="472" cy="100"/>
              </a:xfrm>
              <a:custGeom>
                <a:avLst/>
                <a:gdLst>
                  <a:gd name="T0" fmla="*/ 153 w 472"/>
                  <a:gd name="T1" fmla="*/ 100 h 100"/>
                  <a:gd name="T2" fmla="*/ 472 w 472"/>
                  <a:gd name="T3" fmla="*/ 0 h 100"/>
                  <a:gd name="T4" fmla="*/ 319 w 472"/>
                  <a:gd name="T5" fmla="*/ 0 h 100"/>
                  <a:gd name="T6" fmla="*/ 0 w 472"/>
                  <a:gd name="T7" fmla="*/ 100 h 100"/>
                  <a:gd name="T8" fmla="*/ 153 w 472"/>
                  <a:gd name="T9" fmla="*/ 10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100"/>
                  <a:gd name="T17" fmla="*/ 472 w 472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100">
                    <a:moveTo>
                      <a:pt x="153" y="100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100"/>
                    </a:lnTo>
                    <a:lnTo>
                      <a:pt x="153" y="100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1" name="Freeform 352"/>
              <p:cNvSpPr>
                <a:spLocks/>
              </p:cNvSpPr>
              <p:nvPr/>
            </p:nvSpPr>
            <p:spPr bwMode="auto">
              <a:xfrm>
                <a:off x="2529" y="3739"/>
                <a:ext cx="319" cy="160"/>
              </a:xfrm>
              <a:custGeom>
                <a:avLst/>
                <a:gdLst>
                  <a:gd name="T0" fmla="*/ 0 w 319"/>
                  <a:gd name="T1" fmla="*/ 160 h 160"/>
                  <a:gd name="T2" fmla="*/ 0 w 319"/>
                  <a:gd name="T3" fmla="*/ 95 h 160"/>
                  <a:gd name="T4" fmla="*/ 319 w 319"/>
                  <a:gd name="T5" fmla="*/ 0 h 160"/>
                  <a:gd name="T6" fmla="*/ 319 w 319"/>
                  <a:gd name="T7" fmla="*/ 65 h 160"/>
                  <a:gd name="T8" fmla="*/ 0 w 319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60"/>
                  <a:gd name="T17" fmla="*/ 319 w 31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60">
                    <a:moveTo>
                      <a:pt x="0" y="160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65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2" name="Freeform 353"/>
              <p:cNvSpPr>
                <a:spLocks/>
              </p:cNvSpPr>
              <p:nvPr/>
            </p:nvSpPr>
            <p:spPr bwMode="auto">
              <a:xfrm>
                <a:off x="2376" y="3739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3" name="Freeform 354"/>
              <p:cNvSpPr>
                <a:spLocks/>
              </p:cNvSpPr>
              <p:nvPr/>
            </p:nvSpPr>
            <p:spPr bwMode="auto">
              <a:xfrm>
                <a:off x="2904" y="3778"/>
                <a:ext cx="319" cy="121"/>
              </a:xfrm>
              <a:custGeom>
                <a:avLst/>
                <a:gdLst>
                  <a:gd name="T0" fmla="*/ 0 w 319"/>
                  <a:gd name="T1" fmla="*/ 121 h 121"/>
                  <a:gd name="T2" fmla="*/ 0 w 319"/>
                  <a:gd name="T3" fmla="*/ 95 h 121"/>
                  <a:gd name="T4" fmla="*/ 319 w 319"/>
                  <a:gd name="T5" fmla="*/ 0 h 121"/>
                  <a:gd name="T6" fmla="*/ 319 w 319"/>
                  <a:gd name="T7" fmla="*/ 26 h 121"/>
                  <a:gd name="T8" fmla="*/ 0 w 319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21"/>
                  <a:gd name="T17" fmla="*/ 319 w 319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21">
                    <a:moveTo>
                      <a:pt x="0" y="121"/>
                    </a:moveTo>
                    <a:lnTo>
                      <a:pt x="0" y="95"/>
                    </a:lnTo>
                    <a:lnTo>
                      <a:pt x="319" y="0"/>
                    </a:lnTo>
                    <a:lnTo>
                      <a:pt x="319" y="2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4" name="Freeform 355"/>
              <p:cNvSpPr>
                <a:spLocks/>
              </p:cNvSpPr>
              <p:nvPr/>
            </p:nvSpPr>
            <p:spPr bwMode="auto">
              <a:xfrm>
                <a:off x="2751" y="3778"/>
                <a:ext cx="472" cy="95"/>
              </a:xfrm>
              <a:custGeom>
                <a:avLst/>
                <a:gdLst>
                  <a:gd name="T0" fmla="*/ 153 w 472"/>
                  <a:gd name="T1" fmla="*/ 95 h 95"/>
                  <a:gd name="T2" fmla="*/ 472 w 472"/>
                  <a:gd name="T3" fmla="*/ 0 h 95"/>
                  <a:gd name="T4" fmla="*/ 319 w 472"/>
                  <a:gd name="T5" fmla="*/ 0 h 95"/>
                  <a:gd name="T6" fmla="*/ 0 w 472"/>
                  <a:gd name="T7" fmla="*/ 95 h 95"/>
                  <a:gd name="T8" fmla="*/ 153 w 472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2"/>
                  <a:gd name="T16" fmla="*/ 0 h 95"/>
                  <a:gd name="T17" fmla="*/ 472 w 472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2" h="95">
                    <a:moveTo>
                      <a:pt x="153" y="95"/>
                    </a:moveTo>
                    <a:lnTo>
                      <a:pt x="472" y="0"/>
                    </a:lnTo>
                    <a:lnTo>
                      <a:pt x="319" y="0"/>
                    </a:lnTo>
                    <a:lnTo>
                      <a:pt x="0" y="95"/>
                    </a:lnTo>
                    <a:lnTo>
                      <a:pt x="153" y="95"/>
                    </a:lnTo>
                    <a:close/>
                  </a:path>
                </a:pathLst>
              </a:custGeom>
              <a:solidFill>
                <a:srgbClr val="B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27" name="Rectangle 356"/>
            <p:cNvSpPr>
              <a:spLocks noChangeArrowheads="1"/>
            </p:cNvSpPr>
            <p:nvPr/>
          </p:nvSpPr>
          <p:spPr bwMode="auto">
            <a:xfrm>
              <a:off x="2376" y="3834"/>
              <a:ext cx="153" cy="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28" name="Rectangle 357"/>
            <p:cNvSpPr>
              <a:spLocks noChangeArrowheads="1"/>
            </p:cNvSpPr>
            <p:nvPr/>
          </p:nvSpPr>
          <p:spPr bwMode="auto">
            <a:xfrm>
              <a:off x="2751" y="3873"/>
              <a:ext cx="153" cy="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61" name="TextBox 360"/>
          <p:cNvSpPr txBox="1"/>
          <p:nvPr/>
        </p:nvSpPr>
        <p:spPr>
          <a:xfrm>
            <a:off x="993775" y="1778000"/>
            <a:ext cx="7178675" cy="5842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Dysregulated</a:t>
            </a:r>
            <a:r>
              <a:rPr lang="en-US" sz="3200" dirty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 = persistent elevation </a:t>
            </a:r>
          </a:p>
        </p:txBody>
      </p:sp>
      <p:sp>
        <p:nvSpPr>
          <p:cNvPr id="362" name="TextBox 361"/>
          <p:cNvSpPr txBox="1"/>
          <p:nvPr/>
        </p:nvSpPr>
        <p:spPr>
          <a:xfrm>
            <a:off x="1076325" y="4216400"/>
            <a:ext cx="7013575" cy="5842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Arial Rounded MT Bold"/>
                <a:ea typeface="ＭＳ Ｐゴシック" pitchFamily="-65" charset="-128"/>
                <a:cs typeface="ＭＳ Ｐゴシック" pitchFamily="-65" charset="-128"/>
              </a:rPr>
              <a:t>Regulated = progressive reduction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8688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6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073150"/>
            <a:ext cx="288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386"/>
          <p:cNvGrpSpPr>
            <a:grpSpLocks/>
          </p:cNvGrpSpPr>
          <p:nvPr/>
        </p:nvGrpSpPr>
        <p:grpSpPr bwMode="auto">
          <a:xfrm>
            <a:off x="3825875" y="2114550"/>
            <a:ext cx="2559050" cy="2552700"/>
            <a:chOff x="3825240" y="2114550"/>
            <a:chExt cx="2560320" cy="2552700"/>
          </a:xfrm>
        </p:grpSpPr>
        <p:sp>
          <p:nvSpPr>
            <p:cNvPr id="385" name="Oval 384"/>
            <p:cNvSpPr>
              <a:spLocks/>
            </p:cNvSpPr>
            <p:nvPr/>
          </p:nvSpPr>
          <p:spPr>
            <a:xfrm>
              <a:off x="3825240" y="2114550"/>
              <a:ext cx="2560320" cy="2552700"/>
            </a:xfrm>
            <a:prstGeom prst="ellipse">
              <a:avLst/>
            </a:prstGeom>
            <a:gradFill flip="none" rotWithShape="1">
              <a:gsLst>
                <a:gs pos="79000">
                  <a:schemeClr val="tx1">
                    <a:alpha val="70000"/>
                  </a:schemeClr>
                </a:gs>
                <a:gs pos="100000">
                  <a:srgbClr val="FFFFFF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9" name="Group 382"/>
            <p:cNvGrpSpPr>
              <a:grpSpLocks/>
            </p:cNvGrpSpPr>
            <p:nvPr/>
          </p:nvGrpSpPr>
          <p:grpSpPr bwMode="auto">
            <a:xfrm>
              <a:off x="4270369" y="2710656"/>
              <a:ext cx="1670047" cy="1730380"/>
              <a:chOff x="7583480" y="3100917"/>
              <a:chExt cx="1670047" cy="1730380"/>
            </a:xfrm>
          </p:grpSpPr>
          <p:grpSp>
            <p:nvGrpSpPr>
              <p:cNvPr id="30" name="Group 2"/>
              <p:cNvGrpSpPr>
                <a:grpSpLocks/>
              </p:cNvGrpSpPr>
              <p:nvPr/>
            </p:nvGrpSpPr>
            <p:grpSpPr bwMode="auto">
              <a:xfrm>
                <a:off x="7583480" y="3242208"/>
                <a:ext cx="1670047" cy="1589089"/>
                <a:chOff x="3093" y="1701"/>
                <a:chExt cx="1052" cy="1001"/>
              </a:xfrm>
            </p:grpSpPr>
            <p:sp>
              <p:nvSpPr>
                <p:cNvPr id="368" name="Arc 3"/>
                <p:cNvSpPr>
                  <a:spLocks/>
                </p:cNvSpPr>
                <p:nvPr/>
              </p:nvSpPr>
              <p:spPr bwMode="auto">
                <a:xfrm>
                  <a:off x="3316" y="2080"/>
                  <a:ext cx="47" cy="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1" name="Group 4"/>
                <p:cNvGrpSpPr>
                  <a:grpSpLocks/>
                </p:cNvGrpSpPr>
                <p:nvPr/>
              </p:nvGrpSpPr>
              <p:grpSpPr bwMode="auto">
                <a:xfrm>
                  <a:off x="3093" y="1701"/>
                  <a:ext cx="1052" cy="1001"/>
                  <a:chOff x="3093" y="1701"/>
                  <a:chExt cx="1052" cy="1001"/>
                </a:xfrm>
              </p:grpSpPr>
              <p:sp>
                <p:nvSpPr>
                  <p:cNvPr id="370" name="Arc 5"/>
                  <p:cNvSpPr>
                    <a:spLocks/>
                  </p:cNvSpPr>
                  <p:nvPr/>
                </p:nvSpPr>
                <p:spPr bwMode="auto">
                  <a:xfrm>
                    <a:off x="3873" y="2007"/>
                    <a:ext cx="47" cy="166"/>
                  </a:xfrm>
                  <a:custGeom>
                    <a:avLst/>
                    <a:gdLst>
                      <a:gd name="T0" fmla="*/ 0 w 21600"/>
                      <a:gd name="T1" fmla="*/ 0 h 38979"/>
                      <a:gd name="T2" fmla="*/ 0 w 21600"/>
                      <a:gd name="T3" fmla="*/ 0 h 38979"/>
                      <a:gd name="T4" fmla="*/ 0 w 21600"/>
                      <a:gd name="T5" fmla="*/ 0 h 3897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8979"/>
                      <a:gd name="T11" fmla="*/ 21600 w 21600"/>
                      <a:gd name="T12" fmla="*/ 38979 h 389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8979" fill="none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</a:path>
                      <a:path w="21600" h="38979" stroke="0" extrusionOk="0">
                        <a:moveTo>
                          <a:pt x="12826" y="-1"/>
                        </a:moveTo>
                        <a:cubicBezTo>
                          <a:pt x="18343" y="4071"/>
                          <a:pt x="21600" y="10521"/>
                          <a:pt x="21600" y="17379"/>
                        </a:cubicBezTo>
                        <a:cubicBezTo>
                          <a:pt x="21600" y="29308"/>
                          <a:pt x="11929" y="38978"/>
                          <a:pt x="0" y="38979"/>
                        </a:cubicBezTo>
                        <a:lnTo>
                          <a:pt x="0" y="17379"/>
                        </a:lnTo>
                        <a:lnTo>
                          <a:pt x="12826" y="-1"/>
                        </a:ln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8704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093" y="1701"/>
                    <a:ext cx="1052" cy="1001"/>
                    <a:chOff x="3093" y="1701"/>
                    <a:chExt cx="1052" cy="1001"/>
                  </a:xfrm>
                </p:grpSpPr>
                <p:sp>
                  <p:nvSpPr>
                    <p:cNvPr id="372" name="Arc 7"/>
                    <p:cNvSpPr>
                      <a:spLocks/>
                    </p:cNvSpPr>
                    <p:nvPr/>
                  </p:nvSpPr>
                  <p:spPr bwMode="auto">
                    <a:xfrm>
                      <a:off x="3618" y="1701"/>
                      <a:ext cx="303" cy="380"/>
                    </a:xfrm>
                    <a:custGeom>
                      <a:avLst/>
                      <a:gdLst>
                        <a:gd name="T0" fmla="*/ 0 w 21676"/>
                        <a:gd name="T1" fmla="*/ 0 h 21600"/>
                        <a:gd name="T2" fmla="*/ 0 w 21676"/>
                        <a:gd name="T3" fmla="*/ 0 h 21600"/>
                        <a:gd name="T4" fmla="*/ 0 w 21676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76"/>
                        <a:gd name="T10" fmla="*/ 0 h 21600"/>
                        <a:gd name="T11" fmla="*/ 21676 w 21676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76" h="21600" fill="none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</a:path>
                        <a:path w="21676" h="21600" stroke="0" extrusionOk="0">
                          <a:moveTo>
                            <a:pt x="-1" y="0"/>
                          </a:moveTo>
                          <a:cubicBezTo>
                            <a:pt x="25" y="0"/>
                            <a:pt x="50" y="0"/>
                            <a:pt x="76" y="0"/>
                          </a:cubicBezTo>
                          <a:cubicBezTo>
                            <a:pt x="12005" y="0"/>
                            <a:pt x="21676" y="9670"/>
                            <a:pt x="21676" y="21600"/>
                          </a:cubicBezTo>
                          <a:lnTo>
                            <a:pt x="76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3" name="Arc 8"/>
                    <p:cNvSpPr>
                      <a:spLocks/>
                    </p:cNvSpPr>
                    <p:nvPr/>
                  </p:nvSpPr>
                  <p:spPr bwMode="auto">
                    <a:xfrm>
                      <a:off x="3316" y="1701"/>
                      <a:ext cx="303" cy="380"/>
                    </a:xfrm>
                    <a:custGeom>
                      <a:avLst/>
                      <a:gdLst>
                        <a:gd name="T0" fmla="*/ 0 w 21600"/>
                        <a:gd name="T1" fmla="*/ 0 h 21599"/>
                        <a:gd name="T2" fmla="*/ 0 w 21600"/>
                        <a:gd name="T3" fmla="*/ 0 h 21599"/>
                        <a:gd name="T4" fmla="*/ 0 w 21600"/>
                        <a:gd name="T5" fmla="*/ 0 h 2159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599"/>
                        <a:gd name="T11" fmla="*/ 21600 w 21600"/>
                        <a:gd name="T12" fmla="*/ 21599 h 2159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599" fill="none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</a:path>
                        <a:path w="21600" h="21599" stroke="0" extrusionOk="0">
                          <a:moveTo>
                            <a:pt x="0" y="21598"/>
                          </a:moveTo>
                          <a:cubicBezTo>
                            <a:pt x="0" y="9699"/>
                            <a:pt x="9624" y="41"/>
                            <a:pt x="21523" y="-1"/>
                          </a:cubicBezTo>
                          <a:lnTo>
                            <a:pt x="21600" y="21599"/>
                          </a:lnTo>
                          <a:lnTo>
                            <a:pt x="0" y="21598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4" name="Arc 9"/>
                    <p:cNvSpPr>
                      <a:spLocks/>
                    </p:cNvSpPr>
                    <p:nvPr/>
                  </p:nvSpPr>
                  <p:spPr bwMode="auto">
                    <a:xfrm>
                      <a:off x="3362" y="2080"/>
                      <a:ext cx="121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</a:path>
                        <a:path w="21600" h="21600" stroke="0" extrusionOk="0">
                          <a:moveTo>
                            <a:pt x="21600" y="0"/>
                          </a:moveTo>
                          <a:cubicBezTo>
                            <a:pt x="21600" y="11929"/>
                            <a:pt x="11929" y="21600"/>
                            <a:pt x="0" y="21600"/>
                          </a:cubicBezTo>
                          <a:lnTo>
                            <a:pt x="0" y="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5" name="Arc 10"/>
                    <p:cNvSpPr>
                      <a:spLocks/>
                    </p:cNvSpPr>
                    <p:nvPr/>
                  </p:nvSpPr>
                  <p:spPr bwMode="auto">
                    <a:xfrm>
                      <a:off x="3748" y="2080"/>
                      <a:ext cx="130" cy="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21600" h="21600" stroke="0" extrusionOk="0">
                          <a:moveTo>
                            <a:pt x="21600" y="21600"/>
                          </a:move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6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4" y="1822"/>
                      <a:ext cx="387" cy="2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  <a:extLst/>
                  </p:spPr>
                  <p:txBody>
                    <a:bodyPr wrap="none" lIns="90487" tIns="44450" rIns="90487" bIns="44450">
                      <a:spAutoFit/>
                    </a:bodyPr>
                    <a:lstStyle>
                      <a:lvl1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en-US" sz="1600" smtClean="0">
                          <a:solidFill>
                            <a:srgbClr val="000000"/>
                          </a:solidFill>
                        </a:rPr>
                        <a:t>GR</a:t>
                      </a:r>
                      <a:r>
                        <a:rPr lang="en-US" sz="1600" smtClean="0">
                          <a:solidFill>
                            <a:srgbClr val="000000"/>
                          </a:solidFill>
                          <a:latin typeface="Symbol" charset="0"/>
                        </a:rPr>
                        <a:t></a:t>
                      </a:r>
                      <a:endParaRPr lang="en-US" sz="1600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7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3" y="2180"/>
                      <a:ext cx="1052" cy="5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  <a:ex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</a:rPr>
                        <a:t>Activated 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</a:rPr>
                        <a:t>Glucocorticoid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</a:rPr>
                        <a:t>Receptor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</a:p>
                  </p:txBody>
                </p:sp>
              </p:grpSp>
            </p:grpSp>
          </p:grpSp>
          <p:sp>
            <p:nvSpPr>
              <p:cNvPr id="379" name="Oval 45"/>
              <p:cNvSpPr>
                <a:spLocks noChangeArrowheads="1"/>
              </p:cNvSpPr>
              <p:nvPr/>
            </p:nvSpPr>
            <p:spPr bwMode="auto">
              <a:xfrm>
                <a:off x="8264525" y="3100917"/>
                <a:ext cx="284162" cy="266700"/>
              </a:xfrm>
              <a:prstGeom prst="ellipse">
                <a:avLst/>
              </a:prstGeom>
              <a:solidFill>
                <a:srgbClr val="FF0F0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8705" name="Group 385"/>
          <p:cNvGrpSpPr>
            <a:grpSpLocks/>
          </p:cNvGrpSpPr>
          <p:nvPr/>
        </p:nvGrpSpPr>
        <p:grpSpPr bwMode="auto">
          <a:xfrm>
            <a:off x="1143000" y="1879600"/>
            <a:ext cx="2598738" cy="2895600"/>
            <a:chOff x="1143000" y="1879600"/>
            <a:chExt cx="2598420" cy="2895600"/>
          </a:xfrm>
        </p:grpSpPr>
        <p:sp>
          <p:nvSpPr>
            <p:cNvPr id="364" name="Rounded Rectangle 363"/>
            <p:cNvSpPr/>
            <p:nvPr/>
          </p:nvSpPr>
          <p:spPr>
            <a:xfrm>
              <a:off x="1777922" y="1879600"/>
              <a:ext cx="1963498" cy="482600"/>
            </a:xfrm>
            <a:prstGeom prst="roundRect">
              <a:avLst/>
            </a:prstGeom>
            <a:solidFill>
              <a:srgbClr val="FFFF00">
                <a:alpha val="32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5" name="Rounded Rectangle 364"/>
            <p:cNvSpPr/>
            <p:nvPr/>
          </p:nvSpPr>
          <p:spPr>
            <a:xfrm>
              <a:off x="1143000" y="4292600"/>
              <a:ext cx="2073021" cy="482600"/>
            </a:xfrm>
            <a:prstGeom prst="roundRect">
              <a:avLst/>
            </a:prstGeom>
            <a:solidFill>
              <a:srgbClr val="FFFF00">
                <a:alpha val="32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5323" y="203196"/>
            <a:ext cx="78994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Histological Appearance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15050" y="2559050"/>
            <a:ext cx="2641600" cy="2349500"/>
            <a:chOff x="3852" y="1764"/>
            <a:chExt cx="1664" cy="1632"/>
          </a:xfrm>
        </p:grpSpPr>
        <p:sp>
          <p:nvSpPr>
            <p:cNvPr id="20521" name="Freeform 4"/>
            <p:cNvSpPr>
              <a:spLocks/>
            </p:cNvSpPr>
            <p:nvPr/>
          </p:nvSpPr>
          <p:spPr bwMode="auto">
            <a:xfrm>
              <a:off x="3852" y="1772"/>
              <a:ext cx="1664" cy="659"/>
            </a:xfrm>
            <a:custGeom>
              <a:avLst/>
              <a:gdLst>
                <a:gd name="T0" fmla="*/ 0 w 1664"/>
                <a:gd name="T1" fmla="*/ 0 h 659"/>
                <a:gd name="T2" fmla="*/ 1664 w 1664"/>
                <a:gd name="T3" fmla="*/ 0 h 659"/>
                <a:gd name="T4" fmla="*/ 1664 w 1664"/>
                <a:gd name="T5" fmla="*/ 659 h 659"/>
                <a:gd name="T6" fmla="*/ 0 w 1664"/>
                <a:gd name="T7" fmla="*/ 659 h 659"/>
                <a:gd name="T8" fmla="*/ 0 w 1664"/>
                <a:gd name="T9" fmla="*/ 0 h 659"/>
                <a:gd name="T10" fmla="*/ 0 w 1664"/>
                <a:gd name="T11" fmla="*/ 0 h 6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64"/>
                <a:gd name="T19" fmla="*/ 0 h 659"/>
                <a:gd name="T20" fmla="*/ 1664 w 1664"/>
                <a:gd name="T21" fmla="*/ 659 h 6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64" h="659">
                  <a:moveTo>
                    <a:pt x="0" y="0"/>
                  </a:moveTo>
                  <a:lnTo>
                    <a:pt x="1664" y="0"/>
                  </a:lnTo>
                  <a:lnTo>
                    <a:pt x="1664" y="659"/>
                  </a:lnTo>
                  <a:lnTo>
                    <a:pt x="0" y="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522" name="Rectangle 5"/>
            <p:cNvSpPr>
              <a:spLocks noChangeArrowheads="1"/>
            </p:cNvSpPr>
            <p:nvPr/>
          </p:nvSpPr>
          <p:spPr bwMode="auto">
            <a:xfrm>
              <a:off x="4188" y="1867"/>
              <a:ext cx="10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Fibrotic Phase</a:t>
              </a:r>
              <a:endParaRPr lang="en-US" sz="3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523" name="Rectangle 6"/>
            <p:cNvSpPr>
              <a:spLocks noChangeArrowheads="1"/>
            </p:cNvSpPr>
            <p:nvPr/>
          </p:nvSpPr>
          <p:spPr bwMode="auto">
            <a:xfrm>
              <a:off x="4196" y="2171"/>
              <a:ext cx="9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0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end-stage fibrosis</a:t>
              </a:r>
              <a:endParaRPr lang="en-US" sz="28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524" name="Rectangle 7"/>
            <p:cNvSpPr>
              <a:spLocks noChangeArrowheads="1"/>
            </p:cNvSpPr>
            <p:nvPr/>
          </p:nvSpPr>
          <p:spPr bwMode="auto">
            <a:xfrm>
              <a:off x="3852" y="1764"/>
              <a:ext cx="1664" cy="659"/>
            </a:xfrm>
            <a:prstGeom prst="rect">
              <a:avLst/>
            </a:prstGeom>
            <a:noFill/>
            <a:ln w="12700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pic>
          <p:nvPicPr>
            <p:cNvPr id="2052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500"/>
              <a:ext cx="1612" cy="896"/>
            </a:xfrm>
            <a:prstGeom prst="rect">
              <a:avLst/>
            </a:prstGeom>
            <a:noFill/>
            <a:ln w="38100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784350" y="1489075"/>
            <a:ext cx="5632450" cy="1117600"/>
            <a:chOff x="1124" y="1034"/>
            <a:chExt cx="3548" cy="704"/>
          </a:xfrm>
        </p:grpSpPr>
        <p:sp>
          <p:nvSpPr>
            <p:cNvPr id="20509" name="Line 10"/>
            <p:cNvSpPr>
              <a:spLocks noChangeShapeType="1"/>
            </p:cNvSpPr>
            <p:nvPr/>
          </p:nvSpPr>
          <p:spPr bwMode="auto">
            <a:xfrm>
              <a:off x="2916" y="1350"/>
              <a:ext cx="1" cy="194"/>
            </a:xfrm>
            <a:prstGeom prst="line">
              <a:avLst/>
            </a:prstGeom>
            <a:noFill/>
            <a:ln w="47625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20510" name="Group 11"/>
            <p:cNvGrpSpPr>
              <a:grpSpLocks/>
            </p:cNvGrpSpPr>
            <p:nvPr/>
          </p:nvGrpSpPr>
          <p:grpSpPr bwMode="auto">
            <a:xfrm>
              <a:off x="1124" y="1034"/>
              <a:ext cx="3548" cy="704"/>
              <a:chOff x="1124" y="1034"/>
              <a:chExt cx="3548" cy="704"/>
            </a:xfrm>
          </p:grpSpPr>
          <p:grpSp>
            <p:nvGrpSpPr>
              <p:cNvPr id="20511" name="Group 12"/>
              <p:cNvGrpSpPr>
                <a:grpSpLocks/>
              </p:cNvGrpSpPr>
              <p:nvPr/>
            </p:nvGrpSpPr>
            <p:grpSpPr bwMode="auto">
              <a:xfrm>
                <a:off x="1161" y="1048"/>
                <a:ext cx="3511" cy="690"/>
                <a:chOff x="1161" y="1048"/>
                <a:chExt cx="3511" cy="690"/>
              </a:xfrm>
            </p:grpSpPr>
            <p:sp>
              <p:nvSpPr>
                <p:cNvPr id="20514" name="Line 13"/>
                <p:cNvSpPr>
                  <a:spLocks noChangeShapeType="1"/>
                </p:cNvSpPr>
                <p:nvPr/>
              </p:nvSpPr>
              <p:spPr bwMode="auto">
                <a:xfrm>
                  <a:off x="1165" y="1528"/>
                  <a:ext cx="1" cy="194"/>
                </a:xfrm>
                <a:prstGeom prst="line">
                  <a:avLst/>
                </a:prstGeom>
                <a:noFill/>
                <a:ln w="47625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  <a:latin typeface="Arial Rounded MT Bold"/>
                    <a:cs typeface="Arial Rounded MT Bold"/>
                  </a:endParaRPr>
                </a:p>
              </p:txBody>
            </p:sp>
            <p:sp>
              <p:nvSpPr>
                <p:cNvPr id="20515" name="Line 14"/>
                <p:cNvSpPr>
                  <a:spLocks noChangeShapeType="1"/>
                </p:cNvSpPr>
                <p:nvPr/>
              </p:nvSpPr>
              <p:spPr bwMode="auto">
                <a:xfrm>
                  <a:off x="2916" y="1544"/>
                  <a:ext cx="1" cy="194"/>
                </a:xfrm>
                <a:prstGeom prst="line">
                  <a:avLst/>
                </a:prstGeom>
                <a:noFill/>
                <a:ln w="47625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  <a:latin typeface="Arial Rounded MT Bold"/>
                    <a:cs typeface="Arial Rounded MT Bold"/>
                  </a:endParaRPr>
                </a:p>
              </p:txBody>
            </p:sp>
            <p:sp>
              <p:nvSpPr>
                <p:cNvPr id="20516" name="Line 15"/>
                <p:cNvSpPr>
                  <a:spLocks noChangeShapeType="1"/>
                </p:cNvSpPr>
                <p:nvPr/>
              </p:nvSpPr>
              <p:spPr bwMode="auto">
                <a:xfrm>
                  <a:off x="4671" y="1528"/>
                  <a:ext cx="1" cy="194"/>
                </a:xfrm>
                <a:prstGeom prst="line">
                  <a:avLst/>
                </a:prstGeom>
                <a:noFill/>
                <a:ln w="47625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  <a:latin typeface="Arial Rounded MT Bold"/>
                    <a:cs typeface="Arial Rounded MT Bold"/>
                  </a:endParaRPr>
                </a:p>
              </p:txBody>
            </p:sp>
            <p:sp>
              <p:nvSpPr>
                <p:cNvPr id="20517" name="Freeform 16"/>
                <p:cNvSpPr>
                  <a:spLocks/>
                </p:cNvSpPr>
                <p:nvPr/>
              </p:nvSpPr>
              <p:spPr bwMode="auto">
                <a:xfrm>
                  <a:off x="1161" y="1544"/>
                  <a:ext cx="3510" cy="1"/>
                </a:xfrm>
                <a:custGeom>
                  <a:avLst/>
                  <a:gdLst>
                    <a:gd name="T0" fmla="*/ 0 w 3510"/>
                    <a:gd name="T1" fmla="*/ 0 h 1"/>
                    <a:gd name="T2" fmla="*/ 1755 w 3510"/>
                    <a:gd name="T3" fmla="*/ 0 h 1"/>
                    <a:gd name="T4" fmla="*/ 3510 w 3510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3510"/>
                    <a:gd name="T10" fmla="*/ 0 h 1"/>
                    <a:gd name="T11" fmla="*/ 3510 w 3510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10" h="1">
                      <a:moveTo>
                        <a:pt x="0" y="0"/>
                      </a:moveTo>
                      <a:lnTo>
                        <a:pt x="1755" y="0"/>
                      </a:lnTo>
                      <a:lnTo>
                        <a:pt x="3510" y="0"/>
                      </a:lnTo>
                    </a:path>
                  </a:pathLst>
                </a:custGeom>
                <a:noFill/>
                <a:ln w="47625">
                  <a:solidFill>
                    <a:srgbClr val="7F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 b="0" smtClean="0">
                    <a:solidFill>
                      <a:prstClr val="black"/>
                    </a:solidFill>
                    <a:latin typeface="Arial Rounded MT Bold"/>
                    <a:cs typeface="Arial Rounded MT Bold"/>
                  </a:endParaRPr>
                </a:p>
              </p:txBody>
            </p:sp>
            <p:grpSp>
              <p:nvGrpSpPr>
                <p:cNvPr id="20518" name="Group 17"/>
                <p:cNvGrpSpPr>
                  <a:grpSpLocks/>
                </p:cNvGrpSpPr>
                <p:nvPr/>
              </p:nvGrpSpPr>
              <p:grpSpPr bwMode="auto">
                <a:xfrm>
                  <a:off x="1978" y="1048"/>
                  <a:ext cx="1867" cy="405"/>
                  <a:chOff x="2099" y="1048"/>
                  <a:chExt cx="1867" cy="405"/>
                </a:xfrm>
              </p:grpSpPr>
              <p:sp>
                <p:nvSpPr>
                  <p:cNvPr id="20519" name="Freeform 18"/>
                  <p:cNvSpPr>
                    <a:spLocks/>
                  </p:cNvSpPr>
                  <p:nvPr/>
                </p:nvSpPr>
                <p:spPr bwMode="auto">
                  <a:xfrm>
                    <a:off x="2099" y="1048"/>
                    <a:ext cx="1867" cy="405"/>
                  </a:xfrm>
                  <a:custGeom>
                    <a:avLst/>
                    <a:gdLst>
                      <a:gd name="T0" fmla="*/ 0 w 1664"/>
                      <a:gd name="T1" fmla="*/ 0 h 405"/>
                      <a:gd name="T2" fmla="*/ 13217 w 1664"/>
                      <a:gd name="T3" fmla="*/ 0 h 405"/>
                      <a:gd name="T4" fmla="*/ 13217 w 1664"/>
                      <a:gd name="T5" fmla="*/ 405 h 405"/>
                      <a:gd name="T6" fmla="*/ 0 w 1664"/>
                      <a:gd name="T7" fmla="*/ 405 h 405"/>
                      <a:gd name="T8" fmla="*/ 0 w 1664"/>
                      <a:gd name="T9" fmla="*/ 0 h 405"/>
                      <a:gd name="T10" fmla="*/ 0 w 1664"/>
                      <a:gd name="T11" fmla="*/ 0 h 40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64"/>
                      <a:gd name="T19" fmla="*/ 0 h 405"/>
                      <a:gd name="T20" fmla="*/ 1664 w 1664"/>
                      <a:gd name="T21" fmla="*/ 405 h 40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64" h="405">
                        <a:moveTo>
                          <a:pt x="0" y="0"/>
                        </a:moveTo>
                        <a:lnTo>
                          <a:pt x="1664" y="0"/>
                        </a:lnTo>
                        <a:lnTo>
                          <a:pt x="1664" y="405"/>
                        </a:lnTo>
                        <a:lnTo>
                          <a:pt x="0" y="4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857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 b="0" smtClean="0">
                      <a:solidFill>
                        <a:prstClr val="black"/>
                      </a:solidFill>
                      <a:latin typeface="Arial Rounded MT Bold"/>
                      <a:cs typeface="Arial Rounded MT Bold"/>
                    </a:endParaRPr>
                  </a:p>
                </p:txBody>
              </p:sp>
              <p:sp>
                <p:nvSpPr>
                  <p:cNvPr id="2052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162" y="1164"/>
                    <a:ext cx="1741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>
                    <a:spAutoFit/>
                  </a:bodyPr>
                  <a:lstStyle/>
                  <a:p>
                    <a:r>
                      <a:rPr lang="en-US" sz="1800" smtClean="0">
                        <a:solidFill>
                          <a:srgbClr val="FFFFFF"/>
                        </a:solidFill>
                        <a:latin typeface="Arial Rounded MT Bold"/>
                        <a:cs typeface="Arial Rounded MT Bold"/>
                      </a:rPr>
                      <a:t>Diffuse Alveolar Damage</a:t>
                    </a:r>
                    <a:endParaRPr lang="en-US" sz="1800" b="0" smtClean="0">
                      <a:solidFill>
                        <a:prstClr val="black"/>
                      </a:solidFill>
                      <a:latin typeface="Arial Rounded MT Bold"/>
                      <a:cs typeface="Arial Rounded MT Bold"/>
                    </a:endParaRPr>
                  </a:p>
                </p:txBody>
              </p:sp>
            </p:grpSp>
          </p:grpSp>
          <p:sp>
            <p:nvSpPr>
              <p:cNvPr id="20512" name="Line 20"/>
              <p:cNvSpPr>
                <a:spLocks noChangeShapeType="1"/>
              </p:cNvSpPr>
              <p:nvPr/>
            </p:nvSpPr>
            <p:spPr bwMode="auto">
              <a:xfrm>
                <a:off x="1124" y="1251"/>
                <a:ext cx="856" cy="0"/>
              </a:xfrm>
              <a:prstGeom prst="line">
                <a:avLst/>
              </a:prstGeom>
              <a:noFill/>
              <a:ln w="76200" cmpd="tri">
                <a:solidFill>
                  <a:srgbClr val="7F7F7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tIns="0" bIns="0" anchor="ctr"/>
              <a:lstStyle/>
              <a:p>
                <a:endParaRPr lang="en-US" sz="1600" b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0513" name="Text Box 21"/>
              <p:cNvSpPr txBox="1">
                <a:spLocks noChangeArrowheads="1"/>
              </p:cNvSpPr>
              <p:nvPr/>
            </p:nvSpPr>
            <p:spPr bwMode="auto">
              <a:xfrm>
                <a:off x="1252" y="1034"/>
                <a:ext cx="49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i="1" smtClean="0">
                    <a:solidFill>
                      <a:prstClr val="black"/>
                    </a:solidFill>
                    <a:latin typeface="Arial Rounded MT Bold"/>
                    <a:cs typeface="Arial Rounded MT Bold"/>
                  </a:rPr>
                  <a:t>insult</a:t>
                </a:r>
              </a:p>
            </p:txBody>
          </p:sp>
        </p:grp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546100" y="4965700"/>
            <a:ext cx="8210550" cy="603250"/>
            <a:chOff x="344" y="3496"/>
            <a:chExt cx="5172" cy="380"/>
          </a:xfrm>
        </p:grpSpPr>
        <p:grpSp>
          <p:nvGrpSpPr>
            <p:cNvPr id="20502" name="Group 23"/>
            <p:cNvGrpSpPr>
              <a:grpSpLocks/>
            </p:cNvGrpSpPr>
            <p:nvPr/>
          </p:nvGrpSpPr>
          <p:grpSpPr bwMode="auto">
            <a:xfrm>
              <a:off x="822" y="3496"/>
              <a:ext cx="4365" cy="174"/>
              <a:chOff x="822" y="3496"/>
              <a:chExt cx="4365" cy="174"/>
            </a:xfrm>
          </p:grpSpPr>
          <p:sp>
            <p:nvSpPr>
              <p:cNvPr id="20506" name="Text Box 24"/>
              <p:cNvSpPr txBox="1">
                <a:spLocks noChangeArrowheads="1"/>
              </p:cNvSpPr>
              <p:nvPr/>
            </p:nvSpPr>
            <p:spPr bwMode="auto">
              <a:xfrm>
                <a:off x="822" y="3496"/>
                <a:ext cx="76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800" i="1" smtClean="0">
                    <a:solidFill>
                      <a:prstClr val="black"/>
                    </a:solidFill>
                    <a:latin typeface="Arial Rounded MT Bold"/>
                    <a:cs typeface="Arial Rounded MT Bold"/>
                  </a:rPr>
                  <a:t>Days 1-7</a:t>
                </a:r>
              </a:p>
            </p:txBody>
          </p:sp>
          <p:sp>
            <p:nvSpPr>
              <p:cNvPr id="20507" name="Text Box 25"/>
              <p:cNvSpPr txBox="1">
                <a:spLocks noChangeArrowheads="1"/>
              </p:cNvSpPr>
              <p:nvPr/>
            </p:nvSpPr>
            <p:spPr bwMode="auto">
              <a:xfrm>
                <a:off x="2535" y="3496"/>
                <a:ext cx="85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800" i="1" smtClean="0">
                    <a:solidFill>
                      <a:prstClr val="black"/>
                    </a:solidFill>
                    <a:latin typeface="Arial Rounded MT Bold"/>
                    <a:cs typeface="Arial Rounded MT Bold"/>
                  </a:rPr>
                  <a:t>Days 7-14</a:t>
                </a:r>
              </a:p>
            </p:txBody>
          </p:sp>
          <p:sp>
            <p:nvSpPr>
              <p:cNvPr id="20508" name="Text Box 26"/>
              <p:cNvSpPr txBox="1">
                <a:spLocks noChangeArrowheads="1"/>
              </p:cNvSpPr>
              <p:nvPr/>
            </p:nvSpPr>
            <p:spPr bwMode="auto">
              <a:xfrm>
                <a:off x="4250" y="3496"/>
                <a:ext cx="93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0" bIns="0" anchor="ctr" anchorCtr="1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800" i="1" smtClean="0">
                    <a:solidFill>
                      <a:prstClr val="black"/>
                    </a:solidFill>
                    <a:latin typeface="Arial Rounded MT Bold"/>
                    <a:cs typeface="Arial Rounded MT Bold"/>
                  </a:rPr>
                  <a:t>Days 14-28</a:t>
                </a:r>
              </a:p>
            </p:txBody>
          </p:sp>
        </p:grpSp>
        <p:sp>
          <p:nvSpPr>
            <p:cNvPr id="20503" name="Line 27"/>
            <p:cNvSpPr>
              <a:spLocks noChangeShapeType="1"/>
            </p:cNvSpPr>
            <p:nvPr/>
          </p:nvSpPr>
          <p:spPr bwMode="auto">
            <a:xfrm>
              <a:off x="436" y="3700"/>
              <a:ext cx="5003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504" name="Line 28"/>
            <p:cNvSpPr>
              <a:spLocks noChangeShapeType="1"/>
            </p:cNvSpPr>
            <p:nvPr/>
          </p:nvSpPr>
          <p:spPr bwMode="auto">
            <a:xfrm>
              <a:off x="344" y="3524"/>
              <a:ext cx="0" cy="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0505" name="Line 29"/>
            <p:cNvSpPr>
              <a:spLocks noChangeShapeType="1"/>
            </p:cNvSpPr>
            <p:nvPr/>
          </p:nvSpPr>
          <p:spPr bwMode="auto">
            <a:xfrm>
              <a:off x="5516" y="3524"/>
              <a:ext cx="0" cy="3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tIns="0" bIns="0" anchor="ctr"/>
            <a:lstStyle/>
            <a:p>
              <a:endParaRPr lang="en-US" sz="1600" b="0" smtClean="0">
                <a:solidFill>
                  <a:prstClr val="black"/>
                </a:solidFill>
                <a:latin typeface="Arial Rounded MT Bold"/>
                <a:cs typeface="Arial Rounded MT Bold"/>
              </a:endParaRPr>
            </a:p>
          </p:txBody>
        </p:sp>
      </p:grpSp>
      <p:pic>
        <p:nvPicPr>
          <p:cNvPr id="474142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r="23987" b="7547"/>
          <a:stretch>
            <a:fillRect/>
          </a:stretch>
        </p:blipFill>
        <p:spPr bwMode="auto">
          <a:xfrm>
            <a:off x="558800" y="1384300"/>
            <a:ext cx="1216025" cy="850900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546100" y="2559050"/>
            <a:ext cx="2643188" cy="4146550"/>
            <a:chOff x="344" y="1668"/>
            <a:chExt cx="1665" cy="2612"/>
          </a:xfrm>
        </p:grpSpPr>
        <p:grpSp>
          <p:nvGrpSpPr>
            <p:cNvPr id="20495" name="Group 32"/>
            <p:cNvGrpSpPr>
              <a:grpSpLocks/>
            </p:cNvGrpSpPr>
            <p:nvPr/>
          </p:nvGrpSpPr>
          <p:grpSpPr bwMode="auto">
            <a:xfrm>
              <a:off x="344" y="1668"/>
              <a:ext cx="1665" cy="1477"/>
              <a:chOff x="344" y="1764"/>
              <a:chExt cx="1665" cy="1629"/>
            </a:xfrm>
          </p:grpSpPr>
          <p:sp>
            <p:nvSpPr>
              <p:cNvPr id="20497" name="Freeform 33"/>
              <p:cNvSpPr>
                <a:spLocks/>
              </p:cNvSpPr>
              <p:nvPr/>
            </p:nvSpPr>
            <p:spPr bwMode="auto">
              <a:xfrm>
                <a:off x="344" y="1772"/>
                <a:ext cx="1664" cy="659"/>
              </a:xfrm>
              <a:custGeom>
                <a:avLst/>
                <a:gdLst>
                  <a:gd name="T0" fmla="*/ 0 w 1664"/>
                  <a:gd name="T1" fmla="*/ 0 h 659"/>
                  <a:gd name="T2" fmla="*/ 1664 w 1664"/>
                  <a:gd name="T3" fmla="*/ 0 h 659"/>
                  <a:gd name="T4" fmla="*/ 1664 w 1664"/>
                  <a:gd name="T5" fmla="*/ 659 h 659"/>
                  <a:gd name="T6" fmla="*/ 0 w 1664"/>
                  <a:gd name="T7" fmla="*/ 659 h 659"/>
                  <a:gd name="T8" fmla="*/ 0 w 1664"/>
                  <a:gd name="T9" fmla="*/ 0 h 659"/>
                  <a:gd name="T10" fmla="*/ 0 w 1664"/>
                  <a:gd name="T11" fmla="*/ 0 h 6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64"/>
                  <a:gd name="T19" fmla="*/ 0 h 659"/>
                  <a:gd name="T20" fmla="*/ 1664 w 1664"/>
                  <a:gd name="T21" fmla="*/ 659 h 6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64" h="659">
                    <a:moveTo>
                      <a:pt x="0" y="0"/>
                    </a:moveTo>
                    <a:lnTo>
                      <a:pt x="1664" y="0"/>
                    </a:lnTo>
                    <a:lnTo>
                      <a:pt x="1664" y="659"/>
                    </a:lnTo>
                    <a:lnTo>
                      <a:pt x="0" y="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0498" name="Rectangle 34"/>
              <p:cNvSpPr>
                <a:spLocks noChangeArrowheads="1"/>
              </p:cNvSpPr>
              <p:nvPr/>
            </p:nvSpPr>
            <p:spPr bwMode="auto">
              <a:xfrm>
                <a:off x="582" y="1865"/>
                <a:ext cx="1188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Exudative Phase</a:t>
                </a:r>
                <a:endParaRPr lang="en-US" sz="3600" b="0" dirty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0499" name="Rectangle 35"/>
              <p:cNvSpPr>
                <a:spLocks noChangeArrowheads="1"/>
              </p:cNvSpPr>
              <p:nvPr/>
            </p:nvSpPr>
            <p:spPr bwMode="auto">
              <a:xfrm>
                <a:off x="360" y="2171"/>
                <a:ext cx="1634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sz="140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 neutrophilic exudative edema</a:t>
                </a:r>
                <a:endParaRPr lang="en-US" sz="2800" b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0500" name="Rectangle 36"/>
              <p:cNvSpPr>
                <a:spLocks noChangeArrowheads="1"/>
              </p:cNvSpPr>
              <p:nvPr/>
            </p:nvSpPr>
            <p:spPr bwMode="auto">
              <a:xfrm>
                <a:off x="344" y="1764"/>
                <a:ext cx="1665" cy="659"/>
              </a:xfrm>
              <a:prstGeom prst="rect">
                <a:avLst/>
              </a:prstGeom>
              <a:noFill/>
              <a:ln w="12700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b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pic>
            <p:nvPicPr>
              <p:cNvPr id="20501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" y="2500"/>
                <a:ext cx="1612" cy="893"/>
              </a:xfrm>
              <a:prstGeom prst="rect">
                <a:avLst/>
              </a:prstGeom>
              <a:noFill/>
              <a:ln w="38100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496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54912" r="52281" b="3143"/>
            <a:stretch>
              <a:fillRect/>
            </a:stretch>
          </p:blipFill>
          <p:spPr bwMode="auto">
            <a:xfrm>
              <a:off x="644" y="3488"/>
              <a:ext cx="1064" cy="792"/>
            </a:xfrm>
            <a:prstGeom prst="rect">
              <a:avLst/>
            </a:prstGeom>
            <a:noFill/>
            <a:ln w="57150" cmpd="thickThin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3328988" y="2559050"/>
            <a:ext cx="2641600" cy="4146550"/>
            <a:chOff x="2097" y="1668"/>
            <a:chExt cx="1664" cy="2612"/>
          </a:xfrm>
        </p:grpSpPr>
        <p:grpSp>
          <p:nvGrpSpPr>
            <p:cNvPr id="20488" name="Group 40"/>
            <p:cNvGrpSpPr>
              <a:grpSpLocks/>
            </p:cNvGrpSpPr>
            <p:nvPr/>
          </p:nvGrpSpPr>
          <p:grpSpPr bwMode="auto">
            <a:xfrm>
              <a:off x="2097" y="1668"/>
              <a:ext cx="1664" cy="1482"/>
              <a:chOff x="2097" y="1764"/>
              <a:chExt cx="1664" cy="1634"/>
            </a:xfrm>
          </p:grpSpPr>
          <p:sp>
            <p:nvSpPr>
              <p:cNvPr id="11274" name="Freeform 41"/>
              <p:cNvSpPr>
                <a:spLocks/>
              </p:cNvSpPr>
              <p:nvPr/>
            </p:nvSpPr>
            <p:spPr bwMode="auto">
              <a:xfrm>
                <a:off x="2097" y="1772"/>
                <a:ext cx="1664" cy="659"/>
              </a:xfrm>
              <a:custGeom>
                <a:avLst/>
                <a:gdLst>
                  <a:gd name="T0" fmla="*/ 0 w 1664"/>
                  <a:gd name="T1" fmla="*/ 0 h 659"/>
                  <a:gd name="T2" fmla="*/ 1664 w 1664"/>
                  <a:gd name="T3" fmla="*/ 0 h 659"/>
                  <a:gd name="T4" fmla="*/ 1664 w 1664"/>
                  <a:gd name="T5" fmla="*/ 659 h 659"/>
                  <a:gd name="T6" fmla="*/ 0 w 1664"/>
                  <a:gd name="T7" fmla="*/ 659 h 659"/>
                  <a:gd name="T8" fmla="*/ 0 w 1664"/>
                  <a:gd name="T9" fmla="*/ 0 h 659"/>
                  <a:gd name="T10" fmla="*/ 0 w 1664"/>
                  <a:gd name="T11" fmla="*/ 0 h 6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64"/>
                  <a:gd name="T19" fmla="*/ 0 h 659"/>
                  <a:gd name="T20" fmla="*/ 1664 w 1664"/>
                  <a:gd name="T21" fmla="*/ 659 h 6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64" h="659">
                    <a:moveTo>
                      <a:pt x="0" y="0"/>
                    </a:moveTo>
                    <a:lnTo>
                      <a:pt x="1664" y="0"/>
                    </a:lnTo>
                    <a:lnTo>
                      <a:pt x="1664" y="659"/>
                    </a:lnTo>
                    <a:lnTo>
                      <a:pt x="0" y="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Arial Rounded MT Bold"/>
                  <a:ea typeface="ＭＳ Ｐゴシック" pitchFamily="-65" charset="-128"/>
                  <a:cs typeface="Arial Rounded MT Bold"/>
                </a:endParaRPr>
              </a:p>
            </p:txBody>
          </p:sp>
          <p:sp>
            <p:nvSpPr>
              <p:cNvPr id="20491" name="Rectangle 42"/>
              <p:cNvSpPr>
                <a:spLocks noChangeArrowheads="1"/>
              </p:cNvSpPr>
              <p:nvPr/>
            </p:nvSpPr>
            <p:spPr bwMode="auto">
              <a:xfrm>
                <a:off x="2182" y="1867"/>
                <a:ext cx="149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80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Proliferative Phase</a:t>
                </a:r>
                <a:endParaRPr lang="en-US" sz="3600" b="0" smtClean="0">
                  <a:solidFill>
                    <a:prstClr val="black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0492" name="Rectangle 43"/>
              <p:cNvSpPr>
                <a:spLocks noChangeArrowheads="1"/>
              </p:cNvSpPr>
              <p:nvPr/>
            </p:nvSpPr>
            <p:spPr bwMode="auto">
              <a:xfrm>
                <a:off x="2292" y="2171"/>
                <a:ext cx="1274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sz="140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  organization &amp; repair</a:t>
                </a:r>
              </a:p>
            </p:txBody>
          </p:sp>
          <p:sp>
            <p:nvSpPr>
              <p:cNvPr id="11277" name="Rectangle 44"/>
              <p:cNvSpPr>
                <a:spLocks noChangeArrowheads="1"/>
              </p:cNvSpPr>
              <p:nvPr/>
            </p:nvSpPr>
            <p:spPr bwMode="auto">
              <a:xfrm>
                <a:off x="2097" y="1764"/>
                <a:ext cx="1664" cy="659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Arial Rounded MT Bold"/>
                  <a:ea typeface="ＭＳ Ｐゴシック" pitchFamily="-65" charset="-128"/>
                  <a:cs typeface="Arial Rounded MT Bold"/>
                </a:endParaRPr>
              </a:p>
            </p:txBody>
          </p:sp>
          <p:pic>
            <p:nvPicPr>
              <p:cNvPr id="11278" name="Picture 4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23" y="2501"/>
                <a:ext cx="1612" cy="897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</p:spPr>
          </p:pic>
        </p:grpSp>
        <p:pic>
          <p:nvPicPr>
            <p:cNvPr id="11273" name="Picture 46"/>
            <p:cNvPicPr>
              <a:picLocks noChangeAspect="1" noChangeArrowheads="1"/>
            </p:cNvPicPr>
            <p:nvPr/>
          </p:nvPicPr>
          <p:blipFill>
            <a:blip r:embed="rId6"/>
            <a:srcRect l="52983" t="54912" r="526" b="3143"/>
            <a:stretch>
              <a:fillRect/>
            </a:stretch>
          </p:blipFill>
          <p:spPr bwMode="auto">
            <a:xfrm>
              <a:off x="2405" y="3489"/>
              <a:ext cx="1048" cy="791"/>
            </a:xfrm>
            <a:prstGeom prst="rect">
              <a:avLst/>
            </a:prstGeom>
            <a:noFill/>
            <a:ln w="57150" cmpd="thickThin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74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741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41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7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7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INFLAMMATION-Time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317500"/>
            <a:ext cx="420528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47800" y="4648200"/>
            <a:ext cx="6223000" cy="1995488"/>
            <a:chOff x="1447800" y="4648200"/>
            <a:chExt cx="6222999" cy="1995488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7800" y="4648200"/>
              <a:ext cx="6222999" cy="1676400"/>
            </a:xfrm>
            <a:prstGeom prst="rect">
              <a:avLst/>
            </a:prstGeom>
            <a:ln w="57150" cap="flat" cmpd="thinThick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253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699" y="6438900"/>
              <a:ext cx="2743200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5198411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2074" y="66675"/>
            <a:ext cx="7770813" cy="1371600"/>
          </a:xfrm>
          <a:noFill/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Inflammation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87415" y="1329264"/>
            <a:ext cx="7713118" cy="1130299"/>
          </a:xfrm>
        </p:spPr>
        <p:txBody>
          <a:bodyPr>
            <a:noAutofit/>
          </a:bodyPr>
          <a:lstStyle/>
          <a:p>
            <a:pPr lvl="0">
              <a:lnSpc>
                <a:spcPct val="60000"/>
              </a:lnSpc>
            </a:pPr>
            <a:r>
              <a:rPr lang="en-US" sz="3000" dirty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Inflammation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: </a:t>
            </a:r>
            <a:r>
              <a:rPr lang="en-US" sz="3000" i="1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in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= in + </a:t>
            </a:r>
            <a:r>
              <a:rPr lang="en-US" sz="3000" i="1" dirty="0" err="1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flama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= </a:t>
            </a:r>
            <a:r>
              <a:rPr lang="en-US" sz="3000" dirty="0" smtClean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flame</a:t>
            </a:r>
          </a:p>
          <a:p>
            <a:pPr lvl="0">
              <a:lnSpc>
                <a:spcPct val="80000"/>
              </a:lnSpc>
            </a:pP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Localized protective response characterized by</a:t>
            </a:r>
          </a:p>
          <a:p>
            <a:pPr>
              <a:lnSpc>
                <a:spcPct val="60000"/>
              </a:lnSpc>
            </a:pP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5" name="Picture 4" descr="inflammation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2" y="2717800"/>
            <a:ext cx="6683022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99055" y="6320366"/>
            <a:ext cx="633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 Rounded MT Bold"/>
                <a:cs typeface="Arial Rounded MT Bold"/>
              </a:rPr>
              <a:t>Nature Reviews Immunology 2, 787-795 (October 2002)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41158" y="2717800"/>
            <a:ext cx="1388533" cy="35560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9579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787" y="187854"/>
            <a:ext cx="6575247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 Rounded MT Bold" charset="0"/>
              </a:rPr>
              <a:t>Systemic </a:t>
            </a:r>
            <a:r>
              <a:rPr lang="en-US" dirty="0" smtClean="0">
                <a:solidFill>
                  <a:srgbClr val="000000"/>
                </a:solidFill>
                <a:latin typeface="Arial Rounded MT Bold" charset="0"/>
              </a:rPr>
              <a:t>Inflammation*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074" name="AutoShape 2" descr="set0053b"/>
          <p:cNvSpPr>
            <a:spLocks noChangeArrowheads="1"/>
          </p:cNvSpPr>
          <p:nvPr/>
        </p:nvSpPr>
        <p:spPr bwMode="auto">
          <a:xfrm flipH="1">
            <a:off x="495303" y="313262"/>
            <a:ext cx="7988297" cy="5508627"/>
          </a:xfrm>
          <a:prstGeom prst="rtTriangle">
            <a:avLst/>
          </a:prstGeom>
          <a:blipFill dpi="0" rotWithShape="0">
            <a:blip r:embed="rId3">
              <a:alphaModFix/>
            </a:blip>
            <a:srcRect/>
            <a:stretch>
              <a:fillRect/>
            </a:stretch>
          </a:blipFill>
          <a:ln w="38100" cmpd="dbl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none" tIns="0" bIns="0" anchor="ctr"/>
          <a:lstStyle/>
          <a:p>
            <a:pPr algn="ctr">
              <a:defRPr/>
            </a:pPr>
            <a:endParaRPr lang="en-US" b="1" dirty="0">
              <a:latin typeface="Arial Rounded MT Bold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1092" name="Rectangle 20"/>
          <p:cNvSpPr>
            <a:spLocks noChangeArrowheads="1"/>
          </p:cNvSpPr>
          <p:nvPr/>
        </p:nvSpPr>
        <p:spPr bwMode="auto">
          <a:xfrm>
            <a:off x="452438" y="285750"/>
            <a:ext cx="7010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endParaRPr lang="en-US" sz="42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549807" y="1346208"/>
            <a:ext cx="485192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-65" charset="2"/>
              <a:buNone/>
              <a:defRPr/>
            </a:pP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The inflammatory reaction is a central component of the </a:t>
            </a:r>
            <a:r>
              <a:rPr lang="en-US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host </a:t>
            </a:r>
            <a:r>
              <a:rPr lang="en-US" b="1" dirty="0" smtClean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innate immune </a:t>
            </a:r>
            <a:r>
              <a:rPr lang="en-US" sz="2400" b="1" dirty="0" smtClean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response to </a:t>
            </a: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insults: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SzPct val="105000"/>
              <a:buFontTx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pitchFamily="-65" charset="0"/>
                <a:ea typeface="Times" pitchFamily="-65" charset="0"/>
                <a:cs typeface="Times" pitchFamily="-65" charset="0"/>
              </a:rPr>
              <a:t> </a:t>
            </a: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infectious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SzPct val="105000"/>
              <a:buFontTx/>
              <a:buChar char="•"/>
              <a:defRPr/>
            </a:pP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 non-infectious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10097" y="4841441"/>
            <a:ext cx="1479892" cy="1418508"/>
            <a:chOff x="1657159" y="4934572"/>
            <a:chExt cx="1664877" cy="1418508"/>
          </a:xfrm>
        </p:grpSpPr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1657159" y="5860637"/>
              <a:ext cx="166487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 Rounded MT Bold" charset="0"/>
                </a:rPr>
                <a:t>Tissue </a:t>
              </a:r>
              <a:endParaRPr lang="en-US" b="1" dirty="0" smtClean="0">
                <a:solidFill>
                  <a:srgbClr val="000000"/>
                </a:solidFill>
                <a:latin typeface="Arial Rounded MT Bold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Arial Rounded MT Bold" charset="0"/>
                </a:rPr>
                <a:t>Inflammation</a:t>
              </a:r>
              <a:endParaRPr lang="en-US" b="1" dirty="0">
                <a:solidFill>
                  <a:srgbClr val="000000"/>
                </a:solidFill>
                <a:latin typeface="Arial Rounded MT Bold" charset="0"/>
              </a:endParaRPr>
            </a:p>
          </p:txBody>
        </p:sp>
        <p:pic>
          <p:nvPicPr>
            <p:cNvPr id="3176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075242"/>
              <a:ext cx="753666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235580"/>
              <a:ext cx="753666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394330"/>
              <a:ext cx="753666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877725"/>
              <a:ext cx="753666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28" descr="04. Post-BCG granulomatous inflammation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" t="12962"/>
            <a:stretch>
              <a:fillRect/>
            </a:stretch>
          </p:blipFill>
          <p:spPr bwMode="auto">
            <a:xfrm>
              <a:off x="1807828" y="4934572"/>
              <a:ext cx="1367171" cy="831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-98775" y="3914775"/>
            <a:ext cx="7770813" cy="1371600"/>
          </a:xfrm>
          <a:prstGeom prst="rect">
            <a:avLst/>
          </a:prstGeom>
          <a:effectLst/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4400" dirty="0">
              <a:solidFill>
                <a:schemeClr val="tx2"/>
              </a:solidFill>
              <a:latin typeface="Arial Rounded MT Bold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64092" y="2837021"/>
            <a:ext cx="2709333" cy="3431393"/>
            <a:chOff x="3784600" y="2930157"/>
            <a:chExt cx="3048000" cy="3431393"/>
          </a:xfrm>
        </p:grpSpPr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476160" y="5869107"/>
              <a:ext cx="166487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Arial Rounded MT Bold" charset="0"/>
                </a:defRPr>
              </a:lvl1pPr>
              <a:lvl2pPr marL="37931725" indent="-37474525">
                <a:defRPr sz="1600"/>
              </a:lvl2pPr>
              <a:lvl3pPr>
                <a:defRPr sz="1600"/>
              </a:lvl3pPr>
              <a:lvl4pPr>
                <a:defRPr sz="1600"/>
              </a:lvl4pPr>
              <a:lvl5pPr>
                <a:defRPr sz="1600"/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/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/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/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/>
              </a:lvl9pPr>
            </a:lstStyle>
            <a:p>
              <a:r>
                <a:rPr lang="en-US" dirty="0"/>
                <a:t>Systemic </a:t>
              </a:r>
            </a:p>
            <a:p>
              <a:r>
                <a:rPr lang="en-US" dirty="0"/>
                <a:t>Inflammation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36" b="97561" l="9302" r="8930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4600" y="2930157"/>
              <a:ext cx="3048000" cy="30515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40370" y="1819166"/>
            <a:ext cx="2638671" cy="4457721"/>
            <a:chOff x="6682915" y="1912296"/>
            <a:chExt cx="2968505" cy="4457721"/>
          </a:xfrm>
        </p:grpSpPr>
        <p:sp>
          <p:nvSpPr>
            <p:cNvPr id="31770" name="Text Box 4"/>
            <p:cNvSpPr txBox="1">
              <a:spLocks noChangeArrowheads="1"/>
            </p:cNvSpPr>
            <p:nvPr/>
          </p:nvSpPr>
          <p:spPr bwMode="auto">
            <a:xfrm>
              <a:off x="7279998" y="5877574"/>
              <a:ext cx="185243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b="1" dirty="0">
                  <a:solidFill>
                    <a:srgbClr val="000000"/>
                  </a:solidFill>
                  <a:latin typeface="Arial Rounded MT Bold" charset="0"/>
                </a:rPr>
                <a:t>Multiple Organ </a:t>
              </a:r>
              <a:endParaRPr lang="en-US" b="1" dirty="0" smtClean="0">
                <a:solidFill>
                  <a:srgbClr val="000000"/>
                </a:solidFill>
                <a:latin typeface="Arial Rounded MT Bold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en-US" dirty="0">
                  <a:solidFill>
                    <a:srgbClr val="000000"/>
                  </a:solidFill>
                  <a:latin typeface="Arial Rounded MT Bold" charset="0"/>
                </a:rPr>
                <a:t>Dysfunction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682915" y="1912296"/>
              <a:ext cx="2968505" cy="3845183"/>
              <a:chOff x="6716001" y="1912296"/>
              <a:chExt cx="2968505" cy="3845183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256" b="90486" l="15856" r="81818"/>
                        </a14:imgEffect>
                      </a14:imgLayer>
                    </a14:imgProps>
                  </a:ext>
                </a:extLst>
              </a:blip>
              <a:srcRect l="12685" t="22671" r="10359" b="4228"/>
              <a:stretch/>
            </p:blipFill>
            <p:spPr>
              <a:xfrm>
                <a:off x="6716001" y="3060700"/>
                <a:ext cx="1371600" cy="14108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42" b="98238" l="1099" r="9780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221407" y="3082112"/>
                <a:ext cx="1371600" cy="13680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37" b="96406" l="4651" r="9323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851642" y="4480983"/>
                <a:ext cx="1100319" cy="12764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8889" b="100000" l="5000" r="93571"/>
                        </a14:imgEffect>
                      </a14:imgLayer>
                    </a14:imgProps>
                  </a:ext>
                </a:extLst>
              </a:blip>
              <a:srcRect l="2500" t="8333" r="5714"/>
              <a:stretch/>
            </p:blipFill>
            <p:spPr>
              <a:xfrm>
                <a:off x="8129913" y="4584108"/>
                <a:ext cx="1554593" cy="1046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21407" y="2004350"/>
                <a:ext cx="1371600" cy="1027893"/>
              </a:xfrm>
              <a:prstGeom prst="roundRect">
                <a:avLst>
                  <a:gd name="adj" fmla="val 8594"/>
                </a:avLst>
              </a:prstGeom>
              <a:noFill/>
              <a:ln>
                <a:noFill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591" b="93409" l="265" r="97090"/>
                        </a14:imgEffect>
                      </a14:imgLayer>
                    </a14:imgProps>
                  </a:ext>
                </a:extLst>
              </a:blip>
              <a:srcRect b="22046"/>
              <a:stretch/>
            </p:blipFill>
            <p:spPr>
              <a:xfrm>
                <a:off x="6716001" y="1912296"/>
                <a:ext cx="1371600" cy="1244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949325" y="6311900"/>
            <a:ext cx="662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Rounded MT Bold"/>
                <a:cs typeface="Arial Rounded MT Bold"/>
              </a:rPr>
              <a:t>* reaction </a:t>
            </a:r>
            <a:r>
              <a:rPr lang="en-US" sz="1600" b="1" dirty="0">
                <a:latin typeface="Arial Rounded MT Bold"/>
                <a:cs typeface="Arial Rounded MT Bold"/>
              </a:rPr>
              <a:t>of </a:t>
            </a:r>
            <a:r>
              <a:rPr lang="en-US" sz="1600" b="1" dirty="0" smtClean="0">
                <a:latin typeface="Arial Rounded MT Bold"/>
                <a:cs typeface="Arial Rounded MT Bold"/>
              </a:rPr>
              <a:t>vascularized </a:t>
            </a:r>
            <a:r>
              <a:rPr lang="en-US" sz="1600" b="1" dirty="0">
                <a:latin typeface="Arial Rounded MT Bold"/>
                <a:cs typeface="Arial Rounded MT Bold"/>
              </a:rPr>
              <a:t>living tissue to </a:t>
            </a:r>
            <a:r>
              <a:rPr lang="en-US" sz="1600" b="1" dirty="0" smtClean="0">
                <a:latin typeface="Arial Rounded MT Bold"/>
                <a:cs typeface="Arial Rounded MT Bold"/>
              </a:rPr>
              <a:t>inflammatory mediators </a:t>
            </a:r>
            <a:endParaRPr lang="en-US" sz="1600" b="1" dirty="0">
              <a:latin typeface="Arial Rounded MT Bold"/>
              <a:cs typeface="Arial Rounded MT Bold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210113" y="3458183"/>
            <a:ext cx="3980577" cy="553998"/>
          </a:xfrm>
          <a:prstGeom prst="rect">
            <a:avLst/>
          </a:prstGeom>
          <a:noFill/>
          <a:ln w="38100" cmpd="sng"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txBody>
          <a:bodyPr wrap="none" rtlCol="0">
            <a:spAutoFit/>
            <a:scene3d>
              <a:camera prst="orthographicFront">
                <a:rot lat="0" lon="0" rev="18120000"/>
              </a:camera>
              <a:lightRig rig="threePt" dir="t"/>
            </a:scene3d>
          </a:bodyPr>
          <a:lstStyle/>
          <a:p>
            <a:r>
              <a:rPr lang="x-none" sz="3000" dirty="0">
                <a:solidFill>
                  <a:srgbClr val="FF0000"/>
                </a:solidFill>
                <a:latin typeface="Arial Rounded MT Bold" charset="0"/>
                <a:cs typeface="Arial Rounded MT Bold" charset="0"/>
              </a:rPr>
              <a:t>TNF-a</a:t>
            </a:r>
            <a:r>
              <a:rPr lang="x-none" sz="2800" b="1" dirty="0">
                <a:solidFill>
                  <a:srgbClr val="FF0000"/>
                </a:solidFill>
              </a:rPr>
              <a:t>, </a:t>
            </a:r>
            <a:r>
              <a:rPr lang="x-none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IL-1</a:t>
            </a:r>
            <a:r>
              <a:rPr lang="x-none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x-none" sz="2800" b="1" dirty="0">
                <a:solidFill>
                  <a:srgbClr val="FF0000"/>
                </a:solidFill>
              </a:rPr>
              <a:t>, </a:t>
            </a:r>
            <a:r>
              <a:rPr lang="x-none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and IL-6</a:t>
            </a:r>
            <a:r>
              <a:rPr lang="en-US" sz="28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018491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0325" y="3232150"/>
            <a:ext cx="3592513" cy="530225"/>
            <a:chOff x="838" y="2036"/>
            <a:chExt cx="2263" cy="334"/>
          </a:xfrm>
        </p:grpSpPr>
        <p:sp>
          <p:nvSpPr>
            <p:cNvPr id="34852" name="Line 3"/>
            <p:cNvSpPr>
              <a:spLocks noChangeShapeType="1"/>
            </p:cNvSpPr>
            <p:nvPr/>
          </p:nvSpPr>
          <p:spPr bwMode="auto">
            <a:xfrm rot="9130697" flipH="1" flipV="1">
              <a:off x="838" y="2036"/>
              <a:ext cx="2263" cy="334"/>
            </a:xfrm>
            <a:prstGeom prst="line">
              <a:avLst/>
            </a:prstGeom>
            <a:noFill/>
            <a:ln w="88900" cap="flat" cmpd="sng" algn="ctr"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  <a:gs pos="50000">
                    <a:srgbClr val="FF0000"/>
                  </a:gs>
                </a:gsLst>
                <a:lin ang="0" scaled="1"/>
                <a:tileRect/>
              </a:gradFill>
              <a:prstDash val="solid"/>
              <a:round/>
              <a:headEnd type="triangle" w="med" len="lg"/>
              <a:tailEnd type="oval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  <a:latin typeface="Helvetica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35875" name="Text Box 4"/>
            <p:cNvSpPr txBox="1">
              <a:spLocks noChangeArrowheads="1"/>
            </p:cNvSpPr>
            <p:nvPr/>
          </p:nvSpPr>
          <p:spPr bwMode="auto">
            <a:xfrm rot="-1175955">
              <a:off x="1201" y="2056"/>
              <a:ext cx="127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18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 pitchFamily="-65" charset="0"/>
                  <a:ea typeface="ＭＳ Ｐゴシック" pitchFamily="-65" charset="-128"/>
                  <a:cs typeface="ＭＳ Ｐゴシック" pitchFamily="-65" charset="-128"/>
                </a:rPr>
                <a:t>Down-regulation</a:t>
              </a:r>
            </a:p>
          </p:txBody>
        </p:sp>
      </p:grpSp>
      <p:sp>
        <p:nvSpPr>
          <p:cNvPr id="336901" name="Rectangle 5"/>
          <p:cNvSpPr>
            <a:spLocks noGrp="1" noChangeArrowheads="1"/>
          </p:cNvSpPr>
          <p:nvPr>
            <p:ph type="title"/>
          </p:nvPr>
        </p:nvSpPr>
        <p:spPr>
          <a:xfrm>
            <a:off x="601130" y="66675"/>
            <a:ext cx="7770813" cy="1371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Cytokines 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TNF-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IL-1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444500" y="4178300"/>
            <a:ext cx="1681163" cy="947738"/>
          </a:xfrm>
          <a:prstGeom prst="rect">
            <a:avLst/>
          </a:prstGeom>
          <a:solidFill>
            <a:srgbClr val="BA0000"/>
          </a:solidFill>
          <a:ln w="44450" cmpd="dbl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/>
            <a:bevelB w="13500" h="13500" prst="angle"/>
            <a:extrusionClr>
              <a:srgbClr val="BA0000"/>
            </a:extrusionClr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900">
                <a:solidFill>
                  <a:srgbClr val="F2F2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-128"/>
                <a:cs typeface="ＭＳ Ｐゴシック" charset="-128"/>
              </a:rPr>
              <a:t>TNF-</a:t>
            </a:r>
            <a:r>
              <a:rPr lang="en-US" sz="2900">
                <a:solidFill>
                  <a:srgbClr val="F2F2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</a:t>
            </a:r>
            <a:endParaRPr lang="en-US" sz="2900">
              <a:solidFill>
                <a:srgbClr val="F2F2F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en-US" sz="2900">
                <a:solidFill>
                  <a:srgbClr val="F2F2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-128"/>
                <a:cs typeface="ＭＳ Ｐゴシック" charset="-128"/>
              </a:rPr>
              <a:t>IL-1</a:t>
            </a:r>
            <a:r>
              <a:rPr lang="en-US" sz="2900">
                <a:solidFill>
                  <a:srgbClr val="F2F2F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</a:t>
            </a:r>
            <a:endParaRPr lang="en-US" sz="2500">
              <a:solidFill>
                <a:srgbClr val="F2F2F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79525" y="2624138"/>
            <a:ext cx="7159625" cy="1543050"/>
            <a:chOff x="966" y="1653"/>
            <a:chExt cx="4510" cy="972"/>
          </a:xfrm>
        </p:grpSpPr>
        <p:sp>
          <p:nvSpPr>
            <p:cNvPr id="336904" name="Text Box 8"/>
            <p:cNvSpPr txBox="1">
              <a:spLocks noChangeArrowheads="1"/>
            </p:cNvSpPr>
            <p:nvPr/>
          </p:nvSpPr>
          <p:spPr bwMode="auto">
            <a:xfrm>
              <a:off x="3179" y="1653"/>
              <a:ext cx="2297" cy="329"/>
            </a:xfrm>
            <a:prstGeom prst="rect">
              <a:avLst/>
            </a:prstGeom>
            <a:solidFill>
              <a:srgbClr val="44079D">
                <a:alpha val="20000"/>
              </a:srgbClr>
            </a:solidFill>
            <a:ln w="31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44079D"/>
              </a:extrusionClr>
            </a:sp3d>
          </p:spPr>
          <p:txBody>
            <a:bodyPr>
              <a:flatTx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2800" smtClean="0">
                  <a:solidFill>
                    <a:srgbClr val="404040"/>
                  </a:solidFill>
                  <a:latin typeface="Arial Rounded MT Bold" charset="0"/>
                </a:rPr>
                <a:t>HPA-axis Activation</a:t>
              </a:r>
              <a:endParaRPr lang="en-US" sz="3000" smtClean="0">
                <a:solidFill>
                  <a:srgbClr val="404040"/>
                </a:solidFill>
                <a:latin typeface="Arial Rounded MT Bold" charset="0"/>
              </a:endParaRPr>
            </a:p>
          </p:txBody>
        </p:sp>
        <p:grpSp>
          <p:nvGrpSpPr>
            <p:cNvPr id="28702" name="Group 9"/>
            <p:cNvGrpSpPr>
              <a:grpSpLocks/>
            </p:cNvGrpSpPr>
            <p:nvPr/>
          </p:nvGrpSpPr>
          <p:grpSpPr bwMode="auto">
            <a:xfrm>
              <a:off x="966" y="1796"/>
              <a:ext cx="2213" cy="829"/>
              <a:chOff x="966" y="1796"/>
              <a:chExt cx="2213" cy="829"/>
            </a:xfrm>
          </p:grpSpPr>
          <p:sp>
            <p:nvSpPr>
              <p:cNvPr id="35872" name="Line 10"/>
              <p:cNvSpPr>
                <a:spLocks noChangeShapeType="1"/>
              </p:cNvSpPr>
              <p:nvPr/>
            </p:nvSpPr>
            <p:spPr bwMode="auto">
              <a:xfrm flipV="1">
                <a:off x="973" y="1796"/>
                <a:ext cx="1" cy="829"/>
              </a:xfrm>
              <a:prstGeom prst="line">
                <a:avLst/>
              </a:prstGeom>
              <a:noFill/>
              <a:ln w="76200" cmpd="tri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5873" name="Line 11"/>
              <p:cNvSpPr>
                <a:spLocks noChangeShapeType="1"/>
              </p:cNvSpPr>
              <p:nvPr/>
            </p:nvSpPr>
            <p:spPr bwMode="auto">
              <a:xfrm flipH="1">
                <a:off x="966" y="1812"/>
                <a:ext cx="2213" cy="0"/>
              </a:xfrm>
              <a:prstGeom prst="line">
                <a:avLst/>
              </a:prstGeom>
              <a:noFill/>
              <a:ln w="76200" cmpd="tri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 type="stealth" w="lg" len="lg"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 b="0">
                  <a:solidFill>
                    <a:prstClr val="black"/>
                  </a:solidFill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397250" y="4029075"/>
            <a:ext cx="5041900" cy="523875"/>
            <a:chOff x="2300" y="2546"/>
            <a:chExt cx="3176" cy="330"/>
          </a:xfrm>
        </p:grpSpPr>
        <p:sp>
          <p:nvSpPr>
            <p:cNvPr id="28699" name="Text Box 13"/>
            <p:cNvSpPr txBox="1">
              <a:spLocks noChangeArrowheads="1"/>
            </p:cNvSpPr>
            <p:nvPr/>
          </p:nvSpPr>
          <p:spPr bwMode="auto">
            <a:xfrm>
              <a:off x="3179" y="2546"/>
              <a:ext cx="2297" cy="330"/>
            </a:xfrm>
            <a:prstGeom prst="rect">
              <a:avLst/>
            </a:prstGeom>
            <a:solidFill>
              <a:srgbClr val="FFCC00">
                <a:alpha val="20000"/>
              </a:srgbClr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>
              <a:flatTx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400" i="1" smtClean="0">
                  <a:solidFill>
                    <a:srgbClr val="404040"/>
                  </a:solidFill>
                  <a:latin typeface="Arial Rounded MT Bold" charset="0"/>
                </a:rPr>
                <a:t>Coagulation</a:t>
              </a:r>
              <a:endParaRPr lang="en-US" sz="3400" smtClean="0">
                <a:solidFill>
                  <a:srgbClr val="404040"/>
                </a:solidFill>
                <a:latin typeface="Arial Rounded MT Bold" charset="0"/>
              </a:endParaRPr>
            </a:p>
          </p:txBody>
        </p:sp>
        <p:sp>
          <p:nvSpPr>
            <p:cNvPr id="28700" name="Line 14"/>
            <p:cNvSpPr>
              <a:spLocks noChangeShapeType="1"/>
            </p:cNvSpPr>
            <p:nvPr/>
          </p:nvSpPr>
          <p:spPr bwMode="auto">
            <a:xfrm flipV="1">
              <a:off x="2300" y="2706"/>
              <a:ext cx="877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97250" y="4789488"/>
            <a:ext cx="5041900" cy="523875"/>
            <a:chOff x="2300" y="3017"/>
            <a:chExt cx="3176" cy="330"/>
          </a:xfrm>
        </p:grpSpPr>
        <p:sp>
          <p:nvSpPr>
            <p:cNvPr id="28697" name="Text Box 16"/>
            <p:cNvSpPr txBox="1">
              <a:spLocks noChangeArrowheads="1"/>
            </p:cNvSpPr>
            <p:nvPr/>
          </p:nvSpPr>
          <p:spPr bwMode="auto">
            <a:xfrm>
              <a:off x="3179" y="3017"/>
              <a:ext cx="2297" cy="330"/>
            </a:xfrm>
            <a:prstGeom prst="rect">
              <a:avLst/>
            </a:prstGeom>
            <a:solidFill>
              <a:srgbClr val="339966">
                <a:alpha val="20000"/>
              </a:srgbClr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>
              <a:flatTx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400" i="1" smtClean="0">
                  <a:solidFill>
                    <a:srgbClr val="404040"/>
                  </a:solidFill>
                  <a:latin typeface="Arial Rounded MT Bold" charset="0"/>
                </a:rPr>
                <a:t>Tissue Repair</a:t>
              </a:r>
              <a:endParaRPr lang="en-US" sz="3000" smtClean="0">
                <a:solidFill>
                  <a:srgbClr val="404040"/>
                </a:solidFill>
                <a:latin typeface="Arial Rounded MT Bold" charset="0"/>
              </a:endParaRPr>
            </a:p>
          </p:txBody>
        </p:sp>
        <p:sp>
          <p:nvSpPr>
            <p:cNvPr id="28698" name="Line 17"/>
            <p:cNvSpPr>
              <a:spLocks noChangeShapeType="1"/>
            </p:cNvSpPr>
            <p:nvPr/>
          </p:nvSpPr>
          <p:spPr bwMode="auto">
            <a:xfrm flipV="1">
              <a:off x="2300" y="3188"/>
              <a:ext cx="877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336914" name="Rectangle 18"/>
          <p:cNvSpPr>
            <a:spLocks noChangeArrowheads="1"/>
          </p:cNvSpPr>
          <p:nvPr/>
        </p:nvSpPr>
        <p:spPr bwMode="auto">
          <a:xfrm>
            <a:off x="547688" y="6365875"/>
            <a:ext cx="340518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Eur Respir J 1996; 9: 2650-2670.</a:t>
            </a:r>
            <a:endParaRPr lang="en-US" sz="1600">
              <a:solidFill>
                <a:srgbClr val="404040"/>
              </a:solidFill>
              <a:latin typeface="Arial Rounded MT Bold" charset="0"/>
            </a:endParaRP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138363" y="3341688"/>
            <a:ext cx="6300787" cy="2689225"/>
            <a:chOff x="1347" y="2105"/>
            <a:chExt cx="3969" cy="1694"/>
          </a:xfrm>
        </p:grpSpPr>
        <p:sp>
          <p:nvSpPr>
            <p:cNvPr id="336916" name="Freeform 20"/>
            <p:cNvSpPr>
              <a:spLocks/>
            </p:cNvSpPr>
            <p:nvPr/>
          </p:nvSpPr>
          <p:spPr bwMode="auto">
            <a:xfrm rot="-5400000">
              <a:off x="1476" y="2110"/>
              <a:ext cx="1374" cy="1669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165"/>
                </a:cxn>
                <a:cxn ang="0">
                  <a:pos x="0" y="78"/>
                </a:cxn>
                <a:cxn ang="0">
                  <a:pos x="1031" y="78"/>
                </a:cxn>
                <a:cxn ang="0">
                  <a:pos x="1031" y="165"/>
                </a:cxn>
                <a:cxn ang="0">
                  <a:pos x="1031" y="78"/>
                </a:cxn>
                <a:cxn ang="0">
                  <a:pos x="516" y="78"/>
                </a:cxn>
                <a:cxn ang="0">
                  <a:pos x="516" y="0"/>
                </a:cxn>
                <a:cxn ang="0">
                  <a:pos x="516" y="78"/>
                </a:cxn>
              </a:cxnLst>
              <a:rect l="0" t="0" r="r" b="b"/>
              <a:pathLst>
                <a:path w="1031" h="165">
                  <a:moveTo>
                    <a:pt x="0" y="78"/>
                  </a:moveTo>
                  <a:lnTo>
                    <a:pt x="0" y="165"/>
                  </a:lnTo>
                  <a:lnTo>
                    <a:pt x="0" y="78"/>
                  </a:lnTo>
                  <a:lnTo>
                    <a:pt x="1031" y="78"/>
                  </a:lnTo>
                  <a:lnTo>
                    <a:pt x="1031" y="165"/>
                  </a:lnTo>
                  <a:lnTo>
                    <a:pt x="1031" y="78"/>
                  </a:lnTo>
                  <a:lnTo>
                    <a:pt x="516" y="78"/>
                  </a:lnTo>
                  <a:lnTo>
                    <a:pt x="516" y="0"/>
                  </a:lnTo>
                  <a:lnTo>
                    <a:pt x="516" y="78"/>
                  </a:lnTo>
                </a:path>
              </a:pathLst>
            </a:custGeom>
            <a:noFill/>
            <a:ln w="41275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 b="0">
                <a:solidFill>
                  <a:prstClr val="black"/>
                </a:solidFill>
              </a:endParaRPr>
            </a:p>
          </p:txBody>
        </p:sp>
        <p:sp>
          <p:nvSpPr>
            <p:cNvPr id="28695" name="Text Box 21"/>
            <p:cNvSpPr txBox="1">
              <a:spLocks noChangeArrowheads="1"/>
            </p:cNvSpPr>
            <p:nvPr/>
          </p:nvSpPr>
          <p:spPr bwMode="auto">
            <a:xfrm>
              <a:off x="3019" y="2105"/>
              <a:ext cx="2297" cy="330"/>
            </a:xfrm>
            <a:prstGeom prst="rect">
              <a:avLst/>
            </a:prstGeom>
            <a:solidFill>
              <a:srgbClr val="FF33CC">
                <a:alpha val="20000"/>
              </a:srgbClr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</p:spPr>
          <p:txBody>
            <a:bodyPr>
              <a:flatTx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400" i="1" smtClean="0">
                  <a:solidFill>
                    <a:srgbClr val="404040"/>
                  </a:solidFill>
                  <a:latin typeface="Arial Rounded MT Bold" charset="0"/>
                </a:rPr>
                <a:t>Inflammation</a:t>
              </a:r>
              <a:endParaRPr lang="en-US" sz="3400" smtClean="0">
                <a:solidFill>
                  <a:srgbClr val="404040"/>
                </a:solidFill>
                <a:latin typeface="Arial Rounded MT Bold" charset="0"/>
              </a:endParaRPr>
            </a:p>
          </p:txBody>
        </p:sp>
        <p:sp>
          <p:nvSpPr>
            <p:cNvPr id="28696" name="Text Box 22"/>
            <p:cNvSpPr txBox="1">
              <a:spLocks noChangeArrowheads="1"/>
            </p:cNvSpPr>
            <p:nvPr/>
          </p:nvSpPr>
          <p:spPr bwMode="auto">
            <a:xfrm>
              <a:off x="3019" y="3470"/>
              <a:ext cx="2297" cy="329"/>
            </a:xfrm>
            <a:prstGeom prst="rect">
              <a:avLst/>
            </a:prstGeom>
            <a:solidFill>
              <a:srgbClr val="CCECFF">
                <a:alpha val="20000"/>
              </a:srgbClr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>
              <a:flatTx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400" smtClean="0">
                  <a:solidFill>
                    <a:srgbClr val="404040"/>
                  </a:solidFill>
                  <a:latin typeface="Arial Rounded MT Bold" charset="0"/>
                </a:rPr>
                <a:t>Immunity</a:t>
              </a:r>
            </a:p>
          </p:txBody>
        </p:sp>
      </p:grpSp>
      <p:graphicFrame>
        <p:nvGraphicFramePr>
          <p:cNvPr id="336919" name="Group 23"/>
          <p:cNvGraphicFramePr>
            <a:graphicFrameLocks noGrp="1"/>
          </p:cNvGraphicFramePr>
          <p:nvPr/>
        </p:nvGraphicFramePr>
        <p:xfrm>
          <a:off x="495300" y="1447800"/>
          <a:ext cx="7924800" cy="476250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Proximal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mediators of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 the Innate Immune Response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Rounded MT Bold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6925" name="Group 29"/>
          <p:cNvGraphicFramePr>
            <a:graphicFrameLocks noGrp="1"/>
          </p:cNvGraphicFramePr>
          <p:nvPr/>
        </p:nvGraphicFramePr>
        <p:xfrm>
          <a:off x="495300" y="1993900"/>
          <a:ext cx="7924800" cy="476250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 Rounded MT Bold"/>
                          <a:ea typeface="ＭＳ Ｐゴシック" pitchFamily="-65" charset="-128"/>
                          <a:cs typeface="ＭＳ Ｐゴシック" pitchFamily="-65" charset="-128"/>
                        </a:rPr>
                        <a:t>Activate simultaneously 5 integrated pathways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336931" name="AutoShape 35"/>
          <p:cNvSpPr>
            <a:spLocks noChangeArrowheads="1"/>
          </p:cNvSpPr>
          <p:nvPr/>
        </p:nvSpPr>
        <p:spPr bwMode="auto">
          <a:xfrm>
            <a:off x="4635500" y="3302000"/>
            <a:ext cx="4051300" cy="2209800"/>
          </a:xfrm>
          <a:prstGeom prst="foldedCorner">
            <a:avLst>
              <a:gd name="adj" fmla="val 12500"/>
            </a:avLst>
          </a:prstGeom>
          <a:solidFill>
            <a:srgbClr val="FFFF66">
              <a:alpha val="45882"/>
            </a:srgbClr>
          </a:solidFill>
          <a:ln w="9525">
            <a:solidFill>
              <a:srgbClr val="FF9900">
                <a:alpha val="29019"/>
              </a:srgbClr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 sz="1600" b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17588" y="1993900"/>
            <a:ext cx="2079625" cy="3792538"/>
            <a:chOff x="641" y="1344"/>
            <a:chExt cx="1310" cy="2389"/>
          </a:xfrm>
        </p:grpSpPr>
        <p:sp>
          <p:nvSpPr>
            <p:cNvPr id="476163" name="Freeform 3"/>
            <p:cNvSpPr>
              <a:spLocks/>
            </p:cNvSpPr>
            <p:nvPr/>
          </p:nvSpPr>
          <p:spPr bwMode="auto">
            <a:xfrm flipH="1">
              <a:off x="1274" y="1344"/>
              <a:ext cx="42" cy="2163"/>
            </a:xfrm>
            <a:custGeom>
              <a:avLst/>
              <a:gdLst>
                <a:gd name="T0" fmla="*/ 0 w 42"/>
                <a:gd name="T1" fmla="*/ 12955 h 190"/>
                <a:gd name="T2" fmla="*/ 0 w 42"/>
                <a:gd name="T3" fmla="*/ 24624 h 190"/>
                <a:gd name="T4" fmla="*/ 0 w 42"/>
                <a:gd name="T5" fmla="*/ 12955 h 190"/>
                <a:gd name="T6" fmla="*/ 0 w 42"/>
                <a:gd name="T7" fmla="*/ 12955 h 190"/>
                <a:gd name="T8" fmla="*/ 0 w 42"/>
                <a:gd name="T9" fmla="*/ 0 h 190"/>
                <a:gd name="T10" fmla="*/ 0 w 42"/>
                <a:gd name="T11" fmla="*/ 12955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190"/>
                <a:gd name="T20" fmla="*/ 42 w 42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190">
                  <a:moveTo>
                    <a:pt x="0" y="100"/>
                  </a:moveTo>
                  <a:lnTo>
                    <a:pt x="0" y="19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noFill/>
            <a:ln w="36576">
              <a:solidFill>
                <a:srgbClr val="ADAD9B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7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600" b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30766" name="Group 4"/>
            <p:cNvGrpSpPr>
              <a:grpSpLocks/>
            </p:cNvGrpSpPr>
            <p:nvPr/>
          </p:nvGrpSpPr>
          <p:grpSpPr bwMode="auto">
            <a:xfrm>
              <a:off x="645" y="1458"/>
              <a:ext cx="1301" cy="328"/>
              <a:chOff x="650" y="1440"/>
              <a:chExt cx="1301" cy="328"/>
            </a:xfrm>
          </p:grpSpPr>
          <p:sp>
            <p:nvSpPr>
              <p:cNvPr id="476165" name="Rectangle 5"/>
              <p:cNvSpPr>
                <a:spLocks noChangeArrowheads="1"/>
              </p:cNvSpPr>
              <p:nvPr/>
            </p:nvSpPr>
            <p:spPr bwMode="auto">
              <a:xfrm>
                <a:off x="650" y="1440"/>
                <a:ext cx="1301" cy="328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ADAD9B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66" name="Rectangle 6"/>
              <p:cNvSpPr>
                <a:spLocks noChangeArrowheads="1"/>
              </p:cNvSpPr>
              <p:nvPr/>
            </p:nvSpPr>
            <p:spPr bwMode="auto">
              <a:xfrm>
                <a:off x="714" y="1542"/>
                <a:ext cx="1171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Vasodilation and stasis</a:t>
                </a:r>
                <a:endParaRPr lang="en-US" b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  <p:grpSp>
          <p:nvGrpSpPr>
            <p:cNvPr id="30767" name="Group 7"/>
            <p:cNvGrpSpPr>
              <a:grpSpLocks/>
            </p:cNvGrpSpPr>
            <p:nvPr/>
          </p:nvGrpSpPr>
          <p:grpSpPr bwMode="auto">
            <a:xfrm>
              <a:off x="641" y="1986"/>
              <a:ext cx="1309" cy="365"/>
              <a:chOff x="672" y="1974"/>
              <a:chExt cx="1309" cy="365"/>
            </a:xfrm>
          </p:grpSpPr>
          <p:sp>
            <p:nvSpPr>
              <p:cNvPr id="476168" name="Rectangle 8"/>
              <p:cNvSpPr>
                <a:spLocks noChangeArrowheads="1"/>
              </p:cNvSpPr>
              <p:nvPr/>
            </p:nvSpPr>
            <p:spPr bwMode="auto">
              <a:xfrm>
                <a:off x="672" y="1974"/>
                <a:ext cx="1309" cy="365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ADAD9B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69" name="Rectangle 9"/>
              <p:cNvSpPr>
                <a:spLocks noChangeArrowheads="1"/>
              </p:cNvSpPr>
              <p:nvPr/>
            </p:nvSpPr>
            <p:spPr bwMode="auto">
              <a:xfrm>
                <a:off x="709" y="2032"/>
                <a:ext cx="123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Increased expression of</a:t>
                </a:r>
              </a:p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adhesion molecules</a:t>
                </a:r>
              </a:p>
            </p:txBody>
          </p:sp>
        </p:grpSp>
        <p:grpSp>
          <p:nvGrpSpPr>
            <p:cNvPr id="30768" name="Group 10"/>
            <p:cNvGrpSpPr>
              <a:grpSpLocks/>
            </p:cNvGrpSpPr>
            <p:nvPr/>
          </p:nvGrpSpPr>
          <p:grpSpPr bwMode="auto">
            <a:xfrm>
              <a:off x="641" y="2569"/>
              <a:ext cx="1310" cy="499"/>
              <a:chOff x="624" y="2525"/>
              <a:chExt cx="1310" cy="499"/>
            </a:xfrm>
          </p:grpSpPr>
          <p:sp>
            <p:nvSpPr>
              <p:cNvPr id="476171" name="Rectangle 11"/>
              <p:cNvSpPr>
                <a:spLocks noChangeArrowheads="1"/>
              </p:cNvSpPr>
              <p:nvPr/>
            </p:nvSpPr>
            <p:spPr bwMode="auto">
              <a:xfrm>
                <a:off x="624" y="2525"/>
                <a:ext cx="1309" cy="499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ADAD9B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72" name="Rectangle 12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1309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Increased permeability of</a:t>
                </a:r>
              </a:p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the microvasculature</a:t>
                </a:r>
                <a:endParaRPr lang="en-US" b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with exudative edema</a:t>
                </a:r>
                <a:endParaRPr lang="en-US" b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  <p:grpSp>
          <p:nvGrpSpPr>
            <p:cNvPr id="30769" name="Group 13"/>
            <p:cNvGrpSpPr>
              <a:grpSpLocks/>
            </p:cNvGrpSpPr>
            <p:nvPr/>
          </p:nvGrpSpPr>
          <p:grpSpPr bwMode="auto">
            <a:xfrm>
              <a:off x="641" y="3236"/>
              <a:ext cx="1309" cy="497"/>
              <a:chOff x="637" y="3206"/>
              <a:chExt cx="1309" cy="497"/>
            </a:xfrm>
          </p:grpSpPr>
          <p:sp>
            <p:nvSpPr>
              <p:cNvPr id="476174" name="Rectangle 14"/>
              <p:cNvSpPr>
                <a:spLocks noChangeArrowheads="1"/>
              </p:cNvSpPr>
              <p:nvPr/>
            </p:nvSpPr>
            <p:spPr bwMode="auto">
              <a:xfrm>
                <a:off x="637" y="3206"/>
                <a:ext cx="1309" cy="497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75" name="Rectangle 15"/>
              <p:cNvSpPr>
                <a:spLocks noChangeArrowheads="1"/>
              </p:cNvSpPr>
              <p:nvPr/>
            </p:nvSpPr>
            <p:spPr bwMode="auto">
              <a:xfrm>
                <a:off x="652" y="3267"/>
                <a:ext cx="1276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Leukocyte extravasation</a:t>
                </a:r>
              </a:p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with release of leukocyte</a:t>
                </a:r>
                <a:endParaRPr lang="en-US" b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  <a:p>
                <a:pPr algn="ctr">
                  <a:defRPr/>
                </a:pPr>
                <a:r>
                  <a:rPr lang="en-US" sz="130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rPr>
                  <a:t>products -&gt; ± injury</a:t>
                </a:r>
                <a:endParaRPr lang="en-US" b="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endParaRPr>
              </a:p>
            </p:txBody>
          </p:sp>
        </p:grp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056313" y="2022475"/>
            <a:ext cx="2078037" cy="3763963"/>
            <a:chOff x="3815" y="1274"/>
            <a:chExt cx="1309" cy="2371"/>
          </a:xfrm>
        </p:grpSpPr>
        <p:sp>
          <p:nvSpPr>
            <p:cNvPr id="476177" name="Freeform 17"/>
            <p:cNvSpPr>
              <a:spLocks/>
            </p:cNvSpPr>
            <p:nvPr/>
          </p:nvSpPr>
          <p:spPr bwMode="auto">
            <a:xfrm>
              <a:off x="4482" y="1274"/>
              <a:ext cx="230" cy="1872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0" y="225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0"/>
                </a:cxn>
                <a:cxn ang="0">
                  <a:pos x="0" y="108"/>
                </a:cxn>
              </a:cxnLst>
              <a:rect l="0" t="0" r="r" b="b"/>
              <a:pathLst>
                <a:path h="225">
                  <a:moveTo>
                    <a:pt x="0" y="108"/>
                  </a:moveTo>
                  <a:lnTo>
                    <a:pt x="0" y="225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0"/>
                  </a:lnTo>
                  <a:lnTo>
                    <a:pt x="0" y="108"/>
                  </a:lnTo>
                  <a:close/>
                </a:path>
              </a:pathLst>
            </a:custGeom>
            <a:noFill/>
            <a:ln w="36513">
              <a:solidFill>
                <a:srgbClr val="CACAB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sz="1600" b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30752" name="Group 18"/>
            <p:cNvGrpSpPr>
              <a:grpSpLocks/>
            </p:cNvGrpSpPr>
            <p:nvPr/>
          </p:nvGrpSpPr>
          <p:grpSpPr bwMode="auto">
            <a:xfrm>
              <a:off x="3815" y="1370"/>
              <a:ext cx="1309" cy="2275"/>
              <a:chOff x="3815" y="1458"/>
              <a:chExt cx="1309" cy="2275"/>
            </a:xfrm>
          </p:grpSpPr>
          <p:grpSp>
            <p:nvGrpSpPr>
              <p:cNvPr id="30753" name="Group 19"/>
              <p:cNvGrpSpPr>
                <a:grpSpLocks/>
              </p:cNvGrpSpPr>
              <p:nvPr/>
            </p:nvGrpSpPr>
            <p:grpSpPr bwMode="auto">
              <a:xfrm>
                <a:off x="3818" y="1458"/>
                <a:ext cx="1303" cy="328"/>
                <a:chOff x="3792" y="1468"/>
                <a:chExt cx="1303" cy="328"/>
              </a:xfrm>
            </p:grpSpPr>
            <p:sp>
              <p:nvSpPr>
                <p:cNvPr id="476180" name="Rectangle 20"/>
                <p:cNvSpPr>
                  <a:spLocks noChangeArrowheads="1"/>
                </p:cNvSpPr>
                <p:nvPr/>
              </p:nvSpPr>
              <p:spPr bwMode="auto">
                <a:xfrm>
                  <a:off x="3792" y="1468"/>
                  <a:ext cx="1303" cy="328"/>
                </a:xfrm>
                <a:prstGeom prst="rect">
                  <a:avLst/>
                </a:prstGeom>
                <a:solidFill>
                  <a:schemeClr val="bg2"/>
                </a:solidFill>
                <a:ln w="36513">
                  <a:solidFill>
                    <a:srgbClr val="CACABF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476181" name="Rectangle 21"/>
                <p:cNvSpPr>
                  <a:spLocks noChangeArrowheads="1"/>
                </p:cNvSpPr>
                <p:nvPr/>
              </p:nvSpPr>
              <p:spPr bwMode="auto">
                <a:xfrm>
                  <a:off x="4096" y="1570"/>
                  <a:ext cx="695" cy="1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Angiogenesis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  <p:grpSp>
            <p:nvGrpSpPr>
              <p:cNvPr id="30754" name="Group 22"/>
              <p:cNvGrpSpPr>
                <a:grpSpLocks/>
              </p:cNvGrpSpPr>
              <p:nvPr/>
            </p:nvGrpSpPr>
            <p:grpSpPr bwMode="auto">
              <a:xfrm>
                <a:off x="3815" y="1985"/>
                <a:ext cx="1309" cy="365"/>
                <a:chOff x="3744" y="1977"/>
                <a:chExt cx="1309" cy="365"/>
              </a:xfrm>
            </p:grpSpPr>
            <p:sp>
              <p:nvSpPr>
                <p:cNvPr id="476183" name="Rectangle 23"/>
                <p:cNvSpPr>
                  <a:spLocks noChangeArrowheads="1"/>
                </p:cNvSpPr>
                <p:nvPr/>
              </p:nvSpPr>
              <p:spPr bwMode="auto">
                <a:xfrm>
                  <a:off x="3744" y="1977"/>
                  <a:ext cx="1309" cy="365"/>
                </a:xfrm>
                <a:prstGeom prst="rect">
                  <a:avLst/>
                </a:prstGeom>
                <a:solidFill>
                  <a:schemeClr val="bg2"/>
                </a:solidFill>
                <a:ln w="36513">
                  <a:solidFill>
                    <a:srgbClr val="CACABF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476184" name="Rectangle 24"/>
                <p:cNvSpPr>
                  <a:spLocks noChangeArrowheads="1"/>
                </p:cNvSpPr>
                <p:nvPr/>
              </p:nvSpPr>
              <p:spPr bwMode="auto">
                <a:xfrm>
                  <a:off x="3970" y="2097"/>
                  <a:ext cx="857" cy="1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Epithelial growth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  <p:grpSp>
            <p:nvGrpSpPr>
              <p:cNvPr id="30755" name="Group 25"/>
              <p:cNvGrpSpPr>
                <a:grpSpLocks/>
              </p:cNvGrpSpPr>
              <p:nvPr/>
            </p:nvGrpSpPr>
            <p:grpSpPr bwMode="auto">
              <a:xfrm>
                <a:off x="3815" y="2570"/>
                <a:ext cx="1309" cy="499"/>
                <a:chOff x="3798" y="2595"/>
                <a:chExt cx="1309" cy="499"/>
              </a:xfrm>
            </p:grpSpPr>
            <p:sp>
              <p:nvSpPr>
                <p:cNvPr id="476186" name="Rectangle 26"/>
                <p:cNvSpPr>
                  <a:spLocks noChangeArrowheads="1"/>
                </p:cNvSpPr>
                <p:nvPr/>
              </p:nvSpPr>
              <p:spPr bwMode="auto">
                <a:xfrm>
                  <a:off x="3798" y="2595"/>
                  <a:ext cx="1309" cy="499"/>
                </a:xfrm>
                <a:prstGeom prst="rect">
                  <a:avLst/>
                </a:prstGeom>
                <a:solidFill>
                  <a:schemeClr val="bg2"/>
                </a:solidFill>
                <a:ln w="36513">
                  <a:solidFill>
                    <a:srgbClr val="CACABF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476187" name="Rectangle 27"/>
                <p:cNvSpPr>
                  <a:spLocks noChangeArrowheads="1"/>
                </p:cNvSpPr>
                <p:nvPr/>
              </p:nvSpPr>
              <p:spPr bwMode="auto">
                <a:xfrm>
                  <a:off x="3943" y="2720"/>
                  <a:ext cx="1018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Fibroblast migration</a:t>
                  </a: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and proliferation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  <p:grpSp>
            <p:nvGrpSpPr>
              <p:cNvPr id="30756" name="Group 28"/>
              <p:cNvGrpSpPr>
                <a:grpSpLocks/>
              </p:cNvGrpSpPr>
              <p:nvPr/>
            </p:nvGrpSpPr>
            <p:grpSpPr bwMode="auto">
              <a:xfrm>
                <a:off x="3815" y="3236"/>
                <a:ext cx="1309" cy="497"/>
                <a:chOff x="3798" y="3264"/>
                <a:chExt cx="1309" cy="497"/>
              </a:xfrm>
            </p:grpSpPr>
            <p:sp>
              <p:nvSpPr>
                <p:cNvPr id="476189" name="Rectangle 29"/>
                <p:cNvSpPr>
                  <a:spLocks noChangeArrowheads="1"/>
                </p:cNvSpPr>
                <p:nvPr/>
              </p:nvSpPr>
              <p:spPr bwMode="auto">
                <a:xfrm>
                  <a:off x="3798" y="3264"/>
                  <a:ext cx="1309" cy="497"/>
                </a:xfrm>
                <a:prstGeom prst="rect">
                  <a:avLst/>
                </a:prstGeom>
                <a:solidFill>
                  <a:schemeClr val="bg2"/>
                </a:solidFill>
                <a:ln w="36513">
                  <a:solidFill>
                    <a:srgbClr val="CACABF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600" b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476190" name="Rectangle 30"/>
                <p:cNvSpPr>
                  <a:spLocks noChangeArrowheads="1"/>
                </p:cNvSpPr>
                <p:nvPr/>
              </p:nvSpPr>
              <p:spPr bwMode="auto">
                <a:xfrm>
                  <a:off x="3959" y="3325"/>
                  <a:ext cx="986" cy="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Deposition of</a:t>
                  </a: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extracellular matrix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and remodeling</a:t>
                  </a:r>
                </a:p>
              </p:txBody>
            </p:sp>
          </p:grpSp>
        </p:grpSp>
      </p:grpSp>
      <p:grpSp>
        <p:nvGrpSpPr>
          <p:cNvPr id="30723" name="Group 31"/>
          <p:cNvGrpSpPr>
            <a:grpSpLocks/>
          </p:cNvGrpSpPr>
          <p:nvPr/>
        </p:nvGrpSpPr>
        <p:grpSpPr bwMode="auto">
          <a:xfrm>
            <a:off x="1011238" y="300038"/>
            <a:ext cx="7129462" cy="1695450"/>
            <a:chOff x="637" y="189"/>
            <a:chExt cx="4491" cy="1068"/>
          </a:xfrm>
        </p:grpSpPr>
        <p:sp>
          <p:nvSpPr>
            <p:cNvPr id="476192" name="Freeform 32"/>
            <p:cNvSpPr>
              <a:spLocks/>
            </p:cNvSpPr>
            <p:nvPr/>
          </p:nvSpPr>
          <p:spPr bwMode="auto">
            <a:xfrm>
              <a:off x="1293" y="528"/>
              <a:ext cx="3181" cy="192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207"/>
                </a:cxn>
                <a:cxn ang="0">
                  <a:pos x="0" y="99"/>
                </a:cxn>
                <a:cxn ang="0">
                  <a:pos x="1594" y="99"/>
                </a:cxn>
                <a:cxn ang="0">
                  <a:pos x="1594" y="207"/>
                </a:cxn>
                <a:cxn ang="0">
                  <a:pos x="1594" y="99"/>
                </a:cxn>
                <a:cxn ang="0">
                  <a:pos x="3166" y="99"/>
                </a:cxn>
                <a:cxn ang="0">
                  <a:pos x="3166" y="207"/>
                </a:cxn>
                <a:cxn ang="0">
                  <a:pos x="3166" y="99"/>
                </a:cxn>
                <a:cxn ang="0">
                  <a:pos x="1594" y="99"/>
                </a:cxn>
                <a:cxn ang="0">
                  <a:pos x="1594" y="0"/>
                </a:cxn>
                <a:cxn ang="0">
                  <a:pos x="1594" y="99"/>
                </a:cxn>
              </a:cxnLst>
              <a:rect l="0" t="0" r="r" b="b"/>
              <a:pathLst>
                <a:path w="3166" h="207">
                  <a:moveTo>
                    <a:pt x="0" y="99"/>
                  </a:moveTo>
                  <a:lnTo>
                    <a:pt x="0" y="207"/>
                  </a:lnTo>
                  <a:lnTo>
                    <a:pt x="0" y="99"/>
                  </a:lnTo>
                  <a:lnTo>
                    <a:pt x="1594" y="99"/>
                  </a:lnTo>
                  <a:lnTo>
                    <a:pt x="1594" y="207"/>
                  </a:lnTo>
                  <a:lnTo>
                    <a:pt x="1594" y="99"/>
                  </a:lnTo>
                  <a:lnTo>
                    <a:pt x="3166" y="99"/>
                  </a:lnTo>
                  <a:lnTo>
                    <a:pt x="3166" y="207"/>
                  </a:lnTo>
                  <a:lnTo>
                    <a:pt x="3166" y="99"/>
                  </a:lnTo>
                  <a:lnTo>
                    <a:pt x="1594" y="99"/>
                  </a:lnTo>
                  <a:lnTo>
                    <a:pt x="1594" y="0"/>
                  </a:lnTo>
                  <a:lnTo>
                    <a:pt x="1594" y="99"/>
                  </a:lnTo>
                </a:path>
              </a:pathLst>
            </a:custGeom>
            <a:noFill/>
            <a:ln w="36513">
              <a:solidFill>
                <a:schemeClr val="bg2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30739" name="Group 33"/>
            <p:cNvGrpSpPr>
              <a:grpSpLocks/>
            </p:cNvGrpSpPr>
            <p:nvPr/>
          </p:nvGrpSpPr>
          <p:grpSpPr bwMode="auto">
            <a:xfrm>
              <a:off x="2233" y="733"/>
              <a:ext cx="1317" cy="524"/>
              <a:chOff x="2193" y="733"/>
              <a:chExt cx="1317" cy="524"/>
            </a:xfrm>
          </p:grpSpPr>
          <p:sp>
            <p:nvSpPr>
              <p:cNvPr id="476194" name="Rectangle 34"/>
              <p:cNvSpPr>
                <a:spLocks noChangeArrowheads="1"/>
              </p:cNvSpPr>
              <p:nvPr/>
            </p:nvSpPr>
            <p:spPr bwMode="auto">
              <a:xfrm>
                <a:off x="2193" y="733"/>
                <a:ext cx="1317" cy="524"/>
              </a:xfrm>
              <a:prstGeom prst="rect">
                <a:avLst/>
              </a:prstGeom>
              <a:solidFill>
                <a:srgbClr val="FF9933">
                  <a:alpha val="20000"/>
                </a:srgbClr>
              </a:solidFill>
              <a:ln w="36513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95" name="Rectangle 35"/>
              <p:cNvSpPr>
                <a:spLocks noChangeArrowheads="1"/>
              </p:cNvSpPr>
              <p:nvPr/>
            </p:nvSpPr>
            <p:spPr bwMode="auto">
              <a:xfrm>
                <a:off x="2342" y="889"/>
                <a:ext cx="103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  <a:reflection stA="0" endPos="0" dir="5400000" sy="-100000" algn="bl" rotWithShape="0"/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Rounded MT Bold"/>
                    <a:ea typeface="ＭＳ Ｐゴシック" pitchFamily="-65" charset="-128"/>
                    <a:cs typeface="ＭＳ Ｐゴシック" pitchFamily="-65" charset="-128"/>
                  </a:rPr>
                  <a:t>Coagulation</a:t>
                </a:r>
                <a:endPara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30740" name="Group 36"/>
            <p:cNvGrpSpPr>
              <a:grpSpLocks/>
            </p:cNvGrpSpPr>
            <p:nvPr/>
          </p:nvGrpSpPr>
          <p:grpSpPr bwMode="auto">
            <a:xfrm>
              <a:off x="3811" y="728"/>
              <a:ext cx="1317" cy="524"/>
              <a:chOff x="3794" y="816"/>
              <a:chExt cx="1317" cy="524"/>
            </a:xfrm>
          </p:grpSpPr>
          <p:sp>
            <p:nvSpPr>
              <p:cNvPr id="476197" name="Rectangle 37"/>
              <p:cNvSpPr>
                <a:spLocks noChangeArrowheads="1"/>
              </p:cNvSpPr>
              <p:nvPr/>
            </p:nvSpPr>
            <p:spPr bwMode="auto">
              <a:xfrm>
                <a:off x="3794" y="816"/>
                <a:ext cx="1317" cy="524"/>
              </a:xfrm>
              <a:prstGeom prst="rect">
                <a:avLst/>
              </a:prstGeom>
              <a:solidFill>
                <a:srgbClr val="008077">
                  <a:alpha val="20000"/>
                </a:srgbClr>
              </a:solidFill>
              <a:ln w="36513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198" name="Rectangle 38"/>
              <p:cNvSpPr>
                <a:spLocks noChangeArrowheads="1"/>
              </p:cNvSpPr>
              <p:nvPr/>
            </p:nvSpPr>
            <p:spPr bwMode="auto">
              <a:xfrm>
                <a:off x="3875" y="973"/>
                <a:ext cx="118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200">
                    <a:solidFill>
                      <a:srgbClr val="404040"/>
                    </a:solidFill>
                    <a:latin typeface="Arial Rounded MT Bold" charset="0"/>
                  </a:rPr>
                  <a:t>Tissue Repair</a:t>
                </a:r>
                <a:endParaRPr lang="en-US">
                  <a:solidFill>
                    <a:srgbClr val="404040"/>
                  </a:solidFill>
                  <a:latin typeface="Arial Rounded MT Bold" charset="0"/>
                </a:endParaRPr>
              </a:p>
            </p:txBody>
          </p:sp>
        </p:grpSp>
        <p:grpSp>
          <p:nvGrpSpPr>
            <p:cNvPr id="30741" name="Group 39"/>
            <p:cNvGrpSpPr>
              <a:grpSpLocks/>
            </p:cNvGrpSpPr>
            <p:nvPr/>
          </p:nvGrpSpPr>
          <p:grpSpPr bwMode="auto">
            <a:xfrm>
              <a:off x="2257" y="189"/>
              <a:ext cx="1317" cy="330"/>
              <a:chOff x="2242" y="277"/>
              <a:chExt cx="1317" cy="330"/>
            </a:xfrm>
          </p:grpSpPr>
          <p:sp>
            <p:nvSpPr>
              <p:cNvPr id="476200" name="Rectangle 40"/>
              <p:cNvSpPr>
                <a:spLocks noChangeArrowheads="1"/>
              </p:cNvSpPr>
              <p:nvPr/>
            </p:nvSpPr>
            <p:spPr bwMode="auto">
              <a:xfrm>
                <a:off x="2242" y="277"/>
                <a:ext cx="1317" cy="33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 w="36513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anchor="ctr"/>
              <a:lstStyle/>
              <a:p>
                <a:pPr algn="ctr">
                  <a:spcBef>
                    <a:spcPts val="600"/>
                  </a:spcBef>
                  <a:defRPr/>
                </a:pPr>
                <a:r>
                  <a:rPr lang="en-US" sz="1800" dirty="0">
                    <a:solidFill>
                      <a:srgbClr val="FF0000"/>
                    </a:solidFill>
                    <a:latin typeface="Arial Rounded MT Bold" charset="0"/>
                  </a:rPr>
                  <a:t>TNF-</a:t>
                </a:r>
                <a:r>
                  <a:rPr lang="en-US" sz="1800" dirty="0">
                    <a:solidFill>
                      <a:srgbClr val="FF0000"/>
                    </a:solidFill>
                    <a:latin typeface="Symbol" charset="0"/>
                    <a:sym typeface="Symbol" charset="0"/>
                  </a:rPr>
                  <a:t></a:t>
                </a:r>
                <a:r>
                  <a:rPr lang="en-US" sz="1800" dirty="0">
                    <a:solidFill>
                      <a:srgbClr val="FF0000"/>
                    </a:solidFill>
                    <a:latin typeface="Arial Rounded MT Bold" charset="0"/>
                  </a:rPr>
                  <a:t> and IL-1</a:t>
                </a:r>
                <a:r>
                  <a:rPr lang="en-US" sz="1800" dirty="0">
                    <a:solidFill>
                      <a:srgbClr val="FF0000"/>
                    </a:solidFill>
                    <a:latin typeface="Symbol" charset="0"/>
                    <a:sym typeface="Symbol" charset="0"/>
                  </a:rPr>
                  <a:t></a:t>
                </a:r>
                <a:r>
                  <a:rPr lang="en-US" sz="1800" dirty="0">
                    <a:solidFill>
                      <a:srgbClr val="FF0000"/>
                    </a:solidFill>
                    <a:latin typeface="Arial Rounded MT Bold" charset="0"/>
                  </a:rPr>
                  <a:t> </a:t>
                </a:r>
                <a:endParaRPr lang="en-US" dirty="0">
                  <a:solidFill>
                    <a:srgbClr val="FF0000"/>
                  </a:solidFill>
                  <a:latin typeface="Arial Rounded MT Bold" charset="0"/>
                </a:endParaRPr>
              </a:p>
            </p:txBody>
          </p:sp>
          <p:sp>
            <p:nvSpPr>
              <p:cNvPr id="476201" name="Rectangle 41"/>
              <p:cNvSpPr>
                <a:spLocks noChangeArrowheads="1"/>
              </p:cNvSpPr>
              <p:nvPr/>
            </p:nvSpPr>
            <p:spPr bwMode="auto">
              <a:xfrm>
                <a:off x="2316" y="349"/>
                <a:ext cx="0" cy="233"/>
              </a:xfrm>
              <a:prstGeom prst="rect">
                <a:avLst/>
              </a:prstGeom>
              <a:solidFill>
                <a:srgbClr val="DC150A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endPara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Rounded MT Bold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30742" name="Group 42"/>
            <p:cNvGrpSpPr>
              <a:grpSpLocks/>
            </p:cNvGrpSpPr>
            <p:nvPr/>
          </p:nvGrpSpPr>
          <p:grpSpPr bwMode="auto">
            <a:xfrm>
              <a:off x="637" y="730"/>
              <a:ext cx="1318" cy="524"/>
              <a:chOff x="637" y="730"/>
              <a:chExt cx="1318" cy="524"/>
            </a:xfrm>
          </p:grpSpPr>
          <p:sp>
            <p:nvSpPr>
              <p:cNvPr id="476203" name="Rectangle 43"/>
              <p:cNvSpPr>
                <a:spLocks noChangeArrowheads="1"/>
              </p:cNvSpPr>
              <p:nvPr/>
            </p:nvSpPr>
            <p:spPr bwMode="auto">
              <a:xfrm>
                <a:off x="637" y="730"/>
                <a:ext cx="1318" cy="524"/>
              </a:xfrm>
              <a:prstGeom prst="rect">
                <a:avLst/>
              </a:prstGeom>
              <a:solidFill>
                <a:srgbClr val="C900D5">
                  <a:alpha val="20000"/>
                </a:srgbClr>
              </a:solidFill>
              <a:ln w="36513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204" name="Rectangle 44"/>
              <p:cNvSpPr>
                <a:spLocks noChangeArrowheads="1"/>
              </p:cNvSpPr>
              <p:nvPr/>
            </p:nvSpPr>
            <p:spPr bwMode="auto">
              <a:xfrm>
                <a:off x="748" y="887"/>
                <a:ext cx="112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200">
                    <a:solidFill>
                      <a:srgbClr val="404040"/>
                    </a:solidFill>
                    <a:latin typeface="Arial Rounded MT Bold" charset="0"/>
                  </a:rPr>
                  <a:t>Inflammation</a:t>
                </a:r>
                <a:endParaRPr lang="en-US">
                  <a:solidFill>
                    <a:srgbClr val="404040"/>
                  </a:solidFill>
                  <a:latin typeface="Arial Rounded MT Bold" charset="0"/>
                </a:endParaRPr>
              </a:p>
            </p:txBody>
          </p:sp>
        </p:grpSp>
      </p:grpSp>
      <p:sp>
        <p:nvSpPr>
          <p:cNvPr id="476205" name="Rectangle 45"/>
          <p:cNvSpPr>
            <a:spLocks noChangeArrowheads="1"/>
          </p:cNvSpPr>
          <p:nvPr/>
        </p:nvSpPr>
        <p:spPr bwMode="auto">
          <a:xfrm>
            <a:off x="931863" y="6361113"/>
            <a:ext cx="3352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404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Eur Respir J 1996; 9:2650-2670.</a:t>
            </a:r>
            <a:endParaRPr lang="en-US" sz="1600">
              <a:solidFill>
                <a:srgbClr val="404040"/>
              </a:solidFill>
              <a:latin typeface="Arial Rounded MT Bold" charset="0"/>
            </a:endParaRPr>
          </a:p>
        </p:txBody>
      </p: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1079500" y="1993900"/>
            <a:ext cx="6199188" cy="4246563"/>
            <a:chOff x="680" y="1256"/>
            <a:chExt cx="3905" cy="2675"/>
          </a:xfrm>
        </p:grpSpPr>
        <p:grpSp>
          <p:nvGrpSpPr>
            <p:cNvPr id="30726" name="Group 47"/>
            <p:cNvGrpSpPr>
              <a:grpSpLocks/>
            </p:cNvGrpSpPr>
            <p:nvPr/>
          </p:nvGrpSpPr>
          <p:grpSpPr bwMode="auto">
            <a:xfrm>
              <a:off x="2249" y="1256"/>
              <a:ext cx="1310" cy="2389"/>
              <a:chOff x="2209" y="1256"/>
              <a:chExt cx="1310" cy="2389"/>
            </a:xfrm>
          </p:grpSpPr>
          <p:sp>
            <p:nvSpPr>
              <p:cNvPr id="476208" name="Freeform 48"/>
              <p:cNvSpPr>
                <a:spLocks/>
              </p:cNvSpPr>
              <p:nvPr/>
            </p:nvSpPr>
            <p:spPr bwMode="auto">
              <a:xfrm>
                <a:off x="2860" y="1256"/>
                <a:ext cx="201" cy="1895"/>
              </a:xfrm>
              <a:custGeom>
                <a:avLst/>
                <a:gdLst/>
                <a:ahLst/>
                <a:cxnLst>
                  <a:cxn ang="0">
                    <a:pos x="0" y="108"/>
                  </a:cxn>
                  <a:cxn ang="0">
                    <a:pos x="0" y="225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0"/>
                  </a:cxn>
                  <a:cxn ang="0">
                    <a:pos x="0" y="108"/>
                  </a:cxn>
                </a:cxnLst>
                <a:rect l="0" t="0" r="r" b="b"/>
                <a:pathLst>
                  <a:path h="225">
                    <a:moveTo>
                      <a:pt x="0" y="108"/>
                    </a:moveTo>
                    <a:lnTo>
                      <a:pt x="0" y="225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0"/>
                    </a:lnTo>
                    <a:lnTo>
                      <a:pt x="0" y="108"/>
                    </a:lnTo>
                    <a:close/>
                  </a:path>
                </a:pathLst>
              </a:custGeom>
              <a:noFill/>
              <a:ln w="36513">
                <a:solidFill>
                  <a:srgbClr val="CACABF"/>
                </a:solidFill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en-US" sz="1600" b="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209" name="Rectangle 49"/>
              <p:cNvSpPr>
                <a:spLocks noChangeArrowheads="1"/>
              </p:cNvSpPr>
              <p:nvPr/>
            </p:nvSpPr>
            <p:spPr bwMode="auto">
              <a:xfrm>
                <a:off x="2213" y="1370"/>
                <a:ext cx="1302" cy="328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CACAB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210" name="Rectangle 50"/>
              <p:cNvSpPr>
                <a:spLocks noChangeArrowheads="1"/>
              </p:cNvSpPr>
              <p:nvPr/>
            </p:nvSpPr>
            <p:spPr bwMode="auto">
              <a:xfrm>
                <a:off x="2209" y="1897"/>
                <a:ext cx="1310" cy="365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CACAB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211" name="Rectangle 51"/>
              <p:cNvSpPr>
                <a:spLocks noChangeArrowheads="1"/>
              </p:cNvSpPr>
              <p:nvPr/>
            </p:nvSpPr>
            <p:spPr bwMode="auto">
              <a:xfrm>
                <a:off x="2209" y="2481"/>
                <a:ext cx="1310" cy="499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CACAB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76212" name="Rectangle 52"/>
              <p:cNvSpPr>
                <a:spLocks noChangeArrowheads="1"/>
              </p:cNvSpPr>
              <p:nvPr/>
            </p:nvSpPr>
            <p:spPr bwMode="auto">
              <a:xfrm>
                <a:off x="2209" y="3148"/>
                <a:ext cx="1310" cy="497"/>
              </a:xfrm>
              <a:prstGeom prst="rect">
                <a:avLst/>
              </a:prstGeom>
              <a:solidFill>
                <a:schemeClr val="bg2"/>
              </a:solidFill>
              <a:ln w="36513">
                <a:solidFill>
                  <a:srgbClr val="CACAB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b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grpSp>
            <p:nvGrpSpPr>
              <p:cNvPr id="30733" name="Group 53"/>
              <p:cNvGrpSpPr>
                <a:grpSpLocks/>
              </p:cNvGrpSpPr>
              <p:nvPr/>
            </p:nvGrpSpPr>
            <p:grpSpPr bwMode="auto">
              <a:xfrm>
                <a:off x="2443" y="1409"/>
                <a:ext cx="840" cy="2115"/>
                <a:chOff x="2443" y="1409"/>
                <a:chExt cx="840" cy="2115"/>
              </a:xfrm>
            </p:grpSpPr>
            <p:sp>
              <p:nvSpPr>
                <p:cNvPr id="476214" name="Rectangle 54"/>
                <p:cNvSpPr>
                  <a:spLocks noChangeArrowheads="1"/>
                </p:cNvSpPr>
                <p:nvPr/>
              </p:nvSpPr>
              <p:spPr bwMode="auto">
                <a:xfrm>
                  <a:off x="2540" y="1409"/>
                  <a:ext cx="646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Activation of</a:t>
                  </a: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coagulation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76215" name="Rectangle 55"/>
                <p:cNvSpPr>
                  <a:spLocks noChangeArrowheads="1"/>
                </p:cNvSpPr>
                <p:nvPr/>
              </p:nvSpPr>
              <p:spPr bwMode="auto">
                <a:xfrm>
                  <a:off x="2540" y="1955"/>
                  <a:ext cx="646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Inhibition of</a:t>
                  </a:r>
                </a:p>
                <a:p>
                  <a:pPr algn="ctr">
                    <a:lnSpc>
                      <a:spcPct val="70000"/>
                    </a:lnSpc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fibrinolysis</a:t>
                  </a:r>
                  <a:r>
                    <a:rPr lang="en-US" sz="20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*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76216" name="Rectangle 56"/>
                <p:cNvSpPr>
                  <a:spLocks noChangeArrowheads="1"/>
                </p:cNvSpPr>
                <p:nvPr/>
              </p:nvSpPr>
              <p:spPr bwMode="auto">
                <a:xfrm>
                  <a:off x="2520" y="2606"/>
                  <a:ext cx="687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Intravascular</a:t>
                  </a: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clotting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  <p:sp>
              <p:nvSpPr>
                <p:cNvPr id="476217" name="Rectangle 57"/>
                <p:cNvSpPr>
                  <a:spLocks noChangeArrowheads="1"/>
                </p:cNvSpPr>
                <p:nvPr/>
              </p:nvSpPr>
              <p:spPr bwMode="auto">
                <a:xfrm>
                  <a:off x="2443" y="3272"/>
                  <a:ext cx="840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Extravascular</a:t>
                  </a:r>
                </a:p>
                <a:p>
                  <a:pPr algn="ctr">
                    <a:defRPr/>
                  </a:pPr>
                  <a:r>
                    <a:rPr lang="en-US" sz="1300">
                      <a:solidFill>
                        <a:srgbClr val="40404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 Rounded MT Bold" charset="0"/>
                    </a:rPr>
                    <a:t>fibrin deposition</a:t>
                  </a:r>
                  <a:endParaRPr lang="en-US" b="0">
                    <a:solidFill>
                      <a:srgbClr val="404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 Rounded MT Bold" charset="0"/>
                  </a:endParaRPr>
                </a:p>
              </p:txBody>
            </p:sp>
          </p:grpSp>
        </p:grpSp>
        <p:sp>
          <p:nvSpPr>
            <p:cNvPr id="476218" name="Rectangle 58"/>
            <p:cNvSpPr>
              <a:spLocks noChangeArrowheads="1"/>
            </p:cNvSpPr>
            <p:nvPr/>
          </p:nvSpPr>
          <p:spPr bwMode="auto">
            <a:xfrm>
              <a:off x="680" y="3737"/>
              <a:ext cx="390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 anchor="ctr" anchorCtr="1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*</a:t>
              </a:r>
              <a:r>
                <a:rPr lang="en-US" sz="1400">
                  <a:solidFill>
                    <a:srgbClr val="40404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Rounded MT Bold" charset="0"/>
                </a:rPr>
                <a:t> Increased plasminogen activator inhibitor-1 (PAI-1) and antiplasmin</a:t>
              </a:r>
              <a:endParaRPr lang="en-US" sz="1600">
                <a:solidFill>
                  <a:srgbClr val="404040"/>
                </a:solidFill>
                <a:latin typeface="Arial Rounded MT Bold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012 Slides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4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5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7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38100" cmpd="sng">
          <a:noFill/>
        </a:ln>
      </a:spPr>
      <a:bodyPr wrap="none" rtlCol="0">
        <a:spAutoFit/>
        <a:scene3d>
          <a:camera prst="orthographicFront">
            <a:rot lat="0" lon="0" rev="18120000"/>
          </a:camera>
          <a:lightRig rig="threePt" dir="t"/>
        </a:scene3d>
      </a:bodyPr>
      <a:lstStyle>
        <a:defPPr>
          <a:defRPr sz="3000" dirty="0">
            <a:solidFill>
              <a:srgbClr val="000000"/>
            </a:solidFill>
            <a:latin typeface="Arial Rounded MT Bold" charset="0"/>
            <a:cs typeface="Arial Rounded MT Bold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0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1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2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3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4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5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6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7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18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2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3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4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5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6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7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8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ppt/theme/themeOverride9.xml><?xml version="1.0" encoding="utf-8"?>
<a:themeOverride xmlns:a="http://schemas.openxmlformats.org/drawingml/2006/main">
  <a:clrScheme name="Folio">
    <a:dk1>
      <a:sysClr val="windowText" lastClr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20566</TotalTime>
  <Words>1987</Words>
  <Application>Microsoft Macintosh PowerPoint</Application>
  <PresentationFormat>On-screen Show (4:3)</PresentationFormat>
  <Paragraphs>590</Paragraphs>
  <Slides>38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2012 Slides</vt:lpstr>
      <vt:lpstr>Folio</vt:lpstr>
      <vt:lpstr>1_Folio</vt:lpstr>
      <vt:lpstr>2_Folio</vt:lpstr>
      <vt:lpstr>3_Folio</vt:lpstr>
      <vt:lpstr>4_Folio</vt:lpstr>
      <vt:lpstr>5_Folio</vt:lpstr>
      <vt:lpstr>6_Folio</vt:lpstr>
      <vt:lpstr>7_Folio</vt:lpstr>
      <vt:lpstr>8_Folio</vt:lpstr>
      <vt:lpstr>9_Folio</vt:lpstr>
      <vt:lpstr>10_Folio</vt:lpstr>
      <vt:lpstr>11_Folio</vt:lpstr>
      <vt:lpstr>12_Folio</vt:lpstr>
      <vt:lpstr>13_Folio</vt:lpstr>
      <vt:lpstr>14_Folio</vt:lpstr>
      <vt:lpstr>15_Folio</vt:lpstr>
      <vt:lpstr>16_Folio</vt:lpstr>
      <vt:lpstr>17_Folio</vt:lpstr>
      <vt:lpstr>PowerPoint Presentation</vt:lpstr>
      <vt:lpstr>Acute Respiratory Distress</vt:lpstr>
      <vt:lpstr>Acute Lung Injury - ARDS</vt:lpstr>
      <vt:lpstr>Histological Appearance</vt:lpstr>
      <vt:lpstr>PowerPoint Presentation</vt:lpstr>
      <vt:lpstr>Inflammation</vt:lpstr>
      <vt:lpstr>Systemic Inflammation*</vt:lpstr>
      <vt:lpstr>Cytokines TNF- and IL-1</vt:lpstr>
      <vt:lpstr>PowerPoint Presentation</vt:lpstr>
      <vt:lpstr>Menage a Trois (3)</vt:lpstr>
      <vt:lpstr>Disease Elements</vt:lpstr>
      <vt:lpstr>Disease - Anatomy: Acinus</vt:lpstr>
      <vt:lpstr>Disease - Anatomy: ACM</vt:lpstr>
      <vt:lpstr>Early ARDS: Cytokine levels</vt:lpstr>
      <vt:lpstr>EARDS Early: ACM</vt:lpstr>
      <vt:lpstr>PowerPoint Presentation</vt:lpstr>
      <vt:lpstr>Early ARDS: Procollagen</vt:lpstr>
      <vt:lpstr>Early ARDS: Exudative Phase</vt:lpstr>
      <vt:lpstr>Early ARDS: I.V. Clotting</vt:lpstr>
      <vt:lpstr>Early ARDS: Radiography</vt:lpstr>
      <vt:lpstr>Lung Injury Score</vt:lpstr>
      <vt:lpstr>Resolving vs. Unresolving ARDS Lung Injury Score</vt:lpstr>
      <vt:lpstr>Histological Evolution</vt:lpstr>
      <vt:lpstr> </vt:lpstr>
      <vt:lpstr>Adaptive vs Maladaptive Response  ACM Injury - BAL Albumin</vt:lpstr>
      <vt:lpstr>Adaptive vs Maladaptive Response  ACM Injury - BAL PMN Percentage</vt:lpstr>
      <vt:lpstr>Myofibroblasts  Migration and Proliferation</vt:lpstr>
      <vt:lpstr>PowerPoint Presentation</vt:lpstr>
      <vt:lpstr>PowerPoint Presentation</vt:lpstr>
      <vt:lpstr>Maladaptive Response  Pulmonary vascular occlusion</vt:lpstr>
      <vt:lpstr>Post-mortem Arteriography </vt:lpstr>
      <vt:lpstr>Maladaptive Response  Fibroproliferation</vt:lpstr>
      <vt:lpstr>PowerPoint Presentation</vt:lpstr>
      <vt:lpstr>PowerPoint Presentation</vt:lpstr>
      <vt:lpstr>Plasma Inflammatory Cytokines</vt:lpstr>
      <vt:lpstr>Adaptive vs Maladaptive Response</vt:lpstr>
      <vt:lpstr>PowerPoint Presentation</vt:lpstr>
      <vt:lpstr>PowerPoint Presentation</vt:lpstr>
    </vt:vector>
  </TitlesOfParts>
  <Company>UTHSC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gianfranco meduri</cp:lastModifiedBy>
  <cp:revision>1103</cp:revision>
  <cp:lastPrinted>2012-04-30T21:07:41Z</cp:lastPrinted>
  <dcterms:created xsi:type="dcterms:W3CDTF">2012-07-17T10:26:02Z</dcterms:created>
  <dcterms:modified xsi:type="dcterms:W3CDTF">2015-04-13T11:52:20Z</dcterms:modified>
</cp:coreProperties>
</file>