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60" r:id="rId4"/>
    <p:sldId id="259" r:id="rId5"/>
    <p:sldId id="266" r:id="rId6"/>
    <p:sldId id="268" r:id="rId7"/>
    <p:sldId id="269" r:id="rId8"/>
    <p:sldId id="267" r:id="rId9"/>
    <p:sldId id="265" r:id="rId10"/>
    <p:sldId id="261" r:id="rId11"/>
    <p:sldId id="262" r:id="rId12"/>
    <p:sldId id="263" r:id="rId13"/>
    <p:sldId id="264" r:id="rId14"/>
    <p:sldId id="270" r:id="rId15"/>
    <p:sldId id="271" r:id="rId16"/>
    <p:sldId id="272" r:id="rId17"/>
    <p:sldId id="273" r:id="rId18"/>
    <p:sldId id="274" r:id="rId19"/>
    <p:sldId id="275" r:id="rId20"/>
    <p:sldId id="276" r:id="rId21"/>
    <p:sldId id="278" r:id="rId22"/>
    <p:sldId id="277" r:id="rId23"/>
    <p:sldId id="280" r:id="rId24"/>
    <p:sldId id="279" r:id="rId2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87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18E2B-CEA2-C540-B178-5C7B519BEE72}" type="datetimeFigureOut">
              <a:rPr lang="it-IT" smtClean="0"/>
              <a:t>14/04/15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B7CA50-CEDB-0E46-BAE8-9034C217B060}" type="slidenum">
              <a:rPr lang="en-US" smtClean="0"/>
              <a:t>‹n.›</a:t>
            </a:fld>
            <a:endParaRPr lang="en-US"/>
          </a:p>
        </p:txBody>
      </p:sp>
    </p:spTree>
    <p:extLst>
      <p:ext uri="{BB962C8B-B14F-4D97-AF65-F5344CB8AC3E}">
        <p14:creationId xmlns:p14="http://schemas.microsoft.com/office/powerpoint/2010/main" val="3288380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989E6F-C6BE-3640-9CB8-8C4FD1350716}" type="slidenum">
              <a:rPr lang="it-IT" sz="1200"/>
              <a:pPr eaLnBrk="1" hangingPunct="1"/>
              <a:t>9</a:t>
            </a:fld>
            <a:endParaRPr lang="it-IT" sz="120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rPr>
              <a:t>La qualità del dato spirometrico può essere apprezzata in larga misura osservando la morfologia delle curve ottenute. Per questo scopo la rappresentazione della curva di espirazione nel formato cosiddetto Flusso/Volume è assai più ricca di informazione del vecchio formato Volume/Tempo. Si ritiene inaccettabile una refertazione di dati spirometrici che non sia accompagnata dalla documentazione della morfologia delle manovre spirometriche eseguite.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A117B80-FBDA-3642-BE20-299CF9FF25F8}" type="datetimeFigureOut">
              <a:rPr lang="it-IT" smtClean="0"/>
              <a:t>14/04/15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45312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117B80-FBDA-3642-BE20-299CF9FF25F8}" type="datetimeFigureOut">
              <a:rPr lang="it-IT" smtClean="0"/>
              <a:t>14/04/15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264808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117B80-FBDA-3642-BE20-299CF9FF25F8}" type="datetimeFigureOut">
              <a:rPr lang="it-IT" smtClean="0"/>
              <a:t>14/04/15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142090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olo e contenuto sopra testo 2">
    <p:spTree>
      <p:nvGrpSpPr>
        <p:cNvPr id="1" name=""/>
        <p:cNvGrpSpPr/>
        <p:nvPr/>
      </p:nvGrpSpPr>
      <p:grpSpPr>
        <a:xfrm>
          <a:off x="0" y="0"/>
          <a:ext cx="0" cy="0"/>
          <a:chOff x="0" y="0"/>
          <a:chExt cx="0" cy="0"/>
        </a:xfrm>
      </p:grpSpPr>
      <p:sp>
        <p:nvSpPr>
          <p:cNvPr id="2" name="Titolo 1"/>
          <p:cNvSpPr>
            <a:spLocks noGrp="1"/>
          </p:cNvSpPr>
          <p:nvPr>
            <p:ph type="title"/>
          </p:nvPr>
        </p:nvSpPr>
        <p:spPr>
          <a:xfrm>
            <a:off x="990600" y="76200"/>
            <a:ext cx="8001000" cy="1143000"/>
          </a:xfrm>
        </p:spPr>
        <p:txBody>
          <a:bodyPr/>
          <a:lstStyle/>
          <a:p>
            <a:r>
              <a:rPr lang="it-IT" smtClean="0"/>
              <a:t>Fare clic per modificare lo stile del titolo</a:t>
            </a:r>
            <a:endParaRPr lang="en-US"/>
          </a:p>
        </p:txBody>
      </p:sp>
      <p:sp>
        <p:nvSpPr>
          <p:cNvPr id="3" name="Segnaposto contenuto 2"/>
          <p:cNvSpPr>
            <a:spLocks noGrp="1"/>
          </p:cNvSpPr>
          <p:nvPr>
            <p:ph sz="quarter" idx="1"/>
          </p:nvPr>
        </p:nvSpPr>
        <p:spPr>
          <a:xfrm>
            <a:off x="228600" y="1371600"/>
            <a:ext cx="4305300" cy="2400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quarter" idx="2"/>
          </p:nvPr>
        </p:nvSpPr>
        <p:spPr>
          <a:xfrm>
            <a:off x="4686300" y="1371600"/>
            <a:ext cx="4305300" cy="2400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half" idx="3"/>
          </p:nvPr>
        </p:nvSpPr>
        <p:spPr>
          <a:xfrm>
            <a:off x="228600" y="3924300"/>
            <a:ext cx="8763000" cy="2400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70943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1030"/>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GB"/>
          </a:p>
        </p:txBody>
      </p:sp>
      <p:sp>
        <p:nvSpPr>
          <p:cNvPr id="4" name="Rectangle 1031"/>
          <p:cNvSpPr>
            <a:spLocks noGrp="1" noChangeArrowheads="1"/>
          </p:cNvSpPr>
          <p:nvPr>
            <p:ph type="ftr" sz="quarter" idx="11"/>
          </p:nvPr>
        </p:nvSpPr>
        <p:spPr/>
        <p:txBody>
          <a:bodyPr/>
          <a:lstStyle>
            <a:lvl1pPr>
              <a:defRPr/>
            </a:lvl1pPr>
          </a:lstStyle>
          <a:p>
            <a:pPr>
              <a:defRPr/>
            </a:pPr>
            <a:endParaRPr lang="en-GB"/>
          </a:p>
        </p:txBody>
      </p:sp>
      <p:sp>
        <p:nvSpPr>
          <p:cNvPr id="5" name="Rectangle 1032"/>
          <p:cNvSpPr>
            <a:spLocks noGrp="1" noChangeArrowheads="1"/>
          </p:cNvSpPr>
          <p:nvPr>
            <p:ph type="sldNum" sz="quarter" idx="12"/>
          </p:nvPr>
        </p:nvSpPr>
        <p:spPr/>
        <p:txBody>
          <a:bodyPr/>
          <a:lstStyle>
            <a:lvl1pPr>
              <a:defRPr/>
            </a:lvl1pPr>
          </a:lstStyle>
          <a:p>
            <a:pPr>
              <a:defRPr/>
            </a:pPr>
            <a:fld id="{6105B2D3-388F-2C4B-A9A8-570B738DBDA9}" type="slidenum">
              <a:rPr lang="en-GB"/>
              <a:pPr>
                <a:defRPr/>
              </a:pPr>
              <a:t>‹n.›</a:t>
            </a:fld>
            <a:endParaRPr lang="en-GB"/>
          </a:p>
        </p:txBody>
      </p:sp>
    </p:spTree>
    <p:extLst>
      <p:ext uri="{BB962C8B-B14F-4D97-AF65-F5344CB8AC3E}">
        <p14:creationId xmlns:p14="http://schemas.microsoft.com/office/powerpoint/2010/main" val="217174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117B80-FBDA-3642-BE20-299CF9FF25F8}" type="datetimeFigureOut">
              <a:rPr lang="it-IT" smtClean="0"/>
              <a:t>14/04/15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362160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1A117B80-FBDA-3642-BE20-299CF9FF25F8}" type="datetimeFigureOut">
              <a:rPr lang="it-IT" smtClean="0"/>
              <a:t>14/04/15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342499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A117B80-FBDA-3642-BE20-299CF9FF25F8}" type="datetimeFigureOut">
              <a:rPr lang="it-IT" smtClean="0"/>
              <a:t>14/04/15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121213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A117B80-FBDA-3642-BE20-299CF9FF25F8}" type="datetimeFigureOut">
              <a:rPr lang="it-IT" smtClean="0"/>
              <a:t>14/04/15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140962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1A117B80-FBDA-3642-BE20-299CF9FF25F8}" type="datetimeFigureOut">
              <a:rPr lang="it-IT" smtClean="0"/>
              <a:t>14/04/15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21152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117B80-FBDA-3642-BE20-299CF9FF25F8}" type="datetimeFigureOut">
              <a:rPr lang="it-IT" smtClean="0"/>
              <a:t>14/04/15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26229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A117B80-FBDA-3642-BE20-299CF9FF25F8}" type="datetimeFigureOut">
              <a:rPr lang="it-IT" smtClean="0"/>
              <a:t>14/04/15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421671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A117B80-FBDA-3642-BE20-299CF9FF25F8}" type="datetimeFigureOut">
              <a:rPr lang="it-IT" smtClean="0"/>
              <a:t>14/04/15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0E630EA-20F0-744D-9A87-1DA0038B1780}" type="slidenum">
              <a:rPr lang="it-IT" smtClean="0"/>
              <a:t>‹n.›</a:t>
            </a:fld>
            <a:endParaRPr lang="it-IT"/>
          </a:p>
        </p:txBody>
      </p:sp>
    </p:spTree>
    <p:extLst>
      <p:ext uri="{BB962C8B-B14F-4D97-AF65-F5344CB8AC3E}">
        <p14:creationId xmlns:p14="http://schemas.microsoft.com/office/powerpoint/2010/main" val="8185802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17B80-FBDA-3642-BE20-299CF9FF25F8}" type="datetimeFigureOut">
              <a:rPr lang="it-IT" smtClean="0"/>
              <a:t>14/04/15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630EA-20F0-744D-9A87-1DA0038B1780}" type="slidenum">
              <a:rPr lang="it-IT" smtClean="0"/>
              <a:t>‹n.›</a:t>
            </a:fld>
            <a:endParaRPr lang="it-IT"/>
          </a:p>
        </p:txBody>
      </p:sp>
    </p:spTree>
    <p:extLst>
      <p:ext uri="{BB962C8B-B14F-4D97-AF65-F5344CB8AC3E}">
        <p14:creationId xmlns:p14="http://schemas.microsoft.com/office/powerpoint/2010/main" val="228583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3"/>
          <p:cNvSpPr>
            <a:spLocks noGrp="1"/>
          </p:cNvSpPr>
          <p:nvPr>
            <p:ph type="ctrTitle"/>
          </p:nvPr>
        </p:nvSpPr>
        <p:spPr>
          <a:xfrm>
            <a:off x="685800" y="466487"/>
            <a:ext cx="7773988" cy="1738551"/>
          </a:xfrm>
        </p:spPr>
        <p:txBody>
          <a:bodyPr>
            <a:noAutofit/>
          </a:bodyPr>
          <a:lstStyle/>
          <a:p>
            <a:r>
              <a:rPr lang="it-IT" sz="4800" dirty="0" smtClean="0">
                <a:latin typeface="Calibri" charset="0"/>
              </a:rPr>
              <a:t>Come capire quando le prove funzionali non sono attendibili</a:t>
            </a:r>
            <a:r>
              <a:rPr lang="it-IT" sz="4800" dirty="0">
                <a:latin typeface="Calibri" charset="0"/>
              </a:rPr>
              <a:t/>
            </a:r>
            <a:br>
              <a:rPr lang="it-IT" sz="4800" dirty="0">
                <a:latin typeface="Calibri" charset="0"/>
              </a:rPr>
            </a:br>
            <a:endParaRPr lang="it-IT" sz="3600" dirty="0">
              <a:latin typeface="Calibri" charset="0"/>
            </a:endParaRPr>
          </a:p>
        </p:txBody>
      </p:sp>
      <p:sp>
        <p:nvSpPr>
          <p:cNvPr id="14338" name="Sottotitolo 4"/>
          <p:cNvSpPr>
            <a:spLocks noGrp="1"/>
          </p:cNvSpPr>
          <p:nvPr>
            <p:ph type="subTitle" idx="1"/>
          </p:nvPr>
        </p:nvSpPr>
        <p:spPr>
          <a:xfrm>
            <a:off x="1371600" y="2205038"/>
            <a:ext cx="6369050" cy="1152525"/>
          </a:xfrm>
        </p:spPr>
        <p:txBody>
          <a:bodyPr>
            <a:normAutofit lnSpcReduction="10000"/>
          </a:bodyPr>
          <a:lstStyle/>
          <a:p>
            <a:r>
              <a:rPr lang="en-US">
                <a:solidFill>
                  <a:srgbClr val="898989"/>
                </a:solidFill>
                <a:latin typeface="Calibri" charset="0"/>
              </a:rPr>
              <a:t>Riccardo Pistelli</a:t>
            </a:r>
          </a:p>
          <a:p>
            <a:r>
              <a:rPr lang="en-US">
                <a:solidFill>
                  <a:srgbClr val="898989"/>
                </a:solidFill>
                <a:latin typeface="Calibri" charset="0"/>
              </a:rPr>
              <a:t>Università Cattolica - Roma</a:t>
            </a:r>
          </a:p>
        </p:txBody>
      </p:sp>
      <p:pic>
        <p:nvPicPr>
          <p:cNvPr id="14339" name="Immagine 3" descr="gemelli-foto%20policlinic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89363"/>
            <a:ext cx="413702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stretch>
            <a:fillRect/>
          </a:stretch>
        </p:blipFill>
        <p:spPr>
          <a:xfrm>
            <a:off x="6012849" y="3264598"/>
            <a:ext cx="2695414" cy="3514355"/>
          </a:xfrm>
          <a:prstGeom prst="rect">
            <a:avLst/>
          </a:prstGeom>
        </p:spPr>
      </p:pic>
    </p:spTree>
    <p:extLst>
      <p:ext uri="{BB962C8B-B14F-4D97-AF65-F5344CB8AC3E}">
        <p14:creationId xmlns:p14="http://schemas.microsoft.com/office/powerpoint/2010/main" val="31791266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93688"/>
            <a:ext cx="8064500"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346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88913"/>
            <a:ext cx="86233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4140200" y="2276475"/>
            <a:ext cx="1152525" cy="144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31233806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525" y="620713"/>
            <a:ext cx="88392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5580063" y="4652963"/>
            <a:ext cx="3240087" cy="172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36171520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87338"/>
            <a:ext cx="8777288"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4500563" y="2133600"/>
            <a:ext cx="1152525"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194282660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GB" dirty="0">
              <a:ea typeface="ＭＳ Ｐゴシック" charset="0"/>
              <a:cs typeface="+mj-cs"/>
            </a:endParaRPr>
          </a:p>
        </p:txBody>
      </p:sp>
      <p:pic>
        <p:nvPicPr>
          <p:cNvPr id="25602" name="Picture 6" descr="G:\SIMREG\Immagin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5413" y="1641475"/>
            <a:ext cx="6353175" cy="4454525"/>
          </a:xfrm>
          <a:noFill/>
          <a:extLst>
            <a:ext uri="{909E8E84-426E-40dd-AFC4-6F175D3DCCD1}">
              <a14:hiddenFill xmlns:a14="http://schemas.microsoft.com/office/drawing/2010/main">
                <a:solidFill>
                  <a:srgbClr val="FFFFFF"/>
                </a:solidFill>
              </a14:hiddenFill>
            </a:ext>
          </a:extLst>
        </p:spPr>
      </p:pic>
      <p:sp>
        <p:nvSpPr>
          <p:cNvPr id="25603" name="Rettangolo 1"/>
          <p:cNvSpPr>
            <a:spLocks noChangeArrowheads="1"/>
          </p:cNvSpPr>
          <p:nvPr/>
        </p:nvSpPr>
        <p:spPr bwMode="auto">
          <a:xfrm>
            <a:off x="1835150" y="2492375"/>
            <a:ext cx="5113338" cy="504825"/>
          </a:xfrm>
          <a:prstGeom prst="rect">
            <a:avLst/>
          </a:prstGeom>
          <a:solidFill>
            <a:schemeClr val="bg1"/>
          </a:solidFill>
          <a:ln>
            <a:noFill/>
          </a:ln>
        </p:spPr>
        <p:txBody>
          <a:bodyPr wrap="none"/>
          <a:lstStyle/>
          <a:p>
            <a:endParaRPr lang="it-IT"/>
          </a:p>
        </p:txBody>
      </p:sp>
    </p:spTree>
    <p:extLst>
      <p:ext uri="{BB962C8B-B14F-4D97-AF65-F5344CB8AC3E}">
        <p14:creationId xmlns:p14="http://schemas.microsoft.com/office/powerpoint/2010/main" val="6151561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n-GB" dirty="0">
              <a:ea typeface="ＭＳ Ｐゴシック" charset="0"/>
              <a:cs typeface="+mj-cs"/>
            </a:endParaRPr>
          </a:p>
        </p:txBody>
      </p:sp>
      <p:pic>
        <p:nvPicPr>
          <p:cNvPr id="27650" name="Picture 5" descr="C:\DOCUME~1\Babbo\IMPOST~1\Temp\\msotw9_temp0.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828800"/>
            <a:ext cx="7086600" cy="4876800"/>
          </a:xfrm>
          <a:noFill/>
          <a:extLst>
            <a:ext uri="{909E8E84-426E-40dd-AFC4-6F175D3DCCD1}">
              <a14:hiddenFill xmlns:a14="http://schemas.microsoft.com/office/drawing/2010/main">
                <a:solidFill>
                  <a:srgbClr val="FFFFFF"/>
                </a:solidFill>
              </a14:hiddenFill>
            </a:ext>
          </a:extLst>
        </p:spPr>
      </p:pic>
      <p:sp>
        <p:nvSpPr>
          <p:cNvPr id="27651" name="Rettangolo 1"/>
          <p:cNvSpPr>
            <a:spLocks noChangeArrowheads="1"/>
          </p:cNvSpPr>
          <p:nvPr/>
        </p:nvSpPr>
        <p:spPr bwMode="auto">
          <a:xfrm>
            <a:off x="1547813" y="2781300"/>
            <a:ext cx="5976937" cy="647700"/>
          </a:xfrm>
          <a:prstGeom prst="rect">
            <a:avLst/>
          </a:prstGeom>
          <a:solidFill>
            <a:schemeClr val="bg1"/>
          </a:solidFill>
          <a:ln w="12700" cap="sq">
            <a:solidFill>
              <a:schemeClr val="bg1"/>
            </a:solidFill>
            <a:round/>
            <a:headEnd type="none" w="sm" len="sm"/>
            <a:tailEnd type="none" w="sm" len="sm"/>
          </a:ln>
        </p:spPr>
        <p:txBody>
          <a:bodyPr wrap="none"/>
          <a:lstStyle/>
          <a:p>
            <a:endParaRPr lang="it-IT"/>
          </a:p>
        </p:txBody>
      </p:sp>
    </p:spTree>
    <p:extLst>
      <p:ext uri="{BB962C8B-B14F-4D97-AF65-F5344CB8AC3E}">
        <p14:creationId xmlns:p14="http://schemas.microsoft.com/office/powerpoint/2010/main" val="16219456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endParaRPr lang="en-GB" dirty="0">
              <a:ea typeface="ＭＳ Ｐゴシック" charset="0"/>
              <a:cs typeface="+mj-cs"/>
            </a:endParaRPr>
          </a:p>
        </p:txBody>
      </p:sp>
      <p:pic>
        <p:nvPicPr>
          <p:cNvPr id="29698" name="Picture 5" descr="C:\DOCUME~1\Babbo\IMPOST~1\Temp\\msotw9_temp0.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844675"/>
            <a:ext cx="6629400" cy="4648200"/>
          </a:xfrm>
          <a:noFill/>
          <a:extLst>
            <a:ext uri="{909E8E84-426E-40dd-AFC4-6F175D3DCCD1}">
              <a14:hiddenFill xmlns:a14="http://schemas.microsoft.com/office/drawing/2010/main">
                <a:solidFill>
                  <a:srgbClr val="FFFFFF"/>
                </a:solidFill>
              </a14:hiddenFill>
            </a:ext>
          </a:extLst>
        </p:spPr>
      </p:pic>
      <p:sp>
        <p:nvSpPr>
          <p:cNvPr id="29699" name="Rettangolo 1"/>
          <p:cNvSpPr>
            <a:spLocks noChangeArrowheads="1"/>
          </p:cNvSpPr>
          <p:nvPr/>
        </p:nvSpPr>
        <p:spPr bwMode="auto">
          <a:xfrm>
            <a:off x="1403350" y="1916113"/>
            <a:ext cx="6553200" cy="288925"/>
          </a:xfrm>
          <a:prstGeom prst="rect">
            <a:avLst/>
          </a:prstGeom>
          <a:solidFill>
            <a:schemeClr val="bg1"/>
          </a:solidFill>
          <a:ln w="12700" cap="sq">
            <a:solidFill>
              <a:schemeClr val="bg1"/>
            </a:solidFill>
            <a:round/>
            <a:headEnd type="none" w="sm" len="sm"/>
            <a:tailEnd type="none" w="sm" len="sm"/>
          </a:ln>
        </p:spPr>
        <p:txBody>
          <a:bodyPr wrap="none"/>
          <a:lstStyle/>
          <a:p>
            <a:endParaRPr lang="it-IT"/>
          </a:p>
        </p:txBody>
      </p:sp>
    </p:spTree>
    <p:extLst>
      <p:ext uri="{BB962C8B-B14F-4D97-AF65-F5344CB8AC3E}">
        <p14:creationId xmlns:p14="http://schemas.microsoft.com/office/powerpoint/2010/main" val="24516196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p:nvPr>
        </p:nvSpPr>
        <p:spPr/>
        <p:txBody>
          <a:bodyPr/>
          <a:lstStyle/>
          <a:p>
            <a:pPr eaLnBrk="1" hangingPunct="1">
              <a:defRPr/>
            </a:pPr>
            <a:endParaRPr lang="en-US">
              <a:latin typeface="Calibri" charset="0"/>
              <a:ea typeface="ＭＳ Ｐゴシック" charset="0"/>
              <a:cs typeface="ＭＳ Ｐゴシック" charset="0"/>
            </a:endParaRPr>
          </a:p>
        </p:txBody>
      </p:sp>
      <p:pic>
        <p:nvPicPr>
          <p:cNvPr id="31746" name="Picture 3"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228600"/>
            <a:ext cx="66929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 name="Freccia a sinistra 3"/>
          <p:cNvSpPr/>
          <p:nvPr/>
        </p:nvSpPr>
        <p:spPr>
          <a:xfrm>
            <a:off x="6300788" y="5229225"/>
            <a:ext cx="358775" cy="144463"/>
          </a:xfrm>
          <a:prstGeom prst="leftArrow">
            <a:avLst>
              <a:gd name="adj1" fmla="val 50000"/>
              <a:gd name="adj2" fmla="val 538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FF0000"/>
              </a:solidFill>
            </a:endParaRPr>
          </a:p>
        </p:txBody>
      </p:sp>
      <p:sp>
        <p:nvSpPr>
          <p:cNvPr id="2" name="Rettangolo 1"/>
          <p:cNvSpPr/>
          <p:nvPr/>
        </p:nvSpPr>
        <p:spPr>
          <a:xfrm>
            <a:off x="1225550" y="3716338"/>
            <a:ext cx="6692900" cy="2760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2501900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7350"/>
            <a:ext cx="7772400" cy="1655763"/>
          </a:xfrm>
        </p:spPr>
        <p:txBody>
          <a:bodyPr/>
          <a:lstStyle/>
          <a:p>
            <a:pPr eaLnBrk="1" hangingPunct="1">
              <a:defRPr/>
            </a:pPr>
            <a:r>
              <a:rPr lang="it-IT" dirty="0" smtClean="0">
                <a:ea typeface="ＭＳ Ｐゴシック" charset="0"/>
                <a:cs typeface="+mj-cs"/>
              </a:rPr>
              <a:t>Un caso di asma bronchiale</a:t>
            </a:r>
            <a:endParaRPr lang="en-GB" dirty="0">
              <a:ea typeface="ＭＳ Ｐゴシック" charset="0"/>
              <a:cs typeface="+mj-cs"/>
            </a:endParaRPr>
          </a:p>
        </p:txBody>
      </p:sp>
      <p:sp>
        <p:nvSpPr>
          <p:cNvPr id="8195" name="Rectangle 3"/>
          <p:cNvSpPr>
            <a:spLocks noGrp="1" noChangeArrowheads="1"/>
          </p:cNvSpPr>
          <p:nvPr>
            <p:ph type="body" idx="1"/>
          </p:nvPr>
        </p:nvSpPr>
        <p:spPr>
          <a:xfrm>
            <a:off x="685800" y="836613"/>
            <a:ext cx="7772400" cy="5259387"/>
          </a:xfrm>
        </p:spPr>
        <p:txBody>
          <a:bodyPr/>
          <a:lstStyle/>
          <a:p>
            <a:pPr eaLnBrk="1" hangingPunct="1">
              <a:defRPr/>
            </a:pPr>
            <a:r>
              <a:rPr lang="it-IT" sz="2800">
                <a:latin typeface="Times New Roman" charset="0"/>
                <a:ea typeface="MS PGothic" charset="0"/>
              </a:rPr>
              <a:t>Donna di 29 anni, casalinga, sposata con due figli. Venne alla nostra osservazione perché affetta da asma durante la terza gravidanza. Poliallergica, era stata trattata a lungo con TIS senza vantaggi apprezzabili.</a:t>
            </a:r>
          </a:p>
          <a:p>
            <a:pPr eaLnBrk="1" hangingPunct="1">
              <a:defRPr/>
            </a:pPr>
            <a:r>
              <a:rPr lang="it-IT" sz="2800">
                <a:latin typeface="Times New Roman" charset="0"/>
                <a:ea typeface="MS PGothic" charset="0"/>
              </a:rPr>
              <a:t>La prima diapositiva corrisponde alla prima visita effettuata presso il nostro ambulatorio</a:t>
            </a:r>
          </a:p>
          <a:p>
            <a:pPr eaLnBrk="1" hangingPunct="1">
              <a:defRPr/>
            </a:pPr>
            <a:r>
              <a:rPr lang="it-IT" sz="2800">
                <a:latin typeface="Times New Roman" charset="0"/>
                <a:ea typeface="MS PGothic" charset="0"/>
              </a:rPr>
              <a:t>La seconda corrisponde ad una visita effettuata dopo alcuni anni di auto-sospensione della terapia</a:t>
            </a:r>
          </a:p>
          <a:p>
            <a:pPr eaLnBrk="1" hangingPunct="1">
              <a:defRPr/>
            </a:pPr>
            <a:r>
              <a:rPr lang="it-IT" sz="2800">
                <a:latin typeface="Times New Roman" charset="0"/>
                <a:ea typeface="MS PGothic" charset="0"/>
              </a:rPr>
              <a:t>La terza corrisponde ad una visita effettuata dopo poche </a:t>
            </a:r>
            <a:r>
              <a:rPr lang="it-IT" sz="2400">
                <a:latin typeface="Times New Roman" charset="0"/>
                <a:ea typeface="MS PGothic" charset="0"/>
              </a:rPr>
              <a:t>settim</a:t>
            </a:r>
            <a:r>
              <a:rPr lang="it-IT" sz="2800">
                <a:latin typeface="Times New Roman" charset="0"/>
                <a:ea typeface="MS PGothic" charset="0"/>
              </a:rPr>
              <a:t>ane dalla ripresa della terapia</a:t>
            </a:r>
            <a:endParaRPr lang="en-GB" sz="2800">
              <a:latin typeface="Times New Roman" charset="0"/>
              <a:ea typeface="MS PGothic" charset="0"/>
            </a:endParaRPr>
          </a:p>
        </p:txBody>
      </p:sp>
    </p:spTree>
    <p:extLst>
      <p:ext uri="{BB962C8B-B14F-4D97-AF65-F5344CB8AC3E}">
        <p14:creationId xmlns:p14="http://schemas.microsoft.com/office/powerpoint/2010/main" val="1037844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AB146A3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3850" y="1700213"/>
            <a:ext cx="8640763" cy="3621087"/>
          </a:xfrm>
          <a:noFill/>
          <a:extLst>
            <a:ext uri="{909E8E84-426E-40dd-AFC4-6F175D3DCCD1}">
              <a14:hiddenFill xmlns:a14="http://schemas.microsoft.com/office/drawing/2010/main">
                <a:solidFill>
                  <a:srgbClr val="FFFFFF"/>
                </a:solidFill>
              </a14:hiddenFill>
            </a:ext>
          </a:extLst>
        </p:spPr>
      </p:pic>
      <p:sp>
        <p:nvSpPr>
          <p:cNvPr id="34818" name="CasellaDiTesto 3"/>
          <p:cNvSpPr txBox="1">
            <a:spLocks noChangeArrowheads="1"/>
          </p:cNvSpPr>
          <p:nvPr/>
        </p:nvSpPr>
        <p:spPr bwMode="auto">
          <a:xfrm>
            <a:off x="611188" y="549275"/>
            <a:ext cx="7561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it-IT" sz="3200" dirty="0">
                <a:latin typeface="Arial" charset="0"/>
                <a:cs typeface="Arial" charset="0"/>
              </a:rPr>
              <a:t>La quarta diapositiva corrisponde a….</a:t>
            </a:r>
          </a:p>
        </p:txBody>
      </p:sp>
    </p:spTree>
    <p:extLst>
      <p:ext uri="{BB962C8B-B14F-4D97-AF65-F5344CB8AC3E}">
        <p14:creationId xmlns:p14="http://schemas.microsoft.com/office/powerpoint/2010/main" val="42426282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610913"/>
            <a:ext cx="9144000" cy="3423191"/>
          </a:xfrm>
          <a:prstGeom prst="rect">
            <a:avLst/>
          </a:prstGeom>
        </p:spPr>
      </p:pic>
    </p:spTree>
    <p:extLst>
      <p:ext uri="{BB962C8B-B14F-4D97-AF65-F5344CB8AC3E}">
        <p14:creationId xmlns:p14="http://schemas.microsoft.com/office/powerpoint/2010/main" val="2316800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p:nvPr>
        </p:nvSpPr>
        <p:spPr/>
        <p:txBody>
          <a:bodyPr/>
          <a:lstStyle/>
          <a:p>
            <a:pPr eaLnBrk="1" hangingPunct="1">
              <a:defRPr/>
            </a:pPr>
            <a:endParaRPr lang="en-US" dirty="0">
              <a:latin typeface="Calibri" charset="0"/>
              <a:ea typeface="ＭＳ Ｐゴシック" charset="0"/>
              <a:cs typeface="ＭＳ Ｐゴシック" charset="0"/>
            </a:endParaRPr>
          </a:p>
        </p:txBody>
      </p:sp>
      <p:pic>
        <p:nvPicPr>
          <p:cNvPr id="31746" name="Picture 3"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228600"/>
            <a:ext cx="66929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 name="Freccia a sinistra 3"/>
          <p:cNvSpPr/>
          <p:nvPr/>
        </p:nvSpPr>
        <p:spPr>
          <a:xfrm>
            <a:off x="6300788" y="5229225"/>
            <a:ext cx="358775" cy="144463"/>
          </a:xfrm>
          <a:prstGeom prst="leftArrow">
            <a:avLst>
              <a:gd name="adj1" fmla="val 50000"/>
              <a:gd name="adj2" fmla="val 538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solidFill>
                <a:srgbClr val="FF0000"/>
              </a:solidFill>
            </a:endParaRPr>
          </a:p>
        </p:txBody>
      </p:sp>
      <p:sp>
        <p:nvSpPr>
          <p:cNvPr id="3" name="Freccia sinistra 2"/>
          <p:cNvSpPr/>
          <p:nvPr/>
        </p:nvSpPr>
        <p:spPr>
          <a:xfrm flipV="1">
            <a:off x="6300788" y="5508624"/>
            <a:ext cx="557212" cy="254000"/>
          </a:xfrm>
          <a:prstGeom prst="lef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623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413" y="212725"/>
            <a:ext cx="7627937"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877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olo 1"/>
          <p:cNvSpPr>
            <a:spLocks noGrp="1"/>
          </p:cNvSpPr>
          <p:nvPr>
            <p:ph type="title"/>
          </p:nvPr>
        </p:nvSpPr>
        <p:spPr>
          <a:xfrm>
            <a:off x="457200" y="274638"/>
            <a:ext cx="8229600" cy="1425575"/>
          </a:xfrm>
        </p:spPr>
        <p:txBody>
          <a:bodyPr>
            <a:normAutofit fontScale="90000"/>
          </a:bodyPr>
          <a:lstStyle/>
          <a:p>
            <a:pPr algn="l"/>
            <a:r>
              <a:rPr lang="it-IT" sz="3600">
                <a:latin typeface="Calibri" charset="0"/>
              </a:rPr>
              <a:t>Implications of adopting the Global Lungs Initiative 2012 all-age reference equations for spirometry </a:t>
            </a:r>
            <a:br>
              <a:rPr lang="it-IT" sz="3600">
                <a:latin typeface="Calibri" charset="0"/>
              </a:rPr>
            </a:br>
            <a:endParaRPr lang="en-US" sz="3600">
              <a:latin typeface="Calibri" charset="0"/>
            </a:endParaRPr>
          </a:p>
        </p:txBody>
      </p:sp>
      <p:sp>
        <p:nvSpPr>
          <p:cNvPr id="45058" name="Segnaposto contenuto 2"/>
          <p:cNvSpPr>
            <a:spLocks noGrp="1"/>
          </p:cNvSpPr>
          <p:nvPr>
            <p:ph idx="1"/>
          </p:nvPr>
        </p:nvSpPr>
        <p:spPr>
          <a:xfrm>
            <a:off x="179388" y="1600200"/>
            <a:ext cx="8856662" cy="4525963"/>
          </a:xfrm>
        </p:spPr>
        <p:txBody>
          <a:bodyPr/>
          <a:lstStyle/>
          <a:p>
            <a:r>
              <a:rPr lang="it-IT" sz="2400">
                <a:latin typeface="Calibri" charset="0"/>
              </a:rPr>
              <a:t>GLI 2012 equations produce similar predicted values for FEV1 and FVC compared with NHANES, but produce larger values than ECSC. Differences in the LLN lead to an important increase in the prevalence rate of a low FVC compared to ECSC, and a significant decrease compared to NHANES prediction equations. Adopting GLI 2012 equations has small effects on the prevalence rate of airway obstruction. </a:t>
            </a:r>
            <a:r>
              <a:rPr lang="it-IT" sz="2400" b="1">
                <a:solidFill>
                  <a:srgbClr val="FF0000"/>
                </a:solidFill>
                <a:latin typeface="Calibri" charset="0"/>
              </a:rPr>
              <a:t>GOLD stages 2–4 lead to .20% underdiagnosis of airway obstruction up to the age of 55 years and to 16–23% overdiagnosis in older subjects. </a:t>
            </a:r>
            <a:r>
              <a:rPr lang="it-IT" sz="2400">
                <a:latin typeface="Calibri" charset="0"/>
              </a:rPr>
              <a:t>GLI 2012 equations increase the prevalence of a ‘‘</a:t>
            </a:r>
            <a:r>
              <a:rPr lang="it-IT" altLang="ja-JP" sz="2400">
                <a:latin typeface="Calibri" charset="0"/>
              </a:rPr>
              <a:t>restrictive spirometric pattern</a:t>
            </a:r>
            <a:r>
              <a:rPr lang="it-IT" sz="2400">
                <a:latin typeface="Calibri" charset="0"/>
              </a:rPr>
              <a:t>’’</a:t>
            </a:r>
            <a:r>
              <a:rPr lang="it-IT" altLang="ja-JP" sz="2400">
                <a:latin typeface="Calibri" charset="0"/>
              </a:rPr>
              <a:t> compared to ECSC but decrease it compared to NHANES. </a:t>
            </a:r>
          </a:p>
          <a:p>
            <a:endParaRPr lang="en-US" sz="2400">
              <a:latin typeface="Calibri" charset="0"/>
            </a:endParaRPr>
          </a:p>
        </p:txBody>
      </p:sp>
      <p:sp>
        <p:nvSpPr>
          <p:cNvPr id="45059" name="CasellaDiTesto 4"/>
          <p:cNvSpPr txBox="1">
            <a:spLocks noChangeArrowheads="1"/>
          </p:cNvSpPr>
          <p:nvPr/>
        </p:nvSpPr>
        <p:spPr bwMode="auto">
          <a:xfrm>
            <a:off x="395288" y="6165850"/>
            <a:ext cx="6769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45060" name="CasellaDiTesto 5"/>
          <p:cNvSpPr txBox="1">
            <a:spLocks noChangeArrowheads="1"/>
          </p:cNvSpPr>
          <p:nvPr/>
        </p:nvSpPr>
        <p:spPr bwMode="auto">
          <a:xfrm>
            <a:off x="468313" y="6165850"/>
            <a:ext cx="5472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Philip H. Quanjer et al. Eur Respir J 2013 </a:t>
            </a:r>
          </a:p>
          <a:p>
            <a:pPr eaLnBrk="1" hangingPunct="1"/>
            <a:endParaRPr lang="en-US" sz="1800"/>
          </a:p>
        </p:txBody>
      </p:sp>
    </p:spTree>
    <p:extLst>
      <p:ext uri="{BB962C8B-B14F-4D97-AF65-F5344CB8AC3E}">
        <p14:creationId xmlns:p14="http://schemas.microsoft.com/office/powerpoint/2010/main" val="41308138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p:nvPr>
        </p:nvSpPr>
        <p:spPr/>
        <p:txBody>
          <a:bodyPr>
            <a:normAutofit fontScale="90000"/>
          </a:bodyPr>
          <a:lstStyle/>
          <a:p>
            <a:r>
              <a:rPr lang="en-US">
                <a:latin typeface="Calibri" charset="0"/>
              </a:rPr>
              <a:t>Come definire la presenza di malattia?</a:t>
            </a:r>
          </a:p>
        </p:txBody>
      </p:sp>
      <p:sp>
        <p:nvSpPr>
          <p:cNvPr id="52226" name="Segnaposto contenuto 2"/>
          <p:cNvSpPr>
            <a:spLocks noGrp="1"/>
          </p:cNvSpPr>
          <p:nvPr>
            <p:ph idx="1"/>
          </p:nvPr>
        </p:nvSpPr>
        <p:spPr>
          <a:xfrm>
            <a:off x="323850" y="1600200"/>
            <a:ext cx="8640763" cy="4525963"/>
          </a:xfrm>
        </p:spPr>
        <p:txBody>
          <a:bodyPr>
            <a:normAutofit lnSpcReduction="10000"/>
          </a:bodyPr>
          <a:lstStyle/>
          <a:p>
            <a:r>
              <a:rPr lang="en-US" sz="2000">
                <a:latin typeface="Calibri" charset="0"/>
              </a:rPr>
              <a:t>If the definition of a disease is the presence of a value of a functional parameter below the LLN, the clinician is in an apparent situation of certainty until the next change of the LLN, for example following the publication of new equations.  </a:t>
            </a:r>
            <a:r>
              <a:rPr lang="en-US" sz="2000" b="1">
                <a:solidFill>
                  <a:srgbClr val="FF0000"/>
                </a:solidFill>
                <a:latin typeface="Calibri" charset="0"/>
              </a:rPr>
              <a:t>A situation in which a diagnosis can be accepted or refused according to a changing external standard is clearly not acceptable and may be one of the reasons of the under use of the functional assessment in the clinical practice of respiratory medicine. </a:t>
            </a:r>
            <a:r>
              <a:rPr lang="en-US" sz="2000">
                <a:latin typeface="Calibri" charset="0"/>
              </a:rPr>
              <a:t>Up to now, the possible solution is the use of the LLN according to its probabilistic definition: 5</a:t>
            </a:r>
            <a:r>
              <a:rPr lang="en-US" sz="2000" baseline="30000">
                <a:latin typeface="Calibri" charset="0"/>
              </a:rPr>
              <a:t>th</a:t>
            </a:r>
            <a:r>
              <a:rPr lang="en-US" sz="2000">
                <a:latin typeface="Calibri" charset="0"/>
              </a:rPr>
              <a:t> centile of the distribution in the normal reference population. It is possible then to compare that probability of being a member of the normal healthy population with the probability of being affected by a disease as suggested by all the other already collected clinical data. </a:t>
            </a:r>
            <a:r>
              <a:rPr lang="en-US" sz="2000" b="1">
                <a:solidFill>
                  <a:srgbClr val="FF0000"/>
                </a:solidFill>
                <a:latin typeface="Calibri" charset="0"/>
              </a:rPr>
              <a:t>If the probability of the presence of a disease is quite high, it could be sensible to push higher the LLN to accept that diagnosis. In the opposite case, it could be sensible to push the LLN in the opposite direction.</a:t>
            </a:r>
            <a:r>
              <a:rPr lang="it-IT" sz="2000" b="1">
                <a:solidFill>
                  <a:srgbClr val="FF0000"/>
                </a:solidFill>
                <a:latin typeface="Calibri" charset="0"/>
              </a:rPr>
              <a:t> </a:t>
            </a:r>
            <a:endParaRPr lang="en-US" sz="2000" b="1">
              <a:solidFill>
                <a:srgbClr val="FF0000"/>
              </a:solidFill>
              <a:latin typeface="Calibri" charset="0"/>
            </a:endParaRPr>
          </a:p>
        </p:txBody>
      </p:sp>
    </p:spTree>
    <p:extLst>
      <p:ext uri="{BB962C8B-B14F-4D97-AF65-F5344CB8AC3E}">
        <p14:creationId xmlns:p14="http://schemas.microsoft.com/office/powerpoint/2010/main" val="19764472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Conclusioni</a:t>
            </a:r>
            <a:endParaRPr lang="en-US" dirty="0"/>
          </a:p>
        </p:txBody>
      </p:sp>
      <p:sp>
        <p:nvSpPr>
          <p:cNvPr id="3" name="Segnaposto contenuto 2"/>
          <p:cNvSpPr>
            <a:spLocks noGrp="1"/>
          </p:cNvSpPr>
          <p:nvPr>
            <p:ph idx="1"/>
          </p:nvPr>
        </p:nvSpPr>
        <p:spPr/>
        <p:txBody>
          <a:bodyPr/>
          <a:lstStyle/>
          <a:p>
            <a:r>
              <a:rPr lang="en-US" dirty="0" err="1" smtClean="0"/>
              <a:t>Gli</a:t>
            </a:r>
            <a:r>
              <a:rPr lang="en-US" dirty="0" smtClean="0"/>
              <a:t> </a:t>
            </a:r>
            <a:r>
              <a:rPr lang="en-US" dirty="0" err="1" smtClean="0"/>
              <a:t>esami</a:t>
            </a:r>
            <a:r>
              <a:rPr lang="en-US" dirty="0" smtClean="0"/>
              <a:t> </a:t>
            </a:r>
            <a:r>
              <a:rPr lang="en-US" dirty="0" err="1" smtClean="0"/>
              <a:t>funzionali</a:t>
            </a:r>
            <a:r>
              <a:rPr lang="en-US" dirty="0" smtClean="0"/>
              <a:t> </a:t>
            </a:r>
            <a:r>
              <a:rPr lang="en-US" dirty="0" err="1" smtClean="0"/>
              <a:t>eseguiti</a:t>
            </a:r>
            <a:r>
              <a:rPr lang="en-US" dirty="0" smtClean="0"/>
              <a:t> in </a:t>
            </a:r>
            <a:r>
              <a:rPr lang="en-US" dirty="0" err="1" smtClean="0"/>
              <a:t>ambito</a:t>
            </a:r>
            <a:r>
              <a:rPr lang="en-US" dirty="0" smtClean="0"/>
              <a:t> </a:t>
            </a:r>
            <a:r>
              <a:rPr lang="en-US" dirty="0" err="1" smtClean="0"/>
              <a:t>clinico</a:t>
            </a:r>
            <a:r>
              <a:rPr lang="en-US" dirty="0" smtClean="0"/>
              <a:t> </a:t>
            </a:r>
            <a:r>
              <a:rPr lang="en-US" dirty="0" err="1" smtClean="0"/>
              <a:t>debbono</a:t>
            </a:r>
            <a:r>
              <a:rPr lang="en-US" dirty="0" smtClean="0"/>
              <a:t> </a:t>
            </a:r>
            <a:r>
              <a:rPr lang="en-US" dirty="0" err="1" smtClean="0"/>
              <a:t>rispondere</a:t>
            </a:r>
            <a:r>
              <a:rPr lang="en-US" dirty="0" smtClean="0"/>
              <a:t> ad un </a:t>
            </a:r>
            <a:r>
              <a:rPr lang="en-US" dirty="0" err="1" smtClean="0"/>
              <a:t>quesito</a:t>
            </a:r>
            <a:r>
              <a:rPr lang="en-US" dirty="0" smtClean="0"/>
              <a:t> </a:t>
            </a:r>
            <a:r>
              <a:rPr lang="en-US" dirty="0" err="1" smtClean="0"/>
              <a:t>clinico</a:t>
            </a:r>
            <a:r>
              <a:rPr lang="en-US" dirty="0" smtClean="0"/>
              <a:t>.</a:t>
            </a:r>
          </a:p>
          <a:p>
            <a:r>
              <a:rPr lang="en-US" dirty="0" smtClean="0"/>
              <a:t>La </a:t>
            </a:r>
            <a:r>
              <a:rPr lang="en-US" dirty="0" err="1" smtClean="0"/>
              <a:t>qualità</a:t>
            </a:r>
            <a:r>
              <a:rPr lang="en-US" dirty="0" smtClean="0"/>
              <a:t> </a:t>
            </a:r>
            <a:r>
              <a:rPr lang="en-US" dirty="0" err="1" smtClean="0"/>
              <a:t>intrinseca</a:t>
            </a:r>
            <a:r>
              <a:rPr lang="en-US" dirty="0" smtClean="0"/>
              <a:t> </a:t>
            </a:r>
            <a:r>
              <a:rPr lang="en-US" dirty="0" err="1" smtClean="0"/>
              <a:t>dell’esame</a:t>
            </a:r>
            <a:r>
              <a:rPr lang="en-US" dirty="0" smtClean="0"/>
              <a:t> </a:t>
            </a:r>
            <a:r>
              <a:rPr lang="en-US" dirty="0" err="1" smtClean="0"/>
              <a:t>eseguito</a:t>
            </a:r>
            <a:r>
              <a:rPr lang="en-US" dirty="0" smtClean="0"/>
              <a:t> </a:t>
            </a:r>
            <a:r>
              <a:rPr lang="en-US" dirty="0" err="1" smtClean="0"/>
              <a:t>è</a:t>
            </a:r>
            <a:r>
              <a:rPr lang="en-US" dirty="0" smtClean="0"/>
              <a:t> un </a:t>
            </a:r>
            <a:r>
              <a:rPr lang="en-US" dirty="0" err="1" smtClean="0"/>
              <a:t>prerequisito</a:t>
            </a:r>
            <a:r>
              <a:rPr lang="en-US" dirty="0" smtClean="0"/>
              <a:t> </a:t>
            </a:r>
            <a:r>
              <a:rPr lang="en-US" dirty="0" err="1" smtClean="0"/>
              <a:t>della</a:t>
            </a:r>
            <a:r>
              <a:rPr lang="en-US" dirty="0" smtClean="0"/>
              <a:t> </a:t>
            </a:r>
            <a:r>
              <a:rPr lang="en-US" dirty="0" err="1" smtClean="0"/>
              <a:t>sua</a:t>
            </a:r>
            <a:r>
              <a:rPr lang="en-US" dirty="0" smtClean="0"/>
              <a:t> </a:t>
            </a:r>
            <a:r>
              <a:rPr lang="en-US" dirty="0" err="1" smtClean="0"/>
              <a:t>utilità</a:t>
            </a:r>
            <a:r>
              <a:rPr lang="en-US" dirty="0" smtClean="0"/>
              <a:t> </a:t>
            </a:r>
            <a:r>
              <a:rPr lang="en-US" dirty="0" err="1" smtClean="0"/>
              <a:t>clinica</a:t>
            </a:r>
            <a:r>
              <a:rPr lang="en-US" dirty="0" smtClean="0"/>
              <a:t>.</a:t>
            </a:r>
          </a:p>
          <a:p>
            <a:r>
              <a:rPr lang="en-US" dirty="0" err="1" smtClean="0"/>
              <a:t>Tuttavia</a:t>
            </a:r>
            <a:r>
              <a:rPr lang="en-US" dirty="0" smtClean="0"/>
              <a:t> </a:t>
            </a:r>
            <a:r>
              <a:rPr lang="en-US" dirty="0" err="1" smtClean="0"/>
              <a:t>soltanto</a:t>
            </a:r>
            <a:r>
              <a:rPr lang="en-US" dirty="0" smtClean="0"/>
              <a:t> </a:t>
            </a:r>
            <a:r>
              <a:rPr lang="en-US" dirty="0" err="1" smtClean="0"/>
              <a:t>una</a:t>
            </a:r>
            <a:r>
              <a:rPr lang="en-US" dirty="0" smtClean="0"/>
              <a:t> </a:t>
            </a:r>
            <a:r>
              <a:rPr lang="en-US" dirty="0" err="1" smtClean="0"/>
              <a:t>valutazione</a:t>
            </a:r>
            <a:r>
              <a:rPr lang="en-US" dirty="0" smtClean="0"/>
              <a:t> </a:t>
            </a:r>
            <a:r>
              <a:rPr lang="en-US" dirty="0" err="1" smtClean="0"/>
              <a:t>comparata</a:t>
            </a:r>
            <a:r>
              <a:rPr lang="en-US" dirty="0" smtClean="0"/>
              <a:t> </a:t>
            </a:r>
            <a:r>
              <a:rPr lang="en-US" dirty="0" err="1" smtClean="0"/>
              <a:t>fra</a:t>
            </a:r>
            <a:r>
              <a:rPr lang="en-US" dirty="0" smtClean="0"/>
              <a:t> I </a:t>
            </a:r>
            <a:r>
              <a:rPr lang="en-US" dirty="0" err="1" smtClean="0"/>
              <a:t>risultati</a:t>
            </a:r>
            <a:r>
              <a:rPr lang="en-US" dirty="0" smtClean="0"/>
              <a:t> di un </a:t>
            </a:r>
            <a:r>
              <a:rPr lang="en-US" dirty="0" err="1" smtClean="0"/>
              <a:t>esame</a:t>
            </a:r>
            <a:r>
              <a:rPr lang="en-US" dirty="0" smtClean="0"/>
              <a:t> di </a:t>
            </a:r>
            <a:r>
              <a:rPr lang="en-US" dirty="0" err="1" smtClean="0"/>
              <a:t>qualità</a:t>
            </a:r>
            <a:r>
              <a:rPr lang="en-US" dirty="0" smtClean="0"/>
              <a:t> </a:t>
            </a:r>
            <a:r>
              <a:rPr lang="en-US" dirty="0" err="1" smtClean="0"/>
              <a:t>elevata</a:t>
            </a:r>
            <a:r>
              <a:rPr lang="en-US" dirty="0" smtClean="0"/>
              <a:t> e le </a:t>
            </a:r>
            <a:r>
              <a:rPr lang="en-US" i="1" dirty="0" err="1" smtClean="0"/>
              <a:t>probabilità</a:t>
            </a:r>
            <a:r>
              <a:rPr lang="en-US" i="1" dirty="0" smtClean="0"/>
              <a:t> ” a-priori  “ </a:t>
            </a:r>
            <a:r>
              <a:rPr lang="en-US" dirty="0" smtClean="0"/>
              <a:t>del </a:t>
            </a:r>
            <a:r>
              <a:rPr lang="en-US" dirty="0" err="1" smtClean="0"/>
              <a:t>medesimo</a:t>
            </a:r>
            <a:r>
              <a:rPr lang="en-US" dirty="0" smtClean="0"/>
              <a:t> </a:t>
            </a:r>
            <a:r>
              <a:rPr lang="en-US" dirty="0" err="1" smtClean="0"/>
              <a:t>risultato</a:t>
            </a:r>
            <a:r>
              <a:rPr lang="en-US" dirty="0" smtClean="0"/>
              <a:t> ne </a:t>
            </a:r>
            <a:r>
              <a:rPr lang="en-US" dirty="0" err="1" smtClean="0"/>
              <a:t>consentirà</a:t>
            </a:r>
            <a:r>
              <a:rPr lang="en-US" dirty="0" smtClean="0"/>
              <a:t> un </a:t>
            </a:r>
            <a:r>
              <a:rPr lang="en-US" dirty="0" err="1" smtClean="0"/>
              <a:t>uso</a:t>
            </a:r>
            <a:r>
              <a:rPr lang="en-US" dirty="0" smtClean="0"/>
              <a:t> </a:t>
            </a:r>
            <a:r>
              <a:rPr lang="en-US" dirty="0" err="1" smtClean="0"/>
              <a:t>adeguato</a:t>
            </a:r>
            <a:r>
              <a:rPr lang="en-US" dirty="0" smtClean="0"/>
              <a:t>.</a:t>
            </a:r>
            <a:endParaRPr lang="en-US" dirty="0"/>
          </a:p>
        </p:txBody>
      </p:sp>
    </p:spTree>
    <p:extLst>
      <p:ext uri="{BB962C8B-B14F-4D97-AF65-F5344CB8AC3E}">
        <p14:creationId xmlns:p14="http://schemas.microsoft.com/office/powerpoint/2010/main" val="1289367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62622" y="526645"/>
            <a:ext cx="7022354" cy="5805484"/>
          </a:xfrm>
          <a:prstGeom prst="rect">
            <a:avLst/>
          </a:prstGeom>
        </p:spPr>
      </p:pic>
    </p:spTree>
    <p:extLst>
      <p:ext uri="{BB962C8B-B14F-4D97-AF65-F5344CB8AC3E}">
        <p14:creationId xmlns:p14="http://schemas.microsoft.com/office/powerpoint/2010/main" val="42450003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12469" y="573113"/>
            <a:ext cx="7713254" cy="5978427"/>
          </a:xfrm>
          <a:prstGeom prst="rect">
            <a:avLst/>
          </a:prstGeom>
        </p:spPr>
      </p:pic>
    </p:spTree>
    <p:extLst>
      <p:ext uri="{BB962C8B-B14F-4D97-AF65-F5344CB8AC3E}">
        <p14:creationId xmlns:p14="http://schemas.microsoft.com/office/powerpoint/2010/main" val="17395166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Alcuni</a:t>
            </a:r>
            <a:r>
              <a:rPr lang="en-US" dirty="0" smtClean="0"/>
              <a:t> </a:t>
            </a:r>
            <a:r>
              <a:rPr lang="en-US" dirty="0" err="1" smtClean="0"/>
              <a:t>punti</a:t>
            </a:r>
            <a:r>
              <a:rPr lang="en-US" dirty="0" smtClean="0"/>
              <a:t> </a:t>
            </a:r>
            <a:r>
              <a:rPr lang="en-US" dirty="0" err="1" smtClean="0"/>
              <a:t>importanti</a:t>
            </a:r>
            <a:endParaRPr lang="en-US" dirty="0"/>
          </a:p>
        </p:txBody>
      </p:sp>
      <p:sp>
        <p:nvSpPr>
          <p:cNvPr id="3" name="Segnaposto contenuto 2"/>
          <p:cNvSpPr>
            <a:spLocks noGrp="1"/>
          </p:cNvSpPr>
          <p:nvPr>
            <p:ph idx="1"/>
          </p:nvPr>
        </p:nvSpPr>
        <p:spPr/>
        <p:txBody>
          <a:bodyPr>
            <a:normAutofit fontScale="70000" lnSpcReduction="20000"/>
          </a:bodyPr>
          <a:lstStyle/>
          <a:p>
            <a:r>
              <a:rPr lang="en-US" dirty="0" err="1" smtClean="0"/>
              <a:t>Esame</a:t>
            </a:r>
            <a:r>
              <a:rPr lang="en-US" dirty="0" smtClean="0"/>
              <a:t> </a:t>
            </a:r>
            <a:r>
              <a:rPr lang="en-US" dirty="0" err="1" smtClean="0"/>
              <a:t>eseguito</a:t>
            </a:r>
            <a:r>
              <a:rPr lang="en-US" dirty="0" smtClean="0"/>
              <a:t> in </a:t>
            </a:r>
            <a:r>
              <a:rPr lang="en-US" dirty="0" err="1" smtClean="0"/>
              <a:t>conformità</a:t>
            </a:r>
            <a:r>
              <a:rPr lang="en-US" dirty="0" smtClean="0"/>
              <a:t> </a:t>
            </a:r>
            <a:r>
              <a:rPr lang="en-US" dirty="0" err="1" smtClean="0"/>
              <a:t>allo</a:t>
            </a:r>
            <a:r>
              <a:rPr lang="en-US" dirty="0" smtClean="0"/>
              <a:t> standard ERS/ATS 2005</a:t>
            </a:r>
          </a:p>
          <a:p>
            <a:r>
              <a:rPr lang="en-US" dirty="0" err="1" smtClean="0"/>
              <a:t>Dati</a:t>
            </a:r>
            <a:r>
              <a:rPr lang="en-US" dirty="0" smtClean="0"/>
              <a:t> </a:t>
            </a:r>
            <a:r>
              <a:rPr lang="en-US" dirty="0" err="1" smtClean="0"/>
              <a:t>antropometrici</a:t>
            </a:r>
            <a:r>
              <a:rPr lang="en-US" dirty="0"/>
              <a:t> </a:t>
            </a:r>
            <a:r>
              <a:rPr lang="en-US" dirty="0" err="1" smtClean="0"/>
              <a:t>accurati</a:t>
            </a:r>
            <a:endParaRPr lang="en-US" dirty="0" smtClean="0"/>
          </a:p>
          <a:p>
            <a:r>
              <a:rPr lang="en-US" dirty="0" err="1" smtClean="0"/>
              <a:t>Dati</a:t>
            </a:r>
            <a:r>
              <a:rPr lang="en-US" dirty="0" smtClean="0"/>
              <a:t> di </a:t>
            </a:r>
            <a:r>
              <a:rPr lang="en-US" dirty="0" err="1" smtClean="0"/>
              <a:t>riferimento</a:t>
            </a:r>
            <a:r>
              <a:rPr lang="en-US" dirty="0" smtClean="0"/>
              <a:t> </a:t>
            </a:r>
            <a:r>
              <a:rPr lang="en-US" dirty="0" err="1" smtClean="0"/>
              <a:t>espliciti</a:t>
            </a:r>
            <a:endParaRPr lang="en-US" dirty="0" smtClean="0"/>
          </a:p>
          <a:p>
            <a:r>
              <a:rPr lang="en-US" dirty="0" err="1" smtClean="0"/>
              <a:t>Quesito</a:t>
            </a:r>
            <a:r>
              <a:rPr lang="en-US" dirty="0" smtClean="0"/>
              <a:t> </a:t>
            </a:r>
            <a:r>
              <a:rPr lang="en-US" dirty="0" err="1" smtClean="0"/>
              <a:t>clinico</a:t>
            </a:r>
            <a:r>
              <a:rPr lang="en-US" dirty="0" smtClean="0"/>
              <a:t> </a:t>
            </a:r>
            <a:r>
              <a:rPr lang="en-US" dirty="0" err="1" smtClean="0"/>
              <a:t>esplicito</a:t>
            </a:r>
            <a:endParaRPr lang="en-US" dirty="0" smtClean="0"/>
          </a:p>
          <a:p>
            <a:r>
              <a:rPr lang="en-US" dirty="0" err="1" smtClean="0"/>
              <a:t>Esecuzione</a:t>
            </a:r>
            <a:r>
              <a:rPr lang="en-US" dirty="0" smtClean="0"/>
              <a:t> </a:t>
            </a:r>
            <a:r>
              <a:rPr lang="en-US" dirty="0" err="1" smtClean="0"/>
              <a:t>sia</a:t>
            </a:r>
            <a:r>
              <a:rPr lang="en-US" dirty="0" smtClean="0"/>
              <a:t> di </a:t>
            </a:r>
            <a:r>
              <a:rPr lang="en-US" dirty="0" err="1" smtClean="0"/>
              <a:t>capacità</a:t>
            </a:r>
            <a:r>
              <a:rPr lang="en-US" dirty="0" smtClean="0"/>
              <a:t> </a:t>
            </a:r>
            <a:r>
              <a:rPr lang="en-US" dirty="0" err="1" smtClean="0"/>
              <a:t>vitale</a:t>
            </a:r>
            <a:r>
              <a:rPr lang="en-US" dirty="0" smtClean="0"/>
              <a:t> </a:t>
            </a:r>
            <a:r>
              <a:rPr lang="en-US" dirty="0" err="1" smtClean="0"/>
              <a:t>lenta</a:t>
            </a:r>
            <a:r>
              <a:rPr lang="en-US" dirty="0" smtClean="0"/>
              <a:t> </a:t>
            </a:r>
            <a:r>
              <a:rPr lang="en-US" dirty="0" err="1" smtClean="0"/>
              <a:t>sia</a:t>
            </a:r>
            <a:r>
              <a:rPr lang="en-US" dirty="0" smtClean="0"/>
              <a:t> di </a:t>
            </a:r>
            <a:r>
              <a:rPr lang="en-US" dirty="0" err="1" smtClean="0"/>
              <a:t>capacità</a:t>
            </a:r>
            <a:r>
              <a:rPr lang="en-US" dirty="0" smtClean="0"/>
              <a:t> </a:t>
            </a:r>
            <a:r>
              <a:rPr lang="en-US" dirty="0" err="1" smtClean="0"/>
              <a:t>vitale</a:t>
            </a:r>
            <a:r>
              <a:rPr lang="en-US" dirty="0" smtClean="0"/>
              <a:t> </a:t>
            </a:r>
            <a:r>
              <a:rPr lang="en-US" dirty="0" err="1" smtClean="0"/>
              <a:t>forzata</a:t>
            </a:r>
            <a:r>
              <a:rPr lang="en-US" dirty="0" smtClean="0"/>
              <a:t> </a:t>
            </a:r>
            <a:r>
              <a:rPr lang="en-US" dirty="0" err="1" smtClean="0"/>
              <a:t>obbligatoria</a:t>
            </a:r>
            <a:endParaRPr lang="en-US" dirty="0" smtClean="0"/>
          </a:p>
          <a:p>
            <a:r>
              <a:rPr lang="en-US" dirty="0" err="1" smtClean="0"/>
              <a:t>Grafico</a:t>
            </a:r>
            <a:r>
              <a:rPr lang="en-US" dirty="0" smtClean="0"/>
              <a:t> </a:t>
            </a:r>
            <a:r>
              <a:rPr lang="en-US" dirty="0" err="1" smtClean="0"/>
              <a:t>della</a:t>
            </a:r>
            <a:r>
              <a:rPr lang="en-US" dirty="0" smtClean="0"/>
              <a:t> </a:t>
            </a:r>
            <a:r>
              <a:rPr lang="en-US" dirty="0" err="1" smtClean="0"/>
              <a:t>manovra</a:t>
            </a:r>
            <a:r>
              <a:rPr lang="en-US" dirty="0" smtClean="0"/>
              <a:t> di </a:t>
            </a:r>
            <a:r>
              <a:rPr lang="en-US" dirty="0" err="1" smtClean="0"/>
              <a:t>espirazione</a:t>
            </a:r>
            <a:r>
              <a:rPr lang="en-US" dirty="0" smtClean="0"/>
              <a:t> </a:t>
            </a:r>
            <a:r>
              <a:rPr lang="en-US" dirty="0" err="1" smtClean="0"/>
              <a:t>forzata</a:t>
            </a:r>
            <a:r>
              <a:rPr lang="en-US" dirty="0" smtClean="0"/>
              <a:t> </a:t>
            </a:r>
            <a:r>
              <a:rPr lang="en-US" dirty="0" err="1" smtClean="0"/>
              <a:t>selezionata</a:t>
            </a:r>
            <a:r>
              <a:rPr lang="en-US" dirty="0" smtClean="0"/>
              <a:t> </a:t>
            </a:r>
            <a:r>
              <a:rPr lang="en-US" dirty="0" err="1" smtClean="0"/>
              <a:t>obbligatorio</a:t>
            </a:r>
            <a:endParaRPr lang="en-US" dirty="0" smtClean="0"/>
          </a:p>
          <a:p>
            <a:r>
              <a:rPr lang="en-US" dirty="0" err="1" smtClean="0"/>
              <a:t>Grafico</a:t>
            </a:r>
            <a:r>
              <a:rPr lang="en-US" dirty="0" smtClean="0"/>
              <a:t> </a:t>
            </a:r>
            <a:r>
              <a:rPr lang="en-US" dirty="0" err="1" smtClean="0"/>
              <a:t>della</a:t>
            </a:r>
            <a:r>
              <a:rPr lang="en-US" dirty="0" smtClean="0"/>
              <a:t> </a:t>
            </a:r>
            <a:r>
              <a:rPr lang="en-US" dirty="0" err="1" smtClean="0"/>
              <a:t>manovra</a:t>
            </a:r>
            <a:r>
              <a:rPr lang="en-US" dirty="0" smtClean="0"/>
              <a:t> di </a:t>
            </a:r>
            <a:r>
              <a:rPr lang="en-US" dirty="0" err="1" smtClean="0"/>
              <a:t>inspirazione</a:t>
            </a:r>
            <a:r>
              <a:rPr lang="en-US" dirty="0" smtClean="0"/>
              <a:t> </a:t>
            </a:r>
            <a:r>
              <a:rPr lang="en-US" dirty="0" err="1" smtClean="0"/>
              <a:t>forzata</a:t>
            </a:r>
            <a:r>
              <a:rPr lang="en-US" dirty="0" smtClean="0"/>
              <a:t> </a:t>
            </a:r>
            <a:r>
              <a:rPr lang="en-US" dirty="0" err="1" smtClean="0"/>
              <a:t>selezionata</a:t>
            </a:r>
            <a:r>
              <a:rPr lang="en-US" dirty="0" smtClean="0"/>
              <a:t> </a:t>
            </a:r>
            <a:r>
              <a:rPr lang="en-US" dirty="0" err="1" smtClean="0"/>
              <a:t>raccomandato</a:t>
            </a:r>
            <a:endParaRPr lang="en-US" dirty="0" smtClean="0"/>
          </a:p>
          <a:p>
            <a:r>
              <a:rPr lang="en-US" dirty="0" err="1" smtClean="0"/>
              <a:t>Grafico</a:t>
            </a:r>
            <a:r>
              <a:rPr lang="en-US" dirty="0" smtClean="0"/>
              <a:t> di </a:t>
            </a:r>
            <a:r>
              <a:rPr lang="en-US" dirty="0" err="1" smtClean="0"/>
              <a:t>sovrapposizione</a:t>
            </a:r>
            <a:r>
              <a:rPr lang="en-US" dirty="0" smtClean="0"/>
              <a:t> di </a:t>
            </a:r>
            <a:r>
              <a:rPr lang="en-US" dirty="0" err="1" smtClean="0"/>
              <a:t>tutte</a:t>
            </a:r>
            <a:r>
              <a:rPr lang="en-US" dirty="0" smtClean="0"/>
              <a:t> le </a:t>
            </a:r>
            <a:r>
              <a:rPr lang="en-US" dirty="0" err="1" smtClean="0"/>
              <a:t>manovre</a:t>
            </a:r>
            <a:r>
              <a:rPr lang="en-US" dirty="0" smtClean="0"/>
              <a:t> di </a:t>
            </a:r>
            <a:r>
              <a:rPr lang="en-US" dirty="0" err="1" smtClean="0"/>
              <a:t>espirazione</a:t>
            </a:r>
            <a:r>
              <a:rPr lang="en-US" dirty="0" smtClean="0"/>
              <a:t> </a:t>
            </a:r>
            <a:r>
              <a:rPr lang="en-US" dirty="0" err="1" smtClean="0"/>
              <a:t>forzata</a:t>
            </a:r>
            <a:r>
              <a:rPr lang="en-US" dirty="0" smtClean="0"/>
              <a:t> </a:t>
            </a:r>
            <a:r>
              <a:rPr lang="en-US" dirty="0" err="1" smtClean="0"/>
              <a:t>fortemente</a:t>
            </a:r>
            <a:r>
              <a:rPr lang="en-US" dirty="0" smtClean="0"/>
              <a:t> </a:t>
            </a:r>
            <a:r>
              <a:rPr lang="en-US" dirty="0" err="1" smtClean="0"/>
              <a:t>raccomandato</a:t>
            </a:r>
            <a:endParaRPr lang="en-US" dirty="0" smtClean="0"/>
          </a:p>
          <a:p>
            <a:r>
              <a:rPr lang="en-US" dirty="0" err="1" smtClean="0"/>
              <a:t>Presenza</a:t>
            </a:r>
            <a:r>
              <a:rPr lang="en-US" dirty="0" smtClean="0"/>
              <a:t> </a:t>
            </a:r>
            <a:r>
              <a:rPr lang="en-US" dirty="0" err="1" smtClean="0"/>
              <a:t>della</a:t>
            </a:r>
            <a:r>
              <a:rPr lang="en-US" dirty="0" smtClean="0"/>
              <a:t> </a:t>
            </a:r>
            <a:r>
              <a:rPr lang="en-US" dirty="0" err="1" smtClean="0"/>
              <a:t>curva</a:t>
            </a:r>
            <a:r>
              <a:rPr lang="en-US" dirty="0" smtClean="0"/>
              <a:t> di tidal volume </a:t>
            </a:r>
            <a:r>
              <a:rPr lang="en-US" dirty="0" err="1" smtClean="0"/>
              <a:t>nel</a:t>
            </a:r>
            <a:r>
              <a:rPr lang="en-US" dirty="0" smtClean="0"/>
              <a:t> </a:t>
            </a:r>
            <a:r>
              <a:rPr lang="en-US" dirty="0" err="1" smtClean="0"/>
              <a:t>grafico</a:t>
            </a:r>
            <a:r>
              <a:rPr lang="en-US" dirty="0" smtClean="0"/>
              <a:t> </a:t>
            </a:r>
            <a:r>
              <a:rPr lang="en-US" dirty="0" err="1" smtClean="0"/>
              <a:t>della</a:t>
            </a:r>
            <a:r>
              <a:rPr lang="en-US" dirty="0" smtClean="0"/>
              <a:t> </a:t>
            </a:r>
            <a:r>
              <a:rPr lang="en-US" dirty="0" err="1" smtClean="0"/>
              <a:t>espirazione</a:t>
            </a:r>
            <a:r>
              <a:rPr lang="en-US" dirty="0" smtClean="0"/>
              <a:t> </a:t>
            </a:r>
            <a:r>
              <a:rPr lang="en-US" dirty="0" err="1" smtClean="0"/>
              <a:t>forzata</a:t>
            </a:r>
            <a:r>
              <a:rPr lang="en-US" dirty="0" smtClean="0"/>
              <a:t> </a:t>
            </a:r>
            <a:r>
              <a:rPr lang="en-US" dirty="0" err="1" smtClean="0"/>
              <a:t>selezionata</a:t>
            </a:r>
            <a:r>
              <a:rPr lang="en-US" dirty="0"/>
              <a:t> </a:t>
            </a:r>
            <a:r>
              <a:rPr lang="en-US" dirty="0" err="1" smtClean="0"/>
              <a:t>fortemente</a:t>
            </a:r>
            <a:r>
              <a:rPr lang="en-US" dirty="0" smtClean="0"/>
              <a:t> </a:t>
            </a:r>
            <a:r>
              <a:rPr lang="en-US" dirty="0" err="1" smtClean="0"/>
              <a:t>raccomandato</a:t>
            </a:r>
            <a:r>
              <a:rPr lang="en-US" dirty="0" smtClean="0"/>
              <a:t>.</a:t>
            </a:r>
          </a:p>
          <a:p>
            <a:endParaRPr lang="en-US" dirty="0"/>
          </a:p>
        </p:txBody>
      </p:sp>
    </p:spTree>
    <p:extLst>
      <p:ext uri="{BB962C8B-B14F-4D97-AF65-F5344CB8AC3E}">
        <p14:creationId xmlns:p14="http://schemas.microsoft.com/office/powerpoint/2010/main" val="2693608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24643" y="1476375"/>
            <a:ext cx="7102928" cy="4143375"/>
          </a:xfrm>
          <a:prstGeom prst="rect">
            <a:avLst/>
          </a:prstGeom>
        </p:spPr>
      </p:pic>
    </p:spTree>
    <p:extLst>
      <p:ext uri="{BB962C8B-B14F-4D97-AF65-F5344CB8AC3E}">
        <p14:creationId xmlns:p14="http://schemas.microsoft.com/office/powerpoint/2010/main" val="27936768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555625" y="1190625"/>
            <a:ext cx="8058149" cy="4740087"/>
          </a:xfrm>
          <a:prstGeom prst="rect">
            <a:avLst/>
          </a:prstGeom>
        </p:spPr>
      </p:pic>
    </p:spTree>
    <p:extLst>
      <p:ext uri="{BB962C8B-B14F-4D97-AF65-F5344CB8AC3E}">
        <p14:creationId xmlns:p14="http://schemas.microsoft.com/office/powerpoint/2010/main" val="3032838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88851" y="1920874"/>
            <a:ext cx="8092428" cy="3825876"/>
          </a:xfrm>
          <a:prstGeom prst="rect">
            <a:avLst/>
          </a:prstGeom>
        </p:spPr>
      </p:pic>
    </p:spTree>
    <p:extLst>
      <p:ext uri="{BB962C8B-B14F-4D97-AF65-F5344CB8AC3E}">
        <p14:creationId xmlns:p14="http://schemas.microsoft.com/office/powerpoint/2010/main" val="38909434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6" descr="msotw9_temp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885704" y="201364"/>
            <a:ext cx="5105400" cy="3505200"/>
          </a:xfrm>
        </p:spPr>
      </p:pic>
      <p:pic>
        <p:nvPicPr>
          <p:cNvPr id="48132" name="Picture 5" descr="msotw9_te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429000"/>
            <a:ext cx="5105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4290304" y="1533466"/>
            <a:ext cx="1006750" cy="929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ttangolo 2"/>
          <p:cNvSpPr/>
          <p:nvPr/>
        </p:nvSpPr>
        <p:spPr>
          <a:xfrm>
            <a:off x="4414211" y="4600398"/>
            <a:ext cx="1037727" cy="1084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7891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TotalTime>
  <Words>672</Words>
  <Application>Microsoft Macintosh PowerPoint</Application>
  <PresentationFormat>Presentazione su schermo (4:3)</PresentationFormat>
  <Paragraphs>30</Paragraphs>
  <Slides>24</Slides>
  <Notes>1</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Come capire quando le prove funzionali non sono attendibili </vt:lpstr>
      <vt:lpstr>Presentazione di PowerPoint</vt:lpstr>
      <vt:lpstr>Presentazione di PowerPoint</vt:lpstr>
      <vt:lpstr>Presentazione di PowerPoint</vt:lpstr>
      <vt:lpstr>Alcuni punti importanti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Un caso di asma bronchiale</vt:lpstr>
      <vt:lpstr>Presentazione di PowerPoint</vt:lpstr>
      <vt:lpstr>Presentazione di PowerPoint</vt:lpstr>
      <vt:lpstr>Presentazione di PowerPoint</vt:lpstr>
      <vt:lpstr>Implications of adopting the Global Lungs Initiative 2012 all-age reference equations for spirometry  </vt:lpstr>
      <vt:lpstr>Come definire la presenza di malattia?</vt:lpstr>
      <vt:lpstr>Conclusioni</vt:lpstr>
    </vt:vector>
  </TitlesOfParts>
  <Company>Ospedale San camillo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capire quando le prove funzionali non sono attendibili </dc:title>
  <dc:creator>Sandra Sammarro</dc:creator>
  <cp:lastModifiedBy>Riccardo Pistelli</cp:lastModifiedBy>
  <cp:revision>14</cp:revision>
  <dcterms:created xsi:type="dcterms:W3CDTF">2015-04-08T20:21:22Z</dcterms:created>
  <dcterms:modified xsi:type="dcterms:W3CDTF">2015-04-14T11:59:39Z</dcterms:modified>
</cp:coreProperties>
</file>