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5"/>
  </p:notesMasterIdLst>
  <p:handoutMasterIdLst>
    <p:handoutMasterId r:id="rId106"/>
  </p:handoutMasterIdLst>
  <p:sldIdLst>
    <p:sldId id="1536" r:id="rId2"/>
    <p:sldId id="1603" r:id="rId3"/>
    <p:sldId id="1347" r:id="rId4"/>
    <p:sldId id="1567" r:id="rId5"/>
    <p:sldId id="1568" r:id="rId6"/>
    <p:sldId id="1470" r:id="rId7"/>
    <p:sldId id="1649" r:id="rId8"/>
    <p:sldId id="1118" r:id="rId9"/>
    <p:sldId id="1579" r:id="rId10"/>
    <p:sldId id="1580" r:id="rId11"/>
    <p:sldId id="1153" r:id="rId12"/>
    <p:sldId id="1154" r:id="rId13"/>
    <p:sldId id="1321" r:id="rId14"/>
    <p:sldId id="1156" r:id="rId15"/>
    <p:sldId id="1158" r:id="rId16"/>
    <p:sldId id="1159" r:id="rId17"/>
    <p:sldId id="1160" r:id="rId18"/>
    <p:sldId id="1563" r:id="rId19"/>
    <p:sldId id="1564" r:id="rId20"/>
    <p:sldId id="1565" r:id="rId21"/>
    <p:sldId id="1126" r:id="rId22"/>
    <p:sldId id="1127" r:id="rId23"/>
    <p:sldId id="1128" r:id="rId24"/>
    <p:sldId id="1129" r:id="rId25"/>
    <p:sldId id="1130" r:id="rId26"/>
    <p:sldId id="1131" r:id="rId27"/>
    <p:sldId id="1132" r:id="rId28"/>
    <p:sldId id="1133" r:id="rId29"/>
    <p:sldId id="1203" r:id="rId30"/>
    <p:sldId id="1217" r:id="rId31"/>
    <p:sldId id="1218" r:id="rId32"/>
    <p:sldId id="935" r:id="rId33"/>
    <p:sldId id="1161" r:id="rId34"/>
    <p:sldId id="1637" r:id="rId35"/>
    <p:sldId id="1441" r:id="rId36"/>
    <p:sldId id="1622" r:id="rId37"/>
    <p:sldId id="1623" r:id="rId38"/>
    <p:sldId id="1657" r:id="rId39"/>
    <p:sldId id="1624" r:id="rId40"/>
    <p:sldId id="1625" r:id="rId41"/>
    <p:sldId id="997" r:id="rId42"/>
    <p:sldId id="1517" r:id="rId43"/>
    <p:sldId id="1655" r:id="rId44"/>
    <p:sldId id="1440" r:id="rId45"/>
    <p:sldId id="1114" r:id="rId46"/>
    <p:sldId id="1445" r:id="rId47"/>
    <p:sldId id="1444" r:id="rId48"/>
    <p:sldId id="1162" r:id="rId49"/>
    <p:sldId id="1638" r:id="rId50"/>
    <p:sldId id="1639" r:id="rId51"/>
    <p:sldId id="1544" r:id="rId52"/>
    <p:sldId id="1006" r:id="rId53"/>
    <p:sldId id="1007" r:id="rId54"/>
    <p:sldId id="1167" r:id="rId55"/>
    <p:sldId id="914" r:id="rId56"/>
    <p:sldId id="858" r:id="rId57"/>
    <p:sldId id="1423" r:id="rId58"/>
    <p:sldId id="1430" r:id="rId59"/>
    <p:sldId id="1429" r:id="rId60"/>
    <p:sldId id="1425" r:id="rId61"/>
    <p:sldId id="1529" r:id="rId62"/>
    <p:sldId id="1530" r:id="rId63"/>
    <p:sldId id="1191" r:id="rId64"/>
    <p:sldId id="1141" r:id="rId65"/>
    <p:sldId id="1629" r:id="rId66"/>
    <p:sldId id="1518" r:id="rId67"/>
    <p:sldId id="1641" r:id="rId68"/>
    <p:sldId id="1643" r:id="rId69"/>
    <p:sldId id="1645" r:id="rId70"/>
    <p:sldId id="1647" r:id="rId71"/>
    <p:sldId id="1519" r:id="rId72"/>
    <p:sldId id="1520" r:id="rId73"/>
    <p:sldId id="1521" r:id="rId74"/>
    <p:sldId id="1522" r:id="rId75"/>
    <p:sldId id="1523" r:id="rId76"/>
    <p:sldId id="1524" r:id="rId77"/>
    <p:sldId id="1525" r:id="rId78"/>
    <p:sldId id="1526" r:id="rId79"/>
    <p:sldId id="1531" r:id="rId80"/>
    <p:sldId id="1656" r:id="rId81"/>
    <p:sldId id="1148" r:id="rId82"/>
    <p:sldId id="1149" r:id="rId83"/>
    <p:sldId id="1050" r:id="rId84"/>
    <p:sldId id="1051" r:id="rId85"/>
    <p:sldId id="1052" r:id="rId86"/>
    <p:sldId id="902" r:id="rId87"/>
    <p:sldId id="894" r:id="rId88"/>
    <p:sldId id="896" r:id="rId89"/>
    <p:sldId id="1053" r:id="rId90"/>
    <p:sldId id="1054" r:id="rId91"/>
    <p:sldId id="1194" r:id="rId92"/>
    <p:sldId id="1537" r:id="rId93"/>
    <p:sldId id="1581" r:id="rId94"/>
    <p:sldId id="1583" r:id="rId95"/>
    <p:sldId id="1584" r:id="rId96"/>
    <p:sldId id="1590" r:id="rId97"/>
    <p:sldId id="1593" r:id="rId98"/>
    <p:sldId id="1599" r:id="rId99"/>
    <p:sldId id="1543" r:id="rId100"/>
    <p:sldId id="1658" r:id="rId101"/>
    <p:sldId id="1248" r:id="rId102"/>
    <p:sldId id="1571" r:id="rId103"/>
    <p:sldId id="1605" r:id="rId104"/>
  </p:sldIdLst>
  <p:sldSz cx="9144000" cy="6858000" type="screen4x3"/>
  <p:notesSz cx="6797675" cy="987266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69696"/>
    <a:srgbClr val="FFFFFF"/>
    <a:srgbClr val="008000"/>
    <a:srgbClr val="00FF00"/>
    <a:srgbClr val="BBBBBB"/>
    <a:srgbClr val="00FFFF"/>
    <a:srgbClr val="FAFD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97" autoAdjust="0"/>
    <p:restoredTop sz="94669" autoAdjust="0"/>
  </p:normalViewPr>
  <p:slideViewPr>
    <p:cSldViewPr>
      <p:cViewPr varScale="1">
        <p:scale>
          <a:sx n="70" d="100"/>
          <a:sy n="70" d="100"/>
        </p:scale>
        <p:origin x="846" y="72"/>
      </p:cViewPr>
      <p:guideLst>
        <p:guide orient="horz" pos="86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371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902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689475"/>
            <a:ext cx="4984750" cy="4443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752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3450" y="741363"/>
            <a:ext cx="4930775" cy="3698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26869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145225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823608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525415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174145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71534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847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851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51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07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932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100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02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04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9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78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0158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084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20266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ChangeArrowheads="1"/>
          </p:cNvSpPr>
          <p:nvPr/>
        </p:nvSpPr>
        <p:spPr bwMode="auto">
          <a:xfrm>
            <a:off x="0" y="64770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it-IT" sz="1400" b="1" smtClean="0">
                <a:solidFill>
                  <a:srgbClr val="00FFFF"/>
                </a:solidFill>
              </a:rPr>
              <a:t>UNIVERSITY OF PAVIA SCHOOL OF MEDICINE  -  SAN MATTEO HOSPITAL  -  PAVIA  -  ITALY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23.png"/><Relationship Id="rId4" Type="http://schemas.openxmlformats.org/officeDocument/2006/relationships/oleObject" Target="../embeddings/Foglio_di_lavoro_di_Microsoft_Excel_97-200313.xls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png"/><Relationship Id="rId5" Type="http://schemas.openxmlformats.org/officeDocument/2006/relationships/oleObject" Target="../embeddings/Foglio_di_lavoro_di_Microsoft_Excel_97-20031.xls"/><Relationship Id="rId4" Type="http://schemas.openxmlformats.org/officeDocument/2006/relationships/oleObject" Target="../embeddings/oleObject10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2.png"/><Relationship Id="rId4" Type="http://schemas.openxmlformats.org/officeDocument/2006/relationships/oleObject" Target="../embeddings/Foglio_di_lavoro_di_Microsoft_Excel_97-20032.xls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3.png"/><Relationship Id="rId4" Type="http://schemas.openxmlformats.org/officeDocument/2006/relationships/oleObject" Target="../embeddings/Foglio_di_lavoro_di_Microsoft_Excel_97-20033.xls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4.png"/><Relationship Id="rId4" Type="http://schemas.openxmlformats.org/officeDocument/2006/relationships/oleObject" Target="../embeddings/Foglio_di_lavoro_di_Microsoft_Excel_97-20034.xls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5.png"/><Relationship Id="rId4" Type="http://schemas.openxmlformats.org/officeDocument/2006/relationships/oleObject" Target="../embeddings/Foglio_di_lavoro_di_Microsoft_Excel_97-20035.xls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6.png"/><Relationship Id="rId4" Type="http://schemas.openxmlformats.org/officeDocument/2006/relationships/oleObject" Target="../embeddings/Foglio_di_lavoro_di_Microsoft_Excel_97-20036.xls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7.png"/><Relationship Id="rId4" Type="http://schemas.openxmlformats.org/officeDocument/2006/relationships/oleObject" Target="../embeddings/Foglio_di_lavoro_di_Microsoft_Excel_97-20037.xls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4.emf"/><Relationship Id="rId5" Type="http://schemas.openxmlformats.org/officeDocument/2006/relationships/oleObject" Target="../embeddings/Documento_di_Microsoft_Word_97_-_20038.doc"/><Relationship Id="rId4" Type="http://schemas.openxmlformats.org/officeDocument/2006/relationships/oleObject" Target="../embeddings/oleObject18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5.png"/><Relationship Id="rId4" Type="http://schemas.openxmlformats.org/officeDocument/2006/relationships/oleObject" Target="../embeddings/Foglio_di_lavoro_di_Microsoft_Excel_97-20039.xls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6.png"/><Relationship Id="rId4" Type="http://schemas.openxmlformats.org/officeDocument/2006/relationships/oleObject" Target="../embeddings/Foglio_di_lavoro_di_Microsoft_Excel_97-200310.xls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7.png"/><Relationship Id="rId4" Type="http://schemas.openxmlformats.org/officeDocument/2006/relationships/oleObject" Target="../embeddings/Foglio_di_lavoro_di_Microsoft_Excel_97-200311.xls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\\MDB_ACER_4444\Users\MDB\Desktop\Presentazioni\Marted&#236;\D'Armini%20Trieste%2014Apr2015\INTERVENTO-A.mpg" TargetMode="External"/><Relationship Id="rId1" Type="http://schemas.microsoft.com/office/2007/relationships/media" Target="file:///\\MDB_ACER_4444\Users\MDB\Desktop\Presentazioni\Marted&#236;\D'Armini%20Trieste%2014Apr2015\INTERVENTO-A.mpg" TargetMode="Externa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7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5.jpeg"/><Relationship Id="rId5" Type="http://schemas.openxmlformats.org/officeDocument/2006/relationships/image" Target="../media/image7.png"/><Relationship Id="rId4" Type="http://schemas.openxmlformats.org/officeDocument/2006/relationships/oleObject" Target="../embeddings/oleObject26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76.png"/><Relationship Id="rId4" Type="http://schemas.openxmlformats.org/officeDocument/2006/relationships/oleObject" Target="../embeddings/Foglio_di_lavoro_di_Microsoft_Excel_97-200312.xls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5.jpeg"/><Relationship Id="rId5" Type="http://schemas.openxmlformats.org/officeDocument/2006/relationships/image" Target="../media/image7.png"/><Relationship Id="rId4" Type="http://schemas.openxmlformats.org/officeDocument/2006/relationships/oleObject" Target="../embeddings/oleObject28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94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video" Target="file:///\\MDB_ACER_4444\Users\MDB\Desktop\Presentazioni\Marted&#236;\D'Armini%20Trieste%2014Apr2015\ECO-PRE-tr.avi" TargetMode="External"/><Relationship Id="rId13" Type="http://schemas.openxmlformats.org/officeDocument/2006/relationships/image" Target="../media/image103.png"/><Relationship Id="rId3" Type="http://schemas.microsoft.com/office/2007/relationships/media" Target="file:///\\MDB_ACER_4444\Users\MDB\Desktop\Presentazioni\Marted&#236;\D'Armini%20Trieste%2014Apr2015\ECO-PRE-pla.avi" TargetMode="External"/><Relationship Id="rId7" Type="http://schemas.microsoft.com/office/2007/relationships/media" Target="file:///\\MDB_ACER_4444\Users\MDB\Desktop\Presentazioni\Marted&#236;\D'Armini%20Trieste%2014Apr2015\ECO-PRE-tr.avi" TargetMode="External"/><Relationship Id="rId12" Type="http://schemas.openxmlformats.org/officeDocument/2006/relationships/image" Target="../media/image102.png"/><Relationship Id="rId2" Type="http://schemas.openxmlformats.org/officeDocument/2006/relationships/video" Target="file:///\\MDB_ACER_4444\Users\MDB\Desktop\Presentazioni\Marted&#236;\D'Armini%20Trieste%2014Apr2015\ECO-PRE-4ch.avi" TargetMode="External"/><Relationship Id="rId1" Type="http://schemas.microsoft.com/office/2007/relationships/media" Target="file:///\\MDB_ACER_4444\Users\MDB\Desktop\Presentazioni\Marted&#236;\D'Armini%20Trieste%2014Apr2015\ECO-PRE-4ch.avi" TargetMode="External"/><Relationship Id="rId6" Type="http://schemas.openxmlformats.org/officeDocument/2006/relationships/video" Target="file:///\\MDB_ACER_4444\Users\MDB\Desktop\Presentazioni\Marted&#236;\D'Armini%20Trieste%2014Apr2015\ECO-PRE-psa.avi" TargetMode="External"/><Relationship Id="rId11" Type="http://schemas.openxmlformats.org/officeDocument/2006/relationships/image" Target="../media/image101.png"/><Relationship Id="rId5" Type="http://schemas.microsoft.com/office/2007/relationships/media" Target="file:///\\MDB_ACER_4444\Users\MDB\Desktop\Presentazioni\Marted&#236;\D'Armini%20Trieste%2014Apr2015\ECO-PRE-psa.avi" TargetMode="External"/><Relationship Id="rId10" Type="http://schemas.openxmlformats.org/officeDocument/2006/relationships/image" Target="../media/image100.png"/><Relationship Id="rId4" Type="http://schemas.openxmlformats.org/officeDocument/2006/relationships/video" Target="file:///\\MDB_ACER_4444\Users\MDB\Desktop\Presentazioni\Marted&#236;\D'Armini%20Trieste%2014Apr2015\ECO-PRE-pla.avi" TargetMode="External"/><Relationship Id="rId9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video" Target="file:///\\MDB_ACER_4444\Users\MDB\Desktop\Presentazioni\Marted&#236;\D'Armini%20Trieste%2014Apr2015\ECO-IPOST-tr.avi" TargetMode="External"/><Relationship Id="rId13" Type="http://schemas.openxmlformats.org/officeDocument/2006/relationships/image" Target="../media/image107.png"/><Relationship Id="rId3" Type="http://schemas.microsoft.com/office/2007/relationships/media" Target="file:///\\MDB_ACER_4444\Users\MDB\Desktop\Presentazioni\Marted&#236;\D'Armini%20Trieste%2014Apr2015\ECO-IPOST-pla.avi" TargetMode="External"/><Relationship Id="rId7" Type="http://schemas.microsoft.com/office/2007/relationships/media" Target="file:///\\MDB_ACER_4444\Users\MDB\Desktop\Presentazioni\Marted&#236;\D'Armini%20Trieste%2014Apr2015\ECO-IPOST-tr.avi" TargetMode="External"/><Relationship Id="rId12" Type="http://schemas.openxmlformats.org/officeDocument/2006/relationships/image" Target="../media/image106.png"/><Relationship Id="rId2" Type="http://schemas.openxmlformats.org/officeDocument/2006/relationships/video" Target="file:///\\MDB_ACER_4444\Users\MDB\Desktop\Presentazioni\Marted&#236;\D'Armini%20Trieste%2014Apr2015\ECO-IPOST-4ch.avi" TargetMode="External"/><Relationship Id="rId1" Type="http://schemas.microsoft.com/office/2007/relationships/media" Target="file:///\\MDB_ACER_4444\Users\MDB\Desktop\Presentazioni\Marted&#236;\D'Armini%20Trieste%2014Apr2015\ECO-IPOST-4ch.avi" TargetMode="External"/><Relationship Id="rId6" Type="http://schemas.openxmlformats.org/officeDocument/2006/relationships/video" Target="file:///\\MDB_ACER_4444\Users\MDB\Desktop\Presentazioni\Marted&#236;\D'Armini%20Trieste%2014Apr2015\ECO-IPOST-psa.avi" TargetMode="External"/><Relationship Id="rId11" Type="http://schemas.openxmlformats.org/officeDocument/2006/relationships/image" Target="../media/image105.png"/><Relationship Id="rId5" Type="http://schemas.microsoft.com/office/2007/relationships/media" Target="file:///\\MDB_ACER_4444\Users\MDB\Desktop\Presentazioni\Marted&#236;\D'Armini%20Trieste%2014Apr2015\ECO-IPOST-psa.avi" TargetMode="External"/><Relationship Id="rId10" Type="http://schemas.openxmlformats.org/officeDocument/2006/relationships/image" Target="../media/image104.png"/><Relationship Id="rId4" Type="http://schemas.openxmlformats.org/officeDocument/2006/relationships/video" Target="file:///\\MDB_ACER_4444\Users\MDB\Desktop\Presentazioni\Marted&#236;\D'Armini%20Trieste%2014Apr2015\ECO-IPOST-pla.avi" TargetMode="External"/><Relationship Id="rId9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video" Target="file:///\\MDB_ACER_4444\Users\MDB\Desktop\Presentazioni\Marted&#236;\D'Armini%20Trieste%2014Apr2015\ECO-3MO-tr.avi" TargetMode="External"/><Relationship Id="rId13" Type="http://schemas.openxmlformats.org/officeDocument/2006/relationships/image" Target="../media/image111.png"/><Relationship Id="rId3" Type="http://schemas.microsoft.com/office/2007/relationships/media" Target="file:///\\MDB_ACER_4444\Users\MDB\Desktop\Presentazioni\Marted&#236;\D'Armini%20Trieste%2014Apr2015\ECO-3MO-pla.avi" TargetMode="External"/><Relationship Id="rId7" Type="http://schemas.microsoft.com/office/2007/relationships/media" Target="file:///\\MDB_ACER_4444\Users\MDB\Desktop\Presentazioni\Marted&#236;\D'Armini%20Trieste%2014Apr2015\ECO-3MO-tr.avi" TargetMode="External"/><Relationship Id="rId12" Type="http://schemas.openxmlformats.org/officeDocument/2006/relationships/image" Target="../media/image110.png"/><Relationship Id="rId2" Type="http://schemas.openxmlformats.org/officeDocument/2006/relationships/video" Target="file:///\\MDB_ACER_4444\Users\MDB\Desktop\Presentazioni\Marted&#236;\D'Armini%20Trieste%2014Apr2015\ECO-3MO-4ch.avi" TargetMode="External"/><Relationship Id="rId1" Type="http://schemas.microsoft.com/office/2007/relationships/media" Target="file:///\\MDB_ACER_4444\Users\MDB\Desktop\Presentazioni\Marted&#236;\D'Armini%20Trieste%2014Apr2015\ECO-3MO-4ch.avi" TargetMode="External"/><Relationship Id="rId6" Type="http://schemas.openxmlformats.org/officeDocument/2006/relationships/video" Target="file:///\\MDB_ACER_4444\Users\MDB\Desktop\Presentazioni\Marted&#236;\D'Armini%20Trieste%2014Apr2015\ECO-3MO-psa.avi" TargetMode="External"/><Relationship Id="rId11" Type="http://schemas.openxmlformats.org/officeDocument/2006/relationships/image" Target="../media/image109.png"/><Relationship Id="rId5" Type="http://schemas.microsoft.com/office/2007/relationships/media" Target="file:///\\MDB_ACER_4444\Users\MDB\Desktop\Presentazioni\Marted&#236;\D'Armini%20Trieste%2014Apr2015\ECO-3MO-psa.avi" TargetMode="External"/><Relationship Id="rId10" Type="http://schemas.openxmlformats.org/officeDocument/2006/relationships/image" Target="../media/image108.png"/><Relationship Id="rId4" Type="http://schemas.openxmlformats.org/officeDocument/2006/relationships/video" Target="file:///\\MDB_ACER_4444\Users\MDB\Desktop\Presentazioni\Marted&#236;\D'Armini%20Trieste%2014Apr2015\ECO-3MO-pla.avi" TargetMode="External"/><Relationship Id="rId9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microsoft.com/office/2007/relationships/media" Target="file:///\\MDB_ACER_4444\Users\MDB\Desktop\Presentazioni\Marted&#236;\D'Armini%20Trieste%2014Apr2015\FistolaCoronaroBronchiale-B.avi" TargetMode="External"/><Relationship Id="rId7" Type="http://schemas.openxmlformats.org/officeDocument/2006/relationships/slideLayout" Target="../slideLayouts/slideLayout7.xml"/><Relationship Id="rId2" Type="http://schemas.openxmlformats.org/officeDocument/2006/relationships/video" Target="file:///\\MDB_ACER_4444\Users\MDB\Desktop\Presentazioni\Marted&#236;\D'Armini%20Trieste%2014Apr2015\FistolaCoronaroBronchiale-A.avi" TargetMode="External"/><Relationship Id="rId1" Type="http://schemas.microsoft.com/office/2007/relationships/media" Target="file:///\\MDB_ACER_4444\Users\MDB\Desktop\Presentazioni\Marted&#236;\D'Armini%20Trieste%2014Apr2015\FistolaCoronaroBronchiale-A.avi" TargetMode="External"/><Relationship Id="rId6" Type="http://schemas.openxmlformats.org/officeDocument/2006/relationships/video" Target="file:///\\MDB_ACER_4444\Users\MDB\Desktop\Presentazioni\Marted&#236;\D'Armini%20Trieste%2014Apr2015\FistolaCoronaroBronchiale-C.avi" TargetMode="External"/><Relationship Id="rId5" Type="http://schemas.microsoft.com/office/2007/relationships/media" Target="file:///\\MDB_ACER_4444\Users\MDB\Desktop\Presentazioni\Marted&#236;\D'Armini%20Trieste%2014Apr2015\FistolaCoronaroBronchiale-C.avi" TargetMode="External"/><Relationship Id="rId10" Type="http://schemas.openxmlformats.org/officeDocument/2006/relationships/image" Target="../media/image122.png"/><Relationship Id="rId4" Type="http://schemas.openxmlformats.org/officeDocument/2006/relationships/video" Target="file:///\\MDB_ACER_4444\Users\MDB\Desktop\Presentazioni\Marted&#236;\D'Armini%20Trieste%2014Apr2015\FistolaCoronaroBronchiale-B.avi" TargetMode="External"/><Relationship Id="rId9" Type="http://schemas.openxmlformats.org/officeDocument/2006/relationships/image" Target="../media/image121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0" y="1676400"/>
            <a:ext cx="91440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4000" b="1">
                <a:solidFill>
                  <a:srgbClr val="00DFCA"/>
                </a:solidFill>
              </a:rPr>
              <a:t>PULMONARY ENDARTERECTOMY: THE PAVIA EXPERIENCE</a:t>
            </a:r>
            <a:endParaRPr lang="en-US" altLang="it-IT" sz="4000" b="1">
              <a:solidFill>
                <a:srgbClr val="00DFCA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051" name="Gruppo 1"/>
          <p:cNvGrpSpPr>
            <a:grpSpLocks/>
          </p:cNvGrpSpPr>
          <p:nvPr/>
        </p:nvGrpSpPr>
        <p:grpSpPr bwMode="auto">
          <a:xfrm>
            <a:off x="0" y="225425"/>
            <a:ext cx="9144000" cy="1320800"/>
            <a:chOff x="0" y="88601"/>
            <a:chExt cx="9144000" cy="1427807"/>
          </a:xfrm>
        </p:grpSpPr>
        <p:sp>
          <p:nvSpPr>
            <p:cNvPr id="2055" name="Rectangle 4"/>
            <p:cNvSpPr>
              <a:spLocks noChangeArrowheads="1"/>
            </p:cNvSpPr>
            <p:nvPr/>
          </p:nvSpPr>
          <p:spPr bwMode="auto">
            <a:xfrm>
              <a:off x="0" y="88601"/>
              <a:ext cx="9144000" cy="1427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it-IT" sz="1600" b="1">
                  <a:solidFill>
                    <a:srgbClr val="BDBDBD"/>
                  </a:solidFill>
                </a:rPr>
                <a:t>University of Pavia School of Medicine</a:t>
              </a:r>
            </a:p>
            <a:p>
              <a:pPr algn="ctr"/>
              <a:r>
                <a:rPr lang="en-US" altLang="it-IT" sz="1600" b="1">
                  <a:solidFill>
                    <a:srgbClr val="BDBDBD"/>
                  </a:solidFill>
                </a:rPr>
                <a:t>San Matteo Hospital, Division of Cardiac Surgery</a:t>
              </a:r>
            </a:p>
            <a:p>
              <a:pPr algn="ctr"/>
              <a:r>
                <a:rPr lang="en-US" altLang="it-IT" sz="1600" b="1">
                  <a:solidFill>
                    <a:srgbClr val="BDBDBD"/>
                  </a:solidFill>
                </a:rPr>
                <a:t>Pavia, Italy</a:t>
              </a:r>
            </a:p>
            <a:p>
              <a:pPr algn="ctr"/>
              <a:endParaRPr lang="en-US" altLang="it-IT" sz="800" b="1">
                <a:solidFill>
                  <a:srgbClr val="BDBDBD"/>
                </a:solidFill>
              </a:endParaRPr>
            </a:p>
            <a:p>
              <a:pPr algn="ctr"/>
              <a:r>
                <a:rPr lang="en-US" altLang="it-IT" b="1">
                  <a:solidFill>
                    <a:srgbClr val="BDBDBD"/>
                  </a:solidFill>
                </a:rPr>
                <a:t>Prof. Andrea M. D’Armini, M.D.</a:t>
              </a:r>
            </a:p>
          </p:txBody>
        </p:sp>
        <p:pic>
          <p:nvPicPr>
            <p:cNvPr id="2056" name="Picture 10" descr="Logo San Matte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165350"/>
              <a:ext cx="1076596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11" descr="Logo UniP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74335"/>
              <a:ext cx="1101794" cy="107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2" name="Group 14"/>
          <p:cNvGrpSpPr>
            <a:grpSpLocks/>
          </p:cNvGrpSpPr>
          <p:nvPr/>
        </p:nvGrpSpPr>
        <p:grpSpPr bwMode="auto">
          <a:xfrm>
            <a:off x="203200" y="3181350"/>
            <a:ext cx="8759825" cy="2914650"/>
            <a:chOff x="128" y="810"/>
            <a:chExt cx="5518" cy="1836"/>
          </a:xfrm>
        </p:grpSpPr>
        <p:pic>
          <p:nvPicPr>
            <p:cNvPr id="2053" name="Picture 8" descr="A-Policlinico-San-Matteo,-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6" y="810"/>
              <a:ext cx="2990" cy="1836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13" descr="1770166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811"/>
              <a:ext cx="2447" cy="1835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GENERAL CONDITIONS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685800" y="18288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Low cardiac output with dyspnea, cough, cyanosis, hepatomegaly, ascites, lower limb edema, syncope, </a:t>
            </a:r>
            <a:r>
              <a:rPr lang="en-US" altLang="it-IT" sz="2600" i="1">
                <a:solidFill>
                  <a:srgbClr val="09F52B"/>
                </a:solidFill>
              </a:rPr>
              <a:t>hemoptysis </a:t>
            </a:r>
            <a:r>
              <a:rPr lang="en-US" altLang="it-IT" sz="2600">
                <a:solidFill>
                  <a:srgbClr val="FFFFFF"/>
                </a:solidFill>
              </a:rPr>
              <a:t>and</a:t>
            </a:r>
            <a:r>
              <a:rPr lang="en-US" altLang="it-IT" sz="2600" i="1">
                <a:solidFill>
                  <a:srgbClr val="09F52B"/>
                </a:solidFill>
              </a:rPr>
              <a:t> interscapular olosystolic murmur</a:t>
            </a:r>
          </a:p>
          <a:p>
            <a:pPr>
              <a:spcBef>
                <a:spcPct val="100000"/>
              </a:spcBef>
              <a:buClr>
                <a:srgbClr val="0CF232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Chronic respiratory failure (oxygen-dependent)</a:t>
            </a:r>
          </a:p>
          <a:p>
            <a:pPr>
              <a:spcBef>
                <a:spcPct val="10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Frequent positive anamnesis for deep venous thrombosis and / or coagulative and immunologic disorders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76200"/>
            <a:ext cx="91440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3500" b="1">
                <a:solidFill>
                  <a:srgbClr val="FAFD00"/>
                </a:solidFill>
              </a:rPr>
              <a:t>WHO CLASS DISTRIBUTION</a:t>
            </a:r>
          </a:p>
        </p:txBody>
      </p:sp>
      <p:graphicFrame>
        <p:nvGraphicFramePr>
          <p:cNvPr id="103427" name="Chart 3"/>
          <p:cNvGraphicFramePr>
            <a:graphicFrameLocks/>
          </p:cNvGraphicFramePr>
          <p:nvPr/>
        </p:nvGraphicFramePr>
        <p:xfrm>
          <a:off x="177800" y="787400"/>
          <a:ext cx="8788400" cy="566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9" r:id="rId4" imgW="8791194" imgH="5663675" progId="Excel.Chart.8">
                  <p:embed/>
                </p:oleObj>
              </mc:Choice>
              <mc:Fallback>
                <p:oleObj r:id="rId4" imgW="8791194" imgH="5663675" progId="Excel.Char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787400"/>
                        <a:ext cx="8788400" cy="566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0" y="212725"/>
            <a:ext cx="91440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BENEFiT STUDY</a:t>
            </a:r>
          </a:p>
        </p:txBody>
      </p:sp>
      <p:grpSp>
        <p:nvGrpSpPr>
          <p:cNvPr id="104451" name="Group 3"/>
          <p:cNvGrpSpPr>
            <a:grpSpLocks/>
          </p:cNvGrpSpPr>
          <p:nvPr/>
        </p:nvGrpSpPr>
        <p:grpSpPr bwMode="auto">
          <a:xfrm>
            <a:off x="762000" y="1371600"/>
            <a:ext cx="7620000" cy="4086225"/>
            <a:chOff x="480" y="864"/>
            <a:chExt cx="4800" cy="2574"/>
          </a:xfrm>
        </p:grpSpPr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864"/>
              <a:ext cx="4800" cy="2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3264"/>
              <a:ext cx="1665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3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it-IT" smtClean="0"/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838200"/>
            <a:ext cx="8709025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9"/>
          <p:cNvSpPr>
            <a:spLocks noChangeArrowheads="1"/>
          </p:cNvSpPr>
          <p:nvPr/>
        </p:nvSpPr>
        <p:spPr bwMode="auto">
          <a:xfrm>
            <a:off x="0" y="358775"/>
            <a:ext cx="91440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3700" b="1">
                <a:solidFill>
                  <a:srgbClr val="FAFD00"/>
                </a:solidFill>
              </a:rPr>
              <a:t>CHEST STUDY</a:t>
            </a:r>
          </a:p>
        </p:txBody>
      </p:sp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76350"/>
            <a:ext cx="80391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COAGULATIVE DISORDERS</a:t>
            </a:r>
            <a:endParaRPr lang="en-US" altLang="it-IT" sz="2000" b="1">
              <a:solidFill>
                <a:srgbClr val="FAFD00"/>
              </a:solidFill>
            </a:endParaRPr>
          </a:p>
        </p:txBody>
      </p:sp>
      <p:graphicFrame>
        <p:nvGraphicFramePr>
          <p:cNvPr id="1180742" name="Group 70"/>
          <p:cNvGraphicFramePr>
            <a:graphicFrameLocks noGrp="1"/>
          </p:cNvGraphicFramePr>
          <p:nvPr/>
        </p:nvGraphicFramePr>
        <p:xfrm>
          <a:off x="342900" y="1778000"/>
          <a:ext cx="8458200" cy="3556000"/>
        </p:xfrm>
        <a:graphic>
          <a:graphicData uri="http://schemas.openxmlformats.org/drawingml/2006/table">
            <a:tbl>
              <a:tblPr/>
              <a:tblGrid>
                <a:gridCol w="4305300"/>
                <a:gridCol w="1066800"/>
                <a:gridCol w="1624013"/>
                <a:gridCol w="1462087"/>
              </a:tblGrid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AFD00"/>
                          </a:solidFill>
                          <a:effectLst/>
                          <a:latin typeface="Times New Roman" pitchFamily="18" charset="0"/>
                        </a:rPr>
                        <a:t>DISORDER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AFD00"/>
                          </a:solidFill>
                          <a:effectLst/>
                          <a:latin typeface="Times New Roman" pitchFamily="18" charset="0"/>
                        </a:rPr>
                        <a:t>% PTS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AFD00"/>
                          </a:solidFill>
                          <a:effectLst/>
                          <a:latin typeface="Times New Roman" pitchFamily="18" charset="0"/>
                        </a:rPr>
                        <a:t>MEAN </a:t>
                      </a: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AFD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SD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AFD00"/>
                          </a:solidFill>
                          <a:effectLst/>
                          <a:latin typeface="Times New Roman" pitchFamily="18" charset="0"/>
                        </a:rPr>
                        <a:t>RANGE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1746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HYPERHOMOCYSTEINEMIA (</a:t>
                      </a: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</a:t>
                      </a: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mol/L)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72.6 %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21.7 </a:t>
                      </a: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8.3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14.1 – 63.2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1746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EXCESS FACTOR VIII ANTIGEN (%)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78.2 %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206.7 ± 33.9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161.1 – 392.9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1746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EXCESS FACTOR VIII RISTOCETIN (%)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47.6 %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182.1 </a:t>
                      </a: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46.6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150.0 – 334.0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1746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EXCESS FACTOR VIII (%)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27.4 %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179.3 ± 25.8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153.4 – 220.0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1746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PAI EXCESS (U/ml)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53.2 %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5.1 </a:t>
                      </a: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1.2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3.6 – 7.9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1746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FACTOR V LEIDEN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15.3 %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1.34 </a:t>
                      </a: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0.55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0.50 – 1.99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IMMUNOLOGIC DISORDERS</a:t>
            </a:r>
            <a:endParaRPr lang="en-US" altLang="it-IT" sz="2000" b="1">
              <a:solidFill>
                <a:srgbClr val="FAFD00"/>
              </a:solidFill>
            </a:endParaRPr>
          </a:p>
        </p:txBody>
      </p:sp>
      <p:graphicFrame>
        <p:nvGraphicFramePr>
          <p:cNvPr id="1181699" name="Group 3"/>
          <p:cNvGraphicFramePr>
            <a:graphicFrameLocks noGrp="1"/>
          </p:cNvGraphicFramePr>
          <p:nvPr/>
        </p:nvGraphicFramePr>
        <p:xfrm>
          <a:off x="342900" y="1600200"/>
          <a:ext cx="8458200" cy="4129088"/>
        </p:xfrm>
        <a:graphic>
          <a:graphicData uri="http://schemas.openxmlformats.org/drawingml/2006/table">
            <a:tbl>
              <a:tblPr/>
              <a:tblGrid>
                <a:gridCol w="4305300"/>
                <a:gridCol w="1066800"/>
                <a:gridCol w="1624013"/>
                <a:gridCol w="1462087"/>
              </a:tblGrid>
              <a:tr h="5159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AFD00"/>
                          </a:solidFill>
                          <a:effectLst/>
                          <a:latin typeface="Times New Roman" pitchFamily="18" charset="0"/>
                        </a:rPr>
                        <a:t>DISORDER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AFD00"/>
                          </a:solidFill>
                          <a:effectLst/>
                          <a:latin typeface="Times New Roman" pitchFamily="18" charset="0"/>
                        </a:rPr>
                        <a:t>% PTS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AFD00"/>
                          </a:solidFill>
                          <a:effectLst/>
                          <a:latin typeface="Times New Roman" pitchFamily="18" charset="0"/>
                        </a:rPr>
                        <a:t>MEAN </a:t>
                      </a: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AFD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SD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AFD00"/>
                          </a:solidFill>
                          <a:effectLst/>
                          <a:latin typeface="Times New Roman" pitchFamily="18" charset="0"/>
                        </a:rPr>
                        <a:t>RANGE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1746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Anti-Nuclear Antibodies (ANA)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23.4 %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1746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Lupus Anticoagulant (LAC)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19.4 %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1746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Anti-Cardiolipin Antibodies (ACA) IgG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20.2 %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56.3 ± 40.3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10.3 – 121.0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1746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Anti-Cardiolipin Antibodies (ACA) IgM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13.7 %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30.8 ± 30.5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7.3 – 101.0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1746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Anti-Phospholipid Antibodies (APA) IgG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14.5 %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63.2 ± 36.5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8.4 – 121.0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1746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Anti-Phospholipid Antibodies (APA) IgM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12.9 %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28.0 ± 23.5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10.1 – 91.3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1746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Positive Direct Coombs’ Test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8.9 %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0"/>
          <p:cNvSpPr>
            <a:spLocks noChangeArrowheads="1"/>
          </p:cNvSpPr>
          <p:nvPr/>
        </p:nvSpPr>
        <p:spPr bwMode="auto">
          <a:xfrm>
            <a:off x="838200" y="1873250"/>
            <a:ext cx="76200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A </a:t>
            </a:r>
            <a:r>
              <a:rPr lang="en-US" altLang="it-IT" sz="2600" i="1">
                <a:solidFill>
                  <a:srgbClr val="09F52B"/>
                </a:solidFill>
              </a:rPr>
              <a:t>PERMANENT INFERIOR VENA CAVA FILTER</a:t>
            </a:r>
            <a:r>
              <a:rPr lang="en-US" altLang="it-IT" sz="2600">
                <a:solidFill>
                  <a:srgbClr val="FFFFFF"/>
                </a:solidFill>
              </a:rPr>
              <a:t> was placed before PEA in the majority of patients</a:t>
            </a:r>
          </a:p>
          <a:p>
            <a:pPr>
              <a:spcBef>
                <a:spcPct val="100000"/>
              </a:spcBef>
              <a:buClr>
                <a:srgbClr val="7DF143"/>
              </a:buClr>
              <a:buSzPct val="100000"/>
              <a:buFontTx/>
              <a:buChar char="•"/>
            </a:pPr>
            <a:endParaRPr lang="en-US" altLang="it-IT" sz="2600">
              <a:solidFill>
                <a:srgbClr val="FFFFFF"/>
              </a:solidFill>
            </a:endParaRPr>
          </a:p>
          <a:p>
            <a:pPr>
              <a:spcBef>
                <a:spcPct val="10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Lifelong oral anticoagulation was prescribed after PEA</a:t>
            </a:r>
          </a:p>
        </p:txBody>
      </p:sp>
      <p:sp>
        <p:nvSpPr>
          <p:cNvPr id="14339" name="Rectangle 39"/>
          <p:cNvSpPr>
            <a:spLocks noChangeArrowheads="1"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MARKED THROMBOPHILIA</a:t>
            </a:r>
            <a:br>
              <a:rPr lang="en-US" altLang="it-IT" sz="3700" b="1">
                <a:solidFill>
                  <a:srgbClr val="FAFD00"/>
                </a:solidFill>
              </a:rPr>
            </a:br>
            <a:endParaRPr lang="en-US" altLang="it-IT" sz="2000" b="1">
              <a:solidFill>
                <a:srgbClr val="FAFD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REFERENCE</a:t>
            </a:r>
          </a:p>
        </p:txBody>
      </p:sp>
      <p:pic>
        <p:nvPicPr>
          <p:cNvPr id="15363" name="Picture 3" descr="DarminiGIC200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79638"/>
            <a:ext cx="64008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DarminiGIC2006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40325"/>
            <a:ext cx="2438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REFERENCE</a:t>
            </a:r>
          </a:p>
        </p:txBody>
      </p:sp>
      <p:pic>
        <p:nvPicPr>
          <p:cNvPr id="16387" name="Picture 3" descr="DarminiGIC2006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305675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DarminiGIC2006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5029200"/>
            <a:ext cx="19145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5797" name="Rectangle 5"/>
          <p:cNvSpPr>
            <a:spLocks noChangeArrowheads="1"/>
          </p:cNvSpPr>
          <p:nvPr/>
        </p:nvSpPr>
        <p:spPr bwMode="auto">
          <a:xfrm>
            <a:off x="1574800" y="1968500"/>
            <a:ext cx="1919288" cy="228600"/>
          </a:xfrm>
          <a:prstGeom prst="rect">
            <a:avLst/>
          </a:prstGeom>
          <a:solidFill>
            <a:srgbClr val="FF0000">
              <a:alpha val="10196"/>
            </a:srgbClr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8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57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REFERENCE</a:t>
            </a:r>
          </a:p>
        </p:txBody>
      </p:sp>
      <p:pic>
        <p:nvPicPr>
          <p:cNvPr id="17411" name="Picture 3" descr="DarminiGIC2006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4375"/>
            <a:ext cx="74676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DarminiGIC2006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0"/>
            <a:ext cx="19145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6821" name="Rectangle 5"/>
          <p:cNvSpPr>
            <a:spLocks noChangeArrowheads="1"/>
          </p:cNvSpPr>
          <p:nvPr/>
        </p:nvSpPr>
        <p:spPr bwMode="auto">
          <a:xfrm>
            <a:off x="1511300" y="2006600"/>
            <a:ext cx="2057400" cy="228600"/>
          </a:xfrm>
          <a:prstGeom prst="rect">
            <a:avLst/>
          </a:prstGeom>
          <a:solidFill>
            <a:srgbClr val="FF0000">
              <a:alpha val="10196"/>
            </a:srgbClr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8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68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REFERENCE</a:t>
            </a:r>
          </a:p>
        </p:txBody>
      </p:sp>
      <p:pic>
        <p:nvPicPr>
          <p:cNvPr id="18435" name="Picture 3" descr="DarminiGIC2006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7696200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DarminiGIC2006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800600"/>
            <a:ext cx="19145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45" name="Rectangle 5"/>
          <p:cNvSpPr>
            <a:spLocks noChangeArrowheads="1"/>
          </p:cNvSpPr>
          <p:nvPr/>
        </p:nvSpPr>
        <p:spPr bwMode="auto">
          <a:xfrm>
            <a:off x="1428750" y="2082800"/>
            <a:ext cx="1965325" cy="228600"/>
          </a:xfrm>
          <a:prstGeom prst="rect">
            <a:avLst/>
          </a:prstGeom>
          <a:solidFill>
            <a:srgbClr val="FF0000">
              <a:alpha val="10196"/>
            </a:srgbClr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87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DIAGNOSTIC WORKUP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1219200"/>
            <a:ext cx="355282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1219200"/>
            <a:ext cx="3841750" cy="5040313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DIAGNOSTIC WORKUP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5613" y="1219200"/>
            <a:ext cx="8220075" cy="4587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C00000"/>
              </a:buClr>
              <a:buSzPct val="100000"/>
            </a:pPr>
            <a:r>
              <a:rPr lang="en-US" altLang="it-IT">
                <a:solidFill>
                  <a:srgbClr val="00FF00"/>
                </a:solidFill>
              </a:rPr>
              <a:t>SYMPTOMS / SIGNS / HISTORY SUGGESTIVE FOR PH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66950" y="1882775"/>
            <a:ext cx="4608513" cy="1241425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/>
          <a:p>
            <a:pPr>
              <a:spcBef>
                <a:spcPct val="20000"/>
              </a:spcBef>
              <a:buClr>
                <a:srgbClr val="C00000"/>
              </a:buClr>
              <a:buSzPct val="100000"/>
              <a:defRPr/>
            </a:pPr>
            <a:r>
              <a:rPr lang="en-US" sz="2200" dirty="0">
                <a:solidFill>
                  <a:srgbClr val="FFFFFF"/>
                </a:solidFill>
                <a:latin typeface="Times New Roman" charset="0"/>
              </a:rPr>
              <a:t>Consider </a:t>
            </a:r>
            <a:r>
              <a:rPr lang="en-US" sz="2200" b="1" dirty="0">
                <a:solidFill>
                  <a:srgbClr val="00FF00"/>
                </a:solidFill>
                <a:latin typeface="Times New Roman" charset="0"/>
              </a:rPr>
              <a:t>COMMON CAUSES </a:t>
            </a:r>
            <a:r>
              <a:rPr lang="en-US" sz="2200" dirty="0">
                <a:solidFill>
                  <a:srgbClr val="FFFFFF"/>
                </a:solidFill>
                <a:latin typeface="Times New Roman" charset="0"/>
              </a:rPr>
              <a:t>of PH</a:t>
            </a:r>
          </a:p>
          <a:p>
            <a:pPr marL="457200" indent="-457200">
              <a:spcBef>
                <a:spcPct val="20000"/>
              </a:spcBef>
              <a:buClr>
                <a:srgbClr val="00FF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00FF00"/>
                </a:solidFill>
                <a:latin typeface="Times New Roman" charset="0"/>
              </a:rPr>
              <a:t>Group 2</a:t>
            </a:r>
            <a:r>
              <a:rPr lang="en-US" sz="2200" dirty="0">
                <a:solidFill>
                  <a:srgbClr val="FFFFFF"/>
                </a:solidFill>
                <a:latin typeface="Times New Roman" charset="0"/>
              </a:rPr>
              <a:t> – Left heart disease</a:t>
            </a:r>
          </a:p>
          <a:p>
            <a:pPr marL="457200" indent="-457200">
              <a:spcBef>
                <a:spcPct val="20000"/>
              </a:spcBef>
              <a:buClr>
                <a:srgbClr val="00FF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00FF00"/>
                </a:solidFill>
                <a:latin typeface="Times New Roman" charset="0"/>
              </a:rPr>
              <a:t>Group 3</a:t>
            </a:r>
            <a:r>
              <a:rPr lang="en-US" sz="2200" dirty="0">
                <a:solidFill>
                  <a:srgbClr val="FFFFFF"/>
                </a:solidFill>
                <a:latin typeface="Times New Roman" charset="0"/>
              </a:rPr>
              <a:t> – Lung disease / hypoxia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5613" y="3427413"/>
            <a:ext cx="8220075" cy="4587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C00000"/>
              </a:buClr>
              <a:buSzPct val="100000"/>
            </a:pPr>
            <a:r>
              <a:rPr lang="en-US" altLang="it-IT">
                <a:solidFill>
                  <a:srgbClr val="00FF00"/>
                </a:solidFill>
              </a:rPr>
              <a:t>COMMON CAUSES OF PH EXCLUDED</a:t>
            </a: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 rot="5400000">
            <a:off x="4254500" y="4143375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FF">
              <a:alpha val="14902"/>
            </a:srgbClr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66950" y="4781550"/>
            <a:ext cx="460851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C00000"/>
              </a:buClr>
              <a:buSzPct val="100000"/>
            </a:pPr>
            <a:r>
              <a:rPr lang="en-US" altLang="it-IT" sz="2200" b="1">
                <a:solidFill>
                  <a:srgbClr val="00FF00"/>
                </a:solidFill>
              </a:rPr>
              <a:t>V/Q SCAN</a:t>
            </a:r>
            <a:endParaRPr lang="en-US" altLang="it-IT" sz="2200">
              <a:solidFill>
                <a:srgbClr val="00FF00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5667375"/>
            <a:ext cx="4559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C00000"/>
              </a:buClr>
              <a:buSzPct val="100000"/>
            </a:pPr>
            <a:r>
              <a:rPr lang="en-US" altLang="it-IT" sz="2200">
                <a:solidFill>
                  <a:srgbClr val="00FF00"/>
                </a:solidFill>
              </a:rPr>
              <a:t>Group 4</a:t>
            </a:r>
            <a:r>
              <a:rPr lang="en-US" altLang="it-IT" sz="2200"/>
              <a:t> </a:t>
            </a:r>
            <a:r>
              <a:rPr lang="en-US" altLang="it-IT" sz="2200">
                <a:solidFill>
                  <a:srgbClr val="FFFFFF"/>
                </a:solidFill>
              </a:rPr>
              <a:t>– CTEPH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559300" y="5667375"/>
            <a:ext cx="45847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C00000"/>
              </a:buClr>
              <a:buSzPct val="100000"/>
            </a:pPr>
            <a:r>
              <a:rPr lang="en-US" altLang="it-IT" sz="2200">
                <a:solidFill>
                  <a:srgbClr val="00FF00"/>
                </a:solidFill>
              </a:rPr>
              <a:t>Group 1</a:t>
            </a:r>
            <a:r>
              <a:rPr lang="en-US" altLang="it-IT" sz="2200"/>
              <a:t> </a:t>
            </a:r>
            <a:r>
              <a:rPr lang="en-US" altLang="it-IT" sz="2200">
                <a:solidFill>
                  <a:srgbClr val="FFFFFF"/>
                </a:solidFill>
              </a:rPr>
              <a:t>– PAH</a:t>
            </a:r>
          </a:p>
        </p:txBody>
      </p:sp>
      <p:grpSp>
        <p:nvGrpSpPr>
          <p:cNvPr id="14" name="Gruppo 18"/>
          <p:cNvGrpSpPr>
            <a:grpSpLocks/>
          </p:cNvGrpSpPr>
          <p:nvPr/>
        </p:nvGrpSpPr>
        <p:grpSpPr bwMode="auto">
          <a:xfrm>
            <a:off x="2279650" y="5286375"/>
            <a:ext cx="4572000" cy="457200"/>
            <a:chOff x="2279712" y="2436910"/>
            <a:chExt cx="4572000" cy="457044"/>
          </a:xfrm>
        </p:grpSpPr>
        <p:cxnSp>
          <p:nvCxnSpPr>
            <p:cNvPr id="15" name="Connettore 2 19"/>
            <p:cNvCxnSpPr>
              <a:stCxn id="11" idx="2"/>
              <a:endCxn id="12" idx="0"/>
            </p:cNvCxnSpPr>
            <p:nvPr/>
          </p:nvCxnSpPr>
          <p:spPr>
            <a:xfrm flipH="1">
              <a:off x="2279712" y="2436910"/>
              <a:ext cx="2292350" cy="457044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20"/>
            <p:cNvCxnSpPr>
              <a:stCxn id="11" idx="2"/>
              <a:endCxn id="13" idx="0"/>
            </p:cNvCxnSpPr>
            <p:nvPr/>
          </p:nvCxnSpPr>
          <p:spPr>
            <a:xfrm>
              <a:off x="4572062" y="2436910"/>
              <a:ext cx="2279650" cy="457044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FINANCIAL DISCLOSURE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06550" y="2438400"/>
            <a:ext cx="59261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3600" b="1">
                <a:solidFill>
                  <a:srgbClr val="FFFF00"/>
                </a:solidFill>
                <a:latin typeface="Bradley Hand ITC" panose="03070402050302030203" pitchFamily="66" charset="0"/>
              </a:rPr>
              <a:t>Last two years</a:t>
            </a:r>
          </a:p>
          <a:p>
            <a:pPr algn="ctr"/>
            <a:endParaRPr lang="en-US" altLang="it-IT" sz="3600" b="1">
              <a:solidFill>
                <a:srgbClr val="FFFFFF"/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n-US" altLang="it-IT" sz="3600" b="1">
                <a:solidFill>
                  <a:srgbClr val="FFFFFF"/>
                </a:solidFill>
                <a:latin typeface="Bradley Hand ITC" panose="03070402050302030203" pitchFamily="66" charset="0"/>
              </a:rPr>
              <a:t>Actelion Pharmaceuticals Ltd</a:t>
            </a:r>
          </a:p>
          <a:p>
            <a:pPr algn="ctr"/>
            <a:r>
              <a:rPr lang="en-US" altLang="it-IT" sz="3600" b="1">
                <a:solidFill>
                  <a:srgbClr val="FFFFFF"/>
                </a:solidFill>
                <a:latin typeface="Bradley Hand ITC" panose="03070402050302030203" pitchFamily="66" charset="0"/>
              </a:rPr>
              <a:t>Bayer HealthCare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DIAGNOSTIC WORKUP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55613" y="1217613"/>
            <a:ext cx="8220075" cy="4587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C00000"/>
              </a:buClr>
              <a:buSzPct val="100000"/>
            </a:pPr>
            <a:r>
              <a:rPr lang="en-US" altLang="it-IT">
                <a:solidFill>
                  <a:srgbClr val="00FF00"/>
                </a:solidFill>
              </a:rPr>
              <a:t>CTEPH OPERABILITY ASSESSMENT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23825" y="2057400"/>
            <a:ext cx="3990975" cy="366713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 anchor="ctr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00FF00"/>
                </a:solidFill>
                <a:latin typeface="+mn-lt"/>
              </a:rPr>
              <a:t>PULMONARY ANGIOGRAPHY</a:t>
            </a:r>
          </a:p>
        </p:txBody>
      </p:sp>
      <p:pic>
        <p:nvPicPr>
          <p:cNvPr id="21509" name="Picture 5" descr="C:\Documents and Settings\m.morsolini\Desktop\02_Artis_zeeg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90" b="9711"/>
          <a:stretch>
            <a:fillRect/>
          </a:stretch>
        </p:blipFill>
        <p:spPr bwMode="auto">
          <a:xfrm>
            <a:off x="128588" y="2892425"/>
            <a:ext cx="3962400" cy="320357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4" descr="C:\Documents and Settings\m.morsolini\Desktop\Ct-sc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1" b="3560"/>
          <a:stretch>
            <a:fillRect/>
          </a:stretch>
        </p:blipFill>
        <p:spPr bwMode="auto">
          <a:xfrm>
            <a:off x="4219575" y="2892425"/>
            <a:ext cx="4795838" cy="320357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4191000" y="2057400"/>
            <a:ext cx="4800600" cy="366713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 anchor="ctr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00FF00"/>
                </a:solidFill>
                <a:latin typeface="+mn-lt"/>
              </a:rPr>
              <a:t>CT SCANNING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INDICATIONS FOR SURGERY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38175" y="1524000"/>
            <a:ext cx="785653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The indications for the </a:t>
            </a:r>
            <a:r>
              <a:rPr lang="en-US" altLang="it-IT" sz="2600" i="1">
                <a:solidFill>
                  <a:srgbClr val="00FF00"/>
                </a:solidFill>
              </a:rPr>
              <a:t>surgical treatment</a:t>
            </a:r>
            <a:r>
              <a:rPr lang="en-US" altLang="it-IT" sz="2600">
                <a:solidFill>
                  <a:srgbClr val="FFFFFF"/>
                </a:solidFill>
              </a:rPr>
              <a:t> of these patients are based on</a:t>
            </a:r>
          </a:p>
          <a:p>
            <a:pPr algn="ctr">
              <a:spcBef>
                <a:spcPct val="20000"/>
              </a:spcBef>
              <a:buClr>
                <a:srgbClr val="7DF143"/>
              </a:buClr>
              <a:buSzPct val="100000"/>
            </a:pPr>
            <a:r>
              <a:rPr lang="en-US" altLang="it-IT" sz="2600" b="1">
                <a:solidFill>
                  <a:srgbClr val="0CF232"/>
                </a:solidFill>
              </a:rPr>
              <a:t>CLINIC</a:t>
            </a:r>
          </a:p>
          <a:p>
            <a:pPr algn="ctr">
              <a:spcBef>
                <a:spcPct val="20000"/>
              </a:spcBef>
              <a:buClr>
                <a:srgbClr val="7DF143"/>
              </a:buClr>
              <a:buSzPct val="100000"/>
            </a:pPr>
            <a:r>
              <a:rPr lang="en-US" altLang="it-IT" sz="2600" b="1">
                <a:solidFill>
                  <a:srgbClr val="0CF232"/>
                </a:solidFill>
              </a:rPr>
              <a:t>HEMODYNAMIC</a:t>
            </a:r>
          </a:p>
          <a:p>
            <a:pPr algn="ctr">
              <a:spcBef>
                <a:spcPct val="20000"/>
              </a:spcBef>
              <a:buClr>
                <a:srgbClr val="7DF143"/>
              </a:buClr>
              <a:buSzPct val="100000"/>
            </a:pPr>
            <a:endParaRPr lang="en-US" altLang="it-IT" sz="2600" b="1">
              <a:solidFill>
                <a:srgbClr val="0CF232"/>
              </a:solidFill>
            </a:endParaRPr>
          </a:p>
          <a:p>
            <a:pPr algn="ctr">
              <a:spcBef>
                <a:spcPct val="20000"/>
              </a:spcBef>
              <a:buClr>
                <a:srgbClr val="7DF143"/>
              </a:buClr>
              <a:buSzPct val="100000"/>
            </a:pPr>
            <a:endParaRPr lang="en-US" altLang="it-IT" sz="2600" b="1">
              <a:solidFill>
                <a:srgbClr val="0CF232"/>
              </a:solidFill>
            </a:endParaRPr>
          </a:p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The indications for the </a:t>
            </a:r>
            <a:r>
              <a:rPr lang="en-US" altLang="it-IT" sz="2600" i="1">
                <a:solidFill>
                  <a:srgbClr val="00FF00"/>
                </a:solidFill>
              </a:rPr>
              <a:t>type of surgery</a:t>
            </a:r>
            <a:r>
              <a:rPr lang="en-US" altLang="it-IT" sz="2600">
                <a:solidFill>
                  <a:srgbClr val="FFFFFF"/>
                </a:solidFill>
              </a:rPr>
              <a:t> are based on</a:t>
            </a:r>
            <a:endParaRPr lang="en-US" altLang="it-IT" sz="2600" b="1">
              <a:solidFill>
                <a:srgbClr val="0CF232"/>
              </a:solidFill>
            </a:endParaRPr>
          </a:p>
          <a:p>
            <a:pPr algn="ctr">
              <a:spcBef>
                <a:spcPct val="20000"/>
              </a:spcBef>
              <a:buClr>
                <a:srgbClr val="7DF143"/>
              </a:buClr>
              <a:buSzPct val="100000"/>
            </a:pPr>
            <a:r>
              <a:rPr lang="en-US" altLang="it-IT" sz="2600" b="1">
                <a:solidFill>
                  <a:srgbClr val="0CF232"/>
                </a:solidFill>
              </a:rPr>
              <a:t>ANATOMY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CLINIC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762000" y="1752600"/>
            <a:ext cx="76120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Patients must be in </a:t>
            </a:r>
            <a:r>
              <a:rPr lang="en-US" altLang="it-IT" sz="2600" i="1">
                <a:solidFill>
                  <a:srgbClr val="00FF00"/>
                </a:solidFill>
              </a:rPr>
              <a:t>NYHA or WHO functional class III or IV</a:t>
            </a:r>
          </a:p>
          <a:p>
            <a:pPr>
              <a:spcBef>
                <a:spcPct val="10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Full anticoagulation for at least 3 months</a:t>
            </a:r>
          </a:p>
          <a:p>
            <a:pPr>
              <a:spcBef>
                <a:spcPct val="10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Since 2003 we have performed PEA in </a:t>
            </a:r>
            <a:r>
              <a:rPr lang="en-US" altLang="it-IT" sz="2600" i="1">
                <a:solidFill>
                  <a:srgbClr val="00FF00"/>
                </a:solidFill>
              </a:rPr>
              <a:t>NYHA or WHO functional class II</a:t>
            </a:r>
            <a:r>
              <a:rPr lang="en-US" altLang="it-IT" sz="2600">
                <a:solidFill>
                  <a:srgbClr val="FFFFFF"/>
                </a:solidFill>
              </a:rPr>
              <a:t> patients, given the natural history of the disease</a:t>
            </a:r>
            <a:endParaRPr lang="en-US" altLang="it-IT" sz="2600">
              <a:solidFill>
                <a:srgbClr val="0CF2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HEMODYNAMIC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631825" y="2209800"/>
            <a:ext cx="7874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Pulmonary hypertension (mPAP </a:t>
            </a:r>
            <a:r>
              <a:rPr lang="en-US" altLang="it-IT" sz="2600">
                <a:solidFill>
                  <a:srgbClr val="FFFFFF"/>
                </a:solidFill>
                <a:sym typeface="Symbol" panose="05050102010706020507" pitchFamily="18" charset="2"/>
              </a:rPr>
              <a:t></a:t>
            </a:r>
            <a:r>
              <a:rPr lang="en-US" altLang="it-IT" sz="2600">
                <a:solidFill>
                  <a:srgbClr val="FFFFFF"/>
                </a:solidFill>
              </a:rPr>
              <a:t> 25 mmHg)</a:t>
            </a:r>
          </a:p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Causing low cardiac output</a:t>
            </a:r>
          </a:p>
          <a:p>
            <a:pPr>
              <a:spcBef>
                <a:spcPct val="20000"/>
              </a:spcBef>
              <a:buClr>
                <a:srgbClr val="7DF143"/>
              </a:buClr>
              <a:buSzPct val="100000"/>
            </a:pPr>
            <a:endParaRPr lang="en-US" altLang="it-IT" sz="260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buClr>
                <a:srgbClr val="7DF143"/>
              </a:buClr>
              <a:buSzPct val="100000"/>
            </a:pPr>
            <a:endParaRPr lang="en-US" altLang="it-IT" sz="260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buClr>
                <a:srgbClr val="7DF143"/>
              </a:buClr>
              <a:buSzPct val="100000"/>
            </a:pPr>
            <a:endParaRPr lang="en-US" altLang="it-IT" sz="260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Resulting in calculated pulmonary vascular resistances (PVR) &gt; </a:t>
            </a:r>
            <a:r>
              <a:rPr lang="en-US" altLang="it-IT" sz="2600" i="1">
                <a:solidFill>
                  <a:srgbClr val="00FF00"/>
                </a:solidFill>
              </a:rPr>
              <a:t>300 dyne*sec*cm</a:t>
            </a:r>
            <a:r>
              <a:rPr lang="en-US" altLang="it-IT" sz="2600" i="1" baseline="30000">
                <a:solidFill>
                  <a:srgbClr val="00FF00"/>
                </a:solidFill>
              </a:rPr>
              <a:t>-5</a:t>
            </a:r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4152900" y="3457575"/>
            <a:ext cx="838200" cy="914400"/>
          </a:xfrm>
          <a:prstGeom prst="downArrow">
            <a:avLst>
              <a:gd name="adj1" fmla="val 50000"/>
              <a:gd name="adj2" fmla="val 27273"/>
            </a:avLst>
          </a:prstGeom>
          <a:solidFill>
            <a:srgbClr val="00FF00">
              <a:alpha val="6705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ANATOMY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660400" y="2209800"/>
            <a:ext cx="7874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The surgical treatment depends on the localization of the lesions in the pulmonary arterial branches</a:t>
            </a:r>
          </a:p>
          <a:p>
            <a:pPr>
              <a:spcBef>
                <a:spcPct val="10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Lesions can be classified as	</a:t>
            </a:r>
            <a:r>
              <a:rPr lang="en-US" altLang="it-IT" sz="2600" b="1">
                <a:solidFill>
                  <a:srgbClr val="20EE10"/>
                </a:solidFill>
              </a:rPr>
              <a:t>PROXIMAL</a:t>
            </a:r>
          </a:p>
          <a:p>
            <a:pPr>
              <a:spcBef>
                <a:spcPct val="20000"/>
              </a:spcBef>
              <a:buClr>
                <a:srgbClr val="7DF143"/>
              </a:buClr>
              <a:buSzPct val="100000"/>
            </a:pPr>
            <a:r>
              <a:rPr lang="en-US" altLang="it-IT" sz="2600" b="1">
                <a:solidFill>
                  <a:srgbClr val="20EE10"/>
                </a:solidFill>
              </a:rPr>
              <a:t>						DISTAL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x-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26876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Sn-AP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24000"/>
            <a:ext cx="268763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6100" name="Picture 4" descr="Dest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524000"/>
            <a:ext cx="26876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6101" name="Picture 5" descr="Sinistro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524000"/>
            <a:ext cx="26876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PROXIMAL LESIONS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5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56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1800" b="1">
                <a:solidFill>
                  <a:srgbClr val="00DFCA"/>
                </a:solidFill>
              </a:rPr>
              <a:t> </a:t>
            </a:r>
            <a:r>
              <a:rPr lang="en-US" altLang="it-IT" sz="3700" b="1">
                <a:solidFill>
                  <a:srgbClr val="FAFD00"/>
                </a:solidFill>
              </a:rPr>
              <a:t>M.B. – 62 yrs M – Jul 2001 – PEA #64</a:t>
            </a:r>
          </a:p>
        </p:txBody>
      </p:sp>
      <p:pic>
        <p:nvPicPr>
          <p:cNvPr id="27651" name="Picture 3" descr="1Pre-Perf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600200"/>
            <a:ext cx="1803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2Pre-Vent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1600200"/>
            <a:ext cx="17954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1Pre-APD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3581400"/>
            <a:ext cx="17605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3Pre-APS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3581400"/>
            <a:ext cx="18113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267200" y="2106613"/>
            <a:ext cx="434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2000" b="1">
                <a:solidFill>
                  <a:srgbClr val="0CF232"/>
                </a:solidFill>
              </a:rPr>
              <a:t>Perfusion and ventilation scan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267200" y="3810000"/>
            <a:ext cx="2630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2000" b="1">
                <a:solidFill>
                  <a:srgbClr val="0CF232"/>
                </a:solidFill>
              </a:rPr>
              <a:t>Pulmonary angiogram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715000" y="4419600"/>
            <a:ext cx="2514600" cy="1465263"/>
          </a:xfrm>
          <a:prstGeom prst="rect">
            <a:avLst/>
          </a:prstGeom>
          <a:solidFill>
            <a:srgbClr val="BBBBB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800" b="1">
                <a:solidFill>
                  <a:schemeClr val="tx1"/>
                </a:solidFill>
              </a:rPr>
              <a:t>Hemodynamic</a:t>
            </a:r>
          </a:p>
          <a:p>
            <a:endParaRPr lang="en-US" altLang="it-IT" sz="1800" b="1">
              <a:solidFill>
                <a:schemeClr val="tx1"/>
              </a:solidFill>
            </a:endParaRPr>
          </a:p>
          <a:p>
            <a:r>
              <a:rPr lang="en-US" altLang="it-IT" sz="1800" b="1">
                <a:solidFill>
                  <a:schemeClr val="tx1"/>
                </a:solidFill>
              </a:rPr>
              <a:t>mPAP		    67</a:t>
            </a:r>
            <a:endParaRPr lang="en-US" altLang="it-IT" sz="1800" b="1">
              <a:solidFill>
                <a:schemeClr val="tx1"/>
              </a:solidFill>
              <a:sym typeface="Symbol" panose="05050102010706020507" pitchFamily="18" charset="2"/>
            </a:endParaRPr>
          </a:p>
          <a:p>
            <a:r>
              <a:rPr lang="en-US" altLang="it-IT" sz="1800" b="1">
                <a:solidFill>
                  <a:schemeClr val="tx1"/>
                </a:solidFill>
                <a:sym typeface="Symbol" panose="05050102010706020507" pitchFamily="18" charset="2"/>
              </a:rPr>
              <a:t>CI		   1.6</a:t>
            </a:r>
          </a:p>
          <a:p>
            <a:r>
              <a:rPr lang="en-US" altLang="it-IT" sz="1800" b="1">
                <a:solidFill>
                  <a:schemeClr val="tx1"/>
                </a:solidFill>
                <a:sym typeface="Symbol" panose="05050102010706020507" pitchFamily="18" charset="2"/>
              </a:rPr>
              <a:t>PVR		1766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x-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26876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Sn-AP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24000"/>
            <a:ext cx="268763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8148" name="Picture 4" descr="Sinistro Dist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524000"/>
            <a:ext cx="26876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8149" name="Picture 5" descr="Destro Di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524000"/>
            <a:ext cx="26876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DISTAL LESIONS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5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5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1800" b="1">
                <a:solidFill>
                  <a:srgbClr val="00DFCA"/>
                </a:solidFill>
              </a:rPr>
              <a:t> </a:t>
            </a:r>
            <a:r>
              <a:rPr lang="en-US" altLang="it-IT" sz="3700" b="1">
                <a:solidFill>
                  <a:srgbClr val="FAFD00"/>
                </a:solidFill>
              </a:rPr>
              <a:t>S.S. – 31 yrs M – Sep 2002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276725" y="1905000"/>
            <a:ext cx="3460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2000" b="1">
                <a:solidFill>
                  <a:srgbClr val="0CF232"/>
                </a:solidFill>
              </a:rPr>
              <a:t>Perfusion and ventilation scan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257675" y="3657600"/>
            <a:ext cx="2630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2000" b="1">
                <a:solidFill>
                  <a:srgbClr val="0CF232"/>
                </a:solidFill>
              </a:rPr>
              <a:t>Pulmonary angiogram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867400" y="4419600"/>
            <a:ext cx="2590800" cy="1465263"/>
          </a:xfrm>
          <a:prstGeom prst="rect">
            <a:avLst/>
          </a:prstGeom>
          <a:solidFill>
            <a:srgbClr val="BBBBB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800" b="1">
                <a:solidFill>
                  <a:schemeClr val="tx1"/>
                </a:solidFill>
              </a:rPr>
              <a:t>Hemodynamic</a:t>
            </a:r>
          </a:p>
          <a:p>
            <a:endParaRPr lang="en-US" altLang="it-IT" sz="1800" b="1">
              <a:solidFill>
                <a:schemeClr val="tx1"/>
              </a:solidFill>
            </a:endParaRPr>
          </a:p>
          <a:p>
            <a:r>
              <a:rPr lang="en-US" altLang="it-IT" sz="1800" b="1">
                <a:solidFill>
                  <a:schemeClr val="tx1"/>
                </a:solidFill>
              </a:rPr>
              <a:t>mPAP		    50</a:t>
            </a:r>
            <a:endParaRPr lang="en-US" altLang="it-IT" sz="1800" b="1">
              <a:solidFill>
                <a:schemeClr val="tx1"/>
              </a:solidFill>
              <a:sym typeface="Symbol" panose="05050102010706020507" pitchFamily="18" charset="2"/>
            </a:endParaRPr>
          </a:p>
          <a:p>
            <a:r>
              <a:rPr lang="en-US" altLang="it-IT" sz="1800" b="1">
                <a:solidFill>
                  <a:schemeClr val="tx1"/>
                </a:solidFill>
                <a:sym typeface="Symbol" panose="05050102010706020507" pitchFamily="18" charset="2"/>
              </a:rPr>
              <a:t>CI		   1.8</a:t>
            </a:r>
          </a:p>
          <a:p>
            <a:r>
              <a:rPr lang="en-US" altLang="it-IT" sz="1800" b="1">
                <a:solidFill>
                  <a:schemeClr val="tx1"/>
                </a:solidFill>
                <a:sym typeface="Symbol" panose="05050102010706020507" pitchFamily="18" charset="2"/>
              </a:rPr>
              <a:t>PVR		1120</a:t>
            </a:r>
          </a:p>
        </p:txBody>
      </p:sp>
      <p:graphicFrame>
        <p:nvGraphicFramePr>
          <p:cNvPr id="29702" name="Object 6"/>
          <p:cNvGraphicFramePr>
            <a:graphicFrameLocks noChangeAspect="1"/>
          </p:cNvGraphicFramePr>
          <p:nvPr/>
        </p:nvGraphicFramePr>
        <p:xfrm>
          <a:off x="838200" y="1295400"/>
          <a:ext cx="16764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0" name="Photo Editor Photo" r:id="rId3" imgW="3657143" imgH="3572374" progId="MSPhotoEd.3">
                  <p:embed/>
                </p:oleObj>
              </mc:Choice>
              <mc:Fallback>
                <p:oleObj name="Photo Editor Photo" r:id="rId3" imgW="3657143" imgH="3572374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295400"/>
                        <a:ext cx="167640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Object 7"/>
          <p:cNvGraphicFramePr>
            <a:graphicFrameLocks noChangeAspect="1"/>
          </p:cNvGraphicFramePr>
          <p:nvPr/>
        </p:nvGraphicFramePr>
        <p:xfrm>
          <a:off x="2514600" y="1295400"/>
          <a:ext cx="16764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1" name="Photo Editor Photo" r:id="rId5" imgW="3742857" imgH="3685714" progId="MSPhotoEd.3">
                  <p:embed/>
                </p:oleObj>
              </mc:Choice>
              <mc:Fallback>
                <p:oleObj name="Photo Editor Photo" r:id="rId5" imgW="3742857" imgH="3685714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295400"/>
                        <a:ext cx="167640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4" name="Object 8"/>
          <p:cNvGraphicFramePr>
            <a:graphicFrameLocks noChangeAspect="1"/>
          </p:cNvGraphicFramePr>
          <p:nvPr/>
        </p:nvGraphicFramePr>
        <p:xfrm>
          <a:off x="769938" y="3657600"/>
          <a:ext cx="1744662" cy="175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2" name="Photo Editor Photo" r:id="rId7" imgW="3943901" imgH="3971429" progId="MSPhotoEd.3">
                  <p:embed/>
                </p:oleObj>
              </mc:Choice>
              <mc:Fallback>
                <p:oleObj name="Photo Editor Photo" r:id="rId7" imgW="3943901" imgH="397142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938" y="3657600"/>
                        <a:ext cx="1744662" cy="175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5" name="Object 9"/>
          <p:cNvGraphicFramePr>
            <a:graphicFrameLocks noChangeAspect="1"/>
          </p:cNvGraphicFramePr>
          <p:nvPr/>
        </p:nvGraphicFramePr>
        <p:xfrm>
          <a:off x="2514600" y="3657600"/>
          <a:ext cx="17526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3" name="Photo Editor Photo" r:id="rId9" imgW="4086795" imgH="4086795" progId="MSPhotoEd.3">
                  <p:embed/>
                </p:oleObj>
              </mc:Choice>
              <mc:Fallback>
                <p:oleObj name="Photo Editor Photo" r:id="rId9" imgW="4086795" imgH="4086795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657600"/>
                        <a:ext cx="175260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234" name="Rectangle 2"/>
          <p:cNvSpPr>
            <a:spLocks noChangeArrowheads="1"/>
          </p:cNvSpPr>
          <p:nvPr/>
        </p:nvSpPr>
        <p:spPr bwMode="auto">
          <a:xfrm>
            <a:off x="342900" y="3975100"/>
            <a:ext cx="84582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7DF143"/>
              </a:buClr>
              <a:buSzPct val="100000"/>
            </a:pPr>
            <a:endParaRPr lang="en-US" altLang="it-IT" sz="260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buClr>
                <a:srgbClr val="7DF143"/>
              </a:buClr>
              <a:buSzPct val="100000"/>
            </a:pPr>
            <a:endParaRPr lang="en-US" altLang="it-IT" sz="260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Growing single surgeon’s experience due to </a:t>
            </a:r>
            <a:r>
              <a:rPr lang="en-US" altLang="it-IT" sz="2600" i="1">
                <a:solidFill>
                  <a:srgbClr val="0CF232"/>
                </a:solidFill>
              </a:rPr>
              <a:t>learning curve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OPERABILITY ASSESSMENT</a:t>
            </a:r>
          </a:p>
        </p:txBody>
      </p:sp>
      <p:sp>
        <p:nvSpPr>
          <p:cNvPr id="1247236" name="Rectangle 4"/>
          <p:cNvSpPr>
            <a:spLocks noChangeArrowheads="1"/>
          </p:cNvSpPr>
          <p:nvPr/>
        </p:nvSpPr>
        <p:spPr bwMode="auto">
          <a:xfrm>
            <a:off x="628650" y="3276600"/>
            <a:ext cx="7874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7DF143"/>
              </a:buClr>
              <a:buSzPct val="100000"/>
            </a:pPr>
            <a:r>
              <a:rPr lang="en-US" altLang="it-IT" sz="2600">
                <a:solidFill>
                  <a:srgbClr val="FFFFFF"/>
                </a:solidFill>
              </a:rPr>
              <a:t>Which lesions have to be considered as</a:t>
            </a:r>
            <a:r>
              <a:rPr lang="en-US" altLang="it-IT" sz="2600" i="1">
                <a:solidFill>
                  <a:srgbClr val="0CF232"/>
                </a:solidFill>
              </a:rPr>
              <a:t> inoperable</a:t>
            </a:r>
            <a:r>
              <a:rPr lang="en-US" altLang="it-IT" sz="2600">
                <a:solidFill>
                  <a:srgbClr val="FFFFFF"/>
                </a:solidFill>
              </a:rPr>
              <a:t>?</a:t>
            </a:r>
            <a:endParaRPr lang="en-US" altLang="it-IT" sz="2600" b="1">
              <a:solidFill>
                <a:srgbClr val="0CF232"/>
              </a:solidFill>
            </a:endParaRPr>
          </a:p>
        </p:txBody>
      </p:sp>
      <p:sp>
        <p:nvSpPr>
          <p:cNvPr id="1247237" name="AutoShape 5"/>
          <p:cNvSpPr>
            <a:spLocks noChangeArrowheads="1"/>
          </p:cNvSpPr>
          <p:nvPr/>
        </p:nvSpPr>
        <p:spPr bwMode="auto">
          <a:xfrm>
            <a:off x="4191000" y="2743200"/>
            <a:ext cx="762000" cy="685800"/>
          </a:xfrm>
          <a:prstGeom prst="downArrow">
            <a:avLst>
              <a:gd name="adj1" fmla="val 50000"/>
              <a:gd name="adj2" fmla="val 25000"/>
            </a:avLst>
          </a:prstGeom>
          <a:noFill/>
          <a:ln w="127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247238" name="Rectangle 6"/>
          <p:cNvSpPr>
            <a:spLocks noChangeArrowheads="1"/>
          </p:cNvSpPr>
          <p:nvPr/>
        </p:nvSpPr>
        <p:spPr bwMode="auto">
          <a:xfrm>
            <a:off x="342900" y="3975100"/>
            <a:ext cx="84582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 i="1">
                <a:solidFill>
                  <a:srgbClr val="0CF232"/>
                </a:solidFill>
              </a:rPr>
              <a:t>Different operability assessments</a:t>
            </a:r>
            <a:r>
              <a:rPr lang="en-US" altLang="it-IT" sz="2600">
                <a:solidFill>
                  <a:srgbClr val="FFFFFF"/>
                </a:solidFill>
              </a:rPr>
              <a:t> from different Centers</a:t>
            </a:r>
            <a:endParaRPr lang="en-US" altLang="it-IT" sz="2600" i="1">
              <a:solidFill>
                <a:srgbClr val="0CF2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3383E-6 L 0.00069 -0.257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47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28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4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4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4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7234" grpId="0"/>
      <p:bldP spid="1247236" grpId="0"/>
      <p:bldP spid="1247237" grpId="0" animBg="1"/>
      <p:bldP spid="12472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INTRODUCTION</a:t>
            </a:r>
          </a:p>
        </p:txBody>
      </p:sp>
      <p:grpSp>
        <p:nvGrpSpPr>
          <p:cNvPr id="4099" name="Group 9"/>
          <p:cNvGrpSpPr>
            <a:grpSpLocks/>
          </p:cNvGrpSpPr>
          <p:nvPr/>
        </p:nvGrpSpPr>
        <p:grpSpPr bwMode="auto">
          <a:xfrm>
            <a:off x="228600" y="1600200"/>
            <a:ext cx="8686800" cy="4724400"/>
            <a:chOff x="144" y="912"/>
            <a:chExt cx="5472" cy="2976"/>
          </a:xfrm>
        </p:grpSpPr>
        <p:sp>
          <p:nvSpPr>
            <p:cNvPr id="4103" name="Rectangle 8"/>
            <p:cNvSpPr>
              <a:spLocks noChangeArrowheads="1"/>
            </p:cNvSpPr>
            <p:nvPr/>
          </p:nvSpPr>
          <p:spPr bwMode="auto">
            <a:xfrm>
              <a:off x="144" y="912"/>
              <a:ext cx="5472" cy="297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pic>
          <p:nvPicPr>
            <p:cNvPr id="410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996"/>
              <a:ext cx="2658" cy="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" y="981"/>
              <a:ext cx="2658" cy="2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572000" y="3638550"/>
            <a:ext cx="4267200" cy="457200"/>
          </a:xfrm>
          <a:prstGeom prst="rect">
            <a:avLst/>
          </a:prstGeom>
          <a:solidFill>
            <a:srgbClr val="00FFFF">
              <a:alpha val="25098"/>
            </a:srgbClr>
          </a:solidFill>
          <a:ln w="254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b="1">
                <a:solidFill>
                  <a:srgbClr val="FAFD00"/>
                </a:solidFill>
              </a:rPr>
              <a:t>DANA POINT 2008  –  PH CLINICAL CLASSIFICATION</a:t>
            </a:r>
          </a:p>
        </p:txBody>
      </p:sp>
      <p:sp>
        <p:nvSpPr>
          <p:cNvPr id="4102" name="TextBox 8"/>
          <p:cNvSpPr txBox="1">
            <a:spLocks noChangeArrowheads="1"/>
          </p:cNvSpPr>
          <p:nvPr/>
        </p:nvSpPr>
        <p:spPr bwMode="auto">
          <a:xfrm>
            <a:off x="8269288" y="3711575"/>
            <a:ext cx="53816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900" b="1"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  <a:endParaRPr lang="it-IT" altLang="it-IT" sz="1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BACKGROUND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37013"/>
            <a:ext cx="42672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04800" y="1601788"/>
            <a:ext cx="822960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174625" indent="-174625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5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 i="1">
                <a:solidFill>
                  <a:srgbClr val="00FF00"/>
                </a:solidFill>
              </a:rPr>
              <a:t>PEA</a:t>
            </a:r>
            <a:r>
              <a:rPr lang="en-US" altLang="it-IT" sz="2600">
                <a:solidFill>
                  <a:srgbClr val="FFFFFF"/>
                </a:solidFill>
              </a:rPr>
              <a:t> is the treatment of choice for patients with </a:t>
            </a:r>
            <a:r>
              <a:rPr lang="en-US" altLang="it-IT" sz="2600" i="1">
                <a:solidFill>
                  <a:srgbClr val="00FF00"/>
                </a:solidFill>
              </a:rPr>
              <a:t>CTEPH</a:t>
            </a:r>
          </a:p>
          <a:p>
            <a:pPr>
              <a:spcBef>
                <a:spcPct val="25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  <a:cs typeface="Times New Roman" panose="02020603050405020304" pitchFamily="18" charset="0"/>
              </a:rPr>
              <a:t>About only </a:t>
            </a:r>
            <a:r>
              <a:rPr lang="en-US" altLang="it-IT" sz="2600" i="1">
                <a:solidFill>
                  <a:srgbClr val="0CF232"/>
                </a:solidFill>
                <a:cs typeface="Times New Roman" panose="02020603050405020304" pitchFamily="18" charset="0"/>
              </a:rPr>
              <a:t>15-20 Centers</a:t>
            </a:r>
            <a:r>
              <a:rPr lang="en-US" altLang="it-IT" sz="2600">
                <a:solidFill>
                  <a:srgbClr val="FFFFFF"/>
                </a:solidFill>
                <a:cs typeface="Times New Roman" panose="02020603050405020304" pitchFamily="18" charset="0"/>
              </a:rPr>
              <a:t> worldwide are performing PEA on a </a:t>
            </a:r>
            <a:r>
              <a:rPr lang="en-US" altLang="it-IT" sz="2600" i="1">
                <a:solidFill>
                  <a:srgbClr val="0CF232"/>
                </a:solidFill>
                <a:cs typeface="Times New Roman" panose="02020603050405020304" pitchFamily="18" charset="0"/>
              </a:rPr>
              <a:t>routine basis (&gt; 20 EAPs/year)</a:t>
            </a:r>
          </a:p>
          <a:p>
            <a:pPr>
              <a:spcBef>
                <a:spcPct val="25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In expert hands, </a:t>
            </a:r>
            <a:r>
              <a:rPr lang="en-US" altLang="it-IT" sz="2600" i="1">
                <a:solidFill>
                  <a:srgbClr val="00FF00"/>
                </a:solidFill>
              </a:rPr>
              <a:t>mortality</a:t>
            </a:r>
            <a:r>
              <a:rPr lang="en-US" altLang="it-IT" sz="2600">
                <a:solidFill>
                  <a:srgbClr val="FFFFFF"/>
                </a:solidFill>
              </a:rPr>
              <a:t> ranges between 5% and 10% and technical failure is below 10%</a:t>
            </a:r>
          </a:p>
          <a:p>
            <a:pPr>
              <a:spcBef>
                <a:spcPct val="25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 i="1">
                <a:solidFill>
                  <a:srgbClr val="00FF00"/>
                </a:solidFill>
              </a:rPr>
              <a:t>Early hemodynamic results</a:t>
            </a:r>
            <a:endParaRPr lang="en-US" altLang="it-IT" sz="2600">
              <a:solidFill>
                <a:srgbClr val="FFFFFF"/>
              </a:solidFill>
            </a:endParaRPr>
          </a:p>
          <a:p>
            <a:pPr>
              <a:buClr>
                <a:srgbClr val="7DF143"/>
              </a:buClr>
              <a:buSzPct val="100000"/>
            </a:pPr>
            <a:r>
              <a:rPr lang="en-US" altLang="it-IT" sz="2600">
                <a:solidFill>
                  <a:srgbClr val="FFFFFF"/>
                </a:solidFill>
              </a:rPr>
              <a:t>	are known to be excellent in</a:t>
            </a:r>
          </a:p>
          <a:p>
            <a:pPr>
              <a:buClr>
                <a:srgbClr val="7DF143"/>
              </a:buClr>
              <a:buSzPct val="100000"/>
            </a:pPr>
            <a:r>
              <a:rPr lang="en-US" altLang="it-IT" sz="2600">
                <a:solidFill>
                  <a:srgbClr val="FFFFFF"/>
                </a:solidFill>
              </a:rPr>
              <a:t>	case of successful operation</a:t>
            </a:r>
            <a:endParaRPr lang="en-US" altLang="it-IT" sz="1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REFERENCE</a:t>
            </a:r>
          </a:p>
        </p:txBody>
      </p:sp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685800" y="1373188"/>
          <a:ext cx="35052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8" name="Photo Editor Photo" r:id="rId3" imgW="8600000" imgH="2943636" progId="MSPhotoEd.3">
                  <p:embed/>
                </p:oleObj>
              </mc:Choice>
              <mc:Fallback>
                <p:oleObj name="Photo Editor Photo" r:id="rId3" imgW="8600000" imgH="2943636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373188"/>
                        <a:ext cx="3505200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1524000" y="2635250"/>
          <a:ext cx="2667000" cy="18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9" name="Photo Editor Photo" r:id="rId5" imgW="7857143" imgH="542857" progId="MSPhotoEd.3">
                  <p:embed/>
                </p:oleObj>
              </mc:Choice>
              <mc:Fallback>
                <p:oleObj name="Photo Editor Photo" r:id="rId5" imgW="7857143" imgH="54285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635250"/>
                        <a:ext cx="2667000" cy="18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4267200" y="2209800"/>
          <a:ext cx="4191000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0" name="Photo Editor Photo" r:id="rId7" imgW="12571429" imgH="10717121" progId="MSPhotoEd.3">
                  <p:embed/>
                </p:oleObj>
              </mc:Choice>
              <mc:Fallback>
                <p:oleObj name="Photo Editor Photo" r:id="rId7" imgW="12571429" imgH="10717121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209800"/>
                        <a:ext cx="4191000" cy="357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71814" name="Rectangle 6"/>
          <p:cNvSpPr>
            <a:spLocks noChangeArrowheads="1"/>
          </p:cNvSpPr>
          <p:nvPr/>
        </p:nvSpPr>
        <p:spPr bwMode="auto">
          <a:xfrm>
            <a:off x="4267200" y="4800600"/>
            <a:ext cx="4191000" cy="152400"/>
          </a:xfrm>
          <a:prstGeom prst="rect">
            <a:avLst/>
          </a:prstGeom>
          <a:solidFill>
            <a:schemeClr val="hlink">
              <a:alpha val="20000"/>
            </a:schemeClr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27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18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2438400" y="2466975"/>
            <a:ext cx="45720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 i="1">
                <a:solidFill>
                  <a:srgbClr val="0CF232"/>
                </a:solidFill>
              </a:rPr>
              <a:t> </a:t>
            </a:r>
            <a:r>
              <a:rPr lang="en-US" altLang="it-IT" sz="2600">
                <a:solidFill>
                  <a:srgbClr val="FFFFFF"/>
                </a:solidFill>
              </a:rPr>
              <a:t>National referral program  </a:t>
            </a:r>
          </a:p>
          <a:p>
            <a:pPr>
              <a:spcBef>
                <a:spcPct val="20000"/>
              </a:spcBef>
              <a:buClr>
                <a:srgbClr val="7DF143"/>
              </a:buClr>
              <a:buSzPct val="100000"/>
            </a:pPr>
            <a:endParaRPr lang="en-US" altLang="it-IT" sz="120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 Begin: April 1994</a:t>
            </a:r>
          </a:p>
          <a:p>
            <a:pPr>
              <a:spcBef>
                <a:spcPct val="20000"/>
              </a:spcBef>
              <a:buClr>
                <a:srgbClr val="7DF143"/>
              </a:buClr>
              <a:buSzPct val="100000"/>
            </a:pPr>
            <a:endParaRPr lang="en-US" altLang="it-IT" sz="120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 To date: 620 PEAs performed</a:t>
            </a: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OUR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reeform 2"/>
          <p:cNvSpPr>
            <a:spLocks/>
          </p:cNvSpPr>
          <p:nvPr/>
        </p:nvSpPr>
        <p:spPr bwMode="auto">
          <a:xfrm>
            <a:off x="874713" y="3870325"/>
            <a:ext cx="647700" cy="1176338"/>
          </a:xfrm>
          <a:custGeom>
            <a:avLst/>
            <a:gdLst>
              <a:gd name="T0" fmla="*/ 2147483647 w 408"/>
              <a:gd name="T1" fmla="*/ 2147483647 h 741"/>
              <a:gd name="T2" fmla="*/ 2147483647 w 408"/>
              <a:gd name="T3" fmla="*/ 2147483647 h 741"/>
              <a:gd name="T4" fmla="*/ 2147483647 w 408"/>
              <a:gd name="T5" fmla="*/ 2147483647 h 741"/>
              <a:gd name="T6" fmla="*/ 2147483647 w 408"/>
              <a:gd name="T7" fmla="*/ 2147483647 h 741"/>
              <a:gd name="T8" fmla="*/ 2147483647 w 408"/>
              <a:gd name="T9" fmla="*/ 2147483647 h 741"/>
              <a:gd name="T10" fmla="*/ 2147483647 w 408"/>
              <a:gd name="T11" fmla="*/ 2147483647 h 741"/>
              <a:gd name="T12" fmla="*/ 2147483647 w 408"/>
              <a:gd name="T13" fmla="*/ 2147483647 h 741"/>
              <a:gd name="T14" fmla="*/ 2147483647 w 408"/>
              <a:gd name="T15" fmla="*/ 2147483647 h 741"/>
              <a:gd name="T16" fmla="*/ 2147483647 w 408"/>
              <a:gd name="T17" fmla="*/ 2147483647 h 741"/>
              <a:gd name="T18" fmla="*/ 2147483647 w 408"/>
              <a:gd name="T19" fmla="*/ 2147483647 h 741"/>
              <a:gd name="T20" fmla="*/ 2147483647 w 408"/>
              <a:gd name="T21" fmla="*/ 2147483647 h 741"/>
              <a:gd name="T22" fmla="*/ 2147483647 w 408"/>
              <a:gd name="T23" fmla="*/ 2147483647 h 741"/>
              <a:gd name="T24" fmla="*/ 2147483647 w 408"/>
              <a:gd name="T25" fmla="*/ 2147483647 h 741"/>
              <a:gd name="T26" fmla="*/ 2147483647 w 408"/>
              <a:gd name="T27" fmla="*/ 2147483647 h 741"/>
              <a:gd name="T28" fmla="*/ 2147483647 w 408"/>
              <a:gd name="T29" fmla="*/ 2147483647 h 741"/>
              <a:gd name="T30" fmla="*/ 2147483647 w 408"/>
              <a:gd name="T31" fmla="*/ 2147483647 h 741"/>
              <a:gd name="T32" fmla="*/ 2147483647 w 408"/>
              <a:gd name="T33" fmla="*/ 2147483647 h 741"/>
              <a:gd name="T34" fmla="*/ 2147483647 w 408"/>
              <a:gd name="T35" fmla="*/ 2147483647 h 741"/>
              <a:gd name="T36" fmla="*/ 2147483647 w 408"/>
              <a:gd name="T37" fmla="*/ 2147483647 h 741"/>
              <a:gd name="T38" fmla="*/ 2147483647 w 408"/>
              <a:gd name="T39" fmla="*/ 2147483647 h 741"/>
              <a:gd name="T40" fmla="*/ 2147483647 w 408"/>
              <a:gd name="T41" fmla="*/ 2147483647 h 741"/>
              <a:gd name="T42" fmla="*/ 2147483647 w 408"/>
              <a:gd name="T43" fmla="*/ 2147483647 h 741"/>
              <a:gd name="T44" fmla="*/ 2147483647 w 408"/>
              <a:gd name="T45" fmla="*/ 2147483647 h 741"/>
              <a:gd name="T46" fmla="*/ 2147483647 w 408"/>
              <a:gd name="T47" fmla="*/ 2147483647 h 741"/>
              <a:gd name="T48" fmla="*/ 2147483647 w 408"/>
              <a:gd name="T49" fmla="*/ 2147483647 h 741"/>
              <a:gd name="T50" fmla="*/ 2147483647 w 408"/>
              <a:gd name="T51" fmla="*/ 2147483647 h 741"/>
              <a:gd name="T52" fmla="*/ 2147483647 w 408"/>
              <a:gd name="T53" fmla="*/ 2147483647 h 741"/>
              <a:gd name="T54" fmla="*/ 2147483647 w 408"/>
              <a:gd name="T55" fmla="*/ 2147483647 h 741"/>
              <a:gd name="T56" fmla="*/ 2147483647 w 408"/>
              <a:gd name="T57" fmla="*/ 2147483647 h 741"/>
              <a:gd name="T58" fmla="*/ 2147483647 w 408"/>
              <a:gd name="T59" fmla="*/ 2147483647 h 741"/>
              <a:gd name="T60" fmla="*/ 2147483647 w 408"/>
              <a:gd name="T61" fmla="*/ 2147483647 h 741"/>
              <a:gd name="T62" fmla="*/ 2147483647 w 408"/>
              <a:gd name="T63" fmla="*/ 2147483647 h 741"/>
              <a:gd name="T64" fmla="*/ 2147483647 w 408"/>
              <a:gd name="T65" fmla="*/ 2147483647 h 741"/>
              <a:gd name="T66" fmla="*/ 2147483647 w 408"/>
              <a:gd name="T67" fmla="*/ 2147483647 h 741"/>
              <a:gd name="T68" fmla="*/ 2147483647 w 408"/>
              <a:gd name="T69" fmla="*/ 2147483647 h 741"/>
              <a:gd name="T70" fmla="*/ 2147483647 w 408"/>
              <a:gd name="T71" fmla="*/ 2147483647 h 741"/>
              <a:gd name="T72" fmla="*/ 2147483647 w 408"/>
              <a:gd name="T73" fmla="*/ 2147483647 h 741"/>
              <a:gd name="T74" fmla="*/ 2147483647 w 408"/>
              <a:gd name="T75" fmla="*/ 2147483647 h 741"/>
              <a:gd name="T76" fmla="*/ 2147483647 w 408"/>
              <a:gd name="T77" fmla="*/ 2147483647 h 741"/>
              <a:gd name="T78" fmla="*/ 2147483647 w 408"/>
              <a:gd name="T79" fmla="*/ 2147483647 h 741"/>
              <a:gd name="T80" fmla="*/ 2147483647 w 408"/>
              <a:gd name="T81" fmla="*/ 2147483647 h 74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08"/>
              <a:gd name="T124" fmla="*/ 0 h 741"/>
              <a:gd name="T125" fmla="*/ 408 w 408"/>
              <a:gd name="T126" fmla="*/ 741 h 74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08" h="741">
                <a:moveTo>
                  <a:pt x="33" y="77"/>
                </a:moveTo>
                <a:lnTo>
                  <a:pt x="13" y="90"/>
                </a:lnTo>
                <a:lnTo>
                  <a:pt x="13" y="111"/>
                </a:lnTo>
                <a:lnTo>
                  <a:pt x="19" y="128"/>
                </a:lnTo>
                <a:lnTo>
                  <a:pt x="6" y="146"/>
                </a:lnTo>
                <a:lnTo>
                  <a:pt x="12" y="164"/>
                </a:lnTo>
                <a:lnTo>
                  <a:pt x="6" y="186"/>
                </a:lnTo>
                <a:lnTo>
                  <a:pt x="13" y="191"/>
                </a:lnTo>
                <a:lnTo>
                  <a:pt x="42" y="186"/>
                </a:lnTo>
                <a:lnTo>
                  <a:pt x="49" y="211"/>
                </a:lnTo>
                <a:lnTo>
                  <a:pt x="58" y="249"/>
                </a:lnTo>
                <a:lnTo>
                  <a:pt x="55" y="276"/>
                </a:lnTo>
                <a:lnTo>
                  <a:pt x="69" y="301"/>
                </a:lnTo>
                <a:lnTo>
                  <a:pt x="62" y="325"/>
                </a:lnTo>
                <a:lnTo>
                  <a:pt x="58" y="338"/>
                </a:lnTo>
                <a:lnTo>
                  <a:pt x="58" y="360"/>
                </a:lnTo>
                <a:lnTo>
                  <a:pt x="42" y="377"/>
                </a:lnTo>
                <a:lnTo>
                  <a:pt x="42" y="402"/>
                </a:lnTo>
                <a:lnTo>
                  <a:pt x="42" y="418"/>
                </a:lnTo>
                <a:lnTo>
                  <a:pt x="55" y="436"/>
                </a:lnTo>
                <a:lnTo>
                  <a:pt x="58" y="453"/>
                </a:lnTo>
                <a:lnTo>
                  <a:pt x="58" y="474"/>
                </a:lnTo>
                <a:lnTo>
                  <a:pt x="36" y="493"/>
                </a:lnTo>
                <a:lnTo>
                  <a:pt x="29" y="505"/>
                </a:lnTo>
                <a:lnTo>
                  <a:pt x="26" y="533"/>
                </a:lnTo>
                <a:lnTo>
                  <a:pt x="19" y="542"/>
                </a:lnTo>
                <a:lnTo>
                  <a:pt x="7" y="549"/>
                </a:lnTo>
                <a:lnTo>
                  <a:pt x="6" y="583"/>
                </a:lnTo>
                <a:lnTo>
                  <a:pt x="0" y="611"/>
                </a:lnTo>
                <a:lnTo>
                  <a:pt x="12" y="626"/>
                </a:lnTo>
                <a:lnTo>
                  <a:pt x="29" y="647"/>
                </a:lnTo>
                <a:lnTo>
                  <a:pt x="43" y="657"/>
                </a:lnTo>
                <a:lnTo>
                  <a:pt x="53" y="684"/>
                </a:lnTo>
                <a:lnTo>
                  <a:pt x="55" y="715"/>
                </a:lnTo>
                <a:lnTo>
                  <a:pt x="69" y="728"/>
                </a:lnTo>
                <a:lnTo>
                  <a:pt x="84" y="712"/>
                </a:lnTo>
                <a:lnTo>
                  <a:pt x="98" y="712"/>
                </a:lnTo>
                <a:lnTo>
                  <a:pt x="130" y="740"/>
                </a:lnTo>
                <a:lnTo>
                  <a:pt x="146" y="715"/>
                </a:lnTo>
                <a:lnTo>
                  <a:pt x="175" y="699"/>
                </a:lnTo>
                <a:lnTo>
                  <a:pt x="192" y="691"/>
                </a:lnTo>
                <a:lnTo>
                  <a:pt x="182" y="666"/>
                </a:lnTo>
                <a:lnTo>
                  <a:pt x="179" y="647"/>
                </a:lnTo>
                <a:lnTo>
                  <a:pt x="205" y="650"/>
                </a:lnTo>
                <a:lnTo>
                  <a:pt x="235" y="639"/>
                </a:lnTo>
                <a:lnTo>
                  <a:pt x="251" y="663"/>
                </a:lnTo>
                <a:lnTo>
                  <a:pt x="264" y="666"/>
                </a:lnTo>
                <a:lnTo>
                  <a:pt x="299" y="681"/>
                </a:lnTo>
                <a:lnTo>
                  <a:pt x="309" y="675"/>
                </a:lnTo>
                <a:lnTo>
                  <a:pt x="306" y="560"/>
                </a:lnTo>
                <a:lnTo>
                  <a:pt x="328" y="492"/>
                </a:lnTo>
                <a:lnTo>
                  <a:pt x="355" y="384"/>
                </a:lnTo>
                <a:lnTo>
                  <a:pt x="359" y="319"/>
                </a:lnTo>
                <a:lnTo>
                  <a:pt x="400" y="281"/>
                </a:lnTo>
                <a:lnTo>
                  <a:pt x="407" y="266"/>
                </a:lnTo>
                <a:lnTo>
                  <a:pt x="394" y="249"/>
                </a:lnTo>
                <a:lnTo>
                  <a:pt x="388" y="221"/>
                </a:lnTo>
                <a:lnTo>
                  <a:pt x="385" y="195"/>
                </a:lnTo>
                <a:lnTo>
                  <a:pt x="365" y="167"/>
                </a:lnTo>
                <a:lnTo>
                  <a:pt x="378" y="142"/>
                </a:lnTo>
                <a:lnTo>
                  <a:pt x="352" y="121"/>
                </a:lnTo>
                <a:lnTo>
                  <a:pt x="352" y="62"/>
                </a:lnTo>
                <a:lnTo>
                  <a:pt x="329" y="46"/>
                </a:lnTo>
                <a:lnTo>
                  <a:pt x="335" y="25"/>
                </a:lnTo>
                <a:lnTo>
                  <a:pt x="309" y="18"/>
                </a:lnTo>
                <a:lnTo>
                  <a:pt x="293" y="25"/>
                </a:lnTo>
                <a:lnTo>
                  <a:pt x="280" y="0"/>
                </a:lnTo>
                <a:lnTo>
                  <a:pt x="251" y="28"/>
                </a:lnTo>
                <a:lnTo>
                  <a:pt x="247" y="43"/>
                </a:lnTo>
                <a:lnTo>
                  <a:pt x="228" y="49"/>
                </a:lnTo>
                <a:lnTo>
                  <a:pt x="218" y="46"/>
                </a:lnTo>
                <a:lnTo>
                  <a:pt x="199" y="67"/>
                </a:lnTo>
                <a:lnTo>
                  <a:pt x="196" y="80"/>
                </a:lnTo>
                <a:lnTo>
                  <a:pt x="163" y="105"/>
                </a:lnTo>
                <a:lnTo>
                  <a:pt x="153" y="98"/>
                </a:lnTo>
                <a:lnTo>
                  <a:pt x="130" y="102"/>
                </a:lnTo>
                <a:lnTo>
                  <a:pt x="120" y="118"/>
                </a:lnTo>
                <a:lnTo>
                  <a:pt x="98" y="133"/>
                </a:lnTo>
                <a:lnTo>
                  <a:pt x="75" y="128"/>
                </a:lnTo>
                <a:lnTo>
                  <a:pt x="58" y="111"/>
                </a:lnTo>
                <a:lnTo>
                  <a:pt x="48" y="111"/>
                </a:lnTo>
                <a:lnTo>
                  <a:pt x="33" y="102"/>
                </a:lnTo>
                <a:lnTo>
                  <a:pt x="33" y="77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19" name="Freeform 3"/>
          <p:cNvSpPr>
            <a:spLocks/>
          </p:cNvSpPr>
          <p:nvPr/>
        </p:nvSpPr>
        <p:spPr bwMode="auto">
          <a:xfrm>
            <a:off x="3706813" y="4578350"/>
            <a:ext cx="577850" cy="1087438"/>
          </a:xfrm>
          <a:custGeom>
            <a:avLst/>
            <a:gdLst>
              <a:gd name="T0" fmla="*/ 0 w 364"/>
              <a:gd name="T1" fmla="*/ 2147483647 h 685"/>
              <a:gd name="T2" fmla="*/ 2147483647 w 364"/>
              <a:gd name="T3" fmla="*/ 2147483647 h 685"/>
              <a:gd name="T4" fmla="*/ 2147483647 w 364"/>
              <a:gd name="T5" fmla="*/ 2147483647 h 685"/>
              <a:gd name="T6" fmla="*/ 2147483647 w 364"/>
              <a:gd name="T7" fmla="*/ 2147483647 h 685"/>
              <a:gd name="T8" fmla="*/ 2147483647 w 364"/>
              <a:gd name="T9" fmla="*/ 2147483647 h 685"/>
              <a:gd name="T10" fmla="*/ 2147483647 w 364"/>
              <a:gd name="T11" fmla="*/ 2147483647 h 685"/>
              <a:gd name="T12" fmla="*/ 2147483647 w 364"/>
              <a:gd name="T13" fmla="*/ 2147483647 h 685"/>
              <a:gd name="T14" fmla="*/ 2147483647 w 364"/>
              <a:gd name="T15" fmla="*/ 2147483647 h 685"/>
              <a:gd name="T16" fmla="*/ 2147483647 w 364"/>
              <a:gd name="T17" fmla="*/ 2147483647 h 685"/>
              <a:gd name="T18" fmla="*/ 2147483647 w 364"/>
              <a:gd name="T19" fmla="*/ 2147483647 h 685"/>
              <a:gd name="T20" fmla="*/ 2147483647 w 364"/>
              <a:gd name="T21" fmla="*/ 2147483647 h 685"/>
              <a:gd name="T22" fmla="*/ 2147483647 w 364"/>
              <a:gd name="T23" fmla="*/ 2147483647 h 685"/>
              <a:gd name="T24" fmla="*/ 2147483647 w 364"/>
              <a:gd name="T25" fmla="*/ 2147483647 h 685"/>
              <a:gd name="T26" fmla="*/ 2147483647 w 364"/>
              <a:gd name="T27" fmla="*/ 2147483647 h 685"/>
              <a:gd name="T28" fmla="*/ 2147483647 w 364"/>
              <a:gd name="T29" fmla="*/ 2147483647 h 685"/>
              <a:gd name="T30" fmla="*/ 2147483647 w 364"/>
              <a:gd name="T31" fmla="*/ 2147483647 h 685"/>
              <a:gd name="T32" fmla="*/ 2147483647 w 364"/>
              <a:gd name="T33" fmla="*/ 2147483647 h 685"/>
              <a:gd name="T34" fmla="*/ 2147483647 w 364"/>
              <a:gd name="T35" fmla="*/ 2147483647 h 685"/>
              <a:gd name="T36" fmla="*/ 2147483647 w 364"/>
              <a:gd name="T37" fmla="*/ 2147483647 h 685"/>
              <a:gd name="T38" fmla="*/ 2147483647 w 364"/>
              <a:gd name="T39" fmla="*/ 2147483647 h 685"/>
              <a:gd name="T40" fmla="*/ 2147483647 w 364"/>
              <a:gd name="T41" fmla="*/ 2147483647 h 685"/>
              <a:gd name="T42" fmla="*/ 2147483647 w 364"/>
              <a:gd name="T43" fmla="*/ 2147483647 h 685"/>
              <a:gd name="T44" fmla="*/ 2147483647 w 364"/>
              <a:gd name="T45" fmla="*/ 2147483647 h 685"/>
              <a:gd name="T46" fmla="*/ 0 w 364"/>
              <a:gd name="T47" fmla="*/ 2147483647 h 685"/>
              <a:gd name="T48" fmla="*/ 2147483647 w 364"/>
              <a:gd name="T49" fmla="*/ 2147483647 h 685"/>
              <a:gd name="T50" fmla="*/ 0 w 364"/>
              <a:gd name="T51" fmla="*/ 2147483647 h 685"/>
              <a:gd name="T52" fmla="*/ 2147483647 w 364"/>
              <a:gd name="T53" fmla="*/ 2147483647 h 685"/>
              <a:gd name="T54" fmla="*/ 2147483647 w 364"/>
              <a:gd name="T55" fmla="*/ 2147483647 h 685"/>
              <a:gd name="T56" fmla="*/ 2147483647 w 364"/>
              <a:gd name="T57" fmla="*/ 2147483647 h 685"/>
              <a:gd name="T58" fmla="*/ 2147483647 w 364"/>
              <a:gd name="T59" fmla="*/ 2147483647 h 685"/>
              <a:gd name="T60" fmla="*/ 2147483647 w 364"/>
              <a:gd name="T61" fmla="*/ 2147483647 h 685"/>
              <a:gd name="T62" fmla="*/ 2147483647 w 364"/>
              <a:gd name="T63" fmla="*/ 2147483647 h 685"/>
              <a:gd name="T64" fmla="*/ 2147483647 w 364"/>
              <a:gd name="T65" fmla="*/ 2147483647 h 685"/>
              <a:gd name="T66" fmla="*/ 2147483647 w 364"/>
              <a:gd name="T67" fmla="*/ 2147483647 h 685"/>
              <a:gd name="T68" fmla="*/ 2147483647 w 364"/>
              <a:gd name="T69" fmla="*/ 2147483647 h 685"/>
              <a:gd name="T70" fmla="*/ 2147483647 w 364"/>
              <a:gd name="T71" fmla="*/ 2147483647 h 685"/>
              <a:gd name="T72" fmla="*/ 2147483647 w 364"/>
              <a:gd name="T73" fmla="*/ 2147483647 h 685"/>
              <a:gd name="T74" fmla="*/ 2147483647 w 364"/>
              <a:gd name="T75" fmla="*/ 2147483647 h 685"/>
              <a:gd name="T76" fmla="*/ 2147483647 w 364"/>
              <a:gd name="T77" fmla="*/ 2147483647 h 685"/>
              <a:gd name="T78" fmla="*/ 2147483647 w 364"/>
              <a:gd name="T79" fmla="*/ 2147483647 h 685"/>
              <a:gd name="T80" fmla="*/ 2147483647 w 364"/>
              <a:gd name="T81" fmla="*/ 2147483647 h 685"/>
              <a:gd name="T82" fmla="*/ 2147483647 w 364"/>
              <a:gd name="T83" fmla="*/ 2147483647 h 685"/>
              <a:gd name="T84" fmla="*/ 2147483647 w 364"/>
              <a:gd name="T85" fmla="*/ 2147483647 h 685"/>
              <a:gd name="T86" fmla="*/ 2147483647 w 364"/>
              <a:gd name="T87" fmla="*/ 2147483647 h 685"/>
              <a:gd name="T88" fmla="*/ 2147483647 w 364"/>
              <a:gd name="T89" fmla="*/ 2147483647 h 685"/>
              <a:gd name="T90" fmla="*/ 2147483647 w 364"/>
              <a:gd name="T91" fmla="*/ 2147483647 h 685"/>
              <a:gd name="T92" fmla="*/ 2147483647 w 364"/>
              <a:gd name="T93" fmla="*/ 2147483647 h 685"/>
              <a:gd name="T94" fmla="*/ 2147483647 w 364"/>
              <a:gd name="T95" fmla="*/ 2147483647 h 685"/>
              <a:gd name="T96" fmla="*/ 2147483647 w 364"/>
              <a:gd name="T97" fmla="*/ 2147483647 h 685"/>
              <a:gd name="T98" fmla="*/ 2147483647 w 364"/>
              <a:gd name="T99" fmla="*/ 2147483647 h 685"/>
              <a:gd name="T100" fmla="*/ 2147483647 w 364"/>
              <a:gd name="T101" fmla="*/ 2147483647 h 685"/>
              <a:gd name="T102" fmla="*/ 2147483647 w 364"/>
              <a:gd name="T103" fmla="*/ 0 h 685"/>
              <a:gd name="T104" fmla="*/ 2147483647 w 364"/>
              <a:gd name="T105" fmla="*/ 2147483647 h 685"/>
              <a:gd name="T106" fmla="*/ 2147483647 w 364"/>
              <a:gd name="T107" fmla="*/ 2147483647 h 685"/>
              <a:gd name="T108" fmla="*/ 2147483647 w 364"/>
              <a:gd name="T109" fmla="*/ 2147483647 h 685"/>
              <a:gd name="T110" fmla="*/ 2147483647 w 364"/>
              <a:gd name="T111" fmla="*/ 2147483647 h 685"/>
              <a:gd name="T112" fmla="*/ 2147483647 w 364"/>
              <a:gd name="T113" fmla="*/ 2147483647 h 685"/>
              <a:gd name="T114" fmla="*/ 2147483647 w 364"/>
              <a:gd name="T115" fmla="*/ 2147483647 h 685"/>
              <a:gd name="T116" fmla="*/ 2147483647 w 364"/>
              <a:gd name="T117" fmla="*/ 2147483647 h 685"/>
              <a:gd name="T118" fmla="*/ 2147483647 w 364"/>
              <a:gd name="T119" fmla="*/ 2147483647 h 685"/>
              <a:gd name="T120" fmla="*/ 0 w 364"/>
              <a:gd name="T121" fmla="*/ 2147483647 h 68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64"/>
              <a:gd name="T184" fmla="*/ 0 h 685"/>
              <a:gd name="T185" fmla="*/ 364 w 364"/>
              <a:gd name="T186" fmla="*/ 685 h 68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64" h="685">
                <a:moveTo>
                  <a:pt x="0" y="18"/>
                </a:moveTo>
                <a:lnTo>
                  <a:pt x="17" y="49"/>
                </a:lnTo>
                <a:lnTo>
                  <a:pt x="13" y="74"/>
                </a:lnTo>
                <a:lnTo>
                  <a:pt x="20" y="96"/>
                </a:lnTo>
                <a:lnTo>
                  <a:pt x="49" y="149"/>
                </a:lnTo>
                <a:lnTo>
                  <a:pt x="79" y="198"/>
                </a:lnTo>
                <a:lnTo>
                  <a:pt x="85" y="217"/>
                </a:lnTo>
                <a:lnTo>
                  <a:pt x="85" y="266"/>
                </a:lnTo>
                <a:lnTo>
                  <a:pt x="92" y="291"/>
                </a:lnTo>
                <a:lnTo>
                  <a:pt x="118" y="331"/>
                </a:lnTo>
                <a:lnTo>
                  <a:pt x="127" y="345"/>
                </a:lnTo>
                <a:lnTo>
                  <a:pt x="128" y="379"/>
                </a:lnTo>
                <a:lnTo>
                  <a:pt x="127" y="400"/>
                </a:lnTo>
                <a:lnTo>
                  <a:pt x="92" y="415"/>
                </a:lnTo>
                <a:lnTo>
                  <a:pt x="82" y="421"/>
                </a:lnTo>
                <a:lnTo>
                  <a:pt x="82" y="434"/>
                </a:lnTo>
                <a:lnTo>
                  <a:pt x="75" y="434"/>
                </a:lnTo>
                <a:lnTo>
                  <a:pt x="46" y="439"/>
                </a:lnTo>
                <a:lnTo>
                  <a:pt x="39" y="459"/>
                </a:lnTo>
                <a:lnTo>
                  <a:pt x="46" y="490"/>
                </a:lnTo>
                <a:lnTo>
                  <a:pt x="34" y="524"/>
                </a:lnTo>
                <a:lnTo>
                  <a:pt x="24" y="552"/>
                </a:lnTo>
                <a:lnTo>
                  <a:pt x="3" y="570"/>
                </a:lnTo>
                <a:lnTo>
                  <a:pt x="0" y="591"/>
                </a:lnTo>
                <a:lnTo>
                  <a:pt x="7" y="622"/>
                </a:lnTo>
                <a:lnTo>
                  <a:pt x="0" y="653"/>
                </a:lnTo>
                <a:lnTo>
                  <a:pt x="24" y="684"/>
                </a:lnTo>
                <a:lnTo>
                  <a:pt x="56" y="669"/>
                </a:lnTo>
                <a:lnTo>
                  <a:pt x="89" y="669"/>
                </a:lnTo>
                <a:lnTo>
                  <a:pt x="115" y="642"/>
                </a:lnTo>
                <a:lnTo>
                  <a:pt x="118" y="594"/>
                </a:lnTo>
                <a:lnTo>
                  <a:pt x="157" y="563"/>
                </a:lnTo>
                <a:lnTo>
                  <a:pt x="197" y="529"/>
                </a:lnTo>
                <a:lnTo>
                  <a:pt x="223" y="487"/>
                </a:lnTo>
                <a:lnTo>
                  <a:pt x="223" y="434"/>
                </a:lnTo>
                <a:lnTo>
                  <a:pt x="303" y="379"/>
                </a:lnTo>
                <a:lnTo>
                  <a:pt x="334" y="372"/>
                </a:lnTo>
                <a:lnTo>
                  <a:pt x="356" y="353"/>
                </a:lnTo>
                <a:lnTo>
                  <a:pt x="360" y="304"/>
                </a:lnTo>
                <a:lnTo>
                  <a:pt x="350" y="279"/>
                </a:lnTo>
                <a:lnTo>
                  <a:pt x="363" y="235"/>
                </a:lnTo>
                <a:lnTo>
                  <a:pt x="363" y="207"/>
                </a:lnTo>
                <a:lnTo>
                  <a:pt x="353" y="193"/>
                </a:lnTo>
                <a:lnTo>
                  <a:pt x="320" y="183"/>
                </a:lnTo>
                <a:lnTo>
                  <a:pt x="265" y="137"/>
                </a:lnTo>
                <a:lnTo>
                  <a:pt x="226" y="137"/>
                </a:lnTo>
                <a:lnTo>
                  <a:pt x="212" y="101"/>
                </a:lnTo>
                <a:lnTo>
                  <a:pt x="226" y="87"/>
                </a:lnTo>
                <a:lnTo>
                  <a:pt x="242" y="69"/>
                </a:lnTo>
                <a:lnTo>
                  <a:pt x="242" y="38"/>
                </a:lnTo>
                <a:lnTo>
                  <a:pt x="233" y="3"/>
                </a:lnTo>
                <a:lnTo>
                  <a:pt x="197" y="0"/>
                </a:lnTo>
                <a:lnTo>
                  <a:pt x="183" y="49"/>
                </a:lnTo>
                <a:lnTo>
                  <a:pt x="154" y="56"/>
                </a:lnTo>
                <a:lnTo>
                  <a:pt x="134" y="56"/>
                </a:lnTo>
                <a:lnTo>
                  <a:pt x="121" y="65"/>
                </a:lnTo>
                <a:lnTo>
                  <a:pt x="79" y="34"/>
                </a:lnTo>
                <a:lnTo>
                  <a:pt x="56" y="46"/>
                </a:lnTo>
                <a:lnTo>
                  <a:pt x="36" y="46"/>
                </a:lnTo>
                <a:lnTo>
                  <a:pt x="17" y="21"/>
                </a:lnTo>
                <a:lnTo>
                  <a:pt x="0" y="18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3635375" y="4090988"/>
            <a:ext cx="565150" cy="592137"/>
          </a:xfrm>
          <a:custGeom>
            <a:avLst/>
            <a:gdLst>
              <a:gd name="T0" fmla="*/ 2147483647 w 356"/>
              <a:gd name="T1" fmla="*/ 2147483647 h 373"/>
              <a:gd name="T2" fmla="*/ 2147483647 w 356"/>
              <a:gd name="T3" fmla="*/ 2147483647 h 373"/>
              <a:gd name="T4" fmla="*/ 2147483647 w 356"/>
              <a:gd name="T5" fmla="*/ 2147483647 h 373"/>
              <a:gd name="T6" fmla="*/ 2147483647 w 356"/>
              <a:gd name="T7" fmla="*/ 2147483647 h 373"/>
              <a:gd name="T8" fmla="*/ 2147483647 w 356"/>
              <a:gd name="T9" fmla="*/ 2147483647 h 373"/>
              <a:gd name="T10" fmla="*/ 2147483647 w 356"/>
              <a:gd name="T11" fmla="*/ 2147483647 h 373"/>
              <a:gd name="T12" fmla="*/ 2147483647 w 356"/>
              <a:gd name="T13" fmla="*/ 2147483647 h 373"/>
              <a:gd name="T14" fmla="*/ 2147483647 w 356"/>
              <a:gd name="T15" fmla="*/ 2147483647 h 373"/>
              <a:gd name="T16" fmla="*/ 2147483647 w 356"/>
              <a:gd name="T17" fmla="*/ 2147483647 h 373"/>
              <a:gd name="T18" fmla="*/ 2147483647 w 356"/>
              <a:gd name="T19" fmla="*/ 2147483647 h 373"/>
              <a:gd name="T20" fmla="*/ 2147483647 w 356"/>
              <a:gd name="T21" fmla="*/ 2147483647 h 373"/>
              <a:gd name="T22" fmla="*/ 2147483647 w 356"/>
              <a:gd name="T23" fmla="*/ 2147483647 h 373"/>
              <a:gd name="T24" fmla="*/ 2147483647 w 356"/>
              <a:gd name="T25" fmla="*/ 2147483647 h 373"/>
              <a:gd name="T26" fmla="*/ 2147483647 w 356"/>
              <a:gd name="T27" fmla="*/ 2147483647 h 373"/>
              <a:gd name="T28" fmla="*/ 2147483647 w 356"/>
              <a:gd name="T29" fmla="*/ 2147483647 h 373"/>
              <a:gd name="T30" fmla="*/ 2147483647 w 356"/>
              <a:gd name="T31" fmla="*/ 2147483647 h 373"/>
              <a:gd name="T32" fmla="*/ 2147483647 w 356"/>
              <a:gd name="T33" fmla="*/ 2147483647 h 373"/>
              <a:gd name="T34" fmla="*/ 2147483647 w 356"/>
              <a:gd name="T35" fmla="*/ 2147483647 h 373"/>
              <a:gd name="T36" fmla="*/ 2147483647 w 356"/>
              <a:gd name="T37" fmla="*/ 0 h 373"/>
              <a:gd name="T38" fmla="*/ 2147483647 w 356"/>
              <a:gd name="T39" fmla="*/ 2147483647 h 373"/>
              <a:gd name="T40" fmla="*/ 2147483647 w 356"/>
              <a:gd name="T41" fmla="*/ 2147483647 h 373"/>
              <a:gd name="T42" fmla="*/ 2147483647 w 356"/>
              <a:gd name="T43" fmla="*/ 2147483647 h 373"/>
              <a:gd name="T44" fmla="*/ 2147483647 w 356"/>
              <a:gd name="T45" fmla="*/ 2147483647 h 373"/>
              <a:gd name="T46" fmla="*/ 2147483647 w 356"/>
              <a:gd name="T47" fmla="*/ 2147483647 h 373"/>
              <a:gd name="T48" fmla="*/ 0 w 356"/>
              <a:gd name="T49" fmla="*/ 2147483647 h 373"/>
              <a:gd name="T50" fmla="*/ 2147483647 w 356"/>
              <a:gd name="T51" fmla="*/ 2147483647 h 373"/>
              <a:gd name="T52" fmla="*/ 2147483647 w 356"/>
              <a:gd name="T53" fmla="*/ 2147483647 h 373"/>
              <a:gd name="T54" fmla="*/ 2147483647 w 356"/>
              <a:gd name="T55" fmla="*/ 2147483647 h 373"/>
              <a:gd name="T56" fmla="*/ 2147483647 w 356"/>
              <a:gd name="T57" fmla="*/ 2147483647 h 373"/>
              <a:gd name="T58" fmla="*/ 2147483647 w 356"/>
              <a:gd name="T59" fmla="*/ 2147483647 h 373"/>
              <a:gd name="T60" fmla="*/ 2147483647 w 356"/>
              <a:gd name="T61" fmla="*/ 2147483647 h 373"/>
              <a:gd name="T62" fmla="*/ 2147483647 w 356"/>
              <a:gd name="T63" fmla="*/ 2147483647 h 373"/>
              <a:gd name="T64" fmla="*/ 2147483647 w 356"/>
              <a:gd name="T65" fmla="*/ 2147483647 h 373"/>
              <a:gd name="T66" fmla="*/ 2147483647 w 356"/>
              <a:gd name="T67" fmla="*/ 2147483647 h 373"/>
              <a:gd name="T68" fmla="*/ 2147483647 w 356"/>
              <a:gd name="T69" fmla="*/ 2147483647 h 373"/>
              <a:gd name="T70" fmla="*/ 2147483647 w 356"/>
              <a:gd name="T71" fmla="*/ 2147483647 h 373"/>
              <a:gd name="T72" fmla="*/ 2147483647 w 356"/>
              <a:gd name="T73" fmla="*/ 2147483647 h 373"/>
              <a:gd name="T74" fmla="*/ 2147483647 w 356"/>
              <a:gd name="T75" fmla="*/ 2147483647 h 373"/>
              <a:gd name="T76" fmla="*/ 2147483647 w 356"/>
              <a:gd name="T77" fmla="*/ 2147483647 h 373"/>
              <a:gd name="T78" fmla="*/ 2147483647 w 356"/>
              <a:gd name="T79" fmla="*/ 2147483647 h 373"/>
              <a:gd name="T80" fmla="*/ 2147483647 w 356"/>
              <a:gd name="T81" fmla="*/ 2147483647 h 373"/>
              <a:gd name="T82" fmla="*/ 2147483647 w 356"/>
              <a:gd name="T83" fmla="*/ 2147483647 h 373"/>
              <a:gd name="T84" fmla="*/ 2147483647 w 356"/>
              <a:gd name="T85" fmla="*/ 2147483647 h 373"/>
              <a:gd name="T86" fmla="*/ 2147483647 w 356"/>
              <a:gd name="T87" fmla="*/ 2147483647 h 373"/>
              <a:gd name="T88" fmla="*/ 2147483647 w 356"/>
              <a:gd name="T89" fmla="*/ 2147483647 h 373"/>
              <a:gd name="T90" fmla="*/ 2147483647 w 356"/>
              <a:gd name="T91" fmla="*/ 2147483647 h 37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56"/>
              <a:gd name="T139" fmla="*/ 0 h 373"/>
              <a:gd name="T140" fmla="*/ 356 w 356"/>
              <a:gd name="T141" fmla="*/ 373 h 37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56" h="373">
                <a:moveTo>
                  <a:pt x="277" y="314"/>
                </a:moveTo>
                <a:lnTo>
                  <a:pt x="313" y="269"/>
                </a:lnTo>
                <a:lnTo>
                  <a:pt x="310" y="255"/>
                </a:lnTo>
                <a:lnTo>
                  <a:pt x="336" y="227"/>
                </a:lnTo>
                <a:lnTo>
                  <a:pt x="355" y="221"/>
                </a:lnTo>
                <a:lnTo>
                  <a:pt x="333" y="190"/>
                </a:lnTo>
                <a:lnTo>
                  <a:pt x="313" y="152"/>
                </a:lnTo>
                <a:lnTo>
                  <a:pt x="307" y="121"/>
                </a:lnTo>
                <a:lnTo>
                  <a:pt x="290" y="116"/>
                </a:lnTo>
                <a:lnTo>
                  <a:pt x="238" y="124"/>
                </a:lnTo>
                <a:lnTo>
                  <a:pt x="225" y="116"/>
                </a:lnTo>
                <a:lnTo>
                  <a:pt x="225" y="100"/>
                </a:lnTo>
                <a:lnTo>
                  <a:pt x="225" y="80"/>
                </a:lnTo>
                <a:lnTo>
                  <a:pt x="212" y="69"/>
                </a:lnTo>
                <a:lnTo>
                  <a:pt x="192" y="69"/>
                </a:lnTo>
                <a:lnTo>
                  <a:pt x="166" y="54"/>
                </a:lnTo>
                <a:lnTo>
                  <a:pt x="147" y="26"/>
                </a:lnTo>
                <a:lnTo>
                  <a:pt x="140" y="7"/>
                </a:lnTo>
                <a:lnTo>
                  <a:pt x="127" y="0"/>
                </a:lnTo>
                <a:lnTo>
                  <a:pt x="104" y="13"/>
                </a:lnTo>
                <a:lnTo>
                  <a:pt x="62" y="10"/>
                </a:lnTo>
                <a:lnTo>
                  <a:pt x="39" y="52"/>
                </a:lnTo>
                <a:lnTo>
                  <a:pt x="33" y="59"/>
                </a:lnTo>
                <a:lnTo>
                  <a:pt x="7" y="62"/>
                </a:lnTo>
                <a:lnTo>
                  <a:pt x="0" y="75"/>
                </a:lnTo>
                <a:lnTo>
                  <a:pt x="25" y="96"/>
                </a:lnTo>
                <a:lnTo>
                  <a:pt x="22" y="116"/>
                </a:lnTo>
                <a:lnTo>
                  <a:pt x="7" y="149"/>
                </a:lnTo>
                <a:lnTo>
                  <a:pt x="46" y="183"/>
                </a:lnTo>
                <a:lnTo>
                  <a:pt x="58" y="211"/>
                </a:lnTo>
                <a:lnTo>
                  <a:pt x="72" y="248"/>
                </a:lnTo>
                <a:lnTo>
                  <a:pt x="75" y="276"/>
                </a:lnTo>
                <a:lnTo>
                  <a:pt x="65" y="292"/>
                </a:lnTo>
                <a:lnTo>
                  <a:pt x="58" y="310"/>
                </a:lnTo>
                <a:lnTo>
                  <a:pt x="43" y="317"/>
                </a:lnTo>
                <a:lnTo>
                  <a:pt x="58" y="325"/>
                </a:lnTo>
                <a:lnTo>
                  <a:pt x="81" y="348"/>
                </a:lnTo>
                <a:lnTo>
                  <a:pt x="104" y="351"/>
                </a:lnTo>
                <a:lnTo>
                  <a:pt x="120" y="341"/>
                </a:lnTo>
                <a:lnTo>
                  <a:pt x="163" y="372"/>
                </a:lnTo>
                <a:lnTo>
                  <a:pt x="176" y="361"/>
                </a:lnTo>
                <a:lnTo>
                  <a:pt x="209" y="359"/>
                </a:lnTo>
                <a:lnTo>
                  <a:pt x="221" y="351"/>
                </a:lnTo>
                <a:lnTo>
                  <a:pt x="231" y="327"/>
                </a:lnTo>
                <a:lnTo>
                  <a:pt x="242" y="304"/>
                </a:lnTo>
                <a:lnTo>
                  <a:pt x="277" y="314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>
            <a:off x="3463925" y="3702050"/>
            <a:ext cx="1344613" cy="1049338"/>
          </a:xfrm>
          <a:custGeom>
            <a:avLst/>
            <a:gdLst>
              <a:gd name="T0" fmla="*/ 2147483647 w 847"/>
              <a:gd name="T1" fmla="*/ 2147483647 h 661"/>
              <a:gd name="T2" fmla="*/ 2147483647 w 847"/>
              <a:gd name="T3" fmla="*/ 2147483647 h 661"/>
              <a:gd name="T4" fmla="*/ 2147483647 w 847"/>
              <a:gd name="T5" fmla="*/ 2147483647 h 661"/>
              <a:gd name="T6" fmla="*/ 2147483647 w 847"/>
              <a:gd name="T7" fmla="*/ 2147483647 h 661"/>
              <a:gd name="T8" fmla="*/ 2147483647 w 847"/>
              <a:gd name="T9" fmla="*/ 2147483647 h 661"/>
              <a:gd name="T10" fmla="*/ 2147483647 w 847"/>
              <a:gd name="T11" fmla="*/ 2147483647 h 661"/>
              <a:gd name="T12" fmla="*/ 2147483647 w 847"/>
              <a:gd name="T13" fmla="*/ 2147483647 h 661"/>
              <a:gd name="T14" fmla="*/ 2147483647 w 847"/>
              <a:gd name="T15" fmla="*/ 2147483647 h 661"/>
              <a:gd name="T16" fmla="*/ 2147483647 w 847"/>
              <a:gd name="T17" fmla="*/ 2147483647 h 661"/>
              <a:gd name="T18" fmla="*/ 2147483647 w 847"/>
              <a:gd name="T19" fmla="*/ 2147483647 h 661"/>
              <a:gd name="T20" fmla="*/ 2147483647 w 847"/>
              <a:gd name="T21" fmla="*/ 2147483647 h 661"/>
              <a:gd name="T22" fmla="*/ 2147483647 w 847"/>
              <a:gd name="T23" fmla="*/ 2147483647 h 661"/>
              <a:gd name="T24" fmla="*/ 2147483647 w 847"/>
              <a:gd name="T25" fmla="*/ 2147483647 h 661"/>
              <a:gd name="T26" fmla="*/ 2147483647 w 847"/>
              <a:gd name="T27" fmla="*/ 2147483647 h 661"/>
              <a:gd name="T28" fmla="*/ 2147483647 w 847"/>
              <a:gd name="T29" fmla="*/ 2147483647 h 661"/>
              <a:gd name="T30" fmla="*/ 2147483647 w 847"/>
              <a:gd name="T31" fmla="*/ 2147483647 h 661"/>
              <a:gd name="T32" fmla="*/ 2147483647 w 847"/>
              <a:gd name="T33" fmla="*/ 2147483647 h 661"/>
              <a:gd name="T34" fmla="*/ 2147483647 w 847"/>
              <a:gd name="T35" fmla="*/ 2147483647 h 661"/>
              <a:gd name="T36" fmla="*/ 2147483647 w 847"/>
              <a:gd name="T37" fmla="*/ 2147483647 h 661"/>
              <a:gd name="T38" fmla="*/ 2147483647 w 847"/>
              <a:gd name="T39" fmla="*/ 2147483647 h 661"/>
              <a:gd name="T40" fmla="*/ 2147483647 w 847"/>
              <a:gd name="T41" fmla="*/ 2147483647 h 661"/>
              <a:gd name="T42" fmla="*/ 2147483647 w 847"/>
              <a:gd name="T43" fmla="*/ 2147483647 h 661"/>
              <a:gd name="T44" fmla="*/ 2147483647 w 847"/>
              <a:gd name="T45" fmla="*/ 2147483647 h 661"/>
              <a:gd name="T46" fmla="*/ 2147483647 w 847"/>
              <a:gd name="T47" fmla="*/ 2147483647 h 661"/>
              <a:gd name="T48" fmla="*/ 2147483647 w 847"/>
              <a:gd name="T49" fmla="*/ 2147483647 h 661"/>
              <a:gd name="T50" fmla="*/ 2147483647 w 847"/>
              <a:gd name="T51" fmla="*/ 2147483647 h 661"/>
              <a:gd name="T52" fmla="*/ 2147483647 w 847"/>
              <a:gd name="T53" fmla="*/ 2147483647 h 661"/>
              <a:gd name="T54" fmla="*/ 2147483647 w 847"/>
              <a:gd name="T55" fmla="*/ 2147483647 h 661"/>
              <a:gd name="T56" fmla="*/ 2147483647 w 847"/>
              <a:gd name="T57" fmla="*/ 2147483647 h 661"/>
              <a:gd name="T58" fmla="*/ 2147483647 w 847"/>
              <a:gd name="T59" fmla="*/ 2147483647 h 661"/>
              <a:gd name="T60" fmla="*/ 2147483647 w 847"/>
              <a:gd name="T61" fmla="*/ 2147483647 h 661"/>
              <a:gd name="T62" fmla="*/ 2147483647 w 847"/>
              <a:gd name="T63" fmla="*/ 2147483647 h 661"/>
              <a:gd name="T64" fmla="*/ 2147483647 w 847"/>
              <a:gd name="T65" fmla="*/ 2147483647 h 661"/>
              <a:gd name="T66" fmla="*/ 2147483647 w 847"/>
              <a:gd name="T67" fmla="*/ 2147483647 h 661"/>
              <a:gd name="T68" fmla="*/ 2147483647 w 847"/>
              <a:gd name="T69" fmla="*/ 2147483647 h 661"/>
              <a:gd name="T70" fmla="*/ 2147483647 w 847"/>
              <a:gd name="T71" fmla="*/ 2147483647 h 661"/>
              <a:gd name="T72" fmla="*/ 2147483647 w 847"/>
              <a:gd name="T73" fmla="*/ 2147483647 h 661"/>
              <a:gd name="T74" fmla="*/ 2147483647 w 847"/>
              <a:gd name="T75" fmla="*/ 2147483647 h 661"/>
              <a:gd name="T76" fmla="*/ 2147483647 w 847"/>
              <a:gd name="T77" fmla="*/ 2147483647 h 661"/>
              <a:gd name="T78" fmla="*/ 2147483647 w 847"/>
              <a:gd name="T79" fmla="*/ 2147483647 h 661"/>
              <a:gd name="T80" fmla="*/ 2147483647 w 847"/>
              <a:gd name="T81" fmla="*/ 2147483647 h 661"/>
              <a:gd name="T82" fmla="*/ 2147483647 w 847"/>
              <a:gd name="T83" fmla="*/ 2147483647 h 661"/>
              <a:gd name="T84" fmla="*/ 2147483647 w 847"/>
              <a:gd name="T85" fmla="*/ 2147483647 h 661"/>
              <a:gd name="T86" fmla="*/ 2147483647 w 847"/>
              <a:gd name="T87" fmla="*/ 2147483647 h 661"/>
              <a:gd name="T88" fmla="*/ 2147483647 w 847"/>
              <a:gd name="T89" fmla="*/ 2147483647 h 661"/>
              <a:gd name="T90" fmla="*/ 2147483647 w 847"/>
              <a:gd name="T91" fmla="*/ 0 h 661"/>
              <a:gd name="T92" fmla="*/ 2147483647 w 847"/>
              <a:gd name="T93" fmla="*/ 2147483647 h 661"/>
              <a:gd name="T94" fmla="*/ 2147483647 w 847"/>
              <a:gd name="T95" fmla="*/ 2147483647 h 661"/>
              <a:gd name="T96" fmla="*/ 2147483647 w 847"/>
              <a:gd name="T97" fmla="*/ 0 h 661"/>
              <a:gd name="T98" fmla="*/ 2147483647 w 847"/>
              <a:gd name="T99" fmla="*/ 2147483647 h 66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47"/>
              <a:gd name="T151" fmla="*/ 0 h 661"/>
              <a:gd name="T152" fmla="*/ 847 w 847"/>
              <a:gd name="T153" fmla="*/ 661 h 66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47" h="661">
                <a:moveTo>
                  <a:pt x="49" y="21"/>
                </a:moveTo>
                <a:lnTo>
                  <a:pt x="58" y="51"/>
                </a:lnTo>
                <a:lnTo>
                  <a:pt x="58" y="84"/>
                </a:lnTo>
                <a:lnTo>
                  <a:pt x="43" y="103"/>
                </a:lnTo>
                <a:lnTo>
                  <a:pt x="29" y="100"/>
                </a:lnTo>
                <a:lnTo>
                  <a:pt x="7" y="100"/>
                </a:lnTo>
                <a:lnTo>
                  <a:pt x="0" y="118"/>
                </a:lnTo>
                <a:lnTo>
                  <a:pt x="7" y="128"/>
                </a:lnTo>
                <a:lnTo>
                  <a:pt x="22" y="128"/>
                </a:lnTo>
                <a:lnTo>
                  <a:pt x="29" y="137"/>
                </a:lnTo>
                <a:lnTo>
                  <a:pt x="29" y="159"/>
                </a:lnTo>
                <a:lnTo>
                  <a:pt x="65" y="199"/>
                </a:lnTo>
                <a:lnTo>
                  <a:pt x="79" y="193"/>
                </a:lnTo>
                <a:lnTo>
                  <a:pt x="96" y="190"/>
                </a:lnTo>
                <a:lnTo>
                  <a:pt x="111" y="196"/>
                </a:lnTo>
                <a:lnTo>
                  <a:pt x="108" y="232"/>
                </a:lnTo>
                <a:lnTo>
                  <a:pt x="125" y="245"/>
                </a:lnTo>
                <a:lnTo>
                  <a:pt x="144" y="252"/>
                </a:lnTo>
                <a:lnTo>
                  <a:pt x="154" y="245"/>
                </a:lnTo>
                <a:lnTo>
                  <a:pt x="170" y="260"/>
                </a:lnTo>
                <a:lnTo>
                  <a:pt x="187" y="255"/>
                </a:lnTo>
                <a:lnTo>
                  <a:pt x="199" y="260"/>
                </a:lnTo>
                <a:lnTo>
                  <a:pt x="213" y="260"/>
                </a:lnTo>
                <a:lnTo>
                  <a:pt x="235" y="245"/>
                </a:lnTo>
                <a:lnTo>
                  <a:pt x="249" y="252"/>
                </a:lnTo>
                <a:lnTo>
                  <a:pt x="258" y="276"/>
                </a:lnTo>
                <a:lnTo>
                  <a:pt x="278" y="307"/>
                </a:lnTo>
                <a:lnTo>
                  <a:pt x="294" y="310"/>
                </a:lnTo>
                <a:lnTo>
                  <a:pt x="317" y="314"/>
                </a:lnTo>
                <a:lnTo>
                  <a:pt x="324" y="320"/>
                </a:lnTo>
                <a:lnTo>
                  <a:pt x="333" y="345"/>
                </a:lnTo>
                <a:lnTo>
                  <a:pt x="333" y="359"/>
                </a:lnTo>
                <a:lnTo>
                  <a:pt x="340" y="369"/>
                </a:lnTo>
                <a:lnTo>
                  <a:pt x="359" y="366"/>
                </a:lnTo>
                <a:lnTo>
                  <a:pt x="379" y="363"/>
                </a:lnTo>
                <a:lnTo>
                  <a:pt x="398" y="359"/>
                </a:lnTo>
                <a:lnTo>
                  <a:pt x="415" y="366"/>
                </a:lnTo>
                <a:lnTo>
                  <a:pt x="418" y="389"/>
                </a:lnTo>
                <a:lnTo>
                  <a:pt x="431" y="415"/>
                </a:lnTo>
                <a:lnTo>
                  <a:pt x="441" y="435"/>
                </a:lnTo>
                <a:lnTo>
                  <a:pt x="448" y="444"/>
                </a:lnTo>
                <a:lnTo>
                  <a:pt x="457" y="459"/>
                </a:lnTo>
                <a:lnTo>
                  <a:pt x="463" y="466"/>
                </a:lnTo>
                <a:lnTo>
                  <a:pt x="480" y="472"/>
                </a:lnTo>
                <a:lnTo>
                  <a:pt x="532" y="469"/>
                </a:lnTo>
                <a:lnTo>
                  <a:pt x="565" y="487"/>
                </a:lnTo>
                <a:lnTo>
                  <a:pt x="604" y="511"/>
                </a:lnTo>
                <a:lnTo>
                  <a:pt x="625" y="514"/>
                </a:lnTo>
                <a:lnTo>
                  <a:pt x="666" y="511"/>
                </a:lnTo>
                <a:lnTo>
                  <a:pt x="695" y="518"/>
                </a:lnTo>
                <a:lnTo>
                  <a:pt x="709" y="536"/>
                </a:lnTo>
                <a:lnTo>
                  <a:pt x="715" y="552"/>
                </a:lnTo>
                <a:lnTo>
                  <a:pt x="731" y="580"/>
                </a:lnTo>
                <a:lnTo>
                  <a:pt x="728" y="611"/>
                </a:lnTo>
                <a:lnTo>
                  <a:pt x="728" y="626"/>
                </a:lnTo>
                <a:lnTo>
                  <a:pt x="745" y="632"/>
                </a:lnTo>
                <a:lnTo>
                  <a:pt x="771" y="653"/>
                </a:lnTo>
                <a:lnTo>
                  <a:pt x="793" y="660"/>
                </a:lnTo>
                <a:lnTo>
                  <a:pt x="822" y="653"/>
                </a:lnTo>
                <a:lnTo>
                  <a:pt x="818" y="621"/>
                </a:lnTo>
                <a:lnTo>
                  <a:pt x="829" y="570"/>
                </a:lnTo>
                <a:lnTo>
                  <a:pt x="846" y="555"/>
                </a:lnTo>
                <a:lnTo>
                  <a:pt x="843" y="528"/>
                </a:lnTo>
                <a:lnTo>
                  <a:pt x="829" y="511"/>
                </a:lnTo>
                <a:lnTo>
                  <a:pt x="816" y="508"/>
                </a:lnTo>
                <a:lnTo>
                  <a:pt x="803" y="493"/>
                </a:lnTo>
                <a:lnTo>
                  <a:pt x="803" y="477"/>
                </a:lnTo>
                <a:lnTo>
                  <a:pt x="699" y="369"/>
                </a:lnTo>
                <a:lnTo>
                  <a:pt x="669" y="369"/>
                </a:lnTo>
                <a:lnTo>
                  <a:pt x="625" y="345"/>
                </a:lnTo>
                <a:lnTo>
                  <a:pt x="575" y="325"/>
                </a:lnTo>
                <a:lnTo>
                  <a:pt x="561" y="314"/>
                </a:lnTo>
                <a:lnTo>
                  <a:pt x="558" y="292"/>
                </a:lnTo>
                <a:lnTo>
                  <a:pt x="539" y="279"/>
                </a:lnTo>
                <a:lnTo>
                  <a:pt x="515" y="283"/>
                </a:lnTo>
                <a:lnTo>
                  <a:pt x="487" y="273"/>
                </a:lnTo>
                <a:lnTo>
                  <a:pt x="434" y="245"/>
                </a:lnTo>
                <a:lnTo>
                  <a:pt x="379" y="224"/>
                </a:lnTo>
                <a:lnTo>
                  <a:pt x="340" y="199"/>
                </a:lnTo>
                <a:lnTo>
                  <a:pt x="307" y="183"/>
                </a:lnTo>
                <a:lnTo>
                  <a:pt x="274" y="165"/>
                </a:lnTo>
                <a:lnTo>
                  <a:pt x="245" y="131"/>
                </a:lnTo>
                <a:lnTo>
                  <a:pt x="242" y="111"/>
                </a:lnTo>
                <a:lnTo>
                  <a:pt x="271" y="111"/>
                </a:lnTo>
                <a:lnTo>
                  <a:pt x="294" y="97"/>
                </a:lnTo>
                <a:lnTo>
                  <a:pt x="294" y="75"/>
                </a:lnTo>
                <a:lnTo>
                  <a:pt x="307" y="66"/>
                </a:lnTo>
                <a:lnTo>
                  <a:pt x="323" y="44"/>
                </a:lnTo>
                <a:lnTo>
                  <a:pt x="314" y="28"/>
                </a:lnTo>
                <a:lnTo>
                  <a:pt x="294" y="13"/>
                </a:lnTo>
                <a:lnTo>
                  <a:pt x="274" y="7"/>
                </a:lnTo>
                <a:lnTo>
                  <a:pt x="258" y="0"/>
                </a:lnTo>
                <a:lnTo>
                  <a:pt x="235" y="10"/>
                </a:lnTo>
                <a:lnTo>
                  <a:pt x="222" y="13"/>
                </a:lnTo>
                <a:lnTo>
                  <a:pt x="187" y="7"/>
                </a:lnTo>
                <a:lnTo>
                  <a:pt x="151" y="7"/>
                </a:lnTo>
                <a:lnTo>
                  <a:pt x="125" y="13"/>
                </a:lnTo>
                <a:lnTo>
                  <a:pt x="105" y="0"/>
                </a:lnTo>
                <a:lnTo>
                  <a:pt x="89" y="0"/>
                </a:lnTo>
                <a:lnTo>
                  <a:pt x="49" y="21"/>
                </a:lnTo>
              </a:path>
            </a:pathLst>
          </a:custGeom>
          <a:solidFill>
            <a:srgbClr val="008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22" name="Freeform 6"/>
          <p:cNvSpPr>
            <a:spLocks/>
          </p:cNvSpPr>
          <p:nvPr/>
        </p:nvSpPr>
        <p:spPr bwMode="auto">
          <a:xfrm>
            <a:off x="3038475" y="3894138"/>
            <a:ext cx="715963" cy="725487"/>
          </a:xfrm>
          <a:custGeom>
            <a:avLst/>
            <a:gdLst>
              <a:gd name="T0" fmla="*/ 2147483647 w 451"/>
              <a:gd name="T1" fmla="*/ 0 h 457"/>
              <a:gd name="T2" fmla="*/ 2147483647 w 451"/>
              <a:gd name="T3" fmla="*/ 2147483647 h 457"/>
              <a:gd name="T4" fmla="*/ 2147483647 w 451"/>
              <a:gd name="T5" fmla="*/ 2147483647 h 457"/>
              <a:gd name="T6" fmla="*/ 2147483647 w 451"/>
              <a:gd name="T7" fmla="*/ 2147483647 h 457"/>
              <a:gd name="T8" fmla="*/ 2147483647 w 451"/>
              <a:gd name="T9" fmla="*/ 2147483647 h 457"/>
              <a:gd name="T10" fmla="*/ 2147483647 w 451"/>
              <a:gd name="T11" fmla="*/ 2147483647 h 457"/>
              <a:gd name="T12" fmla="*/ 2147483647 w 451"/>
              <a:gd name="T13" fmla="*/ 2147483647 h 457"/>
              <a:gd name="T14" fmla="*/ 2147483647 w 451"/>
              <a:gd name="T15" fmla="*/ 2147483647 h 457"/>
              <a:gd name="T16" fmla="*/ 0 w 451"/>
              <a:gd name="T17" fmla="*/ 2147483647 h 457"/>
              <a:gd name="T18" fmla="*/ 2147483647 w 451"/>
              <a:gd name="T19" fmla="*/ 2147483647 h 457"/>
              <a:gd name="T20" fmla="*/ 2147483647 w 451"/>
              <a:gd name="T21" fmla="*/ 2147483647 h 457"/>
              <a:gd name="T22" fmla="*/ 2147483647 w 451"/>
              <a:gd name="T23" fmla="*/ 2147483647 h 457"/>
              <a:gd name="T24" fmla="*/ 2147483647 w 451"/>
              <a:gd name="T25" fmla="*/ 2147483647 h 457"/>
              <a:gd name="T26" fmla="*/ 2147483647 w 451"/>
              <a:gd name="T27" fmla="*/ 2147483647 h 457"/>
              <a:gd name="T28" fmla="*/ 2147483647 w 451"/>
              <a:gd name="T29" fmla="*/ 2147483647 h 457"/>
              <a:gd name="T30" fmla="*/ 2147483647 w 451"/>
              <a:gd name="T31" fmla="*/ 2147483647 h 457"/>
              <a:gd name="T32" fmla="*/ 2147483647 w 451"/>
              <a:gd name="T33" fmla="*/ 2147483647 h 457"/>
              <a:gd name="T34" fmla="*/ 2147483647 w 451"/>
              <a:gd name="T35" fmla="*/ 2147483647 h 457"/>
              <a:gd name="T36" fmla="*/ 2147483647 w 451"/>
              <a:gd name="T37" fmla="*/ 2147483647 h 457"/>
              <a:gd name="T38" fmla="*/ 2147483647 w 451"/>
              <a:gd name="T39" fmla="*/ 2147483647 h 457"/>
              <a:gd name="T40" fmla="*/ 2147483647 w 451"/>
              <a:gd name="T41" fmla="*/ 2147483647 h 457"/>
              <a:gd name="T42" fmla="*/ 2147483647 w 451"/>
              <a:gd name="T43" fmla="*/ 2147483647 h 457"/>
              <a:gd name="T44" fmla="*/ 2147483647 w 451"/>
              <a:gd name="T45" fmla="*/ 2147483647 h 457"/>
              <a:gd name="T46" fmla="*/ 2147483647 w 451"/>
              <a:gd name="T47" fmla="*/ 2147483647 h 457"/>
              <a:gd name="T48" fmla="*/ 2147483647 w 451"/>
              <a:gd name="T49" fmla="*/ 2147483647 h 457"/>
              <a:gd name="T50" fmla="*/ 2147483647 w 451"/>
              <a:gd name="T51" fmla="*/ 2147483647 h 457"/>
              <a:gd name="T52" fmla="*/ 2147483647 w 451"/>
              <a:gd name="T53" fmla="*/ 2147483647 h 457"/>
              <a:gd name="T54" fmla="*/ 2147483647 w 451"/>
              <a:gd name="T55" fmla="*/ 2147483647 h 457"/>
              <a:gd name="T56" fmla="*/ 2147483647 w 451"/>
              <a:gd name="T57" fmla="*/ 2147483647 h 457"/>
              <a:gd name="T58" fmla="*/ 2147483647 w 451"/>
              <a:gd name="T59" fmla="*/ 2147483647 h 457"/>
              <a:gd name="T60" fmla="*/ 2147483647 w 451"/>
              <a:gd name="T61" fmla="*/ 2147483647 h 457"/>
              <a:gd name="T62" fmla="*/ 2147483647 w 451"/>
              <a:gd name="T63" fmla="*/ 2147483647 h 457"/>
              <a:gd name="T64" fmla="*/ 2147483647 w 451"/>
              <a:gd name="T65" fmla="*/ 2147483647 h 457"/>
              <a:gd name="T66" fmla="*/ 2147483647 w 451"/>
              <a:gd name="T67" fmla="*/ 2147483647 h 457"/>
              <a:gd name="T68" fmla="*/ 2147483647 w 451"/>
              <a:gd name="T69" fmla="*/ 2147483647 h 457"/>
              <a:gd name="T70" fmla="*/ 2147483647 w 451"/>
              <a:gd name="T71" fmla="*/ 2147483647 h 457"/>
              <a:gd name="T72" fmla="*/ 2147483647 w 451"/>
              <a:gd name="T73" fmla="*/ 2147483647 h 457"/>
              <a:gd name="T74" fmla="*/ 2147483647 w 451"/>
              <a:gd name="T75" fmla="*/ 2147483647 h 457"/>
              <a:gd name="T76" fmla="*/ 2147483647 w 451"/>
              <a:gd name="T77" fmla="*/ 2147483647 h 457"/>
              <a:gd name="T78" fmla="*/ 2147483647 w 451"/>
              <a:gd name="T79" fmla="*/ 2147483647 h 457"/>
              <a:gd name="T80" fmla="*/ 2147483647 w 451"/>
              <a:gd name="T81" fmla="*/ 2147483647 h 457"/>
              <a:gd name="T82" fmla="*/ 2147483647 w 451"/>
              <a:gd name="T83" fmla="*/ 0 h 45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51"/>
              <a:gd name="T127" fmla="*/ 0 h 457"/>
              <a:gd name="T128" fmla="*/ 451 w 451"/>
              <a:gd name="T129" fmla="*/ 457 h 45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51" h="457">
                <a:moveTo>
                  <a:pt x="264" y="0"/>
                </a:moveTo>
                <a:lnTo>
                  <a:pt x="242" y="0"/>
                </a:lnTo>
                <a:lnTo>
                  <a:pt x="228" y="20"/>
                </a:lnTo>
                <a:lnTo>
                  <a:pt x="206" y="28"/>
                </a:lnTo>
                <a:lnTo>
                  <a:pt x="180" y="23"/>
                </a:lnTo>
                <a:lnTo>
                  <a:pt x="163" y="7"/>
                </a:lnTo>
                <a:lnTo>
                  <a:pt x="141" y="3"/>
                </a:lnTo>
                <a:lnTo>
                  <a:pt x="115" y="10"/>
                </a:lnTo>
                <a:lnTo>
                  <a:pt x="92" y="16"/>
                </a:lnTo>
                <a:lnTo>
                  <a:pt x="79" y="23"/>
                </a:lnTo>
                <a:lnTo>
                  <a:pt x="69" y="10"/>
                </a:lnTo>
                <a:lnTo>
                  <a:pt x="55" y="10"/>
                </a:lnTo>
                <a:lnTo>
                  <a:pt x="43" y="16"/>
                </a:lnTo>
                <a:lnTo>
                  <a:pt x="27" y="20"/>
                </a:lnTo>
                <a:lnTo>
                  <a:pt x="20" y="34"/>
                </a:lnTo>
                <a:lnTo>
                  <a:pt x="27" y="56"/>
                </a:lnTo>
                <a:lnTo>
                  <a:pt x="13" y="72"/>
                </a:lnTo>
                <a:lnTo>
                  <a:pt x="0" y="91"/>
                </a:lnTo>
                <a:lnTo>
                  <a:pt x="3" y="124"/>
                </a:lnTo>
                <a:lnTo>
                  <a:pt x="16" y="155"/>
                </a:lnTo>
                <a:lnTo>
                  <a:pt x="36" y="176"/>
                </a:lnTo>
                <a:lnTo>
                  <a:pt x="36" y="189"/>
                </a:lnTo>
                <a:lnTo>
                  <a:pt x="19" y="199"/>
                </a:lnTo>
                <a:lnTo>
                  <a:pt x="7" y="211"/>
                </a:lnTo>
                <a:lnTo>
                  <a:pt x="7" y="227"/>
                </a:lnTo>
                <a:lnTo>
                  <a:pt x="27" y="240"/>
                </a:lnTo>
                <a:lnTo>
                  <a:pt x="39" y="240"/>
                </a:lnTo>
                <a:lnTo>
                  <a:pt x="69" y="220"/>
                </a:lnTo>
                <a:lnTo>
                  <a:pt x="91" y="224"/>
                </a:lnTo>
                <a:lnTo>
                  <a:pt x="121" y="230"/>
                </a:lnTo>
                <a:lnTo>
                  <a:pt x="121" y="251"/>
                </a:lnTo>
                <a:lnTo>
                  <a:pt x="108" y="266"/>
                </a:lnTo>
                <a:lnTo>
                  <a:pt x="115" y="279"/>
                </a:lnTo>
                <a:lnTo>
                  <a:pt x="128" y="292"/>
                </a:lnTo>
                <a:lnTo>
                  <a:pt x="144" y="273"/>
                </a:lnTo>
                <a:lnTo>
                  <a:pt x="150" y="268"/>
                </a:lnTo>
                <a:lnTo>
                  <a:pt x="173" y="286"/>
                </a:lnTo>
                <a:lnTo>
                  <a:pt x="199" y="276"/>
                </a:lnTo>
                <a:lnTo>
                  <a:pt x="222" y="279"/>
                </a:lnTo>
                <a:lnTo>
                  <a:pt x="238" y="314"/>
                </a:lnTo>
                <a:lnTo>
                  <a:pt x="258" y="335"/>
                </a:lnTo>
                <a:lnTo>
                  <a:pt x="271" y="354"/>
                </a:lnTo>
                <a:lnTo>
                  <a:pt x="268" y="366"/>
                </a:lnTo>
                <a:lnTo>
                  <a:pt x="252" y="382"/>
                </a:lnTo>
                <a:lnTo>
                  <a:pt x="258" y="400"/>
                </a:lnTo>
                <a:lnTo>
                  <a:pt x="268" y="407"/>
                </a:lnTo>
                <a:lnTo>
                  <a:pt x="287" y="416"/>
                </a:lnTo>
                <a:lnTo>
                  <a:pt x="304" y="438"/>
                </a:lnTo>
                <a:lnTo>
                  <a:pt x="319" y="451"/>
                </a:lnTo>
                <a:lnTo>
                  <a:pt x="336" y="456"/>
                </a:lnTo>
                <a:lnTo>
                  <a:pt x="346" y="444"/>
                </a:lnTo>
                <a:lnTo>
                  <a:pt x="366" y="456"/>
                </a:lnTo>
                <a:lnTo>
                  <a:pt x="398" y="456"/>
                </a:lnTo>
                <a:lnTo>
                  <a:pt x="424" y="444"/>
                </a:lnTo>
                <a:lnTo>
                  <a:pt x="421" y="449"/>
                </a:lnTo>
                <a:lnTo>
                  <a:pt x="434" y="428"/>
                </a:lnTo>
                <a:lnTo>
                  <a:pt x="441" y="415"/>
                </a:lnTo>
                <a:lnTo>
                  <a:pt x="450" y="400"/>
                </a:lnTo>
                <a:lnTo>
                  <a:pt x="450" y="376"/>
                </a:lnTo>
                <a:lnTo>
                  <a:pt x="441" y="351"/>
                </a:lnTo>
                <a:lnTo>
                  <a:pt x="424" y="310"/>
                </a:lnTo>
                <a:lnTo>
                  <a:pt x="379" y="268"/>
                </a:lnTo>
                <a:lnTo>
                  <a:pt x="388" y="245"/>
                </a:lnTo>
                <a:lnTo>
                  <a:pt x="402" y="224"/>
                </a:lnTo>
                <a:lnTo>
                  <a:pt x="372" y="196"/>
                </a:lnTo>
                <a:lnTo>
                  <a:pt x="379" y="183"/>
                </a:lnTo>
                <a:lnTo>
                  <a:pt x="405" y="183"/>
                </a:lnTo>
                <a:lnTo>
                  <a:pt x="424" y="155"/>
                </a:lnTo>
                <a:lnTo>
                  <a:pt x="431" y="145"/>
                </a:lnTo>
                <a:lnTo>
                  <a:pt x="444" y="131"/>
                </a:lnTo>
                <a:lnTo>
                  <a:pt x="424" y="119"/>
                </a:lnTo>
                <a:lnTo>
                  <a:pt x="408" y="127"/>
                </a:lnTo>
                <a:lnTo>
                  <a:pt x="379" y="113"/>
                </a:lnTo>
                <a:lnTo>
                  <a:pt x="372" y="106"/>
                </a:lnTo>
                <a:lnTo>
                  <a:pt x="376" y="96"/>
                </a:lnTo>
                <a:lnTo>
                  <a:pt x="376" y="90"/>
                </a:lnTo>
                <a:lnTo>
                  <a:pt x="379" y="78"/>
                </a:lnTo>
                <a:lnTo>
                  <a:pt x="362" y="69"/>
                </a:lnTo>
                <a:lnTo>
                  <a:pt x="346" y="75"/>
                </a:lnTo>
                <a:lnTo>
                  <a:pt x="336" y="78"/>
                </a:lnTo>
                <a:lnTo>
                  <a:pt x="294" y="34"/>
                </a:lnTo>
                <a:lnTo>
                  <a:pt x="297" y="13"/>
                </a:lnTo>
                <a:lnTo>
                  <a:pt x="287" y="3"/>
                </a:lnTo>
                <a:lnTo>
                  <a:pt x="264" y="0"/>
                </a:lnTo>
              </a:path>
            </a:pathLst>
          </a:custGeom>
          <a:solidFill>
            <a:srgbClr val="008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23" name="Freeform 7"/>
          <p:cNvSpPr>
            <a:spLocks/>
          </p:cNvSpPr>
          <p:nvPr/>
        </p:nvSpPr>
        <p:spPr bwMode="auto">
          <a:xfrm>
            <a:off x="3070225" y="3614738"/>
            <a:ext cx="487363" cy="325437"/>
          </a:xfrm>
          <a:custGeom>
            <a:avLst/>
            <a:gdLst>
              <a:gd name="T0" fmla="*/ 2147483647 w 307"/>
              <a:gd name="T1" fmla="*/ 2147483647 h 205"/>
              <a:gd name="T2" fmla="*/ 2147483647 w 307"/>
              <a:gd name="T3" fmla="*/ 2147483647 h 205"/>
              <a:gd name="T4" fmla="*/ 2147483647 w 307"/>
              <a:gd name="T5" fmla="*/ 2147483647 h 205"/>
              <a:gd name="T6" fmla="*/ 2147483647 w 307"/>
              <a:gd name="T7" fmla="*/ 2147483647 h 205"/>
              <a:gd name="T8" fmla="*/ 2147483647 w 307"/>
              <a:gd name="T9" fmla="*/ 0 h 205"/>
              <a:gd name="T10" fmla="*/ 2147483647 w 307"/>
              <a:gd name="T11" fmla="*/ 2147483647 h 205"/>
              <a:gd name="T12" fmla="*/ 2147483647 w 307"/>
              <a:gd name="T13" fmla="*/ 2147483647 h 205"/>
              <a:gd name="T14" fmla="*/ 2147483647 w 307"/>
              <a:gd name="T15" fmla="*/ 2147483647 h 205"/>
              <a:gd name="T16" fmla="*/ 2147483647 w 307"/>
              <a:gd name="T17" fmla="*/ 2147483647 h 205"/>
              <a:gd name="T18" fmla="*/ 2147483647 w 307"/>
              <a:gd name="T19" fmla="*/ 2147483647 h 205"/>
              <a:gd name="T20" fmla="*/ 2147483647 w 307"/>
              <a:gd name="T21" fmla="*/ 2147483647 h 205"/>
              <a:gd name="T22" fmla="*/ 2147483647 w 307"/>
              <a:gd name="T23" fmla="*/ 2147483647 h 205"/>
              <a:gd name="T24" fmla="*/ 2147483647 w 307"/>
              <a:gd name="T25" fmla="*/ 2147483647 h 205"/>
              <a:gd name="T26" fmla="*/ 2147483647 w 307"/>
              <a:gd name="T27" fmla="*/ 2147483647 h 205"/>
              <a:gd name="T28" fmla="*/ 2147483647 w 307"/>
              <a:gd name="T29" fmla="*/ 2147483647 h 205"/>
              <a:gd name="T30" fmla="*/ 2147483647 w 307"/>
              <a:gd name="T31" fmla="*/ 2147483647 h 205"/>
              <a:gd name="T32" fmla="*/ 2147483647 w 307"/>
              <a:gd name="T33" fmla="*/ 2147483647 h 205"/>
              <a:gd name="T34" fmla="*/ 2147483647 w 307"/>
              <a:gd name="T35" fmla="*/ 2147483647 h 205"/>
              <a:gd name="T36" fmla="*/ 2147483647 w 307"/>
              <a:gd name="T37" fmla="*/ 2147483647 h 205"/>
              <a:gd name="T38" fmla="*/ 2147483647 w 307"/>
              <a:gd name="T39" fmla="*/ 2147483647 h 205"/>
              <a:gd name="T40" fmla="*/ 2147483647 w 307"/>
              <a:gd name="T41" fmla="*/ 2147483647 h 205"/>
              <a:gd name="T42" fmla="*/ 2147483647 w 307"/>
              <a:gd name="T43" fmla="*/ 2147483647 h 205"/>
              <a:gd name="T44" fmla="*/ 2147483647 w 307"/>
              <a:gd name="T45" fmla="*/ 2147483647 h 205"/>
              <a:gd name="T46" fmla="*/ 2147483647 w 307"/>
              <a:gd name="T47" fmla="*/ 2147483647 h 205"/>
              <a:gd name="T48" fmla="*/ 0 w 307"/>
              <a:gd name="T49" fmla="*/ 2147483647 h 205"/>
              <a:gd name="T50" fmla="*/ 2147483647 w 307"/>
              <a:gd name="T51" fmla="*/ 2147483647 h 205"/>
              <a:gd name="T52" fmla="*/ 2147483647 w 307"/>
              <a:gd name="T53" fmla="*/ 2147483647 h 205"/>
              <a:gd name="T54" fmla="*/ 2147483647 w 307"/>
              <a:gd name="T55" fmla="*/ 2147483647 h 205"/>
              <a:gd name="T56" fmla="*/ 2147483647 w 307"/>
              <a:gd name="T57" fmla="*/ 2147483647 h 205"/>
              <a:gd name="T58" fmla="*/ 2147483647 w 307"/>
              <a:gd name="T59" fmla="*/ 2147483647 h 205"/>
              <a:gd name="T60" fmla="*/ 2147483647 w 307"/>
              <a:gd name="T61" fmla="*/ 2147483647 h 205"/>
              <a:gd name="T62" fmla="*/ 2147483647 w 307"/>
              <a:gd name="T63" fmla="*/ 2147483647 h 205"/>
              <a:gd name="T64" fmla="*/ 2147483647 w 307"/>
              <a:gd name="T65" fmla="*/ 2147483647 h 205"/>
              <a:gd name="T66" fmla="*/ 2147483647 w 307"/>
              <a:gd name="T67" fmla="*/ 2147483647 h 205"/>
              <a:gd name="T68" fmla="*/ 2147483647 w 307"/>
              <a:gd name="T69" fmla="*/ 2147483647 h 205"/>
              <a:gd name="T70" fmla="*/ 2147483647 w 307"/>
              <a:gd name="T71" fmla="*/ 2147483647 h 205"/>
              <a:gd name="T72" fmla="*/ 2147483647 w 307"/>
              <a:gd name="T73" fmla="*/ 2147483647 h 205"/>
              <a:gd name="T74" fmla="*/ 2147483647 w 307"/>
              <a:gd name="T75" fmla="*/ 2147483647 h 205"/>
              <a:gd name="T76" fmla="*/ 2147483647 w 307"/>
              <a:gd name="T77" fmla="*/ 2147483647 h 205"/>
              <a:gd name="T78" fmla="*/ 2147483647 w 307"/>
              <a:gd name="T79" fmla="*/ 2147483647 h 205"/>
              <a:gd name="T80" fmla="*/ 2147483647 w 307"/>
              <a:gd name="T81" fmla="*/ 2147483647 h 205"/>
              <a:gd name="T82" fmla="*/ 2147483647 w 307"/>
              <a:gd name="T83" fmla="*/ 2147483647 h 205"/>
              <a:gd name="T84" fmla="*/ 2147483647 w 307"/>
              <a:gd name="T85" fmla="*/ 2147483647 h 205"/>
              <a:gd name="T86" fmla="*/ 2147483647 w 307"/>
              <a:gd name="T87" fmla="*/ 2147483647 h 205"/>
              <a:gd name="T88" fmla="*/ 2147483647 w 307"/>
              <a:gd name="T89" fmla="*/ 2147483647 h 205"/>
              <a:gd name="T90" fmla="*/ 2147483647 w 307"/>
              <a:gd name="T91" fmla="*/ 2147483647 h 205"/>
              <a:gd name="T92" fmla="*/ 2147483647 w 307"/>
              <a:gd name="T93" fmla="*/ 2147483647 h 205"/>
              <a:gd name="T94" fmla="*/ 2147483647 w 307"/>
              <a:gd name="T95" fmla="*/ 2147483647 h 205"/>
              <a:gd name="T96" fmla="*/ 2147483647 w 307"/>
              <a:gd name="T97" fmla="*/ 2147483647 h 20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07"/>
              <a:gd name="T148" fmla="*/ 0 h 205"/>
              <a:gd name="T149" fmla="*/ 307 w 307"/>
              <a:gd name="T150" fmla="*/ 205 h 20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07" h="205">
                <a:moveTo>
                  <a:pt x="294" y="72"/>
                </a:moveTo>
                <a:lnTo>
                  <a:pt x="261" y="39"/>
                </a:lnTo>
                <a:lnTo>
                  <a:pt x="241" y="28"/>
                </a:lnTo>
                <a:lnTo>
                  <a:pt x="202" y="18"/>
                </a:lnTo>
                <a:lnTo>
                  <a:pt x="196" y="0"/>
                </a:lnTo>
                <a:lnTo>
                  <a:pt x="182" y="18"/>
                </a:lnTo>
                <a:lnTo>
                  <a:pt x="182" y="31"/>
                </a:lnTo>
                <a:lnTo>
                  <a:pt x="175" y="34"/>
                </a:lnTo>
                <a:lnTo>
                  <a:pt x="160" y="39"/>
                </a:lnTo>
                <a:lnTo>
                  <a:pt x="143" y="45"/>
                </a:lnTo>
                <a:lnTo>
                  <a:pt x="130" y="55"/>
                </a:lnTo>
                <a:lnTo>
                  <a:pt x="117" y="65"/>
                </a:lnTo>
                <a:lnTo>
                  <a:pt x="108" y="49"/>
                </a:lnTo>
                <a:lnTo>
                  <a:pt x="94" y="39"/>
                </a:lnTo>
                <a:lnTo>
                  <a:pt x="84" y="31"/>
                </a:lnTo>
                <a:lnTo>
                  <a:pt x="71" y="39"/>
                </a:lnTo>
                <a:lnTo>
                  <a:pt x="65" y="49"/>
                </a:lnTo>
                <a:lnTo>
                  <a:pt x="79" y="65"/>
                </a:lnTo>
                <a:lnTo>
                  <a:pt x="72" y="76"/>
                </a:lnTo>
                <a:lnTo>
                  <a:pt x="58" y="76"/>
                </a:lnTo>
                <a:lnTo>
                  <a:pt x="52" y="80"/>
                </a:lnTo>
                <a:lnTo>
                  <a:pt x="48" y="93"/>
                </a:lnTo>
                <a:lnTo>
                  <a:pt x="42" y="99"/>
                </a:lnTo>
                <a:lnTo>
                  <a:pt x="22" y="106"/>
                </a:lnTo>
                <a:lnTo>
                  <a:pt x="0" y="104"/>
                </a:lnTo>
                <a:lnTo>
                  <a:pt x="29" y="124"/>
                </a:lnTo>
                <a:lnTo>
                  <a:pt x="33" y="145"/>
                </a:lnTo>
                <a:lnTo>
                  <a:pt x="36" y="161"/>
                </a:lnTo>
                <a:lnTo>
                  <a:pt x="33" y="179"/>
                </a:lnTo>
                <a:lnTo>
                  <a:pt x="29" y="189"/>
                </a:lnTo>
                <a:lnTo>
                  <a:pt x="43" y="183"/>
                </a:lnTo>
                <a:lnTo>
                  <a:pt x="62" y="199"/>
                </a:lnTo>
                <a:lnTo>
                  <a:pt x="91" y="183"/>
                </a:lnTo>
                <a:lnTo>
                  <a:pt x="114" y="179"/>
                </a:lnTo>
                <a:lnTo>
                  <a:pt x="127" y="179"/>
                </a:lnTo>
                <a:lnTo>
                  <a:pt x="146" y="189"/>
                </a:lnTo>
                <a:lnTo>
                  <a:pt x="163" y="199"/>
                </a:lnTo>
                <a:lnTo>
                  <a:pt x="186" y="204"/>
                </a:lnTo>
                <a:lnTo>
                  <a:pt x="202" y="196"/>
                </a:lnTo>
                <a:lnTo>
                  <a:pt x="222" y="173"/>
                </a:lnTo>
                <a:lnTo>
                  <a:pt x="244" y="176"/>
                </a:lnTo>
                <a:lnTo>
                  <a:pt x="251" y="155"/>
                </a:lnTo>
                <a:lnTo>
                  <a:pt x="273" y="152"/>
                </a:lnTo>
                <a:lnTo>
                  <a:pt x="283" y="155"/>
                </a:lnTo>
                <a:lnTo>
                  <a:pt x="294" y="148"/>
                </a:lnTo>
                <a:lnTo>
                  <a:pt x="300" y="139"/>
                </a:lnTo>
                <a:lnTo>
                  <a:pt x="306" y="124"/>
                </a:lnTo>
                <a:lnTo>
                  <a:pt x="306" y="98"/>
                </a:lnTo>
                <a:lnTo>
                  <a:pt x="294" y="72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24" name="Freeform 8"/>
          <p:cNvSpPr>
            <a:spLocks/>
          </p:cNvSpPr>
          <p:nvPr/>
        </p:nvSpPr>
        <p:spPr bwMode="auto">
          <a:xfrm>
            <a:off x="2770188" y="3225800"/>
            <a:ext cx="619125" cy="554038"/>
          </a:xfrm>
          <a:custGeom>
            <a:avLst/>
            <a:gdLst>
              <a:gd name="T0" fmla="*/ 2147483647 w 389"/>
              <a:gd name="T1" fmla="*/ 0 h 349"/>
              <a:gd name="T2" fmla="*/ 2147483647 w 389"/>
              <a:gd name="T3" fmla="*/ 2147483647 h 349"/>
              <a:gd name="T4" fmla="*/ 2147483647 w 389"/>
              <a:gd name="T5" fmla="*/ 2147483647 h 349"/>
              <a:gd name="T6" fmla="*/ 2147483647 w 389"/>
              <a:gd name="T7" fmla="*/ 2147483647 h 349"/>
              <a:gd name="T8" fmla="*/ 2147483647 w 389"/>
              <a:gd name="T9" fmla="*/ 2147483647 h 349"/>
              <a:gd name="T10" fmla="*/ 2147483647 w 389"/>
              <a:gd name="T11" fmla="*/ 2147483647 h 349"/>
              <a:gd name="T12" fmla="*/ 2147483647 w 389"/>
              <a:gd name="T13" fmla="*/ 2147483647 h 349"/>
              <a:gd name="T14" fmla="*/ 2147483647 w 389"/>
              <a:gd name="T15" fmla="*/ 2147483647 h 349"/>
              <a:gd name="T16" fmla="*/ 2147483647 w 389"/>
              <a:gd name="T17" fmla="*/ 2147483647 h 349"/>
              <a:gd name="T18" fmla="*/ 2147483647 w 389"/>
              <a:gd name="T19" fmla="*/ 2147483647 h 349"/>
              <a:gd name="T20" fmla="*/ 2147483647 w 389"/>
              <a:gd name="T21" fmla="*/ 2147483647 h 349"/>
              <a:gd name="T22" fmla="*/ 2147483647 w 389"/>
              <a:gd name="T23" fmla="*/ 2147483647 h 349"/>
              <a:gd name="T24" fmla="*/ 2147483647 w 389"/>
              <a:gd name="T25" fmla="*/ 2147483647 h 349"/>
              <a:gd name="T26" fmla="*/ 2147483647 w 389"/>
              <a:gd name="T27" fmla="*/ 2147483647 h 349"/>
              <a:gd name="T28" fmla="*/ 2147483647 w 389"/>
              <a:gd name="T29" fmla="*/ 2147483647 h 349"/>
              <a:gd name="T30" fmla="*/ 2147483647 w 389"/>
              <a:gd name="T31" fmla="*/ 2147483647 h 349"/>
              <a:gd name="T32" fmla="*/ 2147483647 w 389"/>
              <a:gd name="T33" fmla="*/ 2147483647 h 349"/>
              <a:gd name="T34" fmla="*/ 2147483647 w 389"/>
              <a:gd name="T35" fmla="*/ 2147483647 h 349"/>
              <a:gd name="T36" fmla="*/ 2147483647 w 389"/>
              <a:gd name="T37" fmla="*/ 2147483647 h 349"/>
              <a:gd name="T38" fmla="*/ 2147483647 w 389"/>
              <a:gd name="T39" fmla="*/ 2147483647 h 349"/>
              <a:gd name="T40" fmla="*/ 2147483647 w 389"/>
              <a:gd name="T41" fmla="*/ 2147483647 h 349"/>
              <a:gd name="T42" fmla="*/ 2147483647 w 389"/>
              <a:gd name="T43" fmla="*/ 2147483647 h 349"/>
              <a:gd name="T44" fmla="*/ 2147483647 w 389"/>
              <a:gd name="T45" fmla="*/ 2147483647 h 349"/>
              <a:gd name="T46" fmla="*/ 2147483647 w 389"/>
              <a:gd name="T47" fmla="*/ 2147483647 h 349"/>
              <a:gd name="T48" fmla="*/ 2147483647 w 389"/>
              <a:gd name="T49" fmla="*/ 2147483647 h 349"/>
              <a:gd name="T50" fmla="*/ 2147483647 w 389"/>
              <a:gd name="T51" fmla="*/ 2147483647 h 349"/>
              <a:gd name="T52" fmla="*/ 2147483647 w 389"/>
              <a:gd name="T53" fmla="*/ 2147483647 h 349"/>
              <a:gd name="T54" fmla="*/ 2147483647 w 389"/>
              <a:gd name="T55" fmla="*/ 2147483647 h 349"/>
              <a:gd name="T56" fmla="*/ 2147483647 w 389"/>
              <a:gd name="T57" fmla="*/ 2147483647 h 349"/>
              <a:gd name="T58" fmla="*/ 2147483647 w 389"/>
              <a:gd name="T59" fmla="*/ 2147483647 h 349"/>
              <a:gd name="T60" fmla="*/ 2147483647 w 389"/>
              <a:gd name="T61" fmla="*/ 2147483647 h 349"/>
              <a:gd name="T62" fmla="*/ 2147483647 w 389"/>
              <a:gd name="T63" fmla="*/ 2147483647 h 349"/>
              <a:gd name="T64" fmla="*/ 2147483647 w 389"/>
              <a:gd name="T65" fmla="*/ 2147483647 h 349"/>
              <a:gd name="T66" fmla="*/ 2147483647 w 389"/>
              <a:gd name="T67" fmla="*/ 2147483647 h 349"/>
              <a:gd name="T68" fmla="*/ 2147483647 w 389"/>
              <a:gd name="T69" fmla="*/ 2147483647 h 349"/>
              <a:gd name="T70" fmla="*/ 2147483647 w 389"/>
              <a:gd name="T71" fmla="*/ 2147483647 h 349"/>
              <a:gd name="T72" fmla="*/ 2147483647 w 389"/>
              <a:gd name="T73" fmla="*/ 2147483647 h 349"/>
              <a:gd name="T74" fmla="*/ 2147483647 w 389"/>
              <a:gd name="T75" fmla="*/ 2147483647 h 349"/>
              <a:gd name="T76" fmla="*/ 2147483647 w 389"/>
              <a:gd name="T77" fmla="*/ 2147483647 h 349"/>
              <a:gd name="T78" fmla="*/ 2147483647 w 389"/>
              <a:gd name="T79" fmla="*/ 2147483647 h 349"/>
              <a:gd name="T80" fmla="*/ 2147483647 w 389"/>
              <a:gd name="T81" fmla="*/ 2147483647 h 349"/>
              <a:gd name="T82" fmla="*/ 2147483647 w 389"/>
              <a:gd name="T83" fmla="*/ 2147483647 h 349"/>
              <a:gd name="T84" fmla="*/ 2147483647 w 389"/>
              <a:gd name="T85" fmla="*/ 2147483647 h 349"/>
              <a:gd name="T86" fmla="*/ 2147483647 w 389"/>
              <a:gd name="T87" fmla="*/ 2147483647 h 349"/>
              <a:gd name="T88" fmla="*/ 2147483647 w 389"/>
              <a:gd name="T89" fmla="*/ 2147483647 h 349"/>
              <a:gd name="T90" fmla="*/ 2147483647 w 389"/>
              <a:gd name="T91" fmla="*/ 2147483647 h 349"/>
              <a:gd name="T92" fmla="*/ 0 w 389"/>
              <a:gd name="T93" fmla="*/ 2147483647 h 349"/>
              <a:gd name="T94" fmla="*/ 0 w 389"/>
              <a:gd name="T95" fmla="*/ 2147483647 h 349"/>
              <a:gd name="T96" fmla="*/ 2147483647 w 389"/>
              <a:gd name="T97" fmla="*/ 2147483647 h 349"/>
              <a:gd name="T98" fmla="*/ 2147483647 w 389"/>
              <a:gd name="T99" fmla="*/ 2147483647 h 349"/>
              <a:gd name="T100" fmla="*/ 2147483647 w 389"/>
              <a:gd name="T101" fmla="*/ 2147483647 h 349"/>
              <a:gd name="T102" fmla="*/ 2147483647 w 389"/>
              <a:gd name="T103" fmla="*/ 2147483647 h 349"/>
              <a:gd name="T104" fmla="*/ 2147483647 w 389"/>
              <a:gd name="T105" fmla="*/ 2147483647 h 349"/>
              <a:gd name="T106" fmla="*/ 2147483647 w 389"/>
              <a:gd name="T107" fmla="*/ 2147483647 h 349"/>
              <a:gd name="T108" fmla="*/ 2147483647 w 389"/>
              <a:gd name="T109" fmla="*/ 2147483647 h 349"/>
              <a:gd name="T110" fmla="*/ 2147483647 w 389"/>
              <a:gd name="T111" fmla="*/ 2147483647 h 349"/>
              <a:gd name="T112" fmla="*/ 2147483647 w 389"/>
              <a:gd name="T113" fmla="*/ 2147483647 h 349"/>
              <a:gd name="T114" fmla="*/ 2147483647 w 389"/>
              <a:gd name="T115" fmla="*/ 2147483647 h 349"/>
              <a:gd name="T116" fmla="*/ 2147483647 w 389"/>
              <a:gd name="T117" fmla="*/ 2147483647 h 349"/>
              <a:gd name="T118" fmla="*/ 2147483647 w 389"/>
              <a:gd name="T119" fmla="*/ 2147483647 h 349"/>
              <a:gd name="T120" fmla="*/ 2147483647 w 389"/>
              <a:gd name="T121" fmla="*/ 2147483647 h 349"/>
              <a:gd name="T122" fmla="*/ 2147483647 w 389"/>
              <a:gd name="T123" fmla="*/ 2147483647 h 349"/>
              <a:gd name="T124" fmla="*/ 2147483647 w 389"/>
              <a:gd name="T125" fmla="*/ 0 h 34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89"/>
              <a:gd name="T190" fmla="*/ 0 h 349"/>
              <a:gd name="T191" fmla="*/ 389 w 389"/>
              <a:gd name="T192" fmla="*/ 349 h 34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89" h="349">
                <a:moveTo>
                  <a:pt x="199" y="0"/>
                </a:moveTo>
                <a:lnTo>
                  <a:pt x="222" y="49"/>
                </a:lnTo>
                <a:lnTo>
                  <a:pt x="235" y="83"/>
                </a:lnTo>
                <a:lnTo>
                  <a:pt x="244" y="99"/>
                </a:lnTo>
                <a:lnTo>
                  <a:pt x="247" y="124"/>
                </a:lnTo>
                <a:lnTo>
                  <a:pt x="277" y="145"/>
                </a:lnTo>
                <a:lnTo>
                  <a:pt x="300" y="165"/>
                </a:lnTo>
                <a:lnTo>
                  <a:pt x="336" y="196"/>
                </a:lnTo>
                <a:lnTo>
                  <a:pt x="371" y="217"/>
                </a:lnTo>
                <a:lnTo>
                  <a:pt x="388" y="233"/>
                </a:lnTo>
                <a:lnTo>
                  <a:pt x="381" y="248"/>
                </a:lnTo>
                <a:lnTo>
                  <a:pt x="371" y="255"/>
                </a:lnTo>
                <a:lnTo>
                  <a:pt x="364" y="258"/>
                </a:lnTo>
                <a:lnTo>
                  <a:pt x="366" y="273"/>
                </a:lnTo>
                <a:lnTo>
                  <a:pt x="355" y="279"/>
                </a:lnTo>
                <a:lnTo>
                  <a:pt x="345" y="286"/>
                </a:lnTo>
                <a:lnTo>
                  <a:pt x="335" y="286"/>
                </a:lnTo>
                <a:lnTo>
                  <a:pt x="306" y="307"/>
                </a:lnTo>
                <a:lnTo>
                  <a:pt x="300" y="295"/>
                </a:lnTo>
                <a:lnTo>
                  <a:pt x="287" y="286"/>
                </a:lnTo>
                <a:lnTo>
                  <a:pt x="271" y="276"/>
                </a:lnTo>
                <a:lnTo>
                  <a:pt x="261" y="279"/>
                </a:lnTo>
                <a:lnTo>
                  <a:pt x="254" y="286"/>
                </a:lnTo>
                <a:lnTo>
                  <a:pt x="254" y="295"/>
                </a:lnTo>
                <a:lnTo>
                  <a:pt x="264" y="307"/>
                </a:lnTo>
                <a:lnTo>
                  <a:pt x="258" y="317"/>
                </a:lnTo>
                <a:lnTo>
                  <a:pt x="244" y="320"/>
                </a:lnTo>
                <a:lnTo>
                  <a:pt x="235" y="326"/>
                </a:lnTo>
                <a:lnTo>
                  <a:pt x="232" y="338"/>
                </a:lnTo>
                <a:lnTo>
                  <a:pt x="222" y="344"/>
                </a:lnTo>
                <a:lnTo>
                  <a:pt x="211" y="348"/>
                </a:lnTo>
                <a:lnTo>
                  <a:pt x="189" y="344"/>
                </a:lnTo>
                <a:lnTo>
                  <a:pt x="160" y="341"/>
                </a:lnTo>
                <a:lnTo>
                  <a:pt x="137" y="326"/>
                </a:lnTo>
                <a:lnTo>
                  <a:pt x="117" y="310"/>
                </a:lnTo>
                <a:lnTo>
                  <a:pt x="88" y="286"/>
                </a:lnTo>
                <a:lnTo>
                  <a:pt x="78" y="276"/>
                </a:lnTo>
                <a:lnTo>
                  <a:pt x="62" y="273"/>
                </a:lnTo>
                <a:lnTo>
                  <a:pt x="33" y="268"/>
                </a:lnTo>
                <a:lnTo>
                  <a:pt x="15" y="268"/>
                </a:lnTo>
                <a:lnTo>
                  <a:pt x="7" y="258"/>
                </a:lnTo>
                <a:lnTo>
                  <a:pt x="3" y="240"/>
                </a:lnTo>
                <a:lnTo>
                  <a:pt x="7" y="217"/>
                </a:lnTo>
                <a:lnTo>
                  <a:pt x="15" y="199"/>
                </a:lnTo>
                <a:lnTo>
                  <a:pt x="10" y="193"/>
                </a:lnTo>
                <a:lnTo>
                  <a:pt x="7" y="176"/>
                </a:lnTo>
                <a:lnTo>
                  <a:pt x="0" y="158"/>
                </a:lnTo>
                <a:lnTo>
                  <a:pt x="0" y="145"/>
                </a:lnTo>
                <a:lnTo>
                  <a:pt x="7" y="139"/>
                </a:lnTo>
                <a:lnTo>
                  <a:pt x="15" y="134"/>
                </a:lnTo>
                <a:lnTo>
                  <a:pt x="10" y="117"/>
                </a:lnTo>
                <a:lnTo>
                  <a:pt x="15" y="106"/>
                </a:lnTo>
                <a:lnTo>
                  <a:pt x="33" y="90"/>
                </a:lnTo>
                <a:lnTo>
                  <a:pt x="52" y="90"/>
                </a:lnTo>
                <a:lnTo>
                  <a:pt x="69" y="83"/>
                </a:lnTo>
                <a:lnTo>
                  <a:pt x="80" y="70"/>
                </a:lnTo>
                <a:lnTo>
                  <a:pt x="78" y="59"/>
                </a:lnTo>
                <a:lnTo>
                  <a:pt x="101" y="34"/>
                </a:lnTo>
                <a:lnTo>
                  <a:pt x="130" y="37"/>
                </a:lnTo>
                <a:lnTo>
                  <a:pt x="143" y="24"/>
                </a:lnTo>
                <a:lnTo>
                  <a:pt x="166" y="21"/>
                </a:lnTo>
                <a:lnTo>
                  <a:pt x="182" y="11"/>
                </a:lnTo>
                <a:lnTo>
                  <a:pt x="199" y="0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25" name="Freeform 9"/>
          <p:cNvSpPr>
            <a:spLocks/>
          </p:cNvSpPr>
          <p:nvPr/>
        </p:nvSpPr>
        <p:spPr bwMode="auto">
          <a:xfrm>
            <a:off x="2370138" y="2870200"/>
            <a:ext cx="511175" cy="577850"/>
          </a:xfrm>
          <a:custGeom>
            <a:avLst/>
            <a:gdLst>
              <a:gd name="T0" fmla="*/ 2147483647 w 322"/>
              <a:gd name="T1" fmla="*/ 2147483647 h 364"/>
              <a:gd name="T2" fmla="*/ 2147483647 w 322"/>
              <a:gd name="T3" fmla="*/ 2147483647 h 364"/>
              <a:gd name="T4" fmla="*/ 2147483647 w 322"/>
              <a:gd name="T5" fmla="*/ 2147483647 h 364"/>
              <a:gd name="T6" fmla="*/ 2147483647 w 322"/>
              <a:gd name="T7" fmla="*/ 2147483647 h 364"/>
              <a:gd name="T8" fmla="*/ 2147483647 w 322"/>
              <a:gd name="T9" fmla="*/ 2147483647 h 364"/>
              <a:gd name="T10" fmla="*/ 2147483647 w 322"/>
              <a:gd name="T11" fmla="*/ 2147483647 h 364"/>
              <a:gd name="T12" fmla="*/ 2147483647 w 322"/>
              <a:gd name="T13" fmla="*/ 2147483647 h 364"/>
              <a:gd name="T14" fmla="*/ 2147483647 w 322"/>
              <a:gd name="T15" fmla="*/ 2147483647 h 364"/>
              <a:gd name="T16" fmla="*/ 2147483647 w 322"/>
              <a:gd name="T17" fmla="*/ 0 h 364"/>
              <a:gd name="T18" fmla="*/ 2147483647 w 322"/>
              <a:gd name="T19" fmla="*/ 2147483647 h 364"/>
              <a:gd name="T20" fmla="*/ 2147483647 w 322"/>
              <a:gd name="T21" fmla="*/ 2147483647 h 364"/>
              <a:gd name="T22" fmla="*/ 2147483647 w 322"/>
              <a:gd name="T23" fmla="*/ 2147483647 h 364"/>
              <a:gd name="T24" fmla="*/ 2147483647 w 322"/>
              <a:gd name="T25" fmla="*/ 2147483647 h 364"/>
              <a:gd name="T26" fmla="*/ 2147483647 w 322"/>
              <a:gd name="T27" fmla="*/ 2147483647 h 364"/>
              <a:gd name="T28" fmla="*/ 2147483647 w 322"/>
              <a:gd name="T29" fmla="*/ 2147483647 h 364"/>
              <a:gd name="T30" fmla="*/ 2147483647 w 322"/>
              <a:gd name="T31" fmla="*/ 2147483647 h 364"/>
              <a:gd name="T32" fmla="*/ 2147483647 w 322"/>
              <a:gd name="T33" fmla="*/ 2147483647 h 364"/>
              <a:gd name="T34" fmla="*/ 2147483647 w 322"/>
              <a:gd name="T35" fmla="*/ 2147483647 h 364"/>
              <a:gd name="T36" fmla="*/ 0 w 322"/>
              <a:gd name="T37" fmla="*/ 2147483647 h 364"/>
              <a:gd name="T38" fmla="*/ 2147483647 w 322"/>
              <a:gd name="T39" fmla="*/ 2147483647 h 364"/>
              <a:gd name="T40" fmla="*/ 0 w 322"/>
              <a:gd name="T41" fmla="*/ 2147483647 h 364"/>
              <a:gd name="T42" fmla="*/ 2147483647 w 322"/>
              <a:gd name="T43" fmla="*/ 2147483647 h 364"/>
              <a:gd name="T44" fmla="*/ 2147483647 w 322"/>
              <a:gd name="T45" fmla="*/ 2147483647 h 364"/>
              <a:gd name="T46" fmla="*/ 2147483647 w 322"/>
              <a:gd name="T47" fmla="*/ 2147483647 h 364"/>
              <a:gd name="T48" fmla="*/ 2147483647 w 322"/>
              <a:gd name="T49" fmla="*/ 2147483647 h 364"/>
              <a:gd name="T50" fmla="*/ 2147483647 w 322"/>
              <a:gd name="T51" fmla="*/ 2147483647 h 364"/>
              <a:gd name="T52" fmla="*/ 2147483647 w 322"/>
              <a:gd name="T53" fmla="*/ 2147483647 h 364"/>
              <a:gd name="T54" fmla="*/ 2147483647 w 322"/>
              <a:gd name="T55" fmla="*/ 2147483647 h 364"/>
              <a:gd name="T56" fmla="*/ 2147483647 w 322"/>
              <a:gd name="T57" fmla="*/ 2147483647 h 364"/>
              <a:gd name="T58" fmla="*/ 2147483647 w 322"/>
              <a:gd name="T59" fmla="*/ 2147483647 h 364"/>
              <a:gd name="T60" fmla="*/ 2147483647 w 322"/>
              <a:gd name="T61" fmla="*/ 2147483647 h 364"/>
              <a:gd name="T62" fmla="*/ 2147483647 w 322"/>
              <a:gd name="T63" fmla="*/ 2147483647 h 364"/>
              <a:gd name="T64" fmla="*/ 2147483647 w 322"/>
              <a:gd name="T65" fmla="*/ 2147483647 h 3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22"/>
              <a:gd name="T100" fmla="*/ 0 h 364"/>
              <a:gd name="T101" fmla="*/ 322 w 322"/>
              <a:gd name="T102" fmla="*/ 364 h 3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22" h="364">
                <a:moveTo>
                  <a:pt x="321" y="276"/>
                </a:moveTo>
                <a:lnTo>
                  <a:pt x="314" y="258"/>
                </a:lnTo>
                <a:lnTo>
                  <a:pt x="297" y="245"/>
                </a:lnTo>
                <a:lnTo>
                  <a:pt x="271" y="224"/>
                </a:lnTo>
                <a:lnTo>
                  <a:pt x="249" y="214"/>
                </a:lnTo>
                <a:lnTo>
                  <a:pt x="234" y="204"/>
                </a:lnTo>
                <a:lnTo>
                  <a:pt x="239" y="170"/>
                </a:lnTo>
                <a:lnTo>
                  <a:pt x="232" y="149"/>
                </a:lnTo>
                <a:lnTo>
                  <a:pt x="226" y="128"/>
                </a:lnTo>
                <a:lnTo>
                  <a:pt x="226" y="93"/>
                </a:lnTo>
                <a:lnTo>
                  <a:pt x="206" y="80"/>
                </a:lnTo>
                <a:lnTo>
                  <a:pt x="180" y="62"/>
                </a:lnTo>
                <a:lnTo>
                  <a:pt x="161" y="59"/>
                </a:lnTo>
                <a:lnTo>
                  <a:pt x="141" y="38"/>
                </a:lnTo>
                <a:lnTo>
                  <a:pt x="131" y="18"/>
                </a:lnTo>
                <a:lnTo>
                  <a:pt x="112" y="18"/>
                </a:lnTo>
                <a:lnTo>
                  <a:pt x="96" y="18"/>
                </a:lnTo>
                <a:lnTo>
                  <a:pt x="96" y="0"/>
                </a:lnTo>
                <a:lnTo>
                  <a:pt x="86" y="10"/>
                </a:lnTo>
                <a:lnTo>
                  <a:pt x="72" y="7"/>
                </a:lnTo>
                <a:lnTo>
                  <a:pt x="65" y="25"/>
                </a:lnTo>
                <a:lnTo>
                  <a:pt x="75" y="46"/>
                </a:lnTo>
                <a:lnTo>
                  <a:pt x="86" y="69"/>
                </a:lnTo>
                <a:lnTo>
                  <a:pt x="89" y="82"/>
                </a:lnTo>
                <a:lnTo>
                  <a:pt x="82" y="90"/>
                </a:lnTo>
                <a:lnTo>
                  <a:pt x="60" y="93"/>
                </a:lnTo>
                <a:lnTo>
                  <a:pt x="43" y="103"/>
                </a:lnTo>
                <a:lnTo>
                  <a:pt x="30" y="118"/>
                </a:lnTo>
                <a:lnTo>
                  <a:pt x="39" y="137"/>
                </a:lnTo>
                <a:lnTo>
                  <a:pt x="39" y="152"/>
                </a:lnTo>
                <a:lnTo>
                  <a:pt x="30" y="152"/>
                </a:lnTo>
                <a:lnTo>
                  <a:pt x="36" y="162"/>
                </a:lnTo>
                <a:lnTo>
                  <a:pt x="17" y="177"/>
                </a:lnTo>
                <a:lnTo>
                  <a:pt x="24" y="190"/>
                </a:lnTo>
                <a:lnTo>
                  <a:pt x="20" y="201"/>
                </a:lnTo>
                <a:lnTo>
                  <a:pt x="3" y="214"/>
                </a:lnTo>
                <a:lnTo>
                  <a:pt x="7" y="229"/>
                </a:lnTo>
                <a:lnTo>
                  <a:pt x="0" y="235"/>
                </a:lnTo>
                <a:lnTo>
                  <a:pt x="17" y="242"/>
                </a:lnTo>
                <a:lnTo>
                  <a:pt x="17" y="252"/>
                </a:lnTo>
                <a:lnTo>
                  <a:pt x="10" y="258"/>
                </a:lnTo>
                <a:lnTo>
                  <a:pt x="0" y="273"/>
                </a:lnTo>
                <a:lnTo>
                  <a:pt x="10" y="294"/>
                </a:lnTo>
                <a:lnTo>
                  <a:pt x="29" y="283"/>
                </a:lnTo>
                <a:lnTo>
                  <a:pt x="53" y="283"/>
                </a:lnTo>
                <a:lnTo>
                  <a:pt x="65" y="289"/>
                </a:lnTo>
                <a:lnTo>
                  <a:pt x="69" y="307"/>
                </a:lnTo>
                <a:lnTo>
                  <a:pt x="75" y="323"/>
                </a:lnTo>
                <a:lnTo>
                  <a:pt x="89" y="328"/>
                </a:lnTo>
                <a:lnTo>
                  <a:pt x="95" y="338"/>
                </a:lnTo>
                <a:lnTo>
                  <a:pt x="101" y="351"/>
                </a:lnTo>
                <a:lnTo>
                  <a:pt x="115" y="358"/>
                </a:lnTo>
                <a:lnTo>
                  <a:pt x="133" y="358"/>
                </a:lnTo>
                <a:lnTo>
                  <a:pt x="154" y="363"/>
                </a:lnTo>
                <a:lnTo>
                  <a:pt x="161" y="358"/>
                </a:lnTo>
                <a:lnTo>
                  <a:pt x="173" y="345"/>
                </a:lnTo>
                <a:lnTo>
                  <a:pt x="184" y="338"/>
                </a:lnTo>
                <a:lnTo>
                  <a:pt x="203" y="332"/>
                </a:lnTo>
                <a:lnTo>
                  <a:pt x="220" y="332"/>
                </a:lnTo>
                <a:lnTo>
                  <a:pt x="234" y="317"/>
                </a:lnTo>
                <a:lnTo>
                  <a:pt x="242" y="304"/>
                </a:lnTo>
                <a:lnTo>
                  <a:pt x="249" y="297"/>
                </a:lnTo>
                <a:lnTo>
                  <a:pt x="268" y="301"/>
                </a:lnTo>
                <a:lnTo>
                  <a:pt x="282" y="297"/>
                </a:lnTo>
                <a:lnTo>
                  <a:pt x="304" y="294"/>
                </a:lnTo>
                <a:lnTo>
                  <a:pt x="321" y="276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26" name="Freeform 10"/>
          <p:cNvSpPr>
            <a:spLocks/>
          </p:cNvSpPr>
          <p:nvPr/>
        </p:nvSpPr>
        <p:spPr bwMode="auto">
          <a:xfrm>
            <a:off x="2474913" y="2663825"/>
            <a:ext cx="608012" cy="666750"/>
          </a:xfrm>
          <a:custGeom>
            <a:avLst/>
            <a:gdLst>
              <a:gd name="T0" fmla="*/ 2147483647 w 383"/>
              <a:gd name="T1" fmla="*/ 2147483647 h 420"/>
              <a:gd name="T2" fmla="*/ 2147483647 w 383"/>
              <a:gd name="T3" fmla="*/ 2147483647 h 420"/>
              <a:gd name="T4" fmla="*/ 2147483647 w 383"/>
              <a:gd name="T5" fmla="*/ 2147483647 h 420"/>
              <a:gd name="T6" fmla="*/ 2147483647 w 383"/>
              <a:gd name="T7" fmla="*/ 2147483647 h 420"/>
              <a:gd name="T8" fmla="*/ 2147483647 w 383"/>
              <a:gd name="T9" fmla="*/ 2147483647 h 420"/>
              <a:gd name="T10" fmla="*/ 2147483647 w 383"/>
              <a:gd name="T11" fmla="*/ 2147483647 h 420"/>
              <a:gd name="T12" fmla="*/ 2147483647 w 383"/>
              <a:gd name="T13" fmla="*/ 2147483647 h 420"/>
              <a:gd name="T14" fmla="*/ 2147483647 w 383"/>
              <a:gd name="T15" fmla="*/ 2147483647 h 420"/>
              <a:gd name="T16" fmla="*/ 2147483647 w 383"/>
              <a:gd name="T17" fmla="*/ 2147483647 h 420"/>
              <a:gd name="T18" fmla="*/ 2147483647 w 383"/>
              <a:gd name="T19" fmla="*/ 2147483647 h 420"/>
              <a:gd name="T20" fmla="*/ 2147483647 w 383"/>
              <a:gd name="T21" fmla="*/ 2147483647 h 420"/>
              <a:gd name="T22" fmla="*/ 2147483647 w 383"/>
              <a:gd name="T23" fmla="*/ 2147483647 h 420"/>
              <a:gd name="T24" fmla="*/ 2147483647 w 383"/>
              <a:gd name="T25" fmla="*/ 0 h 420"/>
              <a:gd name="T26" fmla="*/ 2147483647 w 383"/>
              <a:gd name="T27" fmla="*/ 2147483647 h 420"/>
              <a:gd name="T28" fmla="*/ 2147483647 w 383"/>
              <a:gd name="T29" fmla="*/ 2147483647 h 420"/>
              <a:gd name="T30" fmla="*/ 2147483647 w 383"/>
              <a:gd name="T31" fmla="*/ 2147483647 h 420"/>
              <a:gd name="T32" fmla="*/ 2147483647 w 383"/>
              <a:gd name="T33" fmla="*/ 2147483647 h 420"/>
              <a:gd name="T34" fmla="*/ 2147483647 w 383"/>
              <a:gd name="T35" fmla="*/ 2147483647 h 420"/>
              <a:gd name="T36" fmla="*/ 2147483647 w 383"/>
              <a:gd name="T37" fmla="*/ 2147483647 h 420"/>
              <a:gd name="T38" fmla="*/ 2147483647 w 383"/>
              <a:gd name="T39" fmla="*/ 2147483647 h 420"/>
              <a:gd name="T40" fmla="*/ 2147483647 w 383"/>
              <a:gd name="T41" fmla="*/ 2147483647 h 420"/>
              <a:gd name="T42" fmla="*/ 2147483647 w 383"/>
              <a:gd name="T43" fmla="*/ 2147483647 h 420"/>
              <a:gd name="T44" fmla="*/ 2147483647 w 383"/>
              <a:gd name="T45" fmla="*/ 2147483647 h 420"/>
              <a:gd name="T46" fmla="*/ 2147483647 w 383"/>
              <a:gd name="T47" fmla="*/ 2147483647 h 420"/>
              <a:gd name="T48" fmla="*/ 0 w 383"/>
              <a:gd name="T49" fmla="*/ 2147483647 h 420"/>
              <a:gd name="T50" fmla="*/ 0 w 383"/>
              <a:gd name="T51" fmla="*/ 2147483647 h 420"/>
              <a:gd name="T52" fmla="*/ 2147483647 w 383"/>
              <a:gd name="T53" fmla="*/ 2147483647 h 420"/>
              <a:gd name="T54" fmla="*/ 2147483647 w 383"/>
              <a:gd name="T55" fmla="*/ 2147483647 h 420"/>
              <a:gd name="T56" fmla="*/ 2147483647 w 383"/>
              <a:gd name="T57" fmla="*/ 2147483647 h 420"/>
              <a:gd name="T58" fmla="*/ 2147483647 w 383"/>
              <a:gd name="T59" fmla="*/ 2147483647 h 420"/>
              <a:gd name="T60" fmla="*/ 2147483647 w 383"/>
              <a:gd name="T61" fmla="*/ 2147483647 h 420"/>
              <a:gd name="T62" fmla="*/ 2147483647 w 383"/>
              <a:gd name="T63" fmla="*/ 2147483647 h 420"/>
              <a:gd name="T64" fmla="*/ 2147483647 w 383"/>
              <a:gd name="T65" fmla="*/ 2147483647 h 420"/>
              <a:gd name="T66" fmla="*/ 2147483647 w 383"/>
              <a:gd name="T67" fmla="*/ 2147483647 h 420"/>
              <a:gd name="T68" fmla="*/ 2147483647 w 383"/>
              <a:gd name="T69" fmla="*/ 2147483647 h 420"/>
              <a:gd name="T70" fmla="*/ 2147483647 w 383"/>
              <a:gd name="T71" fmla="*/ 2147483647 h 420"/>
              <a:gd name="T72" fmla="*/ 2147483647 w 383"/>
              <a:gd name="T73" fmla="*/ 2147483647 h 420"/>
              <a:gd name="T74" fmla="*/ 2147483647 w 383"/>
              <a:gd name="T75" fmla="*/ 2147483647 h 420"/>
              <a:gd name="T76" fmla="*/ 2147483647 w 383"/>
              <a:gd name="T77" fmla="*/ 2147483647 h 420"/>
              <a:gd name="T78" fmla="*/ 2147483647 w 383"/>
              <a:gd name="T79" fmla="*/ 2147483647 h 420"/>
              <a:gd name="T80" fmla="*/ 2147483647 w 383"/>
              <a:gd name="T81" fmla="*/ 2147483647 h 420"/>
              <a:gd name="T82" fmla="*/ 2147483647 w 383"/>
              <a:gd name="T83" fmla="*/ 2147483647 h 420"/>
              <a:gd name="T84" fmla="*/ 2147483647 w 383"/>
              <a:gd name="T85" fmla="*/ 2147483647 h 420"/>
              <a:gd name="T86" fmla="*/ 2147483647 w 383"/>
              <a:gd name="T87" fmla="*/ 2147483647 h 420"/>
              <a:gd name="T88" fmla="*/ 2147483647 w 383"/>
              <a:gd name="T89" fmla="*/ 2147483647 h 420"/>
              <a:gd name="T90" fmla="*/ 2147483647 w 383"/>
              <a:gd name="T91" fmla="*/ 2147483647 h 420"/>
              <a:gd name="T92" fmla="*/ 2147483647 w 383"/>
              <a:gd name="T93" fmla="*/ 2147483647 h 420"/>
              <a:gd name="T94" fmla="*/ 2147483647 w 383"/>
              <a:gd name="T95" fmla="*/ 2147483647 h 420"/>
              <a:gd name="T96" fmla="*/ 2147483647 w 383"/>
              <a:gd name="T97" fmla="*/ 2147483647 h 420"/>
              <a:gd name="T98" fmla="*/ 2147483647 w 383"/>
              <a:gd name="T99" fmla="*/ 2147483647 h 420"/>
              <a:gd name="T100" fmla="*/ 2147483647 w 383"/>
              <a:gd name="T101" fmla="*/ 2147483647 h 420"/>
              <a:gd name="T102" fmla="*/ 2147483647 w 383"/>
              <a:gd name="T103" fmla="*/ 2147483647 h 420"/>
              <a:gd name="T104" fmla="*/ 2147483647 w 383"/>
              <a:gd name="T105" fmla="*/ 2147483647 h 420"/>
              <a:gd name="T106" fmla="*/ 2147483647 w 383"/>
              <a:gd name="T107" fmla="*/ 2147483647 h 420"/>
              <a:gd name="T108" fmla="*/ 2147483647 w 383"/>
              <a:gd name="T109" fmla="*/ 2147483647 h 420"/>
              <a:gd name="T110" fmla="*/ 2147483647 w 383"/>
              <a:gd name="T111" fmla="*/ 2147483647 h 420"/>
              <a:gd name="T112" fmla="*/ 2147483647 w 383"/>
              <a:gd name="T113" fmla="*/ 2147483647 h 420"/>
              <a:gd name="T114" fmla="*/ 2147483647 w 383"/>
              <a:gd name="T115" fmla="*/ 2147483647 h 420"/>
              <a:gd name="T116" fmla="*/ 2147483647 w 383"/>
              <a:gd name="T117" fmla="*/ 2147483647 h 420"/>
              <a:gd name="T118" fmla="*/ 2147483647 w 383"/>
              <a:gd name="T119" fmla="*/ 2147483647 h 42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83"/>
              <a:gd name="T181" fmla="*/ 0 h 420"/>
              <a:gd name="T182" fmla="*/ 383 w 383"/>
              <a:gd name="T183" fmla="*/ 420 h 42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83" h="420">
                <a:moveTo>
                  <a:pt x="382" y="354"/>
                </a:moveTo>
                <a:lnTo>
                  <a:pt x="375" y="333"/>
                </a:lnTo>
                <a:lnTo>
                  <a:pt x="371" y="282"/>
                </a:lnTo>
                <a:lnTo>
                  <a:pt x="365" y="240"/>
                </a:lnTo>
                <a:lnTo>
                  <a:pt x="349" y="189"/>
                </a:lnTo>
                <a:lnTo>
                  <a:pt x="336" y="168"/>
                </a:lnTo>
                <a:lnTo>
                  <a:pt x="310" y="137"/>
                </a:lnTo>
                <a:lnTo>
                  <a:pt x="281" y="124"/>
                </a:lnTo>
                <a:lnTo>
                  <a:pt x="248" y="96"/>
                </a:lnTo>
                <a:lnTo>
                  <a:pt x="216" y="68"/>
                </a:lnTo>
                <a:lnTo>
                  <a:pt x="183" y="37"/>
                </a:lnTo>
                <a:lnTo>
                  <a:pt x="160" y="13"/>
                </a:lnTo>
                <a:lnTo>
                  <a:pt x="140" y="0"/>
                </a:lnTo>
                <a:lnTo>
                  <a:pt x="144" y="21"/>
                </a:lnTo>
                <a:lnTo>
                  <a:pt x="133" y="37"/>
                </a:lnTo>
                <a:lnTo>
                  <a:pt x="118" y="44"/>
                </a:lnTo>
                <a:lnTo>
                  <a:pt x="104" y="37"/>
                </a:lnTo>
                <a:lnTo>
                  <a:pt x="88" y="22"/>
                </a:lnTo>
                <a:lnTo>
                  <a:pt x="79" y="21"/>
                </a:lnTo>
                <a:lnTo>
                  <a:pt x="60" y="21"/>
                </a:lnTo>
                <a:lnTo>
                  <a:pt x="43" y="27"/>
                </a:lnTo>
                <a:lnTo>
                  <a:pt x="24" y="21"/>
                </a:lnTo>
                <a:lnTo>
                  <a:pt x="17" y="34"/>
                </a:lnTo>
                <a:lnTo>
                  <a:pt x="17" y="55"/>
                </a:lnTo>
                <a:lnTo>
                  <a:pt x="0" y="58"/>
                </a:lnTo>
                <a:lnTo>
                  <a:pt x="0" y="68"/>
                </a:lnTo>
                <a:lnTo>
                  <a:pt x="13" y="81"/>
                </a:lnTo>
                <a:lnTo>
                  <a:pt x="29" y="75"/>
                </a:lnTo>
                <a:lnTo>
                  <a:pt x="46" y="78"/>
                </a:lnTo>
                <a:lnTo>
                  <a:pt x="49" y="89"/>
                </a:lnTo>
                <a:lnTo>
                  <a:pt x="46" y="99"/>
                </a:lnTo>
                <a:lnTo>
                  <a:pt x="30" y="102"/>
                </a:lnTo>
                <a:lnTo>
                  <a:pt x="29" y="112"/>
                </a:lnTo>
                <a:lnTo>
                  <a:pt x="29" y="124"/>
                </a:lnTo>
                <a:lnTo>
                  <a:pt x="30" y="130"/>
                </a:lnTo>
                <a:lnTo>
                  <a:pt x="30" y="143"/>
                </a:lnTo>
                <a:lnTo>
                  <a:pt x="53" y="148"/>
                </a:lnTo>
                <a:lnTo>
                  <a:pt x="60" y="148"/>
                </a:lnTo>
                <a:lnTo>
                  <a:pt x="88" y="178"/>
                </a:lnTo>
                <a:lnTo>
                  <a:pt x="95" y="192"/>
                </a:lnTo>
                <a:lnTo>
                  <a:pt x="111" y="189"/>
                </a:lnTo>
                <a:lnTo>
                  <a:pt x="140" y="210"/>
                </a:lnTo>
                <a:lnTo>
                  <a:pt x="161" y="227"/>
                </a:lnTo>
                <a:lnTo>
                  <a:pt x="161" y="261"/>
                </a:lnTo>
                <a:lnTo>
                  <a:pt x="166" y="285"/>
                </a:lnTo>
                <a:lnTo>
                  <a:pt x="170" y="320"/>
                </a:lnTo>
                <a:lnTo>
                  <a:pt x="173" y="338"/>
                </a:lnTo>
                <a:lnTo>
                  <a:pt x="183" y="347"/>
                </a:lnTo>
                <a:lnTo>
                  <a:pt x="202" y="354"/>
                </a:lnTo>
                <a:lnTo>
                  <a:pt x="231" y="375"/>
                </a:lnTo>
                <a:lnTo>
                  <a:pt x="245" y="385"/>
                </a:lnTo>
                <a:lnTo>
                  <a:pt x="254" y="398"/>
                </a:lnTo>
                <a:lnTo>
                  <a:pt x="255" y="413"/>
                </a:lnTo>
                <a:lnTo>
                  <a:pt x="264" y="419"/>
                </a:lnTo>
                <a:lnTo>
                  <a:pt x="267" y="409"/>
                </a:lnTo>
                <a:lnTo>
                  <a:pt x="290" y="385"/>
                </a:lnTo>
                <a:lnTo>
                  <a:pt x="313" y="391"/>
                </a:lnTo>
                <a:lnTo>
                  <a:pt x="329" y="375"/>
                </a:lnTo>
                <a:lnTo>
                  <a:pt x="349" y="378"/>
                </a:lnTo>
                <a:lnTo>
                  <a:pt x="382" y="354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27" name="Freeform 11"/>
          <p:cNvSpPr>
            <a:spLocks/>
          </p:cNvSpPr>
          <p:nvPr/>
        </p:nvSpPr>
        <p:spPr bwMode="auto">
          <a:xfrm>
            <a:off x="2200275" y="3225800"/>
            <a:ext cx="928688" cy="838200"/>
          </a:xfrm>
          <a:custGeom>
            <a:avLst/>
            <a:gdLst>
              <a:gd name="T0" fmla="*/ 2147483647 w 585"/>
              <a:gd name="T1" fmla="*/ 2147483647 h 528"/>
              <a:gd name="T2" fmla="*/ 2147483647 w 585"/>
              <a:gd name="T3" fmla="*/ 2147483647 h 528"/>
              <a:gd name="T4" fmla="*/ 2147483647 w 585"/>
              <a:gd name="T5" fmla="*/ 2147483647 h 528"/>
              <a:gd name="T6" fmla="*/ 2147483647 w 585"/>
              <a:gd name="T7" fmla="*/ 2147483647 h 528"/>
              <a:gd name="T8" fmla="*/ 2147483647 w 585"/>
              <a:gd name="T9" fmla="*/ 2147483647 h 528"/>
              <a:gd name="T10" fmla="*/ 2147483647 w 585"/>
              <a:gd name="T11" fmla="*/ 2147483647 h 528"/>
              <a:gd name="T12" fmla="*/ 2147483647 w 585"/>
              <a:gd name="T13" fmla="*/ 2147483647 h 528"/>
              <a:gd name="T14" fmla="*/ 2147483647 w 585"/>
              <a:gd name="T15" fmla="*/ 2147483647 h 528"/>
              <a:gd name="T16" fmla="*/ 2147483647 w 585"/>
              <a:gd name="T17" fmla="*/ 2147483647 h 528"/>
              <a:gd name="T18" fmla="*/ 2147483647 w 585"/>
              <a:gd name="T19" fmla="*/ 2147483647 h 528"/>
              <a:gd name="T20" fmla="*/ 2147483647 w 585"/>
              <a:gd name="T21" fmla="*/ 2147483647 h 528"/>
              <a:gd name="T22" fmla="*/ 2147483647 w 585"/>
              <a:gd name="T23" fmla="*/ 2147483647 h 528"/>
              <a:gd name="T24" fmla="*/ 2147483647 w 585"/>
              <a:gd name="T25" fmla="*/ 2147483647 h 528"/>
              <a:gd name="T26" fmla="*/ 2147483647 w 585"/>
              <a:gd name="T27" fmla="*/ 2147483647 h 528"/>
              <a:gd name="T28" fmla="*/ 2147483647 w 585"/>
              <a:gd name="T29" fmla="*/ 2147483647 h 528"/>
              <a:gd name="T30" fmla="*/ 2147483647 w 585"/>
              <a:gd name="T31" fmla="*/ 2147483647 h 528"/>
              <a:gd name="T32" fmla="*/ 2147483647 w 585"/>
              <a:gd name="T33" fmla="*/ 2147483647 h 528"/>
              <a:gd name="T34" fmla="*/ 2147483647 w 585"/>
              <a:gd name="T35" fmla="*/ 2147483647 h 528"/>
              <a:gd name="T36" fmla="*/ 2147483647 w 585"/>
              <a:gd name="T37" fmla="*/ 2147483647 h 528"/>
              <a:gd name="T38" fmla="*/ 2147483647 w 585"/>
              <a:gd name="T39" fmla="*/ 2147483647 h 528"/>
              <a:gd name="T40" fmla="*/ 2147483647 w 585"/>
              <a:gd name="T41" fmla="*/ 2147483647 h 528"/>
              <a:gd name="T42" fmla="*/ 2147483647 w 585"/>
              <a:gd name="T43" fmla="*/ 2147483647 h 528"/>
              <a:gd name="T44" fmla="*/ 2147483647 w 585"/>
              <a:gd name="T45" fmla="*/ 2147483647 h 528"/>
              <a:gd name="T46" fmla="*/ 2147483647 w 585"/>
              <a:gd name="T47" fmla="*/ 2147483647 h 528"/>
              <a:gd name="T48" fmla="*/ 2147483647 w 585"/>
              <a:gd name="T49" fmla="*/ 2147483647 h 528"/>
              <a:gd name="T50" fmla="*/ 2147483647 w 585"/>
              <a:gd name="T51" fmla="*/ 2147483647 h 528"/>
              <a:gd name="T52" fmla="*/ 2147483647 w 585"/>
              <a:gd name="T53" fmla="*/ 2147483647 h 528"/>
              <a:gd name="T54" fmla="*/ 2147483647 w 585"/>
              <a:gd name="T55" fmla="*/ 2147483647 h 528"/>
              <a:gd name="T56" fmla="*/ 2147483647 w 585"/>
              <a:gd name="T57" fmla="*/ 2147483647 h 528"/>
              <a:gd name="T58" fmla="*/ 2147483647 w 585"/>
              <a:gd name="T59" fmla="*/ 2147483647 h 528"/>
              <a:gd name="T60" fmla="*/ 2147483647 w 585"/>
              <a:gd name="T61" fmla="*/ 2147483647 h 528"/>
              <a:gd name="T62" fmla="*/ 2147483647 w 585"/>
              <a:gd name="T63" fmla="*/ 2147483647 h 528"/>
              <a:gd name="T64" fmla="*/ 2147483647 w 585"/>
              <a:gd name="T65" fmla="*/ 2147483647 h 528"/>
              <a:gd name="T66" fmla="*/ 2147483647 w 585"/>
              <a:gd name="T67" fmla="*/ 2147483647 h 528"/>
              <a:gd name="T68" fmla="*/ 2147483647 w 585"/>
              <a:gd name="T69" fmla="*/ 2147483647 h 528"/>
              <a:gd name="T70" fmla="*/ 2147483647 w 585"/>
              <a:gd name="T71" fmla="*/ 2147483647 h 528"/>
              <a:gd name="T72" fmla="*/ 2147483647 w 585"/>
              <a:gd name="T73" fmla="*/ 2147483647 h 528"/>
              <a:gd name="T74" fmla="*/ 2147483647 w 585"/>
              <a:gd name="T75" fmla="*/ 2147483647 h 528"/>
              <a:gd name="T76" fmla="*/ 2147483647 w 585"/>
              <a:gd name="T77" fmla="*/ 2147483647 h 528"/>
              <a:gd name="T78" fmla="*/ 2147483647 w 585"/>
              <a:gd name="T79" fmla="*/ 2147483647 h 528"/>
              <a:gd name="T80" fmla="*/ 2147483647 w 585"/>
              <a:gd name="T81" fmla="*/ 2147483647 h 528"/>
              <a:gd name="T82" fmla="*/ 2147483647 w 585"/>
              <a:gd name="T83" fmla="*/ 2147483647 h 528"/>
              <a:gd name="T84" fmla="*/ 2147483647 w 585"/>
              <a:gd name="T85" fmla="*/ 2147483647 h 528"/>
              <a:gd name="T86" fmla="*/ 2147483647 w 585"/>
              <a:gd name="T87" fmla="*/ 2147483647 h 528"/>
              <a:gd name="T88" fmla="*/ 2147483647 w 585"/>
              <a:gd name="T89" fmla="*/ 2147483647 h 528"/>
              <a:gd name="T90" fmla="*/ 0 w 585"/>
              <a:gd name="T91" fmla="*/ 2147483647 h 528"/>
              <a:gd name="T92" fmla="*/ 2147483647 w 585"/>
              <a:gd name="T93" fmla="*/ 2147483647 h 528"/>
              <a:gd name="T94" fmla="*/ 2147483647 w 585"/>
              <a:gd name="T95" fmla="*/ 2147483647 h 528"/>
              <a:gd name="T96" fmla="*/ 2147483647 w 585"/>
              <a:gd name="T97" fmla="*/ 2147483647 h 528"/>
              <a:gd name="T98" fmla="*/ 2147483647 w 585"/>
              <a:gd name="T99" fmla="*/ 2147483647 h 528"/>
              <a:gd name="T100" fmla="*/ 2147483647 w 585"/>
              <a:gd name="T101" fmla="*/ 2147483647 h 52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85"/>
              <a:gd name="T154" fmla="*/ 0 h 528"/>
              <a:gd name="T155" fmla="*/ 585 w 585"/>
              <a:gd name="T156" fmla="*/ 528 h 52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85" h="528">
                <a:moveTo>
                  <a:pt x="104" y="11"/>
                </a:moveTo>
                <a:lnTo>
                  <a:pt x="120" y="18"/>
                </a:lnTo>
                <a:lnTo>
                  <a:pt x="120" y="28"/>
                </a:lnTo>
                <a:lnTo>
                  <a:pt x="107" y="44"/>
                </a:lnTo>
                <a:lnTo>
                  <a:pt x="117" y="65"/>
                </a:lnTo>
                <a:lnTo>
                  <a:pt x="131" y="59"/>
                </a:lnTo>
                <a:lnTo>
                  <a:pt x="153" y="59"/>
                </a:lnTo>
                <a:lnTo>
                  <a:pt x="160" y="59"/>
                </a:lnTo>
                <a:lnTo>
                  <a:pt x="172" y="70"/>
                </a:lnTo>
                <a:lnTo>
                  <a:pt x="179" y="86"/>
                </a:lnTo>
                <a:lnTo>
                  <a:pt x="179" y="98"/>
                </a:lnTo>
                <a:lnTo>
                  <a:pt x="186" y="104"/>
                </a:lnTo>
                <a:lnTo>
                  <a:pt x="192" y="104"/>
                </a:lnTo>
                <a:lnTo>
                  <a:pt x="205" y="121"/>
                </a:lnTo>
                <a:lnTo>
                  <a:pt x="212" y="132"/>
                </a:lnTo>
                <a:lnTo>
                  <a:pt x="218" y="134"/>
                </a:lnTo>
                <a:lnTo>
                  <a:pt x="241" y="132"/>
                </a:lnTo>
                <a:lnTo>
                  <a:pt x="248" y="134"/>
                </a:lnTo>
                <a:lnTo>
                  <a:pt x="261" y="134"/>
                </a:lnTo>
                <a:lnTo>
                  <a:pt x="280" y="121"/>
                </a:lnTo>
                <a:lnTo>
                  <a:pt x="296" y="106"/>
                </a:lnTo>
                <a:lnTo>
                  <a:pt x="306" y="106"/>
                </a:lnTo>
                <a:lnTo>
                  <a:pt x="325" y="106"/>
                </a:lnTo>
                <a:lnTo>
                  <a:pt x="333" y="99"/>
                </a:lnTo>
                <a:lnTo>
                  <a:pt x="354" y="72"/>
                </a:lnTo>
                <a:lnTo>
                  <a:pt x="361" y="72"/>
                </a:lnTo>
                <a:lnTo>
                  <a:pt x="368" y="77"/>
                </a:lnTo>
                <a:lnTo>
                  <a:pt x="381" y="72"/>
                </a:lnTo>
                <a:lnTo>
                  <a:pt x="398" y="70"/>
                </a:lnTo>
                <a:lnTo>
                  <a:pt x="407" y="65"/>
                </a:lnTo>
                <a:lnTo>
                  <a:pt x="428" y="55"/>
                </a:lnTo>
                <a:lnTo>
                  <a:pt x="437" y="65"/>
                </a:lnTo>
                <a:lnTo>
                  <a:pt x="433" y="72"/>
                </a:lnTo>
                <a:lnTo>
                  <a:pt x="421" y="78"/>
                </a:lnTo>
                <a:lnTo>
                  <a:pt x="414" y="90"/>
                </a:lnTo>
                <a:lnTo>
                  <a:pt x="397" y="90"/>
                </a:lnTo>
                <a:lnTo>
                  <a:pt x="378" y="99"/>
                </a:lnTo>
                <a:lnTo>
                  <a:pt x="371" y="114"/>
                </a:lnTo>
                <a:lnTo>
                  <a:pt x="371" y="124"/>
                </a:lnTo>
                <a:lnTo>
                  <a:pt x="375" y="134"/>
                </a:lnTo>
                <a:lnTo>
                  <a:pt x="362" y="139"/>
                </a:lnTo>
                <a:lnTo>
                  <a:pt x="361" y="148"/>
                </a:lnTo>
                <a:lnTo>
                  <a:pt x="356" y="162"/>
                </a:lnTo>
                <a:lnTo>
                  <a:pt x="371" y="186"/>
                </a:lnTo>
                <a:lnTo>
                  <a:pt x="371" y="196"/>
                </a:lnTo>
                <a:lnTo>
                  <a:pt x="371" y="210"/>
                </a:lnTo>
                <a:lnTo>
                  <a:pt x="362" y="238"/>
                </a:lnTo>
                <a:lnTo>
                  <a:pt x="362" y="259"/>
                </a:lnTo>
                <a:lnTo>
                  <a:pt x="375" y="269"/>
                </a:lnTo>
                <a:lnTo>
                  <a:pt x="397" y="266"/>
                </a:lnTo>
                <a:lnTo>
                  <a:pt x="428" y="276"/>
                </a:lnTo>
                <a:lnTo>
                  <a:pt x="447" y="287"/>
                </a:lnTo>
                <a:lnTo>
                  <a:pt x="473" y="310"/>
                </a:lnTo>
                <a:lnTo>
                  <a:pt x="515" y="341"/>
                </a:lnTo>
                <a:lnTo>
                  <a:pt x="531" y="341"/>
                </a:lnTo>
                <a:lnTo>
                  <a:pt x="554" y="349"/>
                </a:lnTo>
                <a:lnTo>
                  <a:pt x="574" y="369"/>
                </a:lnTo>
                <a:lnTo>
                  <a:pt x="581" y="393"/>
                </a:lnTo>
                <a:lnTo>
                  <a:pt x="584" y="410"/>
                </a:lnTo>
                <a:lnTo>
                  <a:pt x="581" y="421"/>
                </a:lnTo>
                <a:lnTo>
                  <a:pt x="581" y="431"/>
                </a:lnTo>
                <a:lnTo>
                  <a:pt x="570" y="437"/>
                </a:lnTo>
                <a:lnTo>
                  <a:pt x="561" y="441"/>
                </a:lnTo>
                <a:lnTo>
                  <a:pt x="555" y="441"/>
                </a:lnTo>
                <a:lnTo>
                  <a:pt x="554" y="455"/>
                </a:lnTo>
                <a:lnTo>
                  <a:pt x="554" y="472"/>
                </a:lnTo>
                <a:lnTo>
                  <a:pt x="545" y="486"/>
                </a:lnTo>
                <a:lnTo>
                  <a:pt x="534" y="496"/>
                </a:lnTo>
                <a:lnTo>
                  <a:pt x="528" y="506"/>
                </a:lnTo>
                <a:lnTo>
                  <a:pt x="528" y="517"/>
                </a:lnTo>
                <a:lnTo>
                  <a:pt x="512" y="521"/>
                </a:lnTo>
                <a:lnTo>
                  <a:pt x="486" y="527"/>
                </a:lnTo>
                <a:lnTo>
                  <a:pt x="476" y="521"/>
                </a:lnTo>
                <a:lnTo>
                  <a:pt x="457" y="506"/>
                </a:lnTo>
                <a:lnTo>
                  <a:pt x="433" y="493"/>
                </a:lnTo>
                <a:lnTo>
                  <a:pt x="411" y="490"/>
                </a:lnTo>
                <a:lnTo>
                  <a:pt x="378" y="493"/>
                </a:lnTo>
                <a:lnTo>
                  <a:pt x="349" y="496"/>
                </a:lnTo>
                <a:lnTo>
                  <a:pt x="325" y="468"/>
                </a:lnTo>
                <a:lnTo>
                  <a:pt x="326" y="455"/>
                </a:lnTo>
                <a:lnTo>
                  <a:pt x="306" y="434"/>
                </a:lnTo>
                <a:lnTo>
                  <a:pt x="273" y="424"/>
                </a:lnTo>
                <a:lnTo>
                  <a:pt x="244" y="403"/>
                </a:lnTo>
                <a:lnTo>
                  <a:pt x="208" y="372"/>
                </a:lnTo>
                <a:lnTo>
                  <a:pt x="163" y="328"/>
                </a:lnTo>
                <a:lnTo>
                  <a:pt x="150" y="300"/>
                </a:lnTo>
                <a:lnTo>
                  <a:pt x="127" y="282"/>
                </a:lnTo>
                <a:lnTo>
                  <a:pt x="110" y="255"/>
                </a:lnTo>
                <a:lnTo>
                  <a:pt x="91" y="227"/>
                </a:lnTo>
                <a:lnTo>
                  <a:pt x="62" y="196"/>
                </a:lnTo>
                <a:lnTo>
                  <a:pt x="38" y="166"/>
                </a:lnTo>
                <a:lnTo>
                  <a:pt x="0" y="134"/>
                </a:lnTo>
                <a:lnTo>
                  <a:pt x="23" y="114"/>
                </a:lnTo>
                <a:lnTo>
                  <a:pt x="38" y="98"/>
                </a:lnTo>
                <a:lnTo>
                  <a:pt x="45" y="77"/>
                </a:lnTo>
                <a:lnTo>
                  <a:pt x="45" y="59"/>
                </a:lnTo>
                <a:lnTo>
                  <a:pt x="62" y="52"/>
                </a:lnTo>
                <a:lnTo>
                  <a:pt x="74" y="37"/>
                </a:lnTo>
                <a:lnTo>
                  <a:pt x="81" y="31"/>
                </a:lnTo>
                <a:lnTo>
                  <a:pt x="74" y="11"/>
                </a:lnTo>
                <a:lnTo>
                  <a:pt x="84" y="0"/>
                </a:lnTo>
                <a:lnTo>
                  <a:pt x="104" y="11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28" name="Freeform 12"/>
          <p:cNvSpPr>
            <a:spLocks/>
          </p:cNvSpPr>
          <p:nvPr/>
        </p:nvSpPr>
        <p:spPr bwMode="auto">
          <a:xfrm>
            <a:off x="1470025" y="2054225"/>
            <a:ext cx="1235075" cy="706438"/>
          </a:xfrm>
          <a:custGeom>
            <a:avLst/>
            <a:gdLst>
              <a:gd name="T0" fmla="*/ 2147483647 w 778"/>
              <a:gd name="T1" fmla="*/ 2147483647 h 445"/>
              <a:gd name="T2" fmla="*/ 2147483647 w 778"/>
              <a:gd name="T3" fmla="*/ 2147483647 h 445"/>
              <a:gd name="T4" fmla="*/ 2147483647 w 778"/>
              <a:gd name="T5" fmla="*/ 2147483647 h 445"/>
              <a:gd name="T6" fmla="*/ 2147483647 w 778"/>
              <a:gd name="T7" fmla="*/ 2147483647 h 445"/>
              <a:gd name="T8" fmla="*/ 2147483647 w 778"/>
              <a:gd name="T9" fmla="*/ 2147483647 h 445"/>
              <a:gd name="T10" fmla="*/ 2147483647 w 778"/>
              <a:gd name="T11" fmla="*/ 2147483647 h 445"/>
              <a:gd name="T12" fmla="*/ 2147483647 w 778"/>
              <a:gd name="T13" fmla="*/ 2147483647 h 445"/>
              <a:gd name="T14" fmla="*/ 2147483647 w 778"/>
              <a:gd name="T15" fmla="*/ 2147483647 h 445"/>
              <a:gd name="T16" fmla="*/ 2147483647 w 778"/>
              <a:gd name="T17" fmla="*/ 2147483647 h 445"/>
              <a:gd name="T18" fmla="*/ 2147483647 w 778"/>
              <a:gd name="T19" fmla="*/ 2147483647 h 445"/>
              <a:gd name="T20" fmla="*/ 2147483647 w 778"/>
              <a:gd name="T21" fmla="*/ 2147483647 h 445"/>
              <a:gd name="T22" fmla="*/ 2147483647 w 778"/>
              <a:gd name="T23" fmla="*/ 2147483647 h 445"/>
              <a:gd name="T24" fmla="*/ 2147483647 w 778"/>
              <a:gd name="T25" fmla="*/ 2147483647 h 445"/>
              <a:gd name="T26" fmla="*/ 2147483647 w 778"/>
              <a:gd name="T27" fmla="*/ 2147483647 h 445"/>
              <a:gd name="T28" fmla="*/ 2147483647 w 778"/>
              <a:gd name="T29" fmla="*/ 2147483647 h 445"/>
              <a:gd name="T30" fmla="*/ 2147483647 w 778"/>
              <a:gd name="T31" fmla="*/ 2147483647 h 445"/>
              <a:gd name="T32" fmla="*/ 2147483647 w 778"/>
              <a:gd name="T33" fmla="*/ 2147483647 h 445"/>
              <a:gd name="T34" fmla="*/ 2147483647 w 778"/>
              <a:gd name="T35" fmla="*/ 2147483647 h 445"/>
              <a:gd name="T36" fmla="*/ 2147483647 w 778"/>
              <a:gd name="T37" fmla="*/ 2147483647 h 445"/>
              <a:gd name="T38" fmla="*/ 2147483647 w 778"/>
              <a:gd name="T39" fmla="*/ 2147483647 h 445"/>
              <a:gd name="T40" fmla="*/ 2147483647 w 778"/>
              <a:gd name="T41" fmla="*/ 2147483647 h 445"/>
              <a:gd name="T42" fmla="*/ 2147483647 w 778"/>
              <a:gd name="T43" fmla="*/ 0 h 445"/>
              <a:gd name="T44" fmla="*/ 2147483647 w 778"/>
              <a:gd name="T45" fmla="*/ 2147483647 h 445"/>
              <a:gd name="T46" fmla="*/ 2147483647 w 778"/>
              <a:gd name="T47" fmla="*/ 2147483647 h 445"/>
              <a:gd name="T48" fmla="*/ 2147483647 w 778"/>
              <a:gd name="T49" fmla="*/ 2147483647 h 445"/>
              <a:gd name="T50" fmla="*/ 2147483647 w 778"/>
              <a:gd name="T51" fmla="*/ 2147483647 h 445"/>
              <a:gd name="T52" fmla="*/ 2147483647 w 778"/>
              <a:gd name="T53" fmla="*/ 2147483647 h 445"/>
              <a:gd name="T54" fmla="*/ 2147483647 w 778"/>
              <a:gd name="T55" fmla="*/ 2147483647 h 445"/>
              <a:gd name="T56" fmla="*/ 2147483647 w 778"/>
              <a:gd name="T57" fmla="*/ 2147483647 h 445"/>
              <a:gd name="T58" fmla="*/ 2147483647 w 778"/>
              <a:gd name="T59" fmla="*/ 2147483647 h 445"/>
              <a:gd name="T60" fmla="*/ 2147483647 w 778"/>
              <a:gd name="T61" fmla="*/ 2147483647 h 445"/>
              <a:gd name="T62" fmla="*/ 2147483647 w 778"/>
              <a:gd name="T63" fmla="*/ 2147483647 h 445"/>
              <a:gd name="T64" fmla="*/ 2147483647 w 778"/>
              <a:gd name="T65" fmla="*/ 2147483647 h 445"/>
              <a:gd name="T66" fmla="*/ 2147483647 w 778"/>
              <a:gd name="T67" fmla="*/ 2147483647 h 445"/>
              <a:gd name="T68" fmla="*/ 2147483647 w 778"/>
              <a:gd name="T69" fmla="*/ 2147483647 h 445"/>
              <a:gd name="T70" fmla="*/ 2147483647 w 778"/>
              <a:gd name="T71" fmla="*/ 2147483647 h 445"/>
              <a:gd name="T72" fmla="*/ 2147483647 w 778"/>
              <a:gd name="T73" fmla="*/ 2147483647 h 445"/>
              <a:gd name="T74" fmla="*/ 2147483647 w 778"/>
              <a:gd name="T75" fmla="*/ 2147483647 h 445"/>
              <a:gd name="T76" fmla="*/ 2147483647 w 778"/>
              <a:gd name="T77" fmla="*/ 2147483647 h 445"/>
              <a:gd name="T78" fmla="*/ 2147483647 w 778"/>
              <a:gd name="T79" fmla="*/ 2147483647 h 445"/>
              <a:gd name="T80" fmla="*/ 2147483647 w 778"/>
              <a:gd name="T81" fmla="*/ 2147483647 h 445"/>
              <a:gd name="T82" fmla="*/ 2147483647 w 778"/>
              <a:gd name="T83" fmla="*/ 2147483647 h 445"/>
              <a:gd name="T84" fmla="*/ 2147483647 w 778"/>
              <a:gd name="T85" fmla="*/ 2147483647 h 445"/>
              <a:gd name="T86" fmla="*/ 2147483647 w 778"/>
              <a:gd name="T87" fmla="*/ 2147483647 h 445"/>
              <a:gd name="T88" fmla="*/ 2147483647 w 778"/>
              <a:gd name="T89" fmla="*/ 2147483647 h 445"/>
              <a:gd name="T90" fmla="*/ 2147483647 w 778"/>
              <a:gd name="T91" fmla="*/ 2147483647 h 445"/>
              <a:gd name="T92" fmla="*/ 2147483647 w 778"/>
              <a:gd name="T93" fmla="*/ 2147483647 h 445"/>
              <a:gd name="T94" fmla="*/ 2147483647 w 778"/>
              <a:gd name="T95" fmla="*/ 2147483647 h 445"/>
              <a:gd name="T96" fmla="*/ 2147483647 w 778"/>
              <a:gd name="T97" fmla="*/ 2147483647 h 445"/>
              <a:gd name="T98" fmla="*/ 2147483647 w 778"/>
              <a:gd name="T99" fmla="*/ 2147483647 h 445"/>
              <a:gd name="T100" fmla="*/ 2147483647 w 778"/>
              <a:gd name="T101" fmla="*/ 2147483647 h 445"/>
              <a:gd name="T102" fmla="*/ 2147483647 w 778"/>
              <a:gd name="T103" fmla="*/ 2147483647 h 445"/>
              <a:gd name="T104" fmla="*/ 2147483647 w 778"/>
              <a:gd name="T105" fmla="*/ 2147483647 h 44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78"/>
              <a:gd name="T160" fmla="*/ 0 h 445"/>
              <a:gd name="T161" fmla="*/ 778 w 778"/>
              <a:gd name="T162" fmla="*/ 445 h 44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78" h="445">
                <a:moveTo>
                  <a:pt x="770" y="382"/>
                </a:moveTo>
                <a:lnTo>
                  <a:pt x="747" y="366"/>
                </a:lnTo>
                <a:lnTo>
                  <a:pt x="734" y="348"/>
                </a:lnTo>
                <a:lnTo>
                  <a:pt x="721" y="310"/>
                </a:lnTo>
                <a:lnTo>
                  <a:pt x="712" y="295"/>
                </a:lnTo>
                <a:lnTo>
                  <a:pt x="695" y="268"/>
                </a:lnTo>
                <a:lnTo>
                  <a:pt x="682" y="255"/>
                </a:lnTo>
                <a:lnTo>
                  <a:pt x="682" y="238"/>
                </a:lnTo>
                <a:lnTo>
                  <a:pt x="698" y="224"/>
                </a:lnTo>
                <a:lnTo>
                  <a:pt x="695" y="202"/>
                </a:lnTo>
                <a:lnTo>
                  <a:pt x="695" y="175"/>
                </a:lnTo>
                <a:lnTo>
                  <a:pt x="691" y="158"/>
                </a:lnTo>
                <a:lnTo>
                  <a:pt x="702" y="145"/>
                </a:lnTo>
                <a:lnTo>
                  <a:pt x="691" y="131"/>
                </a:lnTo>
                <a:lnTo>
                  <a:pt x="672" y="103"/>
                </a:lnTo>
                <a:lnTo>
                  <a:pt x="653" y="100"/>
                </a:lnTo>
                <a:lnTo>
                  <a:pt x="629" y="91"/>
                </a:lnTo>
                <a:lnTo>
                  <a:pt x="616" y="100"/>
                </a:lnTo>
                <a:lnTo>
                  <a:pt x="604" y="109"/>
                </a:lnTo>
                <a:lnTo>
                  <a:pt x="588" y="113"/>
                </a:lnTo>
                <a:lnTo>
                  <a:pt x="574" y="106"/>
                </a:lnTo>
                <a:lnTo>
                  <a:pt x="532" y="106"/>
                </a:lnTo>
                <a:lnTo>
                  <a:pt x="506" y="96"/>
                </a:lnTo>
                <a:lnTo>
                  <a:pt x="489" y="90"/>
                </a:lnTo>
                <a:lnTo>
                  <a:pt x="473" y="75"/>
                </a:lnTo>
                <a:lnTo>
                  <a:pt x="454" y="85"/>
                </a:lnTo>
                <a:lnTo>
                  <a:pt x="423" y="85"/>
                </a:lnTo>
                <a:lnTo>
                  <a:pt x="385" y="90"/>
                </a:lnTo>
                <a:lnTo>
                  <a:pt x="365" y="85"/>
                </a:lnTo>
                <a:lnTo>
                  <a:pt x="342" y="65"/>
                </a:lnTo>
                <a:lnTo>
                  <a:pt x="329" y="75"/>
                </a:lnTo>
                <a:lnTo>
                  <a:pt x="313" y="78"/>
                </a:lnTo>
                <a:lnTo>
                  <a:pt x="294" y="69"/>
                </a:lnTo>
                <a:lnTo>
                  <a:pt x="287" y="62"/>
                </a:lnTo>
                <a:lnTo>
                  <a:pt x="265" y="65"/>
                </a:lnTo>
                <a:lnTo>
                  <a:pt x="244" y="62"/>
                </a:lnTo>
                <a:lnTo>
                  <a:pt x="227" y="51"/>
                </a:lnTo>
                <a:lnTo>
                  <a:pt x="198" y="29"/>
                </a:lnTo>
                <a:lnTo>
                  <a:pt x="170" y="10"/>
                </a:lnTo>
                <a:lnTo>
                  <a:pt x="153" y="13"/>
                </a:lnTo>
                <a:lnTo>
                  <a:pt x="133" y="20"/>
                </a:lnTo>
                <a:lnTo>
                  <a:pt x="117" y="10"/>
                </a:lnTo>
                <a:lnTo>
                  <a:pt x="101" y="0"/>
                </a:lnTo>
                <a:lnTo>
                  <a:pt x="84" y="0"/>
                </a:lnTo>
                <a:lnTo>
                  <a:pt x="71" y="10"/>
                </a:lnTo>
                <a:lnTo>
                  <a:pt x="65" y="16"/>
                </a:lnTo>
                <a:lnTo>
                  <a:pt x="65" y="47"/>
                </a:lnTo>
                <a:lnTo>
                  <a:pt x="59" y="78"/>
                </a:lnTo>
                <a:lnTo>
                  <a:pt x="52" y="100"/>
                </a:lnTo>
                <a:lnTo>
                  <a:pt x="42" y="113"/>
                </a:lnTo>
                <a:lnTo>
                  <a:pt x="29" y="134"/>
                </a:lnTo>
                <a:lnTo>
                  <a:pt x="15" y="147"/>
                </a:lnTo>
                <a:lnTo>
                  <a:pt x="0" y="158"/>
                </a:lnTo>
                <a:lnTo>
                  <a:pt x="19" y="171"/>
                </a:lnTo>
                <a:lnTo>
                  <a:pt x="36" y="175"/>
                </a:lnTo>
                <a:lnTo>
                  <a:pt x="59" y="180"/>
                </a:lnTo>
                <a:lnTo>
                  <a:pt x="55" y="206"/>
                </a:lnTo>
                <a:lnTo>
                  <a:pt x="78" y="217"/>
                </a:lnTo>
                <a:lnTo>
                  <a:pt x="107" y="227"/>
                </a:lnTo>
                <a:lnTo>
                  <a:pt x="114" y="232"/>
                </a:lnTo>
                <a:lnTo>
                  <a:pt x="117" y="245"/>
                </a:lnTo>
                <a:lnTo>
                  <a:pt x="119" y="273"/>
                </a:lnTo>
                <a:lnTo>
                  <a:pt x="124" y="289"/>
                </a:lnTo>
                <a:lnTo>
                  <a:pt x="141" y="295"/>
                </a:lnTo>
                <a:lnTo>
                  <a:pt x="157" y="292"/>
                </a:lnTo>
                <a:lnTo>
                  <a:pt x="160" y="279"/>
                </a:lnTo>
                <a:lnTo>
                  <a:pt x="160" y="264"/>
                </a:lnTo>
                <a:lnTo>
                  <a:pt x="179" y="251"/>
                </a:lnTo>
                <a:lnTo>
                  <a:pt x="186" y="245"/>
                </a:lnTo>
                <a:lnTo>
                  <a:pt x="193" y="255"/>
                </a:lnTo>
                <a:lnTo>
                  <a:pt x="212" y="268"/>
                </a:lnTo>
                <a:lnTo>
                  <a:pt x="235" y="276"/>
                </a:lnTo>
                <a:lnTo>
                  <a:pt x="270" y="282"/>
                </a:lnTo>
                <a:lnTo>
                  <a:pt x="294" y="286"/>
                </a:lnTo>
                <a:lnTo>
                  <a:pt x="329" y="299"/>
                </a:lnTo>
                <a:lnTo>
                  <a:pt x="346" y="313"/>
                </a:lnTo>
                <a:lnTo>
                  <a:pt x="366" y="335"/>
                </a:lnTo>
                <a:lnTo>
                  <a:pt x="378" y="338"/>
                </a:lnTo>
                <a:lnTo>
                  <a:pt x="408" y="338"/>
                </a:lnTo>
                <a:lnTo>
                  <a:pt x="423" y="338"/>
                </a:lnTo>
                <a:lnTo>
                  <a:pt x="444" y="354"/>
                </a:lnTo>
                <a:lnTo>
                  <a:pt x="461" y="359"/>
                </a:lnTo>
                <a:lnTo>
                  <a:pt x="483" y="354"/>
                </a:lnTo>
                <a:lnTo>
                  <a:pt x="499" y="359"/>
                </a:lnTo>
                <a:lnTo>
                  <a:pt x="509" y="359"/>
                </a:lnTo>
                <a:lnTo>
                  <a:pt x="535" y="359"/>
                </a:lnTo>
                <a:lnTo>
                  <a:pt x="542" y="351"/>
                </a:lnTo>
                <a:lnTo>
                  <a:pt x="561" y="366"/>
                </a:lnTo>
                <a:lnTo>
                  <a:pt x="561" y="379"/>
                </a:lnTo>
                <a:lnTo>
                  <a:pt x="561" y="400"/>
                </a:lnTo>
                <a:lnTo>
                  <a:pt x="571" y="406"/>
                </a:lnTo>
                <a:lnTo>
                  <a:pt x="597" y="410"/>
                </a:lnTo>
                <a:lnTo>
                  <a:pt x="610" y="423"/>
                </a:lnTo>
                <a:lnTo>
                  <a:pt x="623" y="434"/>
                </a:lnTo>
                <a:lnTo>
                  <a:pt x="633" y="444"/>
                </a:lnTo>
                <a:lnTo>
                  <a:pt x="646" y="434"/>
                </a:lnTo>
                <a:lnTo>
                  <a:pt x="652" y="416"/>
                </a:lnTo>
                <a:lnTo>
                  <a:pt x="657" y="403"/>
                </a:lnTo>
                <a:lnTo>
                  <a:pt x="675" y="408"/>
                </a:lnTo>
                <a:lnTo>
                  <a:pt x="695" y="403"/>
                </a:lnTo>
                <a:lnTo>
                  <a:pt x="708" y="403"/>
                </a:lnTo>
                <a:lnTo>
                  <a:pt x="731" y="416"/>
                </a:lnTo>
                <a:lnTo>
                  <a:pt x="747" y="428"/>
                </a:lnTo>
                <a:lnTo>
                  <a:pt x="757" y="428"/>
                </a:lnTo>
                <a:lnTo>
                  <a:pt x="770" y="415"/>
                </a:lnTo>
                <a:lnTo>
                  <a:pt x="777" y="403"/>
                </a:lnTo>
                <a:lnTo>
                  <a:pt x="770" y="382"/>
                </a:lnTo>
              </a:path>
            </a:pathLst>
          </a:custGeom>
          <a:solidFill>
            <a:srgbClr val="008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29" name="Freeform 13"/>
          <p:cNvSpPr>
            <a:spLocks/>
          </p:cNvSpPr>
          <p:nvPr/>
        </p:nvSpPr>
        <p:spPr bwMode="auto">
          <a:xfrm>
            <a:off x="847725" y="2284413"/>
            <a:ext cx="958850" cy="360362"/>
          </a:xfrm>
          <a:custGeom>
            <a:avLst/>
            <a:gdLst>
              <a:gd name="T0" fmla="*/ 2147483647 w 604"/>
              <a:gd name="T1" fmla="*/ 0 h 227"/>
              <a:gd name="T2" fmla="*/ 2147483647 w 604"/>
              <a:gd name="T3" fmla="*/ 2147483647 h 227"/>
              <a:gd name="T4" fmla="*/ 2147483647 w 604"/>
              <a:gd name="T5" fmla="*/ 2147483647 h 227"/>
              <a:gd name="T6" fmla="*/ 2147483647 w 604"/>
              <a:gd name="T7" fmla="*/ 2147483647 h 227"/>
              <a:gd name="T8" fmla="*/ 2147483647 w 604"/>
              <a:gd name="T9" fmla="*/ 2147483647 h 227"/>
              <a:gd name="T10" fmla="*/ 2147483647 w 604"/>
              <a:gd name="T11" fmla="*/ 2147483647 h 227"/>
              <a:gd name="T12" fmla="*/ 2147483647 w 604"/>
              <a:gd name="T13" fmla="*/ 2147483647 h 227"/>
              <a:gd name="T14" fmla="*/ 2147483647 w 604"/>
              <a:gd name="T15" fmla="*/ 2147483647 h 227"/>
              <a:gd name="T16" fmla="*/ 2147483647 w 604"/>
              <a:gd name="T17" fmla="*/ 2147483647 h 227"/>
              <a:gd name="T18" fmla="*/ 2147483647 w 604"/>
              <a:gd name="T19" fmla="*/ 2147483647 h 227"/>
              <a:gd name="T20" fmla="*/ 2147483647 w 604"/>
              <a:gd name="T21" fmla="*/ 2147483647 h 227"/>
              <a:gd name="T22" fmla="*/ 2147483647 w 604"/>
              <a:gd name="T23" fmla="*/ 2147483647 h 227"/>
              <a:gd name="T24" fmla="*/ 2147483647 w 604"/>
              <a:gd name="T25" fmla="*/ 2147483647 h 227"/>
              <a:gd name="T26" fmla="*/ 0 w 604"/>
              <a:gd name="T27" fmla="*/ 2147483647 h 227"/>
              <a:gd name="T28" fmla="*/ 2147483647 w 604"/>
              <a:gd name="T29" fmla="*/ 2147483647 h 227"/>
              <a:gd name="T30" fmla="*/ 2147483647 w 604"/>
              <a:gd name="T31" fmla="*/ 2147483647 h 227"/>
              <a:gd name="T32" fmla="*/ 2147483647 w 604"/>
              <a:gd name="T33" fmla="*/ 2147483647 h 227"/>
              <a:gd name="T34" fmla="*/ 2147483647 w 604"/>
              <a:gd name="T35" fmla="*/ 2147483647 h 227"/>
              <a:gd name="T36" fmla="*/ 2147483647 w 604"/>
              <a:gd name="T37" fmla="*/ 2147483647 h 227"/>
              <a:gd name="T38" fmla="*/ 2147483647 w 604"/>
              <a:gd name="T39" fmla="*/ 2147483647 h 227"/>
              <a:gd name="T40" fmla="*/ 2147483647 w 604"/>
              <a:gd name="T41" fmla="*/ 2147483647 h 227"/>
              <a:gd name="T42" fmla="*/ 2147483647 w 604"/>
              <a:gd name="T43" fmla="*/ 2147483647 h 227"/>
              <a:gd name="T44" fmla="*/ 2147483647 w 604"/>
              <a:gd name="T45" fmla="*/ 2147483647 h 227"/>
              <a:gd name="T46" fmla="*/ 2147483647 w 604"/>
              <a:gd name="T47" fmla="*/ 2147483647 h 227"/>
              <a:gd name="T48" fmla="*/ 2147483647 w 604"/>
              <a:gd name="T49" fmla="*/ 2147483647 h 227"/>
              <a:gd name="T50" fmla="*/ 2147483647 w 604"/>
              <a:gd name="T51" fmla="*/ 2147483647 h 227"/>
              <a:gd name="T52" fmla="*/ 2147483647 w 604"/>
              <a:gd name="T53" fmla="*/ 2147483647 h 227"/>
              <a:gd name="T54" fmla="*/ 2147483647 w 604"/>
              <a:gd name="T55" fmla="*/ 2147483647 h 227"/>
              <a:gd name="T56" fmla="*/ 2147483647 w 604"/>
              <a:gd name="T57" fmla="*/ 2147483647 h 227"/>
              <a:gd name="T58" fmla="*/ 2147483647 w 604"/>
              <a:gd name="T59" fmla="*/ 2147483647 h 227"/>
              <a:gd name="T60" fmla="*/ 2147483647 w 604"/>
              <a:gd name="T61" fmla="*/ 2147483647 h 227"/>
              <a:gd name="T62" fmla="*/ 2147483647 w 604"/>
              <a:gd name="T63" fmla="*/ 2147483647 h 227"/>
              <a:gd name="T64" fmla="*/ 2147483647 w 604"/>
              <a:gd name="T65" fmla="*/ 2147483647 h 227"/>
              <a:gd name="T66" fmla="*/ 2147483647 w 604"/>
              <a:gd name="T67" fmla="*/ 2147483647 h 227"/>
              <a:gd name="T68" fmla="*/ 2147483647 w 604"/>
              <a:gd name="T69" fmla="*/ 2147483647 h 227"/>
              <a:gd name="T70" fmla="*/ 2147483647 w 604"/>
              <a:gd name="T71" fmla="*/ 2147483647 h 22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04"/>
              <a:gd name="T109" fmla="*/ 0 h 227"/>
              <a:gd name="T110" fmla="*/ 604 w 604"/>
              <a:gd name="T111" fmla="*/ 227 h 22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04" h="227">
                <a:moveTo>
                  <a:pt x="393" y="7"/>
                </a:moveTo>
                <a:lnTo>
                  <a:pt x="340" y="0"/>
                </a:lnTo>
                <a:lnTo>
                  <a:pt x="321" y="28"/>
                </a:lnTo>
                <a:lnTo>
                  <a:pt x="307" y="28"/>
                </a:lnTo>
                <a:lnTo>
                  <a:pt x="288" y="13"/>
                </a:lnTo>
                <a:lnTo>
                  <a:pt x="271" y="18"/>
                </a:lnTo>
                <a:lnTo>
                  <a:pt x="252" y="22"/>
                </a:lnTo>
                <a:lnTo>
                  <a:pt x="235" y="28"/>
                </a:lnTo>
                <a:lnTo>
                  <a:pt x="228" y="25"/>
                </a:lnTo>
                <a:lnTo>
                  <a:pt x="206" y="12"/>
                </a:lnTo>
                <a:lnTo>
                  <a:pt x="192" y="5"/>
                </a:lnTo>
                <a:lnTo>
                  <a:pt x="157" y="12"/>
                </a:lnTo>
                <a:lnTo>
                  <a:pt x="157" y="22"/>
                </a:lnTo>
                <a:lnTo>
                  <a:pt x="164" y="28"/>
                </a:lnTo>
                <a:lnTo>
                  <a:pt x="163" y="41"/>
                </a:lnTo>
                <a:lnTo>
                  <a:pt x="151" y="46"/>
                </a:lnTo>
                <a:lnTo>
                  <a:pt x="141" y="59"/>
                </a:lnTo>
                <a:lnTo>
                  <a:pt x="137" y="69"/>
                </a:lnTo>
                <a:lnTo>
                  <a:pt x="141" y="82"/>
                </a:lnTo>
                <a:lnTo>
                  <a:pt x="137" y="93"/>
                </a:lnTo>
                <a:lnTo>
                  <a:pt x="127" y="100"/>
                </a:lnTo>
                <a:lnTo>
                  <a:pt x="98" y="106"/>
                </a:lnTo>
                <a:lnTo>
                  <a:pt x="43" y="111"/>
                </a:lnTo>
                <a:lnTo>
                  <a:pt x="43" y="124"/>
                </a:lnTo>
                <a:lnTo>
                  <a:pt x="24" y="139"/>
                </a:lnTo>
                <a:lnTo>
                  <a:pt x="10" y="152"/>
                </a:lnTo>
                <a:lnTo>
                  <a:pt x="0" y="170"/>
                </a:lnTo>
                <a:lnTo>
                  <a:pt x="0" y="198"/>
                </a:lnTo>
                <a:lnTo>
                  <a:pt x="13" y="226"/>
                </a:lnTo>
                <a:lnTo>
                  <a:pt x="30" y="214"/>
                </a:lnTo>
                <a:lnTo>
                  <a:pt x="58" y="221"/>
                </a:lnTo>
                <a:lnTo>
                  <a:pt x="75" y="226"/>
                </a:lnTo>
                <a:lnTo>
                  <a:pt x="105" y="217"/>
                </a:lnTo>
                <a:lnTo>
                  <a:pt x="128" y="204"/>
                </a:lnTo>
                <a:lnTo>
                  <a:pt x="147" y="186"/>
                </a:lnTo>
                <a:lnTo>
                  <a:pt x="151" y="160"/>
                </a:lnTo>
                <a:lnTo>
                  <a:pt x="156" y="142"/>
                </a:lnTo>
                <a:lnTo>
                  <a:pt x="170" y="128"/>
                </a:lnTo>
                <a:lnTo>
                  <a:pt x="193" y="118"/>
                </a:lnTo>
                <a:lnTo>
                  <a:pt x="209" y="111"/>
                </a:lnTo>
                <a:lnTo>
                  <a:pt x="235" y="90"/>
                </a:lnTo>
                <a:lnTo>
                  <a:pt x="264" y="67"/>
                </a:lnTo>
                <a:lnTo>
                  <a:pt x="310" y="62"/>
                </a:lnTo>
                <a:lnTo>
                  <a:pt x="333" y="74"/>
                </a:lnTo>
                <a:lnTo>
                  <a:pt x="362" y="90"/>
                </a:lnTo>
                <a:lnTo>
                  <a:pt x="379" y="98"/>
                </a:lnTo>
                <a:lnTo>
                  <a:pt x="412" y="100"/>
                </a:lnTo>
                <a:lnTo>
                  <a:pt x="438" y="118"/>
                </a:lnTo>
                <a:lnTo>
                  <a:pt x="474" y="139"/>
                </a:lnTo>
                <a:lnTo>
                  <a:pt x="506" y="170"/>
                </a:lnTo>
                <a:lnTo>
                  <a:pt x="549" y="208"/>
                </a:lnTo>
                <a:lnTo>
                  <a:pt x="582" y="221"/>
                </a:lnTo>
                <a:lnTo>
                  <a:pt x="591" y="214"/>
                </a:lnTo>
                <a:lnTo>
                  <a:pt x="603" y="199"/>
                </a:lnTo>
                <a:lnTo>
                  <a:pt x="587" y="173"/>
                </a:lnTo>
                <a:lnTo>
                  <a:pt x="556" y="159"/>
                </a:lnTo>
                <a:lnTo>
                  <a:pt x="544" y="141"/>
                </a:lnTo>
                <a:lnTo>
                  <a:pt x="520" y="139"/>
                </a:lnTo>
                <a:lnTo>
                  <a:pt x="512" y="128"/>
                </a:lnTo>
                <a:lnTo>
                  <a:pt x="512" y="115"/>
                </a:lnTo>
                <a:lnTo>
                  <a:pt x="510" y="100"/>
                </a:lnTo>
                <a:lnTo>
                  <a:pt x="501" y="85"/>
                </a:lnTo>
                <a:lnTo>
                  <a:pt x="494" y="77"/>
                </a:lnTo>
                <a:lnTo>
                  <a:pt x="474" y="67"/>
                </a:lnTo>
                <a:lnTo>
                  <a:pt x="451" y="56"/>
                </a:lnTo>
                <a:lnTo>
                  <a:pt x="444" y="46"/>
                </a:lnTo>
                <a:lnTo>
                  <a:pt x="448" y="35"/>
                </a:lnTo>
                <a:lnTo>
                  <a:pt x="444" y="25"/>
                </a:lnTo>
                <a:lnTo>
                  <a:pt x="434" y="25"/>
                </a:lnTo>
                <a:lnTo>
                  <a:pt x="422" y="18"/>
                </a:lnTo>
                <a:lnTo>
                  <a:pt x="412" y="22"/>
                </a:lnTo>
                <a:lnTo>
                  <a:pt x="393" y="7"/>
                </a:lnTo>
              </a:path>
            </a:pathLst>
          </a:custGeom>
          <a:solidFill>
            <a:srgbClr val="008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30" name="Freeform 14"/>
          <p:cNvSpPr>
            <a:spLocks/>
          </p:cNvSpPr>
          <p:nvPr/>
        </p:nvSpPr>
        <p:spPr bwMode="auto">
          <a:xfrm>
            <a:off x="712788" y="1570038"/>
            <a:ext cx="384175" cy="285750"/>
          </a:xfrm>
          <a:custGeom>
            <a:avLst/>
            <a:gdLst>
              <a:gd name="T0" fmla="*/ 2147483647 w 242"/>
              <a:gd name="T1" fmla="*/ 2147483647 h 180"/>
              <a:gd name="T2" fmla="*/ 2147483647 w 242"/>
              <a:gd name="T3" fmla="*/ 2147483647 h 180"/>
              <a:gd name="T4" fmla="*/ 2147483647 w 242"/>
              <a:gd name="T5" fmla="*/ 2147483647 h 180"/>
              <a:gd name="T6" fmla="*/ 2147483647 w 242"/>
              <a:gd name="T7" fmla="*/ 2147483647 h 180"/>
              <a:gd name="T8" fmla="*/ 2147483647 w 242"/>
              <a:gd name="T9" fmla="*/ 2147483647 h 180"/>
              <a:gd name="T10" fmla="*/ 2147483647 w 242"/>
              <a:gd name="T11" fmla="*/ 2147483647 h 180"/>
              <a:gd name="T12" fmla="*/ 2147483647 w 242"/>
              <a:gd name="T13" fmla="*/ 2147483647 h 180"/>
              <a:gd name="T14" fmla="*/ 2147483647 w 242"/>
              <a:gd name="T15" fmla="*/ 2147483647 h 180"/>
              <a:gd name="T16" fmla="*/ 2147483647 w 242"/>
              <a:gd name="T17" fmla="*/ 2147483647 h 180"/>
              <a:gd name="T18" fmla="*/ 2147483647 w 242"/>
              <a:gd name="T19" fmla="*/ 0 h 180"/>
              <a:gd name="T20" fmla="*/ 2147483647 w 242"/>
              <a:gd name="T21" fmla="*/ 2147483647 h 180"/>
              <a:gd name="T22" fmla="*/ 2147483647 w 242"/>
              <a:gd name="T23" fmla="*/ 2147483647 h 180"/>
              <a:gd name="T24" fmla="*/ 0 w 242"/>
              <a:gd name="T25" fmla="*/ 2147483647 h 180"/>
              <a:gd name="T26" fmla="*/ 2147483647 w 242"/>
              <a:gd name="T27" fmla="*/ 2147483647 h 180"/>
              <a:gd name="T28" fmla="*/ 2147483647 w 242"/>
              <a:gd name="T29" fmla="*/ 2147483647 h 180"/>
              <a:gd name="T30" fmla="*/ 2147483647 w 242"/>
              <a:gd name="T31" fmla="*/ 2147483647 h 180"/>
              <a:gd name="T32" fmla="*/ 2147483647 w 242"/>
              <a:gd name="T33" fmla="*/ 2147483647 h 180"/>
              <a:gd name="T34" fmla="*/ 2147483647 w 242"/>
              <a:gd name="T35" fmla="*/ 2147483647 h 180"/>
              <a:gd name="T36" fmla="*/ 2147483647 w 242"/>
              <a:gd name="T37" fmla="*/ 2147483647 h 180"/>
              <a:gd name="T38" fmla="*/ 2147483647 w 242"/>
              <a:gd name="T39" fmla="*/ 2147483647 h 180"/>
              <a:gd name="T40" fmla="*/ 2147483647 w 242"/>
              <a:gd name="T41" fmla="*/ 2147483647 h 180"/>
              <a:gd name="T42" fmla="*/ 2147483647 w 242"/>
              <a:gd name="T43" fmla="*/ 2147483647 h 180"/>
              <a:gd name="T44" fmla="*/ 2147483647 w 242"/>
              <a:gd name="T45" fmla="*/ 2147483647 h 180"/>
              <a:gd name="T46" fmla="*/ 2147483647 w 242"/>
              <a:gd name="T47" fmla="*/ 2147483647 h 180"/>
              <a:gd name="T48" fmla="*/ 2147483647 w 242"/>
              <a:gd name="T49" fmla="*/ 2147483647 h 180"/>
              <a:gd name="T50" fmla="*/ 2147483647 w 242"/>
              <a:gd name="T51" fmla="*/ 2147483647 h 180"/>
              <a:gd name="T52" fmla="*/ 2147483647 w 242"/>
              <a:gd name="T53" fmla="*/ 2147483647 h 180"/>
              <a:gd name="T54" fmla="*/ 2147483647 w 242"/>
              <a:gd name="T55" fmla="*/ 2147483647 h 180"/>
              <a:gd name="T56" fmla="*/ 2147483647 w 242"/>
              <a:gd name="T57" fmla="*/ 2147483647 h 180"/>
              <a:gd name="T58" fmla="*/ 2147483647 w 242"/>
              <a:gd name="T59" fmla="*/ 2147483647 h 180"/>
              <a:gd name="T60" fmla="*/ 2147483647 w 242"/>
              <a:gd name="T61" fmla="*/ 2147483647 h 180"/>
              <a:gd name="T62" fmla="*/ 2147483647 w 242"/>
              <a:gd name="T63" fmla="*/ 2147483647 h 180"/>
              <a:gd name="T64" fmla="*/ 2147483647 w 242"/>
              <a:gd name="T65" fmla="*/ 2147483647 h 180"/>
              <a:gd name="T66" fmla="*/ 2147483647 w 242"/>
              <a:gd name="T67" fmla="*/ 2147483647 h 180"/>
              <a:gd name="T68" fmla="*/ 2147483647 w 242"/>
              <a:gd name="T69" fmla="*/ 2147483647 h 180"/>
              <a:gd name="T70" fmla="*/ 2147483647 w 242"/>
              <a:gd name="T71" fmla="*/ 2147483647 h 180"/>
              <a:gd name="T72" fmla="*/ 2147483647 w 242"/>
              <a:gd name="T73" fmla="*/ 2147483647 h 180"/>
              <a:gd name="T74" fmla="*/ 2147483647 w 242"/>
              <a:gd name="T75" fmla="*/ 2147483647 h 180"/>
              <a:gd name="T76" fmla="*/ 2147483647 w 242"/>
              <a:gd name="T77" fmla="*/ 2147483647 h 18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42"/>
              <a:gd name="T118" fmla="*/ 0 h 180"/>
              <a:gd name="T119" fmla="*/ 242 w 242"/>
              <a:gd name="T120" fmla="*/ 180 h 18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42" h="180">
                <a:moveTo>
                  <a:pt x="225" y="8"/>
                </a:moveTo>
                <a:lnTo>
                  <a:pt x="189" y="1"/>
                </a:lnTo>
                <a:lnTo>
                  <a:pt x="170" y="1"/>
                </a:lnTo>
                <a:lnTo>
                  <a:pt x="151" y="24"/>
                </a:lnTo>
                <a:lnTo>
                  <a:pt x="143" y="39"/>
                </a:lnTo>
                <a:lnTo>
                  <a:pt x="124" y="42"/>
                </a:lnTo>
                <a:lnTo>
                  <a:pt x="98" y="32"/>
                </a:lnTo>
                <a:lnTo>
                  <a:pt x="84" y="21"/>
                </a:lnTo>
                <a:lnTo>
                  <a:pt x="62" y="5"/>
                </a:lnTo>
                <a:lnTo>
                  <a:pt x="52" y="0"/>
                </a:lnTo>
                <a:lnTo>
                  <a:pt x="33" y="14"/>
                </a:lnTo>
                <a:lnTo>
                  <a:pt x="19" y="32"/>
                </a:lnTo>
                <a:lnTo>
                  <a:pt x="0" y="49"/>
                </a:lnTo>
                <a:lnTo>
                  <a:pt x="14" y="80"/>
                </a:lnTo>
                <a:lnTo>
                  <a:pt x="29" y="101"/>
                </a:lnTo>
                <a:lnTo>
                  <a:pt x="33" y="111"/>
                </a:lnTo>
                <a:lnTo>
                  <a:pt x="23" y="129"/>
                </a:lnTo>
                <a:lnTo>
                  <a:pt x="26" y="150"/>
                </a:lnTo>
                <a:lnTo>
                  <a:pt x="26" y="170"/>
                </a:lnTo>
                <a:lnTo>
                  <a:pt x="33" y="179"/>
                </a:lnTo>
                <a:lnTo>
                  <a:pt x="48" y="163"/>
                </a:lnTo>
                <a:lnTo>
                  <a:pt x="72" y="156"/>
                </a:lnTo>
                <a:lnTo>
                  <a:pt x="84" y="150"/>
                </a:lnTo>
                <a:lnTo>
                  <a:pt x="101" y="152"/>
                </a:lnTo>
                <a:lnTo>
                  <a:pt x="124" y="150"/>
                </a:lnTo>
                <a:lnTo>
                  <a:pt x="143" y="152"/>
                </a:lnTo>
                <a:lnTo>
                  <a:pt x="160" y="156"/>
                </a:lnTo>
                <a:lnTo>
                  <a:pt x="173" y="150"/>
                </a:lnTo>
                <a:lnTo>
                  <a:pt x="199" y="142"/>
                </a:lnTo>
                <a:lnTo>
                  <a:pt x="206" y="124"/>
                </a:lnTo>
                <a:lnTo>
                  <a:pt x="215" y="116"/>
                </a:lnTo>
                <a:lnTo>
                  <a:pt x="225" y="117"/>
                </a:lnTo>
                <a:lnTo>
                  <a:pt x="241" y="116"/>
                </a:lnTo>
                <a:lnTo>
                  <a:pt x="235" y="101"/>
                </a:lnTo>
                <a:lnTo>
                  <a:pt x="235" y="73"/>
                </a:lnTo>
                <a:lnTo>
                  <a:pt x="229" y="62"/>
                </a:lnTo>
                <a:lnTo>
                  <a:pt x="229" y="42"/>
                </a:lnTo>
                <a:lnTo>
                  <a:pt x="225" y="27"/>
                </a:lnTo>
                <a:lnTo>
                  <a:pt x="225" y="8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31" name="Freeform 15"/>
          <p:cNvSpPr>
            <a:spLocks/>
          </p:cNvSpPr>
          <p:nvPr/>
        </p:nvSpPr>
        <p:spPr bwMode="auto">
          <a:xfrm>
            <a:off x="609600" y="1358900"/>
            <a:ext cx="893763" cy="1111250"/>
          </a:xfrm>
          <a:custGeom>
            <a:avLst/>
            <a:gdLst>
              <a:gd name="T0" fmla="*/ 2147483647 w 562"/>
              <a:gd name="T1" fmla="*/ 2147483647 h 700"/>
              <a:gd name="T2" fmla="*/ 2147483647 w 562"/>
              <a:gd name="T3" fmla="*/ 2147483647 h 700"/>
              <a:gd name="T4" fmla="*/ 2147483647 w 562"/>
              <a:gd name="T5" fmla="*/ 2147483647 h 700"/>
              <a:gd name="T6" fmla="*/ 2147483647 w 562"/>
              <a:gd name="T7" fmla="*/ 2147483647 h 700"/>
              <a:gd name="T8" fmla="*/ 2147483647 w 562"/>
              <a:gd name="T9" fmla="*/ 0 h 700"/>
              <a:gd name="T10" fmla="*/ 2147483647 w 562"/>
              <a:gd name="T11" fmla="*/ 2147483647 h 700"/>
              <a:gd name="T12" fmla="*/ 2147483647 w 562"/>
              <a:gd name="T13" fmla="*/ 2147483647 h 700"/>
              <a:gd name="T14" fmla="*/ 2147483647 w 562"/>
              <a:gd name="T15" fmla="*/ 2147483647 h 700"/>
              <a:gd name="T16" fmla="*/ 2147483647 w 562"/>
              <a:gd name="T17" fmla="*/ 2147483647 h 700"/>
              <a:gd name="T18" fmla="*/ 2147483647 w 562"/>
              <a:gd name="T19" fmla="*/ 2147483647 h 700"/>
              <a:gd name="T20" fmla="*/ 2147483647 w 562"/>
              <a:gd name="T21" fmla="*/ 2147483647 h 700"/>
              <a:gd name="T22" fmla="*/ 2147483647 w 562"/>
              <a:gd name="T23" fmla="*/ 2147483647 h 700"/>
              <a:gd name="T24" fmla="*/ 2147483647 w 562"/>
              <a:gd name="T25" fmla="*/ 2147483647 h 700"/>
              <a:gd name="T26" fmla="*/ 2147483647 w 562"/>
              <a:gd name="T27" fmla="*/ 2147483647 h 700"/>
              <a:gd name="T28" fmla="*/ 2147483647 w 562"/>
              <a:gd name="T29" fmla="*/ 2147483647 h 700"/>
              <a:gd name="T30" fmla="*/ 2147483647 w 562"/>
              <a:gd name="T31" fmla="*/ 2147483647 h 700"/>
              <a:gd name="T32" fmla="*/ 2147483647 w 562"/>
              <a:gd name="T33" fmla="*/ 2147483647 h 700"/>
              <a:gd name="T34" fmla="*/ 2147483647 w 562"/>
              <a:gd name="T35" fmla="*/ 2147483647 h 700"/>
              <a:gd name="T36" fmla="*/ 2147483647 w 562"/>
              <a:gd name="T37" fmla="*/ 2147483647 h 700"/>
              <a:gd name="T38" fmla="*/ 2147483647 w 562"/>
              <a:gd name="T39" fmla="*/ 2147483647 h 700"/>
              <a:gd name="T40" fmla="*/ 2147483647 w 562"/>
              <a:gd name="T41" fmla="*/ 2147483647 h 700"/>
              <a:gd name="T42" fmla="*/ 2147483647 w 562"/>
              <a:gd name="T43" fmla="*/ 2147483647 h 700"/>
              <a:gd name="T44" fmla="*/ 2147483647 w 562"/>
              <a:gd name="T45" fmla="*/ 2147483647 h 700"/>
              <a:gd name="T46" fmla="*/ 2147483647 w 562"/>
              <a:gd name="T47" fmla="*/ 2147483647 h 700"/>
              <a:gd name="T48" fmla="*/ 2147483647 w 562"/>
              <a:gd name="T49" fmla="*/ 2147483647 h 700"/>
              <a:gd name="T50" fmla="*/ 2147483647 w 562"/>
              <a:gd name="T51" fmla="*/ 2147483647 h 700"/>
              <a:gd name="T52" fmla="*/ 2147483647 w 562"/>
              <a:gd name="T53" fmla="*/ 2147483647 h 700"/>
              <a:gd name="T54" fmla="*/ 2147483647 w 562"/>
              <a:gd name="T55" fmla="*/ 2147483647 h 700"/>
              <a:gd name="T56" fmla="*/ 2147483647 w 562"/>
              <a:gd name="T57" fmla="*/ 2147483647 h 700"/>
              <a:gd name="T58" fmla="*/ 2147483647 w 562"/>
              <a:gd name="T59" fmla="*/ 2147483647 h 700"/>
              <a:gd name="T60" fmla="*/ 2147483647 w 562"/>
              <a:gd name="T61" fmla="*/ 2147483647 h 700"/>
              <a:gd name="T62" fmla="*/ 2147483647 w 562"/>
              <a:gd name="T63" fmla="*/ 2147483647 h 700"/>
              <a:gd name="T64" fmla="*/ 2147483647 w 562"/>
              <a:gd name="T65" fmla="*/ 2147483647 h 700"/>
              <a:gd name="T66" fmla="*/ 2147483647 w 562"/>
              <a:gd name="T67" fmla="*/ 2147483647 h 700"/>
              <a:gd name="T68" fmla="*/ 2147483647 w 562"/>
              <a:gd name="T69" fmla="*/ 2147483647 h 700"/>
              <a:gd name="T70" fmla="*/ 2147483647 w 562"/>
              <a:gd name="T71" fmla="*/ 2147483647 h 700"/>
              <a:gd name="T72" fmla="*/ 2147483647 w 562"/>
              <a:gd name="T73" fmla="*/ 2147483647 h 700"/>
              <a:gd name="T74" fmla="*/ 2147483647 w 562"/>
              <a:gd name="T75" fmla="*/ 2147483647 h 700"/>
              <a:gd name="T76" fmla="*/ 2147483647 w 562"/>
              <a:gd name="T77" fmla="*/ 2147483647 h 700"/>
              <a:gd name="T78" fmla="*/ 2147483647 w 562"/>
              <a:gd name="T79" fmla="*/ 2147483647 h 700"/>
              <a:gd name="T80" fmla="*/ 2147483647 w 562"/>
              <a:gd name="T81" fmla="*/ 2147483647 h 700"/>
              <a:gd name="T82" fmla="*/ 2147483647 w 562"/>
              <a:gd name="T83" fmla="*/ 2147483647 h 700"/>
              <a:gd name="T84" fmla="*/ 2147483647 w 562"/>
              <a:gd name="T85" fmla="*/ 2147483647 h 700"/>
              <a:gd name="T86" fmla="*/ 2147483647 w 562"/>
              <a:gd name="T87" fmla="*/ 2147483647 h 700"/>
              <a:gd name="T88" fmla="*/ 2147483647 w 562"/>
              <a:gd name="T89" fmla="*/ 2147483647 h 700"/>
              <a:gd name="T90" fmla="*/ 2147483647 w 562"/>
              <a:gd name="T91" fmla="*/ 2147483647 h 700"/>
              <a:gd name="T92" fmla="*/ 2147483647 w 562"/>
              <a:gd name="T93" fmla="*/ 2147483647 h 700"/>
              <a:gd name="T94" fmla="*/ 2147483647 w 562"/>
              <a:gd name="T95" fmla="*/ 2147483647 h 700"/>
              <a:gd name="T96" fmla="*/ 0 w 562"/>
              <a:gd name="T97" fmla="*/ 2147483647 h 700"/>
              <a:gd name="T98" fmla="*/ 2147483647 w 562"/>
              <a:gd name="T99" fmla="*/ 2147483647 h 700"/>
              <a:gd name="T100" fmla="*/ 2147483647 w 562"/>
              <a:gd name="T101" fmla="*/ 2147483647 h 700"/>
              <a:gd name="T102" fmla="*/ 2147483647 w 562"/>
              <a:gd name="T103" fmla="*/ 2147483647 h 700"/>
              <a:gd name="T104" fmla="*/ 2147483647 w 562"/>
              <a:gd name="T105" fmla="*/ 2147483647 h 700"/>
              <a:gd name="T106" fmla="*/ 2147483647 w 562"/>
              <a:gd name="T107" fmla="*/ 2147483647 h 700"/>
              <a:gd name="T108" fmla="*/ 2147483647 w 562"/>
              <a:gd name="T109" fmla="*/ 2147483647 h 700"/>
              <a:gd name="T110" fmla="*/ 2147483647 w 562"/>
              <a:gd name="T111" fmla="*/ 2147483647 h 700"/>
              <a:gd name="T112" fmla="*/ 2147483647 w 562"/>
              <a:gd name="T113" fmla="*/ 2147483647 h 700"/>
              <a:gd name="T114" fmla="*/ 2147483647 w 562"/>
              <a:gd name="T115" fmla="*/ 2147483647 h 700"/>
              <a:gd name="T116" fmla="*/ 2147483647 w 562"/>
              <a:gd name="T117" fmla="*/ 2147483647 h 700"/>
              <a:gd name="T118" fmla="*/ 2147483647 w 562"/>
              <a:gd name="T119" fmla="*/ 2147483647 h 700"/>
              <a:gd name="T120" fmla="*/ 2147483647 w 562"/>
              <a:gd name="T121" fmla="*/ 2147483647 h 7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62"/>
              <a:gd name="T184" fmla="*/ 0 h 700"/>
              <a:gd name="T185" fmla="*/ 562 w 562"/>
              <a:gd name="T186" fmla="*/ 700 h 7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62" h="700">
                <a:moveTo>
                  <a:pt x="290" y="138"/>
                </a:moveTo>
                <a:lnTo>
                  <a:pt x="310" y="125"/>
                </a:lnTo>
                <a:lnTo>
                  <a:pt x="336" y="100"/>
                </a:lnTo>
                <a:lnTo>
                  <a:pt x="343" y="90"/>
                </a:lnTo>
                <a:lnTo>
                  <a:pt x="336" y="56"/>
                </a:lnTo>
                <a:lnTo>
                  <a:pt x="340" y="45"/>
                </a:lnTo>
                <a:lnTo>
                  <a:pt x="379" y="28"/>
                </a:lnTo>
                <a:lnTo>
                  <a:pt x="398" y="23"/>
                </a:lnTo>
                <a:lnTo>
                  <a:pt x="420" y="0"/>
                </a:lnTo>
                <a:lnTo>
                  <a:pt x="434" y="0"/>
                </a:lnTo>
                <a:lnTo>
                  <a:pt x="437" y="17"/>
                </a:lnTo>
                <a:lnTo>
                  <a:pt x="441" y="45"/>
                </a:lnTo>
                <a:lnTo>
                  <a:pt x="463" y="76"/>
                </a:lnTo>
                <a:lnTo>
                  <a:pt x="477" y="100"/>
                </a:lnTo>
                <a:lnTo>
                  <a:pt x="477" y="125"/>
                </a:lnTo>
                <a:lnTo>
                  <a:pt x="470" y="144"/>
                </a:lnTo>
                <a:lnTo>
                  <a:pt x="453" y="162"/>
                </a:lnTo>
                <a:lnTo>
                  <a:pt x="441" y="162"/>
                </a:lnTo>
                <a:lnTo>
                  <a:pt x="431" y="162"/>
                </a:lnTo>
                <a:lnTo>
                  <a:pt x="424" y="172"/>
                </a:lnTo>
                <a:lnTo>
                  <a:pt x="431" y="193"/>
                </a:lnTo>
                <a:lnTo>
                  <a:pt x="427" y="231"/>
                </a:lnTo>
                <a:lnTo>
                  <a:pt x="444" y="249"/>
                </a:lnTo>
                <a:lnTo>
                  <a:pt x="447" y="271"/>
                </a:lnTo>
                <a:lnTo>
                  <a:pt x="460" y="304"/>
                </a:lnTo>
                <a:lnTo>
                  <a:pt x="470" y="320"/>
                </a:lnTo>
                <a:lnTo>
                  <a:pt x="482" y="332"/>
                </a:lnTo>
                <a:lnTo>
                  <a:pt x="477" y="345"/>
                </a:lnTo>
                <a:lnTo>
                  <a:pt x="470" y="355"/>
                </a:lnTo>
                <a:lnTo>
                  <a:pt x="463" y="360"/>
                </a:lnTo>
                <a:lnTo>
                  <a:pt x="444" y="345"/>
                </a:lnTo>
                <a:lnTo>
                  <a:pt x="424" y="345"/>
                </a:lnTo>
                <a:lnTo>
                  <a:pt x="408" y="355"/>
                </a:lnTo>
                <a:lnTo>
                  <a:pt x="401" y="368"/>
                </a:lnTo>
                <a:lnTo>
                  <a:pt x="415" y="386"/>
                </a:lnTo>
                <a:lnTo>
                  <a:pt x="415" y="428"/>
                </a:lnTo>
                <a:lnTo>
                  <a:pt x="427" y="441"/>
                </a:lnTo>
                <a:lnTo>
                  <a:pt x="437" y="445"/>
                </a:lnTo>
                <a:lnTo>
                  <a:pt x="460" y="441"/>
                </a:lnTo>
                <a:lnTo>
                  <a:pt x="483" y="438"/>
                </a:lnTo>
                <a:lnTo>
                  <a:pt x="503" y="476"/>
                </a:lnTo>
                <a:lnTo>
                  <a:pt x="525" y="500"/>
                </a:lnTo>
                <a:lnTo>
                  <a:pt x="539" y="516"/>
                </a:lnTo>
                <a:lnTo>
                  <a:pt x="549" y="531"/>
                </a:lnTo>
                <a:lnTo>
                  <a:pt x="549" y="559"/>
                </a:lnTo>
                <a:lnTo>
                  <a:pt x="561" y="572"/>
                </a:lnTo>
                <a:lnTo>
                  <a:pt x="561" y="578"/>
                </a:lnTo>
                <a:lnTo>
                  <a:pt x="548" y="596"/>
                </a:lnTo>
                <a:lnTo>
                  <a:pt x="489" y="590"/>
                </a:lnTo>
                <a:lnTo>
                  <a:pt x="482" y="593"/>
                </a:lnTo>
                <a:lnTo>
                  <a:pt x="470" y="613"/>
                </a:lnTo>
                <a:lnTo>
                  <a:pt x="453" y="618"/>
                </a:lnTo>
                <a:lnTo>
                  <a:pt x="431" y="600"/>
                </a:lnTo>
                <a:lnTo>
                  <a:pt x="427" y="606"/>
                </a:lnTo>
                <a:lnTo>
                  <a:pt x="411" y="606"/>
                </a:lnTo>
                <a:lnTo>
                  <a:pt x="401" y="613"/>
                </a:lnTo>
                <a:lnTo>
                  <a:pt x="379" y="613"/>
                </a:lnTo>
                <a:lnTo>
                  <a:pt x="365" y="603"/>
                </a:lnTo>
                <a:lnTo>
                  <a:pt x="343" y="596"/>
                </a:lnTo>
                <a:lnTo>
                  <a:pt x="333" y="590"/>
                </a:lnTo>
                <a:lnTo>
                  <a:pt x="319" y="596"/>
                </a:lnTo>
                <a:lnTo>
                  <a:pt x="307" y="603"/>
                </a:lnTo>
                <a:lnTo>
                  <a:pt x="310" y="611"/>
                </a:lnTo>
                <a:lnTo>
                  <a:pt x="314" y="618"/>
                </a:lnTo>
                <a:lnTo>
                  <a:pt x="310" y="627"/>
                </a:lnTo>
                <a:lnTo>
                  <a:pt x="291" y="639"/>
                </a:lnTo>
                <a:lnTo>
                  <a:pt x="284" y="649"/>
                </a:lnTo>
                <a:lnTo>
                  <a:pt x="284" y="665"/>
                </a:lnTo>
                <a:lnTo>
                  <a:pt x="284" y="676"/>
                </a:lnTo>
                <a:lnTo>
                  <a:pt x="278" y="686"/>
                </a:lnTo>
                <a:lnTo>
                  <a:pt x="261" y="693"/>
                </a:lnTo>
                <a:lnTo>
                  <a:pt x="219" y="696"/>
                </a:lnTo>
                <a:lnTo>
                  <a:pt x="192" y="699"/>
                </a:lnTo>
                <a:lnTo>
                  <a:pt x="180" y="683"/>
                </a:lnTo>
                <a:lnTo>
                  <a:pt x="163" y="670"/>
                </a:lnTo>
                <a:lnTo>
                  <a:pt x="144" y="658"/>
                </a:lnTo>
                <a:lnTo>
                  <a:pt x="137" y="665"/>
                </a:lnTo>
                <a:lnTo>
                  <a:pt x="121" y="671"/>
                </a:lnTo>
                <a:lnTo>
                  <a:pt x="114" y="683"/>
                </a:lnTo>
                <a:lnTo>
                  <a:pt x="105" y="689"/>
                </a:lnTo>
                <a:lnTo>
                  <a:pt x="94" y="676"/>
                </a:lnTo>
                <a:lnTo>
                  <a:pt x="75" y="665"/>
                </a:lnTo>
                <a:lnTo>
                  <a:pt x="55" y="658"/>
                </a:lnTo>
                <a:lnTo>
                  <a:pt x="43" y="634"/>
                </a:lnTo>
                <a:lnTo>
                  <a:pt x="36" y="606"/>
                </a:lnTo>
                <a:lnTo>
                  <a:pt x="29" y="590"/>
                </a:lnTo>
                <a:lnTo>
                  <a:pt x="22" y="578"/>
                </a:lnTo>
                <a:lnTo>
                  <a:pt x="22" y="565"/>
                </a:lnTo>
                <a:lnTo>
                  <a:pt x="29" y="549"/>
                </a:lnTo>
                <a:lnTo>
                  <a:pt x="49" y="534"/>
                </a:lnTo>
                <a:lnTo>
                  <a:pt x="62" y="513"/>
                </a:lnTo>
                <a:lnTo>
                  <a:pt x="65" y="497"/>
                </a:lnTo>
                <a:lnTo>
                  <a:pt x="72" y="479"/>
                </a:lnTo>
                <a:lnTo>
                  <a:pt x="69" y="466"/>
                </a:lnTo>
                <a:lnTo>
                  <a:pt x="49" y="448"/>
                </a:lnTo>
                <a:lnTo>
                  <a:pt x="26" y="423"/>
                </a:lnTo>
                <a:lnTo>
                  <a:pt x="7" y="410"/>
                </a:lnTo>
                <a:lnTo>
                  <a:pt x="0" y="396"/>
                </a:lnTo>
                <a:lnTo>
                  <a:pt x="3" y="386"/>
                </a:lnTo>
                <a:lnTo>
                  <a:pt x="36" y="376"/>
                </a:lnTo>
                <a:lnTo>
                  <a:pt x="55" y="376"/>
                </a:lnTo>
                <a:lnTo>
                  <a:pt x="55" y="355"/>
                </a:lnTo>
                <a:lnTo>
                  <a:pt x="65" y="345"/>
                </a:lnTo>
                <a:lnTo>
                  <a:pt x="85" y="334"/>
                </a:lnTo>
                <a:lnTo>
                  <a:pt x="91" y="324"/>
                </a:lnTo>
                <a:lnTo>
                  <a:pt x="98" y="311"/>
                </a:lnTo>
                <a:lnTo>
                  <a:pt x="114" y="293"/>
                </a:lnTo>
                <a:lnTo>
                  <a:pt x="137" y="289"/>
                </a:lnTo>
                <a:lnTo>
                  <a:pt x="144" y="283"/>
                </a:lnTo>
                <a:lnTo>
                  <a:pt x="170" y="283"/>
                </a:lnTo>
                <a:lnTo>
                  <a:pt x="187" y="283"/>
                </a:lnTo>
                <a:lnTo>
                  <a:pt x="219" y="289"/>
                </a:lnTo>
                <a:lnTo>
                  <a:pt x="242" y="280"/>
                </a:lnTo>
                <a:lnTo>
                  <a:pt x="264" y="271"/>
                </a:lnTo>
                <a:lnTo>
                  <a:pt x="271" y="271"/>
                </a:lnTo>
                <a:lnTo>
                  <a:pt x="268" y="258"/>
                </a:lnTo>
                <a:lnTo>
                  <a:pt x="278" y="245"/>
                </a:lnTo>
                <a:lnTo>
                  <a:pt x="290" y="252"/>
                </a:lnTo>
                <a:lnTo>
                  <a:pt x="304" y="245"/>
                </a:lnTo>
                <a:lnTo>
                  <a:pt x="297" y="200"/>
                </a:lnTo>
                <a:lnTo>
                  <a:pt x="290" y="196"/>
                </a:lnTo>
                <a:lnTo>
                  <a:pt x="290" y="165"/>
                </a:lnTo>
                <a:lnTo>
                  <a:pt x="290" y="138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32" name="Freeform 16"/>
          <p:cNvSpPr>
            <a:spLocks/>
          </p:cNvSpPr>
          <p:nvPr/>
        </p:nvSpPr>
        <p:spPr bwMode="auto">
          <a:xfrm>
            <a:off x="1247775" y="1352550"/>
            <a:ext cx="974725" cy="915988"/>
          </a:xfrm>
          <a:custGeom>
            <a:avLst/>
            <a:gdLst>
              <a:gd name="T0" fmla="*/ 2147483647 w 614"/>
              <a:gd name="T1" fmla="*/ 2147483647 h 577"/>
              <a:gd name="T2" fmla="*/ 2147483647 w 614"/>
              <a:gd name="T3" fmla="*/ 2147483647 h 577"/>
              <a:gd name="T4" fmla="*/ 2147483647 w 614"/>
              <a:gd name="T5" fmla="*/ 2147483647 h 577"/>
              <a:gd name="T6" fmla="*/ 2147483647 w 614"/>
              <a:gd name="T7" fmla="*/ 2147483647 h 577"/>
              <a:gd name="T8" fmla="*/ 2147483647 w 614"/>
              <a:gd name="T9" fmla="*/ 2147483647 h 577"/>
              <a:gd name="T10" fmla="*/ 2147483647 w 614"/>
              <a:gd name="T11" fmla="*/ 2147483647 h 577"/>
              <a:gd name="T12" fmla="*/ 2147483647 w 614"/>
              <a:gd name="T13" fmla="*/ 2147483647 h 577"/>
              <a:gd name="T14" fmla="*/ 2147483647 w 614"/>
              <a:gd name="T15" fmla="*/ 2147483647 h 577"/>
              <a:gd name="T16" fmla="*/ 2147483647 w 614"/>
              <a:gd name="T17" fmla="*/ 2147483647 h 577"/>
              <a:gd name="T18" fmla="*/ 2147483647 w 614"/>
              <a:gd name="T19" fmla="*/ 2147483647 h 577"/>
              <a:gd name="T20" fmla="*/ 2147483647 w 614"/>
              <a:gd name="T21" fmla="*/ 0 h 577"/>
              <a:gd name="T22" fmla="*/ 2147483647 w 614"/>
              <a:gd name="T23" fmla="*/ 2147483647 h 577"/>
              <a:gd name="T24" fmla="*/ 2147483647 w 614"/>
              <a:gd name="T25" fmla="*/ 2147483647 h 577"/>
              <a:gd name="T26" fmla="*/ 2147483647 w 614"/>
              <a:gd name="T27" fmla="*/ 2147483647 h 577"/>
              <a:gd name="T28" fmla="*/ 2147483647 w 614"/>
              <a:gd name="T29" fmla="*/ 2147483647 h 577"/>
              <a:gd name="T30" fmla="*/ 2147483647 w 614"/>
              <a:gd name="T31" fmla="*/ 2147483647 h 577"/>
              <a:gd name="T32" fmla="*/ 2147483647 w 614"/>
              <a:gd name="T33" fmla="*/ 2147483647 h 577"/>
              <a:gd name="T34" fmla="*/ 2147483647 w 614"/>
              <a:gd name="T35" fmla="*/ 2147483647 h 577"/>
              <a:gd name="T36" fmla="*/ 2147483647 w 614"/>
              <a:gd name="T37" fmla="*/ 2147483647 h 577"/>
              <a:gd name="T38" fmla="*/ 2147483647 w 614"/>
              <a:gd name="T39" fmla="*/ 2147483647 h 577"/>
              <a:gd name="T40" fmla="*/ 2147483647 w 614"/>
              <a:gd name="T41" fmla="*/ 2147483647 h 577"/>
              <a:gd name="T42" fmla="*/ 2147483647 w 614"/>
              <a:gd name="T43" fmla="*/ 2147483647 h 577"/>
              <a:gd name="T44" fmla="*/ 2147483647 w 614"/>
              <a:gd name="T45" fmla="*/ 2147483647 h 577"/>
              <a:gd name="T46" fmla="*/ 2147483647 w 614"/>
              <a:gd name="T47" fmla="*/ 2147483647 h 577"/>
              <a:gd name="T48" fmla="*/ 2147483647 w 614"/>
              <a:gd name="T49" fmla="*/ 2147483647 h 577"/>
              <a:gd name="T50" fmla="*/ 2147483647 w 614"/>
              <a:gd name="T51" fmla="*/ 2147483647 h 577"/>
              <a:gd name="T52" fmla="*/ 2147483647 w 614"/>
              <a:gd name="T53" fmla="*/ 2147483647 h 577"/>
              <a:gd name="T54" fmla="*/ 2147483647 w 614"/>
              <a:gd name="T55" fmla="*/ 2147483647 h 577"/>
              <a:gd name="T56" fmla="*/ 2147483647 w 614"/>
              <a:gd name="T57" fmla="*/ 2147483647 h 577"/>
              <a:gd name="T58" fmla="*/ 2147483647 w 614"/>
              <a:gd name="T59" fmla="*/ 2147483647 h 577"/>
              <a:gd name="T60" fmla="*/ 2147483647 w 614"/>
              <a:gd name="T61" fmla="*/ 2147483647 h 577"/>
              <a:gd name="T62" fmla="*/ 2147483647 w 614"/>
              <a:gd name="T63" fmla="*/ 2147483647 h 577"/>
              <a:gd name="T64" fmla="*/ 2147483647 w 614"/>
              <a:gd name="T65" fmla="*/ 2147483647 h 577"/>
              <a:gd name="T66" fmla="*/ 2147483647 w 614"/>
              <a:gd name="T67" fmla="*/ 2147483647 h 577"/>
              <a:gd name="T68" fmla="*/ 2147483647 w 614"/>
              <a:gd name="T69" fmla="*/ 2147483647 h 577"/>
              <a:gd name="T70" fmla="*/ 2147483647 w 614"/>
              <a:gd name="T71" fmla="*/ 2147483647 h 577"/>
              <a:gd name="T72" fmla="*/ 2147483647 w 614"/>
              <a:gd name="T73" fmla="*/ 2147483647 h 577"/>
              <a:gd name="T74" fmla="*/ 2147483647 w 614"/>
              <a:gd name="T75" fmla="*/ 2147483647 h 577"/>
              <a:gd name="T76" fmla="*/ 2147483647 w 614"/>
              <a:gd name="T77" fmla="*/ 2147483647 h 577"/>
              <a:gd name="T78" fmla="*/ 2147483647 w 614"/>
              <a:gd name="T79" fmla="*/ 2147483647 h 577"/>
              <a:gd name="T80" fmla="*/ 2147483647 w 614"/>
              <a:gd name="T81" fmla="*/ 2147483647 h 577"/>
              <a:gd name="T82" fmla="*/ 2147483647 w 614"/>
              <a:gd name="T83" fmla="*/ 2147483647 h 577"/>
              <a:gd name="T84" fmla="*/ 2147483647 w 614"/>
              <a:gd name="T85" fmla="*/ 2147483647 h 577"/>
              <a:gd name="T86" fmla="*/ 2147483647 w 614"/>
              <a:gd name="T87" fmla="*/ 2147483647 h 577"/>
              <a:gd name="T88" fmla="*/ 2147483647 w 614"/>
              <a:gd name="T89" fmla="*/ 2147483647 h 577"/>
              <a:gd name="T90" fmla="*/ 2147483647 w 614"/>
              <a:gd name="T91" fmla="*/ 2147483647 h 577"/>
              <a:gd name="T92" fmla="*/ 2147483647 w 614"/>
              <a:gd name="T93" fmla="*/ 2147483647 h 57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4"/>
              <a:gd name="T142" fmla="*/ 0 h 577"/>
              <a:gd name="T143" fmla="*/ 614 w 614"/>
              <a:gd name="T144" fmla="*/ 577 h 57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4" h="577">
                <a:moveTo>
                  <a:pt x="78" y="104"/>
                </a:moveTo>
                <a:lnTo>
                  <a:pt x="101" y="104"/>
                </a:lnTo>
                <a:lnTo>
                  <a:pt x="120" y="117"/>
                </a:lnTo>
                <a:lnTo>
                  <a:pt x="120" y="127"/>
                </a:lnTo>
                <a:lnTo>
                  <a:pt x="120" y="142"/>
                </a:lnTo>
                <a:lnTo>
                  <a:pt x="114" y="155"/>
                </a:lnTo>
                <a:lnTo>
                  <a:pt x="101" y="160"/>
                </a:lnTo>
                <a:lnTo>
                  <a:pt x="110" y="179"/>
                </a:lnTo>
                <a:lnTo>
                  <a:pt x="124" y="194"/>
                </a:lnTo>
                <a:lnTo>
                  <a:pt x="143" y="176"/>
                </a:lnTo>
                <a:lnTo>
                  <a:pt x="153" y="166"/>
                </a:lnTo>
                <a:lnTo>
                  <a:pt x="170" y="148"/>
                </a:lnTo>
                <a:lnTo>
                  <a:pt x="170" y="132"/>
                </a:lnTo>
                <a:lnTo>
                  <a:pt x="186" y="124"/>
                </a:lnTo>
                <a:lnTo>
                  <a:pt x="211" y="111"/>
                </a:lnTo>
                <a:lnTo>
                  <a:pt x="228" y="86"/>
                </a:lnTo>
                <a:lnTo>
                  <a:pt x="234" y="76"/>
                </a:lnTo>
                <a:lnTo>
                  <a:pt x="235" y="24"/>
                </a:lnTo>
                <a:lnTo>
                  <a:pt x="251" y="18"/>
                </a:lnTo>
                <a:lnTo>
                  <a:pt x="268" y="21"/>
                </a:lnTo>
                <a:lnTo>
                  <a:pt x="268" y="39"/>
                </a:lnTo>
                <a:lnTo>
                  <a:pt x="264" y="67"/>
                </a:lnTo>
                <a:lnTo>
                  <a:pt x="283" y="80"/>
                </a:lnTo>
                <a:lnTo>
                  <a:pt x="297" y="89"/>
                </a:lnTo>
                <a:lnTo>
                  <a:pt x="300" y="101"/>
                </a:lnTo>
                <a:lnTo>
                  <a:pt x="316" y="107"/>
                </a:lnTo>
                <a:lnTo>
                  <a:pt x="345" y="76"/>
                </a:lnTo>
                <a:lnTo>
                  <a:pt x="362" y="83"/>
                </a:lnTo>
                <a:lnTo>
                  <a:pt x="375" y="68"/>
                </a:lnTo>
                <a:lnTo>
                  <a:pt x="369" y="55"/>
                </a:lnTo>
                <a:lnTo>
                  <a:pt x="388" y="21"/>
                </a:lnTo>
                <a:lnTo>
                  <a:pt x="398" y="4"/>
                </a:lnTo>
                <a:lnTo>
                  <a:pt x="417" y="0"/>
                </a:lnTo>
                <a:lnTo>
                  <a:pt x="434" y="4"/>
                </a:lnTo>
                <a:lnTo>
                  <a:pt x="447" y="27"/>
                </a:lnTo>
                <a:lnTo>
                  <a:pt x="462" y="45"/>
                </a:lnTo>
                <a:lnTo>
                  <a:pt x="483" y="58"/>
                </a:lnTo>
                <a:lnTo>
                  <a:pt x="489" y="68"/>
                </a:lnTo>
                <a:lnTo>
                  <a:pt x="486" y="86"/>
                </a:lnTo>
                <a:lnTo>
                  <a:pt x="486" y="120"/>
                </a:lnTo>
                <a:lnTo>
                  <a:pt x="486" y="138"/>
                </a:lnTo>
                <a:lnTo>
                  <a:pt x="479" y="160"/>
                </a:lnTo>
                <a:lnTo>
                  <a:pt x="479" y="179"/>
                </a:lnTo>
                <a:lnTo>
                  <a:pt x="470" y="200"/>
                </a:lnTo>
                <a:lnTo>
                  <a:pt x="470" y="235"/>
                </a:lnTo>
                <a:lnTo>
                  <a:pt x="470" y="256"/>
                </a:lnTo>
                <a:lnTo>
                  <a:pt x="479" y="280"/>
                </a:lnTo>
                <a:lnTo>
                  <a:pt x="489" y="287"/>
                </a:lnTo>
                <a:lnTo>
                  <a:pt x="506" y="272"/>
                </a:lnTo>
                <a:lnTo>
                  <a:pt x="519" y="256"/>
                </a:lnTo>
                <a:lnTo>
                  <a:pt x="534" y="266"/>
                </a:lnTo>
                <a:lnTo>
                  <a:pt x="529" y="282"/>
                </a:lnTo>
                <a:lnTo>
                  <a:pt x="534" y="315"/>
                </a:lnTo>
                <a:lnTo>
                  <a:pt x="535" y="328"/>
                </a:lnTo>
                <a:lnTo>
                  <a:pt x="525" y="336"/>
                </a:lnTo>
                <a:lnTo>
                  <a:pt x="506" y="352"/>
                </a:lnTo>
                <a:lnTo>
                  <a:pt x="498" y="370"/>
                </a:lnTo>
                <a:lnTo>
                  <a:pt x="493" y="386"/>
                </a:lnTo>
                <a:lnTo>
                  <a:pt x="499" y="411"/>
                </a:lnTo>
                <a:lnTo>
                  <a:pt x="515" y="421"/>
                </a:lnTo>
                <a:lnTo>
                  <a:pt x="525" y="411"/>
                </a:lnTo>
                <a:lnTo>
                  <a:pt x="541" y="414"/>
                </a:lnTo>
                <a:lnTo>
                  <a:pt x="534" y="424"/>
                </a:lnTo>
                <a:lnTo>
                  <a:pt x="541" y="449"/>
                </a:lnTo>
                <a:lnTo>
                  <a:pt x="548" y="458"/>
                </a:lnTo>
                <a:lnTo>
                  <a:pt x="565" y="473"/>
                </a:lnTo>
                <a:lnTo>
                  <a:pt x="577" y="483"/>
                </a:lnTo>
                <a:lnTo>
                  <a:pt x="591" y="498"/>
                </a:lnTo>
                <a:lnTo>
                  <a:pt x="601" y="511"/>
                </a:lnTo>
                <a:lnTo>
                  <a:pt x="613" y="517"/>
                </a:lnTo>
                <a:lnTo>
                  <a:pt x="600" y="525"/>
                </a:lnTo>
                <a:lnTo>
                  <a:pt x="548" y="525"/>
                </a:lnTo>
                <a:lnTo>
                  <a:pt x="534" y="532"/>
                </a:lnTo>
                <a:lnTo>
                  <a:pt x="512" y="529"/>
                </a:lnTo>
                <a:lnTo>
                  <a:pt x="483" y="507"/>
                </a:lnTo>
                <a:lnTo>
                  <a:pt x="469" y="514"/>
                </a:lnTo>
                <a:lnTo>
                  <a:pt x="453" y="520"/>
                </a:lnTo>
                <a:lnTo>
                  <a:pt x="443" y="517"/>
                </a:lnTo>
                <a:lnTo>
                  <a:pt x="424" y="501"/>
                </a:lnTo>
                <a:lnTo>
                  <a:pt x="417" y="504"/>
                </a:lnTo>
                <a:lnTo>
                  <a:pt x="404" y="507"/>
                </a:lnTo>
                <a:lnTo>
                  <a:pt x="385" y="501"/>
                </a:lnTo>
                <a:lnTo>
                  <a:pt x="355" y="486"/>
                </a:lnTo>
                <a:lnTo>
                  <a:pt x="330" y="470"/>
                </a:lnTo>
                <a:lnTo>
                  <a:pt x="309" y="449"/>
                </a:lnTo>
                <a:lnTo>
                  <a:pt x="297" y="452"/>
                </a:lnTo>
                <a:lnTo>
                  <a:pt x="287" y="458"/>
                </a:lnTo>
                <a:lnTo>
                  <a:pt x="273" y="458"/>
                </a:lnTo>
                <a:lnTo>
                  <a:pt x="254" y="445"/>
                </a:lnTo>
                <a:lnTo>
                  <a:pt x="241" y="439"/>
                </a:lnTo>
                <a:lnTo>
                  <a:pt x="228" y="442"/>
                </a:lnTo>
                <a:lnTo>
                  <a:pt x="218" y="445"/>
                </a:lnTo>
                <a:lnTo>
                  <a:pt x="211" y="452"/>
                </a:lnTo>
                <a:lnTo>
                  <a:pt x="205" y="462"/>
                </a:lnTo>
                <a:lnTo>
                  <a:pt x="208" y="483"/>
                </a:lnTo>
                <a:lnTo>
                  <a:pt x="205" y="501"/>
                </a:lnTo>
                <a:lnTo>
                  <a:pt x="196" y="529"/>
                </a:lnTo>
                <a:lnTo>
                  <a:pt x="189" y="538"/>
                </a:lnTo>
                <a:lnTo>
                  <a:pt x="179" y="555"/>
                </a:lnTo>
                <a:lnTo>
                  <a:pt x="175" y="563"/>
                </a:lnTo>
                <a:lnTo>
                  <a:pt x="160" y="576"/>
                </a:lnTo>
                <a:lnTo>
                  <a:pt x="156" y="569"/>
                </a:lnTo>
                <a:lnTo>
                  <a:pt x="150" y="563"/>
                </a:lnTo>
                <a:lnTo>
                  <a:pt x="150" y="532"/>
                </a:lnTo>
                <a:lnTo>
                  <a:pt x="94" y="473"/>
                </a:lnTo>
                <a:lnTo>
                  <a:pt x="84" y="442"/>
                </a:lnTo>
                <a:lnTo>
                  <a:pt x="65" y="442"/>
                </a:lnTo>
                <a:lnTo>
                  <a:pt x="52" y="442"/>
                </a:lnTo>
                <a:lnTo>
                  <a:pt x="43" y="445"/>
                </a:lnTo>
                <a:lnTo>
                  <a:pt x="33" y="445"/>
                </a:lnTo>
                <a:lnTo>
                  <a:pt x="22" y="434"/>
                </a:lnTo>
                <a:lnTo>
                  <a:pt x="13" y="427"/>
                </a:lnTo>
                <a:lnTo>
                  <a:pt x="13" y="411"/>
                </a:lnTo>
                <a:lnTo>
                  <a:pt x="13" y="383"/>
                </a:lnTo>
                <a:lnTo>
                  <a:pt x="6" y="377"/>
                </a:lnTo>
                <a:lnTo>
                  <a:pt x="0" y="370"/>
                </a:lnTo>
                <a:lnTo>
                  <a:pt x="7" y="362"/>
                </a:lnTo>
                <a:lnTo>
                  <a:pt x="19" y="349"/>
                </a:lnTo>
                <a:lnTo>
                  <a:pt x="26" y="344"/>
                </a:lnTo>
                <a:lnTo>
                  <a:pt x="43" y="349"/>
                </a:lnTo>
                <a:lnTo>
                  <a:pt x="62" y="359"/>
                </a:lnTo>
                <a:lnTo>
                  <a:pt x="72" y="349"/>
                </a:lnTo>
                <a:lnTo>
                  <a:pt x="81" y="338"/>
                </a:lnTo>
                <a:lnTo>
                  <a:pt x="81" y="331"/>
                </a:lnTo>
                <a:lnTo>
                  <a:pt x="71" y="315"/>
                </a:lnTo>
                <a:lnTo>
                  <a:pt x="52" y="293"/>
                </a:lnTo>
                <a:lnTo>
                  <a:pt x="48" y="275"/>
                </a:lnTo>
                <a:lnTo>
                  <a:pt x="43" y="253"/>
                </a:lnTo>
                <a:lnTo>
                  <a:pt x="26" y="235"/>
                </a:lnTo>
                <a:lnTo>
                  <a:pt x="26" y="217"/>
                </a:lnTo>
                <a:lnTo>
                  <a:pt x="29" y="204"/>
                </a:lnTo>
                <a:lnTo>
                  <a:pt x="26" y="189"/>
                </a:lnTo>
                <a:lnTo>
                  <a:pt x="19" y="182"/>
                </a:lnTo>
                <a:lnTo>
                  <a:pt x="22" y="173"/>
                </a:lnTo>
                <a:lnTo>
                  <a:pt x="26" y="166"/>
                </a:lnTo>
                <a:lnTo>
                  <a:pt x="33" y="166"/>
                </a:lnTo>
                <a:lnTo>
                  <a:pt x="48" y="166"/>
                </a:lnTo>
                <a:lnTo>
                  <a:pt x="65" y="148"/>
                </a:lnTo>
                <a:lnTo>
                  <a:pt x="72" y="133"/>
                </a:lnTo>
                <a:lnTo>
                  <a:pt x="72" y="127"/>
                </a:lnTo>
                <a:lnTo>
                  <a:pt x="78" y="104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33" name="Freeform 17"/>
          <p:cNvSpPr>
            <a:spLocks/>
          </p:cNvSpPr>
          <p:nvPr/>
        </p:nvSpPr>
        <p:spPr bwMode="auto">
          <a:xfrm>
            <a:off x="1941513" y="1144588"/>
            <a:ext cx="763587" cy="654050"/>
          </a:xfrm>
          <a:custGeom>
            <a:avLst/>
            <a:gdLst>
              <a:gd name="T0" fmla="*/ 2147483647 w 481"/>
              <a:gd name="T1" fmla="*/ 2147483647 h 412"/>
              <a:gd name="T2" fmla="*/ 2147483647 w 481"/>
              <a:gd name="T3" fmla="*/ 2147483647 h 412"/>
              <a:gd name="T4" fmla="*/ 2147483647 w 481"/>
              <a:gd name="T5" fmla="*/ 2147483647 h 412"/>
              <a:gd name="T6" fmla="*/ 2147483647 w 481"/>
              <a:gd name="T7" fmla="*/ 2147483647 h 412"/>
              <a:gd name="T8" fmla="*/ 2147483647 w 481"/>
              <a:gd name="T9" fmla="*/ 2147483647 h 412"/>
              <a:gd name="T10" fmla="*/ 2147483647 w 481"/>
              <a:gd name="T11" fmla="*/ 2147483647 h 412"/>
              <a:gd name="T12" fmla="*/ 2147483647 w 481"/>
              <a:gd name="T13" fmla="*/ 2147483647 h 412"/>
              <a:gd name="T14" fmla="*/ 2147483647 w 481"/>
              <a:gd name="T15" fmla="*/ 2147483647 h 412"/>
              <a:gd name="T16" fmla="*/ 2147483647 w 481"/>
              <a:gd name="T17" fmla="*/ 2147483647 h 412"/>
              <a:gd name="T18" fmla="*/ 2147483647 w 481"/>
              <a:gd name="T19" fmla="*/ 2147483647 h 412"/>
              <a:gd name="T20" fmla="*/ 2147483647 w 481"/>
              <a:gd name="T21" fmla="*/ 2147483647 h 412"/>
              <a:gd name="T22" fmla="*/ 2147483647 w 481"/>
              <a:gd name="T23" fmla="*/ 2147483647 h 412"/>
              <a:gd name="T24" fmla="*/ 2147483647 w 481"/>
              <a:gd name="T25" fmla="*/ 2147483647 h 412"/>
              <a:gd name="T26" fmla="*/ 2147483647 w 481"/>
              <a:gd name="T27" fmla="*/ 2147483647 h 412"/>
              <a:gd name="T28" fmla="*/ 2147483647 w 481"/>
              <a:gd name="T29" fmla="*/ 2147483647 h 412"/>
              <a:gd name="T30" fmla="*/ 2147483647 w 481"/>
              <a:gd name="T31" fmla="*/ 2147483647 h 412"/>
              <a:gd name="T32" fmla="*/ 2147483647 w 481"/>
              <a:gd name="T33" fmla="*/ 2147483647 h 412"/>
              <a:gd name="T34" fmla="*/ 2147483647 w 481"/>
              <a:gd name="T35" fmla="*/ 2147483647 h 412"/>
              <a:gd name="T36" fmla="*/ 2147483647 w 481"/>
              <a:gd name="T37" fmla="*/ 2147483647 h 412"/>
              <a:gd name="T38" fmla="*/ 2147483647 w 481"/>
              <a:gd name="T39" fmla="*/ 2147483647 h 412"/>
              <a:gd name="T40" fmla="*/ 2147483647 w 481"/>
              <a:gd name="T41" fmla="*/ 2147483647 h 412"/>
              <a:gd name="T42" fmla="*/ 2147483647 w 481"/>
              <a:gd name="T43" fmla="*/ 2147483647 h 412"/>
              <a:gd name="T44" fmla="*/ 2147483647 w 481"/>
              <a:gd name="T45" fmla="*/ 2147483647 h 412"/>
              <a:gd name="T46" fmla="*/ 2147483647 w 481"/>
              <a:gd name="T47" fmla="*/ 2147483647 h 412"/>
              <a:gd name="T48" fmla="*/ 2147483647 w 481"/>
              <a:gd name="T49" fmla="*/ 2147483647 h 412"/>
              <a:gd name="T50" fmla="*/ 2147483647 w 481"/>
              <a:gd name="T51" fmla="*/ 2147483647 h 412"/>
              <a:gd name="T52" fmla="*/ 2147483647 w 481"/>
              <a:gd name="T53" fmla="*/ 2147483647 h 412"/>
              <a:gd name="T54" fmla="*/ 2147483647 w 481"/>
              <a:gd name="T55" fmla="*/ 2147483647 h 412"/>
              <a:gd name="T56" fmla="*/ 2147483647 w 481"/>
              <a:gd name="T57" fmla="*/ 2147483647 h 412"/>
              <a:gd name="T58" fmla="*/ 2147483647 w 481"/>
              <a:gd name="T59" fmla="*/ 2147483647 h 412"/>
              <a:gd name="T60" fmla="*/ 2147483647 w 481"/>
              <a:gd name="T61" fmla="*/ 2147483647 h 412"/>
              <a:gd name="T62" fmla="*/ 2147483647 w 481"/>
              <a:gd name="T63" fmla="*/ 2147483647 h 412"/>
              <a:gd name="T64" fmla="*/ 2147483647 w 481"/>
              <a:gd name="T65" fmla="*/ 2147483647 h 412"/>
              <a:gd name="T66" fmla="*/ 2147483647 w 481"/>
              <a:gd name="T67" fmla="*/ 2147483647 h 412"/>
              <a:gd name="T68" fmla="*/ 2147483647 w 481"/>
              <a:gd name="T69" fmla="*/ 2147483647 h 412"/>
              <a:gd name="T70" fmla="*/ 2147483647 w 481"/>
              <a:gd name="T71" fmla="*/ 2147483647 h 412"/>
              <a:gd name="T72" fmla="*/ 2147483647 w 481"/>
              <a:gd name="T73" fmla="*/ 2147483647 h 412"/>
              <a:gd name="T74" fmla="*/ 2147483647 w 481"/>
              <a:gd name="T75" fmla="*/ 2147483647 h 412"/>
              <a:gd name="T76" fmla="*/ 2147483647 w 481"/>
              <a:gd name="T77" fmla="*/ 2147483647 h 412"/>
              <a:gd name="T78" fmla="*/ 2147483647 w 481"/>
              <a:gd name="T79" fmla="*/ 2147483647 h 412"/>
              <a:gd name="T80" fmla="*/ 2147483647 w 481"/>
              <a:gd name="T81" fmla="*/ 2147483647 h 412"/>
              <a:gd name="T82" fmla="*/ 2147483647 w 481"/>
              <a:gd name="T83" fmla="*/ 2147483647 h 412"/>
              <a:gd name="T84" fmla="*/ 2147483647 w 481"/>
              <a:gd name="T85" fmla="*/ 2147483647 h 41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81"/>
              <a:gd name="T130" fmla="*/ 0 h 412"/>
              <a:gd name="T131" fmla="*/ 481 w 481"/>
              <a:gd name="T132" fmla="*/ 412 h 41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81" h="412">
                <a:moveTo>
                  <a:pt x="0" y="131"/>
                </a:moveTo>
                <a:lnTo>
                  <a:pt x="3" y="103"/>
                </a:lnTo>
                <a:lnTo>
                  <a:pt x="19" y="93"/>
                </a:lnTo>
                <a:lnTo>
                  <a:pt x="44" y="73"/>
                </a:lnTo>
                <a:lnTo>
                  <a:pt x="48" y="62"/>
                </a:lnTo>
                <a:lnTo>
                  <a:pt x="36" y="49"/>
                </a:lnTo>
                <a:lnTo>
                  <a:pt x="85" y="0"/>
                </a:lnTo>
                <a:lnTo>
                  <a:pt x="95" y="10"/>
                </a:lnTo>
                <a:lnTo>
                  <a:pt x="101" y="24"/>
                </a:lnTo>
                <a:lnTo>
                  <a:pt x="101" y="34"/>
                </a:lnTo>
                <a:lnTo>
                  <a:pt x="127" y="41"/>
                </a:lnTo>
                <a:lnTo>
                  <a:pt x="186" y="59"/>
                </a:lnTo>
                <a:lnTo>
                  <a:pt x="189" y="62"/>
                </a:lnTo>
                <a:lnTo>
                  <a:pt x="219" y="46"/>
                </a:lnTo>
                <a:lnTo>
                  <a:pt x="255" y="13"/>
                </a:lnTo>
                <a:lnTo>
                  <a:pt x="274" y="13"/>
                </a:lnTo>
                <a:lnTo>
                  <a:pt x="296" y="28"/>
                </a:lnTo>
                <a:lnTo>
                  <a:pt x="323" y="34"/>
                </a:lnTo>
                <a:lnTo>
                  <a:pt x="362" y="24"/>
                </a:lnTo>
                <a:lnTo>
                  <a:pt x="375" y="13"/>
                </a:lnTo>
                <a:lnTo>
                  <a:pt x="394" y="13"/>
                </a:lnTo>
                <a:lnTo>
                  <a:pt x="411" y="7"/>
                </a:lnTo>
                <a:lnTo>
                  <a:pt x="424" y="24"/>
                </a:lnTo>
                <a:lnTo>
                  <a:pt x="420" y="41"/>
                </a:lnTo>
                <a:lnTo>
                  <a:pt x="424" y="62"/>
                </a:lnTo>
                <a:lnTo>
                  <a:pt x="441" y="69"/>
                </a:lnTo>
                <a:lnTo>
                  <a:pt x="456" y="87"/>
                </a:lnTo>
                <a:lnTo>
                  <a:pt x="463" y="108"/>
                </a:lnTo>
                <a:lnTo>
                  <a:pt x="480" y="131"/>
                </a:lnTo>
                <a:lnTo>
                  <a:pt x="480" y="145"/>
                </a:lnTo>
                <a:lnTo>
                  <a:pt x="456" y="149"/>
                </a:lnTo>
                <a:lnTo>
                  <a:pt x="434" y="158"/>
                </a:lnTo>
                <a:lnTo>
                  <a:pt x="411" y="180"/>
                </a:lnTo>
                <a:lnTo>
                  <a:pt x="391" y="198"/>
                </a:lnTo>
                <a:lnTo>
                  <a:pt x="372" y="211"/>
                </a:lnTo>
                <a:lnTo>
                  <a:pt x="353" y="217"/>
                </a:lnTo>
                <a:lnTo>
                  <a:pt x="323" y="220"/>
                </a:lnTo>
                <a:lnTo>
                  <a:pt x="317" y="235"/>
                </a:lnTo>
                <a:lnTo>
                  <a:pt x="320" y="248"/>
                </a:lnTo>
                <a:lnTo>
                  <a:pt x="332" y="255"/>
                </a:lnTo>
                <a:lnTo>
                  <a:pt x="346" y="263"/>
                </a:lnTo>
                <a:lnTo>
                  <a:pt x="356" y="273"/>
                </a:lnTo>
                <a:lnTo>
                  <a:pt x="349" y="279"/>
                </a:lnTo>
                <a:lnTo>
                  <a:pt x="336" y="292"/>
                </a:lnTo>
                <a:lnTo>
                  <a:pt x="320" y="297"/>
                </a:lnTo>
                <a:lnTo>
                  <a:pt x="310" y="300"/>
                </a:lnTo>
                <a:lnTo>
                  <a:pt x="313" y="313"/>
                </a:lnTo>
                <a:lnTo>
                  <a:pt x="306" y="328"/>
                </a:lnTo>
                <a:lnTo>
                  <a:pt x="300" y="338"/>
                </a:lnTo>
                <a:lnTo>
                  <a:pt x="284" y="338"/>
                </a:lnTo>
                <a:lnTo>
                  <a:pt x="270" y="335"/>
                </a:lnTo>
                <a:lnTo>
                  <a:pt x="255" y="331"/>
                </a:lnTo>
                <a:lnTo>
                  <a:pt x="238" y="331"/>
                </a:lnTo>
                <a:lnTo>
                  <a:pt x="231" y="348"/>
                </a:lnTo>
                <a:lnTo>
                  <a:pt x="222" y="366"/>
                </a:lnTo>
                <a:lnTo>
                  <a:pt x="208" y="387"/>
                </a:lnTo>
                <a:lnTo>
                  <a:pt x="196" y="397"/>
                </a:lnTo>
                <a:lnTo>
                  <a:pt x="186" y="400"/>
                </a:lnTo>
                <a:lnTo>
                  <a:pt x="163" y="406"/>
                </a:lnTo>
                <a:lnTo>
                  <a:pt x="143" y="406"/>
                </a:lnTo>
                <a:lnTo>
                  <a:pt x="127" y="400"/>
                </a:lnTo>
                <a:lnTo>
                  <a:pt x="117" y="393"/>
                </a:lnTo>
                <a:lnTo>
                  <a:pt x="101" y="397"/>
                </a:lnTo>
                <a:lnTo>
                  <a:pt x="91" y="400"/>
                </a:lnTo>
                <a:lnTo>
                  <a:pt x="88" y="393"/>
                </a:lnTo>
                <a:lnTo>
                  <a:pt x="78" y="387"/>
                </a:lnTo>
                <a:lnTo>
                  <a:pt x="69" y="393"/>
                </a:lnTo>
                <a:lnTo>
                  <a:pt x="62" y="400"/>
                </a:lnTo>
                <a:lnTo>
                  <a:pt x="52" y="411"/>
                </a:lnTo>
                <a:lnTo>
                  <a:pt x="39" y="406"/>
                </a:lnTo>
                <a:lnTo>
                  <a:pt x="33" y="393"/>
                </a:lnTo>
                <a:lnTo>
                  <a:pt x="29" y="384"/>
                </a:lnTo>
                <a:lnTo>
                  <a:pt x="33" y="362"/>
                </a:lnTo>
                <a:lnTo>
                  <a:pt x="33" y="338"/>
                </a:lnTo>
                <a:lnTo>
                  <a:pt x="36" y="318"/>
                </a:lnTo>
                <a:lnTo>
                  <a:pt x="44" y="292"/>
                </a:lnTo>
                <a:lnTo>
                  <a:pt x="44" y="279"/>
                </a:lnTo>
                <a:lnTo>
                  <a:pt x="44" y="264"/>
                </a:lnTo>
                <a:lnTo>
                  <a:pt x="44" y="248"/>
                </a:lnTo>
                <a:lnTo>
                  <a:pt x="48" y="217"/>
                </a:lnTo>
                <a:lnTo>
                  <a:pt x="55" y="204"/>
                </a:lnTo>
                <a:lnTo>
                  <a:pt x="52" y="193"/>
                </a:lnTo>
                <a:lnTo>
                  <a:pt x="39" y="183"/>
                </a:lnTo>
                <a:lnTo>
                  <a:pt x="26" y="176"/>
                </a:lnTo>
                <a:lnTo>
                  <a:pt x="12" y="158"/>
                </a:lnTo>
                <a:lnTo>
                  <a:pt x="7" y="152"/>
                </a:lnTo>
                <a:lnTo>
                  <a:pt x="0" y="131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34" name="Freeform 18"/>
          <p:cNvSpPr>
            <a:spLocks/>
          </p:cNvSpPr>
          <p:nvPr/>
        </p:nvSpPr>
        <p:spPr bwMode="auto">
          <a:xfrm>
            <a:off x="2635250" y="1414463"/>
            <a:ext cx="514350" cy="519112"/>
          </a:xfrm>
          <a:custGeom>
            <a:avLst/>
            <a:gdLst>
              <a:gd name="T0" fmla="*/ 2147483647 w 324"/>
              <a:gd name="T1" fmla="*/ 2147483647 h 327"/>
              <a:gd name="T2" fmla="*/ 2147483647 w 324"/>
              <a:gd name="T3" fmla="*/ 0 h 327"/>
              <a:gd name="T4" fmla="*/ 2147483647 w 324"/>
              <a:gd name="T5" fmla="*/ 2147483647 h 327"/>
              <a:gd name="T6" fmla="*/ 2147483647 w 324"/>
              <a:gd name="T7" fmla="*/ 2147483647 h 327"/>
              <a:gd name="T8" fmla="*/ 2147483647 w 324"/>
              <a:gd name="T9" fmla="*/ 2147483647 h 327"/>
              <a:gd name="T10" fmla="*/ 2147483647 w 324"/>
              <a:gd name="T11" fmla="*/ 2147483647 h 327"/>
              <a:gd name="T12" fmla="*/ 2147483647 w 324"/>
              <a:gd name="T13" fmla="*/ 2147483647 h 327"/>
              <a:gd name="T14" fmla="*/ 2147483647 w 324"/>
              <a:gd name="T15" fmla="*/ 2147483647 h 327"/>
              <a:gd name="T16" fmla="*/ 2147483647 w 324"/>
              <a:gd name="T17" fmla="*/ 2147483647 h 327"/>
              <a:gd name="T18" fmla="*/ 2147483647 w 324"/>
              <a:gd name="T19" fmla="*/ 2147483647 h 327"/>
              <a:gd name="T20" fmla="*/ 2147483647 w 324"/>
              <a:gd name="T21" fmla="*/ 2147483647 h 327"/>
              <a:gd name="T22" fmla="*/ 2147483647 w 324"/>
              <a:gd name="T23" fmla="*/ 2147483647 h 327"/>
              <a:gd name="T24" fmla="*/ 2147483647 w 324"/>
              <a:gd name="T25" fmla="*/ 2147483647 h 327"/>
              <a:gd name="T26" fmla="*/ 2147483647 w 324"/>
              <a:gd name="T27" fmla="*/ 2147483647 h 327"/>
              <a:gd name="T28" fmla="*/ 2147483647 w 324"/>
              <a:gd name="T29" fmla="*/ 2147483647 h 327"/>
              <a:gd name="T30" fmla="*/ 2147483647 w 324"/>
              <a:gd name="T31" fmla="*/ 2147483647 h 327"/>
              <a:gd name="T32" fmla="*/ 2147483647 w 324"/>
              <a:gd name="T33" fmla="*/ 2147483647 h 327"/>
              <a:gd name="T34" fmla="*/ 2147483647 w 324"/>
              <a:gd name="T35" fmla="*/ 2147483647 h 327"/>
              <a:gd name="T36" fmla="*/ 2147483647 w 324"/>
              <a:gd name="T37" fmla="*/ 2147483647 h 327"/>
              <a:gd name="T38" fmla="*/ 2147483647 w 324"/>
              <a:gd name="T39" fmla="*/ 2147483647 h 327"/>
              <a:gd name="T40" fmla="*/ 2147483647 w 324"/>
              <a:gd name="T41" fmla="*/ 2147483647 h 327"/>
              <a:gd name="T42" fmla="*/ 2147483647 w 324"/>
              <a:gd name="T43" fmla="*/ 2147483647 h 327"/>
              <a:gd name="T44" fmla="*/ 2147483647 w 324"/>
              <a:gd name="T45" fmla="*/ 2147483647 h 327"/>
              <a:gd name="T46" fmla="*/ 2147483647 w 324"/>
              <a:gd name="T47" fmla="*/ 2147483647 h 327"/>
              <a:gd name="T48" fmla="*/ 2147483647 w 324"/>
              <a:gd name="T49" fmla="*/ 2147483647 h 327"/>
              <a:gd name="T50" fmla="*/ 2147483647 w 324"/>
              <a:gd name="T51" fmla="*/ 2147483647 h 327"/>
              <a:gd name="T52" fmla="*/ 2147483647 w 324"/>
              <a:gd name="T53" fmla="*/ 2147483647 h 327"/>
              <a:gd name="T54" fmla="*/ 2147483647 w 324"/>
              <a:gd name="T55" fmla="*/ 2147483647 h 327"/>
              <a:gd name="T56" fmla="*/ 2147483647 w 324"/>
              <a:gd name="T57" fmla="*/ 2147483647 h 327"/>
              <a:gd name="T58" fmla="*/ 2147483647 w 324"/>
              <a:gd name="T59" fmla="*/ 2147483647 h 327"/>
              <a:gd name="T60" fmla="*/ 2147483647 w 324"/>
              <a:gd name="T61" fmla="*/ 2147483647 h 327"/>
              <a:gd name="T62" fmla="*/ 2147483647 w 324"/>
              <a:gd name="T63" fmla="*/ 2147483647 h 327"/>
              <a:gd name="T64" fmla="*/ 2147483647 w 324"/>
              <a:gd name="T65" fmla="*/ 2147483647 h 327"/>
              <a:gd name="T66" fmla="*/ 2147483647 w 324"/>
              <a:gd name="T67" fmla="*/ 2147483647 h 32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24"/>
              <a:gd name="T103" fmla="*/ 0 h 327"/>
              <a:gd name="T104" fmla="*/ 324 w 324"/>
              <a:gd name="T105" fmla="*/ 327 h 32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24" h="327">
                <a:moveTo>
                  <a:pt x="108" y="10"/>
                </a:moveTo>
                <a:lnTo>
                  <a:pt x="105" y="10"/>
                </a:lnTo>
                <a:lnTo>
                  <a:pt x="108" y="13"/>
                </a:lnTo>
                <a:lnTo>
                  <a:pt x="117" y="0"/>
                </a:lnTo>
                <a:lnTo>
                  <a:pt x="137" y="3"/>
                </a:lnTo>
                <a:lnTo>
                  <a:pt x="167" y="13"/>
                </a:lnTo>
                <a:lnTo>
                  <a:pt x="213" y="34"/>
                </a:lnTo>
                <a:lnTo>
                  <a:pt x="225" y="29"/>
                </a:lnTo>
                <a:lnTo>
                  <a:pt x="287" y="55"/>
                </a:lnTo>
                <a:lnTo>
                  <a:pt x="309" y="68"/>
                </a:lnTo>
                <a:lnTo>
                  <a:pt x="316" y="78"/>
                </a:lnTo>
                <a:lnTo>
                  <a:pt x="311" y="90"/>
                </a:lnTo>
                <a:lnTo>
                  <a:pt x="300" y="94"/>
                </a:lnTo>
                <a:lnTo>
                  <a:pt x="287" y="98"/>
                </a:lnTo>
                <a:lnTo>
                  <a:pt x="271" y="103"/>
                </a:lnTo>
                <a:lnTo>
                  <a:pt x="275" y="122"/>
                </a:lnTo>
                <a:lnTo>
                  <a:pt x="304" y="148"/>
                </a:lnTo>
                <a:lnTo>
                  <a:pt x="309" y="165"/>
                </a:lnTo>
                <a:lnTo>
                  <a:pt x="304" y="186"/>
                </a:lnTo>
                <a:lnTo>
                  <a:pt x="290" y="209"/>
                </a:lnTo>
                <a:lnTo>
                  <a:pt x="281" y="230"/>
                </a:lnTo>
                <a:lnTo>
                  <a:pt x="297" y="248"/>
                </a:lnTo>
                <a:lnTo>
                  <a:pt x="316" y="271"/>
                </a:lnTo>
                <a:lnTo>
                  <a:pt x="317" y="282"/>
                </a:lnTo>
                <a:lnTo>
                  <a:pt x="323" y="313"/>
                </a:lnTo>
                <a:lnTo>
                  <a:pt x="323" y="323"/>
                </a:lnTo>
                <a:lnTo>
                  <a:pt x="311" y="326"/>
                </a:lnTo>
                <a:lnTo>
                  <a:pt x="294" y="326"/>
                </a:lnTo>
                <a:lnTo>
                  <a:pt x="287" y="316"/>
                </a:lnTo>
                <a:lnTo>
                  <a:pt x="280" y="297"/>
                </a:lnTo>
                <a:lnTo>
                  <a:pt x="270" y="282"/>
                </a:lnTo>
                <a:lnTo>
                  <a:pt x="264" y="282"/>
                </a:lnTo>
                <a:lnTo>
                  <a:pt x="254" y="289"/>
                </a:lnTo>
                <a:lnTo>
                  <a:pt x="239" y="303"/>
                </a:lnTo>
                <a:lnTo>
                  <a:pt x="232" y="305"/>
                </a:lnTo>
                <a:lnTo>
                  <a:pt x="209" y="305"/>
                </a:lnTo>
                <a:lnTo>
                  <a:pt x="199" y="299"/>
                </a:lnTo>
                <a:lnTo>
                  <a:pt x="177" y="299"/>
                </a:lnTo>
                <a:lnTo>
                  <a:pt x="167" y="303"/>
                </a:lnTo>
                <a:lnTo>
                  <a:pt x="160" y="299"/>
                </a:lnTo>
                <a:lnTo>
                  <a:pt x="147" y="292"/>
                </a:lnTo>
                <a:lnTo>
                  <a:pt x="134" y="279"/>
                </a:lnTo>
                <a:lnTo>
                  <a:pt x="124" y="264"/>
                </a:lnTo>
                <a:lnTo>
                  <a:pt x="111" y="261"/>
                </a:lnTo>
                <a:lnTo>
                  <a:pt x="89" y="271"/>
                </a:lnTo>
                <a:lnTo>
                  <a:pt x="75" y="276"/>
                </a:lnTo>
                <a:lnTo>
                  <a:pt x="65" y="276"/>
                </a:lnTo>
                <a:lnTo>
                  <a:pt x="52" y="264"/>
                </a:lnTo>
                <a:lnTo>
                  <a:pt x="43" y="251"/>
                </a:lnTo>
                <a:lnTo>
                  <a:pt x="43" y="241"/>
                </a:lnTo>
                <a:lnTo>
                  <a:pt x="43" y="227"/>
                </a:lnTo>
                <a:lnTo>
                  <a:pt x="33" y="217"/>
                </a:lnTo>
                <a:lnTo>
                  <a:pt x="24" y="202"/>
                </a:lnTo>
                <a:lnTo>
                  <a:pt x="14" y="196"/>
                </a:lnTo>
                <a:lnTo>
                  <a:pt x="7" y="196"/>
                </a:lnTo>
                <a:lnTo>
                  <a:pt x="10" y="183"/>
                </a:lnTo>
                <a:lnTo>
                  <a:pt x="7" y="171"/>
                </a:lnTo>
                <a:lnTo>
                  <a:pt x="3" y="155"/>
                </a:lnTo>
                <a:lnTo>
                  <a:pt x="0" y="140"/>
                </a:lnTo>
                <a:lnTo>
                  <a:pt x="10" y="127"/>
                </a:lnTo>
                <a:lnTo>
                  <a:pt x="33" y="103"/>
                </a:lnTo>
                <a:lnTo>
                  <a:pt x="53" y="75"/>
                </a:lnTo>
                <a:lnTo>
                  <a:pt x="60" y="72"/>
                </a:lnTo>
                <a:lnTo>
                  <a:pt x="60" y="57"/>
                </a:lnTo>
                <a:lnTo>
                  <a:pt x="72" y="47"/>
                </a:lnTo>
                <a:lnTo>
                  <a:pt x="88" y="37"/>
                </a:lnTo>
                <a:lnTo>
                  <a:pt x="105" y="34"/>
                </a:lnTo>
                <a:lnTo>
                  <a:pt x="98" y="28"/>
                </a:lnTo>
                <a:lnTo>
                  <a:pt x="108" y="10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35" name="Freeform 19"/>
          <p:cNvSpPr>
            <a:spLocks/>
          </p:cNvSpPr>
          <p:nvPr/>
        </p:nvSpPr>
        <p:spPr bwMode="auto">
          <a:xfrm>
            <a:off x="2028825" y="1362075"/>
            <a:ext cx="857250" cy="923925"/>
          </a:xfrm>
          <a:custGeom>
            <a:avLst/>
            <a:gdLst>
              <a:gd name="T0" fmla="*/ 2147483647 w 540"/>
              <a:gd name="T1" fmla="*/ 2147483647 h 582"/>
              <a:gd name="T2" fmla="*/ 2147483647 w 540"/>
              <a:gd name="T3" fmla="*/ 2147483647 h 582"/>
              <a:gd name="T4" fmla="*/ 2147483647 w 540"/>
              <a:gd name="T5" fmla="*/ 2147483647 h 582"/>
              <a:gd name="T6" fmla="*/ 2147483647 w 540"/>
              <a:gd name="T7" fmla="*/ 2147483647 h 582"/>
              <a:gd name="T8" fmla="*/ 2147483647 w 540"/>
              <a:gd name="T9" fmla="*/ 2147483647 h 582"/>
              <a:gd name="T10" fmla="*/ 2147483647 w 540"/>
              <a:gd name="T11" fmla="*/ 2147483647 h 582"/>
              <a:gd name="T12" fmla="*/ 2147483647 w 540"/>
              <a:gd name="T13" fmla="*/ 2147483647 h 582"/>
              <a:gd name="T14" fmla="*/ 2147483647 w 540"/>
              <a:gd name="T15" fmla="*/ 2147483647 h 582"/>
              <a:gd name="T16" fmla="*/ 2147483647 w 540"/>
              <a:gd name="T17" fmla="*/ 2147483647 h 582"/>
              <a:gd name="T18" fmla="*/ 2147483647 w 540"/>
              <a:gd name="T19" fmla="*/ 2147483647 h 582"/>
              <a:gd name="T20" fmla="*/ 2147483647 w 540"/>
              <a:gd name="T21" fmla="*/ 2147483647 h 582"/>
              <a:gd name="T22" fmla="*/ 2147483647 w 540"/>
              <a:gd name="T23" fmla="*/ 2147483647 h 582"/>
              <a:gd name="T24" fmla="*/ 2147483647 w 540"/>
              <a:gd name="T25" fmla="*/ 2147483647 h 582"/>
              <a:gd name="T26" fmla="*/ 2147483647 w 540"/>
              <a:gd name="T27" fmla="*/ 2147483647 h 582"/>
              <a:gd name="T28" fmla="*/ 2147483647 w 540"/>
              <a:gd name="T29" fmla="*/ 2147483647 h 582"/>
              <a:gd name="T30" fmla="*/ 2147483647 w 540"/>
              <a:gd name="T31" fmla="*/ 2147483647 h 582"/>
              <a:gd name="T32" fmla="*/ 2147483647 w 540"/>
              <a:gd name="T33" fmla="*/ 2147483647 h 582"/>
              <a:gd name="T34" fmla="*/ 2147483647 w 540"/>
              <a:gd name="T35" fmla="*/ 2147483647 h 582"/>
              <a:gd name="T36" fmla="*/ 2147483647 w 540"/>
              <a:gd name="T37" fmla="*/ 2147483647 h 582"/>
              <a:gd name="T38" fmla="*/ 2147483647 w 540"/>
              <a:gd name="T39" fmla="*/ 2147483647 h 582"/>
              <a:gd name="T40" fmla="*/ 2147483647 w 540"/>
              <a:gd name="T41" fmla="*/ 2147483647 h 582"/>
              <a:gd name="T42" fmla="*/ 2147483647 w 540"/>
              <a:gd name="T43" fmla="*/ 2147483647 h 582"/>
              <a:gd name="T44" fmla="*/ 2147483647 w 540"/>
              <a:gd name="T45" fmla="*/ 2147483647 h 582"/>
              <a:gd name="T46" fmla="*/ 2147483647 w 540"/>
              <a:gd name="T47" fmla="*/ 2147483647 h 582"/>
              <a:gd name="T48" fmla="*/ 2147483647 w 540"/>
              <a:gd name="T49" fmla="*/ 2147483647 h 582"/>
              <a:gd name="T50" fmla="*/ 2147483647 w 540"/>
              <a:gd name="T51" fmla="*/ 2147483647 h 582"/>
              <a:gd name="T52" fmla="*/ 2147483647 w 540"/>
              <a:gd name="T53" fmla="*/ 2147483647 h 582"/>
              <a:gd name="T54" fmla="*/ 2147483647 w 540"/>
              <a:gd name="T55" fmla="*/ 2147483647 h 582"/>
              <a:gd name="T56" fmla="*/ 2147483647 w 540"/>
              <a:gd name="T57" fmla="*/ 2147483647 h 582"/>
              <a:gd name="T58" fmla="*/ 2147483647 w 540"/>
              <a:gd name="T59" fmla="*/ 2147483647 h 582"/>
              <a:gd name="T60" fmla="*/ 2147483647 w 540"/>
              <a:gd name="T61" fmla="*/ 2147483647 h 582"/>
              <a:gd name="T62" fmla="*/ 2147483647 w 540"/>
              <a:gd name="T63" fmla="*/ 2147483647 h 582"/>
              <a:gd name="T64" fmla="*/ 2147483647 w 540"/>
              <a:gd name="T65" fmla="*/ 2147483647 h 582"/>
              <a:gd name="T66" fmla="*/ 2147483647 w 540"/>
              <a:gd name="T67" fmla="*/ 2147483647 h 582"/>
              <a:gd name="T68" fmla="*/ 2147483647 w 540"/>
              <a:gd name="T69" fmla="*/ 2147483647 h 582"/>
              <a:gd name="T70" fmla="*/ 2147483647 w 540"/>
              <a:gd name="T71" fmla="*/ 2147483647 h 582"/>
              <a:gd name="T72" fmla="*/ 2147483647 w 540"/>
              <a:gd name="T73" fmla="*/ 2147483647 h 582"/>
              <a:gd name="T74" fmla="*/ 2147483647 w 540"/>
              <a:gd name="T75" fmla="*/ 2147483647 h 582"/>
              <a:gd name="T76" fmla="*/ 2147483647 w 540"/>
              <a:gd name="T77" fmla="*/ 2147483647 h 582"/>
              <a:gd name="T78" fmla="*/ 2147483647 w 540"/>
              <a:gd name="T79" fmla="*/ 2147483647 h 582"/>
              <a:gd name="T80" fmla="*/ 2147483647 w 540"/>
              <a:gd name="T81" fmla="*/ 2147483647 h 582"/>
              <a:gd name="T82" fmla="*/ 2147483647 w 540"/>
              <a:gd name="T83" fmla="*/ 2147483647 h 582"/>
              <a:gd name="T84" fmla="*/ 2147483647 w 540"/>
              <a:gd name="T85" fmla="*/ 2147483647 h 582"/>
              <a:gd name="T86" fmla="*/ 2147483647 w 540"/>
              <a:gd name="T87" fmla="*/ 2147483647 h 582"/>
              <a:gd name="T88" fmla="*/ 2147483647 w 540"/>
              <a:gd name="T89" fmla="*/ 2147483647 h 582"/>
              <a:gd name="T90" fmla="*/ 2147483647 w 540"/>
              <a:gd name="T91" fmla="*/ 2147483647 h 582"/>
              <a:gd name="T92" fmla="*/ 2147483647 w 540"/>
              <a:gd name="T93" fmla="*/ 2147483647 h 5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40"/>
              <a:gd name="T142" fmla="*/ 0 h 582"/>
              <a:gd name="T143" fmla="*/ 540 w 540"/>
              <a:gd name="T144" fmla="*/ 582 h 5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40" h="582">
                <a:moveTo>
                  <a:pt x="421" y="7"/>
                </a:moveTo>
                <a:lnTo>
                  <a:pt x="441" y="0"/>
                </a:lnTo>
                <a:lnTo>
                  <a:pt x="457" y="5"/>
                </a:lnTo>
                <a:lnTo>
                  <a:pt x="477" y="15"/>
                </a:lnTo>
                <a:lnTo>
                  <a:pt x="500" y="25"/>
                </a:lnTo>
                <a:lnTo>
                  <a:pt x="500" y="31"/>
                </a:lnTo>
                <a:lnTo>
                  <a:pt x="493" y="39"/>
                </a:lnTo>
                <a:lnTo>
                  <a:pt x="477" y="56"/>
                </a:lnTo>
                <a:lnTo>
                  <a:pt x="482" y="62"/>
                </a:lnTo>
                <a:lnTo>
                  <a:pt x="467" y="67"/>
                </a:lnTo>
                <a:lnTo>
                  <a:pt x="457" y="77"/>
                </a:lnTo>
                <a:lnTo>
                  <a:pt x="441" y="90"/>
                </a:lnTo>
                <a:lnTo>
                  <a:pt x="438" y="98"/>
                </a:lnTo>
                <a:lnTo>
                  <a:pt x="441" y="105"/>
                </a:lnTo>
                <a:lnTo>
                  <a:pt x="431" y="108"/>
                </a:lnTo>
                <a:lnTo>
                  <a:pt x="424" y="121"/>
                </a:lnTo>
                <a:lnTo>
                  <a:pt x="413" y="131"/>
                </a:lnTo>
                <a:lnTo>
                  <a:pt x="398" y="145"/>
                </a:lnTo>
                <a:lnTo>
                  <a:pt x="388" y="160"/>
                </a:lnTo>
                <a:lnTo>
                  <a:pt x="381" y="170"/>
                </a:lnTo>
                <a:lnTo>
                  <a:pt x="384" y="188"/>
                </a:lnTo>
                <a:lnTo>
                  <a:pt x="392" y="201"/>
                </a:lnTo>
                <a:lnTo>
                  <a:pt x="388" y="211"/>
                </a:lnTo>
                <a:lnTo>
                  <a:pt x="384" y="225"/>
                </a:lnTo>
                <a:lnTo>
                  <a:pt x="402" y="235"/>
                </a:lnTo>
                <a:lnTo>
                  <a:pt x="413" y="248"/>
                </a:lnTo>
                <a:lnTo>
                  <a:pt x="421" y="256"/>
                </a:lnTo>
                <a:lnTo>
                  <a:pt x="424" y="263"/>
                </a:lnTo>
                <a:lnTo>
                  <a:pt x="421" y="276"/>
                </a:lnTo>
                <a:lnTo>
                  <a:pt x="428" y="291"/>
                </a:lnTo>
                <a:lnTo>
                  <a:pt x="434" y="304"/>
                </a:lnTo>
                <a:lnTo>
                  <a:pt x="444" y="310"/>
                </a:lnTo>
                <a:lnTo>
                  <a:pt x="464" y="304"/>
                </a:lnTo>
                <a:lnTo>
                  <a:pt x="477" y="297"/>
                </a:lnTo>
                <a:lnTo>
                  <a:pt x="489" y="291"/>
                </a:lnTo>
                <a:lnTo>
                  <a:pt x="503" y="297"/>
                </a:lnTo>
                <a:lnTo>
                  <a:pt x="515" y="310"/>
                </a:lnTo>
                <a:lnTo>
                  <a:pt x="529" y="325"/>
                </a:lnTo>
                <a:lnTo>
                  <a:pt x="539" y="338"/>
                </a:lnTo>
                <a:lnTo>
                  <a:pt x="522" y="346"/>
                </a:lnTo>
                <a:lnTo>
                  <a:pt x="489" y="349"/>
                </a:lnTo>
                <a:lnTo>
                  <a:pt x="470" y="356"/>
                </a:lnTo>
                <a:lnTo>
                  <a:pt x="424" y="366"/>
                </a:lnTo>
                <a:lnTo>
                  <a:pt x="392" y="380"/>
                </a:lnTo>
                <a:lnTo>
                  <a:pt x="366" y="394"/>
                </a:lnTo>
                <a:lnTo>
                  <a:pt x="354" y="402"/>
                </a:lnTo>
                <a:lnTo>
                  <a:pt x="354" y="418"/>
                </a:lnTo>
                <a:lnTo>
                  <a:pt x="354" y="443"/>
                </a:lnTo>
                <a:lnTo>
                  <a:pt x="345" y="488"/>
                </a:lnTo>
                <a:lnTo>
                  <a:pt x="340" y="501"/>
                </a:lnTo>
                <a:lnTo>
                  <a:pt x="359" y="514"/>
                </a:lnTo>
                <a:lnTo>
                  <a:pt x="384" y="539"/>
                </a:lnTo>
                <a:lnTo>
                  <a:pt x="388" y="554"/>
                </a:lnTo>
                <a:lnTo>
                  <a:pt x="384" y="567"/>
                </a:lnTo>
                <a:lnTo>
                  <a:pt x="366" y="575"/>
                </a:lnTo>
                <a:lnTo>
                  <a:pt x="345" y="581"/>
                </a:lnTo>
                <a:lnTo>
                  <a:pt x="345" y="576"/>
                </a:lnTo>
                <a:lnTo>
                  <a:pt x="333" y="563"/>
                </a:lnTo>
                <a:lnTo>
                  <a:pt x="326" y="547"/>
                </a:lnTo>
                <a:lnTo>
                  <a:pt x="318" y="539"/>
                </a:lnTo>
                <a:lnTo>
                  <a:pt x="297" y="532"/>
                </a:lnTo>
                <a:lnTo>
                  <a:pt x="275" y="529"/>
                </a:lnTo>
                <a:lnTo>
                  <a:pt x="258" y="536"/>
                </a:lnTo>
                <a:lnTo>
                  <a:pt x="251" y="547"/>
                </a:lnTo>
                <a:lnTo>
                  <a:pt x="235" y="550"/>
                </a:lnTo>
                <a:lnTo>
                  <a:pt x="222" y="539"/>
                </a:lnTo>
                <a:lnTo>
                  <a:pt x="206" y="539"/>
                </a:lnTo>
                <a:lnTo>
                  <a:pt x="189" y="542"/>
                </a:lnTo>
                <a:lnTo>
                  <a:pt x="177" y="539"/>
                </a:lnTo>
                <a:lnTo>
                  <a:pt x="163" y="536"/>
                </a:lnTo>
                <a:lnTo>
                  <a:pt x="153" y="532"/>
                </a:lnTo>
                <a:lnTo>
                  <a:pt x="150" y="529"/>
                </a:lnTo>
                <a:lnTo>
                  <a:pt x="137" y="526"/>
                </a:lnTo>
                <a:lnTo>
                  <a:pt x="124" y="519"/>
                </a:lnTo>
                <a:lnTo>
                  <a:pt x="117" y="508"/>
                </a:lnTo>
                <a:lnTo>
                  <a:pt x="98" y="488"/>
                </a:lnTo>
                <a:lnTo>
                  <a:pt x="88" y="477"/>
                </a:lnTo>
                <a:lnTo>
                  <a:pt x="72" y="464"/>
                </a:lnTo>
                <a:lnTo>
                  <a:pt x="62" y="456"/>
                </a:lnTo>
                <a:lnTo>
                  <a:pt x="52" y="446"/>
                </a:lnTo>
                <a:lnTo>
                  <a:pt x="43" y="436"/>
                </a:lnTo>
                <a:lnTo>
                  <a:pt x="43" y="428"/>
                </a:lnTo>
                <a:lnTo>
                  <a:pt x="42" y="412"/>
                </a:lnTo>
                <a:lnTo>
                  <a:pt x="42" y="408"/>
                </a:lnTo>
                <a:lnTo>
                  <a:pt x="33" y="405"/>
                </a:lnTo>
                <a:lnTo>
                  <a:pt x="23" y="412"/>
                </a:lnTo>
                <a:lnTo>
                  <a:pt x="12" y="402"/>
                </a:lnTo>
                <a:lnTo>
                  <a:pt x="7" y="387"/>
                </a:lnTo>
                <a:lnTo>
                  <a:pt x="0" y="374"/>
                </a:lnTo>
                <a:lnTo>
                  <a:pt x="6" y="359"/>
                </a:lnTo>
                <a:lnTo>
                  <a:pt x="7" y="349"/>
                </a:lnTo>
                <a:lnTo>
                  <a:pt x="19" y="338"/>
                </a:lnTo>
                <a:lnTo>
                  <a:pt x="29" y="330"/>
                </a:lnTo>
                <a:lnTo>
                  <a:pt x="43" y="318"/>
                </a:lnTo>
                <a:lnTo>
                  <a:pt x="42" y="309"/>
                </a:lnTo>
                <a:lnTo>
                  <a:pt x="36" y="297"/>
                </a:lnTo>
                <a:lnTo>
                  <a:pt x="36" y="284"/>
                </a:lnTo>
                <a:lnTo>
                  <a:pt x="36" y="274"/>
                </a:lnTo>
                <a:lnTo>
                  <a:pt x="42" y="266"/>
                </a:lnTo>
                <a:lnTo>
                  <a:pt x="59" y="253"/>
                </a:lnTo>
                <a:lnTo>
                  <a:pt x="72" y="266"/>
                </a:lnTo>
                <a:lnTo>
                  <a:pt x="81" y="269"/>
                </a:lnTo>
                <a:lnTo>
                  <a:pt x="101" y="269"/>
                </a:lnTo>
                <a:lnTo>
                  <a:pt x="131" y="263"/>
                </a:lnTo>
                <a:lnTo>
                  <a:pt x="141" y="256"/>
                </a:lnTo>
                <a:lnTo>
                  <a:pt x="153" y="247"/>
                </a:lnTo>
                <a:lnTo>
                  <a:pt x="163" y="232"/>
                </a:lnTo>
                <a:lnTo>
                  <a:pt x="176" y="211"/>
                </a:lnTo>
                <a:lnTo>
                  <a:pt x="177" y="194"/>
                </a:lnTo>
                <a:lnTo>
                  <a:pt x="199" y="191"/>
                </a:lnTo>
                <a:lnTo>
                  <a:pt x="209" y="198"/>
                </a:lnTo>
                <a:lnTo>
                  <a:pt x="225" y="201"/>
                </a:lnTo>
                <a:lnTo>
                  <a:pt x="235" y="201"/>
                </a:lnTo>
                <a:lnTo>
                  <a:pt x="244" y="201"/>
                </a:lnTo>
                <a:lnTo>
                  <a:pt x="258" y="173"/>
                </a:lnTo>
                <a:lnTo>
                  <a:pt x="251" y="167"/>
                </a:lnTo>
                <a:lnTo>
                  <a:pt x="258" y="160"/>
                </a:lnTo>
                <a:lnTo>
                  <a:pt x="264" y="160"/>
                </a:lnTo>
                <a:lnTo>
                  <a:pt x="271" y="160"/>
                </a:lnTo>
                <a:lnTo>
                  <a:pt x="300" y="136"/>
                </a:lnTo>
                <a:lnTo>
                  <a:pt x="297" y="131"/>
                </a:lnTo>
                <a:lnTo>
                  <a:pt x="290" y="126"/>
                </a:lnTo>
                <a:lnTo>
                  <a:pt x="275" y="118"/>
                </a:lnTo>
                <a:lnTo>
                  <a:pt x="268" y="111"/>
                </a:lnTo>
                <a:lnTo>
                  <a:pt x="264" y="108"/>
                </a:lnTo>
                <a:lnTo>
                  <a:pt x="264" y="101"/>
                </a:lnTo>
                <a:lnTo>
                  <a:pt x="261" y="98"/>
                </a:lnTo>
                <a:lnTo>
                  <a:pt x="261" y="87"/>
                </a:lnTo>
                <a:lnTo>
                  <a:pt x="264" y="83"/>
                </a:lnTo>
                <a:lnTo>
                  <a:pt x="271" y="83"/>
                </a:lnTo>
                <a:lnTo>
                  <a:pt x="290" y="77"/>
                </a:lnTo>
                <a:lnTo>
                  <a:pt x="300" y="77"/>
                </a:lnTo>
                <a:lnTo>
                  <a:pt x="316" y="74"/>
                </a:lnTo>
                <a:lnTo>
                  <a:pt x="323" y="67"/>
                </a:lnTo>
                <a:lnTo>
                  <a:pt x="333" y="59"/>
                </a:lnTo>
                <a:lnTo>
                  <a:pt x="345" y="49"/>
                </a:lnTo>
                <a:lnTo>
                  <a:pt x="359" y="39"/>
                </a:lnTo>
                <a:lnTo>
                  <a:pt x="369" y="28"/>
                </a:lnTo>
                <a:lnTo>
                  <a:pt x="376" y="21"/>
                </a:lnTo>
                <a:lnTo>
                  <a:pt x="388" y="15"/>
                </a:lnTo>
                <a:lnTo>
                  <a:pt x="402" y="15"/>
                </a:lnTo>
                <a:lnTo>
                  <a:pt x="421" y="7"/>
                </a:lnTo>
              </a:path>
            </a:pathLst>
          </a:custGeom>
          <a:solidFill>
            <a:srgbClr val="008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36" name="Freeform 20"/>
          <p:cNvSpPr>
            <a:spLocks/>
          </p:cNvSpPr>
          <p:nvPr/>
        </p:nvSpPr>
        <p:spPr bwMode="auto">
          <a:xfrm>
            <a:off x="1719263" y="3173413"/>
            <a:ext cx="141287" cy="71437"/>
          </a:xfrm>
          <a:custGeom>
            <a:avLst/>
            <a:gdLst>
              <a:gd name="T0" fmla="*/ 2147483647 w 88"/>
              <a:gd name="T1" fmla="*/ 0 h 45"/>
              <a:gd name="T2" fmla="*/ 2147483647 w 88"/>
              <a:gd name="T3" fmla="*/ 2147483647 h 45"/>
              <a:gd name="T4" fmla="*/ 2147483647 w 88"/>
              <a:gd name="T5" fmla="*/ 2147483647 h 45"/>
              <a:gd name="T6" fmla="*/ 0 w 88"/>
              <a:gd name="T7" fmla="*/ 2147483647 h 45"/>
              <a:gd name="T8" fmla="*/ 2147483647 w 88"/>
              <a:gd name="T9" fmla="*/ 2147483647 h 45"/>
              <a:gd name="T10" fmla="*/ 2147483647 w 88"/>
              <a:gd name="T11" fmla="*/ 2147483647 h 45"/>
              <a:gd name="T12" fmla="*/ 2147483647 w 88"/>
              <a:gd name="T13" fmla="*/ 2147483647 h 45"/>
              <a:gd name="T14" fmla="*/ 2147483647 w 88"/>
              <a:gd name="T15" fmla="*/ 2147483647 h 45"/>
              <a:gd name="T16" fmla="*/ 2147483647 w 88"/>
              <a:gd name="T17" fmla="*/ 2147483647 h 45"/>
              <a:gd name="T18" fmla="*/ 2147483647 w 88"/>
              <a:gd name="T19" fmla="*/ 2147483647 h 45"/>
              <a:gd name="T20" fmla="*/ 2147483647 w 88"/>
              <a:gd name="T21" fmla="*/ 2147483647 h 45"/>
              <a:gd name="T22" fmla="*/ 2147483647 w 88"/>
              <a:gd name="T23" fmla="*/ 2147483647 h 45"/>
              <a:gd name="T24" fmla="*/ 2147483647 w 88"/>
              <a:gd name="T25" fmla="*/ 0 h 45"/>
              <a:gd name="T26" fmla="*/ 2147483647 w 88"/>
              <a:gd name="T27" fmla="*/ 0 h 45"/>
              <a:gd name="T28" fmla="*/ 2147483647 w 88"/>
              <a:gd name="T29" fmla="*/ 2147483647 h 45"/>
              <a:gd name="T30" fmla="*/ 2147483647 w 88"/>
              <a:gd name="T31" fmla="*/ 0 h 4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8"/>
              <a:gd name="T49" fmla="*/ 0 h 45"/>
              <a:gd name="T50" fmla="*/ 88 w 88"/>
              <a:gd name="T51" fmla="*/ 45 h 4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8" h="45">
                <a:moveTo>
                  <a:pt x="36" y="0"/>
                </a:moveTo>
                <a:lnTo>
                  <a:pt x="26" y="10"/>
                </a:lnTo>
                <a:lnTo>
                  <a:pt x="14" y="10"/>
                </a:lnTo>
                <a:lnTo>
                  <a:pt x="0" y="10"/>
                </a:lnTo>
                <a:lnTo>
                  <a:pt x="3" y="21"/>
                </a:lnTo>
                <a:lnTo>
                  <a:pt x="7" y="28"/>
                </a:lnTo>
                <a:lnTo>
                  <a:pt x="33" y="35"/>
                </a:lnTo>
                <a:lnTo>
                  <a:pt x="59" y="41"/>
                </a:lnTo>
                <a:lnTo>
                  <a:pt x="72" y="44"/>
                </a:lnTo>
                <a:lnTo>
                  <a:pt x="79" y="35"/>
                </a:lnTo>
                <a:lnTo>
                  <a:pt x="87" y="28"/>
                </a:lnTo>
                <a:lnTo>
                  <a:pt x="87" y="13"/>
                </a:lnTo>
                <a:lnTo>
                  <a:pt x="79" y="0"/>
                </a:lnTo>
                <a:lnTo>
                  <a:pt x="69" y="0"/>
                </a:lnTo>
                <a:lnTo>
                  <a:pt x="55" y="7"/>
                </a:lnTo>
                <a:lnTo>
                  <a:pt x="36" y="0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37" name="Freeform 21"/>
          <p:cNvSpPr>
            <a:spLocks/>
          </p:cNvSpPr>
          <p:nvPr/>
        </p:nvSpPr>
        <p:spPr bwMode="auto">
          <a:xfrm>
            <a:off x="1724025" y="2439988"/>
            <a:ext cx="839788" cy="996950"/>
          </a:xfrm>
          <a:custGeom>
            <a:avLst/>
            <a:gdLst>
              <a:gd name="T0" fmla="*/ 2147483647 w 529"/>
              <a:gd name="T1" fmla="*/ 2147483647 h 628"/>
              <a:gd name="T2" fmla="*/ 2147483647 w 529"/>
              <a:gd name="T3" fmla="*/ 2147483647 h 628"/>
              <a:gd name="T4" fmla="*/ 2147483647 w 529"/>
              <a:gd name="T5" fmla="*/ 2147483647 h 628"/>
              <a:gd name="T6" fmla="*/ 2147483647 w 529"/>
              <a:gd name="T7" fmla="*/ 2147483647 h 628"/>
              <a:gd name="T8" fmla="*/ 2147483647 w 529"/>
              <a:gd name="T9" fmla="*/ 2147483647 h 628"/>
              <a:gd name="T10" fmla="*/ 2147483647 w 529"/>
              <a:gd name="T11" fmla="*/ 2147483647 h 628"/>
              <a:gd name="T12" fmla="*/ 2147483647 w 529"/>
              <a:gd name="T13" fmla="*/ 2147483647 h 628"/>
              <a:gd name="T14" fmla="*/ 2147483647 w 529"/>
              <a:gd name="T15" fmla="*/ 2147483647 h 628"/>
              <a:gd name="T16" fmla="*/ 2147483647 w 529"/>
              <a:gd name="T17" fmla="*/ 2147483647 h 628"/>
              <a:gd name="T18" fmla="*/ 2147483647 w 529"/>
              <a:gd name="T19" fmla="*/ 2147483647 h 628"/>
              <a:gd name="T20" fmla="*/ 2147483647 w 529"/>
              <a:gd name="T21" fmla="*/ 2147483647 h 628"/>
              <a:gd name="T22" fmla="*/ 2147483647 w 529"/>
              <a:gd name="T23" fmla="*/ 2147483647 h 628"/>
              <a:gd name="T24" fmla="*/ 2147483647 w 529"/>
              <a:gd name="T25" fmla="*/ 2147483647 h 628"/>
              <a:gd name="T26" fmla="*/ 2147483647 w 529"/>
              <a:gd name="T27" fmla="*/ 2147483647 h 628"/>
              <a:gd name="T28" fmla="*/ 2147483647 w 529"/>
              <a:gd name="T29" fmla="*/ 2147483647 h 628"/>
              <a:gd name="T30" fmla="*/ 2147483647 w 529"/>
              <a:gd name="T31" fmla="*/ 2147483647 h 628"/>
              <a:gd name="T32" fmla="*/ 2147483647 w 529"/>
              <a:gd name="T33" fmla="*/ 2147483647 h 628"/>
              <a:gd name="T34" fmla="*/ 2147483647 w 529"/>
              <a:gd name="T35" fmla="*/ 2147483647 h 628"/>
              <a:gd name="T36" fmla="*/ 2147483647 w 529"/>
              <a:gd name="T37" fmla="*/ 2147483647 h 628"/>
              <a:gd name="T38" fmla="*/ 2147483647 w 529"/>
              <a:gd name="T39" fmla="*/ 2147483647 h 628"/>
              <a:gd name="T40" fmla="*/ 2147483647 w 529"/>
              <a:gd name="T41" fmla="*/ 2147483647 h 628"/>
              <a:gd name="T42" fmla="*/ 2147483647 w 529"/>
              <a:gd name="T43" fmla="*/ 2147483647 h 628"/>
              <a:gd name="T44" fmla="*/ 2147483647 w 529"/>
              <a:gd name="T45" fmla="*/ 2147483647 h 628"/>
              <a:gd name="T46" fmla="*/ 2147483647 w 529"/>
              <a:gd name="T47" fmla="*/ 2147483647 h 628"/>
              <a:gd name="T48" fmla="*/ 2147483647 w 529"/>
              <a:gd name="T49" fmla="*/ 2147483647 h 628"/>
              <a:gd name="T50" fmla="*/ 2147483647 w 529"/>
              <a:gd name="T51" fmla="*/ 2147483647 h 628"/>
              <a:gd name="T52" fmla="*/ 2147483647 w 529"/>
              <a:gd name="T53" fmla="*/ 2147483647 h 628"/>
              <a:gd name="T54" fmla="*/ 2147483647 w 529"/>
              <a:gd name="T55" fmla="*/ 2147483647 h 628"/>
              <a:gd name="T56" fmla="*/ 2147483647 w 529"/>
              <a:gd name="T57" fmla="*/ 2147483647 h 628"/>
              <a:gd name="T58" fmla="*/ 2147483647 w 529"/>
              <a:gd name="T59" fmla="*/ 2147483647 h 628"/>
              <a:gd name="T60" fmla="*/ 2147483647 w 529"/>
              <a:gd name="T61" fmla="*/ 2147483647 h 628"/>
              <a:gd name="T62" fmla="*/ 2147483647 w 529"/>
              <a:gd name="T63" fmla="*/ 2147483647 h 628"/>
              <a:gd name="T64" fmla="*/ 2147483647 w 529"/>
              <a:gd name="T65" fmla="*/ 2147483647 h 628"/>
              <a:gd name="T66" fmla="*/ 2147483647 w 529"/>
              <a:gd name="T67" fmla="*/ 2147483647 h 628"/>
              <a:gd name="T68" fmla="*/ 2147483647 w 529"/>
              <a:gd name="T69" fmla="*/ 2147483647 h 628"/>
              <a:gd name="T70" fmla="*/ 2147483647 w 529"/>
              <a:gd name="T71" fmla="*/ 2147483647 h 628"/>
              <a:gd name="T72" fmla="*/ 2147483647 w 529"/>
              <a:gd name="T73" fmla="*/ 2147483647 h 628"/>
              <a:gd name="T74" fmla="*/ 2147483647 w 529"/>
              <a:gd name="T75" fmla="*/ 2147483647 h 628"/>
              <a:gd name="T76" fmla="*/ 2147483647 w 529"/>
              <a:gd name="T77" fmla="*/ 2147483647 h 628"/>
              <a:gd name="T78" fmla="*/ 2147483647 w 529"/>
              <a:gd name="T79" fmla="*/ 2147483647 h 628"/>
              <a:gd name="T80" fmla="*/ 2147483647 w 529"/>
              <a:gd name="T81" fmla="*/ 2147483647 h 628"/>
              <a:gd name="T82" fmla="*/ 2147483647 w 529"/>
              <a:gd name="T83" fmla="*/ 2147483647 h 628"/>
              <a:gd name="T84" fmla="*/ 2147483647 w 529"/>
              <a:gd name="T85" fmla="*/ 2147483647 h 628"/>
              <a:gd name="T86" fmla="*/ 2147483647 w 529"/>
              <a:gd name="T87" fmla="*/ 2147483647 h 628"/>
              <a:gd name="T88" fmla="*/ 2147483647 w 529"/>
              <a:gd name="T89" fmla="*/ 2147483647 h 628"/>
              <a:gd name="T90" fmla="*/ 2147483647 w 529"/>
              <a:gd name="T91" fmla="*/ 2147483647 h 628"/>
              <a:gd name="T92" fmla="*/ 2147483647 w 529"/>
              <a:gd name="T93" fmla="*/ 2147483647 h 628"/>
              <a:gd name="T94" fmla="*/ 2147483647 w 529"/>
              <a:gd name="T95" fmla="*/ 2147483647 h 628"/>
              <a:gd name="T96" fmla="*/ 2147483647 w 529"/>
              <a:gd name="T97" fmla="*/ 2147483647 h 628"/>
              <a:gd name="T98" fmla="*/ 2147483647 w 529"/>
              <a:gd name="T99" fmla="*/ 2147483647 h 628"/>
              <a:gd name="T100" fmla="*/ 2147483647 w 529"/>
              <a:gd name="T101" fmla="*/ 2147483647 h 628"/>
              <a:gd name="T102" fmla="*/ 2147483647 w 529"/>
              <a:gd name="T103" fmla="*/ 2147483647 h 62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29"/>
              <a:gd name="T157" fmla="*/ 0 h 628"/>
              <a:gd name="T158" fmla="*/ 529 w 529"/>
              <a:gd name="T159" fmla="*/ 628 h 62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29" h="628">
                <a:moveTo>
                  <a:pt x="33" y="110"/>
                </a:moveTo>
                <a:lnTo>
                  <a:pt x="28" y="124"/>
                </a:lnTo>
                <a:lnTo>
                  <a:pt x="46" y="137"/>
                </a:lnTo>
                <a:lnTo>
                  <a:pt x="62" y="172"/>
                </a:lnTo>
                <a:lnTo>
                  <a:pt x="57" y="199"/>
                </a:lnTo>
                <a:lnTo>
                  <a:pt x="51" y="221"/>
                </a:lnTo>
                <a:lnTo>
                  <a:pt x="46" y="230"/>
                </a:lnTo>
                <a:lnTo>
                  <a:pt x="69" y="273"/>
                </a:lnTo>
                <a:lnTo>
                  <a:pt x="87" y="314"/>
                </a:lnTo>
                <a:lnTo>
                  <a:pt x="100" y="348"/>
                </a:lnTo>
                <a:lnTo>
                  <a:pt x="108" y="369"/>
                </a:lnTo>
                <a:lnTo>
                  <a:pt x="100" y="392"/>
                </a:lnTo>
                <a:lnTo>
                  <a:pt x="90" y="413"/>
                </a:lnTo>
                <a:lnTo>
                  <a:pt x="93" y="431"/>
                </a:lnTo>
                <a:lnTo>
                  <a:pt x="111" y="441"/>
                </a:lnTo>
                <a:lnTo>
                  <a:pt x="126" y="456"/>
                </a:lnTo>
                <a:lnTo>
                  <a:pt x="134" y="466"/>
                </a:lnTo>
                <a:lnTo>
                  <a:pt x="134" y="483"/>
                </a:lnTo>
                <a:lnTo>
                  <a:pt x="155" y="497"/>
                </a:lnTo>
                <a:lnTo>
                  <a:pt x="173" y="513"/>
                </a:lnTo>
                <a:lnTo>
                  <a:pt x="185" y="528"/>
                </a:lnTo>
                <a:lnTo>
                  <a:pt x="191" y="544"/>
                </a:lnTo>
                <a:lnTo>
                  <a:pt x="203" y="555"/>
                </a:lnTo>
                <a:lnTo>
                  <a:pt x="217" y="580"/>
                </a:lnTo>
                <a:lnTo>
                  <a:pt x="227" y="599"/>
                </a:lnTo>
                <a:lnTo>
                  <a:pt x="235" y="614"/>
                </a:lnTo>
                <a:lnTo>
                  <a:pt x="250" y="614"/>
                </a:lnTo>
                <a:lnTo>
                  <a:pt x="271" y="617"/>
                </a:lnTo>
                <a:lnTo>
                  <a:pt x="289" y="621"/>
                </a:lnTo>
                <a:lnTo>
                  <a:pt x="307" y="627"/>
                </a:lnTo>
                <a:lnTo>
                  <a:pt x="312" y="621"/>
                </a:lnTo>
                <a:lnTo>
                  <a:pt x="326" y="608"/>
                </a:lnTo>
                <a:lnTo>
                  <a:pt x="342" y="586"/>
                </a:lnTo>
                <a:lnTo>
                  <a:pt x="349" y="570"/>
                </a:lnTo>
                <a:lnTo>
                  <a:pt x="351" y="549"/>
                </a:lnTo>
                <a:lnTo>
                  <a:pt x="365" y="549"/>
                </a:lnTo>
                <a:lnTo>
                  <a:pt x="372" y="537"/>
                </a:lnTo>
                <a:lnTo>
                  <a:pt x="387" y="523"/>
                </a:lnTo>
                <a:lnTo>
                  <a:pt x="381" y="503"/>
                </a:lnTo>
                <a:lnTo>
                  <a:pt x="391" y="493"/>
                </a:lnTo>
                <a:lnTo>
                  <a:pt x="405" y="503"/>
                </a:lnTo>
                <a:lnTo>
                  <a:pt x="420" y="497"/>
                </a:lnTo>
                <a:lnTo>
                  <a:pt x="417" y="487"/>
                </a:lnTo>
                <a:lnTo>
                  <a:pt x="433" y="466"/>
                </a:lnTo>
                <a:lnTo>
                  <a:pt x="433" y="444"/>
                </a:lnTo>
                <a:lnTo>
                  <a:pt x="449" y="431"/>
                </a:lnTo>
                <a:lnTo>
                  <a:pt x="446" y="420"/>
                </a:lnTo>
                <a:lnTo>
                  <a:pt x="454" y="413"/>
                </a:lnTo>
                <a:lnTo>
                  <a:pt x="449" y="397"/>
                </a:lnTo>
                <a:lnTo>
                  <a:pt x="446" y="384"/>
                </a:lnTo>
                <a:lnTo>
                  <a:pt x="454" y="372"/>
                </a:lnTo>
                <a:lnTo>
                  <a:pt x="467" y="363"/>
                </a:lnTo>
                <a:lnTo>
                  <a:pt x="485" y="358"/>
                </a:lnTo>
                <a:lnTo>
                  <a:pt x="496" y="351"/>
                </a:lnTo>
                <a:lnTo>
                  <a:pt x="503" y="345"/>
                </a:lnTo>
                <a:lnTo>
                  <a:pt x="496" y="328"/>
                </a:lnTo>
                <a:lnTo>
                  <a:pt x="475" y="294"/>
                </a:lnTo>
                <a:lnTo>
                  <a:pt x="485" y="276"/>
                </a:lnTo>
                <a:lnTo>
                  <a:pt x="503" y="279"/>
                </a:lnTo>
                <a:lnTo>
                  <a:pt x="514" y="283"/>
                </a:lnTo>
                <a:lnTo>
                  <a:pt x="505" y="261"/>
                </a:lnTo>
                <a:lnTo>
                  <a:pt x="503" y="252"/>
                </a:lnTo>
                <a:lnTo>
                  <a:pt x="511" y="240"/>
                </a:lnTo>
                <a:lnTo>
                  <a:pt x="521" y="234"/>
                </a:lnTo>
                <a:lnTo>
                  <a:pt x="528" y="227"/>
                </a:lnTo>
                <a:lnTo>
                  <a:pt x="521" y="217"/>
                </a:lnTo>
                <a:lnTo>
                  <a:pt x="511" y="211"/>
                </a:lnTo>
                <a:lnTo>
                  <a:pt x="503" y="217"/>
                </a:lnTo>
                <a:lnTo>
                  <a:pt x="492" y="221"/>
                </a:lnTo>
                <a:lnTo>
                  <a:pt x="478" y="206"/>
                </a:lnTo>
                <a:lnTo>
                  <a:pt x="475" y="196"/>
                </a:lnTo>
                <a:lnTo>
                  <a:pt x="467" y="186"/>
                </a:lnTo>
                <a:lnTo>
                  <a:pt x="442" y="165"/>
                </a:lnTo>
                <a:lnTo>
                  <a:pt x="427" y="162"/>
                </a:lnTo>
                <a:lnTo>
                  <a:pt x="410" y="159"/>
                </a:lnTo>
                <a:lnTo>
                  <a:pt x="402" y="152"/>
                </a:lnTo>
                <a:lnTo>
                  <a:pt x="402" y="134"/>
                </a:lnTo>
                <a:lnTo>
                  <a:pt x="402" y="124"/>
                </a:lnTo>
                <a:lnTo>
                  <a:pt x="387" y="110"/>
                </a:lnTo>
                <a:lnTo>
                  <a:pt x="377" y="113"/>
                </a:lnTo>
                <a:lnTo>
                  <a:pt x="344" y="113"/>
                </a:lnTo>
                <a:lnTo>
                  <a:pt x="329" y="106"/>
                </a:lnTo>
                <a:lnTo>
                  <a:pt x="322" y="110"/>
                </a:lnTo>
                <a:lnTo>
                  <a:pt x="315" y="113"/>
                </a:lnTo>
                <a:lnTo>
                  <a:pt x="299" y="110"/>
                </a:lnTo>
                <a:lnTo>
                  <a:pt x="289" y="110"/>
                </a:lnTo>
                <a:lnTo>
                  <a:pt x="263" y="92"/>
                </a:lnTo>
                <a:lnTo>
                  <a:pt x="221" y="90"/>
                </a:lnTo>
                <a:lnTo>
                  <a:pt x="209" y="85"/>
                </a:lnTo>
                <a:lnTo>
                  <a:pt x="195" y="69"/>
                </a:lnTo>
                <a:lnTo>
                  <a:pt x="177" y="56"/>
                </a:lnTo>
                <a:lnTo>
                  <a:pt x="152" y="41"/>
                </a:lnTo>
                <a:lnTo>
                  <a:pt x="129" y="38"/>
                </a:lnTo>
                <a:lnTo>
                  <a:pt x="100" y="35"/>
                </a:lnTo>
                <a:lnTo>
                  <a:pt x="69" y="23"/>
                </a:lnTo>
                <a:lnTo>
                  <a:pt x="54" y="21"/>
                </a:lnTo>
                <a:lnTo>
                  <a:pt x="46" y="17"/>
                </a:lnTo>
                <a:lnTo>
                  <a:pt x="39" y="7"/>
                </a:lnTo>
                <a:lnTo>
                  <a:pt x="28" y="0"/>
                </a:lnTo>
                <a:lnTo>
                  <a:pt x="7" y="17"/>
                </a:lnTo>
                <a:lnTo>
                  <a:pt x="0" y="44"/>
                </a:lnTo>
                <a:lnTo>
                  <a:pt x="18" y="67"/>
                </a:lnTo>
                <a:lnTo>
                  <a:pt x="39" y="79"/>
                </a:lnTo>
                <a:lnTo>
                  <a:pt x="48" y="100"/>
                </a:lnTo>
                <a:lnTo>
                  <a:pt x="33" y="110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838" name="Freeform 22"/>
          <p:cNvSpPr>
            <a:spLocks/>
          </p:cNvSpPr>
          <p:nvPr/>
        </p:nvSpPr>
        <p:spPr bwMode="auto">
          <a:xfrm>
            <a:off x="2417763" y="5454650"/>
            <a:ext cx="1260475" cy="793750"/>
          </a:xfrm>
          <a:custGeom>
            <a:avLst/>
            <a:gdLst>
              <a:gd name="T0" fmla="*/ 2147483647 w 794"/>
              <a:gd name="T1" fmla="*/ 2147483647 h 500"/>
              <a:gd name="T2" fmla="*/ 2147483647 w 794"/>
              <a:gd name="T3" fmla="*/ 2147483647 h 500"/>
              <a:gd name="T4" fmla="*/ 2147483647 w 794"/>
              <a:gd name="T5" fmla="*/ 2147483647 h 500"/>
              <a:gd name="T6" fmla="*/ 2147483647 w 794"/>
              <a:gd name="T7" fmla="*/ 2147483647 h 500"/>
              <a:gd name="T8" fmla="*/ 2147483647 w 794"/>
              <a:gd name="T9" fmla="*/ 2147483647 h 500"/>
              <a:gd name="T10" fmla="*/ 2147483647 w 794"/>
              <a:gd name="T11" fmla="*/ 2147483647 h 500"/>
              <a:gd name="T12" fmla="*/ 2147483647 w 794"/>
              <a:gd name="T13" fmla="*/ 2147483647 h 500"/>
              <a:gd name="T14" fmla="*/ 2147483647 w 794"/>
              <a:gd name="T15" fmla="*/ 2147483647 h 500"/>
              <a:gd name="T16" fmla="*/ 2147483647 w 794"/>
              <a:gd name="T17" fmla="*/ 2147483647 h 500"/>
              <a:gd name="T18" fmla="*/ 2147483647 w 794"/>
              <a:gd name="T19" fmla="*/ 2147483647 h 500"/>
              <a:gd name="T20" fmla="*/ 2147483647 w 794"/>
              <a:gd name="T21" fmla="*/ 2147483647 h 500"/>
              <a:gd name="T22" fmla="*/ 2147483647 w 794"/>
              <a:gd name="T23" fmla="*/ 2147483647 h 500"/>
              <a:gd name="T24" fmla="*/ 2147483647 w 794"/>
              <a:gd name="T25" fmla="*/ 2147483647 h 500"/>
              <a:gd name="T26" fmla="*/ 2147483647 w 794"/>
              <a:gd name="T27" fmla="*/ 2147483647 h 500"/>
              <a:gd name="T28" fmla="*/ 2147483647 w 794"/>
              <a:gd name="T29" fmla="*/ 2147483647 h 500"/>
              <a:gd name="T30" fmla="*/ 2147483647 w 794"/>
              <a:gd name="T31" fmla="*/ 2147483647 h 500"/>
              <a:gd name="T32" fmla="*/ 2147483647 w 794"/>
              <a:gd name="T33" fmla="*/ 2147483647 h 500"/>
              <a:gd name="T34" fmla="*/ 2147483647 w 794"/>
              <a:gd name="T35" fmla="*/ 2147483647 h 500"/>
              <a:gd name="T36" fmla="*/ 2147483647 w 794"/>
              <a:gd name="T37" fmla="*/ 2147483647 h 500"/>
              <a:gd name="T38" fmla="*/ 2147483647 w 794"/>
              <a:gd name="T39" fmla="*/ 2147483647 h 500"/>
              <a:gd name="T40" fmla="*/ 2147483647 w 794"/>
              <a:gd name="T41" fmla="*/ 2147483647 h 500"/>
              <a:gd name="T42" fmla="*/ 2147483647 w 794"/>
              <a:gd name="T43" fmla="*/ 2147483647 h 500"/>
              <a:gd name="T44" fmla="*/ 2147483647 w 794"/>
              <a:gd name="T45" fmla="*/ 2147483647 h 500"/>
              <a:gd name="T46" fmla="*/ 2147483647 w 794"/>
              <a:gd name="T47" fmla="*/ 2147483647 h 500"/>
              <a:gd name="T48" fmla="*/ 2147483647 w 794"/>
              <a:gd name="T49" fmla="*/ 2147483647 h 500"/>
              <a:gd name="T50" fmla="*/ 2147483647 w 794"/>
              <a:gd name="T51" fmla="*/ 2147483647 h 500"/>
              <a:gd name="T52" fmla="*/ 2147483647 w 794"/>
              <a:gd name="T53" fmla="*/ 2147483647 h 500"/>
              <a:gd name="T54" fmla="*/ 2147483647 w 794"/>
              <a:gd name="T55" fmla="*/ 2147483647 h 500"/>
              <a:gd name="T56" fmla="*/ 2147483647 w 794"/>
              <a:gd name="T57" fmla="*/ 2147483647 h 500"/>
              <a:gd name="T58" fmla="*/ 2147483647 w 794"/>
              <a:gd name="T59" fmla="*/ 2147483647 h 500"/>
              <a:gd name="T60" fmla="*/ 2147483647 w 794"/>
              <a:gd name="T61" fmla="*/ 2147483647 h 500"/>
              <a:gd name="T62" fmla="*/ 0 w 794"/>
              <a:gd name="T63" fmla="*/ 2147483647 h 500"/>
              <a:gd name="T64" fmla="*/ 2147483647 w 794"/>
              <a:gd name="T65" fmla="*/ 2147483647 h 500"/>
              <a:gd name="T66" fmla="*/ 2147483647 w 794"/>
              <a:gd name="T67" fmla="*/ 2147483647 h 500"/>
              <a:gd name="T68" fmla="*/ 2147483647 w 794"/>
              <a:gd name="T69" fmla="*/ 2147483647 h 500"/>
              <a:gd name="T70" fmla="*/ 2147483647 w 794"/>
              <a:gd name="T71" fmla="*/ 2147483647 h 500"/>
              <a:gd name="T72" fmla="*/ 2147483647 w 794"/>
              <a:gd name="T73" fmla="*/ 2147483647 h 500"/>
              <a:gd name="T74" fmla="*/ 2147483647 w 794"/>
              <a:gd name="T75" fmla="*/ 2147483647 h 500"/>
              <a:gd name="T76" fmla="*/ 2147483647 w 794"/>
              <a:gd name="T77" fmla="*/ 2147483647 h 500"/>
              <a:gd name="T78" fmla="*/ 2147483647 w 794"/>
              <a:gd name="T79" fmla="*/ 2147483647 h 500"/>
              <a:gd name="T80" fmla="*/ 2147483647 w 794"/>
              <a:gd name="T81" fmla="*/ 2147483647 h 500"/>
              <a:gd name="T82" fmla="*/ 2147483647 w 794"/>
              <a:gd name="T83" fmla="*/ 2147483647 h 500"/>
              <a:gd name="T84" fmla="*/ 2147483647 w 794"/>
              <a:gd name="T85" fmla="*/ 2147483647 h 500"/>
              <a:gd name="T86" fmla="*/ 2147483647 w 794"/>
              <a:gd name="T87" fmla="*/ 2147483647 h 500"/>
              <a:gd name="T88" fmla="*/ 2147483647 w 794"/>
              <a:gd name="T89" fmla="*/ 2147483647 h 500"/>
              <a:gd name="T90" fmla="*/ 2147483647 w 794"/>
              <a:gd name="T91" fmla="*/ 2147483647 h 500"/>
              <a:gd name="T92" fmla="*/ 2147483647 w 794"/>
              <a:gd name="T93" fmla="*/ 2147483647 h 500"/>
              <a:gd name="T94" fmla="*/ 2147483647 w 794"/>
              <a:gd name="T95" fmla="*/ 2147483647 h 500"/>
              <a:gd name="T96" fmla="*/ 2147483647 w 794"/>
              <a:gd name="T97" fmla="*/ 2147483647 h 500"/>
              <a:gd name="T98" fmla="*/ 2147483647 w 794"/>
              <a:gd name="T99" fmla="*/ 2147483647 h 500"/>
              <a:gd name="T100" fmla="*/ 2147483647 w 794"/>
              <a:gd name="T101" fmla="*/ 2147483647 h 5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794"/>
              <a:gd name="T154" fmla="*/ 0 h 500"/>
              <a:gd name="T155" fmla="*/ 794 w 794"/>
              <a:gd name="T156" fmla="*/ 500 h 50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794" h="500">
                <a:moveTo>
                  <a:pt x="786" y="0"/>
                </a:moveTo>
                <a:lnTo>
                  <a:pt x="793" y="15"/>
                </a:lnTo>
                <a:lnTo>
                  <a:pt x="764" y="59"/>
                </a:lnTo>
                <a:lnTo>
                  <a:pt x="750" y="98"/>
                </a:lnTo>
                <a:lnTo>
                  <a:pt x="728" y="135"/>
                </a:lnTo>
                <a:lnTo>
                  <a:pt x="705" y="176"/>
                </a:lnTo>
                <a:lnTo>
                  <a:pt x="692" y="189"/>
                </a:lnTo>
                <a:lnTo>
                  <a:pt x="699" y="223"/>
                </a:lnTo>
                <a:lnTo>
                  <a:pt x="656" y="248"/>
                </a:lnTo>
                <a:lnTo>
                  <a:pt x="663" y="272"/>
                </a:lnTo>
                <a:lnTo>
                  <a:pt x="663" y="300"/>
                </a:lnTo>
                <a:lnTo>
                  <a:pt x="688" y="321"/>
                </a:lnTo>
                <a:lnTo>
                  <a:pt x="685" y="338"/>
                </a:lnTo>
                <a:lnTo>
                  <a:pt x="702" y="366"/>
                </a:lnTo>
                <a:lnTo>
                  <a:pt x="714" y="372"/>
                </a:lnTo>
                <a:lnTo>
                  <a:pt x="714" y="393"/>
                </a:lnTo>
                <a:lnTo>
                  <a:pt x="673" y="431"/>
                </a:lnTo>
                <a:lnTo>
                  <a:pt x="669" y="449"/>
                </a:lnTo>
                <a:lnTo>
                  <a:pt x="673" y="470"/>
                </a:lnTo>
                <a:lnTo>
                  <a:pt x="666" y="490"/>
                </a:lnTo>
                <a:lnTo>
                  <a:pt x="649" y="499"/>
                </a:lnTo>
                <a:lnTo>
                  <a:pt x="637" y="499"/>
                </a:lnTo>
                <a:lnTo>
                  <a:pt x="620" y="486"/>
                </a:lnTo>
                <a:lnTo>
                  <a:pt x="607" y="477"/>
                </a:lnTo>
                <a:lnTo>
                  <a:pt x="587" y="477"/>
                </a:lnTo>
                <a:lnTo>
                  <a:pt x="555" y="470"/>
                </a:lnTo>
                <a:lnTo>
                  <a:pt x="542" y="472"/>
                </a:lnTo>
                <a:lnTo>
                  <a:pt x="529" y="459"/>
                </a:lnTo>
                <a:lnTo>
                  <a:pt x="513" y="444"/>
                </a:lnTo>
                <a:lnTo>
                  <a:pt x="499" y="444"/>
                </a:lnTo>
                <a:lnTo>
                  <a:pt x="489" y="437"/>
                </a:lnTo>
                <a:lnTo>
                  <a:pt x="489" y="421"/>
                </a:lnTo>
                <a:lnTo>
                  <a:pt x="483" y="400"/>
                </a:lnTo>
                <a:lnTo>
                  <a:pt x="470" y="390"/>
                </a:lnTo>
                <a:lnTo>
                  <a:pt x="448" y="369"/>
                </a:lnTo>
                <a:lnTo>
                  <a:pt x="408" y="341"/>
                </a:lnTo>
                <a:lnTo>
                  <a:pt x="386" y="341"/>
                </a:lnTo>
                <a:lnTo>
                  <a:pt x="362" y="341"/>
                </a:lnTo>
                <a:lnTo>
                  <a:pt x="343" y="328"/>
                </a:lnTo>
                <a:lnTo>
                  <a:pt x="314" y="317"/>
                </a:lnTo>
                <a:lnTo>
                  <a:pt x="304" y="307"/>
                </a:lnTo>
                <a:lnTo>
                  <a:pt x="278" y="297"/>
                </a:lnTo>
                <a:lnTo>
                  <a:pt x="249" y="294"/>
                </a:lnTo>
                <a:lnTo>
                  <a:pt x="235" y="294"/>
                </a:lnTo>
                <a:lnTo>
                  <a:pt x="213" y="269"/>
                </a:lnTo>
                <a:lnTo>
                  <a:pt x="206" y="261"/>
                </a:lnTo>
                <a:lnTo>
                  <a:pt x="190" y="259"/>
                </a:lnTo>
                <a:lnTo>
                  <a:pt x="189" y="248"/>
                </a:lnTo>
                <a:lnTo>
                  <a:pt x="173" y="223"/>
                </a:lnTo>
                <a:lnTo>
                  <a:pt x="154" y="223"/>
                </a:lnTo>
                <a:lnTo>
                  <a:pt x="137" y="217"/>
                </a:lnTo>
                <a:lnTo>
                  <a:pt x="124" y="196"/>
                </a:lnTo>
                <a:lnTo>
                  <a:pt x="118" y="194"/>
                </a:lnTo>
                <a:lnTo>
                  <a:pt x="101" y="194"/>
                </a:lnTo>
                <a:lnTo>
                  <a:pt x="82" y="201"/>
                </a:lnTo>
                <a:lnTo>
                  <a:pt x="65" y="201"/>
                </a:lnTo>
                <a:lnTo>
                  <a:pt x="49" y="189"/>
                </a:lnTo>
                <a:lnTo>
                  <a:pt x="49" y="176"/>
                </a:lnTo>
                <a:lnTo>
                  <a:pt x="43" y="161"/>
                </a:lnTo>
                <a:lnTo>
                  <a:pt x="24" y="166"/>
                </a:lnTo>
                <a:lnTo>
                  <a:pt x="17" y="160"/>
                </a:lnTo>
                <a:lnTo>
                  <a:pt x="24" y="153"/>
                </a:lnTo>
                <a:lnTo>
                  <a:pt x="0" y="135"/>
                </a:lnTo>
                <a:lnTo>
                  <a:pt x="0" y="121"/>
                </a:lnTo>
                <a:lnTo>
                  <a:pt x="7" y="111"/>
                </a:lnTo>
                <a:lnTo>
                  <a:pt x="17" y="99"/>
                </a:lnTo>
                <a:lnTo>
                  <a:pt x="17" y="90"/>
                </a:lnTo>
                <a:lnTo>
                  <a:pt x="7" y="80"/>
                </a:lnTo>
                <a:lnTo>
                  <a:pt x="10" y="65"/>
                </a:lnTo>
                <a:lnTo>
                  <a:pt x="20" y="52"/>
                </a:lnTo>
                <a:lnTo>
                  <a:pt x="69" y="18"/>
                </a:lnTo>
                <a:lnTo>
                  <a:pt x="89" y="21"/>
                </a:lnTo>
                <a:lnTo>
                  <a:pt x="96" y="31"/>
                </a:lnTo>
                <a:lnTo>
                  <a:pt x="125" y="46"/>
                </a:lnTo>
                <a:lnTo>
                  <a:pt x="141" y="31"/>
                </a:lnTo>
                <a:lnTo>
                  <a:pt x="151" y="15"/>
                </a:lnTo>
                <a:lnTo>
                  <a:pt x="238" y="15"/>
                </a:lnTo>
                <a:lnTo>
                  <a:pt x="242" y="28"/>
                </a:lnTo>
                <a:lnTo>
                  <a:pt x="271" y="42"/>
                </a:lnTo>
                <a:lnTo>
                  <a:pt x="278" y="55"/>
                </a:lnTo>
                <a:lnTo>
                  <a:pt x="290" y="62"/>
                </a:lnTo>
                <a:lnTo>
                  <a:pt x="300" y="55"/>
                </a:lnTo>
                <a:lnTo>
                  <a:pt x="336" y="73"/>
                </a:lnTo>
                <a:lnTo>
                  <a:pt x="355" y="80"/>
                </a:lnTo>
                <a:lnTo>
                  <a:pt x="376" y="73"/>
                </a:lnTo>
                <a:lnTo>
                  <a:pt x="402" y="59"/>
                </a:lnTo>
                <a:lnTo>
                  <a:pt x="424" y="59"/>
                </a:lnTo>
                <a:lnTo>
                  <a:pt x="448" y="73"/>
                </a:lnTo>
                <a:lnTo>
                  <a:pt x="463" y="77"/>
                </a:lnTo>
                <a:lnTo>
                  <a:pt x="490" y="70"/>
                </a:lnTo>
                <a:lnTo>
                  <a:pt x="520" y="73"/>
                </a:lnTo>
                <a:lnTo>
                  <a:pt x="539" y="65"/>
                </a:lnTo>
                <a:lnTo>
                  <a:pt x="561" y="59"/>
                </a:lnTo>
                <a:lnTo>
                  <a:pt x="587" y="42"/>
                </a:lnTo>
                <a:lnTo>
                  <a:pt x="607" y="34"/>
                </a:lnTo>
                <a:lnTo>
                  <a:pt x="640" y="31"/>
                </a:lnTo>
                <a:lnTo>
                  <a:pt x="666" y="34"/>
                </a:lnTo>
                <a:lnTo>
                  <a:pt x="688" y="31"/>
                </a:lnTo>
                <a:lnTo>
                  <a:pt x="711" y="11"/>
                </a:lnTo>
                <a:lnTo>
                  <a:pt x="721" y="6"/>
                </a:lnTo>
                <a:lnTo>
                  <a:pt x="735" y="11"/>
                </a:lnTo>
                <a:lnTo>
                  <a:pt x="764" y="11"/>
                </a:lnTo>
                <a:lnTo>
                  <a:pt x="786" y="0"/>
                </a:lnTo>
              </a:path>
            </a:pathLst>
          </a:custGeom>
          <a:solidFill>
            <a:srgbClr val="008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grpSp>
        <p:nvGrpSpPr>
          <p:cNvPr id="72727" name="Group 23"/>
          <p:cNvGrpSpPr>
            <a:grpSpLocks/>
          </p:cNvGrpSpPr>
          <p:nvPr/>
        </p:nvGrpSpPr>
        <p:grpSpPr bwMode="auto">
          <a:xfrm>
            <a:off x="3341688" y="5278438"/>
            <a:ext cx="98425" cy="128587"/>
            <a:chOff x="2369" y="3420"/>
            <a:chExt cx="62" cy="81"/>
          </a:xfrm>
          <a:solidFill>
            <a:srgbClr val="008000"/>
          </a:solidFill>
        </p:grpSpPr>
        <p:sp>
          <p:nvSpPr>
            <p:cNvPr id="72762" name="Freeform 24"/>
            <p:cNvSpPr>
              <a:spLocks/>
            </p:cNvSpPr>
            <p:nvPr/>
          </p:nvSpPr>
          <p:spPr bwMode="auto">
            <a:xfrm>
              <a:off x="2393" y="3438"/>
              <a:ext cx="28" cy="30"/>
            </a:xfrm>
            <a:custGeom>
              <a:avLst/>
              <a:gdLst>
                <a:gd name="T0" fmla="*/ 27 w 28"/>
                <a:gd name="T1" fmla="*/ 5 h 30"/>
                <a:gd name="T2" fmla="*/ 11 w 28"/>
                <a:gd name="T3" fmla="*/ 0 h 30"/>
                <a:gd name="T4" fmla="*/ 0 w 28"/>
                <a:gd name="T5" fmla="*/ 1 h 30"/>
                <a:gd name="T6" fmla="*/ 1 w 28"/>
                <a:gd name="T7" fmla="*/ 18 h 30"/>
                <a:gd name="T8" fmla="*/ 17 w 28"/>
                <a:gd name="T9" fmla="*/ 29 h 30"/>
                <a:gd name="T10" fmla="*/ 27 w 28"/>
                <a:gd name="T11" fmla="*/ 5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7" y="5"/>
                  </a:moveTo>
                  <a:lnTo>
                    <a:pt x="11" y="0"/>
                  </a:lnTo>
                  <a:lnTo>
                    <a:pt x="0" y="1"/>
                  </a:lnTo>
                  <a:lnTo>
                    <a:pt x="1" y="18"/>
                  </a:lnTo>
                  <a:lnTo>
                    <a:pt x="17" y="29"/>
                  </a:lnTo>
                  <a:lnTo>
                    <a:pt x="27" y="5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2763" name="Freeform 25"/>
            <p:cNvSpPr>
              <a:spLocks/>
            </p:cNvSpPr>
            <p:nvPr/>
          </p:nvSpPr>
          <p:spPr bwMode="auto">
            <a:xfrm>
              <a:off x="2369" y="3420"/>
              <a:ext cx="29" cy="27"/>
            </a:xfrm>
            <a:custGeom>
              <a:avLst/>
              <a:gdLst>
                <a:gd name="T0" fmla="*/ 26 w 29"/>
                <a:gd name="T1" fmla="*/ 0 h 27"/>
                <a:gd name="T2" fmla="*/ 0 w 29"/>
                <a:gd name="T3" fmla="*/ 1 h 27"/>
                <a:gd name="T4" fmla="*/ 18 w 29"/>
                <a:gd name="T5" fmla="*/ 26 h 27"/>
                <a:gd name="T6" fmla="*/ 28 w 29"/>
                <a:gd name="T7" fmla="*/ 15 h 27"/>
                <a:gd name="T8" fmla="*/ 26 w 29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27"/>
                <a:gd name="T17" fmla="*/ 29 w 29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27">
                  <a:moveTo>
                    <a:pt x="26" y="0"/>
                  </a:moveTo>
                  <a:lnTo>
                    <a:pt x="0" y="1"/>
                  </a:lnTo>
                  <a:lnTo>
                    <a:pt x="18" y="26"/>
                  </a:lnTo>
                  <a:lnTo>
                    <a:pt x="28" y="15"/>
                  </a:lnTo>
                  <a:lnTo>
                    <a:pt x="26" y="0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2764" name="Freeform 26"/>
            <p:cNvSpPr>
              <a:spLocks/>
            </p:cNvSpPr>
            <p:nvPr/>
          </p:nvSpPr>
          <p:spPr bwMode="auto">
            <a:xfrm>
              <a:off x="2403" y="3474"/>
              <a:ext cx="28" cy="27"/>
            </a:xfrm>
            <a:custGeom>
              <a:avLst/>
              <a:gdLst>
                <a:gd name="T0" fmla="*/ 27 w 28"/>
                <a:gd name="T1" fmla="*/ 8 h 27"/>
                <a:gd name="T2" fmla="*/ 8 w 28"/>
                <a:gd name="T3" fmla="*/ 0 h 27"/>
                <a:gd name="T4" fmla="*/ 0 w 28"/>
                <a:gd name="T5" fmla="*/ 8 h 27"/>
                <a:gd name="T6" fmla="*/ 22 w 28"/>
                <a:gd name="T7" fmla="*/ 26 h 27"/>
                <a:gd name="T8" fmla="*/ 27 w 28"/>
                <a:gd name="T9" fmla="*/ 8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7"/>
                <a:gd name="T17" fmla="*/ 28 w 28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7">
                  <a:moveTo>
                    <a:pt x="27" y="8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22" y="26"/>
                  </a:lnTo>
                  <a:lnTo>
                    <a:pt x="27" y="8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34840" name="Rectangle 27"/>
          <p:cNvSpPr>
            <a:spLocks noChangeArrowheads="1"/>
          </p:cNvSpPr>
          <p:nvPr/>
        </p:nvSpPr>
        <p:spPr bwMode="auto">
          <a:xfrm>
            <a:off x="819150" y="1892300"/>
            <a:ext cx="414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80</a:t>
            </a:r>
          </a:p>
        </p:txBody>
      </p:sp>
      <p:sp>
        <p:nvSpPr>
          <p:cNvPr id="34841" name="Rectangle 28"/>
          <p:cNvSpPr>
            <a:spLocks noChangeArrowheads="1"/>
          </p:cNvSpPr>
          <p:nvPr/>
        </p:nvSpPr>
        <p:spPr bwMode="auto">
          <a:xfrm>
            <a:off x="1371600" y="1608138"/>
            <a:ext cx="603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182</a:t>
            </a:r>
          </a:p>
        </p:txBody>
      </p:sp>
      <p:sp>
        <p:nvSpPr>
          <p:cNvPr id="34842" name="Rectangle 29"/>
          <p:cNvSpPr>
            <a:spLocks noChangeArrowheads="1"/>
          </p:cNvSpPr>
          <p:nvPr/>
        </p:nvSpPr>
        <p:spPr bwMode="auto">
          <a:xfrm>
            <a:off x="2025650" y="1262063"/>
            <a:ext cx="414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18</a:t>
            </a:r>
          </a:p>
        </p:txBody>
      </p:sp>
      <p:sp>
        <p:nvSpPr>
          <p:cNvPr id="34843" name="Rectangle 30"/>
          <p:cNvSpPr>
            <a:spLocks noChangeArrowheads="1"/>
          </p:cNvSpPr>
          <p:nvPr/>
        </p:nvSpPr>
        <p:spPr bwMode="auto">
          <a:xfrm>
            <a:off x="2700338" y="1490663"/>
            <a:ext cx="4143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15</a:t>
            </a:r>
          </a:p>
        </p:txBody>
      </p:sp>
      <p:sp>
        <p:nvSpPr>
          <p:cNvPr id="34844" name="Rectangle 31"/>
          <p:cNvSpPr>
            <a:spLocks noChangeArrowheads="1"/>
          </p:cNvSpPr>
          <p:nvPr/>
        </p:nvSpPr>
        <p:spPr bwMode="auto">
          <a:xfrm>
            <a:off x="2209800" y="1697038"/>
            <a:ext cx="414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30</a:t>
            </a:r>
          </a:p>
        </p:txBody>
      </p:sp>
      <p:sp>
        <p:nvSpPr>
          <p:cNvPr id="34845" name="Rectangle 32"/>
          <p:cNvSpPr>
            <a:spLocks noChangeArrowheads="1"/>
          </p:cNvSpPr>
          <p:nvPr/>
        </p:nvSpPr>
        <p:spPr bwMode="auto">
          <a:xfrm>
            <a:off x="2060575" y="2206625"/>
            <a:ext cx="414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29</a:t>
            </a:r>
          </a:p>
        </p:txBody>
      </p:sp>
      <p:sp>
        <p:nvSpPr>
          <p:cNvPr id="34846" name="Rectangle 33"/>
          <p:cNvSpPr>
            <a:spLocks noChangeArrowheads="1"/>
          </p:cNvSpPr>
          <p:nvPr/>
        </p:nvSpPr>
        <p:spPr bwMode="auto">
          <a:xfrm>
            <a:off x="1189038" y="2282825"/>
            <a:ext cx="414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27</a:t>
            </a:r>
          </a:p>
        </p:txBody>
      </p:sp>
      <p:sp>
        <p:nvSpPr>
          <p:cNvPr id="34847" name="Rectangle 34"/>
          <p:cNvSpPr>
            <a:spLocks noChangeArrowheads="1"/>
          </p:cNvSpPr>
          <p:nvPr/>
        </p:nvSpPr>
        <p:spPr bwMode="auto">
          <a:xfrm>
            <a:off x="1905000" y="2705100"/>
            <a:ext cx="414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50</a:t>
            </a:r>
          </a:p>
        </p:txBody>
      </p:sp>
      <p:sp>
        <p:nvSpPr>
          <p:cNvPr id="34848" name="Rectangle 35"/>
          <p:cNvSpPr>
            <a:spLocks noChangeArrowheads="1"/>
          </p:cNvSpPr>
          <p:nvPr/>
        </p:nvSpPr>
        <p:spPr bwMode="auto">
          <a:xfrm>
            <a:off x="990600" y="4217988"/>
            <a:ext cx="414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12</a:t>
            </a:r>
          </a:p>
        </p:txBody>
      </p:sp>
      <p:sp>
        <p:nvSpPr>
          <p:cNvPr id="34849" name="Rectangle 36"/>
          <p:cNvSpPr>
            <a:spLocks noChangeArrowheads="1"/>
          </p:cNvSpPr>
          <p:nvPr/>
        </p:nvSpPr>
        <p:spPr bwMode="auto">
          <a:xfrm>
            <a:off x="2700338" y="2740025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34850" name="Rectangle 37"/>
          <p:cNvSpPr>
            <a:spLocks noChangeArrowheads="1"/>
          </p:cNvSpPr>
          <p:nvPr/>
        </p:nvSpPr>
        <p:spPr bwMode="auto">
          <a:xfrm>
            <a:off x="2381250" y="2994025"/>
            <a:ext cx="414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34851" name="Rectangle 38"/>
          <p:cNvSpPr>
            <a:spLocks noChangeArrowheads="1"/>
          </p:cNvSpPr>
          <p:nvPr/>
        </p:nvSpPr>
        <p:spPr bwMode="auto">
          <a:xfrm>
            <a:off x="2433638" y="3502025"/>
            <a:ext cx="414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42</a:t>
            </a:r>
          </a:p>
        </p:txBody>
      </p:sp>
      <p:sp>
        <p:nvSpPr>
          <p:cNvPr id="34852" name="Rectangle 39"/>
          <p:cNvSpPr>
            <a:spLocks noChangeArrowheads="1"/>
          </p:cNvSpPr>
          <p:nvPr/>
        </p:nvSpPr>
        <p:spPr bwMode="auto">
          <a:xfrm>
            <a:off x="2917825" y="3349625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34853" name="Rectangle 40"/>
          <p:cNvSpPr>
            <a:spLocks noChangeArrowheads="1"/>
          </p:cNvSpPr>
          <p:nvPr/>
        </p:nvSpPr>
        <p:spPr bwMode="auto">
          <a:xfrm>
            <a:off x="3200400" y="4002088"/>
            <a:ext cx="414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29</a:t>
            </a:r>
          </a:p>
        </p:txBody>
      </p:sp>
      <p:sp>
        <p:nvSpPr>
          <p:cNvPr id="34854" name="Rectangle 41"/>
          <p:cNvSpPr>
            <a:spLocks noChangeArrowheads="1"/>
          </p:cNvSpPr>
          <p:nvPr/>
        </p:nvSpPr>
        <p:spPr bwMode="auto">
          <a:xfrm>
            <a:off x="3886200" y="3979863"/>
            <a:ext cx="414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26</a:t>
            </a:r>
          </a:p>
        </p:txBody>
      </p:sp>
      <p:sp>
        <p:nvSpPr>
          <p:cNvPr id="34855" name="Rectangle 42"/>
          <p:cNvSpPr>
            <a:spLocks noChangeArrowheads="1"/>
          </p:cNvSpPr>
          <p:nvPr/>
        </p:nvSpPr>
        <p:spPr bwMode="auto">
          <a:xfrm>
            <a:off x="3776663" y="4264025"/>
            <a:ext cx="2952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34856" name="Rectangle 43"/>
          <p:cNvSpPr>
            <a:spLocks noChangeArrowheads="1"/>
          </p:cNvSpPr>
          <p:nvPr/>
        </p:nvSpPr>
        <p:spPr bwMode="auto">
          <a:xfrm>
            <a:off x="3841750" y="4794250"/>
            <a:ext cx="414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14</a:t>
            </a:r>
          </a:p>
        </p:txBody>
      </p:sp>
      <p:sp>
        <p:nvSpPr>
          <p:cNvPr id="34857" name="Rectangle 44"/>
          <p:cNvSpPr>
            <a:spLocks noChangeArrowheads="1"/>
          </p:cNvSpPr>
          <p:nvPr/>
        </p:nvSpPr>
        <p:spPr bwMode="auto">
          <a:xfrm>
            <a:off x="2943225" y="5586413"/>
            <a:ext cx="414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28</a:t>
            </a:r>
          </a:p>
        </p:txBody>
      </p:sp>
      <p:sp>
        <p:nvSpPr>
          <p:cNvPr id="34858" name="Text Box 45"/>
          <p:cNvSpPr txBox="1">
            <a:spLocks noChangeArrowheads="1"/>
          </p:cNvSpPr>
          <p:nvPr/>
        </p:nvSpPr>
        <p:spPr bwMode="auto">
          <a:xfrm>
            <a:off x="5534025" y="4202113"/>
            <a:ext cx="2924175" cy="156845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600" b="1">
                <a:solidFill>
                  <a:srgbClr val="FAFD00"/>
                </a:solidFill>
              </a:rPr>
              <a:t>Pts coming from outside Italy</a:t>
            </a:r>
          </a:p>
          <a:p>
            <a:pPr>
              <a:buFontTx/>
              <a:buChar char="-"/>
            </a:pPr>
            <a:r>
              <a:rPr lang="en-US" altLang="it-IT" sz="1600" b="1">
                <a:solidFill>
                  <a:srgbClr val="FAFD00"/>
                </a:solidFill>
              </a:rPr>
              <a:t> Greece		1</a:t>
            </a:r>
          </a:p>
          <a:p>
            <a:pPr>
              <a:buFontTx/>
              <a:buChar char="-"/>
            </a:pPr>
            <a:r>
              <a:rPr lang="en-US" altLang="it-IT" sz="1600" b="1">
                <a:solidFill>
                  <a:srgbClr val="FAFD00"/>
                </a:solidFill>
              </a:rPr>
              <a:t> Kosovo		1</a:t>
            </a:r>
          </a:p>
          <a:p>
            <a:pPr>
              <a:buFontTx/>
              <a:buChar char="-"/>
            </a:pPr>
            <a:r>
              <a:rPr lang="en-US" altLang="it-IT" sz="1600" b="1">
                <a:solidFill>
                  <a:srgbClr val="FAFD00"/>
                </a:solidFill>
              </a:rPr>
              <a:t> Romania		2</a:t>
            </a:r>
          </a:p>
          <a:p>
            <a:r>
              <a:rPr lang="en-US" altLang="it-IT" sz="1600" b="1">
                <a:solidFill>
                  <a:srgbClr val="FAFD00"/>
                </a:solidFill>
              </a:rPr>
              <a:t>- U.S.A.		1</a:t>
            </a:r>
          </a:p>
          <a:p>
            <a:r>
              <a:rPr lang="en-US" altLang="it-IT" sz="1600" b="1">
                <a:solidFill>
                  <a:srgbClr val="FAFD00"/>
                </a:solidFill>
              </a:rPr>
              <a:t>- Uganda		1</a:t>
            </a:r>
          </a:p>
        </p:txBody>
      </p:sp>
      <p:sp>
        <p:nvSpPr>
          <p:cNvPr id="34859" name="Rectangle 46"/>
          <p:cNvSpPr>
            <a:spLocks noChangeArrowheads="1"/>
          </p:cNvSpPr>
          <p:nvPr/>
        </p:nvSpPr>
        <p:spPr bwMode="auto">
          <a:xfrm>
            <a:off x="763588" y="1541463"/>
            <a:ext cx="2952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4860" name="Rectangle 47"/>
          <p:cNvSpPr>
            <a:spLocks noChangeArrowheads="1"/>
          </p:cNvSpPr>
          <p:nvPr/>
        </p:nvSpPr>
        <p:spPr bwMode="auto">
          <a:xfrm>
            <a:off x="3209925" y="3603625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</a:rPr>
              <a:t>4</a:t>
            </a:r>
          </a:p>
        </p:txBody>
      </p:sp>
      <p:grpSp>
        <p:nvGrpSpPr>
          <p:cNvPr id="34861" name="Group 50"/>
          <p:cNvGrpSpPr>
            <a:grpSpLocks/>
          </p:cNvGrpSpPr>
          <p:nvPr/>
        </p:nvGrpSpPr>
        <p:grpSpPr bwMode="auto">
          <a:xfrm>
            <a:off x="1766888" y="4421188"/>
            <a:ext cx="1412875" cy="927100"/>
            <a:chOff x="3648" y="2656"/>
            <a:chExt cx="983" cy="617"/>
          </a:xfrm>
        </p:grpSpPr>
        <p:grpSp>
          <p:nvGrpSpPr>
            <p:cNvPr id="34864" name="Group 52"/>
            <p:cNvGrpSpPr>
              <a:grpSpLocks/>
            </p:cNvGrpSpPr>
            <p:nvPr/>
          </p:nvGrpSpPr>
          <p:grpSpPr bwMode="auto">
            <a:xfrm>
              <a:off x="3648" y="2656"/>
              <a:ext cx="810" cy="225"/>
              <a:chOff x="3648" y="3052"/>
              <a:chExt cx="810" cy="225"/>
            </a:xfrm>
          </p:grpSpPr>
          <p:sp>
            <p:nvSpPr>
              <p:cNvPr id="34871" name="Rectangle 53"/>
              <p:cNvSpPr>
                <a:spLocks noChangeArrowheads="1"/>
              </p:cNvSpPr>
              <p:nvPr/>
            </p:nvSpPr>
            <p:spPr bwMode="auto">
              <a:xfrm>
                <a:off x="3648" y="3120"/>
                <a:ext cx="86" cy="86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34872" name="Text Box 54"/>
              <p:cNvSpPr txBox="1">
                <a:spLocks noChangeArrowheads="1"/>
              </p:cNvSpPr>
              <p:nvPr/>
            </p:nvSpPr>
            <p:spPr bwMode="auto">
              <a:xfrm>
                <a:off x="3854" y="3052"/>
                <a:ext cx="604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it-IT" sz="1600" b="1">
                    <a:solidFill>
                      <a:srgbClr val="FAFD00"/>
                    </a:solidFill>
                    <a:cs typeface="Times New Roman" panose="02020603050405020304" pitchFamily="18" charset="0"/>
                  </a:rPr>
                  <a:t>≤</a:t>
                </a:r>
                <a:r>
                  <a:rPr lang="en-US" altLang="it-IT" sz="1600" b="1">
                    <a:solidFill>
                      <a:srgbClr val="FAFD00"/>
                    </a:solidFill>
                  </a:rPr>
                  <a:t> 20 pts</a:t>
                </a:r>
              </a:p>
            </p:txBody>
          </p:sp>
        </p:grpSp>
        <p:grpSp>
          <p:nvGrpSpPr>
            <p:cNvPr id="34865" name="Group 55"/>
            <p:cNvGrpSpPr>
              <a:grpSpLocks/>
            </p:cNvGrpSpPr>
            <p:nvPr/>
          </p:nvGrpSpPr>
          <p:grpSpPr bwMode="auto">
            <a:xfrm>
              <a:off x="3648" y="2856"/>
              <a:ext cx="983" cy="225"/>
              <a:chOff x="3648" y="2856"/>
              <a:chExt cx="983" cy="225"/>
            </a:xfrm>
          </p:grpSpPr>
          <p:sp>
            <p:nvSpPr>
              <p:cNvPr id="34869" name="Rectangle 56"/>
              <p:cNvSpPr>
                <a:spLocks noChangeArrowheads="1"/>
              </p:cNvSpPr>
              <p:nvPr/>
            </p:nvSpPr>
            <p:spPr bwMode="auto">
              <a:xfrm>
                <a:off x="3648" y="2922"/>
                <a:ext cx="86" cy="86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34870" name="Text Box 57"/>
              <p:cNvSpPr txBox="1">
                <a:spLocks noChangeArrowheads="1"/>
              </p:cNvSpPr>
              <p:nvPr/>
            </p:nvSpPr>
            <p:spPr bwMode="auto">
              <a:xfrm>
                <a:off x="3856" y="2856"/>
                <a:ext cx="775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it-IT" sz="1600" b="1">
                    <a:solidFill>
                      <a:srgbClr val="FAFD00"/>
                    </a:solidFill>
                  </a:rPr>
                  <a:t>21 – 40 pts</a:t>
                </a:r>
              </a:p>
            </p:txBody>
          </p:sp>
        </p:grpSp>
        <p:grpSp>
          <p:nvGrpSpPr>
            <p:cNvPr id="34866" name="Group 58"/>
            <p:cNvGrpSpPr>
              <a:grpSpLocks/>
            </p:cNvGrpSpPr>
            <p:nvPr/>
          </p:nvGrpSpPr>
          <p:grpSpPr bwMode="auto">
            <a:xfrm>
              <a:off x="3650" y="3048"/>
              <a:ext cx="812" cy="225"/>
              <a:chOff x="3648" y="2668"/>
              <a:chExt cx="812" cy="225"/>
            </a:xfrm>
          </p:grpSpPr>
          <p:sp>
            <p:nvSpPr>
              <p:cNvPr id="34867" name="Rectangle 59"/>
              <p:cNvSpPr>
                <a:spLocks noChangeArrowheads="1"/>
              </p:cNvSpPr>
              <p:nvPr/>
            </p:nvSpPr>
            <p:spPr bwMode="auto">
              <a:xfrm>
                <a:off x="3648" y="2736"/>
                <a:ext cx="86" cy="8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34868" name="Text Box 60"/>
              <p:cNvSpPr txBox="1">
                <a:spLocks noChangeArrowheads="1"/>
              </p:cNvSpPr>
              <p:nvPr/>
            </p:nvSpPr>
            <p:spPr bwMode="auto">
              <a:xfrm>
                <a:off x="3856" y="2668"/>
                <a:ext cx="604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it-IT" sz="1600" b="1">
                    <a:solidFill>
                      <a:srgbClr val="FAFD00"/>
                    </a:solidFill>
                    <a:cs typeface="Times New Roman" panose="02020603050405020304" pitchFamily="18" charset="0"/>
                  </a:rPr>
                  <a:t>≥ 41</a:t>
                </a:r>
                <a:r>
                  <a:rPr lang="en-US" altLang="it-IT" sz="1600" b="1">
                    <a:solidFill>
                      <a:srgbClr val="FAFD00"/>
                    </a:solidFill>
                  </a:rPr>
                  <a:t> pts</a:t>
                </a:r>
              </a:p>
            </p:txBody>
          </p:sp>
        </p:grpSp>
      </p:grpSp>
      <p:sp>
        <p:nvSpPr>
          <p:cNvPr id="34862" name="Rectangle 61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PATIENTS’ REFERRAL</a:t>
            </a:r>
            <a:endParaRPr lang="en-US" altLang="it-IT" sz="2000" b="1">
              <a:solidFill>
                <a:srgbClr val="FAFD00"/>
              </a:solidFill>
            </a:endParaRPr>
          </a:p>
        </p:txBody>
      </p:sp>
      <p:sp>
        <p:nvSpPr>
          <p:cNvPr id="34863" name="Rectangle 61"/>
          <p:cNvSpPr>
            <a:spLocks noChangeArrowheads="1"/>
          </p:cNvSpPr>
          <p:nvPr/>
        </p:nvSpPr>
        <p:spPr bwMode="auto">
          <a:xfrm>
            <a:off x="5076825" y="1925638"/>
            <a:ext cx="3527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300" b="1">
                <a:solidFill>
                  <a:srgbClr val="FAFD00"/>
                </a:solidFill>
                <a:cs typeface="Times New Roman" panose="02020603050405020304" pitchFamily="18" charset="0"/>
              </a:rPr>
              <a:t>FROM 4/1994 TO 4/2015</a:t>
            </a:r>
          </a:p>
          <a:p>
            <a:pPr algn="ctr"/>
            <a:r>
              <a:rPr lang="en-US" altLang="it-IT" sz="2300" b="1">
                <a:solidFill>
                  <a:srgbClr val="FAFD00"/>
                </a:solidFill>
                <a:cs typeface="Times New Roman" panose="02020603050405020304" pitchFamily="18" charset="0"/>
              </a:rPr>
              <a:t>620 PEAs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reeform 2"/>
          <p:cNvSpPr>
            <a:spLocks/>
          </p:cNvSpPr>
          <p:nvPr/>
        </p:nvSpPr>
        <p:spPr bwMode="auto">
          <a:xfrm>
            <a:off x="874713" y="3870325"/>
            <a:ext cx="647700" cy="1176338"/>
          </a:xfrm>
          <a:custGeom>
            <a:avLst/>
            <a:gdLst>
              <a:gd name="T0" fmla="*/ 2147483647 w 408"/>
              <a:gd name="T1" fmla="*/ 2147483647 h 741"/>
              <a:gd name="T2" fmla="*/ 2147483647 w 408"/>
              <a:gd name="T3" fmla="*/ 2147483647 h 741"/>
              <a:gd name="T4" fmla="*/ 2147483647 w 408"/>
              <a:gd name="T5" fmla="*/ 2147483647 h 741"/>
              <a:gd name="T6" fmla="*/ 2147483647 w 408"/>
              <a:gd name="T7" fmla="*/ 2147483647 h 741"/>
              <a:gd name="T8" fmla="*/ 2147483647 w 408"/>
              <a:gd name="T9" fmla="*/ 2147483647 h 741"/>
              <a:gd name="T10" fmla="*/ 2147483647 w 408"/>
              <a:gd name="T11" fmla="*/ 2147483647 h 741"/>
              <a:gd name="T12" fmla="*/ 2147483647 w 408"/>
              <a:gd name="T13" fmla="*/ 2147483647 h 741"/>
              <a:gd name="T14" fmla="*/ 2147483647 w 408"/>
              <a:gd name="T15" fmla="*/ 2147483647 h 741"/>
              <a:gd name="T16" fmla="*/ 2147483647 w 408"/>
              <a:gd name="T17" fmla="*/ 2147483647 h 741"/>
              <a:gd name="T18" fmla="*/ 2147483647 w 408"/>
              <a:gd name="T19" fmla="*/ 2147483647 h 741"/>
              <a:gd name="T20" fmla="*/ 2147483647 w 408"/>
              <a:gd name="T21" fmla="*/ 2147483647 h 741"/>
              <a:gd name="T22" fmla="*/ 2147483647 w 408"/>
              <a:gd name="T23" fmla="*/ 2147483647 h 741"/>
              <a:gd name="T24" fmla="*/ 2147483647 w 408"/>
              <a:gd name="T25" fmla="*/ 2147483647 h 741"/>
              <a:gd name="T26" fmla="*/ 2147483647 w 408"/>
              <a:gd name="T27" fmla="*/ 2147483647 h 741"/>
              <a:gd name="T28" fmla="*/ 2147483647 w 408"/>
              <a:gd name="T29" fmla="*/ 2147483647 h 741"/>
              <a:gd name="T30" fmla="*/ 2147483647 w 408"/>
              <a:gd name="T31" fmla="*/ 2147483647 h 741"/>
              <a:gd name="T32" fmla="*/ 2147483647 w 408"/>
              <a:gd name="T33" fmla="*/ 2147483647 h 741"/>
              <a:gd name="T34" fmla="*/ 2147483647 w 408"/>
              <a:gd name="T35" fmla="*/ 2147483647 h 741"/>
              <a:gd name="T36" fmla="*/ 2147483647 w 408"/>
              <a:gd name="T37" fmla="*/ 2147483647 h 741"/>
              <a:gd name="T38" fmla="*/ 2147483647 w 408"/>
              <a:gd name="T39" fmla="*/ 2147483647 h 741"/>
              <a:gd name="T40" fmla="*/ 2147483647 w 408"/>
              <a:gd name="T41" fmla="*/ 2147483647 h 741"/>
              <a:gd name="T42" fmla="*/ 2147483647 w 408"/>
              <a:gd name="T43" fmla="*/ 2147483647 h 741"/>
              <a:gd name="T44" fmla="*/ 2147483647 w 408"/>
              <a:gd name="T45" fmla="*/ 2147483647 h 741"/>
              <a:gd name="T46" fmla="*/ 2147483647 w 408"/>
              <a:gd name="T47" fmla="*/ 2147483647 h 741"/>
              <a:gd name="T48" fmla="*/ 2147483647 w 408"/>
              <a:gd name="T49" fmla="*/ 2147483647 h 741"/>
              <a:gd name="T50" fmla="*/ 2147483647 w 408"/>
              <a:gd name="T51" fmla="*/ 2147483647 h 741"/>
              <a:gd name="T52" fmla="*/ 2147483647 w 408"/>
              <a:gd name="T53" fmla="*/ 2147483647 h 741"/>
              <a:gd name="T54" fmla="*/ 2147483647 w 408"/>
              <a:gd name="T55" fmla="*/ 2147483647 h 741"/>
              <a:gd name="T56" fmla="*/ 2147483647 w 408"/>
              <a:gd name="T57" fmla="*/ 2147483647 h 741"/>
              <a:gd name="T58" fmla="*/ 2147483647 w 408"/>
              <a:gd name="T59" fmla="*/ 2147483647 h 741"/>
              <a:gd name="T60" fmla="*/ 2147483647 w 408"/>
              <a:gd name="T61" fmla="*/ 2147483647 h 741"/>
              <a:gd name="T62" fmla="*/ 2147483647 w 408"/>
              <a:gd name="T63" fmla="*/ 2147483647 h 741"/>
              <a:gd name="T64" fmla="*/ 2147483647 w 408"/>
              <a:gd name="T65" fmla="*/ 2147483647 h 741"/>
              <a:gd name="T66" fmla="*/ 2147483647 w 408"/>
              <a:gd name="T67" fmla="*/ 2147483647 h 741"/>
              <a:gd name="T68" fmla="*/ 2147483647 w 408"/>
              <a:gd name="T69" fmla="*/ 2147483647 h 741"/>
              <a:gd name="T70" fmla="*/ 2147483647 w 408"/>
              <a:gd name="T71" fmla="*/ 2147483647 h 741"/>
              <a:gd name="T72" fmla="*/ 2147483647 w 408"/>
              <a:gd name="T73" fmla="*/ 2147483647 h 741"/>
              <a:gd name="T74" fmla="*/ 2147483647 w 408"/>
              <a:gd name="T75" fmla="*/ 2147483647 h 741"/>
              <a:gd name="T76" fmla="*/ 2147483647 w 408"/>
              <a:gd name="T77" fmla="*/ 2147483647 h 741"/>
              <a:gd name="T78" fmla="*/ 2147483647 w 408"/>
              <a:gd name="T79" fmla="*/ 2147483647 h 741"/>
              <a:gd name="T80" fmla="*/ 2147483647 w 408"/>
              <a:gd name="T81" fmla="*/ 2147483647 h 74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08"/>
              <a:gd name="T124" fmla="*/ 0 h 741"/>
              <a:gd name="T125" fmla="*/ 408 w 408"/>
              <a:gd name="T126" fmla="*/ 741 h 74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08" h="741">
                <a:moveTo>
                  <a:pt x="33" y="77"/>
                </a:moveTo>
                <a:lnTo>
                  <a:pt x="13" y="90"/>
                </a:lnTo>
                <a:lnTo>
                  <a:pt x="13" y="111"/>
                </a:lnTo>
                <a:lnTo>
                  <a:pt x="19" y="128"/>
                </a:lnTo>
                <a:lnTo>
                  <a:pt x="6" y="146"/>
                </a:lnTo>
                <a:lnTo>
                  <a:pt x="12" y="164"/>
                </a:lnTo>
                <a:lnTo>
                  <a:pt x="6" y="186"/>
                </a:lnTo>
                <a:lnTo>
                  <a:pt x="13" y="191"/>
                </a:lnTo>
                <a:lnTo>
                  <a:pt x="42" y="186"/>
                </a:lnTo>
                <a:lnTo>
                  <a:pt x="49" y="211"/>
                </a:lnTo>
                <a:lnTo>
                  <a:pt x="58" y="249"/>
                </a:lnTo>
                <a:lnTo>
                  <a:pt x="55" y="276"/>
                </a:lnTo>
                <a:lnTo>
                  <a:pt x="69" y="301"/>
                </a:lnTo>
                <a:lnTo>
                  <a:pt x="62" y="325"/>
                </a:lnTo>
                <a:lnTo>
                  <a:pt x="58" y="338"/>
                </a:lnTo>
                <a:lnTo>
                  <a:pt x="58" y="360"/>
                </a:lnTo>
                <a:lnTo>
                  <a:pt x="42" y="377"/>
                </a:lnTo>
                <a:lnTo>
                  <a:pt x="42" y="402"/>
                </a:lnTo>
                <a:lnTo>
                  <a:pt x="42" y="418"/>
                </a:lnTo>
                <a:lnTo>
                  <a:pt x="55" y="436"/>
                </a:lnTo>
                <a:lnTo>
                  <a:pt x="58" y="453"/>
                </a:lnTo>
                <a:lnTo>
                  <a:pt x="58" y="474"/>
                </a:lnTo>
                <a:lnTo>
                  <a:pt x="36" y="493"/>
                </a:lnTo>
                <a:lnTo>
                  <a:pt x="29" y="505"/>
                </a:lnTo>
                <a:lnTo>
                  <a:pt x="26" y="533"/>
                </a:lnTo>
                <a:lnTo>
                  <a:pt x="19" y="542"/>
                </a:lnTo>
                <a:lnTo>
                  <a:pt x="7" y="549"/>
                </a:lnTo>
                <a:lnTo>
                  <a:pt x="6" y="583"/>
                </a:lnTo>
                <a:lnTo>
                  <a:pt x="0" y="611"/>
                </a:lnTo>
                <a:lnTo>
                  <a:pt x="12" y="626"/>
                </a:lnTo>
                <a:lnTo>
                  <a:pt x="29" y="647"/>
                </a:lnTo>
                <a:lnTo>
                  <a:pt x="43" y="657"/>
                </a:lnTo>
                <a:lnTo>
                  <a:pt x="53" y="684"/>
                </a:lnTo>
                <a:lnTo>
                  <a:pt x="55" y="715"/>
                </a:lnTo>
                <a:lnTo>
                  <a:pt x="69" y="728"/>
                </a:lnTo>
                <a:lnTo>
                  <a:pt x="84" y="712"/>
                </a:lnTo>
                <a:lnTo>
                  <a:pt x="98" y="712"/>
                </a:lnTo>
                <a:lnTo>
                  <a:pt x="130" y="740"/>
                </a:lnTo>
                <a:lnTo>
                  <a:pt x="146" y="715"/>
                </a:lnTo>
                <a:lnTo>
                  <a:pt x="175" y="699"/>
                </a:lnTo>
                <a:lnTo>
                  <a:pt x="192" y="691"/>
                </a:lnTo>
                <a:lnTo>
                  <a:pt x="182" y="666"/>
                </a:lnTo>
                <a:lnTo>
                  <a:pt x="179" y="647"/>
                </a:lnTo>
                <a:lnTo>
                  <a:pt x="205" y="650"/>
                </a:lnTo>
                <a:lnTo>
                  <a:pt x="235" y="639"/>
                </a:lnTo>
                <a:lnTo>
                  <a:pt x="251" y="663"/>
                </a:lnTo>
                <a:lnTo>
                  <a:pt x="264" y="666"/>
                </a:lnTo>
                <a:lnTo>
                  <a:pt x="299" y="681"/>
                </a:lnTo>
                <a:lnTo>
                  <a:pt x="309" y="675"/>
                </a:lnTo>
                <a:lnTo>
                  <a:pt x="306" y="560"/>
                </a:lnTo>
                <a:lnTo>
                  <a:pt x="328" y="492"/>
                </a:lnTo>
                <a:lnTo>
                  <a:pt x="355" y="384"/>
                </a:lnTo>
                <a:lnTo>
                  <a:pt x="359" y="319"/>
                </a:lnTo>
                <a:lnTo>
                  <a:pt x="400" y="281"/>
                </a:lnTo>
                <a:lnTo>
                  <a:pt x="407" y="266"/>
                </a:lnTo>
                <a:lnTo>
                  <a:pt x="394" y="249"/>
                </a:lnTo>
                <a:lnTo>
                  <a:pt x="388" y="221"/>
                </a:lnTo>
                <a:lnTo>
                  <a:pt x="385" y="195"/>
                </a:lnTo>
                <a:lnTo>
                  <a:pt x="365" y="167"/>
                </a:lnTo>
                <a:lnTo>
                  <a:pt x="378" y="142"/>
                </a:lnTo>
                <a:lnTo>
                  <a:pt x="352" y="121"/>
                </a:lnTo>
                <a:lnTo>
                  <a:pt x="352" y="62"/>
                </a:lnTo>
                <a:lnTo>
                  <a:pt x="329" y="46"/>
                </a:lnTo>
                <a:lnTo>
                  <a:pt x="335" y="25"/>
                </a:lnTo>
                <a:lnTo>
                  <a:pt x="309" y="18"/>
                </a:lnTo>
                <a:lnTo>
                  <a:pt x="293" y="25"/>
                </a:lnTo>
                <a:lnTo>
                  <a:pt x="280" y="0"/>
                </a:lnTo>
                <a:lnTo>
                  <a:pt x="251" y="28"/>
                </a:lnTo>
                <a:lnTo>
                  <a:pt x="247" y="43"/>
                </a:lnTo>
                <a:lnTo>
                  <a:pt x="228" y="49"/>
                </a:lnTo>
                <a:lnTo>
                  <a:pt x="218" y="46"/>
                </a:lnTo>
                <a:lnTo>
                  <a:pt x="199" y="67"/>
                </a:lnTo>
                <a:lnTo>
                  <a:pt x="196" y="80"/>
                </a:lnTo>
                <a:lnTo>
                  <a:pt x="163" y="105"/>
                </a:lnTo>
                <a:lnTo>
                  <a:pt x="153" y="98"/>
                </a:lnTo>
                <a:lnTo>
                  <a:pt x="130" y="102"/>
                </a:lnTo>
                <a:lnTo>
                  <a:pt x="120" y="118"/>
                </a:lnTo>
                <a:lnTo>
                  <a:pt x="98" y="133"/>
                </a:lnTo>
                <a:lnTo>
                  <a:pt x="75" y="128"/>
                </a:lnTo>
                <a:lnTo>
                  <a:pt x="58" y="111"/>
                </a:lnTo>
                <a:lnTo>
                  <a:pt x="48" y="111"/>
                </a:lnTo>
                <a:lnTo>
                  <a:pt x="33" y="102"/>
                </a:lnTo>
                <a:lnTo>
                  <a:pt x="33" y="77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43" name="Freeform 3"/>
          <p:cNvSpPr>
            <a:spLocks/>
          </p:cNvSpPr>
          <p:nvPr/>
        </p:nvSpPr>
        <p:spPr bwMode="auto">
          <a:xfrm>
            <a:off x="3706813" y="4578350"/>
            <a:ext cx="577850" cy="1087438"/>
          </a:xfrm>
          <a:custGeom>
            <a:avLst/>
            <a:gdLst>
              <a:gd name="T0" fmla="*/ 0 w 364"/>
              <a:gd name="T1" fmla="*/ 2147483647 h 685"/>
              <a:gd name="T2" fmla="*/ 2147483647 w 364"/>
              <a:gd name="T3" fmla="*/ 2147483647 h 685"/>
              <a:gd name="T4" fmla="*/ 2147483647 w 364"/>
              <a:gd name="T5" fmla="*/ 2147483647 h 685"/>
              <a:gd name="T6" fmla="*/ 2147483647 w 364"/>
              <a:gd name="T7" fmla="*/ 2147483647 h 685"/>
              <a:gd name="T8" fmla="*/ 2147483647 w 364"/>
              <a:gd name="T9" fmla="*/ 2147483647 h 685"/>
              <a:gd name="T10" fmla="*/ 2147483647 w 364"/>
              <a:gd name="T11" fmla="*/ 2147483647 h 685"/>
              <a:gd name="T12" fmla="*/ 2147483647 w 364"/>
              <a:gd name="T13" fmla="*/ 2147483647 h 685"/>
              <a:gd name="T14" fmla="*/ 2147483647 w 364"/>
              <a:gd name="T15" fmla="*/ 2147483647 h 685"/>
              <a:gd name="T16" fmla="*/ 2147483647 w 364"/>
              <a:gd name="T17" fmla="*/ 2147483647 h 685"/>
              <a:gd name="T18" fmla="*/ 2147483647 w 364"/>
              <a:gd name="T19" fmla="*/ 2147483647 h 685"/>
              <a:gd name="T20" fmla="*/ 2147483647 w 364"/>
              <a:gd name="T21" fmla="*/ 2147483647 h 685"/>
              <a:gd name="T22" fmla="*/ 2147483647 w 364"/>
              <a:gd name="T23" fmla="*/ 2147483647 h 685"/>
              <a:gd name="T24" fmla="*/ 2147483647 w 364"/>
              <a:gd name="T25" fmla="*/ 2147483647 h 685"/>
              <a:gd name="T26" fmla="*/ 2147483647 w 364"/>
              <a:gd name="T27" fmla="*/ 2147483647 h 685"/>
              <a:gd name="T28" fmla="*/ 2147483647 w 364"/>
              <a:gd name="T29" fmla="*/ 2147483647 h 685"/>
              <a:gd name="T30" fmla="*/ 2147483647 w 364"/>
              <a:gd name="T31" fmla="*/ 2147483647 h 685"/>
              <a:gd name="T32" fmla="*/ 2147483647 w 364"/>
              <a:gd name="T33" fmla="*/ 2147483647 h 685"/>
              <a:gd name="T34" fmla="*/ 2147483647 w 364"/>
              <a:gd name="T35" fmla="*/ 2147483647 h 685"/>
              <a:gd name="T36" fmla="*/ 2147483647 w 364"/>
              <a:gd name="T37" fmla="*/ 2147483647 h 685"/>
              <a:gd name="T38" fmla="*/ 2147483647 w 364"/>
              <a:gd name="T39" fmla="*/ 2147483647 h 685"/>
              <a:gd name="T40" fmla="*/ 2147483647 w 364"/>
              <a:gd name="T41" fmla="*/ 2147483647 h 685"/>
              <a:gd name="T42" fmla="*/ 2147483647 w 364"/>
              <a:gd name="T43" fmla="*/ 2147483647 h 685"/>
              <a:gd name="T44" fmla="*/ 2147483647 w 364"/>
              <a:gd name="T45" fmla="*/ 2147483647 h 685"/>
              <a:gd name="T46" fmla="*/ 0 w 364"/>
              <a:gd name="T47" fmla="*/ 2147483647 h 685"/>
              <a:gd name="T48" fmla="*/ 2147483647 w 364"/>
              <a:gd name="T49" fmla="*/ 2147483647 h 685"/>
              <a:gd name="T50" fmla="*/ 0 w 364"/>
              <a:gd name="T51" fmla="*/ 2147483647 h 685"/>
              <a:gd name="T52" fmla="*/ 2147483647 w 364"/>
              <a:gd name="T53" fmla="*/ 2147483647 h 685"/>
              <a:gd name="T54" fmla="*/ 2147483647 w 364"/>
              <a:gd name="T55" fmla="*/ 2147483647 h 685"/>
              <a:gd name="T56" fmla="*/ 2147483647 w 364"/>
              <a:gd name="T57" fmla="*/ 2147483647 h 685"/>
              <a:gd name="T58" fmla="*/ 2147483647 w 364"/>
              <a:gd name="T59" fmla="*/ 2147483647 h 685"/>
              <a:gd name="T60" fmla="*/ 2147483647 w 364"/>
              <a:gd name="T61" fmla="*/ 2147483647 h 685"/>
              <a:gd name="T62" fmla="*/ 2147483647 w 364"/>
              <a:gd name="T63" fmla="*/ 2147483647 h 685"/>
              <a:gd name="T64" fmla="*/ 2147483647 w 364"/>
              <a:gd name="T65" fmla="*/ 2147483647 h 685"/>
              <a:gd name="T66" fmla="*/ 2147483647 w 364"/>
              <a:gd name="T67" fmla="*/ 2147483647 h 685"/>
              <a:gd name="T68" fmla="*/ 2147483647 w 364"/>
              <a:gd name="T69" fmla="*/ 2147483647 h 685"/>
              <a:gd name="T70" fmla="*/ 2147483647 w 364"/>
              <a:gd name="T71" fmla="*/ 2147483647 h 685"/>
              <a:gd name="T72" fmla="*/ 2147483647 w 364"/>
              <a:gd name="T73" fmla="*/ 2147483647 h 685"/>
              <a:gd name="T74" fmla="*/ 2147483647 w 364"/>
              <a:gd name="T75" fmla="*/ 2147483647 h 685"/>
              <a:gd name="T76" fmla="*/ 2147483647 w 364"/>
              <a:gd name="T77" fmla="*/ 2147483647 h 685"/>
              <a:gd name="T78" fmla="*/ 2147483647 w 364"/>
              <a:gd name="T79" fmla="*/ 2147483647 h 685"/>
              <a:gd name="T80" fmla="*/ 2147483647 w 364"/>
              <a:gd name="T81" fmla="*/ 2147483647 h 685"/>
              <a:gd name="T82" fmla="*/ 2147483647 w 364"/>
              <a:gd name="T83" fmla="*/ 2147483647 h 685"/>
              <a:gd name="T84" fmla="*/ 2147483647 w 364"/>
              <a:gd name="T85" fmla="*/ 2147483647 h 685"/>
              <a:gd name="T86" fmla="*/ 2147483647 w 364"/>
              <a:gd name="T87" fmla="*/ 2147483647 h 685"/>
              <a:gd name="T88" fmla="*/ 2147483647 w 364"/>
              <a:gd name="T89" fmla="*/ 2147483647 h 685"/>
              <a:gd name="T90" fmla="*/ 2147483647 w 364"/>
              <a:gd name="T91" fmla="*/ 2147483647 h 685"/>
              <a:gd name="T92" fmla="*/ 2147483647 w 364"/>
              <a:gd name="T93" fmla="*/ 2147483647 h 685"/>
              <a:gd name="T94" fmla="*/ 2147483647 w 364"/>
              <a:gd name="T95" fmla="*/ 2147483647 h 685"/>
              <a:gd name="T96" fmla="*/ 2147483647 w 364"/>
              <a:gd name="T97" fmla="*/ 2147483647 h 685"/>
              <a:gd name="T98" fmla="*/ 2147483647 w 364"/>
              <a:gd name="T99" fmla="*/ 2147483647 h 685"/>
              <a:gd name="T100" fmla="*/ 2147483647 w 364"/>
              <a:gd name="T101" fmla="*/ 2147483647 h 685"/>
              <a:gd name="T102" fmla="*/ 2147483647 w 364"/>
              <a:gd name="T103" fmla="*/ 0 h 685"/>
              <a:gd name="T104" fmla="*/ 2147483647 w 364"/>
              <a:gd name="T105" fmla="*/ 2147483647 h 685"/>
              <a:gd name="T106" fmla="*/ 2147483647 w 364"/>
              <a:gd name="T107" fmla="*/ 2147483647 h 685"/>
              <a:gd name="T108" fmla="*/ 2147483647 w 364"/>
              <a:gd name="T109" fmla="*/ 2147483647 h 685"/>
              <a:gd name="T110" fmla="*/ 2147483647 w 364"/>
              <a:gd name="T111" fmla="*/ 2147483647 h 685"/>
              <a:gd name="T112" fmla="*/ 2147483647 w 364"/>
              <a:gd name="T113" fmla="*/ 2147483647 h 685"/>
              <a:gd name="T114" fmla="*/ 2147483647 w 364"/>
              <a:gd name="T115" fmla="*/ 2147483647 h 685"/>
              <a:gd name="T116" fmla="*/ 2147483647 w 364"/>
              <a:gd name="T117" fmla="*/ 2147483647 h 685"/>
              <a:gd name="T118" fmla="*/ 2147483647 w 364"/>
              <a:gd name="T119" fmla="*/ 2147483647 h 685"/>
              <a:gd name="T120" fmla="*/ 0 w 364"/>
              <a:gd name="T121" fmla="*/ 2147483647 h 68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64"/>
              <a:gd name="T184" fmla="*/ 0 h 685"/>
              <a:gd name="T185" fmla="*/ 364 w 364"/>
              <a:gd name="T186" fmla="*/ 685 h 68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64" h="685">
                <a:moveTo>
                  <a:pt x="0" y="18"/>
                </a:moveTo>
                <a:lnTo>
                  <a:pt x="17" y="49"/>
                </a:lnTo>
                <a:lnTo>
                  <a:pt x="13" y="74"/>
                </a:lnTo>
                <a:lnTo>
                  <a:pt x="20" y="96"/>
                </a:lnTo>
                <a:lnTo>
                  <a:pt x="49" y="149"/>
                </a:lnTo>
                <a:lnTo>
                  <a:pt x="79" y="198"/>
                </a:lnTo>
                <a:lnTo>
                  <a:pt x="85" y="217"/>
                </a:lnTo>
                <a:lnTo>
                  <a:pt x="85" y="266"/>
                </a:lnTo>
                <a:lnTo>
                  <a:pt x="92" y="291"/>
                </a:lnTo>
                <a:lnTo>
                  <a:pt x="118" y="331"/>
                </a:lnTo>
                <a:lnTo>
                  <a:pt x="127" y="345"/>
                </a:lnTo>
                <a:lnTo>
                  <a:pt x="128" y="379"/>
                </a:lnTo>
                <a:lnTo>
                  <a:pt x="127" y="400"/>
                </a:lnTo>
                <a:lnTo>
                  <a:pt x="92" y="415"/>
                </a:lnTo>
                <a:lnTo>
                  <a:pt x="82" y="421"/>
                </a:lnTo>
                <a:lnTo>
                  <a:pt x="82" y="434"/>
                </a:lnTo>
                <a:lnTo>
                  <a:pt x="75" y="434"/>
                </a:lnTo>
                <a:lnTo>
                  <a:pt x="46" y="439"/>
                </a:lnTo>
                <a:lnTo>
                  <a:pt x="39" y="459"/>
                </a:lnTo>
                <a:lnTo>
                  <a:pt x="46" y="490"/>
                </a:lnTo>
                <a:lnTo>
                  <a:pt x="34" y="524"/>
                </a:lnTo>
                <a:lnTo>
                  <a:pt x="24" y="552"/>
                </a:lnTo>
                <a:lnTo>
                  <a:pt x="3" y="570"/>
                </a:lnTo>
                <a:lnTo>
                  <a:pt x="0" y="591"/>
                </a:lnTo>
                <a:lnTo>
                  <a:pt x="7" y="622"/>
                </a:lnTo>
                <a:lnTo>
                  <a:pt x="0" y="653"/>
                </a:lnTo>
                <a:lnTo>
                  <a:pt x="24" y="684"/>
                </a:lnTo>
                <a:lnTo>
                  <a:pt x="56" y="669"/>
                </a:lnTo>
                <a:lnTo>
                  <a:pt x="89" y="669"/>
                </a:lnTo>
                <a:lnTo>
                  <a:pt x="115" y="642"/>
                </a:lnTo>
                <a:lnTo>
                  <a:pt x="118" y="594"/>
                </a:lnTo>
                <a:lnTo>
                  <a:pt x="157" y="563"/>
                </a:lnTo>
                <a:lnTo>
                  <a:pt x="197" y="529"/>
                </a:lnTo>
                <a:lnTo>
                  <a:pt x="223" y="487"/>
                </a:lnTo>
                <a:lnTo>
                  <a:pt x="223" y="434"/>
                </a:lnTo>
                <a:lnTo>
                  <a:pt x="303" y="379"/>
                </a:lnTo>
                <a:lnTo>
                  <a:pt x="334" y="372"/>
                </a:lnTo>
                <a:lnTo>
                  <a:pt x="356" y="353"/>
                </a:lnTo>
                <a:lnTo>
                  <a:pt x="360" y="304"/>
                </a:lnTo>
                <a:lnTo>
                  <a:pt x="350" y="279"/>
                </a:lnTo>
                <a:lnTo>
                  <a:pt x="363" y="235"/>
                </a:lnTo>
                <a:lnTo>
                  <a:pt x="363" y="207"/>
                </a:lnTo>
                <a:lnTo>
                  <a:pt x="353" y="193"/>
                </a:lnTo>
                <a:lnTo>
                  <a:pt x="320" y="183"/>
                </a:lnTo>
                <a:lnTo>
                  <a:pt x="265" y="137"/>
                </a:lnTo>
                <a:lnTo>
                  <a:pt x="226" y="137"/>
                </a:lnTo>
                <a:lnTo>
                  <a:pt x="212" y="101"/>
                </a:lnTo>
                <a:lnTo>
                  <a:pt x="226" y="87"/>
                </a:lnTo>
                <a:lnTo>
                  <a:pt x="242" y="69"/>
                </a:lnTo>
                <a:lnTo>
                  <a:pt x="242" y="38"/>
                </a:lnTo>
                <a:lnTo>
                  <a:pt x="233" y="3"/>
                </a:lnTo>
                <a:lnTo>
                  <a:pt x="197" y="0"/>
                </a:lnTo>
                <a:lnTo>
                  <a:pt x="183" y="49"/>
                </a:lnTo>
                <a:lnTo>
                  <a:pt x="154" y="56"/>
                </a:lnTo>
                <a:lnTo>
                  <a:pt x="134" y="56"/>
                </a:lnTo>
                <a:lnTo>
                  <a:pt x="121" y="65"/>
                </a:lnTo>
                <a:lnTo>
                  <a:pt x="79" y="34"/>
                </a:lnTo>
                <a:lnTo>
                  <a:pt x="56" y="46"/>
                </a:lnTo>
                <a:lnTo>
                  <a:pt x="36" y="46"/>
                </a:lnTo>
                <a:lnTo>
                  <a:pt x="17" y="21"/>
                </a:lnTo>
                <a:lnTo>
                  <a:pt x="0" y="18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44" name="Freeform 4"/>
          <p:cNvSpPr>
            <a:spLocks/>
          </p:cNvSpPr>
          <p:nvPr/>
        </p:nvSpPr>
        <p:spPr bwMode="auto">
          <a:xfrm>
            <a:off x="3635375" y="4090988"/>
            <a:ext cx="565150" cy="592137"/>
          </a:xfrm>
          <a:custGeom>
            <a:avLst/>
            <a:gdLst>
              <a:gd name="T0" fmla="*/ 2147483647 w 356"/>
              <a:gd name="T1" fmla="*/ 2147483647 h 373"/>
              <a:gd name="T2" fmla="*/ 2147483647 w 356"/>
              <a:gd name="T3" fmla="*/ 2147483647 h 373"/>
              <a:gd name="T4" fmla="*/ 2147483647 w 356"/>
              <a:gd name="T5" fmla="*/ 2147483647 h 373"/>
              <a:gd name="T6" fmla="*/ 2147483647 w 356"/>
              <a:gd name="T7" fmla="*/ 2147483647 h 373"/>
              <a:gd name="T8" fmla="*/ 2147483647 w 356"/>
              <a:gd name="T9" fmla="*/ 2147483647 h 373"/>
              <a:gd name="T10" fmla="*/ 2147483647 w 356"/>
              <a:gd name="T11" fmla="*/ 2147483647 h 373"/>
              <a:gd name="T12" fmla="*/ 2147483647 w 356"/>
              <a:gd name="T13" fmla="*/ 2147483647 h 373"/>
              <a:gd name="T14" fmla="*/ 2147483647 w 356"/>
              <a:gd name="T15" fmla="*/ 2147483647 h 373"/>
              <a:gd name="T16" fmla="*/ 2147483647 w 356"/>
              <a:gd name="T17" fmla="*/ 2147483647 h 373"/>
              <a:gd name="T18" fmla="*/ 2147483647 w 356"/>
              <a:gd name="T19" fmla="*/ 2147483647 h 373"/>
              <a:gd name="T20" fmla="*/ 2147483647 w 356"/>
              <a:gd name="T21" fmla="*/ 2147483647 h 373"/>
              <a:gd name="T22" fmla="*/ 2147483647 w 356"/>
              <a:gd name="T23" fmla="*/ 2147483647 h 373"/>
              <a:gd name="T24" fmla="*/ 2147483647 w 356"/>
              <a:gd name="T25" fmla="*/ 2147483647 h 373"/>
              <a:gd name="T26" fmla="*/ 2147483647 w 356"/>
              <a:gd name="T27" fmla="*/ 2147483647 h 373"/>
              <a:gd name="T28" fmla="*/ 2147483647 w 356"/>
              <a:gd name="T29" fmla="*/ 2147483647 h 373"/>
              <a:gd name="T30" fmla="*/ 2147483647 w 356"/>
              <a:gd name="T31" fmla="*/ 2147483647 h 373"/>
              <a:gd name="T32" fmla="*/ 2147483647 w 356"/>
              <a:gd name="T33" fmla="*/ 2147483647 h 373"/>
              <a:gd name="T34" fmla="*/ 2147483647 w 356"/>
              <a:gd name="T35" fmla="*/ 2147483647 h 373"/>
              <a:gd name="T36" fmla="*/ 2147483647 w 356"/>
              <a:gd name="T37" fmla="*/ 0 h 373"/>
              <a:gd name="T38" fmla="*/ 2147483647 w 356"/>
              <a:gd name="T39" fmla="*/ 2147483647 h 373"/>
              <a:gd name="T40" fmla="*/ 2147483647 w 356"/>
              <a:gd name="T41" fmla="*/ 2147483647 h 373"/>
              <a:gd name="T42" fmla="*/ 2147483647 w 356"/>
              <a:gd name="T43" fmla="*/ 2147483647 h 373"/>
              <a:gd name="T44" fmla="*/ 2147483647 w 356"/>
              <a:gd name="T45" fmla="*/ 2147483647 h 373"/>
              <a:gd name="T46" fmla="*/ 2147483647 w 356"/>
              <a:gd name="T47" fmla="*/ 2147483647 h 373"/>
              <a:gd name="T48" fmla="*/ 0 w 356"/>
              <a:gd name="T49" fmla="*/ 2147483647 h 373"/>
              <a:gd name="T50" fmla="*/ 2147483647 w 356"/>
              <a:gd name="T51" fmla="*/ 2147483647 h 373"/>
              <a:gd name="T52" fmla="*/ 2147483647 w 356"/>
              <a:gd name="T53" fmla="*/ 2147483647 h 373"/>
              <a:gd name="T54" fmla="*/ 2147483647 w 356"/>
              <a:gd name="T55" fmla="*/ 2147483647 h 373"/>
              <a:gd name="T56" fmla="*/ 2147483647 w 356"/>
              <a:gd name="T57" fmla="*/ 2147483647 h 373"/>
              <a:gd name="T58" fmla="*/ 2147483647 w 356"/>
              <a:gd name="T59" fmla="*/ 2147483647 h 373"/>
              <a:gd name="T60" fmla="*/ 2147483647 w 356"/>
              <a:gd name="T61" fmla="*/ 2147483647 h 373"/>
              <a:gd name="T62" fmla="*/ 2147483647 w 356"/>
              <a:gd name="T63" fmla="*/ 2147483647 h 373"/>
              <a:gd name="T64" fmla="*/ 2147483647 w 356"/>
              <a:gd name="T65" fmla="*/ 2147483647 h 373"/>
              <a:gd name="T66" fmla="*/ 2147483647 w 356"/>
              <a:gd name="T67" fmla="*/ 2147483647 h 373"/>
              <a:gd name="T68" fmla="*/ 2147483647 w 356"/>
              <a:gd name="T69" fmla="*/ 2147483647 h 373"/>
              <a:gd name="T70" fmla="*/ 2147483647 w 356"/>
              <a:gd name="T71" fmla="*/ 2147483647 h 373"/>
              <a:gd name="T72" fmla="*/ 2147483647 w 356"/>
              <a:gd name="T73" fmla="*/ 2147483647 h 373"/>
              <a:gd name="T74" fmla="*/ 2147483647 w 356"/>
              <a:gd name="T75" fmla="*/ 2147483647 h 373"/>
              <a:gd name="T76" fmla="*/ 2147483647 w 356"/>
              <a:gd name="T77" fmla="*/ 2147483647 h 373"/>
              <a:gd name="T78" fmla="*/ 2147483647 w 356"/>
              <a:gd name="T79" fmla="*/ 2147483647 h 373"/>
              <a:gd name="T80" fmla="*/ 2147483647 w 356"/>
              <a:gd name="T81" fmla="*/ 2147483647 h 373"/>
              <a:gd name="T82" fmla="*/ 2147483647 w 356"/>
              <a:gd name="T83" fmla="*/ 2147483647 h 373"/>
              <a:gd name="T84" fmla="*/ 2147483647 w 356"/>
              <a:gd name="T85" fmla="*/ 2147483647 h 373"/>
              <a:gd name="T86" fmla="*/ 2147483647 w 356"/>
              <a:gd name="T87" fmla="*/ 2147483647 h 373"/>
              <a:gd name="T88" fmla="*/ 2147483647 w 356"/>
              <a:gd name="T89" fmla="*/ 2147483647 h 373"/>
              <a:gd name="T90" fmla="*/ 2147483647 w 356"/>
              <a:gd name="T91" fmla="*/ 2147483647 h 37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56"/>
              <a:gd name="T139" fmla="*/ 0 h 373"/>
              <a:gd name="T140" fmla="*/ 356 w 356"/>
              <a:gd name="T141" fmla="*/ 373 h 37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56" h="373">
                <a:moveTo>
                  <a:pt x="277" y="314"/>
                </a:moveTo>
                <a:lnTo>
                  <a:pt x="313" y="269"/>
                </a:lnTo>
                <a:lnTo>
                  <a:pt x="310" y="255"/>
                </a:lnTo>
                <a:lnTo>
                  <a:pt x="336" y="227"/>
                </a:lnTo>
                <a:lnTo>
                  <a:pt x="355" y="221"/>
                </a:lnTo>
                <a:lnTo>
                  <a:pt x="333" y="190"/>
                </a:lnTo>
                <a:lnTo>
                  <a:pt x="313" y="152"/>
                </a:lnTo>
                <a:lnTo>
                  <a:pt x="307" y="121"/>
                </a:lnTo>
                <a:lnTo>
                  <a:pt x="290" y="116"/>
                </a:lnTo>
                <a:lnTo>
                  <a:pt x="238" y="124"/>
                </a:lnTo>
                <a:lnTo>
                  <a:pt x="225" y="116"/>
                </a:lnTo>
                <a:lnTo>
                  <a:pt x="225" y="100"/>
                </a:lnTo>
                <a:lnTo>
                  <a:pt x="225" y="80"/>
                </a:lnTo>
                <a:lnTo>
                  <a:pt x="212" y="69"/>
                </a:lnTo>
                <a:lnTo>
                  <a:pt x="192" y="69"/>
                </a:lnTo>
                <a:lnTo>
                  <a:pt x="166" y="54"/>
                </a:lnTo>
                <a:lnTo>
                  <a:pt x="147" y="26"/>
                </a:lnTo>
                <a:lnTo>
                  <a:pt x="140" y="7"/>
                </a:lnTo>
                <a:lnTo>
                  <a:pt x="127" y="0"/>
                </a:lnTo>
                <a:lnTo>
                  <a:pt x="104" y="13"/>
                </a:lnTo>
                <a:lnTo>
                  <a:pt x="62" y="10"/>
                </a:lnTo>
                <a:lnTo>
                  <a:pt x="39" y="52"/>
                </a:lnTo>
                <a:lnTo>
                  <a:pt x="33" y="59"/>
                </a:lnTo>
                <a:lnTo>
                  <a:pt x="7" y="62"/>
                </a:lnTo>
                <a:lnTo>
                  <a:pt x="0" y="75"/>
                </a:lnTo>
                <a:lnTo>
                  <a:pt x="25" y="96"/>
                </a:lnTo>
                <a:lnTo>
                  <a:pt x="22" y="116"/>
                </a:lnTo>
                <a:lnTo>
                  <a:pt x="7" y="149"/>
                </a:lnTo>
                <a:lnTo>
                  <a:pt x="46" y="183"/>
                </a:lnTo>
                <a:lnTo>
                  <a:pt x="58" y="211"/>
                </a:lnTo>
                <a:lnTo>
                  <a:pt x="72" y="248"/>
                </a:lnTo>
                <a:lnTo>
                  <a:pt x="75" y="276"/>
                </a:lnTo>
                <a:lnTo>
                  <a:pt x="65" y="292"/>
                </a:lnTo>
                <a:lnTo>
                  <a:pt x="58" y="310"/>
                </a:lnTo>
                <a:lnTo>
                  <a:pt x="43" y="317"/>
                </a:lnTo>
                <a:lnTo>
                  <a:pt x="58" y="325"/>
                </a:lnTo>
                <a:lnTo>
                  <a:pt x="81" y="348"/>
                </a:lnTo>
                <a:lnTo>
                  <a:pt x="104" y="351"/>
                </a:lnTo>
                <a:lnTo>
                  <a:pt x="120" y="341"/>
                </a:lnTo>
                <a:lnTo>
                  <a:pt x="163" y="372"/>
                </a:lnTo>
                <a:lnTo>
                  <a:pt x="176" y="361"/>
                </a:lnTo>
                <a:lnTo>
                  <a:pt x="209" y="359"/>
                </a:lnTo>
                <a:lnTo>
                  <a:pt x="221" y="351"/>
                </a:lnTo>
                <a:lnTo>
                  <a:pt x="231" y="327"/>
                </a:lnTo>
                <a:lnTo>
                  <a:pt x="242" y="304"/>
                </a:lnTo>
                <a:lnTo>
                  <a:pt x="277" y="314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45" name="Freeform 5"/>
          <p:cNvSpPr>
            <a:spLocks/>
          </p:cNvSpPr>
          <p:nvPr/>
        </p:nvSpPr>
        <p:spPr bwMode="auto">
          <a:xfrm>
            <a:off x="3463925" y="3702050"/>
            <a:ext cx="1344613" cy="1049338"/>
          </a:xfrm>
          <a:custGeom>
            <a:avLst/>
            <a:gdLst>
              <a:gd name="T0" fmla="*/ 2147483647 w 847"/>
              <a:gd name="T1" fmla="*/ 2147483647 h 661"/>
              <a:gd name="T2" fmla="*/ 2147483647 w 847"/>
              <a:gd name="T3" fmla="*/ 2147483647 h 661"/>
              <a:gd name="T4" fmla="*/ 2147483647 w 847"/>
              <a:gd name="T5" fmla="*/ 2147483647 h 661"/>
              <a:gd name="T6" fmla="*/ 2147483647 w 847"/>
              <a:gd name="T7" fmla="*/ 2147483647 h 661"/>
              <a:gd name="T8" fmla="*/ 2147483647 w 847"/>
              <a:gd name="T9" fmla="*/ 2147483647 h 661"/>
              <a:gd name="T10" fmla="*/ 2147483647 w 847"/>
              <a:gd name="T11" fmla="*/ 2147483647 h 661"/>
              <a:gd name="T12" fmla="*/ 2147483647 w 847"/>
              <a:gd name="T13" fmla="*/ 2147483647 h 661"/>
              <a:gd name="T14" fmla="*/ 2147483647 w 847"/>
              <a:gd name="T15" fmla="*/ 2147483647 h 661"/>
              <a:gd name="T16" fmla="*/ 2147483647 w 847"/>
              <a:gd name="T17" fmla="*/ 2147483647 h 661"/>
              <a:gd name="T18" fmla="*/ 2147483647 w 847"/>
              <a:gd name="T19" fmla="*/ 2147483647 h 661"/>
              <a:gd name="T20" fmla="*/ 2147483647 w 847"/>
              <a:gd name="T21" fmla="*/ 2147483647 h 661"/>
              <a:gd name="T22" fmla="*/ 2147483647 w 847"/>
              <a:gd name="T23" fmla="*/ 2147483647 h 661"/>
              <a:gd name="T24" fmla="*/ 2147483647 w 847"/>
              <a:gd name="T25" fmla="*/ 2147483647 h 661"/>
              <a:gd name="T26" fmla="*/ 2147483647 w 847"/>
              <a:gd name="T27" fmla="*/ 2147483647 h 661"/>
              <a:gd name="T28" fmla="*/ 2147483647 w 847"/>
              <a:gd name="T29" fmla="*/ 2147483647 h 661"/>
              <a:gd name="T30" fmla="*/ 2147483647 w 847"/>
              <a:gd name="T31" fmla="*/ 2147483647 h 661"/>
              <a:gd name="T32" fmla="*/ 2147483647 w 847"/>
              <a:gd name="T33" fmla="*/ 2147483647 h 661"/>
              <a:gd name="T34" fmla="*/ 2147483647 w 847"/>
              <a:gd name="T35" fmla="*/ 2147483647 h 661"/>
              <a:gd name="T36" fmla="*/ 2147483647 w 847"/>
              <a:gd name="T37" fmla="*/ 2147483647 h 661"/>
              <a:gd name="T38" fmla="*/ 2147483647 w 847"/>
              <a:gd name="T39" fmla="*/ 2147483647 h 661"/>
              <a:gd name="T40" fmla="*/ 2147483647 w 847"/>
              <a:gd name="T41" fmla="*/ 2147483647 h 661"/>
              <a:gd name="T42" fmla="*/ 2147483647 w 847"/>
              <a:gd name="T43" fmla="*/ 2147483647 h 661"/>
              <a:gd name="T44" fmla="*/ 2147483647 w 847"/>
              <a:gd name="T45" fmla="*/ 2147483647 h 661"/>
              <a:gd name="T46" fmla="*/ 2147483647 w 847"/>
              <a:gd name="T47" fmla="*/ 2147483647 h 661"/>
              <a:gd name="T48" fmla="*/ 2147483647 w 847"/>
              <a:gd name="T49" fmla="*/ 2147483647 h 661"/>
              <a:gd name="T50" fmla="*/ 2147483647 w 847"/>
              <a:gd name="T51" fmla="*/ 2147483647 h 661"/>
              <a:gd name="T52" fmla="*/ 2147483647 w 847"/>
              <a:gd name="T53" fmla="*/ 2147483647 h 661"/>
              <a:gd name="T54" fmla="*/ 2147483647 w 847"/>
              <a:gd name="T55" fmla="*/ 2147483647 h 661"/>
              <a:gd name="T56" fmla="*/ 2147483647 w 847"/>
              <a:gd name="T57" fmla="*/ 2147483647 h 661"/>
              <a:gd name="T58" fmla="*/ 2147483647 w 847"/>
              <a:gd name="T59" fmla="*/ 2147483647 h 661"/>
              <a:gd name="T60" fmla="*/ 2147483647 w 847"/>
              <a:gd name="T61" fmla="*/ 2147483647 h 661"/>
              <a:gd name="T62" fmla="*/ 2147483647 w 847"/>
              <a:gd name="T63" fmla="*/ 2147483647 h 661"/>
              <a:gd name="T64" fmla="*/ 2147483647 w 847"/>
              <a:gd name="T65" fmla="*/ 2147483647 h 661"/>
              <a:gd name="T66" fmla="*/ 2147483647 w 847"/>
              <a:gd name="T67" fmla="*/ 2147483647 h 661"/>
              <a:gd name="T68" fmla="*/ 2147483647 w 847"/>
              <a:gd name="T69" fmla="*/ 2147483647 h 661"/>
              <a:gd name="T70" fmla="*/ 2147483647 w 847"/>
              <a:gd name="T71" fmla="*/ 2147483647 h 661"/>
              <a:gd name="T72" fmla="*/ 2147483647 w 847"/>
              <a:gd name="T73" fmla="*/ 2147483647 h 661"/>
              <a:gd name="T74" fmla="*/ 2147483647 w 847"/>
              <a:gd name="T75" fmla="*/ 2147483647 h 661"/>
              <a:gd name="T76" fmla="*/ 2147483647 w 847"/>
              <a:gd name="T77" fmla="*/ 2147483647 h 661"/>
              <a:gd name="T78" fmla="*/ 2147483647 w 847"/>
              <a:gd name="T79" fmla="*/ 2147483647 h 661"/>
              <a:gd name="T80" fmla="*/ 2147483647 w 847"/>
              <a:gd name="T81" fmla="*/ 2147483647 h 661"/>
              <a:gd name="T82" fmla="*/ 2147483647 w 847"/>
              <a:gd name="T83" fmla="*/ 2147483647 h 661"/>
              <a:gd name="T84" fmla="*/ 2147483647 w 847"/>
              <a:gd name="T85" fmla="*/ 2147483647 h 661"/>
              <a:gd name="T86" fmla="*/ 2147483647 w 847"/>
              <a:gd name="T87" fmla="*/ 2147483647 h 661"/>
              <a:gd name="T88" fmla="*/ 2147483647 w 847"/>
              <a:gd name="T89" fmla="*/ 2147483647 h 661"/>
              <a:gd name="T90" fmla="*/ 2147483647 w 847"/>
              <a:gd name="T91" fmla="*/ 0 h 661"/>
              <a:gd name="T92" fmla="*/ 2147483647 w 847"/>
              <a:gd name="T93" fmla="*/ 2147483647 h 661"/>
              <a:gd name="T94" fmla="*/ 2147483647 w 847"/>
              <a:gd name="T95" fmla="*/ 2147483647 h 661"/>
              <a:gd name="T96" fmla="*/ 2147483647 w 847"/>
              <a:gd name="T97" fmla="*/ 0 h 661"/>
              <a:gd name="T98" fmla="*/ 2147483647 w 847"/>
              <a:gd name="T99" fmla="*/ 2147483647 h 66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47"/>
              <a:gd name="T151" fmla="*/ 0 h 661"/>
              <a:gd name="T152" fmla="*/ 847 w 847"/>
              <a:gd name="T153" fmla="*/ 661 h 66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47" h="661">
                <a:moveTo>
                  <a:pt x="49" y="21"/>
                </a:moveTo>
                <a:lnTo>
                  <a:pt x="58" y="51"/>
                </a:lnTo>
                <a:lnTo>
                  <a:pt x="58" y="84"/>
                </a:lnTo>
                <a:lnTo>
                  <a:pt x="43" y="103"/>
                </a:lnTo>
                <a:lnTo>
                  <a:pt x="29" y="100"/>
                </a:lnTo>
                <a:lnTo>
                  <a:pt x="7" y="100"/>
                </a:lnTo>
                <a:lnTo>
                  <a:pt x="0" y="118"/>
                </a:lnTo>
                <a:lnTo>
                  <a:pt x="7" y="128"/>
                </a:lnTo>
                <a:lnTo>
                  <a:pt x="22" y="128"/>
                </a:lnTo>
                <a:lnTo>
                  <a:pt x="29" y="137"/>
                </a:lnTo>
                <a:lnTo>
                  <a:pt x="29" y="159"/>
                </a:lnTo>
                <a:lnTo>
                  <a:pt x="65" y="199"/>
                </a:lnTo>
                <a:lnTo>
                  <a:pt x="79" y="193"/>
                </a:lnTo>
                <a:lnTo>
                  <a:pt x="96" y="190"/>
                </a:lnTo>
                <a:lnTo>
                  <a:pt x="111" y="196"/>
                </a:lnTo>
                <a:lnTo>
                  <a:pt x="108" y="232"/>
                </a:lnTo>
                <a:lnTo>
                  <a:pt x="125" y="245"/>
                </a:lnTo>
                <a:lnTo>
                  <a:pt x="144" y="252"/>
                </a:lnTo>
                <a:lnTo>
                  <a:pt x="154" y="245"/>
                </a:lnTo>
                <a:lnTo>
                  <a:pt x="170" y="260"/>
                </a:lnTo>
                <a:lnTo>
                  <a:pt x="187" y="255"/>
                </a:lnTo>
                <a:lnTo>
                  <a:pt x="199" y="260"/>
                </a:lnTo>
                <a:lnTo>
                  <a:pt x="213" y="260"/>
                </a:lnTo>
                <a:lnTo>
                  <a:pt x="235" y="245"/>
                </a:lnTo>
                <a:lnTo>
                  <a:pt x="249" y="252"/>
                </a:lnTo>
                <a:lnTo>
                  <a:pt x="258" y="276"/>
                </a:lnTo>
                <a:lnTo>
                  <a:pt x="278" y="307"/>
                </a:lnTo>
                <a:lnTo>
                  <a:pt x="294" y="310"/>
                </a:lnTo>
                <a:lnTo>
                  <a:pt x="317" y="314"/>
                </a:lnTo>
                <a:lnTo>
                  <a:pt x="324" y="320"/>
                </a:lnTo>
                <a:lnTo>
                  <a:pt x="333" y="345"/>
                </a:lnTo>
                <a:lnTo>
                  <a:pt x="333" y="359"/>
                </a:lnTo>
                <a:lnTo>
                  <a:pt x="340" y="369"/>
                </a:lnTo>
                <a:lnTo>
                  <a:pt x="359" y="366"/>
                </a:lnTo>
                <a:lnTo>
                  <a:pt x="379" y="363"/>
                </a:lnTo>
                <a:lnTo>
                  <a:pt x="398" y="359"/>
                </a:lnTo>
                <a:lnTo>
                  <a:pt x="415" y="366"/>
                </a:lnTo>
                <a:lnTo>
                  <a:pt x="418" y="389"/>
                </a:lnTo>
                <a:lnTo>
                  <a:pt x="431" y="415"/>
                </a:lnTo>
                <a:lnTo>
                  <a:pt x="441" y="435"/>
                </a:lnTo>
                <a:lnTo>
                  <a:pt x="448" y="444"/>
                </a:lnTo>
                <a:lnTo>
                  <a:pt x="457" y="459"/>
                </a:lnTo>
                <a:lnTo>
                  <a:pt x="463" y="466"/>
                </a:lnTo>
                <a:lnTo>
                  <a:pt x="480" y="472"/>
                </a:lnTo>
                <a:lnTo>
                  <a:pt x="532" y="469"/>
                </a:lnTo>
                <a:lnTo>
                  <a:pt x="565" y="487"/>
                </a:lnTo>
                <a:lnTo>
                  <a:pt x="604" y="511"/>
                </a:lnTo>
                <a:lnTo>
                  <a:pt x="625" y="514"/>
                </a:lnTo>
                <a:lnTo>
                  <a:pt x="666" y="511"/>
                </a:lnTo>
                <a:lnTo>
                  <a:pt x="695" y="518"/>
                </a:lnTo>
                <a:lnTo>
                  <a:pt x="709" y="536"/>
                </a:lnTo>
                <a:lnTo>
                  <a:pt x="715" y="552"/>
                </a:lnTo>
                <a:lnTo>
                  <a:pt x="731" y="580"/>
                </a:lnTo>
                <a:lnTo>
                  <a:pt x="728" y="611"/>
                </a:lnTo>
                <a:lnTo>
                  <a:pt x="728" y="626"/>
                </a:lnTo>
                <a:lnTo>
                  <a:pt x="745" y="632"/>
                </a:lnTo>
                <a:lnTo>
                  <a:pt x="771" y="653"/>
                </a:lnTo>
                <a:lnTo>
                  <a:pt x="793" y="660"/>
                </a:lnTo>
                <a:lnTo>
                  <a:pt x="822" y="653"/>
                </a:lnTo>
                <a:lnTo>
                  <a:pt x="818" y="621"/>
                </a:lnTo>
                <a:lnTo>
                  <a:pt x="829" y="570"/>
                </a:lnTo>
                <a:lnTo>
                  <a:pt x="846" y="555"/>
                </a:lnTo>
                <a:lnTo>
                  <a:pt x="843" y="528"/>
                </a:lnTo>
                <a:lnTo>
                  <a:pt x="829" y="511"/>
                </a:lnTo>
                <a:lnTo>
                  <a:pt x="816" y="508"/>
                </a:lnTo>
                <a:lnTo>
                  <a:pt x="803" y="493"/>
                </a:lnTo>
                <a:lnTo>
                  <a:pt x="803" y="477"/>
                </a:lnTo>
                <a:lnTo>
                  <a:pt x="699" y="369"/>
                </a:lnTo>
                <a:lnTo>
                  <a:pt x="669" y="369"/>
                </a:lnTo>
                <a:lnTo>
                  <a:pt x="625" y="345"/>
                </a:lnTo>
                <a:lnTo>
                  <a:pt x="575" y="325"/>
                </a:lnTo>
                <a:lnTo>
                  <a:pt x="561" y="314"/>
                </a:lnTo>
                <a:lnTo>
                  <a:pt x="558" y="292"/>
                </a:lnTo>
                <a:lnTo>
                  <a:pt x="539" y="279"/>
                </a:lnTo>
                <a:lnTo>
                  <a:pt x="515" y="283"/>
                </a:lnTo>
                <a:lnTo>
                  <a:pt x="487" y="273"/>
                </a:lnTo>
                <a:lnTo>
                  <a:pt x="434" y="245"/>
                </a:lnTo>
                <a:lnTo>
                  <a:pt x="379" y="224"/>
                </a:lnTo>
                <a:lnTo>
                  <a:pt x="340" y="199"/>
                </a:lnTo>
                <a:lnTo>
                  <a:pt x="307" y="183"/>
                </a:lnTo>
                <a:lnTo>
                  <a:pt x="274" y="165"/>
                </a:lnTo>
                <a:lnTo>
                  <a:pt x="245" y="131"/>
                </a:lnTo>
                <a:lnTo>
                  <a:pt x="242" y="111"/>
                </a:lnTo>
                <a:lnTo>
                  <a:pt x="271" y="111"/>
                </a:lnTo>
                <a:lnTo>
                  <a:pt x="294" y="97"/>
                </a:lnTo>
                <a:lnTo>
                  <a:pt x="294" y="75"/>
                </a:lnTo>
                <a:lnTo>
                  <a:pt x="307" y="66"/>
                </a:lnTo>
                <a:lnTo>
                  <a:pt x="323" y="44"/>
                </a:lnTo>
                <a:lnTo>
                  <a:pt x="314" y="28"/>
                </a:lnTo>
                <a:lnTo>
                  <a:pt x="294" y="13"/>
                </a:lnTo>
                <a:lnTo>
                  <a:pt x="274" y="7"/>
                </a:lnTo>
                <a:lnTo>
                  <a:pt x="258" y="0"/>
                </a:lnTo>
                <a:lnTo>
                  <a:pt x="235" y="10"/>
                </a:lnTo>
                <a:lnTo>
                  <a:pt x="222" y="13"/>
                </a:lnTo>
                <a:lnTo>
                  <a:pt x="187" y="7"/>
                </a:lnTo>
                <a:lnTo>
                  <a:pt x="151" y="7"/>
                </a:lnTo>
                <a:lnTo>
                  <a:pt x="125" y="13"/>
                </a:lnTo>
                <a:lnTo>
                  <a:pt x="105" y="0"/>
                </a:lnTo>
                <a:lnTo>
                  <a:pt x="89" y="0"/>
                </a:lnTo>
                <a:lnTo>
                  <a:pt x="49" y="21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3038475" y="3894138"/>
            <a:ext cx="715963" cy="725487"/>
          </a:xfrm>
          <a:custGeom>
            <a:avLst/>
            <a:gdLst>
              <a:gd name="T0" fmla="*/ 2147483647 w 451"/>
              <a:gd name="T1" fmla="*/ 0 h 457"/>
              <a:gd name="T2" fmla="*/ 2147483647 w 451"/>
              <a:gd name="T3" fmla="*/ 2147483647 h 457"/>
              <a:gd name="T4" fmla="*/ 2147483647 w 451"/>
              <a:gd name="T5" fmla="*/ 2147483647 h 457"/>
              <a:gd name="T6" fmla="*/ 2147483647 w 451"/>
              <a:gd name="T7" fmla="*/ 2147483647 h 457"/>
              <a:gd name="T8" fmla="*/ 2147483647 w 451"/>
              <a:gd name="T9" fmla="*/ 2147483647 h 457"/>
              <a:gd name="T10" fmla="*/ 2147483647 w 451"/>
              <a:gd name="T11" fmla="*/ 2147483647 h 457"/>
              <a:gd name="T12" fmla="*/ 2147483647 w 451"/>
              <a:gd name="T13" fmla="*/ 2147483647 h 457"/>
              <a:gd name="T14" fmla="*/ 2147483647 w 451"/>
              <a:gd name="T15" fmla="*/ 2147483647 h 457"/>
              <a:gd name="T16" fmla="*/ 0 w 451"/>
              <a:gd name="T17" fmla="*/ 2147483647 h 457"/>
              <a:gd name="T18" fmla="*/ 2147483647 w 451"/>
              <a:gd name="T19" fmla="*/ 2147483647 h 457"/>
              <a:gd name="T20" fmla="*/ 2147483647 w 451"/>
              <a:gd name="T21" fmla="*/ 2147483647 h 457"/>
              <a:gd name="T22" fmla="*/ 2147483647 w 451"/>
              <a:gd name="T23" fmla="*/ 2147483647 h 457"/>
              <a:gd name="T24" fmla="*/ 2147483647 w 451"/>
              <a:gd name="T25" fmla="*/ 2147483647 h 457"/>
              <a:gd name="T26" fmla="*/ 2147483647 w 451"/>
              <a:gd name="T27" fmla="*/ 2147483647 h 457"/>
              <a:gd name="T28" fmla="*/ 2147483647 w 451"/>
              <a:gd name="T29" fmla="*/ 2147483647 h 457"/>
              <a:gd name="T30" fmla="*/ 2147483647 w 451"/>
              <a:gd name="T31" fmla="*/ 2147483647 h 457"/>
              <a:gd name="T32" fmla="*/ 2147483647 w 451"/>
              <a:gd name="T33" fmla="*/ 2147483647 h 457"/>
              <a:gd name="T34" fmla="*/ 2147483647 w 451"/>
              <a:gd name="T35" fmla="*/ 2147483647 h 457"/>
              <a:gd name="T36" fmla="*/ 2147483647 w 451"/>
              <a:gd name="T37" fmla="*/ 2147483647 h 457"/>
              <a:gd name="T38" fmla="*/ 2147483647 w 451"/>
              <a:gd name="T39" fmla="*/ 2147483647 h 457"/>
              <a:gd name="T40" fmla="*/ 2147483647 w 451"/>
              <a:gd name="T41" fmla="*/ 2147483647 h 457"/>
              <a:gd name="T42" fmla="*/ 2147483647 w 451"/>
              <a:gd name="T43" fmla="*/ 2147483647 h 457"/>
              <a:gd name="T44" fmla="*/ 2147483647 w 451"/>
              <a:gd name="T45" fmla="*/ 2147483647 h 457"/>
              <a:gd name="T46" fmla="*/ 2147483647 w 451"/>
              <a:gd name="T47" fmla="*/ 2147483647 h 457"/>
              <a:gd name="T48" fmla="*/ 2147483647 w 451"/>
              <a:gd name="T49" fmla="*/ 2147483647 h 457"/>
              <a:gd name="T50" fmla="*/ 2147483647 w 451"/>
              <a:gd name="T51" fmla="*/ 2147483647 h 457"/>
              <a:gd name="T52" fmla="*/ 2147483647 w 451"/>
              <a:gd name="T53" fmla="*/ 2147483647 h 457"/>
              <a:gd name="T54" fmla="*/ 2147483647 w 451"/>
              <a:gd name="T55" fmla="*/ 2147483647 h 457"/>
              <a:gd name="T56" fmla="*/ 2147483647 w 451"/>
              <a:gd name="T57" fmla="*/ 2147483647 h 457"/>
              <a:gd name="T58" fmla="*/ 2147483647 w 451"/>
              <a:gd name="T59" fmla="*/ 2147483647 h 457"/>
              <a:gd name="T60" fmla="*/ 2147483647 w 451"/>
              <a:gd name="T61" fmla="*/ 2147483647 h 457"/>
              <a:gd name="T62" fmla="*/ 2147483647 w 451"/>
              <a:gd name="T63" fmla="*/ 2147483647 h 457"/>
              <a:gd name="T64" fmla="*/ 2147483647 w 451"/>
              <a:gd name="T65" fmla="*/ 2147483647 h 457"/>
              <a:gd name="T66" fmla="*/ 2147483647 w 451"/>
              <a:gd name="T67" fmla="*/ 2147483647 h 457"/>
              <a:gd name="T68" fmla="*/ 2147483647 w 451"/>
              <a:gd name="T69" fmla="*/ 2147483647 h 457"/>
              <a:gd name="T70" fmla="*/ 2147483647 w 451"/>
              <a:gd name="T71" fmla="*/ 2147483647 h 457"/>
              <a:gd name="T72" fmla="*/ 2147483647 w 451"/>
              <a:gd name="T73" fmla="*/ 2147483647 h 457"/>
              <a:gd name="T74" fmla="*/ 2147483647 w 451"/>
              <a:gd name="T75" fmla="*/ 2147483647 h 457"/>
              <a:gd name="T76" fmla="*/ 2147483647 w 451"/>
              <a:gd name="T77" fmla="*/ 2147483647 h 457"/>
              <a:gd name="T78" fmla="*/ 2147483647 w 451"/>
              <a:gd name="T79" fmla="*/ 2147483647 h 457"/>
              <a:gd name="T80" fmla="*/ 2147483647 w 451"/>
              <a:gd name="T81" fmla="*/ 2147483647 h 457"/>
              <a:gd name="T82" fmla="*/ 2147483647 w 451"/>
              <a:gd name="T83" fmla="*/ 0 h 45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51"/>
              <a:gd name="T127" fmla="*/ 0 h 457"/>
              <a:gd name="T128" fmla="*/ 451 w 451"/>
              <a:gd name="T129" fmla="*/ 457 h 45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51" h="457">
                <a:moveTo>
                  <a:pt x="264" y="0"/>
                </a:moveTo>
                <a:lnTo>
                  <a:pt x="242" y="0"/>
                </a:lnTo>
                <a:lnTo>
                  <a:pt x="228" y="20"/>
                </a:lnTo>
                <a:lnTo>
                  <a:pt x="206" y="28"/>
                </a:lnTo>
                <a:lnTo>
                  <a:pt x="180" y="23"/>
                </a:lnTo>
                <a:lnTo>
                  <a:pt x="163" y="7"/>
                </a:lnTo>
                <a:lnTo>
                  <a:pt x="141" y="3"/>
                </a:lnTo>
                <a:lnTo>
                  <a:pt x="115" y="10"/>
                </a:lnTo>
                <a:lnTo>
                  <a:pt x="92" y="16"/>
                </a:lnTo>
                <a:lnTo>
                  <a:pt x="79" y="23"/>
                </a:lnTo>
                <a:lnTo>
                  <a:pt x="69" y="10"/>
                </a:lnTo>
                <a:lnTo>
                  <a:pt x="55" y="10"/>
                </a:lnTo>
                <a:lnTo>
                  <a:pt x="43" y="16"/>
                </a:lnTo>
                <a:lnTo>
                  <a:pt x="27" y="20"/>
                </a:lnTo>
                <a:lnTo>
                  <a:pt x="20" y="34"/>
                </a:lnTo>
                <a:lnTo>
                  <a:pt x="27" y="56"/>
                </a:lnTo>
                <a:lnTo>
                  <a:pt x="13" y="72"/>
                </a:lnTo>
                <a:lnTo>
                  <a:pt x="0" y="91"/>
                </a:lnTo>
                <a:lnTo>
                  <a:pt x="3" y="124"/>
                </a:lnTo>
                <a:lnTo>
                  <a:pt x="16" y="155"/>
                </a:lnTo>
                <a:lnTo>
                  <a:pt x="36" y="176"/>
                </a:lnTo>
                <a:lnTo>
                  <a:pt x="36" y="189"/>
                </a:lnTo>
                <a:lnTo>
                  <a:pt x="19" y="199"/>
                </a:lnTo>
                <a:lnTo>
                  <a:pt x="7" y="211"/>
                </a:lnTo>
                <a:lnTo>
                  <a:pt x="7" y="227"/>
                </a:lnTo>
                <a:lnTo>
                  <a:pt x="27" y="240"/>
                </a:lnTo>
                <a:lnTo>
                  <a:pt x="39" y="240"/>
                </a:lnTo>
                <a:lnTo>
                  <a:pt x="69" y="220"/>
                </a:lnTo>
                <a:lnTo>
                  <a:pt x="91" y="224"/>
                </a:lnTo>
                <a:lnTo>
                  <a:pt x="121" y="230"/>
                </a:lnTo>
                <a:lnTo>
                  <a:pt x="121" y="251"/>
                </a:lnTo>
                <a:lnTo>
                  <a:pt x="108" y="266"/>
                </a:lnTo>
                <a:lnTo>
                  <a:pt x="115" y="279"/>
                </a:lnTo>
                <a:lnTo>
                  <a:pt x="128" y="292"/>
                </a:lnTo>
                <a:lnTo>
                  <a:pt x="144" y="273"/>
                </a:lnTo>
                <a:lnTo>
                  <a:pt x="150" y="268"/>
                </a:lnTo>
                <a:lnTo>
                  <a:pt x="173" y="286"/>
                </a:lnTo>
                <a:lnTo>
                  <a:pt x="199" y="276"/>
                </a:lnTo>
                <a:lnTo>
                  <a:pt x="222" y="279"/>
                </a:lnTo>
                <a:lnTo>
                  <a:pt x="238" y="314"/>
                </a:lnTo>
                <a:lnTo>
                  <a:pt x="258" y="335"/>
                </a:lnTo>
                <a:lnTo>
                  <a:pt x="271" y="354"/>
                </a:lnTo>
                <a:lnTo>
                  <a:pt x="268" y="366"/>
                </a:lnTo>
                <a:lnTo>
                  <a:pt x="252" y="382"/>
                </a:lnTo>
                <a:lnTo>
                  <a:pt x="258" y="400"/>
                </a:lnTo>
                <a:lnTo>
                  <a:pt x="268" y="407"/>
                </a:lnTo>
                <a:lnTo>
                  <a:pt x="287" y="416"/>
                </a:lnTo>
                <a:lnTo>
                  <a:pt x="304" y="438"/>
                </a:lnTo>
                <a:lnTo>
                  <a:pt x="319" y="451"/>
                </a:lnTo>
                <a:lnTo>
                  <a:pt x="336" y="456"/>
                </a:lnTo>
                <a:lnTo>
                  <a:pt x="346" y="444"/>
                </a:lnTo>
                <a:lnTo>
                  <a:pt x="366" y="456"/>
                </a:lnTo>
                <a:lnTo>
                  <a:pt x="398" y="456"/>
                </a:lnTo>
                <a:lnTo>
                  <a:pt x="424" y="444"/>
                </a:lnTo>
                <a:lnTo>
                  <a:pt x="421" y="449"/>
                </a:lnTo>
                <a:lnTo>
                  <a:pt x="434" y="428"/>
                </a:lnTo>
                <a:lnTo>
                  <a:pt x="441" y="415"/>
                </a:lnTo>
                <a:lnTo>
                  <a:pt x="450" y="400"/>
                </a:lnTo>
                <a:lnTo>
                  <a:pt x="450" y="376"/>
                </a:lnTo>
                <a:lnTo>
                  <a:pt x="441" y="351"/>
                </a:lnTo>
                <a:lnTo>
                  <a:pt x="424" y="310"/>
                </a:lnTo>
                <a:lnTo>
                  <a:pt x="379" y="268"/>
                </a:lnTo>
                <a:lnTo>
                  <a:pt x="388" y="245"/>
                </a:lnTo>
                <a:lnTo>
                  <a:pt x="402" y="224"/>
                </a:lnTo>
                <a:lnTo>
                  <a:pt x="372" y="196"/>
                </a:lnTo>
                <a:lnTo>
                  <a:pt x="379" y="183"/>
                </a:lnTo>
                <a:lnTo>
                  <a:pt x="405" y="183"/>
                </a:lnTo>
                <a:lnTo>
                  <a:pt x="424" y="155"/>
                </a:lnTo>
                <a:lnTo>
                  <a:pt x="431" y="145"/>
                </a:lnTo>
                <a:lnTo>
                  <a:pt x="444" y="131"/>
                </a:lnTo>
                <a:lnTo>
                  <a:pt x="424" y="119"/>
                </a:lnTo>
                <a:lnTo>
                  <a:pt x="408" y="127"/>
                </a:lnTo>
                <a:lnTo>
                  <a:pt x="379" y="113"/>
                </a:lnTo>
                <a:lnTo>
                  <a:pt x="372" y="106"/>
                </a:lnTo>
                <a:lnTo>
                  <a:pt x="376" y="96"/>
                </a:lnTo>
                <a:lnTo>
                  <a:pt x="376" y="90"/>
                </a:lnTo>
                <a:lnTo>
                  <a:pt x="379" y="78"/>
                </a:lnTo>
                <a:lnTo>
                  <a:pt x="362" y="69"/>
                </a:lnTo>
                <a:lnTo>
                  <a:pt x="346" y="75"/>
                </a:lnTo>
                <a:lnTo>
                  <a:pt x="336" y="78"/>
                </a:lnTo>
                <a:lnTo>
                  <a:pt x="294" y="34"/>
                </a:lnTo>
                <a:lnTo>
                  <a:pt x="297" y="13"/>
                </a:lnTo>
                <a:lnTo>
                  <a:pt x="287" y="3"/>
                </a:lnTo>
                <a:lnTo>
                  <a:pt x="264" y="0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070225" y="3614738"/>
            <a:ext cx="487363" cy="325437"/>
          </a:xfrm>
          <a:custGeom>
            <a:avLst/>
            <a:gdLst>
              <a:gd name="T0" fmla="*/ 2147483647 w 307"/>
              <a:gd name="T1" fmla="*/ 2147483647 h 205"/>
              <a:gd name="T2" fmla="*/ 2147483647 w 307"/>
              <a:gd name="T3" fmla="*/ 2147483647 h 205"/>
              <a:gd name="T4" fmla="*/ 2147483647 w 307"/>
              <a:gd name="T5" fmla="*/ 2147483647 h 205"/>
              <a:gd name="T6" fmla="*/ 2147483647 w 307"/>
              <a:gd name="T7" fmla="*/ 2147483647 h 205"/>
              <a:gd name="T8" fmla="*/ 2147483647 w 307"/>
              <a:gd name="T9" fmla="*/ 0 h 205"/>
              <a:gd name="T10" fmla="*/ 2147483647 w 307"/>
              <a:gd name="T11" fmla="*/ 2147483647 h 205"/>
              <a:gd name="T12" fmla="*/ 2147483647 w 307"/>
              <a:gd name="T13" fmla="*/ 2147483647 h 205"/>
              <a:gd name="T14" fmla="*/ 2147483647 w 307"/>
              <a:gd name="T15" fmla="*/ 2147483647 h 205"/>
              <a:gd name="T16" fmla="*/ 2147483647 w 307"/>
              <a:gd name="T17" fmla="*/ 2147483647 h 205"/>
              <a:gd name="T18" fmla="*/ 2147483647 w 307"/>
              <a:gd name="T19" fmla="*/ 2147483647 h 205"/>
              <a:gd name="T20" fmla="*/ 2147483647 w 307"/>
              <a:gd name="T21" fmla="*/ 2147483647 h 205"/>
              <a:gd name="T22" fmla="*/ 2147483647 w 307"/>
              <a:gd name="T23" fmla="*/ 2147483647 h 205"/>
              <a:gd name="T24" fmla="*/ 2147483647 w 307"/>
              <a:gd name="T25" fmla="*/ 2147483647 h 205"/>
              <a:gd name="T26" fmla="*/ 2147483647 w 307"/>
              <a:gd name="T27" fmla="*/ 2147483647 h 205"/>
              <a:gd name="T28" fmla="*/ 2147483647 w 307"/>
              <a:gd name="T29" fmla="*/ 2147483647 h 205"/>
              <a:gd name="T30" fmla="*/ 2147483647 w 307"/>
              <a:gd name="T31" fmla="*/ 2147483647 h 205"/>
              <a:gd name="T32" fmla="*/ 2147483647 w 307"/>
              <a:gd name="T33" fmla="*/ 2147483647 h 205"/>
              <a:gd name="T34" fmla="*/ 2147483647 w 307"/>
              <a:gd name="T35" fmla="*/ 2147483647 h 205"/>
              <a:gd name="T36" fmla="*/ 2147483647 w 307"/>
              <a:gd name="T37" fmla="*/ 2147483647 h 205"/>
              <a:gd name="T38" fmla="*/ 2147483647 w 307"/>
              <a:gd name="T39" fmla="*/ 2147483647 h 205"/>
              <a:gd name="T40" fmla="*/ 2147483647 w 307"/>
              <a:gd name="T41" fmla="*/ 2147483647 h 205"/>
              <a:gd name="T42" fmla="*/ 2147483647 w 307"/>
              <a:gd name="T43" fmla="*/ 2147483647 h 205"/>
              <a:gd name="T44" fmla="*/ 2147483647 w 307"/>
              <a:gd name="T45" fmla="*/ 2147483647 h 205"/>
              <a:gd name="T46" fmla="*/ 2147483647 w 307"/>
              <a:gd name="T47" fmla="*/ 2147483647 h 205"/>
              <a:gd name="T48" fmla="*/ 0 w 307"/>
              <a:gd name="T49" fmla="*/ 2147483647 h 205"/>
              <a:gd name="T50" fmla="*/ 2147483647 w 307"/>
              <a:gd name="T51" fmla="*/ 2147483647 h 205"/>
              <a:gd name="T52" fmla="*/ 2147483647 w 307"/>
              <a:gd name="T53" fmla="*/ 2147483647 h 205"/>
              <a:gd name="T54" fmla="*/ 2147483647 w 307"/>
              <a:gd name="T55" fmla="*/ 2147483647 h 205"/>
              <a:gd name="T56" fmla="*/ 2147483647 w 307"/>
              <a:gd name="T57" fmla="*/ 2147483647 h 205"/>
              <a:gd name="T58" fmla="*/ 2147483647 w 307"/>
              <a:gd name="T59" fmla="*/ 2147483647 h 205"/>
              <a:gd name="T60" fmla="*/ 2147483647 w 307"/>
              <a:gd name="T61" fmla="*/ 2147483647 h 205"/>
              <a:gd name="T62" fmla="*/ 2147483647 w 307"/>
              <a:gd name="T63" fmla="*/ 2147483647 h 205"/>
              <a:gd name="T64" fmla="*/ 2147483647 w 307"/>
              <a:gd name="T65" fmla="*/ 2147483647 h 205"/>
              <a:gd name="T66" fmla="*/ 2147483647 w 307"/>
              <a:gd name="T67" fmla="*/ 2147483647 h 205"/>
              <a:gd name="T68" fmla="*/ 2147483647 w 307"/>
              <a:gd name="T69" fmla="*/ 2147483647 h 205"/>
              <a:gd name="T70" fmla="*/ 2147483647 w 307"/>
              <a:gd name="T71" fmla="*/ 2147483647 h 205"/>
              <a:gd name="T72" fmla="*/ 2147483647 w 307"/>
              <a:gd name="T73" fmla="*/ 2147483647 h 205"/>
              <a:gd name="T74" fmla="*/ 2147483647 w 307"/>
              <a:gd name="T75" fmla="*/ 2147483647 h 205"/>
              <a:gd name="T76" fmla="*/ 2147483647 w 307"/>
              <a:gd name="T77" fmla="*/ 2147483647 h 205"/>
              <a:gd name="T78" fmla="*/ 2147483647 w 307"/>
              <a:gd name="T79" fmla="*/ 2147483647 h 205"/>
              <a:gd name="T80" fmla="*/ 2147483647 w 307"/>
              <a:gd name="T81" fmla="*/ 2147483647 h 205"/>
              <a:gd name="T82" fmla="*/ 2147483647 w 307"/>
              <a:gd name="T83" fmla="*/ 2147483647 h 205"/>
              <a:gd name="T84" fmla="*/ 2147483647 w 307"/>
              <a:gd name="T85" fmla="*/ 2147483647 h 205"/>
              <a:gd name="T86" fmla="*/ 2147483647 w 307"/>
              <a:gd name="T87" fmla="*/ 2147483647 h 205"/>
              <a:gd name="T88" fmla="*/ 2147483647 w 307"/>
              <a:gd name="T89" fmla="*/ 2147483647 h 205"/>
              <a:gd name="T90" fmla="*/ 2147483647 w 307"/>
              <a:gd name="T91" fmla="*/ 2147483647 h 205"/>
              <a:gd name="T92" fmla="*/ 2147483647 w 307"/>
              <a:gd name="T93" fmla="*/ 2147483647 h 205"/>
              <a:gd name="T94" fmla="*/ 2147483647 w 307"/>
              <a:gd name="T95" fmla="*/ 2147483647 h 205"/>
              <a:gd name="T96" fmla="*/ 2147483647 w 307"/>
              <a:gd name="T97" fmla="*/ 2147483647 h 20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07"/>
              <a:gd name="T148" fmla="*/ 0 h 205"/>
              <a:gd name="T149" fmla="*/ 307 w 307"/>
              <a:gd name="T150" fmla="*/ 205 h 20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07" h="205">
                <a:moveTo>
                  <a:pt x="294" y="72"/>
                </a:moveTo>
                <a:lnTo>
                  <a:pt x="261" y="39"/>
                </a:lnTo>
                <a:lnTo>
                  <a:pt x="241" y="28"/>
                </a:lnTo>
                <a:lnTo>
                  <a:pt x="202" y="18"/>
                </a:lnTo>
                <a:lnTo>
                  <a:pt x="196" y="0"/>
                </a:lnTo>
                <a:lnTo>
                  <a:pt x="182" y="18"/>
                </a:lnTo>
                <a:lnTo>
                  <a:pt x="182" y="31"/>
                </a:lnTo>
                <a:lnTo>
                  <a:pt x="175" y="34"/>
                </a:lnTo>
                <a:lnTo>
                  <a:pt x="160" y="39"/>
                </a:lnTo>
                <a:lnTo>
                  <a:pt x="143" y="45"/>
                </a:lnTo>
                <a:lnTo>
                  <a:pt x="130" y="55"/>
                </a:lnTo>
                <a:lnTo>
                  <a:pt x="117" y="65"/>
                </a:lnTo>
                <a:lnTo>
                  <a:pt x="108" y="49"/>
                </a:lnTo>
                <a:lnTo>
                  <a:pt x="94" y="39"/>
                </a:lnTo>
                <a:lnTo>
                  <a:pt x="84" y="31"/>
                </a:lnTo>
                <a:lnTo>
                  <a:pt x="71" y="39"/>
                </a:lnTo>
                <a:lnTo>
                  <a:pt x="65" y="49"/>
                </a:lnTo>
                <a:lnTo>
                  <a:pt x="79" y="65"/>
                </a:lnTo>
                <a:lnTo>
                  <a:pt x="72" y="76"/>
                </a:lnTo>
                <a:lnTo>
                  <a:pt x="58" y="76"/>
                </a:lnTo>
                <a:lnTo>
                  <a:pt x="52" y="80"/>
                </a:lnTo>
                <a:lnTo>
                  <a:pt x="48" y="93"/>
                </a:lnTo>
                <a:lnTo>
                  <a:pt x="42" y="99"/>
                </a:lnTo>
                <a:lnTo>
                  <a:pt x="22" y="106"/>
                </a:lnTo>
                <a:lnTo>
                  <a:pt x="0" y="104"/>
                </a:lnTo>
                <a:lnTo>
                  <a:pt x="29" y="124"/>
                </a:lnTo>
                <a:lnTo>
                  <a:pt x="33" y="145"/>
                </a:lnTo>
                <a:lnTo>
                  <a:pt x="36" y="161"/>
                </a:lnTo>
                <a:lnTo>
                  <a:pt x="33" y="179"/>
                </a:lnTo>
                <a:lnTo>
                  <a:pt x="29" y="189"/>
                </a:lnTo>
                <a:lnTo>
                  <a:pt x="43" y="183"/>
                </a:lnTo>
                <a:lnTo>
                  <a:pt x="62" y="199"/>
                </a:lnTo>
                <a:lnTo>
                  <a:pt x="91" y="183"/>
                </a:lnTo>
                <a:lnTo>
                  <a:pt x="114" y="179"/>
                </a:lnTo>
                <a:lnTo>
                  <a:pt x="127" y="179"/>
                </a:lnTo>
                <a:lnTo>
                  <a:pt x="146" y="189"/>
                </a:lnTo>
                <a:lnTo>
                  <a:pt x="163" y="199"/>
                </a:lnTo>
                <a:lnTo>
                  <a:pt x="186" y="204"/>
                </a:lnTo>
                <a:lnTo>
                  <a:pt x="202" y="196"/>
                </a:lnTo>
                <a:lnTo>
                  <a:pt x="222" y="173"/>
                </a:lnTo>
                <a:lnTo>
                  <a:pt x="244" y="176"/>
                </a:lnTo>
                <a:lnTo>
                  <a:pt x="251" y="155"/>
                </a:lnTo>
                <a:lnTo>
                  <a:pt x="273" y="152"/>
                </a:lnTo>
                <a:lnTo>
                  <a:pt x="283" y="155"/>
                </a:lnTo>
                <a:lnTo>
                  <a:pt x="294" y="148"/>
                </a:lnTo>
                <a:lnTo>
                  <a:pt x="300" y="139"/>
                </a:lnTo>
                <a:lnTo>
                  <a:pt x="306" y="124"/>
                </a:lnTo>
                <a:lnTo>
                  <a:pt x="306" y="98"/>
                </a:lnTo>
                <a:lnTo>
                  <a:pt x="294" y="72"/>
                </a:lnTo>
              </a:path>
            </a:pathLst>
          </a:custGeom>
          <a:solidFill>
            <a:srgbClr val="008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48" name="Freeform 8"/>
          <p:cNvSpPr>
            <a:spLocks/>
          </p:cNvSpPr>
          <p:nvPr/>
        </p:nvSpPr>
        <p:spPr bwMode="auto">
          <a:xfrm>
            <a:off x="2770188" y="3225800"/>
            <a:ext cx="619125" cy="554038"/>
          </a:xfrm>
          <a:custGeom>
            <a:avLst/>
            <a:gdLst>
              <a:gd name="T0" fmla="*/ 2147483647 w 389"/>
              <a:gd name="T1" fmla="*/ 0 h 349"/>
              <a:gd name="T2" fmla="*/ 2147483647 w 389"/>
              <a:gd name="T3" fmla="*/ 2147483647 h 349"/>
              <a:gd name="T4" fmla="*/ 2147483647 w 389"/>
              <a:gd name="T5" fmla="*/ 2147483647 h 349"/>
              <a:gd name="T6" fmla="*/ 2147483647 w 389"/>
              <a:gd name="T7" fmla="*/ 2147483647 h 349"/>
              <a:gd name="T8" fmla="*/ 2147483647 w 389"/>
              <a:gd name="T9" fmla="*/ 2147483647 h 349"/>
              <a:gd name="T10" fmla="*/ 2147483647 w 389"/>
              <a:gd name="T11" fmla="*/ 2147483647 h 349"/>
              <a:gd name="T12" fmla="*/ 2147483647 w 389"/>
              <a:gd name="T13" fmla="*/ 2147483647 h 349"/>
              <a:gd name="T14" fmla="*/ 2147483647 w 389"/>
              <a:gd name="T15" fmla="*/ 2147483647 h 349"/>
              <a:gd name="T16" fmla="*/ 2147483647 w 389"/>
              <a:gd name="T17" fmla="*/ 2147483647 h 349"/>
              <a:gd name="T18" fmla="*/ 2147483647 w 389"/>
              <a:gd name="T19" fmla="*/ 2147483647 h 349"/>
              <a:gd name="T20" fmla="*/ 2147483647 w 389"/>
              <a:gd name="T21" fmla="*/ 2147483647 h 349"/>
              <a:gd name="T22" fmla="*/ 2147483647 w 389"/>
              <a:gd name="T23" fmla="*/ 2147483647 h 349"/>
              <a:gd name="T24" fmla="*/ 2147483647 w 389"/>
              <a:gd name="T25" fmla="*/ 2147483647 h 349"/>
              <a:gd name="T26" fmla="*/ 2147483647 w 389"/>
              <a:gd name="T27" fmla="*/ 2147483647 h 349"/>
              <a:gd name="T28" fmla="*/ 2147483647 w 389"/>
              <a:gd name="T29" fmla="*/ 2147483647 h 349"/>
              <a:gd name="T30" fmla="*/ 2147483647 w 389"/>
              <a:gd name="T31" fmla="*/ 2147483647 h 349"/>
              <a:gd name="T32" fmla="*/ 2147483647 w 389"/>
              <a:gd name="T33" fmla="*/ 2147483647 h 349"/>
              <a:gd name="T34" fmla="*/ 2147483647 w 389"/>
              <a:gd name="T35" fmla="*/ 2147483647 h 349"/>
              <a:gd name="T36" fmla="*/ 2147483647 w 389"/>
              <a:gd name="T37" fmla="*/ 2147483647 h 349"/>
              <a:gd name="T38" fmla="*/ 2147483647 w 389"/>
              <a:gd name="T39" fmla="*/ 2147483647 h 349"/>
              <a:gd name="T40" fmla="*/ 2147483647 w 389"/>
              <a:gd name="T41" fmla="*/ 2147483647 h 349"/>
              <a:gd name="T42" fmla="*/ 2147483647 w 389"/>
              <a:gd name="T43" fmla="*/ 2147483647 h 349"/>
              <a:gd name="T44" fmla="*/ 2147483647 w 389"/>
              <a:gd name="T45" fmla="*/ 2147483647 h 349"/>
              <a:gd name="T46" fmla="*/ 2147483647 w 389"/>
              <a:gd name="T47" fmla="*/ 2147483647 h 349"/>
              <a:gd name="T48" fmla="*/ 2147483647 w 389"/>
              <a:gd name="T49" fmla="*/ 2147483647 h 349"/>
              <a:gd name="T50" fmla="*/ 2147483647 w 389"/>
              <a:gd name="T51" fmla="*/ 2147483647 h 349"/>
              <a:gd name="T52" fmla="*/ 2147483647 w 389"/>
              <a:gd name="T53" fmla="*/ 2147483647 h 349"/>
              <a:gd name="T54" fmla="*/ 2147483647 w 389"/>
              <a:gd name="T55" fmla="*/ 2147483647 h 349"/>
              <a:gd name="T56" fmla="*/ 2147483647 w 389"/>
              <a:gd name="T57" fmla="*/ 2147483647 h 349"/>
              <a:gd name="T58" fmla="*/ 2147483647 w 389"/>
              <a:gd name="T59" fmla="*/ 2147483647 h 349"/>
              <a:gd name="T60" fmla="*/ 2147483647 w 389"/>
              <a:gd name="T61" fmla="*/ 2147483647 h 349"/>
              <a:gd name="T62" fmla="*/ 2147483647 w 389"/>
              <a:gd name="T63" fmla="*/ 2147483647 h 349"/>
              <a:gd name="T64" fmla="*/ 2147483647 w 389"/>
              <a:gd name="T65" fmla="*/ 2147483647 h 349"/>
              <a:gd name="T66" fmla="*/ 2147483647 w 389"/>
              <a:gd name="T67" fmla="*/ 2147483647 h 349"/>
              <a:gd name="T68" fmla="*/ 2147483647 w 389"/>
              <a:gd name="T69" fmla="*/ 2147483647 h 349"/>
              <a:gd name="T70" fmla="*/ 2147483647 w 389"/>
              <a:gd name="T71" fmla="*/ 2147483647 h 349"/>
              <a:gd name="T72" fmla="*/ 2147483647 w 389"/>
              <a:gd name="T73" fmla="*/ 2147483647 h 349"/>
              <a:gd name="T74" fmla="*/ 2147483647 w 389"/>
              <a:gd name="T75" fmla="*/ 2147483647 h 349"/>
              <a:gd name="T76" fmla="*/ 2147483647 w 389"/>
              <a:gd name="T77" fmla="*/ 2147483647 h 349"/>
              <a:gd name="T78" fmla="*/ 2147483647 w 389"/>
              <a:gd name="T79" fmla="*/ 2147483647 h 349"/>
              <a:gd name="T80" fmla="*/ 2147483647 w 389"/>
              <a:gd name="T81" fmla="*/ 2147483647 h 349"/>
              <a:gd name="T82" fmla="*/ 2147483647 w 389"/>
              <a:gd name="T83" fmla="*/ 2147483647 h 349"/>
              <a:gd name="T84" fmla="*/ 2147483647 w 389"/>
              <a:gd name="T85" fmla="*/ 2147483647 h 349"/>
              <a:gd name="T86" fmla="*/ 2147483647 w 389"/>
              <a:gd name="T87" fmla="*/ 2147483647 h 349"/>
              <a:gd name="T88" fmla="*/ 2147483647 w 389"/>
              <a:gd name="T89" fmla="*/ 2147483647 h 349"/>
              <a:gd name="T90" fmla="*/ 2147483647 w 389"/>
              <a:gd name="T91" fmla="*/ 2147483647 h 349"/>
              <a:gd name="T92" fmla="*/ 0 w 389"/>
              <a:gd name="T93" fmla="*/ 2147483647 h 349"/>
              <a:gd name="T94" fmla="*/ 0 w 389"/>
              <a:gd name="T95" fmla="*/ 2147483647 h 349"/>
              <a:gd name="T96" fmla="*/ 2147483647 w 389"/>
              <a:gd name="T97" fmla="*/ 2147483647 h 349"/>
              <a:gd name="T98" fmla="*/ 2147483647 w 389"/>
              <a:gd name="T99" fmla="*/ 2147483647 h 349"/>
              <a:gd name="T100" fmla="*/ 2147483647 w 389"/>
              <a:gd name="T101" fmla="*/ 2147483647 h 349"/>
              <a:gd name="T102" fmla="*/ 2147483647 w 389"/>
              <a:gd name="T103" fmla="*/ 2147483647 h 349"/>
              <a:gd name="T104" fmla="*/ 2147483647 w 389"/>
              <a:gd name="T105" fmla="*/ 2147483647 h 349"/>
              <a:gd name="T106" fmla="*/ 2147483647 w 389"/>
              <a:gd name="T107" fmla="*/ 2147483647 h 349"/>
              <a:gd name="T108" fmla="*/ 2147483647 w 389"/>
              <a:gd name="T109" fmla="*/ 2147483647 h 349"/>
              <a:gd name="T110" fmla="*/ 2147483647 w 389"/>
              <a:gd name="T111" fmla="*/ 2147483647 h 349"/>
              <a:gd name="T112" fmla="*/ 2147483647 w 389"/>
              <a:gd name="T113" fmla="*/ 2147483647 h 349"/>
              <a:gd name="T114" fmla="*/ 2147483647 w 389"/>
              <a:gd name="T115" fmla="*/ 2147483647 h 349"/>
              <a:gd name="T116" fmla="*/ 2147483647 w 389"/>
              <a:gd name="T117" fmla="*/ 2147483647 h 349"/>
              <a:gd name="T118" fmla="*/ 2147483647 w 389"/>
              <a:gd name="T119" fmla="*/ 2147483647 h 349"/>
              <a:gd name="T120" fmla="*/ 2147483647 w 389"/>
              <a:gd name="T121" fmla="*/ 2147483647 h 349"/>
              <a:gd name="T122" fmla="*/ 2147483647 w 389"/>
              <a:gd name="T123" fmla="*/ 2147483647 h 349"/>
              <a:gd name="T124" fmla="*/ 2147483647 w 389"/>
              <a:gd name="T125" fmla="*/ 0 h 34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89"/>
              <a:gd name="T190" fmla="*/ 0 h 349"/>
              <a:gd name="T191" fmla="*/ 389 w 389"/>
              <a:gd name="T192" fmla="*/ 349 h 34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89" h="349">
                <a:moveTo>
                  <a:pt x="199" y="0"/>
                </a:moveTo>
                <a:lnTo>
                  <a:pt x="222" y="49"/>
                </a:lnTo>
                <a:lnTo>
                  <a:pt x="235" y="83"/>
                </a:lnTo>
                <a:lnTo>
                  <a:pt x="244" y="99"/>
                </a:lnTo>
                <a:lnTo>
                  <a:pt x="247" y="124"/>
                </a:lnTo>
                <a:lnTo>
                  <a:pt x="277" y="145"/>
                </a:lnTo>
                <a:lnTo>
                  <a:pt x="300" y="165"/>
                </a:lnTo>
                <a:lnTo>
                  <a:pt x="336" y="196"/>
                </a:lnTo>
                <a:lnTo>
                  <a:pt x="371" y="217"/>
                </a:lnTo>
                <a:lnTo>
                  <a:pt x="388" y="233"/>
                </a:lnTo>
                <a:lnTo>
                  <a:pt x="381" y="248"/>
                </a:lnTo>
                <a:lnTo>
                  <a:pt x="371" y="255"/>
                </a:lnTo>
                <a:lnTo>
                  <a:pt x="364" y="258"/>
                </a:lnTo>
                <a:lnTo>
                  <a:pt x="366" y="273"/>
                </a:lnTo>
                <a:lnTo>
                  <a:pt x="355" y="279"/>
                </a:lnTo>
                <a:lnTo>
                  <a:pt x="345" y="286"/>
                </a:lnTo>
                <a:lnTo>
                  <a:pt x="335" y="286"/>
                </a:lnTo>
                <a:lnTo>
                  <a:pt x="306" y="307"/>
                </a:lnTo>
                <a:lnTo>
                  <a:pt x="300" y="295"/>
                </a:lnTo>
                <a:lnTo>
                  <a:pt x="287" y="286"/>
                </a:lnTo>
                <a:lnTo>
                  <a:pt x="271" y="276"/>
                </a:lnTo>
                <a:lnTo>
                  <a:pt x="261" y="279"/>
                </a:lnTo>
                <a:lnTo>
                  <a:pt x="254" y="286"/>
                </a:lnTo>
                <a:lnTo>
                  <a:pt x="254" y="295"/>
                </a:lnTo>
                <a:lnTo>
                  <a:pt x="264" y="307"/>
                </a:lnTo>
                <a:lnTo>
                  <a:pt x="258" y="317"/>
                </a:lnTo>
                <a:lnTo>
                  <a:pt x="244" y="320"/>
                </a:lnTo>
                <a:lnTo>
                  <a:pt x="235" y="326"/>
                </a:lnTo>
                <a:lnTo>
                  <a:pt x="232" y="338"/>
                </a:lnTo>
                <a:lnTo>
                  <a:pt x="222" y="344"/>
                </a:lnTo>
                <a:lnTo>
                  <a:pt x="211" y="348"/>
                </a:lnTo>
                <a:lnTo>
                  <a:pt x="189" y="344"/>
                </a:lnTo>
                <a:lnTo>
                  <a:pt x="160" y="341"/>
                </a:lnTo>
                <a:lnTo>
                  <a:pt x="137" y="326"/>
                </a:lnTo>
                <a:lnTo>
                  <a:pt x="117" y="310"/>
                </a:lnTo>
                <a:lnTo>
                  <a:pt x="88" y="286"/>
                </a:lnTo>
                <a:lnTo>
                  <a:pt x="78" y="276"/>
                </a:lnTo>
                <a:lnTo>
                  <a:pt x="62" y="273"/>
                </a:lnTo>
                <a:lnTo>
                  <a:pt x="33" y="268"/>
                </a:lnTo>
                <a:lnTo>
                  <a:pt x="15" y="268"/>
                </a:lnTo>
                <a:lnTo>
                  <a:pt x="7" y="258"/>
                </a:lnTo>
                <a:lnTo>
                  <a:pt x="3" y="240"/>
                </a:lnTo>
                <a:lnTo>
                  <a:pt x="7" y="217"/>
                </a:lnTo>
                <a:lnTo>
                  <a:pt x="15" y="199"/>
                </a:lnTo>
                <a:lnTo>
                  <a:pt x="10" y="193"/>
                </a:lnTo>
                <a:lnTo>
                  <a:pt x="7" y="176"/>
                </a:lnTo>
                <a:lnTo>
                  <a:pt x="0" y="158"/>
                </a:lnTo>
                <a:lnTo>
                  <a:pt x="0" y="145"/>
                </a:lnTo>
                <a:lnTo>
                  <a:pt x="7" y="139"/>
                </a:lnTo>
                <a:lnTo>
                  <a:pt x="15" y="134"/>
                </a:lnTo>
                <a:lnTo>
                  <a:pt x="10" y="117"/>
                </a:lnTo>
                <a:lnTo>
                  <a:pt x="15" y="106"/>
                </a:lnTo>
                <a:lnTo>
                  <a:pt x="33" y="90"/>
                </a:lnTo>
                <a:lnTo>
                  <a:pt x="52" y="90"/>
                </a:lnTo>
                <a:lnTo>
                  <a:pt x="69" y="83"/>
                </a:lnTo>
                <a:lnTo>
                  <a:pt x="80" y="70"/>
                </a:lnTo>
                <a:lnTo>
                  <a:pt x="78" y="59"/>
                </a:lnTo>
                <a:lnTo>
                  <a:pt x="101" y="34"/>
                </a:lnTo>
                <a:lnTo>
                  <a:pt x="130" y="37"/>
                </a:lnTo>
                <a:lnTo>
                  <a:pt x="143" y="24"/>
                </a:lnTo>
                <a:lnTo>
                  <a:pt x="166" y="21"/>
                </a:lnTo>
                <a:lnTo>
                  <a:pt x="182" y="11"/>
                </a:lnTo>
                <a:lnTo>
                  <a:pt x="199" y="0"/>
                </a:lnTo>
              </a:path>
            </a:pathLst>
          </a:custGeom>
          <a:solidFill>
            <a:srgbClr val="008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370138" y="2870200"/>
            <a:ext cx="511175" cy="577850"/>
          </a:xfrm>
          <a:custGeom>
            <a:avLst/>
            <a:gdLst>
              <a:gd name="T0" fmla="*/ 2147483647 w 322"/>
              <a:gd name="T1" fmla="*/ 2147483647 h 364"/>
              <a:gd name="T2" fmla="*/ 2147483647 w 322"/>
              <a:gd name="T3" fmla="*/ 2147483647 h 364"/>
              <a:gd name="T4" fmla="*/ 2147483647 w 322"/>
              <a:gd name="T5" fmla="*/ 2147483647 h 364"/>
              <a:gd name="T6" fmla="*/ 2147483647 w 322"/>
              <a:gd name="T7" fmla="*/ 2147483647 h 364"/>
              <a:gd name="T8" fmla="*/ 2147483647 w 322"/>
              <a:gd name="T9" fmla="*/ 2147483647 h 364"/>
              <a:gd name="T10" fmla="*/ 2147483647 w 322"/>
              <a:gd name="T11" fmla="*/ 2147483647 h 364"/>
              <a:gd name="T12" fmla="*/ 2147483647 w 322"/>
              <a:gd name="T13" fmla="*/ 2147483647 h 364"/>
              <a:gd name="T14" fmla="*/ 2147483647 w 322"/>
              <a:gd name="T15" fmla="*/ 2147483647 h 364"/>
              <a:gd name="T16" fmla="*/ 2147483647 w 322"/>
              <a:gd name="T17" fmla="*/ 0 h 364"/>
              <a:gd name="T18" fmla="*/ 2147483647 w 322"/>
              <a:gd name="T19" fmla="*/ 2147483647 h 364"/>
              <a:gd name="T20" fmla="*/ 2147483647 w 322"/>
              <a:gd name="T21" fmla="*/ 2147483647 h 364"/>
              <a:gd name="T22" fmla="*/ 2147483647 w 322"/>
              <a:gd name="T23" fmla="*/ 2147483647 h 364"/>
              <a:gd name="T24" fmla="*/ 2147483647 w 322"/>
              <a:gd name="T25" fmla="*/ 2147483647 h 364"/>
              <a:gd name="T26" fmla="*/ 2147483647 w 322"/>
              <a:gd name="T27" fmla="*/ 2147483647 h 364"/>
              <a:gd name="T28" fmla="*/ 2147483647 w 322"/>
              <a:gd name="T29" fmla="*/ 2147483647 h 364"/>
              <a:gd name="T30" fmla="*/ 2147483647 w 322"/>
              <a:gd name="T31" fmla="*/ 2147483647 h 364"/>
              <a:gd name="T32" fmla="*/ 2147483647 w 322"/>
              <a:gd name="T33" fmla="*/ 2147483647 h 364"/>
              <a:gd name="T34" fmla="*/ 2147483647 w 322"/>
              <a:gd name="T35" fmla="*/ 2147483647 h 364"/>
              <a:gd name="T36" fmla="*/ 0 w 322"/>
              <a:gd name="T37" fmla="*/ 2147483647 h 364"/>
              <a:gd name="T38" fmla="*/ 2147483647 w 322"/>
              <a:gd name="T39" fmla="*/ 2147483647 h 364"/>
              <a:gd name="T40" fmla="*/ 0 w 322"/>
              <a:gd name="T41" fmla="*/ 2147483647 h 364"/>
              <a:gd name="T42" fmla="*/ 2147483647 w 322"/>
              <a:gd name="T43" fmla="*/ 2147483647 h 364"/>
              <a:gd name="T44" fmla="*/ 2147483647 w 322"/>
              <a:gd name="T45" fmla="*/ 2147483647 h 364"/>
              <a:gd name="T46" fmla="*/ 2147483647 w 322"/>
              <a:gd name="T47" fmla="*/ 2147483647 h 364"/>
              <a:gd name="T48" fmla="*/ 2147483647 w 322"/>
              <a:gd name="T49" fmla="*/ 2147483647 h 364"/>
              <a:gd name="T50" fmla="*/ 2147483647 w 322"/>
              <a:gd name="T51" fmla="*/ 2147483647 h 364"/>
              <a:gd name="T52" fmla="*/ 2147483647 w 322"/>
              <a:gd name="T53" fmla="*/ 2147483647 h 364"/>
              <a:gd name="T54" fmla="*/ 2147483647 w 322"/>
              <a:gd name="T55" fmla="*/ 2147483647 h 364"/>
              <a:gd name="T56" fmla="*/ 2147483647 w 322"/>
              <a:gd name="T57" fmla="*/ 2147483647 h 364"/>
              <a:gd name="T58" fmla="*/ 2147483647 w 322"/>
              <a:gd name="T59" fmla="*/ 2147483647 h 364"/>
              <a:gd name="T60" fmla="*/ 2147483647 w 322"/>
              <a:gd name="T61" fmla="*/ 2147483647 h 364"/>
              <a:gd name="T62" fmla="*/ 2147483647 w 322"/>
              <a:gd name="T63" fmla="*/ 2147483647 h 364"/>
              <a:gd name="T64" fmla="*/ 2147483647 w 322"/>
              <a:gd name="T65" fmla="*/ 2147483647 h 3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22"/>
              <a:gd name="T100" fmla="*/ 0 h 364"/>
              <a:gd name="T101" fmla="*/ 322 w 322"/>
              <a:gd name="T102" fmla="*/ 364 h 3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22" h="364">
                <a:moveTo>
                  <a:pt x="321" y="276"/>
                </a:moveTo>
                <a:lnTo>
                  <a:pt x="314" y="258"/>
                </a:lnTo>
                <a:lnTo>
                  <a:pt x="297" y="245"/>
                </a:lnTo>
                <a:lnTo>
                  <a:pt x="271" y="224"/>
                </a:lnTo>
                <a:lnTo>
                  <a:pt x="249" y="214"/>
                </a:lnTo>
                <a:lnTo>
                  <a:pt x="234" y="204"/>
                </a:lnTo>
                <a:lnTo>
                  <a:pt x="239" y="170"/>
                </a:lnTo>
                <a:lnTo>
                  <a:pt x="232" y="149"/>
                </a:lnTo>
                <a:lnTo>
                  <a:pt x="226" y="128"/>
                </a:lnTo>
                <a:lnTo>
                  <a:pt x="226" y="93"/>
                </a:lnTo>
                <a:lnTo>
                  <a:pt x="206" y="80"/>
                </a:lnTo>
                <a:lnTo>
                  <a:pt x="180" y="62"/>
                </a:lnTo>
                <a:lnTo>
                  <a:pt x="161" y="59"/>
                </a:lnTo>
                <a:lnTo>
                  <a:pt x="141" y="38"/>
                </a:lnTo>
                <a:lnTo>
                  <a:pt x="131" y="18"/>
                </a:lnTo>
                <a:lnTo>
                  <a:pt x="112" y="18"/>
                </a:lnTo>
                <a:lnTo>
                  <a:pt x="96" y="18"/>
                </a:lnTo>
                <a:lnTo>
                  <a:pt x="96" y="0"/>
                </a:lnTo>
                <a:lnTo>
                  <a:pt x="86" y="10"/>
                </a:lnTo>
                <a:lnTo>
                  <a:pt x="72" y="7"/>
                </a:lnTo>
                <a:lnTo>
                  <a:pt x="65" y="25"/>
                </a:lnTo>
                <a:lnTo>
                  <a:pt x="75" y="46"/>
                </a:lnTo>
                <a:lnTo>
                  <a:pt x="86" y="69"/>
                </a:lnTo>
                <a:lnTo>
                  <a:pt x="89" y="82"/>
                </a:lnTo>
                <a:lnTo>
                  <a:pt x="82" y="90"/>
                </a:lnTo>
                <a:lnTo>
                  <a:pt x="60" y="93"/>
                </a:lnTo>
                <a:lnTo>
                  <a:pt x="43" y="103"/>
                </a:lnTo>
                <a:lnTo>
                  <a:pt x="30" y="118"/>
                </a:lnTo>
                <a:lnTo>
                  <a:pt x="39" y="137"/>
                </a:lnTo>
                <a:lnTo>
                  <a:pt x="39" y="152"/>
                </a:lnTo>
                <a:lnTo>
                  <a:pt x="30" y="152"/>
                </a:lnTo>
                <a:lnTo>
                  <a:pt x="36" y="162"/>
                </a:lnTo>
                <a:lnTo>
                  <a:pt x="17" y="177"/>
                </a:lnTo>
                <a:lnTo>
                  <a:pt x="24" y="190"/>
                </a:lnTo>
                <a:lnTo>
                  <a:pt x="20" y="201"/>
                </a:lnTo>
                <a:lnTo>
                  <a:pt x="3" y="214"/>
                </a:lnTo>
                <a:lnTo>
                  <a:pt x="7" y="229"/>
                </a:lnTo>
                <a:lnTo>
                  <a:pt x="0" y="235"/>
                </a:lnTo>
                <a:lnTo>
                  <a:pt x="17" y="242"/>
                </a:lnTo>
                <a:lnTo>
                  <a:pt x="17" y="252"/>
                </a:lnTo>
                <a:lnTo>
                  <a:pt x="10" y="258"/>
                </a:lnTo>
                <a:lnTo>
                  <a:pt x="0" y="273"/>
                </a:lnTo>
                <a:lnTo>
                  <a:pt x="10" y="294"/>
                </a:lnTo>
                <a:lnTo>
                  <a:pt x="29" y="283"/>
                </a:lnTo>
                <a:lnTo>
                  <a:pt x="53" y="283"/>
                </a:lnTo>
                <a:lnTo>
                  <a:pt x="65" y="289"/>
                </a:lnTo>
                <a:lnTo>
                  <a:pt x="69" y="307"/>
                </a:lnTo>
                <a:lnTo>
                  <a:pt x="75" y="323"/>
                </a:lnTo>
                <a:lnTo>
                  <a:pt x="89" y="328"/>
                </a:lnTo>
                <a:lnTo>
                  <a:pt x="95" y="338"/>
                </a:lnTo>
                <a:lnTo>
                  <a:pt x="101" y="351"/>
                </a:lnTo>
                <a:lnTo>
                  <a:pt x="115" y="358"/>
                </a:lnTo>
                <a:lnTo>
                  <a:pt x="133" y="358"/>
                </a:lnTo>
                <a:lnTo>
                  <a:pt x="154" y="363"/>
                </a:lnTo>
                <a:lnTo>
                  <a:pt x="161" y="358"/>
                </a:lnTo>
                <a:lnTo>
                  <a:pt x="173" y="345"/>
                </a:lnTo>
                <a:lnTo>
                  <a:pt x="184" y="338"/>
                </a:lnTo>
                <a:lnTo>
                  <a:pt x="203" y="332"/>
                </a:lnTo>
                <a:lnTo>
                  <a:pt x="220" y="332"/>
                </a:lnTo>
                <a:lnTo>
                  <a:pt x="234" y="317"/>
                </a:lnTo>
                <a:lnTo>
                  <a:pt x="242" y="304"/>
                </a:lnTo>
                <a:lnTo>
                  <a:pt x="249" y="297"/>
                </a:lnTo>
                <a:lnTo>
                  <a:pt x="268" y="301"/>
                </a:lnTo>
                <a:lnTo>
                  <a:pt x="282" y="297"/>
                </a:lnTo>
                <a:lnTo>
                  <a:pt x="304" y="294"/>
                </a:lnTo>
                <a:lnTo>
                  <a:pt x="321" y="276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0" name="Freeform 10"/>
          <p:cNvSpPr>
            <a:spLocks/>
          </p:cNvSpPr>
          <p:nvPr/>
        </p:nvSpPr>
        <p:spPr bwMode="auto">
          <a:xfrm>
            <a:off x="2474913" y="2663825"/>
            <a:ext cx="608012" cy="666750"/>
          </a:xfrm>
          <a:custGeom>
            <a:avLst/>
            <a:gdLst>
              <a:gd name="T0" fmla="*/ 2147483647 w 383"/>
              <a:gd name="T1" fmla="*/ 2147483647 h 420"/>
              <a:gd name="T2" fmla="*/ 2147483647 w 383"/>
              <a:gd name="T3" fmla="*/ 2147483647 h 420"/>
              <a:gd name="T4" fmla="*/ 2147483647 w 383"/>
              <a:gd name="T5" fmla="*/ 2147483647 h 420"/>
              <a:gd name="T6" fmla="*/ 2147483647 w 383"/>
              <a:gd name="T7" fmla="*/ 2147483647 h 420"/>
              <a:gd name="T8" fmla="*/ 2147483647 w 383"/>
              <a:gd name="T9" fmla="*/ 2147483647 h 420"/>
              <a:gd name="T10" fmla="*/ 2147483647 w 383"/>
              <a:gd name="T11" fmla="*/ 2147483647 h 420"/>
              <a:gd name="T12" fmla="*/ 2147483647 w 383"/>
              <a:gd name="T13" fmla="*/ 2147483647 h 420"/>
              <a:gd name="T14" fmla="*/ 2147483647 w 383"/>
              <a:gd name="T15" fmla="*/ 2147483647 h 420"/>
              <a:gd name="T16" fmla="*/ 2147483647 w 383"/>
              <a:gd name="T17" fmla="*/ 2147483647 h 420"/>
              <a:gd name="T18" fmla="*/ 2147483647 w 383"/>
              <a:gd name="T19" fmla="*/ 2147483647 h 420"/>
              <a:gd name="T20" fmla="*/ 2147483647 w 383"/>
              <a:gd name="T21" fmla="*/ 2147483647 h 420"/>
              <a:gd name="T22" fmla="*/ 2147483647 w 383"/>
              <a:gd name="T23" fmla="*/ 2147483647 h 420"/>
              <a:gd name="T24" fmla="*/ 2147483647 w 383"/>
              <a:gd name="T25" fmla="*/ 0 h 420"/>
              <a:gd name="T26" fmla="*/ 2147483647 w 383"/>
              <a:gd name="T27" fmla="*/ 2147483647 h 420"/>
              <a:gd name="T28" fmla="*/ 2147483647 w 383"/>
              <a:gd name="T29" fmla="*/ 2147483647 h 420"/>
              <a:gd name="T30" fmla="*/ 2147483647 w 383"/>
              <a:gd name="T31" fmla="*/ 2147483647 h 420"/>
              <a:gd name="T32" fmla="*/ 2147483647 w 383"/>
              <a:gd name="T33" fmla="*/ 2147483647 h 420"/>
              <a:gd name="T34" fmla="*/ 2147483647 w 383"/>
              <a:gd name="T35" fmla="*/ 2147483647 h 420"/>
              <a:gd name="T36" fmla="*/ 2147483647 w 383"/>
              <a:gd name="T37" fmla="*/ 2147483647 h 420"/>
              <a:gd name="T38" fmla="*/ 2147483647 w 383"/>
              <a:gd name="T39" fmla="*/ 2147483647 h 420"/>
              <a:gd name="T40" fmla="*/ 2147483647 w 383"/>
              <a:gd name="T41" fmla="*/ 2147483647 h 420"/>
              <a:gd name="T42" fmla="*/ 2147483647 w 383"/>
              <a:gd name="T43" fmla="*/ 2147483647 h 420"/>
              <a:gd name="T44" fmla="*/ 2147483647 w 383"/>
              <a:gd name="T45" fmla="*/ 2147483647 h 420"/>
              <a:gd name="T46" fmla="*/ 2147483647 w 383"/>
              <a:gd name="T47" fmla="*/ 2147483647 h 420"/>
              <a:gd name="T48" fmla="*/ 0 w 383"/>
              <a:gd name="T49" fmla="*/ 2147483647 h 420"/>
              <a:gd name="T50" fmla="*/ 0 w 383"/>
              <a:gd name="T51" fmla="*/ 2147483647 h 420"/>
              <a:gd name="T52" fmla="*/ 2147483647 w 383"/>
              <a:gd name="T53" fmla="*/ 2147483647 h 420"/>
              <a:gd name="T54" fmla="*/ 2147483647 w 383"/>
              <a:gd name="T55" fmla="*/ 2147483647 h 420"/>
              <a:gd name="T56" fmla="*/ 2147483647 w 383"/>
              <a:gd name="T57" fmla="*/ 2147483647 h 420"/>
              <a:gd name="T58" fmla="*/ 2147483647 w 383"/>
              <a:gd name="T59" fmla="*/ 2147483647 h 420"/>
              <a:gd name="T60" fmla="*/ 2147483647 w 383"/>
              <a:gd name="T61" fmla="*/ 2147483647 h 420"/>
              <a:gd name="T62" fmla="*/ 2147483647 w 383"/>
              <a:gd name="T63" fmla="*/ 2147483647 h 420"/>
              <a:gd name="T64" fmla="*/ 2147483647 w 383"/>
              <a:gd name="T65" fmla="*/ 2147483647 h 420"/>
              <a:gd name="T66" fmla="*/ 2147483647 w 383"/>
              <a:gd name="T67" fmla="*/ 2147483647 h 420"/>
              <a:gd name="T68" fmla="*/ 2147483647 w 383"/>
              <a:gd name="T69" fmla="*/ 2147483647 h 420"/>
              <a:gd name="T70" fmla="*/ 2147483647 w 383"/>
              <a:gd name="T71" fmla="*/ 2147483647 h 420"/>
              <a:gd name="T72" fmla="*/ 2147483647 w 383"/>
              <a:gd name="T73" fmla="*/ 2147483647 h 420"/>
              <a:gd name="T74" fmla="*/ 2147483647 w 383"/>
              <a:gd name="T75" fmla="*/ 2147483647 h 420"/>
              <a:gd name="T76" fmla="*/ 2147483647 w 383"/>
              <a:gd name="T77" fmla="*/ 2147483647 h 420"/>
              <a:gd name="T78" fmla="*/ 2147483647 w 383"/>
              <a:gd name="T79" fmla="*/ 2147483647 h 420"/>
              <a:gd name="T80" fmla="*/ 2147483647 w 383"/>
              <a:gd name="T81" fmla="*/ 2147483647 h 420"/>
              <a:gd name="T82" fmla="*/ 2147483647 w 383"/>
              <a:gd name="T83" fmla="*/ 2147483647 h 420"/>
              <a:gd name="T84" fmla="*/ 2147483647 w 383"/>
              <a:gd name="T85" fmla="*/ 2147483647 h 420"/>
              <a:gd name="T86" fmla="*/ 2147483647 w 383"/>
              <a:gd name="T87" fmla="*/ 2147483647 h 420"/>
              <a:gd name="T88" fmla="*/ 2147483647 w 383"/>
              <a:gd name="T89" fmla="*/ 2147483647 h 420"/>
              <a:gd name="T90" fmla="*/ 2147483647 w 383"/>
              <a:gd name="T91" fmla="*/ 2147483647 h 420"/>
              <a:gd name="T92" fmla="*/ 2147483647 w 383"/>
              <a:gd name="T93" fmla="*/ 2147483647 h 420"/>
              <a:gd name="T94" fmla="*/ 2147483647 w 383"/>
              <a:gd name="T95" fmla="*/ 2147483647 h 420"/>
              <a:gd name="T96" fmla="*/ 2147483647 w 383"/>
              <a:gd name="T97" fmla="*/ 2147483647 h 420"/>
              <a:gd name="T98" fmla="*/ 2147483647 w 383"/>
              <a:gd name="T99" fmla="*/ 2147483647 h 420"/>
              <a:gd name="T100" fmla="*/ 2147483647 w 383"/>
              <a:gd name="T101" fmla="*/ 2147483647 h 420"/>
              <a:gd name="T102" fmla="*/ 2147483647 w 383"/>
              <a:gd name="T103" fmla="*/ 2147483647 h 420"/>
              <a:gd name="T104" fmla="*/ 2147483647 w 383"/>
              <a:gd name="T105" fmla="*/ 2147483647 h 420"/>
              <a:gd name="T106" fmla="*/ 2147483647 w 383"/>
              <a:gd name="T107" fmla="*/ 2147483647 h 420"/>
              <a:gd name="T108" fmla="*/ 2147483647 w 383"/>
              <a:gd name="T109" fmla="*/ 2147483647 h 420"/>
              <a:gd name="T110" fmla="*/ 2147483647 w 383"/>
              <a:gd name="T111" fmla="*/ 2147483647 h 420"/>
              <a:gd name="T112" fmla="*/ 2147483647 w 383"/>
              <a:gd name="T113" fmla="*/ 2147483647 h 420"/>
              <a:gd name="T114" fmla="*/ 2147483647 w 383"/>
              <a:gd name="T115" fmla="*/ 2147483647 h 420"/>
              <a:gd name="T116" fmla="*/ 2147483647 w 383"/>
              <a:gd name="T117" fmla="*/ 2147483647 h 420"/>
              <a:gd name="T118" fmla="*/ 2147483647 w 383"/>
              <a:gd name="T119" fmla="*/ 2147483647 h 42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83"/>
              <a:gd name="T181" fmla="*/ 0 h 420"/>
              <a:gd name="T182" fmla="*/ 383 w 383"/>
              <a:gd name="T183" fmla="*/ 420 h 42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83" h="420">
                <a:moveTo>
                  <a:pt x="382" y="354"/>
                </a:moveTo>
                <a:lnTo>
                  <a:pt x="375" y="333"/>
                </a:lnTo>
                <a:lnTo>
                  <a:pt x="371" y="282"/>
                </a:lnTo>
                <a:lnTo>
                  <a:pt x="365" y="240"/>
                </a:lnTo>
                <a:lnTo>
                  <a:pt x="349" y="189"/>
                </a:lnTo>
                <a:lnTo>
                  <a:pt x="336" y="168"/>
                </a:lnTo>
                <a:lnTo>
                  <a:pt x="310" y="137"/>
                </a:lnTo>
                <a:lnTo>
                  <a:pt x="281" y="124"/>
                </a:lnTo>
                <a:lnTo>
                  <a:pt x="248" y="96"/>
                </a:lnTo>
                <a:lnTo>
                  <a:pt x="216" y="68"/>
                </a:lnTo>
                <a:lnTo>
                  <a:pt x="183" y="37"/>
                </a:lnTo>
                <a:lnTo>
                  <a:pt x="160" y="13"/>
                </a:lnTo>
                <a:lnTo>
                  <a:pt x="140" y="0"/>
                </a:lnTo>
                <a:lnTo>
                  <a:pt x="144" y="21"/>
                </a:lnTo>
                <a:lnTo>
                  <a:pt x="133" y="37"/>
                </a:lnTo>
                <a:lnTo>
                  <a:pt x="118" y="44"/>
                </a:lnTo>
                <a:lnTo>
                  <a:pt x="104" y="37"/>
                </a:lnTo>
                <a:lnTo>
                  <a:pt x="88" y="22"/>
                </a:lnTo>
                <a:lnTo>
                  <a:pt x="79" y="21"/>
                </a:lnTo>
                <a:lnTo>
                  <a:pt x="60" y="21"/>
                </a:lnTo>
                <a:lnTo>
                  <a:pt x="43" y="27"/>
                </a:lnTo>
                <a:lnTo>
                  <a:pt x="24" y="21"/>
                </a:lnTo>
                <a:lnTo>
                  <a:pt x="17" y="34"/>
                </a:lnTo>
                <a:lnTo>
                  <a:pt x="17" y="55"/>
                </a:lnTo>
                <a:lnTo>
                  <a:pt x="0" y="58"/>
                </a:lnTo>
                <a:lnTo>
                  <a:pt x="0" y="68"/>
                </a:lnTo>
                <a:lnTo>
                  <a:pt x="13" y="81"/>
                </a:lnTo>
                <a:lnTo>
                  <a:pt x="29" y="75"/>
                </a:lnTo>
                <a:lnTo>
                  <a:pt x="46" y="78"/>
                </a:lnTo>
                <a:lnTo>
                  <a:pt x="49" y="89"/>
                </a:lnTo>
                <a:lnTo>
                  <a:pt x="46" y="99"/>
                </a:lnTo>
                <a:lnTo>
                  <a:pt x="30" y="102"/>
                </a:lnTo>
                <a:lnTo>
                  <a:pt x="29" y="112"/>
                </a:lnTo>
                <a:lnTo>
                  <a:pt x="29" y="124"/>
                </a:lnTo>
                <a:lnTo>
                  <a:pt x="30" y="130"/>
                </a:lnTo>
                <a:lnTo>
                  <a:pt x="30" y="143"/>
                </a:lnTo>
                <a:lnTo>
                  <a:pt x="53" y="148"/>
                </a:lnTo>
                <a:lnTo>
                  <a:pt x="60" y="148"/>
                </a:lnTo>
                <a:lnTo>
                  <a:pt x="88" y="178"/>
                </a:lnTo>
                <a:lnTo>
                  <a:pt x="95" y="192"/>
                </a:lnTo>
                <a:lnTo>
                  <a:pt x="111" y="189"/>
                </a:lnTo>
                <a:lnTo>
                  <a:pt x="140" y="210"/>
                </a:lnTo>
                <a:lnTo>
                  <a:pt x="161" y="227"/>
                </a:lnTo>
                <a:lnTo>
                  <a:pt x="161" y="261"/>
                </a:lnTo>
                <a:lnTo>
                  <a:pt x="166" y="285"/>
                </a:lnTo>
                <a:lnTo>
                  <a:pt x="170" y="320"/>
                </a:lnTo>
                <a:lnTo>
                  <a:pt x="173" y="338"/>
                </a:lnTo>
                <a:lnTo>
                  <a:pt x="183" y="347"/>
                </a:lnTo>
                <a:lnTo>
                  <a:pt x="202" y="354"/>
                </a:lnTo>
                <a:lnTo>
                  <a:pt x="231" y="375"/>
                </a:lnTo>
                <a:lnTo>
                  <a:pt x="245" y="385"/>
                </a:lnTo>
                <a:lnTo>
                  <a:pt x="254" y="398"/>
                </a:lnTo>
                <a:lnTo>
                  <a:pt x="255" y="413"/>
                </a:lnTo>
                <a:lnTo>
                  <a:pt x="264" y="419"/>
                </a:lnTo>
                <a:lnTo>
                  <a:pt x="267" y="409"/>
                </a:lnTo>
                <a:lnTo>
                  <a:pt x="290" y="385"/>
                </a:lnTo>
                <a:lnTo>
                  <a:pt x="313" y="391"/>
                </a:lnTo>
                <a:lnTo>
                  <a:pt x="329" y="375"/>
                </a:lnTo>
                <a:lnTo>
                  <a:pt x="349" y="378"/>
                </a:lnTo>
                <a:lnTo>
                  <a:pt x="382" y="354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2200275" y="3225800"/>
            <a:ext cx="928688" cy="838200"/>
          </a:xfrm>
          <a:custGeom>
            <a:avLst/>
            <a:gdLst>
              <a:gd name="T0" fmla="*/ 2147483647 w 585"/>
              <a:gd name="T1" fmla="*/ 2147483647 h 528"/>
              <a:gd name="T2" fmla="*/ 2147483647 w 585"/>
              <a:gd name="T3" fmla="*/ 2147483647 h 528"/>
              <a:gd name="T4" fmla="*/ 2147483647 w 585"/>
              <a:gd name="T5" fmla="*/ 2147483647 h 528"/>
              <a:gd name="T6" fmla="*/ 2147483647 w 585"/>
              <a:gd name="T7" fmla="*/ 2147483647 h 528"/>
              <a:gd name="T8" fmla="*/ 2147483647 w 585"/>
              <a:gd name="T9" fmla="*/ 2147483647 h 528"/>
              <a:gd name="T10" fmla="*/ 2147483647 w 585"/>
              <a:gd name="T11" fmla="*/ 2147483647 h 528"/>
              <a:gd name="T12" fmla="*/ 2147483647 w 585"/>
              <a:gd name="T13" fmla="*/ 2147483647 h 528"/>
              <a:gd name="T14" fmla="*/ 2147483647 w 585"/>
              <a:gd name="T15" fmla="*/ 2147483647 h 528"/>
              <a:gd name="T16" fmla="*/ 2147483647 w 585"/>
              <a:gd name="T17" fmla="*/ 2147483647 h 528"/>
              <a:gd name="T18" fmla="*/ 2147483647 w 585"/>
              <a:gd name="T19" fmla="*/ 2147483647 h 528"/>
              <a:gd name="T20" fmla="*/ 2147483647 w 585"/>
              <a:gd name="T21" fmla="*/ 2147483647 h 528"/>
              <a:gd name="T22" fmla="*/ 2147483647 w 585"/>
              <a:gd name="T23" fmla="*/ 2147483647 h 528"/>
              <a:gd name="T24" fmla="*/ 2147483647 w 585"/>
              <a:gd name="T25" fmla="*/ 2147483647 h 528"/>
              <a:gd name="T26" fmla="*/ 2147483647 w 585"/>
              <a:gd name="T27" fmla="*/ 2147483647 h 528"/>
              <a:gd name="T28" fmla="*/ 2147483647 w 585"/>
              <a:gd name="T29" fmla="*/ 2147483647 h 528"/>
              <a:gd name="T30" fmla="*/ 2147483647 w 585"/>
              <a:gd name="T31" fmla="*/ 2147483647 h 528"/>
              <a:gd name="T32" fmla="*/ 2147483647 w 585"/>
              <a:gd name="T33" fmla="*/ 2147483647 h 528"/>
              <a:gd name="T34" fmla="*/ 2147483647 w 585"/>
              <a:gd name="T35" fmla="*/ 2147483647 h 528"/>
              <a:gd name="T36" fmla="*/ 2147483647 w 585"/>
              <a:gd name="T37" fmla="*/ 2147483647 h 528"/>
              <a:gd name="T38" fmla="*/ 2147483647 w 585"/>
              <a:gd name="T39" fmla="*/ 2147483647 h 528"/>
              <a:gd name="T40" fmla="*/ 2147483647 w 585"/>
              <a:gd name="T41" fmla="*/ 2147483647 h 528"/>
              <a:gd name="T42" fmla="*/ 2147483647 w 585"/>
              <a:gd name="T43" fmla="*/ 2147483647 h 528"/>
              <a:gd name="T44" fmla="*/ 2147483647 w 585"/>
              <a:gd name="T45" fmla="*/ 2147483647 h 528"/>
              <a:gd name="T46" fmla="*/ 2147483647 w 585"/>
              <a:gd name="T47" fmla="*/ 2147483647 h 528"/>
              <a:gd name="T48" fmla="*/ 2147483647 w 585"/>
              <a:gd name="T49" fmla="*/ 2147483647 h 528"/>
              <a:gd name="T50" fmla="*/ 2147483647 w 585"/>
              <a:gd name="T51" fmla="*/ 2147483647 h 528"/>
              <a:gd name="T52" fmla="*/ 2147483647 w 585"/>
              <a:gd name="T53" fmla="*/ 2147483647 h 528"/>
              <a:gd name="T54" fmla="*/ 2147483647 w 585"/>
              <a:gd name="T55" fmla="*/ 2147483647 h 528"/>
              <a:gd name="T56" fmla="*/ 2147483647 w 585"/>
              <a:gd name="T57" fmla="*/ 2147483647 h 528"/>
              <a:gd name="T58" fmla="*/ 2147483647 w 585"/>
              <a:gd name="T59" fmla="*/ 2147483647 h 528"/>
              <a:gd name="T60" fmla="*/ 2147483647 w 585"/>
              <a:gd name="T61" fmla="*/ 2147483647 h 528"/>
              <a:gd name="T62" fmla="*/ 2147483647 w 585"/>
              <a:gd name="T63" fmla="*/ 2147483647 h 528"/>
              <a:gd name="T64" fmla="*/ 2147483647 w 585"/>
              <a:gd name="T65" fmla="*/ 2147483647 h 528"/>
              <a:gd name="T66" fmla="*/ 2147483647 w 585"/>
              <a:gd name="T67" fmla="*/ 2147483647 h 528"/>
              <a:gd name="T68" fmla="*/ 2147483647 w 585"/>
              <a:gd name="T69" fmla="*/ 2147483647 h 528"/>
              <a:gd name="T70" fmla="*/ 2147483647 w 585"/>
              <a:gd name="T71" fmla="*/ 2147483647 h 528"/>
              <a:gd name="T72" fmla="*/ 2147483647 w 585"/>
              <a:gd name="T73" fmla="*/ 2147483647 h 528"/>
              <a:gd name="T74" fmla="*/ 2147483647 w 585"/>
              <a:gd name="T75" fmla="*/ 2147483647 h 528"/>
              <a:gd name="T76" fmla="*/ 2147483647 w 585"/>
              <a:gd name="T77" fmla="*/ 2147483647 h 528"/>
              <a:gd name="T78" fmla="*/ 2147483647 w 585"/>
              <a:gd name="T79" fmla="*/ 2147483647 h 528"/>
              <a:gd name="T80" fmla="*/ 2147483647 w 585"/>
              <a:gd name="T81" fmla="*/ 2147483647 h 528"/>
              <a:gd name="T82" fmla="*/ 2147483647 w 585"/>
              <a:gd name="T83" fmla="*/ 2147483647 h 528"/>
              <a:gd name="T84" fmla="*/ 2147483647 w 585"/>
              <a:gd name="T85" fmla="*/ 2147483647 h 528"/>
              <a:gd name="T86" fmla="*/ 2147483647 w 585"/>
              <a:gd name="T87" fmla="*/ 2147483647 h 528"/>
              <a:gd name="T88" fmla="*/ 2147483647 w 585"/>
              <a:gd name="T89" fmla="*/ 2147483647 h 528"/>
              <a:gd name="T90" fmla="*/ 0 w 585"/>
              <a:gd name="T91" fmla="*/ 2147483647 h 528"/>
              <a:gd name="T92" fmla="*/ 2147483647 w 585"/>
              <a:gd name="T93" fmla="*/ 2147483647 h 528"/>
              <a:gd name="T94" fmla="*/ 2147483647 w 585"/>
              <a:gd name="T95" fmla="*/ 2147483647 h 528"/>
              <a:gd name="T96" fmla="*/ 2147483647 w 585"/>
              <a:gd name="T97" fmla="*/ 2147483647 h 528"/>
              <a:gd name="T98" fmla="*/ 2147483647 w 585"/>
              <a:gd name="T99" fmla="*/ 2147483647 h 528"/>
              <a:gd name="T100" fmla="*/ 2147483647 w 585"/>
              <a:gd name="T101" fmla="*/ 2147483647 h 52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85"/>
              <a:gd name="T154" fmla="*/ 0 h 528"/>
              <a:gd name="T155" fmla="*/ 585 w 585"/>
              <a:gd name="T156" fmla="*/ 528 h 52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85" h="528">
                <a:moveTo>
                  <a:pt x="104" y="11"/>
                </a:moveTo>
                <a:lnTo>
                  <a:pt x="120" y="18"/>
                </a:lnTo>
                <a:lnTo>
                  <a:pt x="120" y="28"/>
                </a:lnTo>
                <a:lnTo>
                  <a:pt x="107" y="44"/>
                </a:lnTo>
                <a:lnTo>
                  <a:pt x="117" y="65"/>
                </a:lnTo>
                <a:lnTo>
                  <a:pt x="131" y="59"/>
                </a:lnTo>
                <a:lnTo>
                  <a:pt x="153" y="59"/>
                </a:lnTo>
                <a:lnTo>
                  <a:pt x="160" y="59"/>
                </a:lnTo>
                <a:lnTo>
                  <a:pt x="172" y="70"/>
                </a:lnTo>
                <a:lnTo>
                  <a:pt x="179" y="86"/>
                </a:lnTo>
                <a:lnTo>
                  <a:pt x="179" y="98"/>
                </a:lnTo>
                <a:lnTo>
                  <a:pt x="186" y="104"/>
                </a:lnTo>
                <a:lnTo>
                  <a:pt x="192" y="104"/>
                </a:lnTo>
                <a:lnTo>
                  <a:pt x="205" y="121"/>
                </a:lnTo>
                <a:lnTo>
                  <a:pt x="212" y="132"/>
                </a:lnTo>
                <a:lnTo>
                  <a:pt x="218" y="134"/>
                </a:lnTo>
                <a:lnTo>
                  <a:pt x="241" y="132"/>
                </a:lnTo>
                <a:lnTo>
                  <a:pt x="248" y="134"/>
                </a:lnTo>
                <a:lnTo>
                  <a:pt x="261" y="134"/>
                </a:lnTo>
                <a:lnTo>
                  <a:pt x="280" y="121"/>
                </a:lnTo>
                <a:lnTo>
                  <a:pt x="296" y="106"/>
                </a:lnTo>
                <a:lnTo>
                  <a:pt x="306" y="106"/>
                </a:lnTo>
                <a:lnTo>
                  <a:pt x="325" y="106"/>
                </a:lnTo>
                <a:lnTo>
                  <a:pt x="333" y="99"/>
                </a:lnTo>
                <a:lnTo>
                  <a:pt x="354" y="72"/>
                </a:lnTo>
                <a:lnTo>
                  <a:pt x="361" y="72"/>
                </a:lnTo>
                <a:lnTo>
                  <a:pt x="368" y="77"/>
                </a:lnTo>
                <a:lnTo>
                  <a:pt x="381" y="72"/>
                </a:lnTo>
                <a:lnTo>
                  <a:pt x="398" y="70"/>
                </a:lnTo>
                <a:lnTo>
                  <a:pt x="407" y="65"/>
                </a:lnTo>
                <a:lnTo>
                  <a:pt x="428" y="55"/>
                </a:lnTo>
                <a:lnTo>
                  <a:pt x="437" y="65"/>
                </a:lnTo>
                <a:lnTo>
                  <a:pt x="433" y="72"/>
                </a:lnTo>
                <a:lnTo>
                  <a:pt x="421" y="78"/>
                </a:lnTo>
                <a:lnTo>
                  <a:pt x="414" y="90"/>
                </a:lnTo>
                <a:lnTo>
                  <a:pt x="397" y="90"/>
                </a:lnTo>
                <a:lnTo>
                  <a:pt x="378" y="99"/>
                </a:lnTo>
                <a:lnTo>
                  <a:pt x="371" y="114"/>
                </a:lnTo>
                <a:lnTo>
                  <a:pt x="371" y="124"/>
                </a:lnTo>
                <a:lnTo>
                  <a:pt x="375" y="134"/>
                </a:lnTo>
                <a:lnTo>
                  <a:pt x="362" y="139"/>
                </a:lnTo>
                <a:lnTo>
                  <a:pt x="361" y="148"/>
                </a:lnTo>
                <a:lnTo>
                  <a:pt x="356" y="162"/>
                </a:lnTo>
                <a:lnTo>
                  <a:pt x="371" y="186"/>
                </a:lnTo>
                <a:lnTo>
                  <a:pt x="371" y="196"/>
                </a:lnTo>
                <a:lnTo>
                  <a:pt x="371" y="210"/>
                </a:lnTo>
                <a:lnTo>
                  <a:pt x="362" y="238"/>
                </a:lnTo>
                <a:lnTo>
                  <a:pt x="362" y="259"/>
                </a:lnTo>
                <a:lnTo>
                  <a:pt x="375" y="269"/>
                </a:lnTo>
                <a:lnTo>
                  <a:pt x="397" y="266"/>
                </a:lnTo>
                <a:lnTo>
                  <a:pt x="428" y="276"/>
                </a:lnTo>
                <a:lnTo>
                  <a:pt x="447" y="287"/>
                </a:lnTo>
                <a:lnTo>
                  <a:pt x="473" y="310"/>
                </a:lnTo>
                <a:lnTo>
                  <a:pt x="515" y="341"/>
                </a:lnTo>
                <a:lnTo>
                  <a:pt x="531" y="341"/>
                </a:lnTo>
                <a:lnTo>
                  <a:pt x="554" y="349"/>
                </a:lnTo>
                <a:lnTo>
                  <a:pt x="574" y="369"/>
                </a:lnTo>
                <a:lnTo>
                  <a:pt x="581" y="393"/>
                </a:lnTo>
                <a:lnTo>
                  <a:pt x="584" y="410"/>
                </a:lnTo>
                <a:lnTo>
                  <a:pt x="581" y="421"/>
                </a:lnTo>
                <a:lnTo>
                  <a:pt x="581" y="431"/>
                </a:lnTo>
                <a:lnTo>
                  <a:pt x="570" y="437"/>
                </a:lnTo>
                <a:lnTo>
                  <a:pt x="561" y="441"/>
                </a:lnTo>
                <a:lnTo>
                  <a:pt x="555" y="441"/>
                </a:lnTo>
                <a:lnTo>
                  <a:pt x="554" y="455"/>
                </a:lnTo>
                <a:lnTo>
                  <a:pt x="554" y="472"/>
                </a:lnTo>
                <a:lnTo>
                  <a:pt x="545" y="486"/>
                </a:lnTo>
                <a:lnTo>
                  <a:pt x="534" y="496"/>
                </a:lnTo>
                <a:lnTo>
                  <a:pt x="528" y="506"/>
                </a:lnTo>
                <a:lnTo>
                  <a:pt x="528" y="517"/>
                </a:lnTo>
                <a:lnTo>
                  <a:pt x="512" y="521"/>
                </a:lnTo>
                <a:lnTo>
                  <a:pt x="486" y="527"/>
                </a:lnTo>
                <a:lnTo>
                  <a:pt x="476" y="521"/>
                </a:lnTo>
                <a:lnTo>
                  <a:pt x="457" y="506"/>
                </a:lnTo>
                <a:lnTo>
                  <a:pt x="433" y="493"/>
                </a:lnTo>
                <a:lnTo>
                  <a:pt x="411" y="490"/>
                </a:lnTo>
                <a:lnTo>
                  <a:pt x="378" y="493"/>
                </a:lnTo>
                <a:lnTo>
                  <a:pt x="349" y="496"/>
                </a:lnTo>
                <a:lnTo>
                  <a:pt x="325" y="468"/>
                </a:lnTo>
                <a:lnTo>
                  <a:pt x="326" y="455"/>
                </a:lnTo>
                <a:lnTo>
                  <a:pt x="306" y="434"/>
                </a:lnTo>
                <a:lnTo>
                  <a:pt x="273" y="424"/>
                </a:lnTo>
                <a:lnTo>
                  <a:pt x="244" y="403"/>
                </a:lnTo>
                <a:lnTo>
                  <a:pt x="208" y="372"/>
                </a:lnTo>
                <a:lnTo>
                  <a:pt x="163" y="328"/>
                </a:lnTo>
                <a:lnTo>
                  <a:pt x="150" y="300"/>
                </a:lnTo>
                <a:lnTo>
                  <a:pt x="127" y="282"/>
                </a:lnTo>
                <a:lnTo>
                  <a:pt x="110" y="255"/>
                </a:lnTo>
                <a:lnTo>
                  <a:pt x="91" y="227"/>
                </a:lnTo>
                <a:lnTo>
                  <a:pt x="62" y="196"/>
                </a:lnTo>
                <a:lnTo>
                  <a:pt x="38" y="166"/>
                </a:lnTo>
                <a:lnTo>
                  <a:pt x="0" y="134"/>
                </a:lnTo>
                <a:lnTo>
                  <a:pt x="23" y="114"/>
                </a:lnTo>
                <a:lnTo>
                  <a:pt x="38" y="98"/>
                </a:lnTo>
                <a:lnTo>
                  <a:pt x="45" y="77"/>
                </a:lnTo>
                <a:lnTo>
                  <a:pt x="45" y="59"/>
                </a:lnTo>
                <a:lnTo>
                  <a:pt x="62" y="52"/>
                </a:lnTo>
                <a:lnTo>
                  <a:pt x="74" y="37"/>
                </a:lnTo>
                <a:lnTo>
                  <a:pt x="81" y="31"/>
                </a:lnTo>
                <a:lnTo>
                  <a:pt x="74" y="11"/>
                </a:lnTo>
                <a:lnTo>
                  <a:pt x="84" y="0"/>
                </a:lnTo>
                <a:lnTo>
                  <a:pt x="104" y="11"/>
                </a:lnTo>
              </a:path>
            </a:pathLst>
          </a:custGeom>
          <a:solidFill>
            <a:srgbClr val="008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1470025" y="2054225"/>
            <a:ext cx="1235075" cy="706438"/>
          </a:xfrm>
          <a:custGeom>
            <a:avLst/>
            <a:gdLst>
              <a:gd name="T0" fmla="*/ 2147483647 w 778"/>
              <a:gd name="T1" fmla="*/ 2147483647 h 445"/>
              <a:gd name="T2" fmla="*/ 2147483647 w 778"/>
              <a:gd name="T3" fmla="*/ 2147483647 h 445"/>
              <a:gd name="T4" fmla="*/ 2147483647 w 778"/>
              <a:gd name="T5" fmla="*/ 2147483647 h 445"/>
              <a:gd name="T6" fmla="*/ 2147483647 w 778"/>
              <a:gd name="T7" fmla="*/ 2147483647 h 445"/>
              <a:gd name="T8" fmla="*/ 2147483647 w 778"/>
              <a:gd name="T9" fmla="*/ 2147483647 h 445"/>
              <a:gd name="T10" fmla="*/ 2147483647 w 778"/>
              <a:gd name="T11" fmla="*/ 2147483647 h 445"/>
              <a:gd name="T12" fmla="*/ 2147483647 w 778"/>
              <a:gd name="T13" fmla="*/ 2147483647 h 445"/>
              <a:gd name="T14" fmla="*/ 2147483647 w 778"/>
              <a:gd name="T15" fmla="*/ 2147483647 h 445"/>
              <a:gd name="T16" fmla="*/ 2147483647 w 778"/>
              <a:gd name="T17" fmla="*/ 2147483647 h 445"/>
              <a:gd name="T18" fmla="*/ 2147483647 w 778"/>
              <a:gd name="T19" fmla="*/ 2147483647 h 445"/>
              <a:gd name="T20" fmla="*/ 2147483647 w 778"/>
              <a:gd name="T21" fmla="*/ 2147483647 h 445"/>
              <a:gd name="T22" fmla="*/ 2147483647 w 778"/>
              <a:gd name="T23" fmla="*/ 2147483647 h 445"/>
              <a:gd name="T24" fmla="*/ 2147483647 w 778"/>
              <a:gd name="T25" fmla="*/ 2147483647 h 445"/>
              <a:gd name="T26" fmla="*/ 2147483647 w 778"/>
              <a:gd name="T27" fmla="*/ 2147483647 h 445"/>
              <a:gd name="T28" fmla="*/ 2147483647 w 778"/>
              <a:gd name="T29" fmla="*/ 2147483647 h 445"/>
              <a:gd name="T30" fmla="*/ 2147483647 w 778"/>
              <a:gd name="T31" fmla="*/ 2147483647 h 445"/>
              <a:gd name="T32" fmla="*/ 2147483647 w 778"/>
              <a:gd name="T33" fmla="*/ 2147483647 h 445"/>
              <a:gd name="T34" fmla="*/ 2147483647 w 778"/>
              <a:gd name="T35" fmla="*/ 2147483647 h 445"/>
              <a:gd name="T36" fmla="*/ 2147483647 w 778"/>
              <a:gd name="T37" fmla="*/ 2147483647 h 445"/>
              <a:gd name="T38" fmla="*/ 2147483647 w 778"/>
              <a:gd name="T39" fmla="*/ 2147483647 h 445"/>
              <a:gd name="T40" fmla="*/ 2147483647 w 778"/>
              <a:gd name="T41" fmla="*/ 2147483647 h 445"/>
              <a:gd name="T42" fmla="*/ 2147483647 w 778"/>
              <a:gd name="T43" fmla="*/ 0 h 445"/>
              <a:gd name="T44" fmla="*/ 2147483647 w 778"/>
              <a:gd name="T45" fmla="*/ 2147483647 h 445"/>
              <a:gd name="T46" fmla="*/ 2147483647 w 778"/>
              <a:gd name="T47" fmla="*/ 2147483647 h 445"/>
              <a:gd name="T48" fmla="*/ 2147483647 w 778"/>
              <a:gd name="T49" fmla="*/ 2147483647 h 445"/>
              <a:gd name="T50" fmla="*/ 2147483647 w 778"/>
              <a:gd name="T51" fmla="*/ 2147483647 h 445"/>
              <a:gd name="T52" fmla="*/ 2147483647 w 778"/>
              <a:gd name="T53" fmla="*/ 2147483647 h 445"/>
              <a:gd name="T54" fmla="*/ 2147483647 w 778"/>
              <a:gd name="T55" fmla="*/ 2147483647 h 445"/>
              <a:gd name="T56" fmla="*/ 2147483647 w 778"/>
              <a:gd name="T57" fmla="*/ 2147483647 h 445"/>
              <a:gd name="T58" fmla="*/ 2147483647 w 778"/>
              <a:gd name="T59" fmla="*/ 2147483647 h 445"/>
              <a:gd name="T60" fmla="*/ 2147483647 w 778"/>
              <a:gd name="T61" fmla="*/ 2147483647 h 445"/>
              <a:gd name="T62" fmla="*/ 2147483647 w 778"/>
              <a:gd name="T63" fmla="*/ 2147483647 h 445"/>
              <a:gd name="T64" fmla="*/ 2147483647 w 778"/>
              <a:gd name="T65" fmla="*/ 2147483647 h 445"/>
              <a:gd name="T66" fmla="*/ 2147483647 w 778"/>
              <a:gd name="T67" fmla="*/ 2147483647 h 445"/>
              <a:gd name="T68" fmla="*/ 2147483647 w 778"/>
              <a:gd name="T69" fmla="*/ 2147483647 h 445"/>
              <a:gd name="T70" fmla="*/ 2147483647 w 778"/>
              <a:gd name="T71" fmla="*/ 2147483647 h 445"/>
              <a:gd name="T72" fmla="*/ 2147483647 w 778"/>
              <a:gd name="T73" fmla="*/ 2147483647 h 445"/>
              <a:gd name="T74" fmla="*/ 2147483647 w 778"/>
              <a:gd name="T75" fmla="*/ 2147483647 h 445"/>
              <a:gd name="T76" fmla="*/ 2147483647 w 778"/>
              <a:gd name="T77" fmla="*/ 2147483647 h 445"/>
              <a:gd name="T78" fmla="*/ 2147483647 w 778"/>
              <a:gd name="T79" fmla="*/ 2147483647 h 445"/>
              <a:gd name="T80" fmla="*/ 2147483647 w 778"/>
              <a:gd name="T81" fmla="*/ 2147483647 h 445"/>
              <a:gd name="T82" fmla="*/ 2147483647 w 778"/>
              <a:gd name="T83" fmla="*/ 2147483647 h 445"/>
              <a:gd name="T84" fmla="*/ 2147483647 w 778"/>
              <a:gd name="T85" fmla="*/ 2147483647 h 445"/>
              <a:gd name="T86" fmla="*/ 2147483647 w 778"/>
              <a:gd name="T87" fmla="*/ 2147483647 h 445"/>
              <a:gd name="T88" fmla="*/ 2147483647 w 778"/>
              <a:gd name="T89" fmla="*/ 2147483647 h 445"/>
              <a:gd name="T90" fmla="*/ 2147483647 w 778"/>
              <a:gd name="T91" fmla="*/ 2147483647 h 445"/>
              <a:gd name="T92" fmla="*/ 2147483647 w 778"/>
              <a:gd name="T93" fmla="*/ 2147483647 h 445"/>
              <a:gd name="T94" fmla="*/ 2147483647 w 778"/>
              <a:gd name="T95" fmla="*/ 2147483647 h 445"/>
              <a:gd name="T96" fmla="*/ 2147483647 w 778"/>
              <a:gd name="T97" fmla="*/ 2147483647 h 445"/>
              <a:gd name="T98" fmla="*/ 2147483647 w 778"/>
              <a:gd name="T99" fmla="*/ 2147483647 h 445"/>
              <a:gd name="T100" fmla="*/ 2147483647 w 778"/>
              <a:gd name="T101" fmla="*/ 2147483647 h 445"/>
              <a:gd name="T102" fmla="*/ 2147483647 w 778"/>
              <a:gd name="T103" fmla="*/ 2147483647 h 445"/>
              <a:gd name="T104" fmla="*/ 2147483647 w 778"/>
              <a:gd name="T105" fmla="*/ 2147483647 h 44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78"/>
              <a:gd name="T160" fmla="*/ 0 h 445"/>
              <a:gd name="T161" fmla="*/ 778 w 778"/>
              <a:gd name="T162" fmla="*/ 445 h 44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78" h="445">
                <a:moveTo>
                  <a:pt x="770" y="382"/>
                </a:moveTo>
                <a:lnTo>
                  <a:pt x="747" y="366"/>
                </a:lnTo>
                <a:lnTo>
                  <a:pt x="734" y="348"/>
                </a:lnTo>
                <a:lnTo>
                  <a:pt x="721" y="310"/>
                </a:lnTo>
                <a:lnTo>
                  <a:pt x="712" y="295"/>
                </a:lnTo>
                <a:lnTo>
                  <a:pt x="695" y="268"/>
                </a:lnTo>
                <a:lnTo>
                  <a:pt x="682" y="255"/>
                </a:lnTo>
                <a:lnTo>
                  <a:pt x="682" y="238"/>
                </a:lnTo>
                <a:lnTo>
                  <a:pt x="698" y="224"/>
                </a:lnTo>
                <a:lnTo>
                  <a:pt x="695" y="202"/>
                </a:lnTo>
                <a:lnTo>
                  <a:pt x="695" y="175"/>
                </a:lnTo>
                <a:lnTo>
                  <a:pt x="691" y="158"/>
                </a:lnTo>
                <a:lnTo>
                  <a:pt x="702" y="145"/>
                </a:lnTo>
                <a:lnTo>
                  <a:pt x="691" y="131"/>
                </a:lnTo>
                <a:lnTo>
                  <a:pt x="672" y="103"/>
                </a:lnTo>
                <a:lnTo>
                  <a:pt x="653" y="100"/>
                </a:lnTo>
                <a:lnTo>
                  <a:pt x="629" y="91"/>
                </a:lnTo>
                <a:lnTo>
                  <a:pt x="616" y="100"/>
                </a:lnTo>
                <a:lnTo>
                  <a:pt x="604" y="109"/>
                </a:lnTo>
                <a:lnTo>
                  <a:pt x="588" y="113"/>
                </a:lnTo>
                <a:lnTo>
                  <a:pt x="574" y="106"/>
                </a:lnTo>
                <a:lnTo>
                  <a:pt x="532" y="106"/>
                </a:lnTo>
                <a:lnTo>
                  <a:pt x="506" y="96"/>
                </a:lnTo>
                <a:lnTo>
                  <a:pt x="489" y="90"/>
                </a:lnTo>
                <a:lnTo>
                  <a:pt x="473" y="75"/>
                </a:lnTo>
                <a:lnTo>
                  <a:pt x="454" y="85"/>
                </a:lnTo>
                <a:lnTo>
                  <a:pt x="423" y="85"/>
                </a:lnTo>
                <a:lnTo>
                  <a:pt x="385" y="90"/>
                </a:lnTo>
                <a:lnTo>
                  <a:pt x="365" y="85"/>
                </a:lnTo>
                <a:lnTo>
                  <a:pt x="342" y="65"/>
                </a:lnTo>
                <a:lnTo>
                  <a:pt x="329" y="75"/>
                </a:lnTo>
                <a:lnTo>
                  <a:pt x="313" y="78"/>
                </a:lnTo>
                <a:lnTo>
                  <a:pt x="294" y="69"/>
                </a:lnTo>
                <a:lnTo>
                  <a:pt x="287" y="62"/>
                </a:lnTo>
                <a:lnTo>
                  <a:pt x="265" y="65"/>
                </a:lnTo>
                <a:lnTo>
                  <a:pt x="244" y="62"/>
                </a:lnTo>
                <a:lnTo>
                  <a:pt x="227" y="51"/>
                </a:lnTo>
                <a:lnTo>
                  <a:pt x="198" y="29"/>
                </a:lnTo>
                <a:lnTo>
                  <a:pt x="170" y="10"/>
                </a:lnTo>
                <a:lnTo>
                  <a:pt x="153" y="13"/>
                </a:lnTo>
                <a:lnTo>
                  <a:pt x="133" y="20"/>
                </a:lnTo>
                <a:lnTo>
                  <a:pt x="117" y="10"/>
                </a:lnTo>
                <a:lnTo>
                  <a:pt x="101" y="0"/>
                </a:lnTo>
                <a:lnTo>
                  <a:pt x="84" y="0"/>
                </a:lnTo>
                <a:lnTo>
                  <a:pt x="71" y="10"/>
                </a:lnTo>
                <a:lnTo>
                  <a:pt x="65" y="16"/>
                </a:lnTo>
                <a:lnTo>
                  <a:pt x="65" y="47"/>
                </a:lnTo>
                <a:lnTo>
                  <a:pt x="59" y="78"/>
                </a:lnTo>
                <a:lnTo>
                  <a:pt x="52" y="100"/>
                </a:lnTo>
                <a:lnTo>
                  <a:pt x="42" y="113"/>
                </a:lnTo>
                <a:lnTo>
                  <a:pt x="29" y="134"/>
                </a:lnTo>
                <a:lnTo>
                  <a:pt x="15" y="147"/>
                </a:lnTo>
                <a:lnTo>
                  <a:pt x="0" y="158"/>
                </a:lnTo>
                <a:lnTo>
                  <a:pt x="19" y="171"/>
                </a:lnTo>
                <a:lnTo>
                  <a:pt x="36" y="175"/>
                </a:lnTo>
                <a:lnTo>
                  <a:pt x="59" y="180"/>
                </a:lnTo>
                <a:lnTo>
                  <a:pt x="55" y="206"/>
                </a:lnTo>
                <a:lnTo>
                  <a:pt x="78" y="217"/>
                </a:lnTo>
                <a:lnTo>
                  <a:pt x="107" y="227"/>
                </a:lnTo>
                <a:lnTo>
                  <a:pt x="114" y="232"/>
                </a:lnTo>
                <a:lnTo>
                  <a:pt x="117" y="245"/>
                </a:lnTo>
                <a:lnTo>
                  <a:pt x="119" y="273"/>
                </a:lnTo>
                <a:lnTo>
                  <a:pt x="124" y="289"/>
                </a:lnTo>
                <a:lnTo>
                  <a:pt x="141" y="295"/>
                </a:lnTo>
                <a:lnTo>
                  <a:pt x="157" y="292"/>
                </a:lnTo>
                <a:lnTo>
                  <a:pt x="160" y="279"/>
                </a:lnTo>
                <a:lnTo>
                  <a:pt x="160" y="264"/>
                </a:lnTo>
                <a:lnTo>
                  <a:pt x="179" y="251"/>
                </a:lnTo>
                <a:lnTo>
                  <a:pt x="186" y="245"/>
                </a:lnTo>
                <a:lnTo>
                  <a:pt x="193" y="255"/>
                </a:lnTo>
                <a:lnTo>
                  <a:pt x="212" y="268"/>
                </a:lnTo>
                <a:lnTo>
                  <a:pt x="235" y="276"/>
                </a:lnTo>
                <a:lnTo>
                  <a:pt x="270" y="282"/>
                </a:lnTo>
                <a:lnTo>
                  <a:pt x="294" y="286"/>
                </a:lnTo>
                <a:lnTo>
                  <a:pt x="329" y="299"/>
                </a:lnTo>
                <a:lnTo>
                  <a:pt x="346" y="313"/>
                </a:lnTo>
                <a:lnTo>
                  <a:pt x="366" y="335"/>
                </a:lnTo>
                <a:lnTo>
                  <a:pt x="378" y="338"/>
                </a:lnTo>
                <a:lnTo>
                  <a:pt x="408" y="338"/>
                </a:lnTo>
                <a:lnTo>
                  <a:pt x="423" y="338"/>
                </a:lnTo>
                <a:lnTo>
                  <a:pt x="444" y="354"/>
                </a:lnTo>
                <a:lnTo>
                  <a:pt x="461" y="359"/>
                </a:lnTo>
                <a:lnTo>
                  <a:pt x="483" y="354"/>
                </a:lnTo>
                <a:lnTo>
                  <a:pt x="499" y="359"/>
                </a:lnTo>
                <a:lnTo>
                  <a:pt x="509" y="359"/>
                </a:lnTo>
                <a:lnTo>
                  <a:pt x="535" y="359"/>
                </a:lnTo>
                <a:lnTo>
                  <a:pt x="542" y="351"/>
                </a:lnTo>
                <a:lnTo>
                  <a:pt x="561" y="366"/>
                </a:lnTo>
                <a:lnTo>
                  <a:pt x="561" y="379"/>
                </a:lnTo>
                <a:lnTo>
                  <a:pt x="561" y="400"/>
                </a:lnTo>
                <a:lnTo>
                  <a:pt x="571" y="406"/>
                </a:lnTo>
                <a:lnTo>
                  <a:pt x="597" y="410"/>
                </a:lnTo>
                <a:lnTo>
                  <a:pt x="610" y="423"/>
                </a:lnTo>
                <a:lnTo>
                  <a:pt x="623" y="434"/>
                </a:lnTo>
                <a:lnTo>
                  <a:pt x="633" y="444"/>
                </a:lnTo>
                <a:lnTo>
                  <a:pt x="646" y="434"/>
                </a:lnTo>
                <a:lnTo>
                  <a:pt x="652" y="416"/>
                </a:lnTo>
                <a:lnTo>
                  <a:pt x="657" y="403"/>
                </a:lnTo>
                <a:lnTo>
                  <a:pt x="675" y="408"/>
                </a:lnTo>
                <a:lnTo>
                  <a:pt x="695" y="403"/>
                </a:lnTo>
                <a:lnTo>
                  <a:pt x="708" y="403"/>
                </a:lnTo>
                <a:lnTo>
                  <a:pt x="731" y="416"/>
                </a:lnTo>
                <a:lnTo>
                  <a:pt x="747" y="428"/>
                </a:lnTo>
                <a:lnTo>
                  <a:pt x="757" y="428"/>
                </a:lnTo>
                <a:lnTo>
                  <a:pt x="770" y="415"/>
                </a:lnTo>
                <a:lnTo>
                  <a:pt x="777" y="403"/>
                </a:lnTo>
                <a:lnTo>
                  <a:pt x="770" y="382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847725" y="2284413"/>
            <a:ext cx="958850" cy="360362"/>
          </a:xfrm>
          <a:custGeom>
            <a:avLst/>
            <a:gdLst>
              <a:gd name="T0" fmla="*/ 2147483647 w 604"/>
              <a:gd name="T1" fmla="*/ 0 h 227"/>
              <a:gd name="T2" fmla="*/ 2147483647 w 604"/>
              <a:gd name="T3" fmla="*/ 2147483647 h 227"/>
              <a:gd name="T4" fmla="*/ 2147483647 w 604"/>
              <a:gd name="T5" fmla="*/ 2147483647 h 227"/>
              <a:gd name="T6" fmla="*/ 2147483647 w 604"/>
              <a:gd name="T7" fmla="*/ 2147483647 h 227"/>
              <a:gd name="T8" fmla="*/ 2147483647 w 604"/>
              <a:gd name="T9" fmla="*/ 2147483647 h 227"/>
              <a:gd name="T10" fmla="*/ 2147483647 w 604"/>
              <a:gd name="T11" fmla="*/ 2147483647 h 227"/>
              <a:gd name="T12" fmla="*/ 2147483647 w 604"/>
              <a:gd name="T13" fmla="*/ 2147483647 h 227"/>
              <a:gd name="T14" fmla="*/ 2147483647 w 604"/>
              <a:gd name="T15" fmla="*/ 2147483647 h 227"/>
              <a:gd name="T16" fmla="*/ 2147483647 w 604"/>
              <a:gd name="T17" fmla="*/ 2147483647 h 227"/>
              <a:gd name="T18" fmla="*/ 2147483647 w 604"/>
              <a:gd name="T19" fmla="*/ 2147483647 h 227"/>
              <a:gd name="T20" fmla="*/ 2147483647 w 604"/>
              <a:gd name="T21" fmla="*/ 2147483647 h 227"/>
              <a:gd name="T22" fmla="*/ 2147483647 w 604"/>
              <a:gd name="T23" fmla="*/ 2147483647 h 227"/>
              <a:gd name="T24" fmla="*/ 2147483647 w 604"/>
              <a:gd name="T25" fmla="*/ 2147483647 h 227"/>
              <a:gd name="T26" fmla="*/ 0 w 604"/>
              <a:gd name="T27" fmla="*/ 2147483647 h 227"/>
              <a:gd name="T28" fmla="*/ 2147483647 w 604"/>
              <a:gd name="T29" fmla="*/ 2147483647 h 227"/>
              <a:gd name="T30" fmla="*/ 2147483647 w 604"/>
              <a:gd name="T31" fmla="*/ 2147483647 h 227"/>
              <a:gd name="T32" fmla="*/ 2147483647 w 604"/>
              <a:gd name="T33" fmla="*/ 2147483647 h 227"/>
              <a:gd name="T34" fmla="*/ 2147483647 w 604"/>
              <a:gd name="T35" fmla="*/ 2147483647 h 227"/>
              <a:gd name="T36" fmla="*/ 2147483647 w 604"/>
              <a:gd name="T37" fmla="*/ 2147483647 h 227"/>
              <a:gd name="T38" fmla="*/ 2147483647 w 604"/>
              <a:gd name="T39" fmla="*/ 2147483647 h 227"/>
              <a:gd name="T40" fmla="*/ 2147483647 w 604"/>
              <a:gd name="T41" fmla="*/ 2147483647 h 227"/>
              <a:gd name="T42" fmla="*/ 2147483647 w 604"/>
              <a:gd name="T43" fmla="*/ 2147483647 h 227"/>
              <a:gd name="T44" fmla="*/ 2147483647 w 604"/>
              <a:gd name="T45" fmla="*/ 2147483647 h 227"/>
              <a:gd name="T46" fmla="*/ 2147483647 w 604"/>
              <a:gd name="T47" fmla="*/ 2147483647 h 227"/>
              <a:gd name="T48" fmla="*/ 2147483647 w 604"/>
              <a:gd name="T49" fmla="*/ 2147483647 h 227"/>
              <a:gd name="T50" fmla="*/ 2147483647 w 604"/>
              <a:gd name="T51" fmla="*/ 2147483647 h 227"/>
              <a:gd name="T52" fmla="*/ 2147483647 w 604"/>
              <a:gd name="T53" fmla="*/ 2147483647 h 227"/>
              <a:gd name="T54" fmla="*/ 2147483647 w 604"/>
              <a:gd name="T55" fmla="*/ 2147483647 h 227"/>
              <a:gd name="T56" fmla="*/ 2147483647 w 604"/>
              <a:gd name="T57" fmla="*/ 2147483647 h 227"/>
              <a:gd name="T58" fmla="*/ 2147483647 w 604"/>
              <a:gd name="T59" fmla="*/ 2147483647 h 227"/>
              <a:gd name="T60" fmla="*/ 2147483647 w 604"/>
              <a:gd name="T61" fmla="*/ 2147483647 h 227"/>
              <a:gd name="T62" fmla="*/ 2147483647 w 604"/>
              <a:gd name="T63" fmla="*/ 2147483647 h 227"/>
              <a:gd name="T64" fmla="*/ 2147483647 w 604"/>
              <a:gd name="T65" fmla="*/ 2147483647 h 227"/>
              <a:gd name="T66" fmla="*/ 2147483647 w 604"/>
              <a:gd name="T67" fmla="*/ 2147483647 h 227"/>
              <a:gd name="T68" fmla="*/ 2147483647 w 604"/>
              <a:gd name="T69" fmla="*/ 2147483647 h 227"/>
              <a:gd name="T70" fmla="*/ 2147483647 w 604"/>
              <a:gd name="T71" fmla="*/ 2147483647 h 22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04"/>
              <a:gd name="T109" fmla="*/ 0 h 227"/>
              <a:gd name="T110" fmla="*/ 604 w 604"/>
              <a:gd name="T111" fmla="*/ 227 h 22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04" h="227">
                <a:moveTo>
                  <a:pt x="393" y="7"/>
                </a:moveTo>
                <a:lnTo>
                  <a:pt x="340" y="0"/>
                </a:lnTo>
                <a:lnTo>
                  <a:pt x="321" y="28"/>
                </a:lnTo>
                <a:lnTo>
                  <a:pt x="307" y="28"/>
                </a:lnTo>
                <a:lnTo>
                  <a:pt x="288" y="13"/>
                </a:lnTo>
                <a:lnTo>
                  <a:pt x="271" y="18"/>
                </a:lnTo>
                <a:lnTo>
                  <a:pt x="252" y="22"/>
                </a:lnTo>
                <a:lnTo>
                  <a:pt x="235" y="28"/>
                </a:lnTo>
                <a:lnTo>
                  <a:pt x="228" y="25"/>
                </a:lnTo>
                <a:lnTo>
                  <a:pt x="206" y="12"/>
                </a:lnTo>
                <a:lnTo>
                  <a:pt x="192" y="5"/>
                </a:lnTo>
                <a:lnTo>
                  <a:pt x="157" y="12"/>
                </a:lnTo>
                <a:lnTo>
                  <a:pt x="157" y="22"/>
                </a:lnTo>
                <a:lnTo>
                  <a:pt x="164" y="28"/>
                </a:lnTo>
                <a:lnTo>
                  <a:pt x="163" y="41"/>
                </a:lnTo>
                <a:lnTo>
                  <a:pt x="151" y="46"/>
                </a:lnTo>
                <a:lnTo>
                  <a:pt x="141" y="59"/>
                </a:lnTo>
                <a:lnTo>
                  <a:pt x="137" y="69"/>
                </a:lnTo>
                <a:lnTo>
                  <a:pt x="141" y="82"/>
                </a:lnTo>
                <a:lnTo>
                  <a:pt x="137" y="93"/>
                </a:lnTo>
                <a:lnTo>
                  <a:pt x="127" y="100"/>
                </a:lnTo>
                <a:lnTo>
                  <a:pt x="98" y="106"/>
                </a:lnTo>
                <a:lnTo>
                  <a:pt x="43" y="111"/>
                </a:lnTo>
                <a:lnTo>
                  <a:pt x="43" y="124"/>
                </a:lnTo>
                <a:lnTo>
                  <a:pt x="24" y="139"/>
                </a:lnTo>
                <a:lnTo>
                  <a:pt x="10" y="152"/>
                </a:lnTo>
                <a:lnTo>
                  <a:pt x="0" y="170"/>
                </a:lnTo>
                <a:lnTo>
                  <a:pt x="0" y="198"/>
                </a:lnTo>
                <a:lnTo>
                  <a:pt x="13" y="226"/>
                </a:lnTo>
                <a:lnTo>
                  <a:pt x="30" y="214"/>
                </a:lnTo>
                <a:lnTo>
                  <a:pt x="58" y="221"/>
                </a:lnTo>
                <a:lnTo>
                  <a:pt x="75" y="226"/>
                </a:lnTo>
                <a:lnTo>
                  <a:pt x="105" y="217"/>
                </a:lnTo>
                <a:lnTo>
                  <a:pt x="128" y="204"/>
                </a:lnTo>
                <a:lnTo>
                  <a:pt x="147" y="186"/>
                </a:lnTo>
                <a:lnTo>
                  <a:pt x="151" y="160"/>
                </a:lnTo>
                <a:lnTo>
                  <a:pt x="156" y="142"/>
                </a:lnTo>
                <a:lnTo>
                  <a:pt x="170" y="128"/>
                </a:lnTo>
                <a:lnTo>
                  <a:pt x="193" y="118"/>
                </a:lnTo>
                <a:lnTo>
                  <a:pt x="209" y="111"/>
                </a:lnTo>
                <a:lnTo>
                  <a:pt x="235" y="90"/>
                </a:lnTo>
                <a:lnTo>
                  <a:pt x="264" y="67"/>
                </a:lnTo>
                <a:lnTo>
                  <a:pt x="310" y="62"/>
                </a:lnTo>
                <a:lnTo>
                  <a:pt x="333" y="74"/>
                </a:lnTo>
                <a:lnTo>
                  <a:pt x="362" y="90"/>
                </a:lnTo>
                <a:lnTo>
                  <a:pt x="379" y="98"/>
                </a:lnTo>
                <a:lnTo>
                  <a:pt x="412" y="100"/>
                </a:lnTo>
                <a:lnTo>
                  <a:pt x="438" y="118"/>
                </a:lnTo>
                <a:lnTo>
                  <a:pt x="474" y="139"/>
                </a:lnTo>
                <a:lnTo>
                  <a:pt x="506" y="170"/>
                </a:lnTo>
                <a:lnTo>
                  <a:pt x="549" y="208"/>
                </a:lnTo>
                <a:lnTo>
                  <a:pt x="582" y="221"/>
                </a:lnTo>
                <a:lnTo>
                  <a:pt x="591" y="214"/>
                </a:lnTo>
                <a:lnTo>
                  <a:pt x="603" y="199"/>
                </a:lnTo>
                <a:lnTo>
                  <a:pt x="587" y="173"/>
                </a:lnTo>
                <a:lnTo>
                  <a:pt x="556" y="159"/>
                </a:lnTo>
                <a:lnTo>
                  <a:pt x="544" y="141"/>
                </a:lnTo>
                <a:lnTo>
                  <a:pt x="520" y="139"/>
                </a:lnTo>
                <a:lnTo>
                  <a:pt x="512" y="128"/>
                </a:lnTo>
                <a:lnTo>
                  <a:pt x="512" y="115"/>
                </a:lnTo>
                <a:lnTo>
                  <a:pt x="510" y="100"/>
                </a:lnTo>
                <a:lnTo>
                  <a:pt x="501" y="85"/>
                </a:lnTo>
                <a:lnTo>
                  <a:pt x="494" y="77"/>
                </a:lnTo>
                <a:lnTo>
                  <a:pt x="474" y="67"/>
                </a:lnTo>
                <a:lnTo>
                  <a:pt x="451" y="56"/>
                </a:lnTo>
                <a:lnTo>
                  <a:pt x="444" y="46"/>
                </a:lnTo>
                <a:lnTo>
                  <a:pt x="448" y="35"/>
                </a:lnTo>
                <a:lnTo>
                  <a:pt x="444" y="25"/>
                </a:lnTo>
                <a:lnTo>
                  <a:pt x="434" y="25"/>
                </a:lnTo>
                <a:lnTo>
                  <a:pt x="422" y="18"/>
                </a:lnTo>
                <a:lnTo>
                  <a:pt x="412" y="22"/>
                </a:lnTo>
                <a:lnTo>
                  <a:pt x="393" y="7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4" name="Freeform 14"/>
          <p:cNvSpPr>
            <a:spLocks/>
          </p:cNvSpPr>
          <p:nvPr/>
        </p:nvSpPr>
        <p:spPr bwMode="auto">
          <a:xfrm>
            <a:off x="712788" y="1570038"/>
            <a:ext cx="384175" cy="285750"/>
          </a:xfrm>
          <a:custGeom>
            <a:avLst/>
            <a:gdLst>
              <a:gd name="T0" fmla="*/ 2147483647 w 242"/>
              <a:gd name="T1" fmla="*/ 2147483647 h 180"/>
              <a:gd name="T2" fmla="*/ 2147483647 w 242"/>
              <a:gd name="T3" fmla="*/ 2147483647 h 180"/>
              <a:gd name="T4" fmla="*/ 2147483647 w 242"/>
              <a:gd name="T5" fmla="*/ 2147483647 h 180"/>
              <a:gd name="T6" fmla="*/ 2147483647 w 242"/>
              <a:gd name="T7" fmla="*/ 2147483647 h 180"/>
              <a:gd name="T8" fmla="*/ 2147483647 w 242"/>
              <a:gd name="T9" fmla="*/ 2147483647 h 180"/>
              <a:gd name="T10" fmla="*/ 2147483647 w 242"/>
              <a:gd name="T11" fmla="*/ 2147483647 h 180"/>
              <a:gd name="T12" fmla="*/ 2147483647 w 242"/>
              <a:gd name="T13" fmla="*/ 2147483647 h 180"/>
              <a:gd name="T14" fmla="*/ 2147483647 w 242"/>
              <a:gd name="T15" fmla="*/ 2147483647 h 180"/>
              <a:gd name="T16" fmla="*/ 2147483647 w 242"/>
              <a:gd name="T17" fmla="*/ 2147483647 h 180"/>
              <a:gd name="T18" fmla="*/ 2147483647 w 242"/>
              <a:gd name="T19" fmla="*/ 0 h 180"/>
              <a:gd name="T20" fmla="*/ 2147483647 w 242"/>
              <a:gd name="T21" fmla="*/ 2147483647 h 180"/>
              <a:gd name="T22" fmla="*/ 2147483647 w 242"/>
              <a:gd name="T23" fmla="*/ 2147483647 h 180"/>
              <a:gd name="T24" fmla="*/ 0 w 242"/>
              <a:gd name="T25" fmla="*/ 2147483647 h 180"/>
              <a:gd name="T26" fmla="*/ 2147483647 w 242"/>
              <a:gd name="T27" fmla="*/ 2147483647 h 180"/>
              <a:gd name="T28" fmla="*/ 2147483647 w 242"/>
              <a:gd name="T29" fmla="*/ 2147483647 h 180"/>
              <a:gd name="T30" fmla="*/ 2147483647 w 242"/>
              <a:gd name="T31" fmla="*/ 2147483647 h 180"/>
              <a:gd name="T32" fmla="*/ 2147483647 w 242"/>
              <a:gd name="T33" fmla="*/ 2147483647 h 180"/>
              <a:gd name="T34" fmla="*/ 2147483647 w 242"/>
              <a:gd name="T35" fmla="*/ 2147483647 h 180"/>
              <a:gd name="T36" fmla="*/ 2147483647 w 242"/>
              <a:gd name="T37" fmla="*/ 2147483647 h 180"/>
              <a:gd name="T38" fmla="*/ 2147483647 w 242"/>
              <a:gd name="T39" fmla="*/ 2147483647 h 180"/>
              <a:gd name="T40" fmla="*/ 2147483647 w 242"/>
              <a:gd name="T41" fmla="*/ 2147483647 h 180"/>
              <a:gd name="T42" fmla="*/ 2147483647 w 242"/>
              <a:gd name="T43" fmla="*/ 2147483647 h 180"/>
              <a:gd name="T44" fmla="*/ 2147483647 w 242"/>
              <a:gd name="T45" fmla="*/ 2147483647 h 180"/>
              <a:gd name="T46" fmla="*/ 2147483647 w 242"/>
              <a:gd name="T47" fmla="*/ 2147483647 h 180"/>
              <a:gd name="T48" fmla="*/ 2147483647 w 242"/>
              <a:gd name="T49" fmla="*/ 2147483647 h 180"/>
              <a:gd name="T50" fmla="*/ 2147483647 w 242"/>
              <a:gd name="T51" fmla="*/ 2147483647 h 180"/>
              <a:gd name="T52" fmla="*/ 2147483647 w 242"/>
              <a:gd name="T53" fmla="*/ 2147483647 h 180"/>
              <a:gd name="T54" fmla="*/ 2147483647 w 242"/>
              <a:gd name="T55" fmla="*/ 2147483647 h 180"/>
              <a:gd name="T56" fmla="*/ 2147483647 w 242"/>
              <a:gd name="T57" fmla="*/ 2147483647 h 180"/>
              <a:gd name="T58" fmla="*/ 2147483647 w 242"/>
              <a:gd name="T59" fmla="*/ 2147483647 h 180"/>
              <a:gd name="T60" fmla="*/ 2147483647 w 242"/>
              <a:gd name="T61" fmla="*/ 2147483647 h 180"/>
              <a:gd name="T62" fmla="*/ 2147483647 w 242"/>
              <a:gd name="T63" fmla="*/ 2147483647 h 180"/>
              <a:gd name="T64" fmla="*/ 2147483647 w 242"/>
              <a:gd name="T65" fmla="*/ 2147483647 h 180"/>
              <a:gd name="T66" fmla="*/ 2147483647 w 242"/>
              <a:gd name="T67" fmla="*/ 2147483647 h 180"/>
              <a:gd name="T68" fmla="*/ 2147483647 w 242"/>
              <a:gd name="T69" fmla="*/ 2147483647 h 180"/>
              <a:gd name="T70" fmla="*/ 2147483647 w 242"/>
              <a:gd name="T71" fmla="*/ 2147483647 h 180"/>
              <a:gd name="T72" fmla="*/ 2147483647 w 242"/>
              <a:gd name="T73" fmla="*/ 2147483647 h 180"/>
              <a:gd name="T74" fmla="*/ 2147483647 w 242"/>
              <a:gd name="T75" fmla="*/ 2147483647 h 180"/>
              <a:gd name="T76" fmla="*/ 2147483647 w 242"/>
              <a:gd name="T77" fmla="*/ 2147483647 h 18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42"/>
              <a:gd name="T118" fmla="*/ 0 h 180"/>
              <a:gd name="T119" fmla="*/ 242 w 242"/>
              <a:gd name="T120" fmla="*/ 180 h 18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42" h="180">
                <a:moveTo>
                  <a:pt x="225" y="8"/>
                </a:moveTo>
                <a:lnTo>
                  <a:pt x="189" y="1"/>
                </a:lnTo>
                <a:lnTo>
                  <a:pt x="170" y="1"/>
                </a:lnTo>
                <a:lnTo>
                  <a:pt x="151" y="24"/>
                </a:lnTo>
                <a:lnTo>
                  <a:pt x="143" y="39"/>
                </a:lnTo>
                <a:lnTo>
                  <a:pt x="124" y="42"/>
                </a:lnTo>
                <a:lnTo>
                  <a:pt x="98" y="32"/>
                </a:lnTo>
                <a:lnTo>
                  <a:pt x="84" y="21"/>
                </a:lnTo>
                <a:lnTo>
                  <a:pt x="62" y="5"/>
                </a:lnTo>
                <a:lnTo>
                  <a:pt x="52" y="0"/>
                </a:lnTo>
                <a:lnTo>
                  <a:pt x="33" y="14"/>
                </a:lnTo>
                <a:lnTo>
                  <a:pt x="19" y="32"/>
                </a:lnTo>
                <a:lnTo>
                  <a:pt x="0" y="49"/>
                </a:lnTo>
                <a:lnTo>
                  <a:pt x="14" y="80"/>
                </a:lnTo>
                <a:lnTo>
                  <a:pt x="29" y="101"/>
                </a:lnTo>
                <a:lnTo>
                  <a:pt x="33" y="111"/>
                </a:lnTo>
                <a:lnTo>
                  <a:pt x="23" y="129"/>
                </a:lnTo>
                <a:lnTo>
                  <a:pt x="26" y="150"/>
                </a:lnTo>
                <a:lnTo>
                  <a:pt x="26" y="170"/>
                </a:lnTo>
                <a:lnTo>
                  <a:pt x="33" y="179"/>
                </a:lnTo>
                <a:lnTo>
                  <a:pt x="48" y="163"/>
                </a:lnTo>
                <a:lnTo>
                  <a:pt x="72" y="156"/>
                </a:lnTo>
                <a:lnTo>
                  <a:pt x="84" y="150"/>
                </a:lnTo>
                <a:lnTo>
                  <a:pt x="101" y="152"/>
                </a:lnTo>
                <a:lnTo>
                  <a:pt x="124" y="150"/>
                </a:lnTo>
                <a:lnTo>
                  <a:pt x="143" y="152"/>
                </a:lnTo>
                <a:lnTo>
                  <a:pt x="160" y="156"/>
                </a:lnTo>
                <a:lnTo>
                  <a:pt x="173" y="150"/>
                </a:lnTo>
                <a:lnTo>
                  <a:pt x="199" y="142"/>
                </a:lnTo>
                <a:lnTo>
                  <a:pt x="206" y="124"/>
                </a:lnTo>
                <a:lnTo>
                  <a:pt x="215" y="116"/>
                </a:lnTo>
                <a:lnTo>
                  <a:pt x="225" y="117"/>
                </a:lnTo>
                <a:lnTo>
                  <a:pt x="241" y="116"/>
                </a:lnTo>
                <a:lnTo>
                  <a:pt x="235" y="101"/>
                </a:lnTo>
                <a:lnTo>
                  <a:pt x="235" y="73"/>
                </a:lnTo>
                <a:lnTo>
                  <a:pt x="229" y="62"/>
                </a:lnTo>
                <a:lnTo>
                  <a:pt x="229" y="42"/>
                </a:lnTo>
                <a:lnTo>
                  <a:pt x="225" y="27"/>
                </a:lnTo>
                <a:lnTo>
                  <a:pt x="225" y="8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5" name="Freeform 15"/>
          <p:cNvSpPr>
            <a:spLocks/>
          </p:cNvSpPr>
          <p:nvPr/>
        </p:nvSpPr>
        <p:spPr bwMode="auto">
          <a:xfrm>
            <a:off x="609600" y="1358900"/>
            <a:ext cx="893763" cy="1111250"/>
          </a:xfrm>
          <a:custGeom>
            <a:avLst/>
            <a:gdLst>
              <a:gd name="T0" fmla="*/ 2147483647 w 562"/>
              <a:gd name="T1" fmla="*/ 2147483647 h 700"/>
              <a:gd name="T2" fmla="*/ 2147483647 w 562"/>
              <a:gd name="T3" fmla="*/ 2147483647 h 700"/>
              <a:gd name="T4" fmla="*/ 2147483647 w 562"/>
              <a:gd name="T5" fmla="*/ 2147483647 h 700"/>
              <a:gd name="T6" fmla="*/ 2147483647 w 562"/>
              <a:gd name="T7" fmla="*/ 2147483647 h 700"/>
              <a:gd name="T8" fmla="*/ 2147483647 w 562"/>
              <a:gd name="T9" fmla="*/ 0 h 700"/>
              <a:gd name="T10" fmla="*/ 2147483647 w 562"/>
              <a:gd name="T11" fmla="*/ 2147483647 h 700"/>
              <a:gd name="T12" fmla="*/ 2147483647 w 562"/>
              <a:gd name="T13" fmla="*/ 2147483647 h 700"/>
              <a:gd name="T14" fmla="*/ 2147483647 w 562"/>
              <a:gd name="T15" fmla="*/ 2147483647 h 700"/>
              <a:gd name="T16" fmla="*/ 2147483647 w 562"/>
              <a:gd name="T17" fmla="*/ 2147483647 h 700"/>
              <a:gd name="T18" fmla="*/ 2147483647 w 562"/>
              <a:gd name="T19" fmla="*/ 2147483647 h 700"/>
              <a:gd name="T20" fmla="*/ 2147483647 w 562"/>
              <a:gd name="T21" fmla="*/ 2147483647 h 700"/>
              <a:gd name="T22" fmla="*/ 2147483647 w 562"/>
              <a:gd name="T23" fmla="*/ 2147483647 h 700"/>
              <a:gd name="T24" fmla="*/ 2147483647 w 562"/>
              <a:gd name="T25" fmla="*/ 2147483647 h 700"/>
              <a:gd name="T26" fmla="*/ 2147483647 w 562"/>
              <a:gd name="T27" fmla="*/ 2147483647 h 700"/>
              <a:gd name="T28" fmla="*/ 2147483647 w 562"/>
              <a:gd name="T29" fmla="*/ 2147483647 h 700"/>
              <a:gd name="T30" fmla="*/ 2147483647 w 562"/>
              <a:gd name="T31" fmla="*/ 2147483647 h 700"/>
              <a:gd name="T32" fmla="*/ 2147483647 w 562"/>
              <a:gd name="T33" fmla="*/ 2147483647 h 700"/>
              <a:gd name="T34" fmla="*/ 2147483647 w 562"/>
              <a:gd name="T35" fmla="*/ 2147483647 h 700"/>
              <a:gd name="T36" fmla="*/ 2147483647 w 562"/>
              <a:gd name="T37" fmla="*/ 2147483647 h 700"/>
              <a:gd name="T38" fmla="*/ 2147483647 w 562"/>
              <a:gd name="T39" fmla="*/ 2147483647 h 700"/>
              <a:gd name="T40" fmla="*/ 2147483647 w 562"/>
              <a:gd name="T41" fmla="*/ 2147483647 h 700"/>
              <a:gd name="T42" fmla="*/ 2147483647 w 562"/>
              <a:gd name="T43" fmla="*/ 2147483647 h 700"/>
              <a:gd name="T44" fmla="*/ 2147483647 w 562"/>
              <a:gd name="T45" fmla="*/ 2147483647 h 700"/>
              <a:gd name="T46" fmla="*/ 2147483647 w 562"/>
              <a:gd name="T47" fmla="*/ 2147483647 h 700"/>
              <a:gd name="T48" fmla="*/ 2147483647 w 562"/>
              <a:gd name="T49" fmla="*/ 2147483647 h 700"/>
              <a:gd name="T50" fmla="*/ 2147483647 w 562"/>
              <a:gd name="T51" fmla="*/ 2147483647 h 700"/>
              <a:gd name="T52" fmla="*/ 2147483647 w 562"/>
              <a:gd name="T53" fmla="*/ 2147483647 h 700"/>
              <a:gd name="T54" fmla="*/ 2147483647 w 562"/>
              <a:gd name="T55" fmla="*/ 2147483647 h 700"/>
              <a:gd name="T56" fmla="*/ 2147483647 w 562"/>
              <a:gd name="T57" fmla="*/ 2147483647 h 700"/>
              <a:gd name="T58" fmla="*/ 2147483647 w 562"/>
              <a:gd name="T59" fmla="*/ 2147483647 h 700"/>
              <a:gd name="T60" fmla="*/ 2147483647 w 562"/>
              <a:gd name="T61" fmla="*/ 2147483647 h 700"/>
              <a:gd name="T62" fmla="*/ 2147483647 w 562"/>
              <a:gd name="T63" fmla="*/ 2147483647 h 700"/>
              <a:gd name="T64" fmla="*/ 2147483647 w 562"/>
              <a:gd name="T65" fmla="*/ 2147483647 h 700"/>
              <a:gd name="T66" fmla="*/ 2147483647 w 562"/>
              <a:gd name="T67" fmla="*/ 2147483647 h 700"/>
              <a:gd name="T68" fmla="*/ 2147483647 w 562"/>
              <a:gd name="T69" fmla="*/ 2147483647 h 700"/>
              <a:gd name="T70" fmla="*/ 2147483647 w 562"/>
              <a:gd name="T71" fmla="*/ 2147483647 h 700"/>
              <a:gd name="T72" fmla="*/ 2147483647 w 562"/>
              <a:gd name="T73" fmla="*/ 2147483647 h 700"/>
              <a:gd name="T74" fmla="*/ 2147483647 w 562"/>
              <a:gd name="T75" fmla="*/ 2147483647 h 700"/>
              <a:gd name="T76" fmla="*/ 2147483647 w 562"/>
              <a:gd name="T77" fmla="*/ 2147483647 h 700"/>
              <a:gd name="T78" fmla="*/ 2147483647 w 562"/>
              <a:gd name="T79" fmla="*/ 2147483647 h 700"/>
              <a:gd name="T80" fmla="*/ 2147483647 w 562"/>
              <a:gd name="T81" fmla="*/ 2147483647 h 700"/>
              <a:gd name="T82" fmla="*/ 2147483647 w 562"/>
              <a:gd name="T83" fmla="*/ 2147483647 h 700"/>
              <a:gd name="T84" fmla="*/ 2147483647 w 562"/>
              <a:gd name="T85" fmla="*/ 2147483647 h 700"/>
              <a:gd name="T86" fmla="*/ 2147483647 w 562"/>
              <a:gd name="T87" fmla="*/ 2147483647 h 700"/>
              <a:gd name="T88" fmla="*/ 2147483647 w 562"/>
              <a:gd name="T89" fmla="*/ 2147483647 h 700"/>
              <a:gd name="T90" fmla="*/ 2147483647 w 562"/>
              <a:gd name="T91" fmla="*/ 2147483647 h 700"/>
              <a:gd name="T92" fmla="*/ 2147483647 w 562"/>
              <a:gd name="T93" fmla="*/ 2147483647 h 700"/>
              <a:gd name="T94" fmla="*/ 2147483647 w 562"/>
              <a:gd name="T95" fmla="*/ 2147483647 h 700"/>
              <a:gd name="T96" fmla="*/ 0 w 562"/>
              <a:gd name="T97" fmla="*/ 2147483647 h 700"/>
              <a:gd name="T98" fmla="*/ 2147483647 w 562"/>
              <a:gd name="T99" fmla="*/ 2147483647 h 700"/>
              <a:gd name="T100" fmla="*/ 2147483647 w 562"/>
              <a:gd name="T101" fmla="*/ 2147483647 h 700"/>
              <a:gd name="T102" fmla="*/ 2147483647 w 562"/>
              <a:gd name="T103" fmla="*/ 2147483647 h 700"/>
              <a:gd name="T104" fmla="*/ 2147483647 w 562"/>
              <a:gd name="T105" fmla="*/ 2147483647 h 700"/>
              <a:gd name="T106" fmla="*/ 2147483647 w 562"/>
              <a:gd name="T107" fmla="*/ 2147483647 h 700"/>
              <a:gd name="T108" fmla="*/ 2147483647 w 562"/>
              <a:gd name="T109" fmla="*/ 2147483647 h 700"/>
              <a:gd name="T110" fmla="*/ 2147483647 w 562"/>
              <a:gd name="T111" fmla="*/ 2147483647 h 700"/>
              <a:gd name="T112" fmla="*/ 2147483647 w 562"/>
              <a:gd name="T113" fmla="*/ 2147483647 h 700"/>
              <a:gd name="T114" fmla="*/ 2147483647 w 562"/>
              <a:gd name="T115" fmla="*/ 2147483647 h 700"/>
              <a:gd name="T116" fmla="*/ 2147483647 w 562"/>
              <a:gd name="T117" fmla="*/ 2147483647 h 700"/>
              <a:gd name="T118" fmla="*/ 2147483647 w 562"/>
              <a:gd name="T119" fmla="*/ 2147483647 h 700"/>
              <a:gd name="T120" fmla="*/ 2147483647 w 562"/>
              <a:gd name="T121" fmla="*/ 2147483647 h 7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62"/>
              <a:gd name="T184" fmla="*/ 0 h 700"/>
              <a:gd name="T185" fmla="*/ 562 w 562"/>
              <a:gd name="T186" fmla="*/ 700 h 7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62" h="700">
                <a:moveTo>
                  <a:pt x="290" y="138"/>
                </a:moveTo>
                <a:lnTo>
                  <a:pt x="310" y="125"/>
                </a:lnTo>
                <a:lnTo>
                  <a:pt x="336" y="100"/>
                </a:lnTo>
                <a:lnTo>
                  <a:pt x="343" y="90"/>
                </a:lnTo>
                <a:lnTo>
                  <a:pt x="336" y="56"/>
                </a:lnTo>
                <a:lnTo>
                  <a:pt x="340" y="45"/>
                </a:lnTo>
                <a:lnTo>
                  <a:pt x="379" y="28"/>
                </a:lnTo>
                <a:lnTo>
                  <a:pt x="398" y="23"/>
                </a:lnTo>
                <a:lnTo>
                  <a:pt x="420" y="0"/>
                </a:lnTo>
                <a:lnTo>
                  <a:pt x="434" y="0"/>
                </a:lnTo>
                <a:lnTo>
                  <a:pt x="437" y="17"/>
                </a:lnTo>
                <a:lnTo>
                  <a:pt x="441" y="45"/>
                </a:lnTo>
                <a:lnTo>
                  <a:pt x="463" y="76"/>
                </a:lnTo>
                <a:lnTo>
                  <a:pt x="477" y="100"/>
                </a:lnTo>
                <a:lnTo>
                  <a:pt x="477" y="125"/>
                </a:lnTo>
                <a:lnTo>
                  <a:pt x="470" y="144"/>
                </a:lnTo>
                <a:lnTo>
                  <a:pt x="453" y="162"/>
                </a:lnTo>
                <a:lnTo>
                  <a:pt x="441" y="162"/>
                </a:lnTo>
                <a:lnTo>
                  <a:pt x="431" y="162"/>
                </a:lnTo>
                <a:lnTo>
                  <a:pt x="424" y="172"/>
                </a:lnTo>
                <a:lnTo>
                  <a:pt x="431" y="193"/>
                </a:lnTo>
                <a:lnTo>
                  <a:pt x="427" y="231"/>
                </a:lnTo>
                <a:lnTo>
                  <a:pt x="444" y="249"/>
                </a:lnTo>
                <a:lnTo>
                  <a:pt x="447" y="271"/>
                </a:lnTo>
                <a:lnTo>
                  <a:pt x="460" y="304"/>
                </a:lnTo>
                <a:lnTo>
                  <a:pt x="470" y="320"/>
                </a:lnTo>
                <a:lnTo>
                  <a:pt x="482" y="332"/>
                </a:lnTo>
                <a:lnTo>
                  <a:pt x="477" y="345"/>
                </a:lnTo>
                <a:lnTo>
                  <a:pt x="470" y="355"/>
                </a:lnTo>
                <a:lnTo>
                  <a:pt x="463" y="360"/>
                </a:lnTo>
                <a:lnTo>
                  <a:pt x="444" y="345"/>
                </a:lnTo>
                <a:lnTo>
                  <a:pt x="424" y="345"/>
                </a:lnTo>
                <a:lnTo>
                  <a:pt x="408" y="355"/>
                </a:lnTo>
                <a:lnTo>
                  <a:pt x="401" y="368"/>
                </a:lnTo>
                <a:lnTo>
                  <a:pt x="415" y="386"/>
                </a:lnTo>
                <a:lnTo>
                  <a:pt x="415" y="428"/>
                </a:lnTo>
                <a:lnTo>
                  <a:pt x="427" y="441"/>
                </a:lnTo>
                <a:lnTo>
                  <a:pt x="437" y="445"/>
                </a:lnTo>
                <a:lnTo>
                  <a:pt x="460" y="441"/>
                </a:lnTo>
                <a:lnTo>
                  <a:pt x="483" y="438"/>
                </a:lnTo>
                <a:lnTo>
                  <a:pt x="503" y="476"/>
                </a:lnTo>
                <a:lnTo>
                  <a:pt x="525" y="500"/>
                </a:lnTo>
                <a:lnTo>
                  <a:pt x="539" y="516"/>
                </a:lnTo>
                <a:lnTo>
                  <a:pt x="549" y="531"/>
                </a:lnTo>
                <a:lnTo>
                  <a:pt x="549" y="559"/>
                </a:lnTo>
                <a:lnTo>
                  <a:pt x="561" y="572"/>
                </a:lnTo>
                <a:lnTo>
                  <a:pt x="561" y="578"/>
                </a:lnTo>
                <a:lnTo>
                  <a:pt x="548" y="596"/>
                </a:lnTo>
                <a:lnTo>
                  <a:pt x="489" y="590"/>
                </a:lnTo>
                <a:lnTo>
                  <a:pt x="482" y="593"/>
                </a:lnTo>
                <a:lnTo>
                  <a:pt x="470" y="613"/>
                </a:lnTo>
                <a:lnTo>
                  <a:pt x="453" y="618"/>
                </a:lnTo>
                <a:lnTo>
                  <a:pt x="431" y="600"/>
                </a:lnTo>
                <a:lnTo>
                  <a:pt x="427" y="606"/>
                </a:lnTo>
                <a:lnTo>
                  <a:pt x="411" y="606"/>
                </a:lnTo>
                <a:lnTo>
                  <a:pt x="401" y="613"/>
                </a:lnTo>
                <a:lnTo>
                  <a:pt x="379" y="613"/>
                </a:lnTo>
                <a:lnTo>
                  <a:pt x="365" y="603"/>
                </a:lnTo>
                <a:lnTo>
                  <a:pt x="343" y="596"/>
                </a:lnTo>
                <a:lnTo>
                  <a:pt x="333" y="590"/>
                </a:lnTo>
                <a:lnTo>
                  <a:pt x="319" y="596"/>
                </a:lnTo>
                <a:lnTo>
                  <a:pt x="307" y="603"/>
                </a:lnTo>
                <a:lnTo>
                  <a:pt x="310" y="611"/>
                </a:lnTo>
                <a:lnTo>
                  <a:pt x="314" y="618"/>
                </a:lnTo>
                <a:lnTo>
                  <a:pt x="310" y="627"/>
                </a:lnTo>
                <a:lnTo>
                  <a:pt x="291" y="639"/>
                </a:lnTo>
                <a:lnTo>
                  <a:pt x="284" y="649"/>
                </a:lnTo>
                <a:lnTo>
                  <a:pt x="284" y="665"/>
                </a:lnTo>
                <a:lnTo>
                  <a:pt x="284" y="676"/>
                </a:lnTo>
                <a:lnTo>
                  <a:pt x="278" y="686"/>
                </a:lnTo>
                <a:lnTo>
                  <a:pt x="261" y="693"/>
                </a:lnTo>
                <a:lnTo>
                  <a:pt x="219" y="696"/>
                </a:lnTo>
                <a:lnTo>
                  <a:pt x="192" y="699"/>
                </a:lnTo>
                <a:lnTo>
                  <a:pt x="180" y="683"/>
                </a:lnTo>
                <a:lnTo>
                  <a:pt x="163" y="670"/>
                </a:lnTo>
                <a:lnTo>
                  <a:pt x="144" y="658"/>
                </a:lnTo>
                <a:lnTo>
                  <a:pt x="137" y="665"/>
                </a:lnTo>
                <a:lnTo>
                  <a:pt x="121" y="671"/>
                </a:lnTo>
                <a:lnTo>
                  <a:pt x="114" y="683"/>
                </a:lnTo>
                <a:lnTo>
                  <a:pt x="105" y="689"/>
                </a:lnTo>
                <a:lnTo>
                  <a:pt x="94" y="676"/>
                </a:lnTo>
                <a:lnTo>
                  <a:pt x="75" y="665"/>
                </a:lnTo>
                <a:lnTo>
                  <a:pt x="55" y="658"/>
                </a:lnTo>
                <a:lnTo>
                  <a:pt x="43" y="634"/>
                </a:lnTo>
                <a:lnTo>
                  <a:pt x="36" y="606"/>
                </a:lnTo>
                <a:lnTo>
                  <a:pt x="29" y="590"/>
                </a:lnTo>
                <a:lnTo>
                  <a:pt x="22" y="578"/>
                </a:lnTo>
                <a:lnTo>
                  <a:pt x="22" y="565"/>
                </a:lnTo>
                <a:lnTo>
                  <a:pt x="29" y="549"/>
                </a:lnTo>
                <a:lnTo>
                  <a:pt x="49" y="534"/>
                </a:lnTo>
                <a:lnTo>
                  <a:pt x="62" y="513"/>
                </a:lnTo>
                <a:lnTo>
                  <a:pt x="65" y="497"/>
                </a:lnTo>
                <a:lnTo>
                  <a:pt x="72" y="479"/>
                </a:lnTo>
                <a:lnTo>
                  <a:pt x="69" y="466"/>
                </a:lnTo>
                <a:lnTo>
                  <a:pt x="49" y="448"/>
                </a:lnTo>
                <a:lnTo>
                  <a:pt x="26" y="423"/>
                </a:lnTo>
                <a:lnTo>
                  <a:pt x="7" y="410"/>
                </a:lnTo>
                <a:lnTo>
                  <a:pt x="0" y="396"/>
                </a:lnTo>
                <a:lnTo>
                  <a:pt x="3" y="386"/>
                </a:lnTo>
                <a:lnTo>
                  <a:pt x="36" y="376"/>
                </a:lnTo>
                <a:lnTo>
                  <a:pt x="55" y="376"/>
                </a:lnTo>
                <a:lnTo>
                  <a:pt x="55" y="355"/>
                </a:lnTo>
                <a:lnTo>
                  <a:pt x="65" y="345"/>
                </a:lnTo>
                <a:lnTo>
                  <a:pt x="85" y="334"/>
                </a:lnTo>
                <a:lnTo>
                  <a:pt x="91" y="324"/>
                </a:lnTo>
                <a:lnTo>
                  <a:pt x="98" y="311"/>
                </a:lnTo>
                <a:lnTo>
                  <a:pt x="114" y="293"/>
                </a:lnTo>
                <a:lnTo>
                  <a:pt x="137" y="289"/>
                </a:lnTo>
                <a:lnTo>
                  <a:pt x="144" y="283"/>
                </a:lnTo>
                <a:lnTo>
                  <a:pt x="170" y="283"/>
                </a:lnTo>
                <a:lnTo>
                  <a:pt x="187" y="283"/>
                </a:lnTo>
                <a:lnTo>
                  <a:pt x="219" y="289"/>
                </a:lnTo>
                <a:lnTo>
                  <a:pt x="242" y="280"/>
                </a:lnTo>
                <a:lnTo>
                  <a:pt x="264" y="271"/>
                </a:lnTo>
                <a:lnTo>
                  <a:pt x="271" y="271"/>
                </a:lnTo>
                <a:lnTo>
                  <a:pt x="268" y="258"/>
                </a:lnTo>
                <a:lnTo>
                  <a:pt x="278" y="245"/>
                </a:lnTo>
                <a:lnTo>
                  <a:pt x="290" y="252"/>
                </a:lnTo>
                <a:lnTo>
                  <a:pt x="304" y="245"/>
                </a:lnTo>
                <a:lnTo>
                  <a:pt x="297" y="200"/>
                </a:lnTo>
                <a:lnTo>
                  <a:pt x="290" y="196"/>
                </a:lnTo>
                <a:lnTo>
                  <a:pt x="290" y="165"/>
                </a:lnTo>
                <a:lnTo>
                  <a:pt x="290" y="138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6" name="Freeform 16"/>
          <p:cNvSpPr>
            <a:spLocks/>
          </p:cNvSpPr>
          <p:nvPr/>
        </p:nvSpPr>
        <p:spPr bwMode="auto">
          <a:xfrm>
            <a:off x="1247775" y="1352550"/>
            <a:ext cx="974725" cy="915988"/>
          </a:xfrm>
          <a:custGeom>
            <a:avLst/>
            <a:gdLst>
              <a:gd name="T0" fmla="*/ 2147483647 w 614"/>
              <a:gd name="T1" fmla="*/ 2147483647 h 577"/>
              <a:gd name="T2" fmla="*/ 2147483647 w 614"/>
              <a:gd name="T3" fmla="*/ 2147483647 h 577"/>
              <a:gd name="T4" fmla="*/ 2147483647 w 614"/>
              <a:gd name="T5" fmla="*/ 2147483647 h 577"/>
              <a:gd name="T6" fmla="*/ 2147483647 w 614"/>
              <a:gd name="T7" fmla="*/ 2147483647 h 577"/>
              <a:gd name="T8" fmla="*/ 2147483647 w 614"/>
              <a:gd name="T9" fmla="*/ 2147483647 h 577"/>
              <a:gd name="T10" fmla="*/ 2147483647 w 614"/>
              <a:gd name="T11" fmla="*/ 2147483647 h 577"/>
              <a:gd name="T12" fmla="*/ 2147483647 w 614"/>
              <a:gd name="T13" fmla="*/ 2147483647 h 577"/>
              <a:gd name="T14" fmla="*/ 2147483647 w 614"/>
              <a:gd name="T15" fmla="*/ 2147483647 h 577"/>
              <a:gd name="T16" fmla="*/ 2147483647 w 614"/>
              <a:gd name="T17" fmla="*/ 2147483647 h 577"/>
              <a:gd name="T18" fmla="*/ 2147483647 w 614"/>
              <a:gd name="T19" fmla="*/ 2147483647 h 577"/>
              <a:gd name="T20" fmla="*/ 2147483647 w 614"/>
              <a:gd name="T21" fmla="*/ 0 h 577"/>
              <a:gd name="T22" fmla="*/ 2147483647 w 614"/>
              <a:gd name="T23" fmla="*/ 2147483647 h 577"/>
              <a:gd name="T24" fmla="*/ 2147483647 w 614"/>
              <a:gd name="T25" fmla="*/ 2147483647 h 577"/>
              <a:gd name="T26" fmla="*/ 2147483647 w 614"/>
              <a:gd name="T27" fmla="*/ 2147483647 h 577"/>
              <a:gd name="T28" fmla="*/ 2147483647 w 614"/>
              <a:gd name="T29" fmla="*/ 2147483647 h 577"/>
              <a:gd name="T30" fmla="*/ 2147483647 w 614"/>
              <a:gd name="T31" fmla="*/ 2147483647 h 577"/>
              <a:gd name="T32" fmla="*/ 2147483647 w 614"/>
              <a:gd name="T33" fmla="*/ 2147483647 h 577"/>
              <a:gd name="T34" fmla="*/ 2147483647 w 614"/>
              <a:gd name="T35" fmla="*/ 2147483647 h 577"/>
              <a:gd name="T36" fmla="*/ 2147483647 w 614"/>
              <a:gd name="T37" fmla="*/ 2147483647 h 577"/>
              <a:gd name="T38" fmla="*/ 2147483647 w 614"/>
              <a:gd name="T39" fmla="*/ 2147483647 h 577"/>
              <a:gd name="T40" fmla="*/ 2147483647 w 614"/>
              <a:gd name="T41" fmla="*/ 2147483647 h 577"/>
              <a:gd name="T42" fmla="*/ 2147483647 w 614"/>
              <a:gd name="T43" fmla="*/ 2147483647 h 577"/>
              <a:gd name="T44" fmla="*/ 2147483647 w 614"/>
              <a:gd name="T45" fmla="*/ 2147483647 h 577"/>
              <a:gd name="T46" fmla="*/ 2147483647 w 614"/>
              <a:gd name="T47" fmla="*/ 2147483647 h 577"/>
              <a:gd name="T48" fmla="*/ 2147483647 w 614"/>
              <a:gd name="T49" fmla="*/ 2147483647 h 577"/>
              <a:gd name="T50" fmla="*/ 2147483647 w 614"/>
              <a:gd name="T51" fmla="*/ 2147483647 h 577"/>
              <a:gd name="T52" fmla="*/ 2147483647 w 614"/>
              <a:gd name="T53" fmla="*/ 2147483647 h 577"/>
              <a:gd name="T54" fmla="*/ 2147483647 w 614"/>
              <a:gd name="T55" fmla="*/ 2147483647 h 577"/>
              <a:gd name="T56" fmla="*/ 2147483647 w 614"/>
              <a:gd name="T57" fmla="*/ 2147483647 h 577"/>
              <a:gd name="T58" fmla="*/ 2147483647 w 614"/>
              <a:gd name="T59" fmla="*/ 2147483647 h 577"/>
              <a:gd name="T60" fmla="*/ 2147483647 w 614"/>
              <a:gd name="T61" fmla="*/ 2147483647 h 577"/>
              <a:gd name="T62" fmla="*/ 2147483647 w 614"/>
              <a:gd name="T63" fmla="*/ 2147483647 h 577"/>
              <a:gd name="T64" fmla="*/ 2147483647 w 614"/>
              <a:gd name="T65" fmla="*/ 2147483647 h 577"/>
              <a:gd name="T66" fmla="*/ 2147483647 w 614"/>
              <a:gd name="T67" fmla="*/ 2147483647 h 577"/>
              <a:gd name="T68" fmla="*/ 2147483647 w 614"/>
              <a:gd name="T69" fmla="*/ 2147483647 h 577"/>
              <a:gd name="T70" fmla="*/ 2147483647 w 614"/>
              <a:gd name="T71" fmla="*/ 2147483647 h 577"/>
              <a:gd name="T72" fmla="*/ 2147483647 w 614"/>
              <a:gd name="T73" fmla="*/ 2147483647 h 577"/>
              <a:gd name="T74" fmla="*/ 2147483647 w 614"/>
              <a:gd name="T75" fmla="*/ 2147483647 h 577"/>
              <a:gd name="T76" fmla="*/ 2147483647 w 614"/>
              <a:gd name="T77" fmla="*/ 2147483647 h 577"/>
              <a:gd name="T78" fmla="*/ 2147483647 w 614"/>
              <a:gd name="T79" fmla="*/ 2147483647 h 577"/>
              <a:gd name="T80" fmla="*/ 2147483647 w 614"/>
              <a:gd name="T81" fmla="*/ 2147483647 h 577"/>
              <a:gd name="T82" fmla="*/ 2147483647 w 614"/>
              <a:gd name="T83" fmla="*/ 2147483647 h 577"/>
              <a:gd name="T84" fmla="*/ 2147483647 w 614"/>
              <a:gd name="T85" fmla="*/ 2147483647 h 577"/>
              <a:gd name="T86" fmla="*/ 2147483647 w 614"/>
              <a:gd name="T87" fmla="*/ 2147483647 h 577"/>
              <a:gd name="T88" fmla="*/ 2147483647 w 614"/>
              <a:gd name="T89" fmla="*/ 2147483647 h 577"/>
              <a:gd name="T90" fmla="*/ 2147483647 w 614"/>
              <a:gd name="T91" fmla="*/ 2147483647 h 577"/>
              <a:gd name="T92" fmla="*/ 2147483647 w 614"/>
              <a:gd name="T93" fmla="*/ 2147483647 h 57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4"/>
              <a:gd name="T142" fmla="*/ 0 h 577"/>
              <a:gd name="T143" fmla="*/ 614 w 614"/>
              <a:gd name="T144" fmla="*/ 577 h 57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4" h="577">
                <a:moveTo>
                  <a:pt x="78" y="104"/>
                </a:moveTo>
                <a:lnTo>
                  <a:pt x="101" y="104"/>
                </a:lnTo>
                <a:lnTo>
                  <a:pt x="120" y="117"/>
                </a:lnTo>
                <a:lnTo>
                  <a:pt x="120" y="127"/>
                </a:lnTo>
                <a:lnTo>
                  <a:pt x="120" y="142"/>
                </a:lnTo>
                <a:lnTo>
                  <a:pt x="114" y="155"/>
                </a:lnTo>
                <a:lnTo>
                  <a:pt x="101" y="160"/>
                </a:lnTo>
                <a:lnTo>
                  <a:pt x="110" y="179"/>
                </a:lnTo>
                <a:lnTo>
                  <a:pt x="124" y="194"/>
                </a:lnTo>
                <a:lnTo>
                  <a:pt x="143" y="176"/>
                </a:lnTo>
                <a:lnTo>
                  <a:pt x="153" y="166"/>
                </a:lnTo>
                <a:lnTo>
                  <a:pt x="170" y="148"/>
                </a:lnTo>
                <a:lnTo>
                  <a:pt x="170" y="132"/>
                </a:lnTo>
                <a:lnTo>
                  <a:pt x="186" y="124"/>
                </a:lnTo>
                <a:lnTo>
                  <a:pt x="211" y="111"/>
                </a:lnTo>
                <a:lnTo>
                  <a:pt x="228" y="86"/>
                </a:lnTo>
                <a:lnTo>
                  <a:pt x="234" y="76"/>
                </a:lnTo>
                <a:lnTo>
                  <a:pt x="235" y="24"/>
                </a:lnTo>
                <a:lnTo>
                  <a:pt x="251" y="18"/>
                </a:lnTo>
                <a:lnTo>
                  <a:pt x="268" y="21"/>
                </a:lnTo>
                <a:lnTo>
                  <a:pt x="268" y="39"/>
                </a:lnTo>
                <a:lnTo>
                  <a:pt x="264" y="67"/>
                </a:lnTo>
                <a:lnTo>
                  <a:pt x="283" y="80"/>
                </a:lnTo>
                <a:lnTo>
                  <a:pt x="297" y="89"/>
                </a:lnTo>
                <a:lnTo>
                  <a:pt x="300" y="101"/>
                </a:lnTo>
                <a:lnTo>
                  <a:pt x="316" y="107"/>
                </a:lnTo>
                <a:lnTo>
                  <a:pt x="345" y="76"/>
                </a:lnTo>
                <a:lnTo>
                  <a:pt x="362" y="83"/>
                </a:lnTo>
                <a:lnTo>
                  <a:pt x="375" y="68"/>
                </a:lnTo>
                <a:lnTo>
                  <a:pt x="369" y="55"/>
                </a:lnTo>
                <a:lnTo>
                  <a:pt x="388" y="21"/>
                </a:lnTo>
                <a:lnTo>
                  <a:pt x="398" y="4"/>
                </a:lnTo>
                <a:lnTo>
                  <a:pt x="417" y="0"/>
                </a:lnTo>
                <a:lnTo>
                  <a:pt x="434" y="4"/>
                </a:lnTo>
                <a:lnTo>
                  <a:pt x="447" y="27"/>
                </a:lnTo>
                <a:lnTo>
                  <a:pt x="462" y="45"/>
                </a:lnTo>
                <a:lnTo>
                  <a:pt x="483" y="58"/>
                </a:lnTo>
                <a:lnTo>
                  <a:pt x="489" y="68"/>
                </a:lnTo>
                <a:lnTo>
                  <a:pt x="486" y="86"/>
                </a:lnTo>
                <a:lnTo>
                  <a:pt x="486" y="120"/>
                </a:lnTo>
                <a:lnTo>
                  <a:pt x="486" y="138"/>
                </a:lnTo>
                <a:lnTo>
                  <a:pt x="479" y="160"/>
                </a:lnTo>
                <a:lnTo>
                  <a:pt x="479" y="179"/>
                </a:lnTo>
                <a:lnTo>
                  <a:pt x="470" y="200"/>
                </a:lnTo>
                <a:lnTo>
                  <a:pt x="470" y="235"/>
                </a:lnTo>
                <a:lnTo>
                  <a:pt x="470" y="256"/>
                </a:lnTo>
                <a:lnTo>
                  <a:pt x="479" y="280"/>
                </a:lnTo>
                <a:lnTo>
                  <a:pt x="489" y="287"/>
                </a:lnTo>
                <a:lnTo>
                  <a:pt x="506" y="272"/>
                </a:lnTo>
                <a:lnTo>
                  <a:pt x="519" y="256"/>
                </a:lnTo>
                <a:lnTo>
                  <a:pt x="534" y="266"/>
                </a:lnTo>
                <a:lnTo>
                  <a:pt x="529" y="282"/>
                </a:lnTo>
                <a:lnTo>
                  <a:pt x="534" y="315"/>
                </a:lnTo>
                <a:lnTo>
                  <a:pt x="535" y="328"/>
                </a:lnTo>
                <a:lnTo>
                  <a:pt x="525" y="336"/>
                </a:lnTo>
                <a:lnTo>
                  <a:pt x="506" y="352"/>
                </a:lnTo>
                <a:lnTo>
                  <a:pt x="498" y="370"/>
                </a:lnTo>
                <a:lnTo>
                  <a:pt x="493" y="386"/>
                </a:lnTo>
                <a:lnTo>
                  <a:pt x="499" y="411"/>
                </a:lnTo>
                <a:lnTo>
                  <a:pt x="515" y="421"/>
                </a:lnTo>
                <a:lnTo>
                  <a:pt x="525" y="411"/>
                </a:lnTo>
                <a:lnTo>
                  <a:pt x="541" y="414"/>
                </a:lnTo>
                <a:lnTo>
                  <a:pt x="534" y="424"/>
                </a:lnTo>
                <a:lnTo>
                  <a:pt x="541" y="449"/>
                </a:lnTo>
                <a:lnTo>
                  <a:pt x="548" y="458"/>
                </a:lnTo>
                <a:lnTo>
                  <a:pt x="565" y="473"/>
                </a:lnTo>
                <a:lnTo>
                  <a:pt x="577" y="483"/>
                </a:lnTo>
                <a:lnTo>
                  <a:pt x="591" y="498"/>
                </a:lnTo>
                <a:lnTo>
                  <a:pt x="601" y="511"/>
                </a:lnTo>
                <a:lnTo>
                  <a:pt x="613" y="517"/>
                </a:lnTo>
                <a:lnTo>
                  <a:pt x="600" y="525"/>
                </a:lnTo>
                <a:lnTo>
                  <a:pt x="548" y="525"/>
                </a:lnTo>
                <a:lnTo>
                  <a:pt x="534" y="532"/>
                </a:lnTo>
                <a:lnTo>
                  <a:pt x="512" y="529"/>
                </a:lnTo>
                <a:lnTo>
                  <a:pt x="483" y="507"/>
                </a:lnTo>
                <a:lnTo>
                  <a:pt x="469" y="514"/>
                </a:lnTo>
                <a:lnTo>
                  <a:pt x="453" y="520"/>
                </a:lnTo>
                <a:lnTo>
                  <a:pt x="443" y="517"/>
                </a:lnTo>
                <a:lnTo>
                  <a:pt x="424" y="501"/>
                </a:lnTo>
                <a:lnTo>
                  <a:pt x="417" y="504"/>
                </a:lnTo>
                <a:lnTo>
                  <a:pt x="404" y="507"/>
                </a:lnTo>
                <a:lnTo>
                  <a:pt x="385" y="501"/>
                </a:lnTo>
                <a:lnTo>
                  <a:pt x="355" y="486"/>
                </a:lnTo>
                <a:lnTo>
                  <a:pt x="330" y="470"/>
                </a:lnTo>
                <a:lnTo>
                  <a:pt x="309" y="449"/>
                </a:lnTo>
                <a:lnTo>
                  <a:pt x="297" y="452"/>
                </a:lnTo>
                <a:lnTo>
                  <a:pt x="287" y="458"/>
                </a:lnTo>
                <a:lnTo>
                  <a:pt x="273" y="458"/>
                </a:lnTo>
                <a:lnTo>
                  <a:pt x="254" y="445"/>
                </a:lnTo>
                <a:lnTo>
                  <a:pt x="241" y="439"/>
                </a:lnTo>
                <a:lnTo>
                  <a:pt x="228" y="442"/>
                </a:lnTo>
                <a:lnTo>
                  <a:pt x="218" y="445"/>
                </a:lnTo>
                <a:lnTo>
                  <a:pt x="211" y="452"/>
                </a:lnTo>
                <a:lnTo>
                  <a:pt x="205" y="462"/>
                </a:lnTo>
                <a:lnTo>
                  <a:pt x="208" y="483"/>
                </a:lnTo>
                <a:lnTo>
                  <a:pt x="205" y="501"/>
                </a:lnTo>
                <a:lnTo>
                  <a:pt x="196" y="529"/>
                </a:lnTo>
                <a:lnTo>
                  <a:pt x="189" y="538"/>
                </a:lnTo>
                <a:lnTo>
                  <a:pt x="179" y="555"/>
                </a:lnTo>
                <a:lnTo>
                  <a:pt x="175" y="563"/>
                </a:lnTo>
                <a:lnTo>
                  <a:pt x="160" y="576"/>
                </a:lnTo>
                <a:lnTo>
                  <a:pt x="156" y="569"/>
                </a:lnTo>
                <a:lnTo>
                  <a:pt x="150" y="563"/>
                </a:lnTo>
                <a:lnTo>
                  <a:pt x="150" y="532"/>
                </a:lnTo>
                <a:lnTo>
                  <a:pt x="94" y="473"/>
                </a:lnTo>
                <a:lnTo>
                  <a:pt x="84" y="442"/>
                </a:lnTo>
                <a:lnTo>
                  <a:pt x="65" y="442"/>
                </a:lnTo>
                <a:lnTo>
                  <a:pt x="52" y="442"/>
                </a:lnTo>
                <a:lnTo>
                  <a:pt x="43" y="445"/>
                </a:lnTo>
                <a:lnTo>
                  <a:pt x="33" y="445"/>
                </a:lnTo>
                <a:lnTo>
                  <a:pt x="22" y="434"/>
                </a:lnTo>
                <a:lnTo>
                  <a:pt x="13" y="427"/>
                </a:lnTo>
                <a:lnTo>
                  <a:pt x="13" y="411"/>
                </a:lnTo>
                <a:lnTo>
                  <a:pt x="13" y="383"/>
                </a:lnTo>
                <a:lnTo>
                  <a:pt x="6" y="377"/>
                </a:lnTo>
                <a:lnTo>
                  <a:pt x="0" y="370"/>
                </a:lnTo>
                <a:lnTo>
                  <a:pt x="7" y="362"/>
                </a:lnTo>
                <a:lnTo>
                  <a:pt x="19" y="349"/>
                </a:lnTo>
                <a:lnTo>
                  <a:pt x="26" y="344"/>
                </a:lnTo>
                <a:lnTo>
                  <a:pt x="43" y="349"/>
                </a:lnTo>
                <a:lnTo>
                  <a:pt x="62" y="359"/>
                </a:lnTo>
                <a:lnTo>
                  <a:pt x="72" y="349"/>
                </a:lnTo>
                <a:lnTo>
                  <a:pt x="81" y="338"/>
                </a:lnTo>
                <a:lnTo>
                  <a:pt x="81" y="331"/>
                </a:lnTo>
                <a:lnTo>
                  <a:pt x="71" y="315"/>
                </a:lnTo>
                <a:lnTo>
                  <a:pt x="52" y="293"/>
                </a:lnTo>
                <a:lnTo>
                  <a:pt x="48" y="275"/>
                </a:lnTo>
                <a:lnTo>
                  <a:pt x="43" y="253"/>
                </a:lnTo>
                <a:lnTo>
                  <a:pt x="26" y="235"/>
                </a:lnTo>
                <a:lnTo>
                  <a:pt x="26" y="217"/>
                </a:lnTo>
                <a:lnTo>
                  <a:pt x="29" y="204"/>
                </a:lnTo>
                <a:lnTo>
                  <a:pt x="26" y="189"/>
                </a:lnTo>
                <a:lnTo>
                  <a:pt x="19" y="182"/>
                </a:lnTo>
                <a:lnTo>
                  <a:pt x="22" y="173"/>
                </a:lnTo>
                <a:lnTo>
                  <a:pt x="26" y="166"/>
                </a:lnTo>
                <a:lnTo>
                  <a:pt x="33" y="166"/>
                </a:lnTo>
                <a:lnTo>
                  <a:pt x="48" y="166"/>
                </a:lnTo>
                <a:lnTo>
                  <a:pt x="65" y="148"/>
                </a:lnTo>
                <a:lnTo>
                  <a:pt x="72" y="133"/>
                </a:lnTo>
                <a:lnTo>
                  <a:pt x="72" y="127"/>
                </a:lnTo>
                <a:lnTo>
                  <a:pt x="78" y="104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7" name="Freeform 17"/>
          <p:cNvSpPr>
            <a:spLocks/>
          </p:cNvSpPr>
          <p:nvPr/>
        </p:nvSpPr>
        <p:spPr bwMode="auto">
          <a:xfrm>
            <a:off x="1941513" y="1144588"/>
            <a:ext cx="763587" cy="654050"/>
          </a:xfrm>
          <a:custGeom>
            <a:avLst/>
            <a:gdLst>
              <a:gd name="T0" fmla="*/ 2147483647 w 481"/>
              <a:gd name="T1" fmla="*/ 2147483647 h 412"/>
              <a:gd name="T2" fmla="*/ 2147483647 w 481"/>
              <a:gd name="T3" fmla="*/ 2147483647 h 412"/>
              <a:gd name="T4" fmla="*/ 2147483647 w 481"/>
              <a:gd name="T5" fmla="*/ 2147483647 h 412"/>
              <a:gd name="T6" fmla="*/ 2147483647 w 481"/>
              <a:gd name="T7" fmla="*/ 2147483647 h 412"/>
              <a:gd name="T8" fmla="*/ 2147483647 w 481"/>
              <a:gd name="T9" fmla="*/ 2147483647 h 412"/>
              <a:gd name="T10" fmla="*/ 2147483647 w 481"/>
              <a:gd name="T11" fmla="*/ 2147483647 h 412"/>
              <a:gd name="T12" fmla="*/ 2147483647 w 481"/>
              <a:gd name="T13" fmla="*/ 2147483647 h 412"/>
              <a:gd name="T14" fmla="*/ 2147483647 w 481"/>
              <a:gd name="T15" fmla="*/ 2147483647 h 412"/>
              <a:gd name="T16" fmla="*/ 2147483647 w 481"/>
              <a:gd name="T17" fmla="*/ 2147483647 h 412"/>
              <a:gd name="T18" fmla="*/ 2147483647 w 481"/>
              <a:gd name="T19" fmla="*/ 2147483647 h 412"/>
              <a:gd name="T20" fmla="*/ 2147483647 w 481"/>
              <a:gd name="T21" fmla="*/ 2147483647 h 412"/>
              <a:gd name="T22" fmla="*/ 2147483647 w 481"/>
              <a:gd name="T23" fmla="*/ 2147483647 h 412"/>
              <a:gd name="T24" fmla="*/ 2147483647 w 481"/>
              <a:gd name="T25" fmla="*/ 2147483647 h 412"/>
              <a:gd name="T26" fmla="*/ 2147483647 w 481"/>
              <a:gd name="T27" fmla="*/ 2147483647 h 412"/>
              <a:gd name="T28" fmla="*/ 2147483647 w 481"/>
              <a:gd name="T29" fmla="*/ 2147483647 h 412"/>
              <a:gd name="T30" fmla="*/ 2147483647 w 481"/>
              <a:gd name="T31" fmla="*/ 2147483647 h 412"/>
              <a:gd name="T32" fmla="*/ 2147483647 w 481"/>
              <a:gd name="T33" fmla="*/ 2147483647 h 412"/>
              <a:gd name="T34" fmla="*/ 2147483647 w 481"/>
              <a:gd name="T35" fmla="*/ 2147483647 h 412"/>
              <a:gd name="T36" fmla="*/ 2147483647 w 481"/>
              <a:gd name="T37" fmla="*/ 2147483647 h 412"/>
              <a:gd name="T38" fmla="*/ 2147483647 w 481"/>
              <a:gd name="T39" fmla="*/ 2147483647 h 412"/>
              <a:gd name="T40" fmla="*/ 2147483647 w 481"/>
              <a:gd name="T41" fmla="*/ 2147483647 h 412"/>
              <a:gd name="T42" fmla="*/ 2147483647 w 481"/>
              <a:gd name="T43" fmla="*/ 2147483647 h 412"/>
              <a:gd name="T44" fmla="*/ 2147483647 w 481"/>
              <a:gd name="T45" fmla="*/ 2147483647 h 412"/>
              <a:gd name="T46" fmla="*/ 2147483647 w 481"/>
              <a:gd name="T47" fmla="*/ 2147483647 h 412"/>
              <a:gd name="T48" fmla="*/ 2147483647 w 481"/>
              <a:gd name="T49" fmla="*/ 2147483647 h 412"/>
              <a:gd name="T50" fmla="*/ 2147483647 w 481"/>
              <a:gd name="T51" fmla="*/ 2147483647 h 412"/>
              <a:gd name="T52" fmla="*/ 2147483647 w 481"/>
              <a:gd name="T53" fmla="*/ 2147483647 h 412"/>
              <a:gd name="T54" fmla="*/ 2147483647 w 481"/>
              <a:gd name="T55" fmla="*/ 2147483647 h 412"/>
              <a:gd name="T56" fmla="*/ 2147483647 w 481"/>
              <a:gd name="T57" fmla="*/ 2147483647 h 412"/>
              <a:gd name="T58" fmla="*/ 2147483647 w 481"/>
              <a:gd name="T59" fmla="*/ 2147483647 h 412"/>
              <a:gd name="T60" fmla="*/ 2147483647 w 481"/>
              <a:gd name="T61" fmla="*/ 2147483647 h 412"/>
              <a:gd name="T62" fmla="*/ 2147483647 w 481"/>
              <a:gd name="T63" fmla="*/ 2147483647 h 412"/>
              <a:gd name="T64" fmla="*/ 2147483647 w 481"/>
              <a:gd name="T65" fmla="*/ 2147483647 h 412"/>
              <a:gd name="T66" fmla="*/ 2147483647 w 481"/>
              <a:gd name="T67" fmla="*/ 2147483647 h 412"/>
              <a:gd name="T68" fmla="*/ 2147483647 w 481"/>
              <a:gd name="T69" fmla="*/ 2147483647 h 412"/>
              <a:gd name="T70" fmla="*/ 2147483647 w 481"/>
              <a:gd name="T71" fmla="*/ 2147483647 h 412"/>
              <a:gd name="T72" fmla="*/ 2147483647 w 481"/>
              <a:gd name="T73" fmla="*/ 2147483647 h 412"/>
              <a:gd name="T74" fmla="*/ 2147483647 w 481"/>
              <a:gd name="T75" fmla="*/ 2147483647 h 412"/>
              <a:gd name="T76" fmla="*/ 2147483647 w 481"/>
              <a:gd name="T77" fmla="*/ 2147483647 h 412"/>
              <a:gd name="T78" fmla="*/ 2147483647 w 481"/>
              <a:gd name="T79" fmla="*/ 2147483647 h 412"/>
              <a:gd name="T80" fmla="*/ 2147483647 w 481"/>
              <a:gd name="T81" fmla="*/ 2147483647 h 412"/>
              <a:gd name="T82" fmla="*/ 2147483647 w 481"/>
              <a:gd name="T83" fmla="*/ 2147483647 h 412"/>
              <a:gd name="T84" fmla="*/ 2147483647 w 481"/>
              <a:gd name="T85" fmla="*/ 2147483647 h 41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81"/>
              <a:gd name="T130" fmla="*/ 0 h 412"/>
              <a:gd name="T131" fmla="*/ 481 w 481"/>
              <a:gd name="T132" fmla="*/ 412 h 41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81" h="412">
                <a:moveTo>
                  <a:pt x="0" y="131"/>
                </a:moveTo>
                <a:lnTo>
                  <a:pt x="3" y="103"/>
                </a:lnTo>
                <a:lnTo>
                  <a:pt x="19" y="93"/>
                </a:lnTo>
                <a:lnTo>
                  <a:pt x="44" y="73"/>
                </a:lnTo>
                <a:lnTo>
                  <a:pt x="48" y="62"/>
                </a:lnTo>
                <a:lnTo>
                  <a:pt x="36" y="49"/>
                </a:lnTo>
                <a:lnTo>
                  <a:pt x="85" y="0"/>
                </a:lnTo>
                <a:lnTo>
                  <a:pt x="95" y="10"/>
                </a:lnTo>
                <a:lnTo>
                  <a:pt x="101" y="24"/>
                </a:lnTo>
                <a:lnTo>
                  <a:pt x="101" y="34"/>
                </a:lnTo>
                <a:lnTo>
                  <a:pt x="127" y="41"/>
                </a:lnTo>
                <a:lnTo>
                  <a:pt x="186" y="59"/>
                </a:lnTo>
                <a:lnTo>
                  <a:pt x="189" y="62"/>
                </a:lnTo>
                <a:lnTo>
                  <a:pt x="219" y="46"/>
                </a:lnTo>
                <a:lnTo>
                  <a:pt x="255" y="13"/>
                </a:lnTo>
                <a:lnTo>
                  <a:pt x="274" y="13"/>
                </a:lnTo>
                <a:lnTo>
                  <a:pt x="296" y="28"/>
                </a:lnTo>
                <a:lnTo>
                  <a:pt x="323" y="34"/>
                </a:lnTo>
                <a:lnTo>
                  <a:pt x="362" y="24"/>
                </a:lnTo>
                <a:lnTo>
                  <a:pt x="375" y="13"/>
                </a:lnTo>
                <a:lnTo>
                  <a:pt x="394" y="13"/>
                </a:lnTo>
                <a:lnTo>
                  <a:pt x="411" y="7"/>
                </a:lnTo>
                <a:lnTo>
                  <a:pt x="424" y="24"/>
                </a:lnTo>
                <a:lnTo>
                  <a:pt x="420" y="41"/>
                </a:lnTo>
                <a:lnTo>
                  <a:pt x="424" y="62"/>
                </a:lnTo>
                <a:lnTo>
                  <a:pt x="441" y="69"/>
                </a:lnTo>
                <a:lnTo>
                  <a:pt x="456" y="87"/>
                </a:lnTo>
                <a:lnTo>
                  <a:pt x="463" y="108"/>
                </a:lnTo>
                <a:lnTo>
                  <a:pt x="480" y="131"/>
                </a:lnTo>
                <a:lnTo>
                  <a:pt x="480" y="145"/>
                </a:lnTo>
                <a:lnTo>
                  <a:pt x="456" y="149"/>
                </a:lnTo>
                <a:lnTo>
                  <a:pt x="434" y="158"/>
                </a:lnTo>
                <a:lnTo>
                  <a:pt x="411" y="180"/>
                </a:lnTo>
                <a:lnTo>
                  <a:pt x="391" y="198"/>
                </a:lnTo>
                <a:lnTo>
                  <a:pt x="372" y="211"/>
                </a:lnTo>
                <a:lnTo>
                  <a:pt x="353" y="217"/>
                </a:lnTo>
                <a:lnTo>
                  <a:pt x="323" y="220"/>
                </a:lnTo>
                <a:lnTo>
                  <a:pt x="317" y="235"/>
                </a:lnTo>
                <a:lnTo>
                  <a:pt x="320" y="248"/>
                </a:lnTo>
                <a:lnTo>
                  <a:pt x="332" y="255"/>
                </a:lnTo>
                <a:lnTo>
                  <a:pt x="346" y="263"/>
                </a:lnTo>
                <a:lnTo>
                  <a:pt x="356" y="273"/>
                </a:lnTo>
                <a:lnTo>
                  <a:pt x="349" y="279"/>
                </a:lnTo>
                <a:lnTo>
                  <a:pt x="336" y="292"/>
                </a:lnTo>
                <a:lnTo>
                  <a:pt x="320" y="297"/>
                </a:lnTo>
                <a:lnTo>
                  <a:pt x="310" y="300"/>
                </a:lnTo>
                <a:lnTo>
                  <a:pt x="313" y="313"/>
                </a:lnTo>
                <a:lnTo>
                  <a:pt x="306" y="328"/>
                </a:lnTo>
                <a:lnTo>
                  <a:pt x="300" y="338"/>
                </a:lnTo>
                <a:lnTo>
                  <a:pt x="284" y="338"/>
                </a:lnTo>
                <a:lnTo>
                  <a:pt x="270" y="335"/>
                </a:lnTo>
                <a:lnTo>
                  <a:pt x="255" y="331"/>
                </a:lnTo>
                <a:lnTo>
                  <a:pt x="238" y="331"/>
                </a:lnTo>
                <a:lnTo>
                  <a:pt x="231" y="348"/>
                </a:lnTo>
                <a:lnTo>
                  <a:pt x="222" y="366"/>
                </a:lnTo>
                <a:lnTo>
                  <a:pt x="208" y="387"/>
                </a:lnTo>
                <a:lnTo>
                  <a:pt x="196" y="397"/>
                </a:lnTo>
                <a:lnTo>
                  <a:pt x="186" y="400"/>
                </a:lnTo>
                <a:lnTo>
                  <a:pt x="163" y="406"/>
                </a:lnTo>
                <a:lnTo>
                  <a:pt x="143" y="406"/>
                </a:lnTo>
                <a:lnTo>
                  <a:pt x="127" y="400"/>
                </a:lnTo>
                <a:lnTo>
                  <a:pt x="117" y="393"/>
                </a:lnTo>
                <a:lnTo>
                  <a:pt x="101" y="397"/>
                </a:lnTo>
                <a:lnTo>
                  <a:pt x="91" y="400"/>
                </a:lnTo>
                <a:lnTo>
                  <a:pt x="88" y="393"/>
                </a:lnTo>
                <a:lnTo>
                  <a:pt x="78" y="387"/>
                </a:lnTo>
                <a:lnTo>
                  <a:pt x="69" y="393"/>
                </a:lnTo>
                <a:lnTo>
                  <a:pt x="62" y="400"/>
                </a:lnTo>
                <a:lnTo>
                  <a:pt x="52" y="411"/>
                </a:lnTo>
                <a:lnTo>
                  <a:pt x="39" y="406"/>
                </a:lnTo>
                <a:lnTo>
                  <a:pt x="33" y="393"/>
                </a:lnTo>
                <a:lnTo>
                  <a:pt x="29" y="384"/>
                </a:lnTo>
                <a:lnTo>
                  <a:pt x="33" y="362"/>
                </a:lnTo>
                <a:lnTo>
                  <a:pt x="33" y="338"/>
                </a:lnTo>
                <a:lnTo>
                  <a:pt x="36" y="318"/>
                </a:lnTo>
                <a:lnTo>
                  <a:pt x="44" y="292"/>
                </a:lnTo>
                <a:lnTo>
                  <a:pt x="44" y="279"/>
                </a:lnTo>
                <a:lnTo>
                  <a:pt x="44" y="264"/>
                </a:lnTo>
                <a:lnTo>
                  <a:pt x="44" y="248"/>
                </a:lnTo>
                <a:lnTo>
                  <a:pt x="48" y="217"/>
                </a:lnTo>
                <a:lnTo>
                  <a:pt x="55" y="204"/>
                </a:lnTo>
                <a:lnTo>
                  <a:pt x="52" y="193"/>
                </a:lnTo>
                <a:lnTo>
                  <a:pt x="39" y="183"/>
                </a:lnTo>
                <a:lnTo>
                  <a:pt x="26" y="176"/>
                </a:lnTo>
                <a:lnTo>
                  <a:pt x="12" y="158"/>
                </a:lnTo>
                <a:lnTo>
                  <a:pt x="7" y="152"/>
                </a:lnTo>
                <a:lnTo>
                  <a:pt x="0" y="131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8" name="Freeform 18"/>
          <p:cNvSpPr>
            <a:spLocks/>
          </p:cNvSpPr>
          <p:nvPr/>
        </p:nvSpPr>
        <p:spPr bwMode="auto">
          <a:xfrm>
            <a:off x="2635250" y="1414463"/>
            <a:ext cx="514350" cy="519112"/>
          </a:xfrm>
          <a:custGeom>
            <a:avLst/>
            <a:gdLst>
              <a:gd name="T0" fmla="*/ 2147483647 w 324"/>
              <a:gd name="T1" fmla="*/ 2147483647 h 327"/>
              <a:gd name="T2" fmla="*/ 2147483647 w 324"/>
              <a:gd name="T3" fmla="*/ 0 h 327"/>
              <a:gd name="T4" fmla="*/ 2147483647 w 324"/>
              <a:gd name="T5" fmla="*/ 2147483647 h 327"/>
              <a:gd name="T6" fmla="*/ 2147483647 w 324"/>
              <a:gd name="T7" fmla="*/ 2147483647 h 327"/>
              <a:gd name="T8" fmla="*/ 2147483647 w 324"/>
              <a:gd name="T9" fmla="*/ 2147483647 h 327"/>
              <a:gd name="T10" fmla="*/ 2147483647 w 324"/>
              <a:gd name="T11" fmla="*/ 2147483647 h 327"/>
              <a:gd name="T12" fmla="*/ 2147483647 w 324"/>
              <a:gd name="T13" fmla="*/ 2147483647 h 327"/>
              <a:gd name="T14" fmla="*/ 2147483647 w 324"/>
              <a:gd name="T15" fmla="*/ 2147483647 h 327"/>
              <a:gd name="T16" fmla="*/ 2147483647 w 324"/>
              <a:gd name="T17" fmla="*/ 2147483647 h 327"/>
              <a:gd name="T18" fmla="*/ 2147483647 w 324"/>
              <a:gd name="T19" fmla="*/ 2147483647 h 327"/>
              <a:gd name="T20" fmla="*/ 2147483647 w 324"/>
              <a:gd name="T21" fmla="*/ 2147483647 h 327"/>
              <a:gd name="T22" fmla="*/ 2147483647 w 324"/>
              <a:gd name="T23" fmla="*/ 2147483647 h 327"/>
              <a:gd name="T24" fmla="*/ 2147483647 w 324"/>
              <a:gd name="T25" fmla="*/ 2147483647 h 327"/>
              <a:gd name="T26" fmla="*/ 2147483647 w 324"/>
              <a:gd name="T27" fmla="*/ 2147483647 h 327"/>
              <a:gd name="T28" fmla="*/ 2147483647 w 324"/>
              <a:gd name="T29" fmla="*/ 2147483647 h 327"/>
              <a:gd name="T30" fmla="*/ 2147483647 w 324"/>
              <a:gd name="T31" fmla="*/ 2147483647 h 327"/>
              <a:gd name="T32" fmla="*/ 2147483647 w 324"/>
              <a:gd name="T33" fmla="*/ 2147483647 h 327"/>
              <a:gd name="T34" fmla="*/ 2147483647 w 324"/>
              <a:gd name="T35" fmla="*/ 2147483647 h 327"/>
              <a:gd name="T36" fmla="*/ 2147483647 w 324"/>
              <a:gd name="T37" fmla="*/ 2147483647 h 327"/>
              <a:gd name="T38" fmla="*/ 2147483647 w 324"/>
              <a:gd name="T39" fmla="*/ 2147483647 h 327"/>
              <a:gd name="T40" fmla="*/ 2147483647 w 324"/>
              <a:gd name="T41" fmla="*/ 2147483647 h 327"/>
              <a:gd name="T42" fmla="*/ 2147483647 w 324"/>
              <a:gd name="T43" fmla="*/ 2147483647 h 327"/>
              <a:gd name="T44" fmla="*/ 2147483647 w 324"/>
              <a:gd name="T45" fmla="*/ 2147483647 h 327"/>
              <a:gd name="T46" fmla="*/ 2147483647 w 324"/>
              <a:gd name="T47" fmla="*/ 2147483647 h 327"/>
              <a:gd name="T48" fmla="*/ 2147483647 w 324"/>
              <a:gd name="T49" fmla="*/ 2147483647 h 327"/>
              <a:gd name="T50" fmla="*/ 2147483647 w 324"/>
              <a:gd name="T51" fmla="*/ 2147483647 h 327"/>
              <a:gd name="T52" fmla="*/ 2147483647 w 324"/>
              <a:gd name="T53" fmla="*/ 2147483647 h 327"/>
              <a:gd name="T54" fmla="*/ 2147483647 w 324"/>
              <a:gd name="T55" fmla="*/ 2147483647 h 327"/>
              <a:gd name="T56" fmla="*/ 2147483647 w 324"/>
              <a:gd name="T57" fmla="*/ 2147483647 h 327"/>
              <a:gd name="T58" fmla="*/ 2147483647 w 324"/>
              <a:gd name="T59" fmla="*/ 2147483647 h 327"/>
              <a:gd name="T60" fmla="*/ 2147483647 w 324"/>
              <a:gd name="T61" fmla="*/ 2147483647 h 327"/>
              <a:gd name="T62" fmla="*/ 2147483647 w 324"/>
              <a:gd name="T63" fmla="*/ 2147483647 h 327"/>
              <a:gd name="T64" fmla="*/ 2147483647 w 324"/>
              <a:gd name="T65" fmla="*/ 2147483647 h 327"/>
              <a:gd name="T66" fmla="*/ 2147483647 w 324"/>
              <a:gd name="T67" fmla="*/ 2147483647 h 32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24"/>
              <a:gd name="T103" fmla="*/ 0 h 327"/>
              <a:gd name="T104" fmla="*/ 324 w 324"/>
              <a:gd name="T105" fmla="*/ 327 h 32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24" h="327">
                <a:moveTo>
                  <a:pt x="108" y="10"/>
                </a:moveTo>
                <a:lnTo>
                  <a:pt x="105" y="10"/>
                </a:lnTo>
                <a:lnTo>
                  <a:pt x="108" y="13"/>
                </a:lnTo>
                <a:lnTo>
                  <a:pt x="117" y="0"/>
                </a:lnTo>
                <a:lnTo>
                  <a:pt x="137" y="3"/>
                </a:lnTo>
                <a:lnTo>
                  <a:pt x="167" y="13"/>
                </a:lnTo>
                <a:lnTo>
                  <a:pt x="213" y="34"/>
                </a:lnTo>
                <a:lnTo>
                  <a:pt x="225" y="29"/>
                </a:lnTo>
                <a:lnTo>
                  <a:pt x="287" y="55"/>
                </a:lnTo>
                <a:lnTo>
                  <a:pt x="309" y="68"/>
                </a:lnTo>
                <a:lnTo>
                  <a:pt x="316" y="78"/>
                </a:lnTo>
                <a:lnTo>
                  <a:pt x="311" y="90"/>
                </a:lnTo>
                <a:lnTo>
                  <a:pt x="300" y="94"/>
                </a:lnTo>
                <a:lnTo>
                  <a:pt x="287" y="98"/>
                </a:lnTo>
                <a:lnTo>
                  <a:pt x="271" y="103"/>
                </a:lnTo>
                <a:lnTo>
                  <a:pt x="275" y="122"/>
                </a:lnTo>
                <a:lnTo>
                  <a:pt x="304" y="148"/>
                </a:lnTo>
                <a:lnTo>
                  <a:pt x="309" y="165"/>
                </a:lnTo>
                <a:lnTo>
                  <a:pt x="304" y="186"/>
                </a:lnTo>
                <a:lnTo>
                  <a:pt x="290" y="209"/>
                </a:lnTo>
                <a:lnTo>
                  <a:pt x="281" y="230"/>
                </a:lnTo>
                <a:lnTo>
                  <a:pt x="297" y="248"/>
                </a:lnTo>
                <a:lnTo>
                  <a:pt x="316" y="271"/>
                </a:lnTo>
                <a:lnTo>
                  <a:pt x="317" y="282"/>
                </a:lnTo>
                <a:lnTo>
                  <a:pt x="323" y="313"/>
                </a:lnTo>
                <a:lnTo>
                  <a:pt x="323" y="323"/>
                </a:lnTo>
                <a:lnTo>
                  <a:pt x="311" y="326"/>
                </a:lnTo>
                <a:lnTo>
                  <a:pt x="294" y="326"/>
                </a:lnTo>
                <a:lnTo>
                  <a:pt x="287" y="316"/>
                </a:lnTo>
                <a:lnTo>
                  <a:pt x="280" y="297"/>
                </a:lnTo>
                <a:lnTo>
                  <a:pt x="270" y="282"/>
                </a:lnTo>
                <a:lnTo>
                  <a:pt x="264" y="282"/>
                </a:lnTo>
                <a:lnTo>
                  <a:pt x="254" y="289"/>
                </a:lnTo>
                <a:lnTo>
                  <a:pt x="239" y="303"/>
                </a:lnTo>
                <a:lnTo>
                  <a:pt x="232" y="305"/>
                </a:lnTo>
                <a:lnTo>
                  <a:pt x="209" y="305"/>
                </a:lnTo>
                <a:lnTo>
                  <a:pt x="199" y="299"/>
                </a:lnTo>
                <a:lnTo>
                  <a:pt x="177" y="299"/>
                </a:lnTo>
                <a:lnTo>
                  <a:pt x="167" y="303"/>
                </a:lnTo>
                <a:lnTo>
                  <a:pt x="160" y="299"/>
                </a:lnTo>
                <a:lnTo>
                  <a:pt x="147" y="292"/>
                </a:lnTo>
                <a:lnTo>
                  <a:pt x="134" y="279"/>
                </a:lnTo>
                <a:lnTo>
                  <a:pt x="124" y="264"/>
                </a:lnTo>
                <a:lnTo>
                  <a:pt x="111" y="261"/>
                </a:lnTo>
                <a:lnTo>
                  <a:pt x="89" y="271"/>
                </a:lnTo>
                <a:lnTo>
                  <a:pt x="75" y="276"/>
                </a:lnTo>
                <a:lnTo>
                  <a:pt x="65" y="276"/>
                </a:lnTo>
                <a:lnTo>
                  <a:pt x="52" y="264"/>
                </a:lnTo>
                <a:lnTo>
                  <a:pt x="43" y="251"/>
                </a:lnTo>
                <a:lnTo>
                  <a:pt x="43" y="241"/>
                </a:lnTo>
                <a:lnTo>
                  <a:pt x="43" y="227"/>
                </a:lnTo>
                <a:lnTo>
                  <a:pt x="33" y="217"/>
                </a:lnTo>
                <a:lnTo>
                  <a:pt x="24" y="202"/>
                </a:lnTo>
                <a:lnTo>
                  <a:pt x="14" y="196"/>
                </a:lnTo>
                <a:lnTo>
                  <a:pt x="7" y="196"/>
                </a:lnTo>
                <a:lnTo>
                  <a:pt x="10" y="183"/>
                </a:lnTo>
                <a:lnTo>
                  <a:pt x="7" y="171"/>
                </a:lnTo>
                <a:lnTo>
                  <a:pt x="3" y="155"/>
                </a:lnTo>
                <a:lnTo>
                  <a:pt x="0" y="140"/>
                </a:lnTo>
                <a:lnTo>
                  <a:pt x="10" y="127"/>
                </a:lnTo>
                <a:lnTo>
                  <a:pt x="33" y="103"/>
                </a:lnTo>
                <a:lnTo>
                  <a:pt x="53" y="75"/>
                </a:lnTo>
                <a:lnTo>
                  <a:pt x="60" y="72"/>
                </a:lnTo>
                <a:lnTo>
                  <a:pt x="60" y="57"/>
                </a:lnTo>
                <a:lnTo>
                  <a:pt x="72" y="47"/>
                </a:lnTo>
                <a:lnTo>
                  <a:pt x="88" y="37"/>
                </a:lnTo>
                <a:lnTo>
                  <a:pt x="105" y="34"/>
                </a:lnTo>
                <a:lnTo>
                  <a:pt x="98" y="28"/>
                </a:lnTo>
                <a:lnTo>
                  <a:pt x="108" y="10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59" name="Freeform 19"/>
          <p:cNvSpPr>
            <a:spLocks/>
          </p:cNvSpPr>
          <p:nvPr/>
        </p:nvSpPr>
        <p:spPr bwMode="auto">
          <a:xfrm>
            <a:off x="2028825" y="1362075"/>
            <a:ext cx="857250" cy="923925"/>
          </a:xfrm>
          <a:custGeom>
            <a:avLst/>
            <a:gdLst>
              <a:gd name="T0" fmla="*/ 2147483647 w 540"/>
              <a:gd name="T1" fmla="*/ 2147483647 h 582"/>
              <a:gd name="T2" fmla="*/ 2147483647 w 540"/>
              <a:gd name="T3" fmla="*/ 2147483647 h 582"/>
              <a:gd name="T4" fmla="*/ 2147483647 w 540"/>
              <a:gd name="T5" fmla="*/ 2147483647 h 582"/>
              <a:gd name="T6" fmla="*/ 2147483647 w 540"/>
              <a:gd name="T7" fmla="*/ 2147483647 h 582"/>
              <a:gd name="T8" fmla="*/ 2147483647 w 540"/>
              <a:gd name="T9" fmla="*/ 2147483647 h 582"/>
              <a:gd name="T10" fmla="*/ 2147483647 w 540"/>
              <a:gd name="T11" fmla="*/ 2147483647 h 582"/>
              <a:gd name="T12" fmla="*/ 2147483647 w 540"/>
              <a:gd name="T13" fmla="*/ 2147483647 h 582"/>
              <a:gd name="T14" fmla="*/ 2147483647 w 540"/>
              <a:gd name="T15" fmla="*/ 2147483647 h 582"/>
              <a:gd name="T16" fmla="*/ 2147483647 w 540"/>
              <a:gd name="T17" fmla="*/ 2147483647 h 582"/>
              <a:gd name="T18" fmla="*/ 2147483647 w 540"/>
              <a:gd name="T19" fmla="*/ 2147483647 h 582"/>
              <a:gd name="T20" fmla="*/ 2147483647 w 540"/>
              <a:gd name="T21" fmla="*/ 2147483647 h 582"/>
              <a:gd name="T22" fmla="*/ 2147483647 w 540"/>
              <a:gd name="T23" fmla="*/ 2147483647 h 582"/>
              <a:gd name="T24" fmla="*/ 2147483647 w 540"/>
              <a:gd name="T25" fmla="*/ 2147483647 h 582"/>
              <a:gd name="T26" fmla="*/ 2147483647 w 540"/>
              <a:gd name="T27" fmla="*/ 2147483647 h 582"/>
              <a:gd name="T28" fmla="*/ 2147483647 w 540"/>
              <a:gd name="T29" fmla="*/ 2147483647 h 582"/>
              <a:gd name="T30" fmla="*/ 2147483647 w 540"/>
              <a:gd name="T31" fmla="*/ 2147483647 h 582"/>
              <a:gd name="T32" fmla="*/ 2147483647 w 540"/>
              <a:gd name="T33" fmla="*/ 2147483647 h 582"/>
              <a:gd name="T34" fmla="*/ 2147483647 w 540"/>
              <a:gd name="T35" fmla="*/ 2147483647 h 582"/>
              <a:gd name="T36" fmla="*/ 2147483647 w 540"/>
              <a:gd name="T37" fmla="*/ 2147483647 h 582"/>
              <a:gd name="T38" fmla="*/ 2147483647 w 540"/>
              <a:gd name="T39" fmla="*/ 2147483647 h 582"/>
              <a:gd name="T40" fmla="*/ 2147483647 w 540"/>
              <a:gd name="T41" fmla="*/ 2147483647 h 582"/>
              <a:gd name="T42" fmla="*/ 2147483647 w 540"/>
              <a:gd name="T43" fmla="*/ 2147483647 h 582"/>
              <a:gd name="T44" fmla="*/ 2147483647 w 540"/>
              <a:gd name="T45" fmla="*/ 2147483647 h 582"/>
              <a:gd name="T46" fmla="*/ 2147483647 w 540"/>
              <a:gd name="T47" fmla="*/ 2147483647 h 582"/>
              <a:gd name="T48" fmla="*/ 2147483647 w 540"/>
              <a:gd name="T49" fmla="*/ 2147483647 h 582"/>
              <a:gd name="T50" fmla="*/ 2147483647 w 540"/>
              <a:gd name="T51" fmla="*/ 2147483647 h 582"/>
              <a:gd name="T52" fmla="*/ 2147483647 w 540"/>
              <a:gd name="T53" fmla="*/ 2147483647 h 582"/>
              <a:gd name="T54" fmla="*/ 2147483647 w 540"/>
              <a:gd name="T55" fmla="*/ 2147483647 h 582"/>
              <a:gd name="T56" fmla="*/ 2147483647 w 540"/>
              <a:gd name="T57" fmla="*/ 2147483647 h 582"/>
              <a:gd name="T58" fmla="*/ 2147483647 w 540"/>
              <a:gd name="T59" fmla="*/ 2147483647 h 582"/>
              <a:gd name="T60" fmla="*/ 2147483647 w 540"/>
              <a:gd name="T61" fmla="*/ 2147483647 h 582"/>
              <a:gd name="T62" fmla="*/ 2147483647 w 540"/>
              <a:gd name="T63" fmla="*/ 2147483647 h 582"/>
              <a:gd name="T64" fmla="*/ 2147483647 w 540"/>
              <a:gd name="T65" fmla="*/ 2147483647 h 582"/>
              <a:gd name="T66" fmla="*/ 2147483647 w 540"/>
              <a:gd name="T67" fmla="*/ 2147483647 h 582"/>
              <a:gd name="T68" fmla="*/ 2147483647 w 540"/>
              <a:gd name="T69" fmla="*/ 2147483647 h 582"/>
              <a:gd name="T70" fmla="*/ 2147483647 w 540"/>
              <a:gd name="T71" fmla="*/ 2147483647 h 582"/>
              <a:gd name="T72" fmla="*/ 2147483647 w 540"/>
              <a:gd name="T73" fmla="*/ 2147483647 h 582"/>
              <a:gd name="T74" fmla="*/ 2147483647 w 540"/>
              <a:gd name="T75" fmla="*/ 2147483647 h 582"/>
              <a:gd name="T76" fmla="*/ 2147483647 w 540"/>
              <a:gd name="T77" fmla="*/ 2147483647 h 582"/>
              <a:gd name="T78" fmla="*/ 2147483647 w 540"/>
              <a:gd name="T79" fmla="*/ 2147483647 h 582"/>
              <a:gd name="T80" fmla="*/ 2147483647 w 540"/>
              <a:gd name="T81" fmla="*/ 2147483647 h 582"/>
              <a:gd name="T82" fmla="*/ 2147483647 w 540"/>
              <a:gd name="T83" fmla="*/ 2147483647 h 582"/>
              <a:gd name="T84" fmla="*/ 2147483647 w 540"/>
              <a:gd name="T85" fmla="*/ 2147483647 h 582"/>
              <a:gd name="T86" fmla="*/ 2147483647 w 540"/>
              <a:gd name="T87" fmla="*/ 2147483647 h 582"/>
              <a:gd name="T88" fmla="*/ 2147483647 w 540"/>
              <a:gd name="T89" fmla="*/ 2147483647 h 582"/>
              <a:gd name="T90" fmla="*/ 2147483647 w 540"/>
              <a:gd name="T91" fmla="*/ 2147483647 h 582"/>
              <a:gd name="T92" fmla="*/ 2147483647 w 540"/>
              <a:gd name="T93" fmla="*/ 2147483647 h 5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40"/>
              <a:gd name="T142" fmla="*/ 0 h 582"/>
              <a:gd name="T143" fmla="*/ 540 w 540"/>
              <a:gd name="T144" fmla="*/ 582 h 5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40" h="582">
                <a:moveTo>
                  <a:pt x="421" y="7"/>
                </a:moveTo>
                <a:lnTo>
                  <a:pt x="441" y="0"/>
                </a:lnTo>
                <a:lnTo>
                  <a:pt x="457" y="5"/>
                </a:lnTo>
                <a:lnTo>
                  <a:pt x="477" y="15"/>
                </a:lnTo>
                <a:lnTo>
                  <a:pt x="500" y="25"/>
                </a:lnTo>
                <a:lnTo>
                  <a:pt x="500" y="31"/>
                </a:lnTo>
                <a:lnTo>
                  <a:pt x="493" y="39"/>
                </a:lnTo>
                <a:lnTo>
                  <a:pt x="477" y="56"/>
                </a:lnTo>
                <a:lnTo>
                  <a:pt x="482" y="62"/>
                </a:lnTo>
                <a:lnTo>
                  <a:pt x="467" y="67"/>
                </a:lnTo>
                <a:lnTo>
                  <a:pt x="457" y="77"/>
                </a:lnTo>
                <a:lnTo>
                  <a:pt x="441" y="90"/>
                </a:lnTo>
                <a:lnTo>
                  <a:pt x="438" y="98"/>
                </a:lnTo>
                <a:lnTo>
                  <a:pt x="441" y="105"/>
                </a:lnTo>
                <a:lnTo>
                  <a:pt x="431" y="108"/>
                </a:lnTo>
                <a:lnTo>
                  <a:pt x="424" y="121"/>
                </a:lnTo>
                <a:lnTo>
                  <a:pt x="413" y="131"/>
                </a:lnTo>
                <a:lnTo>
                  <a:pt x="398" y="145"/>
                </a:lnTo>
                <a:lnTo>
                  <a:pt x="388" y="160"/>
                </a:lnTo>
                <a:lnTo>
                  <a:pt x="381" y="170"/>
                </a:lnTo>
                <a:lnTo>
                  <a:pt x="384" y="188"/>
                </a:lnTo>
                <a:lnTo>
                  <a:pt x="392" y="201"/>
                </a:lnTo>
                <a:lnTo>
                  <a:pt x="388" y="211"/>
                </a:lnTo>
                <a:lnTo>
                  <a:pt x="384" y="225"/>
                </a:lnTo>
                <a:lnTo>
                  <a:pt x="402" y="235"/>
                </a:lnTo>
                <a:lnTo>
                  <a:pt x="413" y="248"/>
                </a:lnTo>
                <a:lnTo>
                  <a:pt x="421" y="256"/>
                </a:lnTo>
                <a:lnTo>
                  <a:pt x="424" y="263"/>
                </a:lnTo>
                <a:lnTo>
                  <a:pt x="421" y="276"/>
                </a:lnTo>
                <a:lnTo>
                  <a:pt x="428" y="291"/>
                </a:lnTo>
                <a:lnTo>
                  <a:pt x="434" y="304"/>
                </a:lnTo>
                <a:lnTo>
                  <a:pt x="444" y="310"/>
                </a:lnTo>
                <a:lnTo>
                  <a:pt x="464" y="304"/>
                </a:lnTo>
                <a:lnTo>
                  <a:pt x="477" y="297"/>
                </a:lnTo>
                <a:lnTo>
                  <a:pt x="489" y="291"/>
                </a:lnTo>
                <a:lnTo>
                  <a:pt x="503" y="297"/>
                </a:lnTo>
                <a:lnTo>
                  <a:pt x="515" y="310"/>
                </a:lnTo>
                <a:lnTo>
                  <a:pt x="529" y="325"/>
                </a:lnTo>
                <a:lnTo>
                  <a:pt x="539" y="338"/>
                </a:lnTo>
                <a:lnTo>
                  <a:pt x="522" y="346"/>
                </a:lnTo>
                <a:lnTo>
                  <a:pt x="489" y="349"/>
                </a:lnTo>
                <a:lnTo>
                  <a:pt x="470" y="356"/>
                </a:lnTo>
                <a:lnTo>
                  <a:pt x="424" y="366"/>
                </a:lnTo>
                <a:lnTo>
                  <a:pt x="392" y="380"/>
                </a:lnTo>
                <a:lnTo>
                  <a:pt x="366" y="394"/>
                </a:lnTo>
                <a:lnTo>
                  <a:pt x="354" y="402"/>
                </a:lnTo>
                <a:lnTo>
                  <a:pt x="354" y="418"/>
                </a:lnTo>
                <a:lnTo>
                  <a:pt x="354" y="443"/>
                </a:lnTo>
                <a:lnTo>
                  <a:pt x="345" y="488"/>
                </a:lnTo>
                <a:lnTo>
                  <a:pt x="340" y="501"/>
                </a:lnTo>
                <a:lnTo>
                  <a:pt x="359" y="514"/>
                </a:lnTo>
                <a:lnTo>
                  <a:pt x="384" y="539"/>
                </a:lnTo>
                <a:lnTo>
                  <a:pt x="388" y="554"/>
                </a:lnTo>
                <a:lnTo>
                  <a:pt x="384" y="567"/>
                </a:lnTo>
                <a:lnTo>
                  <a:pt x="366" y="575"/>
                </a:lnTo>
                <a:lnTo>
                  <a:pt x="345" y="581"/>
                </a:lnTo>
                <a:lnTo>
                  <a:pt x="345" y="576"/>
                </a:lnTo>
                <a:lnTo>
                  <a:pt x="333" y="563"/>
                </a:lnTo>
                <a:lnTo>
                  <a:pt x="326" y="547"/>
                </a:lnTo>
                <a:lnTo>
                  <a:pt x="318" y="539"/>
                </a:lnTo>
                <a:lnTo>
                  <a:pt x="297" y="532"/>
                </a:lnTo>
                <a:lnTo>
                  <a:pt x="275" y="529"/>
                </a:lnTo>
                <a:lnTo>
                  <a:pt x="258" y="536"/>
                </a:lnTo>
                <a:lnTo>
                  <a:pt x="251" y="547"/>
                </a:lnTo>
                <a:lnTo>
                  <a:pt x="235" y="550"/>
                </a:lnTo>
                <a:lnTo>
                  <a:pt x="222" y="539"/>
                </a:lnTo>
                <a:lnTo>
                  <a:pt x="206" y="539"/>
                </a:lnTo>
                <a:lnTo>
                  <a:pt x="189" y="542"/>
                </a:lnTo>
                <a:lnTo>
                  <a:pt x="177" y="539"/>
                </a:lnTo>
                <a:lnTo>
                  <a:pt x="163" y="536"/>
                </a:lnTo>
                <a:lnTo>
                  <a:pt x="153" y="532"/>
                </a:lnTo>
                <a:lnTo>
                  <a:pt x="150" y="529"/>
                </a:lnTo>
                <a:lnTo>
                  <a:pt x="137" y="526"/>
                </a:lnTo>
                <a:lnTo>
                  <a:pt x="124" y="519"/>
                </a:lnTo>
                <a:lnTo>
                  <a:pt x="117" y="508"/>
                </a:lnTo>
                <a:lnTo>
                  <a:pt x="98" y="488"/>
                </a:lnTo>
                <a:lnTo>
                  <a:pt x="88" y="477"/>
                </a:lnTo>
                <a:lnTo>
                  <a:pt x="72" y="464"/>
                </a:lnTo>
                <a:lnTo>
                  <a:pt x="62" y="456"/>
                </a:lnTo>
                <a:lnTo>
                  <a:pt x="52" y="446"/>
                </a:lnTo>
                <a:lnTo>
                  <a:pt x="43" y="436"/>
                </a:lnTo>
                <a:lnTo>
                  <a:pt x="43" y="428"/>
                </a:lnTo>
                <a:lnTo>
                  <a:pt x="42" y="412"/>
                </a:lnTo>
                <a:lnTo>
                  <a:pt x="42" y="408"/>
                </a:lnTo>
                <a:lnTo>
                  <a:pt x="33" y="405"/>
                </a:lnTo>
                <a:lnTo>
                  <a:pt x="23" y="412"/>
                </a:lnTo>
                <a:lnTo>
                  <a:pt x="12" y="402"/>
                </a:lnTo>
                <a:lnTo>
                  <a:pt x="7" y="387"/>
                </a:lnTo>
                <a:lnTo>
                  <a:pt x="0" y="374"/>
                </a:lnTo>
                <a:lnTo>
                  <a:pt x="6" y="359"/>
                </a:lnTo>
                <a:lnTo>
                  <a:pt x="7" y="349"/>
                </a:lnTo>
                <a:lnTo>
                  <a:pt x="19" y="338"/>
                </a:lnTo>
                <a:lnTo>
                  <a:pt x="29" y="330"/>
                </a:lnTo>
                <a:lnTo>
                  <a:pt x="43" y="318"/>
                </a:lnTo>
                <a:lnTo>
                  <a:pt x="42" y="309"/>
                </a:lnTo>
                <a:lnTo>
                  <a:pt x="36" y="297"/>
                </a:lnTo>
                <a:lnTo>
                  <a:pt x="36" y="284"/>
                </a:lnTo>
                <a:lnTo>
                  <a:pt x="36" y="274"/>
                </a:lnTo>
                <a:lnTo>
                  <a:pt x="42" y="266"/>
                </a:lnTo>
                <a:lnTo>
                  <a:pt x="59" y="253"/>
                </a:lnTo>
                <a:lnTo>
                  <a:pt x="72" y="266"/>
                </a:lnTo>
                <a:lnTo>
                  <a:pt x="81" y="269"/>
                </a:lnTo>
                <a:lnTo>
                  <a:pt x="101" y="269"/>
                </a:lnTo>
                <a:lnTo>
                  <a:pt x="131" y="263"/>
                </a:lnTo>
                <a:lnTo>
                  <a:pt x="141" y="256"/>
                </a:lnTo>
                <a:lnTo>
                  <a:pt x="153" y="247"/>
                </a:lnTo>
                <a:lnTo>
                  <a:pt x="163" y="232"/>
                </a:lnTo>
                <a:lnTo>
                  <a:pt x="176" y="211"/>
                </a:lnTo>
                <a:lnTo>
                  <a:pt x="177" y="194"/>
                </a:lnTo>
                <a:lnTo>
                  <a:pt x="199" y="191"/>
                </a:lnTo>
                <a:lnTo>
                  <a:pt x="209" y="198"/>
                </a:lnTo>
                <a:lnTo>
                  <a:pt x="225" y="201"/>
                </a:lnTo>
                <a:lnTo>
                  <a:pt x="235" y="201"/>
                </a:lnTo>
                <a:lnTo>
                  <a:pt x="244" y="201"/>
                </a:lnTo>
                <a:lnTo>
                  <a:pt x="258" y="173"/>
                </a:lnTo>
                <a:lnTo>
                  <a:pt x="251" y="167"/>
                </a:lnTo>
                <a:lnTo>
                  <a:pt x="258" y="160"/>
                </a:lnTo>
                <a:lnTo>
                  <a:pt x="264" y="160"/>
                </a:lnTo>
                <a:lnTo>
                  <a:pt x="271" y="160"/>
                </a:lnTo>
                <a:lnTo>
                  <a:pt x="300" y="136"/>
                </a:lnTo>
                <a:lnTo>
                  <a:pt x="297" y="131"/>
                </a:lnTo>
                <a:lnTo>
                  <a:pt x="290" y="126"/>
                </a:lnTo>
                <a:lnTo>
                  <a:pt x="275" y="118"/>
                </a:lnTo>
                <a:lnTo>
                  <a:pt x="268" y="111"/>
                </a:lnTo>
                <a:lnTo>
                  <a:pt x="264" y="108"/>
                </a:lnTo>
                <a:lnTo>
                  <a:pt x="264" y="101"/>
                </a:lnTo>
                <a:lnTo>
                  <a:pt x="261" y="98"/>
                </a:lnTo>
                <a:lnTo>
                  <a:pt x="261" y="87"/>
                </a:lnTo>
                <a:lnTo>
                  <a:pt x="264" y="83"/>
                </a:lnTo>
                <a:lnTo>
                  <a:pt x="271" y="83"/>
                </a:lnTo>
                <a:lnTo>
                  <a:pt x="290" y="77"/>
                </a:lnTo>
                <a:lnTo>
                  <a:pt x="300" y="77"/>
                </a:lnTo>
                <a:lnTo>
                  <a:pt x="316" y="74"/>
                </a:lnTo>
                <a:lnTo>
                  <a:pt x="323" y="67"/>
                </a:lnTo>
                <a:lnTo>
                  <a:pt x="333" y="59"/>
                </a:lnTo>
                <a:lnTo>
                  <a:pt x="345" y="49"/>
                </a:lnTo>
                <a:lnTo>
                  <a:pt x="359" y="39"/>
                </a:lnTo>
                <a:lnTo>
                  <a:pt x="369" y="28"/>
                </a:lnTo>
                <a:lnTo>
                  <a:pt x="376" y="21"/>
                </a:lnTo>
                <a:lnTo>
                  <a:pt x="388" y="15"/>
                </a:lnTo>
                <a:lnTo>
                  <a:pt x="402" y="15"/>
                </a:lnTo>
                <a:lnTo>
                  <a:pt x="421" y="7"/>
                </a:lnTo>
              </a:path>
            </a:pathLst>
          </a:custGeom>
          <a:solidFill>
            <a:srgbClr val="008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60" name="Freeform 20"/>
          <p:cNvSpPr>
            <a:spLocks/>
          </p:cNvSpPr>
          <p:nvPr/>
        </p:nvSpPr>
        <p:spPr bwMode="auto">
          <a:xfrm>
            <a:off x="1719263" y="3173413"/>
            <a:ext cx="141287" cy="71437"/>
          </a:xfrm>
          <a:custGeom>
            <a:avLst/>
            <a:gdLst>
              <a:gd name="T0" fmla="*/ 2147483647 w 88"/>
              <a:gd name="T1" fmla="*/ 0 h 45"/>
              <a:gd name="T2" fmla="*/ 2147483647 w 88"/>
              <a:gd name="T3" fmla="*/ 2147483647 h 45"/>
              <a:gd name="T4" fmla="*/ 2147483647 w 88"/>
              <a:gd name="T5" fmla="*/ 2147483647 h 45"/>
              <a:gd name="T6" fmla="*/ 0 w 88"/>
              <a:gd name="T7" fmla="*/ 2147483647 h 45"/>
              <a:gd name="T8" fmla="*/ 2147483647 w 88"/>
              <a:gd name="T9" fmla="*/ 2147483647 h 45"/>
              <a:gd name="T10" fmla="*/ 2147483647 w 88"/>
              <a:gd name="T11" fmla="*/ 2147483647 h 45"/>
              <a:gd name="T12" fmla="*/ 2147483647 w 88"/>
              <a:gd name="T13" fmla="*/ 2147483647 h 45"/>
              <a:gd name="T14" fmla="*/ 2147483647 w 88"/>
              <a:gd name="T15" fmla="*/ 2147483647 h 45"/>
              <a:gd name="T16" fmla="*/ 2147483647 w 88"/>
              <a:gd name="T17" fmla="*/ 2147483647 h 45"/>
              <a:gd name="T18" fmla="*/ 2147483647 w 88"/>
              <a:gd name="T19" fmla="*/ 2147483647 h 45"/>
              <a:gd name="T20" fmla="*/ 2147483647 w 88"/>
              <a:gd name="T21" fmla="*/ 2147483647 h 45"/>
              <a:gd name="T22" fmla="*/ 2147483647 w 88"/>
              <a:gd name="T23" fmla="*/ 2147483647 h 45"/>
              <a:gd name="T24" fmla="*/ 2147483647 w 88"/>
              <a:gd name="T25" fmla="*/ 0 h 45"/>
              <a:gd name="T26" fmla="*/ 2147483647 w 88"/>
              <a:gd name="T27" fmla="*/ 0 h 45"/>
              <a:gd name="T28" fmla="*/ 2147483647 w 88"/>
              <a:gd name="T29" fmla="*/ 2147483647 h 45"/>
              <a:gd name="T30" fmla="*/ 2147483647 w 88"/>
              <a:gd name="T31" fmla="*/ 0 h 4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8"/>
              <a:gd name="T49" fmla="*/ 0 h 45"/>
              <a:gd name="T50" fmla="*/ 88 w 88"/>
              <a:gd name="T51" fmla="*/ 45 h 4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8" h="45">
                <a:moveTo>
                  <a:pt x="36" y="0"/>
                </a:moveTo>
                <a:lnTo>
                  <a:pt x="26" y="10"/>
                </a:lnTo>
                <a:lnTo>
                  <a:pt x="14" y="10"/>
                </a:lnTo>
                <a:lnTo>
                  <a:pt x="0" y="10"/>
                </a:lnTo>
                <a:lnTo>
                  <a:pt x="3" y="21"/>
                </a:lnTo>
                <a:lnTo>
                  <a:pt x="7" y="28"/>
                </a:lnTo>
                <a:lnTo>
                  <a:pt x="33" y="35"/>
                </a:lnTo>
                <a:lnTo>
                  <a:pt x="59" y="41"/>
                </a:lnTo>
                <a:lnTo>
                  <a:pt x="72" y="44"/>
                </a:lnTo>
                <a:lnTo>
                  <a:pt x="79" y="35"/>
                </a:lnTo>
                <a:lnTo>
                  <a:pt x="87" y="28"/>
                </a:lnTo>
                <a:lnTo>
                  <a:pt x="87" y="13"/>
                </a:lnTo>
                <a:lnTo>
                  <a:pt x="79" y="0"/>
                </a:lnTo>
                <a:lnTo>
                  <a:pt x="69" y="0"/>
                </a:lnTo>
                <a:lnTo>
                  <a:pt x="55" y="7"/>
                </a:lnTo>
                <a:lnTo>
                  <a:pt x="36" y="0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61" name="Freeform 21"/>
          <p:cNvSpPr>
            <a:spLocks/>
          </p:cNvSpPr>
          <p:nvPr/>
        </p:nvSpPr>
        <p:spPr bwMode="auto">
          <a:xfrm>
            <a:off x="1724025" y="2439988"/>
            <a:ext cx="839788" cy="996950"/>
          </a:xfrm>
          <a:custGeom>
            <a:avLst/>
            <a:gdLst>
              <a:gd name="T0" fmla="*/ 2147483647 w 529"/>
              <a:gd name="T1" fmla="*/ 2147483647 h 628"/>
              <a:gd name="T2" fmla="*/ 2147483647 w 529"/>
              <a:gd name="T3" fmla="*/ 2147483647 h 628"/>
              <a:gd name="T4" fmla="*/ 2147483647 w 529"/>
              <a:gd name="T5" fmla="*/ 2147483647 h 628"/>
              <a:gd name="T6" fmla="*/ 2147483647 w 529"/>
              <a:gd name="T7" fmla="*/ 2147483647 h 628"/>
              <a:gd name="T8" fmla="*/ 2147483647 w 529"/>
              <a:gd name="T9" fmla="*/ 2147483647 h 628"/>
              <a:gd name="T10" fmla="*/ 2147483647 w 529"/>
              <a:gd name="T11" fmla="*/ 2147483647 h 628"/>
              <a:gd name="T12" fmla="*/ 2147483647 w 529"/>
              <a:gd name="T13" fmla="*/ 2147483647 h 628"/>
              <a:gd name="T14" fmla="*/ 2147483647 w 529"/>
              <a:gd name="T15" fmla="*/ 2147483647 h 628"/>
              <a:gd name="T16" fmla="*/ 2147483647 w 529"/>
              <a:gd name="T17" fmla="*/ 2147483647 h 628"/>
              <a:gd name="T18" fmla="*/ 2147483647 w 529"/>
              <a:gd name="T19" fmla="*/ 2147483647 h 628"/>
              <a:gd name="T20" fmla="*/ 2147483647 w 529"/>
              <a:gd name="T21" fmla="*/ 2147483647 h 628"/>
              <a:gd name="T22" fmla="*/ 2147483647 w 529"/>
              <a:gd name="T23" fmla="*/ 2147483647 h 628"/>
              <a:gd name="T24" fmla="*/ 2147483647 w 529"/>
              <a:gd name="T25" fmla="*/ 2147483647 h 628"/>
              <a:gd name="T26" fmla="*/ 2147483647 w 529"/>
              <a:gd name="T27" fmla="*/ 2147483647 h 628"/>
              <a:gd name="T28" fmla="*/ 2147483647 w 529"/>
              <a:gd name="T29" fmla="*/ 2147483647 h 628"/>
              <a:gd name="T30" fmla="*/ 2147483647 w 529"/>
              <a:gd name="T31" fmla="*/ 2147483647 h 628"/>
              <a:gd name="T32" fmla="*/ 2147483647 w 529"/>
              <a:gd name="T33" fmla="*/ 2147483647 h 628"/>
              <a:gd name="T34" fmla="*/ 2147483647 w 529"/>
              <a:gd name="T35" fmla="*/ 2147483647 h 628"/>
              <a:gd name="T36" fmla="*/ 2147483647 w 529"/>
              <a:gd name="T37" fmla="*/ 2147483647 h 628"/>
              <a:gd name="T38" fmla="*/ 2147483647 w 529"/>
              <a:gd name="T39" fmla="*/ 2147483647 h 628"/>
              <a:gd name="T40" fmla="*/ 2147483647 w 529"/>
              <a:gd name="T41" fmla="*/ 2147483647 h 628"/>
              <a:gd name="T42" fmla="*/ 2147483647 w 529"/>
              <a:gd name="T43" fmla="*/ 2147483647 h 628"/>
              <a:gd name="T44" fmla="*/ 2147483647 w 529"/>
              <a:gd name="T45" fmla="*/ 2147483647 h 628"/>
              <a:gd name="T46" fmla="*/ 2147483647 w 529"/>
              <a:gd name="T47" fmla="*/ 2147483647 h 628"/>
              <a:gd name="T48" fmla="*/ 2147483647 w 529"/>
              <a:gd name="T49" fmla="*/ 2147483647 h 628"/>
              <a:gd name="T50" fmla="*/ 2147483647 w 529"/>
              <a:gd name="T51" fmla="*/ 2147483647 h 628"/>
              <a:gd name="T52" fmla="*/ 2147483647 w 529"/>
              <a:gd name="T53" fmla="*/ 2147483647 h 628"/>
              <a:gd name="T54" fmla="*/ 2147483647 w 529"/>
              <a:gd name="T55" fmla="*/ 2147483647 h 628"/>
              <a:gd name="T56" fmla="*/ 2147483647 w 529"/>
              <a:gd name="T57" fmla="*/ 2147483647 h 628"/>
              <a:gd name="T58" fmla="*/ 2147483647 w 529"/>
              <a:gd name="T59" fmla="*/ 2147483647 h 628"/>
              <a:gd name="T60" fmla="*/ 2147483647 w 529"/>
              <a:gd name="T61" fmla="*/ 2147483647 h 628"/>
              <a:gd name="T62" fmla="*/ 2147483647 w 529"/>
              <a:gd name="T63" fmla="*/ 2147483647 h 628"/>
              <a:gd name="T64" fmla="*/ 2147483647 w 529"/>
              <a:gd name="T65" fmla="*/ 2147483647 h 628"/>
              <a:gd name="T66" fmla="*/ 2147483647 w 529"/>
              <a:gd name="T67" fmla="*/ 2147483647 h 628"/>
              <a:gd name="T68" fmla="*/ 2147483647 w 529"/>
              <a:gd name="T69" fmla="*/ 2147483647 h 628"/>
              <a:gd name="T70" fmla="*/ 2147483647 w 529"/>
              <a:gd name="T71" fmla="*/ 2147483647 h 628"/>
              <a:gd name="T72" fmla="*/ 2147483647 w 529"/>
              <a:gd name="T73" fmla="*/ 2147483647 h 628"/>
              <a:gd name="T74" fmla="*/ 2147483647 w 529"/>
              <a:gd name="T75" fmla="*/ 2147483647 h 628"/>
              <a:gd name="T76" fmla="*/ 2147483647 w 529"/>
              <a:gd name="T77" fmla="*/ 2147483647 h 628"/>
              <a:gd name="T78" fmla="*/ 2147483647 w 529"/>
              <a:gd name="T79" fmla="*/ 2147483647 h 628"/>
              <a:gd name="T80" fmla="*/ 2147483647 w 529"/>
              <a:gd name="T81" fmla="*/ 2147483647 h 628"/>
              <a:gd name="T82" fmla="*/ 2147483647 w 529"/>
              <a:gd name="T83" fmla="*/ 2147483647 h 628"/>
              <a:gd name="T84" fmla="*/ 2147483647 w 529"/>
              <a:gd name="T85" fmla="*/ 2147483647 h 628"/>
              <a:gd name="T86" fmla="*/ 2147483647 w 529"/>
              <a:gd name="T87" fmla="*/ 2147483647 h 628"/>
              <a:gd name="T88" fmla="*/ 2147483647 w 529"/>
              <a:gd name="T89" fmla="*/ 2147483647 h 628"/>
              <a:gd name="T90" fmla="*/ 2147483647 w 529"/>
              <a:gd name="T91" fmla="*/ 2147483647 h 628"/>
              <a:gd name="T92" fmla="*/ 2147483647 w 529"/>
              <a:gd name="T93" fmla="*/ 2147483647 h 628"/>
              <a:gd name="T94" fmla="*/ 2147483647 w 529"/>
              <a:gd name="T95" fmla="*/ 2147483647 h 628"/>
              <a:gd name="T96" fmla="*/ 2147483647 w 529"/>
              <a:gd name="T97" fmla="*/ 2147483647 h 628"/>
              <a:gd name="T98" fmla="*/ 2147483647 w 529"/>
              <a:gd name="T99" fmla="*/ 2147483647 h 628"/>
              <a:gd name="T100" fmla="*/ 2147483647 w 529"/>
              <a:gd name="T101" fmla="*/ 2147483647 h 628"/>
              <a:gd name="T102" fmla="*/ 2147483647 w 529"/>
              <a:gd name="T103" fmla="*/ 2147483647 h 62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29"/>
              <a:gd name="T157" fmla="*/ 0 h 628"/>
              <a:gd name="T158" fmla="*/ 529 w 529"/>
              <a:gd name="T159" fmla="*/ 628 h 62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29" h="628">
                <a:moveTo>
                  <a:pt x="33" y="110"/>
                </a:moveTo>
                <a:lnTo>
                  <a:pt x="28" y="124"/>
                </a:lnTo>
                <a:lnTo>
                  <a:pt x="46" y="137"/>
                </a:lnTo>
                <a:lnTo>
                  <a:pt x="62" y="172"/>
                </a:lnTo>
                <a:lnTo>
                  <a:pt x="57" y="199"/>
                </a:lnTo>
                <a:lnTo>
                  <a:pt x="51" y="221"/>
                </a:lnTo>
                <a:lnTo>
                  <a:pt x="46" y="230"/>
                </a:lnTo>
                <a:lnTo>
                  <a:pt x="69" y="273"/>
                </a:lnTo>
                <a:lnTo>
                  <a:pt x="87" y="314"/>
                </a:lnTo>
                <a:lnTo>
                  <a:pt x="100" y="348"/>
                </a:lnTo>
                <a:lnTo>
                  <a:pt x="108" y="369"/>
                </a:lnTo>
                <a:lnTo>
                  <a:pt x="100" y="392"/>
                </a:lnTo>
                <a:lnTo>
                  <a:pt x="90" y="413"/>
                </a:lnTo>
                <a:lnTo>
                  <a:pt x="93" y="431"/>
                </a:lnTo>
                <a:lnTo>
                  <a:pt x="111" y="441"/>
                </a:lnTo>
                <a:lnTo>
                  <a:pt x="126" y="456"/>
                </a:lnTo>
                <a:lnTo>
                  <a:pt x="134" y="466"/>
                </a:lnTo>
                <a:lnTo>
                  <a:pt x="134" y="483"/>
                </a:lnTo>
                <a:lnTo>
                  <a:pt x="155" y="497"/>
                </a:lnTo>
                <a:lnTo>
                  <a:pt x="173" y="513"/>
                </a:lnTo>
                <a:lnTo>
                  <a:pt x="185" y="528"/>
                </a:lnTo>
                <a:lnTo>
                  <a:pt x="191" y="544"/>
                </a:lnTo>
                <a:lnTo>
                  <a:pt x="203" y="555"/>
                </a:lnTo>
                <a:lnTo>
                  <a:pt x="217" y="580"/>
                </a:lnTo>
                <a:lnTo>
                  <a:pt x="227" y="599"/>
                </a:lnTo>
                <a:lnTo>
                  <a:pt x="235" y="614"/>
                </a:lnTo>
                <a:lnTo>
                  <a:pt x="250" y="614"/>
                </a:lnTo>
                <a:lnTo>
                  <a:pt x="271" y="617"/>
                </a:lnTo>
                <a:lnTo>
                  <a:pt x="289" y="621"/>
                </a:lnTo>
                <a:lnTo>
                  <a:pt x="307" y="627"/>
                </a:lnTo>
                <a:lnTo>
                  <a:pt x="312" y="621"/>
                </a:lnTo>
                <a:lnTo>
                  <a:pt x="326" y="608"/>
                </a:lnTo>
                <a:lnTo>
                  <a:pt x="342" y="586"/>
                </a:lnTo>
                <a:lnTo>
                  <a:pt x="349" y="570"/>
                </a:lnTo>
                <a:lnTo>
                  <a:pt x="351" y="549"/>
                </a:lnTo>
                <a:lnTo>
                  <a:pt x="365" y="549"/>
                </a:lnTo>
                <a:lnTo>
                  <a:pt x="372" y="537"/>
                </a:lnTo>
                <a:lnTo>
                  <a:pt x="387" y="523"/>
                </a:lnTo>
                <a:lnTo>
                  <a:pt x="381" y="503"/>
                </a:lnTo>
                <a:lnTo>
                  <a:pt x="391" y="493"/>
                </a:lnTo>
                <a:lnTo>
                  <a:pt x="405" y="503"/>
                </a:lnTo>
                <a:lnTo>
                  <a:pt x="420" y="497"/>
                </a:lnTo>
                <a:lnTo>
                  <a:pt x="417" y="487"/>
                </a:lnTo>
                <a:lnTo>
                  <a:pt x="433" y="466"/>
                </a:lnTo>
                <a:lnTo>
                  <a:pt x="433" y="444"/>
                </a:lnTo>
                <a:lnTo>
                  <a:pt x="449" y="431"/>
                </a:lnTo>
                <a:lnTo>
                  <a:pt x="446" y="420"/>
                </a:lnTo>
                <a:lnTo>
                  <a:pt x="454" y="413"/>
                </a:lnTo>
                <a:lnTo>
                  <a:pt x="449" y="397"/>
                </a:lnTo>
                <a:lnTo>
                  <a:pt x="446" y="384"/>
                </a:lnTo>
                <a:lnTo>
                  <a:pt x="454" y="372"/>
                </a:lnTo>
                <a:lnTo>
                  <a:pt x="467" y="363"/>
                </a:lnTo>
                <a:lnTo>
                  <a:pt x="485" y="358"/>
                </a:lnTo>
                <a:lnTo>
                  <a:pt x="496" y="351"/>
                </a:lnTo>
                <a:lnTo>
                  <a:pt x="503" y="345"/>
                </a:lnTo>
                <a:lnTo>
                  <a:pt x="496" y="328"/>
                </a:lnTo>
                <a:lnTo>
                  <a:pt x="475" y="294"/>
                </a:lnTo>
                <a:lnTo>
                  <a:pt x="485" y="276"/>
                </a:lnTo>
                <a:lnTo>
                  <a:pt x="503" y="279"/>
                </a:lnTo>
                <a:lnTo>
                  <a:pt x="514" y="283"/>
                </a:lnTo>
                <a:lnTo>
                  <a:pt x="505" y="261"/>
                </a:lnTo>
                <a:lnTo>
                  <a:pt x="503" y="252"/>
                </a:lnTo>
                <a:lnTo>
                  <a:pt x="511" y="240"/>
                </a:lnTo>
                <a:lnTo>
                  <a:pt x="521" y="234"/>
                </a:lnTo>
                <a:lnTo>
                  <a:pt x="528" y="227"/>
                </a:lnTo>
                <a:lnTo>
                  <a:pt x="521" y="217"/>
                </a:lnTo>
                <a:lnTo>
                  <a:pt x="511" y="211"/>
                </a:lnTo>
                <a:lnTo>
                  <a:pt x="503" y="217"/>
                </a:lnTo>
                <a:lnTo>
                  <a:pt x="492" y="221"/>
                </a:lnTo>
                <a:lnTo>
                  <a:pt x="478" y="206"/>
                </a:lnTo>
                <a:lnTo>
                  <a:pt x="475" y="196"/>
                </a:lnTo>
                <a:lnTo>
                  <a:pt x="467" y="186"/>
                </a:lnTo>
                <a:lnTo>
                  <a:pt x="442" y="165"/>
                </a:lnTo>
                <a:lnTo>
                  <a:pt x="427" y="162"/>
                </a:lnTo>
                <a:lnTo>
                  <a:pt x="410" y="159"/>
                </a:lnTo>
                <a:lnTo>
                  <a:pt x="402" y="152"/>
                </a:lnTo>
                <a:lnTo>
                  <a:pt x="402" y="134"/>
                </a:lnTo>
                <a:lnTo>
                  <a:pt x="402" y="124"/>
                </a:lnTo>
                <a:lnTo>
                  <a:pt x="387" y="110"/>
                </a:lnTo>
                <a:lnTo>
                  <a:pt x="377" y="113"/>
                </a:lnTo>
                <a:lnTo>
                  <a:pt x="344" y="113"/>
                </a:lnTo>
                <a:lnTo>
                  <a:pt x="329" y="106"/>
                </a:lnTo>
                <a:lnTo>
                  <a:pt x="322" y="110"/>
                </a:lnTo>
                <a:lnTo>
                  <a:pt x="315" y="113"/>
                </a:lnTo>
                <a:lnTo>
                  <a:pt x="299" y="110"/>
                </a:lnTo>
                <a:lnTo>
                  <a:pt x="289" y="110"/>
                </a:lnTo>
                <a:lnTo>
                  <a:pt x="263" y="92"/>
                </a:lnTo>
                <a:lnTo>
                  <a:pt x="221" y="90"/>
                </a:lnTo>
                <a:lnTo>
                  <a:pt x="209" y="85"/>
                </a:lnTo>
                <a:lnTo>
                  <a:pt x="195" y="69"/>
                </a:lnTo>
                <a:lnTo>
                  <a:pt x="177" y="56"/>
                </a:lnTo>
                <a:lnTo>
                  <a:pt x="152" y="41"/>
                </a:lnTo>
                <a:lnTo>
                  <a:pt x="129" y="38"/>
                </a:lnTo>
                <a:lnTo>
                  <a:pt x="100" y="35"/>
                </a:lnTo>
                <a:lnTo>
                  <a:pt x="69" y="23"/>
                </a:lnTo>
                <a:lnTo>
                  <a:pt x="54" y="21"/>
                </a:lnTo>
                <a:lnTo>
                  <a:pt x="46" y="17"/>
                </a:lnTo>
                <a:lnTo>
                  <a:pt x="39" y="7"/>
                </a:lnTo>
                <a:lnTo>
                  <a:pt x="28" y="0"/>
                </a:lnTo>
                <a:lnTo>
                  <a:pt x="7" y="17"/>
                </a:lnTo>
                <a:lnTo>
                  <a:pt x="0" y="44"/>
                </a:lnTo>
                <a:lnTo>
                  <a:pt x="18" y="67"/>
                </a:lnTo>
                <a:lnTo>
                  <a:pt x="39" y="79"/>
                </a:lnTo>
                <a:lnTo>
                  <a:pt x="48" y="100"/>
                </a:lnTo>
                <a:lnTo>
                  <a:pt x="33" y="110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5862" name="Freeform 22"/>
          <p:cNvSpPr>
            <a:spLocks/>
          </p:cNvSpPr>
          <p:nvPr/>
        </p:nvSpPr>
        <p:spPr bwMode="auto">
          <a:xfrm>
            <a:off x="2417763" y="5454650"/>
            <a:ext cx="1260475" cy="793750"/>
          </a:xfrm>
          <a:custGeom>
            <a:avLst/>
            <a:gdLst>
              <a:gd name="T0" fmla="*/ 2147483647 w 794"/>
              <a:gd name="T1" fmla="*/ 2147483647 h 500"/>
              <a:gd name="T2" fmla="*/ 2147483647 w 794"/>
              <a:gd name="T3" fmla="*/ 2147483647 h 500"/>
              <a:gd name="T4" fmla="*/ 2147483647 w 794"/>
              <a:gd name="T5" fmla="*/ 2147483647 h 500"/>
              <a:gd name="T6" fmla="*/ 2147483647 w 794"/>
              <a:gd name="T7" fmla="*/ 2147483647 h 500"/>
              <a:gd name="T8" fmla="*/ 2147483647 w 794"/>
              <a:gd name="T9" fmla="*/ 2147483647 h 500"/>
              <a:gd name="T10" fmla="*/ 2147483647 w 794"/>
              <a:gd name="T11" fmla="*/ 2147483647 h 500"/>
              <a:gd name="T12" fmla="*/ 2147483647 w 794"/>
              <a:gd name="T13" fmla="*/ 2147483647 h 500"/>
              <a:gd name="T14" fmla="*/ 2147483647 w 794"/>
              <a:gd name="T15" fmla="*/ 2147483647 h 500"/>
              <a:gd name="T16" fmla="*/ 2147483647 w 794"/>
              <a:gd name="T17" fmla="*/ 2147483647 h 500"/>
              <a:gd name="T18" fmla="*/ 2147483647 w 794"/>
              <a:gd name="T19" fmla="*/ 2147483647 h 500"/>
              <a:gd name="T20" fmla="*/ 2147483647 w 794"/>
              <a:gd name="T21" fmla="*/ 2147483647 h 500"/>
              <a:gd name="T22" fmla="*/ 2147483647 w 794"/>
              <a:gd name="T23" fmla="*/ 2147483647 h 500"/>
              <a:gd name="T24" fmla="*/ 2147483647 w 794"/>
              <a:gd name="T25" fmla="*/ 2147483647 h 500"/>
              <a:gd name="T26" fmla="*/ 2147483647 w 794"/>
              <a:gd name="T27" fmla="*/ 2147483647 h 500"/>
              <a:gd name="T28" fmla="*/ 2147483647 w 794"/>
              <a:gd name="T29" fmla="*/ 2147483647 h 500"/>
              <a:gd name="T30" fmla="*/ 2147483647 w 794"/>
              <a:gd name="T31" fmla="*/ 2147483647 h 500"/>
              <a:gd name="T32" fmla="*/ 2147483647 w 794"/>
              <a:gd name="T33" fmla="*/ 2147483647 h 500"/>
              <a:gd name="T34" fmla="*/ 2147483647 w 794"/>
              <a:gd name="T35" fmla="*/ 2147483647 h 500"/>
              <a:gd name="T36" fmla="*/ 2147483647 w 794"/>
              <a:gd name="T37" fmla="*/ 2147483647 h 500"/>
              <a:gd name="T38" fmla="*/ 2147483647 w 794"/>
              <a:gd name="T39" fmla="*/ 2147483647 h 500"/>
              <a:gd name="T40" fmla="*/ 2147483647 w 794"/>
              <a:gd name="T41" fmla="*/ 2147483647 h 500"/>
              <a:gd name="T42" fmla="*/ 2147483647 w 794"/>
              <a:gd name="T43" fmla="*/ 2147483647 h 500"/>
              <a:gd name="T44" fmla="*/ 2147483647 w 794"/>
              <a:gd name="T45" fmla="*/ 2147483647 h 500"/>
              <a:gd name="T46" fmla="*/ 2147483647 w 794"/>
              <a:gd name="T47" fmla="*/ 2147483647 h 500"/>
              <a:gd name="T48" fmla="*/ 2147483647 w 794"/>
              <a:gd name="T49" fmla="*/ 2147483647 h 500"/>
              <a:gd name="T50" fmla="*/ 2147483647 w 794"/>
              <a:gd name="T51" fmla="*/ 2147483647 h 500"/>
              <a:gd name="T52" fmla="*/ 2147483647 w 794"/>
              <a:gd name="T53" fmla="*/ 2147483647 h 500"/>
              <a:gd name="T54" fmla="*/ 2147483647 w 794"/>
              <a:gd name="T55" fmla="*/ 2147483647 h 500"/>
              <a:gd name="T56" fmla="*/ 2147483647 w 794"/>
              <a:gd name="T57" fmla="*/ 2147483647 h 500"/>
              <a:gd name="T58" fmla="*/ 2147483647 w 794"/>
              <a:gd name="T59" fmla="*/ 2147483647 h 500"/>
              <a:gd name="T60" fmla="*/ 2147483647 w 794"/>
              <a:gd name="T61" fmla="*/ 2147483647 h 500"/>
              <a:gd name="T62" fmla="*/ 0 w 794"/>
              <a:gd name="T63" fmla="*/ 2147483647 h 500"/>
              <a:gd name="T64" fmla="*/ 2147483647 w 794"/>
              <a:gd name="T65" fmla="*/ 2147483647 h 500"/>
              <a:gd name="T66" fmla="*/ 2147483647 w 794"/>
              <a:gd name="T67" fmla="*/ 2147483647 h 500"/>
              <a:gd name="T68" fmla="*/ 2147483647 w 794"/>
              <a:gd name="T69" fmla="*/ 2147483647 h 500"/>
              <a:gd name="T70" fmla="*/ 2147483647 w 794"/>
              <a:gd name="T71" fmla="*/ 2147483647 h 500"/>
              <a:gd name="T72" fmla="*/ 2147483647 w 794"/>
              <a:gd name="T73" fmla="*/ 2147483647 h 500"/>
              <a:gd name="T74" fmla="*/ 2147483647 w 794"/>
              <a:gd name="T75" fmla="*/ 2147483647 h 500"/>
              <a:gd name="T76" fmla="*/ 2147483647 w 794"/>
              <a:gd name="T77" fmla="*/ 2147483647 h 500"/>
              <a:gd name="T78" fmla="*/ 2147483647 w 794"/>
              <a:gd name="T79" fmla="*/ 2147483647 h 500"/>
              <a:gd name="T80" fmla="*/ 2147483647 w 794"/>
              <a:gd name="T81" fmla="*/ 2147483647 h 500"/>
              <a:gd name="T82" fmla="*/ 2147483647 w 794"/>
              <a:gd name="T83" fmla="*/ 2147483647 h 500"/>
              <a:gd name="T84" fmla="*/ 2147483647 w 794"/>
              <a:gd name="T85" fmla="*/ 2147483647 h 500"/>
              <a:gd name="T86" fmla="*/ 2147483647 w 794"/>
              <a:gd name="T87" fmla="*/ 2147483647 h 500"/>
              <a:gd name="T88" fmla="*/ 2147483647 w 794"/>
              <a:gd name="T89" fmla="*/ 2147483647 h 500"/>
              <a:gd name="T90" fmla="*/ 2147483647 w 794"/>
              <a:gd name="T91" fmla="*/ 2147483647 h 500"/>
              <a:gd name="T92" fmla="*/ 2147483647 w 794"/>
              <a:gd name="T93" fmla="*/ 2147483647 h 500"/>
              <a:gd name="T94" fmla="*/ 2147483647 w 794"/>
              <a:gd name="T95" fmla="*/ 2147483647 h 500"/>
              <a:gd name="T96" fmla="*/ 2147483647 w 794"/>
              <a:gd name="T97" fmla="*/ 2147483647 h 500"/>
              <a:gd name="T98" fmla="*/ 2147483647 w 794"/>
              <a:gd name="T99" fmla="*/ 2147483647 h 500"/>
              <a:gd name="T100" fmla="*/ 2147483647 w 794"/>
              <a:gd name="T101" fmla="*/ 2147483647 h 5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794"/>
              <a:gd name="T154" fmla="*/ 0 h 500"/>
              <a:gd name="T155" fmla="*/ 794 w 794"/>
              <a:gd name="T156" fmla="*/ 500 h 50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794" h="500">
                <a:moveTo>
                  <a:pt x="786" y="0"/>
                </a:moveTo>
                <a:lnTo>
                  <a:pt x="793" y="15"/>
                </a:lnTo>
                <a:lnTo>
                  <a:pt x="764" y="59"/>
                </a:lnTo>
                <a:lnTo>
                  <a:pt x="750" y="98"/>
                </a:lnTo>
                <a:lnTo>
                  <a:pt x="728" y="135"/>
                </a:lnTo>
                <a:lnTo>
                  <a:pt x="705" y="176"/>
                </a:lnTo>
                <a:lnTo>
                  <a:pt x="692" y="189"/>
                </a:lnTo>
                <a:lnTo>
                  <a:pt x="699" y="223"/>
                </a:lnTo>
                <a:lnTo>
                  <a:pt x="656" y="248"/>
                </a:lnTo>
                <a:lnTo>
                  <a:pt x="663" y="272"/>
                </a:lnTo>
                <a:lnTo>
                  <a:pt x="663" y="300"/>
                </a:lnTo>
                <a:lnTo>
                  <a:pt x="688" y="321"/>
                </a:lnTo>
                <a:lnTo>
                  <a:pt x="685" y="338"/>
                </a:lnTo>
                <a:lnTo>
                  <a:pt x="702" y="366"/>
                </a:lnTo>
                <a:lnTo>
                  <a:pt x="714" y="372"/>
                </a:lnTo>
                <a:lnTo>
                  <a:pt x="714" y="393"/>
                </a:lnTo>
                <a:lnTo>
                  <a:pt x="673" y="431"/>
                </a:lnTo>
                <a:lnTo>
                  <a:pt x="669" y="449"/>
                </a:lnTo>
                <a:lnTo>
                  <a:pt x="673" y="470"/>
                </a:lnTo>
                <a:lnTo>
                  <a:pt x="666" y="490"/>
                </a:lnTo>
                <a:lnTo>
                  <a:pt x="649" y="499"/>
                </a:lnTo>
                <a:lnTo>
                  <a:pt x="637" y="499"/>
                </a:lnTo>
                <a:lnTo>
                  <a:pt x="620" y="486"/>
                </a:lnTo>
                <a:lnTo>
                  <a:pt x="607" y="477"/>
                </a:lnTo>
                <a:lnTo>
                  <a:pt x="587" y="477"/>
                </a:lnTo>
                <a:lnTo>
                  <a:pt x="555" y="470"/>
                </a:lnTo>
                <a:lnTo>
                  <a:pt x="542" y="472"/>
                </a:lnTo>
                <a:lnTo>
                  <a:pt x="529" y="459"/>
                </a:lnTo>
                <a:lnTo>
                  <a:pt x="513" y="444"/>
                </a:lnTo>
                <a:lnTo>
                  <a:pt x="499" y="444"/>
                </a:lnTo>
                <a:lnTo>
                  <a:pt x="489" y="437"/>
                </a:lnTo>
                <a:lnTo>
                  <a:pt x="489" y="421"/>
                </a:lnTo>
                <a:lnTo>
                  <a:pt x="483" y="400"/>
                </a:lnTo>
                <a:lnTo>
                  <a:pt x="470" y="390"/>
                </a:lnTo>
                <a:lnTo>
                  <a:pt x="448" y="369"/>
                </a:lnTo>
                <a:lnTo>
                  <a:pt x="408" y="341"/>
                </a:lnTo>
                <a:lnTo>
                  <a:pt x="386" y="341"/>
                </a:lnTo>
                <a:lnTo>
                  <a:pt x="362" y="341"/>
                </a:lnTo>
                <a:lnTo>
                  <a:pt x="343" y="328"/>
                </a:lnTo>
                <a:lnTo>
                  <a:pt x="314" y="317"/>
                </a:lnTo>
                <a:lnTo>
                  <a:pt x="304" y="307"/>
                </a:lnTo>
                <a:lnTo>
                  <a:pt x="278" y="297"/>
                </a:lnTo>
                <a:lnTo>
                  <a:pt x="249" y="294"/>
                </a:lnTo>
                <a:lnTo>
                  <a:pt x="235" y="294"/>
                </a:lnTo>
                <a:lnTo>
                  <a:pt x="213" y="269"/>
                </a:lnTo>
                <a:lnTo>
                  <a:pt x="206" y="261"/>
                </a:lnTo>
                <a:lnTo>
                  <a:pt x="190" y="259"/>
                </a:lnTo>
                <a:lnTo>
                  <a:pt x="189" y="248"/>
                </a:lnTo>
                <a:lnTo>
                  <a:pt x="173" y="223"/>
                </a:lnTo>
                <a:lnTo>
                  <a:pt x="154" y="223"/>
                </a:lnTo>
                <a:lnTo>
                  <a:pt x="137" y="217"/>
                </a:lnTo>
                <a:lnTo>
                  <a:pt x="124" y="196"/>
                </a:lnTo>
                <a:lnTo>
                  <a:pt x="118" y="194"/>
                </a:lnTo>
                <a:lnTo>
                  <a:pt x="101" y="194"/>
                </a:lnTo>
                <a:lnTo>
                  <a:pt x="82" y="201"/>
                </a:lnTo>
                <a:lnTo>
                  <a:pt x="65" y="201"/>
                </a:lnTo>
                <a:lnTo>
                  <a:pt x="49" y="189"/>
                </a:lnTo>
                <a:lnTo>
                  <a:pt x="49" y="176"/>
                </a:lnTo>
                <a:lnTo>
                  <a:pt x="43" y="161"/>
                </a:lnTo>
                <a:lnTo>
                  <a:pt x="24" y="166"/>
                </a:lnTo>
                <a:lnTo>
                  <a:pt x="17" y="160"/>
                </a:lnTo>
                <a:lnTo>
                  <a:pt x="24" y="153"/>
                </a:lnTo>
                <a:lnTo>
                  <a:pt x="0" y="135"/>
                </a:lnTo>
                <a:lnTo>
                  <a:pt x="0" y="121"/>
                </a:lnTo>
                <a:lnTo>
                  <a:pt x="7" y="111"/>
                </a:lnTo>
                <a:lnTo>
                  <a:pt x="17" y="99"/>
                </a:lnTo>
                <a:lnTo>
                  <a:pt x="17" y="90"/>
                </a:lnTo>
                <a:lnTo>
                  <a:pt x="7" y="80"/>
                </a:lnTo>
                <a:lnTo>
                  <a:pt x="10" y="65"/>
                </a:lnTo>
                <a:lnTo>
                  <a:pt x="20" y="52"/>
                </a:lnTo>
                <a:lnTo>
                  <a:pt x="69" y="18"/>
                </a:lnTo>
                <a:lnTo>
                  <a:pt x="89" y="21"/>
                </a:lnTo>
                <a:lnTo>
                  <a:pt x="96" y="31"/>
                </a:lnTo>
                <a:lnTo>
                  <a:pt x="125" y="46"/>
                </a:lnTo>
                <a:lnTo>
                  <a:pt x="141" y="31"/>
                </a:lnTo>
                <a:lnTo>
                  <a:pt x="151" y="15"/>
                </a:lnTo>
                <a:lnTo>
                  <a:pt x="238" y="15"/>
                </a:lnTo>
                <a:lnTo>
                  <a:pt x="242" y="28"/>
                </a:lnTo>
                <a:lnTo>
                  <a:pt x="271" y="42"/>
                </a:lnTo>
                <a:lnTo>
                  <a:pt x="278" y="55"/>
                </a:lnTo>
                <a:lnTo>
                  <a:pt x="290" y="62"/>
                </a:lnTo>
                <a:lnTo>
                  <a:pt x="300" y="55"/>
                </a:lnTo>
                <a:lnTo>
                  <a:pt x="336" y="73"/>
                </a:lnTo>
                <a:lnTo>
                  <a:pt x="355" y="80"/>
                </a:lnTo>
                <a:lnTo>
                  <a:pt x="376" y="73"/>
                </a:lnTo>
                <a:lnTo>
                  <a:pt x="402" y="59"/>
                </a:lnTo>
                <a:lnTo>
                  <a:pt x="424" y="59"/>
                </a:lnTo>
                <a:lnTo>
                  <a:pt x="448" y="73"/>
                </a:lnTo>
                <a:lnTo>
                  <a:pt x="463" y="77"/>
                </a:lnTo>
                <a:lnTo>
                  <a:pt x="490" y="70"/>
                </a:lnTo>
                <a:lnTo>
                  <a:pt x="520" y="73"/>
                </a:lnTo>
                <a:lnTo>
                  <a:pt x="539" y="65"/>
                </a:lnTo>
                <a:lnTo>
                  <a:pt x="561" y="59"/>
                </a:lnTo>
                <a:lnTo>
                  <a:pt x="587" y="42"/>
                </a:lnTo>
                <a:lnTo>
                  <a:pt x="607" y="34"/>
                </a:lnTo>
                <a:lnTo>
                  <a:pt x="640" y="31"/>
                </a:lnTo>
                <a:lnTo>
                  <a:pt x="666" y="34"/>
                </a:lnTo>
                <a:lnTo>
                  <a:pt x="688" y="31"/>
                </a:lnTo>
                <a:lnTo>
                  <a:pt x="711" y="11"/>
                </a:lnTo>
                <a:lnTo>
                  <a:pt x="721" y="6"/>
                </a:lnTo>
                <a:lnTo>
                  <a:pt x="735" y="11"/>
                </a:lnTo>
                <a:lnTo>
                  <a:pt x="764" y="11"/>
                </a:lnTo>
                <a:lnTo>
                  <a:pt x="786" y="0"/>
                </a:lnTo>
              </a:path>
            </a:pathLst>
          </a:custGeom>
          <a:solidFill>
            <a:srgbClr val="96969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341688" y="5278438"/>
            <a:ext cx="98425" cy="128587"/>
            <a:chOff x="2369" y="3420"/>
            <a:chExt cx="62" cy="81"/>
          </a:xfrm>
          <a:solidFill>
            <a:srgbClr val="969696"/>
          </a:solidFill>
        </p:grpSpPr>
        <p:sp>
          <p:nvSpPr>
            <p:cNvPr id="72762" name="Freeform 24"/>
            <p:cNvSpPr>
              <a:spLocks/>
            </p:cNvSpPr>
            <p:nvPr/>
          </p:nvSpPr>
          <p:spPr bwMode="auto">
            <a:xfrm>
              <a:off x="2393" y="3438"/>
              <a:ext cx="28" cy="30"/>
            </a:xfrm>
            <a:custGeom>
              <a:avLst/>
              <a:gdLst>
                <a:gd name="T0" fmla="*/ 27 w 28"/>
                <a:gd name="T1" fmla="*/ 5 h 30"/>
                <a:gd name="T2" fmla="*/ 11 w 28"/>
                <a:gd name="T3" fmla="*/ 0 h 30"/>
                <a:gd name="T4" fmla="*/ 0 w 28"/>
                <a:gd name="T5" fmla="*/ 1 h 30"/>
                <a:gd name="T6" fmla="*/ 1 w 28"/>
                <a:gd name="T7" fmla="*/ 18 h 30"/>
                <a:gd name="T8" fmla="*/ 17 w 28"/>
                <a:gd name="T9" fmla="*/ 29 h 30"/>
                <a:gd name="T10" fmla="*/ 27 w 28"/>
                <a:gd name="T11" fmla="*/ 5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0"/>
                <a:gd name="T20" fmla="*/ 28 w 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0">
                  <a:moveTo>
                    <a:pt x="27" y="5"/>
                  </a:moveTo>
                  <a:lnTo>
                    <a:pt x="11" y="0"/>
                  </a:lnTo>
                  <a:lnTo>
                    <a:pt x="0" y="1"/>
                  </a:lnTo>
                  <a:lnTo>
                    <a:pt x="1" y="18"/>
                  </a:lnTo>
                  <a:lnTo>
                    <a:pt x="17" y="29"/>
                  </a:lnTo>
                  <a:lnTo>
                    <a:pt x="27" y="5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it-IT">
                <a:cs typeface="Times New Roman" pitchFamily="18" charset="0"/>
              </a:endParaRPr>
            </a:p>
          </p:txBody>
        </p:sp>
        <p:sp>
          <p:nvSpPr>
            <p:cNvPr id="72763" name="Freeform 25"/>
            <p:cNvSpPr>
              <a:spLocks/>
            </p:cNvSpPr>
            <p:nvPr/>
          </p:nvSpPr>
          <p:spPr bwMode="auto">
            <a:xfrm>
              <a:off x="2369" y="3420"/>
              <a:ext cx="29" cy="27"/>
            </a:xfrm>
            <a:custGeom>
              <a:avLst/>
              <a:gdLst>
                <a:gd name="T0" fmla="*/ 26 w 29"/>
                <a:gd name="T1" fmla="*/ 0 h 27"/>
                <a:gd name="T2" fmla="*/ 0 w 29"/>
                <a:gd name="T3" fmla="*/ 1 h 27"/>
                <a:gd name="T4" fmla="*/ 18 w 29"/>
                <a:gd name="T5" fmla="*/ 26 h 27"/>
                <a:gd name="T6" fmla="*/ 28 w 29"/>
                <a:gd name="T7" fmla="*/ 15 h 27"/>
                <a:gd name="T8" fmla="*/ 26 w 29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27"/>
                <a:gd name="T17" fmla="*/ 29 w 29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27">
                  <a:moveTo>
                    <a:pt x="26" y="0"/>
                  </a:moveTo>
                  <a:lnTo>
                    <a:pt x="0" y="1"/>
                  </a:lnTo>
                  <a:lnTo>
                    <a:pt x="18" y="26"/>
                  </a:lnTo>
                  <a:lnTo>
                    <a:pt x="28" y="15"/>
                  </a:lnTo>
                  <a:lnTo>
                    <a:pt x="26" y="0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it-IT">
                <a:cs typeface="Times New Roman" pitchFamily="18" charset="0"/>
              </a:endParaRPr>
            </a:p>
          </p:txBody>
        </p:sp>
        <p:sp>
          <p:nvSpPr>
            <p:cNvPr id="72764" name="Freeform 26"/>
            <p:cNvSpPr>
              <a:spLocks/>
            </p:cNvSpPr>
            <p:nvPr/>
          </p:nvSpPr>
          <p:spPr bwMode="auto">
            <a:xfrm>
              <a:off x="2403" y="3474"/>
              <a:ext cx="28" cy="27"/>
            </a:xfrm>
            <a:custGeom>
              <a:avLst/>
              <a:gdLst>
                <a:gd name="T0" fmla="*/ 27 w 28"/>
                <a:gd name="T1" fmla="*/ 8 h 27"/>
                <a:gd name="T2" fmla="*/ 8 w 28"/>
                <a:gd name="T3" fmla="*/ 0 h 27"/>
                <a:gd name="T4" fmla="*/ 0 w 28"/>
                <a:gd name="T5" fmla="*/ 8 h 27"/>
                <a:gd name="T6" fmla="*/ 22 w 28"/>
                <a:gd name="T7" fmla="*/ 26 h 27"/>
                <a:gd name="T8" fmla="*/ 27 w 28"/>
                <a:gd name="T9" fmla="*/ 8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7"/>
                <a:gd name="T17" fmla="*/ 28 w 28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7">
                  <a:moveTo>
                    <a:pt x="27" y="8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22" y="26"/>
                  </a:lnTo>
                  <a:lnTo>
                    <a:pt x="27" y="8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it-IT">
                <a:cs typeface="Times New Roman" pitchFamily="18" charset="0"/>
              </a:endParaRPr>
            </a:p>
          </p:txBody>
        </p:sp>
      </p:grpSp>
      <p:sp>
        <p:nvSpPr>
          <p:cNvPr id="35864" name="Rectangle 27"/>
          <p:cNvSpPr>
            <a:spLocks noChangeArrowheads="1"/>
          </p:cNvSpPr>
          <p:nvPr/>
        </p:nvSpPr>
        <p:spPr bwMode="auto">
          <a:xfrm>
            <a:off x="755650" y="1892300"/>
            <a:ext cx="415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5865" name="Rectangle 28"/>
          <p:cNvSpPr>
            <a:spLocks noChangeArrowheads="1"/>
          </p:cNvSpPr>
          <p:nvPr/>
        </p:nvSpPr>
        <p:spPr bwMode="auto">
          <a:xfrm>
            <a:off x="1403350" y="1608138"/>
            <a:ext cx="603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5866" name="Rectangle 29"/>
          <p:cNvSpPr>
            <a:spLocks noChangeArrowheads="1"/>
          </p:cNvSpPr>
          <p:nvPr/>
        </p:nvSpPr>
        <p:spPr bwMode="auto">
          <a:xfrm>
            <a:off x="2025650" y="1262063"/>
            <a:ext cx="300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867" name="Rectangle 30"/>
          <p:cNvSpPr>
            <a:spLocks noChangeArrowheads="1"/>
          </p:cNvSpPr>
          <p:nvPr/>
        </p:nvSpPr>
        <p:spPr bwMode="auto">
          <a:xfrm>
            <a:off x="2700338" y="1490663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5868" name="Rectangle 31"/>
          <p:cNvSpPr>
            <a:spLocks noChangeArrowheads="1"/>
          </p:cNvSpPr>
          <p:nvPr/>
        </p:nvSpPr>
        <p:spPr bwMode="auto">
          <a:xfrm>
            <a:off x="2255838" y="1765300"/>
            <a:ext cx="300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869" name="Rectangle 32"/>
          <p:cNvSpPr>
            <a:spLocks noChangeArrowheads="1"/>
          </p:cNvSpPr>
          <p:nvPr/>
        </p:nvSpPr>
        <p:spPr bwMode="auto">
          <a:xfrm>
            <a:off x="2060575" y="2206625"/>
            <a:ext cx="300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870" name="Rectangle 33"/>
          <p:cNvSpPr>
            <a:spLocks noChangeArrowheads="1"/>
          </p:cNvSpPr>
          <p:nvPr/>
        </p:nvSpPr>
        <p:spPr bwMode="auto">
          <a:xfrm>
            <a:off x="1189038" y="2282825"/>
            <a:ext cx="300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5871" name="Rectangle 34"/>
          <p:cNvSpPr>
            <a:spLocks noChangeArrowheads="1"/>
          </p:cNvSpPr>
          <p:nvPr/>
        </p:nvSpPr>
        <p:spPr bwMode="auto">
          <a:xfrm>
            <a:off x="1905000" y="2705100"/>
            <a:ext cx="300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872" name="Rectangle 35"/>
          <p:cNvSpPr>
            <a:spLocks noChangeArrowheads="1"/>
          </p:cNvSpPr>
          <p:nvPr/>
        </p:nvSpPr>
        <p:spPr bwMode="auto">
          <a:xfrm>
            <a:off x="990600" y="4217988"/>
            <a:ext cx="300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873" name="Rectangle 36"/>
          <p:cNvSpPr>
            <a:spLocks noChangeArrowheads="1"/>
          </p:cNvSpPr>
          <p:nvPr/>
        </p:nvSpPr>
        <p:spPr bwMode="auto">
          <a:xfrm>
            <a:off x="2700338" y="2740025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874" name="Rectangle 37"/>
          <p:cNvSpPr>
            <a:spLocks noChangeArrowheads="1"/>
          </p:cNvSpPr>
          <p:nvPr/>
        </p:nvSpPr>
        <p:spPr bwMode="auto">
          <a:xfrm>
            <a:off x="2420938" y="2994025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875" name="Rectangle 38"/>
          <p:cNvSpPr>
            <a:spLocks noChangeArrowheads="1"/>
          </p:cNvSpPr>
          <p:nvPr/>
        </p:nvSpPr>
        <p:spPr bwMode="auto">
          <a:xfrm>
            <a:off x="2433638" y="3502025"/>
            <a:ext cx="300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876" name="Rectangle 39"/>
          <p:cNvSpPr>
            <a:spLocks noChangeArrowheads="1"/>
          </p:cNvSpPr>
          <p:nvPr/>
        </p:nvSpPr>
        <p:spPr bwMode="auto">
          <a:xfrm>
            <a:off x="2917825" y="3349625"/>
            <a:ext cx="300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877" name="Rectangle 40"/>
          <p:cNvSpPr>
            <a:spLocks noChangeArrowheads="1"/>
          </p:cNvSpPr>
          <p:nvPr/>
        </p:nvSpPr>
        <p:spPr bwMode="auto">
          <a:xfrm>
            <a:off x="3200400" y="4002088"/>
            <a:ext cx="300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878" name="Rectangle 41"/>
          <p:cNvSpPr>
            <a:spLocks noChangeArrowheads="1"/>
          </p:cNvSpPr>
          <p:nvPr/>
        </p:nvSpPr>
        <p:spPr bwMode="auto">
          <a:xfrm>
            <a:off x="3886200" y="3979863"/>
            <a:ext cx="300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879" name="Rectangle 42"/>
          <p:cNvSpPr>
            <a:spLocks noChangeArrowheads="1"/>
          </p:cNvSpPr>
          <p:nvPr/>
        </p:nvSpPr>
        <p:spPr bwMode="auto">
          <a:xfrm>
            <a:off x="3776663" y="4264025"/>
            <a:ext cx="300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880" name="Rectangle 43"/>
          <p:cNvSpPr>
            <a:spLocks noChangeArrowheads="1"/>
          </p:cNvSpPr>
          <p:nvPr/>
        </p:nvSpPr>
        <p:spPr bwMode="auto">
          <a:xfrm>
            <a:off x="3841750" y="4794250"/>
            <a:ext cx="300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881" name="Rectangle 44"/>
          <p:cNvSpPr>
            <a:spLocks noChangeArrowheads="1"/>
          </p:cNvSpPr>
          <p:nvPr/>
        </p:nvSpPr>
        <p:spPr bwMode="auto">
          <a:xfrm>
            <a:off x="2943225" y="5586413"/>
            <a:ext cx="300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882" name="Rectangle 46"/>
          <p:cNvSpPr>
            <a:spLocks noChangeArrowheads="1"/>
          </p:cNvSpPr>
          <p:nvPr/>
        </p:nvSpPr>
        <p:spPr bwMode="auto">
          <a:xfrm>
            <a:off x="768350" y="1538288"/>
            <a:ext cx="29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5883" name="Rectangle 47"/>
          <p:cNvSpPr>
            <a:spLocks noChangeArrowheads="1"/>
          </p:cNvSpPr>
          <p:nvPr/>
        </p:nvSpPr>
        <p:spPr bwMode="auto">
          <a:xfrm>
            <a:off x="3209925" y="3603625"/>
            <a:ext cx="300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FFFF00"/>
                </a:solidFill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35884" name="Group 50"/>
          <p:cNvGrpSpPr>
            <a:grpSpLocks/>
          </p:cNvGrpSpPr>
          <p:nvPr/>
        </p:nvGrpSpPr>
        <p:grpSpPr bwMode="auto">
          <a:xfrm>
            <a:off x="1571625" y="4305300"/>
            <a:ext cx="1698625" cy="977900"/>
            <a:chOff x="3648" y="2656"/>
            <a:chExt cx="1146" cy="599"/>
          </a:xfrm>
        </p:grpSpPr>
        <p:grpSp>
          <p:nvGrpSpPr>
            <p:cNvPr id="35888" name="Group 52"/>
            <p:cNvGrpSpPr>
              <a:grpSpLocks/>
            </p:cNvGrpSpPr>
            <p:nvPr/>
          </p:nvGrpSpPr>
          <p:grpSpPr bwMode="auto">
            <a:xfrm>
              <a:off x="3648" y="2656"/>
              <a:ext cx="1015" cy="207"/>
              <a:chOff x="3648" y="3052"/>
              <a:chExt cx="1015" cy="207"/>
            </a:xfrm>
          </p:grpSpPr>
          <p:sp>
            <p:nvSpPr>
              <p:cNvPr id="35895" name="Rectangle 53"/>
              <p:cNvSpPr>
                <a:spLocks noChangeArrowheads="1"/>
              </p:cNvSpPr>
              <p:nvPr/>
            </p:nvSpPr>
            <p:spPr bwMode="auto">
              <a:xfrm>
                <a:off x="3648" y="3120"/>
                <a:ext cx="86" cy="86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>
                  <a:cs typeface="Times New Roman" panose="02020603050405020304" pitchFamily="18" charset="0"/>
                </a:endParaRPr>
              </a:p>
            </p:txBody>
          </p:sp>
          <p:sp>
            <p:nvSpPr>
              <p:cNvPr id="35896" name="Text Box 54"/>
              <p:cNvSpPr txBox="1">
                <a:spLocks noChangeArrowheads="1"/>
              </p:cNvSpPr>
              <p:nvPr/>
            </p:nvSpPr>
            <p:spPr bwMode="auto">
              <a:xfrm>
                <a:off x="3854" y="3052"/>
                <a:ext cx="809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it-IT" sz="1600" b="1">
                    <a:solidFill>
                      <a:srgbClr val="FAFD00"/>
                    </a:solidFill>
                    <a:cs typeface="Times New Roman" panose="02020603050405020304" pitchFamily="18" charset="0"/>
                  </a:rPr>
                  <a:t>≤ 3 pts / 10</a:t>
                </a:r>
                <a:r>
                  <a:rPr lang="en-US" altLang="it-IT" sz="1600" b="1" baseline="30000">
                    <a:solidFill>
                      <a:srgbClr val="FAFD00"/>
                    </a:solidFill>
                  </a:rPr>
                  <a:t>6</a:t>
                </a:r>
                <a:endParaRPr lang="en-US" altLang="it-IT" sz="1600" b="1">
                  <a:solidFill>
                    <a:srgbClr val="FAFD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5889" name="Group 55"/>
            <p:cNvGrpSpPr>
              <a:grpSpLocks/>
            </p:cNvGrpSpPr>
            <p:nvPr/>
          </p:nvGrpSpPr>
          <p:grpSpPr bwMode="auto">
            <a:xfrm>
              <a:off x="3648" y="2856"/>
              <a:ext cx="1146" cy="207"/>
              <a:chOff x="3648" y="2856"/>
              <a:chExt cx="1146" cy="207"/>
            </a:xfrm>
          </p:grpSpPr>
          <p:sp>
            <p:nvSpPr>
              <p:cNvPr id="35893" name="Rectangle 56"/>
              <p:cNvSpPr>
                <a:spLocks noChangeArrowheads="1"/>
              </p:cNvSpPr>
              <p:nvPr/>
            </p:nvSpPr>
            <p:spPr bwMode="auto">
              <a:xfrm>
                <a:off x="3648" y="2922"/>
                <a:ext cx="86" cy="86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>
                  <a:cs typeface="Times New Roman" panose="02020603050405020304" pitchFamily="18" charset="0"/>
                </a:endParaRPr>
              </a:p>
            </p:txBody>
          </p:sp>
          <p:sp>
            <p:nvSpPr>
              <p:cNvPr id="35894" name="Text Box 57"/>
              <p:cNvSpPr txBox="1">
                <a:spLocks noChangeArrowheads="1"/>
              </p:cNvSpPr>
              <p:nvPr/>
            </p:nvSpPr>
            <p:spPr bwMode="auto">
              <a:xfrm>
                <a:off x="3856" y="2856"/>
                <a:ext cx="938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it-IT" sz="1600" b="1">
                    <a:solidFill>
                      <a:srgbClr val="FAFD00"/>
                    </a:solidFill>
                    <a:cs typeface="Times New Roman" panose="02020603050405020304" pitchFamily="18" charset="0"/>
                  </a:rPr>
                  <a:t>4 – 6 pts / 10</a:t>
                </a:r>
                <a:r>
                  <a:rPr lang="en-US" altLang="it-IT" sz="1600" b="1" baseline="30000">
                    <a:solidFill>
                      <a:srgbClr val="FAFD00"/>
                    </a:solidFill>
                  </a:rPr>
                  <a:t>6</a:t>
                </a:r>
                <a:endParaRPr lang="en-US" altLang="it-IT" sz="1600" b="1">
                  <a:solidFill>
                    <a:srgbClr val="FAFD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5890" name="Group 58"/>
            <p:cNvGrpSpPr>
              <a:grpSpLocks/>
            </p:cNvGrpSpPr>
            <p:nvPr/>
          </p:nvGrpSpPr>
          <p:grpSpPr bwMode="auto">
            <a:xfrm>
              <a:off x="3650" y="3048"/>
              <a:ext cx="1017" cy="207"/>
              <a:chOff x="3648" y="2668"/>
              <a:chExt cx="1017" cy="207"/>
            </a:xfrm>
          </p:grpSpPr>
          <p:sp>
            <p:nvSpPr>
              <p:cNvPr id="35891" name="Rectangle 59"/>
              <p:cNvSpPr>
                <a:spLocks noChangeArrowheads="1"/>
              </p:cNvSpPr>
              <p:nvPr/>
            </p:nvSpPr>
            <p:spPr bwMode="auto">
              <a:xfrm>
                <a:off x="3648" y="2736"/>
                <a:ext cx="86" cy="8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>
                  <a:cs typeface="Times New Roman" panose="02020603050405020304" pitchFamily="18" charset="0"/>
                </a:endParaRPr>
              </a:p>
            </p:txBody>
          </p:sp>
          <p:sp>
            <p:nvSpPr>
              <p:cNvPr id="35892" name="Text Box 60"/>
              <p:cNvSpPr txBox="1">
                <a:spLocks noChangeArrowheads="1"/>
              </p:cNvSpPr>
              <p:nvPr/>
            </p:nvSpPr>
            <p:spPr bwMode="auto">
              <a:xfrm>
                <a:off x="3856" y="2668"/>
                <a:ext cx="809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it-IT" sz="1600" b="1">
                    <a:solidFill>
                      <a:srgbClr val="FAFD00"/>
                    </a:solidFill>
                    <a:cs typeface="Times New Roman" panose="02020603050405020304" pitchFamily="18" charset="0"/>
                  </a:rPr>
                  <a:t>≥ 7 pts / 10</a:t>
                </a:r>
                <a:r>
                  <a:rPr lang="en-US" altLang="it-IT" sz="1600" b="1" baseline="30000">
                    <a:solidFill>
                      <a:srgbClr val="FAFD00"/>
                    </a:solidFill>
                  </a:rPr>
                  <a:t>6</a:t>
                </a:r>
                <a:endParaRPr lang="en-US" altLang="it-IT" sz="1600" b="1">
                  <a:solidFill>
                    <a:srgbClr val="FAFD00"/>
                  </a:solidFill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5885" name="Rectangle 61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  <a:cs typeface="Times New Roman" panose="02020603050405020304" pitchFamily="18" charset="0"/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  <a:cs typeface="Times New Roman" panose="02020603050405020304" pitchFamily="18" charset="0"/>
              </a:rPr>
            </a:br>
            <a:r>
              <a:rPr lang="en-US" altLang="it-IT" sz="3700" b="1">
                <a:solidFill>
                  <a:srgbClr val="FAFD00"/>
                </a:solidFill>
                <a:cs typeface="Times New Roman" panose="02020603050405020304" pitchFamily="18" charset="0"/>
              </a:rPr>
              <a:t>PATIENTS’ REFERRAL</a:t>
            </a:r>
            <a:endParaRPr lang="en-US" altLang="it-IT" sz="2000" b="1">
              <a:solidFill>
                <a:srgbClr val="FAFD00"/>
              </a:solidFill>
              <a:cs typeface="Times New Roman" panose="02020603050405020304" pitchFamily="18" charset="0"/>
            </a:endParaRPr>
          </a:p>
        </p:txBody>
      </p:sp>
      <p:sp>
        <p:nvSpPr>
          <p:cNvPr id="35886" name="Text Box 60"/>
          <p:cNvSpPr txBox="1">
            <a:spLocks noChangeArrowheads="1"/>
          </p:cNvSpPr>
          <p:nvPr/>
        </p:nvSpPr>
        <p:spPr bwMode="auto">
          <a:xfrm>
            <a:off x="4808538" y="5770563"/>
            <a:ext cx="4027487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500" b="1">
                <a:solidFill>
                  <a:srgbClr val="FAFD00"/>
                </a:solidFill>
                <a:cs typeface="Times New Roman" panose="02020603050405020304" pitchFamily="18" charset="0"/>
              </a:rPr>
              <a:t>Update date population at 01/01/2014 (ISTAT) </a:t>
            </a:r>
          </a:p>
        </p:txBody>
      </p:sp>
      <p:sp>
        <p:nvSpPr>
          <p:cNvPr id="35887" name="Rectangle 61"/>
          <p:cNvSpPr>
            <a:spLocks noChangeArrowheads="1"/>
          </p:cNvSpPr>
          <p:nvPr/>
        </p:nvSpPr>
        <p:spPr bwMode="auto">
          <a:xfrm>
            <a:off x="4808538" y="2133600"/>
            <a:ext cx="41830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000" b="1">
                <a:solidFill>
                  <a:srgbClr val="FAFD00"/>
                </a:solidFill>
                <a:cs typeface="Times New Roman" panose="02020603050405020304" pitchFamily="18" charset="0"/>
              </a:rPr>
              <a:t>FROM  2009 TO 2013 </a:t>
            </a:r>
            <a:r>
              <a:rPr lang="en-US" altLang="it-IT" sz="2000" b="1">
                <a:solidFill>
                  <a:srgbClr val="FAFD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 322 PEAs</a:t>
            </a:r>
            <a:endParaRPr lang="en-US" altLang="it-IT" sz="2000" b="1">
              <a:solidFill>
                <a:srgbClr val="FAFD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altLang="it-IT" sz="2000" b="1">
                <a:solidFill>
                  <a:srgbClr val="FAFD00"/>
                </a:solidFill>
                <a:cs typeface="Times New Roman" panose="02020603050405020304" pitchFamily="18" charset="0"/>
              </a:rPr>
              <a:t>PTS / 10</a:t>
            </a:r>
            <a:r>
              <a:rPr lang="en-US" altLang="it-IT" sz="2000" b="1" baseline="30000">
                <a:solidFill>
                  <a:srgbClr val="FAFD00"/>
                </a:solidFill>
                <a:cs typeface="Times New Roman" panose="02020603050405020304" pitchFamily="18" charset="0"/>
              </a:rPr>
              <a:t>6</a:t>
            </a:r>
            <a:r>
              <a:rPr lang="en-US" altLang="it-IT" sz="2000" b="1">
                <a:solidFill>
                  <a:srgbClr val="FAFD00"/>
                </a:solidFill>
                <a:cs typeface="Times New Roman" panose="02020603050405020304" pitchFamily="18" charset="0"/>
              </a:rPr>
              <a:t> POPULATION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AMOUNT OF PATIENTS</a:t>
            </a:r>
          </a:p>
          <a:p>
            <a:pPr algn="ctr"/>
            <a:r>
              <a:rPr lang="en-US" altLang="it-IT" sz="2000" b="1">
                <a:solidFill>
                  <a:srgbClr val="FAFD00"/>
                </a:solidFill>
              </a:rPr>
              <a:t>620 PEAs</a:t>
            </a:r>
          </a:p>
          <a:p>
            <a:pPr algn="ctr"/>
            <a:endParaRPr lang="en-US" altLang="it-IT" sz="3700" b="1">
              <a:solidFill>
                <a:srgbClr val="FAFD00"/>
              </a:solidFill>
            </a:endParaRPr>
          </a:p>
        </p:txBody>
      </p:sp>
      <p:graphicFrame>
        <p:nvGraphicFramePr>
          <p:cNvPr id="36867" name="Chart 5"/>
          <p:cNvGraphicFramePr>
            <a:graphicFrameLocks/>
          </p:cNvGraphicFramePr>
          <p:nvPr/>
        </p:nvGraphicFramePr>
        <p:xfrm>
          <a:off x="101600" y="1225550"/>
          <a:ext cx="8945563" cy="530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1" r:id="rId5" imgW="8943607" imgH="5310076" progId="Excel.Chart.8">
                  <p:embed/>
                </p:oleObj>
              </mc:Choice>
              <mc:Fallback>
                <p:oleObj r:id="rId5" imgW="8943607" imgH="5310076" progId="Excel.Chart.8">
                  <p:embed/>
                  <p:pic>
                    <p:nvPicPr>
                      <p:cNvPr id="0" name="Chart 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" y="1225550"/>
                        <a:ext cx="8945563" cy="530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8" name="Text Box 8"/>
          <p:cNvSpPr txBox="1">
            <a:spLocks noChangeArrowheads="1"/>
          </p:cNvSpPr>
          <p:nvPr/>
        </p:nvSpPr>
        <p:spPr bwMode="auto">
          <a:xfrm>
            <a:off x="914400" y="4648200"/>
            <a:ext cx="308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3333CC"/>
                </a:solidFill>
              </a:rPr>
              <a:t>1994-2008 (15 yrs): 209 PEAs</a:t>
            </a:r>
          </a:p>
        </p:txBody>
      </p:sp>
      <p:sp>
        <p:nvSpPr>
          <p:cNvPr id="36869" name="Text Box 8"/>
          <p:cNvSpPr txBox="1">
            <a:spLocks noChangeArrowheads="1"/>
          </p:cNvSpPr>
          <p:nvPr/>
        </p:nvSpPr>
        <p:spPr bwMode="auto">
          <a:xfrm>
            <a:off x="4800600" y="2068513"/>
            <a:ext cx="2967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 b="1">
                <a:solidFill>
                  <a:srgbClr val="00FFFF"/>
                </a:solidFill>
              </a:rPr>
              <a:t>2009-2014 (6 yrs): 385 PEAs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AMOUNT OF PATIENTS</a:t>
            </a:r>
          </a:p>
        </p:txBody>
      </p:sp>
      <p:sp>
        <p:nvSpPr>
          <p:cNvPr id="37891" name="Rectangle 17"/>
          <p:cNvSpPr>
            <a:spLocks noChangeArrowheads="1"/>
          </p:cNvSpPr>
          <p:nvPr/>
        </p:nvSpPr>
        <p:spPr bwMode="auto">
          <a:xfrm>
            <a:off x="0" y="1068388"/>
            <a:ext cx="9144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600" b="1">
                <a:solidFill>
                  <a:srgbClr val="FAFD00"/>
                </a:solidFill>
              </a:rPr>
              <a:t>NEW EVALUATIONS</a:t>
            </a:r>
          </a:p>
        </p:txBody>
      </p:sp>
      <p:graphicFrame>
        <p:nvGraphicFramePr>
          <p:cNvPr id="37892" name="Chart 8"/>
          <p:cNvGraphicFramePr>
            <a:graphicFrameLocks/>
          </p:cNvGraphicFramePr>
          <p:nvPr/>
        </p:nvGraphicFramePr>
        <p:xfrm>
          <a:off x="160338" y="1778000"/>
          <a:ext cx="8823325" cy="450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7" r:id="rId4" imgW="8827773" imgH="4505334" progId="Excel.Chart.8">
                  <p:embed/>
                </p:oleObj>
              </mc:Choice>
              <mc:Fallback>
                <p:oleObj r:id="rId4" imgW="8827773" imgH="4505334" progId="Excel.Chart.8">
                  <p:embed/>
                  <p:pic>
                    <p:nvPicPr>
                      <p:cNvPr id="0" name="Chart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8" y="1778000"/>
                        <a:ext cx="8823325" cy="450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893" name="Group 20"/>
          <p:cNvGrpSpPr>
            <a:grpSpLocks/>
          </p:cNvGrpSpPr>
          <p:nvPr/>
        </p:nvGrpSpPr>
        <p:grpSpPr bwMode="auto">
          <a:xfrm>
            <a:off x="3454400" y="2667000"/>
            <a:ext cx="2146300" cy="1295400"/>
            <a:chOff x="2392" y="1680"/>
            <a:chExt cx="1352" cy="816"/>
          </a:xfrm>
        </p:grpSpPr>
        <p:sp>
          <p:nvSpPr>
            <p:cNvPr id="37894" name="Line 18"/>
            <p:cNvSpPr>
              <a:spLocks noChangeShapeType="1"/>
            </p:cNvSpPr>
            <p:nvPr/>
          </p:nvSpPr>
          <p:spPr bwMode="auto">
            <a:xfrm flipV="1">
              <a:off x="2448" y="1680"/>
              <a:ext cx="1296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895" name="Text Box 19"/>
            <p:cNvSpPr txBox="1">
              <a:spLocks noChangeArrowheads="1"/>
            </p:cNvSpPr>
            <p:nvPr/>
          </p:nvSpPr>
          <p:spPr bwMode="auto">
            <a:xfrm rot="-1933151">
              <a:off x="2392" y="1768"/>
              <a:ext cx="108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it-IT" sz="3600" b="1"/>
                <a:t>+ 170%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AMOUNT OF PATIENTS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0" y="1068388"/>
            <a:ext cx="9144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600" b="1">
                <a:solidFill>
                  <a:srgbClr val="FAFD00"/>
                </a:solidFill>
              </a:rPr>
              <a:t>DIAGNOSTIC ACCURACY</a:t>
            </a:r>
          </a:p>
        </p:txBody>
      </p:sp>
      <p:graphicFrame>
        <p:nvGraphicFramePr>
          <p:cNvPr id="38916" name="Chart 10"/>
          <p:cNvGraphicFramePr>
            <a:graphicFrameLocks/>
          </p:cNvGraphicFramePr>
          <p:nvPr/>
        </p:nvGraphicFramePr>
        <p:xfrm>
          <a:off x="230188" y="1809750"/>
          <a:ext cx="8683625" cy="436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3" r:id="rId4" imgW="8681456" imgH="4359018" progId="Excel.Chart.8">
                  <p:embed/>
                </p:oleObj>
              </mc:Choice>
              <mc:Fallback>
                <p:oleObj r:id="rId4" imgW="8681456" imgH="4359018" progId="Excel.Chart.8">
                  <p:embed/>
                  <p:pic>
                    <p:nvPicPr>
                      <p:cNvPr id="0" name="Char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1809750"/>
                        <a:ext cx="8683625" cy="436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Text Box 15"/>
          <p:cNvSpPr txBox="1">
            <a:spLocks noChangeArrowheads="1"/>
          </p:cNvSpPr>
          <p:nvPr/>
        </p:nvSpPr>
        <p:spPr bwMode="auto">
          <a:xfrm>
            <a:off x="1657350" y="4043363"/>
            <a:ext cx="895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2800" b="1">
                <a:cs typeface="Times New Roman" panose="02020603050405020304" pitchFamily="18" charset="0"/>
              </a:rPr>
              <a:t>63%</a:t>
            </a:r>
          </a:p>
        </p:txBody>
      </p:sp>
      <p:sp>
        <p:nvSpPr>
          <p:cNvPr id="38918" name="Text Box 16"/>
          <p:cNvSpPr txBox="1">
            <a:spLocks noChangeArrowheads="1"/>
          </p:cNvSpPr>
          <p:nvPr/>
        </p:nvSpPr>
        <p:spPr bwMode="auto">
          <a:xfrm>
            <a:off x="5391150" y="2214563"/>
            <a:ext cx="90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2800" b="1">
                <a:cs typeface="Times New Roman" panose="02020603050405020304" pitchFamily="18" charset="0"/>
              </a:rPr>
              <a:t>68%</a:t>
            </a:r>
          </a:p>
        </p:txBody>
      </p:sp>
      <p:grpSp>
        <p:nvGrpSpPr>
          <p:cNvPr id="38919" name="Group 17"/>
          <p:cNvGrpSpPr>
            <a:grpSpLocks/>
          </p:cNvGrpSpPr>
          <p:nvPr/>
        </p:nvGrpSpPr>
        <p:grpSpPr bwMode="auto">
          <a:xfrm>
            <a:off x="2819400" y="2895600"/>
            <a:ext cx="2133600" cy="1447800"/>
            <a:chOff x="1892" y="1632"/>
            <a:chExt cx="1344" cy="912"/>
          </a:xfrm>
        </p:grpSpPr>
        <p:sp>
          <p:nvSpPr>
            <p:cNvPr id="38920" name="Line 12"/>
            <p:cNvSpPr>
              <a:spLocks noChangeShapeType="1"/>
            </p:cNvSpPr>
            <p:nvPr/>
          </p:nvSpPr>
          <p:spPr bwMode="auto">
            <a:xfrm flipV="1">
              <a:off x="1892" y="1632"/>
              <a:ext cx="1344" cy="9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8921" name="Text Box 13"/>
            <p:cNvSpPr txBox="1">
              <a:spLocks noChangeArrowheads="1"/>
            </p:cNvSpPr>
            <p:nvPr/>
          </p:nvSpPr>
          <p:spPr bwMode="auto">
            <a:xfrm rot="-2006731">
              <a:off x="2020" y="1847"/>
              <a:ext cx="64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it-IT" sz="2800" b="1"/>
                <a:t>+ 8%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CTEPH &amp; PAS PATIENTS</a:t>
            </a:r>
          </a:p>
          <a:p>
            <a:pPr algn="ctr"/>
            <a:r>
              <a:rPr lang="en-US" altLang="it-IT" sz="2000" b="1">
                <a:solidFill>
                  <a:srgbClr val="FAFD00"/>
                </a:solidFill>
              </a:rPr>
              <a:t>620 &amp; 18 </a:t>
            </a:r>
            <a:r>
              <a:rPr lang="en-US" altLang="it-IT" sz="2000" b="1">
                <a:solidFill>
                  <a:srgbClr val="FAFD00"/>
                </a:solidFill>
                <a:sym typeface="Symbol" panose="05050102010706020507" pitchFamily="18" charset="2"/>
              </a:rPr>
              <a:t> 638 </a:t>
            </a:r>
            <a:r>
              <a:rPr lang="en-US" altLang="it-IT" sz="2000" b="1">
                <a:solidFill>
                  <a:srgbClr val="FAFD00"/>
                </a:solidFill>
              </a:rPr>
              <a:t>PEAs</a:t>
            </a:r>
          </a:p>
          <a:p>
            <a:pPr algn="ctr"/>
            <a:endParaRPr lang="en-US" altLang="it-IT" sz="3700" b="1">
              <a:solidFill>
                <a:srgbClr val="FAFD00"/>
              </a:solidFill>
            </a:endParaRPr>
          </a:p>
        </p:txBody>
      </p:sp>
      <p:graphicFrame>
        <p:nvGraphicFramePr>
          <p:cNvPr id="39939" name="Chart 3"/>
          <p:cNvGraphicFramePr>
            <a:graphicFrameLocks/>
          </p:cNvGraphicFramePr>
          <p:nvPr/>
        </p:nvGraphicFramePr>
        <p:xfrm>
          <a:off x="177800" y="1168400"/>
          <a:ext cx="8788400" cy="528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1" r:id="rId4" imgW="8791194" imgH="5279594" progId="Excel.Chart.8">
                  <p:embed/>
                </p:oleObj>
              </mc:Choice>
              <mc:Fallback>
                <p:oleObj r:id="rId4" imgW="8791194" imgH="5279594" progId="Excel.Char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168400"/>
                        <a:ext cx="8788400" cy="528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AMOUNT OF PATIENTS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1068388"/>
            <a:ext cx="9144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600" b="1">
                <a:solidFill>
                  <a:srgbClr val="FAFD00"/>
                </a:solidFill>
              </a:rPr>
              <a:t>OPERABILITY RATE</a:t>
            </a:r>
          </a:p>
        </p:txBody>
      </p:sp>
      <p:graphicFrame>
        <p:nvGraphicFramePr>
          <p:cNvPr id="40964" name="Chart 9"/>
          <p:cNvGraphicFramePr>
            <a:graphicFrameLocks/>
          </p:cNvGraphicFramePr>
          <p:nvPr/>
        </p:nvGraphicFramePr>
        <p:xfrm>
          <a:off x="177800" y="1789113"/>
          <a:ext cx="8788400" cy="469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1" r:id="rId4" imgW="8791194" imgH="4694327" progId="Excel.Chart.8">
                  <p:embed/>
                </p:oleObj>
              </mc:Choice>
              <mc:Fallback>
                <p:oleObj r:id="rId4" imgW="8791194" imgH="4694327" progId="Excel.Chart.8">
                  <p:embed/>
                  <p:pic>
                    <p:nvPicPr>
                      <p:cNvPr id="0" name="Chart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789113"/>
                        <a:ext cx="8788400" cy="469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965" name="Group 21"/>
          <p:cNvGrpSpPr>
            <a:grpSpLocks/>
          </p:cNvGrpSpPr>
          <p:nvPr/>
        </p:nvGrpSpPr>
        <p:grpSpPr bwMode="auto">
          <a:xfrm>
            <a:off x="2743200" y="2819400"/>
            <a:ext cx="2133600" cy="1716088"/>
            <a:chOff x="1824" y="1584"/>
            <a:chExt cx="1344" cy="1081"/>
          </a:xfrm>
        </p:grpSpPr>
        <p:sp>
          <p:nvSpPr>
            <p:cNvPr id="40968" name="Line 17"/>
            <p:cNvSpPr>
              <a:spLocks noChangeShapeType="1"/>
            </p:cNvSpPr>
            <p:nvPr/>
          </p:nvSpPr>
          <p:spPr bwMode="auto">
            <a:xfrm flipV="1">
              <a:off x="1824" y="1584"/>
              <a:ext cx="1344" cy="10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0969" name="Text Box 18"/>
            <p:cNvSpPr txBox="1">
              <a:spLocks noChangeArrowheads="1"/>
            </p:cNvSpPr>
            <p:nvPr/>
          </p:nvSpPr>
          <p:spPr bwMode="auto">
            <a:xfrm rot="-2299362">
              <a:off x="1921" y="1849"/>
              <a:ext cx="75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it-IT" sz="2800" b="1"/>
                <a:t>+ 27%</a:t>
              </a:r>
            </a:p>
          </p:txBody>
        </p:sp>
      </p:grpSp>
      <p:sp>
        <p:nvSpPr>
          <p:cNvPr id="40966" name="Text Box 25"/>
          <p:cNvSpPr txBox="1">
            <a:spLocks noChangeArrowheads="1"/>
          </p:cNvSpPr>
          <p:nvPr/>
        </p:nvSpPr>
        <p:spPr bwMode="auto">
          <a:xfrm>
            <a:off x="1695450" y="4357688"/>
            <a:ext cx="895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2800" b="1">
                <a:cs typeface="Times New Roman" panose="02020603050405020304" pitchFamily="18" charset="0"/>
              </a:rPr>
              <a:t>74%</a:t>
            </a:r>
          </a:p>
        </p:txBody>
      </p:sp>
      <p:sp>
        <p:nvSpPr>
          <p:cNvPr id="40967" name="Text Box 26"/>
          <p:cNvSpPr txBox="1">
            <a:spLocks noChangeArrowheads="1"/>
          </p:cNvSpPr>
          <p:nvPr/>
        </p:nvSpPr>
        <p:spPr bwMode="auto">
          <a:xfrm>
            <a:off x="5346700" y="1909763"/>
            <a:ext cx="90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2800" b="1">
                <a:cs typeface="Times New Roman" panose="02020603050405020304" pitchFamily="18" charset="0"/>
              </a:rPr>
              <a:t>93%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INTRODUCTION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5288" y="5181600"/>
            <a:ext cx="38100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7DF143"/>
              </a:buClr>
              <a:buSzPct val="100000"/>
            </a:pPr>
            <a:r>
              <a:rPr lang="en-US" altLang="it-IT" sz="2600">
                <a:solidFill>
                  <a:srgbClr val="00FF00"/>
                </a:solidFill>
              </a:rPr>
              <a:t>ANTICOAGULATION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24400" y="4984750"/>
            <a:ext cx="40386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7DF143"/>
              </a:buClr>
              <a:buSzPct val="100000"/>
            </a:pPr>
            <a:r>
              <a:rPr lang="en-US" altLang="it-IT" sz="2600" i="1">
                <a:solidFill>
                  <a:srgbClr val="00FF00"/>
                </a:solidFill>
              </a:rPr>
              <a:t>Chronic ThromboEmbolic Pulmonary Hypertension</a:t>
            </a:r>
          </a:p>
        </p:txBody>
      </p:sp>
      <p:graphicFrame>
        <p:nvGraphicFramePr>
          <p:cNvPr id="5125" name="Object 12"/>
          <p:cNvGraphicFramePr>
            <a:graphicFrameLocks noChangeAspect="1"/>
          </p:cNvGraphicFramePr>
          <p:nvPr/>
        </p:nvGraphicFramePr>
        <p:xfrm>
          <a:off x="4775200" y="1800225"/>
          <a:ext cx="3987800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Photo Editor Photo" r:id="rId3" imgW="3200000" imgH="2314286" progId="MSPhotoEd.3">
                  <p:embed/>
                </p:oleObj>
              </mc:Choice>
              <mc:Fallback>
                <p:oleObj name="Photo Editor Photo" r:id="rId3" imgW="3200000" imgH="2314286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0" y="1800225"/>
                        <a:ext cx="3987800" cy="28797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95288" y="5183188"/>
            <a:ext cx="3810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7DF143"/>
              </a:buClr>
              <a:buSzPct val="100000"/>
            </a:pPr>
            <a:r>
              <a:rPr lang="en-US" altLang="it-IT" sz="2600" i="1">
                <a:solidFill>
                  <a:srgbClr val="00FF00"/>
                </a:solidFill>
              </a:rPr>
              <a:t>Acute pulmonary embolism</a:t>
            </a:r>
          </a:p>
        </p:txBody>
      </p:sp>
      <p:graphicFrame>
        <p:nvGraphicFramePr>
          <p:cNvPr id="5127" name="Oggetto 1"/>
          <p:cNvGraphicFramePr>
            <a:graphicFrameLocks noChangeAspect="1"/>
          </p:cNvGraphicFramePr>
          <p:nvPr/>
        </p:nvGraphicFramePr>
        <p:xfrm>
          <a:off x="381000" y="1800225"/>
          <a:ext cx="3798888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Image" r:id="rId5" imgW="1639411" imgH="1243060" progId="Photoshop.Image.4">
                  <p:embed/>
                </p:oleObj>
              </mc:Choice>
              <mc:Fallback>
                <p:oleObj name="Image" r:id="rId5" imgW="1639411" imgH="1243060" progId="Photoshop.Image.4">
                  <p:embed/>
                  <p:pic>
                    <p:nvPicPr>
                      <p:cNvPr id="0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800225"/>
                        <a:ext cx="3798888" cy="28797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magin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r="10986"/>
          <a:stretch>
            <a:fillRect/>
          </a:stretch>
        </p:blipFill>
        <p:spPr bwMode="auto">
          <a:xfrm>
            <a:off x="4724400" y="1600200"/>
            <a:ext cx="4114800" cy="32766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://24.media.tumblr.com/tumblr_lpq1uxsHlP1qgrnh8o1_4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4" b="3847"/>
          <a:stretch>
            <a:fillRect/>
          </a:stretch>
        </p:blipFill>
        <p:spPr bwMode="auto">
          <a:xfrm>
            <a:off x="214313" y="1600200"/>
            <a:ext cx="4114800" cy="32766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722813" y="4986338"/>
            <a:ext cx="40386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7DF143"/>
              </a:buClr>
              <a:buSzPct val="100000"/>
            </a:pPr>
            <a:r>
              <a:rPr lang="en-US" altLang="it-IT" sz="2600">
                <a:solidFill>
                  <a:srgbClr val="00FF00"/>
                </a:solidFill>
              </a:rPr>
              <a:t>PULMONARY ENDARTERECTOMY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AMOUNT OF PATIENTS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0" y="1068388"/>
            <a:ext cx="9144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600" b="1">
                <a:solidFill>
                  <a:srgbClr val="FAFD00"/>
                </a:solidFill>
              </a:rPr>
              <a:t>PEAs PERFORMED</a:t>
            </a:r>
          </a:p>
        </p:txBody>
      </p:sp>
      <p:graphicFrame>
        <p:nvGraphicFramePr>
          <p:cNvPr id="41988" name="Chart 8"/>
          <p:cNvGraphicFramePr>
            <a:graphicFrameLocks/>
          </p:cNvGraphicFramePr>
          <p:nvPr/>
        </p:nvGraphicFramePr>
        <p:xfrm>
          <a:off x="161925" y="1701800"/>
          <a:ext cx="8820150" cy="459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3" r:id="rId4" imgW="8827773" imgH="4596782" progId="Excel.Chart.8">
                  <p:embed/>
                </p:oleObj>
              </mc:Choice>
              <mc:Fallback>
                <p:oleObj r:id="rId4" imgW="8827773" imgH="4596782" progId="Excel.Chart.8">
                  <p:embed/>
                  <p:pic>
                    <p:nvPicPr>
                      <p:cNvPr id="0" name="Chart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" y="1701800"/>
                        <a:ext cx="8820150" cy="459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989" name="Group 11"/>
          <p:cNvGrpSpPr>
            <a:grpSpLocks/>
          </p:cNvGrpSpPr>
          <p:nvPr/>
        </p:nvGrpSpPr>
        <p:grpSpPr bwMode="auto">
          <a:xfrm>
            <a:off x="3633788" y="2743200"/>
            <a:ext cx="2005012" cy="1752600"/>
            <a:chOff x="2433" y="1536"/>
            <a:chExt cx="1263" cy="1104"/>
          </a:xfrm>
        </p:grpSpPr>
        <p:sp>
          <p:nvSpPr>
            <p:cNvPr id="41990" name="Line 6"/>
            <p:cNvSpPr>
              <a:spLocks noChangeShapeType="1"/>
            </p:cNvSpPr>
            <p:nvPr/>
          </p:nvSpPr>
          <p:spPr bwMode="auto">
            <a:xfrm flipV="1">
              <a:off x="2433" y="1536"/>
              <a:ext cx="1263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991" name="Text Box 7"/>
            <p:cNvSpPr txBox="1">
              <a:spLocks noChangeArrowheads="1"/>
            </p:cNvSpPr>
            <p:nvPr/>
          </p:nvSpPr>
          <p:spPr bwMode="auto">
            <a:xfrm rot="-2500890">
              <a:off x="2437" y="1785"/>
              <a:ext cx="9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it-IT" sz="2800" b="1"/>
                <a:t>+ 291 %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0" y="7620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PAVIA CTEPH PROGRAM</a:t>
            </a:r>
            <a:br>
              <a:rPr lang="en-US" altLang="it-IT" sz="3700" b="1">
                <a:solidFill>
                  <a:srgbClr val="FAFD00"/>
                </a:solidFill>
              </a:rPr>
            </a:br>
            <a:r>
              <a:rPr lang="en-US" altLang="it-IT" sz="2500" b="1">
                <a:solidFill>
                  <a:srgbClr val="FAFD00"/>
                </a:solidFill>
              </a:rPr>
              <a:t>January, 1</a:t>
            </a:r>
            <a:r>
              <a:rPr lang="en-US" altLang="it-IT" sz="2500" b="1" baseline="30000">
                <a:solidFill>
                  <a:srgbClr val="FAFD00"/>
                </a:solidFill>
              </a:rPr>
              <a:t>st</a:t>
            </a:r>
            <a:r>
              <a:rPr lang="en-US" altLang="it-IT" sz="2500" b="1">
                <a:solidFill>
                  <a:srgbClr val="FAFD00"/>
                </a:solidFill>
              </a:rPr>
              <a:t> - December, 31</a:t>
            </a:r>
            <a:r>
              <a:rPr lang="en-US" altLang="it-IT" sz="2500" b="1" baseline="30000">
                <a:solidFill>
                  <a:srgbClr val="FAFD00"/>
                </a:solidFill>
              </a:rPr>
              <a:t>st</a:t>
            </a:r>
            <a:r>
              <a:rPr lang="en-US" altLang="it-IT" sz="2500" b="1">
                <a:solidFill>
                  <a:srgbClr val="FAFD00"/>
                </a:solidFill>
              </a:rPr>
              <a:t> 2004 </a:t>
            </a:r>
            <a:r>
              <a:rPr lang="en-US" altLang="it-IT" sz="2500" b="1">
                <a:solidFill>
                  <a:srgbClr val="FAFD00"/>
                </a:solidFill>
                <a:sym typeface="Symbol" panose="05050102010706020507" pitchFamily="18" charset="2"/>
              </a:rPr>
              <a:t> 130 pts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52400" y="1462088"/>
            <a:ext cx="883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2000">
                <a:solidFill>
                  <a:srgbClr val="FFFFFF"/>
                </a:solidFill>
              </a:rPr>
              <a:t>EVALUATION (54 pts)		FOLLOW-UP (72 pts)		</a:t>
            </a:r>
            <a:r>
              <a:rPr lang="en-US" altLang="it-IT" sz="2000">
                <a:solidFill>
                  <a:srgbClr val="55F749"/>
                </a:solidFill>
              </a:rPr>
              <a:t>DLTx (4 pts)</a:t>
            </a:r>
          </a:p>
        </p:txBody>
      </p:sp>
      <p:sp>
        <p:nvSpPr>
          <p:cNvPr id="43012" name="Line 6"/>
          <p:cNvSpPr>
            <a:spLocks noChangeShapeType="1"/>
          </p:cNvSpPr>
          <p:nvPr/>
        </p:nvSpPr>
        <p:spPr bwMode="auto">
          <a:xfrm flipH="1">
            <a:off x="1066800" y="1905000"/>
            <a:ext cx="228600" cy="45720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152400" y="2386013"/>
            <a:ext cx="726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>
                <a:solidFill>
                  <a:srgbClr val="FFFFFF"/>
                </a:solidFill>
              </a:rPr>
              <a:t>CONFIRMED (34 pts - 63%)		OTHER DIAGNOSIS (20 pts - 37%)</a:t>
            </a:r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>
            <a:off x="1295400" y="1905000"/>
            <a:ext cx="3429000" cy="45720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4770438" y="2895600"/>
            <a:ext cx="2870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RECENT EMBOLIZATION (3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- 2 medical therapy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</a:t>
            </a:r>
            <a:r>
              <a:rPr lang="en-US" altLang="it-IT" sz="1400">
                <a:solidFill>
                  <a:srgbClr val="55F749"/>
                </a:solidFill>
              </a:rPr>
              <a:t>- 1 surgical embolectomy</a:t>
            </a:r>
            <a:endParaRPr lang="en-US" altLang="it-IT" sz="1400">
              <a:solidFill>
                <a:srgbClr val="FFFFFF"/>
              </a:solidFill>
            </a:endParaRPr>
          </a:p>
        </p:txBody>
      </p:sp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4770438" y="3705225"/>
            <a:ext cx="414496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TUMORS (5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</a:t>
            </a:r>
            <a:r>
              <a:rPr lang="en-US" altLang="it-IT" sz="1400">
                <a:solidFill>
                  <a:srgbClr val="55F749"/>
                </a:solidFill>
              </a:rPr>
              <a:t>- 3 pulmonary angiosarcoma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- 1 adenocarcinoma with pulmonary artery thrombosis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- 1 intestinal tumor with liver metastases</a:t>
            </a:r>
          </a:p>
        </p:txBody>
      </p:sp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4770438" y="4724400"/>
            <a:ext cx="4049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MISCELLANEOUS (12 pts)</a:t>
            </a:r>
          </a:p>
        </p:txBody>
      </p:sp>
      <p:sp>
        <p:nvSpPr>
          <p:cNvPr id="43018" name="Text Box 12"/>
          <p:cNvSpPr txBox="1">
            <a:spLocks noChangeArrowheads="1"/>
          </p:cNvSpPr>
          <p:nvPr/>
        </p:nvSpPr>
        <p:spPr bwMode="auto">
          <a:xfrm>
            <a:off x="762000" y="4038600"/>
            <a:ext cx="34813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2200" b="1" i="1">
                <a:solidFill>
                  <a:srgbClr val="0CF232"/>
                </a:solidFill>
              </a:rPr>
              <a:t>OPERABILITY RATE 74 %</a:t>
            </a:r>
          </a:p>
        </p:txBody>
      </p:sp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228600" y="2895600"/>
            <a:ext cx="2971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PROXIMAL LESIONS (25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</a:t>
            </a:r>
            <a:r>
              <a:rPr lang="en-US" altLang="it-IT" sz="1400">
                <a:solidFill>
                  <a:srgbClr val="55F749"/>
                </a:solidFill>
              </a:rPr>
              <a:t>- 22 PEAs</a:t>
            </a:r>
            <a:endParaRPr lang="en-US" altLang="it-IT" sz="1400">
              <a:solidFill>
                <a:srgbClr val="FFFFFF"/>
              </a:solidFill>
            </a:endParaRPr>
          </a:p>
          <a:p>
            <a:r>
              <a:rPr lang="en-US" altLang="it-IT" sz="1400">
                <a:solidFill>
                  <a:srgbClr val="FFFFFF"/>
                </a:solidFill>
              </a:rPr>
              <a:t>  -   2 pts refused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  1 pt died on evaluation</a:t>
            </a:r>
          </a:p>
        </p:txBody>
      </p:sp>
      <p:sp>
        <p:nvSpPr>
          <p:cNvPr id="43020" name="Text Box 14"/>
          <p:cNvSpPr txBox="1">
            <a:spLocks noChangeArrowheads="1"/>
          </p:cNvSpPr>
          <p:nvPr/>
        </p:nvSpPr>
        <p:spPr bwMode="auto">
          <a:xfrm>
            <a:off x="228600" y="4724400"/>
            <a:ext cx="30400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DISTAL LESIONS (7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- 5 DLTx waiting-list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- 2 medical therapy (too old for DLTx)</a:t>
            </a:r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228600" y="5502275"/>
            <a:ext cx="436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ASSOCIATION WITH SEVERE EMPHYSEMA (2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- 2</a:t>
            </a:r>
            <a:r>
              <a:rPr lang="en-US" altLang="it-IT" sz="1400">
                <a:solidFill>
                  <a:srgbClr val="FFFFFF"/>
                </a:solidFill>
                <a:sym typeface="Symbol" panose="05050102010706020507" pitchFamily="18" charset="2"/>
              </a:rPr>
              <a:t> </a:t>
            </a:r>
            <a:r>
              <a:rPr lang="en-US" altLang="it-IT" sz="1400">
                <a:solidFill>
                  <a:srgbClr val="FFFFFF"/>
                </a:solidFill>
              </a:rPr>
              <a:t>DLTx waiting-list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7620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PAVIA CTEPH PROGRAM</a:t>
            </a:r>
            <a:br>
              <a:rPr lang="en-US" altLang="it-IT" sz="3700" b="1">
                <a:solidFill>
                  <a:srgbClr val="FAFD00"/>
                </a:solidFill>
              </a:rPr>
            </a:br>
            <a:r>
              <a:rPr lang="en-US" altLang="it-IT" sz="2500" b="1">
                <a:solidFill>
                  <a:srgbClr val="FAFD00"/>
                </a:solidFill>
              </a:rPr>
              <a:t>January, 1</a:t>
            </a:r>
            <a:r>
              <a:rPr lang="en-US" altLang="it-IT" sz="2500" b="1" baseline="30000">
                <a:solidFill>
                  <a:srgbClr val="FAFD00"/>
                </a:solidFill>
              </a:rPr>
              <a:t>st</a:t>
            </a:r>
            <a:r>
              <a:rPr lang="en-US" altLang="it-IT" sz="2500" b="1">
                <a:solidFill>
                  <a:srgbClr val="FAFD00"/>
                </a:solidFill>
              </a:rPr>
              <a:t> – December, 31</a:t>
            </a:r>
            <a:r>
              <a:rPr lang="en-US" altLang="it-IT" sz="2500" b="1" baseline="30000">
                <a:solidFill>
                  <a:srgbClr val="FAFD00"/>
                </a:solidFill>
              </a:rPr>
              <a:t>st</a:t>
            </a:r>
            <a:r>
              <a:rPr lang="en-US" altLang="it-IT" sz="2500" b="1">
                <a:solidFill>
                  <a:srgbClr val="FAFD00"/>
                </a:solidFill>
              </a:rPr>
              <a:t> 2013 </a:t>
            </a:r>
            <a:r>
              <a:rPr lang="en-US" altLang="it-IT" sz="2500" b="1">
                <a:solidFill>
                  <a:srgbClr val="FAFD00"/>
                </a:solidFill>
                <a:sym typeface="Symbol" panose="05050102010706020507" pitchFamily="18" charset="2"/>
              </a:rPr>
              <a:t> 358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52400" y="1462088"/>
            <a:ext cx="899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>
                <a:solidFill>
                  <a:srgbClr val="FFFFFF"/>
                </a:solidFill>
              </a:rPr>
              <a:t>New Evaluations (146 pts)        Postop FUP (202 pts)        Clinical Trials (8 pts)     </a:t>
            </a:r>
            <a:r>
              <a:rPr lang="en-US" altLang="it-IT" sz="1800">
                <a:solidFill>
                  <a:srgbClr val="00FF00"/>
                </a:solidFill>
              </a:rPr>
              <a:t>HLTx (2 pts)</a:t>
            </a: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H="1">
            <a:off x="1066800" y="1905000"/>
            <a:ext cx="228600" cy="45720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52400" y="2409825"/>
            <a:ext cx="7666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600">
                <a:solidFill>
                  <a:srgbClr val="FFFFFF"/>
                </a:solidFill>
              </a:rPr>
              <a:t>CONFIRMED (99  pts - 71%)		               OTHER DIAGNOSIS (47 pts - 29%)</a:t>
            </a:r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1295400" y="1905000"/>
            <a:ext cx="3454400" cy="38100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76200" y="4419600"/>
            <a:ext cx="449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2800" b="1" i="1">
                <a:solidFill>
                  <a:srgbClr val="0CF232"/>
                </a:solidFill>
              </a:rPr>
              <a:t>OPERABILITY RATE 93%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76200" y="2706688"/>
            <a:ext cx="4419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PROXIMAL LESIONS (92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</a:t>
            </a:r>
            <a:r>
              <a:rPr lang="en-US" altLang="it-IT" sz="1400">
                <a:solidFill>
                  <a:srgbClr val="55F749"/>
                </a:solidFill>
              </a:rPr>
              <a:t>- 86 PEAs</a:t>
            </a:r>
          </a:p>
          <a:p>
            <a:r>
              <a:rPr lang="en-US" altLang="it-IT" sz="1400">
                <a:solidFill>
                  <a:srgbClr val="55F749"/>
                </a:solidFill>
              </a:rPr>
              <a:t>  - 2 waiting for PEA</a:t>
            </a:r>
          </a:p>
          <a:p>
            <a:r>
              <a:rPr lang="en-US" altLang="it-IT" sz="1400">
                <a:solidFill>
                  <a:srgbClr val="55F749"/>
                </a:solidFill>
              </a:rPr>
              <a:t>  </a:t>
            </a:r>
            <a:r>
              <a:rPr lang="en-US" altLang="it-IT" sz="1400">
                <a:solidFill>
                  <a:srgbClr val="FFFFFF"/>
                </a:solidFill>
              </a:rPr>
              <a:t>- 1 refused PEA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- 1 discrepancy between PH (high) and CTE lesions (few): medical therapy as bridge to PEA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- 2 died before arrival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228600" y="50292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DISTAL LESIONS (7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- 6 too old for DLTx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- 1 too early for DTx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4564063" y="2743200"/>
            <a:ext cx="4579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RECENT ACUTE PUL EMB (19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- 18 medical therapy	- 1 angiojet</a:t>
            </a:r>
            <a:endParaRPr lang="en-US" altLang="it-IT" sz="1400">
              <a:solidFill>
                <a:srgbClr val="00FF00"/>
              </a:solidFill>
            </a:endParaRPr>
          </a:p>
        </p:txBody>
      </p:sp>
      <p:sp>
        <p:nvSpPr>
          <p:cNvPr id="44043" name="Text Box 12"/>
          <p:cNvSpPr txBox="1">
            <a:spLocks noChangeArrowheads="1"/>
          </p:cNvSpPr>
          <p:nvPr/>
        </p:nvSpPr>
        <p:spPr bwMode="auto">
          <a:xfrm>
            <a:off x="4581525" y="5259388"/>
            <a:ext cx="45021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MISCELLANEOUS (14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- 4 Eisenmenger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- 8 PPH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- 1 Portopulmonary hypertension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- 1 Mediastinal fibrosis</a:t>
            </a:r>
          </a:p>
        </p:txBody>
      </p:sp>
      <p:sp>
        <p:nvSpPr>
          <p:cNvPr id="44044" name="Text Box 13"/>
          <p:cNvSpPr txBox="1">
            <a:spLocks noChangeArrowheads="1"/>
          </p:cNvSpPr>
          <p:nvPr/>
        </p:nvSpPr>
        <p:spPr bwMode="auto">
          <a:xfrm>
            <a:off x="4572000" y="4724400"/>
            <a:ext cx="4494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PULMONARY ARTERY MALIGNACY (4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</a:t>
            </a:r>
            <a:r>
              <a:rPr lang="en-US" altLang="it-IT" sz="1400">
                <a:solidFill>
                  <a:srgbClr val="00FF00"/>
                </a:solidFill>
              </a:rPr>
              <a:t>- 3 PEAs   </a:t>
            </a:r>
            <a:r>
              <a:rPr lang="en-US" altLang="it-IT" sz="1400">
                <a:solidFill>
                  <a:srgbClr val="FFFFFF"/>
                </a:solidFill>
              </a:rPr>
              <a:t>- 1 medical therapy</a:t>
            </a:r>
            <a:endParaRPr lang="en-US" altLang="it-IT" sz="1400">
              <a:solidFill>
                <a:srgbClr val="00FF00"/>
              </a:solidFill>
            </a:endParaRPr>
          </a:p>
        </p:txBody>
      </p:sp>
      <p:sp>
        <p:nvSpPr>
          <p:cNvPr id="44045" name="Text Box 11"/>
          <p:cNvSpPr txBox="1">
            <a:spLocks noChangeArrowheads="1"/>
          </p:cNvSpPr>
          <p:nvPr/>
        </p:nvSpPr>
        <p:spPr bwMode="auto">
          <a:xfrm>
            <a:off x="4581525" y="4210050"/>
            <a:ext cx="4373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MINIMAL CTE LESIONS WITHOUT/LOW PH (6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 - 6 medical therapy</a:t>
            </a:r>
            <a:endParaRPr lang="en-US" altLang="it-IT" sz="1400">
              <a:solidFill>
                <a:srgbClr val="00FF00"/>
              </a:solidFill>
            </a:endParaRPr>
          </a:p>
        </p:txBody>
      </p:sp>
      <p:sp>
        <p:nvSpPr>
          <p:cNvPr id="44046" name="Text Box 10"/>
          <p:cNvSpPr txBox="1">
            <a:spLocks noChangeArrowheads="1"/>
          </p:cNvSpPr>
          <p:nvPr/>
        </p:nvSpPr>
        <p:spPr bwMode="auto">
          <a:xfrm>
            <a:off x="4562475" y="3714750"/>
            <a:ext cx="4579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ACUTE OVER CHRONIC (1 pt)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- 1 3-month m.t.→new evaluation</a:t>
            </a:r>
          </a:p>
        </p:txBody>
      </p:sp>
      <p:sp>
        <p:nvSpPr>
          <p:cNvPr id="44047" name="Text Box 10"/>
          <p:cNvSpPr txBox="1">
            <a:spLocks noChangeArrowheads="1"/>
          </p:cNvSpPr>
          <p:nvPr/>
        </p:nvSpPr>
        <p:spPr bwMode="auto">
          <a:xfrm>
            <a:off x="4572000" y="3219450"/>
            <a:ext cx="4579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PREVIOUS ACUTE PUL EMB WITHOUT SIGNS (3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- 3 medcal therapy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7620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PAVIA CTEPH PROGRAM</a:t>
            </a:r>
            <a:br>
              <a:rPr lang="en-US" altLang="it-IT" sz="3700" b="1">
                <a:solidFill>
                  <a:srgbClr val="FAFD00"/>
                </a:solidFill>
              </a:rPr>
            </a:br>
            <a:r>
              <a:rPr lang="en-US" altLang="it-IT" sz="2500" b="1">
                <a:solidFill>
                  <a:srgbClr val="FAFD00"/>
                </a:solidFill>
              </a:rPr>
              <a:t>January, 1</a:t>
            </a:r>
            <a:r>
              <a:rPr lang="en-US" altLang="it-IT" sz="2500" b="1" baseline="30000">
                <a:solidFill>
                  <a:srgbClr val="FAFD00"/>
                </a:solidFill>
              </a:rPr>
              <a:t>st</a:t>
            </a:r>
            <a:r>
              <a:rPr lang="en-US" altLang="it-IT" sz="2500" b="1">
                <a:solidFill>
                  <a:srgbClr val="FAFD00"/>
                </a:solidFill>
              </a:rPr>
              <a:t> – April, 14</a:t>
            </a:r>
            <a:r>
              <a:rPr lang="en-US" altLang="it-IT" sz="2500" b="1" baseline="30000">
                <a:solidFill>
                  <a:srgbClr val="FAFD00"/>
                </a:solidFill>
              </a:rPr>
              <a:t>th</a:t>
            </a:r>
            <a:r>
              <a:rPr lang="en-US" altLang="it-IT" sz="2500" b="1">
                <a:solidFill>
                  <a:srgbClr val="FAFD00"/>
                </a:solidFill>
              </a:rPr>
              <a:t> 2015 </a:t>
            </a:r>
            <a:r>
              <a:rPr lang="en-US" altLang="it-IT" sz="2500" b="1">
                <a:solidFill>
                  <a:srgbClr val="FAFD00"/>
                </a:solidFill>
                <a:sym typeface="Symbol" panose="05050102010706020507" pitchFamily="18" charset="2"/>
              </a:rPr>
              <a:t> 139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13065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800">
                <a:solidFill>
                  <a:srgbClr val="FFFFFF"/>
                </a:solidFill>
              </a:rPr>
              <a:t>NewEvaluations (69 pts)       Post-opFUP (68 pts)       FUPno-PEA (1pt)       ClinicalTrials (1 pt)</a:t>
            </a:r>
            <a:endParaRPr lang="en-US" altLang="it-IT" sz="1800">
              <a:solidFill>
                <a:srgbClr val="00FF00"/>
              </a:solidFill>
            </a:endParaRP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 flipH="1">
            <a:off x="685800" y="1600200"/>
            <a:ext cx="609600" cy="38100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52400" y="1947863"/>
            <a:ext cx="77168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600">
                <a:solidFill>
                  <a:srgbClr val="FFFFFF"/>
                </a:solidFill>
              </a:rPr>
              <a:t>CONFIRMED (35 pts - 51%)		               OTHER DIAGNOSIS (34 pts - 49%)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1295400" y="1600200"/>
            <a:ext cx="4267200" cy="38100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66675" y="4071938"/>
            <a:ext cx="449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2800" b="1" i="1">
                <a:solidFill>
                  <a:srgbClr val="0CF232"/>
                </a:solidFill>
              </a:rPr>
              <a:t>OPERABILITY RATE 94%</a:t>
            </a:r>
          </a:p>
        </p:txBody>
      </p:sp>
      <p:sp>
        <p:nvSpPr>
          <p:cNvPr id="45064" name="Text Box 10"/>
          <p:cNvSpPr txBox="1">
            <a:spLocks noChangeArrowheads="1"/>
          </p:cNvSpPr>
          <p:nvPr/>
        </p:nvSpPr>
        <p:spPr bwMode="auto">
          <a:xfrm>
            <a:off x="4564063" y="2286000"/>
            <a:ext cx="4579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RECENT ACUTE PUL EMB (11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- 11 medical therapy</a:t>
            </a:r>
            <a:endParaRPr lang="en-US" altLang="it-IT" sz="1400">
              <a:solidFill>
                <a:srgbClr val="00FF00"/>
              </a:solidFill>
            </a:endParaRPr>
          </a:p>
        </p:txBody>
      </p:sp>
      <p:sp>
        <p:nvSpPr>
          <p:cNvPr id="45065" name="Text Box 12"/>
          <p:cNvSpPr txBox="1">
            <a:spLocks noChangeArrowheads="1"/>
          </p:cNvSpPr>
          <p:nvPr/>
        </p:nvSpPr>
        <p:spPr bwMode="auto">
          <a:xfrm>
            <a:off x="4581525" y="5334000"/>
            <a:ext cx="45021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MISCELLANEOUS (3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- 1 PAH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- 2 Talassemia&amp;splenectomy</a:t>
            </a:r>
            <a:endParaRPr lang="en-US" altLang="it-IT" sz="1400">
              <a:solidFill>
                <a:srgbClr val="00FF00"/>
              </a:solidFill>
            </a:endParaRPr>
          </a:p>
        </p:txBody>
      </p:sp>
      <p:sp>
        <p:nvSpPr>
          <p:cNvPr id="45066" name="Text Box 13"/>
          <p:cNvSpPr txBox="1">
            <a:spLocks noChangeArrowheads="1"/>
          </p:cNvSpPr>
          <p:nvPr/>
        </p:nvSpPr>
        <p:spPr bwMode="auto">
          <a:xfrm>
            <a:off x="4572000" y="4214813"/>
            <a:ext cx="44942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PULMONARY ARTERY MALIGNACY (6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</a:t>
            </a:r>
            <a:r>
              <a:rPr lang="en-US" altLang="it-IT" sz="1400">
                <a:solidFill>
                  <a:srgbClr val="00FF00"/>
                </a:solidFill>
              </a:rPr>
              <a:t>- 2 PEAs     </a:t>
            </a:r>
            <a:r>
              <a:rPr lang="en-US" altLang="it-IT" sz="1400">
                <a:solidFill>
                  <a:srgbClr val="FFFFFF"/>
                </a:solidFill>
              </a:rPr>
              <a:t>- 2 inoperable     - 2 died before evaluation or before PEA</a:t>
            </a:r>
            <a:endParaRPr lang="en-US" altLang="it-IT" sz="1400">
              <a:solidFill>
                <a:srgbClr val="00FF00"/>
              </a:solidFill>
            </a:endParaRPr>
          </a:p>
        </p:txBody>
      </p:sp>
      <p:sp>
        <p:nvSpPr>
          <p:cNvPr id="45067" name="Text Box 13"/>
          <p:cNvSpPr txBox="1">
            <a:spLocks noChangeArrowheads="1"/>
          </p:cNvSpPr>
          <p:nvPr/>
        </p:nvSpPr>
        <p:spPr bwMode="auto">
          <a:xfrm>
            <a:off x="4572000" y="4886325"/>
            <a:ext cx="449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PULMONARY ARTERY ANEURYSM (1 pt)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- 1 medical therapy</a:t>
            </a:r>
          </a:p>
        </p:txBody>
      </p:sp>
      <p:sp>
        <p:nvSpPr>
          <p:cNvPr id="45068" name="Text Box 11"/>
          <p:cNvSpPr txBox="1">
            <a:spLocks noChangeArrowheads="1"/>
          </p:cNvSpPr>
          <p:nvPr/>
        </p:nvSpPr>
        <p:spPr bwMode="auto">
          <a:xfrm>
            <a:off x="4581525" y="3657600"/>
            <a:ext cx="4373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MINIMAL CTE LESIONS WITHOUT/LOW PH (6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 - 6 medical therapy</a:t>
            </a:r>
            <a:endParaRPr lang="en-US" altLang="it-IT" sz="1400">
              <a:solidFill>
                <a:srgbClr val="00FF00"/>
              </a:solidFill>
            </a:endParaRPr>
          </a:p>
        </p:txBody>
      </p:sp>
      <p:sp>
        <p:nvSpPr>
          <p:cNvPr id="45069" name="Text Box 10"/>
          <p:cNvSpPr txBox="1">
            <a:spLocks noChangeArrowheads="1"/>
          </p:cNvSpPr>
          <p:nvPr/>
        </p:nvSpPr>
        <p:spPr bwMode="auto">
          <a:xfrm>
            <a:off x="4562475" y="3209925"/>
            <a:ext cx="4579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ACUTE OVER CHRONIC (2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- 2 3-month m.t.→new evaluation</a:t>
            </a:r>
          </a:p>
        </p:txBody>
      </p:sp>
      <p:sp>
        <p:nvSpPr>
          <p:cNvPr id="45070" name="Text Box 10"/>
          <p:cNvSpPr txBox="1">
            <a:spLocks noChangeArrowheads="1"/>
          </p:cNvSpPr>
          <p:nvPr/>
        </p:nvSpPr>
        <p:spPr bwMode="auto">
          <a:xfrm>
            <a:off x="4572000" y="2743200"/>
            <a:ext cx="4579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PREVIOUS ACUTE PUL EMB WITHOUT SIGNS (5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- 5 medcal therapy</a:t>
            </a:r>
          </a:p>
        </p:txBody>
      </p:sp>
      <p:sp>
        <p:nvSpPr>
          <p:cNvPr id="45071" name="Text Box 8"/>
          <p:cNvSpPr txBox="1">
            <a:spLocks noChangeArrowheads="1"/>
          </p:cNvSpPr>
          <p:nvPr/>
        </p:nvSpPr>
        <p:spPr bwMode="auto">
          <a:xfrm>
            <a:off x="76200" y="2286000"/>
            <a:ext cx="4419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PROXIMAL LESIONS (33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</a:t>
            </a:r>
            <a:r>
              <a:rPr lang="en-US" altLang="it-IT" sz="1400">
                <a:solidFill>
                  <a:srgbClr val="55F749"/>
                </a:solidFill>
              </a:rPr>
              <a:t>- 26 PEAs (6 pts evaluated in 2014)</a:t>
            </a:r>
          </a:p>
          <a:p>
            <a:r>
              <a:rPr lang="en-US" altLang="it-IT" sz="1400">
                <a:solidFill>
                  <a:srgbClr val="55F749"/>
                </a:solidFill>
              </a:rPr>
              <a:t>  - 5 waiting for PEA</a:t>
            </a:r>
          </a:p>
          <a:p>
            <a:r>
              <a:rPr lang="en-US" altLang="it-IT" sz="1400">
                <a:solidFill>
                  <a:srgbClr val="55F749"/>
                </a:solidFill>
              </a:rPr>
              <a:t>  </a:t>
            </a:r>
            <a:r>
              <a:rPr lang="en-US" altLang="it-IT" sz="1400">
                <a:solidFill>
                  <a:srgbClr val="FFFFFF"/>
                </a:solidFill>
              </a:rPr>
              <a:t>- 3 refused evaluation for PEA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- 3 with severe co-morbidities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- 2 died before evaluation or before PEA</a:t>
            </a:r>
          </a:p>
        </p:txBody>
      </p:sp>
      <p:sp>
        <p:nvSpPr>
          <p:cNvPr id="45072" name="Text Box 9"/>
          <p:cNvSpPr txBox="1">
            <a:spLocks noChangeArrowheads="1"/>
          </p:cNvSpPr>
          <p:nvPr/>
        </p:nvSpPr>
        <p:spPr bwMode="auto">
          <a:xfrm>
            <a:off x="247650" y="5105400"/>
            <a:ext cx="43148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it-IT" sz="1400">
                <a:solidFill>
                  <a:srgbClr val="FFFFFF"/>
                </a:solidFill>
              </a:rPr>
              <a:t> DISTAL LESIONS (2 pts)</a:t>
            </a:r>
          </a:p>
          <a:p>
            <a:r>
              <a:rPr lang="en-US" altLang="it-IT" sz="1400">
                <a:solidFill>
                  <a:srgbClr val="FFFFFF"/>
                </a:solidFill>
              </a:rPr>
              <a:t>  - 1</a:t>
            </a:r>
            <a:r>
              <a:rPr lang="en-US" altLang="it-IT" sz="1400">
                <a:solidFill>
                  <a:srgbClr val="FFFFFF"/>
                </a:solidFill>
                <a:sym typeface="Symbol" panose="05050102010706020507" pitchFamily="18" charset="2"/>
              </a:rPr>
              <a:t> </a:t>
            </a:r>
            <a:r>
              <a:rPr lang="en-US" altLang="it-IT" sz="1400">
                <a:solidFill>
                  <a:srgbClr val="FFFFFF"/>
                </a:solidFill>
              </a:rPr>
              <a:t>DLTx waiting-list</a:t>
            </a:r>
            <a:endParaRPr lang="en-US" altLang="it-IT" sz="1100">
              <a:solidFill>
                <a:srgbClr val="FFFFFF"/>
              </a:solidFill>
            </a:endParaRPr>
          </a:p>
          <a:p>
            <a:r>
              <a:rPr lang="en-US" altLang="it-IT" sz="1400">
                <a:solidFill>
                  <a:srgbClr val="FFFFFF"/>
                </a:solidFill>
              </a:rPr>
              <a:t>  - 1 controindication for DLTx</a:t>
            </a:r>
            <a:endParaRPr lang="en-US" altLang="it-IT" sz="11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AMOUNT OF PATIENTS</a:t>
            </a:r>
          </a:p>
          <a:p>
            <a:pPr algn="ctr"/>
            <a:r>
              <a:rPr lang="en-US" altLang="it-IT" sz="2000" b="1">
                <a:solidFill>
                  <a:srgbClr val="FAFD00"/>
                </a:solidFill>
              </a:rPr>
              <a:t>531 PEAs</a:t>
            </a:r>
          </a:p>
          <a:p>
            <a:pPr algn="ctr"/>
            <a:endParaRPr lang="en-US" altLang="it-IT" sz="3700" b="1">
              <a:solidFill>
                <a:srgbClr val="FAFD00"/>
              </a:solidFill>
            </a:endParaRPr>
          </a:p>
        </p:txBody>
      </p:sp>
      <p:graphicFrame>
        <p:nvGraphicFramePr>
          <p:cNvPr id="46083" name="Chart 7"/>
          <p:cNvGraphicFramePr>
            <a:graphicFrameLocks/>
          </p:cNvGraphicFramePr>
          <p:nvPr/>
        </p:nvGraphicFramePr>
        <p:xfrm>
          <a:off x="177800" y="1320800"/>
          <a:ext cx="8767763" cy="500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9" r:id="rId4" imgW="8766808" imgH="5005250" progId="Excel.Chart.8">
                  <p:embed/>
                </p:oleObj>
              </mc:Choice>
              <mc:Fallback>
                <p:oleObj r:id="rId4" imgW="8766808" imgH="5005250" progId="Excel.Chart.8">
                  <p:embed/>
                  <p:pic>
                    <p:nvPicPr>
                      <p:cNvPr id="0" name="Chart 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320800"/>
                        <a:ext cx="8767763" cy="500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4" name="Text Box 8"/>
          <p:cNvSpPr txBox="1">
            <a:spLocks noChangeArrowheads="1"/>
          </p:cNvSpPr>
          <p:nvPr/>
        </p:nvSpPr>
        <p:spPr bwMode="auto">
          <a:xfrm>
            <a:off x="1562100" y="5418138"/>
            <a:ext cx="8255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000" b="1">
                <a:solidFill>
                  <a:schemeClr val="tx1"/>
                </a:solidFill>
                <a:sym typeface="Symbol" panose="05050102010706020507" pitchFamily="18" charset="2"/>
              </a:rPr>
              <a:t> 5 PEAs / yr</a:t>
            </a:r>
            <a:endParaRPr lang="en-US" altLang="it-IT" sz="1000" b="1">
              <a:solidFill>
                <a:schemeClr val="tx1"/>
              </a:solidFill>
            </a:endParaRPr>
          </a:p>
        </p:txBody>
      </p:sp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3471863" y="5014913"/>
            <a:ext cx="974725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000" b="1">
                <a:solidFill>
                  <a:schemeClr val="tx1"/>
                </a:solidFill>
                <a:sym typeface="Symbol" panose="05050102010706020507" pitchFamily="18" charset="2"/>
              </a:rPr>
              <a:t> 15 PEAs / yr</a:t>
            </a:r>
            <a:endParaRPr lang="en-US" altLang="it-IT" sz="1000" b="1">
              <a:solidFill>
                <a:schemeClr val="tx1"/>
              </a:solidFill>
            </a:endParaRP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5416550" y="4648200"/>
            <a:ext cx="88741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000" b="1">
                <a:solidFill>
                  <a:schemeClr val="tx1"/>
                </a:solidFill>
                <a:sym typeface="Symbol" panose="05050102010706020507" pitchFamily="18" charset="2"/>
              </a:rPr>
              <a:t> 20 PEAs / yr</a:t>
            </a:r>
            <a:endParaRPr lang="en-US" altLang="it-IT" sz="1000" b="1">
              <a:solidFill>
                <a:schemeClr val="tx1"/>
              </a:solidFill>
            </a:endParaRPr>
          </a:p>
        </p:txBody>
      </p:sp>
      <p:sp>
        <p:nvSpPr>
          <p:cNvPr id="46087" name="Text Box 8"/>
          <p:cNvSpPr txBox="1">
            <a:spLocks noChangeArrowheads="1"/>
          </p:cNvSpPr>
          <p:nvPr/>
        </p:nvSpPr>
        <p:spPr bwMode="auto">
          <a:xfrm>
            <a:off x="7334250" y="2276475"/>
            <a:ext cx="974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000" b="1">
                <a:solidFill>
                  <a:schemeClr val="tx1"/>
                </a:solidFill>
                <a:sym typeface="Symbol" panose="05050102010706020507" pitchFamily="18" charset="2"/>
              </a:rPr>
              <a:t> 65 PEAs / yr</a:t>
            </a:r>
            <a:endParaRPr lang="en-US" altLang="it-IT" sz="1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1400" b="1">
                <a:solidFill>
                  <a:srgbClr val="00DFCA"/>
                </a:solidFill>
              </a:rPr>
              <a:t> </a:t>
            </a:r>
            <a:r>
              <a:rPr lang="en-US" altLang="it-IT" sz="3700" b="1">
                <a:solidFill>
                  <a:srgbClr val="FAFD00"/>
                </a:solidFill>
              </a:rPr>
              <a:t>PEA EXPERT CENTER</a:t>
            </a:r>
          </a:p>
        </p:txBody>
      </p:sp>
      <p:pic>
        <p:nvPicPr>
          <p:cNvPr id="47107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333500"/>
            <a:ext cx="8128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08" name="Group 2"/>
          <p:cNvGrpSpPr>
            <a:grpSpLocks/>
          </p:cNvGrpSpPr>
          <p:nvPr/>
        </p:nvGrpSpPr>
        <p:grpSpPr bwMode="auto">
          <a:xfrm>
            <a:off x="1022350" y="4953000"/>
            <a:ext cx="7099300" cy="1098550"/>
            <a:chOff x="1022350" y="4953000"/>
            <a:chExt cx="7099300" cy="1098550"/>
          </a:xfrm>
        </p:grpSpPr>
        <p:pic>
          <p:nvPicPr>
            <p:cNvPr id="47109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350" y="4953000"/>
              <a:ext cx="7099300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0" name="Rectangle 1"/>
            <p:cNvSpPr>
              <a:spLocks noChangeArrowheads="1"/>
            </p:cNvSpPr>
            <p:nvPr/>
          </p:nvSpPr>
          <p:spPr bwMode="auto">
            <a:xfrm>
              <a:off x="1022350" y="4953000"/>
              <a:ext cx="1111250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1400" b="1">
                <a:solidFill>
                  <a:srgbClr val="00DFCA"/>
                </a:solidFill>
              </a:rPr>
              <a:t> </a:t>
            </a:r>
            <a:r>
              <a:rPr lang="en-US" altLang="it-IT" sz="3700" b="1">
                <a:solidFill>
                  <a:srgbClr val="FAFD00"/>
                </a:solidFill>
              </a:rPr>
              <a:t>PEA EXPERT CENTER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543300"/>
            <a:ext cx="88836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2" name="Group 5"/>
          <p:cNvGrpSpPr>
            <a:grpSpLocks/>
          </p:cNvGrpSpPr>
          <p:nvPr/>
        </p:nvGrpSpPr>
        <p:grpSpPr bwMode="auto">
          <a:xfrm>
            <a:off x="936625" y="1198563"/>
            <a:ext cx="7270750" cy="2195512"/>
            <a:chOff x="936000" y="1198652"/>
            <a:chExt cx="7272000" cy="2196000"/>
          </a:xfrm>
        </p:grpSpPr>
        <p:sp>
          <p:nvSpPr>
            <p:cNvPr id="48134" name="Rectangle 3"/>
            <p:cNvSpPr>
              <a:spLocks noChangeArrowheads="1"/>
            </p:cNvSpPr>
            <p:nvPr/>
          </p:nvSpPr>
          <p:spPr bwMode="auto">
            <a:xfrm>
              <a:off x="936000" y="1198652"/>
              <a:ext cx="7272000" cy="219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pic>
          <p:nvPicPr>
            <p:cNvPr id="4813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219200"/>
              <a:ext cx="7162800" cy="191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1106" y="3144487"/>
              <a:ext cx="3076575" cy="218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133" name="Rectangle 6"/>
          <p:cNvSpPr>
            <a:spLocks noChangeArrowheads="1"/>
          </p:cNvSpPr>
          <p:nvPr/>
        </p:nvSpPr>
        <p:spPr bwMode="auto">
          <a:xfrm>
            <a:off x="6619875" y="4084638"/>
            <a:ext cx="619125" cy="228600"/>
          </a:xfrm>
          <a:prstGeom prst="rect">
            <a:avLst/>
          </a:prstGeom>
          <a:solidFill>
            <a:srgbClr val="FF0000">
              <a:alpha val="20000"/>
            </a:srgbClr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4"/>
          <p:cNvGraphicFramePr>
            <a:graphicFrameLocks noChangeAspect="1"/>
          </p:cNvGraphicFramePr>
          <p:nvPr/>
        </p:nvGraphicFramePr>
        <p:xfrm>
          <a:off x="1447800" y="1219200"/>
          <a:ext cx="6248400" cy="494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7" name="Image" r:id="rId3" imgW="7273690" imgH="5755426" progId="Photoshop.Image.4">
                  <p:embed/>
                </p:oleObj>
              </mc:Choice>
              <mc:Fallback>
                <p:oleObj name="Image" r:id="rId3" imgW="7273690" imgH="5755426" progId="Photoshop.Image.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219200"/>
                        <a:ext cx="6248400" cy="4945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1400" b="1">
                <a:solidFill>
                  <a:srgbClr val="00DFCA"/>
                </a:solidFill>
              </a:rPr>
              <a:t> </a:t>
            </a:r>
            <a:r>
              <a:rPr lang="en-US" altLang="it-IT" sz="3700" b="1">
                <a:solidFill>
                  <a:srgbClr val="FAFD00"/>
                </a:solidFill>
              </a:rPr>
              <a:t>MAIN WORLD PEA CENTERS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3048000" y="3149600"/>
            <a:ext cx="1981200" cy="2401888"/>
            <a:chOff x="1920" y="1984"/>
            <a:chExt cx="1248" cy="1513"/>
          </a:xfrm>
        </p:grpSpPr>
        <p:sp>
          <p:nvSpPr>
            <p:cNvPr id="49173" name="Line 13"/>
            <p:cNvSpPr>
              <a:spLocks noChangeShapeType="1"/>
            </p:cNvSpPr>
            <p:nvPr/>
          </p:nvSpPr>
          <p:spPr bwMode="auto">
            <a:xfrm flipH="1">
              <a:off x="2536" y="2012"/>
              <a:ext cx="244" cy="10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9174" name="Oval 8"/>
            <p:cNvSpPr>
              <a:spLocks noChangeArrowheads="1"/>
            </p:cNvSpPr>
            <p:nvPr/>
          </p:nvSpPr>
          <p:spPr bwMode="auto">
            <a:xfrm>
              <a:off x="2760" y="1984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9175" name="Text Box 15"/>
            <p:cNvSpPr txBox="1">
              <a:spLocks noChangeArrowheads="1"/>
            </p:cNvSpPr>
            <p:nvPr/>
          </p:nvSpPr>
          <p:spPr bwMode="auto">
            <a:xfrm>
              <a:off x="1920" y="3028"/>
              <a:ext cx="1248" cy="46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it-IT" sz="1200"/>
                <a:t>Paris, France</a:t>
              </a:r>
            </a:p>
            <a:p>
              <a:pPr algn="ctr"/>
              <a:r>
                <a:rPr lang="en-US" altLang="it-IT" sz="1200">
                  <a:cs typeface="Arial" panose="020B0604020202020204" pitchFamily="34" charset="0"/>
                </a:rPr>
                <a:t>≈120</a:t>
              </a:r>
              <a:r>
                <a:rPr lang="en-US" altLang="it-IT" sz="1200"/>
                <a:t> PEAs / year</a:t>
              </a:r>
            </a:p>
            <a:p>
              <a:pPr algn="ctr">
                <a:spcBef>
                  <a:spcPct val="25000"/>
                </a:spcBef>
              </a:pPr>
              <a:r>
                <a:rPr lang="en-US" altLang="it-IT" sz="800"/>
                <a:t>NATIONAL REFERRAL PROGRAM FOR EXCELLENCE</a:t>
              </a:r>
              <a:endParaRPr lang="en-US" altLang="it-IT" sz="1200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2260600" y="1441450"/>
            <a:ext cx="2311400" cy="1676400"/>
            <a:chOff x="1424" y="908"/>
            <a:chExt cx="1456" cy="1056"/>
          </a:xfrm>
        </p:grpSpPr>
        <p:sp>
          <p:nvSpPr>
            <p:cNvPr id="49170" name="Oval 7"/>
            <p:cNvSpPr>
              <a:spLocks noChangeArrowheads="1"/>
            </p:cNvSpPr>
            <p:nvPr/>
          </p:nvSpPr>
          <p:spPr bwMode="auto">
            <a:xfrm>
              <a:off x="2728" y="1916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9171" name="Text Box 14"/>
            <p:cNvSpPr txBox="1">
              <a:spLocks noChangeArrowheads="1"/>
            </p:cNvSpPr>
            <p:nvPr/>
          </p:nvSpPr>
          <p:spPr bwMode="auto">
            <a:xfrm>
              <a:off x="1424" y="908"/>
              <a:ext cx="1456" cy="39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it-IT" sz="1200"/>
                <a:t>Cambridge, UK</a:t>
              </a:r>
            </a:p>
            <a:p>
              <a:pPr algn="ctr"/>
              <a:r>
                <a:rPr lang="en-US" altLang="it-IT" sz="1200">
                  <a:cs typeface="Arial" panose="020B0604020202020204" pitchFamily="34" charset="0"/>
                </a:rPr>
                <a:t>≈150</a:t>
              </a:r>
              <a:r>
                <a:rPr lang="en-US" altLang="it-IT" sz="1200"/>
                <a:t> PEAs / year</a:t>
              </a:r>
            </a:p>
            <a:p>
              <a:pPr algn="ctr">
                <a:spcBef>
                  <a:spcPct val="25000"/>
                </a:spcBef>
              </a:pPr>
              <a:r>
                <a:rPr lang="en-US" altLang="it-IT" sz="800"/>
                <a:t>NATIONAL REFERRAL PROGRAM BY LAW</a:t>
              </a:r>
              <a:endParaRPr lang="en-US" altLang="it-IT" sz="1200"/>
            </a:p>
          </p:txBody>
        </p:sp>
        <p:sp>
          <p:nvSpPr>
            <p:cNvPr id="49172" name="Line 17"/>
            <p:cNvSpPr>
              <a:spLocks noChangeShapeType="1"/>
            </p:cNvSpPr>
            <p:nvPr/>
          </p:nvSpPr>
          <p:spPr bwMode="auto">
            <a:xfrm flipH="1" flipV="1">
              <a:off x="2132" y="1300"/>
              <a:ext cx="604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4521200" y="3225800"/>
            <a:ext cx="2176463" cy="1406525"/>
            <a:chOff x="2848" y="2032"/>
            <a:chExt cx="1371" cy="886"/>
          </a:xfrm>
        </p:grpSpPr>
        <p:sp>
          <p:nvSpPr>
            <p:cNvPr id="49167" name="Oval 9"/>
            <p:cNvSpPr>
              <a:spLocks noChangeArrowheads="1"/>
            </p:cNvSpPr>
            <p:nvPr/>
          </p:nvSpPr>
          <p:spPr bwMode="auto">
            <a:xfrm>
              <a:off x="2848" y="2032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9168" name="Line 16"/>
            <p:cNvSpPr>
              <a:spLocks noChangeShapeType="1"/>
            </p:cNvSpPr>
            <p:nvPr/>
          </p:nvSpPr>
          <p:spPr bwMode="auto">
            <a:xfrm flipH="1" flipV="1">
              <a:off x="2892" y="2064"/>
              <a:ext cx="708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9169" name="Text Box 19"/>
            <p:cNvSpPr txBox="1">
              <a:spLocks noChangeArrowheads="1"/>
            </p:cNvSpPr>
            <p:nvPr/>
          </p:nvSpPr>
          <p:spPr bwMode="auto">
            <a:xfrm>
              <a:off x="2971" y="2545"/>
              <a:ext cx="1248" cy="37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it-IT" sz="1200"/>
                <a:t>Pavia, Italy</a:t>
              </a:r>
            </a:p>
            <a:p>
              <a:pPr algn="ctr"/>
              <a:r>
                <a:rPr lang="en-US" altLang="it-IT" sz="1200">
                  <a:cs typeface="Arial" panose="020B0604020202020204" pitchFamily="34" charset="0"/>
                </a:rPr>
                <a:t>≈80</a:t>
              </a:r>
              <a:r>
                <a:rPr lang="en-US" altLang="it-IT" sz="1200"/>
                <a:t> PEAs / year</a:t>
              </a:r>
            </a:p>
            <a:p>
              <a:pPr algn="ctr"/>
              <a:r>
                <a:rPr lang="en-US" altLang="it-IT" sz="800"/>
                <a:t>MORE THAN ONE PROGRAM</a:t>
              </a:r>
              <a:endParaRPr lang="en-US" altLang="it-IT" sz="1200"/>
            </a:p>
          </p:txBody>
        </p:sp>
      </p:grp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4527550" y="1993900"/>
            <a:ext cx="2482850" cy="1149350"/>
            <a:chOff x="2852" y="1256"/>
            <a:chExt cx="1564" cy="724"/>
          </a:xfrm>
        </p:grpSpPr>
        <p:sp>
          <p:nvSpPr>
            <p:cNvPr id="49164" name="Text Box 12"/>
            <p:cNvSpPr txBox="1">
              <a:spLocks noChangeArrowheads="1"/>
            </p:cNvSpPr>
            <p:nvPr/>
          </p:nvSpPr>
          <p:spPr bwMode="auto">
            <a:xfrm>
              <a:off x="3168" y="1256"/>
              <a:ext cx="1248" cy="37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it-IT" sz="1200"/>
                <a:t>Bad Nauheim, Germany</a:t>
              </a:r>
            </a:p>
            <a:p>
              <a:pPr algn="ctr"/>
              <a:r>
                <a:rPr lang="en-US" altLang="it-IT" sz="1200">
                  <a:cs typeface="Arial" panose="020B0604020202020204" pitchFamily="34" charset="0"/>
                </a:rPr>
                <a:t>≈80</a:t>
              </a:r>
              <a:r>
                <a:rPr lang="en-US" altLang="it-IT" sz="1200"/>
                <a:t> PEAs / year</a:t>
              </a:r>
            </a:p>
            <a:p>
              <a:pPr algn="ctr"/>
              <a:r>
                <a:rPr lang="en-US" altLang="it-IT" sz="800"/>
                <a:t>MORE THAN ONE PROGRAM</a:t>
              </a:r>
            </a:p>
          </p:txBody>
        </p:sp>
        <p:sp>
          <p:nvSpPr>
            <p:cNvPr id="49165" name="Line 18"/>
            <p:cNvSpPr>
              <a:spLocks noChangeShapeType="1"/>
            </p:cNvSpPr>
            <p:nvPr/>
          </p:nvSpPr>
          <p:spPr bwMode="auto">
            <a:xfrm flipH="1">
              <a:off x="2880" y="1632"/>
              <a:ext cx="768" cy="3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9166" name="Oval 20"/>
            <p:cNvSpPr>
              <a:spLocks noChangeArrowheads="1"/>
            </p:cNvSpPr>
            <p:nvPr/>
          </p:nvSpPr>
          <p:spPr bwMode="auto">
            <a:xfrm>
              <a:off x="2852" y="1932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</p:grp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381000" y="3473450"/>
            <a:ext cx="2038350" cy="1157288"/>
            <a:chOff x="240" y="2188"/>
            <a:chExt cx="1284" cy="729"/>
          </a:xfrm>
        </p:grpSpPr>
        <p:sp>
          <p:nvSpPr>
            <p:cNvPr id="49161" name="Text Box 10"/>
            <p:cNvSpPr txBox="1">
              <a:spLocks noChangeArrowheads="1"/>
            </p:cNvSpPr>
            <p:nvPr/>
          </p:nvSpPr>
          <p:spPr bwMode="auto">
            <a:xfrm>
              <a:off x="240" y="2448"/>
              <a:ext cx="1248" cy="46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it-IT" sz="1200"/>
                <a:t>San Diego, California, USA</a:t>
              </a:r>
            </a:p>
            <a:p>
              <a:pPr algn="ctr"/>
              <a:r>
                <a:rPr lang="en-US" altLang="it-IT" sz="1200">
                  <a:cs typeface="Arial" panose="020B0604020202020204" pitchFamily="34" charset="0"/>
                </a:rPr>
                <a:t>≈160</a:t>
              </a:r>
              <a:r>
                <a:rPr lang="en-US" altLang="it-IT" sz="1200"/>
                <a:t> PEAs / year</a:t>
              </a:r>
            </a:p>
            <a:p>
              <a:pPr algn="ctr">
                <a:spcBef>
                  <a:spcPct val="25000"/>
                </a:spcBef>
              </a:pPr>
              <a:r>
                <a:rPr lang="en-US" altLang="it-IT" sz="800"/>
                <a:t>NATIONAL REFERRAL PROGRAM FOR EXCELLENCE</a:t>
              </a:r>
            </a:p>
          </p:txBody>
        </p:sp>
        <p:sp>
          <p:nvSpPr>
            <p:cNvPr id="49162" name="Line 11"/>
            <p:cNvSpPr>
              <a:spLocks noChangeShapeType="1"/>
            </p:cNvSpPr>
            <p:nvPr/>
          </p:nvSpPr>
          <p:spPr bwMode="auto">
            <a:xfrm flipV="1">
              <a:off x="826" y="2213"/>
              <a:ext cx="672" cy="2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9163" name="Oval 6"/>
            <p:cNvSpPr>
              <a:spLocks noChangeArrowheads="1"/>
            </p:cNvSpPr>
            <p:nvPr/>
          </p:nvSpPr>
          <p:spPr bwMode="auto">
            <a:xfrm>
              <a:off x="1476" y="2188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228600"/>
            <a:ext cx="91424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PEA POPULATION</a:t>
            </a:r>
            <a:br>
              <a:rPr lang="en-US" altLang="it-IT" sz="3700" b="1">
                <a:solidFill>
                  <a:srgbClr val="FAFD00"/>
                </a:solidFill>
              </a:rPr>
            </a:br>
            <a:r>
              <a:rPr lang="en-US" altLang="it-IT" sz="2000" b="1">
                <a:solidFill>
                  <a:srgbClr val="FAFD00"/>
                </a:solidFill>
              </a:rPr>
              <a:t>OF 620 PEAs</a:t>
            </a:r>
          </a:p>
        </p:txBody>
      </p:sp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1143000" y="2057400"/>
          <a:ext cx="8162925" cy="427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1" name="Document" r:id="rId5" imgW="9610868" imgH="5032642" progId="Word.Document.8">
                  <p:embed/>
                </p:oleObj>
              </mc:Choice>
              <mc:Fallback>
                <p:oleObj name="Document" r:id="rId5" imgW="9610868" imgH="5032642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057400"/>
                        <a:ext cx="8162925" cy="427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  <a:cs typeface="Times New Roman" panose="02020603050405020304" pitchFamily="18" charset="0"/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  <a:cs typeface="Times New Roman" panose="02020603050405020304" pitchFamily="18" charset="0"/>
              </a:rPr>
              <a:t/>
            </a:r>
            <a:br>
              <a:rPr lang="en-US" altLang="it-IT" sz="1800" b="1">
                <a:solidFill>
                  <a:srgbClr val="00DFCA"/>
                </a:solidFill>
                <a:cs typeface="Times New Roman" panose="02020603050405020304" pitchFamily="18" charset="0"/>
              </a:rPr>
            </a:br>
            <a:r>
              <a:rPr lang="en-US" altLang="it-IT" sz="1800" b="1">
                <a:solidFill>
                  <a:srgbClr val="00DFCA"/>
                </a:solidFill>
                <a:cs typeface="Times New Roman" panose="02020603050405020304" pitchFamily="18" charset="0"/>
              </a:rPr>
              <a:t> </a:t>
            </a:r>
            <a:r>
              <a:rPr lang="en-US" altLang="it-IT" sz="3700" b="1">
                <a:solidFill>
                  <a:srgbClr val="FAFD00"/>
                </a:solidFill>
                <a:cs typeface="Times New Roman" panose="02020603050405020304" pitchFamily="18" charset="0"/>
              </a:rPr>
              <a:t>AGE</a:t>
            </a:r>
          </a:p>
          <a:p>
            <a:pPr algn="ctr"/>
            <a:r>
              <a:rPr lang="en-US" altLang="it-IT" sz="2000" b="1">
                <a:solidFill>
                  <a:srgbClr val="FAFD00"/>
                </a:solidFill>
              </a:rPr>
              <a:t>OF 620 PEAs</a:t>
            </a:r>
          </a:p>
        </p:txBody>
      </p:sp>
      <p:graphicFrame>
        <p:nvGraphicFramePr>
          <p:cNvPr id="51203" name="Chart 3"/>
          <p:cNvGraphicFramePr>
            <a:graphicFrameLocks/>
          </p:cNvGraphicFramePr>
          <p:nvPr/>
        </p:nvGraphicFramePr>
        <p:xfrm>
          <a:off x="177800" y="1320800"/>
          <a:ext cx="8778875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5" r:id="rId4" imgW="8779001" imgH="5127180" progId="Excel.Chart.8">
                  <p:embed/>
                </p:oleObj>
              </mc:Choice>
              <mc:Fallback>
                <p:oleObj r:id="rId4" imgW="8779001" imgH="5127180" progId="Excel.Char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320800"/>
                        <a:ext cx="8778875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INTRODUCTION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52400" y="2133600"/>
            <a:ext cx="8915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 i="1">
                <a:solidFill>
                  <a:srgbClr val="0CF232"/>
                </a:solidFill>
              </a:rPr>
              <a:t>Chronic thromboembolic pulmonary hypertension (CTEPH)</a:t>
            </a:r>
            <a:r>
              <a:rPr lang="en-US" altLang="it-IT" sz="2600">
                <a:solidFill>
                  <a:srgbClr val="FFFFFF"/>
                </a:solidFill>
              </a:rPr>
              <a:t> represents the </a:t>
            </a:r>
            <a:r>
              <a:rPr lang="en-US" altLang="it-IT" sz="2600" i="1">
                <a:solidFill>
                  <a:srgbClr val="0CF232"/>
                </a:solidFill>
              </a:rPr>
              <a:t>only</a:t>
            </a:r>
            <a:r>
              <a:rPr lang="en-US" altLang="it-IT" sz="2600">
                <a:solidFill>
                  <a:srgbClr val="FFFFFF"/>
                </a:solidFill>
              </a:rPr>
              <a:t> type of pulmonary hypertension surgically treatable, in the majority of cases, without transplant</a:t>
            </a:r>
          </a:p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endParaRPr lang="en-US" altLang="it-IT" sz="260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This life-saving conservative surgery is called </a:t>
            </a:r>
            <a:r>
              <a:rPr lang="en-US" altLang="it-IT" sz="2600" i="1">
                <a:solidFill>
                  <a:srgbClr val="0CF232"/>
                </a:solidFill>
              </a:rPr>
              <a:t>pulmonary endarterectomy</a:t>
            </a:r>
            <a:r>
              <a:rPr lang="en-US" altLang="it-IT" sz="2600">
                <a:solidFill>
                  <a:srgbClr val="FFFFFF"/>
                </a:solidFill>
              </a:rPr>
              <a:t> </a:t>
            </a:r>
            <a:r>
              <a:rPr lang="en-US" altLang="it-IT" sz="2600" i="1">
                <a:solidFill>
                  <a:srgbClr val="0CF232"/>
                </a:solidFill>
              </a:rPr>
              <a:t>(PEA)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  <a:cs typeface="Times New Roman" panose="02020603050405020304" pitchFamily="18" charset="0"/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  <a:cs typeface="Times New Roman" panose="02020603050405020304" pitchFamily="18" charset="0"/>
              </a:rPr>
              <a:t/>
            </a:r>
            <a:br>
              <a:rPr lang="en-US" altLang="it-IT" sz="1800" b="1">
                <a:solidFill>
                  <a:srgbClr val="00DFCA"/>
                </a:solidFill>
                <a:cs typeface="Times New Roman" panose="02020603050405020304" pitchFamily="18" charset="0"/>
              </a:rPr>
            </a:br>
            <a:r>
              <a:rPr lang="en-US" altLang="it-IT" sz="1800" b="1">
                <a:solidFill>
                  <a:srgbClr val="00DFCA"/>
                </a:solidFill>
                <a:cs typeface="Times New Roman" panose="02020603050405020304" pitchFamily="18" charset="0"/>
              </a:rPr>
              <a:t> </a:t>
            </a:r>
            <a:r>
              <a:rPr lang="en-US" altLang="it-IT" sz="3700" b="1">
                <a:solidFill>
                  <a:srgbClr val="FAFD00"/>
                </a:solidFill>
                <a:cs typeface="Times New Roman" panose="02020603050405020304" pitchFamily="18" charset="0"/>
              </a:rPr>
              <a:t>AGE</a:t>
            </a:r>
          </a:p>
          <a:p>
            <a:pPr algn="ctr"/>
            <a:r>
              <a:rPr lang="en-US" altLang="it-IT" sz="2000" b="1">
                <a:solidFill>
                  <a:srgbClr val="FAFD00"/>
                </a:solidFill>
              </a:rPr>
              <a:t>OF 620 PEAs</a:t>
            </a:r>
          </a:p>
        </p:txBody>
      </p:sp>
      <p:graphicFrame>
        <p:nvGraphicFramePr>
          <p:cNvPr id="52227" name="Chart 3"/>
          <p:cNvGraphicFramePr>
            <a:graphicFrameLocks/>
          </p:cNvGraphicFramePr>
          <p:nvPr/>
        </p:nvGraphicFramePr>
        <p:xfrm>
          <a:off x="101600" y="1244600"/>
          <a:ext cx="8940800" cy="520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9" r:id="rId4" imgW="8937511" imgH="5206435" progId="Excel.Chart.8">
                  <p:embed/>
                </p:oleObj>
              </mc:Choice>
              <mc:Fallback>
                <p:oleObj r:id="rId4" imgW="8937511" imgH="5206435" progId="Excel.Char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" y="1244600"/>
                        <a:ext cx="8940800" cy="520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265113"/>
            <a:ext cx="91440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3500" b="1">
                <a:solidFill>
                  <a:srgbClr val="FAFD00"/>
                </a:solidFill>
              </a:rPr>
              <a:t>WHO CLASS DISTRIBUTION</a:t>
            </a:r>
          </a:p>
        </p:txBody>
      </p:sp>
      <p:graphicFrame>
        <p:nvGraphicFramePr>
          <p:cNvPr id="53251" name="Chart 3"/>
          <p:cNvGraphicFramePr>
            <a:graphicFrameLocks/>
          </p:cNvGraphicFramePr>
          <p:nvPr/>
        </p:nvGraphicFramePr>
        <p:xfrm>
          <a:off x="101600" y="1016000"/>
          <a:ext cx="8940800" cy="551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3" r:id="rId4" imgW="8937511" imgH="5511262" progId="Excel.Chart.8">
                  <p:embed/>
                </p:oleObj>
              </mc:Choice>
              <mc:Fallback>
                <p:oleObj r:id="rId4" imgW="8937511" imgH="5511262" progId="Excel.Char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" y="1016000"/>
                        <a:ext cx="8940800" cy="551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ARTERIAL BLOOD GASES</a:t>
            </a:r>
            <a:br>
              <a:rPr lang="en-US" altLang="it-IT" sz="3700" b="1">
                <a:solidFill>
                  <a:srgbClr val="FAFD00"/>
                </a:solidFill>
              </a:rPr>
            </a:br>
            <a:r>
              <a:rPr lang="en-US" altLang="it-IT" sz="2000" b="1">
                <a:solidFill>
                  <a:srgbClr val="FAFD00"/>
                </a:solidFill>
              </a:rPr>
              <a:t>OF 620 PEAs</a:t>
            </a:r>
          </a:p>
        </p:txBody>
      </p:sp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914400" y="2219325"/>
          <a:ext cx="7797800" cy="316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7" name="Document" r:id="rId3" imgW="7814709" imgH="3175859" progId="Word.Document.8">
                  <p:embed/>
                </p:oleObj>
              </mc:Choice>
              <mc:Fallback>
                <p:oleObj name="Document" r:id="rId3" imgW="7814709" imgH="3175859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219325"/>
                        <a:ext cx="7797800" cy="316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MODIFIED BRUCE TEST</a:t>
            </a:r>
            <a:br>
              <a:rPr lang="en-US" altLang="it-IT" sz="3700" b="1">
                <a:solidFill>
                  <a:srgbClr val="FAFD00"/>
                </a:solidFill>
              </a:rPr>
            </a:br>
            <a:r>
              <a:rPr lang="en-US" altLang="it-IT" sz="2000" b="1">
                <a:solidFill>
                  <a:srgbClr val="FAFD00"/>
                </a:solidFill>
              </a:rPr>
              <a:t>OF 620 PEAs</a:t>
            </a: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606425" y="1879600"/>
          <a:ext cx="7797800" cy="379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1" name="Document" r:id="rId3" imgW="7829405" imgH="3803184" progId="Word.Document.8">
                  <p:embed/>
                </p:oleObj>
              </mc:Choice>
              <mc:Fallback>
                <p:oleObj name="Document" r:id="rId3" imgW="7829405" imgH="3803184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425" y="1879600"/>
                        <a:ext cx="7797800" cy="379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1Interv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371600"/>
            <a:ext cx="25050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 descr="2Interven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2286000"/>
            <a:ext cx="2506663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 descr="3Interven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76600"/>
            <a:ext cx="26416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5718175" y="1333500"/>
            <a:ext cx="31210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0CF232"/>
              </a:buClr>
              <a:buFontTx/>
              <a:buChar char="•"/>
            </a:pPr>
            <a:r>
              <a:rPr lang="en-US" altLang="it-IT" sz="1800">
                <a:solidFill>
                  <a:srgbClr val="FFFFFF"/>
                </a:solidFill>
              </a:rPr>
              <a:t> Median sternotomy</a:t>
            </a:r>
          </a:p>
          <a:p>
            <a:pPr>
              <a:buClr>
                <a:srgbClr val="0CF232"/>
              </a:buClr>
              <a:buFontTx/>
              <a:buChar char="•"/>
            </a:pPr>
            <a:r>
              <a:rPr lang="en-US" altLang="it-IT" sz="1800">
                <a:solidFill>
                  <a:srgbClr val="FFFFFF"/>
                </a:solidFill>
              </a:rPr>
              <a:t> Cardio Pulmonary Bypass</a:t>
            </a:r>
          </a:p>
          <a:p>
            <a:pPr>
              <a:buClr>
                <a:srgbClr val="0CF232"/>
              </a:buClr>
              <a:buFontTx/>
              <a:buChar char="•"/>
            </a:pPr>
            <a:r>
              <a:rPr lang="en-US" altLang="it-IT" sz="1800">
                <a:solidFill>
                  <a:srgbClr val="FFFFFF"/>
                </a:solidFill>
              </a:rPr>
              <a:t> Moderate hypotermia (24 </a:t>
            </a:r>
            <a:r>
              <a:rPr lang="en-US" altLang="it-IT" sz="1800">
                <a:solidFill>
                  <a:srgbClr val="FFFFFF"/>
                </a:solidFill>
                <a:cs typeface="Times New Roman" panose="02020603050405020304" pitchFamily="18" charset="0"/>
              </a:rPr>
              <a:t>°C)</a:t>
            </a:r>
            <a:r>
              <a:rPr lang="en-US" altLang="it-IT" sz="18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685800" y="4651375"/>
            <a:ext cx="28162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0CF232"/>
              </a:buClr>
              <a:buFontTx/>
              <a:buChar char="•"/>
            </a:pPr>
            <a:r>
              <a:rPr lang="en-US" altLang="it-IT" sz="1800">
                <a:solidFill>
                  <a:srgbClr val="FFFFFF"/>
                </a:solidFill>
              </a:rPr>
              <a:t> Circulatory arrest (7</a:t>
            </a:r>
            <a:r>
              <a:rPr lang="en-US" altLang="it-IT" sz="1800">
                <a:solidFill>
                  <a:srgbClr val="FFFFFF"/>
                </a:solidFill>
                <a:sym typeface="Symbol" panose="05050102010706020507" pitchFamily="18" charset="2"/>
              </a:rPr>
              <a:t> min)</a:t>
            </a:r>
            <a:endParaRPr lang="en-US" altLang="it-IT" sz="1800">
              <a:solidFill>
                <a:srgbClr val="FFFFFF"/>
              </a:solidFill>
            </a:endParaRPr>
          </a:p>
          <a:p>
            <a:pPr>
              <a:buClr>
                <a:srgbClr val="0CF232"/>
              </a:buClr>
              <a:buFontTx/>
              <a:buChar char="•"/>
            </a:pPr>
            <a:r>
              <a:rPr lang="en-US" altLang="it-IT" sz="1800">
                <a:solidFill>
                  <a:srgbClr val="FFFFFF"/>
                </a:solidFill>
              </a:rPr>
              <a:t> Reperfusion period (</a:t>
            </a:r>
            <a:r>
              <a:rPr lang="en-US" altLang="it-IT" sz="1800">
                <a:solidFill>
                  <a:srgbClr val="FFFFFF"/>
                </a:solidFill>
                <a:sym typeface="Symbol" panose="05050102010706020507" pitchFamily="18" charset="2"/>
              </a:rPr>
              <a:t>5 min)</a:t>
            </a:r>
          </a:p>
          <a:p>
            <a:pPr>
              <a:buClr>
                <a:srgbClr val="0CF232"/>
              </a:buClr>
              <a:buFontTx/>
              <a:buChar char="•"/>
            </a:pPr>
            <a:r>
              <a:rPr lang="en-US" altLang="it-IT" sz="1800">
                <a:solidFill>
                  <a:srgbClr val="FFFFFF"/>
                </a:solidFill>
                <a:sym typeface="Symbol" panose="05050102010706020507" pitchFamily="18" charset="2"/>
              </a:rPr>
              <a:t> Bilateral</a:t>
            </a:r>
            <a:endParaRPr lang="en-US" altLang="it-IT" sz="1800">
              <a:solidFill>
                <a:srgbClr val="FFFFFF"/>
              </a:solidFill>
            </a:endParaRPr>
          </a:p>
        </p:txBody>
      </p:sp>
      <p:sp>
        <p:nvSpPr>
          <p:cNvPr id="56327" name="Text Box 8"/>
          <p:cNvSpPr txBox="1">
            <a:spLocks noChangeArrowheads="1"/>
          </p:cNvSpPr>
          <p:nvPr/>
        </p:nvSpPr>
        <p:spPr bwMode="auto">
          <a:xfrm>
            <a:off x="6070600" y="5791200"/>
            <a:ext cx="23114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900"/>
              <a:t>J Thorac Cardiovasc Surg 1993;106:116-27</a:t>
            </a:r>
          </a:p>
        </p:txBody>
      </p:sp>
      <p:sp>
        <p:nvSpPr>
          <p:cNvPr id="56328" name="Rectangle 9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PULMONARY ENDARTERECTOMY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PULMONARY ENDARTERECTOMY</a:t>
            </a:r>
          </a:p>
        </p:txBody>
      </p:sp>
      <p:pic>
        <p:nvPicPr>
          <p:cNvPr id="842757" name="INTERVENTO-A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1219200"/>
            <a:ext cx="67818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01" fill="hold"/>
                                        <p:tgtEl>
                                          <p:spTgt spid="842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4275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427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42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2757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Grp="1" noChangeAspect="1"/>
          </p:cNvGraphicFramePr>
          <p:nvPr>
            <p:ph/>
          </p:nvPr>
        </p:nvGraphicFramePr>
        <p:xfrm>
          <a:off x="533400" y="1419225"/>
          <a:ext cx="3714750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6" name="Photo Editor Photo" r:id="rId3" imgW="3715269" imgH="2542857" progId="MSPhotoEd.3">
                  <p:embed/>
                </p:oleObj>
              </mc:Choice>
              <mc:Fallback>
                <p:oleObj name="Photo Editor Photo" r:id="rId3" imgW="3715269" imgH="2542857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419225"/>
                        <a:ext cx="3714750" cy="254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371" name="Picture 3" descr="1TuttoDx&amp;S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81200"/>
            <a:ext cx="29384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762000" y="4067175"/>
            <a:ext cx="33528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300" b="1">
                <a:solidFill>
                  <a:srgbClr val="FAFD00"/>
                </a:solidFill>
              </a:rPr>
              <a:t>E.L. – 38 yrs M – Dec 1999 – PEA #42</a:t>
            </a:r>
          </a:p>
          <a:p>
            <a:r>
              <a:rPr lang="en-US" altLang="it-IT" sz="1300" b="1">
                <a:solidFill>
                  <a:srgbClr val="FAFD00"/>
                </a:solidFill>
              </a:rPr>
              <a:t>mPAP	43    </a:t>
            </a:r>
            <a:r>
              <a:rPr lang="en-US" altLang="it-IT" sz="1300" b="1">
                <a:solidFill>
                  <a:srgbClr val="FAFD00"/>
                </a:solidFill>
                <a:sym typeface="Symbol" panose="05050102010706020507" pitchFamily="18" charset="2"/>
              </a:rPr>
              <a:t>   20    (-53%)</a:t>
            </a:r>
          </a:p>
          <a:p>
            <a:r>
              <a:rPr lang="en-US" altLang="it-IT" sz="1300" b="1">
                <a:solidFill>
                  <a:srgbClr val="FAFD00"/>
                </a:solidFill>
                <a:sym typeface="Symbol" panose="05050102010706020507" pitchFamily="18" charset="2"/>
              </a:rPr>
              <a:t>CO	3.3      6.9   (+109%)</a:t>
            </a:r>
          </a:p>
          <a:p>
            <a:r>
              <a:rPr lang="en-US" altLang="it-IT" sz="1300" b="1">
                <a:solidFill>
                  <a:srgbClr val="FAFD00"/>
                </a:solidFill>
                <a:sym typeface="Symbol" panose="05050102010706020507" pitchFamily="18" charset="2"/>
              </a:rPr>
              <a:t>PVR	994     220  (-78%)</a:t>
            </a: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136525"/>
            <a:ext cx="914241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</a:p>
          <a:p>
            <a:pPr algn="ctr"/>
            <a:r>
              <a:rPr lang="en-US" altLang="it-IT" sz="1800" b="1">
                <a:solidFill>
                  <a:srgbClr val="00DFCA"/>
                </a:solidFill>
              </a:rPr>
              <a:t> </a:t>
            </a:r>
            <a:r>
              <a:rPr lang="en-US" altLang="it-IT" sz="3700" b="1">
                <a:solidFill>
                  <a:srgbClr val="FAFD00"/>
                </a:solidFill>
              </a:rPr>
              <a:t>TYPICAL SURGICAL SPECIMENS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5486400" y="5057775"/>
            <a:ext cx="30480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300" b="1">
                <a:solidFill>
                  <a:srgbClr val="FAFD00"/>
                </a:solidFill>
              </a:rPr>
              <a:t>P.A. – 66 yrs M – Jun 2001 – PEA #60</a:t>
            </a:r>
          </a:p>
          <a:p>
            <a:r>
              <a:rPr lang="en-US" altLang="it-IT" sz="1300" b="1">
                <a:solidFill>
                  <a:srgbClr val="FAFD00"/>
                </a:solidFill>
              </a:rPr>
              <a:t>mPAP	50      </a:t>
            </a:r>
            <a:r>
              <a:rPr lang="en-US" altLang="it-IT" sz="1300" b="1">
                <a:solidFill>
                  <a:srgbClr val="FAFD00"/>
                </a:solidFill>
                <a:sym typeface="Symbol" panose="05050102010706020507" pitchFamily="18" charset="2"/>
              </a:rPr>
              <a:t>   25    (-50%)</a:t>
            </a:r>
          </a:p>
          <a:p>
            <a:r>
              <a:rPr lang="en-US" altLang="it-IT" sz="1300" b="1">
                <a:solidFill>
                  <a:srgbClr val="FAFD00"/>
                </a:solidFill>
                <a:sym typeface="Symbol" panose="05050102010706020507" pitchFamily="18" charset="2"/>
              </a:rPr>
              <a:t>CO	2.6        4.4   (+69%)</a:t>
            </a:r>
          </a:p>
          <a:p>
            <a:r>
              <a:rPr lang="en-US" altLang="it-IT" sz="1300" b="1">
                <a:solidFill>
                  <a:srgbClr val="FAFD00"/>
                </a:solidFill>
                <a:sym typeface="Symbol" panose="05050102010706020507" pitchFamily="18" charset="2"/>
              </a:rPr>
              <a:t>PVR	1385     364  (-74%)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136525"/>
            <a:ext cx="914241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</a:p>
          <a:p>
            <a:pPr algn="ctr"/>
            <a:r>
              <a:rPr lang="en-US" altLang="it-IT" sz="3700" b="1">
                <a:solidFill>
                  <a:srgbClr val="FAFD00"/>
                </a:solidFill>
              </a:rPr>
              <a:t>CPB MANAGEMENT</a:t>
            </a:r>
          </a:p>
        </p:txBody>
      </p:sp>
      <p:grpSp>
        <p:nvGrpSpPr>
          <p:cNvPr id="59395" name="Group 2"/>
          <p:cNvGrpSpPr>
            <a:grpSpLocks/>
          </p:cNvGrpSpPr>
          <p:nvPr/>
        </p:nvGrpSpPr>
        <p:grpSpPr bwMode="auto">
          <a:xfrm>
            <a:off x="271463" y="1752600"/>
            <a:ext cx="8601075" cy="3124200"/>
            <a:chOff x="288579" y="1456364"/>
            <a:chExt cx="8600281" cy="3124200"/>
          </a:xfrm>
        </p:grpSpPr>
        <p:sp>
          <p:nvSpPr>
            <p:cNvPr id="59396" name="Rectangle 1"/>
            <p:cNvSpPr>
              <a:spLocks noChangeArrowheads="1"/>
            </p:cNvSpPr>
            <p:nvPr/>
          </p:nvSpPr>
          <p:spPr bwMode="auto">
            <a:xfrm>
              <a:off x="288579" y="1456364"/>
              <a:ext cx="8600281" cy="3124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pic>
          <p:nvPicPr>
            <p:cNvPr id="5939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31" y="1524000"/>
              <a:ext cx="8515350" cy="2745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432" y="4233085"/>
              <a:ext cx="2535449" cy="240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136525"/>
            <a:ext cx="914241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</a:p>
          <a:p>
            <a:pPr algn="ctr"/>
            <a:r>
              <a:rPr lang="en-US" altLang="it-IT" sz="3700" b="1">
                <a:solidFill>
                  <a:srgbClr val="FAFD00"/>
                </a:solidFill>
              </a:rPr>
              <a:t>CEREBRAL PROTECTION STRATEGY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0" y="990600"/>
            <a:ext cx="91440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CF232"/>
              </a:buClr>
            </a:pPr>
            <a:r>
              <a:rPr lang="en-US" altLang="it-IT" sz="2600">
                <a:solidFill>
                  <a:srgbClr val="09F52B"/>
                </a:solidFill>
              </a:rPr>
              <a:t>NIRS MONITORING</a:t>
            </a:r>
          </a:p>
          <a:p>
            <a:pPr algn="ctr">
              <a:buClr>
                <a:srgbClr val="0CF232"/>
              </a:buClr>
            </a:pPr>
            <a:r>
              <a:rPr lang="en-US" altLang="it-IT" sz="1800">
                <a:solidFill>
                  <a:srgbClr val="09F52B"/>
                </a:solidFill>
              </a:rPr>
              <a:t>Near-InfraRed Spectroscopy</a:t>
            </a:r>
            <a:endParaRPr lang="en-US" altLang="it-IT" sz="1800">
              <a:solidFill>
                <a:srgbClr val="FFFFFF"/>
              </a:solidFill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81000" y="1933575"/>
            <a:ext cx="838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CF232"/>
              </a:buClr>
            </a:pPr>
            <a:r>
              <a:rPr lang="en-US" altLang="it-IT" sz="1800">
                <a:solidFill>
                  <a:srgbClr val="FFFFFF"/>
                </a:solidFill>
              </a:rPr>
              <a:t>Clinical application</a:t>
            </a:r>
          </a:p>
        </p:txBody>
      </p:sp>
      <p:grpSp>
        <p:nvGrpSpPr>
          <p:cNvPr id="60421" name="Group 11"/>
          <p:cNvGrpSpPr>
            <a:grpSpLocks/>
          </p:cNvGrpSpPr>
          <p:nvPr/>
        </p:nvGrpSpPr>
        <p:grpSpPr bwMode="auto">
          <a:xfrm>
            <a:off x="381000" y="2590800"/>
            <a:ext cx="8382000" cy="3429000"/>
            <a:chOff x="288" y="1632"/>
            <a:chExt cx="5280" cy="2160"/>
          </a:xfrm>
        </p:grpSpPr>
        <p:pic>
          <p:nvPicPr>
            <p:cNvPr id="60422" name="Picture 8" descr="NIRS_FIN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632"/>
              <a:ext cx="2160" cy="2160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3" name="Picture 10" descr="094_somantic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632"/>
              <a:ext cx="2880" cy="2160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136525"/>
            <a:ext cx="914241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</a:p>
          <a:p>
            <a:pPr algn="ctr"/>
            <a:r>
              <a:rPr lang="en-US" altLang="it-IT" sz="3700" b="1">
                <a:solidFill>
                  <a:srgbClr val="FAFD00"/>
                </a:solidFill>
              </a:rPr>
              <a:t>CEREBRAL PROTECTION STRATEGY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0" y="990600"/>
            <a:ext cx="91440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CF232"/>
              </a:buClr>
            </a:pPr>
            <a:r>
              <a:rPr lang="en-US" altLang="it-IT" sz="2600">
                <a:solidFill>
                  <a:srgbClr val="09F52B"/>
                </a:solidFill>
              </a:rPr>
              <a:t>NIRS MONITORING</a:t>
            </a:r>
          </a:p>
          <a:p>
            <a:pPr algn="ctr">
              <a:buClr>
                <a:srgbClr val="0CF232"/>
              </a:buClr>
            </a:pPr>
            <a:r>
              <a:rPr lang="en-US" altLang="it-IT" sz="1800">
                <a:solidFill>
                  <a:srgbClr val="09F52B"/>
                </a:solidFill>
              </a:rPr>
              <a:t>Near-InfraRed Spectroscopy</a:t>
            </a:r>
            <a:endParaRPr lang="en-US" altLang="it-IT" sz="1800">
              <a:solidFill>
                <a:srgbClr val="FFFFFF"/>
              </a:solidFill>
            </a:endParaRPr>
          </a:p>
        </p:txBody>
      </p:sp>
      <p:grpSp>
        <p:nvGrpSpPr>
          <p:cNvPr id="61444" name="Group 4"/>
          <p:cNvGrpSpPr>
            <a:grpSpLocks/>
          </p:cNvGrpSpPr>
          <p:nvPr/>
        </p:nvGrpSpPr>
        <p:grpSpPr bwMode="auto">
          <a:xfrm>
            <a:off x="457200" y="1905000"/>
            <a:ext cx="8305800" cy="4114800"/>
            <a:chOff x="288" y="1200"/>
            <a:chExt cx="5232" cy="2592"/>
          </a:xfrm>
        </p:grpSpPr>
        <p:sp>
          <p:nvSpPr>
            <p:cNvPr id="61465" name="Rectangle 5"/>
            <p:cNvSpPr>
              <a:spLocks noChangeArrowheads="1"/>
            </p:cNvSpPr>
            <p:nvPr/>
          </p:nvSpPr>
          <p:spPr bwMode="auto">
            <a:xfrm>
              <a:off x="288" y="1200"/>
              <a:ext cx="5232" cy="25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grpSp>
          <p:nvGrpSpPr>
            <p:cNvPr id="61466" name="Group 6"/>
            <p:cNvGrpSpPr>
              <a:grpSpLocks/>
            </p:cNvGrpSpPr>
            <p:nvPr/>
          </p:nvGrpSpPr>
          <p:grpSpPr bwMode="auto">
            <a:xfrm>
              <a:off x="1968" y="1248"/>
              <a:ext cx="3504" cy="2496"/>
              <a:chOff x="1968" y="1248"/>
              <a:chExt cx="3504" cy="2496"/>
            </a:xfrm>
          </p:grpSpPr>
          <p:sp>
            <p:nvSpPr>
              <p:cNvPr id="61467" name="Rectangle 7"/>
              <p:cNvSpPr>
                <a:spLocks noChangeArrowheads="1"/>
              </p:cNvSpPr>
              <p:nvPr/>
            </p:nvSpPr>
            <p:spPr bwMode="auto">
              <a:xfrm>
                <a:off x="1968" y="1248"/>
                <a:ext cx="3504" cy="249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graphicFrame>
            <p:nvGraphicFramePr>
              <p:cNvPr id="61468" name="Object 8"/>
              <p:cNvGraphicFramePr>
                <a:graphicFrameLocks noChangeAspect="1"/>
              </p:cNvGraphicFramePr>
              <p:nvPr/>
            </p:nvGraphicFramePr>
            <p:xfrm>
              <a:off x="1968" y="1248"/>
              <a:ext cx="3504" cy="19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474" name="Grafico" r:id="rId3" imgW="6734251" imgH="3162300" progId="Excel.Chart.8">
                      <p:embed/>
                    </p:oleObj>
                  </mc:Choice>
                  <mc:Fallback>
                    <p:oleObj name="Grafico" r:id="rId3" imgW="6734251" imgH="3162300" progId="Excel.Chart.8">
                      <p:embed/>
                      <p:pic>
                        <p:nvPicPr>
                          <p:cNvPr id="0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68" y="1248"/>
                            <a:ext cx="3504" cy="198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1469" name="Rectangle 9"/>
              <p:cNvSpPr>
                <a:spLocks noChangeArrowheads="1"/>
              </p:cNvSpPr>
              <p:nvPr/>
            </p:nvSpPr>
            <p:spPr bwMode="auto">
              <a:xfrm>
                <a:off x="2640" y="3312"/>
                <a:ext cx="96" cy="96"/>
              </a:xfrm>
              <a:prstGeom prst="rect">
                <a:avLst/>
              </a:prstGeom>
              <a:solidFill>
                <a:srgbClr val="0202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61470" name="Rectangle 10"/>
              <p:cNvSpPr>
                <a:spLocks noChangeArrowheads="1"/>
              </p:cNvSpPr>
              <p:nvPr/>
            </p:nvSpPr>
            <p:spPr bwMode="auto">
              <a:xfrm>
                <a:off x="2640" y="3504"/>
                <a:ext cx="96" cy="96"/>
              </a:xfrm>
              <a:prstGeom prst="rect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61471" name="Text Box 11"/>
              <p:cNvSpPr txBox="1">
                <a:spLocks noChangeArrowheads="1"/>
              </p:cNvSpPr>
              <p:nvPr/>
            </p:nvSpPr>
            <p:spPr bwMode="auto">
              <a:xfrm>
                <a:off x="2880" y="3269"/>
                <a:ext cx="129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Right channel</a:t>
                </a:r>
              </a:p>
            </p:txBody>
          </p:sp>
          <p:sp>
            <p:nvSpPr>
              <p:cNvPr id="61472" name="Text Box 12"/>
              <p:cNvSpPr txBox="1">
                <a:spLocks noChangeArrowheads="1"/>
              </p:cNvSpPr>
              <p:nvPr/>
            </p:nvSpPr>
            <p:spPr bwMode="auto">
              <a:xfrm>
                <a:off x="2880" y="3465"/>
                <a:ext cx="129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Left channel</a:t>
                </a:r>
              </a:p>
            </p:txBody>
          </p:sp>
        </p:grpSp>
      </p:grpSp>
      <p:sp>
        <p:nvSpPr>
          <p:cNvPr id="1506317" name="Line 13"/>
          <p:cNvSpPr>
            <a:spLocks noChangeShapeType="1"/>
          </p:cNvSpPr>
          <p:nvPr/>
        </p:nvSpPr>
        <p:spPr bwMode="auto">
          <a:xfrm>
            <a:off x="2743200" y="2362200"/>
            <a:ext cx="1600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06318" name="Line 14"/>
          <p:cNvSpPr>
            <a:spLocks noChangeShapeType="1"/>
          </p:cNvSpPr>
          <p:nvPr/>
        </p:nvSpPr>
        <p:spPr bwMode="auto">
          <a:xfrm flipV="1">
            <a:off x="2743200" y="2895600"/>
            <a:ext cx="18288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06319" name="Line 15"/>
          <p:cNvSpPr>
            <a:spLocks noChangeShapeType="1"/>
          </p:cNvSpPr>
          <p:nvPr/>
        </p:nvSpPr>
        <p:spPr bwMode="auto">
          <a:xfrm flipV="1">
            <a:off x="2743200" y="3171825"/>
            <a:ext cx="2116138" cy="333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06320" name="Line 16"/>
          <p:cNvSpPr>
            <a:spLocks noChangeShapeType="1"/>
          </p:cNvSpPr>
          <p:nvPr/>
        </p:nvSpPr>
        <p:spPr bwMode="auto">
          <a:xfrm flipV="1">
            <a:off x="2743200" y="3541713"/>
            <a:ext cx="2371725" cy="420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743200" y="2819400"/>
            <a:ext cx="2590800" cy="1676400"/>
            <a:chOff x="1728" y="1776"/>
            <a:chExt cx="1632" cy="1056"/>
          </a:xfrm>
        </p:grpSpPr>
        <p:sp>
          <p:nvSpPr>
            <p:cNvPr id="61463" name="Line 18"/>
            <p:cNvSpPr>
              <a:spLocks noChangeShapeType="1"/>
            </p:cNvSpPr>
            <p:nvPr/>
          </p:nvSpPr>
          <p:spPr bwMode="auto">
            <a:xfrm flipV="1">
              <a:off x="3360" y="1776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64" name="Line 19"/>
            <p:cNvSpPr>
              <a:spLocks noChangeShapeType="1"/>
            </p:cNvSpPr>
            <p:nvPr/>
          </p:nvSpPr>
          <p:spPr bwMode="auto">
            <a:xfrm flipH="1">
              <a:off x="1728" y="2400"/>
              <a:ext cx="1632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743200" y="2895600"/>
            <a:ext cx="3733800" cy="2133600"/>
            <a:chOff x="1728" y="1824"/>
            <a:chExt cx="2352" cy="1344"/>
          </a:xfrm>
        </p:grpSpPr>
        <p:sp>
          <p:nvSpPr>
            <p:cNvPr id="61461" name="Line 21"/>
            <p:cNvSpPr>
              <a:spLocks noChangeShapeType="1"/>
            </p:cNvSpPr>
            <p:nvPr/>
          </p:nvSpPr>
          <p:spPr bwMode="auto">
            <a:xfrm flipV="1">
              <a:off x="4080" y="1824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62" name="Line 22"/>
            <p:cNvSpPr>
              <a:spLocks noChangeShapeType="1"/>
            </p:cNvSpPr>
            <p:nvPr/>
          </p:nvSpPr>
          <p:spPr bwMode="auto">
            <a:xfrm flipH="1">
              <a:off x="1728" y="2448"/>
              <a:ext cx="2352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506327" name="Text Box 23"/>
          <p:cNvSpPr txBox="1">
            <a:spLocks noChangeArrowheads="1"/>
          </p:cNvSpPr>
          <p:nvPr/>
        </p:nvSpPr>
        <p:spPr bwMode="auto">
          <a:xfrm>
            <a:off x="533400" y="2193925"/>
            <a:ext cx="2209800" cy="3429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it-IT" sz="1600"/>
              <a:t>CPB start</a:t>
            </a:r>
          </a:p>
        </p:txBody>
      </p:sp>
      <p:sp>
        <p:nvSpPr>
          <p:cNvPr id="1506328" name="Text Box 24"/>
          <p:cNvSpPr txBox="1">
            <a:spLocks noChangeArrowheads="1"/>
          </p:cNvSpPr>
          <p:nvPr/>
        </p:nvSpPr>
        <p:spPr bwMode="auto">
          <a:xfrm>
            <a:off x="533400" y="2867025"/>
            <a:ext cx="2209800" cy="3429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it-IT" sz="1600"/>
              <a:t>Patient’s cooling</a:t>
            </a:r>
          </a:p>
        </p:txBody>
      </p:sp>
      <p:sp>
        <p:nvSpPr>
          <p:cNvPr id="1506329" name="Text Box 25"/>
          <p:cNvSpPr txBox="1">
            <a:spLocks noChangeArrowheads="1"/>
          </p:cNvSpPr>
          <p:nvPr/>
        </p:nvSpPr>
        <p:spPr bwMode="auto">
          <a:xfrm>
            <a:off x="533400" y="3322638"/>
            <a:ext cx="2209800" cy="3429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it-IT" sz="1600"/>
              <a:t>Pre-HCA baseline</a:t>
            </a:r>
          </a:p>
        </p:txBody>
      </p:sp>
      <p:sp>
        <p:nvSpPr>
          <p:cNvPr id="1506330" name="Text Box 26"/>
          <p:cNvSpPr txBox="1">
            <a:spLocks noChangeArrowheads="1"/>
          </p:cNvSpPr>
          <p:nvPr/>
        </p:nvSpPr>
        <p:spPr bwMode="auto">
          <a:xfrm>
            <a:off x="533400" y="3779838"/>
            <a:ext cx="2209800" cy="3429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it-IT" sz="1600"/>
              <a:t>HCA maximum drop</a:t>
            </a:r>
          </a:p>
        </p:txBody>
      </p:sp>
      <p:sp>
        <p:nvSpPr>
          <p:cNvPr id="1506331" name="Text Box 27"/>
          <p:cNvSpPr txBox="1">
            <a:spLocks noChangeArrowheads="1"/>
          </p:cNvSpPr>
          <p:nvPr/>
        </p:nvSpPr>
        <p:spPr bwMode="auto">
          <a:xfrm>
            <a:off x="533400" y="4319588"/>
            <a:ext cx="2209800" cy="3429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it-IT" sz="1600"/>
              <a:t>Reperfusion</a:t>
            </a:r>
          </a:p>
        </p:txBody>
      </p:sp>
      <p:sp>
        <p:nvSpPr>
          <p:cNvPr id="1506332" name="Text Box 28"/>
          <p:cNvSpPr txBox="1">
            <a:spLocks noChangeArrowheads="1"/>
          </p:cNvSpPr>
          <p:nvPr/>
        </p:nvSpPr>
        <p:spPr bwMode="auto">
          <a:xfrm>
            <a:off x="533400" y="4846638"/>
            <a:ext cx="2209800" cy="3429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it-IT" sz="1600"/>
              <a:t>Changing PEA side</a:t>
            </a:r>
          </a:p>
        </p:txBody>
      </p:sp>
      <p:sp>
        <p:nvSpPr>
          <p:cNvPr id="1506333" name="Text Box 29"/>
          <p:cNvSpPr txBox="1">
            <a:spLocks noChangeArrowheads="1"/>
          </p:cNvSpPr>
          <p:nvPr/>
        </p:nvSpPr>
        <p:spPr bwMode="auto">
          <a:xfrm>
            <a:off x="533400" y="5308600"/>
            <a:ext cx="2209800" cy="3429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it-IT" sz="1600"/>
              <a:t>End of PEA</a:t>
            </a:r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2743200" y="2895600"/>
            <a:ext cx="4648200" cy="2590800"/>
            <a:chOff x="1728" y="1824"/>
            <a:chExt cx="2928" cy="1632"/>
          </a:xfrm>
        </p:grpSpPr>
        <p:sp>
          <p:nvSpPr>
            <p:cNvPr id="61459" name="Line 31"/>
            <p:cNvSpPr>
              <a:spLocks noChangeShapeType="1"/>
            </p:cNvSpPr>
            <p:nvPr/>
          </p:nvSpPr>
          <p:spPr bwMode="auto">
            <a:xfrm flipV="1">
              <a:off x="4656" y="1824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60" name="Line 32"/>
            <p:cNvSpPr>
              <a:spLocks noChangeShapeType="1"/>
            </p:cNvSpPr>
            <p:nvPr/>
          </p:nvSpPr>
          <p:spPr bwMode="auto">
            <a:xfrm flipH="1">
              <a:off x="1728" y="2448"/>
              <a:ext cx="292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0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0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06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0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06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0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06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0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0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0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6317" grpId="0" animBg="1"/>
      <p:bldP spid="1506318" grpId="0" animBg="1"/>
      <p:bldP spid="1506319" grpId="0" animBg="1"/>
      <p:bldP spid="1506320" grpId="0" animBg="1"/>
      <p:bldP spid="1506327" grpId="0" animBg="1"/>
      <p:bldP spid="1506328" grpId="0" animBg="1"/>
      <p:bldP spid="1506329" grpId="0" animBg="1"/>
      <p:bldP spid="1506330" grpId="0" animBg="1"/>
      <p:bldP spid="1506331" grpId="0" animBg="1"/>
      <p:bldP spid="1506332" grpId="0" animBg="1"/>
      <p:bldP spid="15063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-15875" y="1760538"/>
            <a:ext cx="3184525" cy="4083050"/>
            <a:chOff x="-10" y="912"/>
            <a:chExt cx="2006" cy="2572"/>
          </a:xfrm>
        </p:grpSpPr>
        <p:sp>
          <p:nvSpPr>
            <p:cNvPr id="7214" name="CasellaDiTesto 4"/>
            <p:cNvSpPr txBox="1">
              <a:spLocks noChangeArrowheads="1"/>
            </p:cNvSpPr>
            <p:nvPr/>
          </p:nvSpPr>
          <p:spPr bwMode="auto">
            <a:xfrm rot="2691406">
              <a:off x="-10" y="3271"/>
              <a:ext cx="91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it-IT" altLang="it-IT" sz="1600">
                  <a:solidFill>
                    <a:srgbClr val="FFFFFF"/>
                  </a:solidFill>
                </a:rPr>
                <a:t>08-MAR-1991</a:t>
              </a:r>
            </a:p>
          </p:txBody>
        </p:sp>
        <p:cxnSp>
          <p:nvCxnSpPr>
            <p:cNvPr id="7215" name="Connettore 2 1421311"/>
            <p:cNvCxnSpPr>
              <a:cxnSpLocks noChangeShapeType="1"/>
            </p:cNvCxnSpPr>
            <p:nvPr/>
          </p:nvCxnSpPr>
          <p:spPr bwMode="auto">
            <a:xfrm>
              <a:off x="158" y="1212"/>
              <a:ext cx="0" cy="1512"/>
            </a:xfrm>
            <a:prstGeom prst="straightConnector1">
              <a:avLst/>
            </a:prstGeom>
            <a:noFill/>
            <a:ln w="25400" algn="ctr">
              <a:solidFill>
                <a:srgbClr val="00FF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16" name="CasellaDiTesto 1421312"/>
            <p:cNvSpPr txBox="1">
              <a:spLocks noChangeArrowheads="1"/>
            </p:cNvSpPr>
            <p:nvPr/>
          </p:nvSpPr>
          <p:spPr bwMode="auto">
            <a:xfrm>
              <a:off x="62" y="912"/>
              <a:ext cx="193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it-IT" altLang="it-IT">
                  <a:solidFill>
                    <a:srgbClr val="0CF232"/>
                  </a:solidFill>
                </a:rPr>
                <a:t>First HLTx for CTEPH</a:t>
              </a:r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1470025" y="2273300"/>
            <a:ext cx="1485900" cy="4124325"/>
            <a:chOff x="926" y="1235"/>
            <a:chExt cx="936" cy="2598"/>
          </a:xfrm>
        </p:grpSpPr>
        <p:sp>
          <p:nvSpPr>
            <p:cNvPr id="7211" name="CasellaDiTesto 6"/>
            <p:cNvSpPr txBox="1">
              <a:spLocks noChangeArrowheads="1"/>
            </p:cNvSpPr>
            <p:nvPr/>
          </p:nvSpPr>
          <p:spPr bwMode="auto">
            <a:xfrm rot="2700000">
              <a:off x="855" y="3270"/>
              <a:ext cx="91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it-IT" altLang="it-IT" sz="1600">
                  <a:solidFill>
                    <a:srgbClr val="FFFFFF"/>
                  </a:solidFill>
                </a:rPr>
                <a:t>11-APR-1994</a:t>
              </a:r>
            </a:p>
          </p:txBody>
        </p:sp>
        <p:cxnSp>
          <p:nvCxnSpPr>
            <p:cNvPr id="7212" name="Connettore 2 80"/>
            <p:cNvCxnSpPr>
              <a:cxnSpLocks noChangeShapeType="1"/>
            </p:cNvCxnSpPr>
            <p:nvPr/>
          </p:nvCxnSpPr>
          <p:spPr bwMode="auto">
            <a:xfrm>
              <a:off x="1022" y="1535"/>
              <a:ext cx="0" cy="1189"/>
            </a:xfrm>
            <a:prstGeom prst="straightConnector1">
              <a:avLst/>
            </a:prstGeom>
            <a:noFill/>
            <a:ln w="25400" algn="ctr">
              <a:solidFill>
                <a:srgbClr val="00FF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13" name="CasellaDiTesto 85"/>
            <p:cNvSpPr txBox="1">
              <a:spLocks noChangeArrowheads="1"/>
            </p:cNvSpPr>
            <p:nvPr/>
          </p:nvSpPr>
          <p:spPr bwMode="auto">
            <a:xfrm>
              <a:off x="926" y="1235"/>
              <a:ext cx="9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it-IT" altLang="it-IT">
                  <a:solidFill>
                    <a:srgbClr val="0CF232"/>
                  </a:solidFill>
                </a:rPr>
                <a:t>First PEA</a:t>
              </a:r>
            </a:p>
          </p:txBody>
        </p:sp>
      </p:grp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5584825" y="1857375"/>
            <a:ext cx="2743200" cy="4541838"/>
            <a:chOff x="3518" y="973"/>
            <a:chExt cx="1728" cy="2861"/>
          </a:xfrm>
        </p:grpSpPr>
        <p:sp>
          <p:nvSpPr>
            <p:cNvPr id="7208" name="CasellaDiTesto 77"/>
            <p:cNvSpPr txBox="1">
              <a:spLocks noChangeArrowheads="1"/>
            </p:cNvSpPr>
            <p:nvPr/>
          </p:nvSpPr>
          <p:spPr bwMode="auto">
            <a:xfrm rot="2700000">
              <a:off x="3447" y="3271"/>
              <a:ext cx="91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it-IT" altLang="it-IT" sz="1600">
                  <a:solidFill>
                    <a:srgbClr val="FFFFFF"/>
                  </a:solidFill>
                </a:rPr>
                <a:t>28-JUL-2003</a:t>
              </a:r>
            </a:p>
          </p:txBody>
        </p:sp>
        <p:cxnSp>
          <p:nvCxnSpPr>
            <p:cNvPr id="7209" name="Connettore 2 82"/>
            <p:cNvCxnSpPr>
              <a:cxnSpLocks noChangeShapeType="1"/>
            </p:cNvCxnSpPr>
            <p:nvPr/>
          </p:nvCxnSpPr>
          <p:spPr bwMode="auto">
            <a:xfrm>
              <a:off x="3614" y="1526"/>
              <a:ext cx="0" cy="1198"/>
            </a:xfrm>
            <a:prstGeom prst="straightConnector1">
              <a:avLst/>
            </a:prstGeom>
            <a:noFill/>
            <a:ln w="25400" algn="ctr">
              <a:solidFill>
                <a:srgbClr val="00FF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10" name="CasellaDiTesto 90"/>
            <p:cNvSpPr txBox="1">
              <a:spLocks noChangeArrowheads="1"/>
            </p:cNvSpPr>
            <p:nvPr/>
          </p:nvSpPr>
          <p:spPr bwMode="auto">
            <a:xfrm>
              <a:off x="3518" y="973"/>
              <a:ext cx="172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it-IT" altLang="it-IT">
                  <a:solidFill>
                    <a:srgbClr val="0CF232"/>
                  </a:solidFill>
                </a:rPr>
                <a:t>First PEA in patient listed for DLTx</a:t>
              </a:r>
            </a:p>
          </p:txBody>
        </p:sp>
      </p:grpSp>
      <p:grpSp>
        <p:nvGrpSpPr>
          <p:cNvPr id="7173" name="Group 47"/>
          <p:cNvGrpSpPr>
            <a:grpSpLocks/>
          </p:cNvGrpSpPr>
          <p:nvPr/>
        </p:nvGrpSpPr>
        <p:grpSpPr bwMode="auto">
          <a:xfrm>
            <a:off x="174625" y="4884738"/>
            <a:ext cx="8816975" cy="150812"/>
            <a:chOff x="110" y="2880"/>
            <a:chExt cx="5554" cy="95"/>
          </a:xfrm>
        </p:grpSpPr>
        <p:cxnSp>
          <p:nvCxnSpPr>
            <p:cNvPr id="7187" name="Connettore 2 2"/>
            <p:cNvCxnSpPr>
              <a:cxnSpLocks noChangeShapeType="1"/>
            </p:cNvCxnSpPr>
            <p:nvPr/>
          </p:nvCxnSpPr>
          <p:spPr bwMode="auto">
            <a:xfrm>
              <a:off x="110" y="2971"/>
              <a:ext cx="5554" cy="0"/>
            </a:xfrm>
            <a:prstGeom prst="straightConnector1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8" name="Connettore 1 8"/>
            <p:cNvCxnSpPr>
              <a:cxnSpLocks noChangeShapeType="1"/>
            </p:cNvCxnSpPr>
            <p:nvPr/>
          </p:nvCxnSpPr>
          <p:spPr bwMode="auto">
            <a:xfrm>
              <a:off x="446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9" name="Connettore 1 13"/>
            <p:cNvCxnSpPr>
              <a:cxnSpLocks noChangeShapeType="1"/>
            </p:cNvCxnSpPr>
            <p:nvPr/>
          </p:nvCxnSpPr>
          <p:spPr bwMode="auto">
            <a:xfrm>
              <a:off x="734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90" name="Connettore 1 17"/>
            <p:cNvCxnSpPr>
              <a:cxnSpLocks noChangeShapeType="1"/>
            </p:cNvCxnSpPr>
            <p:nvPr/>
          </p:nvCxnSpPr>
          <p:spPr bwMode="auto">
            <a:xfrm>
              <a:off x="1022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91" name="Connettore 1 21"/>
            <p:cNvCxnSpPr>
              <a:cxnSpLocks noChangeShapeType="1"/>
            </p:cNvCxnSpPr>
            <p:nvPr/>
          </p:nvCxnSpPr>
          <p:spPr bwMode="auto">
            <a:xfrm>
              <a:off x="1310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92" name="Connettore 1 25"/>
            <p:cNvCxnSpPr>
              <a:cxnSpLocks noChangeShapeType="1"/>
            </p:cNvCxnSpPr>
            <p:nvPr/>
          </p:nvCxnSpPr>
          <p:spPr bwMode="auto">
            <a:xfrm>
              <a:off x="1598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93" name="Connettore 1 29"/>
            <p:cNvCxnSpPr>
              <a:cxnSpLocks noChangeShapeType="1"/>
            </p:cNvCxnSpPr>
            <p:nvPr/>
          </p:nvCxnSpPr>
          <p:spPr bwMode="auto">
            <a:xfrm>
              <a:off x="1886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94" name="Connettore 1 33"/>
            <p:cNvCxnSpPr>
              <a:cxnSpLocks noChangeShapeType="1"/>
            </p:cNvCxnSpPr>
            <p:nvPr/>
          </p:nvCxnSpPr>
          <p:spPr bwMode="auto">
            <a:xfrm>
              <a:off x="2174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95" name="Connettore 1 37"/>
            <p:cNvCxnSpPr>
              <a:cxnSpLocks noChangeShapeType="1"/>
            </p:cNvCxnSpPr>
            <p:nvPr/>
          </p:nvCxnSpPr>
          <p:spPr bwMode="auto">
            <a:xfrm>
              <a:off x="2462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96" name="Connettore 1 41"/>
            <p:cNvCxnSpPr>
              <a:cxnSpLocks noChangeShapeType="1"/>
            </p:cNvCxnSpPr>
            <p:nvPr/>
          </p:nvCxnSpPr>
          <p:spPr bwMode="auto">
            <a:xfrm>
              <a:off x="2750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97" name="Connettore 1 43"/>
            <p:cNvCxnSpPr>
              <a:cxnSpLocks noChangeShapeType="1"/>
            </p:cNvCxnSpPr>
            <p:nvPr/>
          </p:nvCxnSpPr>
          <p:spPr bwMode="auto">
            <a:xfrm>
              <a:off x="2750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98" name="Connettore 1 47"/>
            <p:cNvCxnSpPr>
              <a:cxnSpLocks noChangeShapeType="1"/>
            </p:cNvCxnSpPr>
            <p:nvPr/>
          </p:nvCxnSpPr>
          <p:spPr bwMode="auto">
            <a:xfrm>
              <a:off x="3038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99" name="Connettore 1 51"/>
            <p:cNvCxnSpPr>
              <a:cxnSpLocks noChangeShapeType="1"/>
            </p:cNvCxnSpPr>
            <p:nvPr/>
          </p:nvCxnSpPr>
          <p:spPr bwMode="auto">
            <a:xfrm>
              <a:off x="3326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00" name="Connettore 1 55"/>
            <p:cNvCxnSpPr>
              <a:cxnSpLocks noChangeShapeType="1"/>
            </p:cNvCxnSpPr>
            <p:nvPr/>
          </p:nvCxnSpPr>
          <p:spPr bwMode="auto">
            <a:xfrm>
              <a:off x="3614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01" name="Connettore 1 59"/>
            <p:cNvCxnSpPr>
              <a:cxnSpLocks noChangeShapeType="1"/>
            </p:cNvCxnSpPr>
            <p:nvPr/>
          </p:nvCxnSpPr>
          <p:spPr bwMode="auto">
            <a:xfrm>
              <a:off x="3902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02" name="Connettore 1 63"/>
            <p:cNvCxnSpPr>
              <a:cxnSpLocks noChangeShapeType="1"/>
            </p:cNvCxnSpPr>
            <p:nvPr/>
          </p:nvCxnSpPr>
          <p:spPr bwMode="auto">
            <a:xfrm>
              <a:off x="4190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03" name="Connettore 1 67"/>
            <p:cNvCxnSpPr>
              <a:cxnSpLocks noChangeShapeType="1"/>
            </p:cNvCxnSpPr>
            <p:nvPr/>
          </p:nvCxnSpPr>
          <p:spPr bwMode="auto">
            <a:xfrm>
              <a:off x="4478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04" name="Connettore 1 71"/>
            <p:cNvCxnSpPr>
              <a:cxnSpLocks noChangeShapeType="1"/>
            </p:cNvCxnSpPr>
            <p:nvPr/>
          </p:nvCxnSpPr>
          <p:spPr bwMode="auto">
            <a:xfrm>
              <a:off x="4766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05" name="Connettore 1 74"/>
            <p:cNvCxnSpPr>
              <a:cxnSpLocks noChangeShapeType="1"/>
            </p:cNvCxnSpPr>
            <p:nvPr/>
          </p:nvCxnSpPr>
          <p:spPr bwMode="auto">
            <a:xfrm>
              <a:off x="158" y="2885"/>
              <a:ext cx="0" cy="9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06" name="Connettore 1 94"/>
            <p:cNvCxnSpPr>
              <a:cxnSpLocks noChangeShapeType="1"/>
            </p:cNvCxnSpPr>
            <p:nvPr/>
          </p:nvCxnSpPr>
          <p:spPr bwMode="auto">
            <a:xfrm>
              <a:off x="5040" y="2880"/>
              <a:ext cx="0" cy="91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07" name="Connettore 1 95"/>
            <p:cNvCxnSpPr>
              <a:cxnSpLocks noChangeShapeType="1"/>
            </p:cNvCxnSpPr>
            <p:nvPr/>
          </p:nvCxnSpPr>
          <p:spPr bwMode="auto">
            <a:xfrm>
              <a:off x="5328" y="2880"/>
              <a:ext cx="0" cy="91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1927225" y="2805113"/>
            <a:ext cx="3635375" cy="3594100"/>
            <a:chOff x="1214" y="1570"/>
            <a:chExt cx="2290" cy="2264"/>
          </a:xfrm>
        </p:grpSpPr>
        <p:sp>
          <p:nvSpPr>
            <p:cNvPr id="7181" name="CasellaDiTesto 7"/>
            <p:cNvSpPr txBox="1">
              <a:spLocks noChangeArrowheads="1"/>
            </p:cNvSpPr>
            <p:nvPr/>
          </p:nvSpPr>
          <p:spPr bwMode="auto">
            <a:xfrm rot="2700000">
              <a:off x="1143" y="3271"/>
              <a:ext cx="91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it-IT" altLang="it-IT" sz="1600">
                  <a:solidFill>
                    <a:srgbClr val="FFFFFF"/>
                  </a:solidFill>
                </a:rPr>
                <a:t>25-DEC-1995</a:t>
              </a:r>
            </a:p>
          </p:txBody>
        </p:sp>
        <p:cxnSp>
          <p:nvCxnSpPr>
            <p:cNvPr id="7182" name="Connettore 2 81"/>
            <p:cNvCxnSpPr>
              <a:cxnSpLocks noChangeShapeType="1"/>
            </p:cNvCxnSpPr>
            <p:nvPr/>
          </p:nvCxnSpPr>
          <p:spPr bwMode="auto">
            <a:xfrm>
              <a:off x="1310" y="1870"/>
              <a:ext cx="0" cy="854"/>
            </a:xfrm>
            <a:prstGeom prst="straightConnector1">
              <a:avLst/>
            </a:prstGeom>
            <a:noFill/>
            <a:ln w="25400" algn="ctr">
              <a:solidFill>
                <a:srgbClr val="00FF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83" name="CasellaDiTesto 88"/>
            <p:cNvSpPr txBox="1">
              <a:spLocks noChangeArrowheads="1"/>
            </p:cNvSpPr>
            <p:nvPr/>
          </p:nvSpPr>
          <p:spPr bwMode="auto">
            <a:xfrm>
              <a:off x="1214" y="1570"/>
              <a:ext cx="193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it-IT" altLang="it-IT">
                  <a:solidFill>
                    <a:srgbClr val="0CF232"/>
                  </a:solidFill>
                </a:rPr>
                <a:t>First DLTx for CTEPH</a:t>
              </a:r>
            </a:p>
          </p:txBody>
        </p:sp>
        <p:grpSp>
          <p:nvGrpSpPr>
            <p:cNvPr id="7184" name="Group 46"/>
            <p:cNvGrpSpPr>
              <a:grpSpLocks/>
            </p:cNvGrpSpPr>
            <p:nvPr/>
          </p:nvGrpSpPr>
          <p:grpSpPr bwMode="auto">
            <a:xfrm>
              <a:off x="1344" y="1875"/>
              <a:ext cx="2160" cy="532"/>
              <a:chOff x="1344" y="1875"/>
              <a:chExt cx="2160" cy="532"/>
            </a:xfrm>
          </p:grpSpPr>
          <p:pic>
            <p:nvPicPr>
              <p:cNvPr id="7185" name="Picture 3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1875"/>
                <a:ext cx="2160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6" name="Picture 4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8" y="2322"/>
                <a:ext cx="853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175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r>
              <a:rPr lang="en-US" altLang="it-IT" sz="1000" b="1">
                <a:solidFill>
                  <a:srgbClr val="00DFCA"/>
                </a:solidFill>
              </a:rPr>
              <a:t> </a:t>
            </a:r>
            <a:br>
              <a:rPr lang="en-US" altLang="it-IT" sz="10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SURGICAL TREATMENT OF CTEPH</a:t>
            </a:r>
          </a:p>
        </p:txBody>
      </p:sp>
      <p:sp>
        <p:nvSpPr>
          <p:cNvPr id="7176" name="Rectangle 4"/>
          <p:cNvSpPr>
            <a:spLocks noChangeArrowheads="1"/>
          </p:cNvSpPr>
          <p:nvPr/>
        </p:nvSpPr>
        <p:spPr bwMode="auto">
          <a:xfrm>
            <a:off x="2979738" y="1092200"/>
            <a:ext cx="3176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b="1">
                <a:solidFill>
                  <a:srgbClr val="FAFD00"/>
                </a:solidFill>
              </a:rPr>
              <a:t>PAVIA EXPERIENCE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096000" y="2836863"/>
            <a:ext cx="2895600" cy="3584575"/>
            <a:chOff x="6096000" y="2836773"/>
            <a:chExt cx="2895600" cy="3585164"/>
          </a:xfrm>
        </p:grpSpPr>
        <p:sp>
          <p:nvSpPr>
            <p:cNvPr id="7178" name="CasellaDiTesto 77"/>
            <p:cNvSpPr txBox="1">
              <a:spLocks noChangeArrowheads="1"/>
            </p:cNvSpPr>
            <p:nvPr/>
          </p:nvSpPr>
          <p:spPr bwMode="auto">
            <a:xfrm rot="2700000">
              <a:off x="7687370" y="5528760"/>
              <a:ext cx="14478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it-IT" altLang="it-IT" sz="1600">
                  <a:solidFill>
                    <a:srgbClr val="FFFFFF"/>
                  </a:solidFill>
                </a:rPr>
                <a:t>30-NOV-2009</a:t>
              </a:r>
            </a:p>
          </p:txBody>
        </p:sp>
        <p:sp>
          <p:nvSpPr>
            <p:cNvPr id="7179" name="CasellaDiTesto 90"/>
            <p:cNvSpPr txBox="1">
              <a:spLocks noChangeArrowheads="1"/>
            </p:cNvSpPr>
            <p:nvPr/>
          </p:nvSpPr>
          <p:spPr bwMode="auto">
            <a:xfrm>
              <a:off x="6096000" y="2836773"/>
              <a:ext cx="28956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it-IT" altLang="it-IT">
                  <a:solidFill>
                    <a:srgbClr val="0CF232"/>
                  </a:solidFill>
                </a:rPr>
                <a:t>First PEA in patient previously enrolled in RCT for inoperability</a:t>
              </a:r>
            </a:p>
          </p:txBody>
        </p:sp>
        <p:cxnSp>
          <p:nvCxnSpPr>
            <p:cNvPr id="7180" name="Connettore 2 82"/>
            <p:cNvCxnSpPr>
              <a:cxnSpLocks noChangeShapeType="1"/>
            </p:cNvCxnSpPr>
            <p:nvPr/>
          </p:nvCxnSpPr>
          <p:spPr bwMode="auto">
            <a:xfrm>
              <a:off x="8001000" y="4066383"/>
              <a:ext cx="0" cy="570705"/>
            </a:xfrm>
            <a:prstGeom prst="straightConnector1">
              <a:avLst/>
            </a:prstGeom>
            <a:noFill/>
            <a:ln w="25400" algn="ctr">
              <a:solidFill>
                <a:srgbClr val="00FF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136525"/>
            <a:ext cx="914241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</a:p>
          <a:p>
            <a:pPr algn="ctr"/>
            <a:r>
              <a:rPr lang="en-US" altLang="it-IT" sz="3700" b="1">
                <a:solidFill>
                  <a:srgbClr val="FAFD00"/>
                </a:solidFill>
              </a:rPr>
              <a:t>CPB MANAGEMENT</a:t>
            </a:r>
          </a:p>
        </p:txBody>
      </p:sp>
      <p:pic>
        <p:nvPicPr>
          <p:cNvPr id="62467" name="Picture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093788"/>
            <a:ext cx="8747125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19075" y="1960563"/>
            <a:ext cx="868363" cy="228600"/>
          </a:xfrm>
          <a:prstGeom prst="rect">
            <a:avLst/>
          </a:prstGeom>
          <a:solidFill>
            <a:schemeClr val="accent2">
              <a:lumMod val="60000"/>
              <a:lumOff val="40000"/>
              <a:alpha val="22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Rectangle 5"/>
          <p:cNvSpPr/>
          <p:nvPr/>
        </p:nvSpPr>
        <p:spPr bwMode="auto">
          <a:xfrm>
            <a:off x="220663" y="4443413"/>
            <a:ext cx="868362" cy="228600"/>
          </a:xfrm>
          <a:prstGeom prst="rect">
            <a:avLst/>
          </a:prstGeom>
          <a:solidFill>
            <a:schemeClr val="accent2">
              <a:lumMod val="60000"/>
              <a:lumOff val="40000"/>
              <a:alpha val="22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6"/>
          <p:cNvSpPr txBox="1"/>
          <p:nvPr/>
        </p:nvSpPr>
        <p:spPr>
          <a:xfrm>
            <a:off x="935038" y="1147763"/>
            <a:ext cx="7273925" cy="1733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eaLnBrk="1" fontAlgn="auto" hangingPunct="1"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</a:rPr>
              <a:t>Multivariable outcome analysis (adjusted for the potential predictors of outcome):</a:t>
            </a:r>
          </a:p>
          <a:p>
            <a:pPr marL="742950" lvl="1" indent="-285750" algn="just" eaLnBrk="1" fontAlgn="auto" hangingPunct="1">
              <a:spcBef>
                <a:spcPts val="0"/>
              </a:spcBef>
              <a:spcAft>
                <a:spcPts val="800"/>
              </a:spcAft>
              <a:buFont typeface="Calibri" pitchFamily="34" charset="0"/>
              <a:buChar char="−"/>
              <a:defRPr/>
            </a:pPr>
            <a:r>
              <a:rPr lang="en-US" sz="1600" kern="0" dirty="0">
                <a:solidFill>
                  <a:srgbClr val="FFFFFF"/>
                </a:solidFill>
              </a:rPr>
              <a:t>a better postoperative respiratory function (PaO2/FiO2 6h)</a:t>
            </a:r>
          </a:p>
          <a:p>
            <a:pPr marL="742950" lvl="1" indent="-285750" algn="just" eaLnBrk="1" fontAlgn="auto" hangingPunct="1">
              <a:spcBef>
                <a:spcPts val="0"/>
              </a:spcBef>
              <a:spcAft>
                <a:spcPts val="800"/>
              </a:spcAft>
              <a:buFont typeface="Calibri" pitchFamily="34" charset="0"/>
              <a:buChar char="−"/>
              <a:defRPr/>
            </a:pPr>
            <a:r>
              <a:rPr lang="en-US" sz="1600" kern="0" dirty="0">
                <a:solidFill>
                  <a:srgbClr val="FFFFFF"/>
                </a:solidFill>
              </a:rPr>
              <a:t>a reduction in length of mechanical ventilation (LMV)</a:t>
            </a:r>
          </a:p>
          <a:p>
            <a:pPr marL="742950" lvl="1" indent="-285750" algn="just" eaLnBrk="1" fontAlgn="auto" hangingPunct="1">
              <a:spcBef>
                <a:spcPts val="0"/>
              </a:spcBef>
              <a:spcAft>
                <a:spcPts val="800"/>
              </a:spcAft>
              <a:buFont typeface="Calibri" pitchFamily="34" charset="0"/>
              <a:buChar char="−"/>
              <a:defRPr/>
            </a:pPr>
            <a:r>
              <a:rPr lang="en-US" sz="1600" kern="0" dirty="0">
                <a:solidFill>
                  <a:srgbClr val="FFFFFF"/>
                </a:solidFill>
              </a:rPr>
              <a:t>a reduction in the incidence of postoperative infections (mainly VAP)</a:t>
            </a:r>
          </a:p>
          <a:p>
            <a:pPr marL="742950" lvl="1" indent="-285750" algn="just" eaLnBrk="1" fontAlgn="auto" hangingPunct="1">
              <a:spcBef>
                <a:spcPts val="0"/>
              </a:spcBef>
              <a:spcAft>
                <a:spcPts val="800"/>
              </a:spcAft>
              <a:buFont typeface="Calibri" pitchFamily="34" charset="0"/>
              <a:buChar char="−"/>
              <a:defRPr/>
            </a:pPr>
            <a:r>
              <a:rPr lang="en-US" sz="1600" kern="0" dirty="0">
                <a:solidFill>
                  <a:srgbClr val="FFFFFF"/>
                </a:solidFill>
              </a:rPr>
              <a:t>a remarkable improvement of uneventful postoperative outcome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3500" b="1">
                <a:solidFill>
                  <a:srgbClr val="FAFD00"/>
                </a:solidFill>
              </a:rPr>
              <a:t>EVOLVING SURGICAL TECHNIQUE</a:t>
            </a:r>
            <a:endParaRPr lang="en-US" altLang="it-IT" sz="2000" b="1">
              <a:solidFill>
                <a:srgbClr val="FAFD00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92263" y="1447800"/>
            <a:ext cx="5959475" cy="5016500"/>
            <a:chOff x="1591602" y="1412776"/>
            <a:chExt cx="5960796" cy="5017283"/>
          </a:xfrm>
        </p:grpSpPr>
        <p:pic>
          <p:nvPicPr>
            <p:cNvPr id="6349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53"/>
            <a:stretch>
              <a:fillRect/>
            </a:stretch>
          </p:blipFill>
          <p:spPr bwMode="auto">
            <a:xfrm>
              <a:off x="1591602" y="1412776"/>
              <a:ext cx="5960796" cy="5017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3494" name="Straight Connector 4"/>
            <p:cNvCxnSpPr>
              <a:cxnSpLocks noChangeShapeType="1"/>
            </p:cNvCxnSpPr>
            <p:nvPr/>
          </p:nvCxnSpPr>
          <p:spPr bwMode="auto">
            <a:xfrm>
              <a:off x="5158396" y="2558742"/>
              <a:ext cx="1224136" cy="0"/>
            </a:xfrm>
            <a:prstGeom prst="line">
              <a:avLst/>
            </a:prstGeom>
            <a:noFill/>
            <a:ln w="19050" algn="ctr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95" name="Straight Connector 19"/>
            <p:cNvCxnSpPr>
              <a:cxnSpLocks noChangeShapeType="1"/>
            </p:cNvCxnSpPr>
            <p:nvPr/>
          </p:nvCxnSpPr>
          <p:spPr bwMode="auto">
            <a:xfrm>
              <a:off x="5148064" y="3917369"/>
              <a:ext cx="1224136" cy="0"/>
            </a:xfrm>
            <a:prstGeom prst="line">
              <a:avLst/>
            </a:prstGeom>
            <a:noFill/>
            <a:ln w="19050" algn="ctr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96" name="Straight Connector 20"/>
            <p:cNvCxnSpPr>
              <a:cxnSpLocks noChangeShapeType="1"/>
            </p:cNvCxnSpPr>
            <p:nvPr/>
          </p:nvCxnSpPr>
          <p:spPr bwMode="auto">
            <a:xfrm>
              <a:off x="6569981" y="5007014"/>
              <a:ext cx="792088" cy="0"/>
            </a:xfrm>
            <a:prstGeom prst="line">
              <a:avLst/>
            </a:prstGeom>
            <a:noFill/>
            <a:ln w="19050" algn="ctr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97" name="Straight Connector 25"/>
            <p:cNvCxnSpPr>
              <a:cxnSpLocks noChangeShapeType="1"/>
            </p:cNvCxnSpPr>
            <p:nvPr/>
          </p:nvCxnSpPr>
          <p:spPr bwMode="auto">
            <a:xfrm>
              <a:off x="5148064" y="6341258"/>
              <a:ext cx="1224136" cy="0"/>
            </a:xfrm>
            <a:prstGeom prst="line">
              <a:avLst/>
            </a:prstGeom>
            <a:noFill/>
            <a:ln w="19050" algn="ctr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Rectangle 31"/>
            <p:cNvSpPr/>
            <p:nvPr/>
          </p:nvSpPr>
          <p:spPr>
            <a:xfrm>
              <a:off x="2061606" y="5823539"/>
              <a:ext cx="576390" cy="522370"/>
            </a:xfrm>
            <a:prstGeom prst="rect">
              <a:avLst/>
            </a:prstGeom>
            <a:solidFill>
              <a:srgbClr val="00FF00">
                <a:alpha val="25000"/>
              </a:srgbClr>
            </a:solidFill>
            <a:ln w="25400" cap="flat" cmpd="sng" algn="ctr">
              <a:solidFill>
                <a:srgbClr val="00FF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4" name="Rectangle 33"/>
            <p:cNvSpPr/>
            <p:nvPr/>
          </p:nvSpPr>
          <p:spPr>
            <a:xfrm>
              <a:off x="2061606" y="4613676"/>
              <a:ext cx="576390" cy="520781"/>
            </a:xfrm>
            <a:prstGeom prst="rect">
              <a:avLst/>
            </a:prstGeom>
            <a:solidFill>
              <a:srgbClr val="00FF00">
                <a:alpha val="25000"/>
              </a:srgbClr>
            </a:solidFill>
            <a:ln w="25400" cap="flat" cmpd="sng" algn="ctr">
              <a:solidFill>
                <a:srgbClr val="00FF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5" name="Rectangle 34"/>
            <p:cNvSpPr/>
            <p:nvPr/>
          </p:nvSpPr>
          <p:spPr>
            <a:xfrm>
              <a:off x="2061606" y="3389522"/>
              <a:ext cx="576390" cy="520781"/>
            </a:xfrm>
            <a:prstGeom prst="rect">
              <a:avLst/>
            </a:prstGeom>
            <a:solidFill>
              <a:srgbClr val="00FF00">
                <a:alpha val="25000"/>
              </a:srgbClr>
            </a:solidFill>
            <a:ln w="25400" cap="flat" cmpd="sng" algn="ctr">
              <a:solidFill>
                <a:srgbClr val="00FF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6" name="Rectangle 35"/>
            <p:cNvSpPr/>
            <p:nvPr/>
          </p:nvSpPr>
          <p:spPr>
            <a:xfrm>
              <a:off x="2061606" y="2184421"/>
              <a:ext cx="576390" cy="520781"/>
            </a:xfrm>
            <a:prstGeom prst="rect">
              <a:avLst/>
            </a:prstGeom>
            <a:solidFill>
              <a:srgbClr val="00FF00">
                <a:alpha val="25000"/>
              </a:srgbClr>
            </a:solidFill>
            <a:ln w="25400" cap="flat" cmpd="sng" algn="ctr">
              <a:solidFill>
                <a:srgbClr val="00FF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3500" b="1">
                <a:solidFill>
                  <a:srgbClr val="FAFD00"/>
                </a:solidFill>
              </a:rPr>
              <a:t>EVOLVING SURGICAL TECHNIQUE</a:t>
            </a:r>
            <a:endParaRPr lang="en-US" altLang="it-IT" sz="2000" b="1">
              <a:solidFill>
                <a:srgbClr val="FAFD00"/>
              </a:solidFill>
            </a:endParaRPr>
          </a:p>
        </p:txBody>
      </p:sp>
      <p:sp>
        <p:nvSpPr>
          <p:cNvPr id="30" name="TextBox 6"/>
          <p:cNvSpPr txBox="1"/>
          <p:nvPr/>
        </p:nvSpPr>
        <p:spPr>
          <a:xfrm>
            <a:off x="935038" y="1211263"/>
            <a:ext cx="7273925" cy="933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eaLnBrk="1" fontAlgn="auto" hangingPunct="1"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</a:rPr>
              <a:t>Multivariable outcome analysis (adjusted for the potential predictors of outcome):</a:t>
            </a:r>
          </a:p>
          <a:p>
            <a:pPr marL="742950" lvl="1" indent="-285750" algn="just" eaLnBrk="1" fontAlgn="auto" hangingPunct="1">
              <a:spcBef>
                <a:spcPts val="0"/>
              </a:spcBef>
              <a:spcAft>
                <a:spcPts val="800"/>
              </a:spcAft>
              <a:buFont typeface="Calibri" pitchFamily="34" charset="0"/>
              <a:buChar char="−"/>
              <a:defRPr/>
            </a:pPr>
            <a:r>
              <a:rPr lang="en-US" sz="1600" kern="0" dirty="0">
                <a:solidFill>
                  <a:srgbClr val="FFFFFF"/>
                </a:solidFill>
              </a:rPr>
              <a:t>despite increased total HCA time and moderate hypothermia, a trend towards a reduction of transient neurological events (TNE) was observed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92263" y="2525713"/>
            <a:ext cx="5959475" cy="1306512"/>
            <a:chOff x="1591601" y="2411927"/>
            <a:chExt cx="5960796" cy="1305105"/>
          </a:xfrm>
        </p:grpSpPr>
        <p:pic>
          <p:nvPicPr>
            <p:cNvPr id="6451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74"/>
            <a:stretch>
              <a:fillRect/>
            </a:stretch>
          </p:blipFill>
          <p:spPr bwMode="auto">
            <a:xfrm>
              <a:off x="1591601" y="2411927"/>
              <a:ext cx="5960796" cy="130510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18"/>
            <p:cNvSpPr/>
            <p:nvPr/>
          </p:nvSpPr>
          <p:spPr>
            <a:xfrm>
              <a:off x="5157916" y="3103332"/>
              <a:ext cx="720885" cy="521725"/>
            </a:xfrm>
            <a:prstGeom prst="rect">
              <a:avLst/>
            </a:prstGeom>
            <a:solidFill>
              <a:srgbClr val="00FFFF">
                <a:alpha val="25000"/>
              </a:srgbClr>
            </a:solidFill>
            <a:ln w="25400" cap="flat" cmpd="sng" algn="ctr">
              <a:solidFill>
                <a:srgbClr val="00FFFF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4" name="Rectangle 29"/>
            <p:cNvSpPr/>
            <p:nvPr/>
          </p:nvSpPr>
          <p:spPr>
            <a:xfrm>
              <a:off x="2061605" y="3103332"/>
              <a:ext cx="576390" cy="521725"/>
            </a:xfrm>
            <a:prstGeom prst="rect">
              <a:avLst/>
            </a:prstGeom>
            <a:solidFill>
              <a:srgbClr val="00FFFF">
                <a:alpha val="25000"/>
              </a:srgbClr>
            </a:solidFill>
            <a:ln w="25400" cap="flat" cmpd="sng" algn="ctr">
              <a:solidFill>
                <a:srgbClr val="00FFFF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kern="0">
                <a:solidFill>
                  <a:srgbClr val="FFFFFF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</a:p>
        </p:txBody>
      </p:sp>
      <p:sp>
        <p:nvSpPr>
          <p:cNvPr id="1232899" name="Rectangle 3"/>
          <p:cNvSpPr>
            <a:spLocks noChangeArrowheads="1"/>
          </p:cNvSpPr>
          <p:nvPr/>
        </p:nvSpPr>
        <p:spPr bwMode="auto">
          <a:xfrm>
            <a:off x="0" y="289560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4000" b="1">
                <a:solidFill>
                  <a:srgbClr val="FAFD00"/>
                </a:solidFill>
              </a:rPr>
              <a:t>DISTAL LESIONS</a:t>
            </a:r>
          </a:p>
          <a:p>
            <a:pPr algn="ctr"/>
            <a:r>
              <a:rPr lang="en-US" altLang="it-IT" sz="4000" b="1">
                <a:solidFill>
                  <a:srgbClr val="FAFD00"/>
                </a:solidFill>
              </a:rPr>
              <a:t>JAMIESON TYPE III</a:t>
            </a:r>
            <a:endParaRPr lang="en-US" altLang="it-IT" sz="4000" b="1">
              <a:solidFill>
                <a:srgbClr val="FAFD00"/>
              </a:solidFill>
              <a:cs typeface="Times New Roman" panose="02020603050405020304" pitchFamily="18" charset="0"/>
            </a:endParaRPr>
          </a:p>
        </p:txBody>
      </p:sp>
      <p:sp>
        <p:nvSpPr>
          <p:cNvPr id="1232900" name="Rectangle 4"/>
          <p:cNvSpPr>
            <a:spLocks noChangeArrowheads="1"/>
          </p:cNvSpPr>
          <p:nvPr/>
        </p:nvSpPr>
        <p:spPr bwMode="auto">
          <a:xfrm>
            <a:off x="0" y="251460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4000" b="1">
                <a:solidFill>
                  <a:srgbClr val="FAFD00"/>
                </a:solidFill>
              </a:rPr>
              <a:t>LEARNING CURVE</a:t>
            </a:r>
            <a:endParaRPr lang="en-US" altLang="it-IT" sz="4000" b="1">
              <a:solidFill>
                <a:srgbClr val="FAFD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17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329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3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899" grpId="0"/>
      <p:bldP spid="123290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265113"/>
            <a:ext cx="91440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500" b="1">
                <a:solidFill>
                  <a:srgbClr val="FAFD00"/>
                </a:solidFill>
              </a:rPr>
              <a:t>JAMIESON TYPE I vs. TYPE II vs. TYPE III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76200" y="1219200"/>
            <a:ext cx="3352800" cy="3248025"/>
            <a:chOff x="48" y="768"/>
            <a:chExt cx="2112" cy="2046"/>
          </a:xfrm>
        </p:grpSpPr>
        <p:sp>
          <p:nvSpPr>
            <p:cNvPr id="66570" name="Text Box 4"/>
            <p:cNvSpPr txBox="1">
              <a:spLocks noChangeArrowheads="1"/>
            </p:cNvSpPr>
            <p:nvPr/>
          </p:nvSpPr>
          <p:spPr bwMode="auto">
            <a:xfrm>
              <a:off x="48" y="2256"/>
              <a:ext cx="2112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it-IT" sz="1300" b="1">
                  <a:solidFill>
                    <a:srgbClr val="FAFD00"/>
                  </a:solidFill>
                </a:rPr>
                <a:t>L.M.E.L. - 65 yrs M - Oct 2004 - PEA #119</a:t>
              </a:r>
            </a:p>
            <a:p>
              <a:r>
                <a:rPr lang="en-US" altLang="it-IT" sz="1300" b="1">
                  <a:solidFill>
                    <a:srgbClr val="FAFD00"/>
                  </a:solidFill>
                </a:rPr>
                <a:t>mPAP	39    </a:t>
              </a:r>
              <a:r>
                <a:rPr lang="en-US" altLang="it-IT" sz="1300" b="1">
                  <a:solidFill>
                    <a:srgbClr val="FAFD00"/>
                  </a:solidFill>
                  <a:sym typeface="Symbol" panose="05050102010706020507" pitchFamily="18" charset="2"/>
                </a:rPr>
                <a:t>   19    (-51%)</a:t>
              </a:r>
            </a:p>
            <a:p>
              <a:r>
                <a:rPr lang="en-US" altLang="it-IT" sz="1300" b="1">
                  <a:solidFill>
                    <a:srgbClr val="FAFD00"/>
                  </a:solidFill>
                  <a:sym typeface="Symbol" panose="05050102010706020507" pitchFamily="18" charset="2"/>
                </a:rPr>
                <a:t>CO	4.4      5.4   (+23%)</a:t>
              </a:r>
            </a:p>
            <a:p>
              <a:r>
                <a:rPr lang="en-US" altLang="it-IT" sz="1300" b="1">
                  <a:solidFill>
                    <a:srgbClr val="FAFD00"/>
                  </a:solidFill>
                  <a:sym typeface="Symbol" panose="05050102010706020507" pitchFamily="18" charset="2"/>
                </a:rPr>
                <a:t>PVR	665     222  (-66%)</a:t>
              </a:r>
            </a:p>
          </p:txBody>
        </p:sp>
        <p:pic>
          <p:nvPicPr>
            <p:cNvPr id="66571" name="Picture 5" descr="Pezzo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" y="768"/>
              <a:ext cx="1920" cy="1471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667000" y="2057400"/>
            <a:ext cx="3276600" cy="3248025"/>
            <a:chOff x="1680" y="1296"/>
            <a:chExt cx="2064" cy="2046"/>
          </a:xfrm>
        </p:grpSpPr>
        <p:graphicFrame>
          <p:nvGraphicFramePr>
            <p:cNvPr id="66568" name="Object 7"/>
            <p:cNvGraphicFramePr>
              <a:graphicFrameLocks noChangeAspect="1"/>
            </p:cNvGraphicFramePr>
            <p:nvPr/>
          </p:nvGraphicFramePr>
          <p:xfrm>
            <a:off x="1728" y="1296"/>
            <a:ext cx="2016" cy="14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573" name="Photo Editor Photo" r:id="rId4" imgW="3200000" imgH="2314286" progId="MSPhotoEd.3">
                    <p:embed/>
                  </p:oleObj>
                </mc:Choice>
                <mc:Fallback>
                  <p:oleObj name="Photo Editor Photo" r:id="rId4" imgW="3200000" imgH="2314286" progId="MSPhotoEd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296"/>
                          <a:ext cx="2016" cy="1457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rgbClr val="FFFF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569" name="Text Box 8"/>
            <p:cNvSpPr txBox="1">
              <a:spLocks noChangeArrowheads="1"/>
            </p:cNvSpPr>
            <p:nvPr/>
          </p:nvSpPr>
          <p:spPr bwMode="auto">
            <a:xfrm>
              <a:off x="1680" y="2784"/>
              <a:ext cx="1920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it-IT" sz="1300" b="1">
                  <a:solidFill>
                    <a:srgbClr val="FAFD00"/>
                  </a:solidFill>
                </a:rPr>
                <a:t>G.A.C. - 52 yrs F - Jul 2003 - PEA #96</a:t>
              </a:r>
            </a:p>
            <a:p>
              <a:r>
                <a:rPr lang="en-US" altLang="it-IT" sz="1300" b="1">
                  <a:solidFill>
                    <a:srgbClr val="FAFD00"/>
                  </a:solidFill>
                </a:rPr>
                <a:t>mPAP	48      </a:t>
              </a:r>
              <a:r>
                <a:rPr lang="en-US" altLang="it-IT" sz="1300" b="1">
                  <a:solidFill>
                    <a:srgbClr val="FAFD00"/>
                  </a:solidFill>
                  <a:sym typeface="Symbol" panose="05050102010706020507" pitchFamily="18" charset="2"/>
                </a:rPr>
                <a:t>   27    (-44%)</a:t>
              </a:r>
            </a:p>
            <a:p>
              <a:r>
                <a:rPr lang="en-US" altLang="it-IT" sz="1300" b="1">
                  <a:solidFill>
                    <a:srgbClr val="FAFD00"/>
                  </a:solidFill>
                  <a:sym typeface="Symbol" panose="05050102010706020507" pitchFamily="18" charset="2"/>
                </a:rPr>
                <a:t>CO	2.1        4.2   (+100%)</a:t>
              </a:r>
            </a:p>
            <a:p>
              <a:r>
                <a:rPr lang="en-US" altLang="it-IT" sz="1300" b="1">
                  <a:solidFill>
                    <a:srgbClr val="FAFD00"/>
                  </a:solidFill>
                  <a:sym typeface="Symbol" panose="05050102010706020507" pitchFamily="18" charset="2"/>
                </a:rPr>
                <a:t>PVR	1638     381  (-77%)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091113" y="2643188"/>
            <a:ext cx="3838575" cy="3576637"/>
            <a:chOff x="3207" y="1665"/>
            <a:chExt cx="2418" cy="2253"/>
          </a:xfrm>
        </p:grpSpPr>
        <p:pic>
          <p:nvPicPr>
            <p:cNvPr id="66566" name="Picture 2" descr="F:\BAYER\Investigator Meeting Lisbon\Speech\DIA Intraop\233 Bosio copia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" y="1665"/>
              <a:ext cx="2418" cy="1637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567" name="Text Box 18"/>
            <p:cNvSpPr txBox="1">
              <a:spLocks noChangeArrowheads="1"/>
            </p:cNvSpPr>
            <p:nvPr/>
          </p:nvSpPr>
          <p:spPr bwMode="auto">
            <a:xfrm>
              <a:off x="3504" y="3360"/>
              <a:ext cx="1872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it-IT" sz="1300" b="1">
                  <a:solidFill>
                    <a:srgbClr val="FAFD00"/>
                  </a:solidFill>
                </a:rPr>
                <a:t>B.A. - 43 yrs F - May 2009 - PEA #233</a:t>
              </a:r>
            </a:p>
            <a:p>
              <a:r>
                <a:rPr lang="en-US" altLang="it-IT" sz="1300" b="1">
                  <a:solidFill>
                    <a:srgbClr val="FAFD00"/>
                  </a:solidFill>
                </a:rPr>
                <a:t>mPAP	    49      </a:t>
              </a:r>
              <a:r>
                <a:rPr lang="en-US" altLang="it-IT" sz="1300" b="1">
                  <a:solidFill>
                    <a:srgbClr val="FAFD00"/>
                  </a:solidFill>
                  <a:sym typeface="Symbol" panose="05050102010706020507" pitchFamily="18" charset="2"/>
                </a:rPr>
                <a:t>       19  (-61%)</a:t>
              </a:r>
            </a:p>
            <a:p>
              <a:r>
                <a:rPr lang="en-US" altLang="it-IT" sz="1300" b="1">
                  <a:solidFill>
                    <a:srgbClr val="FAFD00"/>
                  </a:solidFill>
                  <a:sym typeface="Symbol" panose="05050102010706020507" pitchFamily="18" charset="2"/>
                </a:rPr>
                <a:t>CO	   3.3            5.0  (+52%)</a:t>
              </a:r>
            </a:p>
            <a:p>
              <a:r>
                <a:rPr lang="en-US" altLang="it-IT" sz="1300" b="1">
                  <a:solidFill>
                    <a:srgbClr val="FAFD00"/>
                  </a:solidFill>
                  <a:sym typeface="Symbol" panose="05050102010706020507" pitchFamily="18" charset="2"/>
                </a:rPr>
                <a:t>PVR	1067           224  (-79%)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265113"/>
            <a:ext cx="91440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500" b="1">
                <a:solidFill>
                  <a:srgbClr val="FAFD00"/>
                </a:solidFill>
              </a:rPr>
              <a:t>JAMIESON TYPE III</a:t>
            </a:r>
          </a:p>
        </p:txBody>
      </p:sp>
      <p:graphicFrame>
        <p:nvGraphicFramePr>
          <p:cNvPr id="67587" name="Chart 3"/>
          <p:cNvGraphicFramePr>
            <a:graphicFrameLocks/>
          </p:cNvGraphicFramePr>
          <p:nvPr/>
        </p:nvGraphicFramePr>
        <p:xfrm>
          <a:off x="254000" y="1092200"/>
          <a:ext cx="86360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9" r:id="rId4" imgW="8632684" imgH="5358848" progId="Excel.Chart.8">
                  <p:embed/>
                </p:oleObj>
              </mc:Choice>
              <mc:Fallback>
                <p:oleObj r:id="rId4" imgW="8632684" imgH="5358848" progId="Excel.Char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1092200"/>
                        <a:ext cx="8636000" cy="535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x-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26876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Sn-AP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24000"/>
            <a:ext cx="268763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8148" name="Picture 4" descr="Sinistro Dist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524000"/>
            <a:ext cx="26876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8149" name="Picture 5" descr="Destro Di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524000"/>
            <a:ext cx="26876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DISTAL LESIONS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19200" y="3124200"/>
            <a:ext cx="6705600" cy="1295400"/>
          </a:xfrm>
          <a:prstGeom prst="rect">
            <a:avLst/>
          </a:prstGeom>
          <a:solidFill>
            <a:srgbClr val="FFFFFF">
              <a:alpha val="79999"/>
            </a:srgbClr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lIns="90488" tIns="44450" rIns="90488" bIns="44450" anchor="ctr"/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7DF143"/>
              </a:buClr>
              <a:buSzPct val="100000"/>
            </a:pPr>
            <a:r>
              <a:rPr lang="en-US" altLang="it-IT" sz="3600" b="1">
                <a:solidFill>
                  <a:schemeClr val="bg1"/>
                </a:solidFill>
              </a:rPr>
              <a:t>CURRENTLY   OPERABLE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5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8569325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4194175"/>
            <a:ext cx="43529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magine 4" descr="Table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66775"/>
            <a:ext cx="428625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Immagine 3" descr="Table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642938"/>
            <a:ext cx="500062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EPIDEMIOLOGY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85725" y="990600"/>
            <a:ext cx="88773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CC00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Epidemiologic data: in Italy </a:t>
            </a:r>
            <a:r>
              <a:rPr lang="en-US" altLang="it-IT" sz="2600" i="1">
                <a:solidFill>
                  <a:srgbClr val="09F52B"/>
                </a:solidFill>
                <a:cs typeface="Times New Roman" panose="02020603050405020304" pitchFamily="18" charset="0"/>
              </a:rPr>
              <a:t>≈</a:t>
            </a:r>
            <a:r>
              <a:rPr lang="en-US" altLang="it-IT" sz="2600" i="1">
                <a:solidFill>
                  <a:srgbClr val="09F52B"/>
                </a:solidFill>
              </a:rPr>
              <a:t>18.000 cases / year 2013</a:t>
            </a:r>
            <a:r>
              <a:rPr lang="en-US" altLang="it-IT" sz="2600">
                <a:solidFill>
                  <a:srgbClr val="FFFFFF"/>
                </a:solidFill>
              </a:rPr>
              <a:t> of acute symptomatic </a:t>
            </a:r>
            <a:r>
              <a:rPr lang="en-US" altLang="it-IT" sz="2600" i="1">
                <a:solidFill>
                  <a:srgbClr val="00FF00"/>
                </a:solidFill>
              </a:rPr>
              <a:t>pulmonary embolism</a:t>
            </a:r>
            <a:r>
              <a:rPr lang="en-US" altLang="it-IT" sz="2600">
                <a:solidFill>
                  <a:srgbClr val="FFFFFF"/>
                </a:solidFill>
              </a:rPr>
              <a:t> </a:t>
            </a:r>
            <a:r>
              <a:rPr lang="en-US" altLang="it-IT" sz="2600" i="1">
                <a:solidFill>
                  <a:srgbClr val="00FF00"/>
                </a:solidFill>
              </a:rPr>
              <a:t>(PE)</a:t>
            </a:r>
          </a:p>
          <a:p>
            <a:pPr>
              <a:spcBef>
                <a:spcPct val="50000"/>
              </a:spcBef>
              <a:buClr>
                <a:srgbClr val="00CC00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Prevalence of </a:t>
            </a:r>
            <a:r>
              <a:rPr lang="en-US" altLang="it-IT" sz="2600" i="1">
                <a:solidFill>
                  <a:srgbClr val="00FF00"/>
                </a:solidFill>
              </a:rPr>
              <a:t>CTEPH</a:t>
            </a:r>
            <a:r>
              <a:rPr lang="en-US" altLang="it-IT" sz="2600">
                <a:solidFill>
                  <a:srgbClr val="FFFFFF"/>
                </a:solidFill>
              </a:rPr>
              <a:t> in </a:t>
            </a:r>
            <a:r>
              <a:rPr lang="en-US" altLang="it-IT" sz="2600">
                <a:solidFill>
                  <a:srgbClr val="FFFFFF"/>
                </a:solidFill>
                <a:cs typeface="Times New Roman" panose="02020603050405020304" pitchFamily="18" charset="0"/>
              </a:rPr>
              <a:t>pts surviving an acute </a:t>
            </a:r>
            <a:r>
              <a:rPr lang="en-US" altLang="it-IT" sz="2600" i="1">
                <a:solidFill>
                  <a:srgbClr val="00FF00"/>
                </a:solidFill>
                <a:cs typeface="Times New Roman" panose="02020603050405020304" pitchFamily="18" charset="0"/>
              </a:rPr>
              <a:t>PE</a:t>
            </a:r>
            <a:r>
              <a:rPr lang="en-US" altLang="it-IT" sz="2600">
                <a:solidFill>
                  <a:srgbClr val="FFFFFF"/>
                </a:solidFill>
              </a:rPr>
              <a:t> </a:t>
            </a:r>
            <a:r>
              <a:rPr lang="en-US" altLang="it-IT" sz="2600" i="1">
                <a:solidFill>
                  <a:srgbClr val="09F52B"/>
                </a:solidFill>
              </a:rPr>
              <a:t>(</a:t>
            </a:r>
            <a:r>
              <a:rPr lang="en-US" altLang="it-IT" sz="2600" i="1">
                <a:solidFill>
                  <a:srgbClr val="09F52B"/>
                </a:solidFill>
                <a:cs typeface="Times New Roman" panose="02020603050405020304" pitchFamily="18" charset="0"/>
              </a:rPr>
              <a:t>≈</a:t>
            </a:r>
            <a:r>
              <a:rPr lang="en-US" altLang="it-IT" sz="2600" i="1">
                <a:solidFill>
                  <a:srgbClr val="09F52B"/>
                </a:solidFill>
              </a:rPr>
              <a:t>80%) </a:t>
            </a:r>
            <a:r>
              <a:rPr lang="en-US" altLang="it-IT" sz="2600">
                <a:solidFill>
                  <a:srgbClr val="FFFFFF"/>
                </a:solidFill>
              </a:rPr>
              <a:t>is calculated between </a:t>
            </a:r>
            <a:r>
              <a:rPr lang="en-US" altLang="it-IT" sz="2600" i="1">
                <a:solidFill>
                  <a:srgbClr val="09F52B"/>
                </a:solidFill>
              </a:rPr>
              <a:t>1%-4%</a:t>
            </a:r>
            <a:endParaRPr lang="en-US" altLang="it-IT" sz="2600">
              <a:solidFill>
                <a:srgbClr val="FFFFFF"/>
              </a:solidFill>
            </a:endParaRPr>
          </a:p>
          <a:p>
            <a:pPr>
              <a:buClr>
                <a:srgbClr val="00CC00"/>
              </a:buClr>
              <a:buSzPct val="100000"/>
            </a:pPr>
            <a:r>
              <a:rPr lang="en-US" altLang="it-IT" sz="260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		→</a:t>
            </a:r>
            <a:r>
              <a:rPr lang="en-US" altLang="it-IT" sz="2600">
                <a:solidFill>
                  <a:srgbClr val="FFFFFF"/>
                </a:solidFill>
                <a:sym typeface="Symbol" panose="05050102010706020507" pitchFamily="18" charset="2"/>
              </a:rPr>
              <a:t> up to </a:t>
            </a:r>
            <a:r>
              <a:rPr lang="en-US" altLang="it-IT" sz="2600" i="1">
                <a:solidFill>
                  <a:srgbClr val="09F52B"/>
                </a:solidFill>
                <a:sym typeface="Symbol" panose="05050102010706020507" pitchFamily="18" charset="2"/>
              </a:rPr>
              <a:t>150-600 new cases / year</a:t>
            </a:r>
          </a:p>
          <a:p>
            <a:pPr>
              <a:spcBef>
                <a:spcPct val="50000"/>
              </a:spcBef>
              <a:buClr>
                <a:srgbClr val="00CC00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Considering asymptomatic pulmonary embolism </a:t>
            </a:r>
            <a:r>
              <a:rPr lang="en-US" altLang="it-IT" sz="2600" i="1">
                <a:solidFill>
                  <a:srgbClr val="00FF00"/>
                </a:solidFill>
              </a:rPr>
              <a:t>(</a:t>
            </a:r>
            <a:r>
              <a:rPr lang="en-US" altLang="it-IT" sz="2600" i="1">
                <a:solidFill>
                  <a:srgbClr val="09F52B"/>
                </a:solidFill>
                <a:cs typeface="Times New Roman" panose="02020603050405020304" pitchFamily="18" charset="0"/>
              </a:rPr>
              <a:t>≈30%-35%)</a:t>
            </a:r>
            <a:endParaRPr lang="en-US" altLang="it-IT" sz="2600">
              <a:solidFill>
                <a:srgbClr val="FFFFFF"/>
              </a:solidFill>
            </a:endParaRPr>
          </a:p>
          <a:p>
            <a:pPr>
              <a:buClr>
                <a:srgbClr val="00CC00"/>
              </a:buClr>
              <a:buSzPct val="100000"/>
            </a:pPr>
            <a:r>
              <a:rPr lang="en-US" altLang="it-IT" sz="260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		→</a:t>
            </a:r>
            <a:r>
              <a:rPr lang="en-US" altLang="it-IT" sz="2600">
                <a:solidFill>
                  <a:srgbClr val="FFFFFF"/>
                </a:solidFill>
                <a:sym typeface="Symbol" panose="05050102010706020507" pitchFamily="18" charset="2"/>
              </a:rPr>
              <a:t> up to </a:t>
            </a:r>
            <a:r>
              <a:rPr lang="en-US" altLang="it-IT" sz="2600" i="1">
                <a:solidFill>
                  <a:srgbClr val="09F52B"/>
                </a:solidFill>
                <a:sym typeface="Symbol" panose="05050102010706020507" pitchFamily="18" charset="2"/>
              </a:rPr>
              <a:t>50-200 new cases / year</a:t>
            </a:r>
            <a:endParaRPr lang="en-US" altLang="it-IT" sz="260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buClr>
                <a:srgbClr val="00CC00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</a:rPr>
              <a:t>The true incidence in Italy of CTEPH may be</a:t>
            </a:r>
          </a:p>
          <a:p>
            <a:pPr>
              <a:buClr>
                <a:srgbClr val="00CC00"/>
              </a:buClr>
              <a:buSzPct val="100000"/>
            </a:pPr>
            <a:r>
              <a:rPr lang="en-US" altLang="it-IT" sz="260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		→</a:t>
            </a:r>
            <a:r>
              <a:rPr lang="en-US" altLang="it-IT" sz="2600">
                <a:solidFill>
                  <a:srgbClr val="FFFFFF"/>
                </a:solidFill>
                <a:sym typeface="Symbol" panose="05050102010706020507" pitchFamily="18" charset="2"/>
              </a:rPr>
              <a:t> up to </a:t>
            </a:r>
            <a:r>
              <a:rPr lang="en-US" altLang="it-IT" sz="2600" i="1">
                <a:solidFill>
                  <a:srgbClr val="09F52B"/>
                </a:solidFill>
                <a:sym typeface="Symbol" panose="05050102010706020507" pitchFamily="18" charset="2"/>
              </a:rPr>
              <a:t>200-800 new cases / year</a:t>
            </a:r>
            <a:endParaRPr lang="en-US" altLang="it-IT" sz="260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buClr>
                <a:srgbClr val="00CC00"/>
              </a:buClr>
              <a:buSzPct val="100000"/>
              <a:buFontTx/>
              <a:buChar char="•"/>
            </a:pPr>
            <a:endParaRPr lang="en-US" altLang="it-IT" sz="2600">
              <a:solidFill>
                <a:srgbClr val="00FF00"/>
              </a:solidFill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28625" y="5486400"/>
            <a:ext cx="8296275" cy="892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90488" indent="-90488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it-IT" sz="1200">
                <a:solidFill>
                  <a:schemeClr val="tx1"/>
                </a:solidFill>
              </a:rPr>
              <a:t>Jamieson SW, Kapelanski DP. Pulmonary endarterectomy. </a:t>
            </a:r>
            <a:r>
              <a:rPr lang="en-US" altLang="it-IT" sz="1200" i="1">
                <a:solidFill>
                  <a:schemeClr val="tx1"/>
                </a:solidFill>
              </a:rPr>
              <a:t>Curr Probl Surg</a:t>
            </a:r>
            <a:r>
              <a:rPr lang="en-US" altLang="it-IT" sz="1200">
                <a:solidFill>
                  <a:schemeClr val="tx1"/>
                </a:solidFill>
              </a:rPr>
              <a:t> 2000; 37:165-252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it-IT" sz="1200">
                <a:solidFill>
                  <a:schemeClr val="tx1"/>
                </a:solidFill>
              </a:rPr>
              <a:t>Fedullo PF, Auger WR, Kerr KM, Rubin LJ. Chronic thromboembolic pulmonary hypertension. </a:t>
            </a:r>
            <a:r>
              <a:rPr lang="en-US" altLang="it-IT" sz="1200" i="1">
                <a:solidFill>
                  <a:schemeClr val="tx1"/>
                </a:solidFill>
              </a:rPr>
              <a:t>N Engl J Med</a:t>
            </a:r>
            <a:r>
              <a:rPr lang="en-US" altLang="it-IT" sz="1200">
                <a:solidFill>
                  <a:schemeClr val="tx1"/>
                </a:solidFill>
              </a:rPr>
              <a:t> 2001; 345:1465-72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it-IT" sz="1200">
                <a:solidFill>
                  <a:schemeClr val="tx1"/>
                </a:solidFill>
              </a:rPr>
              <a:t>Pengo V, Lensing AV, Prins MH, Marchiori A, Davidson BL, Tiozzo F et al. Incidence of chronic thromboembolic pulmonary hypertension after pulmonary embolism. </a:t>
            </a:r>
            <a:r>
              <a:rPr lang="en-US" altLang="it-IT" sz="1200" i="1">
                <a:solidFill>
                  <a:schemeClr val="tx1"/>
                </a:solidFill>
              </a:rPr>
              <a:t>N Engl J Med</a:t>
            </a:r>
            <a:r>
              <a:rPr lang="en-US" altLang="it-IT" sz="1200">
                <a:solidFill>
                  <a:schemeClr val="tx1"/>
                </a:solidFill>
              </a:rPr>
              <a:t> 2004; 350:2257-64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magine 3" descr="Figure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785938"/>
            <a:ext cx="8245475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3048000"/>
            <a:ext cx="8229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4000" b="1">
                <a:solidFill>
                  <a:srgbClr val="FAFD00"/>
                </a:solidFill>
              </a:rPr>
              <a:t>TECHNICALLY INOPERABLE</a:t>
            </a:r>
          </a:p>
          <a:p>
            <a:pPr algn="ctr"/>
            <a:r>
              <a:rPr lang="en-US" altLang="it-IT" sz="4000" b="1">
                <a:solidFill>
                  <a:srgbClr val="FAFD00"/>
                </a:solidFill>
              </a:rPr>
              <a:t>FOR DISTAL LESIONS?</a:t>
            </a:r>
          </a:p>
        </p:txBody>
      </p:sp>
      <p:sp>
        <p:nvSpPr>
          <p:cNvPr id="1235972" name="Rectangle 4"/>
          <p:cNvSpPr>
            <a:spLocks noChangeArrowheads="1"/>
          </p:cNvSpPr>
          <p:nvPr/>
        </p:nvSpPr>
        <p:spPr bwMode="auto">
          <a:xfrm>
            <a:off x="0" y="304800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4000" b="1">
                <a:solidFill>
                  <a:srgbClr val="FAFD00"/>
                </a:solidFill>
              </a:rPr>
              <a:t>ADVANCED</a:t>
            </a:r>
          </a:p>
          <a:p>
            <a:pPr algn="ctr"/>
            <a:r>
              <a:rPr lang="en-US" altLang="it-IT" sz="4000" b="1">
                <a:solidFill>
                  <a:srgbClr val="FAFD00"/>
                </a:solidFill>
              </a:rPr>
              <a:t>SURGICAL TECHNIQUE</a:t>
            </a:r>
            <a:endParaRPr lang="en-US" altLang="it-IT" sz="4000" b="1">
              <a:solidFill>
                <a:srgbClr val="FAFD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46068E-6 L 0 -0.233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3597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3500" b="1">
                <a:solidFill>
                  <a:srgbClr val="FAFD00"/>
                </a:solidFill>
              </a:rPr>
              <a:t>SURGICAL INSTRUMENTS</a:t>
            </a:r>
            <a:endParaRPr lang="en-US" altLang="it-IT" sz="2000" b="1">
              <a:solidFill>
                <a:srgbClr val="FAFD00"/>
              </a:solidFill>
            </a:endParaRPr>
          </a:p>
        </p:txBody>
      </p:sp>
      <p:sp>
        <p:nvSpPr>
          <p:cNvPr id="74755" name="TextBox 7"/>
          <p:cNvSpPr txBox="1">
            <a:spLocks noChangeArrowheads="1"/>
          </p:cNvSpPr>
          <p:nvPr/>
        </p:nvSpPr>
        <p:spPr bwMode="auto">
          <a:xfrm>
            <a:off x="935038" y="990600"/>
            <a:ext cx="72739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600">
                <a:solidFill>
                  <a:srgbClr val="FFFFFF"/>
                </a:solidFill>
              </a:rPr>
              <a:t>Derived from minimally-invasive cardiac surgery</a:t>
            </a:r>
          </a:p>
        </p:txBody>
      </p:sp>
      <p:pic>
        <p:nvPicPr>
          <p:cNvPr id="46" name="Picture 2" descr="I:\EAP\Strumenti HP\DSC_02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b="9941"/>
          <a:stretch>
            <a:fillRect/>
          </a:stretch>
        </p:blipFill>
        <p:spPr bwMode="auto">
          <a:xfrm>
            <a:off x="1965325" y="2463800"/>
            <a:ext cx="5213350" cy="3243263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I:\EAP\Strumenti HP\DSC_02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2" t="17168" r="34549" b="22252"/>
          <a:stretch>
            <a:fillRect/>
          </a:stretch>
        </p:blipFill>
        <p:spPr bwMode="auto">
          <a:xfrm>
            <a:off x="1019175" y="1600200"/>
            <a:ext cx="1800225" cy="471487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6545 -3.33333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3500" b="1">
                <a:solidFill>
                  <a:srgbClr val="FAFD00"/>
                </a:solidFill>
              </a:rPr>
              <a:t>TRICKS AND TIPS</a:t>
            </a:r>
            <a:endParaRPr lang="en-US" altLang="it-IT" sz="2000" b="1">
              <a:solidFill>
                <a:srgbClr val="FAFD00"/>
              </a:solidFill>
            </a:endParaRPr>
          </a:p>
        </p:txBody>
      </p:sp>
      <p:sp>
        <p:nvSpPr>
          <p:cNvPr id="75779" name="TextBox 7"/>
          <p:cNvSpPr txBox="1">
            <a:spLocks noChangeArrowheads="1"/>
          </p:cNvSpPr>
          <p:nvPr/>
        </p:nvSpPr>
        <p:spPr bwMode="auto">
          <a:xfrm>
            <a:off x="935038" y="990600"/>
            <a:ext cx="72739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600">
                <a:solidFill>
                  <a:srgbClr val="FFFFFF"/>
                </a:solidFill>
              </a:rPr>
              <a:t>The correct arterial dissection plane</a:t>
            </a:r>
          </a:p>
        </p:txBody>
      </p:sp>
      <p:pic>
        <p:nvPicPr>
          <p:cNvPr id="75780" name="Picture 2" descr="C:\Users\D'Armini\Documents\My Documents\D'Armini Figure Lavoro\Pazienti TEAP\#459 Noblecilla de Gutierrez\DSC_02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4" t="12003" r="12978" b="10564"/>
          <a:stretch>
            <a:fillRect/>
          </a:stretch>
        </p:blipFill>
        <p:spPr bwMode="auto">
          <a:xfrm>
            <a:off x="1524000" y="2133600"/>
            <a:ext cx="6096000" cy="418147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1"/>
          <p:cNvSpPr/>
          <p:nvPr/>
        </p:nvSpPr>
        <p:spPr>
          <a:xfrm>
            <a:off x="3843338" y="3435350"/>
            <a:ext cx="1943100" cy="1944688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5782" name="TextBox 7"/>
          <p:cNvSpPr txBox="1">
            <a:spLocks noChangeArrowheads="1"/>
          </p:cNvSpPr>
          <p:nvPr/>
        </p:nvSpPr>
        <p:spPr bwMode="auto">
          <a:xfrm>
            <a:off x="381000" y="1447800"/>
            <a:ext cx="8382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600">
                <a:solidFill>
                  <a:srgbClr val="FFFFFF"/>
                </a:solidFill>
              </a:rPr>
              <a:t>Yellow-fibro-lipid plaques included into the removed cast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3500" b="1">
                <a:solidFill>
                  <a:srgbClr val="FAFD00"/>
                </a:solidFill>
              </a:rPr>
              <a:t>TRICKS AND TIPS</a:t>
            </a:r>
            <a:endParaRPr lang="en-US" altLang="it-IT" sz="2000" b="1">
              <a:solidFill>
                <a:srgbClr val="FAFD00"/>
              </a:solidFill>
            </a:endParaRPr>
          </a:p>
        </p:txBody>
      </p:sp>
      <p:sp>
        <p:nvSpPr>
          <p:cNvPr id="76803" name="TextBox 7"/>
          <p:cNvSpPr txBox="1">
            <a:spLocks noChangeArrowheads="1"/>
          </p:cNvSpPr>
          <p:nvPr/>
        </p:nvSpPr>
        <p:spPr bwMode="auto">
          <a:xfrm>
            <a:off x="935038" y="990600"/>
            <a:ext cx="72739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600">
                <a:solidFill>
                  <a:srgbClr val="FFFFFF"/>
                </a:solidFill>
              </a:rPr>
              <a:t>The correct arterial dissection plane</a:t>
            </a:r>
          </a:p>
        </p:txBody>
      </p:sp>
      <p:sp>
        <p:nvSpPr>
          <p:cNvPr id="76804" name="TextBox 7"/>
          <p:cNvSpPr txBox="1">
            <a:spLocks noChangeArrowheads="1"/>
          </p:cNvSpPr>
          <p:nvPr/>
        </p:nvSpPr>
        <p:spPr bwMode="auto">
          <a:xfrm>
            <a:off x="381000" y="1447800"/>
            <a:ext cx="8382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600">
                <a:solidFill>
                  <a:srgbClr val="FFFFFF"/>
                </a:solidFill>
              </a:rPr>
              <a:t>Yellow-fibro-lipid plaques included into the removed cast</a:t>
            </a:r>
          </a:p>
        </p:txBody>
      </p:sp>
      <p:pic>
        <p:nvPicPr>
          <p:cNvPr id="76805" name="Picture 2" descr="C:\Users\D'Armini\Documents\My Documents\D'Armini Figure Lavoro\Pazienti TEAP\#459 Noblecilla de Gutierrez\DSC_0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6" t="28384" r="36906" b="11926"/>
          <a:stretch>
            <a:fillRect/>
          </a:stretch>
        </p:blipFill>
        <p:spPr bwMode="auto">
          <a:xfrm>
            <a:off x="2773363" y="2266950"/>
            <a:ext cx="3597275" cy="382587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3500" b="1">
                <a:solidFill>
                  <a:srgbClr val="FAFD00"/>
                </a:solidFill>
              </a:rPr>
              <a:t>TRICKS AND TIPS</a:t>
            </a:r>
            <a:endParaRPr lang="en-US" altLang="it-IT" sz="2000" b="1">
              <a:solidFill>
                <a:srgbClr val="FAFD00"/>
              </a:solidFill>
            </a:endParaRPr>
          </a:p>
        </p:txBody>
      </p:sp>
      <p:sp>
        <p:nvSpPr>
          <p:cNvPr id="77827" name="TextBox 7"/>
          <p:cNvSpPr txBox="1">
            <a:spLocks noChangeArrowheads="1"/>
          </p:cNvSpPr>
          <p:nvPr/>
        </p:nvSpPr>
        <p:spPr bwMode="auto">
          <a:xfrm>
            <a:off x="304800" y="1108075"/>
            <a:ext cx="8534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600">
                <a:solidFill>
                  <a:srgbClr val="FFFFFF"/>
                </a:solidFill>
              </a:rPr>
              <a:t>Proximal dissection for the clearance of distal obstructions</a:t>
            </a:r>
          </a:p>
        </p:txBody>
      </p:sp>
      <p:pic>
        <p:nvPicPr>
          <p:cNvPr id="77828" name="Picture 8" descr="Dx-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2971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9" descr="Sn-AP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2971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5305" r="50133" b="6361"/>
          <a:stretch>
            <a:fillRect/>
          </a:stretch>
        </p:blipFill>
        <p:spPr bwMode="auto">
          <a:xfrm>
            <a:off x="1447800" y="1981200"/>
            <a:ext cx="2971800" cy="40386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2" t="2238" r="510" b="11467"/>
          <a:stretch>
            <a:fillRect/>
          </a:stretch>
        </p:blipFill>
        <p:spPr bwMode="auto">
          <a:xfrm>
            <a:off x="4724400" y="1981200"/>
            <a:ext cx="2971800" cy="40386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3500" b="1">
                <a:solidFill>
                  <a:srgbClr val="FAFD00"/>
                </a:solidFill>
              </a:rPr>
              <a:t>TRICKS AND TIPS</a:t>
            </a:r>
            <a:endParaRPr lang="en-US" altLang="it-IT" sz="2000" b="1">
              <a:solidFill>
                <a:srgbClr val="FAFD00"/>
              </a:solidFill>
            </a:endParaRPr>
          </a:p>
        </p:txBody>
      </p:sp>
      <p:sp>
        <p:nvSpPr>
          <p:cNvPr id="78851" name="TextBox 7"/>
          <p:cNvSpPr txBox="1">
            <a:spLocks noChangeArrowheads="1"/>
          </p:cNvSpPr>
          <p:nvPr/>
        </p:nvSpPr>
        <p:spPr bwMode="auto">
          <a:xfrm>
            <a:off x="304800" y="1108075"/>
            <a:ext cx="8534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600">
                <a:solidFill>
                  <a:srgbClr val="FFFFFF"/>
                </a:solidFill>
              </a:rPr>
              <a:t>Proximal dissection for the clearance of distal obstructions</a:t>
            </a:r>
          </a:p>
        </p:txBody>
      </p:sp>
      <p:grpSp>
        <p:nvGrpSpPr>
          <p:cNvPr id="78852" name="Group 20"/>
          <p:cNvGrpSpPr>
            <a:grpSpLocks/>
          </p:cNvGrpSpPr>
          <p:nvPr/>
        </p:nvGrpSpPr>
        <p:grpSpPr bwMode="auto">
          <a:xfrm>
            <a:off x="179388" y="1828800"/>
            <a:ext cx="8745537" cy="4433888"/>
            <a:chOff x="179512" y="2232000"/>
            <a:chExt cx="8745010" cy="4433658"/>
          </a:xfrm>
        </p:grpSpPr>
        <p:grpSp>
          <p:nvGrpSpPr>
            <p:cNvPr id="78853" name="Group 14"/>
            <p:cNvGrpSpPr>
              <a:grpSpLocks/>
            </p:cNvGrpSpPr>
            <p:nvPr/>
          </p:nvGrpSpPr>
          <p:grpSpPr bwMode="auto">
            <a:xfrm>
              <a:off x="179512" y="2232000"/>
              <a:ext cx="8050566" cy="4183200"/>
              <a:chOff x="179512" y="2232000"/>
              <a:chExt cx="8050566" cy="4183200"/>
            </a:xfrm>
          </p:grpSpPr>
          <p:grpSp>
            <p:nvGrpSpPr>
              <p:cNvPr id="78857" name="Group 9"/>
              <p:cNvGrpSpPr>
                <a:grpSpLocks/>
              </p:cNvGrpSpPr>
              <p:nvPr/>
            </p:nvGrpSpPr>
            <p:grpSpPr bwMode="auto">
              <a:xfrm>
                <a:off x="913923" y="2232000"/>
                <a:ext cx="7316155" cy="4183200"/>
                <a:chOff x="913923" y="2054112"/>
                <a:chExt cx="7316155" cy="4183200"/>
              </a:xfrm>
            </p:grpSpPr>
            <p:grpSp>
              <p:nvGrpSpPr>
                <p:cNvPr id="78860" name="Group 2"/>
                <p:cNvGrpSpPr>
                  <a:grpSpLocks noChangeAspect="1"/>
                </p:cNvGrpSpPr>
                <p:nvPr/>
              </p:nvGrpSpPr>
              <p:grpSpPr bwMode="auto">
                <a:xfrm>
                  <a:off x="913923" y="2054112"/>
                  <a:ext cx="7316155" cy="4183200"/>
                  <a:chOff x="-1588" y="1124744"/>
                  <a:chExt cx="9145588" cy="5229225"/>
                </a:xfrm>
              </p:grpSpPr>
              <p:pic>
                <p:nvPicPr>
                  <p:cNvPr id="78863" name="Immagine 2" descr="978-T-12 A1 1x.jpg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1124744"/>
                    <a:ext cx="9144000" cy="5229225"/>
                  </a:xfrm>
                  <a:prstGeom prst="rect">
                    <a:avLst/>
                  </a:prstGeom>
                  <a:noFill/>
                  <a:ln w="12700">
                    <a:solidFill>
                      <a:srgbClr val="FFFF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Figura a mano libera 3"/>
                  <p:cNvSpPr>
                    <a:spLocks/>
                  </p:cNvSpPr>
                  <p:nvPr/>
                </p:nvSpPr>
                <p:spPr bwMode="auto">
                  <a:xfrm>
                    <a:off x="-892" y="3430567"/>
                    <a:ext cx="3051916" cy="996147"/>
                  </a:xfrm>
                  <a:custGeom>
                    <a:avLst/>
                    <a:gdLst>
                      <a:gd name="T0" fmla="*/ 86863 w 3051100"/>
                      <a:gd name="T1" fmla="*/ 581615 h 996723"/>
                      <a:gd name="T2" fmla="*/ 510196 w 3051100"/>
                      <a:gd name="T3" fmla="*/ 700149 h 996723"/>
                      <a:gd name="T4" fmla="*/ 789596 w 3051100"/>
                      <a:gd name="T5" fmla="*/ 844082 h 996723"/>
                      <a:gd name="T6" fmla="*/ 1094396 w 3051100"/>
                      <a:gd name="T7" fmla="*/ 945682 h 996723"/>
                      <a:gd name="T8" fmla="*/ 1543129 w 3051100"/>
                      <a:gd name="T9" fmla="*/ 996482 h 996723"/>
                      <a:gd name="T10" fmla="*/ 2059596 w 3051100"/>
                      <a:gd name="T11" fmla="*/ 962615 h 996723"/>
                      <a:gd name="T12" fmla="*/ 2567596 w 3051100"/>
                      <a:gd name="T13" fmla="*/ 911815 h 996723"/>
                      <a:gd name="T14" fmla="*/ 3016329 w 3051100"/>
                      <a:gd name="T15" fmla="*/ 784815 h 996723"/>
                      <a:gd name="T16" fmla="*/ 2948596 w 3051100"/>
                      <a:gd name="T17" fmla="*/ 480015 h 996723"/>
                      <a:gd name="T18" fmla="*/ 2372863 w 3051100"/>
                      <a:gd name="T19" fmla="*/ 192149 h 996723"/>
                      <a:gd name="T20" fmla="*/ 1729396 w 3051100"/>
                      <a:gd name="T21" fmla="*/ 217549 h 996723"/>
                      <a:gd name="T22" fmla="*/ 1356863 w 3051100"/>
                      <a:gd name="T23" fmla="*/ 336082 h 996723"/>
                      <a:gd name="T24" fmla="*/ 747263 w 3051100"/>
                      <a:gd name="T25" fmla="*/ 158282 h 996723"/>
                      <a:gd name="T26" fmla="*/ 425529 w 3051100"/>
                      <a:gd name="T27" fmla="*/ 5882 h 996723"/>
                      <a:gd name="T28" fmla="*/ 27596 w 3051100"/>
                      <a:gd name="T29" fmla="*/ 369949 h 996723"/>
                      <a:gd name="T30" fmla="*/ 86863 w 3051100"/>
                      <a:gd name="T31" fmla="*/ 581615 h 996723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3051100" h="996723">
                        <a:moveTo>
                          <a:pt x="86863" y="581615"/>
                        </a:moveTo>
                        <a:cubicBezTo>
                          <a:pt x="167296" y="636648"/>
                          <a:pt x="393074" y="656405"/>
                          <a:pt x="510196" y="700149"/>
                        </a:cubicBezTo>
                        <a:cubicBezTo>
                          <a:pt x="627318" y="743893"/>
                          <a:pt x="692229" y="803160"/>
                          <a:pt x="789596" y="844082"/>
                        </a:cubicBezTo>
                        <a:cubicBezTo>
                          <a:pt x="886963" y="885004"/>
                          <a:pt x="968807" y="920282"/>
                          <a:pt x="1094396" y="945682"/>
                        </a:cubicBezTo>
                        <a:cubicBezTo>
                          <a:pt x="1219985" y="971082"/>
                          <a:pt x="1382262" y="993660"/>
                          <a:pt x="1543129" y="996482"/>
                        </a:cubicBezTo>
                        <a:cubicBezTo>
                          <a:pt x="1703996" y="999304"/>
                          <a:pt x="1888852" y="976726"/>
                          <a:pt x="2059596" y="962615"/>
                        </a:cubicBezTo>
                        <a:cubicBezTo>
                          <a:pt x="2230341" y="948504"/>
                          <a:pt x="2408141" y="941448"/>
                          <a:pt x="2567596" y="911815"/>
                        </a:cubicBezTo>
                        <a:cubicBezTo>
                          <a:pt x="2727051" y="882182"/>
                          <a:pt x="2952829" y="856782"/>
                          <a:pt x="3016329" y="784815"/>
                        </a:cubicBezTo>
                        <a:cubicBezTo>
                          <a:pt x="3079829" y="712848"/>
                          <a:pt x="3055840" y="578793"/>
                          <a:pt x="2948596" y="480015"/>
                        </a:cubicBezTo>
                        <a:cubicBezTo>
                          <a:pt x="2841352" y="381237"/>
                          <a:pt x="2576063" y="235893"/>
                          <a:pt x="2372863" y="192149"/>
                        </a:cubicBezTo>
                        <a:cubicBezTo>
                          <a:pt x="2169663" y="148405"/>
                          <a:pt x="1898729" y="193560"/>
                          <a:pt x="1729396" y="217549"/>
                        </a:cubicBezTo>
                        <a:cubicBezTo>
                          <a:pt x="1560063" y="241538"/>
                          <a:pt x="1520552" y="345960"/>
                          <a:pt x="1356863" y="336082"/>
                        </a:cubicBezTo>
                        <a:cubicBezTo>
                          <a:pt x="1193174" y="326204"/>
                          <a:pt x="902485" y="213315"/>
                          <a:pt x="747263" y="158282"/>
                        </a:cubicBezTo>
                        <a:cubicBezTo>
                          <a:pt x="592041" y="103249"/>
                          <a:pt x="545473" y="-29396"/>
                          <a:pt x="425529" y="5882"/>
                        </a:cubicBezTo>
                        <a:cubicBezTo>
                          <a:pt x="305585" y="41160"/>
                          <a:pt x="84040" y="271171"/>
                          <a:pt x="27596" y="369949"/>
                        </a:cubicBezTo>
                        <a:cubicBezTo>
                          <a:pt x="-28848" y="468727"/>
                          <a:pt x="6430" y="526582"/>
                          <a:pt x="86863" y="581615"/>
                        </a:cubicBezTo>
                        <a:close/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dash"/>
                    <a:round/>
                    <a:headEnd/>
                    <a:tailEnd/>
                  </a:ln>
                  <a:effectLst>
                    <a:outerShdw blurRad="40000" dist="23000" dir="5400000" rotWithShape="0">
                      <a:srgbClr val="000000">
                        <a:alpha val="34999"/>
                      </a:srgbClr>
                    </a:outerShdw>
                  </a:effectLst>
                  <a:extLst/>
                </p:spPr>
                <p:txBody>
                  <a:bodyPr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8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33" name="TextBox 8"/>
                <p:cNvSpPr txBox="1"/>
                <p:nvPr/>
              </p:nvSpPr>
              <p:spPr>
                <a:xfrm>
                  <a:off x="2471724" y="2523988"/>
                  <a:ext cx="1001652" cy="307959"/>
                </a:xfrm>
                <a:prstGeom prst="rect">
                  <a:avLst/>
                </a:prstGeom>
                <a:solidFill>
                  <a:srgbClr val="FFFFFF">
                    <a:alpha val="67059"/>
                  </a:srgbClr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anchor="ctr"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kern="0" dirty="0">
                      <a:solidFill>
                        <a:sysClr val="windowText" lastClr="000000"/>
                      </a:solidFill>
                    </a:rPr>
                    <a:t>900 </a:t>
                  </a:r>
                  <a:r>
                    <a:rPr lang="en-US" sz="1400" kern="0" dirty="0">
                      <a:solidFill>
                        <a:sysClr val="windowText" lastClr="000000"/>
                      </a:solidFill>
                      <a:sym typeface="Symbol"/>
                    </a:rPr>
                    <a:t>m</a:t>
                  </a:r>
                  <a:endParaRPr lang="it-IT" sz="1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" name="TextBox 10"/>
                <p:cNvSpPr txBox="1"/>
                <p:nvPr/>
              </p:nvSpPr>
              <p:spPr>
                <a:xfrm>
                  <a:off x="1971691" y="3358969"/>
                  <a:ext cx="1000065" cy="307959"/>
                </a:xfrm>
                <a:prstGeom prst="rect">
                  <a:avLst/>
                </a:prstGeom>
                <a:solidFill>
                  <a:srgbClr val="FFFFFF">
                    <a:alpha val="67059"/>
                  </a:srgbClr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anchor="ctr"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kern="0" dirty="0">
                      <a:solidFill>
                        <a:sysClr val="windowText" lastClr="000000"/>
                      </a:solidFill>
                    </a:rPr>
                    <a:t>350 </a:t>
                  </a:r>
                  <a:r>
                    <a:rPr lang="en-US" sz="1400" kern="0" dirty="0">
                      <a:solidFill>
                        <a:sysClr val="windowText" lastClr="000000"/>
                      </a:solidFill>
                      <a:sym typeface="Symbol"/>
                    </a:rPr>
                    <a:t>m</a:t>
                  </a:r>
                  <a:endParaRPr lang="it-IT" sz="140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30" name="TextBox 11"/>
              <p:cNvSpPr txBox="1"/>
              <p:nvPr/>
            </p:nvSpPr>
            <p:spPr>
              <a:xfrm>
                <a:off x="179512" y="5876711"/>
                <a:ext cx="2450952" cy="369869"/>
              </a:xfrm>
              <a:prstGeom prst="rect">
                <a:avLst/>
              </a:prstGeom>
              <a:solidFill>
                <a:sysClr val="window" lastClr="FFFFFF">
                  <a:alpha val="67000"/>
                </a:sysClr>
              </a:solidFill>
              <a:ln w="12700">
                <a:solidFill>
                  <a:sysClr val="windowText" lastClr="000000"/>
                </a:solidFill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sysClr val="windowText" lastClr="000000"/>
                    </a:solidFill>
                  </a:rPr>
                  <a:t>Yellow fiber-lipid plaque</a:t>
                </a:r>
                <a:endParaRPr lang="it-IT" sz="1800" kern="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78859" name="Straight Arrow Connector 13"/>
              <p:cNvCxnSpPr>
                <a:cxnSpLocks noChangeShapeType="1"/>
                <a:stCxn id="30" idx="0"/>
              </p:cNvCxnSpPr>
              <p:nvPr/>
            </p:nvCxnSpPr>
            <p:spPr bwMode="auto">
              <a:xfrm flipV="1">
                <a:off x="1405265" y="4797152"/>
                <a:ext cx="142399" cy="1080120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78854" name="Immagine 3" descr="444-T-13 A1 17xmis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2" t="2458" r="38646" b="16695"/>
            <a:stretch>
              <a:fillRect/>
            </a:stretch>
          </p:blipFill>
          <p:spPr bwMode="auto">
            <a:xfrm>
              <a:off x="5724128" y="3648726"/>
              <a:ext cx="3200394" cy="30169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17"/>
            <p:cNvSpPr txBox="1"/>
            <p:nvPr/>
          </p:nvSpPr>
          <p:spPr>
            <a:xfrm>
              <a:off x="7452999" y="5183010"/>
              <a:ext cx="1000065" cy="307959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>
              <a:solidFill>
                <a:sysClr val="windowText" lastClr="000000"/>
              </a:solidFill>
            </a:ln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</a:rPr>
                <a:t>12 </a:t>
              </a:r>
              <a:r>
                <a:rPr lang="en-US" sz="1400" kern="0" dirty="0">
                  <a:solidFill>
                    <a:sysClr val="windowText" lastClr="000000"/>
                  </a:solidFill>
                  <a:sym typeface="Symbol"/>
                </a:rPr>
                <a:t>m</a:t>
              </a:r>
              <a:endParaRPr lang="it-IT" sz="14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78856" name="Straight Arrow Connector 18"/>
            <p:cNvCxnSpPr>
              <a:cxnSpLocks noChangeShapeType="1"/>
              <a:stCxn id="27" idx="2"/>
            </p:cNvCxnSpPr>
            <p:nvPr/>
          </p:nvCxnSpPr>
          <p:spPr bwMode="auto">
            <a:xfrm flipH="1">
              <a:off x="7452320" y="5491100"/>
              <a:ext cx="500609" cy="45818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3500" b="1">
                <a:solidFill>
                  <a:srgbClr val="FAFD00"/>
                </a:solidFill>
              </a:rPr>
              <a:t>TRICKS AND TIPS</a:t>
            </a:r>
            <a:endParaRPr lang="en-US" altLang="it-IT" sz="2000" b="1">
              <a:solidFill>
                <a:srgbClr val="FAFD00"/>
              </a:solidFill>
            </a:endParaRPr>
          </a:p>
        </p:txBody>
      </p:sp>
      <p:sp>
        <p:nvSpPr>
          <p:cNvPr id="79875" name="TextBox 7"/>
          <p:cNvSpPr txBox="1">
            <a:spLocks noChangeArrowheads="1"/>
          </p:cNvSpPr>
          <p:nvPr/>
        </p:nvSpPr>
        <p:spPr bwMode="auto">
          <a:xfrm>
            <a:off x="304800" y="1108075"/>
            <a:ext cx="8534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600">
                <a:solidFill>
                  <a:srgbClr val="FFFFFF"/>
                </a:solidFill>
              </a:rPr>
              <a:t>Proximal dissection for the clearance of distal obstructions</a:t>
            </a:r>
          </a:p>
        </p:txBody>
      </p:sp>
      <p:grpSp>
        <p:nvGrpSpPr>
          <p:cNvPr id="79876" name="Group 25"/>
          <p:cNvGrpSpPr>
            <a:grpSpLocks/>
          </p:cNvGrpSpPr>
          <p:nvPr/>
        </p:nvGrpSpPr>
        <p:grpSpPr bwMode="auto">
          <a:xfrm>
            <a:off x="333375" y="1905000"/>
            <a:ext cx="7894638" cy="4183063"/>
            <a:chOff x="332788" y="1988840"/>
            <a:chExt cx="7895540" cy="4183200"/>
          </a:xfrm>
        </p:grpSpPr>
        <p:pic>
          <p:nvPicPr>
            <p:cNvPr id="79877" name="Immagine 1" descr="444-T-13 A1 15xmis 2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672" y="1988840"/>
              <a:ext cx="7312656" cy="41832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18"/>
            <p:cNvSpPr txBox="1"/>
            <p:nvPr/>
          </p:nvSpPr>
          <p:spPr>
            <a:xfrm>
              <a:off x="2088764" y="2477806"/>
              <a:ext cx="4967856" cy="369900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  <a:ln w="12700">
              <a:solidFill>
                <a:sysClr val="windowText" lastClr="000000"/>
              </a:solidFill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</a:rPr>
                <a:t>2-4 layers of elastic lamellae from the tunica media</a:t>
              </a:r>
              <a:endParaRPr lang="it-IT" sz="18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79879" name="Straight Arrow Connector 19"/>
            <p:cNvCxnSpPr>
              <a:cxnSpLocks noChangeShapeType="1"/>
              <a:stCxn id="32" idx="2"/>
              <a:endCxn id="38" idx="2"/>
            </p:cNvCxnSpPr>
            <p:nvPr/>
          </p:nvCxnSpPr>
          <p:spPr bwMode="auto">
            <a:xfrm flipH="1">
              <a:off x="3367190" y="2847506"/>
              <a:ext cx="1204811" cy="82604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Parentesi quadra chiusa 5"/>
            <p:cNvSpPr>
              <a:spLocks/>
            </p:cNvSpPr>
            <p:nvPr/>
          </p:nvSpPr>
          <p:spPr bwMode="auto">
            <a:xfrm>
              <a:off x="3330330" y="3541466"/>
              <a:ext cx="36517" cy="263534"/>
            </a:xfrm>
            <a:prstGeom prst="rightBracket">
              <a:avLst>
                <a:gd name="adj" fmla="val 8268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TextBox 21"/>
            <p:cNvSpPr txBox="1"/>
            <p:nvPr/>
          </p:nvSpPr>
          <p:spPr>
            <a:xfrm>
              <a:off x="332788" y="4959150"/>
              <a:ext cx="1165358" cy="369899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  <a:ln w="12700">
              <a:solidFill>
                <a:sysClr val="windowText" lastClr="000000"/>
              </a:solidFill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</a:rPr>
                <a:t>Foam cells</a:t>
              </a:r>
              <a:endParaRPr lang="it-IT" sz="18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79882" name="Straight Arrow Connector 22"/>
            <p:cNvCxnSpPr>
              <a:cxnSpLocks noChangeShapeType="1"/>
              <a:stCxn id="39" idx="0"/>
              <a:endCxn id="41" idx="3"/>
            </p:cNvCxnSpPr>
            <p:nvPr/>
          </p:nvCxnSpPr>
          <p:spPr bwMode="auto">
            <a:xfrm flipV="1">
              <a:off x="915672" y="4435680"/>
              <a:ext cx="477320" cy="52364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Ovale 6"/>
            <p:cNvSpPr>
              <a:spLocks noChangeArrowheads="1"/>
            </p:cNvSpPr>
            <p:nvPr/>
          </p:nvSpPr>
          <p:spPr bwMode="auto">
            <a:xfrm>
              <a:off x="1044069" y="4008206"/>
              <a:ext cx="2384697" cy="501666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ash"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3500" b="1">
                <a:solidFill>
                  <a:srgbClr val="FAFD00"/>
                </a:solidFill>
              </a:rPr>
              <a:t>TRICKS AND TIPS</a:t>
            </a:r>
            <a:endParaRPr lang="en-US" altLang="it-IT" sz="2000" b="1">
              <a:solidFill>
                <a:srgbClr val="FAFD00"/>
              </a:solidFill>
            </a:endParaRPr>
          </a:p>
        </p:txBody>
      </p:sp>
      <p:sp>
        <p:nvSpPr>
          <p:cNvPr id="80899" name="TextBox 7"/>
          <p:cNvSpPr txBox="1">
            <a:spLocks noChangeArrowheads="1"/>
          </p:cNvSpPr>
          <p:nvPr/>
        </p:nvSpPr>
        <p:spPr bwMode="auto">
          <a:xfrm>
            <a:off x="304800" y="1108075"/>
            <a:ext cx="8534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600">
                <a:solidFill>
                  <a:srgbClr val="FFFFFF"/>
                </a:solidFill>
              </a:rPr>
              <a:t>Proximal dissection for the clearance of distal obstructions</a:t>
            </a:r>
          </a:p>
        </p:txBody>
      </p:sp>
      <p:pic>
        <p:nvPicPr>
          <p:cNvPr id="80900" name="Immagine 3" descr="444-T-13 A2 2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6" r="35555"/>
          <a:stretch>
            <a:fillRect/>
          </a:stretch>
        </p:blipFill>
        <p:spPr bwMode="auto">
          <a:xfrm>
            <a:off x="317500" y="1676400"/>
            <a:ext cx="4306888" cy="467995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0"/>
          <p:cNvSpPr txBox="1"/>
          <p:nvPr/>
        </p:nvSpPr>
        <p:spPr>
          <a:xfrm>
            <a:off x="6051550" y="2436813"/>
            <a:ext cx="876300" cy="369887"/>
          </a:xfrm>
          <a:prstGeom prst="rect">
            <a:avLst/>
          </a:prstGeom>
          <a:solidFill>
            <a:sysClr val="window" lastClr="FFFFFF">
              <a:alpha val="67000"/>
            </a:sysClr>
          </a:solidFill>
          <a:ln w="12700"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ysClr val="windowText" lastClr="000000"/>
                </a:solidFill>
              </a:rPr>
              <a:t>Sample</a:t>
            </a:r>
            <a:endParaRPr lang="it-IT" sz="1800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80902" name="Straight Arrow Connector 26"/>
          <p:cNvCxnSpPr>
            <a:cxnSpLocks noChangeShapeType="1"/>
            <a:stCxn id="22" idx="1"/>
          </p:cNvCxnSpPr>
          <p:nvPr/>
        </p:nvCxnSpPr>
        <p:spPr bwMode="auto">
          <a:xfrm flipH="1">
            <a:off x="4624388" y="2622550"/>
            <a:ext cx="1427162" cy="0"/>
          </a:xfrm>
          <a:prstGeom prst="straightConnector1">
            <a:avLst/>
          </a:prstGeom>
          <a:noFill/>
          <a:ln w="19050" algn="ctr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0903" name="Group 1"/>
          <p:cNvGrpSpPr>
            <a:grpSpLocks/>
          </p:cNvGrpSpPr>
          <p:nvPr/>
        </p:nvGrpSpPr>
        <p:grpSpPr bwMode="auto">
          <a:xfrm>
            <a:off x="4859338" y="3476625"/>
            <a:ext cx="3797300" cy="2454275"/>
            <a:chOff x="1447800" y="2085975"/>
            <a:chExt cx="6248400" cy="4038600"/>
          </a:xfrm>
        </p:grpSpPr>
        <p:pic>
          <p:nvPicPr>
            <p:cNvPr id="80906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" t="5305" r="50133" b="6361"/>
            <a:stretch>
              <a:fillRect/>
            </a:stretch>
          </p:blipFill>
          <p:spPr bwMode="auto">
            <a:xfrm>
              <a:off x="1447800" y="2085975"/>
              <a:ext cx="2971800" cy="40386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907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82" t="2238" r="510" b="11467"/>
            <a:stretch>
              <a:fillRect/>
            </a:stretch>
          </p:blipFill>
          <p:spPr bwMode="auto">
            <a:xfrm>
              <a:off x="4724400" y="2085975"/>
              <a:ext cx="2971800" cy="40386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0904" name="Straight Arrow Connector 23"/>
          <p:cNvCxnSpPr>
            <a:cxnSpLocks noChangeShapeType="1"/>
            <a:stCxn id="28" idx="7"/>
            <a:endCxn id="22" idx="2"/>
          </p:cNvCxnSpPr>
          <p:nvPr/>
        </p:nvCxnSpPr>
        <p:spPr bwMode="auto">
          <a:xfrm flipV="1">
            <a:off x="6223000" y="2806700"/>
            <a:ext cx="266700" cy="827088"/>
          </a:xfrm>
          <a:prstGeom prst="straightConnector1">
            <a:avLst/>
          </a:prstGeom>
          <a:noFill/>
          <a:ln w="19050" algn="ctr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Oval 2"/>
          <p:cNvSpPr/>
          <p:nvPr/>
        </p:nvSpPr>
        <p:spPr>
          <a:xfrm>
            <a:off x="5915025" y="3592513"/>
            <a:ext cx="360363" cy="287337"/>
          </a:xfrm>
          <a:prstGeom prst="ellips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kern="0">
              <a:solidFill>
                <a:sysClr val="window" lastClr="FFFFFF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3500" b="1">
                <a:solidFill>
                  <a:srgbClr val="FAFD00"/>
                </a:solidFill>
              </a:rPr>
              <a:t>EVOLVING SURGICAL TECHNIQUE</a:t>
            </a:r>
            <a:endParaRPr lang="en-US" altLang="it-IT" sz="2000" b="1">
              <a:solidFill>
                <a:srgbClr val="FAFD00"/>
              </a:solidFill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033713" y="1905000"/>
            <a:ext cx="2741612" cy="2749550"/>
            <a:chOff x="3033781" y="2852936"/>
            <a:chExt cx="2741403" cy="2748829"/>
          </a:xfrm>
        </p:grpSpPr>
        <p:graphicFrame>
          <p:nvGraphicFramePr>
            <p:cNvPr id="81934" name="Object 3"/>
            <p:cNvGraphicFramePr>
              <a:graphicFrameLocks noChangeAspect="1"/>
            </p:cNvGraphicFramePr>
            <p:nvPr/>
          </p:nvGraphicFramePr>
          <p:xfrm>
            <a:off x="3033781" y="2852936"/>
            <a:ext cx="2739655" cy="198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37" name="Photo Editor Photo" r:id="rId4" imgW="3200000" imgH="2314286" progId="">
                    <p:embed/>
                  </p:oleObj>
                </mc:Choice>
                <mc:Fallback>
                  <p:oleObj name="Photo Editor Photo" r:id="rId4" imgW="3200000" imgH="2314286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3781" y="2852936"/>
                          <a:ext cx="2739655" cy="1980000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rgbClr val="FFFF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1935" name="Text Box 8"/>
            <p:cNvSpPr txBox="1">
              <a:spLocks noChangeArrowheads="1"/>
            </p:cNvSpPr>
            <p:nvPr/>
          </p:nvSpPr>
          <p:spPr bwMode="auto">
            <a:xfrm>
              <a:off x="3038543" y="4893926"/>
              <a:ext cx="2736641" cy="707839"/>
            </a:xfrm>
            <a:prstGeom prst="rect">
              <a:avLst/>
            </a:prstGeom>
            <a:noFill/>
            <a:ln w="12700">
              <a:solidFill>
                <a:srgbClr val="25406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it-IT" sz="1000" b="1">
                  <a:solidFill>
                    <a:srgbClr val="FFFFFF"/>
                  </a:solidFill>
                </a:rPr>
                <a:t>G.A.C. – 52-yo F</a:t>
              </a:r>
            </a:p>
            <a:p>
              <a:pPr eaLnBrk="1" hangingPunct="1"/>
              <a:r>
                <a:rPr lang="en-US" altLang="it-IT" sz="1000" b="1">
                  <a:solidFill>
                    <a:srgbClr val="FFFFFF"/>
                  </a:solidFill>
                </a:rPr>
                <a:t>mPAP	48      </a:t>
              </a:r>
              <a:r>
                <a:rPr lang="en-US" altLang="it-IT" sz="1000" b="1">
                  <a:solidFill>
                    <a:srgbClr val="FFFFFF"/>
                  </a:solidFill>
                  <a:sym typeface="Symbol" panose="05050102010706020507" pitchFamily="18" charset="2"/>
                </a:rPr>
                <a:t>   27    (-44%)</a:t>
              </a:r>
            </a:p>
            <a:p>
              <a:pPr eaLnBrk="1" hangingPunct="1"/>
              <a:r>
                <a:rPr lang="en-US" altLang="it-IT" sz="1000" b="1">
                  <a:solidFill>
                    <a:srgbClr val="FFFFFF"/>
                  </a:solidFill>
                  <a:sym typeface="Symbol" panose="05050102010706020507" pitchFamily="18" charset="2"/>
                </a:rPr>
                <a:t>CO	2.1        4.2   (+100%)</a:t>
              </a:r>
            </a:p>
            <a:p>
              <a:pPr eaLnBrk="1" hangingPunct="1"/>
              <a:r>
                <a:rPr lang="en-US" altLang="it-IT" sz="1000" b="1">
                  <a:solidFill>
                    <a:srgbClr val="FFFFFF"/>
                  </a:solidFill>
                  <a:sym typeface="Symbol" panose="05050102010706020507" pitchFamily="18" charset="2"/>
                </a:rPr>
                <a:t>PVR	1638     381  (-77%)</a:t>
              </a: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919788" y="1905000"/>
            <a:ext cx="2924175" cy="2749550"/>
            <a:chOff x="5919969" y="2852936"/>
            <a:chExt cx="2924642" cy="2748829"/>
          </a:xfrm>
        </p:grpSpPr>
        <p:pic>
          <p:nvPicPr>
            <p:cNvPr id="81932" name="Picture 2" descr="F:\BAYER\Investigator Meeting Lisbon\Speech\DIA Intraop\233 Bosio copia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9969" y="2852936"/>
              <a:ext cx="2924642" cy="1980000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5919969" y="4893926"/>
              <a:ext cx="2924642" cy="707839"/>
            </a:xfrm>
            <a:prstGeom prst="rect">
              <a:avLst/>
            </a:prstGeom>
            <a:noFill/>
            <a:ln w="12700">
              <a:solidFill>
                <a:srgbClr val="254061"/>
              </a:solidFill>
            </a:ln>
            <a:effectLst/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kern="0" dirty="0">
                  <a:solidFill>
                    <a:srgbClr val="FFFFFF"/>
                  </a:solidFill>
                </a:rPr>
                <a:t>B.A. – 43-yo F</a:t>
              </a:r>
            </a:p>
            <a:p>
              <a:pPr marL="4476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kern="0" dirty="0" err="1">
                  <a:solidFill>
                    <a:srgbClr val="FFFFFF"/>
                  </a:solidFill>
                </a:rPr>
                <a:t>mPAP</a:t>
              </a:r>
              <a:r>
                <a:rPr lang="en-US" sz="1000" b="1" kern="0" dirty="0">
                  <a:solidFill>
                    <a:srgbClr val="FFFFFF"/>
                  </a:solidFill>
                </a:rPr>
                <a:t>	    49      </a:t>
              </a:r>
              <a:r>
                <a:rPr lang="en-US" sz="1000" b="1" kern="0" dirty="0">
                  <a:solidFill>
                    <a:srgbClr val="FFFFFF"/>
                  </a:solidFill>
                  <a:sym typeface="Symbol" pitchFamily="18" charset="2"/>
                </a:rPr>
                <a:t>       19  (-61%)</a:t>
              </a:r>
            </a:p>
            <a:p>
              <a:pPr marL="4476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kern="0" dirty="0">
                  <a:solidFill>
                    <a:srgbClr val="FFFFFF"/>
                  </a:solidFill>
                  <a:sym typeface="Symbol" pitchFamily="18" charset="2"/>
                </a:rPr>
                <a:t>CO	   3.3            5.0  (+52%)</a:t>
              </a:r>
            </a:p>
            <a:p>
              <a:pPr marL="4476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kern="0" dirty="0">
                  <a:solidFill>
                    <a:srgbClr val="FFFFFF"/>
                  </a:solidFill>
                  <a:sym typeface="Symbol" pitchFamily="18" charset="2"/>
                </a:rPr>
                <a:t>PVR	1067           224  (-79%)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03213" y="1905000"/>
            <a:ext cx="2584450" cy="2749550"/>
            <a:chOff x="302884" y="2852936"/>
            <a:chExt cx="2584365" cy="2748829"/>
          </a:xfrm>
        </p:grpSpPr>
        <p:sp>
          <p:nvSpPr>
            <p:cNvPr id="81930" name="Text Box 4"/>
            <p:cNvSpPr txBox="1">
              <a:spLocks noChangeArrowheads="1"/>
            </p:cNvSpPr>
            <p:nvPr/>
          </p:nvSpPr>
          <p:spPr bwMode="auto">
            <a:xfrm>
              <a:off x="302884" y="4893926"/>
              <a:ext cx="2584365" cy="707839"/>
            </a:xfrm>
            <a:prstGeom prst="rect">
              <a:avLst/>
            </a:prstGeom>
            <a:noFill/>
            <a:ln w="12700">
              <a:solidFill>
                <a:srgbClr val="25406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it-IT" sz="1000" b="1">
                  <a:solidFill>
                    <a:srgbClr val="FFFFFF"/>
                  </a:solidFill>
                </a:rPr>
                <a:t>L.M.E.L. – 65-yo M</a:t>
              </a:r>
            </a:p>
            <a:p>
              <a:pPr eaLnBrk="1" hangingPunct="1"/>
              <a:r>
                <a:rPr lang="en-US" altLang="it-IT" sz="1000" b="1">
                  <a:solidFill>
                    <a:srgbClr val="FFFFFF"/>
                  </a:solidFill>
                </a:rPr>
                <a:t>mPAP	39    </a:t>
              </a:r>
              <a:r>
                <a:rPr lang="en-US" altLang="it-IT" sz="1000" b="1">
                  <a:solidFill>
                    <a:srgbClr val="FFFFFF"/>
                  </a:solidFill>
                  <a:sym typeface="Symbol" panose="05050102010706020507" pitchFamily="18" charset="2"/>
                </a:rPr>
                <a:t>   19    (-51%)</a:t>
              </a:r>
            </a:p>
            <a:p>
              <a:pPr eaLnBrk="1" hangingPunct="1"/>
              <a:r>
                <a:rPr lang="en-US" altLang="it-IT" sz="1000" b="1">
                  <a:solidFill>
                    <a:srgbClr val="FFFFFF"/>
                  </a:solidFill>
                  <a:sym typeface="Symbol" panose="05050102010706020507" pitchFamily="18" charset="2"/>
                </a:rPr>
                <a:t>CO	4.4      5.4   (+23%)</a:t>
              </a:r>
            </a:p>
            <a:p>
              <a:pPr eaLnBrk="1" hangingPunct="1"/>
              <a:r>
                <a:rPr lang="en-US" altLang="it-IT" sz="1000" b="1">
                  <a:solidFill>
                    <a:srgbClr val="FFFFFF"/>
                  </a:solidFill>
                  <a:sym typeface="Symbol" panose="05050102010706020507" pitchFamily="18" charset="2"/>
                </a:rPr>
                <a:t>PVR	665     222  (-66%)</a:t>
              </a:r>
            </a:p>
          </p:txBody>
        </p:sp>
        <p:pic>
          <p:nvPicPr>
            <p:cNvPr id="81931" name="Picture 5" descr="Pezzo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886" y="2852936"/>
              <a:ext cx="2584363" cy="1980000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1"/>
          <p:cNvSpPr txBox="1"/>
          <p:nvPr/>
        </p:nvSpPr>
        <p:spPr>
          <a:xfrm>
            <a:off x="1671638" y="1905000"/>
            <a:ext cx="128111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FFFFFF"/>
                </a:solidFill>
              </a:rPr>
              <a:t>DHCA 59 min</a:t>
            </a:r>
            <a:endParaRPr lang="it-IT" sz="1400" kern="0" dirty="0">
              <a:solidFill>
                <a:srgbClr val="FFFFFF"/>
              </a:solidFill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4559300" y="1905000"/>
            <a:ext cx="12811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FFFFFF"/>
                </a:solidFill>
              </a:rPr>
              <a:t>DHCA 81 min</a:t>
            </a:r>
            <a:endParaRPr lang="it-IT" sz="1400" kern="0" dirty="0">
              <a:solidFill>
                <a:srgbClr val="FFFFFF"/>
              </a:solidFill>
            </a:endParaRPr>
          </a:p>
        </p:txBody>
      </p:sp>
      <p:sp>
        <p:nvSpPr>
          <p:cNvPr id="38" name="TextBox 34"/>
          <p:cNvSpPr txBox="1"/>
          <p:nvPr/>
        </p:nvSpPr>
        <p:spPr>
          <a:xfrm>
            <a:off x="7496175" y="1905000"/>
            <a:ext cx="14112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FFFFFF"/>
                </a:solidFill>
              </a:rPr>
              <a:t>MHCA 135 min</a:t>
            </a:r>
            <a:endParaRPr lang="it-IT" sz="1400" kern="0" dirty="0">
              <a:solidFill>
                <a:srgbClr val="FFFFFF"/>
              </a:solidFill>
            </a:endParaRPr>
          </a:p>
        </p:txBody>
      </p:sp>
      <p:sp>
        <p:nvSpPr>
          <p:cNvPr id="39" name="TextBox 4"/>
          <p:cNvSpPr txBox="1"/>
          <p:nvPr/>
        </p:nvSpPr>
        <p:spPr>
          <a:xfrm>
            <a:off x="0" y="508635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cap="all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OPERABILITY 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1800" b="1">
                <a:solidFill>
                  <a:srgbClr val="00DFCA"/>
                </a:solidFill>
              </a:rPr>
              <a:t> </a:t>
            </a:r>
            <a:r>
              <a:rPr lang="en-US" altLang="it-IT" sz="3700" b="1">
                <a:solidFill>
                  <a:srgbClr val="FAFD00"/>
                </a:solidFill>
              </a:rPr>
              <a:t>CURRENT SITUATION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52400" y="2209800"/>
            <a:ext cx="8839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CC00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  <a:cs typeface="Times New Roman" panose="02020603050405020304" pitchFamily="18" charset="0"/>
              </a:rPr>
              <a:t>CTEPH is still </a:t>
            </a:r>
            <a:r>
              <a:rPr lang="en-US" altLang="it-IT" sz="2600" i="1">
                <a:solidFill>
                  <a:srgbClr val="00FF00"/>
                </a:solidFill>
                <a:cs typeface="Times New Roman" panose="02020603050405020304" pitchFamily="18" charset="0"/>
              </a:rPr>
              <a:t>under-diagnosed</a:t>
            </a:r>
            <a:r>
              <a:rPr lang="en-US" altLang="it-IT" sz="2600">
                <a:solidFill>
                  <a:srgbClr val="FFFFFF"/>
                </a:solidFill>
                <a:cs typeface="Times New Roman" panose="02020603050405020304" pitchFamily="18" charset="0"/>
              </a:rPr>
              <a:t> and nowadays only few physicians are aware of the </a:t>
            </a:r>
            <a:r>
              <a:rPr lang="en-US" altLang="it-IT" sz="2600" i="1">
                <a:solidFill>
                  <a:srgbClr val="00FF00"/>
                </a:solidFill>
                <a:cs typeface="Times New Roman" panose="02020603050405020304" pitchFamily="18" charset="0"/>
              </a:rPr>
              <a:t>surgical procedure</a:t>
            </a:r>
            <a:r>
              <a:rPr lang="en-US" altLang="it-IT" sz="2600">
                <a:solidFill>
                  <a:srgbClr val="FFFFFF"/>
                </a:solidFill>
                <a:cs typeface="Times New Roman" panose="02020603050405020304" pitchFamily="18" charset="0"/>
              </a:rPr>
              <a:t> called </a:t>
            </a:r>
            <a:r>
              <a:rPr lang="en-US" altLang="it-IT" sz="2600" i="1">
                <a:solidFill>
                  <a:srgbClr val="00FF00"/>
                </a:solidFill>
                <a:cs typeface="Times New Roman" panose="02020603050405020304" pitchFamily="18" charset="0"/>
              </a:rPr>
              <a:t>PEA</a:t>
            </a:r>
          </a:p>
          <a:p>
            <a:pPr>
              <a:spcBef>
                <a:spcPct val="100000"/>
              </a:spcBef>
              <a:buClr>
                <a:srgbClr val="00CC00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  <a:cs typeface="Times New Roman" panose="02020603050405020304" pitchFamily="18" charset="0"/>
              </a:rPr>
              <a:t>For all these reasons less than </a:t>
            </a:r>
            <a:r>
              <a:rPr lang="en-US" altLang="it-IT" sz="2600" i="1">
                <a:solidFill>
                  <a:srgbClr val="09F52B"/>
                </a:solidFill>
                <a:cs typeface="Times New Roman" panose="02020603050405020304" pitchFamily="18" charset="0"/>
              </a:rPr>
              <a:t>10000 PEA</a:t>
            </a:r>
            <a:r>
              <a:rPr lang="en-US" altLang="it-IT" sz="2600">
                <a:solidFill>
                  <a:srgbClr val="FFFFFF"/>
                </a:solidFill>
                <a:cs typeface="Times New Roman" panose="02020603050405020304" pitchFamily="18" charset="0"/>
              </a:rPr>
              <a:t> have been performed worldwide so far with </a:t>
            </a:r>
            <a:r>
              <a:rPr lang="en-US" altLang="it-IT" sz="2600" i="1">
                <a:solidFill>
                  <a:srgbClr val="09F52B"/>
                </a:solidFill>
                <a:cs typeface="Times New Roman" panose="02020603050405020304" pitchFamily="18" charset="0"/>
              </a:rPr>
              <a:t>≈ 30 %</a:t>
            </a:r>
            <a:r>
              <a:rPr lang="en-US" altLang="it-IT" sz="2600">
                <a:solidFill>
                  <a:srgbClr val="FFFFFF"/>
                </a:solidFill>
                <a:cs typeface="Times New Roman" panose="02020603050405020304" pitchFamily="18" charset="0"/>
              </a:rPr>
              <a:t> of all cases carried out by the San Diego Group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6" name="Object 1"/>
          <p:cNvGraphicFramePr>
            <a:graphicFrameLocks noChangeAspect="1"/>
          </p:cNvGraphicFramePr>
          <p:nvPr/>
        </p:nvGraphicFramePr>
        <p:xfrm>
          <a:off x="1295400" y="1487488"/>
          <a:ext cx="6553200" cy="491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8" name="Grafico" r:id="rId3" imgW="5943600" imgH="4457700" progId="STATISTICA.Graph">
                  <p:embed/>
                </p:oleObj>
              </mc:Choice>
              <mc:Fallback>
                <p:oleObj name="Grafico" r:id="rId3" imgW="5943600" imgH="4457700" progId="STATISTICA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487488"/>
                        <a:ext cx="6553200" cy="491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0" y="266700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500" b="1">
                <a:solidFill>
                  <a:srgbClr val="FAFD00"/>
                </a:solidFill>
              </a:rPr>
              <a:t>CUMULATIVE PROPORTION SURVIVING</a:t>
            </a:r>
            <a:r>
              <a:rPr lang="en-US" altLang="it-IT" sz="3700" b="1">
                <a:solidFill>
                  <a:srgbClr val="FAFD00"/>
                </a:solidFill>
              </a:rPr>
              <a:t/>
            </a:r>
            <a:br>
              <a:rPr lang="en-US" altLang="it-IT" sz="3700" b="1">
                <a:solidFill>
                  <a:srgbClr val="FAFD00"/>
                </a:solidFill>
              </a:rPr>
            </a:br>
            <a:r>
              <a:rPr lang="en-US" altLang="it-IT" sz="2000" b="1">
                <a:solidFill>
                  <a:srgbClr val="FAFD00"/>
                </a:solidFill>
              </a:rPr>
              <a:t>OF 620 PEAs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3619500" y="4017963"/>
            <a:ext cx="4076700" cy="173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1400" b="1">
                <a:latin typeface="Arial" panose="020B0604020202020204" pitchFamily="34" charset="0"/>
              </a:rPr>
              <a:t>	Hospital mortality</a:t>
            </a:r>
          </a:p>
          <a:p>
            <a:endParaRPr lang="en-US" altLang="it-IT" sz="800">
              <a:latin typeface="Arial" panose="020B0604020202020204" pitchFamily="34" charset="0"/>
            </a:endParaRPr>
          </a:p>
          <a:p>
            <a:r>
              <a:rPr lang="en-US" altLang="it-IT" sz="1100">
                <a:latin typeface="Arial" panose="020B0604020202020204" pitchFamily="34" charset="0"/>
              </a:rPr>
              <a:t>	Global	51/620   (8.2%)</a:t>
            </a:r>
          </a:p>
          <a:p>
            <a:r>
              <a:rPr lang="en-US" altLang="it-IT" sz="1100">
                <a:latin typeface="Arial" panose="020B0604020202020204" pitchFamily="34" charset="0"/>
              </a:rPr>
              <a:t>	WHO II	  0/81     (0.0%)</a:t>
            </a:r>
          </a:p>
          <a:p>
            <a:r>
              <a:rPr lang="en-US" altLang="it-IT" sz="1100">
                <a:latin typeface="Arial" panose="020B0604020202020204" pitchFamily="34" charset="0"/>
              </a:rPr>
              <a:t>	WHO III	17/293   (5.8%)</a:t>
            </a:r>
          </a:p>
          <a:p>
            <a:r>
              <a:rPr lang="en-US" altLang="it-IT" sz="1100">
                <a:latin typeface="Arial" panose="020B0604020202020204" pitchFamily="34" charset="0"/>
              </a:rPr>
              <a:t>	WHO IV	34/246 (13.8%)</a:t>
            </a:r>
          </a:p>
          <a:p>
            <a:endParaRPr lang="en-US" altLang="it-IT" sz="800">
              <a:latin typeface="Arial" panose="020B0604020202020204" pitchFamily="34" charset="0"/>
            </a:endParaRPr>
          </a:p>
          <a:p>
            <a:r>
              <a:rPr lang="en-US" altLang="it-IT" sz="1100">
                <a:latin typeface="Arial" panose="020B0604020202020204" pitchFamily="34" charset="0"/>
              </a:rPr>
              <a:t>Apr 94 – Dec 08	15 yrs	22/209   (10.5%)</a:t>
            </a:r>
          </a:p>
          <a:p>
            <a:r>
              <a:rPr lang="en-US" altLang="it-IT" sz="1100">
                <a:latin typeface="Arial" panose="020B0604020202020204" pitchFamily="34" charset="0"/>
              </a:rPr>
              <a:t>Jan 09 – Dec 13	  5 yrs	24/322     (7.5%)</a:t>
            </a:r>
          </a:p>
          <a:p>
            <a:r>
              <a:rPr lang="en-US" altLang="it-IT" sz="1100">
                <a:latin typeface="Arial" panose="020B0604020202020204" pitchFamily="34" charset="0"/>
              </a:rPr>
              <a:t>Jan 14 – Apr 15	  2 yrs	 5/89        (5.6%)</a:t>
            </a:r>
          </a:p>
        </p:txBody>
      </p:sp>
      <p:sp>
        <p:nvSpPr>
          <p:cNvPr id="82949" name="TextBox 5"/>
          <p:cNvSpPr txBox="1">
            <a:spLocks noChangeArrowheads="1"/>
          </p:cNvSpPr>
          <p:nvPr/>
        </p:nvSpPr>
        <p:spPr bwMode="auto">
          <a:xfrm>
            <a:off x="2047875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296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0" name="TextBox 19"/>
          <p:cNvSpPr txBox="1">
            <a:spLocks noChangeArrowheads="1"/>
          </p:cNvSpPr>
          <p:nvPr/>
        </p:nvSpPr>
        <p:spPr bwMode="auto">
          <a:xfrm>
            <a:off x="2351088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1" name="TextBox 20"/>
          <p:cNvSpPr txBox="1">
            <a:spLocks noChangeArrowheads="1"/>
          </p:cNvSpPr>
          <p:nvPr/>
        </p:nvSpPr>
        <p:spPr bwMode="auto">
          <a:xfrm>
            <a:off x="2632075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2" name="TextBox 21"/>
          <p:cNvSpPr txBox="1">
            <a:spLocks noChangeArrowheads="1"/>
          </p:cNvSpPr>
          <p:nvPr/>
        </p:nvSpPr>
        <p:spPr bwMode="auto">
          <a:xfrm>
            <a:off x="2930525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3" name="TextBox 22"/>
          <p:cNvSpPr txBox="1">
            <a:spLocks noChangeArrowheads="1"/>
          </p:cNvSpPr>
          <p:nvPr/>
        </p:nvSpPr>
        <p:spPr bwMode="auto">
          <a:xfrm>
            <a:off x="3238500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119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4" name="TextBox 23"/>
          <p:cNvSpPr txBox="1">
            <a:spLocks noChangeArrowheads="1"/>
          </p:cNvSpPr>
          <p:nvPr/>
        </p:nvSpPr>
        <p:spPr bwMode="auto">
          <a:xfrm>
            <a:off x="3543300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103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5" name="TextBox 24"/>
          <p:cNvSpPr txBox="1">
            <a:spLocks noChangeArrowheads="1"/>
          </p:cNvSpPr>
          <p:nvPr/>
        </p:nvSpPr>
        <p:spPr bwMode="auto">
          <a:xfrm>
            <a:off x="3840163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6" name="TextBox 25"/>
          <p:cNvSpPr txBox="1">
            <a:spLocks noChangeArrowheads="1"/>
          </p:cNvSpPr>
          <p:nvPr/>
        </p:nvSpPr>
        <p:spPr bwMode="auto">
          <a:xfrm>
            <a:off x="4149725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7" name="TextBox 26"/>
          <p:cNvSpPr txBox="1">
            <a:spLocks noChangeArrowheads="1"/>
          </p:cNvSpPr>
          <p:nvPr/>
        </p:nvSpPr>
        <p:spPr bwMode="auto">
          <a:xfrm>
            <a:off x="4457700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8" name="TextBox 27"/>
          <p:cNvSpPr txBox="1">
            <a:spLocks noChangeArrowheads="1"/>
          </p:cNvSpPr>
          <p:nvPr/>
        </p:nvSpPr>
        <p:spPr bwMode="auto">
          <a:xfrm>
            <a:off x="4765675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9" name="TextBox 28"/>
          <p:cNvSpPr txBox="1">
            <a:spLocks noChangeArrowheads="1"/>
          </p:cNvSpPr>
          <p:nvPr/>
        </p:nvSpPr>
        <p:spPr bwMode="auto">
          <a:xfrm>
            <a:off x="5059363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60" name="TextBox 29"/>
          <p:cNvSpPr txBox="1">
            <a:spLocks noChangeArrowheads="1"/>
          </p:cNvSpPr>
          <p:nvPr/>
        </p:nvSpPr>
        <p:spPr bwMode="auto">
          <a:xfrm>
            <a:off x="5364163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61" name="TextBox 30"/>
          <p:cNvSpPr txBox="1">
            <a:spLocks noChangeArrowheads="1"/>
          </p:cNvSpPr>
          <p:nvPr/>
        </p:nvSpPr>
        <p:spPr bwMode="auto">
          <a:xfrm>
            <a:off x="5673725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62" name="TextBox 31"/>
          <p:cNvSpPr txBox="1">
            <a:spLocks noChangeArrowheads="1"/>
          </p:cNvSpPr>
          <p:nvPr/>
        </p:nvSpPr>
        <p:spPr bwMode="auto">
          <a:xfrm>
            <a:off x="5965825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63" name="TextBox 32"/>
          <p:cNvSpPr txBox="1">
            <a:spLocks noChangeArrowheads="1"/>
          </p:cNvSpPr>
          <p:nvPr/>
        </p:nvSpPr>
        <p:spPr bwMode="auto">
          <a:xfrm>
            <a:off x="6275388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64" name="TextBox 33"/>
          <p:cNvSpPr txBox="1">
            <a:spLocks noChangeArrowheads="1"/>
          </p:cNvSpPr>
          <p:nvPr/>
        </p:nvSpPr>
        <p:spPr bwMode="auto">
          <a:xfrm>
            <a:off x="6583363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65" name="TextBox 34"/>
          <p:cNvSpPr txBox="1">
            <a:spLocks noChangeArrowheads="1"/>
          </p:cNvSpPr>
          <p:nvPr/>
        </p:nvSpPr>
        <p:spPr bwMode="auto">
          <a:xfrm>
            <a:off x="6867525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66" name="TextBox 34"/>
          <p:cNvSpPr txBox="1">
            <a:spLocks noChangeArrowheads="1"/>
          </p:cNvSpPr>
          <p:nvPr/>
        </p:nvSpPr>
        <p:spPr bwMode="auto">
          <a:xfrm>
            <a:off x="7180263" y="1709738"/>
            <a:ext cx="381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67" name="TextBox 5"/>
          <p:cNvSpPr txBox="1">
            <a:spLocks noChangeArrowheads="1"/>
          </p:cNvSpPr>
          <p:nvPr/>
        </p:nvSpPr>
        <p:spPr bwMode="auto">
          <a:xfrm>
            <a:off x="1946275" y="2112963"/>
            <a:ext cx="5492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90.0%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68" name="TextBox 19"/>
          <p:cNvSpPr txBox="1">
            <a:spLocks noChangeArrowheads="1"/>
          </p:cNvSpPr>
          <p:nvPr/>
        </p:nvSpPr>
        <p:spPr bwMode="auto">
          <a:xfrm>
            <a:off x="2235200" y="2259013"/>
            <a:ext cx="5619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88.3%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69" name="TextBox 19"/>
          <p:cNvSpPr txBox="1">
            <a:spLocks noChangeArrowheads="1"/>
          </p:cNvSpPr>
          <p:nvPr/>
        </p:nvSpPr>
        <p:spPr bwMode="auto">
          <a:xfrm>
            <a:off x="2540000" y="2408238"/>
            <a:ext cx="5619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87.1%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70" name="TextBox 19"/>
          <p:cNvSpPr txBox="1">
            <a:spLocks noChangeArrowheads="1"/>
          </p:cNvSpPr>
          <p:nvPr/>
        </p:nvSpPr>
        <p:spPr bwMode="auto">
          <a:xfrm>
            <a:off x="3144838" y="2408238"/>
            <a:ext cx="5603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86.4%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71" name="TextBox 19"/>
          <p:cNvSpPr txBox="1">
            <a:spLocks noChangeArrowheads="1"/>
          </p:cNvSpPr>
          <p:nvPr/>
        </p:nvSpPr>
        <p:spPr bwMode="auto">
          <a:xfrm>
            <a:off x="3451225" y="2560638"/>
            <a:ext cx="5603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84.8%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72" name="TextBox 19"/>
          <p:cNvSpPr txBox="1">
            <a:spLocks noChangeArrowheads="1"/>
          </p:cNvSpPr>
          <p:nvPr/>
        </p:nvSpPr>
        <p:spPr bwMode="auto">
          <a:xfrm>
            <a:off x="3760788" y="2713038"/>
            <a:ext cx="5603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83.0%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73" name="TextBox 19"/>
          <p:cNvSpPr txBox="1">
            <a:spLocks noChangeArrowheads="1"/>
          </p:cNvSpPr>
          <p:nvPr/>
        </p:nvSpPr>
        <p:spPr bwMode="auto">
          <a:xfrm>
            <a:off x="4052888" y="2865438"/>
            <a:ext cx="5603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81.1%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74" name="TextBox 19"/>
          <p:cNvSpPr txBox="1">
            <a:spLocks noChangeArrowheads="1"/>
          </p:cNvSpPr>
          <p:nvPr/>
        </p:nvSpPr>
        <p:spPr bwMode="auto">
          <a:xfrm>
            <a:off x="4360863" y="3017838"/>
            <a:ext cx="5619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79.5%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75" name="TextBox 19"/>
          <p:cNvSpPr txBox="1">
            <a:spLocks noChangeArrowheads="1"/>
          </p:cNvSpPr>
          <p:nvPr/>
        </p:nvSpPr>
        <p:spPr bwMode="auto">
          <a:xfrm>
            <a:off x="4978400" y="3017838"/>
            <a:ext cx="5619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77.6%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76" name="TextBox 19"/>
          <p:cNvSpPr txBox="1">
            <a:spLocks noChangeArrowheads="1"/>
          </p:cNvSpPr>
          <p:nvPr/>
        </p:nvSpPr>
        <p:spPr bwMode="auto">
          <a:xfrm>
            <a:off x="5581650" y="3017838"/>
            <a:ext cx="5619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900">
                <a:latin typeface="Arial" panose="020B0604020202020204" pitchFamily="34" charset="0"/>
                <a:cs typeface="Arial" panose="020B0604020202020204" pitchFamily="34" charset="0"/>
              </a:rPr>
              <a:t>74.7%</a:t>
            </a:r>
            <a:endParaRPr lang="it-IT" altLang="it-IT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FOLLOW-UP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565150" y="1371600"/>
            <a:ext cx="8001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CC00"/>
              </a:buClr>
              <a:buSzPct val="100000"/>
            </a:pPr>
            <a:r>
              <a:rPr lang="en-US" altLang="it-IT" sz="2600">
                <a:solidFill>
                  <a:srgbClr val="FFFFFF"/>
                </a:solidFill>
                <a:cs typeface="Times New Roman" panose="02020603050405020304" pitchFamily="18" charset="0"/>
              </a:rPr>
              <a:t>In literature few data are reported on mid- and long- term cardiopulmonary function, particularly on exertion, and on clinical outcomes after PEA</a:t>
            </a:r>
          </a:p>
        </p:txBody>
      </p:sp>
      <p:grpSp>
        <p:nvGrpSpPr>
          <p:cNvPr id="83972" name="Group 6"/>
          <p:cNvGrpSpPr>
            <a:grpSpLocks/>
          </p:cNvGrpSpPr>
          <p:nvPr/>
        </p:nvGrpSpPr>
        <p:grpSpPr bwMode="auto">
          <a:xfrm>
            <a:off x="2514600" y="2895600"/>
            <a:ext cx="6348413" cy="1563688"/>
            <a:chOff x="176" y="1296"/>
            <a:chExt cx="5407" cy="1332"/>
          </a:xfrm>
        </p:grpSpPr>
        <p:pic>
          <p:nvPicPr>
            <p:cNvPr id="83977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" y="1296"/>
              <a:ext cx="5407" cy="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7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" y="2416"/>
              <a:ext cx="21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3" name="Group 9"/>
          <p:cNvGrpSpPr>
            <a:grpSpLocks/>
          </p:cNvGrpSpPr>
          <p:nvPr/>
        </p:nvGrpSpPr>
        <p:grpSpPr bwMode="auto">
          <a:xfrm>
            <a:off x="533400" y="4724400"/>
            <a:ext cx="6934200" cy="1114425"/>
            <a:chOff x="192" y="3024"/>
            <a:chExt cx="5376" cy="864"/>
          </a:xfrm>
        </p:grpSpPr>
        <p:sp>
          <p:nvSpPr>
            <p:cNvPr id="83974" name="Rectangle 10"/>
            <p:cNvSpPr>
              <a:spLocks noChangeArrowheads="1"/>
            </p:cNvSpPr>
            <p:nvPr/>
          </p:nvSpPr>
          <p:spPr bwMode="auto">
            <a:xfrm>
              <a:off x="192" y="3024"/>
              <a:ext cx="5376" cy="86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pic>
          <p:nvPicPr>
            <p:cNvPr id="8397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" y="3042"/>
              <a:ext cx="5282" cy="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76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" y="3712"/>
              <a:ext cx="3706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212725"/>
            <a:ext cx="91440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FOLLOW-UP TIMING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152400" y="2286000"/>
            <a:ext cx="8839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 sz="2600">
                <a:solidFill>
                  <a:srgbClr val="FFFFFF"/>
                </a:solidFill>
                <a:cs typeface="Times New Roman" panose="02020603050405020304" pitchFamily="18" charset="0"/>
              </a:rPr>
              <a:t>All pts underwent follow-up evaluation at:</a:t>
            </a:r>
          </a:p>
          <a:p>
            <a:pPr lvl="1"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–"/>
            </a:pPr>
            <a:r>
              <a:rPr lang="en-US" altLang="it-IT" sz="2200">
                <a:solidFill>
                  <a:srgbClr val="FFFFFF"/>
                </a:solidFill>
                <a:cs typeface="Times New Roman" panose="02020603050405020304" pitchFamily="18" charset="0"/>
              </a:rPr>
              <a:t>discharge (at this interval NYHA class, lung function, and exercise tolerance are excluded because pts are to close to the surgical procedure)</a:t>
            </a:r>
          </a:p>
          <a:p>
            <a:pPr lvl="1"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–"/>
            </a:pPr>
            <a:r>
              <a:rPr lang="en-US" altLang="it-IT" sz="2200">
                <a:solidFill>
                  <a:srgbClr val="FFFFFF"/>
                </a:solidFill>
                <a:cs typeface="Times New Roman" panose="02020603050405020304" pitchFamily="18" charset="0"/>
              </a:rPr>
              <a:t>3</a:t>
            </a:r>
            <a:r>
              <a:rPr lang="en-US" altLang="it-IT" sz="2200" baseline="30000">
                <a:solidFill>
                  <a:srgbClr val="FFFFFF"/>
                </a:solidFill>
                <a:cs typeface="Times New Roman" panose="02020603050405020304" pitchFamily="18" charset="0"/>
              </a:rPr>
              <a:t>th</a:t>
            </a:r>
            <a:r>
              <a:rPr lang="en-US" altLang="it-IT" sz="2200">
                <a:solidFill>
                  <a:srgbClr val="FFFFFF"/>
                </a:solidFill>
                <a:cs typeface="Times New Roman" panose="02020603050405020304" pitchFamily="18" charset="0"/>
              </a:rPr>
              <a:t> month</a:t>
            </a:r>
          </a:p>
          <a:p>
            <a:pPr lvl="1"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–"/>
            </a:pPr>
            <a:r>
              <a:rPr lang="en-US" altLang="it-IT" sz="2200">
                <a:solidFill>
                  <a:srgbClr val="FFFFFF"/>
                </a:solidFill>
                <a:cs typeface="Times New Roman" panose="02020603050405020304" pitchFamily="18" charset="0"/>
              </a:rPr>
              <a:t>yearly for 5 years</a:t>
            </a:r>
          </a:p>
          <a:p>
            <a:pPr lvl="1"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–"/>
            </a:pPr>
            <a:r>
              <a:rPr lang="en-US" altLang="it-IT" sz="2200">
                <a:solidFill>
                  <a:srgbClr val="FFFFFF"/>
                </a:solidFill>
                <a:cs typeface="Times New Roman" panose="02020603050405020304" pitchFamily="18" charset="0"/>
              </a:rPr>
              <a:t>7</a:t>
            </a:r>
            <a:r>
              <a:rPr lang="en-US" altLang="it-IT" sz="2200" baseline="30000">
                <a:solidFill>
                  <a:srgbClr val="FFFFFF"/>
                </a:solidFill>
                <a:cs typeface="Times New Roman" panose="02020603050405020304" pitchFamily="18" charset="0"/>
              </a:rPr>
              <a:t>th</a:t>
            </a:r>
            <a:r>
              <a:rPr lang="en-US" altLang="it-IT" sz="2200">
                <a:solidFill>
                  <a:srgbClr val="FFFFFF"/>
                </a:solidFill>
                <a:cs typeface="Times New Roman" panose="02020603050405020304" pitchFamily="18" charset="0"/>
              </a:rPr>
              <a:t>, 10</a:t>
            </a:r>
            <a:r>
              <a:rPr lang="en-US" altLang="it-IT" sz="2200" baseline="30000">
                <a:solidFill>
                  <a:srgbClr val="FFFFFF"/>
                </a:solidFill>
                <a:cs typeface="Times New Roman" panose="02020603050405020304" pitchFamily="18" charset="0"/>
              </a:rPr>
              <a:t>th</a:t>
            </a:r>
            <a:r>
              <a:rPr lang="en-US" altLang="it-IT" sz="2200">
                <a:solidFill>
                  <a:srgbClr val="FFFFFF"/>
                </a:solidFill>
                <a:cs typeface="Times New Roman" panose="02020603050405020304" pitchFamily="18" charset="0"/>
              </a:rPr>
              <a:t>, 15</a:t>
            </a:r>
            <a:r>
              <a:rPr lang="en-US" altLang="it-IT" sz="2200" baseline="30000">
                <a:solidFill>
                  <a:srgbClr val="FFFFFF"/>
                </a:solidFill>
                <a:cs typeface="Times New Roman" panose="02020603050405020304" pitchFamily="18" charset="0"/>
              </a:rPr>
              <a:t>th</a:t>
            </a:r>
            <a:r>
              <a:rPr lang="en-US" altLang="it-IT" sz="2200">
                <a:solidFill>
                  <a:srgbClr val="FFFFFF"/>
                </a:solidFill>
                <a:cs typeface="Times New Roman" panose="02020603050405020304" pitchFamily="18" charset="0"/>
              </a:rPr>
              <a:t> and 20</a:t>
            </a:r>
            <a:r>
              <a:rPr lang="en-US" altLang="it-IT" sz="2200" baseline="30000">
                <a:solidFill>
                  <a:srgbClr val="FFFFFF"/>
                </a:solidFill>
                <a:cs typeface="Times New Roman" panose="02020603050405020304" pitchFamily="18" charset="0"/>
              </a:rPr>
              <a:t>th  </a:t>
            </a:r>
            <a:r>
              <a:rPr lang="en-US" altLang="it-IT" sz="2200">
                <a:solidFill>
                  <a:srgbClr val="FFFFFF"/>
                </a:solidFill>
                <a:cs typeface="Times New Roman" panose="02020603050405020304" pitchFamily="18" charset="0"/>
              </a:rPr>
              <a:t>year (11 controls)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ChangeArrowheads="1"/>
          </p:cNvSpPr>
          <p:nvPr/>
        </p:nvSpPr>
        <p:spPr bwMode="auto">
          <a:xfrm>
            <a:off x="0" y="106363"/>
            <a:ext cx="91440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WHO FUNCTIONAL CLASS</a:t>
            </a:r>
          </a:p>
        </p:txBody>
      </p:sp>
      <p:grpSp>
        <p:nvGrpSpPr>
          <p:cNvPr id="86019" name="Group 1"/>
          <p:cNvGrpSpPr>
            <a:grpSpLocks/>
          </p:cNvGrpSpPr>
          <p:nvPr/>
        </p:nvGrpSpPr>
        <p:grpSpPr bwMode="auto">
          <a:xfrm>
            <a:off x="339725" y="1368425"/>
            <a:ext cx="8464550" cy="4648200"/>
            <a:chOff x="339596" y="1368000"/>
            <a:chExt cx="8464809" cy="4648200"/>
          </a:xfrm>
        </p:grpSpPr>
        <p:pic>
          <p:nvPicPr>
            <p:cNvPr id="86020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596" y="1368000"/>
              <a:ext cx="8464809" cy="464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6021" name="Text Box 8"/>
            <p:cNvSpPr txBox="1">
              <a:spLocks noChangeArrowheads="1"/>
            </p:cNvSpPr>
            <p:nvPr/>
          </p:nvSpPr>
          <p:spPr bwMode="auto">
            <a:xfrm>
              <a:off x="7549197" y="5612447"/>
              <a:ext cx="12239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1800" b="1" i="1">
                  <a:solidFill>
                    <a:schemeClr val="tx1"/>
                  </a:solidFill>
                  <a:cs typeface="Times New Roman" panose="02020603050405020304" pitchFamily="18" charset="0"/>
                </a:rPr>
                <a:t>p</a:t>
              </a:r>
              <a:r>
                <a:rPr lang="it-IT" altLang="it-IT" sz="1800" b="1">
                  <a:solidFill>
                    <a:schemeClr val="tx1"/>
                  </a:solidFill>
                  <a:cs typeface="Times New Roman" panose="02020603050405020304" pitchFamily="18" charset="0"/>
                </a:rPr>
                <a:t> &lt; 0.01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4"/>
          <p:cNvSpPr>
            <a:spLocks noChangeArrowheads="1"/>
          </p:cNvSpPr>
          <p:nvPr/>
        </p:nvSpPr>
        <p:spPr bwMode="auto">
          <a:xfrm>
            <a:off x="0" y="122238"/>
            <a:ext cx="9144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600" b="1">
                <a:solidFill>
                  <a:srgbClr val="FAFD00"/>
                </a:solidFill>
              </a:rPr>
              <a:t>mean PULMONARY ARTERY PRESSURE</a:t>
            </a:r>
          </a:p>
        </p:txBody>
      </p:sp>
      <p:grpSp>
        <p:nvGrpSpPr>
          <p:cNvPr id="87043" name="Group 2"/>
          <p:cNvGrpSpPr>
            <a:grpSpLocks/>
          </p:cNvGrpSpPr>
          <p:nvPr/>
        </p:nvGrpSpPr>
        <p:grpSpPr bwMode="auto">
          <a:xfrm>
            <a:off x="1039813" y="1368425"/>
            <a:ext cx="7064375" cy="4646613"/>
            <a:chOff x="1039322" y="1368000"/>
            <a:chExt cx="7065357" cy="4647600"/>
          </a:xfrm>
        </p:grpSpPr>
        <p:pic>
          <p:nvPicPr>
            <p:cNvPr id="8704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322" y="1368000"/>
              <a:ext cx="7065357" cy="464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45" name="Text Box 8"/>
            <p:cNvSpPr txBox="1">
              <a:spLocks noChangeArrowheads="1"/>
            </p:cNvSpPr>
            <p:nvPr/>
          </p:nvSpPr>
          <p:spPr bwMode="auto">
            <a:xfrm>
              <a:off x="6850236" y="5619678"/>
              <a:ext cx="12239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1800" b="1" i="1">
                  <a:solidFill>
                    <a:schemeClr val="tx1"/>
                  </a:solidFill>
                  <a:cs typeface="Times New Roman" panose="02020603050405020304" pitchFamily="18" charset="0"/>
                </a:rPr>
                <a:t>p</a:t>
              </a:r>
              <a:r>
                <a:rPr lang="it-IT" altLang="it-IT" sz="1800" b="1">
                  <a:solidFill>
                    <a:schemeClr val="tx1"/>
                  </a:solidFill>
                  <a:cs typeface="Times New Roman" panose="02020603050405020304" pitchFamily="18" charset="0"/>
                </a:rPr>
                <a:t> &lt; 0.01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>
            <a:spLocks noChangeArrowheads="1"/>
          </p:cNvSpPr>
          <p:nvPr/>
        </p:nvSpPr>
        <p:spPr bwMode="auto">
          <a:xfrm>
            <a:off x="0" y="122238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500" b="1">
                <a:solidFill>
                  <a:srgbClr val="FAFD00"/>
                </a:solidFill>
              </a:rPr>
              <a:t>PULMONARY VASCULAR RESISTANCES</a:t>
            </a:r>
          </a:p>
        </p:txBody>
      </p:sp>
      <p:grpSp>
        <p:nvGrpSpPr>
          <p:cNvPr id="88067" name="Group 1"/>
          <p:cNvGrpSpPr>
            <a:grpSpLocks/>
          </p:cNvGrpSpPr>
          <p:nvPr/>
        </p:nvGrpSpPr>
        <p:grpSpPr bwMode="auto">
          <a:xfrm>
            <a:off x="947738" y="1368425"/>
            <a:ext cx="7248525" cy="4646613"/>
            <a:chOff x="947752" y="1368000"/>
            <a:chExt cx="7248496" cy="4647600"/>
          </a:xfrm>
        </p:grpSpPr>
        <p:pic>
          <p:nvPicPr>
            <p:cNvPr id="8806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52" y="1368000"/>
              <a:ext cx="7248496" cy="464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8069" name="Text Box 8"/>
            <p:cNvSpPr txBox="1">
              <a:spLocks noChangeArrowheads="1"/>
            </p:cNvSpPr>
            <p:nvPr/>
          </p:nvSpPr>
          <p:spPr bwMode="auto">
            <a:xfrm>
              <a:off x="6941805" y="5619678"/>
              <a:ext cx="12239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1800" b="1" i="1">
                  <a:solidFill>
                    <a:schemeClr val="tx1"/>
                  </a:solidFill>
                  <a:cs typeface="Times New Roman" panose="02020603050405020304" pitchFamily="18" charset="0"/>
                </a:rPr>
                <a:t>p</a:t>
              </a:r>
              <a:r>
                <a:rPr lang="it-IT" altLang="it-IT" sz="1800" b="1">
                  <a:solidFill>
                    <a:schemeClr val="tx1"/>
                  </a:solidFill>
                  <a:cs typeface="Times New Roman" panose="02020603050405020304" pitchFamily="18" charset="0"/>
                </a:rPr>
                <a:t> &lt; 0.01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1800" b="1">
                <a:solidFill>
                  <a:srgbClr val="00DFCA"/>
                </a:solidFill>
              </a:rPr>
              <a:t> </a:t>
            </a:r>
            <a:r>
              <a:rPr lang="en-US" altLang="it-IT" sz="3700" b="1">
                <a:solidFill>
                  <a:srgbClr val="FAFD00"/>
                </a:solidFill>
              </a:rPr>
              <a:t>ECHOCARDIOGRAPHY</a:t>
            </a:r>
          </a:p>
        </p:txBody>
      </p:sp>
      <p:sp>
        <p:nvSpPr>
          <p:cNvPr id="89091" name="Text Box 9"/>
          <p:cNvSpPr txBox="1">
            <a:spLocks noChangeArrowheads="1"/>
          </p:cNvSpPr>
          <p:nvPr/>
        </p:nvSpPr>
        <p:spPr bwMode="auto">
          <a:xfrm>
            <a:off x="3738563" y="1143000"/>
            <a:ext cx="1665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>
                <a:solidFill>
                  <a:srgbClr val="FAFD00"/>
                </a:solidFill>
              </a:rPr>
              <a:t>Before PEA</a:t>
            </a:r>
          </a:p>
        </p:txBody>
      </p:sp>
      <p:pic>
        <p:nvPicPr>
          <p:cNvPr id="830474" name="ECO-PRE-4ch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29813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475" name="ECO-PRE-pla.avi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90950"/>
            <a:ext cx="29813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476" name="ECO-PRE-psa.avi">
            <a:hlinkClick r:id="" action="ppaction://media"/>
          </p:cNvPr>
          <p:cNvPicPr>
            <a:picLocks noChangeAspect="1" noChangeArrowheads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1676400"/>
            <a:ext cx="29813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477" name="ECO-PRE-tr.avi">
            <a:hlinkClick r:id="" action="ppaction://media"/>
          </p:cNvPr>
          <p:cNvPicPr>
            <a:picLocks noChangeAspect="1" noChangeArrowheads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90950"/>
            <a:ext cx="29813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" fill="hold"/>
                                        <p:tgtEl>
                                          <p:spTgt spid="8304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0" fill="hold"/>
                                        <p:tgtEl>
                                          <p:spTgt spid="8304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3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0" fill="hold"/>
                                        <p:tgtEl>
                                          <p:spTgt spid="8304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8" fill="hold"/>
                                        <p:tgtEl>
                                          <p:spTgt spid="8304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83047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0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304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0474"/>
                  </p:tgtEl>
                </p:cond>
              </p:nextCondLst>
            </p:seq>
            <p:video>
              <p:cMediaNode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83047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30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304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0476"/>
                  </p:tgtEl>
                </p:cond>
              </p:nextCondLst>
            </p:seq>
            <p:video>
              <p:cMediaNode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83047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30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8304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0475"/>
                  </p:tgtEl>
                </p:cond>
              </p:nextCondLst>
            </p:seq>
            <p:video>
              <p:cMediaNode>
                <p:cTn id="34" repeatCount="indefinite" fill="remove" display="0">
                  <p:stCondLst>
                    <p:cond delay="indefinite"/>
                  </p:stCondLst>
                </p:cTn>
                <p:tgtEl>
                  <p:spTgt spid="83047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30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304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0477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ChangeArrowheads="1"/>
          </p:cNvSpPr>
          <p:nvPr/>
        </p:nvSpPr>
        <p:spPr bwMode="auto">
          <a:xfrm>
            <a:off x="0" y="212725"/>
            <a:ext cx="91440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endParaRPr lang="en-US" altLang="it-IT" sz="1800" b="1">
              <a:solidFill>
                <a:srgbClr val="00DFCA"/>
              </a:solidFill>
            </a:endParaRPr>
          </a:p>
          <a:p>
            <a:pPr algn="ctr"/>
            <a:r>
              <a:rPr lang="en-US" altLang="it-IT" sz="3700" b="1">
                <a:solidFill>
                  <a:srgbClr val="FAFD00"/>
                </a:solidFill>
              </a:rPr>
              <a:t>ECHOCARDOGRAPHY</a:t>
            </a:r>
          </a:p>
        </p:txBody>
      </p:sp>
      <p:sp>
        <p:nvSpPr>
          <p:cNvPr id="90115" name="Text Box 10"/>
          <p:cNvSpPr txBox="1">
            <a:spLocks noChangeArrowheads="1"/>
          </p:cNvSpPr>
          <p:nvPr/>
        </p:nvSpPr>
        <p:spPr bwMode="auto">
          <a:xfrm>
            <a:off x="2582863" y="1066800"/>
            <a:ext cx="3976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>
                <a:solidFill>
                  <a:srgbClr val="FAFD00"/>
                </a:solidFill>
              </a:rPr>
              <a:t>First echo after PEA – POD #9</a:t>
            </a:r>
          </a:p>
        </p:txBody>
      </p:sp>
      <p:pic>
        <p:nvPicPr>
          <p:cNvPr id="820239" name="ECO-IPOST-4ch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9813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40" name="ECO-IPOST-pla.avi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90950"/>
            <a:ext cx="29813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41" name="ECO-IPOST-psa.avi">
            <a:hlinkClick r:id="" action="ppaction://media"/>
          </p:cNvPr>
          <p:cNvPicPr>
            <a:picLocks noChangeAspect="1" noChangeArrowheads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581150"/>
            <a:ext cx="29908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42" name="ECO-IPOST-tr.avi">
            <a:hlinkClick r:id="" action="ppaction://media"/>
          </p:cNvPr>
          <p:cNvPicPr>
            <a:picLocks noChangeAspect="1" noChangeArrowheads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790950"/>
            <a:ext cx="29908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" fill="hold"/>
                                        <p:tgtEl>
                                          <p:spTgt spid="820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0" fill="hold"/>
                                        <p:tgtEl>
                                          <p:spTgt spid="820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1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6" fill="hold"/>
                                        <p:tgtEl>
                                          <p:spTgt spid="8202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60" fill="hold"/>
                                        <p:tgtEl>
                                          <p:spTgt spid="820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82023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20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20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39"/>
                  </p:tgtEl>
                </p:cond>
              </p:nextCondLst>
            </p:seq>
            <p:video>
              <p:cMediaNode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820241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20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20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41"/>
                  </p:tgtEl>
                </p:cond>
              </p:nextCondLst>
            </p:seq>
            <p:video>
              <p:cMediaNode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820240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0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8202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40"/>
                  </p:tgtEl>
                </p:cond>
              </p:nextCondLst>
            </p:seq>
            <p:video>
              <p:cMediaNode>
                <p:cTn id="34" repeatCount="indefinite" fill="remove" display="0">
                  <p:stCondLst>
                    <p:cond delay="indefinite"/>
                  </p:stCondLst>
                </p:cTn>
                <p:tgtEl>
                  <p:spTgt spid="82024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20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42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212725"/>
            <a:ext cx="91440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  <a:endParaRPr lang="en-US" altLang="it-IT" sz="1800" b="1">
              <a:solidFill>
                <a:srgbClr val="00DFCA"/>
              </a:solidFill>
            </a:endParaRPr>
          </a:p>
          <a:p>
            <a:pPr algn="ctr"/>
            <a:r>
              <a:rPr lang="en-US" altLang="it-IT" sz="3700" b="1">
                <a:solidFill>
                  <a:srgbClr val="FAFD00"/>
                </a:solidFill>
              </a:rPr>
              <a:t>ECHOCARDIOGRAPHY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2940050" y="1066800"/>
            <a:ext cx="325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>
                <a:solidFill>
                  <a:srgbClr val="FAFD00"/>
                </a:solidFill>
              </a:rPr>
              <a:t>3-months FUP after PEA</a:t>
            </a:r>
          </a:p>
        </p:txBody>
      </p:sp>
      <p:pic>
        <p:nvPicPr>
          <p:cNvPr id="824332" name="ECO-3MO-4ch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29813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333" name="ECO-3MO-pla.avi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01671"/>
            <a:ext cx="29813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334" name="ECO-3MO-psa.avi">
            <a:hlinkClick r:id="" action="ppaction://media"/>
          </p:cNvPr>
          <p:cNvPicPr>
            <a:picLocks noChangeAspect="1" noChangeArrowheads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581150"/>
            <a:ext cx="29908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335" name="ECO-3MO-tr.avi">
            <a:hlinkClick r:id="" action="ppaction://media"/>
          </p:cNvPr>
          <p:cNvPicPr>
            <a:picLocks noChangeAspect="1" noChangeArrowheads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790950"/>
            <a:ext cx="29908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824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50" fill="hold"/>
                                        <p:tgtEl>
                                          <p:spTgt spid="824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5" fill="hold"/>
                                        <p:tgtEl>
                                          <p:spTgt spid="824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99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75" fill="hold"/>
                                        <p:tgtEl>
                                          <p:spTgt spid="824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82433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24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24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4332"/>
                  </p:tgtEl>
                </p:cond>
              </p:nextCondLst>
            </p:seq>
            <p:video>
              <p:cMediaNode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82433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24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24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4334"/>
                  </p:tgtEl>
                </p:cond>
              </p:nextCondLst>
            </p:seq>
            <p:video>
              <p:cMediaNode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824333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4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824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4333"/>
                  </p:tgtEl>
                </p:cond>
              </p:nextCondLst>
            </p:seq>
            <p:video>
              <p:cMediaNode>
                <p:cTn id="34" repeatCount="indefinite" fill="remove" display="0">
                  <p:stCondLst>
                    <p:cond delay="indefinite"/>
                  </p:stCondLst>
                </p:cTn>
                <p:tgtEl>
                  <p:spTgt spid="824335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4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24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4335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500" b="1">
                <a:solidFill>
                  <a:srgbClr val="FAFD00"/>
                </a:solidFill>
              </a:rPr>
              <a:t>ARTERIAL OXYGEN PARTIAL PRESSURE</a:t>
            </a:r>
          </a:p>
        </p:txBody>
      </p:sp>
      <p:grpSp>
        <p:nvGrpSpPr>
          <p:cNvPr id="92163" name="Group 1"/>
          <p:cNvGrpSpPr>
            <a:grpSpLocks/>
          </p:cNvGrpSpPr>
          <p:nvPr/>
        </p:nvGrpSpPr>
        <p:grpSpPr bwMode="auto">
          <a:xfrm>
            <a:off x="947738" y="1368425"/>
            <a:ext cx="7248525" cy="4646613"/>
            <a:chOff x="947758" y="1368000"/>
            <a:chExt cx="7248484" cy="4647600"/>
          </a:xfrm>
        </p:grpSpPr>
        <p:pic>
          <p:nvPicPr>
            <p:cNvPr id="92164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58" y="1368000"/>
              <a:ext cx="7248484" cy="464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165" name="Text Box 8"/>
            <p:cNvSpPr txBox="1">
              <a:spLocks noChangeArrowheads="1"/>
            </p:cNvSpPr>
            <p:nvPr/>
          </p:nvSpPr>
          <p:spPr bwMode="auto">
            <a:xfrm>
              <a:off x="6946879" y="5614525"/>
              <a:ext cx="12239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1800" b="1" i="1">
                  <a:solidFill>
                    <a:schemeClr val="tx1"/>
                  </a:solidFill>
                  <a:cs typeface="Times New Roman" panose="02020603050405020304" pitchFamily="18" charset="0"/>
                </a:rPr>
                <a:t>p</a:t>
              </a:r>
              <a:r>
                <a:rPr lang="it-IT" altLang="it-IT" sz="1800" b="1">
                  <a:solidFill>
                    <a:schemeClr val="tx1"/>
                  </a:solidFill>
                  <a:cs typeface="Times New Roman" panose="02020603050405020304" pitchFamily="18" charset="0"/>
                </a:rPr>
                <a:t> &lt; 0.01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136525"/>
            <a:ext cx="91440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NATURAL HISTORY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790575" y="1214438"/>
            <a:ext cx="75438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342900" indent="-3429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>
                <a:solidFill>
                  <a:srgbClr val="FFFFFF"/>
                </a:solidFill>
              </a:rPr>
              <a:t>Pulmonary embolism (symptomatic / asymptomatic)</a:t>
            </a:r>
          </a:p>
          <a:p>
            <a:pPr>
              <a:spcBef>
                <a:spcPct val="5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>
                <a:solidFill>
                  <a:srgbClr val="FFFFFF"/>
                </a:solidFill>
              </a:rPr>
              <a:t>Possible “</a:t>
            </a:r>
            <a:r>
              <a:rPr lang="en-US" altLang="it-IT" i="1">
                <a:solidFill>
                  <a:srgbClr val="FFFFFF"/>
                </a:solidFill>
              </a:rPr>
              <a:t>honeymoon</a:t>
            </a:r>
            <a:r>
              <a:rPr lang="en-US" altLang="it-IT">
                <a:solidFill>
                  <a:srgbClr val="FFFFFF"/>
                </a:solidFill>
              </a:rPr>
              <a:t>” period: months / years</a:t>
            </a:r>
          </a:p>
          <a:p>
            <a:pPr>
              <a:spcBef>
                <a:spcPct val="5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>
                <a:solidFill>
                  <a:srgbClr val="FFFFFF"/>
                </a:solidFill>
              </a:rPr>
              <a:t>Hypertensive remodeling of the patent pulmonary vascular bed </a:t>
            </a:r>
            <a:r>
              <a:rPr lang="en-US" altLang="it-IT" i="1">
                <a:solidFill>
                  <a:srgbClr val="00FF00"/>
                </a:solidFill>
              </a:rPr>
              <a:t>(Eisenmenger-like)</a:t>
            </a:r>
            <a:endParaRPr lang="en-US" altLang="it-IT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>
                <a:solidFill>
                  <a:srgbClr val="FFFFFF"/>
                </a:solidFill>
              </a:rPr>
              <a:t>Onset and progressive worsening of pulmonary arterial hypertension</a:t>
            </a:r>
          </a:p>
          <a:p>
            <a:pPr>
              <a:spcBef>
                <a:spcPct val="5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>
                <a:solidFill>
                  <a:srgbClr val="FFFFFF"/>
                </a:solidFill>
              </a:rPr>
              <a:t>Right ventricle hypertrophy with progressive right heart deterioration </a:t>
            </a:r>
            <a:r>
              <a:rPr lang="en-US" altLang="it-IT">
                <a:solidFill>
                  <a:srgbClr val="7DF143"/>
                </a:solidFill>
                <a:sym typeface="Symbol" panose="05050102010706020507" pitchFamily="18" charset="2"/>
              </a:rPr>
              <a:t></a:t>
            </a:r>
            <a:r>
              <a:rPr lang="en-US" altLang="it-IT">
                <a:solidFill>
                  <a:srgbClr val="FFFFFF"/>
                </a:solidFill>
                <a:sym typeface="Symbol" panose="05050102010706020507" pitchFamily="18" charset="2"/>
              </a:rPr>
              <a:t> right heart failure</a:t>
            </a:r>
          </a:p>
          <a:p>
            <a:pPr>
              <a:spcBef>
                <a:spcPct val="5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>
                <a:solidFill>
                  <a:srgbClr val="FFFFFF"/>
                </a:solidFill>
                <a:sym typeface="Symbol" panose="05050102010706020507" pitchFamily="18" charset="2"/>
              </a:rPr>
              <a:t>Left ventricle compression with left heart functional impairment </a:t>
            </a:r>
            <a:r>
              <a:rPr lang="en-US" altLang="it-IT">
                <a:solidFill>
                  <a:srgbClr val="7DF143"/>
                </a:solidFill>
                <a:sym typeface="Symbol" panose="05050102010706020507" pitchFamily="18" charset="2"/>
              </a:rPr>
              <a:t> </a:t>
            </a:r>
            <a:r>
              <a:rPr lang="en-US" altLang="it-IT">
                <a:solidFill>
                  <a:srgbClr val="FFFFFF"/>
                </a:solidFill>
                <a:sym typeface="Symbol" panose="05050102010706020507" pitchFamily="18" charset="2"/>
              </a:rPr>
              <a:t>biventricular heart failure</a:t>
            </a:r>
          </a:p>
          <a:p>
            <a:pPr>
              <a:spcBef>
                <a:spcPct val="50000"/>
              </a:spcBef>
              <a:buClr>
                <a:srgbClr val="7DF143"/>
              </a:buClr>
              <a:buSzPct val="100000"/>
              <a:buFontTx/>
              <a:buChar char="•"/>
            </a:pPr>
            <a:r>
              <a:rPr lang="en-US" altLang="it-IT">
                <a:solidFill>
                  <a:srgbClr val="FFFFFF"/>
                </a:solidFill>
                <a:sym typeface="Symbol" panose="05050102010706020507" pitchFamily="18" charset="2"/>
              </a:rPr>
              <a:t>Multiorgan failure (end stage disease)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ChangeArrowheads="1"/>
          </p:cNvSpPr>
          <p:nvPr/>
        </p:nvSpPr>
        <p:spPr bwMode="auto">
          <a:xfrm>
            <a:off x="0" y="762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br>
              <a:rPr lang="en-US" altLang="it-IT" sz="1400" b="1">
                <a:solidFill>
                  <a:srgbClr val="00DFCA"/>
                </a:solidFill>
              </a:rPr>
            </a:br>
            <a:r>
              <a:rPr lang="en-US" altLang="it-IT" sz="3500" b="1">
                <a:solidFill>
                  <a:srgbClr val="FAFD00"/>
                </a:solidFill>
              </a:rPr>
              <a:t>MODIFIED BRUCE TEST</a:t>
            </a:r>
          </a:p>
        </p:txBody>
      </p:sp>
      <p:grpSp>
        <p:nvGrpSpPr>
          <p:cNvPr id="93187" name="Group 1"/>
          <p:cNvGrpSpPr>
            <a:grpSpLocks/>
          </p:cNvGrpSpPr>
          <p:nvPr/>
        </p:nvGrpSpPr>
        <p:grpSpPr bwMode="auto">
          <a:xfrm>
            <a:off x="947738" y="1368425"/>
            <a:ext cx="7248525" cy="4646613"/>
            <a:chOff x="947758" y="1368000"/>
            <a:chExt cx="7248484" cy="4647600"/>
          </a:xfrm>
        </p:grpSpPr>
        <p:pic>
          <p:nvPicPr>
            <p:cNvPr id="93188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58" y="1368000"/>
              <a:ext cx="7248484" cy="464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3189" name="Text Box 8"/>
            <p:cNvSpPr txBox="1">
              <a:spLocks noChangeArrowheads="1"/>
            </p:cNvSpPr>
            <p:nvPr/>
          </p:nvSpPr>
          <p:spPr bwMode="auto">
            <a:xfrm>
              <a:off x="6939597" y="5614525"/>
              <a:ext cx="12239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1800" b="1" i="1">
                  <a:solidFill>
                    <a:schemeClr val="tx1"/>
                  </a:solidFill>
                  <a:cs typeface="Times New Roman" panose="02020603050405020304" pitchFamily="18" charset="0"/>
                </a:rPr>
                <a:t>p</a:t>
              </a:r>
              <a:r>
                <a:rPr lang="it-IT" altLang="it-IT" sz="1800" b="1">
                  <a:solidFill>
                    <a:schemeClr val="tx1"/>
                  </a:solidFill>
                  <a:cs typeface="Times New Roman" panose="02020603050405020304" pitchFamily="18" charset="0"/>
                </a:rPr>
                <a:t> &lt; 0.01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</a:t>
            </a:r>
          </a:p>
        </p:txBody>
      </p:sp>
      <p:sp>
        <p:nvSpPr>
          <p:cNvPr id="1238019" name="Rectangle 3"/>
          <p:cNvSpPr>
            <a:spLocks noChangeArrowheads="1"/>
          </p:cNvSpPr>
          <p:nvPr/>
        </p:nvSpPr>
        <p:spPr bwMode="auto">
          <a:xfrm>
            <a:off x="0" y="289560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4000" b="1">
                <a:solidFill>
                  <a:srgbClr val="FAFD00"/>
                </a:solidFill>
              </a:rPr>
              <a:t>PULMONARY ENDARTERECTOMY</a:t>
            </a:r>
          </a:p>
          <a:p>
            <a:pPr algn="ctr"/>
            <a:r>
              <a:rPr lang="en-US" altLang="it-IT" sz="4000" b="1">
                <a:solidFill>
                  <a:srgbClr val="FAFD00"/>
                </a:solidFill>
              </a:rPr>
              <a:t>IN WHO FUNCTIONAL CLASS II</a:t>
            </a:r>
            <a:endParaRPr lang="en-US" altLang="it-IT" sz="4000" b="1">
              <a:solidFill>
                <a:srgbClr val="FAFD00"/>
              </a:solidFill>
              <a:cs typeface="Times New Roman" panose="02020603050405020304" pitchFamily="18" charset="0"/>
            </a:endParaRPr>
          </a:p>
        </p:txBody>
      </p:sp>
      <p:sp>
        <p:nvSpPr>
          <p:cNvPr id="1238020" name="Rectangle 4"/>
          <p:cNvSpPr>
            <a:spLocks noChangeArrowheads="1"/>
          </p:cNvSpPr>
          <p:nvPr/>
        </p:nvSpPr>
        <p:spPr bwMode="auto">
          <a:xfrm>
            <a:off x="0" y="251460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4000" b="1">
                <a:solidFill>
                  <a:srgbClr val="FAFD00"/>
                </a:solidFill>
              </a:rPr>
              <a:t>EXTENSION OF</a:t>
            </a:r>
          </a:p>
          <a:p>
            <a:pPr algn="ctr"/>
            <a:r>
              <a:rPr lang="en-US" altLang="it-IT" sz="4000" b="1">
                <a:solidFill>
                  <a:srgbClr val="FAFD00"/>
                </a:solidFill>
              </a:rPr>
              <a:t>SURGICAL CRITERIA</a:t>
            </a:r>
            <a:endParaRPr lang="en-US" altLang="it-IT" sz="4000" b="1">
              <a:solidFill>
                <a:srgbClr val="FAFD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2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380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38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019" grpId="0"/>
      <p:bldP spid="123802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3048000"/>
            <a:ext cx="8229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4000" b="1">
                <a:solidFill>
                  <a:srgbClr val="FAFD00"/>
                </a:solidFill>
              </a:rPr>
              <a:t>TOO EARLY</a:t>
            </a:r>
          </a:p>
          <a:p>
            <a:pPr algn="ctr"/>
            <a:r>
              <a:rPr lang="en-US" altLang="it-IT" sz="4000" b="1">
                <a:solidFill>
                  <a:srgbClr val="FAFD00"/>
                </a:solidFill>
              </a:rPr>
              <a:t>FOR CARDIAC SURGERY?</a:t>
            </a:r>
          </a:p>
        </p:txBody>
      </p:sp>
      <p:sp>
        <p:nvSpPr>
          <p:cNvPr id="1235972" name="Rectangle 4"/>
          <p:cNvSpPr>
            <a:spLocks noChangeArrowheads="1"/>
          </p:cNvSpPr>
          <p:nvPr/>
        </p:nvSpPr>
        <p:spPr bwMode="auto">
          <a:xfrm>
            <a:off x="0" y="304800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4000" b="1">
                <a:solidFill>
                  <a:srgbClr val="FAFD00"/>
                </a:solidFill>
              </a:rPr>
              <a:t>PEA IN WHO CLASS II PATIENTS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46068E-6 L 0 -0.233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3597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0" y="136525"/>
            <a:ext cx="91440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PATHOPHYSIOLOGY</a:t>
            </a:r>
          </a:p>
        </p:txBody>
      </p:sp>
      <p:pic>
        <p:nvPicPr>
          <p:cNvPr id="9625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2308225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Rectangle 11"/>
          <p:cNvSpPr>
            <a:spLocks noChangeArrowheads="1"/>
          </p:cNvSpPr>
          <p:nvPr/>
        </p:nvSpPr>
        <p:spPr bwMode="auto">
          <a:xfrm>
            <a:off x="433388" y="4451350"/>
            <a:ext cx="2209800" cy="12192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pic>
        <p:nvPicPr>
          <p:cNvPr id="9626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3452813"/>
            <a:ext cx="49085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66800"/>
            <a:ext cx="49053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Line 17"/>
          <p:cNvSpPr>
            <a:spLocks noChangeShapeType="1"/>
          </p:cNvSpPr>
          <p:nvPr/>
        </p:nvSpPr>
        <p:spPr bwMode="auto">
          <a:xfrm>
            <a:off x="7359650" y="4616450"/>
            <a:ext cx="685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264" name="Line 18"/>
          <p:cNvSpPr>
            <a:spLocks noChangeShapeType="1"/>
          </p:cNvSpPr>
          <p:nvPr/>
        </p:nvSpPr>
        <p:spPr bwMode="auto">
          <a:xfrm>
            <a:off x="3502025" y="4860925"/>
            <a:ext cx="45434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265" name="Line 19"/>
          <p:cNvSpPr>
            <a:spLocks noChangeShapeType="1"/>
          </p:cNvSpPr>
          <p:nvPr/>
        </p:nvSpPr>
        <p:spPr bwMode="auto">
          <a:xfrm>
            <a:off x="3505200" y="5089525"/>
            <a:ext cx="45434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266" name="Line 20"/>
          <p:cNvSpPr>
            <a:spLocks noChangeShapeType="1"/>
          </p:cNvSpPr>
          <p:nvPr/>
        </p:nvSpPr>
        <p:spPr bwMode="auto">
          <a:xfrm>
            <a:off x="3505200" y="5326063"/>
            <a:ext cx="609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136525"/>
            <a:ext cx="91440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PATHOPHYSIOLOGY</a:t>
            </a: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790575" y="2162175"/>
            <a:ext cx="75438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609600" indent="-609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>
                <a:srgbClr val="7DF143"/>
              </a:buClr>
              <a:buSzPct val="100000"/>
              <a:buFontTx/>
              <a:buAutoNum type="arabicPeriod"/>
            </a:pPr>
            <a:r>
              <a:rPr lang="en-US" altLang="it-IT" sz="2600">
                <a:solidFill>
                  <a:srgbClr val="FFFFFF"/>
                </a:solidFill>
              </a:rPr>
              <a:t>Hypertensive remodeling of the patent arteries</a:t>
            </a:r>
          </a:p>
          <a:p>
            <a:pPr>
              <a:spcBef>
                <a:spcPct val="50000"/>
              </a:spcBef>
              <a:buClr>
                <a:srgbClr val="7DF143"/>
              </a:buClr>
              <a:buSzPct val="100000"/>
              <a:buFontTx/>
              <a:buAutoNum type="arabicPeriod"/>
            </a:pPr>
            <a:r>
              <a:rPr lang="en-US" altLang="it-IT" sz="2600">
                <a:solidFill>
                  <a:srgbClr val="FFFFFF"/>
                </a:solidFill>
              </a:rPr>
              <a:t>Chronic arteriopathy of the obstructed branches</a:t>
            </a:r>
          </a:p>
          <a:p>
            <a:pPr>
              <a:spcBef>
                <a:spcPct val="50000"/>
              </a:spcBef>
              <a:buClr>
                <a:srgbClr val="7DF143"/>
              </a:buClr>
              <a:buSzPct val="100000"/>
              <a:buFontTx/>
              <a:buAutoNum type="arabicPeriod"/>
            </a:pPr>
            <a:r>
              <a:rPr lang="en-US" altLang="it-IT" sz="2600">
                <a:solidFill>
                  <a:srgbClr val="FFFFFF"/>
                </a:solidFill>
              </a:rPr>
              <a:t>Plexiform lesions</a:t>
            </a:r>
          </a:p>
          <a:p>
            <a:pPr>
              <a:spcBef>
                <a:spcPct val="50000"/>
              </a:spcBef>
              <a:buClr>
                <a:srgbClr val="7DF143"/>
              </a:buClr>
              <a:buSzPct val="100000"/>
              <a:buFontTx/>
              <a:buAutoNum type="arabicPeriod"/>
            </a:pPr>
            <a:r>
              <a:rPr lang="en-US" altLang="it-IT" sz="2600">
                <a:solidFill>
                  <a:srgbClr val="FFFFFF"/>
                </a:solidFill>
              </a:rPr>
              <a:t>Development of pathological arterial shunts</a:t>
            </a:r>
          </a:p>
          <a:p>
            <a:pPr>
              <a:spcBef>
                <a:spcPct val="50000"/>
              </a:spcBef>
              <a:buClr>
                <a:srgbClr val="7DF143"/>
              </a:buClr>
              <a:buSzPct val="100000"/>
              <a:buFontTx/>
              <a:buAutoNum type="arabicPeriod"/>
            </a:pPr>
            <a:r>
              <a:rPr lang="en-US" altLang="it-IT" sz="2600">
                <a:solidFill>
                  <a:srgbClr val="FFFFFF"/>
                </a:solidFill>
              </a:rPr>
              <a:t>In situ thrombosis</a:t>
            </a: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1038225"/>
            <a:ext cx="9144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609600" indent="-609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7DF143"/>
              </a:buClr>
              <a:buSzPct val="100000"/>
            </a:pPr>
            <a:r>
              <a:rPr lang="en-US" altLang="it-IT" sz="2600">
                <a:solidFill>
                  <a:srgbClr val="FAFD00"/>
                </a:solidFill>
              </a:rPr>
              <a:t>ACCORDING TO THE LENGTH OF THE DISEASE</a:t>
            </a:r>
            <a:endParaRPr lang="en-US" altLang="it-IT" sz="2600" i="1">
              <a:solidFill>
                <a:srgbClr val="FAFD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0" y="136525"/>
            <a:ext cx="91440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PATHOPHYSIOLOGY</a:t>
            </a: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790575" y="1844675"/>
            <a:ext cx="75438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609600" indent="-609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>
                <a:srgbClr val="7DF143"/>
              </a:buClr>
              <a:buSzPct val="100000"/>
              <a:buFontTx/>
              <a:buAutoNum type="arabicPeriod"/>
            </a:pPr>
            <a:r>
              <a:rPr lang="en-US" altLang="it-IT" sz="2600">
                <a:solidFill>
                  <a:srgbClr val="FFFFFF"/>
                </a:solidFill>
              </a:rPr>
              <a:t>Hypertensive remodeling of the patent pulmonary vascular bed </a:t>
            </a:r>
            <a:r>
              <a:rPr lang="en-US" altLang="it-IT" sz="2600" i="1">
                <a:solidFill>
                  <a:srgbClr val="00FF00"/>
                </a:solidFill>
              </a:rPr>
              <a:t>(Eisenmenger-like)</a:t>
            </a:r>
            <a:r>
              <a:rPr lang="en-US" altLang="it-IT" sz="2600">
                <a:solidFill>
                  <a:srgbClr val="FFFFFF"/>
                </a:solidFill>
              </a:rPr>
              <a:t> due to volume and pressure overload</a:t>
            </a:r>
            <a:endParaRPr lang="en-US" altLang="it-IT" sz="2600" i="1">
              <a:solidFill>
                <a:srgbClr val="00FF00"/>
              </a:solidFill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1038225"/>
            <a:ext cx="9144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609600" indent="-609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7DF143"/>
              </a:buClr>
              <a:buSzPct val="100000"/>
            </a:pPr>
            <a:r>
              <a:rPr lang="en-US" altLang="it-IT" sz="2600">
                <a:solidFill>
                  <a:srgbClr val="FAFD00"/>
                </a:solidFill>
              </a:rPr>
              <a:t>ACCORDING TO THE LENGTH OF THE DISEASE</a:t>
            </a:r>
            <a:endParaRPr lang="en-US" altLang="it-IT" sz="2600" i="1">
              <a:solidFill>
                <a:srgbClr val="FAFD00"/>
              </a:solidFill>
            </a:endParaRPr>
          </a:p>
        </p:txBody>
      </p:sp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292475"/>
            <a:ext cx="3771900" cy="277177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0" y="136525"/>
            <a:ext cx="91440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PATHOPHYSIOLOGY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819150" y="1844675"/>
            <a:ext cx="748665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609600" indent="-609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>
                <a:srgbClr val="7DF143"/>
              </a:buClr>
              <a:buSzPct val="100000"/>
              <a:buFontTx/>
              <a:buAutoNum type="arabicPeriod" startAt="2"/>
            </a:pPr>
            <a:r>
              <a:rPr lang="en-US" altLang="it-IT" sz="2600">
                <a:solidFill>
                  <a:srgbClr val="FFFFFF"/>
                </a:solidFill>
              </a:rPr>
              <a:t>Chronic arteriopathy of the obstructed branches with </a:t>
            </a:r>
            <a:r>
              <a:rPr lang="en-US" altLang="it-IT" sz="2600" i="1">
                <a:solidFill>
                  <a:srgbClr val="00FF00"/>
                </a:solidFill>
              </a:rPr>
              <a:t>calcifications</a:t>
            </a:r>
            <a:r>
              <a:rPr lang="en-US" altLang="it-IT" sz="2600">
                <a:solidFill>
                  <a:srgbClr val="FFFFFF"/>
                </a:solidFill>
              </a:rPr>
              <a:t> and possible </a:t>
            </a:r>
            <a:r>
              <a:rPr lang="en-US" altLang="it-IT" sz="2600" i="1">
                <a:solidFill>
                  <a:srgbClr val="00FF00"/>
                </a:solidFill>
              </a:rPr>
              <a:t>retraction</a:t>
            </a:r>
            <a:r>
              <a:rPr lang="en-US" altLang="it-IT" sz="2600">
                <a:solidFill>
                  <a:srgbClr val="FFFFFF"/>
                </a:solidFill>
              </a:rPr>
              <a:t> of the distal vessels</a:t>
            </a:r>
            <a:endParaRPr lang="en-US" altLang="it-IT" sz="2600" i="1">
              <a:solidFill>
                <a:srgbClr val="00FF00"/>
              </a:solidFill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0" y="1038225"/>
            <a:ext cx="9144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609600" indent="-609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7DF143"/>
              </a:buClr>
              <a:buSzPct val="100000"/>
            </a:pPr>
            <a:r>
              <a:rPr lang="en-US" altLang="it-IT" sz="2600">
                <a:solidFill>
                  <a:srgbClr val="FAFD00"/>
                </a:solidFill>
              </a:rPr>
              <a:t>ACCORDING TO THE LENGTH OF THE DISEASE</a:t>
            </a:r>
            <a:endParaRPr lang="en-US" altLang="it-IT" sz="2600" i="1">
              <a:solidFill>
                <a:srgbClr val="FAFD00"/>
              </a:solidFill>
            </a:endParaRPr>
          </a:p>
        </p:txBody>
      </p:sp>
      <p:pic>
        <p:nvPicPr>
          <p:cNvPr id="9933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289300"/>
            <a:ext cx="3354387" cy="277018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136525"/>
            <a:ext cx="91440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PATHOPHYSIOLOGY</a:t>
            </a: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666750" y="1876425"/>
            <a:ext cx="77914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609600" indent="-609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>
                <a:srgbClr val="7DF143"/>
              </a:buClr>
              <a:buSzPct val="100000"/>
              <a:buFontTx/>
              <a:buAutoNum type="arabicPeriod" startAt="3"/>
            </a:pPr>
            <a:r>
              <a:rPr lang="en-US" altLang="it-IT" sz="2600" i="1">
                <a:solidFill>
                  <a:srgbClr val="00FF00"/>
                </a:solidFill>
              </a:rPr>
              <a:t>Plexiform lesions</a:t>
            </a:r>
            <a:r>
              <a:rPr lang="en-US" altLang="it-IT" sz="2600">
                <a:solidFill>
                  <a:srgbClr val="FFFFFF"/>
                </a:solidFill>
              </a:rPr>
              <a:t> stemming from the capillary bed</a:t>
            </a:r>
            <a:endParaRPr lang="en-US" altLang="it-IT" sz="2600" i="1">
              <a:solidFill>
                <a:srgbClr val="00FF00"/>
              </a:solidFill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0" y="1038225"/>
            <a:ext cx="9144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609600" indent="-609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7DF143"/>
              </a:buClr>
              <a:buSzPct val="100000"/>
            </a:pPr>
            <a:r>
              <a:rPr lang="en-US" altLang="it-IT" sz="2600">
                <a:solidFill>
                  <a:srgbClr val="FAFD00"/>
                </a:solidFill>
              </a:rPr>
              <a:t>ACCORDING TO THE LENGTH OF THE DISEASE</a:t>
            </a:r>
            <a:endParaRPr lang="en-US" altLang="it-IT" sz="2600" i="1">
              <a:solidFill>
                <a:srgbClr val="FAFD00"/>
              </a:solidFill>
            </a:endParaRPr>
          </a:p>
        </p:txBody>
      </p:sp>
      <p:pic>
        <p:nvPicPr>
          <p:cNvPr id="100357" name="Picture 7" descr="Plexiform Les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2562225"/>
            <a:ext cx="5400675" cy="343852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83" name="FistolaCoronaroBronchiale-A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284" name="FistolaCoronaroBronchiale-B.avi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432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285" name="FistolaCoronaroBronchiale-C.avi">
            <a:hlinkClick r:id="" action="ppaction://media"/>
          </p:cNvPr>
          <p:cNvPicPr>
            <a:picLocks noChangeAspect="1" noChangeArrowheads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432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6"/>
          <p:cNvSpPr txBox="1">
            <a:spLocks noChangeArrowheads="1"/>
          </p:cNvSpPr>
          <p:nvPr/>
        </p:nvSpPr>
        <p:spPr bwMode="auto">
          <a:xfrm>
            <a:off x="0" y="20574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000" b="1">
                <a:solidFill>
                  <a:srgbClr val="0CF232"/>
                </a:solidFill>
              </a:rPr>
              <a:t>Coronary-bronchial arteries connections</a:t>
            </a:r>
          </a:p>
        </p:txBody>
      </p:sp>
      <p:sp>
        <p:nvSpPr>
          <p:cNvPr id="101382" name="Rectangle 7"/>
          <p:cNvSpPr>
            <a:spLocks noChangeArrowheads="1"/>
          </p:cNvSpPr>
          <p:nvPr/>
        </p:nvSpPr>
        <p:spPr bwMode="auto">
          <a:xfrm>
            <a:off x="0" y="1038225"/>
            <a:ext cx="9144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609600" indent="-609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7DF143"/>
              </a:buClr>
              <a:buSzPct val="100000"/>
            </a:pPr>
            <a:r>
              <a:rPr lang="en-US" altLang="it-IT" sz="2600">
                <a:solidFill>
                  <a:srgbClr val="FAFD00"/>
                </a:solidFill>
              </a:rPr>
              <a:t>ACCORDING TO THE LENGTH OF THE DISEASE</a:t>
            </a:r>
            <a:endParaRPr lang="en-US" altLang="it-IT" sz="2600" i="1">
              <a:solidFill>
                <a:srgbClr val="FAFD00"/>
              </a:solidFill>
            </a:endParaRPr>
          </a:p>
        </p:txBody>
      </p:sp>
      <p:sp>
        <p:nvSpPr>
          <p:cNvPr id="101383" name="Rectangle 8"/>
          <p:cNvSpPr>
            <a:spLocks noChangeArrowheads="1"/>
          </p:cNvSpPr>
          <p:nvPr/>
        </p:nvSpPr>
        <p:spPr bwMode="auto">
          <a:xfrm>
            <a:off x="0" y="136525"/>
            <a:ext cx="91440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b="1">
                <a:solidFill>
                  <a:srgbClr val="00DFCA"/>
                </a:solidFill>
              </a:rPr>
              <a:t>PULMONARY ENDARTERECTOMY: THE PAVIA EXPERIENCE </a:t>
            </a:r>
            <a:r>
              <a:rPr lang="en-US" altLang="it-IT" sz="1800" b="1">
                <a:solidFill>
                  <a:srgbClr val="00DFCA"/>
                </a:solidFill>
              </a:rPr>
              <a:t/>
            </a:r>
            <a:br>
              <a:rPr lang="en-US" altLang="it-IT" sz="1800" b="1">
                <a:solidFill>
                  <a:srgbClr val="00DFCA"/>
                </a:solidFill>
              </a:rPr>
            </a:br>
            <a:r>
              <a:rPr lang="en-US" altLang="it-IT" sz="3700" b="1">
                <a:solidFill>
                  <a:srgbClr val="FAFD00"/>
                </a:solidFill>
              </a:rPr>
              <a:t>PATHOPHYSIOLOGY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" fill="hold"/>
                                        <p:tgtEl>
                                          <p:spTgt spid="1505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00" fill="hold"/>
                                        <p:tgtEl>
                                          <p:spTgt spid="1505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00" fill="hold"/>
                                        <p:tgtEl>
                                          <p:spTgt spid="1505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150528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05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05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283"/>
                  </p:tgtEl>
                </p:cond>
              </p:nextCondLst>
            </p:seq>
            <p:video>
              <p:cMediaNode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150528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05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05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284"/>
                  </p:tgtEl>
                </p:cond>
              </p:nextCondLst>
            </p:seq>
            <p:video>
              <p:cMediaNode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150528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05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505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285"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89560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4000" b="1">
                <a:solidFill>
                  <a:srgbClr val="FAFD00"/>
                </a:solidFill>
              </a:rPr>
              <a:t>EARLY TREATMENT</a:t>
            </a:r>
            <a:endParaRPr lang="en-US" altLang="it-IT" sz="4000" b="1">
              <a:solidFill>
                <a:srgbClr val="FAFD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251460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4000" b="1">
                <a:solidFill>
                  <a:srgbClr val="FAFD00"/>
                </a:solidFill>
              </a:rPr>
              <a:t>EARLY DIAGNOSIS</a:t>
            </a:r>
            <a:endParaRPr lang="en-US" altLang="it-IT" sz="4000" b="1">
              <a:solidFill>
                <a:srgbClr val="FAFD00"/>
              </a:solidFill>
              <a:cs typeface="Times New Roman" panose="02020603050405020304" pitchFamily="18" charset="0"/>
            </a:endParaRPr>
          </a:p>
        </p:txBody>
      </p:sp>
      <p:sp>
        <p:nvSpPr>
          <p:cNvPr id="102404" name="Rectangle 2"/>
          <p:cNvSpPr>
            <a:spLocks noChangeArrowheads="1"/>
          </p:cNvSpPr>
          <p:nvPr/>
        </p:nvSpPr>
        <p:spPr bwMode="auto">
          <a:xfrm>
            <a:off x="0" y="265113"/>
            <a:ext cx="91440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3500" b="1">
                <a:solidFill>
                  <a:srgbClr val="FAFD00"/>
                </a:solidFill>
              </a:rPr>
              <a:t>PEA IN WHO CLASS II PATIENTS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177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datapowerpoint">
  <a:themeElements>
    <a:clrScheme name="">
      <a:dk1>
        <a:srgbClr val="000000"/>
      </a:dk1>
      <a:lt1>
        <a:srgbClr val="114FFB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B2FD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atapowerpoi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tapowerpo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powerpoi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powerpoi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powerpoi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powerpoi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powerpoi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powerpoi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108710</TotalTime>
  <Pages>32</Pages>
  <Words>2782</Words>
  <Application>Microsoft Office PowerPoint</Application>
  <PresentationFormat>Presentazione su schermo (4:3)</PresentationFormat>
  <Paragraphs>609</Paragraphs>
  <Slides>103</Slides>
  <Notes>5</Notes>
  <HiddenSlides>0</HiddenSlides>
  <MMClips>16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5</vt:i4>
      </vt:variant>
      <vt:variant>
        <vt:lpstr>Titoli diapositive</vt:lpstr>
      </vt:variant>
      <vt:variant>
        <vt:i4>103</vt:i4>
      </vt:variant>
    </vt:vector>
  </HeadingPairs>
  <TitlesOfParts>
    <vt:vector size="114" baseType="lpstr">
      <vt:lpstr>Arial</vt:lpstr>
      <vt:lpstr>Bradley Hand ITC</vt:lpstr>
      <vt:lpstr>Calibri</vt:lpstr>
      <vt:lpstr>Symbol</vt:lpstr>
      <vt:lpstr>Times New Roman</vt:lpstr>
      <vt:lpstr>datapowerpoint</vt:lpstr>
      <vt:lpstr>Photo Editor Photo</vt:lpstr>
      <vt:lpstr>Image</vt:lpstr>
      <vt:lpstr>Grafico di Microsoft Excel</vt:lpstr>
      <vt:lpstr>Document</vt:lpstr>
      <vt:lpstr>Grafico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Palermo 17-19 Aprile 1997</dc:subject>
  <dc:creator>D'Armini Andrea Maria</dc:creator>
  <cp:keywords/>
  <dc:description/>
  <cp:lastModifiedBy>MDB</cp:lastModifiedBy>
  <cp:revision>2209</cp:revision>
  <cp:lastPrinted>2014-07-23T15:00:08Z</cp:lastPrinted>
  <dcterms:created xsi:type="dcterms:W3CDTF">2000-05-21T13:13:20Z</dcterms:created>
  <dcterms:modified xsi:type="dcterms:W3CDTF">2015-04-14T15:44:09Z</dcterms:modified>
</cp:coreProperties>
</file>