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559" r:id="rId4"/>
    <p:sldMasterId id="2147484572" r:id="rId5"/>
  </p:sldMasterIdLst>
  <p:notesMasterIdLst>
    <p:notesMasterId r:id="rId45"/>
  </p:notesMasterIdLst>
  <p:handoutMasterIdLst>
    <p:handoutMasterId r:id="rId46"/>
  </p:handoutMasterIdLst>
  <p:sldIdLst>
    <p:sldId id="614" r:id="rId6"/>
    <p:sldId id="632" r:id="rId7"/>
    <p:sldId id="650" r:id="rId8"/>
    <p:sldId id="592" r:id="rId9"/>
    <p:sldId id="673" r:id="rId10"/>
    <p:sldId id="593" r:id="rId11"/>
    <p:sldId id="652" r:id="rId12"/>
    <p:sldId id="629" r:id="rId13"/>
    <p:sldId id="626" r:id="rId14"/>
    <p:sldId id="627" r:id="rId15"/>
    <p:sldId id="640" r:id="rId16"/>
    <p:sldId id="641" r:id="rId17"/>
    <p:sldId id="603" r:id="rId18"/>
    <p:sldId id="604" r:id="rId19"/>
    <p:sldId id="630" r:id="rId20"/>
    <p:sldId id="605" r:id="rId21"/>
    <p:sldId id="598" r:id="rId22"/>
    <p:sldId id="676" r:id="rId23"/>
    <p:sldId id="677" r:id="rId24"/>
    <p:sldId id="670" r:id="rId25"/>
    <p:sldId id="672" r:id="rId26"/>
    <p:sldId id="654" r:id="rId27"/>
    <p:sldId id="634" r:id="rId28"/>
    <p:sldId id="668" r:id="rId29"/>
    <p:sldId id="666" r:id="rId30"/>
    <p:sldId id="581" r:id="rId31"/>
    <p:sldId id="667" r:id="rId32"/>
    <p:sldId id="635" r:id="rId33"/>
    <p:sldId id="583" r:id="rId34"/>
    <p:sldId id="584" r:id="rId35"/>
    <p:sldId id="586" r:id="rId36"/>
    <p:sldId id="655" r:id="rId37"/>
    <p:sldId id="657" r:id="rId38"/>
    <p:sldId id="656" r:id="rId39"/>
    <p:sldId id="660" r:id="rId40"/>
    <p:sldId id="675" r:id="rId41"/>
    <p:sldId id="663" r:id="rId42"/>
    <p:sldId id="662" r:id="rId43"/>
    <p:sldId id="678" r:id="rId44"/>
  </p:sldIdLst>
  <p:sldSz cx="10287000" cy="6858000" type="35mm"/>
  <p:notesSz cx="6858000" cy="10287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000"/>
    <a:srgbClr val="123ACC"/>
    <a:srgbClr val="FF642F"/>
    <a:srgbClr val="FF2540"/>
    <a:srgbClr val="FFEA18"/>
    <a:srgbClr val="3F6EFF"/>
    <a:srgbClr val="BDC1C6"/>
    <a:srgbClr val="4E8CFD"/>
    <a:srgbClr val="020A90"/>
    <a:srgbClr val="815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250" autoAdjust="0"/>
    <p:restoredTop sz="94682" autoAdjust="0"/>
  </p:normalViewPr>
  <p:slideViewPr>
    <p:cSldViewPr snapToGrid="0" showGuides="1">
      <p:cViewPr>
        <p:scale>
          <a:sx n="100" d="100"/>
          <a:sy n="100" d="100"/>
        </p:scale>
        <p:origin x="-1296" y="-176"/>
      </p:cViewPr>
      <p:guideLst>
        <p:guide orient="horz" pos="1948"/>
        <p:guide/>
      </p:guideLst>
    </p:cSldViewPr>
  </p:slideViewPr>
  <p:outlineViewPr>
    <p:cViewPr>
      <p:scale>
        <a:sx n="33" d="100"/>
        <a:sy n="33" d="100"/>
      </p:scale>
      <p:origin x="0" y="1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44872"/>
    </p:cViewPr>
  </p:sorterViewPr>
  <p:gridSpacing cx="1828800" cy="18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AC53A-4DCF-FA45-9B0C-E3467969E388}" type="doc">
      <dgm:prSet loTypeId="urn:microsoft.com/office/officeart/2005/8/layout/pyramid2" loCatId="" qsTypeId="urn:microsoft.com/office/officeart/2005/8/quickstyle/simple4" qsCatId="simple" csTypeId="urn:microsoft.com/office/officeart/2005/8/colors/accent1_2" csCatId="accent1" phldr="1"/>
      <dgm:spPr/>
    </dgm:pt>
    <dgm:pt modelId="{E0303A1E-F7FD-E440-8CF4-658321488FAF}">
      <dgm:prSet phldrT="[Text]" custT="1"/>
      <dgm:spPr>
        <a:solidFill>
          <a:srgbClr val="CCFFCC">
            <a:alpha val="90000"/>
          </a:srgbClr>
        </a:solidFill>
        <a:ln w="38100" cmpd="sng">
          <a:solidFill>
            <a:schemeClr val="tx1"/>
          </a:solidFill>
        </a:ln>
      </dgm:spPr>
      <dgm:t>
        <a:bodyPr/>
        <a:lstStyle/>
        <a:p>
          <a:r>
            <a:rPr lang="en-US" sz="2800" b="1" dirty="0" smtClean="0">
              <a:latin typeface="Arial Rounded MT Bold"/>
              <a:cs typeface="Arial Rounded MT Bold"/>
            </a:rPr>
            <a:t>Age and Comorbidities</a:t>
          </a:r>
          <a:endParaRPr lang="en-US" sz="2800" b="1" dirty="0"/>
        </a:p>
      </dgm:t>
    </dgm:pt>
    <dgm:pt modelId="{4E4B378B-715B-5343-B0ED-60BDD1A25268}" type="parTrans" cxnId="{0C349005-20F1-9642-9A71-36867E80BEFB}">
      <dgm:prSet/>
      <dgm:spPr/>
      <dgm:t>
        <a:bodyPr/>
        <a:lstStyle/>
        <a:p>
          <a:endParaRPr lang="en-US" sz="2800" b="1"/>
        </a:p>
      </dgm:t>
    </dgm:pt>
    <dgm:pt modelId="{3F21BD69-5BEB-5949-8BB7-BB598C468A5F}" type="sibTrans" cxnId="{0C349005-20F1-9642-9A71-36867E80BEFB}">
      <dgm:prSet/>
      <dgm:spPr/>
      <dgm:t>
        <a:bodyPr/>
        <a:lstStyle/>
        <a:p>
          <a:endParaRPr lang="en-US" sz="2800" b="1"/>
        </a:p>
      </dgm:t>
    </dgm:pt>
    <dgm:pt modelId="{83070949-93A0-4A4C-B07A-C7E4D1A98C08}">
      <dgm:prSet phldrT="[Text]" custT="1"/>
      <dgm:spPr>
        <a:solidFill>
          <a:srgbClr val="FFFF00">
            <a:alpha val="90000"/>
          </a:srgbClr>
        </a:solidFill>
        <a:ln w="38100" cmpd="sng">
          <a:solidFill>
            <a:srgbClr val="FFFFFF"/>
          </a:solidFill>
        </a:ln>
      </dgm:spPr>
      <dgm:t>
        <a:bodyPr/>
        <a:lstStyle/>
        <a:p>
          <a:r>
            <a:rPr lang="en-US" sz="2800" b="1" dirty="0" smtClean="0">
              <a:latin typeface="Arial Rounded MT Bold"/>
              <a:cs typeface="Arial Rounded MT Bold"/>
            </a:rPr>
            <a:t>Admission Diagnosis </a:t>
          </a:r>
          <a:endParaRPr lang="en-US" sz="2800" b="1" dirty="0"/>
        </a:p>
      </dgm:t>
    </dgm:pt>
    <dgm:pt modelId="{C28060E9-CCDC-A842-A9E1-2022BB38E643}" type="parTrans" cxnId="{931EFA23-E920-F34D-904B-0913EC916812}">
      <dgm:prSet/>
      <dgm:spPr/>
      <dgm:t>
        <a:bodyPr/>
        <a:lstStyle/>
        <a:p>
          <a:endParaRPr lang="en-US" sz="2800" b="1"/>
        </a:p>
      </dgm:t>
    </dgm:pt>
    <dgm:pt modelId="{EACCF3DA-8254-BF46-9774-28DE563477B6}" type="sibTrans" cxnId="{931EFA23-E920-F34D-904B-0913EC916812}">
      <dgm:prSet/>
      <dgm:spPr/>
      <dgm:t>
        <a:bodyPr/>
        <a:lstStyle/>
        <a:p>
          <a:endParaRPr lang="en-US" sz="2800" b="1"/>
        </a:p>
      </dgm:t>
    </dgm:pt>
    <dgm:pt modelId="{1DB43A19-4E14-7B4A-BBF3-AAE671146FA7}">
      <dgm:prSet phldrT="[Text]" custT="1"/>
      <dgm:spPr>
        <a:solidFill>
          <a:srgbClr val="FF0000">
            <a:alpha val="90000"/>
          </a:srgbClr>
        </a:solidFill>
        <a:ln w="38100" cmpd="sng">
          <a:solidFill>
            <a:srgbClr val="FFFFFF"/>
          </a:solidFill>
        </a:ln>
      </dgm:spPr>
      <dgm:t>
        <a:bodyPr/>
        <a:lstStyle/>
        <a:p>
          <a:r>
            <a:rPr lang="en-US" sz="2800" b="1" dirty="0" smtClean="0">
              <a:solidFill>
                <a:srgbClr val="FFFFFF"/>
              </a:solidFill>
              <a:latin typeface="Arial Rounded MT Bold"/>
              <a:cs typeface="Arial Rounded MT Bold"/>
            </a:rPr>
            <a:t>Organ Dysfunction </a:t>
          </a:r>
          <a:endParaRPr lang="en-US" sz="2800" b="1" dirty="0">
            <a:solidFill>
              <a:srgbClr val="FFFFFF"/>
            </a:solidFill>
          </a:endParaRPr>
        </a:p>
      </dgm:t>
    </dgm:pt>
    <dgm:pt modelId="{585405EC-6014-9F48-AB35-C9E83E354826}" type="parTrans" cxnId="{B56089A9-D574-AD40-B1E9-78C3C5AA59E6}">
      <dgm:prSet/>
      <dgm:spPr/>
      <dgm:t>
        <a:bodyPr/>
        <a:lstStyle/>
        <a:p>
          <a:endParaRPr lang="en-US" sz="2800" b="1"/>
        </a:p>
      </dgm:t>
    </dgm:pt>
    <dgm:pt modelId="{226F839B-45DF-2C4C-AD26-2EF649031D67}" type="sibTrans" cxnId="{B56089A9-D574-AD40-B1E9-78C3C5AA59E6}">
      <dgm:prSet/>
      <dgm:spPr/>
      <dgm:t>
        <a:bodyPr/>
        <a:lstStyle/>
        <a:p>
          <a:endParaRPr lang="en-US" sz="2800" b="1"/>
        </a:p>
      </dgm:t>
    </dgm:pt>
    <dgm:pt modelId="{C7CC0F99-6C06-044A-894B-CC35EF44FFCD}" type="pres">
      <dgm:prSet presAssocID="{D36AC53A-4DCF-FA45-9B0C-E3467969E388}" presName="compositeShape" presStyleCnt="0">
        <dgm:presLayoutVars>
          <dgm:dir/>
          <dgm:resizeHandles/>
        </dgm:presLayoutVars>
      </dgm:prSet>
      <dgm:spPr/>
    </dgm:pt>
    <dgm:pt modelId="{0E422B7F-792C-B843-AEFA-F10103AC5145}" type="pres">
      <dgm:prSet presAssocID="{D36AC53A-4DCF-FA45-9B0C-E3467969E388}" presName="pyramid" presStyleLbl="node1" presStyleIdx="0" presStyleCnt="1" custScaleX="115533" custLinFactNeighborX="-6138"/>
      <dgm:spPr>
        <a:solidFill>
          <a:srgbClr val="BDC1C6"/>
        </a:solidFill>
        <a:ln w="38100" cmpd="sng">
          <a:solidFill>
            <a:srgbClr val="FFFFFF"/>
          </a:solidFill>
        </a:ln>
      </dgm:spPr>
    </dgm:pt>
    <dgm:pt modelId="{B6F5E245-88DE-524C-A896-E57EC9671AF9}" type="pres">
      <dgm:prSet presAssocID="{D36AC53A-4DCF-FA45-9B0C-E3467969E388}" presName="theList" presStyleCnt="0"/>
      <dgm:spPr/>
    </dgm:pt>
    <dgm:pt modelId="{B3D2361C-B763-8A40-8512-1DC06350F4F1}" type="pres">
      <dgm:prSet presAssocID="{E0303A1E-F7FD-E440-8CF4-658321488FAF}" presName="aNode" presStyleLbl="fgAcc1" presStyleIdx="0" presStyleCnt="3" custScaleX="176923" custLinFactY="-934" custLinFactNeighborX="-1384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49A9E6-93C1-D345-A68A-9A98358C9765}" type="pres">
      <dgm:prSet presAssocID="{E0303A1E-F7FD-E440-8CF4-658321488FAF}" presName="aSpace" presStyleCnt="0"/>
      <dgm:spPr/>
    </dgm:pt>
    <dgm:pt modelId="{2CA246F8-6027-E74C-A44D-4848CB0C97C9}" type="pres">
      <dgm:prSet presAssocID="{83070949-93A0-4A4C-B07A-C7E4D1A98C08}" presName="aNode" presStyleLbl="fgAcc1" presStyleIdx="1" presStyleCnt="3" custScaleX="176923" custLinFactNeighborX="-13840" custLinFactNeighborY="98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CAF12-5495-6848-BD3F-105A596B6D7A}" type="pres">
      <dgm:prSet presAssocID="{83070949-93A0-4A4C-B07A-C7E4D1A98C08}" presName="aSpace" presStyleCnt="0"/>
      <dgm:spPr/>
    </dgm:pt>
    <dgm:pt modelId="{F297DEE2-5DBA-AD4B-A26F-416D65AB2C22}" type="pres">
      <dgm:prSet presAssocID="{1DB43A19-4E14-7B4A-BBF3-AAE671146FA7}" presName="aNode" presStyleLbl="fgAcc1" presStyleIdx="2" presStyleCnt="3" custScaleX="176923" custLinFactY="144" custLinFactNeighborX="-1384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FC1D5-94A3-F440-8E7F-7E1EDCECEEA7}" type="pres">
      <dgm:prSet presAssocID="{1DB43A19-4E14-7B4A-BBF3-AAE671146FA7}" presName="aSpace" presStyleCnt="0"/>
      <dgm:spPr/>
    </dgm:pt>
  </dgm:ptLst>
  <dgm:cxnLst>
    <dgm:cxn modelId="{30F7E066-7114-9E46-B4DB-06371A49E4BE}" type="presOf" srcId="{D36AC53A-4DCF-FA45-9B0C-E3467969E388}" destId="{C7CC0F99-6C06-044A-894B-CC35EF44FFCD}" srcOrd="0" destOrd="0" presId="urn:microsoft.com/office/officeart/2005/8/layout/pyramid2"/>
    <dgm:cxn modelId="{0C349005-20F1-9642-9A71-36867E80BEFB}" srcId="{D36AC53A-4DCF-FA45-9B0C-E3467969E388}" destId="{E0303A1E-F7FD-E440-8CF4-658321488FAF}" srcOrd="0" destOrd="0" parTransId="{4E4B378B-715B-5343-B0ED-60BDD1A25268}" sibTransId="{3F21BD69-5BEB-5949-8BB7-BB598C468A5F}"/>
    <dgm:cxn modelId="{5F38BBF2-E9B0-7C40-9010-57A12DE51374}" type="presOf" srcId="{E0303A1E-F7FD-E440-8CF4-658321488FAF}" destId="{B3D2361C-B763-8A40-8512-1DC06350F4F1}" srcOrd="0" destOrd="0" presId="urn:microsoft.com/office/officeart/2005/8/layout/pyramid2"/>
    <dgm:cxn modelId="{9B1F4676-ED2B-D446-ABA4-623CB6E4F2A8}" type="presOf" srcId="{83070949-93A0-4A4C-B07A-C7E4D1A98C08}" destId="{2CA246F8-6027-E74C-A44D-4848CB0C97C9}" srcOrd="0" destOrd="0" presId="urn:microsoft.com/office/officeart/2005/8/layout/pyramid2"/>
    <dgm:cxn modelId="{931EFA23-E920-F34D-904B-0913EC916812}" srcId="{D36AC53A-4DCF-FA45-9B0C-E3467969E388}" destId="{83070949-93A0-4A4C-B07A-C7E4D1A98C08}" srcOrd="1" destOrd="0" parTransId="{C28060E9-CCDC-A842-A9E1-2022BB38E643}" sibTransId="{EACCF3DA-8254-BF46-9774-28DE563477B6}"/>
    <dgm:cxn modelId="{B56089A9-D574-AD40-B1E9-78C3C5AA59E6}" srcId="{D36AC53A-4DCF-FA45-9B0C-E3467969E388}" destId="{1DB43A19-4E14-7B4A-BBF3-AAE671146FA7}" srcOrd="2" destOrd="0" parTransId="{585405EC-6014-9F48-AB35-C9E83E354826}" sibTransId="{226F839B-45DF-2C4C-AD26-2EF649031D67}"/>
    <dgm:cxn modelId="{27617699-ABCD-4345-AD5B-1787ED41A9B7}" type="presOf" srcId="{1DB43A19-4E14-7B4A-BBF3-AAE671146FA7}" destId="{F297DEE2-5DBA-AD4B-A26F-416D65AB2C22}" srcOrd="0" destOrd="0" presId="urn:microsoft.com/office/officeart/2005/8/layout/pyramid2"/>
    <dgm:cxn modelId="{76BFF43A-8CB8-9F47-82DE-90ACEACFEF92}" type="presParOf" srcId="{C7CC0F99-6C06-044A-894B-CC35EF44FFCD}" destId="{0E422B7F-792C-B843-AEFA-F10103AC5145}" srcOrd="0" destOrd="0" presId="urn:microsoft.com/office/officeart/2005/8/layout/pyramid2"/>
    <dgm:cxn modelId="{D4C07B13-3EC3-454C-80BD-1AA9FC51ABB1}" type="presParOf" srcId="{C7CC0F99-6C06-044A-894B-CC35EF44FFCD}" destId="{B6F5E245-88DE-524C-A896-E57EC9671AF9}" srcOrd="1" destOrd="0" presId="urn:microsoft.com/office/officeart/2005/8/layout/pyramid2"/>
    <dgm:cxn modelId="{149E0AAB-E82E-624C-96DE-93E00A9C526C}" type="presParOf" srcId="{B6F5E245-88DE-524C-A896-E57EC9671AF9}" destId="{B3D2361C-B763-8A40-8512-1DC06350F4F1}" srcOrd="0" destOrd="0" presId="urn:microsoft.com/office/officeart/2005/8/layout/pyramid2"/>
    <dgm:cxn modelId="{ED080060-BE7D-764C-8908-00B9352E4D4D}" type="presParOf" srcId="{B6F5E245-88DE-524C-A896-E57EC9671AF9}" destId="{EC49A9E6-93C1-D345-A68A-9A98358C9765}" srcOrd="1" destOrd="0" presId="urn:microsoft.com/office/officeart/2005/8/layout/pyramid2"/>
    <dgm:cxn modelId="{2E29D2CC-B4FD-C143-B60E-78054EBC39D0}" type="presParOf" srcId="{B6F5E245-88DE-524C-A896-E57EC9671AF9}" destId="{2CA246F8-6027-E74C-A44D-4848CB0C97C9}" srcOrd="2" destOrd="0" presId="urn:microsoft.com/office/officeart/2005/8/layout/pyramid2"/>
    <dgm:cxn modelId="{D83DC88D-DC0D-6545-98E6-B73488C8F5B9}" type="presParOf" srcId="{B6F5E245-88DE-524C-A896-E57EC9671AF9}" destId="{298CAF12-5495-6848-BD3F-105A596B6D7A}" srcOrd="3" destOrd="0" presId="urn:microsoft.com/office/officeart/2005/8/layout/pyramid2"/>
    <dgm:cxn modelId="{BEE23D36-CB09-B64C-96D4-938F65DC0A6A}" type="presParOf" srcId="{B6F5E245-88DE-524C-A896-E57EC9671AF9}" destId="{F297DEE2-5DBA-AD4B-A26F-416D65AB2C22}" srcOrd="4" destOrd="0" presId="urn:microsoft.com/office/officeart/2005/8/layout/pyramid2"/>
    <dgm:cxn modelId="{35218C82-5620-854B-AC7D-03127D1FA2CD}" type="presParOf" srcId="{B6F5E245-88DE-524C-A896-E57EC9671AF9}" destId="{999FC1D5-94A3-F440-8E7F-7E1EDCECEEA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6AC53A-4DCF-FA45-9B0C-E3467969E388}" type="doc">
      <dgm:prSet loTypeId="urn:microsoft.com/office/officeart/2005/8/layout/pyramid2" loCatId="" qsTypeId="urn:microsoft.com/office/officeart/2005/8/quickstyle/simple4" qsCatId="simple" csTypeId="urn:microsoft.com/office/officeart/2005/8/colors/accent1_2" csCatId="accent1" phldr="1"/>
      <dgm:spPr/>
    </dgm:pt>
    <dgm:pt modelId="{E0303A1E-F7FD-E440-8CF4-658321488FAF}">
      <dgm:prSet phldrT="[Text]" custT="1"/>
      <dgm:spPr>
        <a:solidFill>
          <a:srgbClr val="CCFFCC">
            <a:alpha val="90000"/>
          </a:srgbClr>
        </a:solidFill>
        <a:ln w="38100" cmpd="sng">
          <a:solidFill>
            <a:schemeClr val="tx1"/>
          </a:solidFill>
        </a:ln>
      </dgm:spPr>
      <dgm:t>
        <a:bodyPr/>
        <a:lstStyle/>
        <a:p>
          <a:r>
            <a:rPr lang="en-US" sz="2800" b="1" dirty="0" smtClean="0">
              <a:latin typeface="Arial Rounded MT Bold"/>
              <a:cs typeface="Arial Rounded MT Bold"/>
            </a:rPr>
            <a:t>Age and Comorbidities</a:t>
          </a:r>
          <a:endParaRPr lang="en-US" sz="2800" b="1" dirty="0"/>
        </a:p>
      </dgm:t>
    </dgm:pt>
    <dgm:pt modelId="{4E4B378B-715B-5343-B0ED-60BDD1A25268}" type="parTrans" cxnId="{0C349005-20F1-9642-9A71-36867E80BEFB}">
      <dgm:prSet/>
      <dgm:spPr/>
      <dgm:t>
        <a:bodyPr/>
        <a:lstStyle/>
        <a:p>
          <a:endParaRPr lang="en-US" sz="2800" b="1"/>
        </a:p>
      </dgm:t>
    </dgm:pt>
    <dgm:pt modelId="{3F21BD69-5BEB-5949-8BB7-BB598C468A5F}" type="sibTrans" cxnId="{0C349005-20F1-9642-9A71-36867E80BEFB}">
      <dgm:prSet/>
      <dgm:spPr/>
      <dgm:t>
        <a:bodyPr/>
        <a:lstStyle/>
        <a:p>
          <a:endParaRPr lang="en-US" sz="2800" b="1"/>
        </a:p>
      </dgm:t>
    </dgm:pt>
    <dgm:pt modelId="{83070949-93A0-4A4C-B07A-C7E4D1A98C08}">
      <dgm:prSet phldrT="[Text]" custT="1"/>
      <dgm:spPr>
        <a:solidFill>
          <a:srgbClr val="FFFF00">
            <a:alpha val="90000"/>
          </a:srgbClr>
        </a:solidFill>
        <a:ln w="38100" cmpd="sng">
          <a:solidFill>
            <a:srgbClr val="FFFFFF"/>
          </a:solidFill>
        </a:ln>
      </dgm:spPr>
      <dgm:t>
        <a:bodyPr/>
        <a:lstStyle/>
        <a:p>
          <a:r>
            <a:rPr lang="en-US" sz="2800" b="1" dirty="0" smtClean="0">
              <a:latin typeface="Arial Rounded MT Bold"/>
              <a:cs typeface="Arial Rounded MT Bold"/>
            </a:rPr>
            <a:t>Admission Diagnosis </a:t>
          </a:r>
          <a:endParaRPr lang="en-US" sz="2800" b="1" dirty="0"/>
        </a:p>
      </dgm:t>
    </dgm:pt>
    <dgm:pt modelId="{C28060E9-CCDC-A842-A9E1-2022BB38E643}" type="parTrans" cxnId="{931EFA23-E920-F34D-904B-0913EC916812}">
      <dgm:prSet/>
      <dgm:spPr/>
      <dgm:t>
        <a:bodyPr/>
        <a:lstStyle/>
        <a:p>
          <a:endParaRPr lang="en-US" sz="2800" b="1"/>
        </a:p>
      </dgm:t>
    </dgm:pt>
    <dgm:pt modelId="{EACCF3DA-8254-BF46-9774-28DE563477B6}" type="sibTrans" cxnId="{931EFA23-E920-F34D-904B-0913EC916812}">
      <dgm:prSet/>
      <dgm:spPr/>
      <dgm:t>
        <a:bodyPr/>
        <a:lstStyle/>
        <a:p>
          <a:endParaRPr lang="en-US" sz="2800" b="1"/>
        </a:p>
      </dgm:t>
    </dgm:pt>
    <dgm:pt modelId="{1DB43A19-4E14-7B4A-BBF3-AAE671146FA7}">
      <dgm:prSet phldrT="[Text]" custT="1"/>
      <dgm:spPr>
        <a:solidFill>
          <a:srgbClr val="FF0000">
            <a:alpha val="90000"/>
          </a:srgbClr>
        </a:solidFill>
        <a:ln w="38100" cmpd="sng">
          <a:solidFill>
            <a:srgbClr val="FFFFFF"/>
          </a:solidFill>
        </a:ln>
      </dgm:spPr>
      <dgm:t>
        <a:bodyPr/>
        <a:lstStyle/>
        <a:p>
          <a:r>
            <a:rPr lang="en-US" sz="2800" b="1" dirty="0" smtClean="0">
              <a:solidFill>
                <a:srgbClr val="FFFFFF"/>
              </a:solidFill>
              <a:latin typeface="Arial Rounded MT Bold"/>
              <a:cs typeface="Arial Rounded MT Bold"/>
            </a:rPr>
            <a:t>Organ Dysfunction </a:t>
          </a:r>
          <a:endParaRPr lang="en-US" sz="2800" b="1" dirty="0">
            <a:solidFill>
              <a:srgbClr val="FFFFFF"/>
            </a:solidFill>
          </a:endParaRPr>
        </a:p>
      </dgm:t>
    </dgm:pt>
    <dgm:pt modelId="{585405EC-6014-9F48-AB35-C9E83E354826}" type="parTrans" cxnId="{B56089A9-D574-AD40-B1E9-78C3C5AA59E6}">
      <dgm:prSet/>
      <dgm:spPr/>
      <dgm:t>
        <a:bodyPr/>
        <a:lstStyle/>
        <a:p>
          <a:endParaRPr lang="en-US" sz="2800" b="1"/>
        </a:p>
      </dgm:t>
    </dgm:pt>
    <dgm:pt modelId="{226F839B-45DF-2C4C-AD26-2EF649031D67}" type="sibTrans" cxnId="{B56089A9-D574-AD40-B1E9-78C3C5AA59E6}">
      <dgm:prSet/>
      <dgm:spPr/>
      <dgm:t>
        <a:bodyPr/>
        <a:lstStyle/>
        <a:p>
          <a:endParaRPr lang="en-US" sz="2800" b="1"/>
        </a:p>
      </dgm:t>
    </dgm:pt>
    <dgm:pt modelId="{C7CC0F99-6C06-044A-894B-CC35EF44FFCD}" type="pres">
      <dgm:prSet presAssocID="{D36AC53A-4DCF-FA45-9B0C-E3467969E388}" presName="compositeShape" presStyleCnt="0">
        <dgm:presLayoutVars>
          <dgm:dir/>
          <dgm:resizeHandles/>
        </dgm:presLayoutVars>
      </dgm:prSet>
      <dgm:spPr/>
    </dgm:pt>
    <dgm:pt modelId="{0E422B7F-792C-B843-AEFA-F10103AC5145}" type="pres">
      <dgm:prSet presAssocID="{D36AC53A-4DCF-FA45-9B0C-E3467969E388}" presName="pyramid" presStyleLbl="node1" presStyleIdx="0" presStyleCnt="1" custScaleX="115533" custLinFactNeighborX="-6138"/>
      <dgm:spPr>
        <a:solidFill>
          <a:srgbClr val="BDC1C6"/>
        </a:solidFill>
        <a:ln w="38100" cmpd="sng">
          <a:solidFill>
            <a:srgbClr val="FFFFFF"/>
          </a:solidFill>
        </a:ln>
      </dgm:spPr>
    </dgm:pt>
    <dgm:pt modelId="{B6F5E245-88DE-524C-A896-E57EC9671AF9}" type="pres">
      <dgm:prSet presAssocID="{D36AC53A-4DCF-FA45-9B0C-E3467969E388}" presName="theList" presStyleCnt="0"/>
      <dgm:spPr/>
    </dgm:pt>
    <dgm:pt modelId="{B3D2361C-B763-8A40-8512-1DC06350F4F1}" type="pres">
      <dgm:prSet presAssocID="{E0303A1E-F7FD-E440-8CF4-658321488FAF}" presName="aNode" presStyleLbl="fgAcc1" presStyleIdx="0" presStyleCnt="3" custScaleX="176923" custLinFactY="-934" custLinFactNeighborX="-1384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49A9E6-93C1-D345-A68A-9A98358C9765}" type="pres">
      <dgm:prSet presAssocID="{E0303A1E-F7FD-E440-8CF4-658321488FAF}" presName="aSpace" presStyleCnt="0"/>
      <dgm:spPr/>
    </dgm:pt>
    <dgm:pt modelId="{2CA246F8-6027-E74C-A44D-4848CB0C97C9}" type="pres">
      <dgm:prSet presAssocID="{83070949-93A0-4A4C-B07A-C7E4D1A98C08}" presName="aNode" presStyleLbl="fgAcc1" presStyleIdx="1" presStyleCnt="3" custScaleX="176923" custLinFactNeighborX="-13840" custLinFactNeighborY="98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CAF12-5495-6848-BD3F-105A596B6D7A}" type="pres">
      <dgm:prSet presAssocID="{83070949-93A0-4A4C-B07A-C7E4D1A98C08}" presName="aSpace" presStyleCnt="0"/>
      <dgm:spPr/>
    </dgm:pt>
    <dgm:pt modelId="{F297DEE2-5DBA-AD4B-A26F-416D65AB2C22}" type="pres">
      <dgm:prSet presAssocID="{1DB43A19-4E14-7B4A-BBF3-AAE671146FA7}" presName="aNode" presStyleLbl="fgAcc1" presStyleIdx="2" presStyleCnt="3" custScaleX="176923" custLinFactY="144" custLinFactNeighborX="-1384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FC1D5-94A3-F440-8E7F-7E1EDCECEEA7}" type="pres">
      <dgm:prSet presAssocID="{1DB43A19-4E14-7B4A-BBF3-AAE671146FA7}" presName="aSpace" presStyleCnt="0"/>
      <dgm:spPr/>
    </dgm:pt>
  </dgm:ptLst>
  <dgm:cxnLst>
    <dgm:cxn modelId="{28C50996-D97E-2E4B-BDBE-F523DCC76C8A}" type="presOf" srcId="{D36AC53A-4DCF-FA45-9B0C-E3467969E388}" destId="{C7CC0F99-6C06-044A-894B-CC35EF44FFCD}" srcOrd="0" destOrd="0" presId="urn:microsoft.com/office/officeart/2005/8/layout/pyramid2"/>
    <dgm:cxn modelId="{931EFA23-E920-F34D-904B-0913EC916812}" srcId="{D36AC53A-4DCF-FA45-9B0C-E3467969E388}" destId="{83070949-93A0-4A4C-B07A-C7E4D1A98C08}" srcOrd="1" destOrd="0" parTransId="{C28060E9-CCDC-A842-A9E1-2022BB38E643}" sibTransId="{EACCF3DA-8254-BF46-9774-28DE563477B6}"/>
    <dgm:cxn modelId="{0C349005-20F1-9642-9A71-36867E80BEFB}" srcId="{D36AC53A-4DCF-FA45-9B0C-E3467969E388}" destId="{E0303A1E-F7FD-E440-8CF4-658321488FAF}" srcOrd="0" destOrd="0" parTransId="{4E4B378B-715B-5343-B0ED-60BDD1A25268}" sibTransId="{3F21BD69-5BEB-5949-8BB7-BB598C468A5F}"/>
    <dgm:cxn modelId="{1DCA8528-1946-F742-A82F-3F2CDBA45D57}" type="presOf" srcId="{E0303A1E-F7FD-E440-8CF4-658321488FAF}" destId="{B3D2361C-B763-8A40-8512-1DC06350F4F1}" srcOrd="0" destOrd="0" presId="urn:microsoft.com/office/officeart/2005/8/layout/pyramid2"/>
    <dgm:cxn modelId="{9ADB40FB-DEDD-244E-BA5A-A913A92484C9}" type="presOf" srcId="{1DB43A19-4E14-7B4A-BBF3-AAE671146FA7}" destId="{F297DEE2-5DBA-AD4B-A26F-416D65AB2C22}" srcOrd="0" destOrd="0" presId="urn:microsoft.com/office/officeart/2005/8/layout/pyramid2"/>
    <dgm:cxn modelId="{B56089A9-D574-AD40-B1E9-78C3C5AA59E6}" srcId="{D36AC53A-4DCF-FA45-9B0C-E3467969E388}" destId="{1DB43A19-4E14-7B4A-BBF3-AAE671146FA7}" srcOrd="2" destOrd="0" parTransId="{585405EC-6014-9F48-AB35-C9E83E354826}" sibTransId="{226F839B-45DF-2C4C-AD26-2EF649031D67}"/>
    <dgm:cxn modelId="{BA137991-D19E-F04B-BC18-1D41B8AC9829}" type="presOf" srcId="{83070949-93A0-4A4C-B07A-C7E4D1A98C08}" destId="{2CA246F8-6027-E74C-A44D-4848CB0C97C9}" srcOrd="0" destOrd="0" presId="urn:microsoft.com/office/officeart/2005/8/layout/pyramid2"/>
    <dgm:cxn modelId="{478872E9-16E7-3F42-AD91-E0668EC3BD86}" type="presParOf" srcId="{C7CC0F99-6C06-044A-894B-CC35EF44FFCD}" destId="{0E422B7F-792C-B843-AEFA-F10103AC5145}" srcOrd="0" destOrd="0" presId="urn:microsoft.com/office/officeart/2005/8/layout/pyramid2"/>
    <dgm:cxn modelId="{A0CC5D42-973A-D741-B5EA-F10C6E257CEF}" type="presParOf" srcId="{C7CC0F99-6C06-044A-894B-CC35EF44FFCD}" destId="{B6F5E245-88DE-524C-A896-E57EC9671AF9}" srcOrd="1" destOrd="0" presId="urn:microsoft.com/office/officeart/2005/8/layout/pyramid2"/>
    <dgm:cxn modelId="{DAF2DA7F-2D75-2A4F-A71D-91A580C51C91}" type="presParOf" srcId="{B6F5E245-88DE-524C-A896-E57EC9671AF9}" destId="{B3D2361C-B763-8A40-8512-1DC06350F4F1}" srcOrd="0" destOrd="0" presId="urn:microsoft.com/office/officeart/2005/8/layout/pyramid2"/>
    <dgm:cxn modelId="{33A15453-642B-274C-AA7F-F91AA8DFC319}" type="presParOf" srcId="{B6F5E245-88DE-524C-A896-E57EC9671AF9}" destId="{EC49A9E6-93C1-D345-A68A-9A98358C9765}" srcOrd="1" destOrd="0" presId="urn:microsoft.com/office/officeart/2005/8/layout/pyramid2"/>
    <dgm:cxn modelId="{49391CB3-B9A6-364C-BE50-B71B8652409E}" type="presParOf" srcId="{B6F5E245-88DE-524C-A896-E57EC9671AF9}" destId="{2CA246F8-6027-E74C-A44D-4848CB0C97C9}" srcOrd="2" destOrd="0" presId="urn:microsoft.com/office/officeart/2005/8/layout/pyramid2"/>
    <dgm:cxn modelId="{49F8E80B-0D29-4D4C-9E07-18407663E2F1}" type="presParOf" srcId="{B6F5E245-88DE-524C-A896-E57EC9671AF9}" destId="{298CAF12-5495-6848-BD3F-105A596B6D7A}" srcOrd="3" destOrd="0" presId="urn:microsoft.com/office/officeart/2005/8/layout/pyramid2"/>
    <dgm:cxn modelId="{22B46C83-68B2-BE46-9BCA-AD27CD4F1637}" type="presParOf" srcId="{B6F5E245-88DE-524C-A896-E57EC9671AF9}" destId="{F297DEE2-5DBA-AD4B-A26F-416D65AB2C22}" srcOrd="4" destOrd="0" presId="urn:microsoft.com/office/officeart/2005/8/layout/pyramid2"/>
    <dgm:cxn modelId="{113DD2A7-CD56-CA41-BB1E-7802C641EA34}" type="presParOf" srcId="{B6F5E245-88DE-524C-A896-E57EC9671AF9}" destId="{999FC1D5-94A3-F440-8E7F-7E1EDCECEEA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A00710-E1CB-2D4F-BA1B-CCC8F5C6E3E2}" type="doc">
      <dgm:prSet loTypeId="urn:microsoft.com/office/officeart/2005/8/layout/pyramid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8E6203-CE93-CD41-85FF-4BDE3DBEA0A8}">
      <dgm:prSet phldrT="[Text]"/>
      <dgm:spPr>
        <a:solidFill>
          <a:srgbClr val="FF0000">
            <a:alpha val="90000"/>
          </a:srgbClr>
        </a:solidFill>
        <a:ln w="38100" cmpd="sng">
          <a:solidFill>
            <a:schemeClr val="tx1"/>
          </a:solidFill>
        </a:ln>
      </dgm:spPr>
      <dgm:t>
        <a:bodyPr/>
        <a:lstStyle/>
        <a:p>
          <a:r>
            <a:rPr lang="en-US" b="1" dirty="0" smtClean="0">
              <a:latin typeface="Arial Rounded MT Bold"/>
              <a:cs typeface="Arial Rounded MT Bold"/>
            </a:rPr>
            <a:t>Stress Response</a:t>
          </a:r>
          <a:endParaRPr lang="en-US" b="1" dirty="0">
            <a:latin typeface="Arial Rounded MT Bold"/>
            <a:cs typeface="Arial Rounded MT Bold"/>
          </a:endParaRPr>
        </a:p>
      </dgm:t>
    </dgm:pt>
    <dgm:pt modelId="{B24646E5-3642-814B-969C-33EECA3BF0AA}" type="parTrans" cxnId="{BF14EA6B-6D73-AA4F-9124-30F45D751354}">
      <dgm:prSet/>
      <dgm:spPr/>
      <dgm:t>
        <a:bodyPr/>
        <a:lstStyle/>
        <a:p>
          <a:endParaRPr lang="en-US" b="1">
            <a:latin typeface="Arial Rounded MT Bold"/>
            <a:cs typeface="Arial Rounded MT Bold"/>
          </a:endParaRPr>
        </a:p>
      </dgm:t>
    </dgm:pt>
    <dgm:pt modelId="{11E890A4-FFEA-4647-9944-EDFA8EB5CE89}" type="sibTrans" cxnId="{BF14EA6B-6D73-AA4F-9124-30F45D751354}">
      <dgm:prSet/>
      <dgm:spPr/>
      <dgm:t>
        <a:bodyPr/>
        <a:lstStyle/>
        <a:p>
          <a:endParaRPr lang="en-US" b="1">
            <a:latin typeface="Arial Rounded MT Bold"/>
            <a:cs typeface="Arial Rounded MT Bold"/>
          </a:endParaRPr>
        </a:p>
      </dgm:t>
    </dgm:pt>
    <dgm:pt modelId="{EA412FFB-D031-D540-8CF9-C0792089DBEC}">
      <dgm:prSet phldrT="[Text]"/>
      <dgm:spPr>
        <a:solidFill>
          <a:srgbClr val="CCFFCC">
            <a:alpha val="90000"/>
          </a:srgbClr>
        </a:solidFill>
        <a:ln w="38100" cmpd="sng">
          <a:solidFill>
            <a:srgbClr val="FFFFFF"/>
          </a:solidFill>
        </a:ln>
      </dgm:spPr>
      <dgm:t>
        <a:bodyPr/>
        <a:lstStyle/>
        <a:p>
          <a:r>
            <a:rPr lang="en-US" b="1" dirty="0" smtClean="0">
              <a:latin typeface="Arial Rounded MT Bold"/>
              <a:cs typeface="Arial Rounded MT Bold"/>
            </a:rPr>
            <a:t>Acute Phase Response </a:t>
          </a:r>
          <a:endParaRPr lang="en-US" b="1" dirty="0">
            <a:latin typeface="Arial Rounded MT Bold"/>
            <a:cs typeface="Arial Rounded MT Bold"/>
          </a:endParaRPr>
        </a:p>
      </dgm:t>
    </dgm:pt>
    <dgm:pt modelId="{66163482-9F02-7F47-8E54-39F7C34ADAB7}" type="parTrans" cxnId="{D8232A15-585E-B34A-AED8-C0A6594EEA18}">
      <dgm:prSet/>
      <dgm:spPr/>
      <dgm:t>
        <a:bodyPr/>
        <a:lstStyle/>
        <a:p>
          <a:endParaRPr lang="en-US" b="1">
            <a:latin typeface="Arial Rounded MT Bold"/>
            <a:cs typeface="Arial Rounded MT Bold"/>
          </a:endParaRPr>
        </a:p>
      </dgm:t>
    </dgm:pt>
    <dgm:pt modelId="{D52EE6B1-071B-014B-854E-0E0358FD15B2}" type="sibTrans" cxnId="{D8232A15-585E-B34A-AED8-C0A6594EEA18}">
      <dgm:prSet/>
      <dgm:spPr/>
      <dgm:t>
        <a:bodyPr/>
        <a:lstStyle/>
        <a:p>
          <a:endParaRPr lang="en-US" b="1">
            <a:latin typeface="Arial Rounded MT Bold"/>
            <a:cs typeface="Arial Rounded MT Bold"/>
          </a:endParaRPr>
        </a:p>
      </dgm:t>
    </dgm:pt>
    <dgm:pt modelId="{59ECCA84-6768-E14F-8196-9744AA919FCC}">
      <dgm:prSet phldrT="[Text]"/>
      <dgm:spPr>
        <a:solidFill>
          <a:srgbClr val="4E8CFD">
            <a:alpha val="90000"/>
          </a:srgbClr>
        </a:solidFill>
        <a:ln w="38100" cmpd="sng">
          <a:solidFill>
            <a:srgbClr val="FFFFFF"/>
          </a:solidFill>
        </a:ln>
      </dgm:spPr>
      <dgm:t>
        <a:bodyPr/>
        <a:lstStyle/>
        <a:p>
          <a:r>
            <a:rPr lang="en-US" b="1" dirty="0" smtClean="0">
              <a:latin typeface="Arial Rounded MT Bold"/>
              <a:cs typeface="Arial Rounded MT Bold"/>
            </a:rPr>
            <a:t>Tissue Defense Response </a:t>
          </a:r>
          <a:endParaRPr lang="en-US" b="1" dirty="0">
            <a:latin typeface="Arial Rounded MT Bold"/>
            <a:cs typeface="Arial Rounded MT Bold"/>
          </a:endParaRPr>
        </a:p>
      </dgm:t>
    </dgm:pt>
    <dgm:pt modelId="{E3194ADB-D7F1-7A46-B352-6EB23A8D0645}" type="parTrans" cxnId="{8BBF04FA-7B16-8643-A006-4DB63A0D7467}">
      <dgm:prSet/>
      <dgm:spPr/>
      <dgm:t>
        <a:bodyPr/>
        <a:lstStyle/>
        <a:p>
          <a:endParaRPr lang="en-US" b="1">
            <a:latin typeface="Arial Rounded MT Bold"/>
            <a:cs typeface="Arial Rounded MT Bold"/>
          </a:endParaRPr>
        </a:p>
      </dgm:t>
    </dgm:pt>
    <dgm:pt modelId="{7C016831-671C-0A45-955D-2EA0D28CB72D}" type="sibTrans" cxnId="{8BBF04FA-7B16-8643-A006-4DB63A0D7467}">
      <dgm:prSet/>
      <dgm:spPr/>
      <dgm:t>
        <a:bodyPr/>
        <a:lstStyle/>
        <a:p>
          <a:endParaRPr lang="en-US" b="1">
            <a:latin typeface="Arial Rounded MT Bold"/>
            <a:cs typeface="Arial Rounded MT Bold"/>
          </a:endParaRPr>
        </a:p>
      </dgm:t>
    </dgm:pt>
    <dgm:pt modelId="{F7BFDE75-6DAF-E84F-8D38-496D7707A624}" type="pres">
      <dgm:prSet presAssocID="{9FA00710-E1CB-2D4F-BA1B-CCC8F5C6E3E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FDB0244-CD2B-084F-9566-C94AFFF96B1E}" type="pres">
      <dgm:prSet presAssocID="{9FA00710-E1CB-2D4F-BA1B-CCC8F5C6E3E2}" presName="pyramid" presStyleLbl="node1" presStyleIdx="0" presStyleCnt="1"/>
      <dgm:spPr>
        <a:solidFill>
          <a:srgbClr val="FF0000">
            <a:alpha val="46000"/>
          </a:srgbClr>
        </a:solidFill>
      </dgm:spPr>
      <dgm:t>
        <a:bodyPr/>
        <a:lstStyle/>
        <a:p>
          <a:endParaRPr lang="en-US"/>
        </a:p>
      </dgm:t>
    </dgm:pt>
    <dgm:pt modelId="{B5E208B8-90EC-454E-A3A8-BAA459EE78CE}" type="pres">
      <dgm:prSet presAssocID="{9FA00710-E1CB-2D4F-BA1B-CCC8F5C6E3E2}" presName="theList" presStyleCnt="0"/>
      <dgm:spPr/>
    </dgm:pt>
    <dgm:pt modelId="{4173F124-570F-4146-8BA5-A817F0D1D879}" type="pres">
      <dgm:prSet presAssocID="{F58E6203-CE93-CD41-85FF-4BDE3DBEA0A8}" presName="aNode" presStyleLbl="fgAcc1" presStyleIdx="0" presStyleCnt="3" custLinFactNeighborX="-8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1CEE9-2F6F-4B4B-BCB5-0039797316A2}" type="pres">
      <dgm:prSet presAssocID="{F58E6203-CE93-CD41-85FF-4BDE3DBEA0A8}" presName="aSpace" presStyleCnt="0"/>
      <dgm:spPr/>
    </dgm:pt>
    <dgm:pt modelId="{A47BE78E-9E11-AE4B-B3E7-0FA41C79F971}" type="pres">
      <dgm:prSet presAssocID="{EA412FFB-D031-D540-8CF9-C0792089DBEC}" presName="aNode" presStyleLbl="fgAcc1" presStyleIdx="1" presStyleCnt="3" custLinFactNeighborX="-8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62B70-04E3-7944-8CF9-7DD6E4991540}" type="pres">
      <dgm:prSet presAssocID="{EA412FFB-D031-D540-8CF9-C0792089DBEC}" presName="aSpace" presStyleCnt="0"/>
      <dgm:spPr/>
    </dgm:pt>
    <dgm:pt modelId="{780BF426-9459-DD4C-994B-D1860F6A27CB}" type="pres">
      <dgm:prSet presAssocID="{59ECCA84-6768-E14F-8196-9744AA919FCC}" presName="aNode" presStyleLbl="fgAcc1" presStyleIdx="2" presStyleCnt="3" custLinFactNeighborX="-8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D3EFB-B6D6-7C48-9B79-34DD54829608}" type="pres">
      <dgm:prSet presAssocID="{59ECCA84-6768-E14F-8196-9744AA919FCC}" presName="aSpace" presStyleCnt="0"/>
      <dgm:spPr/>
    </dgm:pt>
  </dgm:ptLst>
  <dgm:cxnLst>
    <dgm:cxn modelId="{44BC9329-3740-7A49-98CB-6AD289741C8E}" type="presOf" srcId="{F58E6203-CE93-CD41-85FF-4BDE3DBEA0A8}" destId="{4173F124-570F-4146-8BA5-A817F0D1D879}" srcOrd="0" destOrd="0" presId="urn:microsoft.com/office/officeart/2005/8/layout/pyramid2"/>
    <dgm:cxn modelId="{58126BB9-65CC-0E4B-8499-176E9AC2EDD7}" type="presOf" srcId="{9FA00710-E1CB-2D4F-BA1B-CCC8F5C6E3E2}" destId="{F7BFDE75-6DAF-E84F-8D38-496D7707A624}" srcOrd="0" destOrd="0" presId="urn:microsoft.com/office/officeart/2005/8/layout/pyramid2"/>
    <dgm:cxn modelId="{BF14EA6B-6D73-AA4F-9124-30F45D751354}" srcId="{9FA00710-E1CB-2D4F-BA1B-CCC8F5C6E3E2}" destId="{F58E6203-CE93-CD41-85FF-4BDE3DBEA0A8}" srcOrd="0" destOrd="0" parTransId="{B24646E5-3642-814B-969C-33EECA3BF0AA}" sibTransId="{11E890A4-FFEA-4647-9944-EDFA8EB5CE89}"/>
    <dgm:cxn modelId="{8BBF04FA-7B16-8643-A006-4DB63A0D7467}" srcId="{9FA00710-E1CB-2D4F-BA1B-CCC8F5C6E3E2}" destId="{59ECCA84-6768-E14F-8196-9744AA919FCC}" srcOrd="2" destOrd="0" parTransId="{E3194ADB-D7F1-7A46-B352-6EB23A8D0645}" sibTransId="{7C016831-671C-0A45-955D-2EA0D28CB72D}"/>
    <dgm:cxn modelId="{D8232A15-585E-B34A-AED8-C0A6594EEA18}" srcId="{9FA00710-E1CB-2D4F-BA1B-CCC8F5C6E3E2}" destId="{EA412FFB-D031-D540-8CF9-C0792089DBEC}" srcOrd="1" destOrd="0" parTransId="{66163482-9F02-7F47-8E54-39F7C34ADAB7}" sibTransId="{D52EE6B1-071B-014B-854E-0E0358FD15B2}"/>
    <dgm:cxn modelId="{004D9E10-CEFD-1340-BD6F-DEA892DBEA38}" type="presOf" srcId="{59ECCA84-6768-E14F-8196-9744AA919FCC}" destId="{780BF426-9459-DD4C-994B-D1860F6A27CB}" srcOrd="0" destOrd="0" presId="urn:microsoft.com/office/officeart/2005/8/layout/pyramid2"/>
    <dgm:cxn modelId="{80F65BE9-777C-D146-8F9B-C68576D90CD4}" type="presOf" srcId="{EA412FFB-D031-D540-8CF9-C0792089DBEC}" destId="{A47BE78E-9E11-AE4B-B3E7-0FA41C79F971}" srcOrd="0" destOrd="0" presId="urn:microsoft.com/office/officeart/2005/8/layout/pyramid2"/>
    <dgm:cxn modelId="{92AA916F-9AD9-2049-BE94-BFE12F43D4C9}" type="presParOf" srcId="{F7BFDE75-6DAF-E84F-8D38-496D7707A624}" destId="{9FDB0244-CD2B-084F-9566-C94AFFF96B1E}" srcOrd="0" destOrd="0" presId="urn:microsoft.com/office/officeart/2005/8/layout/pyramid2"/>
    <dgm:cxn modelId="{D026FAFC-AB57-1041-8E4B-6C3A079BA701}" type="presParOf" srcId="{F7BFDE75-6DAF-E84F-8D38-496D7707A624}" destId="{B5E208B8-90EC-454E-A3A8-BAA459EE78CE}" srcOrd="1" destOrd="0" presId="urn:microsoft.com/office/officeart/2005/8/layout/pyramid2"/>
    <dgm:cxn modelId="{5D8D0AA0-E5DD-F04D-BE7B-777A3C7110D5}" type="presParOf" srcId="{B5E208B8-90EC-454E-A3A8-BAA459EE78CE}" destId="{4173F124-570F-4146-8BA5-A817F0D1D879}" srcOrd="0" destOrd="0" presId="urn:microsoft.com/office/officeart/2005/8/layout/pyramid2"/>
    <dgm:cxn modelId="{3C8EDF2B-CF76-E347-97A1-9C8AAD4AD872}" type="presParOf" srcId="{B5E208B8-90EC-454E-A3A8-BAA459EE78CE}" destId="{6EA1CEE9-2F6F-4B4B-BCB5-0039797316A2}" srcOrd="1" destOrd="0" presId="urn:microsoft.com/office/officeart/2005/8/layout/pyramid2"/>
    <dgm:cxn modelId="{A4EAC2D6-76EB-144F-AC7F-570009AC5F90}" type="presParOf" srcId="{B5E208B8-90EC-454E-A3A8-BAA459EE78CE}" destId="{A47BE78E-9E11-AE4B-B3E7-0FA41C79F971}" srcOrd="2" destOrd="0" presId="urn:microsoft.com/office/officeart/2005/8/layout/pyramid2"/>
    <dgm:cxn modelId="{40AE07D9-F9D0-7541-8809-A7BA86E26C6E}" type="presParOf" srcId="{B5E208B8-90EC-454E-A3A8-BAA459EE78CE}" destId="{1BA62B70-04E3-7944-8CF9-7DD6E4991540}" srcOrd="3" destOrd="0" presId="urn:microsoft.com/office/officeart/2005/8/layout/pyramid2"/>
    <dgm:cxn modelId="{D2CD58C7-5588-604A-9B55-512D1B7248F1}" type="presParOf" srcId="{B5E208B8-90EC-454E-A3A8-BAA459EE78CE}" destId="{780BF426-9459-DD4C-994B-D1860F6A27CB}" srcOrd="4" destOrd="0" presId="urn:microsoft.com/office/officeart/2005/8/layout/pyramid2"/>
    <dgm:cxn modelId="{7E37159B-7CE6-624F-9B73-4E49ABBA8568}" type="presParOf" srcId="{B5E208B8-90EC-454E-A3A8-BAA459EE78CE}" destId="{8B5D3EFB-B6D6-7C48-9B79-34DD5482960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22B7F-792C-B843-AEFA-F10103AC5145}">
      <dsp:nvSpPr>
        <dsp:cNvPr id="0" name=""/>
        <dsp:cNvSpPr/>
      </dsp:nvSpPr>
      <dsp:spPr>
        <a:xfrm>
          <a:off x="11684" y="0"/>
          <a:ext cx="3262981" cy="4525963"/>
        </a:xfrm>
        <a:prstGeom prst="triangle">
          <a:avLst/>
        </a:prstGeom>
        <a:solidFill>
          <a:srgbClr val="BDC1C6"/>
        </a:solidFill>
        <a:ln w="38100" cmpd="sng">
          <a:solidFill>
            <a:srgbClr val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D2361C-B763-8A40-8512-1DC06350F4F1}">
      <dsp:nvSpPr>
        <dsp:cNvPr id="0" name=""/>
        <dsp:cNvSpPr/>
      </dsp:nvSpPr>
      <dsp:spPr>
        <a:xfrm>
          <a:off x="856386" y="311098"/>
          <a:ext cx="3247926" cy="1071380"/>
        </a:xfrm>
        <a:prstGeom prst="roundRect">
          <a:avLst/>
        </a:prstGeom>
        <a:solidFill>
          <a:srgbClr val="CCFFCC">
            <a:alpha val="90000"/>
          </a:srgbClr>
        </a:solidFill>
        <a:ln w="381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 Rounded MT Bold"/>
              <a:cs typeface="Arial Rounded MT Bold"/>
            </a:rPr>
            <a:t>Age and Comorbidities</a:t>
          </a:r>
          <a:endParaRPr lang="en-US" sz="2800" b="1" kern="1200" dirty="0"/>
        </a:p>
      </dsp:txBody>
      <dsp:txXfrm>
        <a:off x="908686" y="363398"/>
        <a:ext cx="3143326" cy="966780"/>
      </dsp:txXfrm>
    </dsp:sp>
    <dsp:sp modelId="{2CA246F8-6027-E74C-A44D-4848CB0C97C9}">
      <dsp:nvSpPr>
        <dsp:cNvPr id="0" name=""/>
        <dsp:cNvSpPr/>
      </dsp:nvSpPr>
      <dsp:spPr>
        <a:xfrm>
          <a:off x="856386" y="1673502"/>
          <a:ext cx="3247926" cy="1071380"/>
        </a:xfrm>
        <a:prstGeom prst="roundRect">
          <a:avLst/>
        </a:prstGeom>
        <a:solidFill>
          <a:srgbClr val="FFFF00">
            <a:alpha val="90000"/>
          </a:srgbClr>
        </a:solidFill>
        <a:ln w="3810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 Rounded MT Bold"/>
              <a:cs typeface="Arial Rounded MT Bold"/>
            </a:rPr>
            <a:t>Admission Diagnosis </a:t>
          </a:r>
          <a:endParaRPr lang="en-US" sz="2800" b="1" kern="1200" dirty="0"/>
        </a:p>
      </dsp:txBody>
      <dsp:txXfrm>
        <a:off x="908686" y="1725802"/>
        <a:ext cx="3143326" cy="966780"/>
      </dsp:txXfrm>
    </dsp:sp>
    <dsp:sp modelId="{F297DEE2-5DBA-AD4B-A26F-416D65AB2C22}">
      <dsp:nvSpPr>
        <dsp:cNvPr id="0" name=""/>
        <dsp:cNvSpPr/>
      </dsp:nvSpPr>
      <dsp:spPr>
        <a:xfrm>
          <a:off x="856386" y="3001098"/>
          <a:ext cx="3247926" cy="1071380"/>
        </a:xfrm>
        <a:prstGeom prst="roundRect">
          <a:avLst/>
        </a:prstGeom>
        <a:solidFill>
          <a:srgbClr val="FF0000">
            <a:alpha val="90000"/>
          </a:srgbClr>
        </a:solidFill>
        <a:ln w="3810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FFFF"/>
              </a:solidFill>
              <a:latin typeface="Arial Rounded MT Bold"/>
              <a:cs typeface="Arial Rounded MT Bold"/>
            </a:rPr>
            <a:t>Organ Dysfunction 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908686" y="3053398"/>
        <a:ext cx="3143326" cy="966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22B7F-792C-B843-AEFA-F10103AC5145}">
      <dsp:nvSpPr>
        <dsp:cNvPr id="0" name=""/>
        <dsp:cNvSpPr/>
      </dsp:nvSpPr>
      <dsp:spPr>
        <a:xfrm>
          <a:off x="11684" y="0"/>
          <a:ext cx="3262981" cy="4525963"/>
        </a:xfrm>
        <a:prstGeom prst="triangle">
          <a:avLst/>
        </a:prstGeom>
        <a:solidFill>
          <a:srgbClr val="BDC1C6"/>
        </a:solidFill>
        <a:ln w="38100" cmpd="sng">
          <a:solidFill>
            <a:srgbClr val="FFFF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D2361C-B763-8A40-8512-1DC06350F4F1}">
      <dsp:nvSpPr>
        <dsp:cNvPr id="0" name=""/>
        <dsp:cNvSpPr/>
      </dsp:nvSpPr>
      <dsp:spPr>
        <a:xfrm>
          <a:off x="856386" y="311098"/>
          <a:ext cx="3247926" cy="1071380"/>
        </a:xfrm>
        <a:prstGeom prst="roundRect">
          <a:avLst/>
        </a:prstGeom>
        <a:solidFill>
          <a:srgbClr val="CCFFCC">
            <a:alpha val="90000"/>
          </a:srgbClr>
        </a:solidFill>
        <a:ln w="381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 Rounded MT Bold"/>
              <a:cs typeface="Arial Rounded MT Bold"/>
            </a:rPr>
            <a:t>Age and Comorbidities</a:t>
          </a:r>
          <a:endParaRPr lang="en-US" sz="2800" b="1" kern="1200" dirty="0"/>
        </a:p>
      </dsp:txBody>
      <dsp:txXfrm>
        <a:off x="908686" y="363398"/>
        <a:ext cx="3143326" cy="966780"/>
      </dsp:txXfrm>
    </dsp:sp>
    <dsp:sp modelId="{2CA246F8-6027-E74C-A44D-4848CB0C97C9}">
      <dsp:nvSpPr>
        <dsp:cNvPr id="0" name=""/>
        <dsp:cNvSpPr/>
      </dsp:nvSpPr>
      <dsp:spPr>
        <a:xfrm>
          <a:off x="856386" y="1673502"/>
          <a:ext cx="3247926" cy="1071380"/>
        </a:xfrm>
        <a:prstGeom prst="roundRect">
          <a:avLst/>
        </a:prstGeom>
        <a:solidFill>
          <a:srgbClr val="FFFF00">
            <a:alpha val="90000"/>
          </a:srgbClr>
        </a:solidFill>
        <a:ln w="3810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 Rounded MT Bold"/>
              <a:cs typeface="Arial Rounded MT Bold"/>
            </a:rPr>
            <a:t>Admission Diagnosis </a:t>
          </a:r>
          <a:endParaRPr lang="en-US" sz="2800" b="1" kern="1200" dirty="0"/>
        </a:p>
      </dsp:txBody>
      <dsp:txXfrm>
        <a:off x="908686" y="1725802"/>
        <a:ext cx="3143326" cy="966780"/>
      </dsp:txXfrm>
    </dsp:sp>
    <dsp:sp modelId="{F297DEE2-5DBA-AD4B-A26F-416D65AB2C22}">
      <dsp:nvSpPr>
        <dsp:cNvPr id="0" name=""/>
        <dsp:cNvSpPr/>
      </dsp:nvSpPr>
      <dsp:spPr>
        <a:xfrm>
          <a:off x="856386" y="3001098"/>
          <a:ext cx="3247926" cy="1071380"/>
        </a:xfrm>
        <a:prstGeom prst="roundRect">
          <a:avLst/>
        </a:prstGeom>
        <a:solidFill>
          <a:srgbClr val="FF0000">
            <a:alpha val="90000"/>
          </a:srgbClr>
        </a:solidFill>
        <a:ln w="38100" cap="flat" cmpd="sng" algn="ctr">
          <a:solidFill>
            <a:srgbClr val="FFFFFF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FFFF"/>
              </a:solidFill>
              <a:latin typeface="Arial Rounded MT Bold"/>
              <a:cs typeface="Arial Rounded MT Bold"/>
            </a:rPr>
            <a:t>Organ Dysfunction 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908686" y="3053398"/>
        <a:ext cx="3143326" cy="9667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B0244-CD2B-084F-9566-C94AFFF96B1E}">
      <dsp:nvSpPr>
        <dsp:cNvPr id="0" name=""/>
        <dsp:cNvSpPr/>
      </dsp:nvSpPr>
      <dsp:spPr>
        <a:xfrm>
          <a:off x="0" y="0"/>
          <a:ext cx="3745580" cy="4525963"/>
        </a:xfrm>
        <a:prstGeom prst="triangle">
          <a:avLst/>
        </a:prstGeom>
        <a:solidFill>
          <a:srgbClr val="FF0000">
            <a:alpha val="46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73F124-570F-4146-8BA5-A817F0D1D879}">
      <dsp:nvSpPr>
        <dsp:cNvPr id="0" name=""/>
        <dsp:cNvSpPr/>
      </dsp:nvSpPr>
      <dsp:spPr>
        <a:xfrm>
          <a:off x="1655864" y="455027"/>
          <a:ext cx="2434627" cy="1071380"/>
        </a:xfrm>
        <a:prstGeom prst="roundRect">
          <a:avLst/>
        </a:prstGeom>
        <a:solidFill>
          <a:srgbClr val="FF0000">
            <a:alpha val="90000"/>
          </a:srgb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Arial Rounded MT Bold"/>
              <a:cs typeface="Arial Rounded MT Bold"/>
            </a:rPr>
            <a:t>Stress Response</a:t>
          </a:r>
          <a:endParaRPr lang="en-US" sz="2200" b="1" kern="1200" dirty="0">
            <a:latin typeface="Arial Rounded MT Bold"/>
            <a:cs typeface="Arial Rounded MT Bold"/>
          </a:endParaRPr>
        </a:p>
      </dsp:txBody>
      <dsp:txXfrm>
        <a:off x="1708164" y="507327"/>
        <a:ext cx="2330027" cy="966780"/>
      </dsp:txXfrm>
    </dsp:sp>
    <dsp:sp modelId="{A47BE78E-9E11-AE4B-B3E7-0FA41C79F971}">
      <dsp:nvSpPr>
        <dsp:cNvPr id="0" name=""/>
        <dsp:cNvSpPr/>
      </dsp:nvSpPr>
      <dsp:spPr>
        <a:xfrm>
          <a:off x="1655864" y="1660330"/>
          <a:ext cx="2434627" cy="1071380"/>
        </a:xfrm>
        <a:prstGeom prst="roundRect">
          <a:avLst/>
        </a:prstGeom>
        <a:solidFill>
          <a:srgbClr val="CCFFCC">
            <a:alpha val="90000"/>
          </a:srgbClr>
        </a:solidFill>
        <a:ln w="38100" cap="flat" cmpd="sng" algn="ctr">
          <a:solidFill>
            <a:srgbClr val="FFFF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Arial Rounded MT Bold"/>
              <a:cs typeface="Arial Rounded MT Bold"/>
            </a:rPr>
            <a:t>Acute Phase Response </a:t>
          </a:r>
          <a:endParaRPr lang="en-US" sz="2200" b="1" kern="1200" dirty="0">
            <a:latin typeface="Arial Rounded MT Bold"/>
            <a:cs typeface="Arial Rounded MT Bold"/>
          </a:endParaRPr>
        </a:p>
      </dsp:txBody>
      <dsp:txXfrm>
        <a:off x="1708164" y="1712630"/>
        <a:ext cx="2330027" cy="966780"/>
      </dsp:txXfrm>
    </dsp:sp>
    <dsp:sp modelId="{780BF426-9459-DD4C-994B-D1860F6A27CB}">
      <dsp:nvSpPr>
        <dsp:cNvPr id="0" name=""/>
        <dsp:cNvSpPr/>
      </dsp:nvSpPr>
      <dsp:spPr>
        <a:xfrm>
          <a:off x="1655864" y="2865632"/>
          <a:ext cx="2434627" cy="1071380"/>
        </a:xfrm>
        <a:prstGeom prst="roundRect">
          <a:avLst/>
        </a:prstGeom>
        <a:solidFill>
          <a:srgbClr val="4E8CFD">
            <a:alpha val="90000"/>
          </a:srgbClr>
        </a:solidFill>
        <a:ln w="38100" cap="flat" cmpd="sng" algn="ctr">
          <a:solidFill>
            <a:srgbClr val="FFFF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Arial Rounded MT Bold"/>
              <a:cs typeface="Arial Rounded MT Bold"/>
            </a:rPr>
            <a:t>Tissue Defense Response </a:t>
          </a:r>
          <a:endParaRPr lang="en-US" sz="2200" b="1" kern="1200" dirty="0">
            <a:latin typeface="Arial Rounded MT Bold"/>
            <a:cs typeface="Arial Rounded MT Bold"/>
          </a:endParaRPr>
        </a:p>
      </dsp:txBody>
      <dsp:txXfrm>
        <a:off x="1708164" y="2917932"/>
        <a:ext cx="2330027" cy="966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pPr>
              <a:defRPr/>
            </a:pPr>
            <a:fld id="{DCA4D539-BF95-B24A-AE92-4794567F3B91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72650"/>
            <a:ext cx="297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582150"/>
            <a:ext cx="297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pPr>
              <a:defRPr/>
            </a:pPr>
            <a:fld id="{977E87D3-5428-484B-96BA-BBC8D5ED99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7352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pPr>
              <a:defRPr/>
            </a:pPr>
            <a:fld id="{56D1EF1D-4841-FD46-9372-C53CA1128777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36575" y="771525"/>
            <a:ext cx="5786438" cy="3857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886325"/>
            <a:ext cx="5029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72650"/>
            <a:ext cx="297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772650"/>
            <a:ext cx="297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pPr>
              <a:defRPr/>
            </a:pPr>
            <a:fld id="{D30D7994-E414-8242-ACED-BBA54BE3AC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6214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00" charset="0"/>
        <a:ea typeface="ＭＳ Ｐゴシック" pitchFamily="100" charset="-128"/>
        <a:cs typeface="ＭＳ Ｐゴシック" pitchFamily="10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00" charset="0"/>
        <a:ea typeface="ＭＳ Ｐゴシック" pitchFamily="10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00" charset="0"/>
        <a:ea typeface="ＭＳ Ｐゴシック" pitchFamily="10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00" charset="0"/>
        <a:ea typeface="ＭＳ Ｐゴシック" pitchFamily="10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00" charset="0"/>
        <a:ea typeface="ＭＳ Ｐゴシック" pitchFamily="10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E6B1B3D-009F-964D-BE68-0184F9966900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0D7994-E414-8242-ACED-BBA54BE3AC3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2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36575" y="771525"/>
            <a:ext cx="5786438" cy="3857625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2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448451B-C23F-6B41-93B3-1CA17527A680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16EACD-5264-2641-B294-77BCE793BB24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4BE3C2-9B06-2C44-B713-D238ABB6E8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5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5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D0768DA-0FAF-F04D-9A5C-A40E0154BF29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94EDF9A-1F86-2440-9D42-58E67A5DDF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2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366A28-F829-0D42-8267-4D1BF4682A38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84E1E7-A94E-F549-B37A-5A4FAA31D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6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CCBD3B-9A94-EB4E-B502-1C4D20F2C669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B27AE-EE62-2F42-98AD-A8E21EDC3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6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D856B9-BC27-B342-90C4-03D2AAFB7999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1C8453-8ACD-3744-A554-248CE9C94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60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28E758-32B1-634F-B335-71D943BE9E89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FE04A4-0F26-1344-B804-19B62CA0B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3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7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7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4E3118-CA26-E74F-9F43-F65A8F7B3FDF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D5DF26-D55F-104E-8FD6-330351EB8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97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0C7457-00F6-744D-A679-1404AC272DC4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5BB8CD-8E5F-E546-B7FE-D5E1B56AF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50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141BE0-AE68-D344-86BD-1110E51A00FA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3CD8E6-8AD3-6F44-90C6-5E74CA095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57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E65527-0CF8-EE40-AE89-1624A8B7C667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513A13-2D92-DA4A-AA6D-45398D0E1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7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C4BFDA6-D5B7-9C44-8C46-8E11A22EF67C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8D2A7F-D3F0-2B49-89BF-8CFA1A504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1E61D9-E72B-A846-A98D-F6E19137A312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1DFE8B-D3FA-9B49-90E4-F4E377C8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88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DAD324-D53E-C044-85EB-2C3DDE59C5DD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DAFD33-F556-424C-A786-565F20DBA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8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5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5"/>
            <a:ext cx="67722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E4C09F-7A71-D041-9F5B-BE516D94FAB6}" type="datetime1">
              <a:rPr lang="en-US" smtClean="0"/>
              <a:pPr>
                <a:defRPr/>
              </a:pPr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094B02-0050-1A4B-8714-D79C4DAA8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15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75082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936212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116079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65858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97" y="304800"/>
            <a:ext cx="88868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66144" y="1771650"/>
            <a:ext cx="9377957" cy="39941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35950381"/>
      </p:ext>
    </p:extLst>
  </p:cSld>
  <p:clrMapOvr>
    <a:masterClrMapping/>
  </p:clrMapOvr>
  <p:transition xmlns:p14="http://schemas.microsoft.com/office/powerpoint/2010/main"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4BDD6D-3C76-6F45-A120-28A5FFB4D0A7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A370F2-7609-E743-B07E-CBEE76EF94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FAEC089-C3BF-E349-BCF8-B3F204C6363B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F609FC0-0E45-E541-B5EE-5D9AAEF454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7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7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1A90D9-8081-544F-A739-3F9D1F538A7E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EF3637-7F97-5449-AD43-E09070FCDB1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21083E-6548-304A-8E35-245683839D67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4EE755C-B56F-104C-B2ED-32026A41FD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638B90-F188-F940-9638-0B7599E911D8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940E65-1BD6-944D-A317-94D996A52D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CD6546-221F-6B41-9E8B-0A77E9450653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F3450F7-6E90-6246-AE1A-EEA5B44C62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D67BEB-920D-1446-9058-45F3953E4A33}" type="datetime1">
              <a:rPr lang="en-US" smtClean="0"/>
              <a:pPr>
                <a:defRPr/>
              </a:pPr>
              <a:t>4/15/15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99075" y="6343127"/>
            <a:ext cx="256553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Evaluation of ICU Patient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3" y="6356357"/>
            <a:ext cx="200682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C4C636-4F3E-C44E-B73B-C6E60DB45E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6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coloredseal.gif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639295" y="6218013"/>
            <a:ext cx="515942" cy="51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2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FFFF00"/>
          </a:solidFill>
          <a:latin typeface="Arial Rounded MT Bold"/>
          <a:ea typeface="+mn-ea"/>
          <a:cs typeface="Arial Rounded MT Bold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 Rounded MT Bold"/>
          <a:ea typeface="+mn-ea"/>
          <a:cs typeface="Arial Rounded MT Bold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 Rounded MT Bold"/>
          <a:ea typeface="+mn-ea"/>
          <a:cs typeface="Arial Rounded MT Bold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 Rounded MT Bold"/>
          <a:ea typeface="+mn-ea"/>
          <a:cs typeface="Arial Rounded MT Bold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 Rounded MT Bold"/>
          <a:ea typeface="+mn-ea"/>
          <a:cs typeface="Arial Rounded MT Bol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7"/>
            <a:ext cx="2400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Wingdings" charset="0"/>
              <a:buChar char="q"/>
              <a:defRPr sz="1200" smtClean="0">
                <a:solidFill>
                  <a:srgbClr val="898989"/>
                </a:solidFill>
                <a:latin typeface="Arial Rounded MT Bold" charset="0"/>
                <a:cs typeface="Arial Rounded MT Bold" charset="0"/>
              </a:defRPr>
            </a:lvl1pPr>
          </a:lstStyle>
          <a:p>
            <a:pPr>
              <a:defRPr/>
            </a:pPr>
            <a:fld id="{7431725B-C780-054F-822F-E3A9EF509835}" type="datetime1">
              <a:rPr lang="en-US" b="1" smtClean="0">
                <a:ea typeface="ＭＳ Ｐゴシック" charset="0"/>
              </a:rPr>
              <a:pPr>
                <a:defRPr/>
              </a:pPr>
              <a:t>4/15/15</a:t>
            </a:fld>
            <a:endParaRPr lang="en-US" b="1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7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Wingdings" charset="2"/>
              <a:buChar char="q"/>
              <a:defRPr sz="1200">
                <a:solidFill>
                  <a:schemeClr val="tx1">
                    <a:tint val="75000"/>
                  </a:schemeClr>
                </a:solidFill>
                <a:latin typeface="Arial Rounded MT Bold"/>
                <a:ea typeface="ＭＳ Ｐゴシック" pitchFamily="-65" charset="-128"/>
                <a:cs typeface="Arial Rounded MT Bold"/>
              </a:defRPr>
            </a:lvl1pPr>
          </a:lstStyle>
          <a:p>
            <a:pPr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</a:rPr>
              <a:t>Evaluation of ICU Patient</a:t>
            </a: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7"/>
            <a:ext cx="2400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Wingdings" charset="0"/>
              <a:buChar char="q"/>
              <a:defRPr sz="1200" smtClean="0">
                <a:solidFill>
                  <a:srgbClr val="898989"/>
                </a:solidFill>
                <a:latin typeface="Arial Rounded MT Bold" charset="0"/>
                <a:cs typeface="Arial Rounded MT Bold" charset="0"/>
              </a:defRPr>
            </a:lvl1pPr>
          </a:lstStyle>
          <a:p>
            <a:pPr>
              <a:defRPr/>
            </a:pPr>
            <a:fld id="{E7998411-1A88-D247-B7E5-03DB658C6D7E}" type="slidenum">
              <a:rPr lang="en-US" b="1">
                <a:ea typeface="ＭＳ Ｐゴシック" charset="0"/>
              </a:rPr>
              <a:pPr>
                <a:defRPr/>
              </a:pPr>
              <a:t>‹#›</a:t>
            </a:fld>
            <a:endParaRPr lang="en-US" b="1">
              <a:ea typeface="ＭＳ Ｐゴシック" charset="0"/>
            </a:endParaRPr>
          </a:p>
        </p:txBody>
      </p:sp>
      <p:pic>
        <p:nvPicPr>
          <p:cNvPr id="1031" name="Picture 6" descr="coloredseal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9" y="6223000"/>
            <a:ext cx="5179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  <p:sldLayoutId id="2147484584" r:id="rId12"/>
    <p:sldLayoutId id="2147484585" r:id="rId13"/>
    <p:sldLayoutId id="2147484586" r:id="rId14"/>
    <p:sldLayoutId id="2147484587" r:id="rId15"/>
    <p:sldLayoutId id="2147484588" r:id="rId1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 kern="1200" cap="small">
          <a:solidFill>
            <a:schemeClr val="tx1"/>
          </a:solidFill>
          <a:latin typeface="Arial Rounded MT Bold"/>
          <a:ea typeface="ＭＳ Ｐゴシック" charset="0"/>
          <a:cs typeface="Arial Rounded MT Bol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>
          <a:solidFill>
            <a:schemeClr val="tx1"/>
          </a:solidFill>
          <a:latin typeface="Arial Rounded MT Bold" charset="0"/>
          <a:ea typeface="ＭＳ Ｐゴシック" charset="0"/>
          <a:cs typeface="Arial Rounded MT Bold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>
          <a:solidFill>
            <a:schemeClr val="tx1"/>
          </a:solidFill>
          <a:latin typeface="Arial Rounded MT Bold" charset="0"/>
          <a:ea typeface="ＭＳ Ｐゴシック" charset="0"/>
          <a:cs typeface="Arial Rounded MT Bold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>
          <a:solidFill>
            <a:schemeClr val="tx1"/>
          </a:solidFill>
          <a:latin typeface="Arial Rounded MT Bold" charset="0"/>
          <a:ea typeface="ＭＳ Ｐゴシック" charset="0"/>
          <a:cs typeface="Arial Rounded MT Bold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Font typeface="Wingdings" charset="0"/>
        <a:defRPr sz="4000" b="1">
          <a:solidFill>
            <a:schemeClr val="tx1"/>
          </a:solidFill>
          <a:latin typeface="Arial Rounded MT Bold" charset="0"/>
          <a:ea typeface="ＭＳ Ｐゴシック" charset="0"/>
          <a:cs typeface="Arial Rounded MT Bold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buFont typeface="Wingdings" charset="0"/>
        <a:defRPr sz="4000">
          <a:solidFill>
            <a:schemeClr val="tx1"/>
          </a:solidFill>
          <a:latin typeface="Arial Rounded MT Bold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buFont typeface="Wingdings" charset="0"/>
        <a:defRPr sz="4000">
          <a:solidFill>
            <a:schemeClr val="tx1"/>
          </a:solidFill>
          <a:latin typeface="Arial Rounded MT Bold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buFont typeface="Wingdings" charset="0"/>
        <a:defRPr sz="4000">
          <a:solidFill>
            <a:schemeClr val="tx1"/>
          </a:solidFill>
          <a:latin typeface="Arial Rounded MT Bold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buFont typeface="Wingdings" charset="0"/>
        <a:defRPr sz="4000">
          <a:solidFill>
            <a:schemeClr val="tx1"/>
          </a:solidFill>
          <a:latin typeface="Arial Rounded MT Bold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32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28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24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20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q"/>
        <a:defRPr sz="2000" kern="1200">
          <a:solidFill>
            <a:schemeClr val="bg1"/>
          </a:solidFill>
          <a:latin typeface="Arial Rounded MT Bold"/>
          <a:ea typeface="ＭＳ Ｐゴシック" charset="0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microsoft.com/office/2007/relationships/hdphoto" Target="../media/hdphoto5.wdp"/><Relationship Id="rId13" Type="http://schemas.openxmlformats.org/officeDocument/2006/relationships/image" Target="../media/image15.png"/><Relationship Id="rId14" Type="http://schemas.openxmlformats.org/officeDocument/2006/relationships/image" Target="../media/image14.png"/><Relationship Id="rId15" Type="http://schemas.microsoft.com/office/2007/relationships/hdphoto" Target="../media/hdphoto6.wdp"/><Relationship Id="rId16" Type="http://schemas.openxmlformats.org/officeDocument/2006/relationships/image" Target="../media/image16.png"/><Relationship Id="rId17" Type="http://schemas.microsoft.com/office/2007/relationships/hdphoto" Target="../media/hdphoto7.wdp"/><Relationship Id="rId18" Type="http://schemas.openxmlformats.org/officeDocument/2006/relationships/image" Target="../media/image17.png"/><Relationship Id="rId19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1.png"/><Relationship Id="rId8" Type="http://schemas.microsoft.com/office/2007/relationships/hdphoto" Target="../media/hdphoto3.wdp"/><Relationship Id="rId9" Type="http://schemas.openxmlformats.org/officeDocument/2006/relationships/image" Target="../media/image12.png"/><Relationship Id="rId10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19.jpeg"/><Relationship Id="rId5" Type="http://schemas.microsoft.com/office/2007/relationships/hdphoto" Target="../media/hdphoto10.wdp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19.jpeg"/><Relationship Id="rId5" Type="http://schemas.microsoft.com/office/2007/relationships/hdphoto" Target="../media/hdphoto10.wdp"/><Relationship Id="rId6" Type="http://schemas.openxmlformats.org/officeDocument/2006/relationships/image" Target="../media/image22.png"/><Relationship Id="rId7" Type="http://schemas.microsoft.com/office/2007/relationships/hdphoto" Target="../media/hdphoto1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15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16.png"/><Relationship Id="rId9" Type="http://schemas.microsoft.com/office/2007/relationships/hdphoto" Target="../media/hdphoto13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5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16.png"/><Relationship Id="rId8" Type="http://schemas.microsoft.com/office/2007/relationships/hdphoto" Target="../media/hdphoto13.wdp"/><Relationship Id="rId9" Type="http://schemas.openxmlformats.org/officeDocument/2006/relationships/image" Target="../media/image37.png"/><Relationship Id="rId10" Type="http://schemas.microsoft.com/office/2007/relationships/hdphoto" Target="../media/hdphoto14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Relationship Id="rId3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3.emf"/><Relationship Id="rId8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4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microsoft.com/office/2007/relationships/hdphoto" Target="../media/hdphoto20.wdp"/><Relationship Id="rId7" Type="http://schemas.openxmlformats.org/officeDocument/2006/relationships/image" Target="../media/image56.png"/><Relationship Id="rId8" Type="http://schemas.microsoft.com/office/2007/relationships/hdphoto" Target="../media/hdphoto2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6.png"/><Relationship Id="rId5" Type="http://schemas.microsoft.com/office/2007/relationships/hdphoto" Target="../media/hdphoto13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microsoft.com/office/2007/relationships/hdphoto" Target="../media/hdphoto4.wdp"/><Relationship Id="rId13" Type="http://schemas.openxmlformats.org/officeDocument/2006/relationships/image" Target="../media/image13.png"/><Relationship Id="rId14" Type="http://schemas.microsoft.com/office/2007/relationships/hdphoto" Target="../media/hdphoto5.wdp"/><Relationship Id="rId15" Type="http://schemas.openxmlformats.org/officeDocument/2006/relationships/image" Target="../media/image14.png"/><Relationship Id="rId16" Type="http://schemas.microsoft.com/office/2007/relationships/hdphoto" Target="../media/hdphoto6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7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microsoft.com/office/2007/relationships/hdphoto" Target="../media/hdphoto2.wdp"/><Relationship Id="rId9" Type="http://schemas.openxmlformats.org/officeDocument/2006/relationships/image" Target="../media/image11.png"/><Relationship Id="rId10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1775" y="520699"/>
            <a:ext cx="7315200" cy="5656423"/>
            <a:chOff x="1485900" y="520699"/>
            <a:chExt cx="7315200" cy="56564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7" b="94282" l="0" r="99704"/>
                      </a14:imgEffect>
                    </a14:imgLayer>
                  </a14:imgProps>
                </a:ext>
              </a:extLst>
            </a:blip>
            <a:srcRect t="21569" b="7843"/>
            <a:stretch/>
          </p:blipFill>
          <p:spPr>
            <a:xfrm>
              <a:off x="1485900" y="520699"/>
              <a:ext cx="7315200" cy="5656423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3949700" y="5041900"/>
              <a:ext cx="901700" cy="622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58925" y="5013618"/>
            <a:ext cx="7200900" cy="1361782"/>
          </a:xfrm>
          <a:solidFill>
            <a:schemeClr val="bg2">
              <a:alpha val="33000"/>
            </a:schemeClr>
          </a:solidFill>
        </p:spPr>
        <p:txBody>
          <a:bodyPr/>
          <a:lstStyle/>
          <a:p>
            <a:r>
              <a:rPr lang="en-US" dirty="0" smtClean="0"/>
              <a:t>G. Umberto Meduri, M.D.</a:t>
            </a:r>
          </a:p>
          <a:p>
            <a:r>
              <a:rPr lang="en-US" dirty="0"/>
              <a:t>Memphis VA </a:t>
            </a:r>
            <a:r>
              <a:rPr lang="en-US" dirty="0" smtClean="0"/>
              <a:t>Medical </a:t>
            </a:r>
            <a:r>
              <a:rPr lang="en-US" dirty="0"/>
              <a:t>Center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16200" y="1971675"/>
            <a:ext cx="5121275" cy="2501900"/>
          </a:xfrm>
          <a:solidFill>
            <a:schemeClr val="tx1">
              <a:alpha val="51000"/>
            </a:schemeClr>
          </a:solidFill>
          <a:effectLst/>
        </p:spPr>
        <p:txBody>
          <a:bodyPr anchor="t"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How To Evaluate And Monitor  Patients in the </a:t>
            </a:r>
            <a:br>
              <a:rPr lang="en-US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000000"/>
                </a:solidFill>
              </a:rPr>
              <a:t>Intensive Care Unit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1985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charset="0"/>
              </a:rPr>
              <a:t>Systemic </a:t>
            </a:r>
            <a:r>
              <a:rPr lang="en-US" dirty="0" smtClean="0">
                <a:solidFill>
                  <a:schemeClr val="bg1"/>
                </a:solidFill>
                <a:latin typeface="Arial Rounded MT Bold" charset="0"/>
              </a:rPr>
              <a:t>Inflammation–</a:t>
            </a:r>
            <a:r>
              <a:rPr lang="en-US" dirty="0" smtClean="0">
                <a:solidFill>
                  <a:srgbClr val="FF2540"/>
                </a:solidFill>
                <a:latin typeface="Arial Rounded MT Bold" charset="0"/>
              </a:rPr>
              <a:t>3 Responses</a:t>
            </a:r>
            <a:endParaRPr lang="en-US" dirty="0">
              <a:solidFill>
                <a:srgbClr val="FF254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736746"/>
              </p:ext>
            </p:extLst>
          </p:nvPr>
        </p:nvGraphicFramePr>
        <p:xfrm>
          <a:off x="518586" y="1803670"/>
          <a:ext cx="430741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6062129" y="1739900"/>
            <a:ext cx="3564466" cy="4673600"/>
            <a:chOff x="6062126" y="1625600"/>
            <a:chExt cx="3564466" cy="4673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56" b="90486" l="15856" r="81818"/>
                      </a14:imgEffect>
                    </a14:imgLayer>
                  </a14:imgProps>
                </a:ext>
              </a:extLst>
            </a:blip>
            <a:srcRect l="12685" t="22671" r="10359" b="4228"/>
            <a:stretch/>
          </p:blipFill>
          <p:spPr>
            <a:xfrm>
              <a:off x="6290900" y="3088211"/>
              <a:ext cx="1371600" cy="1410885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42" b="98238" l="1099" r="9780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6321" y="3109623"/>
              <a:ext cx="1371600" cy="136806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37" b="96406" l="4651" r="9323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426541" y="4508494"/>
              <a:ext cx="1100319" cy="127649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6321" y="1930257"/>
              <a:ext cx="1371600" cy="10278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6062126" y="1625600"/>
              <a:ext cx="3564466" cy="4673600"/>
              <a:chOff x="6062126" y="1625600"/>
              <a:chExt cx="3564466" cy="4673600"/>
            </a:xfrm>
          </p:grpSpPr>
          <p:sp>
            <p:nvSpPr>
              <p:cNvPr id="6" name="Text Box 4"/>
              <p:cNvSpPr txBox="1">
                <a:spLocks noChangeArrowheads="1"/>
              </p:cNvSpPr>
              <p:nvPr/>
            </p:nvSpPr>
            <p:spPr bwMode="auto">
              <a:xfrm>
                <a:off x="6289592" y="5809599"/>
                <a:ext cx="32111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0" bIns="0" anchor="ctr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1" dirty="0">
                    <a:solidFill>
                      <a:srgbClr val="FFFFFF"/>
                    </a:solidFill>
                    <a:latin typeface="Arial Rounded MT Bold" charset="0"/>
                  </a:rPr>
                  <a:t>Multiple Organ Dysfunction</a:t>
                </a: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6062126" y="1625600"/>
                <a:ext cx="3564466" cy="4673600"/>
              </a:xfrm>
              <a:prstGeom prst="roundRect">
                <a:avLst/>
              </a:prstGeom>
              <a:noFill/>
              <a:ln w="57150" cmpd="sng">
                <a:solidFill>
                  <a:srgbClr val="4E8CF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6282271" y="1960034"/>
            <a:ext cx="3268133" cy="3945467"/>
            <a:chOff x="6282267" y="1845731"/>
            <a:chExt cx="3268133" cy="3945467"/>
          </a:xfrm>
        </p:grpSpPr>
        <p:sp>
          <p:nvSpPr>
            <p:cNvPr id="16" name="Rounded Rectangle 15"/>
            <p:cNvSpPr/>
            <p:nvPr/>
          </p:nvSpPr>
          <p:spPr>
            <a:xfrm>
              <a:off x="6282267" y="1845731"/>
              <a:ext cx="1481666" cy="1210734"/>
            </a:xfrm>
            <a:prstGeom prst="roundRect">
              <a:avLst/>
            </a:prstGeom>
            <a:noFill/>
            <a:ln w="5715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916334" y="4580464"/>
              <a:ext cx="1634066" cy="1210734"/>
              <a:chOff x="7916334" y="4580464"/>
              <a:chExt cx="1634066" cy="121073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8889" b="100000" l="5000" r="93571"/>
                        </a14:imgEffect>
                      </a14:imgLayer>
                    </a14:imgProps>
                  </a:ext>
                </a:extLst>
              </a:blip>
              <a:srcRect l="2500" t="8333" r="5714"/>
              <a:stretch/>
            </p:blipFill>
            <p:spPr>
              <a:xfrm>
                <a:off x="7956071" y="4662719"/>
                <a:ext cx="1554593" cy="1046225"/>
              </a:xfrm>
              <a:prstGeom prst="rect">
                <a:avLst/>
              </a:prstGeom>
            </p:spPr>
          </p:pic>
          <p:sp>
            <p:nvSpPr>
              <p:cNvPr id="17" name="Rounded Rectangle 16"/>
              <p:cNvSpPr/>
              <p:nvPr/>
            </p:nvSpPr>
            <p:spPr>
              <a:xfrm>
                <a:off x="7916334" y="4580464"/>
                <a:ext cx="1634066" cy="1210734"/>
              </a:xfrm>
              <a:prstGeom prst="roundRect">
                <a:avLst/>
              </a:prstGeom>
              <a:noFill/>
              <a:ln w="57150" cmpd="sng">
                <a:solidFill>
                  <a:srgbClr val="CCFF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239930" y="1903412"/>
            <a:ext cx="1557869" cy="3138488"/>
            <a:chOff x="6239931" y="1789112"/>
            <a:chExt cx="1557868" cy="31384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91" b="93409" l="265" r="97090"/>
                      </a14:imgEffect>
                    </a14:imgLayer>
                  </a14:imgProps>
                </a:ext>
              </a:extLst>
            </a:blip>
            <a:srcRect b="22046"/>
            <a:stretch/>
          </p:blipFill>
          <p:spPr>
            <a:xfrm>
              <a:off x="6333235" y="1838203"/>
              <a:ext cx="1371600" cy="1244599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6239931" y="1789112"/>
              <a:ext cx="1557868" cy="3138488"/>
              <a:chOff x="6239931" y="1789112"/>
              <a:chExt cx="1557868" cy="3138488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239931" y="1789112"/>
                <a:ext cx="1557868" cy="1320800"/>
              </a:xfrm>
              <a:prstGeom prst="roundRect">
                <a:avLst/>
              </a:prstGeom>
              <a:noFill/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6502390" y="4358217"/>
                <a:ext cx="821277" cy="569383"/>
                <a:chOff x="6502390" y="4358217"/>
                <a:chExt cx="821277" cy="569383"/>
              </a:xfrm>
            </p:grpSpPr>
            <p:pic>
              <p:nvPicPr>
                <p:cNvPr id="15" name="Picture 14" descr="adrenal-support.jpg"/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35629" b="53593" l="57682" r="6969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899" t="33733" r="30029" b="46133"/>
                <a:stretch/>
              </p:blipFill>
              <p:spPr>
                <a:xfrm>
                  <a:off x="6502390" y="4358217"/>
                  <a:ext cx="821277" cy="569383"/>
                </a:xfrm>
                <a:prstGeom prst="rect">
                  <a:avLst/>
                </a:prstGeom>
              </p:spPr>
            </p:pic>
            <p:sp>
              <p:nvSpPr>
                <p:cNvPr id="19" name="Rounded Rectangle 18"/>
                <p:cNvSpPr/>
                <p:nvPr/>
              </p:nvSpPr>
              <p:spPr>
                <a:xfrm>
                  <a:off x="6544732" y="4388376"/>
                  <a:ext cx="778934" cy="508001"/>
                </a:xfrm>
                <a:prstGeom prst="roundRect">
                  <a:avLst/>
                </a:prstGeom>
                <a:noFill/>
                <a:ln w="5715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6" name="TextBox 25"/>
          <p:cNvSpPr txBox="1"/>
          <p:nvPr/>
        </p:nvSpPr>
        <p:spPr>
          <a:xfrm rot="16200000">
            <a:off x="-913020" y="3595194"/>
            <a:ext cx="4442242" cy="584776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  <a:scene3d>
              <a:camera prst="orthographicFront">
                <a:rot lat="0" lon="0" rev="20280000"/>
              </a:camera>
              <a:lightRig rig="threePt" dir="t"/>
            </a:scene3d>
          </a:bodyPr>
          <a:lstStyle/>
          <a:p>
            <a:r>
              <a:rPr lang="x-none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TNF</a:t>
            </a:r>
            <a:r>
              <a:rPr lang="x-none" sz="3200" b="1" dirty="0">
                <a:solidFill>
                  <a:srgbClr val="FFFFFF"/>
                </a:solidFill>
              </a:rPr>
              <a:t>-</a:t>
            </a:r>
            <a:r>
              <a:rPr lang="x-none" sz="3200" b="1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x-none" sz="3200" b="1" dirty="0">
                <a:solidFill>
                  <a:srgbClr val="FFFFFF"/>
                </a:solidFill>
              </a:rPr>
              <a:t>, </a:t>
            </a:r>
            <a:r>
              <a:rPr lang="x-none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IL-1</a:t>
            </a:r>
            <a:r>
              <a:rPr lang="x-none" sz="3200" b="1" dirty="0">
                <a:solidFill>
                  <a:srgbClr val="FFFFFF"/>
                </a:solidFill>
                <a:latin typeface="Symbol" charset="2"/>
                <a:cs typeface="Symbol" charset="2"/>
              </a:rPr>
              <a:t>b</a:t>
            </a:r>
            <a:r>
              <a:rPr lang="x-none" sz="3200" b="1" dirty="0">
                <a:solidFill>
                  <a:srgbClr val="FFFFFF"/>
                </a:solidFill>
              </a:rPr>
              <a:t>, </a:t>
            </a:r>
            <a:r>
              <a:rPr lang="x-none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and IL-6</a:t>
            </a:r>
            <a:r>
              <a:rPr lang="en-US" sz="32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90840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" b="100000" l="12000" r="56000">
                        <a14:foregroundMark x1="30500" y1="85268" x2="31000" y2="93750"/>
                        <a14:foregroundMark x1="37750" y1="23214" x2="37750" y2="23214"/>
                        <a14:foregroundMark x1="16500" y1="23214" x2="16500" y2="23214"/>
                        <a14:foregroundMark x1="15500" y1="35714" x2="15500" y2="35714"/>
                        <a14:foregroundMark x1="15000" y1="57143" x2="15000" y2="57143"/>
                        <a14:foregroundMark x1="16500" y1="47768" x2="16500" y2="47768"/>
                        <a14:foregroundMark x1="16250" y1="41071" x2="16250" y2="41071"/>
                        <a14:foregroundMark x1="13250" y1="67411" x2="13250" y2="67411"/>
                        <a14:foregroundMark x1="47250" y1="65179" x2="47250" y2="65179"/>
                        <a14:foregroundMark x1="49250" y1="65179" x2="49250" y2="65179"/>
                        <a14:foregroundMark x1="49750" y1="69196" x2="49750" y2="69196"/>
                        <a14:foregroundMark x1="48750" y1="55357" x2="48750" y2="55357"/>
                        <a14:foregroundMark x1="48750" y1="73214" x2="48750" y2="73214"/>
                        <a14:foregroundMark x1="53250" y1="85714" x2="53250" y2="85714"/>
                        <a14:foregroundMark x1="32500" y1="7589" x2="32500" y2="7589"/>
                        <a14:foregroundMark x1="13750" y1="95536" x2="13750" y2="95536"/>
                        <a14:foregroundMark x1="56000" y1="95536" x2="56000" y2="95536"/>
                        <a14:backgroundMark x1="48750" y1="40625" x2="48750" y2="40625"/>
                        <a14:backgroundMark x1="34000" y1="3125" x2="34000" y2="3125"/>
                      </a14:backgroundRemoval>
                    </a14:imgEffect>
                  </a14:imgLayer>
                </a14:imgProps>
              </a:ext>
            </a:extLst>
          </a:blip>
          <a:srcRect l="11703" t="5447" r="48844" b="12452"/>
          <a:stretch/>
        </p:blipFill>
        <p:spPr>
          <a:xfrm>
            <a:off x="1828800" y="3302000"/>
            <a:ext cx="2997200" cy="30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0218" r="9024"/>
          <a:stretch/>
        </p:blipFill>
        <p:spPr>
          <a:xfrm flipH="1">
            <a:off x="2616200" y="1738998"/>
            <a:ext cx="1587500" cy="147410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84603" y="4100036"/>
            <a:ext cx="5727700" cy="1938992"/>
            <a:chOff x="3784600" y="4061936"/>
            <a:chExt cx="5727700" cy="1938992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784600" y="5026025"/>
              <a:ext cx="1765300" cy="3175"/>
            </a:xfrm>
            <a:prstGeom prst="straightConnector1">
              <a:avLst/>
            </a:prstGeom>
            <a:ln w="3810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548263" y="4061936"/>
              <a:ext cx="3964037" cy="1938992"/>
            </a:xfrm>
            <a:prstGeom prst="rect">
              <a:avLst/>
            </a:prstGeom>
            <a:solidFill>
              <a:srgbClr val="595959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Adrenal Glands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b="1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Cortex: </a:t>
              </a:r>
              <a:r>
                <a:rPr lang="en-US" b="1" dirty="0" smtClean="0">
                  <a:solidFill>
                    <a:srgbClr val="FFFFFF"/>
                  </a:solidFill>
                  <a:latin typeface="Arial Rounded MT Bold"/>
                  <a:cs typeface="Arial Rounded MT Bold"/>
                </a:rPr>
                <a:t>Cortisol</a:t>
              </a:r>
            </a:p>
            <a:p>
              <a:pPr marL="342900" lvl="1" indent="-342900">
                <a:buFont typeface="Arial"/>
                <a:buChar char="•"/>
              </a:pPr>
              <a:r>
                <a:rPr lang="en-US" b="1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Medulla:</a:t>
              </a:r>
              <a:r>
                <a:rPr lang="en-US" b="1" dirty="0">
                  <a:latin typeface="Arial Rounded MT Bold"/>
                  <a:cs typeface="Arial Rounded MT Bold"/>
                </a:rPr>
                <a:t> </a:t>
              </a:r>
              <a:endParaRPr lang="en-US" b="1" dirty="0" smtClean="0">
                <a:latin typeface="Arial Rounded MT Bold"/>
                <a:cs typeface="Arial Rounded MT Bold"/>
              </a:endParaRPr>
            </a:p>
            <a:p>
              <a:pPr marL="800100" lvl="2" indent="-342900">
                <a:buFont typeface="Arial"/>
                <a:buChar char="•"/>
              </a:pPr>
              <a:r>
                <a:rPr lang="en-US" b="1" dirty="0" smtClean="0">
                  <a:latin typeface="Arial Rounded MT Bold"/>
                  <a:cs typeface="Arial Rounded MT Bold"/>
                </a:rPr>
                <a:t>N</a:t>
              </a:r>
              <a:r>
                <a:rPr lang="x-none" b="1" dirty="0" smtClean="0">
                  <a:latin typeface="Arial Rounded MT Bold"/>
                  <a:cs typeface="Arial Rounded MT Bold"/>
                </a:rPr>
                <a:t>orepi</a:t>
              </a:r>
              <a:r>
                <a:rPr lang="en-US" b="1" dirty="0" err="1" smtClean="0">
                  <a:latin typeface="Arial Rounded MT Bold"/>
                  <a:cs typeface="Arial Rounded MT Bold"/>
                </a:rPr>
                <a:t>nephrine</a:t>
              </a:r>
              <a:r>
                <a:rPr lang="en-US" b="1" dirty="0" smtClean="0">
                  <a:latin typeface="Arial Rounded MT Bold"/>
                  <a:cs typeface="Arial Rounded MT Bold"/>
                </a:rPr>
                <a:t> </a:t>
              </a:r>
            </a:p>
            <a:p>
              <a:pPr marL="800100" lvl="2" indent="-342900">
                <a:buFont typeface="Arial"/>
                <a:buChar char="•"/>
              </a:pPr>
              <a:r>
                <a:rPr lang="en-US" b="1" dirty="0" smtClean="0">
                  <a:latin typeface="Arial Rounded MT Bold"/>
                  <a:cs typeface="Arial Rounded MT Bold"/>
                </a:rPr>
                <a:t>E</a:t>
              </a:r>
              <a:r>
                <a:rPr lang="x-none" b="1" dirty="0" smtClean="0">
                  <a:latin typeface="Arial Rounded MT Bold"/>
                  <a:cs typeface="Arial Rounded MT Bold"/>
                </a:rPr>
                <a:t>pi</a:t>
              </a:r>
              <a:r>
                <a:rPr lang="en-US" b="1" dirty="0" err="1">
                  <a:latin typeface="Arial Rounded MT Bold"/>
                  <a:cs typeface="Arial Rounded MT Bold"/>
                </a:rPr>
                <a:t>nephrine</a:t>
              </a:r>
              <a:r>
                <a:rPr lang="en-US" b="1" dirty="0"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54403" y="1572522"/>
            <a:ext cx="6059665" cy="1569660"/>
            <a:chOff x="3454400" y="1420119"/>
            <a:chExt cx="6059665" cy="1569660"/>
          </a:xfrm>
        </p:grpSpPr>
        <p:sp>
          <p:nvSpPr>
            <p:cNvPr id="2" name="Rectangle 1"/>
            <p:cNvSpPr/>
            <p:nvPr/>
          </p:nvSpPr>
          <p:spPr>
            <a:xfrm>
              <a:off x="5548262" y="1420119"/>
              <a:ext cx="3965803" cy="1569660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txBody>
            <a:bodyPr wrap="square" anchor="ctr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Hypothalamus</a:t>
              </a:r>
            </a:p>
            <a:p>
              <a:pPr marL="342900" indent="-342900">
                <a:buFont typeface="Arial"/>
                <a:buChar char="•"/>
              </a:pPr>
              <a:r>
                <a:rPr lang="x-none" b="1" dirty="0" smtClean="0">
                  <a:latin typeface="Arial Rounded MT Bold"/>
                  <a:cs typeface="Arial Rounded MT Bold"/>
                </a:rPr>
                <a:t>CRH</a:t>
              </a:r>
              <a:r>
                <a:rPr lang="en-US" b="1" dirty="0" smtClean="0">
                  <a:latin typeface="Arial Rounded MT Bold"/>
                  <a:cs typeface="Arial Rounded MT Bold"/>
                </a:rPr>
                <a:t> </a:t>
              </a:r>
              <a:r>
                <a:rPr lang="x-none" b="1" dirty="0">
                  <a:latin typeface="Arial Rounded MT Bold"/>
                  <a:cs typeface="Arial Rounded MT Bold"/>
                </a:rPr>
                <a:t>and </a:t>
              </a:r>
              <a:r>
                <a:rPr lang="en-US" b="1" dirty="0" smtClean="0">
                  <a:latin typeface="Arial Rounded MT Bold"/>
                  <a:cs typeface="Arial Rounded MT Bold"/>
                </a:rPr>
                <a:t>V</a:t>
              </a:r>
              <a:r>
                <a:rPr lang="x-none" b="1" dirty="0" smtClean="0">
                  <a:latin typeface="Arial Rounded MT Bold"/>
                  <a:cs typeface="Arial Rounded MT Bold"/>
                </a:rPr>
                <a:t>asopressin</a:t>
              </a:r>
              <a:endParaRPr lang="en-US" b="1" dirty="0" smtClean="0">
                <a:latin typeface="Arial Rounded MT Bold"/>
                <a:cs typeface="Arial Rounded MT Bold"/>
              </a:endParaRPr>
            </a:p>
            <a:p>
              <a:pPr marL="342900" indent="-342900"/>
              <a:r>
                <a:rPr lang="en-US" b="1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Locus Ceruleus [BS]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b="1" dirty="0" smtClean="0">
                  <a:latin typeface="Arial Rounded MT Bold"/>
                  <a:cs typeface="Arial Rounded MT Bold"/>
                </a:rPr>
                <a:t>Norepinephrine 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3454400" y="2190750"/>
              <a:ext cx="2120900" cy="127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 rot="16200000">
            <a:off x="-1027321" y="3823794"/>
            <a:ext cx="4442242" cy="5847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TNF</a:t>
            </a:r>
            <a:r>
              <a:rPr lang="x-none" sz="3200" b="1" dirty="0">
                <a:solidFill>
                  <a:srgbClr val="000000"/>
                </a:solidFill>
              </a:rPr>
              <a:t>-</a:t>
            </a:r>
            <a:r>
              <a:rPr lang="x-none" sz="32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x-none" sz="3200" b="1" dirty="0">
                <a:solidFill>
                  <a:srgbClr val="000000"/>
                </a:solidFill>
              </a:rPr>
              <a:t>, </a:t>
            </a:r>
            <a:r>
              <a:rPr lang="x-none" sz="32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IL-1</a:t>
            </a:r>
            <a:r>
              <a:rPr lang="x-none" sz="3200" b="1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x-none" sz="3200" b="1" dirty="0">
                <a:solidFill>
                  <a:srgbClr val="000000"/>
                </a:solidFill>
              </a:rPr>
              <a:t>, </a:t>
            </a:r>
            <a:r>
              <a:rPr lang="x-none" sz="32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and IL-6</a:t>
            </a:r>
            <a:r>
              <a:rPr lang="en-US" sz="32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557865" y="2349500"/>
            <a:ext cx="1778000" cy="0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574800" y="5067300"/>
            <a:ext cx="1384300" cy="6350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557867" y="2565401"/>
            <a:ext cx="1591733" cy="23812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667000" y="2540000"/>
            <a:ext cx="927100" cy="2466340"/>
            <a:chOff x="2667000" y="2387600"/>
            <a:chExt cx="927100" cy="2466340"/>
          </a:xfrm>
        </p:grpSpPr>
        <p:grpSp>
          <p:nvGrpSpPr>
            <p:cNvPr id="8" name="Group 7"/>
            <p:cNvGrpSpPr/>
            <p:nvPr/>
          </p:nvGrpSpPr>
          <p:grpSpPr>
            <a:xfrm>
              <a:off x="2667000" y="2387600"/>
              <a:ext cx="927100" cy="2466340"/>
              <a:chOff x="2133600" y="1358900"/>
              <a:chExt cx="927100" cy="2466340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>
                <a:off x="2586102" y="1358900"/>
                <a:ext cx="22096" cy="2466340"/>
              </a:xfrm>
              <a:prstGeom prst="straightConnector1">
                <a:avLst/>
              </a:prstGeom>
              <a:ln w="3810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ounded Rectangle 5"/>
              <p:cNvSpPr/>
              <p:nvPr/>
            </p:nvSpPr>
            <p:spPr>
              <a:xfrm>
                <a:off x="2133600" y="2425700"/>
                <a:ext cx="927100" cy="279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51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51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51000"/>
                    </a:schemeClr>
                  </a:gs>
                </a:gsLst>
                <a:lin ang="16200000" scaled="0"/>
                <a:tileRect/>
              </a:gradFill>
              <a:ln w="38100" cmpd="sng">
                <a:solidFill>
                  <a:schemeClr val="bg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  <a:latin typeface="Arial Rounded MT Bold"/>
                    <a:cs typeface="Arial Rounded MT Bold"/>
                  </a:rPr>
                  <a:t>ACTH</a:t>
                </a:r>
                <a:endParaRPr lang="en-US" sz="2000" b="1" dirty="0">
                  <a:solidFill>
                    <a:schemeClr val="tx1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743200" y="2425700"/>
              <a:ext cx="825867" cy="276999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 Rounded MT Bold"/>
                  <a:cs typeface="Arial Rounded MT Bold"/>
                </a:rPr>
                <a:t>Pituitary</a:t>
              </a:r>
              <a:endParaRPr lang="en-US" sz="1200" b="1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Stress Response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55126" t="12053" r="1499" b="9376"/>
          <a:stretch/>
        </p:blipFill>
        <p:spPr>
          <a:xfrm>
            <a:off x="8134351" y="3213100"/>
            <a:ext cx="1589990" cy="1612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6286500" y="1968500"/>
            <a:ext cx="2946398" cy="4064000"/>
            <a:chOff x="6362703" y="2349500"/>
            <a:chExt cx="2666899" cy="4064000"/>
          </a:xfrm>
        </p:grpSpPr>
        <p:sp>
          <p:nvSpPr>
            <p:cNvPr id="5" name="Rounded Rectangle 4"/>
            <p:cNvSpPr/>
            <p:nvPr/>
          </p:nvSpPr>
          <p:spPr>
            <a:xfrm>
              <a:off x="7293818" y="2349500"/>
              <a:ext cx="1735784" cy="381000"/>
            </a:xfrm>
            <a:prstGeom prst="roundRect">
              <a:avLst/>
            </a:prstGeom>
            <a:noFill/>
            <a:ln w="38100" cmpd="sng">
              <a:solidFill>
                <a:srgbClr val="FF254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362703" y="5638800"/>
              <a:ext cx="2451101" cy="774700"/>
            </a:xfrm>
            <a:prstGeom prst="roundRect">
              <a:avLst/>
            </a:prstGeom>
            <a:noFill/>
            <a:ln w="38100" cmpd="sng">
              <a:solidFill>
                <a:srgbClr val="FF254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078723" y="4902200"/>
              <a:ext cx="1203690" cy="381000"/>
            </a:xfrm>
            <a:prstGeom prst="roundRect">
              <a:avLst/>
            </a:prstGeom>
            <a:noFill/>
            <a:ln w="38100" cmpd="sng">
              <a:solidFill>
                <a:srgbClr val="FF254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928772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0" b="93500" l="0" r="100000">
                        <a14:foregroundMark x1="58966" y1="80000" x2="58966" y2="80000"/>
                        <a14:foregroundMark x1="42069" y1="80500" x2="42069" y2="80500"/>
                        <a14:foregroundMark x1="53448" y1="74750" x2="53448" y2="74750"/>
                        <a14:foregroundMark x1="58966" y1="70000" x2="58966" y2="70000"/>
                        <a14:foregroundMark x1="67241" y1="59500" x2="67241" y2="59500"/>
                        <a14:foregroundMark x1="61034" y1="66750" x2="61034" y2="66750"/>
                        <a14:foregroundMark x1="43103" y1="71000" x2="43103" y2="71000"/>
                        <a14:foregroundMark x1="37241" y1="76500" x2="37241" y2="76500"/>
                        <a14:foregroundMark x1="33448" y1="82000" x2="33448" y2="82000"/>
                        <a14:foregroundMark x1="33448" y1="85000" x2="33448" y2="85000"/>
                        <a14:foregroundMark x1="56207" y1="84250" x2="56207" y2="84250"/>
                        <a14:foregroundMark x1="62069" y1="84250" x2="62069" y2="84250"/>
                        <a14:foregroundMark x1="65862" y1="77500" x2="65862" y2="77500"/>
                        <a14:foregroundMark x1="41379" y1="83750" x2="41379" y2="83750"/>
                        <a14:foregroundMark x1="49310" y1="81000" x2="49310" y2="81000"/>
                        <a14:foregroundMark x1="67241" y1="82250" x2="67241" y2="82250"/>
                        <a14:foregroundMark x1="54483" y1="86500" x2="54483" y2="86500"/>
                        <a14:foregroundMark x1="47241" y1="86500" x2="47241" y2="86500"/>
                        <a14:foregroundMark x1="40000" y1="87250" x2="40000" y2="87250"/>
                        <a14:foregroundMark x1="40345" y1="91750" x2="40345" y2="91750"/>
                        <a14:foregroundMark x1="53103" y1="10250" x2="53103" y2="10250"/>
                        <a14:foregroundMark x1="55862" y1="89250" x2="55862" y2="89250"/>
                        <a14:foregroundMark x1="56552" y1="93500" x2="56552" y2="93500"/>
                        <a14:backgroundMark x1="33448" y1="76750" x2="33448" y2="76750"/>
                        <a14:backgroundMark x1="36552" y1="85250" x2="36552" y2="85250"/>
                        <a14:backgroundMark x1="19310" y1="66500" x2="19310" y2="66500"/>
                        <a14:backgroundMark x1="79310" y1="69500" x2="79310" y2="69500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3720" b="10670"/>
          <a:stretch/>
        </p:blipFill>
        <p:spPr>
          <a:xfrm>
            <a:off x="1727203" y="3187701"/>
            <a:ext cx="3009900" cy="314960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0218" r="9024"/>
          <a:stretch/>
        </p:blipFill>
        <p:spPr>
          <a:xfrm flipH="1">
            <a:off x="2501900" y="1738998"/>
            <a:ext cx="1587500" cy="14741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16200000">
            <a:off x="-1046082" y="3823795"/>
            <a:ext cx="4442242" cy="5847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CCFFCC"/>
            </a:solidFill>
          </a:ln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TNF</a:t>
            </a:r>
            <a:r>
              <a:rPr lang="x-none" sz="3200" b="1" dirty="0">
                <a:solidFill>
                  <a:srgbClr val="000000"/>
                </a:solidFill>
              </a:rPr>
              <a:t>-</a:t>
            </a:r>
            <a:r>
              <a:rPr lang="x-none" sz="32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x-none" sz="3200" b="1" dirty="0">
                <a:solidFill>
                  <a:srgbClr val="000000"/>
                </a:solidFill>
              </a:rPr>
              <a:t>, </a:t>
            </a:r>
            <a:r>
              <a:rPr lang="x-none" sz="32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IL-1</a:t>
            </a:r>
            <a:r>
              <a:rPr lang="x-none" sz="3200" b="1" dirty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x-none" sz="3200" b="1" dirty="0">
                <a:solidFill>
                  <a:srgbClr val="000000"/>
                </a:solidFill>
              </a:rPr>
              <a:t>, </a:t>
            </a:r>
            <a:r>
              <a:rPr lang="x-none" sz="32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and IL-6</a:t>
            </a:r>
            <a:r>
              <a:rPr lang="en-US" sz="32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Acute Phase Response 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485900" y="2058342"/>
            <a:ext cx="7645403" cy="461665"/>
            <a:chOff x="1638297" y="1879600"/>
            <a:chExt cx="7645403" cy="461665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1638297" y="2146300"/>
              <a:ext cx="1600203" cy="49858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6" idx="1"/>
            </p:cNvCxnSpPr>
            <p:nvPr/>
          </p:nvCxnSpPr>
          <p:spPr>
            <a:xfrm flipV="1">
              <a:off x="3429000" y="2110433"/>
              <a:ext cx="1625600" cy="23168"/>
            </a:xfrm>
            <a:prstGeom prst="straightConnector1">
              <a:avLst/>
            </a:prstGeom>
            <a:ln w="76200" cmpd="sng">
              <a:solidFill>
                <a:srgbClr val="FFFF00"/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054600" y="1879600"/>
              <a:ext cx="422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 Rounded MT Bold"/>
                  <a:cs typeface="Arial Rounded MT Bold"/>
                </a:rPr>
                <a:t>[Prostaglandin] </a:t>
              </a:r>
              <a:r>
                <a:rPr lang="en-US" b="1" dirty="0" smtClean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1100" b="1" dirty="0" smtClean="0">
                  <a:latin typeface="Wingdings"/>
                  <a:ea typeface="Wingdings"/>
                  <a:cs typeface="Wingdings"/>
                  <a:sym typeface="Wingdings"/>
                </a:rPr>
                <a:t> </a:t>
              </a:r>
              <a:r>
                <a:rPr lang="en-US" b="1" dirty="0">
                  <a:latin typeface="Arial Rounded MT Bold"/>
                  <a:cs typeface="Arial Rounded MT Bold"/>
                  <a:sym typeface="Wingdings"/>
                </a:rPr>
                <a:t>Fever </a:t>
              </a:r>
              <a:r>
                <a:rPr lang="en-US" b="1" dirty="0">
                  <a:latin typeface="Arial Rounded MT Bold"/>
                  <a:cs typeface="Arial Rounded MT Bold"/>
                </a:rPr>
                <a:t>     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60500" y="2704469"/>
            <a:ext cx="7721600" cy="2682240"/>
            <a:chOff x="1612900" y="2552069"/>
            <a:chExt cx="7721600" cy="2682240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612900" y="4756150"/>
              <a:ext cx="1625600" cy="635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" name="Content Placeholder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73068624"/>
                </p:ext>
              </p:extLst>
            </p:nvPr>
          </p:nvGraphicFramePr>
          <p:xfrm>
            <a:off x="5537200" y="2552069"/>
            <a:ext cx="3797300" cy="268224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585488"/>
                  <a:gridCol w="3211812"/>
                </a:tblGrid>
                <a:tr h="343532">
                  <a:tc>
                    <a:txBody>
                      <a:bodyPr/>
                      <a:lstStyle/>
                      <a:p>
                        <a:r>
                          <a:rPr lang="en-US" sz="1800" b="0" dirty="0" smtClean="0">
                            <a:solidFill>
                              <a:srgbClr val="FF0000"/>
                            </a:solidFill>
                            <a:latin typeface="Wingdings"/>
                            <a:ea typeface="Wingdings"/>
                            <a:cs typeface="Wingdings"/>
                            <a:sym typeface="Wingdings"/>
                          </a:rPr>
                          <a:t></a:t>
                        </a:r>
                        <a:endParaRPr lang="en-US" sz="1800" b="0" dirty="0">
                          <a:solidFill>
                            <a:srgbClr val="FF0000"/>
                          </a:solidFill>
                          <a:latin typeface="Arial Rounded MT Bold"/>
                          <a:cs typeface="Arial Rounded MT Bold"/>
                        </a:endParaRPr>
                      </a:p>
                    </a:txBody>
                    <a:tcPr>
                      <a:lnL w="76200" cap="flat" cmpd="sng" algn="ctr">
                        <a:solidFill>
                          <a:srgbClr val="CCFF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76200" cap="flat" cmpd="sng" algn="ctr">
                        <a:solidFill>
                          <a:srgbClr val="CCFF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sz="2000" b="0" dirty="0" smtClean="0">
                            <a:solidFill>
                              <a:srgbClr val="FF0000"/>
                            </a:solidFill>
                            <a:latin typeface="Arial Rounded MT Bold"/>
                            <a:cs typeface="Arial Rounded MT Bold"/>
                          </a:rPr>
                          <a:t>Albumin</a:t>
                        </a:r>
                        <a:endParaRPr lang="en-US" sz="2000" b="0" dirty="0">
                          <a:solidFill>
                            <a:srgbClr val="FF0000"/>
                          </a:solidFill>
                          <a:latin typeface="Arial Rounded MT Bold"/>
                          <a:cs typeface="Arial Rounded MT Bold"/>
                        </a:endParaRPr>
                      </a:p>
                    </a:txBody>
                    <a:tcPr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76200" cap="flat" cmpd="sng" algn="ctr">
                        <a:solidFill>
                          <a:srgbClr val="CCFF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76200" cap="flat" cmpd="sng" algn="ctr">
                        <a:solidFill>
                          <a:srgbClr val="CCFF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  <a:tr h="2082168">
                  <a:tc>
                    <a:txBody>
                      <a:bodyPr/>
                      <a:lstStyle/>
                      <a:p>
                        <a:r>
                          <a:rPr lang="en-US" sz="1600" b="0" dirty="0" smtClean="0">
                            <a:solidFill>
                              <a:srgbClr val="008000"/>
                            </a:solidFill>
                            <a:latin typeface="Wingdings"/>
                            <a:ea typeface="Wingdings"/>
                            <a:cs typeface="Wingdings"/>
                            <a:sym typeface="Wingdings"/>
                          </a:rPr>
                          <a:t></a:t>
                        </a:r>
                        <a:r>
                          <a:rPr lang="en-US" sz="700" b="0" baseline="0" dirty="0" smtClean="0">
                            <a:solidFill>
                              <a:srgbClr val="008000"/>
                            </a:solidFill>
                            <a:latin typeface="Wingdings"/>
                            <a:ea typeface="Wingdings"/>
                            <a:cs typeface="Wingdings"/>
                            <a:sym typeface="Wingdings"/>
                          </a:rPr>
                          <a:t> </a:t>
                        </a:r>
                        <a:r>
                          <a:rPr lang="en-US" sz="1400" b="0" baseline="0" dirty="0" smtClean="0">
                            <a:solidFill>
                              <a:srgbClr val="008000"/>
                            </a:solidFill>
                            <a:latin typeface="Arial Rounded MT Bold"/>
                            <a:ea typeface="Wingdings"/>
                            <a:cs typeface="Arial Rounded MT Bold"/>
                            <a:sym typeface="Wingdings"/>
                          </a:rPr>
                          <a:t>Acute Phase Proteins</a:t>
                        </a:r>
                        <a:endParaRPr lang="en-US" sz="1400" b="0" kern="1200" dirty="0" smtClean="0">
                          <a:solidFill>
                            <a:srgbClr val="008000"/>
                          </a:solidFill>
                          <a:latin typeface="Arial Rounded MT Bold"/>
                          <a:ea typeface="Wingdings"/>
                          <a:cs typeface="Arial Rounded MT Bold"/>
                          <a:sym typeface="Wingdings"/>
                        </a:endParaRPr>
                      </a:p>
                    </a:txBody>
                    <a:tcPr vert="vert270">
                      <a:lnL w="76200" cap="flat" cmpd="sng" algn="ctr">
                        <a:solidFill>
                          <a:srgbClr val="CCFF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76200" cap="flat" cmpd="sng" algn="ctr">
                        <a:solidFill>
                          <a:srgbClr val="CCFF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177800" indent="-177800">
                          <a:buFont typeface="Arial"/>
                          <a:buChar char="•"/>
                        </a:pPr>
                        <a:r>
                          <a:rPr lang="en-US" sz="160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C-reactive protein (CRP)</a:t>
                        </a:r>
                      </a:p>
                      <a:p>
                        <a:pPr marL="177800" indent="-177800">
                          <a:buFont typeface="Arial"/>
                          <a:buChar char="•"/>
                        </a:pPr>
                        <a:r>
                          <a:rPr lang="en-US" sz="160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Serum amyloid</a:t>
                        </a:r>
                      </a:p>
                      <a:p>
                        <a:pPr marL="177800" indent="-177800">
                          <a:buFont typeface="Arial"/>
                          <a:buChar char="•"/>
                        </a:pPr>
                        <a:r>
                          <a:rPr lang="en-US" sz="160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Fibrinogen, Prothrombin, Factor VIII, von </a:t>
                        </a:r>
                        <a:r>
                          <a:rPr lang="en-US" sz="1600" dirty="0" err="1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Willebrand</a:t>
                        </a:r>
                        <a:r>
                          <a:rPr lang="en-US" sz="1600" baseline="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 </a:t>
                        </a:r>
                        <a:r>
                          <a:rPr lang="en-US" sz="160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f.</a:t>
                        </a:r>
                      </a:p>
                      <a:p>
                        <a:pPr marL="177800" indent="-177800">
                          <a:buFont typeface="Arial"/>
                          <a:buChar char="•"/>
                        </a:pPr>
                        <a:r>
                          <a:rPr lang="en-US" sz="160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Plasminogen</a:t>
                        </a:r>
                      </a:p>
                      <a:p>
                        <a:pPr marL="177800" indent="-177800">
                          <a:buFont typeface="Arial"/>
                          <a:buChar char="•"/>
                        </a:pPr>
                        <a:r>
                          <a:rPr lang="en-US" sz="160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Alpha 2-macroglobulin</a:t>
                        </a:r>
                      </a:p>
                      <a:p>
                        <a:pPr marL="177800" indent="-177800">
                          <a:buFont typeface="Arial"/>
                          <a:buChar char="•"/>
                        </a:pPr>
                        <a:r>
                          <a:rPr lang="en-US" sz="160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Mannose binding protein</a:t>
                        </a:r>
                      </a:p>
                      <a:p>
                        <a:pPr marL="177800" indent="-177800">
                          <a:buFont typeface="Arial"/>
                          <a:buChar char="•"/>
                        </a:pPr>
                        <a:r>
                          <a:rPr lang="en-US" sz="160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Complement components</a:t>
                        </a:r>
                      </a:p>
                      <a:p>
                        <a:pPr marL="177800" indent="-177800">
                          <a:buFont typeface="Arial"/>
                          <a:buChar char="•"/>
                        </a:pPr>
                        <a:r>
                          <a:rPr lang="en-US" sz="160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Ferritin,</a:t>
                        </a:r>
                        <a:r>
                          <a:rPr lang="en-US" sz="1600" baseline="0" dirty="0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 </a:t>
                        </a:r>
                        <a:r>
                          <a:rPr lang="en-US" sz="1600" baseline="0" dirty="0" err="1" smtClean="0">
                            <a:solidFill>
                              <a:srgbClr val="008000"/>
                            </a:solidFill>
                            <a:latin typeface="Arial Rounded MT Bold"/>
                            <a:cs typeface="Arial Rounded MT Bold"/>
                          </a:rPr>
                          <a:t>Ceruloplasmin</a:t>
                        </a:r>
                        <a:endParaRPr lang="en-US" sz="1600" dirty="0" smtClean="0">
                          <a:solidFill>
                            <a:srgbClr val="008000"/>
                          </a:solidFill>
                          <a:latin typeface="Arial Rounded MT Bold"/>
                          <a:cs typeface="Arial Rounded MT Bold"/>
                        </a:endParaRPr>
                      </a:p>
                    </a:txBody>
                    <a:tcPr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76200" cap="flat" cmpd="sng" algn="ctr">
                        <a:solidFill>
                          <a:srgbClr val="CCFF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76200" cap="flat" cmpd="sng" algn="ctr">
                        <a:solidFill>
                          <a:srgbClr val="CCFF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</a:tbl>
            </a:graphicData>
          </a:graphic>
        </p:graphicFrame>
        <p:cxnSp>
          <p:nvCxnSpPr>
            <p:cNvPr id="14" name="Straight Arrow Connector 13"/>
            <p:cNvCxnSpPr>
              <a:endCxn id="11" idx="1"/>
            </p:cNvCxnSpPr>
            <p:nvPr/>
          </p:nvCxnSpPr>
          <p:spPr>
            <a:xfrm flipV="1">
              <a:off x="3352800" y="3893189"/>
              <a:ext cx="2184400" cy="869312"/>
            </a:xfrm>
            <a:prstGeom prst="straightConnector1">
              <a:avLst/>
            </a:prstGeom>
            <a:ln w="76200" cmpd="sng">
              <a:solidFill>
                <a:srgbClr val="FFFF00"/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549400" y="5546749"/>
            <a:ext cx="7899400" cy="1034332"/>
            <a:chOff x="1701800" y="5394346"/>
            <a:chExt cx="7899400" cy="10343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9" b="98152" l="1302" r="98817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709564" y="5394346"/>
              <a:ext cx="1618335" cy="103433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15200" y="5689600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 Rounded MT Bold"/>
                  <a:cs typeface="Arial Rounded MT Bold"/>
                </a:rPr>
                <a:t>Leukocytosis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701800" y="6038850"/>
              <a:ext cx="2400300" cy="4445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102100" y="5969000"/>
              <a:ext cx="1879600" cy="114301"/>
            </a:xfrm>
            <a:prstGeom prst="straightConnector1">
              <a:avLst/>
            </a:prstGeom>
            <a:ln w="76200" cmpd="sng">
              <a:solidFill>
                <a:srgbClr val="FFFF00"/>
              </a:solidFill>
              <a:prstDash val="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2785534" y="3149600"/>
            <a:ext cx="905933" cy="9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943600" y="2082800"/>
            <a:ext cx="3314700" cy="4165600"/>
            <a:chOff x="5613400" y="2349500"/>
            <a:chExt cx="3314700" cy="4165600"/>
          </a:xfrm>
        </p:grpSpPr>
        <p:sp>
          <p:nvSpPr>
            <p:cNvPr id="23" name="Rounded Rectangle 22"/>
            <p:cNvSpPr/>
            <p:nvPr/>
          </p:nvSpPr>
          <p:spPr>
            <a:xfrm>
              <a:off x="7353300" y="2349500"/>
              <a:ext cx="1079500" cy="381000"/>
            </a:xfrm>
            <a:prstGeom prst="roundRect">
              <a:avLst/>
            </a:prstGeom>
            <a:noFill/>
            <a:ln w="38100" cmpd="sng">
              <a:solidFill>
                <a:srgbClr val="FF254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832600" y="6184900"/>
              <a:ext cx="2095500" cy="330200"/>
            </a:xfrm>
            <a:prstGeom prst="roundRect">
              <a:avLst/>
            </a:prstGeom>
            <a:noFill/>
            <a:ln w="38100" cmpd="sng">
              <a:solidFill>
                <a:srgbClr val="FF254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613400" y="2971800"/>
              <a:ext cx="1282700" cy="381000"/>
            </a:xfrm>
            <a:prstGeom prst="roundRect">
              <a:avLst/>
            </a:prstGeom>
            <a:noFill/>
            <a:ln w="38100" cmpd="sng">
              <a:solidFill>
                <a:srgbClr val="FF254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651500" y="3352800"/>
              <a:ext cx="2590800" cy="342900"/>
            </a:xfrm>
            <a:prstGeom prst="roundRect">
              <a:avLst/>
            </a:prstGeom>
            <a:noFill/>
            <a:ln w="38100" cmpd="sng">
              <a:solidFill>
                <a:srgbClr val="FF254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515903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4E8CFD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Tissue Defense Response - Vascular 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1654" y="1714507"/>
            <a:ext cx="3875617" cy="1511299"/>
          </a:xfrm>
        </p:spPr>
        <p:txBody>
          <a:bodyPr>
            <a:noAutofit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US" sz="2800" dirty="0" smtClean="0"/>
              <a:t>Neutrophil 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activation 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adhesion  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diapedesis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16501" y="1712508"/>
            <a:ext cx="4813299" cy="4734537"/>
            <a:chOff x="5016500" y="1636302"/>
            <a:chExt cx="4813299" cy="47345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310" t="27037" r="1780" b="1296"/>
            <a:stretch/>
          </p:blipFill>
          <p:spPr>
            <a:xfrm>
              <a:off x="5016500" y="1636302"/>
              <a:ext cx="4813299" cy="44215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219139" y="6061207"/>
              <a:ext cx="4408021" cy="309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5pPr>
              <a:lvl6pPr marL="15367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6pPr>
              <a:lvl7pPr marL="19939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7pPr>
              <a:lvl8pPr marL="24511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8pPr>
              <a:lvl9pPr marL="2908300" indent="-2159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9pPr>
            </a:lstStyle>
            <a:p>
              <a:pPr algn="ctr"/>
              <a:r>
                <a:rPr lang="en-GB" sz="1100" b="1" dirty="0">
                  <a:solidFill>
                    <a:schemeClr val="tx1"/>
                  </a:solidFill>
                  <a:latin typeface="Arial" charset="0"/>
                </a:rPr>
                <a:t>Wagner D D </a:t>
              </a:r>
              <a:r>
                <a:rPr lang="en-GB" sz="1100" b="1" i="1" dirty="0" err="1">
                  <a:solidFill>
                    <a:schemeClr val="tx1"/>
                  </a:solidFill>
                  <a:latin typeface="Arial" charset="0"/>
                </a:rPr>
                <a:t>Arterioscler</a:t>
              </a:r>
              <a:r>
                <a:rPr lang="en-GB" sz="1100" b="1" i="1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GB" sz="1100" b="1" i="1" dirty="0" err="1">
                  <a:solidFill>
                    <a:schemeClr val="tx1"/>
                  </a:solidFill>
                  <a:latin typeface="Arial" charset="0"/>
                </a:rPr>
                <a:t>Thromb</a:t>
              </a:r>
              <a:r>
                <a:rPr lang="en-GB" sz="1100" b="1" i="1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GB" sz="1100" b="1" i="1" dirty="0" err="1">
                  <a:solidFill>
                    <a:schemeClr val="tx1"/>
                  </a:solidFill>
                  <a:latin typeface="Arial" charset="0"/>
                </a:rPr>
                <a:t>Vasc</a:t>
              </a:r>
              <a:r>
                <a:rPr lang="en-GB" sz="1100" b="1" i="1" dirty="0">
                  <a:solidFill>
                    <a:schemeClr val="tx1"/>
                  </a:solidFill>
                  <a:latin typeface="Arial" charset="0"/>
                </a:rPr>
                <a:t> Biol</a:t>
              </a:r>
              <a:r>
                <a:rPr lang="en-GB" sz="1100" b="1" dirty="0">
                  <a:solidFill>
                    <a:schemeClr val="tx1"/>
                  </a:solidFill>
                  <a:latin typeface="Arial" charset="0"/>
                </a:rPr>
                <a:t>. 2005;25:1321-1324</a:t>
              </a:r>
            </a:p>
          </p:txBody>
        </p:sp>
      </p:grpSp>
      <p:sp>
        <p:nvSpPr>
          <p:cNvPr id="9" name="Content Placeholder 3"/>
          <p:cNvSpPr txBox="1">
            <a:spLocks/>
          </p:cNvSpPr>
          <p:nvPr/>
        </p:nvSpPr>
        <p:spPr>
          <a:xfrm>
            <a:off x="501650" y="3348568"/>
            <a:ext cx="4933950" cy="3176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00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80000"/>
              </a:lnSpc>
              <a:buFont typeface="+mj-lt"/>
              <a:buAutoNum type="arabicPeriod" startAt="2"/>
            </a:pPr>
            <a:r>
              <a:rPr lang="en-US" sz="2800" dirty="0" smtClean="0"/>
              <a:t>Endothelial cell 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permeability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cell injury [gaps] 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2"/>
            </a:pPr>
            <a:r>
              <a:rPr lang="en-US" sz="2800" dirty="0" smtClean="0"/>
              <a:t>Intravascular changes 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fibrin deposition 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lphaLcPeriod"/>
            </a:pPr>
            <a:r>
              <a:rPr lang="en-US" sz="2400" dirty="0" smtClean="0">
                <a:solidFill>
                  <a:srgbClr val="FFFFFF"/>
                </a:solidFill>
              </a:rPr>
              <a:t>platelet plug - </a:t>
            </a:r>
            <a:r>
              <a:rPr lang="en-US" sz="2400" dirty="0" smtClean="0">
                <a:solidFill>
                  <a:srgbClr val="FFFF00"/>
                </a:solidFill>
              </a:rPr>
              <a:t>clotting</a:t>
            </a:r>
          </a:p>
          <a:p>
            <a:pPr marL="914400" lvl="1" indent="-514350">
              <a:lnSpc>
                <a:spcPct val="80000"/>
              </a:lnSpc>
              <a:buFont typeface="+mj-lt"/>
              <a:buAutoNum type="alphaLcPeriod"/>
            </a:pPr>
            <a:r>
              <a:rPr lang="en-US" sz="2400" u="sng" dirty="0" smtClean="0"/>
              <a:t>reduced No. perfused capillaries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902203" y="1718733"/>
            <a:ext cx="3869267" cy="1998134"/>
          </a:xfrm>
          <a:prstGeom prst="roundRect">
            <a:avLst/>
          </a:prstGeom>
          <a:noFill/>
          <a:ln w="3810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256867" y="3780366"/>
            <a:ext cx="3699933" cy="2302934"/>
          </a:xfrm>
          <a:prstGeom prst="roundRect">
            <a:avLst/>
          </a:prstGeom>
          <a:noFill/>
          <a:ln w="3810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4144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E8CFD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TDR: Capillary Density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2099"/>
          <a:stretch/>
        </p:blipFill>
        <p:spPr>
          <a:xfrm>
            <a:off x="512233" y="2861733"/>
            <a:ext cx="4572000" cy="3053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3F6EFF"/>
            </a:solidFill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93229" y="2328339"/>
            <a:ext cx="3410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High capillary density </a:t>
            </a:r>
            <a:endParaRPr lang="en-US" dirty="0">
              <a:latin typeface="Arial Rounded MT Bold"/>
              <a:cs typeface="Arial Rounded MT Bold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95900" y="2328333"/>
            <a:ext cx="4572000" cy="3586986"/>
            <a:chOff x="5295900" y="1972733"/>
            <a:chExt cx="4572000" cy="35869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52099"/>
            <a:stretch/>
          </p:blipFill>
          <p:spPr>
            <a:xfrm>
              <a:off x="5295900" y="2506134"/>
              <a:ext cx="4572000" cy="30535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3F6EFF"/>
              </a:solidFill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5913640" y="1972733"/>
              <a:ext cx="33365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/>
                  <a:cs typeface="Arial Rounded MT Bold"/>
                </a:rPr>
                <a:t>Low capillary density </a:t>
              </a:r>
              <a:endParaRPr lang="en-US" dirty="0">
                <a:latin typeface="Arial Rounded MT Bold"/>
                <a:cs typeface="Arial Rounded MT Bold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6362707"/>
            <a:ext cx="2743200" cy="231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6481" t="2346" r="2388" b="29012"/>
          <a:stretch/>
        </p:blipFill>
        <p:spPr>
          <a:xfrm>
            <a:off x="7442204" y="160871"/>
            <a:ext cx="2362200" cy="2280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18523" y="5931546"/>
            <a:ext cx="9556381" cy="1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1200" b="1" dirty="0" err="1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Sidestream Dark-Field Images of Sublingual Microcirculation in a Healthy Volunteer and a Patient with Septic Shock.</a:t>
            </a:r>
            <a:endParaRPr lang="en-GB" sz="1200" b="1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1883354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4E8CFD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TDR: Organ Dysfunction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641603" y="1778007"/>
            <a:ext cx="2472267" cy="5003799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PaO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:FiO</a:t>
            </a:r>
            <a:r>
              <a:rPr lang="en-US" baseline="-25000" dirty="0">
                <a:solidFill>
                  <a:srgbClr val="FFFFFF"/>
                </a:solidFill>
              </a:rPr>
              <a:t>2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Platelet count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Bilirubin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64309" y="2019297"/>
            <a:ext cx="3326354" cy="47328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</a:rPr>
              <a:t>Blood pressure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</a:rPr>
              <a:t>Vasopressor dose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</a:rPr>
              <a:t>Glasgow Coma Score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</a:rPr>
              <a:t>Creatinine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</a:rPr>
              <a:t>Urinary output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92767" y="371377"/>
            <a:ext cx="1629266" cy="1035447"/>
            <a:chOff x="5290704" y="2506134"/>
            <a:chExt cx="4618397" cy="305358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t="52099"/>
            <a:stretch/>
          </p:blipFill>
          <p:spPr>
            <a:xfrm>
              <a:off x="5295900" y="2506134"/>
              <a:ext cx="4572000" cy="30535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5290704" y="4631892"/>
              <a:ext cx="4618397" cy="77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 Rounded MT Bold"/>
                  <a:cs typeface="Arial Rounded MT Bold"/>
                </a:rPr>
                <a:t>Low </a:t>
              </a:r>
              <a:r>
                <a:rPr lang="en-US" sz="1100" b="1" dirty="0" smtClean="0">
                  <a:latin typeface="Arial Rounded MT Bold"/>
                  <a:cs typeface="Arial Rounded MT Bold"/>
                </a:rPr>
                <a:t>capillary</a:t>
              </a:r>
              <a:r>
                <a:rPr lang="en-US" sz="1100" dirty="0" smtClean="0">
                  <a:latin typeface="Arial Rounded MT Bold"/>
                  <a:cs typeface="Arial Rounded MT Bold"/>
                </a:rPr>
                <a:t> density </a:t>
              </a:r>
              <a:endParaRPr lang="en-US" sz="1100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0278" y="1835149"/>
            <a:ext cx="2184708" cy="4540251"/>
            <a:chOff x="540278" y="1644649"/>
            <a:chExt cx="2184708" cy="4540251"/>
          </a:xfrm>
        </p:grpSpPr>
        <p:grpSp>
          <p:nvGrpSpPr>
            <p:cNvPr id="5" name="Group 4"/>
            <p:cNvGrpSpPr/>
            <p:nvPr/>
          </p:nvGrpSpPr>
          <p:grpSpPr>
            <a:xfrm>
              <a:off x="555849" y="1644649"/>
              <a:ext cx="2153573" cy="1625600"/>
              <a:chOff x="7590963" y="3124200"/>
              <a:chExt cx="2153573" cy="162560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90963" y="3124200"/>
                <a:ext cx="2153573" cy="1625600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8168228" y="3767640"/>
                <a:ext cx="9990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lungs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40278" y="4838700"/>
              <a:ext cx="2184708" cy="1346200"/>
              <a:chOff x="6616700" y="5181600"/>
              <a:chExt cx="2413308" cy="154940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4"/>
              <a:srcRect l="2500" t="8333" r="5714"/>
              <a:stretch/>
            </p:blipFill>
            <p:spPr>
              <a:xfrm>
                <a:off x="6616700" y="5181600"/>
                <a:ext cx="2413308" cy="1549400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7346301" y="5725468"/>
                <a:ext cx="1053941" cy="531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Liver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23382" y="3505482"/>
              <a:ext cx="2018501" cy="1027893"/>
              <a:chOff x="7150100" y="1877346"/>
              <a:chExt cx="2018501" cy="1027893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8120" y="1877346"/>
                <a:ext cx="1804280" cy="102789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150100" y="2171700"/>
                <a:ext cx="20185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 Rounded MT Bold"/>
                    <a:cs typeface="Arial Rounded MT Bold"/>
                  </a:rPr>
                  <a:t>Hematopoietic</a:t>
                </a:r>
                <a:endParaRPr lang="en-US" sz="2000" b="1" dirty="0">
                  <a:latin typeface="Arial Rounded MT Bold"/>
                  <a:cs typeface="Arial Rounded MT Bold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954119" y="1875106"/>
            <a:ext cx="1624472" cy="4532044"/>
            <a:chOff x="4954119" y="1684606"/>
            <a:chExt cx="1624472" cy="4532044"/>
          </a:xfrm>
        </p:grpSpPr>
        <p:grpSp>
          <p:nvGrpSpPr>
            <p:cNvPr id="42" name="Group 41"/>
            <p:cNvGrpSpPr/>
            <p:nvPr/>
          </p:nvGrpSpPr>
          <p:grpSpPr>
            <a:xfrm>
              <a:off x="5008368" y="1684606"/>
              <a:ext cx="1515974" cy="1545699"/>
              <a:chOff x="4638339" y="3162299"/>
              <a:chExt cx="2149742" cy="224423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6"/>
              <a:srcRect l="12685" t="15433" r="10359" b="4228"/>
              <a:stretch/>
            </p:blipFill>
            <p:spPr>
              <a:xfrm>
                <a:off x="4638339" y="3162299"/>
                <a:ext cx="2149742" cy="2244236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004766" y="4127341"/>
                <a:ext cx="1498464" cy="670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Heart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078139" y="4806950"/>
              <a:ext cx="1376432" cy="1409700"/>
              <a:chOff x="4445000" y="5029200"/>
              <a:chExt cx="1799950" cy="172720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4445000" y="5029200"/>
                <a:ext cx="1727200" cy="17272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728952" y="5661968"/>
                <a:ext cx="1515998" cy="565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kidney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954119" y="3397129"/>
              <a:ext cx="1624472" cy="1244599"/>
              <a:chOff x="928228" y="5277792"/>
              <a:chExt cx="1624472" cy="124459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591" b="93409" l="265" r="97090"/>
                        </a14:imgEffect>
                      </a14:imgLayer>
                    </a14:imgProps>
                  </a:ext>
                </a:extLst>
              </a:blip>
              <a:srcRect b="22046"/>
              <a:stretch/>
            </p:blipFill>
            <p:spPr>
              <a:xfrm>
                <a:off x="928228" y="5277792"/>
                <a:ext cx="1624472" cy="1244599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247781" y="5669259"/>
                <a:ext cx="9853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Brain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022161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solidFill>
            <a:srgbClr val="4E8CFD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TDR: Organ Dysfunction-SOFA Score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746255"/>
            <a:ext cx="7315200" cy="4603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rgbClr val="3F6EFF"/>
            </a:solidFill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901412" y="1831561"/>
            <a:ext cx="1244888" cy="4442242"/>
            <a:chOff x="901412" y="1831561"/>
            <a:chExt cx="1244888" cy="4442242"/>
          </a:xfrm>
        </p:grpSpPr>
        <p:sp>
          <p:nvSpPr>
            <p:cNvPr id="15" name="TextBox 14"/>
            <p:cNvSpPr txBox="1"/>
            <p:nvPr/>
          </p:nvSpPr>
          <p:spPr>
            <a:xfrm rot="16200000">
              <a:off x="-1027321" y="3760294"/>
              <a:ext cx="4442242" cy="584776"/>
            </a:xfrm>
            <a:prstGeom prst="rect">
              <a:avLst/>
            </a:prstGeom>
            <a:solidFill>
              <a:srgbClr val="FFFF00"/>
            </a:solidFill>
            <a:ln w="38100" cmpd="sng">
              <a:solidFill>
                <a:srgbClr val="3F6E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x-none" sz="3200" b="1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TNF</a:t>
              </a:r>
              <a:r>
                <a:rPr lang="x-none" sz="3200" b="1" dirty="0">
                  <a:solidFill>
                    <a:srgbClr val="000000"/>
                  </a:solidFill>
                </a:rPr>
                <a:t>-</a:t>
              </a:r>
              <a:r>
                <a:rPr lang="x-none" sz="3200" b="1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a</a:t>
              </a:r>
              <a:r>
                <a:rPr lang="x-none" sz="3200" b="1" dirty="0">
                  <a:solidFill>
                    <a:srgbClr val="000000"/>
                  </a:solidFill>
                </a:rPr>
                <a:t>, </a:t>
              </a:r>
              <a:r>
                <a:rPr lang="x-none" sz="3200" b="1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IL-1</a:t>
              </a:r>
              <a:r>
                <a:rPr lang="x-none" sz="3200" b="1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x-none" sz="3200" b="1" dirty="0">
                  <a:solidFill>
                    <a:srgbClr val="000000"/>
                  </a:solidFill>
                </a:rPr>
                <a:t>, </a:t>
              </a:r>
              <a:r>
                <a:rPr lang="x-none" sz="3200" b="1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and IL-6</a:t>
              </a:r>
              <a:r>
                <a:rPr lang="en-US" sz="3200" b="1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11300" y="2438400"/>
              <a:ext cx="635000" cy="3365500"/>
              <a:chOff x="1511300" y="2349500"/>
              <a:chExt cx="635000" cy="3365500"/>
            </a:xfrm>
          </p:grpSpPr>
          <p:sp>
            <p:nvSpPr>
              <p:cNvPr id="7" name="Right Arrow 6"/>
              <p:cNvSpPr/>
              <p:nvPr/>
            </p:nvSpPr>
            <p:spPr>
              <a:xfrm>
                <a:off x="1511300" y="3086100"/>
                <a:ext cx="635000" cy="381000"/>
              </a:xfrm>
              <a:prstGeom prst="rightArrow">
                <a:avLst>
                  <a:gd name="adj1" fmla="val 50000"/>
                  <a:gd name="adj2" fmla="val 96667"/>
                </a:avLst>
              </a:prstGeom>
              <a:solidFill>
                <a:srgbClr val="FFEA18"/>
              </a:solidFill>
              <a:ln w="38100" cmpd="sng">
                <a:solidFill>
                  <a:srgbClr val="3F6E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Arrow 7"/>
              <p:cNvSpPr/>
              <p:nvPr/>
            </p:nvSpPr>
            <p:spPr>
              <a:xfrm>
                <a:off x="1511300" y="3606800"/>
                <a:ext cx="635000" cy="381000"/>
              </a:xfrm>
              <a:prstGeom prst="rightArrow">
                <a:avLst>
                  <a:gd name="adj1" fmla="val 50000"/>
                  <a:gd name="adj2" fmla="val 96667"/>
                </a:avLst>
              </a:prstGeom>
              <a:solidFill>
                <a:srgbClr val="FFEA18"/>
              </a:solidFill>
              <a:ln w="38100" cmpd="sng">
                <a:solidFill>
                  <a:srgbClr val="3F6E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Arrow 8"/>
              <p:cNvSpPr/>
              <p:nvPr/>
            </p:nvSpPr>
            <p:spPr>
              <a:xfrm>
                <a:off x="1511300" y="4102100"/>
                <a:ext cx="635000" cy="381000"/>
              </a:xfrm>
              <a:prstGeom prst="rightArrow">
                <a:avLst>
                  <a:gd name="adj1" fmla="val 50000"/>
                  <a:gd name="adj2" fmla="val 96667"/>
                </a:avLst>
              </a:prstGeom>
              <a:solidFill>
                <a:srgbClr val="FFEA18"/>
              </a:solidFill>
              <a:ln w="38100" cmpd="sng">
                <a:solidFill>
                  <a:srgbClr val="3F6E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Arrow 9"/>
              <p:cNvSpPr/>
              <p:nvPr/>
            </p:nvSpPr>
            <p:spPr>
              <a:xfrm>
                <a:off x="1511300" y="4826000"/>
                <a:ext cx="635000" cy="381000"/>
              </a:xfrm>
              <a:prstGeom prst="rightArrow">
                <a:avLst>
                  <a:gd name="adj1" fmla="val 50000"/>
                  <a:gd name="adj2" fmla="val 96667"/>
                </a:avLst>
              </a:prstGeom>
              <a:solidFill>
                <a:srgbClr val="FFEA18"/>
              </a:solidFill>
              <a:ln w="38100" cmpd="sng">
                <a:solidFill>
                  <a:srgbClr val="3F6E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Arrow 10"/>
              <p:cNvSpPr/>
              <p:nvPr/>
            </p:nvSpPr>
            <p:spPr>
              <a:xfrm>
                <a:off x="1511300" y="5334000"/>
                <a:ext cx="635000" cy="381000"/>
              </a:xfrm>
              <a:prstGeom prst="rightArrow">
                <a:avLst>
                  <a:gd name="adj1" fmla="val 50000"/>
                  <a:gd name="adj2" fmla="val 96667"/>
                </a:avLst>
              </a:prstGeom>
              <a:solidFill>
                <a:srgbClr val="FFEA18"/>
              </a:solidFill>
              <a:ln w="38100" cmpd="sng">
                <a:solidFill>
                  <a:srgbClr val="3F6E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5"/>
              <p:cNvSpPr/>
              <p:nvPr/>
            </p:nvSpPr>
            <p:spPr>
              <a:xfrm>
                <a:off x="1511300" y="2349500"/>
                <a:ext cx="635000" cy="381000"/>
              </a:xfrm>
              <a:prstGeom prst="rightArrow">
                <a:avLst>
                  <a:gd name="adj1" fmla="val 50000"/>
                  <a:gd name="adj2" fmla="val 96667"/>
                </a:avLst>
              </a:prstGeom>
              <a:solidFill>
                <a:srgbClr val="FFEA18"/>
              </a:solidFill>
              <a:ln w="38100" cmpd="sng">
                <a:solidFill>
                  <a:srgbClr val="3F6E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5524499" y="1752600"/>
            <a:ext cx="965201" cy="4610100"/>
          </a:xfrm>
          <a:prstGeom prst="roundRect">
            <a:avLst/>
          </a:prstGeom>
          <a:noFill/>
          <a:ln w="38100" cmpd="sng">
            <a:solidFill>
              <a:srgbClr val="3F6E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1204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265119"/>
            <a:ext cx="9262872" cy="11357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337300"/>
            <a:ext cx="2286000" cy="279206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74751" y="5728229"/>
            <a:ext cx="3730752" cy="271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1739900"/>
            <a:ext cx="9144000" cy="7556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68403" y="2926898"/>
            <a:ext cx="3731203" cy="2703595"/>
            <a:chOff x="1168403" y="2926898"/>
            <a:chExt cx="3731203" cy="27035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t="17407" b="41042"/>
            <a:stretch/>
          </p:blipFill>
          <p:spPr>
            <a:xfrm>
              <a:off x="1168403" y="2926898"/>
              <a:ext cx="3731203" cy="2703595"/>
            </a:xfrm>
            <a:prstGeom prst="rect">
              <a:avLst/>
            </a:prstGeom>
            <a:solidFill>
              <a:srgbClr val="FF0000"/>
            </a:solidFill>
            <a:ln w="19050" cmpd="sng">
              <a:solidFill>
                <a:srgbClr val="FF0000"/>
              </a:solidFill>
            </a:ln>
          </p:spPr>
        </p:pic>
        <p:sp>
          <p:nvSpPr>
            <p:cNvPr id="6" name="Rounded Rectangle 5"/>
            <p:cNvSpPr/>
            <p:nvPr/>
          </p:nvSpPr>
          <p:spPr>
            <a:xfrm>
              <a:off x="1676400" y="2937933"/>
              <a:ext cx="1549400" cy="406400"/>
            </a:xfrm>
            <a:prstGeom prst="roundRect">
              <a:avLst/>
            </a:prstGeom>
            <a:solidFill>
              <a:srgbClr val="FFFF00">
                <a:alpha val="2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40353" y="2904066"/>
            <a:ext cx="3731203" cy="2722034"/>
            <a:chOff x="5340353" y="2904066"/>
            <a:chExt cx="3731203" cy="272203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t="58426"/>
            <a:stretch/>
          </p:blipFill>
          <p:spPr>
            <a:xfrm>
              <a:off x="5340353" y="2921000"/>
              <a:ext cx="3731203" cy="2705100"/>
            </a:xfrm>
            <a:prstGeom prst="rect">
              <a:avLst/>
            </a:prstGeom>
            <a:solidFill>
              <a:srgbClr val="FF0000"/>
            </a:solidFill>
            <a:ln w="19050" cmpd="sng">
              <a:solidFill>
                <a:srgbClr val="FF0000"/>
              </a:solidFill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5858933" y="2904066"/>
              <a:ext cx="2396067" cy="406400"/>
              <a:chOff x="5858933" y="2904066"/>
              <a:chExt cx="2396067" cy="40640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858933" y="2904066"/>
                <a:ext cx="2396067" cy="406400"/>
              </a:xfrm>
              <a:prstGeom prst="roundRect">
                <a:avLst/>
              </a:prstGeom>
              <a:solidFill>
                <a:srgbClr val="FFFF00">
                  <a:alpha val="22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467600" y="2971800"/>
                <a:ext cx="7873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2"/>
                    </a:solidFill>
                  </a:rPr>
                  <a:t>48 hours</a:t>
                </a:r>
                <a:endParaRPr lang="en-US" sz="1200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3" name="Rounded Rectangle 2"/>
          <p:cNvSpPr/>
          <p:nvPr/>
        </p:nvSpPr>
        <p:spPr>
          <a:xfrm>
            <a:off x="1790699" y="4991100"/>
            <a:ext cx="2908301" cy="27305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962649" y="4997450"/>
            <a:ext cx="2908301" cy="27305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8540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/>
              <a:t>ICU </a:t>
            </a:r>
            <a:r>
              <a:rPr lang="en-US" dirty="0" smtClean="0"/>
              <a:t>Note -1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0" y="1720850"/>
            <a:ext cx="9258300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Age - gender</a:t>
            </a:r>
          </a:p>
          <a:p>
            <a:r>
              <a:rPr lang="en-US" sz="3600" dirty="0" smtClean="0"/>
              <a:t>Comorbidities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CV</a:t>
            </a:r>
            <a:r>
              <a:rPr lang="en-US" dirty="0" smtClean="0"/>
              <a:t> [</a:t>
            </a:r>
            <a:r>
              <a:rPr lang="en-US" i="1" dirty="0" smtClean="0"/>
              <a:t>RF</a:t>
            </a:r>
            <a:r>
              <a:rPr lang="en-US" dirty="0" smtClean="0"/>
              <a:t>] = [</a:t>
            </a:r>
            <a:r>
              <a:rPr lang="en-US" i="1" dirty="0" smtClean="0"/>
              <a:t>HTN, DM</a:t>
            </a:r>
            <a:r>
              <a:rPr lang="en-US" dirty="0" smtClean="0"/>
              <a:t>]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ASCVD: AMI (CABGx3 - 2005), CHF [EF 30% - 2010]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Pulmo</a:t>
            </a:r>
            <a:r>
              <a:rPr lang="en-US" dirty="0" smtClean="0"/>
              <a:t> = Smoker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COPD (stage 4) –O2 dep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sz="3600" dirty="0" smtClean="0"/>
              <a:t>Reason for ICU admission</a:t>
            </a:r>
          </a:p>
          <a:p>
            <a:pPr lvl="1"/>
            <a:r>
              <a:rPr lang="en-US" dirty="0" smtClean="0"/>
              <a:t>CAP with severe sepsis – MODS: CV (3), </a:t>
            </a:r>
            <a:r>
              <a:rPr lang="en-US" dirty="0" err="1" smtClean="0"/>
              <a:t>Pulmo</a:t>
            </a:r>
            <a:r>
              <a:rPr lang="en-US" dirty="0" smtClean="0"/>
              <a:t> (3), Renal (2), CNS (2) – SOFA score: 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0909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/>
              <a:t>ICU </a:t>
            </a:r>
            <a:r>
              <a:rPr lang="en-US" dirty="0" smtClean="0"/>
              <a:t>Note - 2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0" y="1720850"/>
            <a:ext cx="92583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Age - gender</a:t>
            </a:r>
          </a:p>
          <a:p>
            <a:r>
              <a:rPr lang="en-US" sz="3600" dirty="0" smtClean="0"/>
              <a:t>Comorbidities …….</a:t>
            </a:r>
          </a:p>
          <a:p>
            <a:r>
              <a:rPr lang="en-US" sz="3600" dirty="0" smtClean="0"/>
              <a:t>Reason for ICU admission </a:t>
            </a:r>
            <a:r>
              <a:rPr lang="en-US" sz="3600" dirty="0" smtClean="0">
                <a:solidFill>
                  <a:srgbClr val="FF0000"/>
                </a:solidFill>
              </a:rPr>
              <a:t>[date]</a:t>
            </a:r>
          </a:p>
          <a:p>
            <a:pPr lvl="1"/>
            <a:r>
              <a:rPr lang="en-US" dirty="0"/>
              <a:t>CAP with severe sepsis – MODS: CV (3), </a:t>
            </a:r>
            <a:r>
              <a:rPr lang="en-US" dirty="0" err="1"/>
              <a:t>Pulmo</a:t>
            </a:r>
            <a:r>
              <a:rPr lang="en-US" dirty="0"/>
              <a:t> (3), Renal (2), CNS (2) – SOFA score: 10 </a:t>
            </a:r>
          </a:p>
          <a:p>
            <a:r>
              <a:rPr lang="en-US" dirty="0" smtClean="0"/>
              <a:t>Conditions resolved during ICU admission:</a:t>
            </a:r>
          </a:p>
          <a:p>
            <a:pPr lvl="1"/>
            <a:r>
              <a:rPr lang="en-US" dirty="0" smtClean="0"/>
              <a:t>MODS: CV [off pressors],  Pulmonary [extubated] </a:t>
            </a:r>
          </a:p>
          <a:p>
            <a:r>
              <a:rPr lang="en-US" dirty="0" smtClean="0"/>
              <a:t>Active ICU issue </a:t>
            </a:r>
          </a:p>
          <a:p>
            <a:pPr lvl="1"/>
            <a:r>
              <a:rPr lang="en-US" dirty="0" smtClean="0"/>
              <a:t>Thrombocytopenia [HIT w/u in progress ], </a:t>
            </a:r>
          </a:p>
          <a:p>
            <a:pPr lvl="1"/>
            <a:r>
              <a:rPr lang="en-US" dirty="0" smtClean="0"/>
              <a:t>AKI [improving]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7176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 smtClean="0"/>
              <a:t>Initial approach – </a:t>
            </a:r>
            <a:r>
              <a:rPr lang="en-US" dirty="0" smtClean="0">
                <a:solidFill>
                  <a:srgbClr val="FF0000"/>
                </a:solidFill>
              </a:rPr>
              <a:t>3 Questions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30070825"/>
              </p:ext>
            </p:extLst>
          </p:nvPr>
        </p:nvGraphicFramePr>
        <p:xfrm>
          <a:off x="514350" y="2146300"/>
          <a:ext cx="454342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5203825" y="2578107"/>
            <a:ext cx="4994275" cy="3568693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Who is this patient</a:t>
            </a:r>
            <a:r>
              <a:rPr lang="en-US" sz="3200" dirty="0" smtClean="0">
                <a:solidFill>
                  <a:srgbClr val="FFFFFF"/>
                </a:solidFill>
              </a:rPr>
              <a:t>?</a:t>
            </a:r>
          </a:p>
          <a:p>
            <a:pPr marL="0" lvl="0" indent="0">
              <a:lnSpc>
                <a:spcPct val="130000"/>
              </a:lnSpc>
              <a:buNone/>
            </a:pPr>
            <a:endParaRPr lang="en-US" sz="3200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FFFF"/>
                </a:solidFill>
              </a:rPr>
              <a:t>What </a:t>
            </a:r>
            <a:r>
              <a:rPr lang="en-US" sz="3200" dirty="0">
                <a:solidFill>
                  <a:srgbClr val="FFFFFF"/>
                </a:solidFill>
              </a:rPr>
              <a:t>happened</a:t>
            </a:r>
            <a:r>
              <a:rPr lang="en-US" sz="3200" dirty="0" smtClean="0">
                <a:solidFill>
                  <a:srgbClr val="FFFFFF"/>
                </a:solidFill>
              </a:rPr>
              <a:t>?</a:t>
            </a:r>
          </a:p>
          <a:p>
            <a:pPr marL="514350" indent="-514350">
              <a:lnSpc>
                <a:spcPct val="60000"/>
              </a:lnSpc>
              <a:buFont typeface="+mj-lt"/>
              <a:buAutoNum type="arabicPeriod"/>
            </a:pPr>
            <a:endParaRPr lang="en-US" sz="3200" dirty="0">
              <a:solidFill>
                <a:srgbClr val="FFFFFF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3200" dirty="0">
              <a:solidFill>
                <a:srgbClr val="FFFFFF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FFFF"/>
                </a:solidFill>
              </a:rPr>
              <a:t>What </a:t>
            </a:r>
            <a:r>
              <a:rPr lang="en-US" sz="3200" dirty="0">
                <a:solidFill>
                  <a:srgbClr val="FFFFFF"/>
                </a:solidFill>
              </a:rPr>
              <a:t>are the consequences?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3825" y="1574800"/>
            <a:ext cx="3390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Plain English</a:t>
            </a:r>
            <a:endParaRPr lang="en-US" sz="3200" b="1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4600" y="1574800"/>
            <a:ext cx="3657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ICU translation</a:t>
            </a:r>
            <a:endParaRPr lang="en-US" sz="3200" b="1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8748611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4E8CFD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TDR: Organ Dysfunction </a:t>
            </a:r>
            <a:r>
              <a:rPr lang="en-US" dirty="0" smtClean="0">
                <a:solidFill>
                  <a:srgbClr val="FFFFFF"/>
                </a:solidFill>
              </a:rPr>
              <a:t>-Cellular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66838" y="1682750"/>
            <a:ext cx="7231053" cy="4752975"/>
            <a:chOff x="1366838" y="1682750"/>
            <a:chExt cx="7231053" cy="4752975"/>
          </a:xfrm>
        </p:grpSpPr>
        <p:grpSp>
          <p:nvGrpSpPr>
            <p:cNvPr id="5" name="Group 4"/>
            <p:cNvGrpSpPr/>
            <p:nvPr/>
          </p:nvGrpSpPr>
          <p:grpSpPr>
            <a:xfrm>
              <a:off x="1686149" y="1682750"/>
              <a:ext cx="2153573" cy="1625600"/>
              <a:chOff x="7590963" y="3124200"/>
              <a:chExt cx="2153573" cy="162560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90963" y="3124200"/>
                <a:ext cx="2153573" cy="1625600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8168228" y="3767640"/>
                <a:ext cx="9990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lungs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051578" y="5057775"/>
              <a:ext cx="2184708" cy="1346200"/>
              <a:chOff x="6616700" y="5181600"/>
              <a:chExt cx="2413308" cy="154940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/>
              <a:srcRect l="2500" t="8333" r="5714"/>
              <a:stretch/>
            </p:blipFill>
            <p:spPr>
              <a:xfrm>
                <a:off x="6616700" y="5181600"/>
                <a:ext cx="2413308" cy="1549400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7346301" y="5725468"/>
                <a:ext cx="1053941" cy="531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Liver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366838" y="3607082"/>
              <a:ext cx="2018501" cy="1027893"/>
              <a:chOff x="7150100" y="1877346"/>
              <a:chExt cx="2018501" cy="1027893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8120" y="1877346"/>
                <a:ext cx="1804280" cy="102789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150100" y="2171700"/>
                <a:ext cx="20185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 Rounded MT Bold"/>
                    <a:cs typeface="Arial Rounded MT Bold"/>
                  </a:rPr>
                  <a:t>Hematopoietic</a:t>
                </a:r>
                <a:endParaRPr lang="en-US" sz="2000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164068" y="1722701"/>
              <a:ext cx="1515974" cy="1545699"/>
              <a:chOff x="4638339" y="3162299"/>
              <a:chExt cx="2149742" cy="224423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/>
              <a:srcRect l="12685" t="15433" r="10359" b="4228"/>
              <a:stretch/>
            </p:blipFill>
            <p:spPr>
              <a:xfrm>
                <a:off x="4638339" y="3162299"/>
                <a:ext cx="2149742" cy="2244236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004766" y="4127341"/>
                <a:ext cx="1498464" cy="670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Heart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094139" y="5026025"/>
              <a:ext cx="1376432" cy="1409700"/>
              <a:chOff x="4445000" y="5029200"/>
              <a:chExt cx="1799950" cy="172720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4445000" y="5029200"/>
                <a:ext cx="1727200" cy="17272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728952" y="5661968"/>
                <a:ext cx="1515998" cy="565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kidney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973419" y="3498729"/>
              <a:ext cx="1624472" cy="1244599"/>
              <a:chOff x="928228" y="5277792"/>
              <a:chExt cx="1624472" cy="124459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591" b="93409" l="265" r="97090"/>
                        </a14:imgEffect>
                      </a14:imgLayer>
                    </a14:imgProps>
                  </a:ext>
                </a:extLst>
              </a:blip>
              <a:srcRect b="22046"/>
              <a:stretch/>
            </p:blipFill>
            <p:spPr>
              <a:xfrm>
                <a:off x="928228" y="5277792"/>
                <a:ext cx="1624472" cy="1244599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247781" y="5669259"/>
                <a:ext cx="9853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Rounded MT Bold"/>
                    <a:cs typeface="Arial Rounded MT Bold"/>
                  </a:rPr>
                  <a:t>Brain</a:t>
                </a:r>
                <a:endParaRPr lang="en-US" b="1" dirty="0">
                  <a:latin typeface="Arial Rounded MT Bold"/>
                  <a:cs typeface="Arial Rounded MT Bold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511550" y="2507062"/>
            <a:ext cx="3263900" cy="3258738"/>
            <a:chOff x="3556000" y="2430862"/>
            <a:chExt cx="3263900" cy="325873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663" b="96629" l="4865" r="88108"/>
                      </a14:imgEffect>
                    </a14:imgLayer>
                  </a14:imgProps>
                </a:ext>
              </a:extLst>
            </a:blip>
            <a:srcRect l="4504" t="20506" r="10270"/>
            <a:stretch/>
          </p:blipFill>
          <p:spPr>
            <a:xfrm>
              <a:off x="3585350" y="3101381"/>
              <a:ext cx="3205201" cy="1917700"/>
            </a:xfrm>
            <a:prstGeom prst="rect">
              <a:avLst/>
            </a:prstGeom>
            <a:ln w="76200" cmpd="sng">
              <a:noFill/>
              <a:prstDash val="dot"/>
            </a:ln>
          </p:spPr>
        </p:pic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556000" y="2430862"/>
              <a:ext cx="3263900" cy="3258738"/>
            </a:xfrm>
            <a:prstGeom prst="ellipse">
              <a:avLst/>
            </a:prstGeom>
            <a:noFill/>
            <a:ln w="76200" cmpd="sng"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21000">
                    <a:srgbClr val="FF0000"/>
                  </a:gs>
                  <a:gs pos="75000">
                    <a:srgbClr val="008000"/>
                  </a:gs>
                  <a:gs pos="46000">
                    <a:srgbClr val="CCFFCC"/>
                  </a:gs>
                </a:gsLst>
                <a:lin ang="0" scaled="1"/>
                <a:tileRect/>
              </a:gra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71518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0244" y="2082800"/>
            <a:ext cx="3944799" cy="3620008"/>
            <a:chOff x="3556000" y="2430862"/>
            <a:chExt cx="3263900" cy="3258738"/>
          </a:xfrm>
          <a:noFill/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9663" b="96629" l="4865" r="88108"/>
                      </a14:imgEffect>
                    </a14:imgLayer>
                  </a14:imgProps>
                </a:ext>
              </a:extLst>
            </a:blip>
            <a:srcRect l="4504" t="20506" r="10270"/>
            <a:stretch/>
          </p:blipFill>
          <p:spPr>
            <a:xfrm>
              <a:off x="3585350" y="3101381"/>
              <a:ext cx="3205201" cy="1917700"/>
            </a:xfrm>
            <a:prstGeom prst="rect">
              <a:avLst/>
            </a:prstGeom>
            <a:grpFill/>
            <a:ln w="76200" cmpd="sng">
              <a:noFill/>
              <a:prstDash val="dot"/>
            </a:ln>
          </p:spPr>
        </p:pic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3556000" y="2430862"/>
              <a:ext cx="3263900" cy="3258738"/>
            </a:xfrm>
            <a:prstGeom prst="ellipse">
              <a:avLst/>
            </a:prstGeom>
            <a:grpFill/>
            <a:ln w="76200" cmpd="sng"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21000">
                    <a:srgbClr val="FF0000"/>
                  </a:gs>
                  <a:gs pos="75000">
                    <a:srgbClr val="008000"/>
                  </a:gs>
                  <a:gs pos="46000">
                    <a:srgbClr val="CCFFCC"/>
                  </a:gs>
                </a:gsLst>
                <a:lin ang="0" scaled="1"/>
                <a:tileRect/>
              </a:gra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40350" y="1682750"/>
            <a:ext cx="4667250" cy="186055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IC</a:t>
            </a:r>
            <a:r>
              <a:rPr lang="en-US" sz="2400" dirty="0" smtClean="0"/>
              <a:t>: persistent elevation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TDR</a:t>
            </a:r>
            <a:r>
              <a:rPr lang="en-US" sz="2400" dirty="0" smtClean="0"/>
              <a:t>: maladaptive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MODS</a:t>
            </a:r>
            <a:r>
              <a:rPr lang="en-US" sz="2400" dirty="0" smtClean="0"/>
              <a:t>: progression [SOFA]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Mortality</a:t>
            </a:r>
            <a:r>
              <a:rPr lang="en-US" sz="2400" dirty="0" smtClean="0"/>
              <a:t>: high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378451" y="4292607"/>
            <a:ext cx="4349749" cy="172719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IC</a:t>
            </a:r>
            <a:r>
              <a:rPr lang="en-US" sz="2400" dirty="0" smtClean="0"/>
              <a:t>: progressive reduction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TDR</a:t>
            </a:r>
            <a:r>
              <a:rPr lang="en-US" sz="2400" dirty="0">
                <a:solidFill>
                  <a:srgbClr val="FFFFFF"/>
                </a:solidFill>
              </a:rPr>
              <a:t>: </a:t>
            </a:r>
            <a:r>
              <a:rPr lang="en-US" sz="2400" dirty="0" smtClean="0">
                <a:solidFill>
                  <a:srgbClr val="FFFFFF"/>
                </a:solidFill>
              </a:rPr>
              <a:t>adaptive 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MODS</a:t>
            </a:r>
            <a:r>
              <a:rPr lang="en-US" sz="2400" dirty="0" smtClean="0"/>
              <a:t>: </a:t>
            </a:r>
            <a:r>
              <a:rPr lang="en-US" sz="2400" dirty="0"/>
              <a:t>resolution [SOFA] 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FFFF00"/>
                </a:solidFill>
              </a:rPr>
              <a:t>Mortality</a:t>
            </a:r>
            <a:r>
              <a:rPr lang="en-US" sz="2400" dirty="0" smtClean="0"/>
              <a:t>: low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3699" y="2137314"/>
            <a:ext cx="4196741" cy="3493549"/>
            <a:chOff x="393699" y="2238914"/>
            <a:chExt cx="4196741" cy="3493549"/>
          </a:xfrm>
        </p:grpSpPr>
        <p:sp>
          <p:nvSpPr>
            <p:cNvPr id="8" name="Chord 7"/>
            <p:cNvSpPr>
              <a:spLocks noChangeAspect="1"/>
            </p:cNvSpPr>
            <p:nvPr/>
          </p:nvSpPr>
          <p:spPr bwMode="auto">
            <a:xfrm rot="5400000">
              <a:off x="872494" y="2014517"/>
              <a:ext cx="3493549" cy="3942343"/>
            </a:xfrm>
            <a:prstGeom prst="chord">
              <a:avLst>
                <a:gd name="adj1" fmla="val 2746292"/>
                <a:gd name="adj2" fmla="val 13485245"/>
              </a:avLst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  <a:latin typeface="Arial Rounded MT Bold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93699" y="2879688"/>
              <a:ext cx="3322043" cy="1194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2700000"/>
              </a:camera>
              <a:lightRig rig="threePt" dir="t"/>
            </a:scene3d>
            <a:sp3d>
              <a:bevelT/>
            </a:sp3d>
          </p:spPr>
          <p:txBody>
            <a:bodyPr wrap="square" tIns="0" bIns="0" anchor="ctr" anchorCtr="1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Arial Rounded MT Bold" charset="0"/>
                </a:rPr>
                <a:t>NF-</a:t>
              </a:r>
              <a:r>
                <a:rPr lang="en-US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k</a:t>
              </a:r>
              <a:r>
                <a:rPr lang="en-US" dirty="0" err="1" smtClean="0">
                  <a:solidFill>
                    <a:srgbClr val="FFFFFF"/>
                  </a:solidFill>
                  <a:latin typeface="Arial Rounded MT Bold" charset="0"/>
                </a:rPr>
                <a:t>B</a:t>
              </a:r>
              <a:r>
                <a:rPr lang="en-US" dirty="0" smtClean="0">
                  <a:solidFill>
                    <a:srgbClr val="FFFFFF"/>
                  </a:solidFill>
                  <a:latin typeface="Arial Rounded MT Bold" charset="0"/>
                </a:rPr>
                <a:t>-driven transcription of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Arial Rounded MT Bold" charset="0"/>
                </a:rPr>
                <a:t>inflammatory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Arial Rounded MT Bold" charset="0"/>
                </a:rPr>
                <a:t>mediators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6259" y="2124075"/>
            <a:ext cx="3873058" cy="3493549"/>
            <a:chOff x="656248" y="2225675"/>
            <a:chExt cx="3942343" cy="3493549"/>
          </a:xfrm>
        </p:grpSpPr>
        <p:sp>
          <p:nvSpPr>
            <p:cNvPr id="7" name="Chord 6"/>
            <p:cNvSpPr>
              <a:spLocks noChangeAspect="1"/>
            </p:cNvSpPr>
            <p:nvPr/>
          </p:nvSpPr>
          <p:spPr bwMode="auto">
            <a:xfrm rot="16200000">
              <a:off x="880645" y="2001278"/>
              <a:ext cx="3493549" cy="3942343"/>
            </a:xfrm>
            <a:prstGeom prst="chord">
              <a:avLst>
                <a:gd name="adj1" fmla="val 2746292"/>
                <a:gd name="adj2" fmla="val 13485245"/>
              </a:avLst>
            </a:prstGeom>
            <a:solidFill>
              <a:srgbClr val="CCFFCC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  <a:latin typeface="Arial Rounded MT Bold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919659" y="3938526"/>
              <a:ext cx="2506065" cy="1107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2700000"/>
              </a:camera>
              <a:lightRig rig="threePt" dir="t"/>
            </a:scene3d>
            <a:sp3d>
              <a:bevelT/>
            </a:sp3d>
          </p:spPr>
          <p:txBody>
            <a:bodyPr wrap="none" tIns="0" bIns="0" anchor="ctr" anchorCtr="1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charset="0"/>
                </a:rPr>
                <a:t>GC-</a:t>
              </a:r>
              <a:r>
                <a:rPr lang="en-US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charset="0"/>
                </a:rPr>
                <a:t>GR</a:t>
              </a:r>
              <a:r>
                <a:rPr lang="en-US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charset="0"/>
                </a:rPr>
                <a:t> </a:t>
              </a:r>
            </a:p>
            <a:p>
              <a:pPr algn="ctr">
                <a:defRPr/>
              </a:pPr>
              <a:r>
                <a:rPr lang="en-US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charset="0"/>
                </a:rPr>
                <a:t>downregulation </a:t>
              </a:r>
            </a:p>
            <a:p>
              <a:pPr algn="ctr">
                <a:defRPr/>
              </a:pPr>
              <a:r>
                <a:rPr lang="en-US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charset="0"/>
                </a:rPr>
                <a:t>of NF-</a:t>
              </a:r>
              <a:r>
                <a:rPr lang="en-US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Symbol" charset="2"/>
                  <a:cs typeface="Symbol" charset="2"/>
                </a:rPr>
                <a:t>k</a:t>
              </a:r>
              <a:r>
                <a:rPr lang="en-US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charset="0"/>
                </a:rPr>
                <a:t>B</a:t>
              </a:r>
              <a:r>
                <a:rPr lang="en-US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charset="0"/>
                </a:rPr>
                <a:t> </a:t>
              </a:r>
            </a:p>
          </p:txBody>
        </p:sp>
      </p:grpSp>
      <p:sp>
        <p:nvSpPr>
          <p:cNvPr id="17" name="Up Arrow 16"/>
          <p:cNvSpPr/>
          <p:nvPr/>
        </p:nvSpPr>
        <p:spPr bwMode="auto">
          <a:xfrm>
            <a:off x="4610100" y="1822450"/>
            <a:ext cx="786676" cy="1517650"/>
          </a:xfrm>
          <a:prstGeom prst="upArrow">
            <a:avLst/>
          </a:prstGeom>
          <a:gradFill flip="none" rotWithShape="1">
            <a:gsLst>
              <a:gs pos="59000">
                <a:schemeClr val="accent4">
                  <a:lumMod val="60000"/>
                  <a:lumOff val="40000"/>
                </a:schemeClr>
              </a:gs>
              <a:gs pos="32000">
                <a:srgbClr val="FFFFFF"/>
              </a:gs>
              <a:gs pos="80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008000"/>
                </a:gs>
                <a:gs pos="96000">
                  <a:prstClr val="white"/>
                </a:gs>
              </a:gsLst>
              <a:lin ang="0" scaled="1"/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 Rounded MT Bold"/>
            </a:endParaRPr>
          </a:p>
        </p:txBody>
      </p:sp>
      <p:sp>
        <p:nvSpPr>
          <p:cNvPr id="20" name="Up Arrow 19"/>
          <p:cNvSpPr/>
          <p:nvPr/>
        </p:nvSpPr>
        <p:spPr bwMode="auto">
          <a:xfrm flipH="1" flipV="1">
            <a:off x="4636104" y="4419156"/>
            <a:ext cx="786384" cy="1517904"/>
          </a:xfrm>
          <a:prstGeom prst="upArrow">
            <a:avLst/>
          </a:prstGeom>
          <a:gradFill flip="none" rotWithShape="1">
            <a:gsLst>
              <a:gs pos="20000">
                <a:srgbClr val="CCFFCC"/>
              </a:gs>
              <a:gs pos="100000">
                <a:srgbClr val="000000"/>
              </a:gs>
              <a:gs pos="83000">
                <a:srgbClr val="008000"/>
              </a:gs>
              <a:gs pos="38000">
                <a:srgbClr val="CCFFCC"/>
              </a:gs>
            </a:gsLst>
            <a:path path="circle">
              <a:fillToRect l="100000" t="100000"/>
            </a:path>
            <a:tileRect r="-100000" b="-100000"/>
          </a:gradFill>
          <a:ln>
            <a:gradFill flip="none" rotWithShape="1">
              <a:gsLst>
                <a:gs pos="0">
                  <a:srgbClr val="008000"/>
                </a:gs>
                <a:gs pos="96000">
                  <a:prstClr val="white"/>
                </a:gs>
              </a:gsLst>
              <a:lin ang="0" scaled="1"/>
              <a:tileRect/>
            </a:gra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 Rounded MT Bold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solidFill>
            <a:srgbClr val="4E8CFD"/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Inflammation Cell. Regulation Over Time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1775" y="520699"/>
            <a:ext cx="7315200" cy="5656423"/>
            <a:chOff x="1485900" y="520699"/>
            <a:chExt cx="7315200" cy="56564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87" b="94282" l="0" r="99704"/>
                      </a14:imgEffect>
                    </a14:imgLayer>
                  </a14:imgProps>
                </a:ext>
              </a:extLst>
            </a:blip>
            <a:srcRect t="21569" b="7843"/>
            <a:stretch/>
          </p:blipFill>
          <p:spPr>
            <a:xfrm>
              <a:off x="1485900" y="520699"/>
              <a:ext cx="7315200" cy="5656423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3949700" y="5041900"/>
              <a:ext cx="901700" cy="622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68701" y="1971675"/>
            <a:ext cx="3276600" cy="2501900"/>
          </a:xfrm>
          <a:solidFill>
            <a:schemeClr val="tx1">
              <a:alpha val="63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</p:spPr>
        <p:txBody>
          <a:bodyPr anchor="t">
            <a:noAutofit/>
          </a:bodyPr>
          <a:lstStyle/>
          <a:p>
            <a:pPr algn="ctr"/>
            <a:r>
              <a:rPr lang="en-US" sz="4800" dirty="0"/>
              <a:t>Approach </a:t>
            </a:r>
            <a:br>
              <a:rPr lang="en-US" sz="4800" dirty="0"/>
            </a:br>
            <a:r>
              <a:rPr lang="en-US" sz="4800" dirty="0"/>
              <a:t>to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Shock 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9401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Approach to Shock: </a:t>
            </a:r>
            <a:r>
              <a:rPr lang="en-US" dirty="0">
                <a:ea typeface="Wingdings"/>
                <a:sym typeface="Wingdings"/>
              </a:rPr>
              <a:t>Blood </a:t>
            </a:r>
            <a:r>
              <a:rPr lang="en-US" dirty="0" smtClean="0">
                <a:ea typeface="Wingdings"/>
                <a:sym typeface="Wingdings"/>
              </a:rPr>
              <a:t>Pressure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8" y="1748371"/>
            <a:ext cx="7717896" cy="4478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2" name="Group 21"/>
          <p:cNvGrpSpPr/>
          <p:nvPr/>
        </p:nvGrpSpPr>
        <p:grpSpPr>
          <a:xfrm>
            <a:off x="1439338" y="3522140"/>
            <a:ext cx="3098798" cy="940025"/>
            <a:chOff x="2015067" y="3475567"/>
            <a:chExt cx="3064935" cy="940025"/>
          </a:xfrm>
          <a:solidFill>
            <a:srgbClr val="4E8CFD"/>
          </a:solidFill>
        </p:grpSpPr>
        <p:grpSp>
          <p:nvGrpSpPr>
            <p:cNvPr id="20" name="Group 19"/>
            <p:cNvGrpSpPr/>
            <p:nvPr/>
          </p:nvGrpSpPr>
          <p:grpSpPr>
            <a:xfrm>
              <a:off x="2015067" y="3475567"/>
              <a:ext cx="3064935" cy="567267"/>
              <a:chOff x="2015067" y="3475567"/>
              <a:chExt cx="3064935" cy="567267"/>
            </a:xfrm>
            <a:grpFill/>
          </p:grpSpPr>
          <p:sp>
            <p:nvSpPr>
              <p:cNvPr id="13" name="Up Arrow 12"/>
              <p:cNvSpPr/>
              <p:nvPr/>
            </p:nvSpPr>
            <p:spPr>
              <a:xfrm>
                <a:off x="2015067" y="3475567"/>
                <a:ext cx="508000" cy="567267"/>
              </a:xfrm>
              <a:prstGeom prst="up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Up Arrow 14"/>
              <p:cNvSpPr/>
              <p:nvPr/>
            </p:nvSpPr>
            <p:spPr>
              <a:xfrm>
                <a:off x="2518834" y="3475567"/>
                <a:ext cx="508000" cy="567267"/>
              </a:xfrm>
              <a:prstGeom prst="up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Up Arrow 15"/>
              <p:cNvSpPr/>
              <p:nvPr/>
            </p:nvSpPr>
            <p:spPr>
              <a:xfrm>
                <a:off x="3026834" y="3475567"/>
                <a:ext cx="508000" cy="567267"/>
              </a:xfrm>
              <a:prstGeom prst="up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Up Arrow 16"/>
              <p:cNvSpPr/>
              <p:nvPr/>
            </p:nvSpPr>
            <p:spPr>
              <a:xfrm>
                <a:off x="3530600" y="3475567"/>
                <a:ext cx="508000" cy="567267"/>
              </a:xfrm>
              <a:prstGeom prst="up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Up Arrow 17"/>
              <p:cNvSpPr/>
              <p:nvPr/>
            </p:nvSpPr>
            <p:spPr>
              <a:xfrm>
                <a:off x="4055535" y="3475567"/>
                <a:ext cx="508000" cy="567267"/>
              </a:xfrm>
              <a:prstGeom prst="up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Up Arrow 18"/>
              <p:cNvSpPr/>
              <p:nvPr/>
            </p:nvSpPr>
            <p:spPr>
              <a:xfrm>
                <a:off x="4572002" y="3475567"/>
                <a:ext cx="508000" cy="567267"/>
              </a:xfrm>
              <a:prstGeom prst="up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439146" y="3953927"/>
              <a:ext cx="2216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  <a:latin typeface="Arial Rounded MT Bold"/>
                  <a:cs typeface="Arial Rounded MT Bold"/>
                </a:rPr>
                <a:t>Vascular tone </a:t>
              </a:r>
              <a:endParaRPr lang="en-US" b="1" dirty="0">
                <a:solidFill>
                  <a:srgbClr val="0000FF"/>
                </a:solidFill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6335" y="2010839"/>
            <a:ext cx="4961470" cy="1490133"/>
            <a:chOff x="3539066" y="1905000"/>
            <a:chExt cx="4961467" cy="1490133"/>
          </a:xfrm>
        </p:grpSpPr>
        <p:grpSp>
          <p:nvGrpSpPr>
            <p:cNvPr id="29" name="Group 28"/>
            <p:cNvGrpSpPr/>
            <p:nvPr/>
          </p:nvGrpSpPr>
          <p:grpSpPr>
            <a:xfrm>
              <a:off x="5588000" y="1905000"/>
              <a:ext cx="2912533" cy="1490133"/>
              <a:chOff x="5588000" y="1905000"/>
              <a:chExt cx="2912533" cy="149013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5588000" y="1905000"/>
                <a:ext cx="2912533" cy="1490133"/>
              </a:xfrm>
              <a:prstGeom prst="rect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6" name="Right Arrow Callout 25"/>
              <p:cNvSpPr/>
              <p:nvPr/>
            </p:nvSpPr>
            <p:spPr>
              <a:xfrm>
                <a:off x="5774266" y="1960563"/>
                <a:ext cx="1049867" cy="1366828"/>
              </a:xfrm>
              <a:prstGeom prst="rightArrowCallout">
                <a:avLst/>
              </a:prstGeom>
              <a:pattFill prst="smGrid">
                <a:fgClr>
                  <a:schemeClr val="bg1"/>
                </a:fgClr>
                <a:bgClr>
                  <a:srgbClr val="008000"/>
                </a:bgClr>
              </a:pattFill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2000" b="1" dirty="0" smtClean="0">
                    <a:solidFill>
                      <a:srgbClr val="FFFFFF"/>
                    </a:solidFill>
                    <a:latin typeface="Arial Rounded MT Bold"/>
                    <a:cs typeface="Arial Rounded MT Bold"/>
                  </a:rPr>
                  <a:t>Pulse</a:t>
                </a:r>
                <a:r>
                  <a:rPr lang="en-US" sz="2000" b="1" dirty="0" smtClean="0">
                    <a:solidFill>
                      <a:srgbClr val="D50000"/>
                    </a:solidFill>
                    <a:latin typeface="Arial Rounded MT Bold"/>
                    <a:cs typeface="Arial Rounded MT Bold"/>
                  </a:rPr>
                  <a:t> </a:t>
                </a:r>
                <a:r>
                  <a:rPr lang="en-US" sz="2000" b="1" dirty="0" smtClean="0">
                    <a:solidFill>
                      <a:srgbClr val="FFFFFF"/>
                    </a:solidFill>
                    <a:latin typeface="Arial Rounded MT Bold"/>
                    <a:cs typeface="Arial Rounded MT Bold"/>
                  </a:rPr>
                  <a:t>pressure</a:t>
                </a:r>
                <a:endParaRPr lang="en-US" sz="2000" b="1" dirty="0">
                  <a:solidFill>
                    <a:srgbClr val="FFFFFF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708231" y="2048925"/>
                <a:ext cx="1708670" cy="1200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D50000"/>
                    </a:solidFill>
                    <a:latin typeface="Arial Rounded MT Bold"/>
                    <a:cs typeface="Arial Rounded MT Bold"/>
                  </a:rPr>
                  <a:t>Left </a:t>
                </a:r>
                <a:r>
                  <a:rPr lang="en-US" b="1" dirty="0" err="1" smtClean="0">
                    <a:solidFill>
                      <a:srgbClr val="D50000"/>
                    </a:solidFill>
                    <a:latin typeface="Arial Rounded MT Bold"/>
                    <a:cs typeface="Arial Rounded MT Bold"/>
                  </a:rPr>
                  <a:t>Ventr</a:t>
                </a:r>
                <a:r>
                  <a:rPr lang="en-US" b="1" dirty="0" smtClean="0">
                    <a:solidFill>
                      <a:srgbClr val="D50000"/>
                    </a:solidFill>
                    <a:latin typeface="Arial Rounded MT Bold"/>
                    <a:cs typeface="Arial Rounded MT Bold"/>
                  </a:rPr>
                  <a:t>. </a:t>
                </a:r>
              </a:p>
              <a:p>
                <a:pPr algn="ctr"/>
                <a:r>
                  <a:rPr lang="en-US" b="1" u="sng" dirty="0" smtClean="0">
                    <a:solidFill>
                      <a:srgbClr val="D50000"/>
                    </a:solidFill>
                    <a:latin typeface="Arial Rounded MT Bold"/>
                    <a:cs typeface="Arial Rounded MT Bold"/>
                  </a:rPr>
                  <a:t>Stroke</a:t>
                </a:r>
                <a:r>
                  <a:rPr lang="en-US" b="1" dirty="0" smtClean="0">
                    <a:solidFill>
                      <a:srgbClr val="D50000"/>
                    </a:solidFill>
                    <a:latin typeface="Arial Rounded MT Bold"/>
                    <a:cs typeface="Arial Rounded MT Bold"/>
                  </a:rPr>
                  <a:t> </a:t>
                </a:r>
              </a:p>
              <a:p>
                <a:pPr algn="ctr"/>
                <a:r>
                  <a:rPr lang="en-US" b="1" u="sng" dirty="0" smtClean="0">
                    <a:solidFill>
                      <a:srgbClr val="D50000"/>
                    </a:solidFill>
                    <a:latin typeface="Arial Rounded MT Bold"/>
                    <a:cs typeface="Arial Rounded MT Bold"/>
                  </a:rPr>
                  <a:t>Volume</a:t>
                </a:r>
                <a:endParaRPr lang="en-US" b="1" u="sng" dirty="0">
                  <a:solidFill>
                    <a:srgbClr val="D5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539066" y="1938865"/>
              <a:ext cx="2237908" cy="1396323"/>
              <a:chOff x="3539067" y="1938865"/>
              <a:chExt cx="1972733" cy="1405467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3539067" y="1938865"/>
                <a:ext cx="1972733" cy="2540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539067" y="3318932"/>
                <a:ext cx="1972733" cy="2540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Picture 36" descr="volume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35" y="1743081"/>
            <a:ext cx="1938866" cy="2077829"/>
          </a:xfrm>
          <a:prstGeom prst="roundRect">
            <a:avLst>
              <a:gd name="adj" fmla="val 8594"/>
            </a:avLst>
          </a:prstGeom>
          <a:solidFill>
            <a:srgbClr val="000000"/>
          </a:solidFill>
          <a:ln>
            <a:noFill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1384700" y="3242734"/>
            <a:ext cx="2374500" cy="369332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Diastolic pressure</a:t>
            </a:r>
            <a:endParaRPr lang="en-US" sz="1800" b="1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9548533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Diastolic and Pulse Pressure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733930" y="1892302"/>
            <a:ext cx="1625473" cy="393698"/>
            <a:chOff x="3649260" y="2286002"/>
            <a:chExt cx="1625473" cy="393698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657600" y="2675467"/>
              <a:ext cx="1617133" cy="4233"/>
            </a:xfrm>
            <a:prstGeom prst="straightConnector1">
              <a:avLst/>
            </a:prstGeom>
            <a:ln w="38100" cmpd="sng">
              <a:solidFill>
                <a:srgbClr val="3F6E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649260" y="2286002"/>
              <a:ext cx="1557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Arial Rounded MT Bold"/>
                  <a:cs typeface="Arial Rounded MT Bold"/>
                </a:rPr>
                <a:t>Vasodilation</a:t>
              </a:r>
              <a:endParaRPr lang="en-US" sz="1800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59202" y="2408767"/>
            <a:ext cx="1633786" cy="1117600"/>
            <a:chOff x="3674533" y="2802467"/>
            <a:chExt cx="1633789" cy="11176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3674533" y="2802467"/>
              <a:ext cx="1566334" cy="1117600"/>
            </a:xfrm>
            <a:prstGeom prst="straightConnector1">
              <a:avLst/>
            </a:prstGeom>
            <a:ln w="38100" cmpd="sng">
              <a:solidFill>
                <a:srgbClr val="3F6E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674538" y="3031067"/>
              <a:ext cx="1633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1594000" lon="298864" rev="19560000"/>
                </a:camera>
                <a:lightRig rig="threePt" dir="t"/>
              </a:scene3d>
            </a:bodyPr>
            <a:lstStyle/>
            <a:p>
              <a:r>
                <a:rPr lang="en-US" sz="1800" b="1" dirty="0" smtClean="0">
                  <a:latin typeface="Arial Rounded MT Bold"/>
                  <a:cs typeface="Arial Rounded MT Bold"/>
                </a:rPr>
                <a:t>Hypovolemia</a:t>
              </a:r>
              <a:endParaRPr lang="en-US" sz="1800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7097" y="3357033"/>
            <a:ext cx="2074334" cy="646331"/>
            <a:chOff x="3382427" y="3750732"/>
            <a:chExt cx="2074333" cy="646331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657600" y="4097866"/>
              <a:ext cx="1617133" cy="4233"/>
            </a:xfrm>
            <a:prstGeom prst="straightConnector1">
              <a:avLst/>
            </a:prstGeom>
            <a:ln w="38100" cmpd="sng">
              <a:solidFill>
                <a:srgbClr val="CCFF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382427" y="3750732"/>
              <a:ext cx="20743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 Rounded MT Bold"/>
                  <a:cs typeface="Arial Rounded MT Bold"/>
                </a:rPr>
                <a:t>Decreased  return to LV </a:t>
              </a:r>
              <a:endParaRPr lang="en-US" sz="1800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75564" y="4474639"/>
            <a:ext cx="2074334" cy="646331"/>
            <a:chOff x="3390894" y="4868333"/>
            <a:chExt cx="2074333" cy="646331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3666067" y="5206999"/>
              <a:ext cx="1617133" cy="423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390894" y="4868333"/>
              <a:ext cx="20743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 Rounded MT Bold"/>
                  <a:cs typeface="Arial Rounded MT Bold"/>
                </a:rPr>
                <a:t>Decreased </a:t>
              </a:r>
            </a:p>
            <a:p>
              <a:pPr algn="ctr"/>
              <a:r>
                <a:rPr lang="en-US" sz="1800" b="1" dirty="0" smtClean="0">
                  <a:latin typeface="Arial Rounded MT Bold"/>
                  <a:cs typeface="Arial Rounded MT Bold"/>
                </a:rPr>
                <a:t>stroke of LV </a:t>
              </a:r>
              <a:endParaRPr lang="en-US" sz="1800" b="1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397501" y="1761035"/>
            <a:ext cx="3149600" cy="104648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0"/>
              </a:spcAft>
            </a:pPr>
            <a:r>
              <a:rPr lang="en-US" sz="3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3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Rounded MT Bold"/>
                <a:cs typeface="Arial Rounded MT Bold"/>
              </a:rPr>
              <a:t>Diastolic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7501" y="3179203"/>
            <a:ext cx="3822699" cy="2168309"/>
            <a:chOff x="5397501" y="3179203"/>
            <a:chExt cx="3822699" cy="2168309"/>
          </a:xfrm>
        </p:grpSpPr>
        <p:sp>
          <p:nvSpPr>
            <p:cNvPr id="21" name="Rounded Rectangle 20"/>
            <p:cNvSpPr/>
            <p:nvPr/>
          </p:nvSpPr>
          <p:spPr>
            <a:xfrm>
              <a:off x="5397501" y="3179203"/>
              <a:ext cx="3149600" cy="104648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Aft>
                  <a:spcPts val="0"/>
                </a:spcAft>
              </a:pPr>
              <a:r>
                <a:rPr lang="en-US" sz="3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3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Rounded MT Bold"/>
                  <a:cs typeface="Arial Rounded MT Bold"/>
                </a:rPr>
                <a:t>LV volume 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97501" y="4301032"/>
              <a:ext cx="3149600" cy="104648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0"/>
                </a:spcAft>
              </a:pPr>
              <a:r>
                <a:rPr lang="en-US" sz="3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3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Rounded MT Bold"/>
                  <a:cs typeface="Arial Rounded MT Bold"/>
                </a:rPr>
                <a:t>LV </a:t>
              </a:r>
              <a:r>
                <a:rPr lang="en-US" sz="3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Rounded MT Bold"/>
                  <a:cs typeface="Arial Rounded MT Bold"/>
                </a:rPr>
                <a:t>stroke</a:t>
              </a:r>
              <a:endParaRPr lang="en-US" sz="3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331201" y="3302000"/>
              <a:ext cx="888999" cy="1943100"/>
            </a:xfrm>
            <a:prstGeom prst="roundRect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0" rIns="0" rtlCol="0" anchor="ctr"/>
            <a:lstStyle/>
            <a:p>
              <a:pPr algn="ctr"/>
              <a:r>
                <a:rPr lang="en-US" sz="3200" b="1" dirty="0" smtClean="0">
                  <a:solidFill>
                    <a:srgbClr val="0D0D0D"/>
                  </a:solidFill>
                  <a:latin typeface="Arial Rounded MT Bold"/>
                  <a:cs typeface="Arial Rounded MT Bold"/>
                </a:rPr>
                <a:t>Pulse </a:t>
              </a:r>
            </a:p>
            <a:p>
              <a:pPr algn="ctr"/>
              <a:r>
                <a:rPr lang="en-US" sz="3200" b="1" dirty="0" smtClean="0">
                  <a:solidFill>
                    <a:srgbClr val="0D0D0D"/>
                  </a:solidFill>
                  <a:latin typeface="Arial Rounded MT Bold"/>
                  <a:cs typeface="Arial Rounded MT Bold"/>
                </a:rPr>
                <a:t>pressure</a:t>
              </a:r>
              <a:endParaRPr lang="en-US" sz="3200" b="1" dirty="0">
                <a:solidFill>
                  <a:srgbClr val="0D0D0D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791644" y="1752568"/>
            <a:ext cx="2908301" cy="1046480"/>
          </a:xfrm>
          <a:prstGeom prst="roundRect">
            <a:avLst/>
          </a:prstGeom>
          <a:solidFill>
            <a:srgbClr val="3F6E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tx1"/>
                </a:solidFill>
                <a:latin typeface="Arial Rounded MT Bold"/>
                <a:cs typeface="Arial Rounded MT Bold"/>
              </a:rPr>
              <a:t>Circulation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91644" y="3170736"/>
            <a:ext cx="2908301" cy="1046480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Lung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91644" y="4292565"/>
            <a:ext cx="2908301" cy="104648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 Rounded MT Bold"/>
                <a:cs typeface="Arial Rounded MT Bold"/>
              </a:rPr>
              <a:t>Heart </a:t>
            </a:r>
            <a:r>
              <a:rPr lang="en-US" sz="3600" b="1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 </a:t>
            </a:r>
            <a:endParaRPr lang="en-US" sz="36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69425968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800" dirty="0"/>
              <a:t>Diastolic Pr</a:t>
            </a:r>
            <a:r>
              <a:rPr lang="en-US" sz="3800" dirty="0" smtClean="0"/>
              <a:t>. -Decreased </a:t>
            </a:r>
            <a:r>
              <a:rPr lang="en-US" sz="3800" dirty="0"/>
              <a:t>Vascular Tone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33930" y="1892302"/>
            <a:ext cx="1625473" cy="393698"/>
            <a:chOff x="3649260" y="2286002"/>
            <a:chExt cx="1625473" cy="393698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657600" y="2675467"/>
              <a:ext cx="1617133" cy="4233"/>
            </a:xfrm>
            <a:prstGeom prst="straightConnector1">
              <a:avLst/>
            </a:prstGeom>
            <a:ln w="38100" cmpd="sng">
              <a:solidFill>
                <a:srgbClr val="3F6E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649260" y="2286002"/>
              <a:ext cx="1557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Arial Rounded MT Bold"/>
                  <a:cs typeface="Arial Rounded MT Bold"/>
                </a:rPr>
                <a:t>Vasodilation</a:t>
              </a:r>
              <a:endParaRPr lang="en-US" sz="1800" b="1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397501" y="1761035"/>
            <a:ext cx="3149600" cy="104648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0"/>
              </a:spcAft>
            </a:pPr>
            <a:r>
              <a:rPr lang="en-US" sz="3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3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Rounded MT Bold"/>
                <a:cs typeface="Arial Rounded MT Bold"/>
              </a:rPr>
              <a:t>Diastolic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91644" y="1752568"/>
            <a:ext cx="2908301" cy="1046480"/>
          </a:xfrm>
          <a:prstGeom prst="roundRect">
            <a:avLst/>
          </a:prstGeom>
          <a:solidFill>
            <a:srgbClr val="3F6E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tx1"/>
                </a:solidFill>
                <a:latin typeface="Arial Rounded MT Bold"/>
                <a:cs typeface="Arial Rounded MT Bold"/>
              </a:rPr>
              <a:t>Circulation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1644" y="3145336"/>
            <a:ext cx="8428556" cy="2176776"/>
            <a:chOff x="791644" y="3564436"/>
            <a:chExt cx="8428556" cy="2176776"/>
          </a:xfrm>
        </p:grpSpPr>
        <p:grpSp>
          <p:nvGrpSpPr>
            <p:cNvPr id="12" name="Group 11"/>
            <p:cNvGrpSpPr/>
            <p:nvPr/>
          </p:nvGrpSpPr>
          <p:grpSpPr>
            <a:xfrm>
              <a:off x="3467097" y="3750733"/>
              <a:ext cx="2074334" cy="646331"/>
              <a:chOff x="3382427" y="3750732"/>
              <a:chExt cx="2074333" cy="646331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3657600" y="4097866"/>
                <a:ext cx="1617133" cy="4233"/>
              </a:xfrm>
              <a:prstGeom prst="straightConnector1">
                <a:avLst/>
              </a:prstGeom>
              <a:ln w="38100" cmpd="sng">
                <a:solidFill>
                  <a:srgbClr val="CCFFCC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3382427" y="3750732"/>
                <a:ext cx="20743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 Rounded MT Bold"/>
                    <a:cs typeface="Arial Rounded MT Bold"/>
                  </a:rPr>
                  <a:t>Decreased  return to LV </a:t>
                </a:r>
                <a:endParaRPr lang="en-US" sz="1800" b="1" dirty="0"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475564" y="4868339"/>
              <a:ext cx="2074334" cy="646331"/>
              <a:chOff x="3390894" y="4868333"/>
              <a:chExt cx="2074333" cy="64633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>
                <a:off x="3666067" y="5206999"/>
                <a:ext cx="1617133" cy="4233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3390894" y="4868333"/>
                <a:ext cx="20743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 Rounded MT Bold"/>
                    <a:cs typeface="Arial Rounded MT Bold"/>
                  </a:rPr>
                  <a:t>Decreased </a:t>
                </a:r>
              </a:p>
              <a:p>
                <a:pPr algn="ctr"/>
                <a:r>
                  <a:rPr lang="en-US" sz="1800" b="1" dirty="0" smtClean="0">
                    <a:latin typeface="Arial Rounded MT Bold"/>
                    <a:cs typeface="Arial Rounded MT Bold"/>
                  </a:rPr>
                  <a:t>stroke of LV </a:t>
                </a:r>
                <a:endParaRPr lang="en-US" sz="1800" b="1" dirty="0"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21" name="Rounded Rectangle 20"/>
            <p:cNvSpPr/>
            <p:nvPr/>
          </p:nvSpPr>
          <p:spPr>
            <a:xfrm>
              <a:off x="5397501" y="3572903"/>
              <a:ext cx="3149600" cy="104648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Aft>
                  <a:spcPts val="0"/>
                </a:spcAft>
              </a:pPr>
              <a:r>
                <a:rPr lang="en-US" sz="3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3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Rounded MT Bold"/>
                  <a:cs typeface="Arial Rounded MT Bold"/>
                </a:rPr>
                <a:t>LV volume 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97501" y="4694732"/>
              <a:ext cx="3149600" cy="104648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0"/>
                </a:spcAft>
              </a:pPr>
              <a:r>
                <a:rPr lang="en-US" sz="3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3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Rounded MT Bold"/>
                  <a:cs typeface="Arial Rounded MT Bold"/>
                </a:rPr>
                <a:t>LV </a:t>
              </a:r>
              <a:r>
                <a:rPr lang="en-US" sz="3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Rounded MT Bold"/>
                  <a:cs typeface="Arial Rounded MT Bold"/>
                </a:rPr>
                <a:t>stroke</a:t>
              </a:r>
              <a:endParaRPr lang="en-US" sz="3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331201" y="3695700"/>
              <a:ext cx="888999" cy="1943100"/>
            </a:xfrm>
            <a:prstGeom prst="roundRect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0" rIns="0" rtlCol="0" anchor="ctr"/>
            <a:lstStyle/>
            <a:p>
              <a:pPr algn="ctr"/>
              <a:r>
                <a:rPr lang="en-US" sz="3200" b="1" dirty="0" smtClean="0">
                  <a:solidFill>
                    <a:srgbClr val="0D0D0D"/>
                  </a:solidFill>
                  <a:latin typeface="Arial Rounded MT Bold"/>
                  <a:cs typeface="Arial Rounded MT Bold"/>
                </a:rPr>
                <a:t>Pulse </a:t>
              </a:r>
            </a:p>
            <a:p>
              <a:pPr algn="ctr"/>
              <a:r>
                <a:rPr lang="en-US" sz="3200" b="1" dirty="0" smtClean="0">
                  <a:solidFill>
                    <a:srgbClr val="0D0D0D"/>
                  </a:solidFill>
                  <a:latin typeface="Arial Rounded MT Bold"/>
                  <a:cs typeface="Arial Rounded MT Bold"/>
                </a:rPr>
                <a:t>pressure</a:t>
              </a:r>
              <a:endParaRPr lang="en-US" sz="3200" b="1" dirty="0">
                <a:solidFill>
                  <a:srgbClr val="0D0D0D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91644" y="3564436"/>
              <a:ext cx="2908301" cy="1046480"/>
            </a:xfrm>
            <a:prstGeom prst="round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b="1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Lung 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91644" y="4686265"/>
              <a:ext cx="2908301" cy="10464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Heart </a:t>
              </a:r>
              <a:r>
                <a:rPr lang="en-US" sz="3600" b="1" dirty="0" smtClean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 </a:t>
              </a:r>
              <a:endParaRPr lang="en-US" sz="3600" b="1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404283" y="3051182"/>
            <a:ext cx="9258300" cy="32788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Massive vasodilation </a:t>
            </a:r>
          </a:p>
          <a:p>
            <a:pPr lvl="1"/>
            <a:r>
              <a:rPr lang="en-US" sz="4000" dirty="0" smtClean="0"/>
              <a:t> </a:t>
            </a:r>
            <a:r>
              <a:rPr lang="en-US" sz="3200" dirty="0" smtClean="0"/>
              <a:t>Septic shock</a:t>
            </a:r>
          </a:p>
          <a:p>
            <a:pPr lvl="1"/>
            <a:r>
              <a:rPr lang="en-US" sz="3200" dirty="0" smtClean="0"/>
              <a:t> Anaphylactic shock</a:t>
            </a:r>
            <a:endParaRPr lang="en-US" sz="3200" dirty="0"/>
          </a:p>
          <a:p>
            <a:pPr lvl="1"/>
            <a:r>
              <a:rPr lang="en-US" sz="3200" dirty="0" smtClean="0"/>
              <a:t> Neurogenic shock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65" b="89565" l="1000" r="99667"/>
                    </a14:imgEffect>
                  </a14:imgLayer>
                </a14:imgProps>
              </a:ext>
            </a:extLst>
          </a:blip>
          <a:srcRect l="4982" t="9095" r="3158" b="10521"/>
          <a:stretch/>
        </p:blipFill>
        <p:spPr>
          <a:xfrm>
            <a:off x="5742442" y="3052234"/>
            <a:ext cx="3393095" cy="3119966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2154516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Septic Shock – Distributive  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19150" y="1756846"/>
            <a:ext cx="9258300" cy="1570553"/>
          </a:xfrm>
        </p:spPr>
        <p:txBody>
          <a:bodyPr>
            <a:normAutofit/>
          </a:bodyPr>
          <a:lstStyle/>
          <a:p>
            <a:pPr marL="514350" indent="-514350" fontAlgn="t">
              <a:buFont typeface="+mj-lt"/>
              <a:buAutoNum type="arabicPeriod"/>
            </a:pPr>
            <a:r>
              <a:rPr lang="en-US" sz="2800" dirty="0" smtClean="0">
                <a:latin typeface="Arial Rounded MT Bold"/>
                <a:cs typeface="Arial Rounded MT Bold"/>
              </a:rPr>
              <a:t>Systemic vasodilatation </a:t>
            </a:r>
            <a:r>
              <a:rPr lang="en-US" sz="28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- Massive </a:t>
            </a:r>
          </a:p>
          <a:p>
            <a:pPr marL="514350" indent="-514350" fontAlgn="t">
              <a:lnSpc>
                <a:spcPct val="110000"/>
              </a:lnSpc>
              <a:buFont typeface="+mj-lt"/>
              <a:buAutoNum type="arabicPeriod"/>
            </a:pPr>
            <a:r>
              <a:rPr lang="en-US" sz="2800" dirty="0" smtClean="0">
                <a:latin typeface="Arial Rounded MT Bold"/>
                <a:cs typeface="Arial Rounded MT Bold"/>
              </a:rPr>
              <a:t>Systemic vascular leak  </a:t>
            </a:r>
            <a:r>
              <a:rPr lang="en-US" sz="28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- Massive</a:t>
            </a:r>
          </a:p>
          <a:p>
            <a:pPr marL="800100" lvl="1" indent="-400050" fontAlgn="t"/>
            <a:r>
              <a:rPr lang="en-US" sz="24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Most crystalloid fluid is third spaced &lt; 1 hour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2202" y="6329363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 Rounded MT Bold"/>
                <a:cs typeface="Arial Rounded MT Bold"/>
              </a:rPr>
              <a:t>Elbers</a:t>
            </a:r>
            <a:r>
              <a:rPr lang="en-US" sz="1600" dirty="0" smtClean="0">
                <a:latin typeface="Arial Rounded MT Bold"/>
                <a:cs typeface="Arial Rounded MT Bold"/>
              </a:rPr>
              <a:t> and </a:t>
            </a:r>
            <a:r>
              <a:rPr lang="en-US" sz="1600" dirty="0" err="1" smtClean="0">
                <a:latin typeface="Arial Rounded MT Bold"/>
                <a:cs typeface="Arial Rounded MT Bold"/>
              </a:rPr>
              <a:t>Ince</a:t>
            </a:r>
            <a:r>
              <a:rPr lang="en-US" sz="1600" dirty="0" smtClean="0">
                <a:latin typeface="Arial Rounded MT Bold"/>
                <a:cs typeface="Arial Rounded MT Bold"/>
              </a:rPr>
              <a:t> </a:t>
            </a:r>
            <a:r>
              <a:rPr lang="en-US" sz="1600" i="1" dirty="0" smtClean="0">
                <a:latin typeface="Arial Rounded MT Bold"/>
                <a:cs typeface="Arial Rounded MT Bold"/>
              </a:rPr>
              <a:t>Critical Care 2006 </a:t>
            </a:r>
            <a:r>
              <a:rPr lang="en-US" sz="1600" b="1" i="1" dirty="0" smtClean="0">
                <a:latin typeface="Arial Rounded MT Bold"/>
                <a:cs typeface="Arial Rounded MT Bold"/>
              </a:rPr>
              <a:t>10:221</a:t>
            </a:r>
            <a:endParaRPr lang="en-US" sz="1600" dirty="0">
              <a:latin typeface="Arial Rounded MT Bold"/>
              <a:cs typeface="Arial Rounded MT Bold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54100" y="4387850"/>
            <a:ext cx="7397752" cy="1895476"/>
            <a:chOff x="1054100" y="4387850"/>
            <a:chExt cx="7397752" cy="1895476"/>
          </a:xfrm>
        </p:grpSpPr>
        <p:grpSp>
          <p:nvGrpSpPr>
            <p:cNvPr id="5" name="Group 12"/>
            <p:cNvGrpSpPr/>
            <p:nvPr/>
          </p:nvGrpSpPr>
          <p:grpSpPr>
            <a:xfrm>
              <a:off x="6610352" y="4387850"/>
              <a:ext cx="1841500" cy="1865319"/>
              <a:chOff x="6305550" y="4475543"/>
              <a:chExt cx="1841500" cy="1865319"/>
            </a:xfrm>
          </p:grpSpPr>
          <p:pic>
            <p:nvPicPr>
              <p:cNvPr id="2" name="Picture 1" descr="images.jpeg"/>
              <p:cNvPicPr>
                <a:picLocks/>
              </p:cNvPicPr>
              <p:nvPr/>
            </p:nvPicPr>
            <p:blipFill rotWithShape="1">
              <a:blip r:embed="rId2"/>
              <a:srcRect t="2973" b="67486"/>
              <a:stretch/>
            </p:blipFill>
            <p:spPr>
              <a:xfrm>
                <a:off x="6312408" y="4475543"/>
                <a:ext cx="1827784" cy="139185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38100" cmpd="sng">
                <a:solidFill>
                  <a:srgbClr val="FFFF00"/>
                </a:solidFill>
              </a:ln>
              <a:effectLst/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305550" y="5879197"/>
                <a:ext cx="1841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complete stasis in the capillaries</a:t>
                </a:r>
                <a:endParaRPr lang="en-US" sz="1200" dirty="0"/>
              </a:p>
            </p:txBody>
          </p:sp>
        </p:grpSp>
        <p:grpSp>
          <p:nvGrpSpPr>
            <p:cNvPr id="12" name="Group 13"/>
            <p:cNvGrpSpPr/>
            <p:nvPr/>
          </p:nvGrpSpPr>
          <p:grpSpPr>
            <a:xfrm>
              <a:off x="1054100" y="4387850"/>
              <a:ext cx="1993901" cy="1895476"/>
              <a:chOff x="1028700" y="4445386"/>
              <a:chExt cx="1993900" cy="1895476"/>
            </a:xfrm>
          </p:grpSpPr>
          <p:pic>
            <p:nvPicPr>
              <p:cNvPr id="7" name="Picture 6" descr="images.jpeg"/>
              <p:cNvPicPr>
                <a:picLocks/>
              </p:cNvPicPr>
              <p:nvPr/>
            </p:nvPicPr>
            <p:blipFill rotWithShape="1">
              <a:blip r:embed="rId2"/>
              <a:srcRect t="68876"/>
              <a:stretch/>
            </p:blipFill>
            <p:spPr>
              <a:xfrm>
                <a:off x="1111758" y="4445386"/>
                <a:ext cx="1827784" cy="146646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38100" cmpd="sng">
                <a:solidFill>
                  <a:srgbClr val="FFFF00"/>
                </a:solidFill>
              </a:ln>
              <a:effectLst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28700" y="5879197"/>
                <a:ext cx="19939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Healthy microcirculatory flow in all vessels.</a:t>
                </a:r>
                <a:endParaRPr lang="en-US" sz="1200" dirty="0"/>
              </a:p>
            </p:txBody>
          </p:sp>
        </p:grpSp>
        <p:grpSp>
          <p:nvGrpSpPr>
            <p:cNvPr id="13" name="Group 11"/>
            <p:cNvGrpSpPr/>
            <p:nvPr/>
          </p:nvGrpSpPr>
          <p:grpSpPr>
            <a:xfrm>
              <a:off x="3556003" y="4387850"/>
              <a:ext cx="2527300" cy="1870076"/>
              <a:chOff x="3530600" y="4470786"/>
              <a:chExt cx="2527300" cy="1870076"/>
            </a:xfrm>
          </p:grpSpPr>
          <p:pic>
            <p:nvPicPr>
              <p:cNvPr id="8" name="Picture 7" descr="images.jpeg"/>
              <p:cNvPicPr>
                <a:picLocks/>
              </p:cNvPicPr>
              <p:nvPr/>
            </p:nvPicPr>
            <p:blipFill rotWithShape="1">
              <a:blip r:embed="rId2"/>
              <a:srcRect t="35487" b="34063"/>
              <a:stretch/>
            </p:blipFill>
            <p:spPr>
              <a:xfrm>
                <a:off x="3880358" y="4470786"/>
                <a:ext cx="1827784" cy="143471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38100" cmpd="sng">
                <a:solidFill>
                  <a:srgbClr val="FFFF00"/>
                </a:solidFill>
              </a:ln>
              <a:effectLst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530600" y="5879197"/>
                <a:ext cx="2527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some capillaries showing stasis and others showing high flow</a:t>
                </a:r>
                <a:endParaRPr lang="en-US" sz="1200" dirty="0"/>
              </a:p>
            </p:txBody>
          </p:sp>
        </p:grpSp>
      </p:grpSp>
      <p:sp>
        <p:nvSpPr>
          <p:cNvPr id="14" name="Content Placeholder 5"/>
          <p:cNvSpPr txBox="1">
            <a:spLocks/>
          </p:cNvSpPr>
          <p:nvPr/>
        </p:nvSpPr>
        <p:spPr>
          <a:xfrm>
            <a:off x="831850" y="3268147"/>
            <a:ext cx="9258300" cy="973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00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t">
              <a:buFont typeface="+mj-lt"/>
              <a:buAutoNum type="arabicPeriod" startAt="3"/>
            </a:pPr>
            <a:r>
              <a:rPr lang="en-US" sz="2800" dirty="0" smtClean="0"/>
              <a:t>Systemic vascular damage </a:t>
            </a:r>
            <a:r>
              <a:rPr lang="en-US" sz="2800" dirty="0" smtClean="0">
                <a:solidFill>
                  <a:schemeClr val="tx1"/>
                </a:solidFill>
              </a:rPr>
              <a:t>(distributive shock) </a:t>
            </a:r>
          </a:p>
          <a:p>
            <a:pPr marL="800100" lvl="1" indent="-400050" fontAlgn="t"/>
            <a:r>
              <a:rPr lang="en-US" sz="2400" dirty="0" smtClean="0"/>
              <a:t>Clotting &amp; impaired microcirculation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MODS</a:t>
            </a:r>
          </a:p>
        </p:txBody>
      </p:sp>
    </p:spTree>
    <p:extLst>
      <p:ext uri="{BB962C8B-B14F-4D97-AF65-F5344CB8AC3E}">
        <p14:creationId xmlns:p14="http://schemas.microsoft.com/office/powerpoint/2010/main" val="348354085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14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/>
              <a:t>Pulse </a:t>
            </a:r>
            <a:r>
              <a:rPr lang="en-US" dirty="0" err="1"/>
              <a:t>Pres</a:t>
            </a:r>
            <a:r>
              <a:rPr lang="en-US" dirty="0"/>
              <a:t>: Decreased </a:t>
            </a:r>
            <a:r>
              <a:rPr lang="en-US" b="0" dirty="0"/>
              <a:t>LV volume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759202" y="2408767"/>
            <a:ext cx="1633786" cy="1117600"/>
            <a:chOff x="3674533" y="2802467"/>
            <a:chExt cx="1633789" cy="11176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3674533" y="2802467"/>
              <a:ext cx="1566334" cy="1117600"/>
            </a:xfrm>
            <a:prstGeom prst="straightConnector1">
              <a:avLst/>
            </a:prstGeom>
            <a:ln w="38100" cmpd="sng">
              <a:solidFill>
                <a:srgbClr val="3F6E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674538" y="3031067"/>
              <a:ext cx="1633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>
                  <a:rot lat="21594000" lon="298864" rev="19560000"/>
                </a:camera>
                <a:lightRig rig="threePt" dir="t"/>
              </a:scene3d>
            </a:bodyPr>
            <a:lstStyle/>
            <a:p>
              <a:r>
                <a:rPr lang="en-US" sz="1800" b="1" dirty="0" smtClean="0">
                  <a:latin typeface="Arial Rounded MT Bold"/>
                  <a:cs typeface="Arial Rounded MT Bold"/>
                </a:rPr>
                <a:t>Hypovolemia</a:t>
              </a:r>
              <a:endParaRPr lang="en-US" sz="1800" b="1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397501" y="3179203"/>
            <a:ext cx="3149600" cy="104648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0"/>
              </a:spcAft>
            </a:pPr>
            <a:r>
              <a:rPr lang="en-US" sz="3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3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Rounded MT Bold"/>
                <a:cs typeface="Arial Rounded MT Bold"/>
              </a:rPr>
              <a:t>LV volume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91644" y="1752568"/>
            <a:ext cx="2908301" cy="1046480"/>
          </a:xfrm>
          <a:prstGeom prst="roundRect">
            <a:avLst/>
          </a:prstGeom>
          <a:solidFill>
            <a:srgbClr val="3F6E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tx1"/>
                </a:solidFill>
                <a:latin typeface="Arial Rounded MT Bold"/>
                <a:cs typeface="Arial Rounded MT Bold"/>
              </a:rPr>
              <a:t>Circulation</a:t>
            </a:r>
          </a:p>
        </p:txBody>
      </p:sp>
      <p:sp>
        <p:nvSpPr>
          <p:cNvPr id="29" name="Content Placeholder 9"/>
          <p:cNvSpPr>
            <a:spLocks noGrp="1"/>
          </p:cNvSpPr>
          <p:nvPr>
            <p:ph idx="1"/>
          </p:nvPr>
        </p:nvSpPr>
        <p:spPr>
          <a:xfrm>
            <a:off x="806453" y="4233336"/>
            <a:ext cx="8591547" cy="1735663"/>
          </a:xfrm>
          <a:solidFill>
            <a:srgbClr val="000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Hypovolemia </a:t>
            </a:r>
            <a:r>
              <a:rPr lang="en-US" dirty="0" smtClean="0"/>
              <a:t>–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9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ea typeface="Wingdings"/>
                <a:sym typeface="Wingdings"/>
              </a:rPr>
              <a:t>venous</a:t>
            </a:r>
            <a:r>
              <a:rPr lang="en-US" dirty="0" smtClean="0"/>
              <a:t> return to RV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LV</a:t>
            </a:r>
            <a:endParaRPr lang="en-US" dirty="0"/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With bleeding 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Without bleeding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1937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/>
              <a:t>Pulse </a:t>
            </a:r>
            <a:r>
              <a:rPr lang="en-US" dirty="0" err="1"/>
              <a:t>Pres</a:t>
            </a:r>
            <a:r>
              <a:rPr lang="en-US" dirty="0"/>
              <a:t>: Decreased </a:t>
            </a:r>
            <a:r>
              <a:rPr lang="en-US" b="0" dirty="0"/>
              <a:t>LV volume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1" b="100000" l="380" r="984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800" y="3474013"/>
            <a:ext cx="3225800" cy="25242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6753" y="2963337"/>
            <a:ext cx="9323918" cy="3405146"/>
            <a:chOff x="666753" y="2963337"/>
            <a:chExt cx="9323918" cy="3405146"/>
          </a:xfrm>
        </p:grpSpPr>
        <p:grpSp>
          <p:nvGrpSpPr>
            <p:cNvPr id="16" name="Group 15"/>
            <p:cNvGrpSpPr/>
            <p:nvPr/>
          </p:nvGrpSpPr>
          <p:grpSpPr>
            <a:xfrm>
              <a:off x="7941324" y="5431276"/>
              <a:ext cx="479818" cy="937207"/>
              <a:chOff x="7046186" y="4538133"/>
              <a:chExt cx="244517" cy="90060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7046186" y="4876800"/>
                <a:ext cx="244517" cy="561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FF00"/>
                    </a:solidFill>
                    <a:latin typeface="Arial Rounded MT Bold"/>
                    <a:cs typeface="Arial Rounded MT Bold"/>
                  </a:rPr>
                  <a:t>A </a:t>
                </a:r>
                <a:endParaRPr lang="en-US" sz="3200" dirty="0">
                  <a:solidFill>
                    <a:srgbClr val="FFFF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3" name="Up Arrow 12"/>
              <p:cNvSpPr/>
              <p:nvPr/>
            </p:nvSpPr>
            <p:spPr>
              <a:xfrm>
                <a:off x="7075313" y="4538133"/>
                <a:ext cx="186266" cy="372534"/>
              </a:xfrm>
              <a:prstGeom prst="upArrow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18" name="Content Placeholder 9"/>
            <p:cNvSpPr txBox="1">
              <a:spLocks/>
            </p:cNvSpPr>
            <p:nvPr/>
          </p:nvSpPr>
          <p:spPr>
            <a:xfrm>
              <a:off x="666753" y="2963337"/>
              <a:ext cx="9323918" cy="13419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b="1" kern="1200">
                  <a:solidFill>
                    <a:srgbClr val="FFFF00"/>
                  </a:solidFill>
                  <a:latin typeface="Arial Rounded MT Bold"/>
                  <a:ea typeface="+mn-ea"/>
                  <a:cs typeface="Arial Rounded MT Bold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0" lvl="1" indent="0">
                <a:lnSpc>
                  <a:spcPct val="110000"/>
                </a:lnSpc>
                <a:buFont typeface="Arial" pitchFamily="34" charset="0"/>
                <a:buNone/>
              </a:pPr>
              <a:r>
                <a:rPr lang="en-US" sz="3600" dirty="0" smtClean="0"/>
                <a:t>A. </a:t>
              </a:r>
              <a:r>
                <a:rPr lang="en-US" sz="3600" dirty="0" smtClean="0">
                  <a:solidFill>
                    <a:srgbClr val="FFFF00"/>
                  </a:solidFill>
                  <a:latin typeface="Wingdings"/>
                  <a:ea typeface="Wingdings"/>
                  <a:cs typeface="Wingdings"/>
                  <a:sym typeface="Wingdings"/>
                </a:rPr>
                <a:t></a:t>
              </a:r>
              <a:r>
                <a:rPr lang="en-US" sz="3600" dirty="0" smtClean="0">
                  <a:solidFill>
                    <a:srgbClr val="FFFF00"/>
                  </a:solidFill>
                </a:rPr>
                <a:t> Intra-thoracic </a:t>
              </a:r>
              <a:r>
                <a:rPr lang="en-US" sz="3600" dirty="0" err="1" smtClean="0">
                  <a:solidFill>
                    <a:srgbClr val="FFFF00"/>
                  </a:solidFill>
                </a:rPr>
                <a:t>presure</a:t>
              </a:r>
              <a:r>
                <a:rPr lang="en-US" sz="3600" dirty="0" smtClean="0"/>
                <a:t> [PIP]</a:t>
              </a:r>
            </a:p>
            <a:p>
              <a:pPr marL="977900" lvl="2" indent="-342900">
                <a:lnSpc>
                  <a:spcPct val="110000"/>
                </a:lnSpc>
                <a:tabLst>
                  <a:tab pos="914400" algn="l"/>
                </a:tabLst>
              </a:pPr>
              <a:r>
                <a:rPr lang="en-US" sz="3200" dirty="0" smtClean="0"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1400" dirty="0" smtClean="0">
                  <a:latin typeface="Wingdings"/>
                  <a:ea typeface="Wingdings"/>
                  <a:cs typeface="Wingdings"/>
                  <a:sym typeface="Wingdings"/>
                </a:rPr>
                <a:t> </a:t>
              </a:r>
              <a:r>
                <a:rPr lang="en-US" sz="3200" dirty="0" smtClean="0"/>
                <a:t>venous return to RV </a:t>
              </a:r>
              <a:r>
                <a:rPr lang="en-US" sz="3200" dirty="0" smtClean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3200" dirty="0" smtClean="0"/>
                <a:t>LV</a:t>
              </a:r>
            </a:p>
            <a:p>
              <a:pPr marL="457200" lvl="1" indent="0">
                <a:lnSpc>
                  <a:spcPct val="110000"/>
                </a:lnSpc>
                <a:buFont typeface="Arial" pitchFamily="34" charset="0"/>
                <a:buNone/>
              </a:pPr>
              <a:endParaRPr lang="en-US" sz="36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91644" y="1748336"/>
            <a:ext cx="7755457" cy="1054947"/>
            <a:chOff x="791644" y="1748336"/>
            <a:chExt cx="7755457" cy="1054947"/>
          </a:xfrm>
        </p:grpSpPr>
        <p:grpSp>
          <p:nvGrpSpPr>
            <p:cNvPr id="19" name="Group 18"/>
            <p:cNvGrpSpPr/>
            <p:nvPr/>
          </p:nvGrpSpPr>
          <p:grpSpPr>
            <a:xfrm>
              <a:off x="3467097" y="1934633"/>
              <a:ext cx="2074334" cy="646331"/>
              <a:chOff x="3382427" y="3750732"/>
              <a:chExt cx="2074333" cy="646331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3657600" y="4097866"/>
                <a:ext cx="1617133" cy="4233"/>
              </a:xfrm>
              <a:prstGeom prst="straightConnector1">
                <a:avLst/>
              </a:prstGeom>
              <a:ln w="38100" cmpd="sng">
                <a:solidFill>
                  <a:srgbClr val="CCFFCC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3382427" y="3750732"/>
                <a:ext cx="20743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 Rounded MT Bold"/>
                    <a:cs typeface="Arial Rounded MT Bold"/>
                  </a:rPr>
                  <a:t>Decreased  return to LV </a:t>
                </a:r>
                <a:endParaRPr lang="en-US" sz="1800" b="1" dirty="0"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22" name="Rounded Rectangle 21"/>
            <p:cNvSpPr/>
            <p:nvPr/>
          </p:nvSpPr>
          <p:spPr>
            <a:xfrm>
              <a:off x="5397501" y="1756803"/>
              <a:ext cx="3149600" cy="104648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Aft>
                  <a:spcPts val="0"/>
                </a:spcAft>
              </a:pPr>
              <a:r>
                <a:rPr lang="en-US" sz="3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3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Rounded MT Bold"/>
                  <a:cs typeface="Arial Rounded MT Bold"/>
                </a:rPr>
                <a:t>LV volume 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91644" y="1748336"/>
              <a:ext cx="2908301" cy="1046480"/>
            </a:xfrm>
            <a:prstGeom prst="round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600" b="1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Lung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17553" y="2971800"/>
            <a:ext cx="8077643" cy="2946401"/>
            <a:chOff x="717553" y="2971800"/>
            <a:chExt cx="8077643" cy="2946401"/>
          </a:xfrm>
        </p:grpSpPr>
        <p:grpSp>
          <p:nvGrpSpPr>
            <p:cNvPr id="15" name="Group 14"/>
            <p:cNvGrpSpPr/>
            <p:nvPr/>
          </p:nvGrpSpPr>
          <p:grpSpPr>
            <a:xfrm>
              <a:off x="8315377" y="2971800"/>
              <a:ext cx="479819" cy="1273831"/>
              <a:chOff x="7466418" y="2040466"/>
              <a:chExt cx="216853" cy="122408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7466418" y="2040466"/>
                <a:ext cx="216853" cy="5619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FF00"/>
                    </a:solidFill>
                    <a:latin typeface="Arial Rounded MT Bold"/>
                    <a:cs typeface="Arial Rounded MT Bold"/>
                  </a:rPr>
                  <a:t>B </a:t>
                </a:r>
                <a:endParaRPr lang="en-US" sz="3200" dirty="0">
                  <a:solidFill>
                    <a:srgbClr val="FFFF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4" name="Up Arrow 13"/>
              <p:cNvSpPr/>
              <p:nvPr/>
            </p:nvSpPr>
            <p:spPr>
              <a:xfrm flipV="1">
                <a:off x="7485947" y="2563416"/>
                <a:ext cx="177799" cy="701133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4" name="Content Placeholder 9"/>
            <p:cNvSpPr txBox="1">
              <a:spLocks/>
            </p:cNvSpPr>
            <p:nvPr/>
          </p:nvSpPr>
          <p:spPr>
            <a:xfrm>
              <a:off x="717553" y="4373037"/>
              <a:ext cx="6381747" cy="15451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b="1" kern="1200">
                  <a:solidFill>
                    <a:srgbClr val="FFFF00"/>
                  </a:solidFill>
                  <a:latin typeface="Arial Rounded MT Bold"/>
                  <a:ea typeface="+mn-ea"/>
                  <a:cs typeface="Arial Rounded MT Bold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0" lvl="1" indent="-50800">
                <a:lnSpc>
                  <a:spcPct val="110000"/>
                </a:lnSpc>
                <a:buFont typeface="Arial" pitchFamily="34" charset="0"/>
                <a:buNone/>
              </a:pPr>
              <a:r>
                <a:rPr lang="en-US" sz="3600" dirty="0" smtClean="0"/>
                <a:t>B. </a:t>
              </a:r>
              <a:r>
                <a:rPr lang="en-US" sz="3600" dirty="0" smtClean="0">
                  <a:solidFill>
                    <a:srgbClr val="FFFF00"/>
                  </a:solidFill>
                </a:rPr>
                <a:t>Pulmonary embolism</a:t>
              </a:r>
            </a:p>
            <a:p>
              <a:pPr marL="977900" lvl="2" indent="-342900">
                <a:lnSpc>
                  <a:spcPct val="110000"/>
                </a:lnSpc>
              </a:pPr>
              <a:r>
                <a:rPr lang="en-US" sz="3200" dirty="0" smtClean="0"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3200" dirty="0" smtClean="0">
                  <a:sym typeface="Wingdings"/>
                </a:rPr>
                <a:t> </a:t>
              </a:r>
              <a:r>
                <a:rPr lang="en-US" sz="3200" dirty="0" smtClean="0"/>
                <a:t>venous return to LV</a:t>
              </a:r>
            </a:p>
            <a:p>
              <a:pPr marL="457200" lvl="1" indent="0">
                <a:lnSpc>
                  <a:spcPct val="110000"/>
                </a:lnSpc>
                <a:buFont typeface="Arial" pitchFamily="34" charset="0"/>
                <a:buNone/>
              </a:pPr>
              <a:endParaRPr lang="en-US" sz="3600" dirty="0" smtClean="0"/>
            </a:p>
            <a:p>
              <a:pPr marL="457200" lvl="1" indent="0">
                <a:lnSpc>
                  <a:spcPct val="110000"/>
                </a:lnSpc>
                <a:buFont typeface="Arial" pitchFamily="34" charset="0"/>
                <a:buNone/>
              </a:pP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001304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/>
              <a:t>Pulse </a:t>
            </a:r>
            <a:r>
              <a:rPr lang="en-US" dirty="0" smtClean="0"/>
              <a:t>Pressure </a:t>
            </a:r>
            <a:r>
              <a:rPr lang="en-US" dirty="0" smtClean="0">
                <a:latin typeface="Arial Rounded MT Bold"/>
                <a:cs typeface="Arial Rounded MT Bold"/>
              </a:rPr>
              <a:t>– Patient on MV 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1600206"/>
            <a:ext cx="6800850" cy="14308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rial Rounded MT Bold"/>
                <a:cs typeface="Arial Rounded MT Bold"/>
              </a:rPr>
              <a:t>New reduction in blood pressure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First check the PIP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1800" t="5200" r="18000" b="26400"/>
          <a:stretch>
            <a:fillRect/>
          </a:stretch>
        </p:blipFill>
        <p:spPr>
          <a:xfrm>
            <a:off x="6087535" y="2290249"/>
            <a:ext cx="3464983" cy="4161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Oval 4"/>
          <p:cNvSpPr/>
          <p:nvPr/>
        </p:nvSpPr>
        <p:spPr>
          <a:xfrm>
            <a:off x="6709833" y="2607748"/>
            <a:ext cx="342900" cy="48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rgbClr val="FFFF0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4351" y="2963334"/>
            <a:ext cx="6800850" cy="1532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00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If elevated </a:t>
            </a:r>
          </a:p>
          <a:p>
            <a:pPr lvl="1"/>
            <a:r>
              <a:rPr lang="en-US" dirty="0" smtClean="0"/>
              <a:t>Consider auto-PEEP</a:t>
            </a:r>
          </a:p>
          <a:p>
            <a:pPr lvl="1"/>
            <a:r>
              <a:rPr lang="en-US" dirty="0" smtClean="0"/>
              <a:t>Disconnect MV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Observe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/>
              <a:t>Severity of Illness - at ICU entry APACHE IV score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8510356"/>
              </p:ext>
            </p:extLst>
          </p:nvPr>
        </p:nvGraphicFramePr>
        <p:xfrm>
          <a:off x="514350" y="1676400"/>
          <a:ext cx="454342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Workbook1.pdf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t="8982" r="43219" b="76219"/>
          <a:stretch/>
        </p:blipFill>
        <p:spPr>
          <a:xfrm>
            <a:off x="4854659" y="3336927"/>
            <a:ext cx="3656838" cy="1072092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FFFF00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552089"/>
              </p:ext>
            </p:extLst>
          </p:nvPr>
        </p:nvGraphicFramePr>
        <p:xfrm>
          <a:off x="4836041" y="4578356"/>
          <a:ext cx="3694074" cy="18287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85244"/>
                <a:gridCol w="2908830"/>
              </a:tblGrid>
              <a:tr h="264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Heart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Heart rate, 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Blood</a:t>
                      </a:r>
                      <a:r>
                        <a:rPr lang="en-US" sz="1400" b="1" baseline="0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Pressure*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93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Lung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RR, pH, 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PaO</a:t>
                      </a:r>
                      <a:r>
                        <a:rPr lang="en-US" sz="1400" b="1" baseline="-25000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2</a:t>
                      </a:r>
                      <a:r>
                        <a:rPr lang="en-US" sz="1400" b="1" baseline="0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*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, A-aDO</a:t>
                      </a:r>
                      <a:r>
                        <a:rPr lang="en-US" sz="1400" b="1" baseline="-2500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2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Kidney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Cr*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, BUN, 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urine output*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,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sNa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Liver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Bilirubin*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, Albumin, Glucose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Brain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Arial Rounded MT Bold"/>
                          <a:cs typeface="Arial Rounded MT Bold"/>
                        </a:rPr>
                        <a:t>Glasgow Coma Score*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936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Heme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Hematocrit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%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817536" y="1879602"/>
            <a:ext cx="973667" cy="1267883"/>
            <a:chOff x="4817533" y="1761066"/>
            <a:chExt cx="973667" cy="1267883"/>
          </a:xfrm>
        </p:grpSpPr>
        <p:grpSp>
          <p:nvGrpSpPr>
            <p:cNvPr id="9" name="Group 8"/>
            <p:cNvGrpSpPr/>
            <p:nvPr/>
          </p:nvGrpSpPr>
          <p:grpSpPr>
            <a:xfrm>
              <a:off x="4845089" y="1771650"/>
              <a:ext cx="914400" cy="1231900"/>
              <a:chOff x="1092200" y="1841500"/>
              <a:chExt cx="914400" cy="1231900"/>
            </a:xfrm>
          </p:grpSpPr>
          <p:pic>
            <p:nvPicPr>
              <p:cNvPr id="11" name="Picture 10" descr="APACHE%20IV%20Calculations(1) copy.pdf"/>
              <p:cNvPicPr>
                <a:picLocks noChangeAspect="1"/>
              </p:cNvPicPr>
              <p:nvPr/>
            </p:nvPicPr>
            <p:blipFill rotWithShape="1">
              <a:blip r:embed="rId8"/>
              <a:srcRect l="29911" t="34279" r="65240" b="51809"/>
              <a:stretch/>
            </p:blipFill>
            <p:spPr>
              <a:xfrm>
                <a:off x="1092200" y="1841500"/>
                <a:ext cx="596900" cy="12319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pic>
          <p:pic>
            <p:nvPicPr>
              <p:cNvPr id="12" name="Picture 11" descr="APACHE%20IV%20Calculations(1) copy.pdf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rgbClr val="123ACC">
                    <a:tint val="45000"/>
                    <a:satMod val="400000"/>
                  </a:srgbClr>
                </a:duotone>
              </a:blip>
              <a:srcRect l="54051" t="34279" r="42802" b="51809"/>
              <a:stretch/>
            </p:blipFill>
            <p:spPr>
              <a:xfrm>
                <a:off x="1619250" y="1841500"/>
                <a:ext cx="387350" cy="12319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4817533" y="1761066"/>
              <a:ext cx="973667" cy="1267883"/>
            </a:xfrm>
            <a:prstGeom prst="rect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62133" y="1879603"/>
            <a:ext cx="2477030" cy="1267883"/>
            <a:chOff x="6062133" y="1761067"/>
            <a:chExt cx="2477030" cy="1267883"/>
          </a:xfrm>
        </p:grpSpPr>
        <p:grpSp>
          <p:nvGrpSpPr>
            <p:cNvPr id="14" name="Group 13"/>
            <p:cNvGrpSpPr/>
            <p:nvPr/>
          </p:nvGrpSpPr>
          <p:grpSpPr>
            <a:xfrm>
              <a:off x="6088927" y="1769005"/>
              <a:ext cx="2413000" cy="1225550"/>
              <a:chOff x="1085850" y="3282950"/>
              <a:chExt cx="2413000" cy="1225550"/>
            </a:xfrm>
          </p:grpSpPr>
          <p:pic>
            <p:nvPicPr>
              <p:cNvPr id="16" name="Picture 15" descr="APACHE%20IV%20Calculations(1) copy.pdf"/>
              <p:cNvPicPr>
                <a:picLocks noChangeAspect="1"/>
              </p:cNvPicPr>
              <p:nvPr/>
            </p:nvPicPr>
            <p:blipFill rotWithShape="1">
              <a:blip r:embed="rId8"/>
              <a:srcRect l="29859" t="56726" r="53068" b="29433"/>
              <a:stretch/>
            </p:blipFill>
            <p:spPr>
              <a:xfrm>
                <a:off x="1085850" y="3282950"/>
                <a:ext cx="2101850" cy="122555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</p:pic>
          <p:pic>
            <p:nvPicPr>
              <p:cNvPr id="17" name="Picture 16" descr="APACHE%20IV%20Calculations(1) copy.pdf"/>
              <p:cNvPicPr>
                <a:picLocks noChangeAspect="1"/>
              </p:cNvPicPr>
              <p:nvPr/>
            </p:nvPicPr>
            <p:blipFill rotWithShape="1">
              <a:blip r:embed="rId8"/>
              <a:srcRect l="54051" t="56726" r="42802" b="29433"/>
              <a:stretch/>
            </p:blipFill>
            <p:spPr>
              <a:xfrm>
                <a:off x="3111500" y="3282950"/>
                <a:ext cx="387350" cy="122555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6062133" y="1761067"/>
              <a:ext cx="2477030" cy="1267883"/>
            </a:xfrm>
            <a:prstGeom prst="rect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17535" y="6434669"/>
            <a:ext cx="373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Rounded MT Bold"/>
                <a:cs typeface="Arial Rounded MT Bold"/>
              </a:rPr>
              <a:t>* Values also used in the SOFA score</a:t>
            </a:r>
            <a:endParaRPr lang="en-US" sz="1400" dirty="0"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6363" y="5808137"/>
            <a:ext cx="237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Rounded MT Bold"/>
                <a:cs typeface="Arial Rounded MT Bold"/>
              </a:rPr>
              <a:t>APACHE </a:t>
            </a:r>
            <a:r>
              <a:rPr lang="en-US" sz="18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IV score</a:t>
            </a:r>
            <a:endParaRPr lang="en-US" sz="18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1968500"/>
            <a:ext cx="3263900" cy="1104900"/>
          </a:xfrm>
          <a:prstGeom prst="round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1204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Pulse </a:t>
            </a:r>
            <a:r>
              <a:rPr lang="en-US" dirty="0" smtClean="0"/>
              <a:t>Pressure: Decreased LV stroke 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138" y="2797181"/>
            <a:ext cx="8432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514350">
              <a:buFont typeface="+mj-lt"/>
              <a:buAutoNum type="alphaUcPeriod"/>
            </a:pPr>
            <a:r>
              <a:rPr lang="en-US" sz="32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Myocardial </a:t>
            </a:r>
            <a:r>
              <a:rPr lang="en-US" sz="3200" b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injury </a:t>
            </a:r>
            <a:r>
              <a:rPr lang="en-US" sz="3200" b="1" dirty="0">
                <a:latin typeface="Arial Rounded MT Bold"/>
                <a:cs typeface="Arial Rounded MT Bold"/>
              </a:rPr>
              <a:t>(pump</a:t>
            </a:r>
            <a:r>
              <a:rPr lang="en-US" sz="3200" b="1" dirty="0" smtClean="0">
                <a:latin typeface="Arial Rounded MT Bold"/>
                <a:cs typeface="Arial Rounded MT Bold"/>
              </a:rPr>
              <a:t>)</a:t>
            </a:r>
          </a:p>
          <a:p>
            <a:pPr marL="1028700" lvl="2" indent="-342900">
              <a:buFont typeface="Arial"/>
              <a:buChar char="•"/>
              <a:tabLst>
                <a:tab pos="977900" algn="l"/>
              </a:tabLst>
            </a:pPr>
            <a:r>
              <a:rPr lang="en-US" sz="3200" b="1" dirty="0" smtClean="0">
                <a:latin typeface="Arial Rounded MT Bold"/>
                <a:cs typeface="Arial Rounded MT Bold"/>
              </a:rPr>
              <a:t>ECG, </a:t>
            </a:r>
            <a:r>
              <a:rPr lang="en-US" sz="3200" b="1" dirty="0">
                <a:latin typeface="Arial Rounded MT Bold"/>
                <a:cs typeface="Arial Rounded MT Bold"/>
              </a:rPr>
              <a:t>troponin, echo</a:t>
            </a:r>
            <a:endParaRPr lang="en-US" sz="3200" b="1" dirty="0" smtClean="0">
              <a:latin typeface="Arial Rounded MT Bold"/>
              <a:cs typeface="Arial Rounded MT Bold"/>
            </a:endParaRPr>
          </a:p>
          <a:p>
            <a:pPr marL="914400" lvl="1" indent="-514350">
              <a:buFont typeface="+mj-lt"/>
              <a:buAutoNum type="alphaUcPeriod"/>
            </a:pPr>
            <a:r>
              <a:rPr lang="en-US" sz="32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Pericardial </a:t>
            </a:r>
            <a:r>
              <a:rPr lang="en-US" sz="3200" b="1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Tamponade</a:t>
            </a:r>
            <a:endParaRPr lang="en-US" sz="3200" b="1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pPr marL="1028700" lvl="2" indent="-342900">
              <a:buFont typeface="Arial"/>
              <a:buChar char="•"/>
              <a:tabLst>
                <a:tab pos="1028700" algn="l"/>
              </a:tabLst>
            </a:pPr>
            <a:r>
              <a:rPr lang="en-US" sz="3200" b="1" dirty="0">
                <a:latin typeface="Arial Rounded MT Bold"/>
                <a:cs typeface="Arial Rounded MT Bold"/>
              </a:rPr>
              <a:t>Exam, </a:t>
            </a:r>
            <a:r>
              <a:rPr lang="en-US" sz="3200" b="1" dirty="0" smtClean="0">
                <a:latin typeface="Arial Rounded MT Bold"/>
                <a:cs typeface="Arial Rounded MT Bold"/>
              </a:rPr>
              <a:t>chest radiograph, echo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32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Aortic dissection</a:t>
            </a:r>
          </a:p>
          <a:p>
            <a:pPr marL="1028700" lvl="2" indent="-342900">
              <a:buFont typeface="Arial"/>
              <a:buChar char="•"/>
            </a:pPr>
            <a:r>
              <a:rPr lang="en-US" sz="3200" b="1" dirty="0" smtClean="0">
                <a:latin typeface="Arial Rounded MT Bold"/>
                <a:cs typeface="Arial Rounded MT Bold"/>
              </a:rPr>
              <a:t>Exam, chest radiograph, CT, .. 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32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Rhythm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48815" y="3297772"/>
            <a:ext cx="2477030" cy="2937933"/>
            <a:chOff x="5782733" y="2667000"/>
            <a:chExt cx="2477030" cy="29379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930" b="95439" l="2837" r="100000"/>
                      </a14:imgEffect>
                    </a14:imgLayer>
                  </a14:imgProps>
                </a:ext>
              </a:extLst>
            </a:blip>
            <a:srcRect l="3310" t="14854" r="27527" b="3976"/>
            <a:stretch/>
          </p:blipFill>
          <p:spPr>
            <a:xfrm>
              <a:off x="5782733" y="2667000"/>
              <a:ext cx="2477030" cy="29379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30" b="95439" l="2837" r="100000"/>
                      </a14:imgEffect>
                    </a14:imgLayer>
                  </a14:imgProps>
                </a:ext>
              </a:extLst>
            </a:blip>
            <a:srcRect l="39717" t="42690" r="50826" b="51696"/>
            <a:stretch/>
          </p:blipFill>
          <p:spPr>
            <a:xfrm>
              <a:off x="6519334" y="2946400"/>
              <a:ext cx="330199" cy="2878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30" b="95439" l="2837" r="100000"/>
                      </a14:imgEffect>
                    </a14:imgLayer>
                  </a14:imgProps>
                </a:ext>
              </a:extLst>
            </a:blip>
            <a:srcRect l="39717" t="42690" r="50826" b="51696"/>
            <a:stretch/>
          </p:blipFill>
          <p:spPr>
            <a:xfrm>
              <a:off x="7255934" y="3996266"/>
              <a:ext cx="338666" cy="2032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91644" y="1714465"/>
            <a:ext cx="7755457" cy="1054947"/>
            <a:chOff x="791644" y="1714465"/>
            <a:chExt cx="7755457" cy="1054947"/>
          </a:xfrm>
        </p:grpSpPr>
        <p:grpSp>
          <p:nvGrpSpPr>
            <p:cNvPr id="8" name="Group 7"/>
            <p:cNvGrpSpPr/>
            <p:nvPr/>
          </p:nvGrpSpPr>
          <p:grpSpPr>
            <a:xfrm>
              <a:off x="3475564" y="1896539"/>
              <a:ext cx="2074334" cy="646331"/>
              <a:chOff x="3390894" y="4868333"/>
              <a:chExt cx="2074333" cy="646331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3666067" y="5206999"/>
                <a:ext cx="1617133" cy="4233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390894" y="4868333"/>
                <a:ext cx="20743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 Rounded MT Bold"/>
                    <a:cs typeface="Arial Rounded MT Bold"/>
                  </a:rPr>
                  <a:t>Decreased </a:t>
                </a:r>
              </a:p>
              <a:p>
                <a:pPr algn="ctr"/>
                <a:r>
                  <a:rPr lang="en-US" sz="1800" b="1" dirty="0" smtClean="0">
                    <a:latin typeface="Arial Rounded MT Bold"/>
                    <a:cs typeface="Arial Rounded MT Bold"/>
                  </a:rPr>
                  <a:t>stroke of LV </a:t>
                </a:r>
                <a:endParaRPr lang="en-US" sz="1800" b="1" dirty="0"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15" name="Rounded Rectangle 14"/>
            <p:cNvSpPr/>
            <p:nvPr/>
          </p:nvSpPr>
          <p:spPr>
            <a:xfrm>
              <a:off x="5397501" y="1722932"/>
              <a:ext cx="3149600" cy="104648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0"/>
                </a:spcAft>
              </a:pPr>
              <a:r>
                <a:rPr lang="en-US" sz="3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36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Rounded MT Bold"/>
                  <a:cs typeface="Arial Rounded MT Bold"/>
                </a:rPr>
                <a:t>LV </a:t>
              </a:r>
              <a:r>
                <a:rPr lang="en-US" sz="36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Rounded MT Bold"/>
                  <a:cs typeface="Arial Rounded MT Bold"/>
                </a:rPr>
                <a:t>stroke</a:t>
              </a:r>
              <a:endParaRPr lang="en-US" sz="3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91644" y="1714465"/>
              <a:ext cx="2908301" cy="10464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Heart </a:t>
              </a:r>
              <a:r>
                <a:rPr lang="en-US" sz="3600" b="1" dirty="0" smtClean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 </a:t>
              </a:r>
              <a:endParaRPr lang="en-US" sz="3600" b="1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51032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Always include in evaluating Shock 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38" y="1720850"/>
            <a:ext cx="9258300" cy="128269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Cardiac component</a:t>
            </a:r>
            <a:r>
              <a:rPr lang="en-US" dirty="0">
                <a:solidFill>
                  <a:srgbClr val="FFFFFF"/>
                </a:solidFill>
              </a:rPr>
              <a:t>: ECG – </a:t>
            </a:r>
            <a:r>
              <a:rPr lang="en-US" dirty="0" smtClean="0">
                <a:solidFill>
                  <a:srgbClr val="FFFFFF"/>
                </a:solidFill>
              </a:rPr>
              <a:t>troponin  </a:t>
            </a:r>
            <a:endParaRPr lang="en-US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r>
              <a:rPr lang="en-US" dirty="0" smtClean="0"/>
              <a:t>Extent of microcirculatory ischemia</a:t>
            </a:r>
            <a:r>
              <a:rPr lang="en-US" dirty="0" smtClean="0">
                <a:solidFill>
                  <a:srgbClr val="FFFFFF"/>
                </a:solidFill>
              </a:rPr>
              <a:t>: lactate, AG </a:t>
            </a:r>
            <a:endParaRPr lang="en-US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r>
              <a:rPr lang="en-US" dirty="0" smtClean="0">
                <a:latin typeface="Arial Rounded MT Bold"/>
                <a:cs typeface="Arial Rounded MT Bold"/>
              </a:rPr>
              <a:t>Chest radiograph:</a:t>
            </a:r>
          </a:p>
          <a:p>
            <a:endParaRPr lang="en-US" dirty="0">
              <a:latin typeface="Arial Rounded MT Bold"/>
              <a:cs typeface="Arial Rounded MT Bold"/>
            </a:endParaRPr>
          </a:p>
          <a:p>
            <a:endParaRPr lang="en-US" dirty="0" smtClean="0">
              <a:latin typeface="Arial Rounded MT Bold"/>
              <a:cs typeface="Arial Rounded MT Bold"/>
            </a:endParaRPr>
          </a:p>
          <a:p>
            <a:endParaRPr lang="en-US" dirty="0">
              <a:latin typeface="Arial Rounded MT Bold"/>
              <a:cs typeface="Arial Rounded MT Bold"/>
            </a:endParaRPr>
          </a:p>
          <a:p>
            <a:endParaRPr lang="en-US" dirty="0" smtClean="0">
              <a:latin typeface="Arial Rounded MT Bold"/>
              <a:cs typeface="Arial Rounded MT Bold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70427" y="3505200"/>
            <a:ext cx="1941557" cy="2297119"/>
            <a:chOff x="870427" y="3505200"/>
            <a:chExt cx="1941557" cy="2297119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6805" y="3505200"/>
              <a:ext cx="1828800" cy="1828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 cmpd="sng">
              <a:solidFill>
                <a:srgbClr val="FFFF00"/>
              </a:solidFill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870427" y="5340654"/>
              <a:ext cx="1941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 smtClean="0">
                  <a:latin typeface="Arial Rounded MT Bold"/>
                  <a:cs typeface="Arial Rounded MT Bold"/>
                </a:rPr>
                <a:t>Tamponade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13100" y="3505200"/>
            <a:ext cx="1828800" cy="2297119"/>
            <a:chOff x="3213100" y="3505200"/>
            <a:chExt cx="1828800" cy="2297119"/>
          </a:xfrm>
        </p:grpSpPr>
        <p:pic>
          <p:nvPicPr>
            <p:cNvPr id="5" name="Picture 4" descr="image003.jp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100" y="3505200"/>
              <a:ext cx="1828800" cy="1828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 cmpd="sng">
              <a:solidFill>
                <a:srgbClr val="FFFF00"/>
              </a:solidFill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247767" y="5340654"/>
              <a:ext cx="17594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 Rounded MT Bold"/>
                  <a:cs typeface="Arial Rounded MT Bold"/>
                </a:rPr>
                <a:t>Dissection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79974" y="3505199"/>
            <a:ext cx="1864613" cy="2297120"/>
            <a:chOff x="5479974" y="3505199"/>
            <a:chExt cx="1864613" cy="2297120"/>
          </a:xfrm>
        </p:grpSpPr>
        <p:pic>
          <p:nvPicPr>
            <p:cNvPr id="6" name="Picture 5" descr="images.jpe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55"/>
            <a:stretch/>
          </p:blipFill>
          <p:spPr>
            <a:xfrm>
              <a:off x="5497880" y="3505199"/>
              <a:ext cx="1828800" cy="18319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 cmpd="sng">
              <a:solidFill>
                <a:srgbClr val="FFFF00"/>
              </a:solidFill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5479974" y="5340654"/>
              <a:ext cx="1864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 Rounded MT Bold"/>
                  <a:cs typeface="Arial Rounded MT Bold"/>
                </a:rPr>
                <a:t>Pneumonia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50216" y="3505200"/>
            <a:ext cx="2018501" cy="2297119"/>
            <a:chOff x="7650216" y="3505200"/>
            <a:chExt cx="2018501" cy="2297119"/>
          </a:xfrm>
        </p:grpSpPr>
        <p:pic>
          <p:nvPicPr>
            <p:cNvPr id="7" name="Picture 6" descr="tension-ptx11.jp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5066" y="3505200"/>
              <a:ext cx="1828800" cy="1828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 cmpd="sng">
              <a:solidFill>
                <a:srgbClr val="FFFF00"/>
              </a:solidFill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7650216" y="5340654"/>
              <a:ext cx="2018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 Rounded MT Bold"/>
                  <a:cs typeface="Arial Rounded MT Bold"/>
                </a:rPr>
                <a:t>Tension PTX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84344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1775" y="520699"/>
            <a:ext cx="7315200" cy="5656423"/>
            <a:chOff x="1485900" y="520699"/>
            <a:chExt cx="7315200" cy="56564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87" b="94282" l="0" r="99704"/>
                      </a14:imgEffect>
                    </a14:imgLayer>
                  </a14:imgProps>
                </a:ext>
              </a:extLst>
            </a:blip>
            <a:srcRect t="21569" b="7843"/>
            <a:stretch/>
          </p:blipFill>
          <p:spPr>
            <a:xfrm>
              <a:off x="1485900" y="520699"/>
              <a:ext cx="7315200" cy="5656423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3949700" y="5041900"/>
              <a:ext cx="901700" cy="622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05150" y="1900237"/>
            <a:ext cx="4076700" cy="3057525"/>
          </a:xfrm>
          <a:solidFill>
            <a:schemeClr val="tx1">
              <a:alpha val="63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</p:spPr>
        <p:txBody>
          <a:bodyPr anchor="t">
            <a:noAutofit/>
          </a:bodyPr>
          <a:lstStyle/>
          <a:p>
            <a:pPr algn="ctr"/>
            <a:r>
              <a:rPr lang="en-US" sz="4800" dirty="0" smtClean="0"/>
              <a:t>Approach </a:t>
            </a:r>
            <a:br>
              <a:rPr lang="en-US" sz="4800" dirty="0" smtClean="0"/>
            </a:br>
            <a:r>
              <a:rPr lang="en-US" sz="4800" dirty="0" smtClean="0"/>
              <a:t>to </a:t>
            </a:r>
            <a:br>
              <a:rPr lang="en-US" sz="4800" dirty="0" smtClean="0"/>
            </a:br>
            <a:r>
              <a:rPr lang="en-US" sz="4800" dirty="0"/>
              <a:t>Respiratory Failure</a:t>
            </a:r>
            <a:r>
              <a:rPr lang="en-US" sz="4800" dirty="0" smtClean="0"/>
              <a:t> 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207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14350" y="274638"/>
            <a:ext cx="9258300" cy="11430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r>
              <a:rPr lang="en-US" dirty="0" smtClean="0"/>
              <a:t>Approach to ARF - Hypercapnic</a:t>
            </a:r>
            <a:endParaRPr lang="en-US" dirty="0"/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00279"/>
              </p:ext>
            </p:extLst>
          </p:nvPr>
        </p:nvGraphicFramePr>
        <p:xfrm>
          <a:off x="1041401" y="1765301"/>
          <a:ext cx="8712201" cy="2501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067"/>
                <a:gridCol w="2904067"/>
                <a:gridCol w="2904067"/>
              </a:tblGrid>
              <a:tr h="76258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 Rounded MT Bold"/>
                          <a:ea typeface="Wingdings"/>
                          <a:cs typeface="Arial Rounded MT Bold"/>
                          <a:sym typeface="Wingdings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 Rounded MT Bold"/>
                          <a:cs typeface="Arial Rounded MT Bold"/>
                        </a:rPr>
                        <a:t>expiratory flow [Raw]</a:t>
                      </a:r>
                      <a:endParaRPr lang="en-US" sz="2400" dirty="0">
                        <a:solidFill>
                          <a:srgbClr val="000000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 startAt="2"/>
                        <a:tabLst>
                          <a:tab pos="406400" algn="l"/>
                          <a:tab pos="571500" algn="l"/>
                        </a:tabLs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 Rounded MT Bold"/>
                          <a:ea typeface="Wingdings"/>
                          <a:cs typeface="Arial Rounded MT Bold"/>
                          <a:sym typeface="Wingdings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 Rounded MT Bold"/>
                          <a:cs typeface="Arial Rounded MT Bold"/>
                        </a:rPr>
                        <a:t>Air trapping [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Arial Rounded MT Bold"/>
                          <a:cs typeface="Arial Rounded MT Bold"/>
                        </a:rPr>
                        <a:t>autoPEEP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 Rounded MT Bold"/>
                          <a:cs typeface="Arial Rounded MT Bold"/>
                        </a:rPr>
                        <a:t>]</a:t>
                      </a:r>
                      <a:endParaRPr lang="en-US" sz="2400" dirty="0">
                        <a:solidFill>
                          <a:srgbClr val="000000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3"/>
                        <a:tabLst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 Rounded MT Bold"/>
                          <a:ea typeface="Wingdings"/>
                          <a:cs typeface="Arial Rounded MT Bold"/>
                          <a:sym typeface="Wingdings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 Rounded MT Bold"/>
                          <a:cs typeface="Arial Rounded MT Bold"/>
                        </a:rPr>
                        <a:t>effective VE     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Arial Rounded MT Bold"/>
                          <a:cs typeface="Arial Rounded MT Bold"/>
                        </a:rPr>
                        <a:t>PacO2</a:t>
                      </a:r>
                      <a:endParaRPr lang="en-US" sz="2400" dirty="0">
                        <a:solidFill>
                          <a:srgbClr val="000000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1678939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asthma-bronchoconstriction-mechanism.jpg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0" b="91148" l="61000" r="88500">
                        <a14:foregroundMark x1="68250" y1="48525" x2="68250" y2="48525"/>
                        <a14:foregroundMark x1="71000" y1="48197" x2="71000" y2="48197"/>
                        <a14:foregroundMark x1="65750" y1="48197" x2="65750" y2="48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19" t="41238" r="11152" b="10151"/>
          <a:stretch/>
        </p:blipFill>
        <p:spPr>
          <a:xfrm>
            <a:off x="1491166" y="2667794"/>
            <a:ext cx="1870778" cy="1459230"/>
          </a:xfrm>
          <a:prstGeom prst="rect">
            <a:avLst/>
          </a:prstGeom>
          <a:ln w="38100" cmpd="sng">
            <a:solidFill>
              <a:srgbClr val="CCFFCC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2668747"/>
            <a:ext cx="1866900" cy="1457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rgbClr val="CCFFCC"/>
            </a:solidFill>
          </a:ln>
          <a:effectLst/>
        </p:spPr>
      </p:pic>
      <p:pic>
        <p:nvPicPr>
          <p:cNvPr id="15" name="Picture 14" descr="carbon-dioxide-picket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28458" r="46630" b="37748"/>
          <a:stretch/>
        </p:blipFill>
        <p:spPr>
          <a:xfrm>
            <a:off x="7378701" y="2669712"/>
            <a:ext cx="1870962" cy="1455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rgbClr val="CCFFCC"/>
            </a:solidFill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050" y="6210307"/>
            <a:ext cx="5314950" cy="444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 Acute exacerbation: asthma and COPD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568375" y="2705150"/>
            <a:ext cx="2639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Pathophysiology 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Approach to ARF – Hypercapnic*</a:t>
            </a:r>
            <a:endParaRPr lang="en-US" dirty="0">
              <a:latin typeface="Arial Rounded MT Bold"/>
              <a:cs typeface="Arial Rounded MT Bold"/>
            </a:endParaRP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716224"/>
              </p:ext>
            </p:extLst>
          </p:nvPr>
        </p:nvGraphicFramePr>
        <p:xfrm>
          <a:off x="1028700" y="4587875"/>
          <a:ext cx="5334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863"/>
                <a:gridCol w="3940137"/>
              </a:tblGrid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Monitor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PIP-Plateau [Raw]</a:t>
                      </a: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Peak Insp. Pr. [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PEEPi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Arial Rounded MT Bold"/>
                          <a:ea typeface="+mn-ea"/>
                          <a:cs typeface="Arial Rounded MT Bold"/>
                        </a:rPr>
                        <a:t>PaCO</a:t>
                      </a:r>
                      <a:r>
                        <a:rPr lang="en-US" sz="2400" b="1" kern="1200" baseline="-25000" dirty="0" smtClean="0">
                          <a:solidFill>
                            <a:schemeClr val="bg1"/>
                          </a:solidFill>
                          <a:latin typeface="Arial Rounded MT Bold"/>
                          <a:ea typeface="+mn-ea"/>
                          <a:cs typeface="Arial Rounded MT Bold"/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:VE [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Vd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/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Vt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413000" y="4610100"/>
            <a:ext cx="394970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413000" y="5067300"/>
            <a:ext cx="394970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13000" y="5524500"/>
            <a:ext cx="394970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75100" y="1765300"/>
            <a:ext cx="2908300" cy="2501900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83400" y="1765300"/>
            <a:ext cx="2908300" cy="2501900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8398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r>
              <a:rPr lang="en-US" dirty="0"/>
              <a:t>Approach to ARF - </a:t>
            </a:r>
            <a:r>
              <a:rPr lang="en-US" dirty="0" smtClean="0"/>
              <a:t>Hypoxemic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654321"/>
              </p:ext>
            </p:extLst>
          </p:nvPr>
        </p:nvGraphicFramePr>
        <p:xfrm>
          <a:off x="514350" y="1689101"/>
          <a:ext cx="9258300" cy="2575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575"/>
                <a:gridCol w="2314575"/>
                <a:gridCol w="2314575"/>
                <a:gridCol w="2314575"/>
              </a:tblGrid>
              <a:tr h="718343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Diffuse lung involvement  (Chest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X-ray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- bilateral infiltrates)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59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Rounded MT Bold"/>
                          <a:cs typeface="Arial Rounded MT Bold"/>
                        </a:rPr>
                        <a:t>Transudate</a:t>
                      </a:r>
                    </a:p>
                    <a:p>
                      <a:pPr algn="ctr"/>
                      <a:r>
                        <a:rPr lang="en-US" sz="2400" b="1" dirty="0" smtClean="0">
                          <a:latin typeface="Arial Rounded MT Bold"/>
                          <a:cs typeface="Arial Rounded MT Bold"/>
                        </a:rPr>
                        <a:t>[C.P.</a:t>
                      </a:r>
                      <a:r>
                        <a:rPr lang="en-US" sz="2400" b="1" baseline="0" dirty="0" smtClean="0"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lang="en-US" sz="2400" b="1" dirty="0" smtClean="0">
                          <a:latin typeface="Arial Rounded MT Bold"/>
                          <a:cs typeface="Arial Rounded MT Bold"/>
                        </a:rPr>
                        <a:t>Edema]</a:t>
                      </a:r>
                      <a:endParaRPr lang="en-US" sz="24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Arial Rounded MT Bold"/>
                          <a:ea typeface="+mn-ea"/>
                          <a:cs typeface="Arial Rounded MT Bold"/>
                        </a:rPr>
                        <a:t>Exudate</a:t>
                      </a:r>
                    </a:p>
                    <a:p>
                      <a:pPr algn="ctr"/>
                      <a:r>
                        <a:rPr lang="en-US" sz="2400" b="1" dirty="0" smtClean="0">
                          <a:latin typeface="Arial Rounded MT Bold"/>
                          <a:cs typeface="Arial Rounded MT Bold"/>
                        </a:rPr>
                        <a:t>[ALI-ARDS]</a:t>
                      </a:r>
                      <a:endParaRPr lang="en-US" sz="24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Rounded MT Bold"/>
                          <a:cs typeface="Arial Rounded MT Bold"/>
                        </a:rPr>
                        <a:t>Pus</a:t>
                      </a:r>
                      <a:r>
                        <a:rPr lang="en-US" sz="2000" b="1" dirty="0" smtClean="0"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lang="en-US" sz="1200" b="1" dirty="0" smtClean="0">
                          <a:latin typeface="Arial Rounded MT Bold"/>
                          <a:cs typeface="Arial Rounded MT Bold"/>
                        </a:rPr>
                        <a:t>[</a:t>
                      </a:r>
                      <a:r>
                        <a:rPr lang="en-US" sz="1200" b="1" dirty="0" err="1" smtClean="0">
                          <a:latin typeface="Arial Rounded MT Bold"/>
                          <a:cs typeface="Arial Rounded MT Bold"/>
                        </a:rPr>
                        <a:t>PMN+pathogens</a:t>
                      </a:r>
                      <a:r>
                        <a:rPr lang="en-US" sz="1200" b="1" dirty="0" smtClean="0">
                          <a:latin typeface="Arial Rounded MT Bold"/>
                          <a:cs typeface="Arial Rounded MT Bold"/>
                        </a:rPr>
                        <a:t>]</a:t>
                      </a:r>
                    </a:p>
                    <a:p>
                      <a:pPr algn="ctr"/>
                      <a:r>
                        <a:rPr lang="en-US" sz="2400" b="1" dirty="0" smtClean="0">
                          <a:latin typeface="Arial Rounded MT Bold"/>
                          <a:cs typeface="Arial Rounded MT Bold"/>
                        </a:rPr>
                        <a:t>[Pneumonia]</a:t>
                      </a:r>
                      <a:endParaRPr lang="en-US" sz="24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Rounded MT Bold"/>
                          <a:cs typeface="Arial Rounded MT Bold"/>
                        </a:rPr>
                        <a:t>Blood</a:t>
                      </a:r>
                    </a:p>
                    <a:p>
                      <a:pPr algn="ctr"/>
                      <a:r>
                        <a:rPr lang="en-US" sz="2400" b="1" dirty="0" smtClean="0">
                          <a:latin typeface="Arial Rounded MT Bold"/>
                          <a:cs typeface="Arial Rounded MT Bold"/>
                        </a:rPr>
                        <a:t>[Hemorrhage]</a:t>
                      </a:r>
                      <a:endParaRPr lang="en-US" sz="24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03441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n-US" dirty="0" smtClean="0"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Hydrostati</a:t>
                      </a:r>
                      <a:r>
                        <a:rPr lang="en-US" b="1" baseline="0" dirty="0" smtClean="0">
                          <a:latin typeface="Arial Rounded MT Bold"/>
                          <a:cs typeface="Arial Rounded MT Bold"/>
                        </a:rPr>
                        <a:t>c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pr.</a:t>
                      </a:r>
                    </a:p>
                    <a:p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= Protein content</a:t>
                      </a:r>
                    </a:p>
                    <a:p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= Neutrophils</a:t>
                      </a:r>
                      <a:endParaRPr lang="en-US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= Hydrostati</a:t>
                      </a:r>
                      <a:r>
                        <a:rPr lang="en-US" b="1" baseline="0" dirty="0" smtClean="0">
                          <a:latin typeface="Arial Rounded MT Bold"/>
                          <a:cs typeface="Arial Rounded MT Bold"/>
                        </a:rPr>
                        <a:t>c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pr.</a:t>
                      </a:r>
                    </a:p>
                    <a:p>
                      <a:r>
                        <a:rPr lang="en-US" b="1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Arial Rounded MT Bold"/>
                          <a:ea typeface="+mn-ea"/>
                          <a:cs typeface="Arial Rounded MT Bold"/>
                          <a:sym typeface="Wingdings"/>
                        </a:rPr>
                        <a:t>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Protein content</a:t>
                      </a:r>
                    </a:p>
                    <a:p>
                      <a:r>
                        <a:rPr lang="en-US" b="1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Arial Rounded MT Bold"/>
                          <a:ea typeface="+mn-ea"/>
                          <a:cs typeface="Arial Rounded MT Bold"/>
                          <a:sym typeface="Wingdings"/>
                        </a:rPr>
                        <a:t>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Neutrophils</a:t>
                      </a: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= Hydrostati</a:t>
                      </a:r>
                      <a:r>
                        <a:rPr lang="en-US" b="1" baseline="0" dirty="0" smtClean="0">
                          <a:latin typeface="Arial Rounded MT Bold"/>
                          <a:cs typeface="Arial Rounded MT Bold"/>
                        </a:rPr>
                        <a:t>c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pr.</a:t>
                      </a:r>
                    </a:p>
                    <a:p>
                      <a:r>
                        <a:rPr lang="en-US" b="1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Arial Rounded MT Bold"/>
                          <a:ea typeface="+mn-ea"/>
                          <a:cs typeface="Arial Rounded MT Bold"/>
                          <a:sym typeface="Wingdings"/>
                        </a:rPr>
                        <a:t>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Protein content</a:t>
                      </a:r>
                    </a:p>
                    <a:p>
                      <a:r>
                        <a:rPr lang="en-US" b="1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Arial Rounded MT Bold"/>
                          <a:ea typeface="+mn-ea"/>
                          <a:cs typeface="Arial Rounded MT Bold"/>
                          <a:sym typeface="Wingdings"/>
                        </a:rPr>
                        <a:t>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Neutrophils</a:t>
                      </a:r>
                      <a:endParaRPr lang="en-US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= Hydrostati</a:t>
                      </a:r>
                      <a:r>
                        <a:rPr lang="en-US" b="1" baseline="0" dirty="0" smtClean="0">
                          <a:latin typeface="Arial Rounded MT Bold"/>
                          <a:cs typeface="Arial Rounded MT Bold"/>
                        </a:rPr>
                        <a:t>c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pr.</a:t>
                      </a:r>
                    </a:p>
                    <a:p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≠ Protein content</a:t>
                      </a:r>
                    </a:p>
                    <a:p>
                      <a:r>
                        <a:rPr lang="en-US" b="1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en-US" b="1" baseline="0" dirty="0" smtClean="0">
                          <a:latin typeface="Arial Rounded MT Bold"/>
                          <a:ea typeface="Wingdings"/>
                          <a:cs typeface="Arial Rounded MT Bold"/>
                          <a:sym typeface="Wingdings"/>
                        </a:rPr>
                        <a:t> </a:t>
                      </a:r>
                      <a:r>
                        <a:rPr lang="en-US" b="1" dirty="0" smtClean="0">
                          <a:latin typeface="Arial Rounded MT Bold"/>
                          <a:cs typeface="Arial Rounded MT Bold"/>
                        </a:rPr>
                        <a:t>Red blood cells</a:t>
                      </a: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16000" y="5981700"/>
            <a:ext cx="513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b="1" dirty="0" smtClean="0">
                <a:latin typeface="Arial Rounded MT Bold"/>
                <a:cs typeface="Arial Rounded MT Bold"/>
              </a:rPr>
              <a:t>* </a:t>
            </a:r>
            <a:r>
              <a:rPr lang="en-US" sz="2800" b="1" dirty="0" err="1" smtClean="0">
                <a:latin typeface="Arial Rounded MT Bold"/>
                <a:cs typeface="Arial Rounded MT Bold"/>
              </a:rPr>
              <a:t>Cst</a:t>
            </a:r>
            <a:r>
              <a:rPr lang="en-US" sz="2800" b="1" dirty="0" smtClean="0">
                <a:latin typeface="Arial Rounded MT Bold"/>
                <a:cs typeface="Arial Rounded MT Bold"/>
              </a:rPr>
              <a:t> = </a:t>
            </a:r>
            <a:r>
              <a:rPr lang="en-US" sz="2800" b="1" dirty="0" err="1" smtClean="0">
                <a:latin typeface="Arial Rounded MT Bold"/>
                <a:cs typeface="Arial Rounded MT Bold"/>
              </a:rPr>
              <a:t>Vt</a:t>
            </a:r>
            <a:r>
              <a:rPr lang="en-US" sz="2800" b="1" dirty="0" smtClean="0">
                <a:latin typeface="Arial Rounded MT Bold"/>
                <a:cs typeface="Arial Rounded MT Bold"/>
              </a:rPr>
              <a:t> / Plateau pr. -</a:t>
            </a:r>
            <a:r>
              <a:rPr lang="en-US" b="1" dirty="0" smtClean="0">
                <a:latin typeface="Arial Rounded MT Bold"/>
                <a:cs typeface="Arial Rounded MT Bold"/>
              </a:rPr>
              <a:t>PEEP</a:t>
            </a:r>
            <a:endParaRPr lang="en-US" sz="2800" b="1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8" name="Picture 7" descr="image_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4406900"/>
            <a:ext cx="2717799" cy="2118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rgbClr val="CCFFCC"/>
            </a:solidFill>
          </a:ln>
          <a:effectLst/>
        </p:spPr>
      </p:pic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7003534"/>
              </p:ext>
            </p:extLst>
          </p:nvPr>
        </p:nvGraphicFramePr>
        <p:xfrm>
          <a:off x="1003300" y="4587875"/>
          <a:ext cx="51181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7445"/>
                <a:gridCol w="3780655"/>
              </a:tblGrid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Monitor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PaO</a:t>
                      </a:r>
                      <a:r>
                        <a:rPr lang="en-US" sz="2400" b="1" baseline="-2500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:FiO</a:t>
                      </a:r>
                      <a:r>
                        <a:rPr lang="en-US" sz="2400" b="1" baseline="-2500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2 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[V/Q match]</a:t>
                      </a: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Compliance [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Cst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]*</a:t>
                      </a: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Chest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 X-ray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819400" y="2451100"/>
            <a:ext cx="2324100" cy="1879600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43500" y="2413000"/>
            <a:ext cx="2324100" cy="1879600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67600" y="2425700"/>
            <a:ext cx="2324100" cy="1879600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9323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3" grpId="1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15 Seconds Visual Assessment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9575" y="1638300"/>
            <a:ext cx="3451225" cy="4546600"/>
            <a:chOff x="1485900" y="520699"/>
            <a:chExt cx="7315200" cy="56564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87" b="94282" l="0" r="99704"/>
                      </a14:imgEffect>
                    </a14:imgLayer>
                  </a14:imgProps>
                </a:ext>
              </a:extLst>
            </a:blip>
            <a:srcRect t="21569" b="7843"/>
            <a:stretch/>
          </p:blipFill>
          <p:spPr>
            <a:xfrm>
              <a:off x="1485900" y="520699"/>
              <a:ext cx="7315200" cy="5656423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3949700" y="5041900"/>
              <a:ext cx="901700" cy="622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 Rounded MT Bold"/>
                <a:cs typeface="Arial Rounded MT Bold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5600" t="2891" r="9466" b="1530"/>
          <a:stretch/>
        </p:blipFill>
        <p:spPr>
          <a:xfrm flipH="1">
            <a:off x="5285887" y="2600376"/>
            <a:ext cx="2693078" cy="23938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0" name="Group 39"/>
          <p:cNvGrpSpPr/>
          <p:nvPr/>
        </p:nvGrpSpPr>
        <p:grpSpPr>
          <a:xfrm>
            <a:off x="1397000" y="1549400"/>
            <a:ext cx="3784600" cy="4597400"/>
            <a:chOff x="1397000" y="1549400"/>
            <a:chExt cx="3784600" cy="4597400"/>
          </a:xfrm>
        </p:grpSpPr>
        <p:grpSp>
          <p:nvGrpSpPr>
            <p:cNvPr id="18" name="Group 17"/>
            <p:cNvGrpSpPr/>
            <p:nvPr/>
          </p:nvGrpSpPr>
          <p:grpSpPr>
            <a:xfrm>
              <a:off x="1397000" y="1549400"/>
              <a:ext cx="2311400" cy="4597400"/>
              <a:chOff x="1397000" y="1549400"/>
              <a:chExt cx="2311400" cy="4597400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739900" y="1549400"/>
                <a:ext cx="1106424" cy="1168400"/>
              </a:xfrm>
              <a:prstGeom prst="roundRect">
                <a:avLst/>
              </a:prstGeom>
              <a:noFill/>
              <a:ln w="76200" cmpd="sng">
                <a:solidFill>
                  <a:srgbClr val="FF254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2603500" y="3632200"/>
                <a:ext cx="1104900" cy="1168400"/>
              </a:xfrm>
              <a:prstGeom prst="roundRect">
                <a:avLst/>
              </a:prstGeom>
              <a:noFill/>
              <a:ln w="76200" cmpd="sng">
                <a:solidFill>
                  <a:srgbClr val="FF254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1397000" y="4978400"/>
                <a:ext cx="1106424" cy="1168400"/>
              </a:xfrm>
              <a:prstGeom prst="roundRect">
                <a:avLst/>
              </a:prstGeom>
              <a:noFill/>
              <a:ln w="76200" cmpd="sng">
                <a:solidFill>
                  <a:srgbClr val="FF254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Arrow Connector 27"/>
            <p:cNvCxnSpPr>
              <a:endCxn id="23" idx="3"/>
            </p:cNvCxnSpPr>
            <p:nvPr/>
          </p:nvCxnSpPr>
          <p:spPr>
            <a:xfrm flipH="1">
              <a:off x="3708400" y="3746500"/>
              <a:ext cx="1460500" cy="469900"/>
            </a:xfrm>
            <a:prstGeom prst="straightConnector1">
              <a:avLst/>
            </a:prstGeom>
            <a:ln w="57150" cmpd="sng">
              <a:solidFill>
                <a:srgbClr val="FF254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2578100" y="3759200"/>
              <a:ext cx="2603500" cy="1879600"/>
            </a:xfrm>
            <a:prstGeom prst="straightConnector1">
              <a:avLst/>
            </a:prstGeom>
            <a:ln w="57150" cmpd="sng">
              <a:solidFill>
                <a:srgbClr val="FF254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17" idx="3"/>
            </p:cNvCxnSpPr>
            <p:nvPr/>
          </p:nvCxnSpPr>
          <p:spPr>
            <a:xfrm flipH="1" flipV="1">
              <a:off x="2846324" y="2133600"/>
              <a:ext cx="2246376" cy="1562100"/>
            </a:xfrm>
            <a:prstGeom prst="straightConnector1">
              <a:avLst/>
            </a:prstGeom>
            <a:ln w="57150" cmpd="sng">
              <a:solidFill>
                <a:srgbClr val="FF254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223438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15 Seconds Visual Assessment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9575" y="1638300"/>
            <a:ext cx="3451225" cy="4546600"/>
            <a:chOff x="1485900" y="520699"/>
            <a:chExt cx="7315200" cy="56564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alphaModFix amt="5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87" b="94282" l="0" r="99704"/>
                      </a14:imgEffect>
                    </a14:imgLayer>
                  </a14:imgProps>
                </a:ext>
              </a:extLst>
            </a:blip>
            <a:srcRect t="21569" b="7843"/>
            <a:stretch/>
          </p:blipFill>
          <p:spPr>
            <a:xfrm>
              <a:off x="1485900" y="520699"/>
              <a:ext cx="7315200" cy="5656423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3949700" y="5041900"/>
              <a:ext cx="901700" cy="622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3601" y="1460501"/>
            <a:ext cx="5826200" cy="1625600"/>
            <a:chOff x="2733601" y="1460500"/>
            <a:chExt cx="5826200" cy="1670431"/>
          </a:xfrm>
        </p:grpSpPr>
        <p:sp>
          <p:nvSpPr>
            <p:cNvPr id="8" name="Content Placeholder 3"/>
            <p:cNvSpPr txBox="1">
              <a:spLocks/>
            </p:cNvSpPr>
            <p:nvPr/>
          </p:nvSpPr>
          <p:spPr>
            <a:xfrm>
              <a:off x="5035551" y="1600207"/>
              <a:ext cx="3524250" cy="111759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b="1" kern="1200">
                  <a:solidFill>
                    <a:srgbClr val="FFFF00"/>
                  </a:solidFill>
                  <a:latin typeface="Arial Rounded MT Bold"/>
                  <a:ea typeface="+mn-ea"/>
                  <a:cs typeface="Arial Rounded MT Bold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smtClean="0">
                  <a:solidFill>
                    <a:srgbClr val="CCFFCC"/>
                  </a:solidFill>
                </a:rPr>
                <a:t>Heart Rhythm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Blood pressure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3601" y="1460500"/>
              <a:ext cx="2219399" cy="16704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scene3d>
              <a:camera prst="perspectiveLeft"/>
              <a:lightRig rig="threePt" dir="t"/>
            </a:scene3d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80400" l="25600" r="94800">
                        <a14:foregroundMark x1="94800" y1="62000" x2="94800" y2="62000"/>
                      </a14:backgroundRemoval>
                    </a14:imgEffect>
                  </a14:imgLayer>
                </a14:imgProps>
              </a:ext>
            </a:extLst>
          </a:blip>
          <a:srcRect l="25883" t="7749" r="35455" b="33623"/>
          <a:stretch/>
        </p:blipFill>
        <p:spPr>
          <a:xfrm>
            <a:off x="3898900" y="2793999"/>
            <a:ext cx="2057399" cy="2908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/>
          <a:scene3d>
            <a:camera prst="perspectiveLeft"/>
            <a:lightRig rig="threePt" dir="t"/>
          </a:scene3d>
        </p:spPr>
      </p:pic>
      <p:grpSp>
        <p:nvGrpSpPr>
          <p:cNvPr id="15" name="Group 14"/>
          <p:cNvGrpSpPr/>
          <p:nvPr/>
        </p:nvGrpSpPr>
        <p:grpSpPr>
          <a:xfrm>
            <a:off x="4279900" y="2654307"/>
            <a:ext cx="6083297" cy="1028693"/>
            <a:chOff x="4279900" y="2959107"/>
            <a:chExt cx="5884257" cy="1028693"/>
          </a:xfrm>
        </p:grpSpPr>
        <p:sp>
          <p:nvSpPr>
            <p:cNvPr id="9" name="Content Placeholder 4"/>
            <p:cNvSpPr txBox="1">
              <a:spLocks/>
            </p:cNvSpPr>
            <p:nvPr/>
          </p:nvSpPr>
          <p:spPr>
            <a:xfrm>
              <a:off x="5833457" y="2959107"/>
              <a:ext cx="4330700" cy="102869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b="1" kern="1200">
                  <a:solidFill>
                    <a:srgbClr val="FFFF00"/>
                  </a:solidFill>
                  <a:latin typeface="Arial Rounded MT Bold"/>
                  <a:ea typeface="+mn-ea"/>
                  <a:cs typeface="Arial Rounded MT Bold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smtClean="0"/>
                <a:t>PIP = lung mechanics</a:t>
              </a:r>
            </a:p>
            <a:p>
              <a:r>
                <a:rPr lang="en-US" sz="2800" dirty="0" smtClean="0"/>
                <a:t>VE = </a:t>
              </a:r>
              <a:r>
                <a:rPr lang="en-US" sz="2800" dirty="0" err="1" smtClean="0"/>
                <a:t>ventilatory</a:t>
              </a:r>
              <a:r>
                <a:rPr lang="en-US" sz="2800" dirty="0" smtClean="0"/>
                <a:t> needs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279900" y="3289306"/>
              <a:ext cx="317500" cy="355600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 Rounded MT Bold"/>
                <a:cs typeface="Arial Rounded MT Bold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322963" y="3251206"/>
              <a:ext cx="317500" cy="355600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84800" y="4270375"/>
            <a:ext cx="3670299" cy="695325"/>
            <a:chOff x="5359400" y="4867275"/>
            <a:chExt cx="3670299" cy="695325"/>
          </a:xfrm>
        </p:grpSpPr>
        <p:sp>
          <p:nvSpPr>
            <p:cNvPr id="11" name="Content Placeholder 4"/>
            <p:cNvSpPr txBox="1">
              <a:spLocks/>
            </p:cNvSpPr>
            <p:nvPr/>
          </p:nvSpPr>
          <p:spPr>
            <a:xfrm>
              <a:off x="5854700" y="4867275"/>
              <a:ext cx="3174999" cy="6953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b="1" kern="1200">
                  <a:solidFill>
                    <a:srgbClr val="FFFF00"/>
                  </a:solidFill>
                  <a:latin typeface="Arial Rounded MT Bold"/>
                  <a:ea typeface="+mn-ea"/>
                  <a:cs typeface="Arial Rounded MT Bold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b="1" kern="1200">
                  <a:solidFill>
                    <a:schemeClr val="tx1"/>
                  </a:solidFill>
                  <a:latin typeface="Arial Rounded MT Bold"/>
                  <a:ea typeface="+mn-ea"/>
                  <a:cs typeface="Arial Rounded MT Bold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SaO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% / FiO</a:t>
              </a:r>
              <a:r>
                <a:rPr lang="en-US" baseline="-25000" dirty="0" smtClean="0"/>
                <a:t>2</a:t>
              </a:r>
              <a:endParaRPr lang="en-US" dirty="0" smtClean="0"/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359400" y="4914906"/>
              <a:ext cx="317500" cy="355600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76378" y="5142305"/>
            <a:ext cx="8077197" cy="1377558"/>
            <a:chOff x="1476378" y="5142305"/>
            <a:chExt cx="8077197" cy="1377558"/>
          </a:xfrm>
        </p:grpSpPr>
        <p:grpSp>
          <p:nvGrpSpPr>
            <p:cNvPr id="22" name="Group 21"/>
            <p:cNvGrpSpPr/>
            <p:nvPr/>
          </p:nvGrpSpPr>
          <p:grpSpPr>
            <a:xfrm>
              <a:off x="1476378" y="5142305"/>
              <a:ext cx="8077197" cy="1377558"/>
              <a:chOff x="1476378" y="5142305"/>
              <a:chExt cx="8077197" cy="137755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7826" l="36861" r="94891"/>
                        </a14:imgEffect>
                      </a14:imgLayer>
                    </a14:imgProps>
                  </a:ext>
                </a:extLst>
              </a:blip>
              <a:srcRect l="36861" r="4015"/>
              <a:stretch>
                <a:fillRect/>
              </a:stretch>
            </p:blipFill>
            <p:spPr>
              <a:xfrm>
                <a:off x="1476378" y="5142305"/>
                <a:ext cx="1212853" cy="1377558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noFill/>
              </a:ln>
            </p:spPr>
          </p:pic>
          <p:sp>
            <p:nvSpPr>
              <p:cNvPr id="21" name="Content Placeholder 4"/>
              <p:cNvSpPr txBox="1">
                <a:spLocks/>
              </p:cNvSpPr>
              <p:nvPr/>
            </p:nvSpPr>
            <p:spPr>
              <a:xfrm>
                <a:off x="5981700" y="5676907"/>
                <a:ext cx="3571875" cy="6222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b="1" kern="1200">
                    <a:solidFill>
                      <a:srgbClr val="FFFF00"/>
                    </a:solidFill>
                    <a:latin typeface="Arial Rounded MT Bold"/>
                    <a:ea typeface="+mn-ea"/>
                    <a:cs typeface="Arial Rounded MT Bold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b="1" kern="1200">
                    <a:solidFill>
                      <a:schemeClr val="tx1"/>
                    </a:solidFill>
                    <a:latin typeface="Arial Rounded MT Bold"/>
                    <a:ea typeface="+mn-ea"/>
                    <a:cs typeface="Arial Rounded MT Bold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b="1" kern="1200">
                    <a:solidFill>
                      <a:schemeClr val="tx1"/>
                    </a:solidFill>
                    <a:latin typeface="Arial Rounded MT Bold"/>
                    <a:ea typeface="+mn-ea"/>
                    <a:cs typeface="Arial Rounded MT Bold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b="1" kern="1200">
                    <a:solidFill>
                      <a:schemeClr val="tx1"/>
                    </a:solidFill>
                    <a:latin typeface="Arial Rounded MT Bold"/>
                    <a:ea typeface="+mn-ea"/>
                    <a:cs typeface="Arial Rounded MT Bold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b="1" kern="1200">
                    <a:solidFill>
                      <a:schemeClr val="tx1"/>
                    </a:solidFill>
                    <a:latin typeface="Arial Rounded MT Bold"/>
                    <a:ea typeface="+mn-ea"/>
                    <a:cs typeface="Arial Rounded MT Bold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>
                    <a:solidFill>
                      <a:schemeClr val="tx1"/>
                    </a:solidFill>
                  </a:rPr>
                  <a:t>Urinary output</a:t>
                </a: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flipH="1" flipV="1">
              <a:off x="2552700" y="5956300"/>
              <a:ext cx="3403600" cy="12700"/>
            </a:xfrm>
            <a:prstGeom prst="straightConnector1">
              <a:avLst/>
            </a:prstGeom>
            <a:ln w="571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370405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4E8CFD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TDR- MODS</a:t>
            </a:r>
            <a:r>
              <a:rPr lang="en-US" dirty="0" smtClean="0">
                <a:solidFill>
                  <a:srgbClr val="FFFFFF"/>
                </a:solidFill>
              </a:rPr>
              <a:t>: Daily Monitoring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71182" y="1644649"/>
            <a:ext cx="2153573" cy="1625600"/>
            <a:chOff x="7590963" y="3124200"/>
            <a:chExt cx="2153573" cy="16256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0963" y="3124200"/>
              <a:ext cx="2153573" cy="16256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168228" y="3767640"/>
              <a:ext cx="999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 Rounded MT Bold"/>
                  <a:cs typeface="Arial Rounded MT Bold"/>
                </a:rPr>
                <a:t>lungs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5611" y="4838700"/>
            <a:ext cx="2184708" cy="1346200"/>
            <a:chOff x="6616700" y="5181600"/>
            <a:chExt cx="2413308" cy="15494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500" t="8333" r="5714"/>
            <a:stretch/>
          </p:blipFill>
          <p:spPr>
            <a:xfrm>
              <a:off x="6616700" y="5181600"/>
              <a:ext cx="2413308" cy="15494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346301" y="5725468"/>
              <a:ext cx="1053941" cy="531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 Rounded MT Bold"/>
                  <a:cs typeface="Arial Rounded MT Bold"/>
                </a:rPr>
                <a:t>Liver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8715" y="3505482"/>
            <a:ext cx="2018501" cy="1027893"/>
            <a:chOff x="7150100" y="1877346"/>
            <a:chExt cx="2018501" cy="102789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8120" y="1877346"/>
              <a:ext cx="1804280" cy="10278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" name="TextBox 1"/>
            <p:cNvSpPr txBox="1"/>
            <p:nvPr/>
          </p:nvSpPr>
          <p:spPr>
            <a:xfrm>
              <a:off x="7150100" y="2171700"/>
              <a:ext cx="2018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 Rounded MT Bold"/>
                  <a:cs typeface="Arial Rounded MT Bold"/>
                </a:rPr>
                <a:t>Hematopoietic</a:t>
              </a:r>
              <a:endParaRPr lang="en-US" sz="2000" b="1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806701" y="1600206"/>
            <a:ext cx="6635750" cy="5054594"/>
          </a:xfrm>
        </p:spPr>
        <p:txBody>
          <a:bodyPr>
            <a:noAutofit/>
          </a:bodyPr>
          <a:lstStyle/>
          <a:p>
            <a:r>
              <a:rPr lang="en-US" sz="3200" dirty="0" smtClean="0"/>
              <a:t>Lung</a:t>
            </a:r>
          </a:p>
          <a:p>
            <a:pPr lvl="1"/>
            <a:r>
              <a:rPr lang="en-US" sz="2800" dirty="0"/>
              <a:t>Ventilation: VE/</a:t>
            </a:r>
            <a:r>
              <a:rPr lang="en-US" sz="2800" dirty="0" smtClean="0"/>
              <a:t>PaCO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; Raw </a:t>
            </a:r>
            <a:endParaRPr lang="en-US" sz="2800" dirty="0"/>
          </a:p>
          <a:p>
            <a:pPr lvl="1"/>
            <a:r>
              <a:rPr lang="en-US" sz="2800" dirty="0"/>
              <a:t>Oxygenation: O</a:t>
            </a:r>
            <a:r>
              <a:rPr lang="en-US" sz="2800" baseline="-25000" dirty="0"/>
              <a:t>2</a:t>
            </a:r>
            <a:r>
              <a:rPr lang="en-US" sz="2800" dirty="0"/>
              <a:t>sat/</a:t>
            </a:r>
            <a:r>
              <a:rPr lang="en-US" sz="2800" baseline="-25000" dirty="0"/>
              <a:t> </a:t>
            </a:r>
            <a:r>
              <a:rPr lang="en-US" sz="2800" dirty="0"/>
              <a:t>FiO</a:t>
            </a:r>
            <a:r>
              <a:rPr lang="en-US" sz="2800" baseline="-25000" dirty="0"/>
              <a:t>2 </a:t>
            </a:r>
            <a:r>
              <a:rPr lang="en-US" sz="2800" dirty="0" smtClean="0"/>
              <a:t>; </a:t>
            </a:r>
            <a:r>
              <a:rPr lang="en-US" sz="2800" dirty="0" err="1" smtClean="0"/>
              <a:t>Cst</a:t>
            </a:r>
            <a:r>
              <a:rPr lang="en-US" sz="2800" dirty="0" smtClean="0"/>
              <a:t> </a:t>
            </a:r>
          </a:p>
          <a:p>
            <a:pPr>
              <a:lnSpc>
                <a:spcPct val="60000"/>
              </a:lnSpc>
            </a:pPr>
            <a:endParaRPr lang="en-US" sz="3200" dirty="0"/>
          </a:p>
          <a:p>
            <a:r>
              <a:rPr lang="en-US" sz="3200" dirty="0"/>
              <a:t>Hematopoietic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Platelet count, </a:t>
            </a:r>
            <a:r>
              <a:rPr lang="en-US" sz="2800" dirty="0" err="1"/>
              <a:t>Hct</a:t>
            </a:r>
            <a:r>
              <a:rPr lang="en-US" sz="2800" dirty="0"/>
              <a:t>%, INR</a:t>
            </a:r>
          </a:p>
          <a:p>
            <a:endParaRPr lang="en-US" sz="3200" dirty="0" smtClean="0"/>
          </a:p>
          <a:p>
            <a:r>
              <a:rPr lang="en-US" sz="3200" dirty="0"/>
              <a:t>Liver </a:t>
            </a:r>
          </a:p>
          <a:p>
            <a:pPr lvl="1"/>
            <a:r>
              <a:rPr lang="en-US" sz="2800" dirty="0"/>
              <a:t>Albumin, bilirubin  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220869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4E8CFD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TDR- MODS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Daily Monitoring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817366" y="1671906"/>
            <a:ext cx="1515974" cy="1545699"/>
            <a:chOff x="4638339" y="3162299"/>
            <a:chExt cx="2149742" cy="224423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12685" t="15433" r="10359" b="4228"/>
            <a:stretch/>
          </p:blipFill>
          <p:spPr>
            <a:xfrm>
              <a:off x="4638339" y="3162299"/>
              <a:ext cx="2149742" cy="224423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004766" y="4127341"/>
              <a:ext cx="1498464" cy="670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 Rounded MT Bold"/>
                  <a:cs typeface="Arial Rounded MT Bold"/>
                </a:rPr>
                <a:t>Heart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14957" y="4794250"/>
            <a:ext cx="1376432" cy="1409700"/>
            <a:chOff x="4445000" y="5029200"/>
            <a:chExt cx="1799950" cy="17272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445000" y="5029200"/>
              <a:ext cx="1727200" cy="17272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28952" y="5661968"/>
              <a:ext cx="1515998" cy="565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 Rounded MT Bold"/>
                  <a:cs typeface="Arial Rounded MT Bold"/>
                </a:rPr>
                <a:t>kidney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3119" y="3384429"/>
            <a:ext cx="1624472" cy="1244599"/>
            <a:chOff x="928228" y="5277792"/>
            <a:chExt cx="1624472" cy="124459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91" b="93409" l="265" r="97090"/>
                      </a14:imgEffect>
                    </a14:imgLayer>
                  </a14:imgProps>
                </a:ext>
              </a:extLst>
            </a:blip>
            <a:srcRect b="22046"/>
            <a:stretch/>
          </p:blipFill>
          <p:spPr>
            <a:xfrm>
              <a:off x="928228" y="5277792"/>
              <a:ext cx="1624472" cy="1244599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247781" y="5669259"/>
              <a:ext cx="985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 Rounded MT Bold"/>
                  <a:cs typeface="Arial Rounded MT Bold"/>
                </a:rPr>
                <a:t>Brain</a:t>
              </a:r>
              <a:endParaRPr lang="en-US" b="1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806700" y="1778006"/>
            <a:ext cx="71882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Cardiovascular:</a:t>
            </a:r>
          </a:p>
          <a:p>
            <a:pPr lvl="1"/>
            <a:r>
              <a:rPr lang="en-US" dirty="0"/>
              <a:t>Tissue perfusion/oxygenation: lactate, AG, </a:t>
            </a:r>
          </a:p>
          <a:p>
            <a:pPr lvl="1"/>
            <a:r>
              <a:rPr lang="en-US" dirty="0"/>
              <a:t>Myocardial injury: ECG, troponin, </a:t>
            </a:r>
          </a:p>
          <a:p>
            <a:pPr lvl="1"/>
            <a:r>
              <a:rPr lang="en-US" dirty="0"/>
              <a:t>Arrhythmia risk: </a:t>
            </a:r>
            <a:r>
              <a:rPr lang="en-US" dirty="0" err="1"/>
              <a:t>QTc</a:t>
            </a:r>
            <a:r>
              <a:rPr lang="en-US" dirty="0"/>
              <a:t> [Mg, </a:t>
            </a:r>
            <a:r>
              <a:rPr lang="en-US" dirty="0" err="1"/>
              <a:t>Ca</a:t>
            </a:r>
            <a:r>
              <a:rPr lang="en-US" dirty="0"/>
              <a:t>, K, </a:t>
            </a:r>
            <a:r>
              <a:rPr lang="en-US" dirty="0" smtClean="0"/>
              <a:t>Rx] 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dirty="0" smtClean="0"/>
              <a:t>Brain:</a:t>
            </a:r>
          </a:p>
          <a:p>
            <a:pPr lvl="1"/>
            <a:r>
              <a:rPr lang="en-US" dirty="0" smtClean="0"/>
              <a:t>GCS, CAM-ICU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Renal:</a:t>
            </a:r>
          </a:p>
          <a:p>
            <a:pPr lvl="1"/>
            <a:r>
              <a:rPr lang="en-US" dirty="0"/>
              <a:t>Intake-output, Cr, electrolytes, …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17521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End-2-1024x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34863"/>
            <a:ext cx="8229600" cy="618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90700" y="1219200"/>
            <a:ext cx="2806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Grazie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3502547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Comorbidities - Communication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49" y="1454150"/>
            <a:ext cx="9226552" cy="229235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dirty="0" smtClean="0"/>
              <a:t>Present each </a:t>
            </a:r>
            <a:r>
              <a:rPr lang="en-US" sz="3600" u="sng" dirty="0" smtClean="0"/>
              <a:t>organ systems</a:t>
            </a:r>
            <a:r>
              <a:rPr lang="en-US" sz="3600" dirty="0" smtClean="0"/>
              <a:t> in order: 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CFFCC"/>
                </a:solidFill>
              </a:rPr>
              <a:t>Predisposing </a:t>
            </a:r>
            <a:r>
              <a:rPr lang="en-US" sz="3200" dirty="0">
                <a:solidFill>
                  <a:srgbClr val="CCFFCC"/>
                </a:solidFill>
              </a:rPr>
              <a:t>disease(s) [risk </a:t>
            </a:r>
            <a:r>
              <a:rPr lang="en-US" sz="3200" dirty="0" smtClean="0">
                <a:solidFill>
                  <a:srgbClr val="CCFFCC"/>
                </a:solidFill>
              </a:rPr>
              <a:t>factors]</a:t>
            </a:r>
            <a:endParaRPr lang="en-US" sz="3200" dirty="0"/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6600"/>
                </a:solidFill>
              </a:rPr>
              <a:t>Main disease</a:t>
            </a:r>
            <a:r>
              <a:rPr lang="en-US" sz="3200" dirty="0" smtClean="0"/>
              <a:t> (</a:t>
            </a:r>
            <a:r>
              <a:rPr lang="en-US" sz="3200" dirty="0" smtClean="0">
                <a:solidFill>
                  <a:srgbClr val="FFFF00"/>
                </a:solidFill>
              </a:rPr>
              <a:t>disease specifics</a:t>
            </a:r>
            <a:r>
              <a:rPr lang="en-US" sz="3200" dirty="0" smtClean="0"/>
              <a:t>)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4348" y="3917950"/>
            <a:ext cx="9251952" cy="203835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00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u="sng" dirty="0" smtClean="0">
                <a:solidFill>
                  <a:srgbClr val="FFFF00"/>
                </a:solidFill>
              </a:rPr>
              <a:t>Cardiovascular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CCFFCC"/>
                </a:solidFill>
              </a:rPr>
              <a:t>(a) HTN, DM, Dyslipidemia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642F"/>
                </a:solidFill>
              </a:rPr>
              <a:t>(b) ASCVD</a:t>
            </a:r>
            <a:r>
              <a:rPr lang="en-US" dirty="0" smtClean="0">
                <a:ea typeface="Wingdings"/>
                <a:sym typeface="Wingdings"/>
              </a:rPr>
              <a:t>: </a:t>
            </a:r>
            <a:r>
              <a:rPr lang="en-US" dirty="0" smtClean="0"/>
              <a:t>CAD, PVD, CVA </a:t>
            </a:r>
          </a:p>
          <a:p>
            <a:pPr>
              <a:lnSpc>
                <a:spcPct val="130000"/>
              </a:lnSpc>
            </a:pPr>
            <a:r>
              <a:rPr lang="en-US" u="sng" dirty="0" smtClean="0">
                <a:solidFill>
                  <a:srgbClr val="FFFF00"/>
                </a:solidFill>
              </a:rPr>
              <a:t>Hepatic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CCFFCC"/>
                </a:solidFill>
              </a:rPr>
              <a:t>ETOH abuse </a:t>
            </a:r>
            <a:r>
              <a:rPr lang="en-US" dirty="0" smtClean="0"/>
              <a:t>or </a:t>
            </a:r>
            <a:r>
              <a:rPr lang="en-US" dirty="0" err="1" smtClean="0">
                <a:solidFill>
                  <a:srgbClr val="CCFFCC"/>
                </a:solidFill>
              </a:rPr>
              <a:t>Hep</a:t>
            </a:r>
            <a:r>
              <a:rPr lang="en-US" dirty="0" smtClean="0">
                <a:solidFill>
                  <a:srgbClr val="CCFFCC"/>
                </a:solidFill>
              </a:rPr>
              <a:t> C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6600"/>
                </a:solidFill>
              </a:rPr>
              <a:t>Cirrhosis</a:t>
            </a:r>
          </a:p>
        </p:txBody>
      </p:sp>
    </p:spTree>
    <p:extLst>
      <p:ext uri="{BB962C8B-B14F-4D97-AF65-F5344CB8AC3E}">
        <p14:creationId xmlns:p14="http://schemas.microsoft.com/office/powerpoint/2010/main" val="381974696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Comorbidities - Communication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4348" y="1843626"/>
            <a:ext cx="9290051" cy="89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00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571500">
              <a:lnSpc>
                <a:spcPct val="130000"/>
              </a:lnSpc>
            </a:pPr>
            <a:r>
              <a:rPr lang="en-US" sz="3600" dirty="0" smtClean="0"/>
              <a:t>Disease: specify severity [± duration]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1648" y="3092450"/>
            <a:ext cx="9213852" cy="2787650"/>
          </a:xfrm>
          <a:prstGeom prst="rect">
            <a:avLst/>
          </a:prstGeom>
          <a:solidFill>
            <a:srgbClr val="404040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00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indent="-349250">
              <a:lnSpc>
                <a:spcPct val="130000"/>
              </a:lnSpc>
              <a:tabLst>
                <a:tab pos="342900" algn="l"/>
              </a:tabLst>
            </a:pPr>
            <a:r>
              <a:rPr lang="en-US" dirty="0" smtClean="0">
                <a:solidFill>
                  <a:srgbClr val="FF6600"/>
                </a:solidFill>
              </a:rPr>
              <a:t>CAD</a:t>
            </a:r>
            <a:r>
              <a:rPr lang="en-US" dirty="0" smtClean="0">
                <a:solidFill>
                  <a:schemeClr val="tx1"/>
                </a:solidFill>
              </a:rPr>
              <a:t>: s/p AMI [1998-inferior], CABG [2003 x 3 vessels], CHF [EF 25%]</a:t>
            </a:r>
          </a:p>
          <a:p>
            <a:pPr marL="406400" indent="-349250">
              <a:lnSpc>
                <a:spcPct val="130000"/>
              </a:lnSpc>
            </a:pPr>
            <a:r>
              <a:rPr lang="en-US" dirty="0" smtClean="0">
                <a:solidFill>
                  <a:srgbClr val="FF6600"/>
                </a:solidFill>
              </a:rPr>
              <a:t>Cirrhosis</a:t>
            </a:r>
            <a:r>
              <a:rPr lang="en-US" dirty="0" smtClean="0">
                <a:solidFill>
                  <a:srgbClr val="FFFFFF"/>
                </a:solidFill>
              </a:rPr>
              <a:t>: portal HTN, ascites, Pugh class ..</a:t>
            </a:r>
          </a:p>
          <a:p>
            <a:pPr marL="406400" indent="-349250">
              <a:lnSpc>
                <a:spcPct val="130000"/>
              </a:lnSpc>
            </a:pPr>
            <a:r>
              <a:rPr lang="en-US" dirty="0" smtClean="0">
                <a:solidFill>
                  <a:srgbClr val="FF6600"/>
                </a:solidFill>
              </a:rPr>
              <a:t>COPD</a:t>
            </a:r>
            <a:r>
              <a:rPr lang="en-US" dirty="0" smtClean="0">
                <a:solidFill>
                  <a:srgbClr val="FFFFFF"/>
                </a:solidFill>
              </a:rPr>
              <a:t>: stage X (FEV1%), 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requirements, ..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4313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Comorbidities – Impact on outcome  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883" y="1720850"/>
            <a:ext cx="9387417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>
                <a:latin typeface="Arial Rounded MT Bold"/>
                <a:cs typeface="Arial Rounded MT Bold"/>
              </a:rPr>
              <a:t>Higher number of comorbidities </a:t>
            </a:r>
          </a:p>
          <a:p>
            <a:pPr marL="914400" lvl="1" indent="-514350">
              <a:lnSpc>
                <a:spcPct val="12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Increased risk of death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>
                <a:latin typeface="Arial Rounded MT Bold"/>
                <a:cs typeface="Arial Rounded MT Bold"/>
              </a:rPr>
              <a:t>Specific comorbidities –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 the presence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of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Wingdings"/>
                <a:cs typeface="Arial Rounded MT Bold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stress</a:t>
            </a:r>
            <a:r>
              <a:rPr lang="en-US" dirty="0" smtClean="0">
                <a:latin typeface="Arial Rounded MT Bold"/>
                <a:cs typeface="Arial Rounded MT Bold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Arial Rounded MT Bold"/>
                <a:cs typeface="Arial Rounded MT Bold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latin typeface="Arial Rounded MT Bold"/>
                <a:cs typeface="Arial Rounded MT Bold"/>
              </a:rPr>
              <a:t> risk for certain complications  </a:t>
            </a:r>
          </a:p>
          <a:p>
            <a:pPr marL="971550" lvl="1" indent="-514350">
              <a:lnSpc>
                <a:spcPct val="120000"/>
              </a:lnSpc>
            </a:pPr>
            <a:r>
              <a:rPr lang="en-US" sz="3200" dirty="0">
                <a:solidFill>
                  <a:srgbClr val="FF6600"/>
                </a:solidFill>
                <a:latin typeface="Arial Rounded MT Bold"/>
                <a:cs typeface="Arial Rounded MT Bold"/>
              </a:rPr>
              <a:t>ASCVD</a:t>
            </a:r>
            <a:r>
              <a:rPr lang="en-US" sz="3200" dirty="0">
                <a:solidFill>
                  <a:srgbClr val="FFFF00"/>
                </a:solidFill>
                <a:latin typeface="Arial Rounded MT Bold"/>
                <a:cs typeface="Arial Rounded MT Bold"/>
              </a:rPr>
              <a:t>: </a:t>
            </a:r>
            <a:r>
              <a:rPr lang="en-US" sz="3200" dirty="0">
                <a:latin typeface="Arial Rounded MT Bold"/>
                <a:cs typeface="Arial Rounded MT Bold"/>
              </a:rPr>
              <a:t>ACS, SCD, </a:t>
            </a:r>
            <a:r>
              <a:rPr lang="en-US" sz="3200" dirty="0" smtClean="0">
                <a:latin typeface="Arial Rounded MT Bold"/>
                <a:cs typeface="Arial Rounded MT Bold"/>
              </a:rPr>
              <a:t>arrhythmias, CVA, etc</a:t>
            </a:r>
            <a:r>
              <a:rPr lang="en-US" sz="3200" dirty="0">
                <a:latin typeface="Arial Rounded MT Bold"/>
                <a:cs typeface="Arial Rounded MT Bold"/>
              </a:rPr>
              <a:t>. </a:t>
            </a:r>
          </a:p>
          <a:p>
            <a:pPr marL="971550" lvl="1" indent="-514350">
              <a:lnSpc>
                <a:spcPct val="120000"/>
              </a:lnSpc>
            </a:pPr>
            <a:r>
              <a:rPr lang="en-US" sz="3200" dirty="0">
                <a:solidFill>
                  <a:srgbClr val="FF6600"/>
                </a:solidFill>
              </a:rPr>
              <a:t>Ci</a:t>
            </a:r>
            <a:r>
              <a:rPr lang="en-US" sz="3200" dirty="0" smtClean="0">
                <a:solidFill>
                  <a:srgbClr val="FF6600"/>
                </a:solidFill>
              </a:rPr>
              <a:t>rrhosis</a:t>
            </a:r>
            <a:r>
              <a:rPr lang="en-US" sz="3200" dirty="0"/>
              <a:t>: </a:t>
            </a:r>
            <a:r>
              <a:rPr lang="en-US" sz="3200" dirty="0" smtClean="0"/>
              <a:t>bleeding and </a:t>
            </a:r>
            <a:r>
              <a:rPr lang="en-US" sz="3200" dirty="0"/>
              <a:t>infections, etc. </a:t>
            </a:r>
          </a:p>
        </p:txBody>
      </p:sp>
    </p:spTree>
    <p:extLst>
      <p:ext uri="{BB962C8B-B14F-4D97-AF65-F5344CB8AC3E}">
        <p14:creationId xmlns:p14="http://schemas.microsoft.com/office/powerpoint/2010/main" val="47743611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1775" y="520699"/>
            <a:ext cx="7315200" cy="5656423"/>
            <a:chOff x="1485900" y="520699"/>
            <a:chExt cx="7315200" cy="56564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87" b="94282" l="0" r="99704"/>
                      </a14:imgEffect>
                    </a14:imgLayer>
                  </a14:imgProps>
                </a:ext>
              </a:extLst>
            </a:blip>
            <a:srcRect t="21569" b="7843"/>
            <a:stretch/>
          </p:blipFill>
          <p:spPr>
            <a:xfrm>
              <a:off x="1485900" y="520699"/>
              <a:ext cx="7315200" cy="5656423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3949700" y="5041900"/>
              <a:ext cx="901700" cy="622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16200" y="1971675"/>
            <a:ext cx="5121275" cy="2501900"/>
          </a:xfrm>
          <a:solidFill>
            <a:schemeClr val="tx1">
              <a:alpha val="63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noAutofit/>
          </a:bodyPr>
          <a:lstStyle/>
          <a:p>
            <a:pPr algn="ctr"/>
            <a:r>
              <a:rPr lang="en-US" sz="4800" dirty="0"/>
              <a:t>Pathophysiology </a:t>
            </a:r>
            <a:br>
              <a:rPr lang="en-US" sz="4800" dirty="0"/>
            </a:br>
            <a:r>
              <a:rPr lang="en-US" sz="4800" dirty="0"/>
              <a:t>of </a:t>
            </a:r>
            <a:br>
              <a:rPr lang="en-US" sz="4800" dirty="0"/>
            </a:br>
            <a:r>
              <a:rPr lang="en-US" sz="4800" dirty="0"/>
              <a:t>Critical Illness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2190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ＭＳ Ｐゴシック" charset="0"/>
                <a:cs typeface="ＭＳ Ｐゴシック" charset="0"/>
              </a:rPr>
              <a:t>Inflammation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4352" y="1600207"/>
            <a:ext cx="9480551" cy="1130299"/>
          </a:xfrm>
        </p:spPr>
        <p:txBody>
          <a:bodyPr>
            <a:noAutofit/>
          </a:bodyPr>
          <a:lstStyle/>
          <a:p>
            <a:pPr lvl="0"/>
            <a:r>
              <a:rPr lang="en-US" sz="3000" dirty="0">
                <a:solidFill>
                  <a:srgbClr val="FF0000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Inflammation</a:t>
            </a:r>
            <a:r>
              <a:rPr lang="en-US" sz="3000" dirty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: </a:t>
            </a:r>
            <a:r>
              <a:rPr lang="en-US" sz="3000" i="1" dirty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in</a:t>
            </a:r>
            <a:r>
              <a:rPr lang="en-US" sz="3000" dirty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 = in + </a:t>
            </a:r>
            <a:r>
              <a:rPr lang="en-US" sz="3000" i="1" dirty="0" err="1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flama</a:t>
            </a:r>
            <a:r>
              <a:rPr lang="en-US" sz="3000" dirty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 = </a:t>
            </a:r>
            <a:r>
              <a:rPr lang="en-US" sz="3000" dirty="0" smtClean="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flame</a:t>
            </a:r>
          </a:p>
          <a:p>
            <a:pPr lvl="0"/>
            <a:r>
              <a:rPr lang="en-US" sz="3000" dirty="0">
                <a:solidFill>
                  <a:srgbClr val="FFFFFF"/>
                </a:solidFill>
                <a:latin typeface="Arial Rounded MT Bold" charset="0"/>
                <a:ea typeface="ＭＳ Ｐゴシック" charset="0"/>
                <a:cs typeface="Arial Rounded MT Bold" charset="0"/>
              </a:rPr>
              <a:t>Localized protective response characterized by</a:t>
            </a:r>
          </a:p>
          <a:p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5" name="Picture 4" descr="inflammation_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717800"/>
            <a:ext cx="7518400" cy="353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30300" y="6311900"/>
            <a:ext cx="633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 Rounded MT Bold"/>
                <a:cs typeface="Arial Rounded MT Bold"/>
              </a:rPr>
              <a:t>Nature Reviews Immunology 2, 787-795 (October 2002)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908803" y="2717800"/>
            <a:ext cx="1562100" cy="355600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4642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 descr="set0053b"/>
          <p:cNvSpPr>
            <a:spLocks noChangeArrowheads="1"/>
          </p:cNvSpPr>
          <p:nvPr/>
        </p:nvSpPr>
        <p:spPr bwMode="auto">
          <a:xfrm flipH="1">
            <a:off x="557216" y="228601"/>
            <a:ext cx="9132887" cy="5686426"/>
          </a:xfrm>
          <a:prstGeom prst="rtTriangle">
            <a:avLst/>
          </a:prstGeom>
          <a:blipFill dpi="0" rotWithShape="0">
            <a:blip r:embed="rId3">
              <a:alphaModFix/>
            </a:blip>
            <a:srcRect/>
            <a:stretch>
              <a:fillRect/>
            </a:stretch>
          </a:blipFill>
          <a:ln w="38100" cmpd="dbl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wrap="none" tIns="0" bIns="0" anchor="ctr"/>
          <a:lstStyle/>
          <a:p>
            <a:pPr algn="ctr">
              <a:defRPr/>
            </a:pPr>
            <a:endParaRPr lang="en-US" b="1" dirty="0">
              <a:latin typeface="Arial Rounded MT Bold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1092" name="Rectangle 20"/>
          <p:cNvSpPr>
            <a:spLocks noChangeArrowheads="1"/>
          </p:cNvSpPr>
          <p:nvPr/>
        </p:nvSpPr>
        <p:spPr bwMode="auto">
          <a:xfrm>
            <a:off x="508993" y="285750"/>
            <a:ext cx="78867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endParaRPr lang="en-US" sz="42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580433" y="1651007"/>
            <a:ext cx="489346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-65" charset="2"/>
              <a:buNone/>
              <a:defRPr/>
            </a:pPr>
            <a:r>
              <a:rPr lang="en-US" sz="2400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The inflammatory reaction is a central component of the </a:t>
            </a:r>
            <a:r>
              <a:rPr lang="en-US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host </a:t>
            </a:r>
            <a:r>
              <a:rPr lang="en-US" sz="2400" b="1" dirty="0" smtClean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response to </a:t>
            </a:r>
            <a:r>
              <a:rPr lang="en-US" sz="2400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insults: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buSzPct val="105000"/>
              <a:buFontTx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pitchFamily="-65" charset="0"/>
                <a:ea typeface="Times" pitchFamily="-65" charset="0"/>
                <a:cs typeface="Times" pitchFamily="-65" charset="0"/>
              </a:rPr>
              <a:t> </a:t>
            </a:r>
            <a:r>
              <a:rPr lang="en-US" sz="2400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infectious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buSzPct val="105000"/>
              <a:buFontTx/>
              <a:buChar char="•"/>
              <a:defRPr/>
            </a:pPr>
            <a:r>
              <a:rPr lang="en-US" sz="2400" b="1" dirty="0">
                <a:latin typeface="Arial Rounded MT Bold" pitchFamily="-65" charset="0"/>
                <a:ea typeface="Times" pitchFamily="-65" charset="0"/>
                <a:cs typeface="Times" pitchFamily="-65" charset="0"/>
              </a:rPr>
              <a:t> non-infectious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41863" y="4934577"/>
            <a:ext cx="2428870" cy="1124515"/>
            <a:chOff x="1275163" y="4934572"/>
            <a:chExt cx="2428868" cy="1124515"/>
          </a:xfrm>
        </p:grpSpPr>
        <p:sp>
          <p:nvSpPr>
            <p:cNvPr id="31758" name="Text Box 14"/>
            <p:cNvSpPr txBox="1">
              <a:spLocks noChangeArrowheads="1"/>
            </p:cNvSpPr>
            <p:nvPr/>
          </p:nvSpPr>
          <p:spPr bwMode="auto">
            <a:xfrm>
              <a:off x="1275163" y="5782088"/>
              <a:ext cx="24288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FFFF"/>
                  </a:solidFill>
                  <a:latin typeface="Arial Rounded MT Bold" charset="0"/>
                </a:rPr>
                <a:t>Tissue Inflammation</a:t>
              </a:r>
            </a:p>
          </p:txBody>
        </p:sp>
        <p:pic>
          <p:nvPicPr>
            <p:cNvPr id="31760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695" y="5075242"/>
              <a:ext cx="753666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695" y="5235580"/>
              <a:ext cx="753666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695" y="5394330"/>
              <a:ext cx="753666" cy="1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695" y="5877725"/>
              <a:ext cx="753666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28" descr="04. Post-BCG granulomatous inflammation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2" t="12962"/>
            <a:stretch>
              <a:fillRect/>
            </a:stretch>
          </p:blipFill>
          <p:spPr bwMode="auto">
            <a:xfrm>
              <a:off x="1807828" y="4934572"/>
              <a:ext cx="1367171" cy="831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-111122" y="3914775"/>
            <a:ext cx="8742165" cy="1371600"/>
          </a:xfrm>
          <a:prstGeom prst="rect">
            <a:avLst/>
          </a:prstGeom>
          <a:effectLst/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sz="4400" dirty="0">
              <a:solidFill>
                <a:schemeClr val="tx2"/>
              </a:solidFill>
              <a:latin typeface="Arial Rounded MT Bold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4353" y="274638"/>
            <a:ext cx="9366247" cy="11430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charset="0"/>
              </a:rPr>
              <a:t>Systemic </a:t>
            </a:r>
            <a:r>
              <a:rPr lang="en-US" dirty="0" smtClean="0">
                <a:solidFill>
                  <a:schemeClr val="bg1"/>
                </a:solidFill>
                <a:latin typeface="Arial Rounded MT Bold" charset="0"/>
              </a:rPr>
              <a:t>Inflammation - Overview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84603" y="2930158"/>
            <a:ext cx="3048000" cy="3128930"/>
            <a:chOff x="3784600" y="2930157"/>
            <a:chExt cx="3048000" cy="3128930"/>
          </a:xfrm>
        </p:grpSpPr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3946688" y="5782088"/>
              <a:ext cx="272382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 smtClean="0">
                  <a:solidFill>
                    <a:srgbClr val="FFFFFF"/>
                  </a:solidFill>
                  <a:latin typeface="Arial Rounded MT Bold" charset="0"/>
                </a:rPr>
                <a:t>Systemic </a:t>
              </a:r>
              <a:r>
                <a:rPr lang="en-US" sz="1800" b="1" dirty="0">
                  <a:solidFill>
                    <a:srgbClr val="FFFFFF"/>
                  </a:solidFill>
                  <a:latin typeface="Arial Rounded MT Bold" charset="0"/>
                </a:rPr>
                <a:t>Inflammation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36" b="97561" l="9302" r="8930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4600" y="2930157"/>
              <a:ext cx="3048000" cy="305154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781625" y="1810698"/>
            <a:ext cx="3211135" cy="4248395"/>
            <a:chOff x="6781620" y="1810692"/>
            <a:chExt cx="3211135" cy="4248395"/>
          </a:xfrm>
        </p:grpSpPr>
        <p:sp>
          <p:nvSpPr>
            <p:cNvPr id="31770" name="Text Box 4"/>
            <p:cNvSpPr txBox="1">
              <a:spLocks noChangeArrowheads="1"/>
            </p:cNvSpPr>
            <p:nvPr/>
          </p:nvSpPr>
          <p:spPr bwMode="auto">
            <a:xfrm>
              <a:off x="6781620" y="5782088"/>
              <a:ext cx="32111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 anchor="ctr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FFFF"/>
                  </a:solidFill>
                  <a:latin typeface="Arial Rounded MT Bold" charset="0"/>
                </a:rPr>
                <a:t>Multiple Organ Dysfunction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782928" y="1810692"/>
              <a:ext cx="3208518" cy="3946787"/>
              <a:chOff x="6816014" y="1810692"/>
              <a:chExt cx="3208518" cy="3946787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3256" b="90486" l="15856" r="81818"/>
                        </a14:imgEffect>
                      </a14:imgLayer>
                    </a14:imgProps>
                  </a:ext>
                </a:extLst>
              </a:blip>
              <a:srcRect l="12685" t="22671" r="10359" b="4228"/>
              <a:stretch/>
            </p:blipFill>
            <p:spPr>
              <a:xfrm>
                <a:off x="6816014" y="3060700"/>
                <a:ext cx="1371600" cy="1410885"/>
              </a:xfrm>
              <a:prstGeom prst="rect">
                <a:avLst/>
              </a:prstGeom>
              <a:effectLst/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42" b="98238" l="1099" r="9780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561435" y="3082112"/>
                <a:ext cx="1371600" cy="1368061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37" b="96406" l="4651" r="9323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951655" y="4480983"/>
                <a:ext cx="1100319" cy="1276496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8889" b="100000" l="5000" r="93571"/>
                        </a14:imgEffect>
                      </a14:imgLayer>
                    </a14:imgProps>
                  </a:ext>
                </a:extLst>
              </a:blip>
              <a:srcRect l="2500" t="8333" r="5714"/>
              <a:stretch/>
            </p:blipFill>
            <p:spPr>
              <a:xfrm>
                <a:off x="8469939" y="4584108"/>
                <a:ext cx="1554593" cy="1046225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61435" y="1902746"/>
                <a:ext cx="1371600" cy="102789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591" b="93409" l="265" r="97090"/>
                        </a14:imgEffect>
                      </a14:imgLayer>
                    </a14:imgProps>
                  </a:ext>
                </a:extLst>
              </a:blip>
              <a:srcRect b="22046"/>
              <a:stretch/>
            </p:blipFill>
            <p:spPr>
              <a:xfrm>
                <a:off x="6816014" y="1810692"/>
                <a:ext cx="1371600" cy="1244599"/>
              </a:xfrm>
              <a:prstGeom prst="rect">
                <a:avLst/>
              </a:prstGeom>
            </p:spPr>
          </p:pic>
        </p:grpSp>
      </p:grpSp>
      <p:sp>
        <p:nvSpPr>
          <p:cNvPr id="6" name="TextBox 5"/>
          <p:cNvSpPr txBox="1"/>
          <p:nvPr/>
        </p:nvSpPr>
        <p:spPr>
          <a:xfrm>
            <a:off x="1140194" y="6311900"/>
            <a:ext cx="6622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Rounded MT Bold"/>
                <a:cs typeface="Arial Rounded MT Bold"/>
              </a:rPr>
              <a:t>* reaction </a:t>
            </a:r>
            <a:r>
              <a:rPr lang="en-US" sz="1600" b="1" dirty="0">
                <a:latin typeface="Arial Rounded MT Bold"/>
                <a:cs typeface="Arial Rounded MT Bold"/>
              </a:rPr>
              <a:t>of </a:t>
            </a:r>
            <a:r>
              <a:rPr lang="en-US" sz="1600" b="1" dirty="0" smtClean="0">
                <a:latin typeface="Arial Rounded MT Bold"/>
                <a:cs typeface="Arial Rounded MT Bold"/>
              </a:rPr>
              <a:t>vascularized </a:t>
            </a:r>
            <a:r>
              <a:rPr lang="en-US" sz="1600" b="1" dirty="0">
                <a:latin typeface="Arial Rounded MT Bold"/>
                <a:cs typeface="Arial Rounded MT Bold"/>
              </a:rPr>
              <a:t>living tissue to </a:t>
            </a:r>
            <a:r>
              <a:rPr lang="en-US" sz="1600" b="1" dirty="0" smtClean="0">
                <a:latin typeface="Arial Rounded MT Bold"/>
                <a:cs typeface="Arial Rounded MT Bold"/>
              </a:rPr>
              <a:t>inflammatory mediators </a:t>
            </a:r>
            <a:endParaRPr lang="en-US" sz="1600" b="1" dirty="0">
              <a:latin typeface="Arial Rounded MT Bold"/>
              <a:cs typeface="Arial Rounded MT Bold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737472" y="3473572"/>
            <a:ext cx="3916457" cy="523220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  <a:scene3d>
              <a:camera prst="orthographicFront">
                <a:rot lat="0" lon="0" rev="18120000"/>
              </a:camera>
              <a:lightRig rig="threePt" dir="t"/>
            </a:scene3d>
          </a:bodyPr>
          <a:lstStyle/>
          <a:p>
            <a:r>
              <a:rPr lang="x-none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TNF</a:t>
            </a:r>
            <a:r>
              <a:rPr lang="x-none" sz="2800" b="1" dirty="0">
                <a:solidFill>
                  <a:srgbClr val="FFFFFF"/>
                </a:solidFill>
              </a:rPr>
              <a:t>-</a:t>
            </a:r>
            <a:r>
              <a:rPr lang="x-none" sz="2800" b="1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x-none" sz="2800" b="1" dirty="0">
                <a:solidFill>
                  <a:srgbClr val="FFFFFF"/>
                </a:solidFill>
              </a:rPr>
              <a:t>, </a:t>
            </a:r>
            <a:r>
              <a:rPr lang="x-none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IL-1</a:t>
            </a:r>
            <a:r>
              <a:rPr lang="x-none" sz="2800" b="1" dirty="0">
                <a:solidFill>
                  <a:srgbClr val="FFFFFF"/>
                </a:solidFill>
                <a:latin typeface="Symbol" charset="2"/>
                <a:cs typeface="Symbol" charset="2"/>
              </a:rPr>
              <a:t>b</a:t>
            </a:r>
            <a:r>
              <a:rPr lang="x-none" sz="2800" b="1" dirty="0">
                <a:solidFill>
                  <a:srgbClr val="FFFFFF"/>
                </a:solidFill>
              </a:rPr>
              <a:t>, </a:t>
            </a:r>
            <a:r>
              <a:rPr lang="x-none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and IL-6</a:t>
            </a:r>
            <a:r>
              <a:rPr lang="en-US" sz="2800" b="1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45462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Blac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12 Slides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BBB577B622C54AAF9B83583D1D03F9" ma:contentTypeVersion="0" ma:contentTypeDescription="Create a new document." ma:contentTypeScope="" ma:versionID="f80696a0d98038486ba7ba08144cc6d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FB279C-3043-4751-8160-EB9C9511F6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6A3970C7-C708-4899-85E8-903C3EFF295D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B3C3D48-D721-43E9-98EF-282802C7CE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10426</TotalTime>
  <Words>1442</Words>
  <Application>Microsoft Macintosh PowerPoint</Application>
  <PresentationFormat>35mm Slides</PresentationFormat>
  <Paragraphs>354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Black</vt:lpstr>
      <vt:lpstr>2012 Slides</vt:lpstr>
      <vt:lpstr>How To Evaluate And Monitor  Patients in the  Intensive Care Unit</vt:lpstr>
      <vt:lpstr>Initial approach – 3 Questions</vt:lpstr>
      <vt:lpstr>Severity of Illness - at ICU entry APACHE IV score</vt:lpstr>
      <vt:lpstr>Comorbidities - Communication</vt:lpstr>
      <vt:lpstr>Comorbidities - Communication</vt:lpstr>
      <vt:lpstr>Comorbidities – Impact on outcome  </vt:lpstr>
      <vt:lpstr>Pathophysiology  of  Critical Illness</vt:lpstr>
      <vt:lpstr>Inflammation</vt:lpstr>
      <vt:lpstr>Systemic Inflammation - Overview</vt:lpstr>
      <vt:lpstr>Systemic Inflammation–3 Responses</vt:lpstr>
      <vt:lpstr>Stress Response </vt:lpstr>
      <vt:lpstr>Acute Phase Response </vt:lpstr>
      <vt:lpstr>Tissue Defense Response - Vascular </vt:lpstr>
      <vt:lpstr>TDR: Capillary Density </vt:lpstr>
      <vt:lpstr>TDR: Organ Dysfunction </vt:lpstr>
      <vt:lpstr>TDR: Organ Dysfunction-SOFA Score</vt:lpstr>
      <vt:lpstr>PowerPoint Presentation</vt:lpstr>
      <vt:lpstr>ICU Note -1 </vt:lpstr>
      <vt:lpstr>ICU Note - 2 </vt:lpstr>
      <vt:lpstr>TDR: Organ Dysfunction -Cellular</vt:lpstr>
      <vt:lpstr>Inflammation Cell. Regulation Over Time</vt:lpstr>
      <vt:lpstr>Approach  to  Shock </vt:lpstr>
      <vt:lpstr>Approach to Shock: Blood Pressure </vt:lpstr>
      <vt:lpstr>Diastolic and Pulse Pressure</vt:lpstr>
      <vt:lpstr>Diastolic Pr. -Decreased Vascular Tone</vt:lpstr>
      <vt:lpstr>Septic Shock – Distributive  </vt:lpstr>
      <vt:lpstr>Pulse Pres: Decreased LV volume</vt:lpstr>
      <vt:lpstr>Pulse Pres: Decreased LV volume</vt:lpstr>
      <vt:lpstr>Pulse Pressure – Patient on MV </vt:lpstr>
      <vt:lpstr>Pulse Pressure: Decreased LV stroke </vt:lpstr>
      <vt:lpstr>Always include in evaluating Shock </vt:lpstr>
      <vt:lpstr>Approach  to  Respiratory Failure </vt:lpstr>
      <vt:lpstr>Approach to ARF – Hypercapnic*</vt:lpstr>
      <vt:lpstr>Approach to ARF - Hypoxemic</vt:lpstr>
      <vt:lpstr>15 Seconds Visual Assessment </vt:lpstr>
      <vt:lpstr>15 Seconds Visual Assessment </vt:lpstr>
      <vt:lpstr>TDR- MODS: Daily Monitoring</vt:lpstr>
      <vt:lpstr>TDR- MODS: Daily Monitoring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No Slide Title</dc:title>
  <dc:subject/>
  <dc:creator/>
  <cp:keywords/>
  <dc:description/>
  <cp:lastModifiedBy>gianfranco meduri</cp:lastModifiedBy>
  <cp:revision>721</cp:revision>
  <cp:lastPrinted>2014-06-18T14:48:12Z</cp:lastPrinted>
  <dcterms:created xsi:type="dcterms:W3CDTF">2015-03-31T19:47:22Z</dcterms:created>
  <dcterms:modified xsi:type="dcterms:W3CDTF">2015-04-15T07:41:53Z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0x010100F3BBB577B622C54AAF9B83583D1D03F9</vt:lpwstr>
  </property>
</Properties>
</file>