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8" r:id="rId2"/>
    <p:sldId id="346" r:id="rId3"/>
    <p:sldId id="277" r:id="rId4"/>
    <p:sldId id="351" r:id="rId5"/>
    <p:sldId id="280" r:id="rId6"/>
    <p:sldId id="316" r:id="rId7"/>
    <p:sldId id="278" r:id="rId8"/>
    <p:sldId id="311" r:id="rId9"/>
    <p:sldId id="267" r:id="rId10"/>
    <p:sldId id="291" r:id="rId11"/>
    <p:sldId id="344" r:id="rId12"/>
    <p:sldId id="313" r:id="rId13"/>
    <p:sldId id="312" r:id="rId14"/>
    <p:sldId id="296" r:id="rId15"/>
    <p:sldId id="298" r:id="rId16"/>
    <p:sldId id="299" r:id="rId17"/>
    <p:sldId id="321" r:id="rId18"/>
    <p:sldId id="340" r:id="rId19"/>
    <p:sldId id="290" r:id="rId20"/>
    <p:sldId id="339" r:id="rId21"/>
    <p:sldId id="327" r:id="rId22"/>
    <p:sldId id="260" r:id="rId23"/>
    <p:sldId id="335" r:id="rId24"/>
    <p:sldId id="323" r:id="rId25"/>
    <p:sldId id="318" r:id="rId26"/>
    <p:sldId id="333" r:id="rId27"/>
    <p:sldId id="276" r:id="rId28"/>
    <p:sldId id="331" r:id="rId29"/>
    <p:sldId id="259" r:id="rId30"/>
    <p:sldId id="345" r:id="rId31"/>
    <p:sldId id="332" r:id="rId32"/>
    <p:sldId id="274" r:id="rId33"/>
    <p:sldId id="272" r:id="rId34"/>
    <p:sldId id="352" r:id="rId35"/>
    <p:sldId id="328" r:id="rId36"/>
    <p:sldId id="322" r:id="rId37"/>
    <p:sldId id="348" r:id="rId38"/>
    <p:sldId id="349" r:id="rId39"/>
    <p:sldId id="275" r:id="rId40"/>
    <p:sldId id="31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3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5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92A28-4A62-47B4-AADD-6DAEE3EAD8EF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6A003-A6CE-4088-A1E4-CD42949B54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07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E8C531-E6BB-4474-B18A-CC40CE52D6CC}" type="slidenum">
              <a:rPr lang="en-AU" altLang="en-US" sz="1300"/>
              <a:pPr>
                <a:spcBef>
                  <a:spcPct val="0"/>
                </a:spcBef>
              </a:pPr>
              <a:t>1</a:t>
            </a:fld>
            <a:endParaRPr lang="en-AU" altLang="en-US" sz="13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15177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15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40050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55241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19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5996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2463964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27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6852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2563306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743380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3025569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2584926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335668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70804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2432745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91558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6046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0133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6652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1119907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6850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4108636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B1D95-C47B-47A0-AE4C-CAF996F7565C}" type="slidenum">
              <a:rPr lang="en-AU" altLang="en-US" smtClean="0"/>
              <a:pPr/>
              <a:t>14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8296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679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082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0472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69051-5517-47D8-8134-7E9E83D218D1}" type="datetimeFigureOut">
              <a:rPr lang="en-AU"/>
              <a:pPr>
                <a:defRPr/>
              </a:pPr>
              <a:t>11/04/2016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2F4A-58FA-45FF-952A-C319DA6D00B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7085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57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701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728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152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47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50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573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1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B4548-6479-4089-8F07-73278BA4E8A5}" type="datetimeFigureOut">
              <a:rPr lang="en-AU" smtClean="0"/>
              <a:t>11/04/2016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3FB5-532A-43BB-A5CC-DA9F56FE7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24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591" y="928232"/>
            <a:ext cx="8993875" cy="1201974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en-US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Lung repair, remodeling and regeneration:</a:t>
            </a:r>
            <a:br>
              <a:rPr lang="en-US" altLang="en-US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1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 development to clinic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17172" y="3058437"/>
            <a:ext cx="3668713" cy="719137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sz="3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Ivan Bertoncello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88447" y="4705805"/>
            <a:ext cx="61261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 Health Research Centre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Pharmacology and Therapeutics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Melbourne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2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23978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spcBef>
                <a:spcPts val="0"/>
              </a:spcBef>
              <a:defRPr/>
            </a:pPr>
            <a:r>
              <a:rPr lang="en-A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Alternative models of lung stem cell organisation:</a:t>
            </a:r>
            <a:endParaRPr lang="en-AU" sz="28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431800" y="908050"/>
            <a:ext cx="2495550" cy="3065463"/>
            <a:chOff x="204" y="320"/>
            <a:chExt cx="1572" cy="1931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438" y="320"/>
              <a:ext cx="1104" cy="33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 w="12700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ts val="1700"/>
                </a:lnSpc>
                <a:defRPr/>
              </a:pPr>
              <a:r>
                <a:rPr lang="en-AU" sz="16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Multiple </a:t>
              </a:r>
              <a:r>
                <a:rPr lang="en-AU" sz="1600" dirty="0" err="1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unipotent</a:t>
              </a:r>
              <a:endParaRPr lang="en-AU" sz="1600" dirty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  <a:p>
              <a:pPr algn="ctr" eaLnBrk="1" hangingPunct="1">
                <a:lnSpc>
                  <a:spcPts val="1700"/>
                </a:lnSpc>
                <a:defRPr/>
              </a:pPr>
              <a:r>
                <a:rPr lang="en-AU" sz="16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progenitors?</a:t>
              </a:r>
            </a:p>
          </p:txBody>
        </p:sp>
        <p:grpSp>
          <p:nvGrpSpPr>
            <p:cNvPr id="19505" name="Group 4"/>
            <p:cNvGrpSpPr>
              <a:grpSpLocks/>
            </p:cNvGrpSpPr>
            <p:nvPr/>
          </p:nvGrpSpPr>
          <p:grpSpPr bwMode="auto">
            <a:xfrm>
              <a:off x="204" y="842"/>
              <a:ext cx="1572" cy="1409"/>
              <a:chOff x="204" y="752"/>
              <a:chExt cx="1572" cy="1409"/>
            </a:xfrm>
          </p:grpSpPr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365" y="1787"/>
                <a:ext cx="288" cy="1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33CC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0" name="Oval 6"/>
              <p:cNvSpPr>
                <a:spLocks noChangeArrowheads="1"/>
              </p:cNvSpPr>
              <p:nvPr/>
            </p:nvSpPr>
            <p:spPr bwMode="auto">
              <a:xfrm rot="-1307815">
                <a:off x="461" y="1859"/>
                <a:ext cx="129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1" name="Oval 7" descr="Divot"/>
              <p:cNvSpPr>
                <a:spLocks noChangeArrowheads="1"/>
              </p:cNvSpPr>
              <p:nvPr/>
            </p:nvSpPr>
            <p:spPr bwMode="auto">
              <a:xfrm>
                <a:off x="927" y="1787"/>
                <a:ext cx="287" cy="192"/>
              </a:xfrm>
              <a:prstGeom prst="ellipse">
                <a:avLst/>
              </a:prstGeom>
              <a:pattFill prst="divot">
                <a:fgClr>
                  <a:schemeClr val="bg1"/>
                </a:fgClr>
                <a:bgClr>
                  <a:srgbClr val="0033CC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2" name="Oval 8"/>
              <p:cNvSpPr>
                <a:spLocks noChangeArrowheads="1"/>
              </p:cNvSpPr>
              <p:nvPr/>
            </p:nvSpPr>
            <p:spPr bwMode="auto">
              <a:xfrm rot="-1307815">
                <a:off x="1023" y="1859"/>
                <a:ext cx="128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3" name="Oval 9" descr="Large confetti"/>
              <p:cNvSpPr>
                <a:spLocks noChangeArrowheads="1"/>
              </p:cNvSpPr>
              <p:nvPr/>
            </p:nvSpPr>
            <p:spPr bwMode="auto">
              <a:xfrm>
                <a:off x="1488" y="1787"/>
                <a:ext cx="288" cy="192"/>
              </a:xfrm>
              <a:prstGeom prst="ellipse">
                <a:avLst/>
              </a:prstGeom>
              <a:pattFill prst="lgConfetti">
                <a:fgClr>
                  <a:schemeClr val="bg1"/>
                </a:fgClr>
                <a:bgClr>
                  <a:srgbClr val="0033CC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4" name="Oval 10"/>
              <p:cNvSpPr>
                <a:spLocks noChangeArrowheads="1"/>
              </p:cNvSpPr>
              <p:nvPr/>
            </p:nvSpPr>
            <p:spPr bwMode="auto">
              <a:xfrm rot="-1307815">
                <a:off x="1583" y="1859"/>
                <a:ext cx="129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678" y="1883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1239" y="1883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 rot="-7029952">
                <a:off x="204" y="1850"/>
                <a:ext cx="311" cy="311"/>
              </a:xfrm>
              <a:custGeom>
                <a:avLst/>
                <a:gdLst>
                  <a:gd name="T0" fmla="*/ 66 w 21600"/>
                  <a:gd name="T1" fmla="*/ 28 h 21600"/>
                  <a:gd name="T2" fmla="*/ 116 w 21600"/>
                  <a:gd name="T3" fmla="*/ 299 h 21600"/>
                  <a:gd name="T4" fmla="*/ 73 w 21600"/>
                  <a:gd name="T5" fmla="*/ 39 h 21600"/>
                  <a:gd name="T6" fmla="*/ 349 w 21600"/>
                  <a:gd name="T7" fmla="*/ 169 h 21600"/>
                  <a:gd name="T8" fmla="*/ 301 w 21600"/>
                  <a:gd name="T9" fmla="*/ 211 h 21600"/>
                  <a:gd name="T10" fmla="*/ 259 w 21600"/>
                  <a:gd name="T11" fmla="*/ 1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95 w 21600"/>
                  <a:gd name="T19" fmla="*/ 3195 h 21600"/>
                  <a:gd name="T20" fmla="*/ 18405 w 21600"/>
                  <a:gd name="T21" fmla="*/ 1840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0706" y="11512"/>
                    </a:moveTo>
                    <a:cubicBezTo>
                      <a:pt x="20723" y="11275"/>
                      <a:pt x="20732" y="11037"/>
                      <a:pt x="20732" y="10800"/>
                    </a:cubicBezTo>
                    <a:cubicBezTo>
                      <a:pt x="20732" y="5314"/>
                      <a:pt x="16285" y="868"/>
                      <a:pt x="10800" y="868"/>
                    </a:cubicBezTo>
                    <a:cubicBezTo>
                      <a:pt x="5314" y="868"/>
                      <a:pt x="868" y="5314"/>
                      <a:pt x="868" y="10800"/>
                    </a:cubicBezTo>
                    <a:cubicBezTo>
                      <a:pt x="867" y="15267"/>
                      <a:pt x="3850" y="19185"/>
                      <a:pt x="8157" y="20373"/>
                    </a:cubicBezTo>
                    <a:lnTo>
                      <a:pt x="7926" y="21210"/>
                    </a:lnTo>
                    <a:cubicBezTo>
                      <a:pt x="3243" y="19918"/>
                      <a:pt x="0" y="156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58"/>
                      <a:pt x="21590" y="11317"/>
                      <a:pt x="21572" y="11575"/>
                    </a:cubicBezTo>
                    <a:lnTo>
                      <a:pt x="24265" y="11769"/>
                    </a:lnTo>
                    <a:lnTo>
                      <a:pt x="20914" y="14670"/>
                    </a:lnTo>
                    <a:lnTo>
                      <a:pt x="18013" y="11319"/>
                    </a:lnTo>
                    <a:lnTo>
                      <a:pt x="20706" y="11512"/>
                    </a:lnTo>
                    <a:close/>
                  </a:path>
                </a:pathLst>
              </a:custGeom>
              <a:solidFill>
                <a:srgbClr val="0033CC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8" name="Oval 14"/>
              <p:cNvSpPr>
                <a:spLocks noChangeArrowheads="1"/>
              </p:cNvSpPr>
              <p:nvPr/>
            </p:nvSpPr>
            <p:spPr bwMode="auto">
              <a:xfrm>
                <a:off x="365" y="1455"/>
                <a:ext cx="288" cy="19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9" name="Oval 15"/>
              <p:cNvSpPr>
                <a:spLocks noChangeArrowheads="1"/>
              </p:cNvSpPr>
              <p:nvPr/>
            </p:nvSpPr>
            <p:spPr bwMode="auto">
              <a:xfrm rot="-1307815">
                <a:off x="461" y="1527"/>
                <a:ext cx="129" cy="71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0" name="Oval 16" descr="Divot"/>
              <p:cNvSpPr>
                <a:spLocks noChangeArrowheads="1"/>
              </p:cNvSpPr>
              <p:nvPr/>
            </p:nvSpPr>
            <p:spPr bwMode="auto">
              <a:xfrm>
                <a:off x="927" y="1455"/>
                <a:ext cx="287" cy="191"/>
              </a:xfrm>
              <a:prstGeom prst="ellipse">
                <a:avLst/>
              </a:prstGeom>
              <a:pattFill prst="divot">
                <a:fgClr>
                  <a:srgbClr val="FFFF00"/>
                </a:fgClr>
                <a:bgClr>
                  <a:srgbClr val="00660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auto">
              <a:xfrm rot="-1307815">
                <a:off x="1023" y="1527"/>
                <a:ext cx="128" cy="71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2" name="Oval 18" descr="Large confetti"/>
              <p:cNvSpPr>
                <a:spLocks noChangeArrowheads="1"/>
              </p:cNvSpPr>
              <p:nvPr/>
            </p:nvSpPr>
            <p:spPr bwMode="auto">
              <a:xfrm>
                <a:off x="1488" y="1455"/>
                <a:ext cx="288" cy="191"/>
              </a:xfrm>
              <a:prstGeom prst="ellipse">
                <a:avLst/>
              </a:prstGeom>
              <a:pattFill prst="lgConfetti">
                <a:fgClr>
                  <a:srgbClr val="FFFF00"/>
                </a:fgClr>
                <a:bgClr>
                  <a:srgbClr val="00660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 rot="-1307815">
                <a:off x="1583" y="1527"/>
                <a:ext cx="129" cy="71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678" y="1551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239" y="1551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6" name="AutoShape 22"/>
              <p:cNvSpPr>
                <a:spLocks noChangeArrowheads="1"/>
              </p:cNvSpPr>
              <p:nvPr/>
            </p:nvSpPr>
            <p:spPr bwMode="auto">
              <a:xfrm rot="-7029952">
                <a:off x="204" y="1493"/>
                <a:ext cx="311" cy="311"/>
              </a:xfrm>
              <a:custGeom>
                <a:avLst/>
                <a:gdLst>
                  <a:gd name="T0" fmla="*/ 66 w 21600"/>
                  <a:gd name="T1" fmla="*/ 28 h 21600"/>
                  <a:gd name="T2" fmla="*/ 116 w 21600"/>
                  <a:gd name="T3" fmla="*/ 299 h 21600"/>
                  <a:gd name="T4" fmla="*/ 73 w 21600"/>
                  <a:gd name="T5" fmla="*/ 39 h 21600"/>
                  <a:gd name="T6" fmla="*/ 349 w 21600"/>
                  <a:gd name="T7" fmla="*/ 169 h 21600"/>
                  <a:gd name="T8" fmla="*/ 301 w 21600"/>
                  <a:gd name="T9" fmla="*/ 211 h 21600"/>
                  <a:gd name="T10" fmla="*/ 259 w 21600"/>
                  <a:gd name="T11" fmla="*/ 1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95 w 21600"/>
                  <a:gd name="T19" fmla="*/ 3195 h 21600"/>
                  <a:gd name="T20" fmla="*/ 18405 w 21600"/>
                  <a:gd name="T21" fmla="*/ 1840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0706" y="11512"/>
                    </a:moveTo>
                    <a:cubicBezTo>
                      <a:pt x="20723" y="11275"/>
                      <a:pt x="20732" y="11037"/>
                      <a:pt x="20732" y="10800"/>
                    </a:cubicBezTo>
                    <a:cubicBezTo>
                      <a:pt x="20732" y="5314"/>
                      <a:pt x="16285" y="868"/>
                      <a:pt x="10800" y="868"/>
                    </a:cubicBezTo>
                    <a:cubicBezTo>
                      <a:pt x="5314" y="868"/>
                      <a:pt x="868" y="5314"/>
                      <a:pt x="868" y="10800"/>
                    </a:cubicBezTo>
                    <a:cubicBezTo>
                      <a:pt x="867" y="15267"/>
                      <a:pt x="3850" y="19185"/>
                      <a:pt x="8157" y="20373"/>
                    </a:cubicBezTo>
                    <a:lnTo>
                      <a:pt x="7926" y="21210"/>
                    </a:lnTo>
                    <a:cubicBezTo>
                      <a:pt x="3243" y="19918"/>
                      <a:pt x="0" y="156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58"/>
                      <a:pt x="21590" y="11317"/>
                      <a:pt x="21572" y="11575"/>
                    </a:cubicBezTo>
                    <a:lnTo>
                      <a:pt x="24265" y="11769"/>
                    </a:lnTo>
                    <a:lnTo>
                      <a:pt x="20914" y="14670"/>
                    </a:lnTo>
                    <a:lnTo>
                      <a:pt x="18013" y="11319"/>
                    </a:lnTo>
                    <a:lnTo>
                      <a:pt x="20706" y="11512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7" name="AutoShape 23"/>
              <p:cNvSpPr>
                <a:spLocks noChangeArrowheads="1"/>
              </p:cNvSpPr>
              <p:nvPr/>
            </p:nvSpPr>
            <p:spPr bwMode="auto">
              <a:xfrm rot="-7029952">
                <a:off x="204" y="800"/>
                <a:ext cx="311" cy="311"/>
              </a:xfrm>
              <a:custGeom>
                <a:avLst/>
                <a:gdLst>
                  <a:gd name="T0" fmla="*/ 66 w 21600"/>
                  <a:gd name="T1" fmla="*/ 28 h 21600"/>
                  <a:gd name="T2" fmla="*/ 116 w 21600"/>
                  <a:gd name="T3" fmla="*/ 299 h 21600"/>
                  <a:gd name="T4" fmla="*/ 73 w 21600"/>
                  <a:gd name="T5" fmla="*/ 39 h 21600"/>
                  <a:gd name="T6" fmla="*/ 349 w 21600"/>
                  <a:gd name="T7" fmla="*/ 169 h 21600"/>
                  <a:gd name="T8" fmla="*/ 301 w 21600"/>
                  <a:gd name="T9" fmla="*/ 211 h 21600"/>
                  <a:gd name="T10" fmla="*/ 259 w 21600"/>
                  <a:gd name="T11" fmla="*/ 1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95 w 21600"/>
                  <a:gd name="T19" fmla="*/ 3195 h 21600"/>
                  <a:gd name="T20" fmla="*/ 18405 w 21600"/>
                  <a:gd name="T21" fmla="*/ 1840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0706" y="11512"/>
                    </a:moveTo>
                    <a:cubicBezTo>
                      <a:pt x="20723" y="11275"/>
                      <a:pt x="20732" y="11037"/>
                      <a:pt x="20732" y="10800"/>
                    </a:cubicBezTo>
                    <a:cubicBezTo>
                      <a:pt x="20732" y="5314"/>
                      <a:pt x="16285" y="868"/>
                      <a:pt x="10800" y="868"/>
                    </a:cubicBezTo>
                    <a:cubicBezTo>
                      <a:pt x="5314" y="868"/>
                      <a:pt x="868" y="5314"/>
                      <a:pt x="868" y="10800"/>
                    </a:cubicBezTo>
                    <a:cubicBezTo>
                      <a:pt x="867" y="15267"/>
                      <a:pt x="3850" y="19185"/>
                      <a:pt x="8157" y="20373"/>
                    </a:cubicBezTo>
                    <a:lnTo>
                      <a:pt x="7926" y="21210"/>
                    </a:lnTo>
                    <a:cubicBezTo>
                      <a:pt x="3243" y="19918"/>
                      <a:pt x="0" y="156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58"/>
                      <a:pt x="21590" y="11317"/>
                      <a:pt x="21572" y="11575"/>
                    </a:cubicBezTo>
                    <a:lnTo>
                      <a:pt x="24265" y="11769"/>
                    </a:lnTo>
                    <a:lnTo>
                      <a:pt x="20914" y="14670"/>
                    </a:lnTo>
                    <a:lnTo>
                      <a:pt x="18013" y="11319"/>
                    </a:lnTo>
                    <a:lnTo>
                      <a:pt x="20706" y="11512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/>
            </p:nvSpPr>
            <p:spPr bwMode="auto">
              <a:xfrm>
                <a:off x="365" y="752"/>
                <a:ext cx="288" cy="192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9" name="Oval 25"/>
              <p:cNvSpPr>
                <a:spLocks noChangeArrowheads="1"/>
              </p:cNvSpPr>
              <p:nvPr/>
            </p:nvSpPr>
            <p:spPr bwMode="auto">
              <a:xfrm rot="-1307815">
                <a:off x="461" y="824"/>
                <a:ext cx="128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0" name="Oval 26" descr="Divot"/>
              <p:cNvSpPr>
                <a:spLocks noChangeArrowheads="1"/>
              </p:cNvSpPr>
              <p:nvPr/>
            </p:nvSpPr>
            <p:spPr bwMode="auto">
              <a:xfrm>
                <a:off x="926" y="752"/>
                <a:ext cx="289" cy="192"/>
              </a:xfrm>
              <a:prstGeom prst="ellipse">
                <a:avLst/>
              </a:prstGeom>
              <a:pattFill prst="divot">
                <a:fgClr>
                  <a:srgbClr val="FFFF00"/>
                </a:fgClr>
                <a:bgClr>
                  <a:srgbClr val="FF990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1" name="Oval 27"/>
              <p:cNvSpPr>
                <a:spLocks noChangeArrowheads="1"/>
              </p:cNvSpPr>
              <p:nvPr/>
            </p:nvSpPr>
            <p:spPr bwMode="auto">
              <a:xfrm rot="-1307815">
                <a:off x="1022" y="824"/>
                <a:ext cx="129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2" name="Oval 28" descr="Large confetti"/>
              <p:cNvSpPr>
                <a:spLocks noChangeArrowheads="1"/>
              </p:cNvSpPr>
              <p:nvPr/>
            </p:nvSpPr>
            <p:spPr bwMode="auto">
              <a:xfrm>
                <a:off x="1488" y="752"/>
                <a:ext cx="288" cy="192"/>
              </a:xfrm>
              <a:prstGeom prst="ellipse">
                <a:avLst/>
              </a:prstGeom>
              <a:pattFill prst="lgConfetti">
                <a:fgClr>
                  <a:srgbClr val="FFFF00"/>
                </a:fgClr>
                <a:bgClr>
                  <a:srgbClr val="FF990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3" name="Oval 29"/>
              <p:cNvSpPr>
                <a:spLocks noChangeArrowheads="1"/>
              </p:cNvSpPr>
              <p:nvPr/>
            </p:nvSpPr>
            <p:spPr bwMode="auto">
              <a:xfrm rot="-1307815">
                <a:off x="1584" y="824"/>
                <a:ext cx="128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677" y="848"/>
                <a:ext cx="225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>
                <a:off x="1239" y="848"/>
                <a:ext cx="225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6" name="Oval 32"/>
              <p:cNvSpPr>
                <a:spLocks noChangeArrowheads="1"/>
              </p:cNvSpPr>
              <p:nvPr/>
            </p:nvSpPr>
            <p:spPr bwMode="auto">
              <a:xfrm>
                <a:off x="365" y="1095"/>
                <a:ext cx="288" cy="192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CC33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7" name="Oval 33"/>
              <p:cNvSpPr>
                <a:spLocks noChangeArrowheads="1"/>
              </p:cNvSpPr>
              <p:nvPr/>
            </p:nvSpPr>
            <p:spPr bwMode="auto">
              <a:xfrm rot="-1307815">
                <a:off x="461" y="1167"/>
                <a:ext cx="129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8" name="Oval 34" descr="Divot"/>
              <p:cNvSpPr>
                <a:spLocks noChangeArrowheads="1"/>
              </p:cNvSpPr>
              <p:nvPr/>
            </p:nvSpPr>
            <p:spPr bwMode="auto">
              <a:xfrm>
                <a:off x="927" y="1095"/>
                <a:ext cx="287" cy="192"/>
              </a:xfrm>
              <a:prstGeom prst="ellipse">
                <a:avLst/>
              </a:prstGeom>
              <a:pattFill prst="divot">
                <a:fgClr>
                  <a:srgbClr val="FFFF00"/>
                </a:fgClr>
                <a:bgClr>
                  <a:srgbClr val="CC330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9" name="Oval 35"/>
              <p:cNvSpPr>
                <a:spLocks noChangeArrowheads="1"/>
              </p:cNvSpPr>
              <p:nvPr/>
            </p:nvSpPr>
            <p:spPr bwMode="auto">
              <a:xfrm rot="-1307815">
                <a:off x="1023" y="1167"/>
                <a:ext cx="128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40" name="Oval 36" descr="Large confetti"/>
              <p:cNvSpPr>
                <a:spLocks noChangeArrowheads="1"/>
              </p:cNvSpPr>
              <p:nvPr/>
            </p:nvSpPr>
            <p:spPr bwMode="auto">
              <a:xfrm>
                <a:off x="1488" y="1095"/>
                <a:ext cx="288" cy="192"/>
              </a:xfrm>
              <a:prstGeom prst="ellipse">
                <a:avLst/>
              </a:prstGeom>
              <a:pattFill prst="lgConfetti">
                <a:fgClr>
                  <a:srgbClr val="FFFF00"/>
                </a:fgClr>
                <a:bgClr>
                  <a:srgbClr val="CC3300"/>
                </a:bgClr>
              </a:patt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41" name="Oval 37"/>
              <p:cNvSpPr>
                <a:spLocks noChangeArrowheads="1"/>
              </p:cNvSpPr>
              <p:nvPr/>
            </p:nvSpPr>
            <p:spPr bwMode="auto">
              <a:xfrm rot="-1307815">
                <a:off x="1583" y="1167"/>
                <a:ext cx="129" cy="72"/>
              </a:xfrm>
              <a:prstGeom prst="ellipse">
                <a:avLst/>
              </a:prstGeom>
              <a:gradFill rotWithShape="1">
                <a:gsLst>
                  <a:gs pos="0">
                    <a:srgbClr val="5E4776"/>
                  </a:gs>
                  <a:gs pos="100000">
                    <a:srgbClr val="CC99F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>
                <a:off x="678" y="1191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>
                <a:off x="1239" y="1191"/>
                <a:ext cx="22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44" name="AutoShape 40"/>
              <p:cNvSpPr>
                <a:spLocks noChangeArrowheads="1"/>
              </p:cNvSpPr>
              <p:nvPr/>
            </p:nvSpPr>
            <p:spPr bwMode="auto">
              <a:xfrm rot="-7029952">
                <a:off x="204" y="1161"/>
                <a:ext cx="311" cy="311"/>
              </a:xfrm>
              <a:custGeom>
                <a:avLst/>
                <a:gdLst>
                  <a:gd name="T0" fmla="*/ 66 w 21600"/>
                  <a:gd name="T1" fmla="*/ 28 h 21600"/>
                  <a:gd name="T2" fmla="*/ 116 w 21600"/>
                  <a:gd name="T3" fmla="*/ 299 h 21600"/>
                  <a:gd name="T4" fmla="*/ 73 w 21600"/>
                  <a:gd name="T5" fmla="*/ 39 h 21600"/>
                  <a:gd name="T6" fmla="*/ 349 w 21600"/>
                  <a:gd name="T7" fmla="*/ 169 h 21600"/>
                  <a:gd name="T8" fmla="*/ 301 w 21600"/>
                  <a:gd name="T9" fmla="*/ 211 h 21600"/>
                  <a:gd name="T10" fmla="*/ 259 w 21600"/>
                  <a:gd name="T11" fmla="*/ 1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95 w 21600"/>
                  <a:gd name="T19" fmla="*/ 3195 h 21600"/>
                  <a:gd name="T20" fmla="*/ 18405 w 21600"/>
                  <a:gd name="T21" fmla="*/ 1840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0706" y="11512"/>
                    </a:moveTo>
                    <a:cubicBezTo>
                      <a:pt x="20723" y="11275"/>
                      <a:pt x="20732" y="11037"/>
                      <a:pt x="20732" y="10800"/>
                    </a:cubicBezTo>
                    <a:cubicBezTo>
                      <a:pt x="20732" y="5314"/>
                      <a:pt x="16285" y="868"/>
                      <a:pt x="10800" y="868"/>
                    </a:cubicBezTo>
                    <a:cubicBezTo>
                      <a:pt x="5314" y="868"/>
                      <a:pt x="868" y="5314"/>
                      <a:pt x="868" y="10800"/>
                    </a:cubicBezTo>
                    <a:cubicBezTo>
                      <a:pt x="867" y="15267"/>
                      <a:pt x="3850" y="19185"/>
                      <a:pt x="8157" y="20373"/>
                    </a:cubicBezTo>
                    <a:lnTo>
                      <a:pt x="7926" y="21210"/>
                    </a:lnTo>
                    <a:cubicBezTo>
                      <a:pt x="3243" y="19918"/>
                      <a:pt x="0" y="156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58"/>
                      <a:pt x="21590" y="11317"/>
                      <a:pt x="21572" y="11575"/>
                    </a:cubicBezTo>
                    <a:lnTo>
                      <a:pt x="24265" y="11769"/>
                    </a:lnTo>
                    <a:lnTo>
                      <a:pt x="20914" y="14670"/>
                    </a:lnTo>
                    <a:lnTo>
                      <a:pt x="18013" y="11319"/>
                    </a:lnTo>
                    <a:lnTo>
                      <a:pt x="20706" y="11512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832475" y="3573463"/>
            <a:ext cx="2879725" cy="2303462"/>
            <a:chOff x="3697" y="2659"/>
            <a:chExt cx="1814" cy="1451"/>
          </a:xfrm>
        </p:grpSpPr>
        <p:sp>
          <p:nvSpPr>
            <p:cNvPr id="46" name="Text Box 42"/>
            <p:cNvSpPr txBox="1">
              <a:spLocks noChangeArrowheads="1"/>
            </p:cNvSpPr>
            <p:nvPr/>
          </p:nvSpPr>
          <p:spPr bwMode="auto">
            <a:xfrm>
              <a:off x="3852" y="2659"/>
              <a:ext cx="1505" cy="33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 w="12700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ts val="1700"/>
                </a:lnSpc>
                <a:defRPr/>
              </a:pPr>
              <a:r>
                <a:rPr lang="en-AU" sz="16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Hierarchies of Multipotent</a:t>
              </a:r>
            </a:p>
            <a:p>
              <a:pPr algn="ctr" eaLnBrk="1" hangingPunct="1">
                <a:lnSpc>
                  <a:spcPts val="1700"/>
                </a:lnSpc>
                <a:defRPr/>
              </a:pPr>
              <a:r>
                <a:rPr lang="en-AU" sz="16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Stem/Progenitor cells?</a:t>
              </a:r>
            </a:p>
          </p:txBody>
        </p:sp>
        <p:grpSp>
          <p:nvGrpSpPr>
            <p:cNvPr id="19480" name="Group 43"/>
            <p:cNvGrpSpPr>
              <a:grpSpLocks/>
            </p:cNvGrpSpPr>
            <p:nvPr/>
          </p:nvGrpSpPr>
          <p:grpSpPr bwMode="auto">
            <a:xfrm>
              <a:off x="3697" y="3147"/>
              <a:ext cx="1814" cy="963"/>
              <a:chOff x="3697" y="3147"/>
              <a:chExt cx="1814" cy="963"/>
            </a:xfrm>
          </p:grpSpPr>
          <p:grpSp>
            <p:nvGrpSpPr>
              <p:cNvPr id="19481" name="Group 44"/>
              <p:cNvGrpSpPr>
                <a:grpSpLocks/>
              </p:cNvGrpSpPr>
              <p:nvPr/>
            </p:nvGrpSpPr>
            <p:grpSpPr bwMode="auto">
              <a:xfrm>
                <a:off x="3871" y="3147"/>
                <a:ext cx="1640" cy="963"/>
                <a:chOff x="3871" y="3147"/>
                <a:chExt cx="1640" cy="963"/>
              </a:xfrm>
            </p:grpSpPr>
            <p:sp>
              <p:nvSpPr>
                <p:cNvPr id="50" name="Oval 45"/>
                <p:cNvSpPr>
                  <a:spLocks noChangeArrowheads="1"/>
                </p:cNvSpPr>
                <p:nvPr/>
              </p:nvSpPr>
              <p:spPr bwMode="auto">
                <a:xfrm>
                  <a:off x="3871" y="3526"/>
                  <a:ext cx="289" cy="1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1" name="Oval 46"/>
                <p:cNvSpPr>
                  <a:spLocks noChangeArrowheads="1"/>
                </p:cNvSpPr>
                <p:nvPr/>
              </p:nvSpPr>
              <p:spPr bwMode="auto">
                <a:xfrm rot="-1307815">
                  <a:off x="3967" y="3598"/>
                  <a:ext cx="129" cy="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E4776"/>
                    </a:gs>
                    <a:gs pos="100000">
                      <a:srgbClr val="CC99FF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2" name="Oval 47" descr="Divot"/>
                <p:cNvSpPr>
                  <a:spLocks noChangeArrowheads="1"/>
                </p:cNvSpPr>
                <p:nvPr/>
              </p:nvSpPr>
              <p:spPr bwMode="auto">
                <a:xfrm>
                  <a:off x="4520" y="3526"/>
                  <a:ext cx="288" cy="191"/>
                </a:xfrm>
                <a:prstGeom prst="ellipse">
                  <a:avLst/>
                </a:prstGeom>
                <a:pattFill prst="divot">
                  <a:fgClr>
                    <a:srgbClr val="FFFF00"/>
                  </a:fgClr>
                  <a:bgClr>
                    <a:srgbClr val="FF9900"/>
                  </a:bgClr>
                </a:patt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3" name="Oval 48"/>
                <p:cNvSpPr>
                  <a:spLocks noChangeArrowheads="1"/>
                </p:cNvSpPr>
                <p:nvPr/>
              </p:nvSpPr>
              <p:spPr bwMode="auto">
                <a:xfrm rot="-1307815">
                  <a:off x="4616" y="3598"/>
                  <a:ext cx="128" cy="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E4776"/>
                    </a:gs>
                    <a:gs pos="100000">
                      <a:srgbClr val="CC99FF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4" name="Line 49"/>
                <p:cNvSpPr>
                  <a:spLocks noChangeShapeType="1"/>
                </p:cNvSpPr>
                <p:nvPr/>
              </p:nvSpPr>
              <p:spPr bwMode="auto">
                <a:xfrm>
                  <a:off x="4236" y="3622"/>
                  <a:ext cx="225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5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4846" y="3288"/>
                  <a:ext cx="316" cy="206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6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4846" y="3544"/>
                  <a:ext cx="316" cy="46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7" name="Line 52"/>
                <p:cNvSpPr>
                  <a:spLocks noChangeShapeType="1"/>
                </p:cNvSpPr>
                <p:nvPr/>
              </p:nvSpPr>
              <p:spPr bwMode="auto">
                <a:xfrm>
                  <a:off x="4846" y="3669"/>
                  <a:ext cx="321" cy="68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58" name="Line 53"/>
                <p:cNvSpPr>
                  <a:spLocks noChangeShapeType="1"/>
                </p:cNvSpPr>
                <p:nvPr/>
              </p:nvSpPr>
              <p:spPr bwMode="auto">
                <a:xfrm>
                  <a:off x="4846" y="3796"/>
                  <a:ext cx="316" cy="184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grpSp>
              <p:nvGrpSpPr>
                <p:cNvPr id="19492" name="Group 58"/>
                <p:cNvGrpSpPr>
                  <a:grpSpLocks/>
                </p:cNvGrpSpPr>
                <p:nvPr/>
              </p:nvGrpSpPr>
              <p:grpSpPr bwMode="auto">
                <a:xfrm>
                  <a:off x="5223" y="3147"/>
                  <a:ext cx="288" cy="192"/>
                  <a:chOff x="4860" y="3158"/>
                  <a:chExt cx="288" cy="192"/>
                </a:xfrm>
              </p:grpSpPr>
              <p:sp>
                <p:nvSpPr>
                  <p:cNvPr id="69" name="Oval 55" descr="Large confetti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3158"/>
                    <a:ext cx="288" cy="192"/>
                  </a:xfrm>
                  <a:prstGeom prst="ellipse">
                    <a:avLst/>
                  </a:prstGeom>
                  <a:pattFill prst="lgConfetti">
                    <a:fgClr>
                      <a:srgbClr val="FFFF00"/>
                    </a:fgClr>
                    <a:bgClr>
                      <a:srgbClr val="FF9900"/>
                    </a:bgClr>
                  </a:patt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0" name="Oval 56"/>
                  <p:cNvSpPr>
                    <a:spLocks noChangeArrowheads="1"/>
                  </p:cNvSpPr>
                  <p:nvPr/>
                </p:nvSpPr>
                <p:spPr bwMode="auto">
                  <a:xfrm rot="-1307815">
                    <a:off x="4956" y="3230"/>
                    <a:ext cx="128" cy="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9493" name="Group 57"/>
                <p:cNvGrpSpPr>
                  <a:grpSpLocks/>
                </p:cNvGrpSpPr>
                <p:nvPr/>
              </p:nvGrpSpPr>
              <p:grpSpPr bwMode="auto">
                <a:xfrm>
                  <a:off x="5223" y="3404"/>
                  <a:ext cx="288" cy="192"/>
                  <a:chOff x="4860" y="3465"/>
                  <a:chExt cx="288" cy="192"/>
                </a:xfrm>
              </p:grpSpPr>
              <p:sp>
                <p:nvSpPr>
                  <p:cNvPr id="67" name="Oval 58" descr="Large confetti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3465"/>
                    <a:ext cx="288" cy="192"/>
                  </a:xfrm>
                  <a:prstGeom prst="ellipse">
                    <a:avLst/>
                  </a:prstGeom>
                  <a:pattFill prst="lgConfetti">
                    <a:fgClr>
                      <a:srgbClr val="FFFF00"/>
                    </a:fgClr>
                    <a:bgClr>
                      <a:srgbClr val="CC3300"/>
                    </a:bgClr>
                  </a:patt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8" name="Oval 59"/>
                  <p:cNvSpPr>
                    <a:spLocks noChangeArrowheads="1"/>
                  </p:cNvSpPr>
                  <p:nvPr/>
                </p:nvSpPr>
                <p:spPr bwMode="auto">
                  <a:xfrm rot="-1307815">
                    <a:off x="4955" y="3537"/>
                    <a:ext cx="129" cy="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9494" name="Group 60"/>
                <p:cNvGrpSpPr>
                  <a:grpSpLocks/>
                </p:cNvGrpSpPr>
                <p:nvPr/>
              </p:nvGrpSpPr>
              <p:grpSpPr bwMode="auto">
                <a:xfrm>
                  <a:off x="5223" y="3661"/>
                  <a:ext cx="288" cy="191"/>
                  <a:chOff x="4860" y="3657"/>
                  <a:chExt cx="288" cy="191"/>
                </a:xfrm>
              </p:grpSpPr>
              <p:sp>
                <p:nvSpPr>
                  <p:cNvPr id="65" name="Oval 61" descr="Large confetti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3657"/>
                    <a:ext cx="288" cy="191"/>
                  </a:xfrm>
                  <a:prstGeom prst="ellipse">
                    <a:avLst/>
                  </a:prstGeom>
                  <a:pattFill prst="lgConfetti">
                    <a:fgClr>
                      <a:srgbClr val="FFFF00"/>
                    </a:fgClr>
                    <a:bgClr>
                      <a:srgbClr val="006600"/>
                    </a:bgClr>
                  </a:patt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6" name="Oval 62"/>
                  <p:cNvSpPr>
                    <a:spLocks noChangeArrowheads="1"/>
                  </p:cNvSpPr>
                  <p:nvPr/>
                </p:nvSpPr>
                <p:spPr bwMode="auto">
                  <a:xfrm rot="-1307815">
                    <a:off x="4955" y="3729"/>
                    <a:ext cx="129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9495" name="Group 63"/>
                <p:cNvGrpSpPr>
                  <a:grpSpLocks/>
                </p:cNvGrpSpPr>
                <p:nvPr/>
              </p:nvGrpSpPr>
              <p:grpSpPr bwMode="auto">
                <a:xfrm>
                  <a:off x="5223" y="3918"/>
                  <a:ext cx="288" cy="192"/>
                  <a:chOff x="4860" y="3929"/>
                  <a:chExt cx="288" cy="192"/>
                </a:xfrm>
              </p:grpSpPr>
              <p:sp>
                <p:nvSpPr>
                  <p:cNvPr id="63" name="Oval 64" descr="Large confetti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3929"/>
                    <a:ext cx="288" cy="192"/>
                  </a:xfrm>
                  <a:prstGeom prst="ellipse">
                    <a:avLst/>
                  </a:prstGeom>
                  <a:pattFill prst="lgConfetti">
                    <a:fgClr>
                      <a:schemeClr val="bg1"/>
                    </a:fgClr>
                    <a:bgClr>
                      <a:srgbClr val="0033CC"/>
                    </a:bgClr>
                  </a:patt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64" name="Oval 65"/>
                  <p:cNvSpPr>
                    <a:spLocks noChangeArrowheads="1"/>
                  </p:cNvSpPr>
                  <p:nvPr/>
                </p:nvSpPr>
                <p:spPr bwMode="auto">
                  <a:xfrm rot="-1307815">
                    <a:off x="4955" y="4001"/>
                    <a:ext cx="129" cy="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sp>
            <p:nvSpPr>
              <p:cNvPr id="49" name="AutoShape 66"/>
              <p:cNvSpPr>
                <a:spLocks noChangeArrowheads="1"/>
              </p:cNvSpPr>
              <p:nvPr/>
            </p:nvSpPr>
            <p:spPr bwMode="auto">
              <a:xfrm rot="-7029952">
                <a:off x="3697" y="3600"/>
                <a:ext cx="311" cy="311"/>
              </a:xfrm>
              <a:custGeom>
                <a:avLst/>
                <a:gdLst>
                  <a:gd name="T0" fmla="*/ 66 w 21600"/>
                  <a:gd name="T1" fmla="*/ 28 h 21600"/>
                  <a:gd name="T2" fmla="*/ 116 w 21600"/>
                  <a:gd name="T3" fmla="*/ 299 h 21600"/>
                  <a:gd name="T4" fmla="*/ 73 w 21600"/>
                  <a:gd name="T5" fmla="*/ 39 h 21600"/>
                  <a:gd name="T6" fmla="*/ 349 w 21600"/>
                  <a:gd name="T7" fmla="*/ 169 h 21600"/>
                  <a:gd name="T8" fmla="*/ 301 w 21600"/>
                  <a:gd name="T9" fmla="*/ 211 h 21600"/>
                  <a:gd name="T10" fmla="*/ 259 w 21600"/>
                  <a:gd name="T11" fmla="*/ 1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95 w 21600"/>
                  <a:gd name="T19" fmla="*/ 3195 h 21600"/>
                  <a:gd name="T20" fmla="*/ 18405 w 21600"/>
                  <a:gd name="T21" fmla="*/ 1840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0706" y="11512"/>
                    </a:moveTo>
                    <a:cubicBezTo>
                      <a:pt x="20723" y="11275"/>
                      <a:pt x="20732" y="11037"/>
                      <a:pt x="20732" y="10800"/>
                    </a:cubicBezTo>
                    <a:cubicBezTo>
                      <a:pt x="20732" y="5314"/>
                      <a:pt x="16285" y="868"/>
                      <a:pt x="10800" y="868"/>
                    </a:cubicBezTo>
                    <a:cubicBezTo>
                      <a:pt x="5314" y="868"/>
                      <a:pt x="868" y="5314"/>
                      <a:pt x="868" y="10800"/>
                    </a:cubicBezTo>
                    <a:cubicBezTo>
                      <a:pt x="867" y="15267"/>
                      <a:pt x="3850" y="19185"/>
                      <a:pt x="8157" y="20373"/>
                    </a:cubicBezTo>
                    <a:lnTo>
                      <a:pt x="7926" y="21210"/>
                    </a:lnTo>
                    <a:cubicBezTo>
                      <a:pt x="3243" y="19918"/>
                      <a:pt x="0" y="156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58"/>
                      <a:pt x="21590" y="11317"/>
                      <a:pt x="21572" y="11575"/>
                    </a:cubicBezTo>
                    <a:lnTo>
                      <a:pt x="24265" y="11769"/>
                    </a:lnTo>
                    <a:lnTo>
                      <a:pt x="20914" y="14670"/>
                    </a:lnTo>
                    <a:lnTo>
                      <a:pt x="18013" y="11319"/>
                    </a:lnTo>
                    <a:lnTo>
                      <a:pt x="20706" y="11512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</p:grpSp>
      <p:grpSp>
        <p:nvGrpSpPr>
          <p:cNvPr id="61" name="Group 69"/>
          <p:cNvGrpSpPr>
            <a:grpSpLocks/>
          </p:cNvGrpSpPr>
          <p:nvPr/>
        </p:nvGrpSpPr>
        <p:grpSpPr bwMode="auto">
          <a:xfrm>
            <a:off x="3551238" y="1974850"/>
            <a:ext cx="1658937" cy="3597275"/>
            <a:chOff x="2214" y="1525"/>
            <a:chExt cx="1045" cy="2266"/>
          </a:xfrm>
        </p:grpSpPr>
        <p:sp>
          <p:nvSpPr>
            <p:cNvPr id="72" name="Text Box 70"/>
            <p:cNvSpPr txBox="1">
              <a:spLocks noChangeArrowheads="1"/>
            </p:cNvSpPr>
            <p:nvPr/>
          </p:nvSpPr>
          <p:spPr bwMode="auto">
            <a:xfrm>
              <a:off x="2214" y="1525"/>
              <a:ext cx="1045" cy="33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50000">
                  <a:schemeClr val="bg1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 w="12700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1700"/>
                </a:lnSpc>
                <a:defRPr/>
              </a:pPr>
              <a:r>
                <a:rPr lang="en-AU" sz="1600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Facultative stem cells?</a:t>
              </a:r>
            </a:p>
          </p:txBody>
        </p:sp>
        <p:grpSp>
          <p:nvGrpSpPr>
            <p:cNvPr id="19464" name="Group 71"/>
            <p:cNvGrpSpPr>
              <a:grpSpLocks/>
            </p:cNvGrpSpPr>
            <p:nvPr/>
          </p:nvGrpSpPr>
          <p:grpSpPr bwMode="auto">
            <a:xfrm>
              <a:off x="2437" y="2030"/>
              <a:ext cx="599" cy="1761"/>
              <a:chOff x="2324" y="2030"/>
              <a:chExt cx="599" cy="1761"/>
            </a:xfrm>
          </p:grpSpPr>
          <p:grpSp>
            <p:nvGrpSpPr>
              <p:cNvPr id="19465" name="Group 72"/>
              <p:cNvGrpSpPr>
                <a:grpSpLocks/>
              </p:cNvGrpSpPr>
              <p:nvPr/>
            </p:nvGrpSpPr>
            <p:grpSpPr bwMode="auto">
              <a:xfrm>
                <a:off x="2550" y="2183"/>
                <a:ext cx="373" cy="1608"/>
                <a:chOff x="2550" y="2183"/>
                <a:chExt cx="373" cy="1608"/>
              </a:xfrm>
            </p:grpSpPr>
            <p:sp>
              <p:nvSpPr>
                <p:cNvPr id="76" name="Line 73"/>
                <p:cNvSpPr>
                  <a:spLocks noChangeShapeType="1"/>
                </p:cNvSpPr>
                <p:nvPr/>
              </p:nvSpPr>
              <p:spPr bwMode="auto">
                <a:xfrm rot="5400000">
                  <a:off x="2523" y="3157"/>
                  <a:ext cx="225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grpSp>
              <p:nvGrpSpPr>
                <p:cNvPr id="19468" name="Group 74"/>
                <p:cNvGrpSpPr>
                  <a:grpSpLocks/>
                </p:cNvGrpSpPr>
                <p:nvPr/>
              </p:nvGrpSpPr>
              <p:grpSpPr bwMode="auto">
                <a:xfrm>
                  <a:off x="2550" y="2183"/>
                  <a:ext cx="192" cy="288"/>
                  <a:chOff x="2658" y="1505"/>
                  <a:chExt cx="192" cy="288"/>
                </a:xfrm>
              </p:grpSpPr>
              <p:sp>
                <p:nvSpPr>
                  <p:cNvPr id="86" name="Oval 7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10" y="1553"/>
                    <a:ext cx="288" cy="19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00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7" name="Oval 76"/>
                  <p:cNvSpPr>
                    <a:spLocks noChangeArrowheads="1"/>
                  </p:cNvSpPr>
                  <p:nvPr/>
                </p:nvSpPr>
                <p:spPr bwMode="auto">
                  <a:xfrm rot="4092185">
                    <a:off x="2678" y="1629"/>
                    <a:ext cx="128" cy="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9469" name="Group 77"/>
                <p:cNvGrpSpPr>
                  <a:grpSpLocks/>
                </p:cNvGrpSpPr>
                <p:nvPr/>
              </p:nvGrpSpPr>
              <p:grpSpPr bwMode="auto">
                <a:xfrm>
                  <a:off x="2550" y="2744"/>
                  <a:ext cx="192" cy="289"/>
                  <a:chOff x="2658" y="2066"/>
                  <a:chExt cx="192" cy="289"/>
                </a:xfrm>
              </p:grpSpPr>
              <p:sp>
                <p:nvSpPr>
                  <p:cNvPr id="84" name="Oval 78" descr="Divot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21" y="2102"/>
                    <a:ext cx="289" cy="192"/>
                  </a:xfrm>
                  <a:prstGeom prst="ellipse">
                    <a:avLst/>
                  </a:prstGeom>
                  <a:pattFill prst="divot">
                    <a:fgClr>
                      <a:srgbClr val="FFFF00"/>
                    </a:fgClr>
                    <a:bgClr>
                      <a:srgbClr val="FF9900"/>
                    </a:bgClr>
                  </a:patt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5" name="Oval 79"/>
                  <p:cNvSpPr>
                    <a:spLocks noChangeArrowheads="1"/>
                  </p:cNvSpPr>
                  <p:nvPr/>
                </p:nvSpPr>
                <p:spPr bwMode="auto">
                  <a:xfrm rot="4092185">
                    <a:off x="2677" y="2178"/>
                    <a:ext cx="129" cy="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sp>
              <p:nvSpPr>
                <p:cNvPr id="79" name="AutoShape 80"/>
                <p:cNvSpPr>
                  <a:spLocks noChangeArrowheads="1"/>
                </p:cNvSpPr>
                <p:nvPr/>
              </p:nvSpPr>
              <p:spPr bwMode="auto">
                <a:xfrm rot="9170048">
                  <a:off x="2612" y="3480"/>
                  <a:ext cx="311" cy="311"/>
                </a:xfrm>
                <a:custGeom>
                  <a:avLst/>
                  <a:gdLst>
                    <a:gd name="T0" fmla="*/ 66 w 21600"/>
                    <a:gd name="T1" fmla="*/ 28 h 21600"/>
                    <a:gd name="T2" fmla="*/ 116 w 21600"/>
                    <a:gd name="T3" fmla="*/ 299 h 21600"/>
                    <a:gd name="T4" fmla="*/ 73 w 21600"/>
                    <a:gd name="T5" fmla="*/ 39 h 21600"/>
                    <a:gd name="T6" fmla="*/ 349 w 21600"/>
                    <a:gd name="T7" fmla="*/ 169 h 21600"/>
                    <a:gd name="T8" fmla="*/ 301 w 21600"/>
                    <a:gd name="T9" fmla="*/ 211 h 21600"/>
                    <a:gd name="T10" fmla="*/ 259 w 21600"/>
                    <a:gd name="T11" fmla="*/ 163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3195 w 21600"/>
                    <a:gd name="T19" fmla="*/ 3195 h 21600"/>
                    <a:gd name="T20" fmla="*/ 18405 w 21600"/>
                    <a:gd name="T21" fmla="*/ 18405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20706" y="11512"/>
                      </a:moveTo>
                      <a:cubicBezTo>
                        <a:pt x="20723" y="11275"/>
                        <a:pt x="20732" y="11037"/>
                        <a:pt x="20732" y="10800"/>
                      </a:cubicBezTo>
                      <a:cubicBezTo>
                        <a:pt x="20732" y="5314"/>
                        <a:pt x="16285" y="868"/>
                        <a:pt x="10800" y="868"/>
                      </a:cubicBezTo>
                      <a:cubicBezTo>
                        <a:pt x="5314" y="868"/>
                        <a:pt x="868" y="5314"/>
                        <a:pt x="868" y="10800"/>
                      </a:cubicBezTo>
                      <a:cubicBezTo>
                        <a:pt x="867" y="15267"/>
                        <a:pt x="3850" y="19185"/>
                        <a:pt x="8157" y="20373"/>
                      </a:cubicBezTo>
                      <a:lnTo>
                        <a:pt x="7926" y="21210"/>
                      </a:lnTo>
                      <a:cubicBezTo>
                        <a:pt x="3243" y="19918"/>
                        <a:pt x="0" y="15657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600" y="4835"/>
                        <a:pt x="21600" y="10800"/>
                      </a:cubicBezTo>
                      <a:cubicBezTo>
                        <a:pt x="21600" y="11058"/>
                        <a:pt x="21590" y="11317"/>
                        <a:pt x="21572" y="11575"/>
                      </a:cubicBezTo>
                      <a:lnTo>
                        <a:pt x="24265" y="11769"/>
                      </a:lnTo>
                      <a:lnTo>
                        <a:pt x="20914" y="14670"/>
                      </a:lnTo>
                      <a:lnTo>
                        <a:pt x="18013" y="11319"/>
                      </a:lnTo>
                      <a:lnTo>
                        <a:pt x="20706" y="11512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grpSp>
              <p:nvGrpSpPr>
                <p:cNvPr id="19471" name="Group 81"/>
                <p:cNvGrpSpPr>
                  <a:grpSpLocks/>
                </p:cNvGrpSpPr>
                <p:nvPr/>
              </p:nvGrpSpPr>
              <p:grpSpPr bwMode="auto">
                <a:xfrm>
                  <a:off x="2550" y="3306"/>
                  <a:ext cx="192" cy="288"/>
                  <a:chOff x="2658" y="2628"/>
                  <a:chExt cx="192" cy="288"/>
                </a:xfrm>
              </p:grpSpPr>
              <p:sp>
                <p:nvSpPr>
                  <p:cNvPr id="82" name="Oval 82" descr="Large confetti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10" y="2676"/>
                    <a:ext cx="288" cy="192"/>
                  </a:xfrm>
                  <a:prstGeom prst="ellipse">
                    <a:avLst/>
                  </a:prstGeom>
                  <a:pattFill prst="lgConfetti">
                    <a:fgClr>
                      <a:srgbClr val="FFFF00"/>
                    </a:fgClr>
                    <a:bgClr>
                      <a:srgbClr val="FF9900"/>
                    </a:bgClr>
                  </a:patt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83" name="Oval 83"/>
                  <p:cNvSpPr>
                    <a:spLocks noChangeArrowheads="1"/>
                  </p:cNvSpPr>
                  <p:nvPr/>
                </p:nvSpPr>
                <p:spPr bwMode="auto">
                  <a:xfrm rot="4092185">
                    <a:off x="2678" y="2752"/>
                    <a:ext cx="128" cy="7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E4776"/>
                      </a:gs>
                      <a:gs pos="100000">
                        <a:srgbClr val="CC99FF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sp>
              <p:nvSpPr>
                <p:cNvPr id="81" name="Line 84"/>
                <p:cNvSpPr>
                  <a:spLocks noChangeShapeType="1"/>
                </p:cNvSpPr>
                <p:nvPr/>
              </p:nvSpPr>
              <p:spPr bwMode="auto">
                <a:xfrm rot="5400000">
                  <a:off x="2533" y="2595"/>
                  <a:ext cx="225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solidFill>
                      <a:schemeClr val="tx2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</p:grpSp>
          <p:sp>
            <p:nvSpPr>
              <p:cNvPr id="75" name="AutoShape 85"/>
              <p:cNvSpPr>
                <a:spLocks noChangeArrowheads="1"/>
              </p:cNvSpPr>
              <p:nvPr/>
            </p:nvSpPr>
            <p:spPr bwMode="auto">
              <a:xfrm rot="-2643218">
                <a:off x="2324" y="2030"/>
                <a:ext cx="311" cy="311"/>
              </a:xfrm>
              <a:custGeom>
                <a:avLst/>
                <a:gdLst>
                  <a:gd name="T0" fmla="*/ 66 w 21600"/>
                  <a:gd name="T1" fmla="*/ 28 h 21600"/>
                  <a:gd name="T2" fmla="*/ 116 w 21600"/>
                  <a:gd name="T3" fmla="*/ 299 h 21600"/>
                  <a:gd name="T4" fmla="*/ 73 w 21600"/>
                  <a:gd name="T5" fmla="*/ 39 h 21600"/>
                  <a:gd name="T6" fmla="*/ 349 w 21600"/>
                  <a:gd name="T7" fmla="*/ 169 h 21600"/>
                  <a:gd name="T8" fmla="*/ 301 w 21600"/>
                  <a:gd name="T9" fmla="*/ 211 h 21600"/>
                  <a:gd name="T10" fmla="*/ 259 w 21600"/>
                  <a:gd name="T11" fmla="*/ 1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95 w 21600"/>
                  <a:gd name="T19" fmla="*/ 3195 h 21600"/>
                  <a:gd name="T20" fmla="*/ 18405 w 21600"/>
                  <a:gd name="T21" fmla="*/ 1840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20706" y="11512"/>
                    </a:moveTo>
                    <a:cubicBezTo>
                      <a:pt x="20723" y="11275"/>
                      <a:pt x="20732" y="11037"/>
                      <a:pt x="20732" y="10800"/>
                    </a:cubicBezTo>
                    <a:cubicBezTo>
                      <a:pt x="20732" y="5314"/>
                      <a:pt x="16285" y="868"/>
                      <a:pt x="10800" y="868"/>
                    </a:cubicBezTo>
                    <a:cubicBezTo>
                      <a:pt x="5314" y="868"/>
                      <a:pt x="868" y="5314"/>
                      <a:pt x="868" y="10800"/>
                    </a:cubicBezTo>
                    <a:cubicBezTo>
                      <a:pt x="867" y="15267"/>
                      <a:pt x="3850" y="19185"/>
                      <a:pt x="8157" y="20373"/>
                    </a:cubicBezTo>
                    <a:lnTo>
                      <a:pt x="7926" y="21210"/>
                    </a:lnTo>
                    <a:cubicBezTo>
                      <a:pt x="3243" y="19918"/>
                      <a:pt x="0" y="156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058"/>
                      <a:pt x="21590" y="11317"/>
                      <a:pt x="21572" y="11575"/>
                    </a:cubicBezTo>
                    <a:lnTo>
                      <a:pt x="24265" y="11769"/>
                    </a:lnTo>
                    <a:lnTo>
                      <a:pt x="20914" y="14670"/>
                    </a:lnTo>
                    <a:lnTo>
                      <a:pt x="18013" y="11319"/>
                    </a:lnTo>
                    <a:lnTo>
                      <a:pt x="20706" y="11512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solidFill>
                    <a:schemeClr val="tx2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292082" y="1034097"/>
            <a:ext cx="3005758" cy="940753"/>
            <a:chOff x="5292081" y="1034097"/>
            <a:chExt cx="3420119" cy="940753"/>
          </a:xfrm>
        </p:grpSpPr>
        <p:sp>
          <p:nvSpPr>
            <p:cNvPr id="2" name="TextBox 1"/>
            <p:cNvSpPr txBox="1"/>
            <p:nvPr/>
          </p:nvSpPr>
          <p:spPr>
            <a:xfrm>
              <a:off x="5834063" y="1034097"/>
              <a:ext cx="2878137" cy="74635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AU" sz="1600" dirty="0" smtClean="0">
                  <a:solidFill>
                    <a:srgbClr val="C00000"/>
                  </a:solidFill>
                </a:rPr>
                <a:t>Functional, differentiated cells able to de-differentiate following severe injury?</a:t>
              </a:r>
              <a:endParaRPr lang="en-AU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19491" name="Straight Arrow Connector 19490"/>
            <p:cNvCxnSpPr>
              <a:stCxn id="2" idx="1"/>
            </p:cNvCxnSpPr>
            <p:nvPr/>
          </p:nvCxnSpPr>
          <p:spPr>
            <a:xfrm flipH="1">
              <a:off x="5292081" y="1407276"/>
              <a:ext cx="541982" cy="56757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3616656" y="3452883"/>
            <a:ext cx="1024599" cy="1542196"/>
            <a:chOff x="4442309" y="1364776"/>
            <a:chExt cx="2416494" cy="4701653"/>
          </a:xfrm>
        </p:grpSpPr>
        <p:grpSp>
          <p:nvGrpSpPr>
            <p:cNvPr id="94" name="Group 93"/>
            <p:cNvGrpSpPr/>
            <p:nvPr/>
          </p:nvGrpSpPr>
          <p:grpSpPr>
            <a:xfrm>
              <a:off x="4442309" y="1364776"/>
              <a:ext cx="2416494" cy="4623918"/>
              <a:chOff x="4442309" y="1364776"/>
              <a:chExt cx="2416494" cy="4623918"/>
            </a:xfrm>
          </p:grpSpPr>
          <p:sp>
            <p:nvSpPr>
              <p:cNvPr id="96" name="Arc 95"/>
              <p:cNvSpPr/>
              <p:nvPr/>
            </p:nvSpPr>
            <p:spPr>
              <a:xfrm rot="16200000">
                <a:off x="3356493" y="2486384"/>
                <a:ext cx="4588126" cy="2416494"/>
              </a:xfrm>
              <a:prstGeom prst="arc">
                <a:avLst>
                  <a:gd name="adj1" fmla="val 11073449"/>
                  <a:gd name="adj2" fmla="val 21324045"/>
                </a:avLst>
              </a:prstGeom>
              <a:ln w="381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1662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97" name="Straight Arrow Connector 96"/>
              <p:cNvCxnSpPr>
                <a:stCxn id="96" idx="2"/>
              </p:cNvCxnSpPr>
              <p:nvPr/>
            </p:nvCxnSpPr>
            <p:spPr>
              <a:xfrm flipV="1">
                <a:off x="5468126" y="1364776"/>
                <a:ext cx="161575" cy="6209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 rot="-360000">
              <a:off x="5588760" y="6005016"/>
              <a:ext cx="184243" cy="614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2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Box 5"/>
          <p:cNvSpPr txBox="1">
            <a:spLocks noChangeArrowheads="1"/>
          </p:cNvSpPr>
          <p:nvPr/>
        </p:nvSpPr>
        <p:spPr bwMode="auto">
          <a:xfrm>
            <a:off x="468313" y="7938"/>
            <a:ext cx="85677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800"/>
              </a:lnSpc>
              <a:defRPr/>
            </a:pPr>
            <a:r>
              <a:rPr lang="en-AU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approaches: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44867" y="2044821"/>
            <a:ext cx="8254267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1338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Genetically engineered mouse models </a:t>
            </a:r>
            <a:endParaRPr lang="en-AU" altLang="en-US" sz="2400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chemeClr val="tx2">
                    <a:lumMod val="50000"/>
                  </a:schemeClr>
                </a:solidFill>
              </a:rPr>
              <a:t>Reporter constructs for </a:t>
            </a:r>
            <a:r>
              <a:rPr lang="en-AU" altLang="en-US" sz="2400" dirty="0">
                <a:solidFill>
                  <a:srgbClr val="C00000"/>
                </a:solidFill>
              </a:rPr>
              <a:t>in </a:t>
            </a:r>
            <a:r>
              <a:rPr lang="en-AU" altLang="en-US" sz="2400" dirty="0" smtClean="0">
                <a:solidFill>
                  <a:srgbClr val="C00000"/>
                </a:solidFill>
              </a:rPr>
              <a:t>vivo </a:t>
            </a:r>
            <a:r>
              <a:rPr lang="en-AU" altLang="en-US" sz="2400" dirty="0" smtClean="0">
                <a:solidFill>
                  <a:schemeClr val="tx2">
                    <a:lumMod val="50000"/>
                  </a:schemeClr>
                </a:solidFill>
              </a:rPr>
              <a:t>cell lineage tracing and clonal analysis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chemeClr val="tx2">
                    <a:lumMod val="50000"/>
                  </a:schemeClr>
                </a:solidFill>
              </a:rPr>
              <a:t>Specific lung injury models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>
                  <a:lumMod val="50000"/>
                </a:schemeClr>
              </a:buClr>
              <a:buSzPct val="125000"/>
            </a:pPr>
            <a:r>
              <a:rPr lang="en-AU" altLang="en-US" sz="2400" dirty="0" smtClean="0">
                <a:solidFill>
                  <a:srgbClr val="C00000"/>
                </a:solidFill>
              </a:rPr>
              <a:t>In vitro </a:t>
            </a: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3-dimensional clonal assays</a:t>
            </a:r>
            <a:r>
              <a:rPr lang="en-AU" altLang="en-US" sz="2400" dirty="0" smtClean="0">
                <a:solidFill>
                  <a:srgbClr val="C00000"/>
                </a:solidFill>
              </a:rPr>
              <a:t> </a:t>
            </a:r>
            <a:endParaRPr lang="en-AU" altLang="en-US" sz="2400" dirty="0">
              <a:solidFill>
                <a:srgbClr val="C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0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spcBef>
                <a:spcPct val="50000"/>
              </a:spcBef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Lineage tracing: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9086" y="736978"/>
            <a:ext cx="3982763" cy="5977720"/>
            <a:chOff x="349086" y="777922"/>
            <a:chExt cx="3982763" cy="5977720"/>
          </a:xfrm>
        </p:grpSpPr>
        <p:sp>
          <p:nvSpPr>
            <p:cNvPr id="11" name="Rectangle 10"/>
            <p:cNvSpPr/>
            <p:nvPr/>
          </p:nvSpPr>
          <p:spPr>
            <a:xfrm>
              <a:off x="349086" y="777922"/>
              <a:ext cx="3982763" cy="5977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302" y="1724790"/>
              <a:ext cx="3320331" cy="12304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261" y="3192065"/>
              <a:ext cx="3500412" cy="29392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17540" y="842980"/>
              <a:ext cx="28458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Green chimeric mice:</a:t>
              </a:r>
            </a:p>
            <a:p>
              <a:pPr algn="ctr"/>
              <a:r>
                <a:rPr lang="en-AU" sz="14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C57Bl/6-Tg(CAG-EGFP)1Osb/J mice</a:t>
              </a:r>
              <a:endParaRPr lang="en-A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868" y="6368082"/>
              <a:ext cx="3719197" cy="322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Giangreco et al., (2009) PNAS 106:9286 - 9291</a:t>
              </a:r>
              <a:endParaRPr lang="en-AU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92339" y="736978"/>
            <a:ext cx="3982763" cy="5977720"/>
            <a:chOff x="4692339" y="750626"/>
            <a:chExt cx="3982763" cy="5977720"/>
          </a:xfrm>
        </p:grpSpPr>
        <p:grpSp>
          <p:nvGrpSpPr>
            <p:cNvPr id="20" name="Group 19"/>
            <p:cNvGrpSpPr/>
            <p:nvPr/>
          </p:nvGrpSpPr>
          <p:grpSpPr>
            <a:xfrm>
              <a:off x="4692339" y="750626"/>
              <a:ext cx="3982763" cy="5977720"/>
              <a:chOff x="4692339" y="777922"/>
              <a:chExt cx="3982763" cy="597772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692339" y="777922"/>
                <a:ext cx="3982763" cy="5977720"/>
                <a:chOff x="4774226" y="971265"/>
                <a:chExt cx="3982763" cy="597772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774226" y="971265"/>
                  <a:ext cx="3982763" cy="597772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86288" y="2471208"/>
                  <a:ext cx="3758639" cy="2977834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5083520" y="842980"/>
                <a:ext cx="3200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 smtClean="0"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Confetti mice:</a:t>
                </a:r>
              </a:p>
              <a:p>
                <a:pPr algn="ctr"/>
                <a:r>
                  <a:rPr lang="en-AU" sz="14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Scgb1a1-CreER x </a:t>
                </a:r>
                <a:r>
                  <a:rPr lang="en-AU" sz="1400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Rosa</a:t>
                </a:r>
                <a:r>
                  <a:rPr lang="en-A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26R-Confetti </a:t>
                </a:r>
                <a:r>
                  <a:rPr lang="en-AU" sz="14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mice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912081" y="6349882"/>
              <a:ext cx="3543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Chen et al., (2012) Stem Cells 30:1948 - 1960</a:t>
              </a:r>
              <a:endParaRPr lang="en-AU" sz="1400" dirty="0"/>
            </a:p>
          </p:txBody>
        </p:sp>
      </p:grp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1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3506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Unmasking lung stem cells in mice by selective toxicity:</a:t>
            </a:r>
            <a:endParaRPr lang="en-AU" sz="28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22770"/>
              </p:ext>
            </p:extLst>
          </p:nvPr>
        </p:nvGraphicFramePr>
        <p:xfrm>
          <a:off x="341902" y="1174364"/>
          <a:ext cx="8547655" cy="45604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5781"/>
                <a:gridCol w="1868557"/>
                <a:gridCol w="2099144"/>
                <a:gridCol w="1391478"/>
                <a:gridCol w="1192695"/>
              </a:tblGrid>
              <a:tr h="692111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Cytotoxic Agent</a:t>
                      </a:r>
                      <a:endParaRPr lang="en-AU" sz="2000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Route</a:t>
                      </a:r>
                      <a:endParaRPr lang="en-AU" sz="2000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Target Cells</a:t>
                      </a:r>
                      <a:endParaRPr lang="en-AU" sz="2000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Maximum</a:t>
                      </a:r>
                      <a:r>
                        <a:rPr lang="en-AU" sz="2000" baseline="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Injury</a:t>
                      </a:r>
                      <a:endParaRPr lang="en-AU" sz="2000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00206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Repair</a:t>
                      </a:r>
                      <a:endParaRPr lang="en-AU" sz="2000" dirty="0">
                        <a:ln>
                          <a:solidFill>
                            <a:srgbClr val="00206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692111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SO</a:t>
                      </a:r>
                      <a:r>
                        <a:rPr lang="en-AU" sz="2000" baseline="-250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2</a:t>
                      </a:r>
                      <a:endParaRPr lang="en-AU" sz="2000" baseline="-250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Inhalation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Tracheobronchial</a:t>
                      </a:r>
                      <a:r>
                        <a:rPr lang="en-AU" sz="2000" baseline="0" dirty="0" smtClean="0"/>
                        <a:t> luminal cells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36 hrs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7 days</a:t>
                      </a:r>
                      <a:endParaRPr lang="en-AU" sz="2000" dirty="0"/>
                    </a:p>
                  </a:txBody>
                  <a:tcPr anchor="ctr"/>
                </a:tc>
              </a:tr>
              <a:tr h="692111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Naphthalene</a:t>
                      </a:r>
                      <a:endParaRPr lang="en-AU" sz="20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Intraperitoneal</a:t>
                      </a:r>
                    </a:p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or</a:t>
                      </a:r>
                    </a:p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Intravenous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CYP2F2</a:t>
                      </a:r>
                      <a:r>
                        <a:rPr lang="en-AU" sz="2000" baseline="30000" dirty="0" smtClean="0"/>
                        <a:t>pos</a:t>
                      </a:r>
                      <a:r>
                        <a:rPr lang="en-AU" sz="2000" baseline="0" dirty="0" smtClean="0"/>
                        <a:t> Club cells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  3 days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10 days</a:t>
                      </a:r>
                      <a:endParaRPr lang="en-AU" sz="2000" dirty="0"/>
                    </a:p>
                  </a:txBody>
                  <a:tcPr anchor="ctr"/>
                </a:tc>
              </a:tr>
              <a:tr h="692111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Bleomycin</a:t>
                      </a:r>
                      <a:endParaRPr lang="en-AU" sz="20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err="1" smtClean="0"/>
                        <a:t>Intratracheal</a:t>
                      </a:r>
                      <a:r>
                        <a:rPr lang="en-AU" sz="2000" dirty="0" smtClean="0"/>
                        <a:t> </a:t>
                      </a:r>
                    </a:p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or</a:t>
                      </a:r>
                    </a:p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Intravenous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AT1 and AT2 cells;</a:t>
                      </a:r>
                    </a:p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 smtClean="0"/>
                        <a:t>endothelium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6 - 10 days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21 days</a:t>
                      </a:r>
                      <a:endParaRPr lang="en-AU" sz="2000" dirty="0"/>
                    </a:p>
                  </a:txBody>
                  <a:tcPr anchor="ctr"/>
                </a:tc>
              </a:tr>
              <a:tr h="692111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H1N1 virus</a:t>
                      </a:r>
                      <a:endParaRPr lang="en-AU" sz="20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Inhalation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Club cells; Ciliated</a:t>
                      </a:r>
                      <a:r>
                        <a:rPr lang="en-AU" sz="2000" baseline="0" dirty="0" smtClean="0"/>
                        <a:t> cells; AT2 cells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11 days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21 – 60 days</a:t>
                      </a:r>
                      <a:endParaRPr lang="en-AU" sz="2000" dirty="0"/>
                    </a:p>
                  </a:txBody>
                  <a:tcPr anchor="ctr"/>
                </a:tc>
              </a:tr>
              <a:tr h="692111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ln>
                            <a:solidFill>
                              <a:srgbClr val="C00000"/>
                            </a:solidFill>
                          </a:ln>
                        </a:rPr>
                        <a:t>Pneumonectomy</a:t>
                      </a:r>
                      <a:endParaRPr lang="en-AU" sz="2000" dirty="0">
                        <a:ln>
                          <a:solidFill>
                            <a:srgbClr val="C00000"/>
                          </a:solidFill>
                        </a:ln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Surgical removal of lobe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All lung tissue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At</a:t>
                      </a:r>
                      <a:r>
                        <a:rPr lang="en-AU" sz="2000" baseline="0" dirty="0" smtClean="0"/>
                        <a:t> surgery</a:t>
                      </a:r>
                      <a:endParaRPr lang="en-A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 smtClean="0"/>
                        <a:t>15+ days </a:t>
                      </a:r>
                      <a:endParaRPr lang="en-AU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3" y="6548438"/>
            <a:ext cx="33211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Asselin-Labat and </a:t>
            </a: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Filby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(2012) Open </a:t>
            </a: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Biol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2:120094</a:t>
            </a:r>
            <a:endParaRPr lang="en-AU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8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co-culture 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196975"/>
            <a:ext cx="8529637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-1234"/>
            <a:ext cx="74882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fontAlgn="auto" hangingPunct="1">
              <a:lnSpc>
                <a:spcPts val="2800"/>
              </a:lnSpc>
              <a:spcAft>
                <a:spcPts val="0"/>
              </a:spcAft>
              <a:defRPr/>
            </a:pP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Adult lung epithelial colony-forming cell assay 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3" y="6548438"/>
            <a:ext cx="31813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200" dirty="0">
                <a:solidFill>
                  <a:srgbClr val="C00000"/>
                </a:solidFill>
                <a:latin typeface="+mn-lt"/>
              </a:rPr>
              <a:t>McQualter et al., (2010) PNAS  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107: </a:t>
            </a:r>
            <a:r>
              <a:rPr lang="en-AU" sz="1200" dirty="0">
                <a:solidFill>
                  <a:srgbClr val="C00000"/>
                </a:solidFill>
                <a:latin typeface="+mn-lt"/>
              </a:rPr>
              <a:t>1414 - 1419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8013" y="1276066"/>
            <a:ext cx="8460924" cy="4745322"/>
            <a:chOff x="608013" y="1276066"/>
            <a:chExt cx="8460924" cy="4745322"/>
          </a:xfrm>
        </p:grpSpPr>
        <p:sp>
          <p:nvSpPr>
            <p:cNvPr id="7" name="Rectangle 6"/>
            <p:cNvSpPr/>
            <p:nvPr/>
          </p:nvSpPr>
          <p:spPr>
            <a:xfrm>
              <a:off x="608013" y="5621338"/>
              <a:ext cx="7927975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Lung epithelial CFU are: CD45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neg</a:t>
              </a: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CD31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neg</a:t>
              </a: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Sca-1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low</a:t>
              </a: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EpCAM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pos</a:t>
              </a: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α6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pos</a:t>
              </a:r>
              <a:r>
                <a:rPr lang="el-GR" sz="2000" dirty="0">
                  <a:solidFill>
                    <a:srgbClr val="002060"/>
                  </a:solidFill>
                  <a:latin typeface="+mn-lt"/>
                </a:rPr>
                <a:t>β</a:t>
              </a: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4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pos</a:t>
              </a:r>
              <a:r>
                <a:rPr lang="en-AU" sz="2000" dirty="0">
                  <a:solidFill>
                    <a:srgbClr val="002060"/>
                  </a:solidFill>
                  <a:latin typeface="+mn-lt"/>
                </a:rPr>
                <a:t>CD24</a:t>
              </a:r>
              <a:r>
                <a:rPr lang="en-AU" sz="2000" baseline="30000" dirty="0">
                  <a:solidFill>
                    <a:srgbClr val="002060"/>
                  </a:solidFill>
                  <a:latin typeface="+mn-lt"/>
                </a:rPr>
                <a:t>low</a:t>
              </a:r>
              <a:endParaRPr lang="en-AU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58603" y="1276066"/>
              <a:ext cx="4210334" cy="470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93224" y="1487606"/>
              <a:ext cx="3548418" cy="1781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7658" y="1657328"/>
              <a:ext cx="2471148" cy="14748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9635" y="1981817"/>
              <a:ext cx="1934888" cy="874500"/>
            </a:xfrm>
            <a:prstGeom prst="rect">
              <a:avLst/>
            </a:prstGeom>
          </p:spPr>
        </p:pic>
      </p:grp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23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AU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8313" y="466792"/>
            <a:ext cx="8675687" cy="0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0725" name="Group 6"/>
          <p:cNvGrpSpPr>
            <a:grpSpLocks/>
          </p:cNvGrpSpPr>
          <p:nvPr/>
        </p:nvGrpSpPr>
        <p:grpSpPr bwMode="auto">
          <a:xfrm>
            <a:off x="612775" y="692150"/>
            <a:ext cx="7918450" cy="5959475"/>
            <a:chOff x="395288" y="1052513"/>
            <a:chExt cx="7918450" cy="5959475"/>
          </a:xfrm>
        </p:grpSpPr>
        <p:pic>
          <p:nvPicPr>
            <p:cNvPr id="30728" name="Picture 19" descr="specificity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052513"/>
              <a:ext cx="79184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 bwMode="auto">
            <a:xfrm>
              <a:off x="971551" y="1123951"/>
              <a:ext cx="3024187" cy="369887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AU" dirty="0">
                  <a:solidFill>
                    <a:srgbClr val="99CCFF"/>
                  </a:solidFill>
                  <a:latin typeface="+mn-lt"/>
                </a:rPr>
                <a:t>Multi-lineage Differentiation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1331913" y="4148138"/>
              <a:ext cx="2151063" cy="369888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AU" dirty="0" err="1">
                  <a:solidFill>
                    <a:srgbClr val="99CCFF"/>
                  </a:solidFill>
                  <a:latin typeface="+mn-lt"/>
                </a:rPr>
                <a:t>Recloning</a:t>
              </a:r>
              <a:r>
                <a:rPr lang="en-AU" dirty="0">
                  <a:solidFill>
                    <a:srgbClr val="99CCFF"/>
                  </a:solidFill>
                  <a:latin typeface="+mn-lt"/>
                </a:rPr>
                <a:t> Potential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4427538" y="1123951"/>
              <a:ext cx="3384550" cy="369887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AU" dirty="0">
                  <a:solidFill>
                    <a:srgbClr val="99CCFF"/>
                  </a:solidFill>
                  <a:latin typeface="+mn-lt"/>
                </a:rPr>
                <a:t>Gene Expression Heat Map (</a:t>
              </a:r>
              <a:r>
                <a:rPr lang="el-GR" dirty="0">
                  <a:solidFill>
                    <a:srgbClr val="99CCFF"/>
                  </a:solidFill>
                  <a:latin typeface="+mn-lt"/>
                </a:rPr>
                <a:t>Δ</a:t>
              </a:r>
              <a:r>
                <a:rPr lang="en-AU" dirty="0">
                  <a:solidFill>
                    <a:srgbClr val="99CCFF"/>
                  </a:solidFill>
                  <a:latin typeface="+mn-lt"/>
                </a:rPr>
                <a:t>Ct)</a:t>
              </a:r>
            </a:p>
          </p:txBody>
        </p:sp>
      </p:grp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431800" y="44450"/>
            <a:ext cx="8316913" cy="45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lang="en-AU" altLang="en-US" sz="2800" dirty="0">
                <a:solidFill>
                  <a:srgbClr val="99CCFF"/>
                </a:solidFill>
                <a:cs typeface="Arial" panose="020B0604020202020204" pitchFamily="34" charset="0"/>
              </a:rPr>
              <a:t>Evidence of </a:t>
            </a:r>
            <a:r>
              <a:rPr lang="en-AU" altLang="en-US" sz="2800" dirty="0" err="1">
                <a:solidFill>
                  <a:srgbClr val="99CCFF"/>
                </a:solidFill>
                <a:cs typeface="Arial" panose="020B0604020202020204" pitchFamily="34" charset="0"/>
              </a:rPr>
              <a:t>multilineage</a:t>
            </a:r>
            <a:r>
              <a:rPr lang="en-AU" altLang="en-US" sz="2800" dirty="0">
                <a:solidFill>
                  <a:srgbClr val="99CCFF"/>
                </a:solidFill>
                <a:cs typeface="Arial" panose="020B0604020202020204" pitchFamily="34" charset="0"/>
              </a:rPr>
              <a:t> differentiation:</a:t>
            </a:r>
            <a:endParaRPr lang="en-AU" altLang="en-US" sz="2800" dirty="0">
              <a:solidFill>
                <a:srgbClr val="99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13" y="6548438"/>
            <a:ext cx="32230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200" dirty="0">
                <a:solidFill>
                  <a:srgbClr val="99CCFF"/>
                </a:solidFill>
                <a:latin typeface="+mn-lt"/>
              </a:rPr>
              <a:t>McQualter et al., (2010) PNAS  </a:t>
            </a:r>
            <a:r>
              <a:rPr lang="en-AU" sz="1200" dirty="0" smtClean="0">
                <a:solidFill>
                  <a:srgbClr val="99CCFF"/>
                </a:solidFill>
                <a:latin typeface="+mn-lt"/>
              </a:rPr>
              <a:t>107: </a:t>
            </a:r>
            <a:r>
              <a:rPr lang="en-AU" sz="1200" dirty="0">
                <a:solidFill>
                  <a:srgbClr val="99CCFF"/>
                </a:solidFill>
                <a:latin typeface="+mn-lt"/>
              </a:rPr>
              <a:t>1414 - 1419</a:t>
            </a:r>
          </a:p>
        </p:txBody>
      </p:sp>
    </p:spTree>
    <p:extLst>
      <p:ext uri="{BB962C8B-B14F-4D97-AF65-F5344CB8AC3E}">
        <p14:creationId xmlns:p14="http://schemas.microsoft.com/office/powerpoint/2010/main" val="19640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AU" dirty="0"/>
          </a:p>
        </p:txBody>
      </p:sp>
      <p:sp>
        <p:nvSpPr>
          <p:cNvPr id="210948" name="Text Box 5"/>
          <p:cNvSpPr txBox="1">
            <a:spLocks noChangeArrowheads="1"/>
          </p:cNvSpPr>
          <p:nvPr/>
        </p:nvSpPr>
        <p:spPr bwMode="auto">
          <a:xfrm>
            <a:off x="431800" y="44450"/>
            <a:ext cx="83169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800"/>
              </a:lnSpc>
              <a:spcBef>
                <a:spcPct val="50000"/>
              </a:spcBef>
            </a:pPr>
            <a:r>
              <a:rPr lang="en-AU" altLang="en-US" sz="2800" dirty="0">
                <a:solidFill>
                  <a:srgbClr val="99CCFF"/>
                </a:solidFill>
                <a:cs typeface="Arial" panose="020B0604020202020204" pitchFamily="34" charset="0"/>
              </a:rPr>
              <a:t>Evidence of a lung epithelial stem cell hierarchy:</a:t>
            </a:r>
            <a:endParaRPr lang="en-AU" altLang="en-US" sz="2800" dirty="0">
              <a:solidFill>
                <a:srgbClr val="99CCFF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04825" y="476250"/>
            <a:ext cx="8675688" cy="0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3" y="6607175"/>
            <a:ext cx="3154362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AU" sz="1200" dirty="0" err="1">
                <a:solidFill>
                  <a:srgbClr val="99CCFF"/>
                </a:solidFill>
                <a:latin typeface="+mn-lt"/>
              </a:rPr>
              <a:t>McQualter</a:t>
            </a:r>
            <a:r>
              <a:rPr lang="en-AU" sz="1200" dirty="0">
                <a:solidFill>
                  <a:srgbClr val="99CCFF"/>
                </a:solidFill>
                <a:latin typeface="+mn-lt"/>
              </a:rPr>
              <a:t> et al., (2010) PNAS  107, 1414 - 1419</a:t>
            </a:r>
          </a:p>
        </p:txBody>
      </p:sp>
      <p:grpSp>
        <p:nvGrpSpPr>
          <p:cNvPr id="210960" name="Group 16"/>
          <p:cNvGrpSpPr>
            <a:grpSpLocks/>
          </p:cNvGrpSpPr>
          <p:nvPr/>
        </p:nvGrpSpPr>
        <p:grpSpPr bwMode="auto">
          <a:xfrm>
            <a:off x="131763" y="1339850"/>
            <a:ext cx="5427662" cy="3532188"/>
            <a:chOff x="83" y="935"/>
            <a:chExt cx="3419" cy="2225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92" y="935"/>
              <a:ext cx="2210" cy="2225"/>
            </a:xfrm>
            <a:prstGeom prst="rect">
              <a:avLst/>
            </a:prstGeom>
            <a:noFill/>
            <a:ln w="15875" algn="ctr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A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83" y="1672"/>
              <a:ext cx="1182" cy="7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AU" altLang="en-US">
                  <a:solidFill>
                    <a:srgbClr val="FF9900"/>
                  </a:solidFill>
                  <a:cs typeface="Arial" panose="020B0604020202020204" pitchFamily="34" charset="0"/>
                </a:rPr>
                <a:t>CD45</a:t>
              </a:r>
              <a:r>
                <a:rPr lang="en-AU" altLang="en-US" baseline="30000">
                  <a:solidFill>
                    <a:srgbClr val="FF9900"/>
                  </a:solidFill>
                  <a:cs typeface="Arial" panose="020B0604020202020204" pitchFamily="34" charset="0"/>
                </a:rPr>
                <a:t>neg</a:t>
              </a:r>
              <a:r>
                <a:rPr lang="en-AU" altLang="en-US">
                  <a:solidFill>
                    <a:srgbClr val="FF9900"/>
                  </a:solidFill>
                  <a:cs typeface="Arial" panose="020B0604020202020204" pitchFamily="34" charset="0"/>
                </a:rPr>
                <a:t>CD31</a:t>
              </a:r>
              <a:r>
                <a:rPr lang="en-AU" altLang="en-US" baseline="30000">
                  <a:solidFill>
                    <a:srgbClr val="FF9900"/>
                  </a:solidFill>
                  <a:cs typeface="Arial" panose="020B0604020202020204" pitchFamily="34" charset="0"/>
                </a:rPr>
                <a:t>neg      </a:t>
              </a:r>
            </a:p>
            <a:p>
              <a:pPr>
                <a:spcBef>
                  <a:spcPct val="50000"/>
                </a:spcBef>
              </a:pPr>
              <a:r>
                <a:rPr lang="en-AU" altLang="en-US">
                  <a:solidFill>
                    <a:srgbClr val="FF9900"/>
                  </a:solidFill>
                  <a:cs typeface="Arial" panose="020B0604020202020204" pitchFamily="34" charset="0"/>
                </a:rPr>
                <a:t>Sca1</a:t>
              </a:r>
              <a:r>
                <a:rPr lang="en-AU" altLang="en-US" baseline="30000">
                  <a:solidFill>
                    <a:srgbClr val="FF9900"/>
                  </a:solidFill>
                  <a:cs typeface="Arial" panose="020B0604020202020204" pitchFamily="34" charset="0"/>
                </a:rPr>
                <a:t>low</a:t>
              </a:r>
              <a:r>
                <a:rPr lang="en-AU" altLang="en-US">
                  <a:solidFill>
                    <a:srgbClr val="FF9900"/>
                  </a:solidFill>
                  <a:cs typeface="Arial" panose="020B0604020202020204" pitchFamily="34" charset="0"/>
                </a:rPr>
                <a:t>E</a:t>
              </a:r>
              <a:r>
                <a:rPr lang="en-AU" altLang="en-US">
                  <a:solidFill>
                    <a:srgbClr val="FF9900"/>
                  </a:solidFill>
                </a:rPr>
                <a:t>pCAM</a:t>
              </a:r>
              <a:r>
                <a:rPr lang="en-AU" altLang="en-US" baseline="30000">
                  <a:solidFill>
                    <a:srgbClr val="FF9900"/>
                  </a:solidFill>
                </a:rPr>
                <a:t>pos</a:t>
              </a:r>
            </a:p>
            <a:p>
              <a:pPr>
                <a:spcBef>
                  <a:spcPct val="50000"/>
                </a:spcBef>
              </a:pPr>
              <a:r>
                <a:rPr lang="en-AU" altLang="en-US">
                  <a:solidFill>
                    <a:srgbClr val="FF9900"/>
                  </a:solidFill>
                </a:rPr>
                <a:t>α6</a:t>
              </a:r>
              <a:r>
                <a:rPr lang="en-AU" altLang="en-US" baseline="30000">
                  <a:solidFill>
                    <a:srgbClr val="FF9900"/>
                  </a:solidFill>
                </a:rPr>
                <a:t>pos</a:t>
              </a:r>
              <a:r>
                <a:rPr lang="el-GR" altLang="en-US">
                  <a:solidFill>
                    <a:srgbClr val="FF9900"/>
                  </a:solidFill>
                </a:rPr>
                <a:t>β</a:t>
              </a:r>
              <a:r>
                <a:rPr lang="en-AU" altLang="en-US">
                  <a:solidFill>
                    <a:srgbClr val="FF9900"/>
                  </a:solidFill>
                </a:rPr>
                <a:t>4</a:t>
              </a:r>
              <a:r>
                <a:rPr lang="en-AU" altLang="en-US" baseline="30000">
                  <a:solidFill>
                    <a:srgbClr val="FF9900"/>
                  </a:solidFill>
                </a:rPr>
                <a:t>pos</a:t>
              </a:r>
              <a:r>
                <a:rPr lang="en-AU" altLang="en-US">
                  <a:solidFill>
                    <a:srgbClr val="FF9900"/>
                  </a:solidFill>
                </a:rPr>
                <a:t>CD24</a:t>
              </a:r>
              <a:r>
                <a:rPr lang="en-AU" altLang="en-US" baseline="30000">
                  <a:solidFill>
                    <a:srgbClr val="FF9900"/>
                  </a:solidFill>
                </a:rPr>
                <a:t>low</a:t>
              </a:r>
              <a:r>
                <a:rPr lang="en-AU" altLang="en-US" sz="1600" baseline="30000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endParaRPr lang="en-AU" altLang="en-US" sz="160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210961" name="Group 17"/>
          <p:cNvGrpSpPr>
            <a:grpSpLocks/>
          </p:cNvGrpSpPr>
          <p:nvPr/>
        </p:nvGrpSpPr>
        <p:grpSpPr bwMode="auto">
          <a:xfrm>
            <a:off x="2124075" y="830263"/>
            <a:ext cx="6264275" cy="5407025"/>
            <a:chOff x="1338" y="614"/>
            <a:chExt cx="3946" cy="3406"/>
          </a:xfrm>
        </p:grpSpPr>
        <p:pic>
          <p:nvPicPr>
            <p:cNvPr id="210950" name="Picture 13" descr="lung hierarchy sideway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727"/>
              <a:ext cx="3946" cy="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956" name="Text Box 12"/>
            <p:cNvSpPr txBox="1">
              <a:spLocks noChangeArrowheads="1"/>
            </p:cNvSpPr>
            <p:nvPr/>
          </p:nvSpPr>
          <p:spPr bwMode="auto">
            <a:xfrm>
              <a:off x="1338" y="614"/>
              <a:ext cx="3900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AU" altLang="en-US">
                  <a:solidFill>
                    <a:schemeClr val="bg1"/>
                  </a:solidFill>
                </a:rPr>
                <a:t>Multipotent                     Lineage-restricted               Differentiated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1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377401" y="1446114"/>
            <a:ext cx="5047581" cy="4941038"/>
            <a:chOff x="32" y="663"/>
            <a:chExt cx="3755" cy="3548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663"/>
              <a:ext cx="3356" cy="3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9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" y="2931"/>
              <a:ext cx="2613" cy="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17" y="3103039"/>
            <a:ext cx="3348038" cy="162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7672" y="44450"/>
            <a:ext cx="8666328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Clonal assay reveals potential targets for promoting repair:  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4197" y="757449"/>
            <a:ext cx="549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C00000"/>
                </a:solidFill>
              </a:rPr>
              <a:t>Mesenchymal regulation </a:t>
            </a:r>
            <a:r>
              <a:rPr lang="en-AU" sz="2000" dirty="0" smtClean="0">
                <a:solidFill>
                  <a:schemeClr val="tx2">
                    <a:lumMod val="50000"/>
                  </a:schemeClr>
                </a:solidFill>
              </a:rPr>
              <a:t>of stem cell commitment:</a:t>
            </a:r>
            <a:endParaRPr lang="en-A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42218" y="1358106"/>
            <a:ext cx="7211798" cy="3927748"/>
            <a:chOff x="300249" y="930852"/>
            <a:chExt cx="8323046" cy="45282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249" y="930852"/>
              <a:ext cx="4053016" cy="452824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467510" y="2628731"/>
              <a:ext cx="3739109" cy="2830371"/>
              <a:chOff x="3850302" y="2097323"/>
              <a:chExt cx="4329022" cy="347736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0302" y="2097323"/>
                <a:ext cx="4329022" cy="3361782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4790365" y="4892086"/>
                <a:ext cx="1562668" cy="458258"/>
                <a:chOff x="4769893" y="5751895"/>
                <a:chExt cx="1562668" cy="458258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4769893" y="5882607"/>
                  <a:ext cx="1562668" cy="3275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4850875" y="5751895"/>
                  <a:ext cx="1364797" cy="3891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600" dirty="0" smtClean="0"/>
                    <a:t>Lung      Liver</a:t>
                  </a:r>
                  <a:endParaRPr lang="en-AU" sz="1600" dirty="0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4688006" y="5185512"/>
                <a:ext cx="1663887" cy="38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600" dirty="0"/>
                  <a:t>e</a:t>
                </a:r>
                <a:r>
                  <a:rPr lang="en-AU" sz="1600" dirty="0" smtClean="0"/>
                  <a:t>ndothelial cells</a:t>
                </a:r>
                <a:endParaRPr lang="en-AU" sz="16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409056" y="1208227"/>
              <a:ext cx="4214239" cy="1417251"/>
              <a:chOff x="4129277" y="1433427"/>
              <a:chExt cx="4214239" cy="141725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9277" y="1434808"/>
                <a:ext cx="1375191" cy="1414489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8991" y="1433427"/>
                <a:ext cx="1427872" cy="1417251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4513" y="1438224"/>
                <a:ext cx="1339003" cy="1407655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0" y="6564165"/>
            <a:ext cx="250818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Lee et al., (2014) </a:t>
            </a:r>
            <a:r>
              <a:rPr lang="en-AU" sz="1200" dirty="0" smtClean="0">
                <a:solidFill>
                  <a:srgbClr val="C00000"/>
                </a:solidFill>
              </a:rPr>
              <a:t>Cell 156: 440 - 455</a:t>
            </a:r>
            <a:endParaRPr lang="en-AU" sz="12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338" y="5609232"/>
            <a:ext cx="741755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 smtClean="0"/>
              <a:t>Thrombospodin-1 (TSP1) expression:   </a:t>
            </a:r>
            <a:r>
              <a:rPr lang="en-AU" dirty="0" smtClean="0"/>
              <a:t>Lung </a:t>
            </a:r>
            <a:r>
              <a:rPr lang="en-AU" sz="2400" b="1" dirty="0" smtClean="0"/>
              <a:t>&gt;&gt;</a:t>
            </a:r>
            <a:r>
              <a:rPr lang="en-AU" dirty="0" smtClean="0"/>
              <a:t> Liver endothelium</a:t>
            </a:r>
          </a:p>
          <a:p>
            <a:r>
              <a:rPr lang="en-AU" dirty="0"/>
              <a:t>	</a:t>
            </a:r>
            <a:r>
              <a:rPr lang="en-AU" dirty="0" smtClean="0"/>
              <a:t>			Upregulated in alveolar repair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77672" y="44450"/>
            <a:ext cx="8666328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Clonal assay reveals potential targets for promoting repair:  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3280" y="634617"/>
            <a:ext cx="676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chemeClr val="tx2">
                    <a:lumMod val="50000"/>
                  </a:schemeClr>
                </a:solidFill>
              </a:rPr>
              <a:t>Organ-specific </a:t>
            </a:r>
            <a:r>
              <a:rPr lang="en-AU" sz="2000" dirty="0" smtClean="0">
                <a:solidFill>
                  <a:srgbClr val="C00000"/>
                </a:solidFill>
              </a:rPr>
              <a:t>endothelial regulation </a:t>
            </a:r>
            <a:r>
              <a:rPr lang="en-AU" sz="2000" dirty="0" smtClean="0">
                <a:solidFill>
                  <a:schemeClr val="tx2">
                    <a:lumMod val="50000"/>
                  </a:schemeClr>
                </a:solidFill>
              </a:rPr>
              <a:t>of stem cell commitment:</a:t>
            </a:r>
            <a:endParaRPr lang="en-A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466353" y="35772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spcBef>
                <a:spcPts val="0"/>
              </a:spcBef>
              <a:defRPr/>
            </a:pP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Regional </a:t>
            </a: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lung stem cell pools in homeostasis: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" y="899873"/>
            <a:ext cx="8060635" cy="55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Overview: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159" y="1448695"/>
            <a:ext cx="834294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8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2">
                    <a:lumMod val="10000"/>
                  </a:schemeClr>
                </a:solidFill>
              </a:rPr>
              <a:t>Relevance of lung development to adult lung regeneration </a:t>
            </a:r>
          </a:p>
          <a:p>
            <a:pPr marL="342900" indent="-342900" algn="l">
              <a:spcAft>
                <a:spcPts val="18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2">
                    <a:lumMod val="10000"/>
                  </a:schemeClr>
                </a:solidFill>
              </a:rPr>
              <a:t>Modelling lung stem cell organisation and regulation in mice</a:t>
            </a:r>
          </a:p>
          <a:p>
            <a:pPr marL="342900" indent="-342900" algn="l">
              <a:spcAft>
                <a:spcPts val="18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2">
                    <a:lumMod val="10000"/>
                  </a:schemeClr>
                </a:solidFill>
              </a:rPr>
              <a:t>The role of the stem cell microenvironment in lung regeneration</a:t>
            </a:r>
          </a:p>
          <a:p>
            <a:pPr marL="342900" indent="-342900" algn="l">
              <a:spcAft>
                <a:spcPts val="18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2">
                    <a:lumMod val="10000"/>
                  </a:schemeClr>
                </a:solidFill>
              </a:rPr>
              <a:t>Limitations of mouse models in understanding human biology</a:t>
            </a:r>
          </a:p>
          <a:p>
            <a:pPr marL="342900" indent="-342900" algn="l">
              <a:spcAft>
                <a:spcPts val="18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2">
                    <a:lumMod val="10000"/>
                  </a:schemeClr>
                </a:solidFill>
              </a:rPr>
              <a:t>What is known about human lung stem cells </a:t>
            </a:r>
          </a:p>
          <a:p>
            <a:pPr marL="342900" indent="-342900" algn="l">
              <a:spcAft>
                <a:spcPts val="18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bg2">
                    <a:lumMod val="10000"/>
                  </a:schemeClr>
                </a:solidFill>
              </a:rPr>
              <a:t>Challenges in harnessing stem cells in lung regenerative medicine</a:t>
            </a:r>
            <a:endParaRPr lang="en-AU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spcAft>
                <a:spcPts val="12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roup 472"/>
          <p:cNvGrpSpPr/>
          <p:nvPr/>
        </p:nvGrpSpPr>
        <p:grpSpPr>
          <a:xfrm>
            <a:off x="1478663" y="1239853"/>
            <a:ext cx="450875" cy="450876"/>
            <a:chOff x="2349484" y="568755"/>
            <a:chExt cx="604716" cy="604716"/>
          </a:xfrm>
        </p:grpSpPr>
        <p:sp>
          <p:nvSpPr>
            <p:cNvPr id="462" name="Arc 461"/>
            <p:cNvSpPr/>
            <p:nvPr/>
          </p:nvSpPr>
          <p:spPr>
            <a:xfrm rot="3211209">
              <a:off x="2349484" y="568755"/>
              <a:ext cx="604716" cy="604716"/>
            </a:xfrm>
            <a:prstGeom prst="arc">
              <a:avLst>
                <a:gd name="adj1" fmla="val 3944325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1477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4" name="Straight Arrow Connector 463"/>
            <p:cNvCxnSpPr/>
            <p:nvPr/>
          </p:nvCxnSpPr>
          <p:spPr>
            <a:xfrm flipH="1">
              <a:off x="2765026" y="1128047"/>
              <a:ext cx="66405" cy="452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74956" y="1706505"/>
            <a:ext cx="1387515" cy="614615"/>
            <a:chOff x="1526128" y="890003"/>
            <a:chExt cx="1860942" cy="824323"/>
          </a:xfrm>
        </p:grpSpPr>
        <p:sp>
          <p:nvSpPr>
            <p:cNvPr id="480" name="TextBox 479"/>
            <p:cNvSpPr txBox="1"/>
            <p:nvPr/>
          </p:nvSpPr>
          <p:spPr>
            <a:xfrm>
              <a:off x="2107350" y="1040101"/>
              <a:ext cx="1279720" cy="674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9"/>
                </a:lnSpc>
              </a:pPr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Basal stem cell</a:t>
              </a: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526128" y="890003"/>
              <a:ext cx="612647" cy="824188"/>
              <a:chOff x="821024" y="2629311"/>
              <a:chExt cx="612647" cy="824188"/>
            </a:xfrm>
          </p:grpSpPr>
          <p:sp>
            <p:nvSpPr>
              <p:cNvPr id="135" name="Flowchart: Delay 134"/>
              <p:cNvSpPr/>
              <p:nvPr/>
            </p:nvSpPr>
            <p:spPr>
              <a:xfrm rot="16200000">
                <a:off x="715254" y="2735081"/>
                <a:ext cx="824188" cy="612647"/>
              </a:xfrm>
              <a:prstGeom prst="flowChartDelay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77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960702" y="3095732"/>
                <a:ext cx="333290" cy="33329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77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81" name="TextBox 480"/>
          <p:cNvSpPr txBox="1"/>
          <p:nvPr/>
        </p:nvSpPr>
        <p:spPr>
          <a:xfrm>
            <a:off x="1101189" y="3970563"/>
            <a:ext cx="119565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9"/>
              </a:lnSpc>
            </a:pPr>
            <a:r>
              <a:rPr lang="en-AU" sz="147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Basal luminal progenitor</a:t>
            </a:r>
          </a:p>
        </p:txBody>
      </p:sp>
      <p:sp>
        <p:nvSpPr>
          <p:cNvPr id="140" name="Flowchart: Delay 139"/>
          <p:cNvSpPr/>
          <p:nvPr/>
        </p:nvSpPr>
        <p:spPr>
          <a:xfrm rot="16200000">
            <a:off x="1402853" y="3347298"/>
            <a:ext cx="614514" cy="456789"/>
          </a:xfrm>
          <a:prstGeom prst="flowChartDelay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77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585858" y="3616199"/>
            <a:ext cx="248501" cy="24850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77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77" name="Group 576"/>
          <p:cNvGrpSpPr/>
          <p:nvPr/>
        </p:nvGrpSpPr>
        <p:grpSpPr>
          <a:xfrm>
            <a:off x="1242593" y="5093513"/>
            <a:ext cx="1912506" cy="1189540"/>
            <a:chOff x="1165433" y="5325138"/>
            <a:chExt cx="2565062" cy="1595414"/>
          </a:xfrm>
        </p:grpSpPr>
        <p:grpSp>
          <p:nvGrpSpPr>
            <p:cNvPr id="456" name="Group 455"/>
            <p:cNvGrpSpPr/>
            <p:nvPr/>
          </p:nvGrpSpPr>
          <p:grpSpPr>
            <a:xfrm>
              <a:off x="2698157" y="5325138"/>
              <a:ext cx="1032338" cy="1595414"/>
              <a:chOff x="3244067" y="2370393"/>
              <a:chExt cx="1032338" cy="1595414"/>
            </a:xfrm>
          </p:grpSpPr>
          <p:grpSp>
            <p:nvGrpSpPr>
              <p:cNvPr id="428" name="Group 427"/>
              <p:cNvGrpSpPr/>
              <p:nvPr/>
            </p:nvGrpSpPr>
            <p:grpSpPr>
              <a:xfrm>
                <a:off x="3380017" y="2370393"/>
                <a:ext cx="847871" cy="1060190"/>
                <a:chOff x="1277061" y="4673139"/>
                <a:chExt cx="847871" cy="1079542"/>
              </a:xfrm>
            </p:grpSpPr>
            <p:grpSp>
              <p:nvGrpSpPr>
                <p:cNvPr id="429" name="Group 428"/>
                <p:cNvGrpSpPr/>
                <p:nvPr/>
              </p:nvGrpSpPr>
              <p:grpSpPr>
                <a:xfrm>
                  <a:off x="1277061" y="4673139"/>
                  <a:ext cx="847871" cy="330816"/>
                  <a:chOff x="3010629" y="6661176"/>
                  <a:chExt cx="637736" cy="220807"/>
                </a:xfrm>
              </p:grpSpPr>
              <p:cxnSp>
                <p:nvCxnSpPr>
                  <p:cNvPr id="432" name="Curved Connector 431"/>
                  <p:cNvCxnSpPr/>
                  <p:nvPr/>
                </p:nvCxnSpPr>
                <p:spPr>
                  <a:xfrm rot="2692818">
                    <a:off x="3063141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Curved Connector 432"/>
                  <p:cNvCxnSpPr/>
                  <p:nvPr/>
                </p:nvCxnSpPr>
                <p:spPr>
                  <a:xfrm rot="2692818">
                    <a:off x="3010629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Curved Connector 433"/>
                  <p:cNvCxnSpPr/>
                  <p:nvPr/>
                </p:nvCxnSpPr>
                <p:spPr>
                  <a:xfrm rot="2692818">
                    <a:off x="3089672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Curved Connector 434"/>
                  <p:cNvCxnSpPr/>
                  <p:nvPr/>
                </p:nvCxnSpPr>
                <p:spPr>
                  <a:xfrm rot="2692818">
                    <a:off x="3195800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Curved Connector 435"/>
                  <p:cNvCxnSpPr/>
                  <p:nvPr/>
                </p:nvCxnSpPr>
                <p:spPr>
                  <a:xfrm rot="2692818">
                    <a:off x="3142736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Curved Connector 436"/>
                  <p:cNvCxnSpPr/>
                  <p:nvPr/>
                </p:nvCxnSpPr>
                <p:spPr>
                  <a:xfrm rot="2692818">
                    <a:off x="3248863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Curved Connector 437"/>
                  <p:cNvCxnSpPr/>
                  <p:nvPr/>
                </p:nvCxnSpPr>
                <p:spPr>
                  <a:xfrm rot="2692818">
                    <a:off x="3301928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Curved Connector 438"/>
                  <p:cNvCxnSpPr/>
                  <p:nvPr/>
                </p:nvCxnSpPr>
                <p:spPr>
                  <a:xfrm rot="2692818">
                    <a:off x="3036608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Curved Connector 439"/>
                  <p:cNvCxnSpPr/>
                  <p:nvPr/>
                </p:nvCxnSpPr>
                <p:spPr>
                  <a:xfrm rot="2692818">
                    <a:off x="3116204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Curved Connector 440"/>
                  <p:cNvCxnSpPr/>
                  <p:nvPr/>
                </p:nvCxnSpPr>
                <p:spPr>
                  <a:xfrm rot="2692818">
                    <a:off x="3169268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Curved Connector 441"/>
                  <p:cNvCxnSpPr/>
                  <p:nvPr/>
                </p:nvCxnSpPr>
                <p:spPr>
                  <a:xfrm rot="2692818">
                    <a:off x="3275395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Curved Connector 442"/>
                  <p:cNvCxnSpPr/>
                  <p:nvPr/>
                </p:nvCxnSpPr>
                <p:spPr>
                  <a:xfrm rot="2692818">
                    <a:off x="3381523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4" name="Curved Connector 443"/>
                  <p:cNvCxnSpPr/>
                  <p:nvPr/>
                </p:nvCxnSpPr>
                <p:spPr>
                  <a:xfrm rot="2692818">
                    <a:off x="3328460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" name="Curved Connector 444"/>
                  <p:cNvCxnSpPr/>
                  <p:nvPr/>
                </p:nvCxnSpPr>
                <p:spPr>
                  <a:xfrm rot="2692818">
                    <a:off x="3408051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Curved Connector 445"/>
                  <p:cNvCxnSpPr/>
                  <p:nvPr/>
                </p:nvCxnSpPr>
                <p:spPr>
                  <a:xfrm rot="2692818">
                    <a:off x="3354991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Curved Connector 446"/>
                  <p:cNvCxnSpPr/>
                  <p:nvPr/>
                </p:nvCxnSpPr>
                <p:spPr>
                  <a:xfrm rot="2692818">
                    <a:off x="3222331" y="6661176"/>
                    <a:ext cx="240314" cy="220807"/>
                  </a:xfrm>
                  <a:prstGeom prst="curvedConnector3">
                    <a:avLst>
                      <a:gd name="adj1" fmla="val 57185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0" name="Flowchart: Alternate Process 429"/>
                <p:cNvSpPr/>
                <p:nvPr/>
              </p:nvSpPr>
              <p:spPr>
                <a:xfrm rot="5400000">
                  <a:off x="1252382" y="5037935"/>
                  <a:ext cx="816844" cy="612648"/>
                </a:xfrm>
                <a:prstGeom prst="flowChartAlternateProcess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1" name="Oval 430"/>
                <p:cNvSpPr/>
                <p:nvPr/>
              </p:nvSpPr>
              <p:spPr>
                <a:xfrm>
                  <a:off x="1494159" y="5303325"/>
                  <a:ext cx="333290" cy="33329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8" name="TextBox 447"/>
              <p:cNvSpPr txBox="1"/>
              <p:nvPr/>
            </p:nvSpPr>
            <p:spPr>
              <a:xfrm>
                <a:off x="3244067" y="3537106"/>
                <a:ext cx="1032338" cy="428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Ciliated</a:t>
                </a:r>
              </a:p>
            </p:txBody>
          </p:sp>
        </p:grpSp>
        <p:cxnSp>
          <p:nvCxnSpPr>
            <p:cNvPr id="490" name="Straight Arrow Connector 489"/>
            <p:cNvCxnSpPr/>
            <p:nvPr/>
          </p:nvCxnSpPr>
          <p:spPr>
            <a:xfrm rot="16200000" flipH="1">
              <a:off x="2502090" y="5682021"/>
              <a:ext cx="6824" cy="6960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2" name="Group 571"/>
            <p:cNvGrpSpPr/>
            <p:nvPr/>
          </p:nvGrpSpPr>
          <p:grpSpPr>
            <a:xfrm>
              <a:off x="1165433" y="5336023"/>
              <a:ext cx="1227562" cy="1584529"/>
              <a:chOff x="1144961" y="4968092"/>
              <a:chExt cx="1227562" cy="1584529"/>
            </a:xfrm>
          </p:grpSpPr>
          <p:sp>
            <p:nvSpPr>
              <p:cNvPr id="391" name="TextBox 390"/>
              <p:cNvSpPr txBox="1"/>
              <p:nvPr/>
            </p:nvSpPr>
            <p:spPr>
              <a:xfrm>
                <a:off x="1144961" y="6123920"/>
                <a:ext cx="1227562" cy="428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Secretory</a:t>
                </a:r>
              </a:p>
            </p:txBody>
          </p:sp>
          <p:grpSp>
            <p:nvGrpSpPr>
              <p:cNvPr id="392" name="Group 391"/>
              <p:cNvGrpSpPr/>
              <p:nvPr/>
            </p:nvGrpSpPr>
            <p:grpSpPr>
              <a:xfrm>
                <a:off x="1444000" y="5197475"/>
                <a:ext cx="612648" cy="824188"/>
                <a:chOff x="1710710" y="2629311"/>
                <a:chExt cx="612648" cy="824188"/>
              </a:xfrm>
            </p:grpSpPr>
            <p:grpSp>
              <p:nvGrpSpPr>
                <p:cNvPr id="393" name="Group 392"/>
                <p:cNvGrpSpPr/>
                <p:nvPr/>
              </p:nvGrpSpPr>
              <p:grpSpPr>
                <a:xfrm>
                  <a:off x="1710710" y="2629311"/>
                  <a:ext cx="612648" cy="824188"/>
                  <a:chOff x="1710710" y="2629311"/>
                  <a:chExt cx="612648" cy="824188"/>
                </a:xfrm>
              </p:grpSpPr>
              <p:sp>
                <p:nvSpPr>
                  <p:cNvPr id="402" name="Flowchart: Delay 401"/>
                  <p:cNvSpPr/>
                  <p:nvPr/>
                </p:nvSpPr>
                <p:spPr>
                  <a:xfrm rot="16200000">
                    <a:off x="1604940" y="2735081"/>
                    <a:ext cx="824188" cy="612648"/>
                  </a:xfrm>
                  <a:prstGeom prst="flowChartDelay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03" name="Oval 402"/>
                  <p:cNvSpPr/>
                  <p:nvPr/>
                </p:nvSpPr>
                <p:spPr>
                  <a:xfrm>
                    <a:off x="1850389" y="3070612"/>
                    <a:ext cx="333290" cy="33329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94" name="Oval 393"/>
                <p:cNvSpPr/>
                <p:nvPr/>
              </p:nvSpPr>
              <p:spPr>
                <a:xfrm flipH="1">
                  <a:off x="1987732" y="2718962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5" name="Oval 394"/>
                <p:cNvSpPr/>
                <p:nvPr/>
              </p:nvSpPr>
              <p:spPr>
                <a:xfrm flipH="1">
                  <a:off x="1821087" y="2808945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6" name="Oval 395"/>
                <p:cNvSpPr/>
                <p:nvPr/>
              </p:nvSpPr>
              <p:spPr>
                <a:xfrm flipH="1">
                  <a:off x="1904243" y="2872434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7" name="Oval 396"/>
                <p:cNvSpPr/>
                <p:nvPr/>
              </p:nvSpPr>
              <p:spPr>
                <a:xfrm flipH="1">
                  <a:off x="1897952" y="2753231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8" name="Oval 397"/>
                <p:cNvSpPr/>
                <p:nvPr/>
              </p:nvSpPr>
              <p:spPr>
                <a:xfrm flipH="1">
                  <a:off x="2021067" y="2963097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 flipH="1">
                  <a:off x="1773754" y="2942432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0" name="Oval 399"/>
                <p:cNvSpPr/>
                <p:nvPr/>
              </p:nvSpPr>
              <p:spPr>
                <a:xfrm flipH="1">
                  <a:off x="2149831" y="2984176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1" name="Oval 400"/>
                <p:cNvSpPr/>
                <p:nvPr/>
              </p:nvSpPr>
              <p:spPr>
                <a:xfrm flipH="1">
                  <a:off x="2054607" y="2838330"/>
                  <a:ext cx="83489" cy="83489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93" name="Group 492"/>
              <p:cNvGrpSpPr/>
              <p:nvPr/>
            </p:nvGrpSpPr>
            <p:grpSpPr>
              <a:xfrm rot="18195956">
                <a:off x="1149419" y="4968092"/>
                <a:ext cx="390537" cy="390537"/>
                <a:chOff x="2349484" y="568755"/>
                <a:chExt cx="604716" cy="604716"/>
              </a:xfrm>
            </p:grpSpPr>
            <p:sp>
              <p:nvSpPr>
                <p:cNvPr id="494" name="Arc 493"/>
                <p:cNvSpPr/>
                <p:nvPr/>
              </p:nvSpPr>
              <p:spPr>
                <a:xfrm rot="3211209">
                  <a:off x="2349484" y="568755"/>
                  <a:ext cx="604716" cy="604716"/>
                </a:xfrm>
                <a:prstGeom prst="arc">
                  <a:avLst>
                    <a:gd name="adj1" fmla="val 3944325"/>
                    <a:gd name="adj2" fmla="val 0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 sz="1477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495" name="Straight Arrow Connector 494"/>
                <p:cNvCxnSpPr/>
                <p:nvPr/>
              </p:nvCxnSpPr>
              <p:spPr>
                <a:xfrm rot="21341813" flipH="1">
                  <a:off x="2762485" y="1105630"/>
                  <a:ext cx="88109" cy="6440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488" name="Straight Arrow Connector 487"/>
          <p:cNvCxnSpPr/>
          <p:nvPr/>
        </p:nvCxnSpPr>
        <p:spPr>
          <a:xfrm flipH="1">
            <a:off x="1699014" y="2474378"/>
            <a:ext cx="1" cy="6359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H="1">
            <a:off x="1699014" y="4496446"/>
            <a:ext cx="1" cy="6359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469398" y="4474084"/>
            <a:ext cx="1093950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77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Maturation</a:t>
            </a:r>
          </a:p>
          <a:p>
            <a:pPr algn="ctr"/>
            <a:r>
              <a:rPr lang="en-AU" sz="1477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12 days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53530" y="1856316"/>
            <a:ext cx="1180197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7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r>
              <a:rPr lang="en-AU" sz="1477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AU" sz="147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Krt5</a:t>
            </a:r>
            <a:r>
              <a:rPr lang="en-AU" sz="1477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87473" y="3283880"/>
            <a:ext cx="1286550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7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r>
              <a:rPr lang="en-AU" sz="1477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AU" sz="147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Krt5</a:t>
            </a:r>
            <a:r>
              <a:rPr lang="en-AU" sz="1477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</a:p>
          <a:p>
            <a:pPr algn="ctr"/>
            <a:r>
              <a:rPr lang="en-AU" sz="147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Krt8</a:t>
            </a:r>
            <a:r>
              <a:rPr lang="en-AU" sz="1477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</a:p>
        </p:txBody>
      </p:sp>
      <p:sp>
        <p:nvSpPr>
          <p:cNvPr id="143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496175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Stem cell plasticity is revealed by injury :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4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966915" y="701344"/>
            <a:ext cx="1537449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Homeostasis </a:t>
            </a:r>
            <a:endParaRPr lang="en-AU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24262" y="2261455"/>
            <a:ext cx="2746297" cy="3983401"/>
            <a:chOff x="-2520090" y="2172745"/>
            <a:chExt cx="2746297" cy="3983401"/>
          </a:xfrm>
        </p:grpSpPr>
        <p:grpSp>
          <p:nvGrpSpPr>
            <p:cNvPr id="146" name="Group 145"/>
            <p:cNvGrpSpPr/>
            <p:nvPr/>
          </p:nvGrpSpPr>
          <p:grpSpPr>
            <a:xfrm>
              <a:off x="-1898655" y="2172745"/>
              <a:ext cx="2124862" cy="3508361"/>
              <a:chOff x="4442309" y="1364776"/>
              <a:chExt cx="2416494" cy="470165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442309" y="1364776"/>
                <a:ext cx="2416494" cy="4623918"/>
                <a:chOff x="4442309" y="1364776"/>
                <a:chExt cx="2416494" cy="4623918"/>
              </a:xfrm>
            </p:grpSpPr>
            <p:sp>
              <p:nvSpPr>
                <p:cNvPr id="145" name="Arc 144"/>
                <p:cNvSpPr/>
                <p:nvPr/>
              </p:nvSpPr>
              <p:spPr>
                <a:xfrm rot="16200000">
                  <a:off x="3356493" y="2486384"/>
                  <a:ext cx="4588126" cy="2416494"/>
                </a:xfrm>
                <a:prstGeom prst="arc">
                  <a:avLst>
                    <a:gd name="adj1" fmla="val 11073449"/>
                    <a:gd name="adj2" fmla="val 21324045"/>
                  </a:avLst>
                </a:prstGeom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AU" sz="1662">
                    <a:ln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47" name="Straight Arrow Connector 146"/>
                <p:cNvCxnSpPr>
                  <a:stCxn id="145" idx="2"/>
                </p:cNvCxnSpPr>
                <p:nvPr/>
              </p:nvCxnSpPr>
              <p:spPr>
                <a:xfrm flipV="1">
                  <a:off x="5468126" y="1364776"/>
                  <a:ext cx="161575" cy="62092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>
              <a:xfrm rot="-360000">
                <a:off x="5588760" y="6005016"/>
                <a:ext cx="184243" cy="6141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1" name="TextBox 160"/>
            <p:cNvSpPr txBox="1"/>
            <p:nvPr/>
          </p:nvSpPr>
          <p:spPr>
            <a:xfrm>
              <a:off x="-2520090" y="5550852"/>
              <a:ext cx="1230375" cy="60529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AU" sz="2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Basal cell ablation</a:t>
              </a:r>
              <a:endParaRPr lang="en-A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36513" y="6568910"/>
            <a:ext cx="28834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Watson et </a:t>
            </a:r>
            <a:r>
              <a:rPr lang="en-AU" sz="1200" dirty="0">
                <a:solidFill>
                  <a:srgbClr val="C00000"/>
                </a:solidFill>
                <a:latin typeface="+mn-lt"/>
              </a:rPr>
              <a:t>al., (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2015) Cell Rep 12: 90 - 101</a:t>
            </a:r>
            <a:endParaRPr lang="en-AU" sz="1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94328" y="701344"/>
            <a:ext cx="4818717" cy="6140016"/>
            <a:chOff x="4094328" y="701344"/>
            <a:chExt cx="4818717" cy="6140016"/>
          </a:xfrm>
        </p:grpSpPr>
        <p:cxnSp>
          <p:nvCxnSpPr>
            <p:cNvPr id="706" name="Straight Connector 705"/>
            <p:cNvCxnSpPr/>
            <p:nvPr/>
          </p:nvCxnSpPr>
          <p:spPr>
            <a:xfrm>
              <a:off x="4094328" y="975815"/>
              <a:ext cx="67240" cy="5730017"/>
            </a:xfrm>
            <a:prstGeom prst="line">
              <a:avLst/>
            </a:prstGeom>
            <a:ln w="3810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7286995" y="1770292"/>
              <a:ext cx="94781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9"/>
                </a:lnSpc>
              </a:pPr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Basal stem cell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957423" y="1230261"/>
              <a:ext cx="1982655" cy="5052792"/>
              <a:chOff x="5939623" y="1153594"/>
              <a:chExt cx="2147876" cy="5473858"/>
            </a:xfrm>
          </p:grpSpPr>
          <p:grpSp>
            <p:nvGrpSpPr>
              <p:cNvPr id="578" name="Group 577"/>
              <p:cNvGrpSpPr/>
              <p:nvPr/>
            </p:nvGrpSpPr>
            <p:grpSpPr>
              <a:xfrm>
                <a:off x="5939623" y="5410341"/>
                <a:ext cx="2147876" cy="1217111"/>
                <a:chOff x="1110728" y="5325138"/>
                <a:chExt cx="2659143" cy="1506824"/>
              </a:xfrm>
            </p:grpSpPr>
            <p:grpSp>
              <p:nvGrpSpPr>
                <p:cNvPr id="579" name="Group 578"/>
                <p:cNvGrpSpPr/>
                <p:nvPr/>
              </p:nvGrpSpPr>
              <p:grpSpPr>
                <a:xfrm>
                  <a:off x="2695607" y="5325138"/>
                  <a:ext cx="1074264" cy="1506824"/>
                  <a:chOff x="3241517" y="2370393"/>
                  <a:chExt cx="1074264" cy="1506824"/>
                </a:xfrm>
              </p:grpSpPr>
              <p:grpSp>
                <p:nvGrpSpPr>
                  <p:cNvPr id="598" name="Group 597"/>
                  <p:cNvGrpSpPr/>
                  <p:nvPr/>
                </p:nvGrpSpPr>
                <p:grpSpPr>
                  <a:xfrm>
                    <a:off x="3380017" y="2370393"/>
                    <a:ext cx="847871" cy="1060190"/>
                    <a:chOff x="1277061" y="4673139"/>
                    <a:chExt cx="847871" cy="1079542"/>
                  </a:xfrm>
                </p:grpSpPr>
                <p:grpSp>
                  <p:nvGrpSpPr>
                    <p:cNvPr id="600" name="Group 599"/>
                    <p:cNvGrpSpPr/>
                    <p:nvPr/>
                  </p:nvGrpSpPr>
                  <p:grpSpPr>
                    <a:xfrm>
                      <a:off x="1277061" y="4673139"/>
                      <a:ext cx="847871" cy="330816"/>
                      <a:chOff x="3010629" y="6661176"/>
                      <a:chExt cx="637736" cy="220807"/>
                    </a:xfrm>
                  </p:grpSpPr>
                  <p:cxnSp>
                    <p:nvCxnSpPr>
                      <p:cNvPr id="603" name="Curved Connector 602"/>
                      <p:cNvCxnSpPr/>
                      <p:nvPr/>
                    </p:nvCxnSpPr>
                    <p:spPr>
                      <a:xfrm rot="2692818">
                        <a:off x="3063141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" name="Curved Connector 603"/>
                      <p:cNvCxnSpPr/>
                      <p:nvPr/>
                    </p:nvCxnSpPr>
                    <p:spPr>
                      <a:xfrm rot="2692818">
                        <a:off x="3010629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" name="Curved Connector 604"/>
                      <p:cNvCxnSpPr/>
                      <p:nvPr/>
                    </p:nvCxnSpPr>
                    <p:spPr>
                      <a:xfrm rot="2692818">
                        <a:off x="3089672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" name="Curved Connector 605"/>
                      <p:cNvCxnSpPr/>
                      <p:nvPr/>
                    </p:nvCxnSpPr>
                    <p:spPr>
                      <a:xfrm rot="2692818">
                        <a:off x="3195800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" name="Curved Connector 606"/>
                      <p:cNvCxnSpPr/>
                      <p:nvPr/>
                    </p:nvCxnSpPr>
                    <p:spPr>
                      <a:xfrm rot="2692818">
                        <a:off x="3142736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" name="Curved Connector 607"/>
                      <p:cNvCxnSpPr/>
                      <p:nvPr/>
                    </p:nvCxnSpPr>
                    <p:spPr>
                      <a:xfrm rot="2692818">
                        <a:off x="3248863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" name="Curved Connector 608"/>
                      <p:cNvCxnSpPr/>
                      <p:nvPr/>
                    </p:nvCxnSpPr>
                    <p:spPr>
                      <a:xfrm rot="2692818">
                        <a:off x="3301928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" name="Curved Connector 609"/>
                      <p:cNvCxnSpPr/>
                      <p:nvPr/>
                    </p:nvCxnSpPr>
                    <p:spPr>
                      <a:xfrm rot="2692818">
                        <a:off x="3036608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" name="Curved Connector 610"/>
                      <p:cNvCxnSpPr/>
                      <p:nvPr/>
                    </p:nvCxnSpPr>
                    <p:spPr>
                      <a:xfrm rot="2692818">
                        <a:off x="3116204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" name="Curved Connector 611"/>
                      <p:cNvCxnSpPr/>
                      <p:nvPr/>
                    </p:nvCxnSpPr>
                    <p:spPr>
                      <a:xfrm rot="2692818">
                        <a:off x="3169268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" name="Curved Connector 612"/>
                      <p:cNvCxnSpPr/>
                      <p:nvPr/>
                    </p:nvCxnSpPr>
                    <p:spPr>
                      <a:xfrm rot="2692818">
                        <a:off x="3275395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" name="Curved Connector 613"/>
                      <p:cNvCxnSpPr/>
                      <p:nvPr/>
                    </p:nvCxnSpPr>
                    <p:spPr>
                      <a:xfrm rot="2692818">
                        <a:off x="3381523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" name="Curved Connector 614"/>
                      <p:cNvCxnSpPr/>
                      <p:nvPr/>
                    </p:nvCxnSpPr>
                    <p:spPr>
                      <a:xfrm rot="2692818">
                        <a:off x="3328460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6" name="Curved Connector 615"/>
                      <p:cNvCxnSpPr/>
                      <p:nvPr/>
                    </p:nvCxnSpPr>
                    <p:spPr>
                      <a:xfrm rot="2692818">
                        <a:off x="3408051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7" name="Curved Connector 616"/>
                      <p:cNvCxnSpPr/>
                      <p:nvPr/>
                    </p:nvCxnSpPr>
                    <p:spPr>
                      <a:xfrm rot="2692818">
                        <a:off x="3354991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8" name="Curved Connector 617"/>
                      <p:cNvCxnSpPr/>
                      <p:nvPr/>
                    </p:nvCxnSpPr>
                    <p:spPr>
                      <a:xfrm rot="2692818">
                        <a:off x="3222331" y="6661176"/>
                        <a:ext cx="240314" cy="220807"/>
                      </a:xfrm>
                      <a:prstGeom prst="curvedConnector3">
                        <a:avLst>
                          <a:gd name="adj1" fmla="val 57185"/>
                        </a:avLst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1" name="Flowchart: Alternate Process 600"/>
                    <p:cNvSpPr/>
                    <p:nvPr/>
                  </p:nvSpPr>
                  <p:spPr>
                    <a:xfrm rot="5400000">
                      <a:off x="1252382" y="5037935"/>
                      <a:ext cx="816844" cy="612648"/>
                    </a:xfrm>
                    <a:prstGeom prst="flowChartAlternateProcess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602" name="Oval 601"/>
                    <p:cNvSpPr/>
                    <p:nvPr/>
                  </p:nvSpPr>
                  <p:spPr>
                    <a:xfrm>
                      <a:off x="1494159" y="5303325"/>
                      <a:ext cx="333290" cy="33329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599" name="TextBox 598"/>
                  <p:cNvSpPr txBox="1"/>
                  <p:nvPr/>
                </p:nvSpPr>
                <p:spPr>
                  <a:xfrm>
                    <a:off x="3241517" y="3448516"/>
                    <a:ext cx="1074264" cy="4287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477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Ciliated</a:t>
                    </a:r>
                  </a:p>
                </p:txBody>
              </p:sp>
            </p:grpSp>
            <p:cxnSp>
              <p:nvCxnSpPr>
                <p:cNvPr id="580" name="Straight Arrow Connector 579"/>
                <p:cNvCxnSpPr/>
                <p:nvPr/>
              </p:nvCxnSpPr>
              <p:spPr>
                <a:xfrm rot="16200000" flipH="1">
                  <a:off x="2502090" y="5682021"/>
                  <a:ext cx="6824" cy="69603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1" name="Group 580"/>
                <p:cNvGrpSpPr/>
                <p:nvPr/>
              </p:nvGrpSpPr>
              <p:grpSpPr>
                <a:xfrm>
                  <a:off x="1110728" y="5336023"/>
                  <a:ext cx="1318457" cy="1486094"/>
                  <a:chOff x="1090256" y="4968092"/>
                  <a:chExt cx="1318457" cy="1486094"/>
                </a:xfrm>
              </p:grpSpPr>
              <p:sp>
                <p:nvSpPr>
                  <p:cNvPr id="582" name="TextBox 581"/>
                  <p:cNvSpPr txBox="1"/>
                  <p:nvPr/>
                </p:nvSpPr>
                <p:spPr>
                  <a:xfrm>
                    <a:off x="1090256" y="6025485"/>
                    <a:ext cx="1318457" cy="4287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477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Secretory</a:t>
                    </a:r>
                  </a:p>
                </p:txBody>
              </p:sp>
              <p:grpSp>
                <p:nvGrpSpPr>
                  <p:cNvPr id="583" name="Group 582"/>
                  <p:cNvGrpSpPr/>
                  <p:nvPr/>
                </p:nvGrpSpPr>
                <p:grpSpPr>
                  <a:xfrm>
                    <a:off x="1444000" y="5197475"/>
                    <a:ext cx="612648" cy="824188"/>
                    <a:chOff x="1710710" y="2629311"/>
                    <a:chExt cx="612648" cy="824188"/>
                  </a:xfrm>
                </p:grpSpPr>
                <p:grpSp>
                  <p:nvGrpSpPr>
                    <p:cNvPr id="587" name="Group 586"/>
                    <p:cNvGrpSpPr/>
                    <p:nvPr/>
                  </p:nvGrpSpPr>
                  <p:grpSpPr>
                    <a:xfrm>
                      <a:off x="1710710" y="2629311"/>
                      <a:ext cx="612648" cy="824188"/>
                      <a:chOff x="1710710" y="2629311"/>
                      <a:chExt cx="612648" cy="824188"/>
                    </a:xfrm>
                  </p:grpSpPr>
                  <p:sp>
                    <p:nvSpPr>
                      <p:cNvPr id="596" name="Flowchart: Delay 595"/>
                      <p:cNvSpPr/>
                      <p:nvPr/>
                    </p:nvSpPr>
                    <p:spPr>
                      <a:xfrm rot="16200000">
                        <a:off x="1604940" y="2735081"/>
                        <a:ext cx="824188" cy="612648"/>
                      </a:xfrm>
                      <a:prstGeom prst="flowChartDelay">
                        <a:avLst/>
                      </a:prstGeom>
                      <a:solidFill>
                        <a:srgbClr val="0070C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 sz="1477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7" name="Oval 596"/>
                      <p:cNvSpPr/>
                      <p:nvPr/>
                    </p:nvSpPr>
                    <p:spPr>
                      <a:xfrm>
                        <a:off x="1850389" y="3070612"/>
                        <a:ext cx="333290" cy="33329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 sz="1477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588" name="Oval 587"/>
                    <p:cNvSpPr/>
                    <p:nvPr/>
                  </p:nvSpPr>
                  <p:spPr>
                    <a:xfrm flipH="1">
                      <a:off x="1987732" y="2718962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89" name="Oval 588"/>
                    <p:cNvSpPr/>
                    <p:nvPr/>
                  </p:nvSpPr>
                  <p:spPr>
                    <a:xfrm flipH="1">
                      <a:off x="1821087" y="2808945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0" name="Oval 589"/>
                    <p:cNvSpPr/>
                    <p:nvPr/>
                  </p:nvSpPr>
                  <p:spPr>
                    <a:xfrm flipH="1">
                      <a:off x="1904243" y="2872434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1" name="Oval 590"/>
                    <p:cNvSpPr/>
                    <p:nvPr/>
                  </p:nvSpPr>
                  <p:spPr>
                    <a:xfrm flipH="1">
                      <a:off x="1897952" y="2753231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2" name="Oval 591"/>
                    <p:cNvSpPr/>
                    <p:nvPr/>
                  </p:nvSpPr>
                  <p:spPr>
                    <a:xfrm flipH="1">
                      <a:off x="2021067" y="2963097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3" name="Oval 592"/>
                    <p:cNvSpPr/>
                    <p:nvPr/>
                  </p:nvSpPr>
                  <p:spPr>
                    <a:xfrm flipH="1">
                      <a:off x="1773754" y="2942432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4" name="Oval 593"/>
                    <p:cNvSpPr/>
                    <p:nvPr/>
                  </p:nvSpPr>
                  <p:spPr>
                    <a:xfrm flipH="1">
                      <a:off x="2149831" y="2984176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5" name="Oval 594"/>
                    <p:cNvSpPr/>
                    <p:nvPr/>
                  </p:nvSpPr>
                  <p:spPr>
                    <a:xfrm flipH="1">
                      <a:off x="2054607" y="2838330"/>
                      <a:ext cx="83489" cy="83489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584" name="Group 583"/>
                  <p:cNvGrpSpPr/>
                  <p:nvPr/>
                </p:nvGrpSpPr>
                <p:grpSpPr>
                  <a:xfrm rot="18195956">
                    <a:off x="1149419" y="4968092"/>
                    <a:ext cx="390537" cy="390537"/>
                    <a:chOff x="2349484" y="568755"/>
                    <a:chExt cx="604716" cy="604716"/>
                  </a:xfrm>
                </p:grpSpPr>
                <p:sp>
                  <p:nvSpPr>
                    <p:cNvPr id="585" name="Arc 584"/>
                    <p:cNvSpPr/>
                    <p:nvPr/>
                  </p:nvSpPr>
                  <p:spPr>
                    <a:xfrm rot="3211209">
                      <a:off x="2349484" y="568755"/>
                      <a:ext cx="604716" cy="604716"/>
                    </a:xfrm>
                    <a:prstGeom prst="arc">
                      <a:avLst>
                        <a:gd name="adj1" fmla="val 3944325"/>
                        <a:gd name="adj2" fmla="val 0"/>
                      </a:avLst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1477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cxnSp>
                  <p:nvCxnSpPr>
                    <p:cNvPr id="586" name="Straight Arrow Connector 585"/>
                    <p:cNvCxnSpPr/>
                    <p:nvPr/>
                  </p:nvCxnSpPr>
                  <p:spPr>
                    <a:xfrm rot="21341813" flipH="1">
                      <a:off x="2762485" y="1105630"/>
                      <a:ext cx="88109" cy="64407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4" name="Group 3"/>
              <p:cNvGrpSpPr/>
              <p:nvPr/>
            </p:nvGrpSpPr>
            <p:grpSpPr>
              <a:xfrm>
                <a:off x="6242861" y="4249414"/>
                <a:ext cx="1663374" cy="1048891"/>
                <a:chOff x="6402903" y="3983122"/>
                <a:chExt cx="2059313" cy="1298562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6402903" y="3983122"/>
                  <a:ext cx="612648" cy="824188"/>
                  <a:chOff x="6402903" y="3983122"/>
                  <a:chExt cx="612648" cy="824188"/>
                </a:xfrm>
              </p:grpSpPr>
              <p:sp>
                <p:nvSpPr>
                  <p:cNvPr id="163" name="Flowchart: Delay 162"/>
                  <p:cNvSpPr/>
                  <p:nvPr/>
                </p:nvSpPr>
                <p:spPr>
                  <a:xfrm rot="16200000">
                    <a:off x="6297133" y="4088892"/>
                    <a:ext cx="824188" cy="612648"/>
                  </a:xfrm>
                  <a:prstGeom prst="flowChartDelay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lumMod val="75000"/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4" name="Oval 163"/>
                  <p:cNvSpPr/>
                  <p:nvPr/>
                </p:nvSpPr>
                <p:spPr>
                  <a:xfrm>
                    <a:off x="6542581" y="4449543"/>
                    <a:ext cx="333290" cy="33329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" name="Group 2"/>
                <p:cNvGrpSpPr/>
                <p:nvPr/>
              </p:nvGrpSpPr>
              <p:grpSpPr>
                <a:xfrm>
                  <a:off x="7849568" y="3983122"/>
                  <a:ext cx="612648" cy="824188"/>
                  <a:chOff x="7849568" y="3983122"/>
                  <a:chExt cx="612648" cy="824188"/>
                </a:xfrm>
              </p:grpSpPr>
              <p:sp>
                <p:nvSpPr>
                  <p:cNvPr id="168" name="Flowchart: Delay 167"/>
                  <p:cNvSpPr/>
                  <p:nvPr/>
                </p:nvSpPr>
                <p:spPr>
                  <a:xfrm rot="16200000">
                    <a:off x="7743798" y="4088892"/>
                    <a:ext cx="824188" cy="612648"/>
                  </a:xfrm>
                  <a:prstGeom prst="flowChartDelay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40000"/>
                          <a:lumOff val="60000"/>
                          <a:shade val="30000"/>
                          <a:satMod val="115000"/>
                        </a:schemeClr>
                      </a:gs>
                      <a:gs pos="50000">
                        <a:schemeClr val="accent5">
                          <a:lumMod val="40000"/>
                          <a:lumOff val="60000"/>
                          <a:shade val="67500"/>
                          <a:satMod val="115000"/>
                        </a:schemeClr>
                      </a:gs>
                      <a:gs pos="100000">
                        <a:schemeClr val="accent5">
                          <a:lumMod val="40000"/>
                          <a:lumOff val="60000"/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7989246" y="4449543"/>
                    <a:ext cx="333290" cy="33329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cxnSp>
              <p:nvCxnSpPr>
                <p:cNvPr id="165" name="Straight Arrow Connector 164"/>
                <p:cNvCxnSpPr/>
                <p:nvPr/>
              </p:nvCxnSpPr>
              <p:spPr>
                <a:xfrm>
                  <a:off x="6708580" y="4906370"/>
                  <a:ext cx="1294" cy="3753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/>
                <p:cNvCxnSpPr/>
                <p:nvPr/>
              </p:nvCxnSpPr>
              <p:spPr>
                <a:xfrm>
                  <a:off x="8155245" y="4906370"/>
                  <a:ext cx="1294" cy="3753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/>
            </p:nvGrpSpPr>
            <p:grpSpPr>
              <a:xfrm>
                <a:off x="6233672" y="3143363"/>
                <a:ext cx="1663374" cy="1048891"/>
                <a:chOff x="6484791" y="3983122"/>
                <a:chExt cx="2059313" cy="1298562"/>
              </a:xfrm>
            </p:grpSpPr>
            <p:grpSp>
              <p:nvGrpSpPr>
                <p:cNvPr id="183" name="Group 182"/>
                <p:cNvGrpSpPr/>
                <p:nvPr/>
              </p:nvGrpSpPr>
              <p:grpSpPr>
                <a:xfrm>
                  <a:off x="6484791" y="3983122"/>
                  <a:ext cx="612648" cy="824188"/>
                  <a:chOff x="6484791" y="3109659"/>
                  <a:chExt cx="612648" cy="824188"/>
                </a:xfrm>
              </p:grpSpPr>
              <p:sp>
                <p:nvSpPr>
                  <p:cNvPr id="189" name="Flowchart: Delay 188"/>
                  <p:cNvSpPr/>
                  <p:nvPr/>
                </p:nvSpPr>
                <p:spPr>
                  <a:xfrm rot="16200000">
                    <a:off x="6379021" y="3215429"/>
                    <a:ext cx="824188" cy="612648"/>
                  </a:xfrm>
                  <a:prstGeom prst="flowChartDelay">
                    <a:avLst/>
                  </a:prstGeom>
                  <a:gradFill flip="none" rotWithShape="1">
                    <a:gsLst>
                      <a:gs pos="0">
                        <a:srgbClr val="002060">
                          <a:tint val="66000"/>
                          <a:satMod val="160000"/>
                        </a:srgbClr>
                      </a:gs>
                      <a:gs pos="50000">
                        <a:srgbClr val="002060">
                          <a:tint val="44500"/>
                          <a:satMod val="160000"/>
                        </a:srgbClr>
                      </a:gs>
                      <a:gs pos="100000">
                        <a:srgbClr val="002060">
                          <a:tint val="23500"/>
                          <a:satMod val="160000"/>
                        </a:srgbClr>
                      </a:gs>
                    </a:gsLst>
                    <a:lin ang="10800000" scaled="1"/>
                    <a:tileRect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90" name="Oval 189"/>
                  <p:cNvSpPr/>
                  <p:nvPr/>
                </p:nvSpPr>
                <p:spPr>
                  <a:xfrm>
                    <a:off x="6624469" y="3576080"/>
                    <a:ext cx="333290" cy="33329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84" name="Group 183"/>
                <p:cNvGrpSpPr/>
                <p:nvPr/>
              </p:nvGrpSpPr>
              <p:grpSpPr>
                <a:xfrm>
                  <a:off x="7931456" y="3983122"/>
                  <a:ext cx="612648" cy="824188"/>
                  <a:chOff x="7910985" y="3109659"/>
                  <a:chExt cx="612648" cy="824188"/>
                </a:xfrm>
              </p:grpSpPr>
              <p:sp>
                <p:nvSpPr>
                  <p:cNvPr id="187" name="Flowchart: Delay 186"/>
                  <p:cNvSpPr/>
                  <p:nvPr/>
                </p:nvSpPr>
                <p:spPr>
                  <a:xfrm rot="16200000">
                    <a:off x="7805215" y="3215429"/>
                    <a:ext cx="824188" cy="612648"/>
                  </a:xfrm>
                  <a:prstGeom prst="flowChartDelay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tint val="66000"/>
                          <a:satMod val="160000"/>
                        </a:schemeClr>
                      </a:gs>
                      <a:gs pos="50000">
                        <a:schemeClr val="accent6">
                          <a:lumMod val="75000"/>
                          <a:tint val="44500"/>
                          <a:satMod val="160000"/>
                        </a:schemeClr>
                      </a:gs>
                      <a:gs pos="100000">
                        <a:schemeClr val="accent6">
                          <a:lumMod val="75000"/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050663" y="3576080"/>
                    <a:ext cx="333290" cy="33329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6790468" y="4906370"/>
                  <a:ext cx="1294" cy="3753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>
                  <a:off x="8237133" y="4906370"/>
                  <a:ext cx="1294" cy="3753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6726305" y="1153594"/>
                <a:ext cx="707357" cy="1956823"/>
                <a:chOff x="7001423" y="150392"/>
                <a:chExt cx="875732" cy="2422613"/>
              </a:xfrm>
            </p:grpSpPr>
            <p:grpSp>
              <p:nvGrpSpPr>
                <p:cNvPr id="153" name="Group 152"/>
                <p:cNvGrpSpPr/>
                <p:nvPr/>
              </p:nvGrpSpPr>
              <p:grpSpPr>
                <a:xfrm>
                  <a:off x="7142696" y="150392"/>
                  <a:ext cx="604716" cy="604716"/>
                  <a:chOff x="2349484" y="568755"/>
                  <a:chExt cx="604716" cy="604716"/>
                </a:xfrm>
              </p:grpSpPr>
              <p:sp>
                <p:nvSpPr>
                  <p:cNvPr id="159" name="Arc 158"/>
                  <p:cNvSpPr/>
                  <p:nvPr/>
                </p:nvSpPr>
                <p:spPr>
                  <a:xfrm rot="3211209">
                    <a:off x="2349484" y="568755"/>
                    <a:ext cx="604716" cy="604716"/>
                  </a:xfrm>
                  <a:prstGeom prst="arc">
                    <a:avLst>
                      <a:gd name="adj1" fmla="val 3944325"/>
                      <a:gd name="adj2" fmla="val 0"/>
                    </a:avLst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cxnSp>
                <p:nvCxnSpPr>
                  <p:cNvPr id="160" name="Straight Arrow Connector 159"/>
                  <p:cNvCxnSpPr/>
                  <p:nvPr/>
                </p:nvCxnSpPr>
                <p:spPr>
                  <a:xfrm rot="21341813" flipH="1">
                    <a:off x="2762485" y="1105630"/>
                    <a:ext cx="88109" cy="6440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/>
                <p:cNvGrpSpPr/>
                <p:nvPr/>
              </p:nvGrpSpPr>
              <p:grpSpPr>
                <a:xfrm>
                  <a:off x="7137725" y="776267"/>
                  <a:ext cx="612648" cy="824188"/>
                  <a:chOff x="821024" y="2629311"/>
                  <a:chExt cx="612648" cy="824188"/>
                </a:xfrm>
              </p:grpSpPr>
              <p:sp>
                <p:nvSpPr>
                  <p:cNvPr id="157" name="Flowchart: Delay 156"/>
                  <p:cNvSpPr/>
                  <p:nvPr/>
                </p:nvSpPr>
                <p:spPr>
                  <a:xfrm rot="16200000">
                    <a:off x="715254" y="2735081"/>
                    <a:ext cx="824188" cy="612648"/>
                  </a:xfrm>
                  <a:prstGeom prst="flowChartDelay">
                    <a:avLst/>
                  </a:prstGeom>
                  <a:solidFill>
                    <a:srgbClr val="00206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960702" y="3095732"/>
                    <a:ext cx="333290" cy="33329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 sz="1477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cxnSp>
              <p:nvCxnSpPr>
                <p:cNvPr id="194" name="Straight Arrow Connector 193"/>
                <p:cNvCxnSpPr/>
                <p:nvPr/>
              </p:nvCxnSpPr>
              <p:spPr>
                <a:xfrm rot="-1800000" flipH="1">
                  <a:off x="7877154" y="1708647"/>
                  <a:ext cx="1" cy="8529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/>
                <p:cNvCxnSpPr/>
                <p:nvPr/>
              </p:nvCxnSpPr>
              <p:spPr>
                <a:xfrm rot="1800000" flipH="1">
                  <a:off x="7001423" y="1720020"/>
                  <a:ext cx="1" cy="8529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/>
            <p:cNvGrpSpPr/>
            <p:nvPr/>
          </p:nvGrpSpPr>
          <p:grpSpPr>
            <a:xfrm>
              <a:off x="5017948" y="2989072"/>
              <a:ext cx="3895097" cy="774251"/>
              <a:chOff x="4770783" y="2955604"/>
              <a:chExt cx="4219688" cy="838772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4770783" y="2955604"/>
                <a:ext cx="1393763" cy="838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p63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Krt5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</a:p>
              <a:p>
                <a:pPr algn="ctr"/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Krt8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</a:p>
              <a:p>
                <a:pPr algn="ctr"/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N2ICD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7699115" y="2955604"/>
                <a:ext cx="1291356" cy="838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p63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Krt5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</a:p>
              <a:p>
                <a:pPr algn="ctr"/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Krt8</a:t>
                </a:r>
                <a:r>
                  <a:rPr lang="en-AU" sz="1477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</a:p>
              <a:p>
                <a:pPr algn="ctr"/>
                <a:r>
                  <a:rPr lang="en-AU" sz="1477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c-</a:t>
                </a:r>
                <a:r>
                  <a:rPr lang="en-AU" sz="1477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Myb</a:t>
                </a:r>
                <a:r>
                  <a:rPr lang="en-AU" sz="1477" baseline="30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pos</a:t>
                </a:r>
                <a:endParaRPr lang="en-AU" sz="1477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>
              <a:off x="5904788" y="2397799"/>
              <a:ext cx="947810" cy="31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77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notch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662273" y="4729747"/>
              <a:ext cx="947810" cy="31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77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notch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597781" y="1855089"/>
              <a:ext cx="1180197" cy="31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p63</a:t>
              </a:r>
              <a:r>
                <a:rPr lang="en-AU" sz="1477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</a:t>
              </a:r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Krt5</a:t>
              </a:r>
              <a:r>
                <a:rPr lang="en-AU" sz="1477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296848" y="4093757"/>
              <a:ext cx="1041081" cy="54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Krt8</a:t>
              </a:r>
              <a:r>
                <a:rPr lang="en-AU" sz="1477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</a:t>
              </a:r>
            </a:p>
            <a:p>
              <a:pPr algn="ctr"/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N2ICD</a:t>
              </a:r>
              <a:r>
                <a:rPr lang="en-AU" sz="1477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546482" y="4093757"/>
              <a:ext cx="1273412" cy="54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Krt8</a:t>
              </a:r>
              <a:r>
                <a:rPr lang="en-AU" sz="1477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</a:t>
              </a:r>
            </a:p>
            <a:p>
              <a:pPr algn="ctr"/>
              <a:r>
                <a:rPr lang="en-AU" sz="147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c-</a:t>
              </a:r>
              <a:r>
                <a:rPr lang="en-AU" sz="1477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Myb</a:t>
              </a:r>
              <a:r>
                <a:rPr lang="en-AU" sz="1477" baseline="30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</a:t>
              </a:r>
              <a:endParaRPr lang="en-AU" sz="1477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650172" y="701344"/>
              <a:ext cx="2906973" cy="40011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</a:t>
              </a:r>
              <a:r>
                <a:rPr lang="en-AU" sz="2000" baseline="-25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AU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Luminal cell ablation</a:t>
              </a:r>
              <a:endParaRPr lang="en-A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92424" y="6564361"/>
              <a:ext cx="3695563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200" dirty="0" smtClean="0">
                  <a:solidFill>
                    <a:srgbClr val="C00000"/>
                  </a:solidFill>
                  <a:latin typeface="+mn-lt"/>
                </a:rPr>
                <a:t>Pardo-</a:t>
              </a:r>
              <a:r>
                <a:rPr lang="en-AU" sz="1200" dirty="0" err="1" smtClean="0">
                  <a:solidFill>
                    <a:srgbClr val="C00000"/>
                  </a:solidFill>
                  <a:latin typeface="+mn-lt"/>
                </a:rPr>
                <a:t>Saganta</a:t>
              </a:r>
              <a:r>
                <a:rPr lang="en-AU" sz="1200" dirty="0" smtClean="0">
                  <a:solidFill>
                    <a:srgbClr val="C00000"/>
                  </a:solidFill>
                  <a:latin typeface="+mn-lt"/>
                </a:rPr>
                <a:t> et </a:t>
              </a:r>
              <a:r>
                <a:rPr lang="en-AU" sz="1200" dirty="0">
                  <a:solidFill>
                    <a:srgbClr val="C00000"/>
                  </a:solidFill>
                  <a:latin typeface="+mn-lt"/>
                </a:rPr>
                <a:t>al., (</a:t>
              </a:r>
              <a:r>
                <a:rPr lang="en-AU" sz="1200" dirty="0" smtClean="0">
                  <a:solidFill>
                    <a:srgbClr val="C00000"/>
                  </a:solidFill>
                  <a:latin typeface="+mn-lt"/>
                </a:rPr>
                <a:t>2015) Cell Stem </a:t>
              </a:r>
              <a:r>
                <a:rPr lang="en-AU" sz="1200" dirty="0" smtClean="0">
                  <a:solidFill>
                    <a:srgbClr val="C00000"/>
                  </a:solidFill>
                </a:rPr>
                <a:t>Cell 16:184 - 195</a:t>
              </a:r>
              <a:endParaRPr lang="en-AU" sz="1200" dirty="0">
                <a:solidFill>
                  <a:srgbClr val="C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71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 rot="195395">
            <a:off x="3071342" y="4944770"/>
            <a:ext cx="1174239" cy="1089938"/>
            <a:chOff x="3801496" y="4924298"/>
            <a:chExt cx="1174239" cy="1089938"/>
          </a:xfrm>
        </p:grpSpPr>
        <p:sp>
          <p:nvSpPr>
            <p:cNvPr id="142" name="Arc 141"/>
            <p:cNvSpPr/>
            <p:nvPr/>
          </p:nvSpPr>
          <p:spPr>
            <a:xfrm rot="4918066" flipH="1">
              <a:off x="3855639" y="4870155"/>
              <a:ext cx="1065953" cy="1174239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rot="1738066" flipH="1">
              <a:off x="4516953" y="5926423"/>
              <a:ext cx="73494" cy="8781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830489">
            <a:off x="3473355" y="2713918"/>
            <a:ext cx="484418" cy="329531"/>
            <a:chOff x="7840639" y="3109704"/>
            <a:chExt cx="484418" cy="329531"/>
          </a:xfrm>
        </p:grpSpPr>
        <p:sp>
          <p:nvSpPr>
            <p:cNvPr id="138" name="Arc 137"/>
            <p:cNvSpPr/>
            <p:nvPr/>
          </p:nvSpPr>
          <p:spPr>
            <a:xfrm rot="17079508" flipH="1" flipV="1">
              <a:off x="7943791" y="3057969"/>
              <a:ext cx="278114" cy="484418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 rot="360000" flipH="1" flipV="1">
              <a:off x="8079224" y="3109704"/>
              <a:ext cx="30319" cy="2291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3687" y="1678675"/>
            <a:ext cx="1464861" cy="5121631"/>
            <a:chOff x="111455" y="1678675"/>
            <a:chExt cx="1464861" cy="5121631"/>
          </a:xfrm>
        </p:grpSpPr>
        <p:sp>
          <p:nvSpPr>
            <p:cNvPr id="133" name="Right Arrow 132"/>
            <p:cNvSpPr/>
            <p:nvPr/>
          </p:nvSpPr>
          <p:spPr>
            <a:xfrm rot="5400000">
              <a:off x="-1096709" y="4127281"/>
              <a:ext cx="5121631" cy="224419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65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2114" y="1883391"/>
              <a:ext cx="967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Tracheal</a:t>
              </a:r>
              <a:endParaRPr lang="en-AU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11455" y="3850952"/>
              <a:ext cx="1267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Bronchiolar</a:t>
              </a:r>
              <a:endParaRPr lang="en-AU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25772" y="5818512"/>
              <a:ext cx="953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Alveolar</a:t>
              </a:r>
              <a:endParaRPr lang="en-AU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37731" y="1037229"/>
            <a:ext cx="1513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Homeostasis</a:t>
            </a:r>
            <a:endParaRPr lang="en-A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8" name="Group 127"/>
          <p:cNvGrpSpPr/>
          <p:nvPr/>
        </p:nvGrpSpPr>
        <p:grpSpPr>
          <a:xfrm rot="623151">
            <a:off x="2076612" y="2176325"/>
            <a:ext cx="1887917" cy="1067329"/>
            <a:chOff x="844954" y="1852497"/>
            <a:chExt cx="746270" cy="1045208"/>
          </a:xfrm>
        </p:grpSpPr>
        <p:sp>
          <p:nvSpPr>
            <p:cNvPr id="129" name="Arc 128"/>
            <p:cNvSpPr/>
            <p:nvPr/>
          </p:nvSpPr>
          <p:spPr>
            <a:xfrm rot="15961934">
              <a:off x="715798" y="1981653"/>
              <a:ext cx="1004582" cy="746270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 rot="19141934">
              <a:off x="1155302" y="2814948"/>
              <a:ext cx="46708" cy="82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481934" flipH="1" flipV="1">
            <a:off x="3311439" y="3215131"/>
            <a:ext cx="731546" cy="559894"/>
            <a:chOff x="3389397" y="3254549"/>
            <a:chExt cx="859387" cy="689382"/>
          </a:xfrm>
        </p:grpSpPr>
        <p:sp>
          <p:nvSpPr>
            <p:cNvPr id="118" name="Arc 117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 rot="20295509">
            <a:off x="2798195" y="1624746"/>
            <a:ext cx="345822" cy="345822"/>
            <a:chOff x="2349484" y="568755"/>
            <a:chExt cx="604716" cy="604716"/>
          </a:xfrm>
        </p:grpSpPr>
        <p:sp>
          <p:nvSpPr>
            <p:cNvPr id="115" name="Arc 114"/>
            <p:cNvSpPr/>
            <p:nvPr/>
          </p:nvSpPr>
          <p:spPr>
            <a:xfrm rot="3211209">
              <a:off x="2349484" y="568755"/>
              <a:ext cx="604716" cy="604716"/>
            </a:xfrm>
            <a:prstGeom prst="arc">
              <a:avLst>
                <a:gd name="adj1" fmla="val 3944325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rot="21341813" flipH="1">
              <a:off x="2762485" y="1105630"/>
              <a:ext cx="88109" cy="644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967808" y="3290777"/>
            <a:ext cx="1242293" cy="2097149"/>
            <a:chOff x="1644447" y="2934567"/>
            <a:chExt cx="1242293" cy="2038690"/>
          </a:xfrm>
        </p:grpSpPr>
        <p:sp>
          <p:nvSpPr>
            <p:cNvPr id="93" name="Arc 92"/>
            <p:cNvSpPr/>
            <p:nvPr/>
          </p:nvSpPr>
          <p:spPr>
            <a:xfrm rot="16380027" flipH="1" flipV="1">
              <a:off x="1258815" y="3345331"/>
              <a:ext cx="2013558" cy="1242293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rot="19560027" flipH="1" flipV="1">
              <a:off x="2488010" y="2934567"/>
              <a:ext cx="53108" cy="165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512378" y="2006755"/>
            <a:ext cx="2197449" cy="1118217"/>
            <a:chOff x="6361757" y="2129029"/>
            <a:chExt cx="2197449" cy="1118217"/>
          </a:xfrm>
        </p:grpSpPr>
        <p:sp>
          <p:nvSpPr>
            <p:cNvPr id="66" name="Arc 65"/>
            <p:cNvSpPr/>
            <p:nvPr/>
          </p:nvSpPr>
          <p:spPr>
            <a:xfrm rot="16380027" flipH="1" flipV="1">
              <a:off x="6916771" y="1604811"/>
              <a:ext cx="1087421" cy="2197449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rot="19560027" flipH="1" flipV="1">
              <a:off x="7609479" y="2129029"/>
              <a:ext cx="93941" cy="8958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rot="481934" flipH="1" flipV="1">
            <a:off x="3301786" y="6061038"/>
            <a:ext cx="731546" cy="559894"/>
            <a:chOff x="3389397" y="3254549"/>
            <a:chExt cx="859387" cy="689382"/>
          </a:xfrm>
        </p:grpSpPr>
        <p:sp>
          <p:nvSpPr>
            <p:cNvPr id="60" name="Arc 59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 rot="21304020" flipH="1">
            <a:off x="3385078" y="5355370"/>
            <a:ext cx="731546" cy="559894"/>
            <a:chOff x="3389397" y="3254549"/>
            <a:chExt cx="859387" cy="689382"/>
          </a:xfrm>
        </p:grpSpPr>
        <p:sp>
          <p:nvSpPr>
            <p:cNvPr id="83" name="Arc 82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 rot="20720492" flipV="1">
            <a:off x="2591097" y="2519870"/>
            <a:ext cx="731546" cy="559894"/>
            <a:chOff x="3389397" y="3254549"/>
            <a:chExt cx="859387" cy="689382"/>
          </a:xfrm>
        </p:grpSpPr>
        <p:sp>
          <p:nvSpPr>
            <p:cNvPr id="90" name="Arc 89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919469" y="3614909"/>
            <a:ext cx="762672" cy="338328"/>
            <a:chOff x="3730429" y="4190665"/>
            <a:chExt cx="762672" cy="338328"/>
          </a:xfrm>
        </p:grpSpPr>
        <p:sp>
          <p:nvSpPr>
            <p:cNvPr id="20" name="Rectangle 19"/>
            <p:cNvSpPr/>
            <p:nvPr/>
          </p:nvSpPr>
          <p:spPr>
            <a:xfrm>
              <a:off x="3730429" y="4190665"/>
              <a:ext cx="762672" cy="3383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30717" y="4223895"/>
              <a:ext cx="762096" cy="2718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AU" sz="1200" b="1" dirty="0" smtClean="0"/>
                <a:t>V. Club</a:t>
              </a:r>
              <a:endParaRPr lang="en-AU" sz="1200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845900" y="5270394"/>
            <a:ext cx="998387" cy="330702"/>
            <a:chOff x="3366880" y="4805841"/>
            <a:chExt cx="998387" cy="330702"/>
          </a:xfrm>
        </p:grpSpPr>
        <p:sp>
          <p:nvSpPr>
            <p:cNvPr id="21" name="Rectangle 20"/>
            <p:cNvSpPr/>
            <p:nvPr/>
          </p:nvSpPr>
          <p:spPr>
            <a:xfrm>
              <a:off x="3366880" y="4805841"/>
              <a:ext cx="926824" cy="3307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96869" y="4837023"/>
              <a:ext cx="9683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/>
                <a:t>LNEP/DASC</a:t>
              </a:r>
              <a:endParaRPr lang="en-AU" sz="12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39304" y="4718566"/>
            <a:ext cx="762672" cy="338328"/>
            <a:chOff x="1301356" y="3685430"/>
            <a:chExt cx="1057524" cy="469127"/>
          </a:xfrm>
        </p:grpSpPr>
        <p:sp>
          <p:nvSpPr>
            <p:cNvPr id="22" name="Rectangle 21"/>
            <p:cNvSpPr/>
            <p:nvPr/>
          </p:nvSpPr>
          <p:spPr>
            <a:xfrm>
              <a:off x="1301356" y="3685430"/>
              <a:ext cx="1057524" cy="4691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88839" y="3735327"/>
              <a:ext cx="716342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BASC</a:t>
              </a:r>
              <a:endParaRPr lang="en-AU" sz="12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08267" y="6366421"/>
            <a:ext cx="762672" cy="338328"/>
            <a:chOff x="1232445" y="6033714"/>
            <a:chExt cx="1057524" cy="469127"/>
          </a:xfrm>
        </p:grpSpPr>
        <p:sp>
          <p:nvSpPr>
            <p:cNvPr id="24" name="Rectangle 23"/>
            <p:cNvSpPr/>
            <p:nvPr/>
          </p:nvSpPr>
          <p:spPr>
            <a:xfrm>
              <a:off x="1232445" y="6033714"/>
              <a:ext cx="1057524" cy="4691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2736" y="6083611"/>
              <a:ext cx="583867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AT1</a:t>
              </a:r>
              <a:endParaRPr lang="en-AU" sz="12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15220" y="5814596"/>
            <a:ext cx="831170" cy="338328"/>
            <a:chOff x="1302681" y="4847645"/>
            <a:chExt cx="1152503" cy="469127"/>
          </a:xfrm>
        </p:grpSpPr>
        <p:sp>
          <p:nvSpPr>
            <p:cNvPr id="23" name="Rectangle 22"/>
            <p:cNvSpPr/>
            <p:nvPr/>
          </p:nvSpPr>
          <p:spPr>
            <a:xfrm>
              <a:off x="1302681" y="4847645"/>
              <a:ext cx="1057524" cy="4691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62971" y="4897542"/>
              <a:ext cx="892213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/>
                <a:t>AT2</a:t>
              </a:r>
              <a:endParaRPr lang="en-AU" sz="12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930419" y="4166738"/>
            <a:ext cx="762672" cy="338328"/>
            <a:chOff x="6127798" y="2993666"/>
            <a:chExt cx="1057524" cy="469127"/>
          </a:xfrm>
        </p:grpSpPr>
        <p:sp>
          <p:nvSpPr>
            <p:cNvPr id="39" name="Rectangle 38"/>
            <p:cNvSpPr/>
            <p:nvPr/>
          </p:nvSpPr>
          <p:spPr>
            <a:xfrm>
              <a:off x="6127798" y="2993666"/>
              <a:ext cx="1057524" cy="4691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1049" y="3043563"/>
              <a:ext cx="724166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PNEC</a:t>
              </a:r>
              <a:endParaRPr lang="en-AU" sz="12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36468" y="3031292"/>
            <a:ext cx="762672" cy="338328"/>
            <a:chOff x="4742946" y="3612540"/>
            <a:chExt cx="1057524" cy="469127"/>
          </a:xfrm>
        </p:grpSpPr>
        <p:sp>
          <p:nvSpPr>
            <p:cNvPr id="38" name="Rectangle 37"/>
            <p:cNvSpPr/>
            <p:nvPr/>
          </p:nvSpPr>
          <p:spPr>
            <a:xfrm>
              <a:off x="4742946" y="3612540"/>
              <a:ext cx="1057524" cy="46912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6977" y="3662437"/>
              <a:ext cx="653928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Club</a:t>
              </a:r>
              <a:endParaRPr lang="en-AU" sz="12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946363" y="1959426"/>
            <a:ext cx="762672" cy="338328"/>
            <a:chOff x="5953535" y="4190338"/>
            <a:chExt cx="1057524" cy="469127"/>
          </a:xfrm>
        </p:grpSpPr>
        <p:sp>
          <p:nvSpPr>
            <p:cNvPr id="3" name="Rectangle 2"/>
            <p:cNvSpPr/>
            <p:nvPr/>
          </p:nvSpPr>
          <p:spPr>
            <a:xfrm>
              <a:off x="5953535" y="4190338"/>
              <a:ext cx="1057524" cy="469127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5542" y="4240235"/>
              <a:ext cx="733512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>
                  <a:solidFill>
                    <a:schemeClr val="bg1"/>
                  </a:solidFill>
                </a:rPr>
                <a:t>Basal</a:t>
              </a:r>
              <a:endParaRPr lang="en-A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48181" y="2504041"/>
            <a:ext cx="762674" cy="338328"/>
            <a:chOff x="6078104" y="462500"/>
            <a:chExt cx="1057526" cy="469127"/>
          </a:xfrm>
        </p:grpSpPr>
        <p:sp>
          <p:nvSpPr>
            <p:cNvPr id="37" name="Rectangle 36"/>
            <p:cNvSpPr/>
            <p:nvPr/>
          </p:nvSpPr>
          <p:spPr>
            <a:xfrm>
              <a:off x="6078106" y="462500"/>
              <a:ext cx="1057524" cy="4691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78104" y="512397"/>
              <a:ext cx="1057524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/>
                <a:t>Ciliated</a:t>
              </a:r>
              <a:endParaRPr lang="en-AU" sz="1200" b="1" dirty="0"/>
            </a:p>
          </p:txBody>
        </p:sp>
      </p:grpSp>
      <p:grpSp>
        <p:nvGrpSpPr>
          <p:cNvPr id="77" name="Group 76"/>
          <p:cNvGrpSpPr/>
          <p:nvPr/>
        </p:nvGrpSpPr>
        <p:grpSpPr>
          <a:xfrm rot="481934">
            <a:off x="2555706" y="6031468"/>
            <a:ext cx="731546" cy="559894"/>
            <a:chOff x="3389397" y="3254549"/>
            <a:chExt cx="859387" cy="689382"/>
          </a:xfrm>
        </p:grpSpPr>
        <p:sp>
          <p:nvSpPr>
            <p:cNvPr id="78" name="Arc 77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flipH="1">
            <a:off x="3369338" y="2146623"/>
            <a:ext cx="799641" cy="1049586"/>
            <a:chOff x="853622" y="1848119"/>
            <a:chExt cx="799641" cy="1049586"/>
          </a:xfrm>
        </p:grpSpPr>
        <p:grpSp>
          <p:nvGrpSpPr>
            <p:cNvPr id="76" name="Group 75"/>
            <p:cNvGrpSpPr/>
            <p:nvPr/>
          </p:nvGrpSpPr>
          <p:grpSpPr>
            <a:xfrm rot="481934">
              <a:off x="921717" y="1848119"/>
              <a:ext cx="731546" cy="559894"/>
              <a:chOff x="3389397" y="3254549"/>
              <a:chExt cx="859387" cy="689382"/>
            </a:xfrm>
          </p:grpSpPr>
          <p:sp>
            <p:nvSpPr>
              <p:cNvPr id="72" name="Arc 71"/>
              <p:cNvSpPr/>
              <p:nvPr/>
            </p:nvSpPr>
            <p:spPr>
              <a:xfrm rot="16200000">
                <a:off x="3492626" y="3151320"/>
                <a:ext cx="652929" cy="859387"/>
              </a:xfrm>
              <a:prstGeom prst="arc">
                <a:avLst>
                  <a:gd name="adj1" fmla="val 11733981"/>
                  <a:gd name="adj2" fmla="val 21009197"/>
                </a:avLst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rot="-2220000">
                <a:off x="3777272" y="3890143"/>
                <a:ext cx="53788" cy="53788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 rot="21480000">
              <a:off x="853622" y="1852497"/>
              <a:ext cx="746270" cy="1045208"/>
              <a:chOff x="844954" y="1852497"/>
              <a:chExt cx="746270" cy="1045208"/>
            </a:xfrm>
          </p:grpSpPr>
          <p:sp>
            <p:nvSpPr>
              <p:cNvPr id="81" name="Arc 80"/>
              <p:cNvSpPr/>
              <p:nvPr/>
            </p:nvSpPr>
            <p:spPr>
              <a:xfrm rot="15961934">
                <a:off x="715798" y="1981653"/>
                <a:ext cx="1004582" cy="746270"/>
              </a:xfrm>
              <a:prstGeom prst="arc">
                <a:avLst>
                  <a:gd name="adj1" fmla="val 11733981"/>
                  <a:gd name="adj2" fmla="val 21009197"/>
                </a:avLst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rot="19141934">
                <a:off x="1155302" y="2814948"/>
                <a:ext cx="46708" cy="82757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/>
          <p:cNvGrpSpPr/>
          <p:nvPr/>
        </p:nvGrpSpPr>
        <p:grpSpPr>
          <a:xfrm>
            <a:off x="4947822" y="5682390"/>
            <a:ext cx="2482702" cy="338554"/>
            <a:chOff x="5012858" y="6166884"/>
            <a:chExt cx="2482702" cy="338554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012858" y="6330845"/>
              <a:ext cx="738963" cy="1063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757136" y="6166884"/>
              <a:ext cx="1738424" cy="3385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6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Pneumonectomy</a:t>
              </a:r>
              <a:endParaRPr lang="en-AU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47822" y="2759115"/>
            <a:ext cx="2482702" cy="338554"/>
            <a:chOff x="3501655" y="2379909"/>
            <a:chExt cx="2482702" cy="338554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3501655" y="2543870"/>
              <a:ext cx="738963" cy="1063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4245933" y="2379909"/>
              <a:ext cx="1738424" cy="338554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6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Basal cell ablation</a:t>
              </a:r>
              <a:endParaRPr lang="en-A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47822" y="4182029"/>
            <a:ext cx="3645194" cy="338554"/>
            <a:chOff x="5023678" y="4270738"/>
            <a:chExt cx="3645194" cy="338554"/>
          </a:xfrm>
        </p:grpSpPr>
        <p:cxnSp>
          <p:nvCxnSpPr>
            <p:cNvPr id="98" name="Straight Connector 97"/>
            <p:cNvCxnSpPr/>
            <p:nvPr/>
          </p:nvCxnSpPr>
          <p:spPr>
            <a:xfrm flipV="1">
              <a:off x="5023678" y="4434699"/>
              <a:ext cx="738963" cy="106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767955" y="4270738"/>
              <a:ext cx="2900917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Bleomycin, H1N1 Viral infection</a:t>
              </a:r>
              <a:endParaRPr lang="en-A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rot="17054530">
            <a:off x="2655637" y="3999086"/>
            <a:ext cx="345822" cy="345822"/>
            <a:chOff x="2349484" y="568755"/>
            <a:chExt cx="604716" cy="604716"/>
          </a:xfrm>
        </p:grpSpPr>
        <p:sp>
          <p:nvSpPr>
            <p:cNvPr id="112" name="Arc 111"/>
            <p:cNvSpPr/>
            <p:nvPr/>
          </p:nvSpPr>
          <p:spPr>
            <a:xfrm rot="3211209">
              <a:off x="2349484" y="568755"/>
              <a:ext cx="604716" cy="604716"/>
            </a:xfrm>
            <a:prstGeom prst="arc">
              <a:avLst>
                <a:gd name="adj1" fmla="val 3944325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rot="21341813" flipH="1">
              <a:off x="2762485" y="1105630"/>
              <a:ext cx="88109" cy="644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947822" y="3327370"/>
            <a:ext cx="2071575" cy="338554"/>
            <a:chOff x="3297867" y="2957613"/>
            <a:chExt cx="2071575" cy="338554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3297867" y="3121574"/>
              <a:ext cx="738963" cy="1063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4042145" y="2957613"/>
              <a:ext cx="1327297" cy="33855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600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Naphthalene</a:t>
              </a:r>
              <a:endParaRPr lang="en-AU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47822" y="2205243"/>
            <a:ext cx="3044452" cy="338554"/>
            <a:chOff x="4494031" y="1399943"/>
            <a:chExt cx="3044452" cy="338554"/>
          </a:xfrm>
        </p:grpSpPr>
        <p:cxnSp>
          <p:nvCxnSpPr>
            <p:cNvPr id="124" name="Straight Connector 123"/>
            <p:cNvCxnSpPr/>
            <p:nvPr/>
          </p:nvCxnSpPr>
          <p:spPr>
            <a:xfrm flipV="1">
              <a:off x="4494031" y="1563904"/>
              <a:ext cx="738963" cy="1063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5238308" y="1399943"/>
              <a:ext cx="2300175" cy="33855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</a:t>
              </a:r>
              <a:r>
                <a:rPr lang="en-AU" sz="1600" baseline="-250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AU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luminal cell ablation</a:t>
              </a:r>
              <a:endParaRPr lang="en-A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4908648" y="1037229"/>
            <a:ext cx="3075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Injury: Regeneration/Repair</a:t>
            </a:r>
            <a:endParaRPr lang="en-A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8" name="Group 47"/>
          <p:cNvGrpSpPr/>
          <p:nvPr/>
        </p:nvGrpSpPr>
        <p:grpSpPr>
          <a:xfrm rot="369944">
            <a:off x="2254659" y="3493827"/>
            <a:ext cx="1340247" cy="1424323"/>
            <a:chOff x="2056766" y="3575714"/>
            <a:chExt cx="1340247" cy="1424323"/>
          </a:xfrm>
        </p:grpSpPr>
        <p:sp>
          <p:nvSpPr>
            <p:cNvPr id="86" name="Arc 85"/>
            <p:cNvSpPr/>
            <p:nvPr/>
          </p:nvSpPr>
          <p:spPr>
            <a:xfrm rot="5219973" flipV="1">
              <a:off x="2048065" y="3625448"/>
              <a:ext cx="1357649" cy="134024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rot="2039973" flipV="1">
              <a:off x="2493820" y="3575714"/>
              <a:ext cx="57295" cy="1118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rot="4800000" flipV="1">
              <a:off x="2605278" y="4915469"/>
              <a:ext cx="57295" cy="1118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1972101" y="3964675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?</a:t>
            </a:r>
            <a:endParaRPr lang="en-AU" sz="2000" b="1" dirty="0"/>
          </a:p>
        </p:txBody>
      </p:sp>
      <p:sp>
        <p:nvSpPr>
          <p:cNvPr id="144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496175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Different injuries activate different stem cells: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5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31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36"/>
          <p:cNvGrpSpPr>
            <a:grpSpLocks/>
          </p:cNvGrpSpPr>
          <p:nvPr/>
        </p:nvGrpSpPr>
        <p:grpSpPr bwMode="auto">
          <a:xfrm>
            <a:off x="2411413" y="963613"/>
            <a:ext cx="6624637" cy="3121025"/>
            <a:chOff x="1156" y="607"/>
            <a:chExt cx="4173" cy="1966"/>
          </a:xfrm>
        </p:grpSpPr>
        <p:grpSp>
          <p:nvGrpSpPr>
            <p:cNvPr id="51208" name="Group 7"/>
            <p:cNvGrpSpPr>
              <a:grpSpLocks/>
            </p:cNvGrpSpPr>
            <p:nvPr/>
          </p:nvGrpSpPr>
          <p:grpSpPr bwMode="auto">
            <a:xfrm>
              <a:off x="1156" y="1379"/>
              <a:ext cx="2987" cy="1008"/>
              <a:chOff x="113" y="2377"/>
              <a:chExt cx="3994" cy="1348"/>
            </a:xfrm>
          </p:grpSpPr>
          <p:grpSp>
            <p:nvGrpSpPr>
              <p:cNvPr id="51218" name="Group 8"/>
              <p:cNvGrpSpPr>
                <a:grpSpLocks/>
              </p:cNvGrpSpPr>
              <p:nvPr/>
            </p:nvGrpSpPr>
            <p:grpSpPr bwMode="auto">
              <a:xfrm>
                <a:off x="113" y="2377"/>
                <a:ext cx="3994" cy="1348"/>
                <a:chOff x="113" y="2377"/>
                <a:chExt cx="3994" cy="1348"/>
              </a:xfrm>
            </p:grpSpPr>
            <p:grpSp>
              <p:nvGrpSpPr>
                <p:cNvPr id="51254" name="Group 9"/>
                <p:cNvGrpSpPr>
                  <a:grpSpLocks/>
                </p:cNvGrpSpPr>
                <p:nvPr/>
              </p:nvGrpSpPr>
              <p:grpSpPr bwMode="auto">
                <a:xfrm>
                  <a:off x="113" y="2377"/>
                  <a:ext cx="3994" cy="1348"/>
                  <a:chOff x="113" y="2377"/>
                  <a:chExt cx="3994" cy="1348"/>
                </a:xfrm>
              </p:grpSpPr>
              <p:sp>
                <p:nvSpPr>
                  <p:cNvPr id="51289" name="Freeform 10"/>
                  <p:cNvSpPr>
                    <a:spLocks/>
                  </p:cNvSpPr>
                  <p:nvPr/>
                </p:nvSpPr>
                <p:spPr bwMode="auto">
                  <a:xfrm>
                    <a:off x="113" y="2377"/>
                    <a:ext cx="3956" cy="1283"/>
                  </a:xfrm>
                  <a:custGeom>
                    <a:avLst/>
                    <a:gdLst>
                      <a:gd name="T0" fmla="*/ 196 w 5172"/>
                      <a:gd name="T1" fmla="*/ 1270 h 1296"/>
                      <a:gd name="T2" fmla="*/ 154 w 5172"/>
                      <a:gd name="T3" fmla="*/ 1234 h 1296"/>
                      <a:gd name="T4" fmla="*/ 77 w 5172"/>
                      <a:gd name="T5" fmla="*/ 1152 h 1296"/>
                      <a:gd name="T6" fmla="*/ 42 w 5172"/>
                      <a:gd name="T7" fmla="*/ 1089 h 1296"/>
                      <a:gd name="T8" fmla="*/ 0 w 5172"/>
                      <a:gd name="T9" fmla="*/ 999 h 1296"/>
                      <a:gd name="T10" fmla="*/ 28 w 5172"/>
                      <a:gd name="T11" fmla="*/ 619 h 1296"/>
                      <a:gd name="T12" fmla="*/ 35 w 5172"/>
                      <a:gd name="T13" fmla="*/ 573 h 1296"/>
                      <a:gd name="T14" fmla="*/ 63 w 5172"/>
                      <a:gd name="T15" fmla="*/ 519 h 1296"/>
                      <a:gd name="T16" fmla="*/ 203 w 5172"/>
                      <a:gd name="T17" fmla="*/ 311 h 1296"/>
                      <a:gd name="T18" fmla="*/ 308 w 5172"/>
                      <a:gd name="T19" fmla="*/ 265 h 1296"/>
                      <a:gd name="T20" fmla="*/ 518 w 5172"/>
                      <a:gd name="T21" fmla="*/ 365 h 1296"/>
                      <a:gd name="T22" fmla="*/ 672 w 5172"/>
                      <a:gd name="T23" fmla="*/ 374 h 1296"/>
                      <a:gd name="T24" fmla="*/ 741 w 5172"/>
                      <a:gd name="T25" fmla="*/ 401 h 1296"/>
                      <a:gd name="T26" fmla="*/ 881 w 5172"/>
                      <a:gd name="T27" fmla="*/ 383 h 1296"/>
                      <a:gd name="T28" fmla="*/ 937 w 5172"/>
                      <a:gd name="T29" fmla="*/ 347 h 1296"/>
                      <a:gd name="T30" fmla="*/ 1000 w 5172"/>
                      <a:gd name="T31" fmla="*/ 311 h 1296"/>
                      <a:gd name="T32" fmla="*/ 1056 w 5172"/>
                      <a:gd name="T33" fmla="*/ 256 h 1296"/>
                      <a:gd name="T34" fmla="*/ 1196 w 5172"/>
                      <a:gd name="T35" fmla="*/ 130 h 1296"/>
                      <a:gd name="T36" fmla="*/ 2000 w 5172"/>
                      <a:gd name="T37" fmla="*/ 193 h 1296"/>
                      <a:gd name="T38" fmla="*/ 2105 w 5172"/>
                      <a:gd name="T39" fmla="*/ 166 h 1296"/>
                      <a:gd name="T40" fmla="*/ 2120 w 5172"/>
                      <a:gd name="T41" fmla="*/ 139 h 1296"/>
                      <a:gd name="T42" fmla="*/ 2161 w 5172"/>
                      <a:gd name="T43" fmla="*/ 103 h 1296"/>
                      <a:gd name="T44" fmla="*/ 2196 w 5172"/>
                      <a:gd name="T45" fmla="*/ 57 h 1296"/>
                      <a:gd name="T46" fmla="*/ 2217 w 5172"/>
                      <a:gd name="T47" fmla="*/ 40 h 1296"/>
                      <a:gd name="T48" fmla="*/ 2441 w 5172"/>
                      <a:gd name="T49" fmla="*/ 75 h 1296"/>
                      <a:gd name="T50" fmla="*/ 2483 w 5172"/>
                      <a:gd name="T51" fmla="*/ 94 h 1296"/>
                      <a:gd name="T52" fmla="*/ 2552 w 5172"/>
                      <a:gd name="T53" fmla="*/ 75 h 1296"/>
                      <a:gd name="T54" fmla="*/ 2741 w 5172"/>
                      <a:gd name="T55" fmla="*/ 57 h 1296"/>
                      <a:gd name="T56" fmla="*/ 2952 w 5172"/>
                      <a:gd name="T57" fmla="*/ 66 h 1296"/>
                      <a:gd name="T58" fmla="*/ 3070 w 5172"/>
                      <a:gd name="T59" fmla="*/ 121 h 1296"/>
                      <a:gd name="T60" fmla="*/ 3245 w 5172"/>
                      <a:gd name="T61" fmla="*/ 193 h 1296"/>
                      <a:gd name="T62" fmla="*/ 3329 w 5172"/>
                      <a:gd name="T63" fmla="*/ 230 h 1296"/>
                      <a:gd name="T64" fmla="*/ 3497 w 5172"/>
                      <a:gd name="T65" fmla="*/ 247 h 1296"/>
                      <a:gd name="T66" fmla="*/ 3580 w 5172"/>
                      <a:gd name="T67" fmla="*/ 284 h 1296"/>
                      <a:gd name="T68" fmla="*/ 3637 w 5172"/>
                      <a:gd name="T69" fmla="*/ 338 h 1296"/>
                      <a:gd name="T70" fmla="*/ 3678 w 5172"/>
                      <a:gd name="T71" fmla="*/ 374 h 1296"/>
                      <a:gd name="T72" fmla="*/ 3720 w 5172"/>
                      <a:gd name="T73" fmla="*/ 420 h 1296"/>
                      <a:gd name="T74" fmla="*/ 3818 w 5172"/>
                      <a:gd name="T75" fmla="*/ 528 h 1296"/>
                      <a:gd name="T76" fmla="*/ 3860 w 5172"/>
                      <a:gd name="T77" fmla="*/ 573 h 1296"/>
                      <a:gd name="T78" fmla="*/ 3889 w 5172"/>
                      <a:gd name="T79" fmla="*/ 619 h 1296"/>
                      <a:gd name="T80" fmla="*/ 3923 w 5172"/>
                      <a:gd name="T81" fmla="*/ 709 h 1296"/>
                      <a:gd name="T82" fmla="*/ 3945 w 5172"/>
                      <a:gd name="T83" fmla="*/ 809 h 1296"/>
                      <a:gd name="T84" fmla="*/ 3951 w 5172"/>
                      <a:gd name="T85" fmla="*/ 836 h 1296"/>
                      <a:gd name="T86" fmla="*/ 3896 w 5172"/>
                      <a:gd name="T87" fmla="*/ 971 h 1296"/>
                      <a:gd name="T88" fmla="*/ 3762 w 5172"/>
                      <a:gd name="T89" fmla="*/ 1008 h 1296"/>
                      <a:gd name="T90" fmla="*/ 3518 w 5172"/>
                      <a:gd name="T91" fmla="*/ 1035 h 1296"/>
                      <a:gd name="T92" fmla="*/ 3329 w 5172"/>
                      <a:gd name="T93" fmla="*/ 1080 h 1296"/>
                      <a:gd name="T94" fmla="*/ 3050 w 5172"/>
                      <a:gd name="T95" fmla="*/ 1080 h 1296"/>
                      <a:gd name="T96" fmla="*/ 2832 w 5172"/>
                      <a:gd name="T97" fmla="*/ 1026 h 1296"/>
                      <a:gd name="T98" fmla="*/ 2399 w 5172"/>
                      <a:gd name="T99" fmla="*/ 1026 h 1296"/>
                      <a:gd name="T100" fmla="*/ 2210 w 5172"/>
                      <a:gd name="T101" fmla="*/ 1062 h 1296"/>
                      <a:gd name="T102" fmla="*/ 1700 w 5172"/>
                      <a:gd name="T103" fmla="*/ 1089 h 1296"/>
                      <a:gd name="T104" fmla="*/ 1413 w 5172"/>
                      <a:gd name="T105" fmla="*/ 1171 h 1296"/>
                      <a:gd name="T106" fmla="*/ 1343 w 5172"/>
                      <a:gd name="T107" fmla="*/ 1198 h 1296"/>
                      <a:gd name="T108" fmla="*/ 1231 w 5172"/>
                      <a:gd name="T109" fmla="*/ 1234 h 1296"/>
                      <a:gd name="T110" fmla="*/ 378 w 5172"/>
                      <a:gd name="T111" fmla="*/ 1207 h 1296"/>
                      <a:gd name="T112" fmla="*/ 280 w 5172"/>
                      <a:gd name="T113" fmla="*/ 1243 h 1296"/>
                      <a:gd name="T114" fmla="*/ 168 w 5172"/>
                      <a:gd name="T115" fmla="*/ 1279 h 1296"/>
                      <a:gd name="T116" fmla="*/ 196 w 5172"/>
                      <a:gd name="T117" fmla="*/ 1270 h 129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5172"/>
                      <a:gd name="T178" fmla="*/ 0 h 1296"/>
                      <a:gd name="T179" fmla="*/ 5172 w 5172"/>
                      <a:gd name="T180" fmla="*/ 1296 h 129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5172" h="1296">
                        <a:moveTo>
                          <a:pt x="256" y="1283"/>
                        </a:moveTo>
                        <a:cubicBezTo>
                          <a:pt x="238" y="1271"/>
                          <a:pt x="216" y="1263"/>
                          <a:pt x="201" y="1247"/>
                        </a:cubicBezTo>
                        <a:cubicBezTo>
                          <a:pt x="164" y="1209"/>
                          <a:pt x="147" y="1179"/>
                          <a:pt x="101" y="1164"/>
                        </a:cubicBezTo>
                        <a:cubicBezTo>
                          <a:pt x="90" y="1131"/>
                          <a:pt x="74" y="1126"/>
                          <a:pt x="55" y="1100"/>
                        </a:cubicBezTo>
                        <a:cubicBezTo>
                          <a:pt x="25" y="1058"/>
                          <a:pt x="21" y="1049"/>
                          <a:pt x="0" y="1009"/>
                        </a:cubicBezTo>
                        <a:cubicBezTo>
                          <a:pt x="6" y="877"/>
                          <a:pt x="12" y="754"/>
                          <a:pt x="37" y="625"/>
                        </a:cubicBezTo>
                        <a:cubicBezTo>
                          <a:pt x="40" y="610"/>
                          <a:pt x="40" y="593"/>
                          <a:pt x="46" y="579"/>
                        </a:cubicBezTo>
                        <a:cubicBezTo>
                          <a:pt x="55" y="559"/>
                          <a:pt x="83" y="524"/>
                          <a:pt x="83" y="524"/>
                        </a:cubicBezTo>
                        <a:cubicBezTo>
                          <a:pt x="107" y="429"/>
                          <a:pt x="185" y="367"/>
                          <a:pt x="265" y="314"/>
                        </a:cubicBezTo>
                        <a:cubicBezTo>
                          <a:pt x="286" y="235"/>
                          <a:pt x="318" y="260"/>
                          <a:pt x="403" y="268"/>
                        </a:cubicBezTo>
                        <a:cubicBezTo>
                          <a:pt x="497" y="292"/>
                          <a:pt x="577" y="361"/>
                          <a:pt x="677" y="369"/>
                        </a:cubicBezTo>
                        <a:cubicBezTo>
                          <a:pt x="744" y="374"/>
                          <a:pt x="811" y="375"/>
                          <a:pt x="878" y="378"/>
                        </a:cubicBezTo>
                        <a:cubicBezTo>
                          <a:pt x="945" y="400"/>
                          <a:pt x="914" y="391"/>
                          <a:pt x="969" y="405"/>
                        </a:cubicBezTo>
                        <a:cubicBezTo>
                          <a:pt x="1030" y="399"/>
                          <a:pt x="1091" y="397"/>
                          <a:pt x="1152" y="387"/>
                        </a:cubicBezTo>
                        <a:cubicBezTo>
                          <a:pt x="1190" y="381"/>
                          <a:pt x="1196" y="368"/>
                          <a:pt x="1225" y="351"/>
                        </a:cubicBezTo>
                        <a:cubicBezTo>
                          <a:pt x="1297" y="309"/>
                          <a:pt x="1225" y="355"/>
                          <a:pt x="1308" y="314"/>
                        </a:cubicBezTo>
                        <a:cubicBezTo>
                          <a:pt x="1336" y="300"/>
                          <a:pt x="1355" y="276"/>
                          <a:pt x="1381" y="259"/>
                        </a:cubicBezTo>
                        <a:cubicBezTo>
                          <a:pt x="1415" y="192"/>
                          <a:pt x="1494" y="154"/>
                          <a:pt x="1564" y="131"/>
                        </a:cubicBezTo>
                        <a:cubicBezTo>
                          <a:pt x="1915" y="134"/>
                          <a:pt x="2323" y="0"/>
                          <a:pt x="2615" y="195"/>
                        </a:cubicBezTo>
                        <a:cubicBezTo>
                          <a:pt x="2661" y="187"/>
                          <a:pt x="2716" y="197"/>
                          <a:pt x="2752" y="168"/>
                        </a:cubicBezTo>
                        <a:cubicBezTo>
                          <a:pt x="2761" y="161"/>
                          <a:pt x="2763" y="147"/>
                          <a:pt x="2771" y="140"/>
                        </a:cubicBezTo>
                        <a:cubicBezTo>
                          <a:pt x="2787" y="126"/>
                          <a:pt x="2807" y="116"/>
                          <a:pt x="2825" y="104"/>
                        </a:cubicBezTo>
                        <a:cubicBezTo>
                          <a:pt x="2843" y="92"/>
                          <a:pt x="2853" y="70"/>
                          <a:pt x="2871" y="58"/>
                        </a:cubicBezTo>
                        <a:cubicBezTo>
                          <a:pt x="2880" y="52"/>
                          <a:pt x="2890" y="46"/>
                          <a:pt x="2899" y="40"/>
                        </a:cubicBezTo>
                        <a:cubicBezTo>
                          <a:pt x="2996" y="54"/>
                          <a:pt x="3094" y="64"/>
                          <a:pt x="3191" y="76"/>
                        </a:cubicBezTo>
                        <a:cubicBezTo>
                          <a:pt x="3209" y="82"/>
                          <a:pt x="3227" y="96"/>
                          <a:pt x="3246" y="95"/>
                        </a:cubicBezTo>
                        <a:cubicBezTo>
                          <a:pt x="3277" y="93"/>
                          <a:pt x="3306" y="79"/>
                          <a:pt x="3337" y="76"/>
                        </a:cubicBezTo>
                        <a:cubicBezTo>
                          <a:pt x="3419" y="67"/>
                          <a:pt x="3502" y="64"/>
                          <a:pt x="3584" y="58"/>
                        </a:cubicBezTo>
                        <a:cubicBezTo>
                          <a:pt x="3665" y="6"/>
                          <a:pt x="3772" y="39"/>
                          <a:pt x="3859" y="67"/>
                        </a:cubicBezTo>
                        <a:cubicBezTo>
                          <a:pt x="3907" y="99"/>
                          <a:pt x="3962" y="100"/>
                          <a:pt x="4014" y="122"/>
                        </a:cubicBezTo>
                        <a:cubicBezTo>
                          <a:pt x="4089" y="154"/>
                          <a:pt x="4165" y="172"/>
                          <a:pt x="4243" y="195"/>
                        </a:cubicBezTo>
                        <a:cubicBezTo>
                          <a:pt x="4273" y="204"/>
                          <a:pt x="4319" y="229"/>
                          <a:pt x="4352" y="232"/>
                        </a:cubicBezTo>
                        <a:cubicBezTo>
                          <a:pt x="4487" y="245"/>
                          <a:pt x="4413" y="239"/>
                          <a:pt x="4572" y="250"/>
                        </a:cubicBezTo>
                        <a:cubicBezTo>
                          <a:pt x="4609" y="257"/>
                          <a:pt x="4650" y="263"/>
                          <a:pt x="4681" y="287"/>
                        </a:cubicBezTo>
                        <a:cubicBezTo>
                          <a:pt x="4757" y="346"/>
                          <a:pt x="4696" y="322"/>
                          <a:pt x="4755" y="341"/>
                        </a:cubicBezTo>
                        <a:cubicBezTo>
                          <a:pt x="4775" y="402"/>
                          <a:pt x="4745" y="338"/>
                          <a:pt x="4809" y="378"/>
                        </a:cubicBezTo>
                        <a:cubicBezTo>
                          <a:pt x="4921" y="449"/>
                          <a:pt x="4774" y="394"/>
                          <a:pt x="4864" y="424"/>
                        </a:cubicBezTo>
                        <a:cubicBezTo>
                          <a:pt x="4915" y="473"/>
                          <a:pt x="4923" y="498"/>
                          <a:pt x="4992" y="533"/>
                        </a:cubicBezTo>
                        <a:cubicBezTo>
                          <a:pt x="5040" y="604"/>
                          <a:pt x="4975" y="518"/>
                          <a:pt x="5047" y="579"/>
                        </a:cubicBezTo>
                        <a:cubicBezTo>
                          <a:pt x="5062" y="592"/>
                          <a:pt x="5070" y="611"/>
                          <a:pt x="5084" y="625"/>
                        </a:cubicBezTo>
                        <a:cubicBezTo>
                          <a:pt x="5100" y="657"/>
                          <a:pt x="5109" y="687"/>
                          <a:pt x="5129" y="716"/>
                        </a:cubicBezTo>
                        <a:cubicBezTo>
                          <a:pt x="5143" y="780"/>
                          <a:pt x="5134" y="748"/>
                          <a:pt x="5157" y="817"/>
                        </a:cubicBezTo>
                        <a:cubicBezTo>
                          <a:pt x="5160" y="826"/>
                          <a:pt x="5166" y="844"/>
                          <a:pt x="5166" y="844"/>
                        </a:cubicBezTo>
                        <a:cubicBezTo>
                          <a:pt x="5150" y="941"/>
                          <a:pt x="5172" y="961"/>
                          <a:pt x="5093" y="981"/>
                        </a:cubicBezTo>
                        <a:cubicBezTo>
                          <a:pt x="5051" y="1026"/>
                          <a:pt x="4975" y="1014"/>
                          <a:pt x="4919" y="1018"/>
                        </a:cubicBezTo>
                        <a:cubicBezTo>
                          <a:pt x="4795" y="1049"/>
                          <a:pt x="4798" y="1038"/>
                          <a:pt x="4599" y="1045"/>
                        </a:cubicBezTo>
                        <a:cubicBezTo>
                          <a:pt x="4509" y="1078"/>
                          <a:pt x="4454" y="1084"/>
                          <a:pt x="4352" y="1091"/>
                        </a:cubicBezTo>
                        <a:cubicBezTo>
                          <a:pt x="4199" y="1122"/>
                          <a:pt x="4264" y="1108"/>
                          <a:pt x="3987" y="1091"/>
                        </a:cubicBezTo>
                        <a:cubicBezTo>
                          <a:pt x="3884" y="1062"/>
                          <a:pt x="3817" y="1049"/>
                          <a:pt x="3703" y="1036"/>
                        </a:cubicBezTo>
                        <a:cubicBezTo>
                          <a:pt x="3513" y="1048"/>
                          <a:pt x="3327" y="1026"/>
                          <a:pt x="3136" y="1036"/>
                        </a:cubicBezTo>
                        <a:cubicBezTo>
                          <a:pt x="3053" y="1048"/>
                          <a:pt x="2974" y="1065"/>
                          <a:pt x="2889" y="1073"/>
                        </a:cubicBezTo>
                        <a:cubicBezTo>
                          <a:pt x="2673" y="1116"/>
                          <a:pt x="2431" y="1097"/>
                          <a:pt x="2222" y="1100"/>
                        </a:cubicBezTo>
                        <a:cubicBezTo>
                          <a:pt x="2092" y="1113"/>
                          <a:pt x="1975" y="1160"/>
                          <a:pt x="1847" y="1183"/>
                        </a:cubicBezTo>
                        <a:cubicBezTo>
                          <a:pt x="1779" y="1217"/>
                          <a:pt x="1846" y="1188"/>
                          <a:pt x="1756" y="1210"/>
                        </a:cubicBezTo>
                        <a:cubicBezTo>
                          <a:pt x="1701" y="1224"/>
                          <a:pt x="1666" y="1238"/>
                          <a:pt x="1609" y="1247"/>
                        </a:cubicBezTo>
                        <a:cubicBezTo>
                          <a:pt x="1149" y="1220"/>
                          <a:pt x="1058" y="1212"/>
                          <a:pt x="494" y="1219"/>
                        </a:cubicBezTo>
                        <a:cubicBezTo>
                          <a:pt x="450" y="1228"/>
                          <a:pt x="409" y="1242"/>
                          <a:pt x="366" y="1256"/>
                        </a:cubicBezTo>
                        <a:cubicBezTo>
                          <a:pt x="320" y="1271"/>
                          <a:pt x="267" y="1276"/>
                          <a:pt x="220" y="1292"/>
                        </a:cubicBezTo>
                        <a:cubicBezTo>
                          <a:pt x="208" y="1296"/>
                          <a:pt x="244" y="1286"/>
                          <a:pt x="256" y="128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>
                          <a:alpha val="18999"/>
                        </a:schemeClr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grpSp>
                <p:nvGrpSpPr>
                  <p:cNvPr id="51290" name="Group 11"/>
                  <p:cNvGrpSpPr>
                    <a:grpSpLocks/>
                  </p:cNvGrpSpPr>
                  <p:nvPr/>
                </p:nvGrpSpPr>
                <p:grpSpPr bwMode="auto">
                  <a:xfrm rot="-278939">
                    <a:off x="343" y="3553"/>
                    <a:ext cx="3718" cy="172"/>
                    <a:chOff x="1153" y="2958"/>
                    <a:chExt cx="4040" cy="911"/>
                  </a:xfrm>
                </p:grpSpPr>
                <p:sp>
                  <p:nvSpPr>
                    <p:cNvPr id="51321" name="Line 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53" y="2958"/>
                      <a:ext cx="3496" cy="23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2" name="Line 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89" y="3094"/>
                      <a:ext cx="3496" cy="23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3" name="Line 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25" y="3230"/>
                      <a:ext cx="3496" cy="23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4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1" y="3366"/>
                      <a:ext cx="3496" cy="23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5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97" y="3502"/>
                      <a:ext cx="3496" cy="23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6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25" y="2985"/>
                      <a:ext cx="1047" cy="7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7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61" y="3121"/>
                      <a:ext cx="1047" cy="7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8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60" y="3067"/>
                      <a:ext cx="1047" cy="7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29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99" y="3022"/>
                      <a:ext cx="1047" cy="7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30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94" y="3022"/>
                      <a:ext cx="1047" cy="7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  <p:sp>
                  <p:nvSpPr>
                    <p:cNvPr id="51331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83" y="2976"/>
                      <a:ext cx="1047" cy="7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AU"/>
                    </a:p>
                  </p:txBody>
                </p:sp>
              </p:grpSp>
              <p:sp>
                <p:nvSpPr>
                  <p:cNvPr id="51291" name="Freeform 23"/>
                  <p:cNvSpPr>
                    <a:spLocks/>
                  </p:cNvSpPr>
                  <p:nvPr/>
                </p:nvSpPr>
                <p:spPr bwMode="auto">
                  <a:xfrm rot="-149054">
                    <a:off x="348" y="3220"/>
                    <a:ext cx="3715" cy="330"/>
                  </a:xfrm>
                  <a:custGeom>
                    <a:avLst/>
                    <a:gdLst>
                      <a:gd name="T0" fmla="*/ 0 w 4521"/>
                      <a:gd name="T1" fmla="*/ 330 h 503"/>
                      <a:gd name="T2" fmla="*/ 71 w 4521"/>
                      <a:gd name="T3" fmla="*/ 221 h 503"/>
                      <a:gd name="T4" fmla="*/ 122 w 4521"/>
                      <a:gd name="T5" fmla="*/ 210 h 503"/>
                      <a:gd name="T6" fmla="*/ 158 w 4521"/>
                      <a:gd name="T7" fmla="*/ 175 h 503"/>
                      <a:gd name="T8" fmla="*/ 193 w 4521"/>
                      <a:gd name="T9" fmla="*/ 164 h 503"/>
                      <a:gd name="T10" fmla="*/ 301 w 4521"/>
                      <a:gd name="T11" fmla="*/ 129 h 503"/>
                      <a:gd name="T12" fmla="*/ 860 w 4521"/>
                      <a:gd name="T13" fmla="*/ 78 h 503"/>
                      <a:gd name="T14" fmla="*/ 1671 w 4521"/>
                      <a:gd name="T15" fmla="*/ 78 h 503"/>
                      <a:gd name="T16" fmla="*/ 1771 w 4521"/>
                      <a:gd name="T17" fmla="*/ 44 h 503"/>
                      <a:gd name="T18" fmla="*/ 2151 w 4521"/>
                      <a:gd name="T19" fmla="*/ 44 h 503"/>
                      <a:gd name="T20" fmla="*/ 2524 w 4521"/>
                      <a:gd name="T21" fmla="*/ 26 h 503"/>
                      <a:gd name="T22" fmla="*/ 2782 w 4521"/>
                      <a:gd name="T23" fmla="*/ 49 h 503"/>
                      <a:gd name="T24" fmla="*/ 3090 w 4521"/>
                      <a:gd name="T25" fmla="*/ 66 h 503"/>
                      <a:gd name="T26" fmla="*/ 3399 w 4521"/>
                      <a:gd name="T27" fmla="*/ 101 h 503"/>
                      <a:gd name="T28" fmla="*/ 3528 w 4521"/>
                      <a:gd name="T29" fmla="*/ 112 h 503"/>
                      <a:gd name="T30" fmla="*/ 3643 w 4521"/>
                      <a:gd name="T31" fmla="*/ 141 h 503"/>
                      <a:gd name="T32" fmla="*/ 3715 w 4521"/>
                      <a:gd name="T33" fmla="*/ 147 h 503"/>
                      <a:gd name="T34" fmla="*/ 3650 w 4521"/>
                      <a:gd name="T35" fmla="*/ 170 h 503"/>
                      <a:gd name="T36" fmla="*/ 3579 w 4521"/>
                      <a:gd name="T37" fmla="*/ 192 h 503"/>
                      <a:gd name="T38" fmla="*/ 3442 w 4521"/>
                      <a:gd name="T39" fmla="*/ 227 h 503"/>
                      <a:gd name="T40" fmla="*/ 3169 w 4521"/>
                      <a:gd name="T41" fmla="*/ 261 h 503"/>
                      <a:gd name="T42" fmla="*/ 2746 w 4521"/>
                      <a:gd name="T43" fmla="*/ 296 h 503"/>
                      <a:gd name="T44" fmla="*/ 2417 w 4521"/>
                      <a:gd name="T45" fmla="*/ 244 h 503"/>
                      <a:gd name="T46" fmla="*/ 2395 w 4521"/>
                      <a:gd name="T47" fmla="*/ 233 h 503"/>
                      <a:gd name="T48" fmla="*/ 0 w 4521"/>
                      <a:gd name="T49" fmla="*/ 330 h 5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4521"/>
                      <a:gd name="T76" fmla="*/ 0 h 503"/>
                      <a:gd name="T77" fmla="*/ 4521 w 4521"/>
                      <a:gd name="T78" fmla="*/ 503 h 5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4521" h="503">
                        <a:moveTo>
                          <a:pt x="0" y="503"/>
                        </a:moveTo>
                        <a:cubicBezTo>
                          <a:pt x="19" y="447"/>
                          <a:pt x="22" y="363"/>
                          <a:pt x="87" y="337"/>
                        </a:cubicBezTo>
                        <a:cubicBezTo>
                          <a:pt x="107" y="329"/>
                          <a:pt x="128" y="326"/>
                          <a:pt x="148" y="320"/>
                        </a:cubicBezTo>
                        <a:cubicBezTo>
                          <a:pt x="164" y="304"/>
                          <a:pt x="174" y="281"/>
                          <a:pt x="192" y="267"/>
                        </a:cubicBezTo>
                        <a:cubicBezTo>
                          <a:pt x="204" y="258"/>
                          <a:pt x="221" y="256"/>
                          <a:pt x="235" y="250"/>
                        </a:cubicBezTo>
                        <a:cubicBezTo>
                          <a:pt x="306" y="218"/>
                          <a:pt x="268" y="220"/>
                          <a:pt x="366" y="197"/>
                        </a:cubicBezTo>
                        <a:cubicBezTo>
                          <a:pt x="521" y="50"/>
                          <a:pt x="990" y="121"/>
                          <a:pt x="1047" y="119"/>
                        </a:cubicBezTo>
                        <a:cubicBezTo>
                          <a:pt x="1426" y="124"/>
                          <a:pt x="1687" y="144"/>
                          <a:pt x="2033" y="119"/>
                        </a:cubicBezTo>
                        <a:cubicBezTo>
                          <a:pt x="2071" y="93"/>
                          <a:pt x="2111" y="81"/>
                          <a:pt x="2155" y="67"/>
                        </a:cubicBezTo>
                        <a:cubicBezTo>
                          <a:pt x="2340" y="73"/>
                          <a:pt x="2442" y="85"/>
                          <a:pt x="2618" y="67"/>
                        </a:cubicBezTo>
                        <a:cubicBezTo>
                          <a:pt x="2681" y="0"/>
                          <a:pt x="3008" y="38"/>
                          <a:pt x="3072" y="40"/>
                        </a:cubicBezTo>
                        <a:cubicBezTo>
                          <a:pt x="3176" y="58"/>
                          <a:pt x="3280" y="69"/>
                          <a:pt x="3386" y="75"/>
                        </a:cubicBezTo>
                        <a:cubicBezTo>
                          <a:pt x="3492" y="112"/>
                          <a:pt x="3677" y="99"/>
                          <a:pt x="3761" y="101"/>
                        </a:cubicBezTo>
                        <a:cubicBezTo>
                          <a:pt x="3881" y="143"/>
                          <a:pt x="4011" y="147"/>
                          <a:pt x="4137" y="154"/>
                        </a:cubicBezTo>
                        <a:cubicBezTo>
                          <a:pt x="4240" y="176"/>
                          <a:pt x="4106" y="150"/>
                          <a:pt x="4294" y="171"/>
                        </a:cubicBezTo>
                        <a:cubicBezTo>
                          <a:pt x="4342" y="176"/>
                          <a:pt x="4386" y="210"/>
                          <a:pt x="4433" y="215"/>
                        </a:cubicBezTo>
                        <a:cubicBezTo>
                          <a:pt x="4462" y="218"/>
                          <a:pt x="4492" y="221"/>
                          <a:pt x="4521" y="224"/>
                        </a:cubicBezTo>
                        <a:cubicBezTo>
                          <a:pt x="4495" y="249"/>
                          <a:pt x="4475" y="247"/>
                          <a:pt x="4442" y="259"/>
                        </a:cubicBezTo>
                        <a:cubicBezTo>
                          <a:pt x="4412" y="270"/>
                          <a:pt x="4386" y="284"/>
                          <a:pt x="4355" y="293"/>
                        </a:cubicBezTo>
                        <a:cubicBezTo>
                          <a:pt x="4316" y="332"/>
                          <a:pt x="4241" y="339"/>
                          <a:pt x="4189" y="346"/>
                        </a:cubicBezTo>
                        <a:cubicBezTo>
                          <a:pt x="4077" y="361"/>
                          <a:pt x="3969" y="387"/>
                          <a:pt x="3857" y="398"/>
                        </a:cubicBezTo>
                        <a:cubicBezTo>
                          <a:pt x="3691" y="441"/>
                          <a:pt x="3512" y="441"/>
                          <a:pt x="3342" y="451"/>
                        </a:cubicBezTo>
                        <a:cubicBezTo>
                          <a:pt x="3183" y="500"/>
                          <a:pt x="3078" y="410"/>
                          <a:pt x="2941" y="372"/>
                        </a:cubicBezTo>
                        <a:cubicBezTo>
                          <a:pt x="2932" y="366"/>
                          <a:pt x="2915" y="355"/>
                          <a:pt x="2915" y="355"/>
                        </a:cubicBezTo>
                        <a:lnTo>
                          <a:pt x="0" y="50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grpSp>
                <p:nvGrpSpPr>
                  <p:cNvPr id="51292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020" y="2929"/>
                    <a:ext cx="1368" cy="364"/>
                    <a:chOff x="2072" y="2929"/>
                    <a:chExt cx="1368" cy="364"/>
                  </a:xfrm>
                </p:grpSpPr>
                <p:grpSp>
                  <p:nvGrpSpPr>
                    <p:cNvPr id="51309" name="Group 25"/>
                    <p:cNvGrpSpPr>
                      <a:grpSpLocks/>
                    </p:cNvGrpSpPr>
                    <p:nvPr/>
                  </p:nvGrpSpPr>
                  <p:grpSpPr bwMode="auto">
                    <a:xfrm rot="-315881">
                      <a:off x="2072" y="2962"/>
                      <a:ext cx="423" cy="316"/>
                      <a:chOff x="1108" y="3475"/>
                      <a:chExt cx="729" cy="545"/>
                    </a:xfrm>
                  </p:grpSpPr>
                  <p:sp>
                    <p:nvSpPr>
                      <p:cNvPr id="5131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8" y="3475"/>
                        <a:ext cx="729" cy="545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20" name="Oval 27"/>
                      <p:cNvSpPr>
                        <a:spLocks noChangeArrowheads="1"/>
                      </p:cNvSpPr>
                      <p:nvPr/>
                    </p:nvSpPr>
                    <p:spPr bwMode="auto">
                      <a:xfrm rot="-6811284">
                        <a:off x="1364" y="3601"/>
                        <a:ext cx="211" cy="356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310" name="Group 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79" y="2931"/>
                      <a:ext cx="424" cy="317"/>
                      <a:chOff x="2379" y="3838"/>
                      <a:chExt cx="424" cy="317"/>
                    </a:xfrm>
                  </p:grpSpPr>
                  <p:sp>
                    <p:nvSpPr>
                      <p:cNvPr id="51317" name="Freeform 29"/>
                      <p:cNvSpPr>
                        <a:spLocks/>
                      </p:cNvSpPr>
                      <p:nvPr/>
                    </p:nvSpPr>
                    <p:spPr bwMode="auto">
                      <a:xfrm rot="-638826">
                        <a:off x="2379" y="3838"/>
                        <a:ext cx="424" cy="317"/>
                      </a:xfrm>
                      <a:custGeom>
                        <a:avLst/>
                        <a:gdLst>
                          <a:gd name="T0" fmla="*/ 0 w 729"/>
                          <a:gd name="T1" fmla="*/ 309 h 545"/>
                          <a:gd name="T2" fmla="*/ 10 w 729"/>
                          <a:gd name="T3" fmla="*/ 278 h 545"/>
                          <a:gd name="T4" fmla="*/ 16 w 729"/>
                          <a:gd name="T5" fmla="*/ 263 h 545"/>
                          <a:gd name="T6" fmla="*/ 107 w 729"/>
                          <a:gd name="T7" fmla="*/ 53 h 545"/>
                          <a:gd name="T8" fmla="*/ 266 w 729"/>
                          <a:gd name="T9" fmla="*/ 0 h 545"/>
                          <a:gd name="T10" fmla="*/ 371 w 729"/>
                          <a:gd name="T11" fmla="*/ 53 h 545"/>
                          <a:gd name="T12" fmla="*/ 424 w 729"/>
                          <a:gd name="T13" fmla="*/ 185 h 545"/>
                          <a:gd name="T14" fmla="*/ 424 w 729"/>
                          <a:gd name="T15" fmla="*/ 264 h 545"/>
                          <a:gd name="T16" fmla="*/ 424 w 729"/>
                          <a:gd name="T17" fmla="*/ 317 h 545"/>
                          <a:gd name="T18" fmla="*/ 81 w 729"/>
                          <a:gd name="T19" fmla="*/ 290 h 545"/>
                          <a:gd name="T20" fmla="*/ 0 w 729"/>
                          <a:gd name="T21" fmla="*/ 309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FF00"/>
                          </a:gs>
                          <a:gs pos="100000">
                            <a:srgbClr val="CC99FF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18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 rot="-7450110">
                        <a:off x="2531" y="3911"/>
                        <a:ext cx="123" cy="207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fol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311" name="Group 31"/>
                    <p:cNvGrpSpPr>
                      <a:grpSpLocks/>
                    </p:cNvGrpSpPr>
                    <p:nvPr/>
                  </p:nvGrpSpPr>
                  <p:grpSpPr bwMode="auto">
                    <a:xfrm rot="228844">
                      <a:off x="2674" y="2929"/>
                      <a:ext cx="423" cy="316"/>
                      <a:chOff x="1108" y="3475"/>
                      <a:chExt cx="729" cy="545"/>
                    </a:xfrm>
                  </p:grpSpPr>
                  <p:sp>
                    <p:nvSpPr>
                      <p:cNvPr id="51315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8" y="3475"/>
                        <a:ext cx="729" cy="545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16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 rot="-6811284">
                        <a:off x="1364" y="3601"/>
                        <a:ext cx="211" cy="356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312" name="Group 34"/>
                    <p:cNvGrpSpPr>
                      <a:grpSpLocks/>
                    </p:cNvGrpSpPr>
                    <p:nvPr/>
                  </p:nvGrpSpPr>
                  <p:grpSpPr bwMode="auto">
                    <a:xfrm rot="549720" flipH="1">
                      <a:off x="3016" y="2976"/>
                      <a:ext cx="424" cy="317"/>
                      <a:chOff x="1108" y="3475"/>
                      <a:chExt cx="729" cy="545"/>
                    </a:xfrm>
                  </p:grpSpPr>
                  <p:sp>
                    <p:nvSpPr>
                      <p:cNvPr id="51313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8" y="3475"/>
                        <a:ext cx="729" cy="545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14" name="Oval 36"/>
                      <p:cNvSpPr>
                        <a:spLocks noChangeArrowheads="1"/>
                      </p:cNvSpPr>
                      <p:nvPr/>
                    </p:nvSpPr>
                    <p:spPr bwMode="auto">
                      <a:xfrm rot="6811284" flipH="1">
                        <a:off x="1364" y="3601"/>
                        <a:ext cx="211" cy="356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</p:grpSp>
              <p:grpSp>
                <p:nvGrpSpPr>
                  <p:cNvPr id="5129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01" y="3242"/>
                    <a:ext cx="3806" cy="479"/>
                    <a:chOff x="353" y="3242"/>
                    <a:chExt cx="3806" cy="479"/>
                  </a:xfrm>
                </p:grpSpPr>
                <p:grpSp>
                  <p:nvGrpSpPr>
                    <p:cNvPr id="51294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8" y="3306"/>
                      <a:ext cx="1686" cy="228"/>
                      <a:chOff x="618" y="3306"/>
                      <a:chExt cx="1686" cy="228"/>
                    </a:xfrm>
                  </p:grpSpPr>
                  <p:sp>
                    <p:nvSpPr>
                      <p:cNvPr id="51307" name="Freeform 39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618" y="3306"/>
                        <a:ext cx="1686" cy="228"/>
                      </a:xfrm>
                      <a:custGeom>
                        <a:avLst/>
                        <a:gdLst>
                          <a:gd name="T0" fmla="*/ 16 w 2249"/>
                          <a:gd name="T1" fmla="*/ 111 h 448"/>
                          <a:gd name="T2" fmla="*/ 154 w 2249"/>
                          <a:gd name="T3" fmla="*/ 93 h 448"/>
                          <a:gd name="T4" fmla="*/ 229 w 2249"/>
                          <a:gd name="T5" fmla="*/ 74 h 448"/>
                          <a:gd name="T6" fmla="*/ 407 w 2249"/>
                          <a:gd name="T7" fmla="*/ 46 h 448"/>
                          <a:gd name="T8" fmla="*/ 675 w 2249"/>
                          <a:gd name="T9" fmla="*/ 28 h 448"/>
                          <a:gd name="T10" fmla="*/ 1134 w 2249"/>
                          <a:gd name="T11" fmla="*/ 42 h 448"/>
                          <a:gd name="T12" fmla="*/ 1264 w 2249"/>
                          <a:gd name="T13" fmla="*/ 56 h 448"/>
                          <a:gd name="T14" fmla="*/ 1360 w 2249"/>
                          <a:gd name="T15" fmla="*/ 65 h 448"/>
                          <a:gd name="T16" fmla="*/ 1655 w 2249"/>
                          <a:gd name="T17" fmla="*/ 107 h 448"/>
                          <a:gd name="T18" fmla="*/ 1593 w 2249"/>
                          <a:gd name="T19" fmla="*/ 149 h 448"/>
                          <a:gd name="T20" fmla="*/ 1230 w 2249"/>
                          <a:gd name="T21" fmla="*/ 154 h 448"/>
                          <a:gd name="T22" fmla="*/ 1017 w 2249"/>
                          <a:gd name="T23" fmla="*/ 172 h 448"/>
                          <a:gd name="T24" fmla="*/ 839 w 2249"/>
                          <a:gd name="T25" fmla="*/ 214 h 448"/>
                          <a:gd name="T26" fmla="*/ 798 w 2249"/>
                          <a:gd name="T27" fmla="*/ 223 h 448"/>
                          <a:gd name="T28" fmla="*/ 777 w 2249"/>
                          <a:gd name="T29" fmla="*/ 228 h 448"/>
                          <a:gd name="T30" fmla="*/ 319 w 2249"/>
                          <a:gd name="T31" fmla="*/ 209 h 448"/>
                          <a:gd name="T32" fmla="*/ 188 w 2249"/>
                          <a:gd name="T33" fmla="*/ 163 h 448"/>
                          <a:gd name="T34" fmla="*/ 79 w 2249"/>
                          <a:gd name="T35" fmla="*/ 154 h 448"/>
                          <a:gd name="T36" fmla="*/ 58 w 2249"/>
                          <a:gd name="T37" fmla="*/ 144 h 448"/>
                          <a:gd name="T38" fmla="*/ 3 w 2249"/>
                          <a:gd name="T39" fmla="*/ 135 h 448"/>
                          <a:gd name="T40" fmla="*/ 16 w 2249"/>
                          <a:gd name="T41" fmla="*/ 11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08" name="Oval 40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1089" y="3416"/>
                        <a:ext cx="340" cy="7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295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59" y="3406"/>
                      <a:ext cx="1686" cy="228"/>
                      <a:chOff x="1259" y="3406"/>
                      <a:chExt cx="1686" cy="228"/>
                    </a:xfrm>
                  </p:grpSpPr>
                  <p:sp>
                    <p:nvSpPr>
                      <p:cNvPr id="51305" name="Freeform 42"/>
                      <p:cNvSpPr>
                        <a:spLocks/>
                      </p:cNvSpPr>
                      <p:nvPr/>
                    </p:nvSpPr>
                    <p:spPr bwMode="auto">
                      <a:xfrm rot="21439599" flipV="1">
                        <a:off x="1259" y="3406"/>
                        <a:ext cx="1686" cy="228"/>
                      </a:xfrm>
                      <a:custGeom>
                        <a:avLst/>
                        <a:gdLst>
                          <a:gd name="T0" fmla="*/ 16 w 2249"/>
                          <a:gd name="T1" fmla="*/ 111 h 448"/>
                          <a:gd name="T2" fmla="*/ 154 w 2249"/>
                          <a:gd name="T3" fmla="*/ 93 h 448"/>
                          <a:gd name="T4" fmla="*/ 229 w 2249"/>
                          <a:gd name="T5" fmla="*/ 74 h 448"/>
                          <a:gd name="T6" fmla="*/ 407 w 2249"/>
                          <a:gd name="T7" fmla="*/ 46 h 448"/>
                          <a:gd name="T8" fmla="*/ 675 w 2249"/>
                          <a:gd name="T9" fmla="*/ 28 h 448"/>
                          <a:gd name="T10" fmla="*/ 1134 w 2249"/>
                          <a:gd name="T11" fmla="*/ 42 h 448"/>
                          <a:gd name="T12" fmla="*/ 1264 w 2249"/>
                          <a:gd name="T13" fmla="*/ 56 h 448"/>
                          <a:gd name="T14" fmla="*/ 1360 w 2249"/>
                          <a:gd name="T15" fmla="*/ 65 h 448"/>
                          <a:gd name="T16" fmla="*/ 1655 w 2249"/>
                          <a:gd name="T17" fmla="*/ 107 h 448"/>
                          <a:gd name="T18" fmla="*/ 1593 w 2249"/>
                          <a:gd name="T19" fmla="*/ 149 h 448"/>
                          <a:gd name="T20" fmla="*/ 1230 w 2249"/>
                          <a:gd name="T21" fmla="*/ 154 h 448"/>
                          <a:gd name="T22" fmla="*/ 1017 w 2249"/>
                          <a:gd name="T23" fmla="*/ 172 h 448"/>
                          <a:gd name="T24" fmla="*/ 839 w 2249"/>
                          <a:gd name="T25" fmla="*/ 214 h 448"/>
                          <a:gd name="T26" fmla="*/ 798 w 2249"/>
                          <a:gd name="T27" fmla="*/ 223 h 448"/>
                          <a:gd name="T28" fmla="*/ 777 w 2249"/>
                          <a:gd name="T29" fmla="*/ 228 h 448"/>
                          <a:gd name="T30" fmla="*/ 319 w 2249"/>
                          <a:gd name="T31" fmla="*/ 209 h 448"/>
                          <a:gd name="T32" fmla="*/ 188 w 2249"/>
                          <a:gd name="T33" fmla="*/ 163 h 448"/>
                          <a:gd name="T34" fmla="*/ 79 w 2249"/>
                          <a:gd name="T35" fmla="*/ 154 h 448"/>
                          <a:gd name="T36" fmla="*/ 58 w 2249"/>
                          <a:gd name="T37" fmla="*/ 144 h 448"/>
                          <a:gd name="T38" fmla="*/ 3 w 2249"/>
                          <a:gd name="T39" fmla="*/ 135 h 448"/>
                          <a:gd name="T40" fmla="*/ 16 w 2249"/>
                          <a:gd name="T41" fmla="*/ 11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06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39599" flipV="1">
                        <a:off x="1728" y="3469"/>
                        <a:ext cx="340" cy="7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296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" y="3493"/>
                      <a:ext cx="1686" cy="228"/>
                      <a:chOff x="353" y="3493"/>
                      <a:chExt cx="1686" cy="228"/>
                    </a:xfrm>
                  </p:grpSpPr>
                  <p:sp>
                    <p:nvSpPr>
                      <p:cNvPr id="51303" name="Freeform 45"/>
                      <p:cNvSpPr>
                        <a:spLocks/>
                      </p:cNvSpPr>
                      <p:nvPr/>
                    </p:nvSpPr>
                    <p:spPr bwMode="auto">
                      <a:xfrm rot="21439599" flipV="1">
                        <a:off x="353" y="3493"/>
                        <a:ext cx="1686" cy="228"/>
                      </a:xfrm>
                      <a:custGeom>
                        <a:avLst/>
                        <a:gdLst>
                          <a:gd name="T0" fmla="*/ 16 w 2249"/>
                          <a:gd name="T1" fmla="*/ 111 h 448"/>
                          <a:gd name="T2" fmla="*/ 154 w 2249"/>
                          <a:gd name="T3" fmla="*/ 93 h 448"/>
                          <a:gd name="T4" fmla="*/ 229 w 2249"/>
                          <a:gd name="T5" fmla="*/ 74 h 448"/>
                          <a:gd name="T6" fmla="*/ 407 w 2249"/>
                          <a:gd name="T7" fmla="*/ 46 h 448"/>
                          <a:gd name="T8" fmla="*/ 675 w 2249"/>
                          <a:gd name="T9" fmla="*/ 28 h 448"/>
                          <a:gd name="T10" fmla="*/ 1134 w 2249"/>
                          <a:gd name="T11" fmla="*/ 42 h 448"/>
                          <a:gd name="T12" fmla="*/ 1264 w 2249"/>
                          <a:gd name="T13" fmla="*/ 56 h 448"/>
                          <a:gd name="T14" fmla="*/ 1360 w 2249"/>
                          <a:gd name="T15" fmla="*/ 65 h 448"/>
                          <a:gd name="T16" fmla="*/ 1655 w 2249"/>
                          <a:gd name="T17" fmla="*/ 107 h 448"/>
                          <a:gd name="T18" fmla="*/ 1593 w 2249"/>
                          <a:gd name="T19" fmla="*/ 149 h 448"/>
                          <a:gd name="T20" fmla="*/ 1230 w 2249"/>
                          <a:gd name="T21" fmla="*/ 154 h 448"/>
                          <a:gd name="T22" fmla="*/ 1017 w 2249"/>
                          <a:gd name="T23" fmla="*/ 172 h 448"/>
                          <a:gd name="T24" fmla="*/ 839 w 2249"/>
                          <a:gd name="T25" fmla="*/ 214 h 448"/>
                          <a:gd name="T26" fmla="*/ 798 w 2249"/>
                          <a:gd name="T27" fmla="*/ 223 h 448"/>
                          <a:gd name="T28" fmla="*/ 777 w 2249"/>
                          <a:gd name="T29" fmla="*/ 228 h 448"/>
                          <a:gd name="T30" fmla="*/ 319 w 2249"/>
                          <a:gd name="T31" fmla="*/ 209 h 448"/>
                          <a:gd name="T32" fmla="*/ 188 w 2249"/>
                          <a:gd name="T33" fmla="*/ 163 h 448"/>
                          <a:gd name="T34" fmla="*/ 79 w 2249"/>
                          <a:gd name="T35" fmla="*/ 154 h 448"/>
                          <a:gd name="T36" fmla="*/ 58 w 2249"/>
                          <a:gd name="T37" fmla="*/ 144 h 448"/>
                          <a:gd name="T38" fmla="*/ 3 w 2249"/>
                          <a:gd name="T39" fmla="*/ 135 h 448"/>
                          <a:gd name="T40" fmla="*/ 16 w 2249"/>
                          <a:gd name="T41" fmla="*/ 11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04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39599" flipV="1">
                        <a:off x="822" y="3556"/>
                        <a:ext cx="340" cy="7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297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22" y="3242"/>
                      <a:ext cx="1686" cy="228"/>
                      <a:chOff x="1722" y="3242"/>
                      <a:chExt cx="1686" cy="228"/>
                    </a:xfrm>
                  </p:grpSpPr>
                  <p:sp>
                    <p:nvSpPr>
                      <p:cNvPr id="51301" name="Freeform 48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1722" y="3242"/>
                        <a:ext cx="1686" cy="228"/>
                      </a:xfrm>
                      <a:custGeom>
                        <a:avLst/>
                        <a:gdLst>
                          <a:gd name="T0" fmla="*/ 16 w 2249"/>
                          <a:gd name="T1" fmla="*/ 111 h 448"/>
                          <a:gd name="T2" fmla="*/ 154 w 2249"/>
                          <a:gd name="T3" fmla="*/ 93 h 448"/>
                          <a:gd name="T4" fmla="*/ 229 w 2249"/>
                          <a:gd name="T5" fmla="*/ 74 h 448"/>
                          <a:gd name="T6" fmla="*/ 407 w 2249"/>
                          <a:gd name="T7" fmla="*/ 46 h 448"/>
                          <a:gd name="T8" fmla="*/ 675 w 2249"/>
                          <a:gd name="T9" fmla="*/ 28 h 448"/>
                          <a:gd name="T10" fmla="*/ 1134 w 2249"/>
                          <a:gd name="T11" fmla="*/ 42 h 448"/>
                          <a:gd name="T12" fmla="*/ 1264 w 2249"/>
                          <a:gd name="T13" fmla="*/ 56 h 448"/>
                          <a:gd name="T14" fmla="*/ 1360 w 2249"/>
                          <a:gd name="T15" fmla="*/ 65 h 448"/>
                          <a:gd name="T16" fmla="*/ 1655 w 2249"/>
                          <a:gd name="T17" fmla="*/ 107 h 448"/>
                          <a:gd name="T18" fmla="*/ 1593 w 2249"/>
                          <a:gd name="T19" fmla="*/ 149 h 448"/>
                          <a:gd name="T20" fmla="*/ 1230 w 2249"/>
                          <a:gd name="T21" fmla="*/ 154 h 448"/>
                          <a:gd name="T22" fmla="*/ 1017 w 2249"/>
                          <a:gd name="T23" fmla="*/ 172 h 448"/>
                          <a:gd name="T24" fmla="*/ 839 w 2249"/>
                          <a:gd name="T25" fmla="*/ 214 h 448"/>
                          <a:gd name="T26" fmla="*/ 798 w 2249"/>
                          <a:gd name="T27" fmla="*/ 223 h 448"/>
                          <a:gd name="T28" fmla="*/ 777 w 2249"/>
                          <a:gd name="T29" fmla="*/ 228 h 448"/>
                          <a:gd name="T30" fmla="*/ 319 w 2249"/>
                          <a:gd name="T31" fmla="*/ 209 h 448"/>
                          <a:gd name="T32" fmla="*/ 188 w 2249"/>
                          <a:gd name="T33" fmla="*/ 163 h 448"/>
                          <a:gd name="T34" fmla="*/ 79 w 2249"/>
                          <a:gd name="T35" fmla="*/ 154 h 448"/>
                          <a:gd name="T36" fmla="*/ 58 w 2249"/>
                          <a:gd name="T37" fmla="*/ 144 h 448"/>
                          <a:gd name="T38" fmla="*/ 3 w 2249"/>
                          <a:gd name="T39" fmla="*/ 135 h 448"/>
                          <a:gd name="T40" fmla="*/ 16 w 2249"/>
                          <a:gd name="T41" fmla="*/ 11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02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2193" y="3352"/>
                        <a:ext cx="340" cy="7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  <p:grpSp>
                  <p:nvGrpSpPr>
                    <p:cNvPr id="51298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73" y="3308"/>
                      <a:ext cx="1686" cy="228"/>
                      <a:chOff x="2473" y="3308"/>
                      <a:chExt cx="1686" cy="228"/>
                    </a:xfrm>
                  </p:grpSpPr>
                  <p:sp>
                    <p:nvSpPr>
                      <p:cNvPr id="51299" name="Freeform 51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2473" y="3308"/>
                        <a:ext cx="1686" cy="228"/>
                      </a:xfrm>
                      <a:custGeom>
                        <a:avLst/>
                        <a:gdLst>
                          <a:gd name="T0" fmla="*/ 16 w 2249"/>
                          <a:gd name="T1" fmla="*/ 111 h 448"/>
                          <a:gd name="T2" fmla="*/ 154 w 2249"/>
                          <a:gd name="T3" fmla="*/ 93 h 448"/>
                          <a:gd name="T4" fmla="*/ 229 w 2249"/>
                          <a:gd name="T5" fmla="*/ 74 h 448"/>
                          <a:gd name="T6" fmla="*/ 407 w 2249"/>
                          <a:gd name="T7" fmla="*/ 46 h 448"/>
                          <a:gd name="T8" fmla="*/ 675 w 2249"/>
                          <a:gd name="T9" fmla="*/ 28 h 448"/>
                          <a:gd name="T10" fmla="*/ 1134 w 2249"/>
                          <a:gd name="T11" fmla="*/ 42 h 448"/>
                          <a:gd name="T12" fmla="*/ 1264 w 2249"/>
                          <a:gd name="T13" fmla="*/ 56 h 448"/>
                          <a:gd name="T14" fmla="*/ 1360 w 2249"/>
                          <a:gd name="T15" fmla="*/ 65 h 448"/>
                          <a:gd name="T16" fmla="*/ 1655 w 2249"/>
                          <a:gd name="T17" fmla="*/ 107 h 448"/>
                          <a:gd name="T18" fmla="*/ 1593 w 2249"/>
                          <a:gd name="T19" fmla="*/ 149 h 448"/>
                          <a:gd name="T20" fmla="*/ 1230 w 2249"/>
                          <a:gd name="T21" fmla="*/ 154 h 448"/>
                          <a:gd name="T22" fmla="*/ 1017 w 2249"/>
                          <a:gd name="T23" fmla="*/ 172 h 448"/>
                          <a:gd name="T24" fmla="*/ 839 w 2249"/>
                          <a:gd name="T25" fmla="*/ 214 h 448"/>
                          <a:gd name="T26" fmla="*/ 798 w 2249"/>
                          <a:gd name="T27" fmla="*/ 223 h 448"/>
                          <a:gd name="T28" fmla="*/ 777 w 2249"/>
                          <a:gd name="T29" fmla="*/ 228 h 448"/>
                          <a:gd name="T30" fmla="*/ 319 w 2249"/>
                          <a:gd name="T31" fmla="*/ 209 h 448"/>
                          <a:gd name="T32" fmla="*/ 188 w 2249"/>
                          <a:gd name="T33" fmla="*/ 163 h 448"/>
                          <a:gd name="T34" fmla="*/ 79 w 2249"/>
                          <a:gd name="T35" fmla="*/ 154 h 448"/>
                          <a:gd name="T36" fmla="*/ 58 w 2249"/>
                          <a:gd name="T37" fmla="*/ 144 h 448"/>
                          <a:gd name="T38" fmla="*/ 3 w 2249"/>
                          <a:gd name="T39" fmla="*/ 135 h 448"/>
                          <a:gd name="T40" fmla="*/ 16 w 2249"/>
                          <a:gd name="T41" fmla="*/ 11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AU"/>
                      </a:p>
                    </p:txBody>
                  </p:sp>
                  <p:sp>
                    <p:nvSpPr>
                      <p:cNvPr id="51300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2944" y="3418"/>
                        <a:ext cx="340" cy="7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</p:grpSp>
            </p:grpSp>
            <p:grpSp>
              <p:nvGrpSpPr>
                <p:cNvPr id="51255" name="Group 53"/>
                <p:cNvGrpSpPr>
                  <a:grpSpLocks/>
                </p:cNvGrpSpPr>
                <p:nvPr/>
              </p:nvGrpSpPr>
              <p:grpSpPr bwMode="auto">
                <a:xfrm>
                  <a:off x="1339" y="2580"/>
                  <a:ext cx="1888" cy="981"/>
                  <a:chOff x="1339" y="2580"/>
                  <a:chExt cx="1888" cy="981"/>
                </a:xfrm>
              </p:grpSpPr>
              <p:grpSp>
                <p:nvGrpSpPr>
                  <p:cNvPr id="51256" name="Group 54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3056" y="2892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51287" name="Oval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5" y="774"/>
                      <a:ext cx="171" cy="14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  <p:sp>
                  <p:nvSpPr>
                    <p:cNvPr id="51288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3042" y="798"/>
                      <a:ext cx="97" cy="97"/>
                    </a:xfrm>
                    <a:custGeom>
                      <a:avLst/>
                      <a:gdLst>
                        <a:gd name="T0" fmla="*/ 18 w 192"/>
                        <a:gd name="T1" fmla="*/ 9 h 198"/>
                        <a:gd name="T2" fmla="*/ 5 w 192"/>
                        <a:gd name="T3" fmla="*/ 10 h 198"/>
                        <a:gd name="T4" fmla="*/ 2 w 192"/>
                        <a:gd name="T5" fmla="*/ 15 h 198"/>
                        <a:gd name="T6" fmla="*/ 15 w 192"/>
                        <a:gd name="T7" fmla="*/ 40 h 198"/>
                        <a:gd name="T8" fmla="*/ 24 w 192"/>
                        <a:gd name="T9" fmla="*/ 54 h 198"/>
                        <a:gd name="T10" fmla="*/ 20 w 192"/>
                        <a:gd name="T11" fmla="*/ 73 h 198"/>
                        <a:gd name="T12" fmla="*/ 21 w 192"/>
                        <a:gd name="T13" fmla="*/ 87 h 198"/>
                        <a:gd name="T14" fmla="*/ 39 w 192"/>
                        <a:gd name="T15" fmla="*/ 97 h 198"/>
                        <a:gd name="T16" fmla="*/ 64 w 192"/>
                        <a:gd name="T17" fmla="*/ 96 h 198"/>
                        <a:gd name="T18" fmla="*/ 67 w 192"/>
                        <a:gd name="T19" fmla="*/ 91 h 198"/>
                        <a:gd name="T20" fmla="*/ 53 w 192"/>
                        <a:gd name="T21" fmla="*/ 62 h 198"/>
                        <a:gd name="T22" fmla="*/ 68 w 192"/>
                        <a:gd name="T23" fmla="*/ 51 h 198"/>
                        <a:gd name="T24" fmla="*/ 73 w 192"/>
                        <a:gd name="T25" fmla="*/ 50 h 198"/>
                        <a:gd name="T26" fmla="*/ 85 w 192"/>
                        <a:gd name="T27" fmla="*/ 41 h 198"/>
                        <a:gd name="T28" fmla="*/ 97 w 192"/>
                        <a:gd name="T29" fmla="*/ 28 h 198"/>
                        <a:gd name="T30" fmla="*/ 95 w 192"/>
                        <a:gd name="T31" fmla="*/ 10 h 198"/>
                        <a:gd name="T32" fmla="*/ 82 w 192"/>
                        <a:gd name="T33" fmla="*/ 0 h 198"/>
                        <a:gd name="T34" fmla="*/ 74 w 192"/>
                        <a:gd name="T35" fmla="*/ 1 h 198"/>
                        <a:gd name="T36" fmla="*/ 68 w 192"/>
                        <a:gd name="T37" fmla="*/ 10 h 198"/>
                        <a:gd name="T38" fmla="*/ 73 w 192"/>
                        <a:gd name="T39" fmla="*/ 31 h 198"/>
                        <a:gd name="T40" fmla="*/ 71 w 192"/>
                        <a:gd name="T41" fmla="*/ 44 h 198"/>
                        <a:gd name="T42" fmla="*/ 59 w 192"/>
                        <a:gd name="T43" fmla="*/ 51 h 198"/>
                        <a:gd name="T44" fmla="*/ 50 w 192"/>
                        <a:gd name="T45" fmla="*/ 54 h 198"/>
                        <a:gd name="T46" fmla="*/ 35 w 192"/>
                        <a:gd name="T47" fmla="*/ 49 h 198"/>
                        <a:gd name="T48" fmla="*/ 26 w 192"/>
                        <a:gd name="T49" fmla="*/ 49 h 198"/>
                        <a:gd name="T50" fmla="*/ 23 w 192"/>
                        <a:gd name="T51" fmla="*/ 40 h 198"/>
                        <a:gd name="T52" fmla="*/ 21 w 192"/>
                        <a:gd name="T53" fmla="*/ 35 h 198"/>
                        <a:gd name="T54" fmla="*/ 27 w 192"/>
                        <a:gd name="T55" fmla="*/ 25 h 198"/>
                        <a:gd name="T56" fmla="*/ 33 w 192"/>
                        <a:gd name="T57" fmla="*/ 16 h 198"/>
                        <a:gd name="T58" fmla="*/ 18 w 192"/>
                        <a:gd name="T59" fmla="*/ 6 h 198"/>
                        <a:gd name="T60" fmla="*/ 18 w 192"/>
                        <a:gd name="T61" fmla="*/ 9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</p:grpSp>
              <p:grpSp>
                <p:nvGrpSpPr>
                  <p:cNvPr id="51257" name="Group 57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878" y="2774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51285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6" y="554"/>
                      <a:ext cx="106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  <p:sp>
                  <p:nvSpPr>
                    <p:cNvPr id="51286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7" y="574"/>
                      <a:ext cx="74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</p:grpSp>
              <p:grpSp>
                <p:nvGrpSpPr>
                  <p:cNvPr id="51258" name="Group 60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551" y="2968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51281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2956" y="1003"/>
                      <a:ext cx="220" cy="155"/>
                    </a:xfrm>
                    <a:custGeom>
                      <a:avLst/>
                      <a:gdLst>
                        <a:gd name="T0" fmla="*/ 83 w 552"/>
                        <a:gd name="T1" fmla="*/ 11 h 464"/>
                        <a:gd name="T2" fmla="*/ 6 w 552"/>
                        <a:gd name="T3" fmla="*/ 59 h 464"/>
                        <a:gd name="T4" fmla="*/ 45 w 552"/>
                        <a:gd name="T5" fmla="*/ 139 h 464"/>
                        <a:gd name="T6" fmla="*/ 140 w 552"/>
                        <a:gd name="T7" fmla="*/ 155 h 464"/>
                        <a:gd name="T8" fmla="*/ 198 w 552"/>
                        <a:gd name="T9" fmla="*/ 139 h 464"/>
                        <a:gd name="T10" fmla="*/ 217 w 552"/>
                        <a:gd name="T11" fmla="*/ 75 h 464"/>
                        <a:gd name="T12" fmla="*/ 179 w 552"/>
                        <a:gd name="T13" fmla="*/ 11 h 464"/>
                        <a:gd name="T14" fmla="*/ 140 w 552"/>
                        <a:gd name="T15" fmla="*/ 11 h 464"/>
                        <a:gd name="T16" fmla="*/ 121 w 552"/>
                        <a:gd name="T17" fmla="*/ 27 h 464"/>
                        <a:gd name="T18" fmla="*/ 83 w 552"/>
                        <a:gd name="T19" fmla="*/ 11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  <p:grpSp>
                  <p:nvGrpSpPr>
                    <p:cNvPr id="51282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51283" name="Oval 63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3" y="1864"/>
                        <a:ext cx="242" cy="161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  <p:sp>
                    <p:nvSpPr>
                      <p:cNvPr id="51284" name="Oval 64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0" y="1885"/>
                        <a:ext cx="216" cy="14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</p:grpSp>
              <p:grpSp>
                <p:nvGrpSpPr>
                  <p:cNvPr id="51259" name="Group 65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2215" y="2580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51279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5" y="774"/>
                      <a:ext cx="171" cy="14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  <p:sp>
                  <p:nvSpPr>
                    <p:cNvPr id="51280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3042" y="798"/>
                      <a:ext cx="97" cy="97"/>
                    </a:xfrm>
                    <a:custGeom>
                      <a:avLst/>
                      <a:gdLst>
                        <a:gd name="T0" fmla="*/ 18 w 192"/>
                        <a:gd name="T1" fmla="*/ 9 h 198"/>
                        <a:gd name="T2" fmla="*/ 5 w 192"/>
                        <a:gd name="T3" fmla="*/ 10 h 198"/>
                        <a:gd name="T4" fmla="*/ 2 w 192"/>
                        <a:gd name="T5" fmla="*/ 15 h 198"/>
                        <a:gd name="T6" fmla="*/ 15 w 192"/>
                        <a:gd name="T7" fmla="*/ 40 h 198"/>
                        <a:gd name="T8" fmla="*/ 24 w 192"/>
                        <a:gd name="T9" fmla="*/ 54 h 198"/>
                        <a:gd name="T10" fmla="*/ 20 w 192"/>
                        <a:gd name="T11" fmla="*/ 73 h 198"/>
                        <a:gd name="T12" fmla="*/ 21 w 192"/>
                        <a:gd name="T13" fmla="*/ 87 h 198"/>
                        <a:gd name="T14" fmla="*/ 39 w 192"/>
                        <a:gd name="T15" fmla="*/ 97 h 198"/>
                        <a:gd name="T16" fmla="*/ 64 w 192"/>
                        <a:gd name="T17" fmla="*/ 96 h 198"/>
                        <a:gd name="T18" fmla="*/ 67 w 192"/>
                        <a:gd name="T19" fmla="*/ 91 h 198"/>
                        <a:gd name="T20" fmla="*/ 53 w 192"/>
                        <a:gd name="T21" fmla="*/ 62 h 198"/>
                        <a:gd name="T22" fmla="*/ 68 w 192"/>
                        <a:gd name="T23" fmla="*/ 51 h 198"/>
                        <a:gd name="T24" fmla="*/ 73 w 192"/>
                        <a:gd name="T25" fmla="*/ 50 h 198"/>
                        <a:gd name="T26" fmla="*/ 85 w 192"/>
                        <a:gd name="T27" fmla="*/ 41 h 198"/>
                        <a:gd name="T28" fmla="*/ 97 w 192"/>
                        <a:gd name="T29" fmla="*/ 28 h 198"/>
                        <a:gd name="T30" fmla="*/ 95 w 192"/>
                        <a:gd name="T31" fmla="*/ 10 h 198"/>
                        <a:gd name="T32" fmla="*/ 82 w 192"/>
                        <a:gd name="T33" fmla="*/ 0 h 198"/>
                        <a:gd name="T34" fmla="*/ 74 w 192"/>
                        <a:gd name="T35" fmla="*/ 1 h 198"/>
                        <a:gd name="T36" fmla="*/ 68 w 192"/>
                        <a:gd name="T37" fmla="*/ 10 h 198"/>
                        <a:gd name="T38" fmla="*/ 73 w 192"/>
                        <a:gd name="T39" fmla="*/ 31 h 198"/>
                        <a:gd name="T40" fmla="*/ 71 w 192"/>
                        <a:gd name="T41" fmla="*/ 44 h 198"/>
                        <a:gd name="T42" fmla="*/ 59 w 192"/>
                        <a:gd name="T43" fmla="*/ 51 h 198"/>
                        <a:gd name="T44" fmla="*/ 50 w 192"/>
                        <a:gd name="T45" fmla="*/ 54 h 198"/>
                        <a:gd name="T46" fmla="*/ 35 w 192"/>
                        <a:gd name="T47" fmla="*/ 49 h 198"/>
                        <a:gd name="T48" fmla="*/ 26 w 192"/>
                        <a:gd name="T49" fmla="*/ 49 h 198"/>
                        <a:gd name="T50" fmla="*/ 23 w 192"/>
                        <a:gd name="T51" fmla="*/ 40 h 198"/>
                        <a:gd name="T52" fmla="*/ 21 w 192"/>
                        <a:gd name="T53" fmla="*/ 35 h 198"/>
                        <a:gd name="T54" fmla="*/ 27 w 192"/>
                        <a:gd name="T55" fmla="*/ 25 h 198"/>
                        <a:gd name="T56" fmla="*/ 33 w 192"/>
                        <a:gd name="T57" fmla="*/ 16 h 198"/>
                        <a:gd name="T58" fmla="*/ 18 w 192"/>
                        <a:gd name="T59" fmla="*/ 6 h 198"/>
                        <a:gd name="T60" fmla="*/ 18 w 192"/>
                        <a:gd name="T61" fmla="*/ 9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</p:grpSp>
              <p:grpSp>
                <p:nvGrpSpPr>
                  <p:cNvPr id="51260" name="Group 68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850" y="3318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51277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6" y="554"/>
                      <a:ext cx="106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  <p:sp>
                  <p:nvSpPr>
                    <p:cNvPr id="51278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7" y="574"/>
                      <a:ext cx="74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</p:grpSp>
              <p:grpSp>
                <p:nvGrpSpPr>
                  <p:cNvPr id="51261" name="Group 71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339" y="3352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51273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2956" y="1003"/>
                      <a:ext cx="220" cy="155"/>
                    </a:xfrm>
                    <a:custGeom>
                      <a:avLst/>
                      <a:gdLst>
                        <a:gd name="T0" fmla="*/ 83 w 552"/>
                        <a:gd name="T1" fmla="*/ 11 h 464"/>
                        <a:gd name="T2" fmla="*/ 6 w 552"/>
                        <a:gd name="T3" fmla="*/ 59 h 464"/>
                        <a:gd name="T4" fmla="*/ 45 w 552"/>
                        <a:gd name="T5" fmla="*/ 139 h 464"/>
                        <a:gd name="T6" fmla="*/ 140 w 552"/>
                        <a:gd name="T7" fmla="*/ 155 h 464"/>
                        <a:gd name="T8" fmla="*/ 198 w 552"/>
                        <a:gd name="T9" fmla="*/ 139 h 464"/>
                        <a:gd name="T10" fmla="*/ 217 w 552"/>
                        <a:gd name="T11" fmla="*/ 75 h 464"/>
                        <a:gd name="T12" fmla="*/ 179 w 552"/>
                        <a:gd name="T13" fmla="*/ 11 h 464"/>
                        <a:gd name="T14" fmla="*/ 140 w 552"/>
                        <a:gd name="T15" fmla="*/ 11 h 464"/>
                        <a:gd name="T16" fmla="*/ 121 w 552"/>
                        <a:gd name="T17" fmla="*/ 27 h 464"/>
                        <a:gd name="T18" fmla="*/ 83 w 552"/>
                        <a:gd name="T19" fmla="*/ 11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  <p:grpSp>
                  <p:nvGrpSpPr>
                    <p:cNvPr id="51274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51275" name="Oval 74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3" y="1864"/>
                        <a:ext cx="242" cy="161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  <p:sp>
                    <p:nvSpPr>
                      <p:cNvPr id="51276" name="Oval 75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0" y="1885"/>
                        <a:ext cx="216" cy="14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</p:grpSp>
              <p:grpSp>
                <p:nvGrpSpPr>
                  <p:cNvPr id="51262" name="Group 76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1686" y="3199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51271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5" y="774"/>
                      <a:ext cx="171" cy="14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  <p:sp>
                  <p:nvSpPr>
                    <p:cNvPr id="5127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3042" y="798"/>
                      <a:ext cx="97" cy="97"/>
                    </a:xfrm>
                    <a:custGeom>
                      <a:avLst/>
                      <a:gdLst>
                        <a:gd name="T0" fmla="*/ 18 w 192"/>
                        <a:gd name="T1" fmla="*/ 9 h 198"/>
                        <a:gd name="T2" fmla="*/ 5 w 192"/>
                        <a:gd name="T3" fmla="*/ 10 h 198"/>
                        <a:gd name="T4" fmla="*/ 2 w 192"/>
                        <a:gd name="T5" fmla="*/ 15 h 198"/>
                        <a:gd name="T6" fmla="*/ 15 w 192"/>
                        <a:gd name="T7" fmla="*/ 40 h 198"/>
                        <a:gd name="T8" fmla="*/ 24 w 192"/>
                        <a:gd name="T9" fmla="*/ 54 h 198"/>
                        <a:gd name="T10" fmla="*/ 20 w 192"/>
                        <a:gd name="T11" fmla="*/ 73 h 198"/>
                        <a:gd name="T12" fmla="*/ 21 w 192"/>
                        <a:gd name="T13" fmla="*/ 87 h 198"/>
                        <a:gd name="T14" fmla="*/ 39 w 192"/>
                        <a:gd name="T15" fmla="*/ 97 h 198"/>
                        <a:gd name="T16" fmla="*/ 64 w 192"/>
                        <a:gd name="T17" fmla="*/ 96 h 198"/>
                        <a:gd name="T18" fmla="*/ 67 w 192"/>
                        <a:gd name="T19" fmla="*/ 91 h 198"/>
                        <a:gd name="T20" fmla="*/ 53 w 192"/>
                        <a:gd name="T21" fmla="*/ 62 h 198"/>
                        <a:gd name="T22" fmla="*/ 68 w 192"/>
                        <a:gd name="T23" fmla="*/ 51 h 198"/>
                        <a:gd name="T24" fmla="*/ 73 w 192"/>
                        <a:gd name="T25" fmla="*/ 50 h 198"/>
                        <a:gd name="T26" fmla="*/ 85 w 192"/>
                        <a:gd name="T27" fmla="*/ 41 h 198"/>
                        <a:gd name="T28" fmla="*/ 97 w 192"/>
                        <a:gd name="T29" fmla="*/ 28 h 198"/>
                        <a:gd name="T30" fmla="*/ 95 w 192"/>
                        <a:gd name="T31" fmla="*/ 10 h 198"/>
                        <a:gd name="T32" fmla="*/ 82 w 192"/>
                        <a:gd name="T33" fmla="*/ 0 h 198"/>
                        <a:gd name="T34" fmla="*/ 74 w 192"/>
                        <a:gd name="T35" fmla="*/ 1 h 198"/>
                        <a:gd name="T36" fmla="*/ 68 w 192"/>
                        <a:gd name="T37" fmla="*/ 10 h 198"/>
                        <a:gd name="T38" fmla="*/ 73 w 192"/>
                        <a:gd name="T39" fmla="*/ 31 h 198"/>
                        <a:gd name="T40" fmla="*/ 71 w 192"/>
                        <a:gd name="T41" fmla="*/ 44 h 198"/>
                        <a:gd name="T42" fmla="*/ 59 w 192"/>
                        <a:gd name="T43" fmla="*/ 51 h 198"/>
                        <a:gd name="T44" fmla="*/ 50 w 192"/>
                        <a:gd name="T45" fmla="*/ 54 h 198"/>
                        <a:gd name="T46" fmla="*/ 35 w 192"/>
                        <a:gd name="T47" fmla="*/ 49 h 198"/>
                        <a:gd name="T48" fmla="*/ 26 w 192"/>
                        <a:gd name="T49" fmla="*/ 49 h 198"/>
                        <a:gd name="T50" fmla="*/ 23 w 192"/>
                        <a:gd name="T51" fmla="*/ 40 h 198"/>
                        <a:gd name="T52" fmla="*/ 21 w 192"/>
                        <a:gd name="T53" fmla="*/ 35 h 198"/>
                        <a:gd name="T54" fmla="*/ 27 w 192"/>
                        <a:gd name="T55" fmla="*/ 25 h 198"/>
                        <a:gd name="T56" fmla="*/ 33 w 192"/>
                        <a:gd name="T57" fmla="*/ 16 h 198"/>
                        <a:gd name="T58" fmla="*/ 18 w 192"/>
                        <a:gd name="T59" fmla="*/ 6 h 198"/>
                        <a:gd name="T60" fmla="*/ 18 w 192"/>
                        <a:gd name="T61" fmla="*/ 9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</p:grpSp>
              <p:grpSp>
                <p:nvGrpSpPr>
                  <p:cNvPr id="51263" name="Group 79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956" y="3191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51269" name="Oval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6" y="554"/>
                      <a:ext cx="106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  <p:sp>
                  <p:nvSpPr>
                    <p:cNvPr id="51270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7" y="574"/>
                      <a:ext cx="74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AU" altLang="en-US" sz="1400"/>
                    </a:p>
                  </p:txBody>
                </p:sp>
              </p:grpSp>
              <p:grpSp>
                <p:nvGrpSpPr>
                  <p:cNvPr id="51264" name="Group 82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611" y="3406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51265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2956" y="1003"/>
                      <a:ext cx="220" cy="155"/>
                    </a:xfrm>
                    <a:custGeom>
                      <a:avLst/>
                      <a:gdLst>
                        <a:gd name="T0" fmla="*/ 83 w 552"/>
                        <a:gd name="T1" fmla="*/ 11 h 464"/>
                        <a:gd name="T2" fmla="*/ 6 w 552"/>
                        <a:gd name="T3" fmla="*/ 59 h 464"/>
                        <a:gd name="T4" fmla="*/ 45 w 552"/>
                        <a:gd name="T5" fmla="*/ 139 h 464"/>
                        <a:gd name="T6" fmla="*/ 140 w 552"/>
                        <a:gd name="T7" fmla="*/ 155 h 464"/>
                        <a:gd name="T8" fmla="*/ 198 w 552"/>
                        <a:gd name="T9" fmla="*/ 139 h 464"/>
                        <a:gd name="T10" fmla="*/ 217 w 552"/>
                        <a:gd name="T11" fmla="*/ 75 h 464"/>
                        <a:gd name="T12" fmla="*/ 179 w 552"/>
                        <a:gd name="T13" fmla="*/ 11 h 464"/>
                        <a:gd name="T14" fmla="*/ 140 w 552"/>
                        <a:gd name="T15" fmla="*/ 11 h 464"/>
                        <a:gd name="T16" fmla="*/ 121 w 552"/>
                        <a:gd name="T17" fmla="*/ 27 h 464"/>
                        <a:gd name="T18" fmla="*/ 83 w 552"/>
                        <a:gd name="T19" fmla="*/ 11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AU"/>
                    </a:p>
                  </p:txBody>
                </p:sp>
                <p:grpSp>
                  <p:nvGrpSpPr>
                    <p:cNvPr id="51266" name="Group 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51267" name="Oval 85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3" y="1864"/>
                        <a:ext cx="242" cy="161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eaVert"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  <p:sp>
                    <p:nvSpPr>
                      <p:cNvPr id="51268" name="Oval 86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0" y="1885"/>
                        <a:ext cx="216" cy="144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AU" altLang="en-US" sz="1400"/>
                      </a:p>
                    </p:txBody>
                  </p:sp>
                </p:grpSp>
              </p:grpSp>
            </p:grpSp>
          </p:grpSp>
          <p:grpSp>
            <p:nvGrpSpPr>
              <p:cNvPr id="51219" name="Group 87"/>
              <p:cNvGrpSpPr>
                <a:grpSpLocks/>
              </p:cNvGrpSpPr>
              <p:nvPr/>
            </p:nvGrpSpPr>
            <p:grpSpPr bwMode="auto">
              <a:xfrm rot="-448364">
                <a:off x="1680" y="2609"/>
                <a:ext cx="1965" cy="458"/>
                <a:chOff x="2216" y="1797"/>
                <a:chExt cx="2433" cy="567"/>
              </a:xfrm>
            </p:grpSpPr>
            <p:sp>
              <p:nvSpPr>
                <p:cNvPr id="51220" name="Oval 88"/>
                <p:cNvSpPr>
                  <a:spLocks noChangeArrowheads="1"/>
                </p:cNvSpPr>
                <p:nvPr/>
              </p:nvSpPr>
              <p:spPr bwMode="auto">
                <a:xfrm rot="-2148037">
                  <a:off x="3329" y="1797"/>
                  <a:ext cx="45" cy="45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AU" altLang="en-US" sz="1400"/>
                </a:p>
              </p:txBody>
            </p:sp>
            <p:sp>
              <p:nvSpPr>
                <p:cNvPr id="51221" name="Oval 89"/>
                <p:cNvSpPr>
                  <a:spLocks noChangeArrowheads="1"/>
                </p:cNvSpPr>
                <p:nvPr/>
              </p:nvSpPr>
              <p:spPr bwMode="auto">
                <a:xfrm rot="-2148037">
                  <a:off x="3259" y="1955"/>
                  <a:ext cx="45" cy="45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AU" altLang="en-US" sz="1400"/>
                </a:p>
              </p:txBody>
            </p:sp>
            <p:grpSp>
              <p:nvGrpSpPr>
                <p:cNvPr id="51222" name="Group 90"/>
                <p:cNvGrpSpPr>
                  <a:grpSpLocks/>
                </p:cNvGrpSpPr>
                <p:nvPr/>
              </p:nvGrpSpPr>
              <p:grpSpPr bwMode="auto">
                <a:xfrm rot="-2167160">
                  <a:off x="2578" y="2002"/>
                  <a:ext cx="256" cy="181"/>
                  <a:chOff x="2064" y="2046"/>
                  <a:chExt cx="256" cy="181"/>
                </a:xfrm>
              </p:grpSpPr>
              <p:sp>
                <p:nvSpPr>
                  <p:cNvPr id="51250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114"/>
                    <a:ext cx="45" cy="4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51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155" y="2092"/>
                    <a:ext cx="45" cy="4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52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2182"/>
                    <a:ext cx="45" cy="4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53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046"/>
                    <a:ext cx="45" cy="4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</p:grpSp>
            <p:sp>
              <p:nvSpPr>
                <p:cNvPr id="51223" name="Oval 95"/>
                <p:cNvSpPr>
                  <a:spLocks noChangeArrowheads="1"/>
                </p:cNvSpPr>
                <p:nvPr/>
              </p:nvSpPr>
              <p:spPr bwMode="auto">
                <a:xfrm rot="-2148037">
                  <a:off x="3681" y="1956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AU" altLang="en-US" sz="1400"/>
                </a:p>
              </p:txBody>
            </p:sp>
            <p:sp>
              <p:nvSpPr>
                <p:cNvPr id="51224" name="Oval 96"/>
                <p:cNvSpPr>
                  <a:spLocks noChangeArrowheads="1"/>
                </p:cNvSpPr>
                <p:nvPr/>
              </p:nvSpPr>
              <p:spPr bwMode="auto">
                <a:xfrm rot="-2148037">
                  <a:off x="3561" y="200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AU" altLang="en-US" sz="1400"/>
                </a:p>
              </p:txBody>
            </p:sp>
            <p:grpSp>
              <p:nvGrpSpPr>
                <p:cNvPr id="51225" name="Group 97"/>
                <p:cNvGrpSpPr>
                  <a:grpSpLocks/>
                </p:cNvGrpSpPr>
                <p:nvPr/>
              </p:nvGrpSpPr>
              <p:grpSpPr bwMode="auto">
                <a:xfrm rot="-2167160">
                  <a:off x="3758" y="1888"/>
                  <a:ext cx="256" cy="181"/>
                  <a:chOff x="2064" y="2046"/>
                  <a:chExt cx="256" cy="181"/>
                </a:xfrm>
              </p:grpSpPr>
              <p:sp>
                <p:nvSpPr>
                  <p:cNvPr id="5124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114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7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2155" y="2092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8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2182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9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046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</p:grpSp>
            <p:grpSp>
              <p:nvGrpSpPr>
                <p:cNvPr id="51226" name="Group 102"/>
                <p:cNvGrpSpPr>
                  <a:grpSpLocks/>
                </p:cNvGrpSpPr>
                <p:nvPr/>
              </p:nvGrpSpPr>
              <p:grpSpPr bwMode="auto">
                <a:xfrm rot="-2167160">
                  <a:off x="2880" y="1956"/>
                  <a:ext cx="256" cy="181"/>
                  <a:chOff x="2064" y="2046"/>
                  <a:chExt cx="256" cy="181"/>
                </a:xfrm>
              </p:grpSpPr>
              <p:sp>
                <p:nvSpPr>
                  <p:cNvPr id="5124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114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3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155" y="2092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4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2182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046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</p:grpSp>
            <p:grpSp>
              <p:nvGrpSpPr>
                <p:cNvPr id="51227" name="Group 107"/>
                <p:cNvGrpSpPr>
                  <a:grpSpLocks/>
                </p:cNvGrpSpPr>
                <p:nvPr/>
              </p:nvGrpSpPr>
              <p:grpSpPr bwMode="auto">
                <a:xfrm rot="-2167160">
                  <a:off x="2216" y="2183"/>
                  <a:ext cx="256" cy="181"/>
                  <a:chOff x="2064" y="2046"/>
                  <a:chExt cx="256" cy="181"/>
                </a:xfrm>
              </p:grpSpPr>
              <p:sp>
                <p:nvSpPr>
                  <p:cNvPr id="5123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114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2155" y="2092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2182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4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046"/>
                    <a:ext cx="45" cy="45"/>
                  </a:xfrm>
                  <a:prstGeom prst="ellipse">
                    <a:avLst/>
                  </a:pr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</p:grpSp>
            <p:grpSp>
              <p:nvGrpSpPr>
                <p:cNvPr id="51228" name="Group 112"/>
                <p:cNvGrpSpPr>
                  <a:grpSpLocks/>
                </p:cNvGrpSpPr>
                <p:nvPr/>
              </p:nvGrpSpPr>
              <p:grpSpPr bwMode="auto">
                <a:xfrm rot="-2167160">
                  <a:off x="2381" y="2183"/>
                  <a:ext cx="256" cy="181"/>
                  <a:chOff x="2064" y="2046"/>
                  <a:chExt cx="256" cy="181"/>
                </a:xfrm>
              </p:grpSpPr>
              <p:sp>
                <p:nvSpPr>
                  <p:cNvPr id="5123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114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5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2155" y="2092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6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2182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7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046"/>
                    <a:ext cx="45" cy="45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</p:grpSp>
            <p:grpSp>
              <p:nvGrpSpPr>
                <p:cNvPr id="51229" name="Group 117"/>
                <p:cNvGrpSpPr>
                  <a:grpSpLocks/>
                </p:cNvGrpSpPr>
                <p:nvPr/>
              </p:nvGrpSpPr>
              <p:grpSpPr bwMode="auto">
                <a:xfrm rot="-2167160">
                  <a:off x="4393" y="1911"/>
                  <a:ext cx="256" cy="181"/>
                  <a:chOff x="2064" y="2046"/>
                  <a:chExt cx="256" cy="181"/>
                </a:xfrm>
              </p:grpSpPr>
              <p:sp>
                <p:nvSpPr>
                  <p:cNvPr id="5123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114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2155" y="2092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2223" y="2182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  <p:sp>
                <p:nvSpPr>
                  <p:cNvPr id="5123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046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AU" altLang="en-US" sz="1400"/>
                  </a:p>
                </p:txBody>
              </p:sp>
            </p:grpSp>
          </p:grpSp>
        </p:grpSp>
        <p:grpSp>
          <p:nvGrpSpPr>
            <p:cNvPr id="51209" name="Group 2"/>
            <p:cNvGrpSpPr>
              <a:grpSpLocks/>
            </p:cNvGrpSpPr>
            <p:nvPr/>
          </p:nvGrpSpPr>
          <p:grpSpPr bwMode="auto">
            <a:xfrm>
              <a:off x="4107" y="1488"/>
              <a:ext cx="1222" cy="1085"/>
              <a:chOff x="4014" y="2051"/>
              <a:chExt cx="1633" cy="1450"/>
            </a:xfrm>
          </p:grpSpPr>
          <p:sp>
            <p:nvSpPr>
              <p:cNvPr id="51215" name="AutoShape 3"/>
              <p:cNvSpPr>
                <a:spLocks/>
              </p:cNvSpPr>
              <p:nvPr/>
            </p:nvSpPr>
            <p:spPr bwMode="auto">
              <a:xfrm>
                <a:off x="4014" y="2051"/>
                <a:ext cx="60" cy="1450"/>
              </a:xfrm>
              <a:prstGeom prst="rightBracket">
                <a:avLst>
                  <a:gd name="adj" fmla="val 123854"/>
                </a:avLst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AU" altLang="en-US" sz="1400"/>
              </a:p>
            </p:txBody>
          </p:sp>
          <p:sp>
            <p:nvSpPr>
              <p:cNvPr id="51216" name="Text Box 4"/>
              <p:cNvSpPr txBox="1">
                <a:spLocks noChangeArrowheads="1"/>
              </p:cNvSpPr>
              <p:nvPr/>
            </p:nvSpPr>
            <p:spPr bwMode="auto">
              <a:xfrm>
                <a:off x="4241" y="2562"/>
                <a:ext cx="1406" cy="467"/>
              </a:xfrm>
              <a:prstGeom prst="rect">
                <a:avLst/>
              </a:prstGeom>
              <a:noFill/>
              <a:ln w="3810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AU" altLang="en-US" sz="1400">
                    <a:solidFill>
                      <a:srgbClr val="000066"/>
                    </a:solidFill>
                  </a:rPr>
                  <a:t>Inductive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AU" altLang="en-US" sz="1400">
                    <a:solidFill>
                      <a:srgbClr val="000066"/>
                    </a:solidFill>
                  </a:rPr>
                  <a:t>microenvironment</a:t>
                </a:r>
              </a:p>
            </p:txBody>
          </p:sp>
          <p:sp>
            <p:nvSpPr>
              <p:cNvPr id="51217" name="Line 5"/>
              <p:cNvSpPr>
                <a:spLocks noChangeShapeType="1"/>
              </p:cNvSpPr>
              <p:nvPr/>
            </p:nvSpPr>
            <p:spPr bwMode="auto">
              <a:xfrm>
                <a:off x="4074" y="2776"/>
                <a:ext cx="167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51210" name="Line 123"/>
            <p:cNvSpPr>
              <a:spLocks noChangeShapeType="1"/>
            </p:cNvSpPr>
            <p:nvPr/>
          </p:nvSpPr>
          <p:spPr bwMode="auto">
            <a:xfrm flipH="1">
              <a:off x="3029" y="859"/>
              <a:ext cx="175" cy="911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11" name="Text Box 124"/>
            <p:cNvSpPr txBox="1">
              <a:spLocks noChangeArrowheads="1"/>
            </p:cNvSpPr>
            <p:nvPr/>
          </p:nvSpPr>
          <p:spPr bwMode="auto">
            <a:xfrm>
              <a:off x="2925" y="640"/>
              <a:ext cx="567" cy="216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>
                  <a:solidFill>
                    <a:srgbClr val="000066"/>
                  </a:solidFill>
                </a:rPr>
                <a:t>Stem Cell</a:t>
              </a:r>
            </a:p>
          </p:txBody>
        </p:sp>
        <p:sp>
          <p:nvSpPr>
            <p:cNvPr id="51212" name="Text Box 126"/>
            <p:cNvSpPr txBox="1">
              <a:spLocks noChangeArrowheads="1"/>
            </p:cNvSpPr>
            <p:nvPr/>
          </p:nvSpPr>
          <p:spPr bwMode="auto">
            <a:xfrm>
              <a:off x="2365" y="607"/>
              <a:ext cx="53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>
                  <a:solidFill>
                    <a:srgbClr val="C00000"/>
                  </a:solidFill>
                </a:rPr>
                <a:t>Intrinsic </a:t>
              </a:r>
            </a:p>
            <a:p>
              <a:pPr algn="ctr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AU" altLang="en-US" sz="1400">
                  <a:solidFill>
                    <a:srgbClr val="C00000"/>
                  </a:solidFill>
                </a:rPr>
                <a:t>Potential</a:t>
              </a:r>
            </a:p>
          </p:txBody>
        </p:sp>
        <p:sp>
          <p:nvSpPr>
            <p:cNvPr id="51213" name="Text Box 128"/>
            <p:cNvSpPr txBox="1">
              <a:spLocks noChangeArrowheads="1"/>
            </p:cNvSpPr>
            <p:nvPr/>
          </p:nvSpPr>
          <p:spPr bwMode="auto">
            <a:xfrm>
              <a:off x="4507" y="1675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>
                  <a:solidFill>
                    <a:srgbClr val="C00000"/>
                  </a:solidFill>
                </a:rPr>
                <a:t>Permissive</a:t>
              </a:r>
            </a:p>
          </p:txBody>
        </p:sp>
        <p:sp>
          <p:nvSpPr>
            <p:cNvPr id="51214" name="Text Box 129"/>
            <p:cNvSpPr txBox="1">
              <a:spLocks noChangeArrowheads="1"/>
            </p:cNvSpPr>
            <p:nvPr/>
          </p:nvSpPr>
          <p:spPr bwMode="auto">
            <a:xfrm>
              <a:off x="4511" y="2216"/>
              <a:ext cx="5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>
                  <a:solidFill>
                    <a:srgbClr val="C00000"/>
                  </a:solidFill>
                </a:rPr>
                <a:t>Restrictive</a:t>
              </a:r>
            </a:p>
          </p:txBody>
        </p:sp>
      </p:grpSp>
      <p:sp>
        <p:nvSpPr>
          <p:cNvPr id="130" name="Text Box 5"/>
          <p:cNvSpPr txBox="1">
            <a:spLocks noChangeArrowheads="1"/>
          </p:cNvSpPr>
          <p:nvPr/>
        </p:nvSpPr>
        <p:spPr bwMode="auto">
          <a:xfrm>
            <a:off x="468313" y="7938"/>
            <a:ext cx="8567737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5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Stem cells are defined in context:</a:t>
            </a:r>
            <a:endParaRPr lang="en-AU" sz="25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1" name="Line 6"/>
          <p:cNvSpPr>
            <a:spLocks noChangeShapeType="1"/>
          </p:cNvSpPr>
          <p:nvPr/>
        </p:nvSpPr>
        <p:spPr bwMode="auto">
          <a:xfrm>
            <a:off x="468313" y="476250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07950" y="2205038"/>
            <a:ext cx="2400300" cy="14255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defRPr/>
            </a:pPr>
            <a:r>
              <a:rPr lang="en-US" altLang="en-US" sz="1400" u="sng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Microenvironment 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400" smtClean="0">
                <a:solidFill>
                  <a:srgbClr val="002060"/>
                </a:solidFill>
              </a:rPr>
              <a:t> Stromal cells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400" smtClean="0">
                <a:solidFill>
                  <a:srgbClr val="002060"/>
                </a:solidFill>
              </a:rPr>
              <a:t> Soluble &amp; insoluble cytokines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400" smtClean="0">
                <a:solidFill>
                  <a:srgbClr val="002060"/>
                </a:solidFill>
              </a:rPr>
              <a:t> Extracellular matrix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400" smtClean="0">
                <a:solidFill>
                  <a:srgbClr val="002060"/>
                </a:solidFill>
              </a:rPr>
              <a:t> Vasculature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400" smtClean="0">
                <a:solidFill>
                  <a:srgbClr val="002060"/>
                </a:solidFill>
              </a:rPr>
              <a:t> Neural cells</a:t>
            </a:r>
          </a:p>
          <a:p>
            <a:pPr eaLnBrk="1" hangingPunct="1">
              <a:lnSpc>
                <a:spcPts val="15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400" smtClean="0">
                <a:solidFill>
                  <a:srgbClr val="002060"/>
                </a:solidFill>
              </a:rPr>
              <a:t> Hematopoietic cells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176817" y="4708478"/>
            <a:ext cx="558875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solidFill>
                  <a:srgbClr val="002060"/>
                </a:solidFill>
              </a:rPr>
              <a:t>Regenerative potential is determined by: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rgbClr val="002060"/>
                </a:solidFill>
              </a:rPr>
              <a:t> </a:t>
            </a:r>
            <a:r>
              <a:rPr lang="en-AU" altLang="en-US" sz="2000" dirty="0">
                <a:solidFill>
                  <a:srgbClr val="C00000"/>
                </a:solidFill>
              </a:rPr>
              <a:t>Intrinsic potential </a:t>
            </a:r>
            <a:r>
              <a:rPr lang="en-AU" altLang="en-US" sz="2000" dirty="0">
                <a:solidFill>
                  <a:srgbClr val="002060"/>
                </a:solidFill>
              </a:rPr>
              <a:t>of the stem cell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rgbClr val="002060"/>
                </a:solidFill>
              </a:rPr>
              <a:t> </a:t>
            </a:r>
            <a:r>
              <a:rPr lang="en-AU" altLang="en-US" sz="2000" dirty="0">
                <a:solidFill>
                  <a:srgbClr val="C00000"/>
                </a:solidFill>
              </a:rPr>
              <a:t>Permissive or restrictive </a:t>
            </a:r>
            <a:r>
              <a:rPr lang="en-AU" altLang="en-US" sz="2000" dirty="0" err="1">
                <a:solidFill>
                  <a:srgbClr val="002060"/>
                </a:solidFill>
              </a:rPr>
              <a:t>microenvironmental</a:t>
            </a:r>
            <a:r>
              <a:rPr lang="en-AU" altLang="en-US" sz="2000" dirty="0">
                <a:solidFill>
                  <a:srgbClr val="002060"/>
                </a:solidFill>
              </a:rPr>
              <a:t> cues</a:t>
            </a:r>
          </a:p>
        </p:txBody>
      </p:sp>
    </p:spTree>
    <p:extLst>
      <p:ext uri="{BB962C8B-B14F-4D97-AF65-F5344CB8AC3E}">
        <p14:creationId xmlns:p14="http://schemas.microsoft.com/office/powerpoint/2010/main" val="986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Cross-talk between stem cell and niche is reciprocal: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7111" y="1263496"/>
            <a:ext cx="9009778" cy="4331009"/>
            <a:chOff x="63609" y="796456"/>
            <a:chExt cx="9009778" cy="4331009"/>
          </a:xfrm>
        </p:grpSpPr>
        <p:grpSp>
          <p:nvGrpSpPr>
            <p:cNvPr id="72" name="Group 71"/>
            <p:cNvGrpSpPr/>
            <p:nvPr/>
          </p:nvGrpSpPr>
          <p:grpSpPr>
            <a:xfrm>
              <a:off x="63609" y="796456"/>
              <a:ext cx="9009778" cy="4331009"/>
              <a:chOff x="63609" y="1321242"/>
              <a:chExt cx="9009778" cy="433100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51924" y="1321242"/>
                <a:ext cx="16690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000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Epithelial cells</a:t>
                </a:r>
                <a:endParaRPr lang="en-AU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66432" y="1321242"/>
                <a:ext cx="21532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000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Mesenchymal cells</a:t>
                </a:r>
                <a:endParaRPr lang="en-AU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63609" y="1782414"/>
                <a:ext cx="9009778" cy="3869837"/>
                <a:chOff x="63609" y="1488216"/>
                <a:chExt cx="9009778" cy="3869837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356630" y="5016147"/>
                  <a:ext cx="8355496" cy="341906"/>
                </a:xfrm>
                <a:prstGeom prst="rect">
                  <a:avLst/>
                </a:prstGeom>
                <a:blipFill>
                  <a:blip r:embed="rId2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2060"/>
                    </a:solidFill>
                  </a:endParaRPr>
                </a:p>
              </p:txBody>
            </p:sp>
            <p:grpSp>
              <p:nvGrpSpPr>
                <p:cNvPr id="70" name="Group 69"/>
                <p:cNvGrpSpPr/>
                <p:nvPr/>
              </p:nvGrpSpPr>
              <p:grpSpPr>
                <a:xfrm>
                  <a:off x="63609" y="1488216"/>
                  <a:ext cx="9009778" cy="3465442"/>
                  <a:chOff x="63609" y="1488216"/>
                  <a:chExt cx="9009778" cy="3465442"/>
                </a:xfrm>
              </p:grpSpPr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176458" y="1488216"/>
                    <a:ext cx="8782137" cy="3465442"/>
                    <a:chOff x="176458" y="1488216"/>
                    <a:chExt cx="8782137" cy="3465442"/>
                  </a:xfrm>
                </p:grpSpPr>
                <p:sp>
                  <p:nvSpPr>
                    <p:cNvPr id="4" name="Rounded Rectangle 3"/>
                    <p:cNvSpPr/>
                    <p:nvPr/>
                  </p:nvSpPr>
                  <p:spPr>
                    <a:xfrm>
                      <a:off x="176458" y="1488216"/>
                      <a:ext cx="3465442" cy="3465442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>
                        <a:solidFill>
                          <a:srgbClr val="002060"/>
                        </a:solidFill>
                      </a:endParaRPr>
                    </a:p>
                  </p:txBody>
                </p:sp>
                <p:sp>
                  <p:nvSpPr>
                    <p:cNvPr id="5" name="Rounded Rectangle 4"/>
                    <p:cNvSpPr/>
                    <p:nvPr/>
                  </p:nvSpPr>
                  <p:spPr>
                    <a:xfrm>
                      <a:off x="5493153" y="1488216"/>
                      <a:ext cx="3465442" cy="3465442"/>
                    </a:xfrm>
                    <a:prstGeom prst="round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>
                        <a:solidFill>
                          <a:srgbClr val="002060"/>
                        </a:solidFill>
                      </a:endParaRPr>
                    </a:p>
                  </p:txBody>
                </p:sp>
              </p:grp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008558" y="1886270"/>
                    <a:ext cx="1117936" cy="6604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AU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Factors</a:t>
                    </a:r>
                  </a:p>
                  <a:p>
                    <a:pPr algn="ctr"/>
                    <a:r>
                      <a:rPr lang="en-AU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Cytokines</a:t>
                    </a:r>
                    <a:endParaRPr lang="en-AU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0" name="Quad Arrow 49"/>
                  <p:cNvSpPr/>
                  <p:nvPr/>
                </p:nvSpPr>
                <p:spPr>
                  <a:xfrm>
                    <a:off x="3959450" y="2782960"/>
                    <a:ext cx="1216152" cy="1216152"/>
                  </a:xfrm>
                  <a:prstGeom prst="quadArrow">
                    <a:avLst>
                      <a:gd name="adj1" fmla="val 6809"/>
                      <a:gd name="adj2" fmla="val 9424"/>
                      <a:gd name="adj3" fmla="val 22500"/>
                    </a:avLst>
                  </a:prstGeom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  <a:tint val="66000"/>
                          <a:satMod val="160000"/>
                        </a:srgbClr>
                      </a:gs>
                      <a:gs pos="50000">
                        <a:srgbClr val="C00000">
                          <a:shade val="30000"/>
                          <a:satMod val="115000"/>
                          <a:tint val="44500"/>
                          <a:satMod val="160000"/>
                        </a:srgbClr>
                      </a:gs>
                      <a:gs pos="100000">
                        <a:srgbClr val="C00000">
                          <a:shade val="30000"/>
                          <a:satMod val="115000"/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63609" y="2216432"/>
                    <a:ext cx="3975280" cy="1316380"/>
                    <a:chOff x="166978" y="2216432"/>
                    <a:chExt cx="3975280" cy="1316380"/>
                  </a:xfrm>
                </p:grpSpPr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707670" y="2216432"/>
                      <a:ext cx="3434588" cy="739470"/>
                      <a:chOff x="1272209" y="1078071"/>
                      <a:chExt cx="2512612" cy="739470"/>
                    </a:xfrm>
                  </p:grpSpPr>
                  <p:cxnSp>
                    <p:nvCxnSpPr>
                      <p:cNvPr id="26" name="Straight Arrow Connector 25"/>
                      <p:cNvCxnSpPr/>
                      <p:nvPr/>
                    </p:nvCxnSpPr>
                    <p:spPr>
                      <a:xfrm>
                        <a:off x="1272209" y="1078071"/>
                        <a:ext cx="2512612" cy="795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" name="Straight Arrow Connector 14"/>
                      <p:cNvCxnSpPr/>
                      <p:nvPr/>
                    </p:nvCxnSpPr>
                    <p:spPr>
                      <a:xfrm flipH="1">
                        <a:off x="1280166" y="1078071"/>
                        <a:ext cx="7952" cy="7156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 flipH="1">
                        <a:off x="3094385" y="1101924"/>
                        <a:ext cx="7952" cy="7156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>
                        <a:off x="2187275" y="1078071"/>
                        <a:ext cx="7952" cy="7156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166978" y="3030110"/>
                      <a:ext cx="1129085" cy="5027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expression</a:t>
                      </a:r>
                      <a:endParaRPr lang="en-A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329191" y="3030110"/>
                      <a:ext cx="1270883" cy="5027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Transcription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factors</a:t>
                      </a:r>
                      <a:endParaRPr lang="en-A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8" name="TextBox 57"/>
                    <p:cNvSpPr txBox="1"/>
                    <p:nvPr/>
                  </p:nvSpPr>
                  <p:spPr>
                    <a:xfrm>
                      <a:off x="2562969" y="3030110"/>
                      <a:ext cx="1270883" cy="2975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Signalling</a:t>
                      </a:r>
                      <a:endParaRPr lang="en-A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60" name="Group 59"/>
                  <p:cNvGrpSpPr/>
                  <p:nvPr/>
                </p:nvGrpSpPr>
                <p:grpSpPr>
                  <a:xfrm flipH="1">
                    <a:off x="5098107" y="2216432"/>
                    <a:ext cx="3975280" cy="1316380"/>
                    <a:chOff x="166978" y="2216432"/>
                    <a:chExt cx="3975280" cy="1316380"/>
                  </a:xfrm>
                </p:grpSpPr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707670" y="2216432"/>
                      <a:ext cx="3434588" cy="739470"/>
                      <a:chOff x="1272209" y="1078071"/>
                      <a:chExt cx="2512612" cy="739470"/>
                    </a:xfrm>
                  </p:grpSpPr>
                  <p:cxnSp>
                    <p:nvCxnSpPr>
                      <p:cNvPr id="65" name="Straight Arrow Connector 64"/>
                      <p:cNvCxnSpPr/>
                      <p:nvPr/>
                    </p:nvCxnSpPr>
                    <p:spPr>
                      <a:xfrm>
                        <a:off x="1272209" y="1078071"/>
                        <a:ext cx="2512612" cy="795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Arrow Connector 65"/>
                      <p:cNvCxnSpPr/>
                      <p:nvPr/>
                    </p:nvCxnSpPr>
                    <p:spPr>
                      <a:xfrm flipH="1">
                        <a:off x="1280166" y="1078071"/>
                        <a:ext cx="7952" cy="7156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Straight Arrow Connector 66"/>
                      <p:cNvCxnSpPr/>
                      <p:nvPr/>
                    </p:nvCxnSpPr>
                    <p:spPr>
                      <a:xfrm flipH="1">
                        <a:off x="3094385" y="1101924"/>
                        <a:ext cx="7952" cy="7156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Straight Arrow Connector 67"/>
                      <p:cNvCxnSpPr/>
                      <p:nvPr/>
                    </p:nvCxnSpPr>
                    <p:spPr>
                      <a:xfrm flipH="1">
                        <a:off x="2187275" y="1078071"/>
                        <a:ext cx="7952" cy="7156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ot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166978" y="3030110"/>
                      <a:ext cx="1129085" cy="5027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expression</a:t>
                      </a:r>
                      <a:endParaRPr lang="en-A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63" name="TextBox 62"/>
                    <p:cNvSpPr txBox="1"/>
                    <p:nvPr/>
                  </p:nvSpPr>
                  <p:spPr>
                    <a:xfrm>
                      <a:off x="1329191" y="3030110"/>
                      <a:ext cx="1270883" cy="5027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Transcription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factors</a:t>
                      </a:r>
                      <a:endParaRPr lang="en-A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2562969" y="3030110"/>
                      <a:ext cx="1270883" cy="2975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A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Signalling</a:t>
                      </a:r>
                      <a:endParaRPr lang="en-A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</p:grpSp>
        </p:grpSp>
        <p:grpSp>
          <p:nvGrpSpPr>
            <p:cNvPr id="94" name="Group 93"/>
            <p:cNvGrpSpPr/>
            <p:nvPr/>
          </p:nvGrpSpPr>
          <p:grpSpPr>
            <a:xfrm>
              <a:off x="167452" y="2942453"/>
              <a:ext cx="8802093" cy="2181938"/>
              <a:chOff x="167452" y="2942453"/>
              <a:chExt cx="8802093" cy="218193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08552" y="3307087"/>
                <a:ext cx="7899889" cy="445930"/>
                <a:chOff x="608552" y="3307086"/>
                <a:chExt cx="7899889" cy="715617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H="1">
                  <a:off x="608552" y="3307086"/>
                  <a:ext cx="10870" cy="71561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>
                  <a:off x="8497571" y="3307086"/>
                  <a:ext cx="10870" cy="71561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167452" y="3804038"/>
                <a:ext cx="8802093" cy="707886"/>
                <a:chOff x="201429" y="3804038"/>
                <a:chExt cx="8802093" cy="707886"/>
              </a:xfrm>
            </p:grpSpPr>
            <p:sp>
              <p:nvSpPr>
                <p:cNvPr id="77" name="TextBox 76"/>
                <p:cNvSpPr txBox="1"/>
                <p:nvPr/>
              </p:nvSpPr>
              <p:spPr>
                <a:xfrm>
                  <a:off x="201429" y="3804038"/>
                  <a:ext cx="127088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AU" sz="1400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Proliferation,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AU" sz="1400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Differentiation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AU" sz="1400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Migration</a:t>
                  </a:r>
                  <a:endParaRPr lang="en-A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7732639" y="3804038"/>
                  <a:ext cx="127088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AU" sz="1400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Proliferation,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AU" sz="1400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Differentiation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AU" sz="1400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Migration</a:t>
                  </a:r>
                  <a:endParaRPr lang="en-A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6430135" y="2942453"/>
                <a:ext cx="1768218" cy="45715"/>
                <a:chOff x="6430135" y="2949742"/>
                <a:chExt cx="1768218" cy="45715"/>
              </a:xfrm>
            </p:grpSpPr>
            <p:cxnSp>
              <p:nvCxnSpPr>
                <p:cNvPr id="81" name="Straight Arrow Connector 80"/>
                <p:cNvCxnSpPr/>
                <p:nvPr/>
              </p:nvCxnSpPr>
              <p:spPr>
                <a:xfrm rot="5880000" flipH="1" flipV="1">
                  <a:off x="6578626" y="2801251"/>
                  <a:ext cx="45715" cy="34269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rot="5880000" flipH="1" flipV="1">
                  <a:off x="8004147" y="2801251"/>
                  <a:ext cx="45715" cy="34269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953010" y="2942453"/>
                <a:ext cx="1768218" cy="45715"/>
                <a:chOff x="6430135" y="2949742"/>
                <a:chExt cx="1768218" cy="45715"/>
              </a:xfrm>
            </p:grpSpPr>
            <p:cxnSp>
              <p:nvCxnSpPr>
                <p:cNvPr id="88" name="Straight Arrow Connector 87"/>
                <p:cNvCxnSpPr/>
                <p:nvPr/>
              </p:nvCxnSpPr>
              <p:spPr>
                <a:xfrm rot="5880000" flipH="1" flipV="1">
                  <a:off x="6578626" y="2801251"/>
                  <a:ext cx="45715" cy="34269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/>
                <p:cNvCxnSpPr/>
                <p:nvPr/>
              </p:nvCxnSpPr>
              <p:spPr>
                <a:xfrm rot="5880000" flipH="1" flipV="1">
                  <a:off x="8004147" y="2801251"/>
                  <a:ext cx="45715" cy="342697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1093121" y="3355450"/>
                <a:ext cx="6950754" cy="1184745"/>
                <a:chOff x="1049575" y="3355450"/>
                <a:chExt cx="6950754" cy="1184745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1049575" y="3355450"/>
                  <a:ext cx="2949934" cy="1184745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5050395" y="3355450"/>
                  <a:ext cx="2949934" cy="1184745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3538766" y="4788634"/>
                <a:ext cx="2062616" cy="33575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Extracellular Matrix</a:t>
                </a:r>
                <a:endParaRPr lang="en-A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98" name="TextBox 97"/>
          <p:cNvSpPr txBox="1"/>
          <p:nvPr/>
        </p:nvSpPr>
        <p:spPr>
          <a:xfrm>
            <a:off x="36513" y="6548438"/>
            <a:ext cx="317138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After: Shi et al., (2009) </a:t>
            </a: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Respirology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14:656 - 665</a:t>
            </a:r>
            <a:endParaRPr lang="en-AU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8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644" y="1561049"/>
            <a:ext cx="4140167" cy="30382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7" y="1997379"/>
            <a:ext cx="3704400" cy="2194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472" y="6369039"/>
            <a:ext cx="4105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Ingber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(2003) J Cell </a:t>
            </a: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Sci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116:1397 – 1408</a:t>
            </a:r>
          </a:p>
          <a:p>
            <a:pPr eaLnBrk="1" hangingPunct="1">
              <a:defRPr/>
            </a:pPr>
            <a:r>
              <a:rPr lang="en-AU" sz="1200" dirty="0" err="1" smtClean="0">
                <a:solidFill>
                  <a:srgbClr val="C00000"/>
                </a:solidFill>
              </a:rPr>
              <a:t>Sadati</a:t>
            </a:r>
            <a:r>
              <a:rPr lang="en-AU" sz="1200" dirty="0" smtClean="0">
                <a:solidFill>
                  <a:srgbClr val="C00000"/>
                </a:solidFill>
              </a:rPr>
              <a:t> et al., (2013) Differentiation 86: 121 - 125</a:t>
            </a:r>
            <a:endParaRPr lang="en-AU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6353" y="69892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spcBef>
                <a:spcPts val="0"/>
              </a:spcBef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Mechanotransduction and remodelling: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088" y="5268036"/>
            <a:ext cx="792252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Periodicity</a:t>
            </a:r>
            <a:r>
              <a:rPr lang="en-AU" sz="2000" dirty="0" smtClean="0"/>
              <a:t> and </a:t>
            </a:r>
            <a:r>
              <a:rPr lang="en-A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amplitude</a:t>
            </a:r>
            <a:r>
              <a:rPr lang="en-AU" sz="2000" dirty="0" smtClean="0"/>
              <a:t> of stretch affect proliferation and differentiation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0118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461234"/>
            <a:ext cx="75565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Stem cells in context: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5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6" y="2201595"/>
            <a:ext cx="7684795" cy="45579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84405" y="74643"/>
            <a:ext cx="5724815" cy="1275856"/>
            <a:chOff x="1009934" y="88710"/>
            <a:chExt cx="7014950" cy="2050588"/>
          </a:xfrm>
        </p:grpSpPr>
        <p:sp>
          <p:nvSpPr>
            <p:cNvPr id="11" name="Rectangle 10"/>
            <p:cNvSpPr/>
            <p:nvPr/>
          </p:nvSpPr>
          <p:spPr>
            <a:xfrm>
              <a:off x="1009934" y="88710"/>
              <a:ext cx="7014950" cy="20335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03220" y="154014"/>
              <a:ext cx="6737561" cy="1985284"/>
              <a:chOff x="77815" y="89805"/>
              <a:chExt cx="6737561" cy="198528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688" y="89805"/>
                <a:ext cx="6697688" cy="172425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7815" y="1654159"/>
                <a:ext cx="3120005" cy="4209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400" dirty="0" smtClean="0">
                    <a:solidFill>
                      <a:srgbClr val="C00000"/>
                    </a:solidFill>
                  </a:rPr>
                  <a:t>Molecular Systems Biology 11:819</a:t>
                </a:r>
                <a:endParaRPr lang="en-AU" sz="1400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337625" y="1540413"/>
            <a:ext cx="823663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AU" sz="1600" i="1" dirty="0" smtClean="0"/>
              <a:t>“……Mass spectrometry </a:t>
            </a:r>
            <a:r>
              <a:rPr lang="en-AU" sz="1600" i="1" dirty="0" smtClean="0">
                <a:solidFill>
                  <a:srgbClr val="C00000"/>
                </a:solidFill>
              </a:rPr>
              <a:t>quantified 8366 proteins </a:t>
            </a:r>
            <a:r>
              <a:rPr lang="en-AU" sz="1600" i="1" dirty="0" smtClean="0"/>
              <a:t>from total tissue and BALF </a:t>
            </a:r>
            <a:r>
              <a:rPr lang="en-AU" sz="1600" i="1" dirty="0" smtClean="0">
                <a:solidFill>
                  <a:srgbClr val="C00000"/>
                </a:solidFill>
              </a:rPr>
              <a:t>over course of 8 weeks</a:t>
            </a:r>
            <a:r>
              <a:rPr lang="en-AU" sz="1600" i="1" dirty="0" smtClean="0"/>
              <a:t>, surveying tissue composition </a:t>
            </a:r>
            <a:r>
              <a:rPr lang="en-AU" sz="1600" i="1" dirty="0" smtClean="0">
                <a:solidFill>
                  <a:srgbClr val="C00000"/>
                </a:solidFill>
              </a:rPr>
              <a:t>from onset</a:t>
            </a:r>
            <a:r>
              <a:rPr lang="en-AU" sz="1600" i="1" dirty="0" smtClean="0"/>
              <a:t> of inflammation and fibrosis </a:t>
            </a:r>
            <a:r>
              <a:rPr lang="en-AU" sz="1600" i="1" dirty="0" smtClean="0">
                <a:solidFill>
                  <a:srgbClr val="C00000"/>
                </a:solidFill>
              </a:rPr>
              <a:t>to full recovery</a:t>
            </a:r>
            <a:r>
              <a:rPr lang="en-AU" sz="1600" i="1" dirty="0" smtClean="0"/>
              <a:t>……”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35081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4033" y="0"/>
            <a:ext cx="8316913" cy="45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lang="en-AU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Summary:</a:t>
            </a:r>
            <a:endParaRPr lang="en-AU" alt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25" y="1469168"/>
            <a:ext cx="86295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Adult lung regeneration and lung development use similar mechanisms</a:t>
            </a:r>
          </a:p>
          <a:p>
            <a:pPr marL="342900" indent="-342900">
              <a:spcAft>
                <a:spcPts val="12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Different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stem 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cell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types 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repair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injury of different </a:t>
            </a: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severity</a:t>
            </a:r>
            <a:endParaRPr lang="en-AU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l">
              <a:spcAft>
                <a:spcPts val="12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The ability of stem cells to repair is context dependent </a:t>
            </a:r>
          </a:p>
          <a:p>
            <a:pPr marL="342900" indent="-342900" algn="l">
              <a:spcAft>
                <a:spcPts val="120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chemeClr val="tx2">
                    <a:lumMod val="50000"/>
                  </a:schemeClr>
                </a:solidFill>
              </a:rPr>
              <a:t>Identification of potential therapeutic targets</a:t>
            </a:r>
          </a:p>
        </p:txBody>
      </p:sp>
    </p:spTree>
    <p:extLst>
      <p:ext uri="{BB962C8B-B14F-4D97-AF65-F5344CB8AC3E}">
        <p14:creationId xmlns:p14="http://schemas.microsoft.com/office/powerpoint/2010/main" val="24781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Mice are not human: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089400"/>
              </p:ext>
            </p:extLst>
          </p:nvPr>
        </p:nvGraphicFramePr>
        <p:xfrm>
          <a:off x="54591" y="730155"/>
          <a:ext cx="9034818" cy="606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166"/>
                <a:gridCol w="3189111"/>
                <a:gridCol w="3346541"/>
              </a:tblGrid>
              <a:tr h="443552">
                <a:tc>
                  <a:txBody>
                    <a:bodyPr/>
                    <a:lstStyle/>
                    <a:p>
                      <a:pPr algn="ctr"/>
                      <a:endParaRPr lang="en-A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Mouse</a:t>
                      </a:r>
                      <a:endParaRPr lang="en-A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Human</a:t>
                      </a:r>
                      <a:endParaRPr lang="en-A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0973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Genome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Highly conserved: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99% genes in common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435379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Size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0.2gm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~ 1.1Kg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35379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Alveolar</a:t>
                      </a:r>
                      <a:r>
                        <a:rPr lang="en-AU" sz="18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bed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85cm</a:t>
                      </a:r>
                      <a:r>
                        <a:rPr lang="en-AU" sz="1800" baseline="300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AU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130m</a:t>
                      </a:r>
                      <a:r>
                        <a:rPr lang="en-AU" sz="1800" baseline="30000" dirty="0" smtClean="0">
                          <a:solidFill>
                            <a:srgbClr val="002060"/>
                          </a:solidFill>
                        </a:rPr>
                        <a:t>2 </a:t>
                      </a:r>
                      <a:endParaRPr lang="en-AU" sz="1800" baseline="30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35379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Cartilage rings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Only </a:t>
                      </a:r>
                      <a:r>
                        <a:rPr lang="en-AU" sz="1800" dirty="0" err="1" smtClean="0">
                          <a:solidFill>
                            <a:srgbClr val="002060"/>
                          </a:solidFill>
                        </a:rPr>
                        <a:t>extrapulmonary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airways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Extend several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airway generations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502192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Submucosal</a:t>
                      </a:r>
                      <a:r>
                        <a:rPr lang="en-AU" sz="18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glands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Restricted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to upper trachea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Tracheobronchial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region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723331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Pseudostratified</a:t>
                      </a:r>
                      <a:r>
                        <a:rPr lang="en-AU" sz="18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epithelium (basal cells)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Restricted to trachea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Extends to terminal bronchioles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35379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Cuboidal epithelium</a:t>
                      </a:r>
                      <a:r>
                        <a:rPr lang="en-AU" sz="18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Bronchiolar airways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Restricted to respiratory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bronchioles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35379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Terminal</a:t>
                      </a:r>
                      <a:r>
                        <a:rPr lang="en-AU" sz="18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bronchioles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End in bronchioalveolar ducts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Transition to respiratory bronchioles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35379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Goblet cells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rare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abundant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751476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Inflammation/Innate</a:t>
                      </a:r>
                      <a:r>
                        <a:rPr lang="en-AU" sz="18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Immunity </a:t>
                      </a:r>
                      <a:endParaRPr lang="en-AU" sz="1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solidFill>
                            <a:srgbClr val="002060"/>
                          </a:solidFill>
                        </a:rPr>
                        <a:t>Poorly</a:t>
                      </a:r>
                      <a:r>
                        <a:rPr lang="en-AU" sz="1800" baseline="0" dirty="0" smtClean="0">
                          <a:solidFill>
                            <a:srgbClr val="002060"/>
                          </a:solidFill>
                        </a:rPr>
                        <a:t> reproduced in mice</a:t>
                      </a:r>
                      <a:endParaRPr lang="en-A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95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Box 5"/>
          <p:cNvSpPr txBox="1">
            <a:spLocks noChangeArrowheads="1"/>
          </p:cNvSpPr>
          <p:nvPr/>
        </p:nvSpPr>
        <p:spPr bwMode="auto">
          <a:xfrm>
            <a:off x="468313" y="7938"/>
            <a:ext cx="85677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800"/>
              </a:lnSpc>
              <a:defRPr/>
            </a:pPr>
            <a:r>
              <a:rPr lang="en-AU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 not anticipated by </a:t>
            </a:r>
            <a:r>
              <a:rPr lang="en-AU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experimentation: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44867" y="2044821"/>
            <a:ext cx="8254267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1338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Individual biological variation </a:t>
            </a: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in human subjects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Unique </a:t>
            </a:r>
            <a:r>
              <a:rPr lang="en-AU" altLang="en-US" sz="2400" dirty="0">
                <a:solidFill>
                  <a:schemeClr val="bg2">
                    <a:lumMod val="10000"/>
                  </a:schemeClr>
                </a:solidFill>
              </a:rPr>
              <a:t>clinical problems encountered in older patients and patients with </a:t>
            </a:r>
            <a:r>
              <a:rPr lang="en-AU" altLang="en-US" sz="2400" dirty="0">
                <a:solidFill>
                  <a:srgbClr val="C00000"/>
                </a:solidFill>
              </a:rPr>
              <a:t>unrelated health problems and co-morbidities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Opportunistic </a:t>
            </a:r>
            <a:r>
              <a:rPr lang="en-AU" altLang="en-US" sz="2400" dirty="0">
                <a:solidFill>
                  <a:srgbClr val="C00000"/>
                </a:solidFill>
              </a:rPr>
              <a:t>infections </a:t>
            </a:r>
            <a:r>
              <a:rPr lang="en-AU" altLang="en-US" sz="2400" dirty="0">
                <a:solidFill>
                  <a:schemeClr val="bg2">
                    <a:lumMod val="10000"/>
                  </a:schemeClr>
                </a:solidFill>
              </a:rPr>
              <a:t>not seen in mice housed in pathogen-free conditions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Human diseases for </a:t>
            </a:r>
            <a:r>
              <a:rPr lang="en-AU" altLang="en-US" sz="2400" dirty="0">
                <a:solidFill>
                  <a:schemeClr val="bg2">
                    <a:lumMod val="10000"/>
                  </a:schemeClr>
                </a:solidFill>
              </a:rPr>
              <a:t>which there are </a:t>
            </a:r>
            <a:r>
              <a:rPr lang="en-AU" altLang="en-US" sz="2400" dirty="0">
                <a:solidFill>
                  <a:srgbClr val="C00000"/>
                </a:solidFill>
              </a:rPr>
              <a:t>no good animal </a:t>
            </a:r>
            <a:r>
              <a:rPr lang="en-AU" altLang="en-US" sz="2400" dirty="0" smtClean="0">
                <a:solidFill>
                  <a:srgbClr val="C00000"/>
                </a:solidFill>
              </a:rPr>
              <a:t>models </a:t>
            </a:r>
            <a:endParaRPr lang="en-AU" altLang="en-US" sz="2400" dirty="0">
              <a:solidFill>
                <a:srgbClr val="C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57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25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AU" dirty="0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31800" y="44450"/>
            <a:ext cx="8316913" cy="45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lang="en-AU" altLang="en-US" sz="2800" dirty="0">
                <a:solidFill>
                  <a:srgbClr val="99CCFF"/>
                </a:solidFill>
                <a:cs typeface="Arial" panose="020B0604020202020204" pitchFamily="34" charset="0"/>
              </a:rPr>
              <a:t>Mouse lung development:</a:t>
            </a:r>
            <a:endParaRPr lang="en-AU" altLang="en-US" sz="2800" dirty="0">
              <a:solidFill>
                <a:srgbClr val="99CCFF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8313" y="494088"/>
            <a:ext cx="8675687" cy="0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42875" y="2133600"/>
            <a:ext cx="8858250" cy="2808288"/>
            <a:chOff x="35497" y="2132856"/>
            <a:chExt cx="8856768" cy="2808312"/>
          </a:xfrm>
        </p:grpSpPr>
        <p:pic>
          <p:nvPicPr>
            <p:cNvPr id="14369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222" y="2204864"/>
              <a:ext cx="1418938" cy="132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0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658" y="2204865"/>
              <a:ext cx="1761002" cy="1913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1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269" y="2204865"/>
              <a:ext cx="1220455" cy="104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132856"/>
              <a:ext cx="2880105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73" name="Group 17"/>
            <p:cNvGrpSpPr>
              <a:grpSpLocks/>
            </p:cNvGrpSpPr>
            <p:nvPr/>
          </p:nvGrpSpPr>
          <p:grpSpPr bwMode="auto">
            <a:xfrm>
              <a:off x="35497" y="2204865"/>
              <a:ext cx="494046" cy="665670"/>
              <a:chOff x="35496" y="2780928"/>
              <a:chExt cx="545055" cy="723808"/>
            </a:xfrm>
          </p:grpSpPr>
          <p:pic>
            <p:nvPicPr>
              <p:cNvPr id="14377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77" y="2780928"/>
                <a:ext cx="397126" cy="379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5496" y="3135898"/>
                <a:ext cx="544596" cy="3693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 dirty="0">
                    <a:latin typeface="+mn-lt"/>
                    <a:cs typeface="Arial" pitchFamily="34" charset="0"/>
                  </a:rPr>
                  <a:t>E11</a:t>
                </a:r>
              </a:p>
            </p:txBody>
          </p:sp>
        </p:grpSp>
        <p:grpSp>
          <p:nvGrpSpPr>
            <p:cNvPr id="14374" name="Group 18"/>
            <p:cNvGrpSpPr>
              <a:grpSpLocks/>
            </p:cNvGrpSpPr>
            <p:nvPr/>
          </p:nvGrpSpPr>
          <p:grpSpPr bwMode="auto">
            <a:xfrm>
              <a:off x="634375" y="2204863"/>
              <a:ext cx="515396" cy="930566"/>
              <a:chOff x="558226" y="2780927"/>
              <a:chExt cx="568610" cy="1011839"/>
            </a:xfrm>
          </p:grpSpPr>
          <p:pic>
            <p:nvPicPr>
              <p:cNvPr id="14375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226" y="2780927"/>
                <a:ext cx="568610" cy="676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8192" y="3424167"/>
                <a:ext cx="544596" cy="3693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 dirty="0">
                    <a:latin typeface="+mn-lt"/>
                    <a:cs typeface="Arial" pitchFamily="34" charset="0"/>
                  </a:rPr>
                  <a:t>E12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4925" y="6540500"/>
            <a:ext cx="316865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1200" dirty="0">
                <a:solidFill>
                  <a:srgbClr val="99CCFF"/>
                </a:solidFill>
                <a:latin typeface="+mn-lt"/>
              </a:rPr>
              <a:t>Metzger et al (2008) Nature 453: 745-750</a:t>
            </a:r>
          </a:p>
        </p:txBody>
      </p:sp>
      <p:grpSp>
        <p:nvGrpSpPr>
          <p:cNvPr id="14344" name="Group 73"/>
          <p:cNvGrpSpPr>
            <a:grpSpLocks/>
          </p:cNvGrpSpPr>
          <p:nvPr/>
        </p:nvGrpSpPr>
        <p:grpSpPr bwMode="auto">
          <a:xfrm>
            <a:off x="404813" y="4508500"/>
            <a:ext cx="3503612" cy="1512888"/>
            <a:chOff x="404501" y="4221088"/>
            <a:chExt cx="3504276" cy="1512168"/>
          </a:xfrm>
        </p:grpSpPr>
        <p:grpSp>
          <p:nvGrpSpPr>
            <p:cNvPr id="14345" name="Group 20"/>
            <p:cNvGrpSpPr>
              <a:grpSpLocks/>
            </p:cNvGrpSpPr>
            <p:nvPr/>
          </p:nvGrpSpPr>
          <p:grpSpPr bwMode="auto">
            <a:xfrm>
              <a:off x="1691680" y="4221088"/>
              <a:ext cx="569645" cy="1512168"/>
              <a:chOff x="6937412" y="2502317"/>
              <a:chExt cx="1165184" cy="3025548"/>
            </a:xfrm>
          </p:grpSpPr>
          <p:grpSp>
            <p:nvGrpSpPr>
              <p:cNvPr id="14364" name="Group 18"/>
              <p:cNvGrpSpPr>
                <a:grpSpLocks/>
              </p:cNvGrpSpPr>
              <p:nvPr/>
            </p:nvGrpSpPr>
            <p:grpSpPr bwMode="auto">
              <a:xfrm>
                <a:off x="6937412" y="2502317"/>
                <a:ext cx="1165184" cy="2798891"/>
                <a:chOff x="6937412" y="2502317"/>
                <a:chExt cx="1165184" cy="2798891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6938490" y="2708677"/>
                  <a:ext cx="1162704" cy="25937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FFCC">
                        <a:shade val="30000"/>
                        <a:satMod val="115000"/>
                      </a:srgbClr>
                    </a:gs>
                    <a:gs pos="50000">
                      <a:srgbClr val="FFFFCC">
                        <a:shade val="67500"/>
                        <a:satMod val="115000"/>
                      </a:srgbClr>
                    </a:gs>
                    <a:gs pos="100000">
                      <a:srgbClr val="FFFFCC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  <p:sp>
              <p:nvSpPr>
                <p:cNvPr id="65" name="Oval 16"/>
                <p:cNvSpPr/>
                <p:nvPr/>
              </p:nvSpPr>
              <p:spPr>
                <a:xfrm>
                  <a:off x="6938490" y="2502317"/>
                  <a:ext cx="1159458" cy="43176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</p:grpSp>
          <p:sp>
            <p:nvSpPr>
              <p:cNvPr id="62" name="Oval 61"/>
              <p:cNvSpPr/>
              <p:nvPr/>
            </p:nvSpPr>
            <p:spPr>
              <a:xfrm>
                <a:off x="7234039" y="2645182"/>
                <a:ext cx="568360" cy="14603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AU">
                  <a:solidFill>
                    <a:srgbClr val="FF9933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948235" y="5096098"/>
                <a:ext cx="1143218" cy="4317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CC">
                      <a:shade val="30000"/>
                      <a:satMod val="115000"/>
                    </a:srgbClr>
                  </a:gs>
                  <a:gs pos="50000">
                    <a:srgbClr val="FFFFCC">
                      <a:shade val="67500"/>
                      <a:satMod val="115000"/>
                    </a:srgbClr>
                  </a:gs>
                  <a:gs pos="100000">
                    <a:srgbClr val="FFFFCC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AU">
                  <a:solidFill>
                    <a:srgbClr val="FF9933"/>
                  </a:solidFill>
                </a:endParaRPr>
              </a:p>
            </p:txBody>
          </p:sp>
        </p:grpSp>
        <p:cxnSp>
          <p:nvCxnSpPr>
            <p:cNvPr id="45" name="Straight Arrow Connector 44"/>
            <p:cNvCxnSpPr>
              <a:stCxn id="46" idx="1"/>
            </p:cNvCxnSpPr>
            <p:nvPr/>
          </p:nvCxnSpPr>
          <p:spPr>
            <a:xfrm flipH="1">
              <a:off x="2266991" y="4462273"/>
              <a:ext cx="433470" cy="47602"/>
            </a:xfrm>
            <a:prstGeom prst="straightConnector1">
              <a:avLst/>
            </a:prstGeom>
            <a:ln w="28575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700461" y="4292492"/>
              <a:ext cx="1208316" cy="3395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600" dirty="0">
                  <a:solidFill>
                    <a:srgbClr val="FF9933"/>
                  </a:solidFill>
                  <a:latin typeface="+mn-lt"/>
                </a:rPr>
                <a:t>Oesophagus</a:t>
              </a:r>
            </a:p>
          </p:txBody>
        </p:sp>
        <p:grpSp>
          <p:nvGrpSpPr>
            <p:cNvPr id="14348" name="Group 72"/>
            <p:cNvGrpSpPr>
              <a:grpSpLocks/>
            </p:cNvGrpSpPr>
            <p:nvPr/>
          </p:nvGrpSpPr>
          <p:grpSpPr bwMode="auto">
            <a:xfrm>
              <a:off x="404501" y="4702559"/>
              <a:ext cx="2910648" cy="755695"/>
              <a:chOff x="404501" y="4702559"/>
              <a:chExt cx="2910648" cy="755695"/>
            </a:xfrm>
          </p:grpSpPr>
          <p:grpSp>
            <p:nvGrpSpPr>
              <p:cNvPr id="14349" name="Group 52"/>
              <p:cNvGrpSpPr>
                <a:grpSpLocks/>
              </p:cNvGrpSpPr>
              <p:nvPr/>
            </p:nvGrpSpPr>
            <p:grpSpPr bwMode="auto">
              <a:xfrm rot="-619808">
                <a:off x="1683988" y="4702559"/>
                <a:ext cx="441013" cy="755695"/>
                <a:chOff x="-693549" y="4365104"/>
                <a:chExt cx="441013" cy="1192440"/>
              </a:xfrm>
            </p:grpSpPr>
            <p:sp>
              <p:nvSpPr>
                <p:cNvPr id="53" name="Freeform 52"/>
                <p:cNvSpPr/>
                <p:nvPr/>
              </p:nvSpPr>
              <p:spPr>
                <a:xfrm rot="21138845">
                  <a:off x="-634144" y="4330997"/>
                  <a:ext cx="344553" cy="503260"/>
                </a:xfrm>
                <a:custGeom>
                  <a:avLst/>
                  <a:gdLst>
                    <a:gd name="connsiteX0" fmla="*/ 273423 w 579717"/>
                    <a:gd name="connsiteY0" fmla="*/ 59764 h 499035"/>
                    <a:gd name="connsiteX1" fmla="*/ 210670 w 579717"/>
                    <a:gd name="connsiteY1" fmla="*/ 77693 h 499035"/>
                    <a:gd name="connsiteX2" fmla="*/ 94129 w 579717"/>
                    <a:gd name="connsiteY2" fmla="*/ 122517 h 499035"/>
                    <a:gd name="connsiteX3" fmla="*/ 49306 w 579717"/>
                    <a:gd name="connsiteY3" fmla="*/ 301811 h 499035"/>
                    <a:gd name="connsiteX4" fmla="*/ 58270 w 579717"/>
                    <a:gd name="connsiteY4" fmla="*/ 454211 h 499035"/>
                    <a:gd name="connsiteX5" fmla="*/ 398929 w 579717"/>
                    <a:gd name="connsiteY5" fmla="*/ 454211 h 499035"/>
                    <a:gd name="connsiteX6" fmla="*/ 416859 w 579717"/>
                    <a:gd name="connsiteY6" fmla="*/ 185270 h 499035"/>
                    <a:gd name="connsiteX7" fmla="*/ 578223 w 579717"/>
                    <a:gd name="connsiteY7" fmla="*/ 95623 h 499035"/>
                    <a:gd name="connsiteX8" fmla="*/ 425823 w 579717"/>
                    <a:gd name="connsiteY8" fmla="*/ 68729 h 499035"/>
                    <a:gd name="connsiteX9" fmla="*/ 363070 w 579717"/>
                    <a:gd name="connsiteY9" fmla="*/ 59764 h 499035"/>
                    <a:gd name="connsiteX10" fmla="*/ 336176 w 579717"/>
                    <a:gd name="connsiteY10" fmla="*/ 23905 h 499035"/>
                    <a:gd name="connsiteX11" fmla="*/ 318247 w 579717"/>
                    <a:gd name="connsiteY11" fmla="*/ 5976 h 499035"/>
                    <a:gd name="connsiteX12" fmla="*/ 273423 w 579717"/>
                    <a:gd name="connsiteY12" fmla="*/ 59764 h 49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79717" h="499035">
                      <a:moveTo>
                        <a:pt x="273423" y="59764"/>
                      </a:moveTo>
                      <a:cubicBezTo>
                        <a:pt x="255494" y="71717"/>
                        <a:pt x="240552" y="67234"/>
                        <a:pt x="210670" y="77693"/>
                      </a:cubicBezTo>
                      <a:cubicBezTo>
                        <a:pt x="180788" y="88152"/>
                        <a:pt x="121023" y="85164"/>
                        <a:pt x="94129" y="122517"/>
                      </a:cubicBezTo>
                      <a:cubicBezTo>
                        <a:pt x="67235" y="159870"/>
                        <a:pt x="55282" y="246529"/>
                        <a:pt x="49306" y="301811"/>
                      </a:cubicBezTo>
                      <a:cubicBezTo>
                        <a:pt x="43330" y="357093"/>
                        <a:pt x="0" y="428811"/>
                        <a:pt x="58270" y="454211"/>
                      </a:cubicBezTo>
                      <a:cubicBezTo>
                        <a:pt x="116540" y="479611"/>
                        <a:pt x="339164" y="499035"/>
                        <a:pt x="398929" y="454211"/>
                      </a:cubicBezTo>
                      <a:cubicBezTo>
                        <a:pt x="458694" y="409387"/>
                        <a:pt x="386977" y="245035"/>
                        <a:pt x="416859" y="185270"/>
                      </a:cubicBezTo>
                      <a:cubicBezTo>
                        <a:pt x="446741" y="125505"/>
                        <a:pt x="576729" y="115046"/>
                        <a:pt x="578223" y="95623"/>
                      </a:cubicBezTo>
                      <a:cubicBezTo>
                        <a:pt x="579717" y="76200"/>
                        <a:pt x="461682" y="74705"/>
                        <a:pt x="425823" y="68729"/>
                      </a:cubicBezTo>
                      <a:cubicBezTo>
                        <a:pt x="389964" y="62753"/>
                        <a:pt x="378011" y="67235"/>
                        <a:pt x="363070" y="59764"/>
                      </a:cubicBezTo>
                      <a:cubicBezTo>
                        <a:pt x="348129" y="52293"/>
                        <a:pt x="343647" y="32870"/>
                        <a:pt x="336176" y="23905"/>
                      </a:cubicBezTo>
                      <a:cubicBezTo>
                        <a:pt x="328706" y="14940"/>
                        <a:pt x="336176" y="0"/>
                        <a:pt x="318247" y="5976"/>
                      </a:cubicBezTo>
                      <a:cubicBezTo>
                        <a:pt x="300318" y="11953"/>
                        <a:pt x="291352" y="47811"/>
                        <a:pt x="273423" y="59764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 rot="8600206">
                  <a:off x="-509191" y="5013143"/>
                  <a:ext cx="234995" cy="5358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-599145" y="4726830"/>
                  <a:ext cx="236583" cy="40310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  <p:grpSp>
              <p:nvGrpSpPr>
                <p:cNvPr id="14357" name="Group 12"/>
                <p:cNvGrpSpPr>
                  <a:grpSpLocks/>
                </p:cNvGrpSpPr>
                <p:nvPr/>
              </p:nvGrpSpPr>
              <p:grpSpPr bwMode="auto">
                <a:xfrm>
                  <a:off x="-693549" y="5013177"/>
                  <a:ext cx="441013" cy="542749"/>
                  <a:chOff x="11098189" y="4005064"/>
                  <a:chExt cx="1305537" cy="1339528"/>
                </a:xfrm>
              </p:grpSpPr>
              <p:sp>
                <p:nvSpPr>
                  <p:cNvPr id="59" name="Oval 58"/>
                  <p:cNvSpPr/>
                  <p:nvPr/>
                </p:nvSpPr>
                <p:spPr>
                  <a:xfrm rot="13475515">
                    <a:off x="11084416" y="3870901"/>
                    <a:ext cx="695658" cy="132240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AU">
                      <a:solidFill>
                        <a:srgbClr val="FF9933"/>
                      </a:solidFill>
                    </a:endParaRPr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 rot="8600206">
                    <a:off x="11648013" y="3895370"/>
                    <a:ext cx="690959" cy="131004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AU">
                      <a:solidFill>
                        <a:srgbClr val="FF9933"/>
                      </a:solidFill>
                    </a:endParaRPr>
                  </a:p>
                </p:txBody>
              </p:sp>
            </p:grpSp>
            <p:sp>
              <p:nvSpPr>
                <p:cNvPr id="57" name="Oval 56"/>
                <p:cNvSpPr/>
                <p:nvPr/>
              </p:nvSpPr>
              <p:spPr>
                <a:xfrm rot="21368040">
                  <a:off x="-578075" y="4515856"/>
                  <a:ext cx="216599" cy="4988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 rot="13438455">
                  <a:off x="-660926" y="4940465"/>
                  <a:ext cx="192125" cy="53581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AU">
                    <a:solidFill>
                      <a:srgbClr val="FF9933"/>
                    </a:solidFill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51" idx="1"/>
              </p:cNvCxnSpPr>
              <p:nvPr/>
            </p:nvCxnSpPr>
            <p:spPr>
              <a:xfrm flipH="1" flipV="1">
                <a:off x="1908148" y="4941470"/>
                <a:ext cx="574784" cy="25388"/>
              </a:xfrm>
              <a:prstGeom prst="straightConnector1">
                <a:avLst/>
              </a:prstGeom>
              <a:ln w="28575">
                <a:solidFill>
                  <a:srgbClr val="FF99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52" idx="3"/>
              </p:cNvCxnSpPr>
              <p:nvPr/>
            </p:nvCxnSpPr>
            <p:spPr>
              <a:xfrm>
                <a:off x="1355593" y="4957338"/>
                <a:ext cx="489043" cy="190409"/>
              </a:xfrm>
              <a:prstGeom prst="straightConnector1">
                <a:avLst/>
              </a:prstGeom>
              <a:ln w="28575">
                <a:solidFill>
                  <a:srgbClr val="FF99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2482932" y="4797077"/>
                <a:ext cx="832008" cy="337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 dirty="0">
                    <a:solidFill>
                      <a:srgbClr val="FF9933"/>
                    </a:solidFill>
                    <a:latin typeface="+mn-lt"/>
                  </a:rPr>
                  <a:t>Trachea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04501" y="4787557"/>
                <a:ext cx="951092" cy="3395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 dirty="0">
                    <a:solidFill>
                      <a:srgbClr val="FF9933"/>
                    </a:solidFill>
                    <a:latin typeface="+mn-lt"/>
                  </a:rPr>
                  <a:t>Lung bud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79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Box 5"/>
          <p:cNvSpPr txBox="1">
            <a:spLocks noChangeArrowheads="1"/>
          </p:cNvSpPr>
          <p:nvPr/>
        </p:nvSpPr>
        <p:spPr bwMode="auto">
          <a:xfrm>
            <a:off x="468313" y="7938"/>
            <a:ext cx="85677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800"/>
              </a:lnSpc>
              <a:defRPr/>
            </a:pPr>
            <a:r>
              <a:rPr lang="en-AU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issues: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369805" y="1000768"/>
            <a:ext cx="8254267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1338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ts val="2400"/>
              </a:lnSpc>
              <a:spcBef>
                <a:spcPct val="0"/>
              </a:spcBef>
              <a:buNone/>
            </a:pP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Variability and quality of “normal” lung tissue:</a:t>
            </a:r>
          </a:p>
          <a:p>
            <a:pPr marL="1255713" eaLnBrk="1" hangingPunct="1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Normal tissue from lung cancer resection</a:t>
            </a:r>
          </a:p>
          <a:p>
            <a:pPr marL="1255713" eaLnBrk="1" hangingPunct="1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Small samples from </a:t>
            </a:r>
            <a:r>
              <a:rPr lang="en-AU" altLang="en-US" sz="2000" dirty="0" err="1" smtClean="0">
                <a:solidFill>
                  <a:srgbClr val="C00000"/>
                </a:solidFill>
              </a:rPr>
              <a:t>tracheobronchiolar</a:t>
            </a:r>
            <a:r>
              <a:rPr lang="en-AU" altLang="en-US" sz="2000" dirty="0" smtClean="0">
                <a:solidFill>
                  <a:srgbClr val="C00000"/>
                </a:solidFill>
              </a:rPr>
              <a:t> biopsies for various indications</a:t>
            </a:r>
          </a:p>
          <a:p>
            <a:pPr marL="1255713" eaLnBrk="1" hangingPunct="1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Discarded airways from transplanted lung</a:t>
            </a:r>
          </a:p>
          <a:p>
            <a:pPr marL="1255713" eaLnBrk="1" hangingPunct="1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Lung unsuitable for transplant</a:t>
            </a:r>
          </a:p>
          <a:p>
            <a:pPr marL="1255713" eaLnBrk="1" hangingPunct="1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Healthy lung from young trauma victims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endParaRPr lang="en-AU" alt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lnSpc>
                <a:spcPts val="2400"/>
              </a:lnSpc>
              <a:spcBef>
                <a:spcPct val="0"/>
              </a:spcBef>
              <a:buNone/>
            </a:pP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Lack of assay standardisation:</a:t>
            </a:r>
            <a:endParaRPr lang="en-AU" alt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1255713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>
                <a:solidFill>
                  <a:srgbClr val="C00000"/>
                </a:solidFill>
              </a:rPr>
              <a:t>Different cell </a:t>
            </a:r>
            <a:r>
              <a:rPr lang="en-AU" altLang="en-US" sz="2000" dirty="0" smtClean="0">
                <a:solidFill>
                  <a:srgbClr val="C00000"/>
                </a:solidFill>
              </a:rPr>
              <a:t>dissociation protocols</a:t>
            </a:r>
          </a:p>
          <a:p>
            <a:pPr marL="1255713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Different cell separation strategies</a:t>
            </a:r>
          </a:p>
          <a:p>
            <a:pPr marL="1255713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Different cell culture media and supplements</a:t>
            </a:r>
          </a:p>
          <a:p>
            <a:pPr marL="1255713">
              <a:lnSpc>
                <a:spcPts val="2400"/>
              </a:lnSpc>
              <a:spcBef>
                <a:spcPct val="0"/>
              </a:spcBef>
              <a:buSzPct val="125000"/>
            </a:pPr>
            <a:r>
              <a:rPr lang="en-AU" altLang="en-US" sz="2000" dirty="0" smtClean="0">
                <a:solidFill>
                  <a:srgbClr val="C00000"/>
                </a:solidFill>
              </a:rPr>
              <a:t>Different assay endpoints</a:t>
            </a:r>
            <a:endParaRPr lang="en-AU" altLang="en-US" sz="2000" dirty="0">
              <a:solidFill>
                <a:srgbClr val="C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38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Human lung stem cell characterisation: 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5534" y="464024"/>
            <a:ext cx="4212115" cy="3356085"/>
            <a:chOff x="95534" y="464024"/>
            <a:chExt cx="4212115" cy="3356085"/>
          </a:xfrm>
        </p:grpSpPr>
        <p:grpSp>
          <p:nvGrpSpPr>
            <p:cNvPr id="49" name="Group 48"/>
            <p:cNvGrpSpPr/>
            <p:nvPr/>
          </p:nvGrpSpPr>
          <p:grpSpPr>
            <a:xfrm>
              <a:off x="539977" y="872193"/>
              <a:ext cx="3323229" cy="2947916"/>
              <a:chOff x="539977" y="872193"/>
              <a:chExt cx="3323229" cy="2947916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39977" y="872193"/>
                <a:ext cx="3323229" cy="294791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612512" y="874723"/>
                <a:ext cx="3178158" cy="2942857"/>
                <a:chOff x="409934" y="644151"/>
                <a:chExt cx="3178158" cy="2942857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409934" y="644151"/>
                  <a:ext cx="18041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dirty="0" smtClean="0">
                      <a:solidFill>
                        <a:srgbClr val="C00000"/>
                      </a:solidFill>
                    </a:rPr>
                    <a:t>Rock et al (2009) </a:t>
                  </a:r>
                  <a:endParaRPr lang="en-AU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6" name="Group 5"/>
                <p:cNvGrpSpPr/>
                <p:nvPr/>
              </p:nvGrpSpPr>
              <p:grpSpPr>
                <a:xfrm>
                  <a:off x="491320" y="993179"/>
                  <a:ext cx="3096772" cy="2593829"/>
                  <a:chOff x="532263" y="808934"/>
                  <a:chExt cx="3096772" cy="2593829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532263" y="808934"/>
                    <a:ext cx="3096772" cy="1988858"/>
                    <a:chOff x="3971863" y="1779352"/>
                    <a:chExt cx="3833342" cy="2451989"/>
                  </a:xfrm>
                </p:grpSpPr>
                <p:pic>
                  <p:nvPicPr>
                    <p:cNvPr id="7" name="Picture 6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3971863" y="1779352"/>
                      <a:ext cx="1430867" cy="11720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" name="Picture 7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971863" y="2994267"/>
                      <a:ext cx="1239886" cy="123707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411976" y="1779352"/>
                      <a:ext cx="2393229" cy="245198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709049" y="2845559"/>
                    <a:ext cx="2743200" cy="5572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800"/>
                      </a:lnSpc>
                    </a:pPr>
                    <a:r>
                      <a:rPr lang="el-GR" dirty="0" smtClean="0"/>
                      <a:t>α</a:t>
                    </a:r>
                    <a:r>
                      <a:rPr lang="en-AU" dirty="0" smtClean="0"/>
                      <a:t>6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NGFR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 cells generate Krt14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Krt8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 colonies 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44" name="TextBox 43"/>
            <p:cNvSpPr txBox="1"/>
            <p:nvPr/>
          </p:nvSpPr>
          <p:spPr>
            <a:xfrm>
              <a:off x="95534" y="464024"/>
              <a:ext cx="42121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Resected normal lung – cancer surgery</a:t>
              </a:r>
              <a:endParaRPr lang="en-A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649338" y="464024"/>
            <a:ext cx="4041106" cy="2597625"/>
            <a:chOff x="4553804" y="1073623"/>
            <a:chExt cx="4041106" cy="2597625"/>
          </a:xfrm>
        </p:grpSpPr>
        <p:grpSp>
          <p:nvGrpSpPr>
            <p:cNvPr id="43" name="Group 42"/>
            <p:cNvGrpSpPr/>
            <p:nvPr/>
          </p:nvGrpSpPr>
          <p:grpSpPr>
            <a:xfrm>
              <a:off x="4655319" y="1473958"/>
              <a:ext cx="3838076" cy="2197290"/>
              <a:chOff x="5114855" y="934871"/>
              <a:chExt cx="3838076" cy="219729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160738" y="934871"/>
                <a:ext cx="3746310" cy="21972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5114855" y="1020047"/>
                <a:ext cx="3838076" cy="2026939"/>
                <a:chOff x="5114855" y="1047367"/>
                <a:chExt cx="3838076" cy="2026939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5186374" y="1047367"/>
                  <a:ext cx="190827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AU" dirty="0" smtClean="0">
                      <a:solidFill>
                        <a:srgbClr val="C00000"/>
                      </a:solidFill>
                    </a:rPr>
                    <a:t>Ghosh et al (2013)</a:t>
                  </a:r>
                  <a:endParaRPr lang="en-AU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5114855" y="1361570"/>
                  <a:ext cx="3838076" cy="1712736"/>
                  <a:chOff x="5114855" y="1361570"/>
                  <a:chExt cx="3838076" cy="1712736"/>
                </a:xfrm>
              </p:grpSpPr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5114855" y="2517102"/>
                    <a:ext cx="3838076" cy="55720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800"/>
                      </a:lnSpc>
                    </a:pPr>
                    <a:r>
                      <a:rPr lang="en-AU" dirty="0" smtClean="0"/>
                      <a:t>Krt5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Krt14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 TF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CD151</a:t>
                    </a:r>
                    <a:r>
                      <a:rPr lang="en-AU" baseline="30000" dirty="0" smtClean="0"/>
                      <a:t>neg</a:t>
                    </a:r>
                    <a:r>
                      <a:rPr lang="en-AU" dirty="0" smtClean="0"/>
                      <a:t> cells generate p63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Krt5</a:t>
                    </a:r>
                    <a:r>
                      <a:rPr lang="en-AU" baseline="30000" dirty="0" smtClean="0"/>
                      <a:t>pos</a:t>
                    </a:r>
                    <a:r>
                      <a:rPr lang="en-AU" dirty="0" smtClean="0"/>
                      <a:t>Krt14</a:t>
                    </a:r>
                    <a:r>
                      <a:rPr lang="en-AU" baseline="30000" dirty="0" smtClean="0"/>
                      <a:t>neg</a:t>
                    </a:r>
                    <a:r>
                      <a:rPr lang="en-AU" dirty="0" smtClean="0"/>
                      <a:t> colonies </a:t>
                    </a:r>
                    <a:endParaRPr lang="en-AU" dirty="0"/>
                  </a:p>
                </p:txBody>
              </p:sp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255904" y="1361570"/>
                    <a:ext cx="3555979" cy="1129147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5" name="TextBox 44"/>
            <p:cNvSpPr txBox="1"/>
            <p:nvPr/>
          </p:nvSpPr>
          <p:spPr>
            <a:xfrm>
              <a:off x="4553804" y="1073623"/>
              <a:ext cx="4041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Normal healthy lung –trauma victims</a:t>
              </a:r>
              <a:endParaRPr lang="en-A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446990" y="3921464"/>
            <a:ext cx="7130955" cy="2850530"/>
            <a:chOff x="1446990" y="3921464"/>
            <a:chExt cx="7130955" cy="2850530"/>
          </a:xfrm>
        </p:grpSpPr>
        <p:grpSp>
          <p:nvGrpSpPr>
            <p:cNvPr id="36" name="Group 35"/>
            <p:cNvGrpSpPr/>
            <p:nvPr/>
          </p:nvGrpSpPr>
          <p:grpSpPr>
            <a:xfrm>
              <a:off x="1446990" y="4322221"/>
              <a:ext cx="7130955" cy="2449773"/>
              <a:chOff x="1931486" y="4226686"/>
              <a:chExt cx="7130955" cy="244977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931486" y="4226686"/>
                <a:ext cx="7130955" cy="244977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976497" y="4255397"/>
                <a:ext cx="7040933" cy="2392350"/>
                <a:chOff x="118880" y="4185544"/>
                <a:chExt cx="7040933" cy="2392350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118880" y="4185544"/>
                  <a:ext cx="190781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dirty="0" smtClean="0">
                      <a:solidFill>
                        <a:srgbClr val="C00000"/>
                      </a:solidFill>
                    </a:rPr>
                    <a:t>Hegab et al (2012)</a:t>
                  </a:r>
                  <a:endParaRPr lang="en-AU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167341" y="4406396"/>
                  <a:ext cx="6992472" cy="1766157"/>
                  <a:chOff x="0" y="747067"/>
                  <a:chExt cx="8396942" cy="2205317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0" y="747067"/>
                    <a:ext cx="8396942" cy="2205317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108630" y="899802"/>
                    <a:ext cx="8179683" cy="1899846"/>
                    <a:chOff x="0" y="903121"/>
                    <a:chExt cx="8179683" cy="1899846"/>
                  </a:xfrm>
                </p:grpSpPr>
                <p:pic>
                  <p:nvPicPr>
                    <p:cNvPr id="15" name="Picture 14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257926" y="1005599"/>
                      <a:ext cx="1921757" cy="156341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0" y="903121"/>
                      <a:ext cx="6333090" cy="1899846"/>
                      <a:chOff x="101600" y="938980"/>
                      <a:chExt cx="6333090" cy="1899846"/>
                    </a:xfrm>
                  </p:grpSpPr>
                  <p:pic>
                    <p:nvPicPr>
                      <p:cNvPr id="17" name="Picture 16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518" y="938980"/>
                        <a:ext cx="6196688" cy="18394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3954454" y="2640927"/>
                        <a:ext cx="2480236" cy="1792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/>
                      </a:p>
                    </p:txBody>
                  </p:sp>
                  <p:sp>
                    <p:nvSpPr>
                      <p:cNvPr id="19" name="Rectangle 18"/>
                      <p:cNvSpPr/>
                      <p:nvPr/>
                    </p:nvSpPr>
                    <p:spPr>
                      <a:xfrm>
                        <a:off x="1617653" y="2688731"/>
                        <a:ext cx="2366683" cy="1500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/>
                      </a:p>
                    </p:txBody>
                  </p:sp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101600" y="2737224"/>
                        <a:ext cx="1721224" cy="101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/>
                      </a:p>
                    </p:txBody>
                  </p:sp>
                </p:grpSp>
              </p:grp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1678648" y="6020690"/>
                  <a:ext cx="3969858" cy="5572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AU" dirty="0" smtClean="0"/>
                    <a:t>NGFR</a:t>
                  </a:r>
                  <a:r>
                    <a:rPr lang="en-AU" baseline="30000" dirty="0" smtClean="0"/>
                    <a:t>pos</a:t>
                  </a:r>
                  <a:r>
                    <a:rPr lang="en-AU" dirty="0" smtClean="0"/>
                    <a:t>CD44</a:t>
                  </a:r>
                  <a:r>
                    <a:rPr lang="en-AU" baseline="30000" dirty="0" smtClean="0"/>
                    <a:t>pos</a:t>
                  </a:r>
                  <a:r>
                    <a:rPr lang="en-AU" dirty="0" smtClean="0"/>
                    <a:t>CD166</a:t>
                  </a:r>
                  <a:r>
                    <a:rPr lang="en-AU" baseline="30000" dirty="0" smtClean="0"/>
                    <a:t>pos</a:t>
                  </a:r>
                  <a:r>
                    <a:rPr lang="en-AU" dirty="0" smtClean="0"/>
                    <a:t> cells generate p63</a:t>
                  </a:r>
                  <a:r>
                    <a:rPr lang="en-AU" baseline="30000" dirty="0" smtClean="0"/>
                    <a:t>pos</a:t>
                  </a:r>
                  <a:r>
                    <a:rPr lang="en-AU" dirty="0" smtClean="0"/>
                    <a:t>Krt14</a:t>
                  </a:r>
                  <a:r>
                    <a:rPr lang="en-AU" baseline="30000" dirty="0" smtClean="0"/>
                    <a:t>pos</a:t>
                  </a:r>
                  <a:r>
                    <a:rPr lang="en-AU" dirty="0" smtClean="0"/>
                    <a:t>Krt8</a:t>
                  </a:r>
                  <a:r>
                    <a:rPr lang="en-AU" baseline="30000" dirty="0" smtClean="0"/>
                    <a:t>pos</a:t>
                  </a:r>
                  <a:r>
                    <a:rPr lang="en-AU" dirty="0" smtClean="0"/>
                    <a:t> organoids </a:t>
                  </a:r>
                  <a:endParaRPr lang="en-AU" dirty="0"/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>
              <a:off x="2939945" y="3921464"/>
              <a:ext cx="4145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Discarded airways -  transplanted lung</a:t>
              </a:r>
              <a:endParaRPr lang="en-A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6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6213475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ts val="2800"/>
              </a:lnSpc>
              <a:spcAft>
                <a:spcPts val="0"/>
              </a:spcAft>
              <a:defRPr/>
            </a:pPr>
            <a:r>
              <a:rPr lang="en-A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Challenges </a:t>
            </a: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 cell therapy: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24" name="Picture 1" descr="lung vascula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37465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771775" y="3378034"/>
            <a:ext cx="2955925" cy="2600325"/>
            <a:chOff x="3635896" y="3068960"/>
            <a:chExt cx="4248472" cy="3100338"/>
          </a:xfrm>
        </p:grpSpPr>
        <p:sp>
          <p:nvSpPr>
            <p:cNvPr id="12" name="Rectangle 11"/>
            <p:cNvSpPr/>
            <p:nvPr/>
          </p:nvSpPr>
          <p:spPr>
            <a:xfrm>
              <a:off x="3635896" y="3068960"/>
              <a:ext cx="214477" cy="287699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AU"/>
            </a:p>
          </p:txBody>
        </p:sp>
        <p:grpSp>
          <p:nvGrpSpPr>
            <p:cNvPr id="82099" name="Group 24"/>
            <p:cNvGrpSpPr>
              <a:grpSpLocks/>
            </p:cNvGrpSpPr>
            <p:nvPr/>
          </p:nvGrpSpPr>
          <p:grpSpPr bwMode="auto">
            <a:xfrm>
              <a:off x="3635896" y="3072954"/>
              <a:ext cx="4248472" cy="3096344"/>
              <a:chOff x="3635896" y="3072954"/>
              <a:chExt cx="4248472" cy="309634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850373" y="3072745"/>
                <a:ext cx="4033995" cy="864990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635896" y="3072745"/>
                <a:ext cx="2160743" cy="864990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3309948" y="3678821"/>
                <a:ext cx="2812639" cy="2160743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843529" y="3360445"/>
                <a:ext cx="4031713" cy="2808853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104" name="Picture 3" descr="lung cropped.bmp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3952165"/>
                <a:ext cx="2077813" cy="2204864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274"/>
          <p:cNvGrpSpPr>
            <a:grpSpLocks/>
          </p:cNvGrpSpPr>
          <p:nvPr/>
        </p:nvGrpSpPr>
        <p:grpSpPr bwMode="auto">
          <a:xfrm>
            <a:off x="4372544" y="2610680"/>
            <a:ext cx="4138613" cy="1490662"/>
            <a:chOff x="2809979" y="1340768"/>
            <a:chExt cx="4138285" cy="1490687"/>
          </a:xfrm>
        </p:grpSpPr>
        <p:grpSp>
          <p:nvGrpSpPr>
            <p:cNvPr id="82014" name="Group 158"/>
            <p:cNvGrpSpPr>
              <a:grpSpLocks/>
            </p:cNvGrpSpPr>
            <p:nvPr/>
          </p:nvGrpSpPr>
          <p:grpSpPr bwMode="auto">
            <a:xfrm>
              <a:off x="4624806" y="1693408"/>
              <a:ext cx="2009352" cy="724250"/>
              <a:chOff x="112" y="2377"/>
              <a:chExt cx="3995" cy="1356"/>
            </a:xfrm>
          </p:grpSpPr>
          <p:grpSp>
            <p:nvGrpSpPr>
              <p:cNvPr id="82020" name="Group 159"/>
              <p:cNvGrpSpPr>
                <a:grpSpLocks/>
              </p:cNvGrpSpPr>
              <p:nvPr/>
            </p:nvGrpSpPr>
            <p:grpSpPr bwMode="auto">
              <a:xfrm>
                <a:off x="112" y="2377"/>
                <a:ext cx="3995" cy="1356"/>
                <a:chOff x="112" y="2377"/>
                <a:chExt cx="3995" cy="1356"/>
              </a:xfrm>
            </p:grpSpPr>
            <p:sp>
              <p:nvSpPr>
                <p:cNvPr id="61" name="Freeform 160"/>
                <p:cNvSpPr>
                  <a:spLocks/>
                </p:cNvSpPr>
                <p:nvPr/>
              </p:nvSpPr>
              <p:spPr bwMode="auto">
                <a:xfrm>
                  <a:off x="111" y="2377"/>
                  <a:ext cx="3958" cy="1281"/>
                </a:xfrm>
                <a:custGeom>
                  <a:avLst/>
                  <a:gdLst>
                    <a:gd name="T0" fmla="*/ 30 w 5172"/>
                    <a:gd name="T1" fmla="*/ 1184 h 1296"/>
                    <a:gd name="T2" fmla="*/ 24 w 5172"/>
                    <a:gd name="T3" fmla="*/ 1150 h 1296"/>
                    <a:gd name="T4" fmla="*/ 11 w 5172"/>
                    <a:gd name="T5" fmla="*/ 1074 h 1296"/>
                    <a:gd name="T6" fmla="*/ 6 w 5172"/>
                    <a:gd name="T7" fmla="*/ 1015 h 1296"/>
                    <a:gd name="T8" fmla="*/ 0 w 5172"/>
                    <a:gd name="T9" fmla="*/ 930 h 1296"/>
                    <a:gd name="T10" fmla="*/ 4 w 5172"/>
                    <a:gd name="T11" fmla="*/ 577 h 1296"/>
                    <a:gd name="T12" fmla="*/ 5 w 5172"/>
                    <a:gd name="T13" fmla="*/ 533 h 1296"/>
                    <a:gd name="T14" fmla="*/ 9 w 5172"/>
                    <a:gd name="T15" fmla="*/ 484 h 1296"/>
                    <a:gd name="T16" fmla="*/ 31 w 5172"/>
                    <a:gd name="T17" fmla="*/ 290 h 1296"/>
                    <a:gd name="T18" fmla="*/ 47 w 5172"/>
                    <a:gd name="T19" fmla="*/ 245 h 1296"/>
                    <a:gd name="T20" fmla="*/ 79 w 5172"/>
                    <a:gd name="T21" fmla="*/ 339 h 1296"/>
                    <a:gd name="T22" fmla="*/ 103 w 5172"/>
                    <a:gd name="T23" fmla="*/ 346 h 1296"/>
                    <a:gd name="T24" fmla="*/ 113 w 5172"/>
                    <a:gd name="T25" fmla="*/ 373 h 1296"/>
                    <a:gd name="T26" fmla="*/ 135 w 5172"/>
                    <a:gd name="T27" fmla="*/ 355 h 1296"/>
                    <a:gd name="T28" fmla="*/ 144 w 5172"/>
                    <a:gd name="T29" fmla="*/ 326 h 1296"/>
                    <a:gd name="T30" fmla="*/ 153 w 5172"/>
                    <a:gd name="T31" fmla="*/ 290 h 1296"/>
                    <a:gd name="T32" fmla="*/ 162 w 5172"/>
                    <a:gd name="T33" fmla="*/ 239 h 1296"/>
                    <a:gd name="T34" fmla="*/ 184 w 5172"/>
                    <a:gd name="T35" fmla="*/ 123 h 1296"/>
                    <a:gd name="T36" fmla="*/ 307 w 5172"/>
                    <a:gd name="T37" fmla="*/ 179 h 1296"/>
                    <a:gd name="T38" fmla="*/ 323 w 5172"/>
                    <a:gd name="T39" fmla="*/ 152 h 1296"/>
                    <a:gd name="T40" fmla="*/ 325 w 5172"/>
                    <a:gd name="T41" fmla="*/ 132 h 1296"/>
                    <a:gd name="T42" fmla="*/ 331 w 5172"/>
                    <a:gd name="T43" fmla="*/ 96 h 1296"/>
                    <a:gd name="T44" fmla="*/ 337 w 5172"/>
                    <a:gd name="T45" fmla="*/ 50 h 1296"/>
                    <a:gd name="T46" fmla="*/ 340 w 5172"/>
                    <a:gd name="T47" fmla="*/ 40 h 1296"/>
                    <a:gd name="T48" fmla="*/ 375 w 5172"/>
                    <a:gd name="T49" fmla="*/ 68 h 1296"/>
                    <a:gd name="T50" fmla="*/ 381 w 5172"/>
                    <a:gd name="T51" fmla="*/ 87 h 1296"/>
                    <a:gd name="T52" fmla="*/ 392 w 5172"/>
                    <a:gd name="T53" fmla="*/ 68 h 1296"/>
                    <a:gd name="T54" fmla="*/ 420 w 5172"/>
                    <a:gd name="T55" fmla="*/ 50 h 1296"/>
                    <a:gd name="T56" fmla="*/ 452 w 5172"/>
                    <a:gd name="T57" fmla="*/ 59 h 1296"/>
                    <a:gd name="T58" fmla="*/ 471 w 5172"/>
                    <a:gd name="T59" fmla="*/ 114 h 1296"/>
                    <a:gd name="T60" fmla="*/ 497 w 5172"/>
                    <a:gd name="T61" fmla="*/ 179 h 1296"/>
                    <a:gd name="T62" fmla="*/ 510 w 5172"/>
                    <a:gd name="T63" fmla="*/ 216 h 1296"/>
                    <a:gd name="T64" fmla="*/ 536 w 5172"/>
                    <a:gd name="T65" fmla="*/ 233 h 1296"/>
                    <a:gd name="T66" fmla="*/ 549 w 5172"/>
                    <a:gd name="T67" fmla="*/ 263 h 1296"/>
                    <a:gd name="T68" fmla="*/ 558 w 5172"/>
                    <a:gd name="T69" fmla="*/ 317 h 1296"/>
                    <a:gd name="T70" fmla="*/ 564 w 5172"/>
                    <a:gd name="T71" fmla="*/ 346 h 1296"/>
                    <a:gd name="T72" fmla="*/ 571 w 5172"/>
                    <a:gd name="T73" fmla="*/ 392 h 1296"/>
                    <a:gd name="T74" fmla="*/ 585 w 5172"/>
                    <a:gd name="T75" fmla="*/ 493 h 1296"/>
                    <a:gd name="T76" fmla="*/ 591 w 5172"/>
                    <a:gd name="T77" fmla="*/ 533 h 1296"/>
                    <a:gd name="T78" fmla="*/ 597 w 5172"/>
                    <a:gd name="T79" fmla="*/ 577 h 1296"/>
                    <a:gd name="T80" fmla="*/ 602 w 5172"/>
                    <a:gd name="T81" fmla="*/ 660 h 1296"/>
                    <a:gd name="T82" fmla="*/ 605 w 5172"/>
                    <a:gd name="T83" fmla="*/ 753 h 1296"/>
                    <a:gd name="T84" fmla="*/ 606 w 5172"/>
                    <a:gd name="T85" fmla="*/ 780 h 1296"/>
                    <a:gd name="T86" fmla="*/ 598 w 5172"/>
                    <a:gd name="T87" fmla="*/ 905 h 1296"/>
                    <a:gd name="T88" fmla="*/ 577 w 5172"/>
                    <a:gd name="T89" fmla="*/ 938 h 1296"/>
                    <a:gd name="T90" fmla="*/ 539 w 5172"/>
                    <a:gd name="T91" fmla="*/ 965 h 1296"/>
                    <a:gd name="T92" fmla="*/ 510 w 5172"/>
                    <a:gd name="T93" fmla="*/ 1006 h 1296"/>
                    <a:gd name="T94" fmla="*/ 467 w 5172"/>
                    <a:gd name="T95" fmla="*/ 1006 h 1296"/>
                    <a:gd name="T96" fmla="*/ 435 w 5172"/>
                    <a:gd name="T97" fmla="*/ 956 h 1296"/>
                    <a:gd name="T98" fmla="*/ 368 w 5172"/>
                    <a:gd name="T99" fmla="*/ 956 h 1296"/>
                    <a:gd name="T100" fmla="*/ 339 w 5172"/>
                    <a:gd name="T101" fmla="*/ 990 h 1296"/>
                    <a:gd name="T102" fmla="*/ 260 w 5172"/>
                    <a:gd name="T103" fmla="*/ 1015 h 1296"/>
                    <a:gd name="T104" fmla="*/ 217 w 5172"/>
                    <a:gd name="T105" fmla="*/ 1091 h 1296"/>
                    <a:gd name="T106" fmla="*/ 206 w 5172"/>
                    <a:gd name="T107" fmla="*/ 1116 h 1296"/>
                    <a:gd name="T108" fmla="*/ 189 w 5172"/>
                    <a:gd name="T109" fmla="*/ 1150 h 1296"/>
                    <a:gd name="T110" fmla="*/ 58 w 5172"/>
                    <a:gd name="T111" fmla="*/ 1124 h 1296"/>
                    <a:gd name="T112" fmla="*/ 43 w 5172"/>
                    <a:gd name="T113" fmla="*/ 1159 h 1296"/>
                    <a:gd name="T114" fmla="*/ 26 w 5172"/>
                    <a:gd name="T115" fmla="*/ 1192 h 1296"/>
                    <a:gd name="T116" fmla="*/ 30 w 5172"/>
                    <a:gd name="T117" fmla="*/ 1184 h 129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5172"/>
                    <a:gd name="T178" fmla="*/ 0 h 1296"/>
                    <a:gd name="T179" fmla="*/ 5172 w 5172"/>
                    <a:gd name="T180" fmla="*/ 1296 h 129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5172" h="1296">
                      <a:moveTo>
                        <a:pt x="256" y="1283"/>
                      </a:moveTo>
                      <a:cubicBezTo>
                        <a:pt x="238" y="1271"/>
                        <a:pt x="216" y="1263"/>
                        <a:pt x="201" y="1247"/>
                      </a:cubicBezTo>
                      <a:cubicBezTo>
                        <a:pt x="164" y="1209"/>
                        <a:pt x="147" y="1179"/>
                        <a:pt x="101" y="1164"/>
                      </a:cubicBezTo>
                      <a:cubicBezTo>
                        <a:pt x="90" y="1131"/>
                        <a:pt x="74" y="1126"/>
                        <a:pt x="55" y="1100"/>
                      </a:cubicBezTo>
                      <a:cubicBezTo>
                        <a:pt x="25" y="1058"/>
                        <a:pt x="21" y="1049"/>
                        <a:pt x="0" y="1009"/>
                      </a:cubicBezTo>
                      <a:cubicBezTo>
                        <a:pt x="6" y="877"/>
                        <a:pt x="12" y="754"/>
                        <a:pt x="37" y="625"/>
                      </a:cubicBezTo>
                      <a:cubicBezTo>
                        <a:pt x="40" y="610"/>
                        <a:pt x="40" y="593"/>
                        <a:pt x="46" y="579"/>
                      </a:cubicBezTo>
                      <a:cubicBezTo>
                        <a:pt x="55" y="559"/>
                        <a:pt x="83" y="524"/>
                        <a:pt x="83" y="524"/>
                      </a:cubicBezTo>
                      <a:cubicBezTo>
                        <a:pt x="107" y="429"/>
                        <a:pt x="185" y="367"/>
                        <a:pt x="265" y="314"/>
                      </a:cubicBezTo>
                      <a:cubicBezTo>
                        <a:pt x="286" y="235"/>
                        <a:pt x="318" y="260"/>
                        <a:pt x="403" y="268"/>
                      </a:cubicBezTo>
                      <a:cubicBezTo>
                        <a:pt x="497" y="292"/>
                        <a:pt x="577" y="361"/>
                        <a:pt x="677" y="369"/>
                      </a:cubicBezTo>
                      <a:cubicBezTo>
                        <a:pt x="744" y="374"/>
                        <a:pt x="811" y="375"/>
                        <a:pt x="878" y="378"/>
                      </a:cubicBezTo>
                      <a:cubicBezTo>
                        <a:pt x="945" y="400"/>
                        <a:pt x="914" y="391"/>
                        <a:pt x="969" y="405"/>
                      </a:cubicBezTo>
                      <a:cubicBezTo>
                        <a:pt x="1030" y="399"/>
                        <a:pt x="1091" y="397"/>
                        <a:pt x="1152" y="387"/>
                      </a:cubicBezTo>
                      <a:cubicBezTo>
                        <a:pt x="1190" y="381"/>
                        <a:pt x="1196" y="368"/>
                        <a:pt x="1225" y="351"/>
                      </a:cubicBezTo>
                      <a:cubicBezTo>
                        <a:pt x="1297" y="309"/>
                        <a:pt x="1225" y="355"/>
                        <a:pt x="1308" y="314"/>
                      </a:cubicBezTo>
                      <a:cubicBezTo>
                        <a:pt x="1336" y="300"/>
                        <a:pt x="1355" y="276"/>
                        <a:pt x="1381" y="259"/>
                      </a:cubicBezTo>
                      <a:cubicBezTo>
                        <a:pt x="1415" y="192"/>
                        <a:pt x="1494" y="154"/>
                        <a:pt x="1564" y="131"/>
                      </a:cubicBezTo>
                      <a:cubicBezTo>
                        <a:pt x="1915" y="134"/>
                        <a:pt x="2323" y="0"/>
                        <a:pt x="2615" y="195"/>
                      </a:cubicBezTo>
                      <a:cubicBezTo>
                        <a:pt x="2661" y="187"/>
                        <a:pt x="2716" y="197"/>
                        <a:pt x="2752" y="168"/>
                      </a:cubicBezTo>
                      <a:cubicBezTo>
                        <a:pt x="2761" y="161"/>
                        <a:pt x="2763" y="147"/>
                        <a:pt x="2771" y="140"/>
                      </a:cubicBezTo>
                      <a:cubicBezTo>
                        <a:pt x="2787" y="126"/>
                        <a:pt x="2807" y="116"/>
                        <a:pt x="2825" y="104"/>
                      </a:cubicBezTo>
                      <a:cubicBezTo>
                        <a:pt x="2843" y="92"/>
                        <a:pt x="2853" y="70"/>
                        <a:pt x="2871" y="58"/>
                      </a:cubicBezTo>
                      <a:cubicBezTo>
                        <a:pt x="2880" y="52"/>
                        <a:pt x="2890" y="46"/>
                        <a:pt x="2899" y="40"/>
                      </a:cubicBezTo>
                      <a:cubicBezTo>
                        <a:pt x="2996" y="54"/>
                        <a:pt x="3094" y="64"/>
                        <a:pt x="3191" y="76"/>
                      </a:cubicBezTo>
                      <a:cubicBezTo>
                        <a:pt x="3209" y="82"/>
                        <a:pt x="3227" y="96"/>
                        <a:pt x="3246" y="95"/>
                      </a:cubicBezTo>
                      <a:cubicBezTo>
                        <a:pt x="3277" y="93"/>
                        <a:pt x="3306" y="79"/>
                        <a:pt x="3337" y="76"/>
                      </a:cubicBezTo>
                      <a:cubicBezTo>
                        <a:pt x="3419" y="67"/>
                        <a:pt x="3502" y="64"/>
                        <a:pt x="3584" y="58"/>
                      </a:cubicBezTo>
                      <a:cubicBezTo>
                        <a:pt x="3665" y="6"/>
                        <a:pt x="3772" y="39"/>
                        <a:pt x="3859" y="67"/>
                      </a:cubicBezTo>
                      <a:cubicBezTo>
                        <a:pt x="3907" y="99"/>
                        <a:pt x="3962" y="100"/>
                        <a:pt x="4014" y="122"/>
                      </a:cubicBezTo>
                      <a:cubicBezTo>
                        <a:pt x="4089" y="154"/>
                        <a:pt x="4165" y="172"/>
                        <a:pt x="4243" y="195"/>
                      </a:cubicBezTo>
                      <a:cubicBezTo>
                        <a:pt x="4273" y="204"/>
                        <a:pt x="4319" y="229"/>
                        <a:pt x="4352" y="232"/>
                      </a:cubicBezTo>
                      <a:cubicBezTo>
                        <a:pt x="4487" y="245"/>
                        <a:pt x="4413" y="239"/>
                        <a:pt x="4572" y="250"/>
                      </a:cubicBezTo>
                      <a:cubicBezTo>
                        <a:pt x="4609" y="257"/>
                        <a:pt x="4650" y="263"/>
                        <a:pt x="4681" y="287"/>
                      </a:cubicBezTo>
                      <a:cubicBezTo>
                        <a:pt x="4757" y="346"/>
                        <a:pt x="4696" y="322"/>
                        <a:pt x="4755" y="341"/>
                      </a:cubicBezTo>
                      <a:cubicBezTo>
                        <a:pt x="4775" y="402"/>
                        <a:pt x="4745" y="338"/>
                        <a:pt x="4809" y="378"/>
                      </a:cubicBezTo>
                      <a:cubicBezTo>
                        <a:pt x="4921" y="449"/>
                        <a:pt x="4774" y="394"/>
                        <a:pt x="4864" y="424"/>
                      </a:cubicBezTo>
                      <a:cubicBezTo>
                        <a:pt x="4915" y="473"/>
                        <a:pt x="4923" y="498"/>
                        <a:pt x="4992" y="533"/>
                      </a:cubicBezTo>
                      <a:cubicBezTo>
                        <a:pt x="5040" y="604"/>
                        <a:pt x="4975" y="518"/>
                        <a:pt x="5047" y="579"/>
                      </a:cubicBezTo>
                      <a:cubicBezTo>
                        <a:pt x="5062" y="592"/>
                        <a:pt x="5070" y="611"/>
                        <a:pt x="5084" y="625"/>
                      </a:cubicBezTo>
                      <a:cubicBezTo>
                        <a:pt x="5100" y="657"/>
                        <a:pt x="5109" y="687"/>
                        <a:pt x="5129" y="716"/>
                      </a:cubicBezTo>
                      <a:cubicBezTo>
                        <a:pt x="5143" y="780"/>
                        <a:pt x="5134" y="748"/>
                        <a:pt x="5157" y="817"/>
                      </a:cubicBezTo>
                      <a:cubicBezTo>
                        <a:pt x="5160" y="826"/>
                        <a:pt x="5166" y="844"/>
                        <a:pt x="5166" y="844"/>
                      </a:cubicBezTo>
                      <a:cubicBezTo>
                        <a:pt x="5150" y="941"/>
                        <a:pt x="5172" y="961"/>
                        <a:pt x="5093" y="981"/>
                      </a:cubicBezTo>
                      <a:cubicBezTo>
                        <a:pt x="5051" y="1026"/>
                        <a:pt x="4975" y="1014"/>
                        <a:pt x="4919" y="1018"/>
                      </a:cubicBezTo>
                      <a:cubicBezTo>
                        <a:pt x="4795" y="1049"/>
                        <a:pt x="4798" y="1038"/>
                        <a:pt x="4599" y="1045"/>
                      </a:cubicBezTo>
                      <a:cubicBezTo>
                        <a:pt x="4509" y="1078"/>
                        <a:pt x="4454" y="1084"/>
                        <a:pt x="4352" y="1091"/>
                      </a:cubicBezTo>
                      <a:cubicBezTo>
                        <a:pt x="4199" y="1122"/>
                        <a:pt x="4264" y="1108"/>
                        <a:pt x="3987" y="1091"/>
                      </a:cubicBezTo>
                      <a:cubicBezTo>
                        <a:pt x="3884" y="1062"/>
                        <a:pt x="3817" y="1049"/>
                        <a:pt x="3703" y="1036"/>
                      </a:cubicBezTo>
                      <a:cubicBezTo>
                        <a:pt x="3513" y="1048"/>
                        <a:pt x="3327" y="1026"/>
                        <a:pt x="3136" y="1036"/>
                      </a:cubicBezTo>
                      <a:cubicBezTo>
                        <a:pt x="3053" y="1048"/>
                        <a:pt x="2974" y="1065"/>
                        <a:pt x="2889" y="1073"/>
                      </a:cubicBezTo>
                      <a:cubicBezTo>
                        <a:pt x="2673" y="1116"/>
                        <a:pt x="2431" y="1097"/>
                        <a:pt x="2222" y="1100"/>
                      </a:cubicBezTo>
                      <a:cubicBezTo>
                        <a:pt x="2092" y="1113"/>
                        <a:pt x="1975" y="1160"/>
                        <a:pt x="1847" y="1183"/>
                      </a:cubicBezTo>
                      <a:cubicBezTo>
                        <a:pt x="1779" y="1217"/>
                        <a:pt x="1846" y="1188"/>
                        <a:pt x="1756" y="1210"/>
                      </a:cubicBezTo>
                      <a:cubicBezTo>
                        <a:pt x="1701" y="1224"/>
                        <a:pt x="1666" y="1238"/>
                        <a:pt x="1609" y="1247"/>
                      </a:cubicBezTo>
                      <a:cubicBezTo>
                        <a:pt x="1149" y="1220"/>
                        <a:pt x="1058" y="1212"/>
                        <a:pt x="494" y="1219"/>
                      </a:cubicBezTo>
                      <a:cubicBezTo>
                        <a:pt x="450" y="1228"/>
                        <a:pt x="409" y="1242"/>
                        <a:pt x="366" y="1256"/>
                      </a:cubicBezTo>
                      <a:cubicBezTo>
                        <a:pt x="320" y="1271"/>
                        <a:pt x="267" y="1276"/>
                        <a:pt x="220" y="1292"/>
                      </a:cubicBezTo>
                      <a:cubicBezTo>
                        <a:pt x="208" y="1296"/>
                        <a:pt x="244" y="1286"/>
                        <a:pt x="256" y="128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alpha val="18999"/>
                      </a:scheme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 w="12700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latin typeface="+mn-lt"/>
                  </a:endParaRPr>
                </a:p>
              </p:txBody>
            </p:sp>
            <p:grpSp>
              <p:nvGrpSpPr>
                <p:cNvPr id="82056" name="Group 161"/>
                <p:cNvGrpSpPr>
                  <a:grpSpLocks/>
                </p:cNvGrpSpPr>
                <p:nvPr/>
              </p:nvGrpSpPr>
              <p:grpSpPr bwMode="auto">
                <a:xfrm rot="-278939">
                  <a:off x="346" y="3559"/>
                  <a:ext cx="3716" cy="174"/>
                  <a:chOff x="1153" y="2958"/>
                  <a:chExt cx="4040" cy="911"/>
                </a:xfrm>
              </p:grpSpPr>
              <p:sp>
                <p:nvSpPr>
                  <p:cNvPr id="9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41" y="2857"/>
                    <a:ext cx="3507" cy="249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4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6" y="3014"/>
                    <a:ext cx="3496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5" name="Line 1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8" y="3159"/>
                    <a:ext cx="3510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6" name="Line 1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4" y="3273"/>
                    <a:ext cx="3496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7" name="Line 1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2" y="3416"/>
                    <a:ext cx="3507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8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7" y="2894"/>
                    <a:ext cx="1050" cy="778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9" name="Line 1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6" y="2993"/>
                    <a:ext cx="1057" cy="794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0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42" y="2972"/>
                    <a:ext cx="1053" cy="794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1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4" y="2896"/>
                    <a:ext cx="1050" cy="809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2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93" y="2943"/>
                    <a:ext cx="1047" cy="76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3" name="Line 1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6" y="2893"/>
                    <a:ext cx="1053" cy="76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sp>
              <p:nvSpPr>
                <p:cNvPr id="63" name="Freeform 173"/>
                <p:cNvSpPr>
                  <a:spLocks/>
                </p:cNvSpPr>
                <p:nvPr/>
              </p:nvSpPr>
              <p:spPr bwMode="auto">
                <a:xfrm rot="-149054">
                  <a:off x="348" y="3218"/>
                  <a:ext cx="3715" cy="330"/>
                </a:xfrm>
                <a:custGeom>
                  <a:avLst/>
                  <a:gdLst>
                    <a:gd name="T0" fmla="*/ 0 w 4521"/>
                    <a:gd name="T1" fmla="*/ 17 h 503"/>
                    <a:gd name="T2" fmla="*/ 17 w 4521"/>
                    <a:gd name="T3" fmla="*/ 12 h 503"/>
                    <a:gd name="T4" fmla="*/ 30 w 4521"/>
                    <a:gd name="T5" fmla="*/ 11 h 503"/>
                    <a:gd name="T6" fmla="*/ 39 w 4521"/>
                    <a:gd name="T7" fmla="*/ 9 h 503"/>
                    <a:gd name="T8" fmla="*/ 49 w 4521"/>
                    <a:gd name="T9" fmla="*/ 9 h 503"/>
                    <a:gd name="T10" fmla="*/ 76 w 4521"/>
                    <a:gd name="T11" fmla="*/ 7 h 503"/>
                    <a:gd name="T12" fmla="*/ 218 w 4521"/>
                    <a:gd name="T13" fmla="*/ 4 h 503"/>
                    <a:gd name="T14" fmla="*/ 422 w 4521"/>
                    <a:gd name="T15" fmla="*/ 4 h 503"/>
                    <a:gd name="T16" fmla="*/ 449 w 4521"/>
                    <a:gd name="T17" fmla="*/ 2 h 503"/>
                    <a:gd name="T18" fmla="*/ 544 w 4521"/>
                    <a:gd name="T19" fmla="*/ 2 h 503"/>
                    <a:gd name="T20" fmla="*/ 638 w 4521"/>
                    <a:gd name="T21" fmla="*/ 1 h 503"/>
                    <a:gd name="T22" fmla="*/ 703 w 4521"/>
                    <a:gd name="T23" fmla="*/ 3 h 503"/>
                    <a:gd name="T24" fmla="*/ 781 w 4521"/>
                    <a:gd name="T25" fmla="*/ 3 h 503"/>
                    <a:gd name="T26" fmla="*/ 860 w 4521"/>
                    <a:gd name="T27" fmla="*/ 5 h 503"/>
                    <a:gd name="T28" fmla="*/ 892 w 4521"/>
                    <a:gd name="T29" fmla="*/ 6 h 503"/>
                    <a:gd name="T30" fmla="*/ 922 w 4521"/>
                    <a:gd name="T31" fmla="*/ 7 h 503"/>
                    <a:gd name="T32" fmla="*/ 940 w 4521"/>
                    <a:gd name="T33" fmla="*/ 8 h 503"/>
                    <a:gd name="T34" fmla="*/ 923 w 4521"/>
                    <a:gd name="T35" fmla="*/ 9 h 503"/>
                    <a:gd name="T36" fmla="*/ 906 w 4521"/>
                    <a:gd name="T37" fmla="*/ 10 h 503"/>
                    <a:gd name="T38" fmla="*/ 870 w 4521"/>
                    <a:gd name="T39" fmla="*/ 12 h 503"/>
                    <a:gd name="T40" fmla="*/ 801 w 4521"/>
                    <a:gd name="T41" fmla="*/ 13 h 503"/>
                    <a:gd name="T42" fmla="*/ 694 w 4521"/>
                    <a:gd name="T43" fmla="*/ 15 h 503"/>
                    <a:gd name="T44" fmla="*/ 611 w 4521"/>
                    <a:gd name="T45" fmla="*/ 13 h 503"/>
                    <a:gd name="T46" fmla="*/ 606 w 4521"/>
                    <a:gd name="T47" fmla="*/ 12 h 503"/>
                    <a:gd name="T48" fmla="*/ 0 w 4521"/>
                    <a:gd name="T49" fmla="*/ 17 h 50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521"/>
                    <a:gd name="T76" fmla="*/ 0 h 503"/>
                    <a:gd name="T77" fmla="*/ 4521 w 4521"/>
                    <a:gd name="T78" fmla="*/ 503 h 50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521" h="503">
                      <a:moveTo>
                        <a:pt x="0" y="503"/>
                      </a:moveTo>
                      <a:cubicBezTo>
                        <a:pt x="19" y="447"/>
                        <a:pt x="22" y="363"/>
                        <a:pt x="87" y="337"/>
                      </a:cubicBezTo>
                      <a:cubicBezTo>
                        <a:pt x="107" y="329"/>
                        <a:pt x="128" y="326"/>
                        <a:pt x="148" y="320"/>
                      </a:cubicBezTo>
                      <a:cubicBezTo>
                        <a:pt x="164" y="304"/>
                        <a:pt x="174" y="281"/>
                        <a:pt x="192" y="267"/>
                      </a:cubicBezTo>
                      <a:cubicBezTo>
                        <a:pt x="204" y="258"/>
                        <a:pt x="221" y="256"/>
                        <a:pt x="235" y="250"/>
                      </a:cubicBezTo>
                      <a:cubicBezTo>
                        <a:pt x="306" y="218"/>
                        <a:pt x="268" y="220"/>
                        <a:pt x="366" y="197"/>
                      </a:cubicBezTo>
                      <a:cubicBezTo>
                        <a:pt x="521" y="50"/>
                        <a:pt x="990" y="121"/>
                        <a:pt x="1047" y="119"/>
                      </a:cubicBezTo>
                      <a:cubicBezTo>
                        <a:pt x="1426" y="124"/>
                        <a:pt x="1687" y="144"/>
                        <a:pt x="2033" y="119"/>
                      </a:cubicBezTo>
                      <a:cubicBezTo>
                        <a:pt x="2071" y="93"/>
                        <a:pt x="2111" y="81"/>
                        <a:pt x="2155" y="67"/>
                      </a:cubicBezTo>
                      <a:cubicBezTo>
                        <a:pt x="2340" y="73"/>
                        <a:pt x="2442" y="85"/>
                        <a:pt x="2618" y="67"/>
                      </a:cubicBezTo>
                      <a:cubicBezTo>
                        <a:pt x="2681" y="0"/>
                        <a:pt x="3008" y="38"/>
                        <a:pt x="3072" y="40"/>
                      </a:cubicBezTo>
                      <a:cubicBezTo>
                        <a:pt x="3176" y="58"/>
                        <a:pt x="3280" y="69"/>
                        <a:pt x="3386" y="75"/>
                      </a:cubicBezTo>
                      <a:cubicBezTo>
                        <a:pt x="3492" y="112"/>
                        <a:pt x="3677" y="99"/>
                        <a:pt x="3761" y="101"/>
                      </a:cubicBezTo>
                      <a:cubicBezTo>
                        <a:pt x="3881" y="143"/>
                        <a:pt x="4011" y="147"/>
                        <a:pt x="4137" y="154"/>
                      </a:cubicBezTo>
                      <a:cubicBezTo>
                        <a:pt x="4240" y="176"/>
                        <a:pt x="4106" y="150"/>
                        <a:pt x="4294" y="171"/>
                      </a:cubicBezTo>
                      <a:cubicBezTo>
                        <a:pt x="4342" y="176"/>
                        <a:pt x="4386" y="210"/>
                        <a:pt x="4433" y="215"/>
                      </a:cubicBezTo>
                      <a:cubicBezTo>
                        <a:pt x="4462" y="218"/>
                        <a:pt x="4492" y="221"/>
                        <a:pt x="4521" y="224"/>
                      </a:cubicBezTo>
                      <a:cubicBezTo>
                        <a:pt x="4495" y="249"/>
                        <a:pt x="4475" y="247"/>
                        <a:pt x="4442" y="259"/>
                      </a:cubicBezTo>
                      <a:cubicBezTo>
                        <a:pt x="4412" y="270"/>
                        <a:pt x="4386" y="284"/>
                        <a:pt x="4355" y="293"/>
                      </a:cubicBezTo>
                      <a:cubicBezTo>
                        <a:pt x="4316" y="332"/>
                        <a:pt x="4241" y="339"/>
                        <a:pt x="4189" y="346"/>
                      </a:cubicBezTo>
                      <a:cubicBezTo>
                        <a:pt x="4077" y="361"/>
                        <a:pt x="3969" y="387"/>
                        <a:pt x="3857" y="398"/>
                      </a:cubicBezTo>
                      <a:cubicBezTo>
                        <a:pt x="3691" y="441"/>
                        <a:pt x="3512" y="441"/>
                        <a:pt x="3342" y="451"/>
                      </a:cubicBezTo>
                      <a:cubicBezTo>
                        <a:pt x="3183" y="500"/>
                        <a:pt x="3078" y="410"/>
                        <a:pt x="2941" y="372"/>
                      </a:cubicBezTo>
                      <a:cubicBezTo>
                        <a:pt x="2932" y="366"/>
                        <a:pt x="2915" y="355"/>
                        <a:pt x="2915" y="355"/>
                      </a:cubicBezTo>
                      <a:lnTo>
                        <a:pt x="0" y="50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12700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latin typeface="+mn-lt"/>
                  </a:endParaRPr>
                </a:p>
              </p:txBody>
            </p:sp>
            <p:grpSp>
              <p:nvGrpSpPr>
                <p:cNvPr id="82058" name="Group 174"/>
                <p:cNvGrpSpPr>
                  <a:grpSpLocks/>
                </p:cNvGrpSpPr>
                <p:nvPr/>
              </p:nvGrpSpPr>
              <p:grpSpPr bwMode="auto">
                <a:xfrm>
                  <a:off x="2020" y="2929"/>
                  <a:ext cx="1368" cy="364"/>
                  <a:chOff x="2072" y="2929"/>
                  <a:chExt cx="1368" cy="364"/>
                </a:xfrm>
              </p:grpSpPr>
              <p:grpSp>
                <p:nvGrpSpPr>
                  <p:cNvPr id="82075" name="Group 175"/>
                  <p:cNvGrpSpPr>
                    <a:grpSpLocks/>
                  </p:cNvGrpSpPr>
                  <p:nvPr/>
                </p:nvGrpSpPr>
                <p:grpSpPr bwMode="auto">
                  <a:xfrm rot="-315881">
                    <a:off x="2072" y="2962"/>
                    <a:ext cx="423" cy="316"/>
                    <a:chOff x="1108" y="3475"/>
                    <a:chExt cx="729" cy="545"/>
                  </a:xfrm>
                </p:grpSpPr>
                <p:sp>
                  <p:nvSpPr>
                    <p:cNvPr id="91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1109" y="3475"/>
                      <a:ext cx="729" cy="543"/>
                    </a:xfrm>
                    <a:custGeom>
                      <a:avLst/>
                      <a:gdLst>
                        <a:gd name="T0" fmla="*/ 0 w 729"/>
                        <a:gd name="T1" fmla="*/ 531 h 545"/>
                        <a:gd name="T2" fmla="*/ 18 w 729"/>
                        <a:gd name="T3" fmla="*/ 478 h 545"/>
                        <a:gd name="T4" fmla="*/ 27 w 729"/>
                        <a:gd name="T5" fmla="*/ 452 h 545"/>
                        <a:gd name="T6" fmla="*/ 184 w 729"/>
                        <a:gd name="T7" fmla="*/ 91 h 545"/>
                        <a:gd name="T8" fmla="*/ 457 w 729"/>
                        <a:gd name="T9" fmla="*/ 0 h 545"/>
                        <a:gd name="T10" fmla="*/ 638 w 729"/>
                        <a:gd name="T11" fmla="*/ 91 h 545"/>
                        <a:gd name="T12" fmla="*/ 729 w 729"/>
                        <a:gd name="T13" fmla="*/ 318 h 545"/>
                        <a:gd name="T14" fmla="*/ 729 w 729"/>
                        <a:gd name="T15" fmla="*/ 454 h 545"/>
                        <a:gd name="T16" fmla="*/ 729 w 729"/>
                        <a:gd name="T17" fmla="*/ 545 h 545"/>
                        <a:gd name="T18" fmla="*/ 139 w 729"/>
                        <a:gd name="T19" fmla="*/ 499 h 545"/>
                        <a:gd name="T20" fmla="*/ 0 w 729"/>
                        <a:gd name="T21" fmla="*/ 531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100000">
                          <a:srgbClr val="CC330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92" name="Oval 177"/>
                    <p:cNvSpPr>
                      <a:spLocks noChangeArrowheads="1"/>
                    </p:cNvSpPr>
                    <p:nvPr/>
                  </p:nvSpPr>
                  <p:spPr bwMode="auto">
                    <a:xfrm rot="-6811284">
                      <a:off x="1365" y="3578"/>
                      <a:ext cx="210" cy="35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76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2379" y="2931"/>
                    <a:ext cx="424" cy="317"/>
                    <a:chOff x="2379" y="3838"/>
                    <a:chExt cx="424" cy="317"/>
                  </a:xfrm>
                </p:grpSpPr>
                <p:sp>
                  <p:nvSpPr>
                    <p:cNvPr id="89" name="Freeform 179"/>
                    <p:cNvSpPr>
                      <a:spLocks/>
                    </p:cNvSpPr>
                    <p:nvPr/>
                  </p:nvSpPr>
                  <p:spPr bwMode="auto">
                    <a:xfrm rot="-638826">
                      <a:off x="2379" y="3839"/>
                      <a:ext cx="423" cy="315"/>
                    </a:xfrm>
                    <a:custGeom>
                      <a:avLst/>
                      <a:gdLst>
                        <a:gd name="T0" fmla="*/ 0 w 729"/>
                        <a:gd name="T1" fmla="*/ 7 h 545"/>
                        <a:gd name="T2" fmla="*/ 1 w 729"/>
                        <a:gd name="T3" fmla="*/ 6 h 545"/>
                        <a:gd name="T4" fmla="*/ 1 w 729"/>
                        <a:gd name="T5" fmla="*/ 6 h 545"/>
                        <a:gd name="T6" fmla="*/ 2 w 729"/>
                        <a:gd name="T7" fmla="*/ 1 h 545"/>
                        <a:gd name="T8" fmla="*/ 6 w 729"/>
                        <a:gd name="T9" fmla="*/ 0 h 545"/>
                        <a:gd name="T10" fmla="*/ 8 w 729"/>
                        <a:gd name="T11" fmla="*/ 1 h 545"/>
                        <a:gd name="T12" fmla="*/ 9 w 729"/>
                        <a:gd name="T13" fmla="*/ 5 h 545"/>
                        <a:gd name="T14" fmla="*/ 9 w 729"/>
                        <a:gd name="T15" fmla="*/ 6 h 545"/>
                        <a:gd name="T16" fmla="*/ 9 w 729"/>
                        <a:gd name="T17" fmla="*/ 7 h 545"/>
                        <a:gd name="T18" fmla="*/ 2 w 729"/>
                        <a:gd name="T19" fmla="*/ 6 h 545"/>
                        <a:gd name="T20" fmla="*/ 0 w 729"/>
                        <a:gd name="T21" fmla="*/ 7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CC99FF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90" name="Oval 180"/>
                    <p:cNvSpPr>
                      <a:spLocks noChangeArrowheads="1"/>
                    </p:cNvSpPr>
                    <p:nvPr/>
                  </p:nvSpPr>
                  <p:spPr bwMode="auto">
                    <a:xfrm rot="-7450110">
                      <a:off x="2529" y="3912"/>
                      <a:ext cx="125" cy="20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77" name="Group 181"/>
                  <p:cNvGrpSpPr>
                    <a:grpSpLocks/>
                  </p:cNvGrpSpPr>
                  <p:nvPr/>
                </p:nvGrpSpPr>
                <p:grpSpPr bwMode="auto">
                  <a:xfrm rot="228844">
                    <a:off x="2674" y="2929"/>
                    <a:ext cx="423" cy="316"/>
                    <a:chOff x="1108" y="3475"/>
                    <a:chExt cx="729" cy="545"/>
                  </a:xfrm>
                </p:grpSpPr>
                <p:sp>
                  <p:nvSpPr>
                    <p:cNvPr id="87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1109" y="3456"/>
                      <a:ext cx="702" cy="543"/>
                    </a:xfrm>
                    <a:custGeom>
                      <a:avLst/>
                      <a:gdLst>
                        <a:gd name="T0" fmla="*/ 0 w 729"/>
                        <a:gd name="T1" fmla="*/ 531 h 545"/>
                        <a:gd name="T2" fmla="*/ 18 w 729"/>
                        <a:gd name="T3" fmla="*/ 478 h 545"/>
                        <a:gd name="T4" fmla="*/ 27 w 729"/>
                        <a:gd name="T5" fmla="*/ 452 h 545"/>
                        <a:gd name="T6" fmla="*/ 184 w 729"/>
                        <a:gd name="T7" fmla="*/ 91 h 545"/>
                        <a:gd name="T8" fmla="*/ 457 w 729"/>
                        <a:gd name="T9" fmla="*/ 0 h 545"/>
                        <a:gd name="T10" fmla="*/ 638 w 729"/>
                        <a:gd name="T11" fmla="*/ 91 h 545"/>
                        <a:gd name="T12" fmla="*/ 729 w 729"/>
                        <a:gd name="T13" fmla="*/ 318 h 545"/>
                        <a:gd name="T14" fmla="*/ 729 w 729"/>
                        <a:gd name="T15" fmla="*/ 454 h 545"/>
                        <a:gd name="T16" fmla="*/ 729 w 729"/>
                        <a:gd name="T17" fmla="*/ 545 h 545"/>
                        <a:gd name="T18" fmla="*/ 139 w 729"/>
                        <a:gd name="T19" fmla="*/ 499 h 545"/>
                        <a:gd name="T20" fmla="*/ 0 w 729"/>
                        <a:gd name="T21" fmla="*/ 531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100000">
                          <a:srgbClr val="CC330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88" name="Oval 183"/>
                    <p:cNvSpPr>
                      <a:spLocks noChangeArrowheads="1"/>
                    </p:cNvSpPr>
                    <p:nvPr/>
                  </p:nvSpPr>
                  <p:spPr bwMode="auto">
                    <a:xfrm rot="-6811284">
                      <a:off x="1340" y="3580"/>
                      <a:ext cx="210" cy="35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78" name="Group 184"/>
                  <p:cNvGrpSpPr>
                    <a:grpSpLocks/>
                  </p:cNvGrpSpPr>
                  <p:nvPr/>
                </p:nvGrpSpPr>
                <p:grpSpPr bwMode="auto">
                  <a:xfrm rot="549720" flipH="1">
                    <a:off x="3016" y="2976"/>
                    <a:ext cx="424" cy="317"/>
                    <a:chOff x="1108" y="3475"/>
                    <a:chExt cx="729" cy="545"/>
                  </a:xfrm>
                </p:grpSpPr>
                <p:sp>
                  <p:nvSpPr>
                    <p:cNvPr id="85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1110" y="3477"/>
                      <a:ext cx="727" cy="542"/>
                    </a:xfrm>
                    <a:custGeom>
                      <a:avLst/>
                      <a:gdLst>
                        <a:gd name="T0" fmla="*/ 0 w 729"/>
                        <a:gd name="T1" fmla="*/ 531 h 545"/>
                        <a:gd name="T2" fmla="*/ 18 w 729"/>
                        <a:gd name="T3" fmla="*/ 478 h 545"/>
                        <a:gd name="T4" fmla="*/ 27 w 729"/>
                        <a:gd name="T5" fmla="*/ 452 h 545"/>
                        <a:gd name="T6" fmla="*/ 184 w 729"/>
                        <a:gd name="T7" fmla="*/ 91 h 545"/>
                        <a:gd name="T8" fmla="*/ 457 w 729"/>
                        <a:gd name="T9" fmla="*/ 0 h 545"/>
                        <a:gd name="T10" fmla="*/ 638 w 729"/>
                        <a:gd name="T11" fmla="*/ 91 h 545"/>
                        <a:gd name="T12" fmla="*/ 729 w 729"/>
                        <a:gd name="T13" fmla="*/ 318 h 545"/>
                        <a:gd name="T14" fmla="*/ 729 w 729"/>
                        <a:gd name="T15" fmla="*/ 454 h 545"/>
                        <a:gd name="T16" fmla="*/ 729 w 729"/>
                        <a:gd name="T17" fmla="*/ 545 h 545"/>
                        <a:gd name="T18" fmla="*/ 139 w 729"/>
                        <a:gd name="T19" fmla="*/ 499 h 545"/>
                        <a:gd name="T20" fmla="*/ 0 w 729"/>
                        <a:gd name="T21" fmla="*/ 531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100000">
                          <a:srgbClr val="CC330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86" name="Oval 186"/>
                    <p:cNvSpPr>
                      <a:spLocks noChangeArrowheads="1"/>
                    </p:cNvSpPr>
                    <p:nvPr/>
                  </p:nvSpPr>
                  <p:spPr bwMode="auto">
                    <a:xfrm rot="6811284" flipH="1">
                      <a:off x="1386" y="3594"/>
                      <a:ext cx="194" cy="35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82059" name="Group 187"/>
                <p:cNvGrpSpPr>
                  <a:grpSpLocks/>
                </p:cNvGrpSpPr>
                <p:nvPr/>
              </p:nvGrpSpPr>
              <p:grpSpPr bwMode="auto">
                <a:xfrm>
                  <a:off x="301" y="3242"/>
                  <a:ext cx="3806" cy="479"/>
                  <a:chOff x="353" y="3242"/>
                  <a:chExt cx="3806" cy="479"/>
                </a:xfrm>
              </p:grpSpPr>
              <p:grpSp>
                <p:nvGrpSpPr>
                  <p:cNvPr id="82060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618" y="3306"/>
                    <a:ext cx="1686" cy="228"/>
                    <a:chOff x="618" y="3306"/>
                    <a:chExt cx="1686" cy="228"/>
                  </a:xfrm>
                </p:grpSpPr>
                <p:sp>
                  <p:nvSpPr>
                    <p:cNvPr id="79" name="Freeform 189"/>
                    <p:cNvSpPr>
                      <a:spLocks/>
                    </p:cNvSpPr>
                    <p:nvPr/>
                  </p:nvSpPr>
                  <p:spPr bwMode="auto">
                    <a:xfrm rot="-160401">
                      <a:off x="618" y="3307"/>
                      <a:ext cx="1685" cy="226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80" name="Oval 190"/>
                    <p:cNvSpPr>
                      <a:spLocks noChangeArrowheads="1"/>
                    </p:cNvSpPr>
                    <p:nvPr/>
                  </p:nvSpPr>
                  <p:spPr bwMode="auto">
                    <a:xfrm rot="-160401">
                      <a:off x="1088" y="3417"/>
                      <a:ext cx="341" cy="7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1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1259" y="3406"/>
                    <a:ext cx="1686" cy="228"/>
                    <a:chOff x="1259" y="3406"/>
                    <a:chExt cx="1686" cy="228"/>
                  </a:xfrm>
                </p:grpSpPr>
                <p:sp>
                  <p:nvSpPr>
                    <p:cNvPr id="77" name="Freeform 192"/>
                    <p:cNvSpPr>
                      <a:spLocks/>
                    </p:cNvSpPr>
                    <p:nvPr/>
                  </p:nvSpPr>
                  <p:spPr bwMode="auto">
                    <a:xfrm rot="21439599" flipV="1">
                      <a:off x="1258" y="3405"/>
                      <a:ext cx="1676" cy="229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8" name="Oval 193"/>
                    <p:cNvSpPr>
                      <a:spLocks noChangeArrowheads="1"/>
                    </p:cNvSpPr>
                    <p:nvPr/>
                  </p:nvSpPr>
                  <p:spPr bwMode="auto">
                    <a:xfrm rot="21439599" flipV="1">
                      <a:off x="1728" y="3467"/>
                      <a:ext cx="338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2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353" y="3493"/>
                    <a:ext cx="1686" cy="228"/>
                    <a:chOff x="353" y="3493"/>
                    <a:chExt cx="1686" cy="228"/>
                  </a:xfrm>
                </p:grpSpPr>
                <p:sp>
                  <p:nvSpPr>
                    <p:cNvPr id="75" name="Freeform 195"/>
                    <p:cNvSpPr>
                      <a:spLocks/>
                    </p:cNvSpPr>
                    <p:nvPr/>
                  </p:nvSpPr>
                  <p:spPr bwMode="auto">
                    <a:xfrm rot="21439599" flipV="1">
                      <a:off x="352" y="3479"/>
                      <a:ext cx="1676" cy="241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6" name="Oval 196"/>
                    <p:cNvSpPr>
                      <a:spLocks noChangeArrowheads="1"/>
                    </p:cNvSpPr>
                    <p:nvPr/>
                  </p:nvSpPr>
                  <p:spPr bwMode="auto">
                    <a:xfrm rot="21439599" flipV="1">
                      <a:off x="823" y="3554"/>
                      <a:ext cx="338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3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1722" y="3242"/>
                    <a:ext cx="1686" cy="228"/>
                    <a:chOff x="1722" y="3242"/>
                    <a:chExt cx="1686" cy="228"/>
                  </a:xfrm>
                </p:grpSpPr>
                <p:sp>
                  <p:nvSpPr>
                    <p:cNvPr id="73" name="Freeform 198"/>
                    <p:cNvSpPr>
                      <a:spLocks/>
                    </p:cNvSpPr>
                    <p:nvPr/>
                  </p:nvSpPr>
                  <p:spPr bwMode="auto">
                    <a:xfrm rot="-160401">
                      <a:off x="1722" y="3242"/>
                      <a:ext cx="1685" cy="229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4" name="Oval 199"/>
                    <p:cNvSpPr>
                      <a:spLocks noChangeArrowheads="1"/>
                    </p:cNvSpPr>
                    <p:nvPr/>
                  </p:nvSpPr>
                  <p:spPr bwMode="auto">
                    <a:xfrm rot="-160401">
                      <a:off x="2192" y="3352"/>
                      <a:ext cx="341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4" name="Group 200"/>
                  <p:cNvGrpSpPr>
                    <a:grpSpLocks/>
                  </p:cNvGrpSpPr>
                  <p:nvPr/>
                </p:nvGrpSpPr>
                <p:grpSpPr bwMode="auto">
                  <a:xfrm>
                    <a:off x="2473" y="3308"/>
                    <a:ext cx="1686" cy="228"/>
                    <a:chOff x="2473" y="3308"/>
                    <a:chExt cx="1686" cy="228"/>
                  </a:xfrm>
                </p:grpSpPr>
                <p:sp>
                  <p:nvSpPr>
                    <p:cNvPr id="71" name="Freeform 201"/>
                    <p:cNvSpPr>
                      <a:spLocks/>
                    </p:cNvSpPr>
                    <p:nvPr/>
                  </p:nvSpPr>
                  <p:spPr bwMode="auto">
                    <a:xfrm rot="-160401">
                      <a:off x="2473" y="3307"/>
                      <a:ext cx="1685" cy="229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2" name="Oval 202"/>
                    <p:cNvSpPr>
                      <a:spLocks noChangeArrowheads="1"/>
                    </p:cNvSpPr>
                    <p:nvPr/>
                  </p:nvSpPr>
                  <p:spPr bwMode="auto">
                    <a:xfrm rot="-160401">
                      <a:off x="2944" y="3417"/>
                      <a:ext cx="341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82021" name="Group 203"/>
              <p:cNvGrpSpPr>
                <a:grpSpLocks/>
              </p:cNvGrpSpPr>
              <p:nvPr/>
            </p:nvGrpSpPr>
            <p:grpSpPr bwMode="auto">
              <a:xfrm>
                <a:off x="1339" y="2580"/>
                <a:ext cx="1888" cy="981"/>
                <a:chOff x="1339" y="2580"/>
                <a:chExt cx="1888" cy="981"/>
              </a:xfrm>
            </p:grpSpPr>
            <p:grpSp>
              <p:nvGrpSpPr>
                <p:cNvPr id="82022" name="Group 204"/>
                <p:cNvGrpSpPr>
                  <a:grpSpLocks/>
                </p:cNvGrpSpPr>
                <p:nvPr/>
              </p:nvGrpSpPr>
              <p:grpSpPr bwMode="auto">
                <a:xfrm rot="-2413705">
                  <a:off x="3056" y="2892"/>
                  <a:ext cx="171" cy="142"/>
                  <a:chOff x="3005" y="774"/>
                  <a:chExt cx="171" cy="142"/>
                </a:xfrm>
              </p:grpSpPr>
              <p:sp>
                <p:nvSpPr>
                  <p:cNvPr id="59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3005" y="773"/>
                    <a:ext cx="170" cy="1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60" name="Freeform 206"/>
                  <p:cNvSpPr>
                    <a:spLocks/>
                  </p:cNvSpPr>
                  <p:nvPr/>
                </p:nvSpPr>
                <p:spPr bwMode="auto">
                  <a:xfrm>
                    <a:off x="3044" y="794"/>
                    <a:ext cx="95" cy="98"/>
                  </a:xfrm>
                  <a:custGeom>
                    <a:avLst/>
                    <a:gdLst>
                      <a:gd name="T0" fmla="*/ 1 w 192"/>
                      <a:gd name="T1" fmla="*/ 0 h 198"/>
                      <a:gd name="T2" fmla="*/ 1 w 192"/>
                      <a:gd name="T3" fmla="*/ 0 h 198"/>
                      <a:gd name="T4" fmla="*/ 1 w 192"/>
                      <a:gd name="T5" fmla="*/ 0 h 198"/>
                      <a:gd name="T6" fmla="*/ 1 w 192"/>
                      <a:gd name="T7" fmla="*/ 0 h 198"/>
                      <a:gd name="T8" fmla="*/ 1 w 192"/>
                      <a:gd name="T9" fmla="*/ 0 h 198"/>
                      <a:gd name="T10" fmla="*/ 1 w 192"/>
                      <a:gd name="T11" fmla="*/ 0 h 198"/>
                      <a:gd name="T12" fmla="*/ 1 w 192"/>
                      <a:gd name="T13" fmla="*/ 0 h 198"/>
                      <a:gd name="T14" fmla="*/ 1 w 192"/>
                      <a:gd name="T15" fmla="*/ 0 h 198"/>
                      <a:gd name="T16" fmla="*/ 1 w 192"/>
                      <a:gd name="T17" fmla="*/ 0 h 198"/>
                      <a:gd name="T18" fmla="*/ 1 w 192"/>
                      <a:gd name="T19" fmla="*/ 0 h 198"/>
                      <a:gd name="T20" fmla="*/ 1 w 192"/>
                      <a:gd name="T21" fmla="*/ 0 h 198"/>
                      <a:gd name="T22" fmla="*/ 1 w 192"/>
                      <a:gd name="T23" fmla="*/ 0 h 198"/>
                      <a:gd name="T24" fmla="*/ 1 w 192"/>
                      <a:gd name="T25" fmla="*/ 0 h 198"/>
                      <a:gd name="T26" fmla="*/ 1 w 192"/>
                      <a:gd name="T27" fmla="*/ 0 h 198"/>
                      <a:gd name="T28" fmla="*/ 1 w 192"/>
                      <a:gd name="T29" fmla="*/ 0 h 198"/>
                      <a:gd name="T30" fmla="*/ 1 w 192"/>
                      <a:gd name="T31" fmla="*/ 0 h 198"/>
                      <a:gd name="T32" fmla="*/ 1 w 192"/>
                      <a:gd name="T33" fmla="*/ 0 h 198"/>
                      <a:gd name="T34" fmla="*/ 1 w 192"/>
                      <a:gd name="T35" fmla="*/ 0 h 198"/>
                      <a:gd name="T36" fmla="*/ 1 w 192"/>
                      <a:gd name="T37" fmla="*/ 0 h 198"/>
                      <a:gd name="T38" fmla="*/ 1 w 192"/>
                      <a:gd name="T39" fmla="*/ 0 h 198"/>
                      <a:gd name="T40" fmla="*/ 1 w 192"/>
                      <a:gd name="T41" fmla="*/ 0 h 198"/>
                      <a:gd name="T42" fmla="*/ 1 w 192"/>
                      <a:gd name="T43" fmla="*/ 0 h 198"/>
                      <a:gd name="T44" fmla="*/ 1 w 192"/>
                      <a:gd name="T45" fmla="*/ 0 h 198"/>
                      <a:gd name="T46" fmla="*/ 1 w 192"/>
                      <a:gd name="T47" fmla="*/ 0 h 198"/>
                      <a:gd name="T48" fmla="*/ 1 w 192"/>
                      <a:gd name="T49" fmla="*/ 0 h 198"/>
                      <a:gd name="T50" fmla="*/ 1 w 192"/>
                      <a:gd name="T51" fmla="*/ 0 h 198"/>
                      <a:gd name="T52" fmla="*/ 1 w 192"/>
                      <a:gd name="T53" fmla="*/ 0 h 198"/>
                      <a:gd name="T54" fmla="*/ 1 w 192"/>
                      <a:gd name="T55" fmla="*/ 0 h 198"/>
                      <a:gd name="T56" fmla="*/ 1 w 192"/>
                      <a:gd name="T57" fmla="*/ 0 h 198"/>
                      <a:gd name="T58" fmla="*/ 1 w 192"/>
                      <a:gd name="T59" fmla="*/ 0 h 198"/>
                      <a:gd name="T60" fmla="*/ 1 w 192"/>
                      <a:gd name="T61" fmla="*/ 0 h 19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2"/>
                      <a:gd name="T94" fmla="*/ 0 h 198"/>
                      <a:gd name="T95" fmla="*/ 192 w 192"/>
                      <a:gd name="T96" fmla="*/ 198 h 19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2" h="198">
                        <a:moveTo>
                          <a:pt x="36" y="18"/>
                        </a:moveTo>
                        <a:cubicBezTo>
                          <a:pt x="27" y="19"/>
                          <a:pt x="18" y="18"/>
                          <a:pt x="9" y="21"/>
                        </a:cubicBezTo>
                        <a:cubicBezTo>
                          <a:pt x="6" y="22"/>
                          <a:pt x="3" y="26"/>
                          <a:pt x="3" y="30"/>
                        </a:cubicBezTo>
                        <a:cubicBezTo>
                          <a:pt x="0" y="68"/>
                          <a:pt x="7" y="66"/>
                          <a:pt x="30" y="81"/>
                        </a:cubicBezTo>
                        <a:cubicBezTo>
                          <a:pt x="37" y="91"/>
                          <a:pt x="41" y="101"/>
                          <a:pt x="48" y="111"/>
                        </a:cubicBezTo>
                        <a:cubicBezTo>
                          <a:pt x="52" y="127"/>
                          <a:pt x="48" y="137"/>
                          <a:pt x="39" y="150"/>
                        </a:cubicBezTo>
                        <a:cubicBezTo>
                          <a:pt x="40" y="159"/>
                          <a:pt x="38" y="169"/>
                          <a:pt x="42" y="177"/>
                        </a:cubicBezTo>
                        <a:cubicBezTo>
                          <a:pt x="47" y="186"/>
                          <a:pt x="70" y="192"/>
                          <a:pt x="78" y="198"/>
                        </a:cubicBezTo>
                        <a:cubicBezTo>
                          <a:pt x="94" y="197"/>
                          <a:pt x="110" y="198"/>
                          <a:pt x="126" y="195"/>
                        </a:cubicBezTo>
                        <a:cubicBezTo>
                          <a:pt x="130" y="194"/>
                          <a:pt x="132" y="190"/>
                          <a:pt x="132" y="186"/>
                        </a:cubicBezTo>
                        <a:cubicBezTo>
                          <a:pt x="132" y="142"/>
                          <a:pt x="131" y="143"/>
                          <a:pt x="105" y="126"/>
                        </a:cubicBezTo>
                        <a:cubicBezTo>
                          <a:pt x="110" y="110"/>
                          <a:pt x="119" y="110"/>
                          <a:pt x="135" y="105"/>
                        </a:cubicBezTo>
                        <a:cubicBezTo>
                          <a:pt x="138" y="104"/>
                          <a:pt x="144" y="102"/>
                          <a:pt x="144" y="102"/>
                        </a:cubicBezTo>
                        <a:cubicBezTo>
                          <a:pt x="151" y="92"/>
                          <a:pt x="156" y="88"/>
                          <a:pt x="168" y="84"/>
                        </a:cubicBezTo>
                        <a:cubicBezTo>
                          <a:pt x="174" y="71"/>
                          <a:pt x="180" y="65"/>
                          <a:pt x="192" y="57"/>
                        </a:cubicBezTo>
                        <a:cubicBezTo>
                          <a:pt x="191" y="45"/>
                          <a:pt x="192" y="33"/>
                          <a:pt x="189" y="21"/>
                        </a:cubicBezTo>
                        <a:cubicBezTo>
                          <a:pt x="186" y="10"/>
                          <a:pt x="162" y="0"/>
                          <a:pt x="162" y="0"/>
                        </a:cubicBezTo>
                        <a:cubicBezTo>
                          <a:pt x="157" y="1"/>
                          <a:pt x="151" y="0"/>
                          <a:pt x="147" y="3"/>
                        </a:cubicBezTo>
                        <a:cubicBezTo>
                          <a:pt x="141" y="7"/>
                          <a:pt x="135" y="21"/>
                          <a:pt x="135" y="21"/>
                        </a:cubicBezTo>
                        <a:cubicBezTo>
                          <a:pt x="131" y="38"/>
                          <a:pt x="128" y="53"/>
                          <a:pt x="144" y="63"/>
                        </a:cubicBezTo>
                        <a:cubicBezTo>
                          <a:pt x="149" y="77"/>
                          <a:pt x="154" y="81"/>
                          <a:pt x="141" y="90"/>
                        </a:cubicBezTo>
                        <a:cubicBezTo>
                          <a:pt x="131" y="104"/>
                          <a:pt x="138" y="98"/>
                          <a:pt x="117" y="105"/>
                        </a:cubicBezTo>
                        <a:cubicBezTo>
                          <a:pt x="111" y="107"/>
                          <a:pt x="99" y="111"/>
                          <a:pt x="99" y="111"/>
                        </a:cubicBezTo>
                        <a:cubicBezTo>
                          <a:pt x="87" y="108"/>
                          <a:pt x="79" y="106"/>
                          <a:pt x="69" y="99"/>
                        </a:cubicBezTo>
                        <a:cubicBezTo>
                          <a:pt x="64" y="101"/>
                          <a:pt x="56" y="105"/>
                          <a:pt x="51" y="99"/>
                        </a:cubicBezTo>
                        <a:cubicBezTo>
                          <a:pt x="47" y="94"/>
                          <a:pt x="47" y="87"/>
                          <a:pt x="45" y="81"/>
                        </a:cubicBezTo>
                        <a:cubicBezTo>
                          <a:pt x="44" y="78"/>
                          <a:pt x="42" y="72"/>
                          <a:pt x="42" y="72"/>
                        </a:cubicBezTo>
                        <a:cubicBezTo>
                          <a:pt x="48" y="42"/>
                          <a:pt x="39" y="68"/>
                          <a:pt x="54" y="51"/>
                        </a:cubicBezTo>
                        <a:cubicBezTo>
                          <a:pt x="59" y="46"/>
                          <a:pt x="66" y="33"/>
                          <a:pt x="66" y="33"/>
                        </a:cubicBezTo>
                        <a:cubicBezTo>
                          <a:pt x="62" y="9"/>
                          <a:pt x="60" y="8"/>
                          <a:pt x="36" y="12"/>
                        </a:cubicBezTo>
                        <a:cubicBezTo>
                          <a:pt x="25" y="20"/>
                          <a:pt x="23" y="18"/>
                          <a:pt x="36" y="1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rect">
                      <a:fillToRect l="50000" t="50000" r="50000" b="50000"/>
                    </a:path>
                  </a:gradFill>
                  <a:ln w="3175" cmpd="sng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3" name="Group 207"/>
                <p:cNvGrpSpPr>
                  <a:grpSpLocks/>
                </p:cNvGrpSpPr>
                <p:nvPr/>
              </p:nvGrpSpPr>
              <p:grpSpPr bwMode="auto">
                <a:xfrm rot="-2464905">
                  <a:off x="1878" y="2774"/>
                  <a:ext cx="106" cy="101"/>
                  <a:chOff x="2936" y="554"/>
                  <a:chExt cx="106" cy="101"/>
                </a:xfrm>
              </p:grpSpPr>
              <p:sp>
                <p:nvSpPr>
                  <p:cNvPr id="57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2945" y="539"/>
                    <a:ext cx="98" cy="10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58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2962" y="558"/>
                    <a:ext cx="73" cy="7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4" name="Group 210"/>
                <p:cNvGrpSpPr>
                  <a:grpSpLocks/>
                </p:cNvGrpSpPr>
                <p:nvPr/>
              </p:nvGrpSpPr>
              <p:grpSpPr bwMode="auto">
                <a:xfrm rot="-2421872">
                  <a:off x="1551" y="2968"/>
                  <a:ext cx="220" cy="155"/>
                  <a:chOff x="2956" y="1003"/>
                  <a:chExt cx="220" cy="155"/>
                </a:xfrm>
              </p:grpSpPr>
              <p:sp>
                <p:nvSpPr>
                  <p:cNvPr id="53" name="Freeform 211"/>
                  <p:cNvSpPr>
                    <a:spLocks/>
                  </p:cNvSpPr>
                  <p:nvPr/>
                </p:nvSpPr>
                <p:spPr bwMode="auto">
                  <a:xfrm>
                    <a:off x="2955" y="1003"/>
                    <a:ext cx="221" cy="155"/>
                  </a:xfrm>
                  <a:custGeom>
                    <a:avLst/>
                    <a:gdLst>
                      <a:gd name="T0" fmla="*/ 0 w 552"/>
                      <a:gd name="T1" fmla="*/ 0 h 464"/>
                      <a:gd name="T2" fmla="*/ 0 w 552"/>
                      <a:gd name="T3" fmla="*/ 0 h 464"/>
                      <a:gd name="T4" fmla="*/ 0 w 552"/>
                      <a:gd name="T5" fmla="*/ 0 h 464"/>
                      <a:gd name="T6" fmla="*/ 0 w 552"/>
                      <a:gd name="T7" fmla="*/ 0 h 464"/>
                      <a:gd name="T8" fmla="*/ 0 w 552"/>
                      <a:gd name="T9" fmla="*/ 0 h 464"/>
                      <a:gd name="T10" fmla="*/ 0 w 552"/>
                      <a:gd name="T11" fmla="*/ 0 h 464"/>
                      <a:gd name="T12" fmla="*/ 0 w 552"/>
                      <a:gd name="T13" fmla="*/ 0 h 464"/>
                      <a:gd name="T14" fmla="*/ 0 w 552"/>
                      <a:gd name="T15" fmla="*/ 0 h 464"/>
                      <a:gd name="T16" fmla="*/ 0 w 552"/>
                      <a:gd name="T17" fmla="*/ 0 h 464"/>
                      <a:gd name="T18" fmla="*/ 0 w 552"/>
                      <a:gd name="T19" fmla="*/ 0 h 4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52"/>
                      <a:gd name="T31" fmla="*/ 0 h 464"/>
                      <a:gd name="T32" fmla="*/ 552 w 552"/>
                      <a:gd name="T33" fmla="*/ 464 h 4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52" h="464">
                        <a:moveTo>
                          <a:pt x="208" y="32"/>
                        </a:moveTo>
                        <a:cubicBezTo>
                          <a:pt x="160" y="48"/>
                          <a:pt x="32" y="112"/>
                          <a:pt x="16" y="176"/>
                        </a:cubicBezTo>
                        <a:cubicBezTo>
                          <a:pt x="0" y="240"/>
                          <a:pt x="56" y="368"/>
                          <a:pt x="112" y="416"/>
                        </a:cubicBezTo>
                        <a:cubicBezTo>
                          <a:pt x="168" y="464"/>
                          <a:pt x="288" y="464"/>
                          <a:pt x="352" y="464"/>
                        </a:cubicBezTo>
                        <a:cubicBezTo>
                          <a:pt x="416" y="464"/>
                          <a:pt x="464" y="456"/>
                          <a:pt x="496" y="416"/>
                        </a:cubicBezTo>
                        <a:cubicBezTo>
                          <a:pt x="528" y="376"/>
                          <a:pt x="552" y="288"/>
                          <a:pt x="544" y="224"/>
                        </a:cubicBezTo>
                        <a:cubicBezTo>
                          <a:pt x="536" y="160"/>
                          <a:pt x="480" y="64"/>
                          <a:pt x="448" y="32"/>
                        </a:cubicBezTo>
                        <a:cubicBezTo>
                          <a:pt x="416" y="0"/>
                          <a:pt x="376" y="24"/>
                          <a:pt x="352" y="32"/>
                        </a:cubicBezTo>
                        <a:cubicBezTo>
                          <a:pt x="328" y="40"/>
                          <a:pt x="328" y="80"/>
                          <a:pt x="304" y="80"/>
                        </a:cubicBezTo>
                        <a:cubicBezTo>
                          <a:pt x="280" y="80"/>
                          <a:pt x="256" y="16"/>
                          <a:pt x="208" y="3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2048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2999" y="1023"/>
                    <a:ext cx="148" cy="134"/>
                    <a:chOff x="2690" y="1824"/>
                    <a:chExt cx="254" cy="242"/>
                  </a:xfrm>
                </p:grpSpPr>
                <p:sp>
                  <p:nvSpPr>
                    <p:cNvPr id="55" name="Oval 213"/>
                    <p:cNvSpPr>
                      <a:spLocks noChangeArrowheads="1"/>
                    </p:cNvSpPr>
                    <p:nvPr/>
                  </p:nvSpPr>
                  <p:spPr bwMode="auto">
                    <a:xfrm rot="-3256076">
                      <a:off x="2746" y="1832"/>
                      <a:ext cx="242" cy="16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56" name="Oval 214"/>
                    <p:cNvSpPr>
                      <a:spLocks noChangeArrowheads="1"/>
                    </p:cNvSpPr>
                    <p:nvPr/>
                  </p:nvSpPr>
                  <p:spPr bwMode="auto">
                    <a:xfrm rot="370736">
                      <a:off x="2687" y="1858"/>
                      <a:ext cx="217" cy="1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82025" name="Group 215"/>
                <p:cNvGrpSpPr>
                  <a:grpSpLocks/>
                </p:cNvGrpSpPr>
                <p:nvPr/>
              </p:nvGrpSpPr>
              <p:grpSpPr bwMode="auto">
                <a:xfrm rot="-2413705">
                  <a:off x="2215" y="2580"/>
                  <a:ext cx="171" cy="142"/>
                  <a:chOff x="3005" y="774"/>
                  <a:chExt cx="171" cy="142"/>
                </a:xfrm>
              </p:grpSpPr>
              <p:sp>
                <p:nvSpPr>
                  <p:cNvPr id="51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773"/>
                    <a:ext cx="186" cy="1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52" name="Freeform 217"/>
                  <p:cNvSpPr>
                    <a:spLocks/>
                  </p:cNvSpPr>
                  <p:nvPr/>
                </p:nvSpPr>
                <p:spPr bwMode="auto">
                  <a:xfrm>
                    <a:off x="3042" y="795"/>
                    <a:ext cx="101" cy="98"/>
                  </a:xfrm>
                  <a:custGeom>
                    <a:avLst/>
                    <a:gdLst>
                      <a:gd name="T0" fmla="*/ 1 w 192"/>
                      <a:gd name="T1" fmla="*/ 0 h 198"/>
                      <a:gd name="T2" fmla="*/ 1 w 192"/>
                      <a:gd name="T3" fmla="*/ 0 h 198"/>
                      <a:gd name="T4" fmla="*/ 1 w 192"/>
                      <a:gd name="T5" fmla="*/ 0 h 198"/>
                      <a:gd name="T6" fmla="*/ 1 w 192"/>
                      <a:gd name="T7" fmla="*/ 0 h 198"/>
                      <a:gd name="T8" fmla="*/ 1 w 192"/>
                      <a:gd name="T9" fmla="*/ 0 h 198"/>
                      <a:gd name="T10" fmla="*/ 1 w 192"/>
                      <a:gd name="T11" fmla="*/ 0 h 198"/>
                      <a:gd name="T12" fmla="*/ 1 w 192"/>
                      <a:gd name="T13" fmla="*/ 0 h 198"/>
                      <a:gd name="T14" fmla="*/ 1 w 192"/>
                      <a:gd name="T15" fmla="*/ 0 h 198"/>
                      <a:gd name="T16" fmla="*/ 1 w 192"/>
                      <a:gd name="T17" fmla="*/ 0 h 198"/>
                      <a:gd name="T18" fmla="*/ 1 w 192"/>
                      <a:gd name="T19" fmla="*/ 0 h 198"/>
                      <a:gd name="T20" fmla="*/ 1 w 192"/>
                      <a:gd name="T21" fmla="*/ 0 h 198"/>
                      <a:gd name="T22" fmla="*/ 1 w 192"/>
                      <a:gd name="T23" fmla="*/ 0 h 198"/>
                      <a:gd name="T24" fmla="*/ 1 w 192"/>
                      <a:gd name="T25" fmla="*/ 0 h 198"/>
                      <a:gd name="T26" fmla="*/ 1 w 192"/>
                      <a:gd name="T27" fmla="*/ 0 h 198"/>
                      <a:gd name="T28" fmla="*/ 1 w 192"/>
                      <a:gd name="T29" fmla="*/ 0 h 198"/>
                      <a:gd name="T30" fmla="*/ 1 w 192"/>
                      <a:gd name="T31" fmla="*/ 0 h 198"/>
                      <a:gd name="T32" fmla="*/ 1 w 192"/>
                      <a:gd name="T33" fmla="*/ 0 h 198"/>
                      <a:gd name="T34" fmla="*/ 1 w 192"/>
                      <a:gd name="T35" fmla="*/ 0 h 198"/>
                      <a:gd name="T36" fmla="*/ 1 w 192"/>
                      <a:gd name="T37" fmla="*/ 0 h 198"/>
                      <a:gd name="T38" fmla="*/ 1 w 192"/>
                      <a:gd name="T39" fmla="*/ 0 h 198"/>
                      <a:gd name="T40" fmla="*/ 1 w 192"/>
                      <a:gd name="T41" fmla="*/ 0 h 198"/>
                      <a:gd name="T42" fmla="*/ 1 w 192"/>
                      <a:gd name="T43" fmla="*/ 0 h 198"/>
                      <a:gd name="T44" fmla="*/ 1 w 192"/>
                      <a:gd name="T45" fmla="*/ 0 h 198"/>
                      <a:gd name="T46" fmla="*/ 1 w 192"/>
                      <a:gd name="T47" fmla="*/ 0 h 198"/>
                      <a:gd name="T48" fmla="*/ 1 w 192"/>
                      <a:gd name="T49" fmla="*/ 0 h 198"/>
                      <a:gd name="T50" fmla="*/ 1 w 192"/>
                      <a:gd name="T51" fmla="*/ 0 h 198"/>
                      <a:gd name="T52" fmla="*/ 1 w 192"/>
                      <a:gd name="T53" fmla="*/ 0 h 198"/>
                      <a:gd name="T54" fmla="*/ 1 w 192"/>
                      <a:gd name="T55" fmla="*/ 0 h 198"/>
                      <a:gd name="T56" fmla="*/ 1 w 192"/>
                      <a:gd name="T57" fmla="*/ 0 h 198"/>
                      <a:gd name="T58" fmla="*/ 1 w 192"/>
                      <a:gd name="T59" fmla="*/ 0 h 198"/>
                      <a:gd name="T60" fmla="*/ 1 w 192"/>
                      <a:gd name="T61" fmla="*/ 0 h 19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2"/>
                      <a:gd name="T94" fmla="*/ 0 h 198"/>
                      <a:gd name="T95" fmla="*/ 192 w 192"/>
                      <a:gd name="T96" fmla="*/ 198 h 19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2" h="198">
                        <a:moveTo>
                          <a:pt x="36" y="18"/>
                        </a:moveTo>
                        <a:cubicBezTo>
                          <a:pt x="27" y="19"/>
                          <a:pt x="18" y="18"/>
                          <a:pt x="9" y="21"/>
                        </a:cubicBezTo>
                        <a:cubicBezTo>
                          <a:pt x="6" y="22"/>
                          <a:pt x="3" y="26"/>
                          <a:pt x="3" y="30"/>
                        </a:cubicBezTo>
                        <a:cubicBezTo>
                          <a:pt x="0" y="68"/>
                          <a:pt x="7" y="66"/>
                          <a:pt x="30" y="81"/>
                        </a:cubicBezTo>
                        <a:cubicBezTo>
                          <a:pt x="37" y="91"/>
                          <a:pt x="41" y="101"/>
                          <a:pt x="48" y="111"/>
                        </a:cubicBezTo>
                        <a:cubicBezTo>
                          <a:pt x="52" y="127"/>
                          <a:pt x="48" y="137"/>
                          <a:pt x="39" y="150"/>
                        </a:cubicBezTo>
                        <a:cubicBezTo>
                          <a:pt x="40" y="159"/>
                          <a:pt x="38" y="169"/>
                          <a:pt x="42" y="177"/>
                        </a:cubicBezTo>
                        <a:cubicBezTo>
                          <a:pt x="47" y="186"/>
                          <a:pt x="70" y="192"/>
                          <a:pt x="78" y="198"/>
                        </a:cubicBezTo>
                        <a:cubicBezTo>
                          <a:pt x="94" y="197"/>
                          <a:pt x="110" y="198"/>
                          <a:pt x="126" y="195"/>
                        </a:cubicBezTo>
                        <a:cubicBezTo>
                          <a:pt x="130" y="194"/>
                          <a:pt x="132" y="190"/>
                          <a:pt x="132" y="186"/>
                        </a:cubicBezTo>
                        <a:cubicBezTo>
                          <a:pt x="132" y="142"/>
                          <a:pt x="131" y="143"/>
                          <a:pt x="105" y="126"/>
                        </a:cubicBezTo>
                        <a:cubicBezTo>
                          <a:pt x="110" y="110"/>
                          <a:pt x="119" y="110"/>
                          <a:pt x="135" y="105"/>
                        </a:cubicBezTo>
                        <a:cubicBezTo>
                          <a:pt x="138" y="104"/>
                          <a:pt x="144" y="102"/>
                          <a:pt x="144" y="102"/>
                        </a:cubicBezTo>
                        <a:cubicBezTo>
                          <a:pt x="151" y="92"/>
                          <a:pt x="156" y="88"/>
                          <a:pt x="168" y="84"/>
                        </a:cubicBezTo>
                        <a:cubicBezTo>
                          <a:pt x="174" y="71"/>
                          <a:pt x="180" y="65"/>
                          <a:pt x="192" y="57"/>
                        </a:cubicBezTo>
                        <a:cubicBezTo>
                          <a:pt x="191" y="45"/>
                          <a:pt x="192" y="33"/>
                          <a:pt x="189" y="21"/>
                        </a:cubicBezTo>
                        <a:cubicBezTo>
                          <a:pt x="186" y="10"/>
                          <a:pt x="162" y="0"/>
                          <a:pt x="162" y="0"/>
                        </a:cubicBezTo>
                        <a:cubicBezTo>
                          <a:pt x="157" y="1"/>
                          <a:pt x="151" y="0"/>
                          <a:pt x="147" y="3"/>
                        </a:cubicBezTo>
                        <a:cubicBezTo>
                          <a:pt x="141" y="7"/>
                          <a:pt x="135" y="21"/>
                          <a:pt x="135" y="21"/>
                        </a:cubicBezTo>
                        <a:cubicBezTo>
                          <a:pt x="131" y="38"/>
                          <a:pt x="128" y="53"/>
                          <a:pt x="144" y="63"/>
                        </a:cubicBezTo>
                        <a:cubicBezTo>
                          <a:pt x="149" y="77"/>
                          <a:pt x="154" y="81"/>
                          <a:pt x="141" y="90"/>
                        </a:cubicBezTo>
                        <a:cubicBezTo>
                          <a:pt x="131" y="104"/>
                          <a:pt x="138" y="98"/>
                          <a:pt x="117" y="105"/>
                        </a:cubicBezTo>
                        <a:cubicBezTo>
                          <a:pt x="111" y="107"/>
                          <a:pt x="99" y="111"/>
                          <a:pt x="99" y="111"/>
                        </a:cubicBezTo>
                        <a:cubicBezTo>
                          <a:pt x="87" y="108"/>
                          <a:pt x="79" y="106"/>
                          <a:pt x="69" y="99"/>
                        </a:cubicBezTo>
                        <a:cubicBezTo>
                          <a:pt x="64" y="101"/>
                          <a:pt x="56" y="105"/>
                          <a:pt x="51" y="99"/>
                        </a:cubicBezTo>
                        <a:cubicBezTo>
                          <a:pt x="47" y="94"/>
                          <a:pt x="47" y="87"/>
                          <a:pt x="45" y="81"/>
                        </a:cubicBezTo>
                        <a:cubicBezTo>
                          <a:pt x="44" y="78"/>
                          <a:pt x="42" y="72"/>
                          <a:pt x="42" y="72"/>
                        </a:cubicBezTo>
                        <a:cubicBezTo>
                          <a:pt x="48" y="42"/>
                          <a:pt x="39" y="68"/>
                          <a:pt x="54" y="51"/>
                        </a:cubicBezTo>
                        <a:cubicBezTo>
                          <a:pt x="59" y="46"/>
                          <a:pt x="66" y="33"/>
                          <a:pt x="66" y="33"/>
                        </a:cubicBezTo>
                        <a:cubicBezTo>
                          <a:pt x="62" y="9"/>
                          <a:pt x="60" y="8"/>
                          <a:pt x="36" y="12"/>
                        </a:cubicBezTo>
                        <a:cubicBezTo>
                          <a:pt x="25" y="20"/>
                          <a:pt x="23" y="18"/>
                          <a:pt x="36" y="1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rect">
                      <a:fillToRect l="50000" t="50000" r="50000" b="50000"/>
                    </a:path>
                  </a:gradFill>
                  <a:ln w="3175" cmpd="sng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6" name="Group 218"/>
                <p:cNvGrpSpPr>
                  <a:grpSpLocks/>
                </p:cNvGrpSpPr>
                <p:nvPr/>
              </p:nvGrpSpPr>
              <p:grpSpPr bwMode="auto">
                <a:xfrm rot="-2464905">
                  <a:off x="1850" y="3318"/>
                  <a:ext cx="106" cy="101"/>
                  <a:chOff x="2936" y="554"/>
                  <a:chExt cx="106" cy="101"/>
                </a:xfrm>
              </p:grpSpPr>
              <p:sp>
                <p:nvSpPr>
                  <p:cNvPr id="4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2944" y="539"/>
                    <a:ext cx="98" cy="10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5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2959" y="556"/>
                    <a:ext cx="73" cy="7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7" name="Group 221"/>
                <p:cNvGrpSpPr>
                  <a:grpSpLocks/>
                </p:cNvGrpSpPr>
                <p:nvPr/>
              </p:nvGrpSpPr>
              <p:grpSpPr bwMode="auto">
                <a:xfrm rot="-2421872">
                  <a:off x="1339" y="3352"/>
                  <a:ext cx="220" cy="155"/>
                  <a:chOff x="2956" y="1003"/>
                  <a:chExt cx="220" cy="155"/>
                </a:xfrm>
              </p:grpSpPr>
              <p:sp>
                <p:nvSpPr>
                  <p:cNvPr id="45" name="Freeform 222"/>
                  <p:cNvSpPr>
                    <a:spLocks/>
                  </p:cNvSpPr>
                  <p:nvPr/>
                </p:nvSpPr>
                <p:spPr bwMode="auto">
                  <a:xfrm>
                    <a:off x="2956" y="1003"/>
                    <a:ext cx="221" cy="155"/>
                  </a:xfrm>
                  <a:custGeom>
                    <a:avLst/>
                    <a:gdLst>
                      <a:gd name="T0" fmla="*/ 0 w 552"/>
                      <a:gd name="T1" fmla="*/ 0 h 464"/>
                      <a:gd name="T2" fmla="*/ 0 w 552"/>
                      <a:gd name="T3" fmla="*/ 0 h 464"/>
                      <a:gd name="T4" fmla="*/ 0 w 552"/>
                      <a:gd name="T5" fmla="*/ 0 h 464"/>
                      <a:gd name="T6" fmla="*/ 0 w 552"/>
                      <a:gd name="T7" fmla="*/ 0 h 464"/>
                      <a:gd name="T8" fmla="*/ 0 w 552"/>
                      <a:gd name="T9" fmla="*/ 0 h 464"/>
                      <a:gd name="T10" fmla="*/ 0 w 552"/>
                      <a:gd name="T11" fmla="*/ 0 h 464"/>
                      <a:gd name="T12" fmla="*/ 0 w 552"/>
                      <a:gd name="T13" fmla="*/ 0 h 464"/>
                      <a:gd name="T14" fmla="*/ 0 w 552"/>
                      <a:gd name="T15" fmla="*/ 0 h 464"/>
                      <a:gd name="T16" fmla="*/ 0 w 552"/>
                      <a:gd name="T17" fmla="*/ 0 h 464"/>
                      <a:gd name="T18" fmla="*/ 0 w 552"/>
                      <a:gd name="T19" fmla="*/ 0 h 4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52"/>
                      <a:gd name="T31" fmla="*/ 0 h 464"/>
                      <a:gd name="T32" fmla="*/ 552 w 552"/>
                      <a:gd name="T33" fmla="*/ 464 h 4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52" h="464">
                        <a:moveTo>
                          <a:pt x="208" y="32"/>
                        </a:moveTo>
                        <a:cubicBezTo>
                          <a:pt x="160" y="48"/>
                          <a:pt x="32" y="112"/>
                          <a:pt x="16" y="176"/>
                        </a:cubicBezTo>
                        <a:cubicBezTo>
                          <a:pt x="0" y="240"/>
                          <a:pt x="56" y="368"/>
                          <a:pt x="112" y="416"/>
                        </a:cubicBezTo>
                        <a:cubicBezTo>
                          <a:pt x="168" y="464"/>
                          <a:pt x="288" y="464"/>
                          <a:pt x="352" y="464"/>
                        </a:cubicBezTo>
                        <a:cubicBezTo>
                          <a:pt x="416" y="464"/>
                          <a:pt x="464" y="456"/>
                          <a:pt x="496" y="416"/>
                        </a:cubicBezTo>
                        <a:cubicBezTo>
                          <a:pt x="528" y="376"/>
                          <a:pt x="552" y="288"/>
                          <a:pt x="544" y="224"/>
                        </a:cubicBezTo>
                        <a:cubicBezTo>
                          <a:pt x="536" y="160"/>
                          <a:pt x="480" y="64"/>
                          <a:pt x="448" y="32"/>
                        </a:cubicBezTo>
                        <a:cubicBezTo>
                          <a:pt x="416" y="0"/>
                          <a:pt x="376" y="24"/>
                          <a:pt x="352" y="32"/>
                        </a:cubicBezTo>
                        <a:cubicBezTo>
                          <a:pt x="328" y="40"/>
                          <a:pt x="328" y="80"/>
                          <a:pt x="304" y="80"/>
                        </a:cubicBezTo>
                        <a:cubicBezTo>
                          <a:pt x="280" y="80"/>
                          <a:pt x="256" y="16"/>
                          <a:pt x="208" y="3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2040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2999" y="1023"/>
                    <a:ext cx="148" cy="134"/>
                    <a:chOff x="2690" y="1824"/>
                    <a:chExt cx="254" cy="242"/>
                  </a:xfrm>
                </p:grpSpPr>
                <p:sp>
                  <p:nvSpPr>
                    <p:cNvPr id="47" name="Oval 224"/>
                    <p:cNvSpPr>
                      <a:spLocks noChangeArrowheads="1"/>
                    </p:cNvSpPr>
                    <p:nvPr/>
                  </p:nvSpPr>
                  <p:spPr bwMode="auto">
                    <a:xfrm rot="-3256076">
                      <a:off x="2748" y="1831"/>
                      <a:ext cx="242" cy="16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48" name="Oval 225"/>
                    <p:cNvSpPr>
                      <a:spLocks noChangeArrowheads="1"/>
                    </p:cNvSpPr>
                    <p:nvPr/>
                  </p:nvSpPr>
                  <p:spPr bwMode="auto">
                    <a:xfrm rot="370736">
                      <a:off x="2696" y="1857"/>
                      <a:ext cx="217" cy="1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82028" name="Group 226"/>
                <p:cNvGrpSpPr>
                  <a:grpSpLocks/>
                </p:cNvGrpSpPr>
                <p:nvPr/>
              </p:nvGrpSpPr>
              <p:grpSpPr bwMode="auto">
                <a:xfrm rot="-2413705">
                  <a:off x="1686" y="3199"/>
                  <a:ext cx="171" cy="142"/>
                  <a:chOff x="3005" y="774"/>
                  <a:chExt cx="171" cy="142"/>
                </a:xfrm>
              </p:grpSpPr>
              <p:sp>
                <p:nvSpPr>
                  <p:cNvPr id="43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755"/>
                    <a:ext cx="161" cy="15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44" name="Freeform 228"/>
                  <p:cNvSpPr>
                    <a:spLocks/>
                  </p:cNvSpPr>
                  <p:nvPr/>
                </p:nvSpPr>
                <p:spPr bwMode="auto">
                  <a:xfrm>
                    <a:off x="3049" y="778"/>
                    <a:ext cx="95" cy="101"/>
                  </a:xfrm>
                  <a:custGeom>
                    <a:avLst/>
                    <a:gdLst>
                      <a:gd name="T0" fmla="*/ 1 w 192"/>
                      <a:gd name="T1" fmla="*/ 0 h 198"/>
                      <a:gd name="T2" fmla="*/ 1 w 192"/>
                      <a:gd name="T3" fmla="*/ 0 h 198"/>
                      <a:gd name="T4" fmla="*/ 1 w 192"/>
                      <a:gd name="T5" fmla="*/ 0 h 198"/>
                      <a:gd name="T6" fmla="*/ 1 w 192"/>
                      <a:gd name="T7" fmla="*/ 0 h 198"/>
                      <a:gd name="T8" fmla="*/ 1 w 192"/>
                      <a:gd name="T9" fmla="*/ 0 h 198"/>
                      <a:gd name="T10" fmla="*/ 1 w 192"/>
                      <a:gd name="T11" fmla="*/ 0 h 198"/>
                      <a:gd name="T12" fmla="*/ 1 w 192"/>
                      <a:gd name="T13" fmla="*/ 0 h 198"/>
                      <a:gd name="T14" fmla="*/ 1 w 192"/>
                      <a:gd name="T15" fmla="*/ 0 h 198"/>
                      <a:gd name="T16" fmla="*/ 1 w 192"/>
                      <a:gd name="T17" fmla="*/ 0 h 198"/>
                      <a:gd name="T18" fmla="*/ 1 w 192"/>
                      <a:gd name="T19" fmla="*/ 0 h 198"/>
                      <a:gd name="T20" fmla="*/ 1 w 192"/>
                      <a:gd name="T21" fmla="*/ 0 h 198"/>
                      <a:gd name="T22" fmla="*/ 1 w 192"/>
                      <a:gd name="T23" fmla="*/ 0 h 198"/>
                      <a:gd name="T24" fmla="*/ 1 w 192"/>
                      <a:gd name="T25" fmla="*/ 0 h 198"/>
                      <a:gd name="T26" fmla="*/ 1 w 192"/>
                      <a:gd name="T27" fmla="*/ 0 h 198"/>
                      <a:gd name="T28" fmla="*/ 1 w 192"/>
                      <a:gd name="T29" fmla="*/ 0 h 198"/>
                      <a:gd name="T30" fmla="*/ 1 w 192"/>
                      <a:gd name="T31" fmla="*/ 0 h 198"/>
                      <a:gd name="T32" fmla="*/ 1 w 192"/>
                      <a:gd name="T33" fmla="*/ 0 h 198"/>
                      <a:gd name="T34" fmla="*/ 1 w 192"/>
                      <a:gd name="T35" fmla="*/ 0 h 198"/>
                      <a:gd name="T36" fmla="*/ 1 w 192"/>
                      <a:gd name="T37" fmla="*/ 0 h 198"/>
                      <a:gd name="T38" fmla="*/ 1 w 192"/>
                      <a:gd name="T39" fmla="*/ 0 h 198"/>
                      <a:gd name="T40" fmla="*/ 1 w 192"/>
                      <a:gd name="T41" fmla="*/ 0 h 198"/>
                      <a:gd name="T42" fmla="*/ 1 w 192"/>
                      <a:gd name="T43" fmla="*/ 0 h 198"/>
                      <a:gd name="T44" fmla="*/ 1 w 192"/>
                      <a:gd name="T45" fmla="*/ 0 h 198"/>
                      <a:gd name="T46" fmla="*/ 1 w 192"/>
                      <a:gd name="T47" fmla="*/ 0 h 198"/>
                      <a:gd name="T48" fmla="*/ 1 w 192"/>
                      <a:gd name="T49" fmla="*/ 0 h 198"/>
                      <a:gd name="T50" fmla="*/ 1 w 192"/>
                      <a:gd name="T51" fmla="*/ 0 h 198"/>
                      <a:gd name="T52" fmla="*/ 1 w 192"/>
                      <a:gd name="T53" fmla="*/ 0 h 198"/>
                      <a:gd name="T54" fmla="*/ 1 w 192"/>
                      <a:gd name="T55" fmla="*/ 0 h 198"/>
                      <a:gd name="T56" fmla="*/ 1 w 192"/>
                      <a:gd name="T57" fmla="*/ 0 h 198"/>
                      <a:gd name="T58" fmla="*/ 1 w 192"/>
                      <a:gd name="T59" fmla="*/ 0 h 198"/>
                      <a:gd name="T60" fmla="*/ 1 w 192"/>
                      <a:gd name="T61" fmla="*/ 0 h 19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2"/>
                      <a:gd name="T94" fmla="*/ 0 h 198"/>
                      <a:gd name="T95" fmla="*/ 192 w 192"/>
                      <a:gd name="T96" fmla="*/ 198 h 19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2" h="198">
                        <a:moveTo>
                          <a:pt x="36" y="18"/>
                        </a:moveTo>
                        <a:cubicBezTo>
                          <a:pt x="27" y="19"/>
                          <a:pt x="18" y="18"/>
                          <a:pt x="9" y="21"/>
                        </a:cubicBezTo>
                        <a:cubicBezTo>
                          <a:pt x="6" y="22"/>
                          <a:pt x="3" y="26"/>
                          <a:pt x="3" y="30"/>
                        </a:cubicBezTo>
                        <a:cubicBezTo>
                          <a:pt x="0" y="68"/>
                          <a:pt x="7" y="66"/>
                          <a:pt x="30" y="81"/>
                        </a:cubicBezTo>
                        <a:cubicBezTo>
                          <a:pt x="37" y="91"/>
                          <a:pt x="41" y="101"/>
                          <a:pt x="48" y="111"/>
                        </a:cubicBezTo>
                        <a:cubicBezTo>
                          <a:pt x="52" y="127"/>
                          <a:pt x="48" y="137"/>
                          <a:pt x="39" y="150"/>
                        </a:cubicBezTo>
                        <a:cubicBezTo>
                          <a:pt x="40" y="159"/>
                          <a:pt x="38" y="169"/>
                          <a:pt x="42" y="177"/>
                        </a:cubicBezTo>
                        <a:cubicBezTo>
                          <a:pt x="47" y="186"/>
                          <a:pt x="70" y="192"/>
                          <a:pt x="78" y="198"/>
                        </a:cubicBezTo>
                        <a:cubicBezTo>
                          <a:pt x="94" y="197"/>
                          <a:pt x="110" y="198"/>
                          <a:pt x="126" y="195"/>
                        </a:cubicBezTo>
                        <a:cubicBezTo>
                          <a:pt x="130" y="194"/>
                          <a:pt x="132" y="190"/>
                          <a:pt x="132" y="186"/>
                        </a:cubicBezTo>
                        <a:cubicBezTo>
                          <a:pt x="132" y="142"/>
                          <a:pt x="131" y="143"/>
                          <a:pt x="105" y="126"/>
                        </a:cubicBezTo>
                        <a:cubicBezTo>
                          <a:pt x="110" y="110"/>
                          <a:pt x="119" y="110"/>
                          <a:pt x="135" y="105"/>
                        </a:cubicBezTo>
                        <a:cubicBezTo>
                          <a:pt x="138" y="104"/>
                          <a:pt x="144" y="102"/>
                          <a:pt x="144" y="102"/>
                        </a:cubicBezTo>
                        <a:cubicBezTo>
                          <a:pt x="151" y="92"/>
                          <a:pt x="156" y="88"/>
                          <a:pt x="168" y="84"/>
                        </a:cubicBezTo>
                        <a:cubicBezTo>
                          <a:pt x="174" y="71"/>
                          <a:pt x="180" y="65"/>
                          <a:pt x="192" y="57"/>
                        </a:cubicBezTo>
                        <a:cubicBezTo>
                          <a:pt x="191" y="45"/>
                          <a:pt x="192" y="33"/>
                          <a:pt x="189" y="21"/>
                        </a:cubicBezTo>
                        <a:cubicBezTo>
                          <a:pt x="186" y="10"/>
                          <a:pt x="162" y="0"/>
                          <a:pt x="162" y="0"/>
                        </a:cubicBezTo>
                        <a:cubicBezTo>
                          <a:pt x="157" y="1"/>
                          <a:pt x="151" y="0"/>
                          <a:pt x="147" y="3"/>
                        </a:cubicBezTo>
                        <a:cubicBezTo>
                          <a:pt x="141" y="7"/>
                          <a:pt x="135" y="21"/>
                          <a:pt x="135" y="21"/>
                        </a:cubicBezTo>
                        <a:cubicBezTo>
                          <a:pt x="131" y="38"/>
                          <a:pt x="128" y="53"/>
                          <a:pt x="144" y="63"/>
                        </a:cubicBezTo>
                        <a:cubicBezTo>
                          <a:pt x="149" y="77"/>
                          <a:pt x="154" y="81"/>
                          <a:pt x="141" y="90"/>
                        </a:cubicBezTo>
                        <a:cubicBezTo>
                          <a:pt x="131" y="104"/>
                          <a:pt x="138" y="98"/>
                          <a:pt x="117" y="105"/>
                        </a:cubicBezTo>
                        <a:cubicBezTo>
                          <a:pt x="111" y="107"/>
                          <a:pt x="99" y="111"/>
                          <a:pt x="99" y="111"/>
                        </a:cubicBezTo>
                        <a:cubicBezTo>
                          <a:pt x="87" y="108"/>
                          <a:pt x="79" y="106"/>
                          <a:pt x="69" y="99"/>
                        </a:cubicBezTo>
                        <a:cubicBezTo>
                          <a:pt x="64" y="101"/>
                          <a:pt x="56" y="105"/>
                          <a:pt x="51" y="99"/>
                        </a:cubicBezTo>
                        <a:cubicBezTo>
                          <a:pt x="47" y="94"/>
                          <a:pt x="47" y="87"/>
                          <a:pt x="45" y="81"/>
                        </a:cubicBezTo>
                        <a:cubicBezTo>
                          <a:pt x="44" y="78"/>
                          <a:pt x="42" y="72"/>
                          <a:pt x="42" y="72"/>
                        </a:cubicBezTo>
                        <a:cubicBezTo>
                          <a:pt x="48" y="42"/>
                          <a:pt x="39" y="68"/>
                          <a:pt x="54" y="51"/>
                        </a:cubicBezTo>
                        <a:cubicBezTo>
                          <a:pt x="59" y="46"/>
                          <a:pt x="66" y="33"/>
                          <a:pt x="66" y="33"/>
                        </a:cubicBezTo>
                        <a:cubicBezTo>
                          <a:pt x="62" y="9"/>
                          <a:pt x="60" y="8"/>
                          <a:pt x="36" y="12"/>
                        </a:cubicBezTo>
                        <a:cubicBezTo>
                          <a:pt x="25" y="20"/>
                          <a:pt x="23" y="18"/>
                          <a:pt x="36" y="1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rect">
                      <a:fillToRect l="50000" t="50000" r="50000" b="50000"/>
                    </a:path>
                  </a:gradFill>
                  <a:ln w="3175" cmpd="sng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9" name="Group 229"/>
                <p:cNvGrpSpPr>
                  <a:grpSpLocks/>
                </p:cNvGrpSpPr>
                <p:nvPr/>
              </p:nvGrpSpPr>
              <p:grpSpPr bwMode="auto">
                <a:xfrm rot="-2464905">
                  <a:off x="1956" y="3191"/>
                  <a:ext cx="106" cy="101"/>
                  <a:chOff x="2936" y="554"/>
                  <a:chExt cx="106" cy="101"/>
                </a:xfrm>
              </p:grpSpPr>
              <p:sp>
                <p:nvSpPr>
                  <p:cNvPr id="41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2924" y="543"/>
                    <a:ext cx="114" cy="10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946" y="560"/>
                    <a:ext cx="82" cy="7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30" name="Group 232"/>
                <p:cNvGrpSpPr>
                  <a:grpSpLocks/>
                </p:cNvGrpSpPr>
                <p:nvPr/>
              </p:nvGrpSpPr>
              <p:grpSpPr bwMode="auto">
                <a:xfrm rot="-2421872">
                  <a:off x="1611" y="3406"/>
                  <a:ext cx="220" cy="155"/>
                  <a:chOff x="2956" y="1003"/>
                  <a:chExt cx="220" cy="155"/>
                </a:xfrm>
              </p:grpSpPr>
              <p:sp>
                <p:nvSpPr>
                  <p:cNvPr id="37" name="Freeform 233"/>
                  <p:cNvSpPr>
                    <a:spLocks/>
                  </p:cNvSpPr>
                  <p:nvPr/>
                </p:nvSpPr>
                <p:spPr bwMode="auto">
                  <a:xfrm>
                    <a:off x="2956" y="1002"/>
                    <a:ext cx="221" cy="155"/>
                  </a:xfrm>
                  <a:custGeom>
                    <a:avLst/>
                    <a:gdLst>
                      <a:gd name="T0" fmla="*/ 0 w 552"/>
                      <a:gd name="T1" fmla="*/ 0 h 464"/>
                      <a:gd name="T2" fmla="*/ 0 w 552"/>
                      <a:gd name="T3" fmla="*/ 0 h 464"/>
                      <a:gd name="T4" fmla="*/ 0 w 552"/>
                      <a:gd name="T5" fmla="*/ 0 h 464"/>
                      <a:gd name="T6" fmla="*/ 0 w 552"/>
                      <a:gd name="T7" fmla="*/ 0 h 464"/>
                      <a:gd name="T8" fmla="*/ 0 w 552"/>
                      <a:gd name="T9" fmla="*/ 0 h 464"/>
                      <a:gd name="T10" fmla="*/ 0 w 552"/>
                      <a:gd name="T11" fmla="*/ 0 h 464"/>
                      <a:gd name="T12" fmla="*/ 0 w 552"/>
                      <a:gd name="T13" fmla="*/ 0 h 464"/>
                      <a:gd name="T14" fmla="*/ 0 w 552"/>
                      <a:gd name="T15" fmla="*/ 0 h 464"/>
                      <a:gd name="T16" fmla="*/ 0 w 552"/>
                      <a:gd name="T17" fmla="*/ 0 h 464"/>
                      <a:gd name="T18" fmla="*/ 0 w 552"/>
                      <a:gd name="T19" fmla="*/ 0 h 4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52"/>
                      <a:gd name="T31" fmla="*/ 0 h 464"/>
                      <a:gd name="T32" fmla="*/ 552 w 552"/>
                      <a:gd name="T33" fmla="*/ 464 h 4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52" h="464">
                        <a:moveTo>
                          <a:pt x="208" y="32"/>
                        </a:moveTo>
                        <a:cubicBezTo>
                          <a:pt x="160" y="48"/>
                          <a:pt x="32" y="112"/>
                          <a:pt x="16" y="176"/>
                        </a:cubicBezTo>
                        <a:cubicBezTo>
                          <a:pt x="0" y="240"/>
                          <a:pt x="56" y="368"/>
                          <a:pt x="112" y="416"/>
                        </a:cubicBezTo>
                        <a:cubicBezTo>
                          <a:pt x="168" y="464"/>
                          <a:pt x="288" y="464"/>
                          <a:pt x="352" y="464"/>
                        </a:cubicBezTo>
                        <a:cubicBezTo>
                          <a:pt x="416" y="464"/>
                          <a:pt x="464" y="456"/>
                          <a:pt x="496" y="416"/>
                        </a:cubicBezTo>
                        <a:cubicBezTo>
                          <a:pt x="528" y="376"/>
                          <a:pt x="552" y="288"/>
                          <a:pt x="544" y="224"/>
                        </a:cubicBezTo>
                        <a:cubicBezTo>
                          <a:pt x="536" y="160"/>
                          <a:pt x="480" y="64"/>
                          <a:pt x="448" y="32"/>
                        </a:cubicBezTo>
                        <a:cubicBezTo>
                          <a:pt x="416" y="0"/>
                          <a:pt x="376" y="24"/>
                          <a:pt x="352" y="32"/>
                        </a:cubicBezTo>
                        <a:cubicBezTo>
                          <a:pt x="328" y="40"/>
                          <a:pt x="328" y="80"/>
                          <a:pt x="304" y="80"/>
                        </a:cubicBezTo>
                        <a:cubicBezTo>
                          <a:pt x="280" y="80"/>
                          <a:pt x="256" y="16"/>
                          <a:pt x="208" y="3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2032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2999" y="1023"/>
                    <a:ext cx="148" cy="134"/>
                    <a:chOff x="2690" y="1824"/>
                    <a:chExt cx="254" cy="242"/>
                  </a:xfrm>
                </p:grpSpPr>
                <p:sp>
                  <p:nvSpPr>
                    <p:cNvPr id="39" name="Oval 235"/>
                    <p:cNvSpPr>
                      <a:spLocks noChangeArrowheads="1"/>
                    </p:cNvSpPr>
                    <p:nvPr/>
                  </p:nvSpPr>
                  <p:spPr bwMode="auto">
                    <a:xfrm rot="-3256076">
                      <a:off x="2747" y="1830"/>
                      <a:ext cx="242" cy="16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40" name="Oval 236"/>
                    <p:cNvSpPr>
                      <a:spLocks noChangeArrowheads="1"/>
                    </p:cNvSpPr>
                    <p:nvPr/>
                  </p:nvSpPr>
                  <p:spPr bwMode="auto">
                    <a:xfrm rot="370736">
                      <a:off x="2692" y="1852"/>
                      <a:ext cx="217" cy="1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</p:grpSp>
        </p:grpSp>
        <p:sp>
          <p:nvSpPr>
            <p:cNvPr id="21" name="Text Box 237"/>
            <p:cNvSpPr txBox="1">
              <a:spLocks noChangeArrowheads="1"/>
            </p:cNvSpPr>
            <p:nvPr/>
          </p:nvSpPr>
          <p:spPr bwMode="auto">
            <a:xfrm>
              <a:off x="5508515" y="1412206"/>
              <a:ext cx="939726" cy="33973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600">
                  <a:solidFill>
                    <a:srgbClr val="C00000"/>
                  </a:solidFill>
                  <a:latin typeface="+mn-lt"/>
                </a:rPr>
                <a:t>Stem cell</a:t>
              </a:r>
            </a:p>
          </p:txBody>
        </p:sp>
        <p:sp>
          <p:nvSpPr>
            <p:cNvPr id="22" name="Text Box 238"/>
            <p:cNvSpPr txBox="1">
              <a:spLocks noChangeArrowheads="1"/>
            </p:cNvSpPr>
            <p:nvPr/>
          </p:nvSpPr>
          <p:spPr bwMode="auto">
            <a:xfrm>
              <a:off x="5003730" y="2493312"/>
              <a:ext cx="1742937" cy="338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600">
                  <a:solidFill>
                    <a:srgbClr val="C00000"/>
                  </a:solidFill>
                  <a:latin typeface="+mn-lt"/>
                </a:rPr>
                <a:t>Microenvironment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71964" y="1340768"/>
              <a:ext cx="2376300" cy="14764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AU"/>
            </a:p>
          </p:txBody>
        </p: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H="1">
              <a:off x="5868850" y="1751937"/>
              <a:ext cx="109528" cy="23654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73"/>
            <p:cNvSpPr txBox="1">
              <a:spLocks noChangeArrowheads="1"/>
            </p:cNvSpPr>
            <p:nvPr/>
          </p:nvSpPr>
          <p:spPr bwMode="auto">
            <a:xfrm>
              <a:off x="2809979" y="1340768"/>
              <a:ext cx="1665156" cy="36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dirty="0">
                  <a:latin typeface="+mn-lt"/>
                </a:rPr>
                <a:t>What to repair?</a:t>
              </a:r>
            </a:p>
          </p:txBody>
        </p:sp>
      </p:grpSp>
      <p:grpSp>
        <p:nvGrpSpPr>
          <p:cNvPr id="65" name="Group 276"/>
          <p:cNvGrpSpPr>
            <a:grpSpLocks/>
          </p:cNvGrpSpPr>
          <p:nvPr/>
        </p:nvGrpSpPr>
        <p:grpSpPr bwMode="auto">
          <a:xfrm>
            <a:off x="2530925" y="947643"/>
            <a:ext cx="4175125" cy="1476375"/>
            <a:chOff x="4283968" y="2959975"/>
            <a:chExt cx="4176464" cy="1477137"/>
          </a:xfrm>
        </p:grpSpPr>
        <p:grpSp>
          <p:nvGrpSpPr>
            <p:cNvPr id="81929" name="Group 101"/>
            <p:cNvGrpSpPr>
              <a:grpSpLocks/>
            </p:cNvGrpSpPr>
            <p:nvPr/>
          </p:nvGrpSpPr>
          <p:grpSpPr bwMode="auto">
            <a:xfrm>
              <a:off x="6084770" y="2959975"/>
              <a:ext cx="2375662" cy="1477137"/>
              <a:chOff x="5076877" y="1412776"/>
              <a:chExt cx="3239539" cy="1800200"/>
            </a:xfrm>
          </p:grpSpPr>
          <p:grpSp>
            <p:nvGrpSpPr>
              <p:cNvPr id="81931" name="Group 158"/>
              <p:cNvGrpSpPr>
                <a:grpSpLocks/>
              </p:cNvGrpSpPr>
              <p:nvPr/>
            </p:nvGrpSpPr>
            <p:grpSpPr bwMode="auto">
              <a:xfrm>
                <a:off x="5148064" y="1842542"/>
                <a:ext cx="2740025" cy="882650"/>
                <a:chOff x="112" y="2377"/>
                <a:chExt cx="3995" cy="1356"/>
              </a:xfrm>
            </p:grpSpPr>
            <p:grpSp>
              <p:nvGrpSpPr>
                <p:cNvPr id="81936" name="Group 159"/>
                <p:cNvGrpSpPr>
                  <a:grpSpLocks/>
                </p:cNvGrpSpPr>
                <p:nvPr/>
              </p:nvGrpSpPr>
              <p:grpSpPr bwMode="auto">
                <a:xfrm>
                  <a:off x="112" y="2377"/>
                  <a:ext cx="3995" cy="1356"/>
                  <a:chOff x="112" y="2377"/>
                  <a:chExt cx="3995" cy="1356"/>
                </a:xfrm>
              </p:grpSpPr>
              <p:sp>
                <p:nvSpPr>
                  <p:cNvPr id="154" name="Freeform 160"/>
                  <p:cNvSpPr>
                    <a:spLocks/>
                  </p:cNvSpPr>
                  <p:nvPr/>
                </p:nvSpPr>
                <p:spPr bwMode="auto">
                  <a:xfrm>
                    <a:off x="112" y="2377"/>
                    <a:ext cx="3956" cy="1282"/>
                  </a:xfrm>
                  <a:custGeom>
                    <a:avLst/>
                    <a:gdLst>
                      <a:gd name="T0" fmla="*/ 30 w 5172"/>
                      <a:gd name="T1" fmla="*/ 1184 h 1296"/>
                      <a:gd name="T2" fmla="*/ 24 w 5172"/>
                      <a:gd name="T3" fmla="*/ 1150 h 1296"/>
                      <a:gd name="T4" fmla="*/ 11 w 5172"/>
                      <a:gd name="T5" fmla="*/ 1074 h 1296"/>
                      <a:gd name="T6" fmla="*/ 6 w 5172"/>
                      <a:gd name="T7" fmla="*/ 1015 h 1296"/>
                      <a:gd name="T8" fmla="*/ 0 w 5172"/>
                      <a:gd name="T9" fmla="*/ 930 h 1296"/>
                      <a:gd name="T10" fmla="*/ 4 w 5172"/>
                      <a:gd name="T11" fmla="*/ 577 h 1296"/>
                      <a:gd name="T12" fmla="*/ 5 w 5172"/>
                      <a:gd name="T13" fmla="*/ 533 h 1296"/>
                      <a:gd name="T14" fmla="*/ 9 w 5172"/>
                      <a:gd name="T15" fmla="*/ 484 h 1296"/>
                      <a:gd name="T16" fmla="*/ 31 w 5172"/>
                      <a:gd name="T17" fmla="*/ 290 h 1296"/>
                      <a:gd name="T18" fmla="*/ 47 w 5172"/>
                      <a:gd name="T19" fmla="*/ 245 h 1296"/>
                      <a:gd name="T20" fmla="*/ 79 w 5172"/>
                      <a:gd name="T21" fmla="*/ 339 h 1296"/>
                      <a:gd name="T22" fmla="*/ 103 w 5172"/>
                      <a:gd name="T23" fmla="*/ 346 h 1296"/>
                      <a:gd name="T24" fmla="*/ 113 w 5172"/>
                      <a:gd name="T25" fmla="*/ 373 h 1296"/>
                      <a:gd name="T26" fmla="*/ 135 w 5172"/>
                      <a:gd name="T27" fmla="*/ 355 h 1296"/>
                      <a:gd name="T28" fmla="*/ 144 w 5172"/>
                      <a:gd name="T29" fmla="*/ 326 h 1296"/>
                      <a:gd name="T30" fmla="*/ 153 w 5172"/>
                      <a:gd name="T31" fmla="*/ 290 h 1296"/>
                      <a:gd name="T32" fmla="*/ 162 w 5172"/>
                      <a:gd name="T33" fmla="*/ 239 h 1296"/>
                      <a:gd name="T34" fmla="*/ 184 w 5172"/>
                      <a:gd name="T35" fmla="*/ 123 h 1296"/>
                      <a:gd name="T36" fmla="*/ 307 w 5172"/>
                      <a:gd name="T37" fmla="*/ 179 h 1296"/>
                      <a:gd name="T38" fmla="*/ 323 w 5172"/>
                      <a:gd name="T39" fmla="*/ 152 h 1296"/>
                      <a:gd name="T40" fmla="*/ 325 w 5172"/>
                      <a:gd name="T41" fmla="*/ 132 h 1296"/>
                      <a:gd name="T42" fmla="*/ 331 w 5172"/>
                      <a:gd name="T43" fmla="*/ 96 h 1296"/>
                      <a:gd name="T44" fmla="*/ 337 w 5172"/>
                      <a:gd name="T45" fmla="*/ 50 h 1296"/>
                      <a:gd name="T46" fmla="*/ 340 w 5172"/>
                      <a:gd name="T47" fmla="*/ 40 h 1296"/>
                      <a:gd name="T48" fmla="*/ 375 w 5172"/>
                      <a:gd name="T49" fmla="*/ 68 h 1296"/>
                      <a:gd name="T50" fmla="*/ 381 w 5172"/>
                      <a:gd name="T51" fmla="*/ 87 h 1296"/>
                      <a:gd name="T52" fmla="*/ 392 w 5172"/>
                      <a:gd name="T53" fmla="*/ 68 h 1296"/>
                      <a:gd name="T54" fmla="*/ 420 w 5172"/>
                      <a:gd name="T55" fmla="*/ 50 h 1296"/>
                      <a:gd name="T56" fmla="*/ 452 w 5172"/>
                      <a:gd name="T57" fmla="*/ 59 h 1296"/>
                      <a:gd name="T58" fmla="*/ 471 w 5172"/>
                      <a:gd name="T59" fmla="*/ 114 h 1296"/>
                      <a:gd name="T60" fmla="*/ 497 w 5172"/>
                      <a:gd name="T61" fmla="*/ 179 h 1296"/>
                      <a:gd name="T62" fmla="*/ 510 w 5172"/>
                      <a:gd name="T63" fmla="*/ 216 h 1296"/>
                      <a:gd name="T64" fmla="*/ 536 w 5172"/>
                      <a:gd name="T65" fmla="*/ 233 h 1296"/>
                      <a:gd name="T66" fmla="*/ 549 w 5172"/>
                      <a:gd name="T67" fmla="*/ 263 h 1296"/>
                      <a:gd name="T68" fmla="*/ 558 w 5172"/>
                      <a:gd name="T69" fmla="*/ 317 h 1296"/>
                      <a:gd name="T70" fmla="*/ 564 w 5172"/>
                      <a:gd name="T71" fmla="*/ 346 h 1296"/>
                      <a:gd name="T72" fmla="*/ 571 w 5172"/>
                      <a:gd name="T73" fmla="*/ 392 h 1296"/>
                      <a:gd name="T74" fmla="*/ 585 w 5172"/>
                      <a:gd name="T75" fmla="*/ 493 h 1296"/>
                      <a:gd name="T76" fmla="*/ 591 w 5172"/>
                      <a:gd name="T77" fmla="*/ 533 h 1296"/>
                      <a:gd name="T78" fmla="*/ 597 w 5172"/>
                      <a:gd name="T79" fmla="*/ 577 h 1296"/>
                      <a:gd name="T80" fmla="*/ 602 w 5172"/>
                      <a:gd name="T81" fmla="*/ 660 h 1296"/>
                      <a:gd name="T82" fmla="*/ 605 w 5172"/>
                      <a:gd name="T83" fmla="*/ 753 h 1296"/>
                      <a:gd name="T84" fmla="*/ 606 w 5172"/>
                      <a:gd name="T85" fmla="*/ 780 h 1296"/>
                      <a:gd name="T86" fmla="*/ 598 w 5172"/>
                      <a:gd name="T87" fmla="*/ 905 h 1296"/>
                      <a:gd name="T88" fmla="*/ 577 w 5172"/>
                      <a:gd name="T89" fmla="*/ 938 h 1296"/>
                      <a:gd name="T90" fmla="*/ 539 w 5172"/>
                      <a:gd name="T91" fmla="*/ 965 h 1296"/>
                      <a:gd name="T92" fmla="*/ 510 w 5172"/>
                      <a:gd name="T93" fmla="*/ 1006 h 1296"/>
                      <a:gd name="T94" fmla="*/ 467 w 5172"/>
                      <a:gd name="T95" fmla="*/ 1006 h 1296"/>
                      <a:gd name="T96" fmla="*/ 435 w 5172"/>
                      <a:gd name="T97" fmla="*/ 956 h 1296"/>
                      <a:gd name="T98" fmla="*/ 368 w 5172"/>
                      <a:gd name="T99" fmla="*/ 956 h 1296"/>
                      <a:gd name="T100" fmla="*/ 339 w 5172"/>
                      <a:gd name="T101" fmla="*/ 990 h 1296"/>
                      <a:gd name="T102" fmla="*/ 260 w 5172"/>
                      <a:gd name="T103" fmla="*/ 1015 h 1296"/>
                      <a:gd name="T104" fmla="*/ 217 w 5172"/>
                      <a:gd name="T105" fmla="*/ 1091 h 1296"/>
                      <a:gd name="T106" fmla="*/ 206 w 5172"/>
                      <a:gd name="T107" fmla="*/ 1116 h 1296"/>
                      <a:gd name="T108" fmla="*/ 189 w 5172"/>
                      <a:gd name="T109" fmla="*/ 1150 h 1296"/>
                      <a:gd name="T110" fmla="*/ 58 w 5172"/>
                      <a:gd name="T111" fmla="*/ 1124 h 1296"/>
                      <a:gd name="T112" fmla="*/ 43 w 5172"/>
                      <a:gd name="T113" fmla="*/ 1159 h 1296"/>
                      <a:gd name="T114" fmla="*/ 26 w 5172"/>
                      <a:gd name="T115" fmla="*/ 1192 h 1296"/>
                      <a:gd name="T116" fmla="*/ 30 w 5172"/>
                      <a:gd name="T117" fmla="*/ 1184 h 129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5172"/>
                      <a:gd name="T178" fmla="*/ 0 h 1296"/>
                      <a:gd name="T179" fmla="*/ 5172 w 5172"/>
                      <a:gd name="T180" fmla="*/ 1296 h 129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5172" h="1296">
                        <a:moveTo>
                          <a:pt x="256" y="1283"/>
                        </a:moveTo>
                        <a:cubicBezTo>
                          <a:pt x="238" y="1271"/>
                          <a:pt x="216" y="1263"/>
                          <a:pt x="201" y="1247"/>
                        </a:cubicBezTo>
                        <a:cubicBezTo>
                          <a:pt x="164" y="1209"/>
                          <a:pt x="147" y="1179"/>
                          <a:pt x="101" y="1164"/>
                        </a:cubicBezTo>
                        <a:cubicBezTo>
                          <a:pt x="90" y="1131"/>
                          <a:pt x="74" y="1126"/>
                          <a:pt x="55" y="1100"/>
                        </a:cubicBezTo>
                        <a:cubicBezTo>
                          <a:pt x="25" y="1058"/>
                          <a:pt x="21" y="1049"/>
                          <a:pt x="0" y="1009"/>
                        </a:cubicBezTo>
                        <a:cubicBezTo>
                          <a:pt x="6" y="877"/>
                          <a:pt x="12" y="754"/>
                          <a:pt x="37" y="625"/>
                        </a:cubicBezTo>
                        <a:cubicBezTo>
                          <a:pt x="40" y="610"/>
                          <a:pt x="40" y="593"/>
                          <a:pt x="46" y="579"/>
                        </a:cubicBezTo>
                        <a:cubicBezTo>
                          <a:pt x="55" y="559"/>
                          <a:pt x="83" y="524"/>
                          <a:pt x="83" y="524"/>
                        </a:cubicBezTo>
                        <a:cubicBezTo>
                          <a:pt x="107" y="429"/>
                          <a:pt x="185" y="367"/>
                          <a:pt x="265" y="314"/>
                        </a:cubicBezTo>
                        <a:cubicBezTo>
                          <a:pt x="286" y="235"/>
                          <a:pt x="318" y="260"/>
                          <a:pt x="403" y="268"/>
                        </a:cubicBezTo>
                        <a:cubicBezTo>
                          <a:pt x="497" y="292"/>
                          <a:pt x="577" y="361"/>
                          <a:pt x="677" y="369"/>
                        </a:cubicBezTo>
                        <a:cubicBezTo>
                          <a:pt x="744" y="374"/>
                          <a:pt x="811" y="375"/>
                          <a:pt x="878" y="378"/>
                        </a:cubicBezTo>
                        <a:cubicBezTo>
                          <a:pt x="945" y="400"/>
                          <a:pt x="914" y="391"/>
                          <a:pt x="969" y="405"/>
                        </a:cubicBezTo>
                        <a:cubicBezTo>
                          <a:pt x="1030" y="399"/>
                          <a:pt x="1091" y="397"/>
                          <a:pt x="1152" y="387"/>
                        </a:cubicBezTo>
                        <a:cubicBezTo>
                          <a:pt x="1190" y="381"/>
                          <a:pt x="1196" y="368"/>
                          <a:pt x="1225" y="351"/>
                        </a:cubicBezTo>
                        <a:cubicBezTo>
                          <a:pt x="1297" y="309"/>
                          <a:pt x="1225" y="355"/>
                          <a:pt x="1308" y="314"/>
                        </a:cubicBezTo>
                        <a:cubicBezTo>
                          <a:pt x="1336" y="300"/>
                          <a:pt x="1355" y="276"/>
                          <a:pt x="1381" y="259"/>
                        </a:cubicBezTo>
                        <a:cubicBezTo>
                          <a:pt x="1415" y="192"/>
                          <a:pt x="1494" y="154"/>
                          <a:pt x="1564" y="131"/>
                        </a:cubicBezTo>
                        <a:cubicBezTo>
                          <a:pt x="1915" y="134"/>
                          <a:pt x="2323" y="0"/>
                          <a:pt x="2615" y="195"/>
                        </a:cubicBezTo>
                        <a:cubicBezTo>
                          <a:pt x="2661" y="187"/>
                          <a:pt x="2716" y="197"/>
                          <a:pt x="2752" y="168"/>
                        </a:cubicBezTo>
                        <a:cubicBezTo>
                          <a:pt x="2761" y="161"/>
                          <a:pt x="2763" y="147"/>
                          <a:pt x="2771" y="140"/>
                        </a:cubicBezTo>
                        <a:cubicBezTo>
                          <a:pt x="2787" y="126"/>
                          <a:pt x="2807" y="116"/>
                          <a:pt x="2825" y="104"/>
                        </a:cubicBezTo>
                        <a:cubicBezTo>
                          <a:pt x="2843" y="92"/>
                          <a:pt x="2853" y="70"/>
                          <a:pt x="2871" y="58"/>
                        </a:cubicBezTo>
                        <a:cubicBezTo>
                          <a:pt x="2880" y="52"/>
                          <a:pt x="2890" y="46"/>
                          <a:pt x="2899" y="40"/>
                        </a:cubicBezTo>
                        <a:cubicBezTo>
                          <a:pt x="2996" y="54"/>
                          <a:pt x="3094" y="64"/>
                          <a:pt x="3191" y="76"/>
                        </a:cubicBezTo>
                        <a:cubicBezTo>
                          <a:pt x="3209" y="82"/>
                          <a:pt x="3227" y="96"/>
                          <a:pt x="3246" y="95"/>
                        </a:cubicBezTo>
                        <a:cubicBezTo>
                          <a:pt x="3277" y="93"/>
                          <a:pt x="3306" y="79"/>
                          <a:pt x="3337" y="76"/>
                        </a:cubicBezTo>
                        <a:cubicBezTo>
                          <a:pt x="3419" y="67"/>
                          <a:pt x="3502" y="64"/>
                          <a:pt x="3584" y="58"/>
                        </a:cubicBezTo>
                        <a:cubicBezTo>
                          <a:pt x="3665" y="6"/>
                          <a:pt x="3772" y="39"/>
                          <a:pt x="3859" y="67"/>
                        </a:cubicBezTo>
                        <a:cubicBezTo>
                          <a:pt x="3907" y="99"/>
                          <a:pt x="3962" y="100"/>
                          <a:pt x="4014" y="122"/>
                        </a:cubicBezTo>
                        <a:cubicBezTo>
                          <a:pt x="4089" y="154"/>
                          <a:pt x="4165" y="172"/>
                          <a:pt x="4243" y="195"/>
                        </a:cubicBezTo>
                        <a:cubicBezTo>
                          <a:pt x="4273" y="204"/>
                          <a:pt x="4319" y="229"/>
                          <a:pt x="4352" y="232"/>
                        </a:cubicBezTo>
                        <a:cubicBezTo>
                          <a:pt x="4487" y="245"/>
                          <a:pt x="4413" y="239"/>
                          <a:pt x="4572" y="250"/>
                        </a:cubicBezTo>
                        <a:cubicBezTo>
                          <a:pt x="4609" y="257"/>
                          <a:pt x="4650" y="263"/>
                          <a:pt x="4681" y="287"/>
                        </a:cubicBezTo>
                        <a:cubicBezTo>
                          <a:pt x="4757" y="346"/>
                          <a:pt x="4696" y="322"/>
                          <a:pt x="4755" y="341"/>
                        </a:cubicBezTo>
                        <a:cubicBezTo>
                          <a:pt x="4775" y="402"/>
                          <a:pt x="4745" y="338"/>
                          <a:pt x="4809" y="378"/>
                        </a:cubicBezTo>
                        <a:cubicBezTo>
                          <a:pt x="4921" y="449"/>
                          <a:pt x="4774" y="394"/>
                          <a:pt x="4864" y="424"/>
                        </a:cubicBezTo>
                        <a:cubicBezTo>
                          <a:pt x="4915" y="473"/>
                          <a:pt x="4923" y="498"/>
                          <a:pt x="4992" y="533"/>
                        </a:cubicBezTo>
                        <a:cubicBezTo>
                          <a:pt x="5040" y="604"/>
                          <a:pt x="4975" y="518"/>
                          <a:pt x="5047" y="579"/>
                        </a:cubicBezTo>
                        <a:cubicBezTo>
                          <a:pt x="5062" y="592"/>
                          <a:pt x="5070" y="611"/>
                          <a:pt x="5084" y="625"/>
                        </a:cubicBezTo>
                        <a:cubicBezTo>
                          <a:pt x="5100" y="657"/>
                          <a:pt x="5109" y="687"/>
                          <a:pt x="5129" y="716"/>
                        </a:cubicBezTo>
                        <a:cubicBezTo>
                          <a:pt x="5143" y="780"/>
                          <a:pt x="5134" y="748"/>
                          <a:pt x="5157" y="817"/>
                        </a:cubicBezTo>
                        <a:cubicBezTo>
                          <a:pt x="5160" y="826"/>
                          <a:pt x="5166" y="844"/>
                          <a:pt x="5166" y="844"/>
                        </a:cubicBezTo>
                        <a:cubicBezTo>
                          <a:pt x="5150" y="941"/>
                          <a:pt x="5172" y="961"/>
                          <a:pt x="5093" y="981"/>
                        </a:cubicBezTo>
                        <a:cubicBezTo>
                          <a:pt x="5051" y="1026"/>
                          <a:pt x="4975" y="1014"/>
                          <a:pt x="4919" y="1018"/>
                        </a:cubicBezTo>
                        <a:cubicBezTo>
                          <a:pt x="4795" y="1049"/>
                          <a:pt x="4798" y="1038"/>
                          <a:pt x="4599" y="1045"/>
                        </a:cubicBezTo>
                        <a:cubicBezTo>
                          <a:pt x="4509" y="1078"/>
                          <a:pt x="4454" y="1084"/>
                          <a:pt x="4352" y="1091"/>
                        </a:cubicBezTo>
                        <a:cubicBezTo>
                          <a:pt x="4199" y="1122"/>
                          <a:pt x="4264" y="1108"/>
                          <a:pt x="3987" y="1091"/>
                        </a:cubicBezTo>
                        <a:cubicBezTo>
                          <a:pt x="3884" y="1062"/>
                          <a:pt x="3817" y="1049"/>
                          <a:pt x="3703" y="1036"/>
                        </a:cubicBezTo>
                        <a:cubicBezTo>
                          <a:pt x="3513" y="1048"/>
                          <a:pt x="3327" y="1026"/>
                          <a:pt x="3136" y="1036"/>
                        </a:cubicBezTo>
                        <a:cubicBezTo>
                          <a:pt x="3053" y="1048"/>
                          <a:pt x="2974" y="1065"/>
                          <a:pt x="2889" y="1073"/>
                        </a:cubicBezTo>
                        <a:cubicBezTo>
                          <a:pt x="2673" y="1116"/>
                          <a:pt x="2431" y="1097"/>
                          <a:pt x="2222" y="1100"/>
                        </a:cubicBezTo>
                        <a:cubicBezTo>
                          <a:pt x="2092" y="1113"/>
                          <a:pt x="1975" y="1160"/>
                          <a:pt x="1847" y="1183"/>
                        </a:cubicBezTo>
                        <a:cubicBezTo>
                          <a:pt x="1779" y="1217"/>
                          <a:pt x="1846" y="1188"/>
                          <a:pt x="1756" y="1210"/>
                        </a:cubicBezTo>
                        <a:cubicBezTo>
                          <a:pt x="1701" y="1224"/>
                          <a:pt x="1666" y="1238"/>
                          <a:pt x="1609" y="1247"/>
                        </a:cubicBezTo>
                        <a:cubicBezTo>
                          <a:pt x="1149" y="1220"/>
                          <a:pt x="1058" y="1212"/>
                          <a:pt x="494" y="1219"/>
                        </a:cubicBezTo>
                        <a:cubicBezTo>
                          <a:pt x="450" y="1228"/>
                          <a:pt x="409" y="1242"/>
                          <a:pt x="366" y="1256"/>
                        </a:cubicBezTo>
                        <a:cubicBezTo>
                          <a:pt x="320" y="1271"/>
                          <a:pt x="267" y="1276"/>
                          <a:pt x="220" y="1292"/>
                        </a:cubicBezTo>
                        <a:cubicBezTo>
                          <a:pt x="208" y="1296"/>
                          <a:pt x="244" y="1286"/>
                          <a:pt x="256" y="128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>
                          <a:alpha val="18999"/>
                        </a:schemeClr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1972" name="Group 161"/>
                  <p:cNvGrpSpPr>
                    <a:grpSpLocks/>
                  </p:cNvGrpSpPr>
                  <p:nvPr/>
                </p:nvGrpSpPr>
                <p:grpSpPr bwMode="auto">
                  <a:xfrm rot="-278939">
                    <a:off x="344" y="3559"/>
                    <a:ext cx="3716" cy="174"/>
                    <a:chOff x="1153" y="2958"/>
                    <a:chExt cx="4040" cy="911"/>
                  </a:xfrm>
                </p:grpSpPr>
                <p:sp>
                  <p:nvSpPr>
                    <p:cNvPr id="186" name="Line 1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41" y="2876"/>
                      <a:ext cx="3498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87" name="Line 1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6" y="3019"/>
                      <a:ext cx="3494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88" name="Line 1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08" y="3177"/>
                      <a:ext cx="3498" cy="26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8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4" y="3278"/>
                      <a:ext cx="3494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0" name="Line 1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79" y="3418"/>
                      <a:ext cx="3498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1" name="Line 1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07" y="2898"/>
                      <a:ext cx="1047" cy="8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2" name="Line 1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3" y="3045"/>
                      <a:ext cx="1047" cy="74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3" name="Line 1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3" y="2992"/>
                      <a:ext cx="1047" cy="8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4" name="Line 1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1" y="2930"/>
                      <a:ext cx="1047" cy="8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5" name="Line 1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0" y="2943"/>
                      <a:ext cx="1047" cy="82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6" name="Line 1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67" y="2893"/>
                      <a:ext cx="1047" cy="7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6" name="Freeform 173"/>
                  <p:cNvSpPr>
                    <a:spLocks/>
                  </p:cNvSpPr>
                  <p:nvPr/>
                </p:nvSpPr>
                <p:spPr bwMode="auto">
                  <a:xfrm rot="-149054">
                    <a:off x="349" y="3219"/>
                    <a:ext cx="3713" cy="330"/>
                  </a:xfrm>
                  <a:custGeom>
                    <a:avLst/>
                    <a:gdLst>
                      <a:gd name="T0" fmla="*/ 0 w 4521"/>
                      <a:gd name="T1" fmla="*/ 17 h 503"/>
                      <a:gd name="T2" fmla="*/ 17 w 4521"/>
                      <a:gd name="T3" fmla="*/ 12 h 503"/>
                      <a:gd name="T4" fmla="*/ 30 w 4521"/>
                      <a:gd name="T5" fmla="*/ 11 h 503"/>
                      <a:gd name="T6" fmla="*/ 39 w 4521"/>
                      <a:gd name="T7" fmla="*/ 9 h 503"/>
                      <a:gd name="T8" fmla="*/ 49 w 4521"/>
                      <a:gd name="T9" fmla="*/ 9 h 503"/>
                      <a:gd name="T10" fmla="*/ 76 w 4521"/>
                      <a:gd name="T11" fmla="*/ 7 h 503"/>
                      <a:gd name="T12" fmla="*/ 218 w 4521"/>
                      <a:gd name="T13" fmla="*/ 4 h 503"/>
                      <a:gd name="T14" fmla="*/ 422 w 4521"/>
                      <a:gd name="T15" fmla="*/ 4 h 503"/>
                      <a:gd name="T16" fmla="*/ 449 w 4521"/>
                      <a:gd name="T17" fmla="*/ 2 h 503"/>
                      <a:gd name="T18" fmla="*/ 544 w 4521"/>
                      <a:gd name="T19" fmla="*/ 2 h 503"/>
                      <a:gd name="T20" fmla="*/ 638 w 4521"/>
                      <a:gd name="T21" fmla="*/ 1 h 503"/>
                      <a:gd name="T22" fmla="*/ 703 w 4521"/>
                      <a:gd name="T23" fmla="*/ 3 h 503"/>
                      <a:gd name="T24" fmla="*/ 781 w 4521"/>
                      <a:gd name="T25" fmla="*/ 3 h 503"/>
                      <a:gd name="T26" fmla="*/ 860 w 4521"/>
                      <a:gd name="T27" fmla="*/ 5 h 503"/>
                      <a:gd name="T28" fmla="*/ 892 w 4521"/>
                      <a:gd name="T29" fmla="*/ 6 h 503"/>
                      <a:gd name="T30" fmla="*/ 922 w 4521"/>
                      <a:gd name="T31" fmla="*/ 7 h 503"/>
                      <a:gd name="T32" fmla="*/ 940 w 4521"/>
                      <a:gd name="T33" fmla="*/ 8 h 503"/>
                      <a:gd name="T34" fmla="*/ 923 w 4521"/>
                      <a:gd name="T35" fmla="*/ 9 h 503"/>
                      <a:gd name="T36" fmla="*/ 906 w 4521"/>
                      <a:gd name="T37" fmla="*/ 10 h 503"/>
                      <a:gd name="T38" fmla="*/ 870 w 4521"/>
                      <a:gd name="T39" fmla="*/ 12 h 503"/>
                      <a:gd name="T40" fmla="*/ 801 w 4521"/>
                      <a:gd name="T41" fmla="*/ 13 h 503"/>
                      <a:gd name="T42" fmla="*/ 694 w 4521"/>
                      <a:gd name="T43" fmla="*/ 15 h 503"/>
                      <a:gd name="T44" fmla="*/ 611 w 4521"/>
                      <a:gd name="T45" fmla="*/ 13 h 503"/>
                      <a:gd name="T46" fmla="*/ 606 w 4521"/>
                      <a:gd name="T47" fmla="*/ 12 h 503"/>
                      <a:gd name="T48" fmla="*/ 0 w 4521"/>
                      <a:gd name="T49" fmla="*/ 17 h 5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4521"/>
                      <a:gd name="T76" fmla="*/ 0 h 503"/>
                      <a:gd name="T77" fmla="*/ 4521 w 4521"/>
                      <a:gd name="T78" fmla="*/ 503 h 5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4521" h="503">
                        <a:moveTo>
                          <a:pt x="0" y="503"/>
                        </a:moveTo>
                        <a:cubicBezTo>
                          <a:pt x="19" y="447"/>
                          <a:pt x="22" y="363"/>
                          <a:pt x="87" y="337"/>
                        </a:cubicBezTo>
                        <a:cubicBezTo>
                          <a:pt x="107" y="329"/>
                          <a:pt x="128" y="326"/>
                          <a:pt x="148" y="320"/>
                        </a:cubicBezTo>
                        <a:cubicBezTo>
                          <a:pt x="164" y="304"/>
                          <a:pt x="174" y="281"/>
                          <a:pt x="192" y="267"/>
                        </a:cubicBezTo>
                        <a:cubicBezTo>
                          <a:pt x="204" y="258"/>
                          <a:pt x="221" y="256"/>
                          <a:pt x="235" y="250"/>
                        </a:cubicBezTo>
                        <a:cubicBezTo>
                          <a:pt x="306" y="218"/>
                          <a:pt x="268" y="220"/>
                          <a:pt x="366" y="197"/>
                        </a:cubicBezTo>
                        <a:cubicBezTo>
                          <a:pt x="521" y="50"/>
                          <a:pt x="990" y="121"/>
                          <a:pt x="1047" y="119"/>
                        </a:cubicBezTo>
                        <a:cubicBezTo>
                          <a:pt x="1426" y="124"/>
                          <a:pt x="1687" y="144"/>
                          <a:pt x="2033" y="119"/>
                        </a:cubicBezTo>
                        <a:cubicBezTo>
                          <a:pt x="2071" y="93"/>
                          <a:pt x="2111" y="81"/>
                          <a:pt x="2155" y="67"/>
                        </a:cubicBezTo>
                        <a:cubicBezTo>
                          <a:pt x="2340" y="73"/>
                          <a:pt x="2442" y="85"/>
                          <a:pt x="2618" y="67"/>
                        </a:cubicBezTo>
                        <a:cubicBezTo>
                          <a:pt x="2681" y="0"/>
                          <a:pt x="3008" y="38"/>
                          <a:pt x="3072" y="40"/>
                        </a:cubicBezTo>
                        <a:cubicBezTo>
                          <a:pt x="3176" y="58"/>
                          <a:pt x="3280" y="69"/>
                          <a:pt x="3386" y="75"/>
                        </a:cubicBezTo>
                        <a:cubicBezTo>
                          <a:pt x="3492" y="112"/>
                          <a:pt x="3677" y="99"/>
                          <a:pt x="3761" y="101"/>
                        </a:cubicBezTo>
                        <a:cubicBezTo>
                          <a:pt x="3881" y="143"/>
                          <a:pt x="4011" y="147"/>
                          <a:pt x="4137" y="154"/>
                        </a:cubicBezTo>
                        <a:cubicBezTo>
                          <a:pt x="4240" y="176"/>
                          <a:pt x="4106" y="150"/>
                          <a:pt x="4294" y="171"/>
                        </a:cubicBezTo>
                        <a:cubicBezTo>
                          <a:pt x="4342" y="176"/>
                          <a:pt x="4386" y="210"/>
                          <a:pt x="4433" y="215"/>
                        </a:cubicBezTo>
                        <a:cubicBezTo>
                          <a:pt x="4462" y="218"/>
                          <a:pt x="4492" y="221"/>
                          <a:pt x="4521" y="224"/>
                        </a:cubicBezTo>
                        <a:cubicBezTo>
                          <a:pt x="4495" y="249"/>
                          <a:pt x="4475" y="247"/>
                          <a:pt x="4442" y="259"/>
                        </a:cubicBezTo>
                        <a:cubicBezTo>
                          <a:pt x="4412" y="270"/>
                          <a:pt x="4386" y="284"/>
                          <a:pt x="4355" y="293"/>
                        </a:cubicBezTo>
                        <a:cubicBezTo>
                          <a:pt x="4316" y="332"/>
                          <a:pt x="4241" y="339"/>
                          <a:pt x="4189" y="346"/>
                        </a:cubicBezTo>
                        <a:cubicBezTo>
                          <a:pt x="4077" y="361"/>
                          <a:pt x="3969" y="387"/>
                          <a:pt x="3857" y="398"/>
                        </a:cubicBezTo>
                        <a:cubicBezTo>
                          <a:pt x="3691" y="441"/>
                          <a:pt x="3512" y="441"/>
                          <a:pt x="3342" y="451"/>
                        </a:cubicBezTo>
                        <a:cubicBezTo>
                          <a:pt x="3183" y="500"/>
                          <a:pt x="3078" y="410"/>
                          <a:pt x="2941" y="372"/>
                        </a:cubicBezTo>
                        <a:cubicBezTo>
                          <a:pt x="2932" y="366"/>
                          <a:pt x="2915" y="355"/>
                          <a:pt x="2915" y="355"/>
                        </a:cubicBezTo>
                        <a:lnTo>
                          <a:pt x="0" y="50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1974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2020" y="2929"/>
                    <a:ext cx="1368" cy="364"/>
                    <a:chOff x="2072" y="2929"/>
                    <a:chExt cx="1368" cy="364"/>
                  </a:xfrm>
                </p:grpSpPr>
                <p:grpSp>
                  <p:nvGrpSpPr>
                    <p:cNvPr id="81991" name="Group 175"/>
                    <p:cNvGrpSpPr>
                      <a:grpSpLocks/>
                    </p:cNvGrpSpPr>
                    <p:nvPr/>
                  </p:nvGrpSpPr>
                  <p:grpSpPr bwMode="auto">
                    <a:xfrm rot="-315881">
                      <a:off x="2072" y="2962"/>
                      <a:ext cx="423" cy="316"/>
                      <a:chOff x="1108" y="3475"/>
                      <a:chExt cx="729" cy="545"/>
                    </a:xfrm>
                  </p:grpSpPr>
                  <p:sp>
                    <p:nvSpPr>
                      <p:cNvPr id="184" name="Freeform 1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7" y="3476"/>
                        <a:ext cx="729" cy="544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85" name="Oval 177"/>
                      <p:cNvSpPr>
                        <a:spLocks noChangeArrowheads="1"/>
                      </p:cNvSpPr>
                      <p:nvPr/>
                    </p:nvSpPr>
                    <p:spPr bwMode="auto">
                      <a:xfrm rot="-6811284">
                        <a:off x="1339" y="3597"/>
                        <a:ext cx="210" cy="35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92" name="Group 1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79" y="2931"/>
                      <a:ext cx="424" cy="317"/>
                      <a:chOff x="2379" y="3838"/>
                      <a:chExt cx="424" cy="317"/>
                    </a:xfrm>
                  </p:grpSpPr>
                  <p:sp>
                    <p:nvSpPr>
                      <p:cNvPr id="182" name="Freeform 179"/>
                      <p:cNvSpPr>
                        <a:spLocks/>
                      </p:cNvSpPr>
                      <p:nvPr/>
                    </p:nvSpPr>
                    <p:spPr bwMode="auto">
                      <a:xfrm rot="-638826">
                        <a:off x="2378" y="3852"/>
                        <a:ext cx="414" cy="303"/>
                      </a:xfrm>
                      <a:custGeom>
                        <a:avLst/>
                        <a:gdLst>
                          <a:gd name="T0" fmla="*/ 0 w 729"/>
                          <a:gd name="T1" fmla="*/ 7 h 545"/>
                          <a:gd name="T2" fmla="*/ 1 w 729"/>
                          <a:gd name="T3" fmla="*/ 6 h 545"/>
                          <a:gd name="T4" fmla="*/ 1 w 729"/>
                          <a:gd name="T5" fmla="*/ 6 h 545"/>
                          <a:gd name="T6" fmla="*/ 2 w 729"/>
                          <a:gd name="T7" fmla="*/ 1 h 545"/>
                          <a:gd name="T8" fmla="*/ 6 w 729"/>
                          <a:gd name="T9" fmla="*/ 0 h 545"/>
                          <a:gd name="T10" fmla="*/ 8 w 729"/>
                          <a:gd name="T11" fmla="*/ 1 h 545"/>
                          <a:gd name="T12" fmla="*/ 9 w 729"/>
                          <a:gd name="T13" fmla="*/ 5 h 545"/>
                          <a:gd name="T14" fmla="*/ 9 w 729"/>
                          <a:gd name="T15" fmla="*/ 6 h 545"/>
                          <a:gd name="T16" fmla="*/ 9 w 729"/>
                          <a:gd name="T17" fmla="*/ 7 h 545"/>
                          <a:gd name="T18" fmla="*/ 2 w 729"/>
                          <a:gd name="T19" fmla="*/ 6 h 545"/>
                          <a:gd name="T20" fmla="*/ 0 w 729"/>
                          <a:gd name="T21" fmla="*/ 7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FF00"/>
                          </a:gs>
                          <a:gs pos="100000">
                            <a:srgbClr val="CC99FF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83" name="Oval 180"/>
                      <p:cNvSpPr>
                        <a:spLocks noChangeArrowheads="1"/>
                      </p:cNvSpPr>
                      <p:nvPr/>
                    </p:nvSpPr>
                    <p:spPr bwMode="auto">
                      <a:xfrm rot="-7450110">
                        <a:off x="2524" y="3914"/>
                        <a:ext cx="125" cy="202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fol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93" name="Group 181"/>
                    <p:cNvGrpSpPr>
                      <a:grpSpLocks/>
                    </p:cNvGrpSpPr>
                    <p:nvPr/>
                  </p:nvGrpSpPr>
                  <p:grpSpPr bwMode="auto">
                    <a:xfrm rot="228844">
                      <a:off x="2674" y="2929"/>
                      <a:ext cx="423" cy="316"/>
                      <a:chOff x="1108" y="3475"/>
                      <a:chExt cx="729" cy="545"/>
                    </a:xfrm>
                  </p:grpSpPr>
                  <p:sp>
                    <p:nvSpPr>
                      <p:cNvPr id="180" name="Freeform 1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7" y="3457"/>
                        <a:ext cx="702" cy="544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81" name="Oval 183"/>
                      <p:cNvSpPr>
                        <a:spLocks noChangeArrowheads="1"/>
                      </p:cNvSpPr>
                      <p:nvPr/>
                    </p:nvSpPr>
                    <p:spPr bwMode="auto">
                      <a:xfrm rot="-6811284">
                        <a:off x="1344" y="3586"/>
                        <a:ext cx="200" cy="35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94" name="Group 184"/>
                    <p:cNvGrpSpPr>
                      <a:grpSpLocks/>
                    </p:cNvGrpSpPr>
                    <p:nvPr/>
                  </p:nvGrpSpPr>
                  <p:grpSpPr bwMode="auto">
                    <a:xfrm rot="549720" flipH="1">
                      <a:off x="3016" y="2976"/>
                      <a:ext cx="424" cy="317"/>
                      <a:chOff x="1108" y="3475"/>
                      <a:chExt cx="729" cy="545"/>
                    </a:xfrm>
                  </p:grpSpPr>
                  <p:sp>
                    <p:nvSpPr>
                      <p:cNvPr id="178" name="Freeform 1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8" y="3480"/>
                        <a:ext cx="717" cy="521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79" name="Oval 186"/>
                      <p:cNvSpPr>
                        <a:spLocks noChangeArrowheads="1"/>
                      </p:cNvSpPr>
                      <p:nvPr/>
                    </p:nvSpPr>
                    <p:spPr bwMode="auto">
                      <a:xfrm rot="6811284" flipH="1">
                        <a:off x="1393" y="3610"/>
                        <a:ext cx="210" cy="35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81975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301" y="3242"/>
                    <a:ext cx="3806" cy="479"/>
                    <a:chOff x="353" y="3242"/>
                    <a:chExt cx="3806" cy="479"/>
                  </a:xfrm>
                </p:grpSpPr>
                <p:grpSp>
                  <p:nvGrpSpPr>
                    <p:cNvPr id="81976" name="Group 1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8" y="3306"/>
                      <a:ext cx="1686" cy="228"/>
                      <a:chOff x="618" y="3306"/>
                      <a:chExt cx="1686" cy="228"/>
                    </a:xfrm>
                  </p:grpSpPr>
                  <p:sp>
                    <p:nvSpPr>
                      <p:cNvPr id="172" name="Freeform 189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619" y="3320"/>
                        <a:ext cx="1686" cy="214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73" name="Oval 190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1089" y="3418"/>
                        <a:ext cx="341" cy="71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77" name="Group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59" y="3406"/>
                      <a:ext cx="1686" cy="228"/>
                      <a:chOff x="1259" y="3406"/>
                      <a:chExt cx="1686" cy="228"/>
                    </a:xfrm>
                  </p:grpSpPr>
                  <p:sp>
                    <p:nvSpPr>
                      <p:cNvPr id="170" name="Freeform 192"/>
                      <p:cNvSpPr>
                        <a:spLocks/>
                      </p:cNvSpPr>
                      <p:nvPr/>
                    </p:nvSpPr>
                    <p:spPr bwMode="auto">
                      <a:xfrm rot="21439599" flipV="1">
                        <a:off x="1260" y="3406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71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 rot="21439599" flipV="1">
                        <a:off x="1730" y="3468"/>
                        <a:ext cx="338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78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" y="3493"/>
                      <a:ext cx="1686" cy="228"/>
                      <a:chOff x="353" y="3493"/>
                      <a:chExt cx="1686" cy="228"/>
                    </a:xfrm>
                  </p:grpSpPr>
                  <p:sp>
                    <p:nvSpPr>
                      <p:cNvPr id="168" name="Freeform 195"/>
                      <p:cNvSpPr>
                        <a:spLocks/>
                      </p:cNvSpPr>
                      <p:nvPr/>
                    </p:nvSpPr>
                    <p:spPr bwMode="auto">
                      <a:xfrm rot="21439599" flipV="1">
                        <a:off x="354" y="3492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69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39599" flipV="1">
                        <a:off x="824" y="3555"/>
                        <a:ext cx="338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79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22" y="3242"/>
                      <a:ext cx="1686" cy="228"/>
                      <a:chOff x="1722" y="3242"/>
                      <a:chExt cx="1686" cy="228"/>
                    </a:xfrm>
                  </p:grpSpPr>
                  <p:sp>
                    <p:nvSpPr>
                      <p:cNvPr id="166" name="Freeform 198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1721" y="3242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67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2191" y="3352"/>
                        <a:ext cx="341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80" name="Group 2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73" y="3308"/>
                      <a:ext cx="1686" cy="228"/>
                      <a:chOff x="2473" y="3308"/>
                      <a:chExt cx="1686" cy="228"/>
                    </a:xfrm>
                  </p:grpSpPr>
                  <p:sp>
                    <p:nvSpPr>
                      <p:cNvPr id="164" name="Freeform 201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2472" y="3308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65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2943" y="3418"/>
                        <a:ext cx="341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937" name="Group 203"/>
                <p:cNvGrpSpPr>
                  <a:grpSpLocks/>
                </p:cNvGrpSpPr>
                <p:nvPr/>
              </p:nvGrpSpPr>
              <p:grpSpPr bwMode="auto">
                <a:xfrm>
                  <a:off x="1339" y="2580"/>
                  <a:ext cx="1888" cy="981"/>
                  <a:chOff x="1339" y="2580"/>
                  <a:chExt cx="1888" cy="981"/>
                </a:xfrm>
              </p:grpSpPr>
              <p:grpSp>
                <p:nvGrpSpPr>
                  <p:cNvPr id="81938" name="Group 204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3056" y="2892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152" name="Oval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2" y="762"/>
                      <a:ext cx="164" cy="1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53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3043" y="794"/>
                      <a:ext cx="95" cy="98"/>
                    </a:xfrm>
                    <a:custGeom>
                      <a:avLst/>
                      <a:gdLst>
                        <a:gd name="T0" fmla="*/ 1 w 192"/>
                        <a:gd name="T1" fmla="*/ 0 h 198"/>
                        <a:gd name="T2" fmla="*/ 1 w 192"/>
                        <a:gd name="T3" fmla="*/ 0 h 198"/>
                        <a:gd name="T4" fmla="*/ 1 w 192"/>
                        <a:gd name="T5" fmla="*/ 0 h 198"/>
                        <a:gd name="T6" fmla="*/ 1 w 192"/>
                        <a:gd name="T7" fmla="*/ 0 h 198"/>
                        <a:gd name="T8" fmla="*/ 1 w 192"/>
                        <a:gd name="T9" fmla="*/ 0 h 198"/>
                        <a:gd name="T10" fmla="*/ 1 w 192"/>
                        <a:gd name="T11" fmla="*/ 0 h 198"/>
                        <a:gd name="T12" fmla="*/ 1 w 192"/>
                        <a:gd name="T13" fmla="*/ 0 h 198"/>
                        <a:gd name="T14" fmla="*/ 1 w 192"/>
                        <a:gd name="T15" fmla="*/ 0 h 198"/>
                        <a:gd name="T16" fmla="*/ 1 w 192"/>
                        <a:gd name="T17" fmla="*/ 0 h 198"/>
                        <a:gd name="T18" fmla="*/ 1 w 192"/>
                        <a:gd name="T19" fmla="*/ 0 h 198"/>
                        <a:gd name="T20" fmla="*/ 1 w 192"/>
                        <a:gd name="T21" fmla="*/ 0 h 198"/>
                        <a:gd name="T22" fmla="*/ 1 w 192"/>
                        <a:gd name="T23" fmla="*/ 0 h 198"/>
                        <a:gd name="T24" fmla="*/ 1 w 192"/>
                        <a:gd name="T25" fmla="*/ 0 h 198"/>
                        <a:gd name="T26" fmla="*/ 1 w 192"/>
                        <a:gd name="T27" fmla="*/ 0 h 198"/>
                        <a:gd name="T28" fmla="*/ 1 w 192"/>
                        <a:gd name="T29" fmla="*/ 0 h 198"/>
                        <a:gd name="T30" fmla="*/ 1 w 192"/>
                        <a:gd name="T31" fmla="*/ 0 h 198"/>
                        <a:gd name="T32" fmla="*/ 1 w 192"/>
                        <a:gd name="T33" fmla="*/ 0 h 198"/>
                        <a:gd name="T34" fmla="*/ 1 w 192"/>
                        <a:gd name="T35" fmla="*/ 0 h 198"/>
                        <a:gd name="T36" fmla="*/ 1 w 192"/>
                        <a:gd name="T37" fmla="*/ 0 h 198"/>
                        <a:gd name="T38" fmla="*/ 1 w 192"/>
                        <a:gd name="T39" fmla="*/ 0 h 198"/>
                        <a:gd name="T40" fmla="*/ 1 w 192"/>
                        <a:gd name="T41" fmla="*/ 0 h 198"/>
                        <a:gd name="T42" fmla="*/ 1 w 192"/>
                        <a:gd name="T43" fmla="*/ 0 h 198"/>
                        <a:gd name="T44" fmla="*/ 1 w 192"/>
                        <a:gd name="T45" fmla="*/ 0 h 198"/>
                        <a:gd name="T46" fmla="*/ 1 w 192"/>
                        <a:gd name="T47" fmla="*/ 0 h 198"/>
                        <a:gd name="T48" fmla="*/ 1 w 192"/>
                        <a:gd name="T49" fmla="*/ 0 h 198"/>
                        <a:gd name="T50" fmla="*/ 1 w 192"/>
                        <a:gd name="T51" fmla="*/ 0 h 198"/>
                        <a:gd name="T52" fmla="*/ 1 w 192"/>
                        <a:gd name="T53" fmla="*/ 0 h 198"/>
                        <a:gd name="T54" fmla="*/ 1 w 192"/>
                        <a:gd name="T55" fmla="*/ 0 h 198"/>
                        <a:gd name="T56" fmla="*/ 1 w 192"/>
                        <a:gd name="T57" fmla="*/ 0 h 198"/>
                        <a:gd name="T58" fmla="*/ 1 w 192"/>
                        <a:gd name="T59" fmla="*/ 0 h 198"/>
                        <a:gd name="T60" fmla="*/ 1 w 192"/>
                        <a:gd name="T61" fmla="*/ 0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3175" cmpd="sng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39" name="Group 207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878" y="2774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150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6" y="553"/>
                      <a:ext cx="107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51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8" y="558"/>
                      <a:ext cx="79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0" name="Group 210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551" y="2968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14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2956" y="1005"/>
                      <a:ext cx="221" cy="155"/>
                    </a:xfrm>
                    <a:custGeom>
                      <a:avLst/>
                      <a:gdLst>
                        <a:gd name="T0" fmla="*/ 0 w 552"/>
                        <a:gd name="T1" fmla="*/ 0 h 464"/>
                        <a:gd name="T2" fmla="*/ 0 w 552"/>
                        <a:gd name="T3" fmla="*/ 0 h 464"/>
                        <a:gd name="T4" fmla="*/ 0 w 552"/>
                        <a:gd name="T5" fmla="*/ 0 h 464"/>
                        <a:gd name="T6" fmla="*/ 0 w 552"/>
                        <a:gd name="T7" fmla="*/ 0 h 464"/>
                        <a:gd name="T8" fmla="*/ 0 w 552"/>
                        <a:gd name="T9" fmla="*/ 0 h 464"/>
                        <a:gd name="T10" fmla="*/ 0 w 552"/>
                        <a:gd name="T11" fmla="*/ 0 h 464"/>
                        <a:gd name="T12" fmla="*/ 0 w 552"/>
                        <a:gd name="T13" fmla="*/ 0 h 464"/>
                        <a:gd name="T14" fmla="*/ 0 w 552"/>
                        <a:gd name="T15" fmla="*/ 0 h 464"/>
                        <a:gd name="T16" fmla="*/ 0 w 552"/>
                        <a:gd name="T17" fmla="*/ 0 h 464"/>
                        <a:gd name="T18" fmla="*/ 0 w 552"/>
                        <a:gd name="T19" fmla="*/ 0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grpSp>
                  <p:nvGrpSpPr>
                    <p:cNvPr id="81964" name="Group 2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148" name="Oval 213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6" y="1861"/>
                        <a:ext cx="242" cy="16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49" name="Oval 214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1" y="1883"/>
                        <a:ext cx="217" cy="1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81941" name="Group 215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2215" y="2580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141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6" y="773"/>
                      <a:ext cx="170" cy="14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42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3044" y="794"/>
                      <a:ext cx="95" cy="98"/>
                    </a:xfrm>
                    <a:custGeom>
                      <a:avLst/>
                      <a:gdLst>
                        <a:gd name="T0" fmla="*/ 1 w 192"/>
                        <a:gd name="T1" fmla="*/ 0 h 198"/>
                        <a:gd name="T2" fmla="*/ 1 w 192"/>
                        <a:gd name="T3" fmla="*/ 0 h 198"/>
                        <a:gd name="T4" fmla="*/ 1 w 192"/>
                        <a:gd name="T5" fmla="*/ 0 h 198"/>
                        <a:gd name="T6" fmla="*/ 1 w 192"/>
                        <a:gd name="T7" fmla="*/ 0 h 198"/>
                        <a:gd name="T8" fmla="*/ 1 w 192"/>
                        <a:gd name="T9" fmla="*/ 0 h 198"/>
                        <a:gd name="T10" fmla="*/ 1 w 192"/>
                        <a:gd name="T11" fmla="*/ 0 h 198"/>
                        <a:gd name="T12" fmla="*/ 1 w 192"/>
                        <a:gd name="T13" fmla="*/ 0 h 198"/>
                        <a:gd name="T14" fmla="*/ 1 w 192"/>
                        <a:gd name="T15" fmla="*/ 0 h 198"/>
                        <a:gd name="T16" fmla="*/ 1 w 192"/>
                        <a:gd name="T17" fmla="*/ 0 h 198"/>
                        <a:gd name="T18" fmla="*/ 1 w 192"/>
                        <a:gd name="T19" fmla="*/ 0 h 198"/>
                        <a:gd name="T20" fmla="*/ 1 w 192"/>
                        <a:gd name="T21" fmla="*/ 0 h 198"/>
                        <a:gd name="T22" fmla="*/ 1 w 192"/>
                        <a:gd name="T23" fmla="*/ 0 h 198"/>
                        <a:gd name="T24" fmla="*/ 1 w 192"/>
                        <a:gd name="T25" fmla="*/ 0 h 198"/>
                        <a:gd name="T26" fmla="*/ 1 w 192"/>
                        <a:gd name="T27" fmla="*/ 0 h 198"/>
                        <a:gd name="T28" fmla="*/ 1 w 192"/>
                        <a:gd name="T29" fmla="*/ 0 h 198"/>
                        <a:gd name="T30" fmla="*/ 1 w 192"/>
                        <a:gd name="T31" fmla="*/ 0 h 198"/>
                        <a:gd name="T32" fmla="*/ 1 w 192"/>
                        <a:gd name="T33" fmla="*/ 0 h 198"/>
                        <a:gd name="T34" fmla="*/ 1 w 192"/>
                        <a:gd name="T35" fmla="*/ 0 h 198"/>
                        <a:gd name="T36" fmla="*/ 1 w 192"/>
                        <a:gd name="T37" fmla="*/ 0 h 198"/>
                        <a:gd name="T38" fmla="*/ 1 w 192"/>
                        <a:gd name="T39" fmla="*/ 0 h 198"/>
                        <a:gd name="T40" fmla="*/ 1 w 192"/>
                        <a:gd name="T41" fmla="*/ 0 h 198"/>
                        <a:gd name="T42" fmla="*/ 1 w 192"/>
                        <a:gd name="T43" fmla="*/ 0 h 198"/>
                        <a:gd name="T44" fmla="*/ 1 w 192"/>
                        <a:gd name="T45" fmla="*/ 0 h 198"/>
                        <a:gd name="T46" fmla="*/ 1 w 192"/>
                        <a:gd name="T47" fmla="*/ 0 h 198"/>
                        <a:gd name="T48" fmla="*/ 1 w 192"/>
                        <a:gd name="T49" fmla="*/ 0 h 198"/>
                        <a:gd name="T50" fmla="*/ 1 w 192"/>
                        <a:gd name="T51" fmla="*/ 0 h 198"/>
                        <a:gd name="T52" fmla="*/ 1 w 192"/>
                        <a:gd name="T53" fmla="*/ 0 h 198"/>
                        <a:gd name="T54" fmla="*/ 1 w 192"/>
                        <a:gd name="T55" fmla="*/ 0 h 198"/>
                        <a:gd name="T56" fmla="*/ 1 w 192"/>
                        <a:gd name="T57" fmla="*/ 0 h 198"/>
                        <a:gd name="T58" fmla="*/ 1 w 192"/>
                        <a:gd name="T59" fmla="*/ 0 h 198"/>
                        <a:gd name="T60" fmla="*/ 1 w 192"/>
                        <a:gd name="T61" fmla="*/ 0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3175" cmpd="sng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2" name="Group 218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850" y="3318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139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8" y="547"/>
                      <a:ext cx="98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40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3" y="568"/>
                      <a:ext cx="73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3" name="Group 221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339" y="3352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131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2956" y="1007"/>
                      <a:ext cx="227" cy="155"/>
                    </a:xfrm>
                    <a:custGeom>
                      <a:avLst/>
                      <a:gdLst>
                        <a:gd name="T0" fmla="*/ 0 w 552"/>
                        <a:gd name="T1" fmla="*/ 0 h 464"/>
                        <a:gd name="T2" fmla="*/ 0 w 552"/>
                        <a:gd name="T3" fmla="*/ 0 h 464"/>
                        <a:gd name="T4" fmla="*/ 0 w 552"/>
                        <a:gd name="T5" fmla="*/ 0 h 464"/>
                        <a:gd name="T6" fmla="*/ 0 w 552"/>
                        <a:gd name="T7" fmla="*/ 0 h 464"/>
                        <a:gd name="T8" fmla="*/ 0 w 552"/>
                        <a:gd name="T9" fmla="*/ 0 h 464"/>
                        <a:gd name="T10" fmla="*/ 0 w 552"/>
                        <a:gd name="T11" fmla="*/ 0 h 464"/>
                        <a:gd name="T12" fmla="*/ 0 w 552"/>
                        <a:gd name="T13" fmla="*/ 0 h 464"/>
                        <a:gd name="T14" fmla="*/ 0 w 552"/>
                        <a:gd name="T15" fmla="*/ 0 h 464"/>
                        <a:gd name="T16" fmla="*/ 0 w 552"/>
                        <a:gd name="T17" fmla="*/ 0 h 464"/>
                        <a:gd name="T18" fmla="*/ 0 w 552"/>
                        <a:gd name="T19" fmla="*/ 0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grpSp>
                  <p:nvGrpSpPr>
                    <p:cNvPr id="81956" name="Group 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133" name="Oval 224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7" y="1861"/>
                        <a:ext cx="242" cy="16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37" name="Oval 225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7" y="1879"/>
                        <a:ext cx="228" cy="1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81944" name="Group 226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1686" y="3199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129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762"/>
                      <a:ext cx="164" cy="1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3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3055" y="783"/>
                      <a:ext cx="95" cy="101"/>
                    </a:xfrm>
                    <a:custGeom>
                      <a:avLst/>
                      <a:gdLst>
                        <a:gd name="T0" fmla="*/ 1 w 192"/>
                        <a:gd name="T1" fmla="*/ 0 h 198"/>
                        <a:gd name="T2" fmla="*/ 1 w 192"/>
                        <a:gd name="T3" fmla="*/ 0 h 198"/>
                        <a:gd name="T4" fmla="*/ 1 w 192"/>
                        <a:gd name="T5" fmla="*/ 0 h 198"/>
                        <a:gd name="T6" fmla="*/ 1 w 192"/>
                        <a:gd name="T7" fmla="*/ 0 h 198"/>
                        <a:gd name="T8" fmla="*/ 1 w 192"/>
                        <a:gd name="T9" fmla="*/ 0 h 198"/>
                        <a:gd name="T10" fmla="*/ 1 w 192"/>
                        <a:gd name="T11" fmla="*/ 0 h 198"/>
                        <a:gd name="T12" fmla="*/ 1 w 192"/>
                        <a:gd name="T13" fmla="*/ 0 h 198"/>
                        <a:gd name="T14" fmla="*/ 1 w 192"/>
                        <a:gd name="T15" fmla="*/ 0 h 198"/>
                        <a:gd name="T16" fmla="*/ 1 w 192"/>
                        <a:gd name="T17" fmla="*/ 0 h 198"/>
                        <a:gd name="T18" fmla="*/ 1 w 192"/>
                        <a:gd name="T19" fmla="*/ 0 h 198"/>
                        <a:gd name="T20" fmla="*/ 1 w 192"/>
                        <a:gd name="T21" fmla="*/ 0 h 198"/>
                        <a:gd name="T22" fmla="*/ 1 w 192"/>
                        <a:gd name="T23" fmla="*/ 0 h 198"/>
                        <a:gd name="T24" fmla="*/ 1 w 192"/>
                        <a:gd name="T25" fmla="*/ 0 h 198"/>
                        <a:gd name="T26" fmla="*/ 1 w 192"/>
                        <a:gd name="T27" fmla="*/ 0 h 198"/>
                        <a:gd name="T28" fmla="*/ 1 w 192"/>
                        <a:gd name="T29" fmla="*/ 0 h 198"/>
                        <a:gd name="T30" fmla="*/ 1 w 192"/>
                        <a:gd name="T31" fmla="*/ 0 h 198"/>
                        <a:gd name="T32" fmla="*/ 1 w 192"/>
                        <a:gd name="T33" fmla="*/ 0 h 198"/>
                        <a:gd name="T34" fmla="*/ 1 w 192"/>
                        <a:gd name="T35" fmla="*/ 0 h 198"/>
                        <a:gd name="T36" fmla="*/ 1 w 192"/>
                        <a:gd name="T37" fmla="*/ 0 h 198"/>
                        <a:gd name="T38" fmla="*/ 1 w 192"/>
                        <a:gd name="T39" fmla="*/ 0 h 198"/>
                        <a:gd name="T40" fmla="*/ 1 w 192"/>
                        <a:gd name="T41" fmla="*/ 0 h 198"/>
                        <a:gd name="T42" fmla="*/ 1 w 192"/>
                        <a:gd name="T43" fmla="*/ 0 h 198"/>
                        <a:gd name="T44" fmla="*/ 1 w 192"/>
                        <a:gd name="T45" fmla="*/ 0 h 198"/>
                        <a:gd name="T46" fmla="*/ 1 w 192"/>
                        <a:gd name="T47" fmla="*/ 0 h 198"/>
                        <a:gd name="T48" fmla="*/ 1 w 192"/>
                        <a:gd name="T49" fmla="*/ 0 h 198"/>
                        <a:gd name="T50" fmla="*/ 1 w 192"/>
                        <a:gd name="T51" fmla="*/ 0 h 198"/>
                        <a:gd name="T52" fmla="*/ 1 w 192"/>
                        <a:gd name="T53" fmla="*/ 0 h 198"/>
                        <a:gd name="T54" fmla="*/ 1 w 192"/>
                        <a:gd name="T55" fmla="*/ 0 h 198"/>
                        <a:gd name="T56" fmla="*/ 1 w 192"/>
                        <a:gd name="T57" fmla="*/ 0 h 198"/>
                        <a:gd name="T58" fmla="*/ 1 w 192"/>
                        <a:gd name="T59" fmla="*/ 0 h 198"/>
                        <a:gd name="T60" fmla="*/ 1 w 192"/>
                        <a:gd name="T61" fmla="*/ 0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3175" cmpd="sng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5" name="Group 229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956" y="3191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127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5" y="555"/>
                      <a:ext cx="107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28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4" y="572"/>
                      <a:ext cx="76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6" name="Group 232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611" y="3406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12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2960" y="997"/>
                      <a:ext cx="227" cy="155"/>
                    </a:xfrm>
                    <a:custGeom>
                      <a:avLst/>
                      <a:gdLst>
                        <a:gd name="T0" fmla="*/ 0 w 552"/>
                        <a:gd name="T1" fmla="*/ 0 h 464"/>
                        <a:gd name="T2" fmla="*/ 0 w 552"/>
                        <a:gd name="T3" fmla="*/ 0 h 464"/>
                        <a:gd name="T4" fmla="*/ 0 w 552"/>
                        <a:gd name="T5" fmla="*/ 0 h 464"/>
                        <a:gd name="T6" fmla="*/ 0 w 552"/>
                        <a:gd name="T7" fmla="*/ 0 h 464"/>
                        <a:gd name="T8" fmla="*/ 0 w 552"/>
                        <a:gd name="T9" fmla="*/ 0 h 464"/>
                        <a:gd name="T10" fmla="*/ 0 w 552"/>
                        <a:gd name="T11" fmla="*/ 0 h 464"/>
                        <a:gd name="T12" fmla="*/ 0 w 552"/>
                        <a:gd name="T13" fmla="*/ 0 h 464"/>
                        <a:gd name="T14" fmla="*/ 0 w 552"/>
                        <a:gd name="T15" fmla="*/ 0 h 464"/>
                        <a:gd name="T16" fmla="*/ 0 w 552"/>
                        <a:gd name="T17" fmla="*/ 0 h 464"/>
                        <a:gd name="T18" fmla="*/ 0 w 552"/>
                        <a:gd name="T19" fmla="*/ 0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grpSp>
                  <p:nvGrpSpPr>
                    <p:cNvPr id="81948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125" name="Oval 235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61" y="1844"/>
                        <a:ext cx="242" cy="16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26" name="Oval 236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7" y="1877"/>
                        <a:ext cx="228" cy="1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08" name="Text Box 237"/>
              <p:cNvSpPr txBox="1">
                <a:spLocks noChangeArrowheads="1"/>
              </p:cNvSpPr>
              <p:nvPr/>
            </p:nvSpPr>
            <p:spPr bwMode="auto">
              <a:xfrm>
                <a:off x="6878546" y="1792173"/>
                <a:ext cx="1182345" cy="412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>
                    <a:solidFill>
                      <a:srgbClr val="C00000"/>
                    </a:solidFill>
                    <a:latin typeface="+mn-lt"/>
                  </a:rPr>
                  <a:t>Delivery</a:t>
                </a:r>
              </a:p>
            </p:txBody>
          </p:sp>
          <p:sp>
            <p:nvSpPr>
              <p:cNvPr id="109" name="Text Box 238"/>
              <p:cNvSpPr txBox="1">
                <a:spLocks noChangeArrowheads="1"/>
              </p:cNvSpPr>
              <p:nvPr/>
            </p:nvSpPr>
            <p:spPr bwMode="auto">
              <a:xfrm>
                <a:off x="6434624" y="2701951"/>
                <a:ext cx="1697726" cy="412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 dirty="0">
                    <a:solidFill>
                      <a:srgbClr val="C00000"/>
                    </a:solidFill>
                    <a:latin typeface="+mn-lt"/>
                  </a:rPr>
                  <a:t>Conditioning</a:t>
                </a:r>
              </a:p>
            </p:txBody>
          </p:sp>
          <p:sp>
            <p:nvSpPr>
              <p:cNvPr id="110" name="AutoShape 242"/>
              <p:cNvSpPr>
                <a:spLocks noChangeArrowheads="1"/>
              </p:cNvSpPr>
              <p:nvPr/>
            </p:nvSpPr>
            <p:spPr bwMode="auto">
              <a:xfrm rot="20073039" flipH="1">
                <a:off x="6768106" y="1556018"/>
                <a:ext cx="688619" cy="8962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85 w 21600"/>
                  <a:gd name="T19" fmla="*/ 3179 h 21600"/>
                  <a:gd name="T20" fmla="*/ 18415 w 21600"/>
                  <a:gd name="T21" fmla="*/ 18421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878" y="8429"/>
                    </a:moveTo>
                    <a:cubicBezTo>
                      <a:pt x="18799" y="4298"/>
                      <a:pt x="15068" y="1417"/>
                      <a:pt x="10800" y="1417"/>
                    </a:cubicBezTo>
                    <a:cubicBezTo>
                      <a:pt x="5617" y="1417"/>
                      <a:pt x="1417" y="5617"/>
                      <a:pt x="1417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5713" y="0"/>
                      <a:pt x="20007" y="3316"/>
                      <a:pt x="21249" y="8071"/>
                    </a:cubicBezTo>
                    <a:lnTo>
                      <a:pt x="23861" y="7388"/>
                    </a:lnTo>
                    <a:lnTo>
                      <a:pt x="21426" y="11547"/>
                    </a:lnTo>
                    <a:lnTo>
                      <a:pt x="17266" y="9111"/>
                    </a:lnTo>
                    <a:lnTo>
                      <a:pt x="19878" y="8429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latin typeface="+mn-lt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076877" y="1412776"/>
                <a:ext cx="3239539" cy="180020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AU"/>
              </a:p>
            </p:txBody>
          </p:sp>
        </p:grpSp>
        <p:sp>
          <p:nvSpPr>
            <p:cNvPr id="106" name="TextBox 275"/>
            <p:cNvSpPr txBox="1">
              <a:spLocks noChangeArrowheads="1"/>
            </p:cNvSpPr>
            <p:nvPr/>
          </p:nvSpPr>
          <p:spPr bwMode="auto">
            <a:xfrm>
              <a:off x="4283968" y="2959975"/>
              <a:ext cx="1665821" cy="370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dirty="0">
                  <a:latin typeface="+mn-lt"/>
                </a:rPr>
                <a:t>How to deliver?</a:t>
              </a:r>
            </a:p>
          </p:txBody>
        </p:sp>
      </p:grpSp>
      <p:sp>
        <p:nvSpPr>
          <p:cNvPr id="197" name="TextBox 196"/>
          <p:cNvSpPr txBox="1">
            <a:spLocks noChangeArrowheads="1"/>
          </p:cNvSpPr>
          <p:nvPr/>
        </p:nvSpPr>
        <p:spPr bwMode="auto">
          <a:xfrm>
            <a:off x="5704055" y="4916844"/>
            <a:ext cx="32750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A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How to match the growth rate of different structural elements?</a:t>
            </a:r>
          </a:p>
        </p:txBody>
      </p:sp>
      <p:sp>
        <p:nvSpPr>
          <p:cNvPr id="198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65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50825" y="44450"/>
            <a:ext cx="7129463" cy="80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2800"/>
              </a:lnSpc>
              <a:tabLst>
                <a:tab pos="2238375" algn="l"/>
              </a:tabLst>
              <a:defRPr/>
            </a:pP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is the defect and what do we repair?</a:t>
            </a:r>
          </a:p>
          <a:p>
            <a:pPr algn="ctr" eaLnBrk="1" hangingPunct="1">
              <a:lnSpc>
                <a:spcPts val="2800"/>
              </a:lnSpc>
              <a:tabLst>
                <a:tab pos="2238375" algn="l"/>
              </a:tabLst>
              <a:defRPr/>
            </a:pPr>
            <a:r>
              <a:rPr lang="en-A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different diseases – different targets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8313" y="836613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388" y="1406525"/>
            <a:ext cx="8785225" cy="36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1" hangingPunct="1">
              <a:tabLst>
                <a:tab pos="4040188" algn="l"/>
              </a:tabLst>
              <a:defRPr/>
            </a:pPr>
            <a:r>
              <a:rPr lang="en-A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n-A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Disease	Therapeutic Goal</a:t>
            </a:r>
          </a:p>
          <a:p>
            <a:pPr marL="177800" indent="-177800" eaLnBrk="1" hangingPunct="1">
              <a:tabLst>
                <a:tab pos="4040188" algn="l"/>
              </a:tabLst>
              <a:defRPr/>
            </a:pPr>
            <a:endParaRPr lang="en-AU" dirty="0">
              <a:solidFill>
                <a:srgbClr val="73859B"/>
              </a:solidFill>
              <a:latin typeface="+mn-lt"/>
            </a:endParaRPr>
          </a:p>
          <a:p>
            <a:pPr marL="177800" indent="-177800" eaLnBrk="1" hangingPunct="1">
              <a:spcAft>
                <a:spcPts val="0"/>
              </a:spcAft>
              <a:tabLst>
                <a:tab pos="4040188" algn="l"/>
              </a:tabLst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COPD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	Prevent airway epithelial loss</a:t>
            </a:r>
          </a:p>
          <a:p>
            <a:pPr marL="177800" indent="-177800" eaLnBrk="1" hangingPunct="1">
              <a:spcAft>
                <a:spcPts val="1200"/>
              </a:spcAft>
              <a:tabLst>
                <a:tab pos="4040188" algn="l"/>
              </a:tabLst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		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Inhibit airway </a:t>
            </a:r>
            <a:r>
              <a:rPr lang="en-AU" dirty="0" err="1">
                <a:solidFill>
                  <a:srgbClr val="002060"/>
                </a:solidFill>
                <a:latin typeface="+mn-lt"/>
              </a:rPr>
              <a:t>remodeling</a:t>
            </a:r>
            <a:endParaRPr lang="en-AU" dirty="0">
              <a:solidFill>
                <a:srgbClr val="002060"/>
              </a:solidFill>
              <a:latin typeface="+mn-lt"/>
            </a:endParaRPr>
          </a:p>
          <a:p>
            <a:pPr marL="177800" indent="-177800" eaLnBrk="1" hangingPunct="1">
              <a:tabLst>
                <a:tab pos="4040188" algn="l"/>
              </a:tabLst>
              <a:defRPr/>
            </a:pPr>
            <a:r>
              <a:rPr lang="en-A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Interstitial Pulmonary Fibrosis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	Promote alveolar re-epithelialisation</a:t>
            </a:r>
          </a:p>
          <a:p>
            <a:pPr marL="177800" indent="-177800" eaLnBrk="1" hangingPunct="1">
              <a:spcAft>
                <a:spcPts val="1200"/>
              </a:spcAft>
              <a:tabLst>
                <a:tab pos="4040188" algn="l"/>
              </a:tabLst>
              <a:defRPr/>
            </a:pPr>
            <a:r>
              <a:rPr lang="en-AU" dirty="0">
                <a:solidFill>
                  <a:srgbClr val="002060"/>
                </a:solidFill>
                <a:latin typeface="+mn-lt"/>
              </a:rPr>
              <a:t>		Inhibit myofibroblast expansion</a:t>
            </a:r>
          </a:p>
          <a:p>
            <a:pPr marL="177800" indent="-177800" eaLnBrk="1" hangingPunct="1">
              <a:lnSpc>
                <a:spcPct val="90000"/>
              </a:lnSpc>
              <a:spcAft>
                <a:spcPts val="1200"/>
              </a:spcAft>
              <a:tabLst>
                <a:tab pos="4040188" algn="l"/>
              </a:tabLst>
              <a:defRPr/>
            </a:pPr>
            <a:r>
              <a:rPr lang="en-A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Cystic Fibrosis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	Deliver functional CFTR</a:t>
            </a:r>
          </a:p>
          <a:p>
            <a:pPr marL="177800" indent="-177800" eaLnBrk="1" hangingPunct="1">
              <a:spcAft>
                <a:spcPts val="1200"/>
              </a:spcAft>
              <a:tabLst>
                <a:tab pos="4040188" algn="l"/>
              </a:tabLst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Chronic Asthma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	I</a:t>
            </a:r>
            <a:r>
              <a:rPr lang="en-AU" dirty="0" err="1">
                <a:solidFill>
                  <a:srgbClr val="002060"/>
                </a:solidFill>
                <a:latin typeface="+mn-lt"/>
              </a:rPr>
              <a:t>nhibit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 airway </a:t>
            </a:r>
            <a:r>
              <a:rPr lang="en-AU" dirty="0" err="1">
                <a:solidFill>
                  <a:srgbClr val="002060"/>
                </a:solidFill>
                <a:latin typeface="+mn-lt"/>
              </a:rPr>
              <a:t>remodeling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177800" indent="-177800" eaLnBrk="1" hangingPunct="1">
              <a:spcAft>
                <a:spcPts val="1200"/>
              </a:spcAft>
              <a:tabLst>
                <a:tab pos="4040188" algn="l"/>
              </a:tabLst>
              <a:defRPr/>
            </a:pPr>
            <a:r>
              <a:rPr lang="en-A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n-AU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Bronchiectasis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	Restore airway structure</a:t>
            </a:r>
          </a:p>
          <a:p>
            <a:pPr marL="177800" indent="-177800" eaLnBrk="1" hangingPunct="1">
              <a:spcAft>
                <a:spcPts val="0"/>
              </a:spcAft>
              <a:tabLst>
                <a:tab pos="4040188" algn="l"/>
              </a:tabLst>
              <a:defRPr/>
            </a:pPr>
            <a:r>
              <a:rPr lang="en-A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Congenital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Lung Hypoplasia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	</a:t>
            </a:r>
            <a:r>
              <a:rPr lang="en-AU" dirty="0">
                <a:solidFill>
                  <a:srgbClr val="002060"/>
                </a:solidFill>
                <a:latin typeface="+mn-lt"/>
              </a:rPr>
              <a:t>Generate alveolar septa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925" y="6535738"/>
            <a:ext cx="4105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1200" dirty="0">
                <a:solidFill>
                  <a:srgbClr val="C00000"/>
                </a:solidFill>
                <a:latin typeface="+mn-lt"/>
              </a:rPr>
              <a:t>After: </a:t>
            </a:r>
            <a:r>
              <a:rPr lang="en-AU" sz="1200" dirty="0" err="1">
                <a:solidFill>
                  <a:srgbClr val="C00000"/>
                </a:solidFill>
                <a:latin typeface="+mn-lt"/>
              </a:rPr>
              <a:t>Neuringer</a:t>
            </a:r>
            <a:r>
              <a:rPr lang="en-AU" sz="1200" dirty="0">
                <a:solidFill>
                  <a:srgbClr val="C00000"/>
                </a:solidFill>
                <a:latin typeface="+mn-lt"/>
              </a:rPr>
              <a:t> &amp; </a:t>
            </a:r>
            <a:r>
              <a:rPr lang="en-AU" sz="1200" dirty="0" err="1">
                <a:solidFill>
                  <a:srgbClr val="C00000"/>
                </a:solidFill>
                <a:latin typeface="+mn-lt"/>
              </a:rPr>
              <a:t>Randell</a:t>
            </a:r>
            <a:r>
              <a:rPr lang="en-AU" sz="1200" dirty="0">
                <a:solidFill>
                  <a:srgbClr val="C00000"/>
                </a:solidFill>
                <a:latin typeface="+mn-lt"/>
              </a:rPr>
              <a:t> (2004) </a:t>
            </a:r>
            <a:r>
              <a:rPr lang="en-AU" sz="1200" dirty="0" err="1">
                <a:solidFill>
                  <a:srgbClr val="C00000"/>
                </a:solidFill>
                <a:latin typeface="+mn-lt"/>
              </a:rPr>
              <a:t>Respir</a:t>
            </a:r>
            <a:r>
              <a:rPr lang="en-AU" sz="1200" dirty="0">
                <a:solidFill>
                  <a:srgbClr val="C00000"/>
                </a:solidFill>
                <a:latin typeface="+mn-lt"/>
              </a:rPr>
              <a:t> Res 5:6</a:t>
            </a:r>
          </a:p>
        </p:txBody>
      </p:sp>
    </p:spTree>
    <p:extLst>
      <p:ext uri="{BB962C8B-B14F-4D97-AF65-F5344CB8AC3E}">
        <p14:creationId xmlns:p14="http://schemas.microsoft.com/office/powerpoint/2010/main" val="24178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Exogenous stem cell sources in lung regeneration: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8313" y="586593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27265" y="1341438"/>
            <a:ext cx="7705725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1" hangingPunct="1">
              <a:lnSpc>
                <a:spcPts val="2600"/>
              </a:lnSpc>
              <a:buSzPct val="100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rgbClr val="002060"/>
                </a:solidFill>
                <a:latin typeface="+mn-lt"/>
              </a:rPr>
              <a:t>Sources tested include haematopoietic stem cells, umbilical cord cells, mesenchymal stromal cells, adipose-derived stem cells......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7265" y="2899947"/>
            <a:ext cx="7705725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1" hangingPunct="1">
              <a:lnSpc>
                <a:spcPts val="2600"/>
              </a:lnSpc>
              <a:buSzPct val="110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rgbClr val="002060"/>
                </a:solidFill>
                <a:latin typeface="+mn-lt"/>
              </a:rPr>
              <a:t>Contribution to lung epithelial-regeneration by </a:t>
            </a:r>
            <a:r>
              <a:rPr lang="en-AU" sz="2400" dirty="0" err="1">
                <a:solidFill>
                  <a:srgbClr val="C00000"/>
                </a:solidFill>
                <a:latin typeface="+mn-lt"/>
              </a:rPr>
              <a:t>respecification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 or transdifferentiation is minimal</a:t>
            </a:r>
            <a:r>
              <a:rPr lang="en-AU" sz="2400" dirty="0">
                <a:solidFill>
                  <a:srgbClr val="002060"/>
                </a:solidFill>
                <a:latin typeface="+mn-lt"/>
              </a:rPr>
              <a:t> and too low to be of clinical benefit.</a:t>
            </a:r>
            <a:endParaRPr lang="en-AU" sz="2400" dirty="0"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7265" y="4458457"/>
            <a:ext cx="770572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1" hangingPunct="1">
              <a:lnSpc>
                <a:spcPts val="2600"/>
              </a:lnSpc>
              <a:buSzPct val="110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rgbClr val="002060"/>
                </a:solidFill>
                <a:latin typeface="+mn-lt"/>
              </a:rPr>
              <a:t>Where infusion of mesenchymal stromal cells has attenuated lung injury, tissue repair is mediated by factors including:</a:t>
            </a:r>
          </a:p>
          <a:p>
            <a:pPr lvl="1" eaLnBrk="1" hangingPunct="1">
              <a:lnSpc>
                <a:spcPts val="2600"/>
              </a:lnSpc>
              <a:defRPr/>
            </a:pPr>
            <a:r>
              <a:rPr lang="en-AU" sz="2400" dirty="0">
                <a:solidFill>
                  <a:srgbClr val="002060"/>
                </a:solidFill>
                <a:latin typeface="+mn-lt"/>
              </a:rPr>
              <a:t> -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paracrine stimulation </a:t>
            </a:r>
            <a:r>
              <a:rPr lang="en-AU" sz="2400" dirty="0">
                <a:solidFill>
                  <a:srgbClr val="002060"/>
                </a:solidFill>
                <a:latin typeface="+mn-lt"/>
              </a:rPr>
              <a:t>of endogenous cells </a:t>
            </a:r>
            <a:r>
              <a:rPr lang="en-AU" sz="2400" dirty="0" smtClean="0">
                <a:solidFill>
                  <a:srgbClr val="002060"/>
                </a:solidFill>
                <a:latin typeface="+mn-lt"/>
              </a:rPr>
              <a:t>cytokines </a:t>
            </a:r>
            <a:endParaRPr lang="en-AU" sz="2400" dirty="0">
              <a:solidFill>
                <a:srgbClr val="002060"/>
              </a:solidFill>
              <a:latin typeface="+mn-lt"/>
            </a:endParaRPr>
          </a:p>
          <a:p>
            <a:pPr lvl="1" eaLnBrk="1" hangingPunct="1">
              <a:lnSpc>
                <a:spcPts val="2600"/>
              </a:lnSpc>
              <a:defRPr/>
            </a:pPr>
            <a:r>
              <a:rPr lang="en-AU" sz="2400" dirty="0" smtClean="0">
                <a:solidFill>
                  <a:srgbClr val="002060"/>
                </a:solidFill>
                <a:latin typeface="+mn-lt"/>
              </a:rPr>
              <a:t> -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immunomodulatory activity </a:t>
            </a:r>
            <a:r>
              <a:rPr lang="en-AU" sz="2400" dirty="0">
                <a:solidFill>
                  <a:srgbClr val="002060"/>
                </a:solidFill>
                <a:latin typeface="+mn-lt"/>
              </a:rPr>
              <a:t>of MSC</a:t>
            </a:r>
          </a:p>
        </p:txBody>
      </p:sp>
    </p:spTree>
    <p:extLst>
      <p:ext uri="{BB962C8B-B14F-4D97-AF65-F5344CB8AC3E}">
        <p14:creationId xmlns:p14="http://schemas.microsoft.com/office/powerpoint/2010/main" val="27987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4925" y="6548438"/>
            <a:ext cx="35290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1200" dirty="0">
                <a:solidFill>
                  <a:srgbClr val="C00000"/>
                </a:solidFill>
                <a:latin typeface="+mn-lt"/>
              </a:rPr>
              <a:t>Source: http://www.clinicaltrial.gov </a:t>
            </a:r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9548314" y="582803"/>
            <a:ext cx="1778000" cy="1366837"/>
            <a:chOff x="9703863" y="147171"/>
            <a:chExt cx="1778217" cy="1367048"/>
          </a:xfrm>
        </p:grpSpPr>
        <p:cxnSp>
          <p:nvCxnSpPr>
            <p:cNvPr id="23" name="Straight Arrow Connector 22"/>
            <p:cNvCxnSpPr>
              <a:stCxn id="24" idx="2"/>
            </p:cNvCxnSpPr>
            <p:nvPr/>
          </p:nvCxnSpPr>
          <p:spPr>
            <a:xfrm>
              <a:off x="10592972" y="572687"/>
              <a:ext cx="665244" cy="941532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703863" y="147171"/>
              <a:ext cx="1778217" cy="4255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>
                  <a:solidFill>
                    <a:srgbClr val="002060"/>
                  </a:solidFill>
                  <a:latin typeface="+mn-lt"/>
                </a:rPr>
                <a:t>Pulmonary Hypertension:</a:t>
              </a:r>
            </a:p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>
                  <a:solidFill>
                    <a:srgbClr val="002060"/>
                  </a:solidFill>
                  <a:latin typeface="+mn-lt"/>
                </a:rPr>
                <a:t>EPC-based gene therapy</a:t>
              </a:r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-2111553" y="1517799"/>
            <a:ext cx="1688012" cy="1073664"/>
            <a:chOff x="3182751" y="4365104"/>
            <a:chExt cx="1688218" cy="1073830"/>
          </a:xfrm>
        </p:grpSpPr>
        <p:cxnSp>
          <p:nvCxnSpPr>
            <p:cNvPr id="21" name="Straight Arrow Connector 20"/>
            <p:cNvCxnSpPr>
              <a:stCxn id="22" idx="0"/>
            </p:cNvCxnSpPr>
            <p:nvPr/>
          </p:nvCxnSpPr>
          <p:spPr>
            <a:xfrm flipH="1" flipV="1">
              <a:off x="3419685" y="4365618"/>
              <a:ext cx="608086" cy="64780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183118" y="5013418"/>
              <a:ext cx="1687719" cy="4255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>
                  <a:solidFill>
                    <a:srgbClr val="002060"/>
                  </a:solidFill>
                  <a:latin typeface="+mn-lt"/>
                </a:rPr>
                <a:t>COPD; Silicosis:</a:t>
              </a:r>
            </a:p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>
                  <a:solidFill>
                    <a:srgbClr val="002060"/>
                  </a:solidFill>
                  <a:latin typeface="+mn-lt"/>
                </a:rPr>
                <a:t>Bone marrow stem cells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42873" y="961363"/>
            <a:ext cx="8744856" cy="5478823"/>
            <a:chOff x="342873" y="961363"/>
            <a:chExt cx="8744856" cy="547882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873" y="1547446"/>
              <a:ext cx="8020534" cy="4684541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7452716" y="5500468"/>
              <a:ext cx="1071562" cy="939718"/>
              <a:chOff x="7396446" y="5162844"/>
              <a:chExt cx="1071562" cy="939718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 flipH="1" flipV="1">
                <a:off x="7434775" y="5162844"/>
                <a:ext cx="467280" cy="541922"/>
              </a:xfrm>
              <a:prstGeom prst="straightConnector1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 bwMode="auto">
              <a:xfrm>
                <a:off x="7396446" y="5677113"/>
                <a:ext cx="1071562" cy="425449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300"/>
                  </a:lnSpc>
                  <a:defRPr/>
                </a:pPr>
                <a:r>
                  <a:rPr lang="en-AU" sz="1200" dirty="0">
                    <a:solidFill>
                      <a:srgbClr val="002060"/>
                    </a:solidFill>
                    <a:latin typeface="+mn-lt"/>
                  </a:rPr>
                  <a:t>IPF:</a:t>
                </a:r>
              </a:p>
              <a:p>
                <a:pPr algn="ctr" eaLnBrk="1" hangingPunct="1">
                  <a:lnSpc>
                    <a:spcPts val="1300"/>
                  </a:lnSpc>
                  <a:spcAft>
                    <a:spcPts val="600"/>
                  </a:spcAft>
                  <a:defRPr/>
                </a:pPr>
                <a:r>
                  <a:rPr lang="en-AU" sz="1200" dirty="0">
                    <a:solidFill>
                      <a:srgbClr val="C00000"/>
                    </a:solidFill>
                    <a:latin typeface="+mn-lt"/>
                  </a:rPr>
                  <a:t>Placental MSC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 bwMode="auto">
            <a:xfrm>
              <a:off x="7099621" y="3543153"/>
              <a:ext cx="1988108" cy="83612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2060"/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 smtClean="0">
                  <a:solidFill>
                    <a:srgbClr val="002060"/>
                  </a:solidFill>
                  <a:latin typeface="+mn-lt"/>
                </a:rPr>
                <a:t>ARDS</a:t>
              </a:r>
            </a:p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 smtClean="0">
                  <a:solidFill>
                    <a:srgbClr val="002060"/>
                  </a:solidFill>
                  <a:latin typeface="+mn-lt"/>
                </a:rPr>
                <a:t>Bronchopulmonary dysplasia</a:t>
              </a:r>
            </a:p>
            <a:p>
              <a:pPr algn="ctr" eaLnBrk="1" hangingPunct="1">
                <a:lnSpc>
                  <a:spcPts val="1300"/>
                </a:lnSpc>
                <a:spcAft>
                  <a:spcPts val="600"/>
                </a:spcAft>
                <a:defRPr/>
              </a:pPr>
              <a:r>
                <a:rPr lang="en-AU" sz="1200" dirty="0" smtClean="0">
                  <a:solidFill>
                    <a:srgbClr val="002060"/>
                  </a:solidFill>
                </a:rPr>
                <a:t>Pneumoconiosis</a:t>
              </a:r>
            </a:p>
            <a:p>
              <a:pPr algn="ctr" eaLnBrk="1" hangingPunct="1">
                <a:lnSpc>
                  <a:spcPts val="1300"/>
                </a:lnSpc>
                <a:spcAft>
                  <a:spcPts val="400"/>
                </a:spcAft>
                <a:defRPr/>
              </a:pPr>
              <a:r>
                <a:rPr lang="en-AU" sz="1200" dirty="0" smtClean="0">
                  <a:solidFill>
                    <a:srgbClr val="C00000"/>
                  </a:solidFill>
                  <a:latin typeface="+mn-lt"/>
                </a:rPr>
                <a:t>Umbilical </a:t>
              </a:r>
              <a:r>
                <a:rPr lang="en-AU" sz="1200" dirty="0">
                  <a:solidFill>
                    <a:srgbClr val="C00000"/>
                  </a:solidFill>
                  <a:latin typeface="+mn-lt"/>
                </a:rPr>
                <a:t>cord-derived </a:t>
              </a:r>
              <a:r>
                <a:rPr lang="en-AU" sz="1200" dirty="0" smtClean="0">
                  <a:solidFill>
                    <a:srgbClr val="C00000"/>
                  </a:solidFill>
                  <a:latin typeface="+mn-lt"/>
                </a:rPr>
                <a:t>MSC</a:t>
              </a:r>
              <a:endParaRPr lang="en-AU" sz="1200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15" name="Straight Arrow Connector 14"/>
            <p:cNvCxnSpPr>
              <a:stCxn id="12" idx="1"/>
            </p:cNvCxnSpPr>
            <p:nvPr/>
          </p:nvCxnSpPr>
          <p:spPr bwMode="auto">
            <a:xfrm flipH="1" flipV="1">
              <a:off x="6808597" y="3738419"/>
              <a:ext cx="291024" cy="222797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4819452" y="4332849"/>
              <a:ext cx="1752600" cy="1824372"/>
              <a:chOff x="4798350" y="4199205"/>
              <a:chExt cx="1752600" cy="1824372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 flipH="1" flipV="1">
                <a:off x="5465298" y="4199205"/>
                <a:ext cx="182259" cy="1177429"/>
              </a:xfrm>
              <a:prstGeom prst="straightConnector1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5688297" y="4375051"/>
                <a:ext cx="501487" cy="1033704"/>
              </a:xfrm>
              <a:prstGeom prst="straightConnector1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 bwMode="auto">
              <a:xfrm>
                <a:off x="4798350" y="5354163"/>
                <a:ext cx="1752600" cy="669414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ts val="1300"/>
                  </a:lnSpc>
                  <a:defRPr/>
                </a:pPr>
                <a:r>
                  <a:rPr lang="en-AU" sz="1200" dirty="0" smtClean="0">
                    <a:solidFill>
                      <a:srgbClr val="002060"/>
                    </a:solidFill>
                    <a:latin typeface="+mn-lt"/>
                  </a:rPr>
                  <a:t>COPD</a:t>
                </a:r>
                <a:endParaRPr lang="en-AU" sz="1200" dirty="0">
                  <a:solidFill>
                    <a:srgbClr val="002060"/>
                  </a:solidFill>
                </a:endParaRPr>
              </a:p>
              <a:p>
                <a:pPr algn="ctr" eaLnBrk="1" hangingPunct="1">
                  <a:lnSpc>
                    <a:spcPts val="1300"/>
                  </a:lnSpc>
                  <a:spcAft>
                    <a:spcPts val="600"/>
                  </a:spcAft>
                  <a:defRPr/>
                </a:pPr>
                <a:r>
                  <a:rPr lang="en-AU" sz="1200" dirty="0" smtClean="0">
                    <a:solidFill>
                      <a:srgbClr val="002060"/>
                    </a:solidFill>
                    <a:latin typeface="+mn-lt"/>
                  </a:rPr>
                  <a:t>IPF</a:t>
                </a:r>
              </a:p>
              <a:p>
                <a:pPr algn="ctr" eaLnBrk="1" hangingPunct="1">
                  <a:lnSpc>
                    <a:spcPts val="1300"/>
                  </a:lnSpc>
                  <a:defRPr/>
                </a:pPr>
                <a:r>
                  <a:rPr lang="en-AU" sz="1200" dirty="0" smtClean="0">
                    <a:solidFill>
                      <a:srgbClr val="C00000"/>
                    </a:solidFill>
                    <a:latin typeface="+mn-lt"/>
                  </a:rPr>
                  <a:t>Adipose-derived </a:t>
                </a:r>
                <a:r>
                  <a:rPr lang="en-AU" sz="1200" dirty="0">
                    <a:solidFill>
                      <a:srgbClr val="C00000"/>
                    </a:solidFill>
                    <a:latin typeface="+mn-lt"/>
                  </a:rPr>
                  <a:t>MSC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701900" y="961363"/>
              <a:ext cx="1477391" cy="1317182"/>
              <a:chOff x="3926983" y="1439664"/>
              <a:chExt cx="1477391" cy="1317182"/>
            </a:xfrm>
          </p:grpSpPr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4575290" y="2100153"/>
                <a:ext cx="83531" cy="656693"/>
              </a:xfrm>
              <a:prstGeom prst="straightConnector1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 bwMode="auto">
              <a:xfrm>
                <a:off x="3926983" y="1439664"/>
                <a:ext cx="1477391" cy="669414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lnSpc>
                    <a:spcPts val="1300"/>
                  </a:lnSpc>
                  <a:defRPr/>
                </a:pPr>
                <a:r>
                  <a:rPr lang="en-AU" sz="1200" dirty="0">
                    <a:solidFill>
                      <a:srgbClr val="002060"/>
                    </a:solidFill>
                    <a:latin typeface="+mn-lt"/>
                  </a:rPr>
                  <a:t>Emphysema:</a:t>
                </a:r>
              </a:p>
              <a:p>
                <a:pPr algn="ctr" eaLnBrk="1" hangingPunct="1">
                  <a:lnSpc>
                    <a:spcPts val="1300"/>
                  </a:lnSpc>
                  <a:spcAft>
                    <a:spcPts val="600"/>
                  </a:spcAft>
                  <a:defRPr/>
                </a:pPr>
                <a:r>
                  <a:rPr lang="en-AU" sz="1200" dirty="0" smtClean="0">
                    <a:solidFill>
                      <a:srgbClr val="002060"/>
                    </a:solidFill>
                  </a:rPr>
                  <a:t>IPF:</a:t>
                </a:r>
              </a:p>
              <a:p>
                <a:pPr algn="ctr" eaLnBrk="1" hangingPunct="1">
                  <a:lnSpc>
                    <a:spcPts val="1300"/>
                  </a:lnSpc>
                  <a:spcAft>
                    <a:spcPts val="600"/>
                  </a:spcAft>
                  <a:defRPr/>
                </a:pPr>
                <a:r>
                  <a:rPr lang="en-AU" sz="1200" dirty="0" smtClean="0">
                    <a:solidFill>
                      <a:srgbClr val="C00000"/>
                    </a:solidFill>
                    <a:latin typeface="+mn-lt"/>
                  </a:rPr>
                  <a:t>BM-MSC</a:t>
                </a:r>
                <a:endParaRPr lang="en-AU" sz="12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4775981" y="2103119"/>
                <a:ext cx="436169" cy="503671"/>
              </a:xfrm>
              <a:prstGeom prst="straightConnector1">
                <a:avLst/>
              </a:prstGeom>
              <a:solidFill>
                <a:schemeClr val="bg2"/>
              </a:solidFill>
              <a:ln w="1905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62134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MSC clinical trials – lung diseases</a:t>
            </a: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: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468313" y="549275"/>
            <a:ext cx="8675687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6727" y="3749040"/>
            <a:ext cx="2029786" cy="1687510"/>
            <a:chOff x="74524" y="3270739"/>
            <a:chExt cx="2029786" cy="1687510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 flipV="1">
              <a:off x="1073904" y="3270739"/>
              <a:ext cx="466508" cy="702711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 bwMode="auto">
            <a:xfrm>
              <a:off x="74524" y="3955410"/>
              <a:ext cx="2029786" cy="1002839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 smtClean="0">
                  <a:solidFill>
                    <a:srgbClr val="002060"/>
                  </a:solidFill>
                  <a:latin typeface="+mn-lt"/>
                </a:rPr>
                <a:t>COPD</a:t>
              </a:r>
              <a:endParaRPr lang="en-AU" sz="1200" dirty="0">
                <a:solidFill>
                  <a:srgbClr val="002060"/>
                </a:solidFill>
                <a:latin typeface="+mn-lt"/>
              </a:endParaRPr>
            </a:p>
            <a:p>
              <a:pPr algn="ctr" eaLnBrk="1" hangingPunct="1">
                <a:lnSpc>
                  <a:spcPts val="1300"/>
                </a:lnSpc>
                <a:defRPr/>
              </a:pPr>
              <a:r>
                <a:rPr lang="en-AU" sz="1200" dirty="0" smtClean="0">
                  <a:solidFill>
                    <a:srgbClr val="002060"/>
                  </a:solidFill>
                  <a:latin typeface="+mn-lt"/>
                </a:rPr>
                <a:t>ARDS</a:t>
              </a:r>
              <a:endParaRPr lang="en-AU" sz="1200" dirty="0">
                <a:solidFill>
                  <a:srgbClr val="002060"/>
                </a:solidFill>
                <a:latin typeface="+mn-lt"/>
              </a:endParaRPr>
            </a:p>
            <a:p>
              <a:pPr algn="ctr">
                <a:lnSpc>
                  <a:spcPts val="1300"/>
                </a:lnSpc>
                <a:spcAft>
                  <a:spcPts val="600"/>
                </a:spcAft>
                <a:defRPr/>
              </a:pPr>
              <a:r>
                <a:rPr lang="en-AU" sz="1200" dirty="0" smtClean="0">
                  <a:solidFill>
                    <a:srgbClr val="C00000"/>
                  </a:solidFill>
                  <a:latin typeface="+mn-lt"/>
                </a:rPr>
                <a:t>BM-MSC</a:t>
              </a:r>
            </a:p>
            <a:p>
              <a:pPr algn="ctr">
                <a:lnSpc>
                  <a:spcPts val="1300"/>
                </a:lnSpc>
                <a:defRPr/>
              </a:pPr>
              <a:r>
                <a:rPr lang="en-AU" sz="1200" dirty="0" smtClean="0">
                  <a:solidFill>
                    <a:srgbClr val="002060"/>
                  </a:solidFill>
                </a:rPr>
                <a:t>Bronchopulmonary </a:t>
              </a:r>
              <a:r>
                <a:rPr lang="en-AU" sz="1200" dirty="0">
                  <a:solidFill>
                    <a:srgbClr val="002060"/>
                  </a:solidFill>
                </a:rPr>
                <a:t>dysplasia:</a:t>
              </a:r>
            </a:p>
            <a:p>
              <a:pPr algn="ctr">
                <a:lnSpc>
                  <a:spcPts val="1300"/>
                </a:lnSpc>
                <a:spcAft>
                  <a:spcPts val="600"/>
                </a:spcAft>
                <a:defRPr/>
              </a:pPr>
              <a:r>
                <a:rPr lang="en-AU" sz="1200" dirty="0">
                  <a:solidFill>
                    <a:srgbClr val="C00000"/>
                  </a:solidFill>
                </a:rPr>
                <a:t>Umbilical cord-derived </a:t>
              </a:r>
              <a:r>
                <a:rPr lang="en-AU" sz="1200" dirty="0" smtClean="0">
                  <a:solidFill>
                    <a:srgbClr val="C00000"/>
                  </a:solidFill>
                </a:rPr>
                <a:t>MSC</a:t>
              </a:r>
              <a:endParaRPr lang="en-AU" sz="12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AU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Clincal</a:t>
            </a: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trials – cell therapy for lung disease: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68313" y="549275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7456"/>
              </p:ext>
            </p:extLst>
          </p:nvPr>
        </p:nvGraphicFramePr>
        <p:xfrm>
          <a:off x="389613" y="1023289"/>
          <a:ext cx="8444285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1480"/>
                <a:gridCol w="1924215"/>
                <a:gridCol w="1750876"/>
                <a:gridCol w="1191107"/>
                <a:gridCol w="2186607"/>
              </a:tblGrid>
              <a:tr h="670339"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Lung Disease</a:t>
                      </a:r>
                      <a:endParaRPr lang="en-A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Stem Cell Source</a:t>
                      </a:r>
                      <a:endParaRPr lang="en-A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Effect</a:t>
                      </a:r>
                      <a:endParaRPr lang="en-A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Side</a:t>
                      </a:r>
                      <a:r>
                        <a:rPr lang="en-AU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Effect</a:t>
                      </a:r>
                      <a:endParaRPr lang="en-A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Conclusion</a:t>
                      </a:r>
                      <a:endParaRPr lang="en-A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428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BPD</a:t>
                      </a:r>
                    </a:p>
                    <a:p>
                      <a:pPr algn="ctr"/>
                      <a:endParaRPr lang="en-A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Allogeneic </a:t>
                      </a:r>
                    </a:p>
                    <a:p>
                      <a:r>
                        <a:rPr lang="en-AU" sz="2000" dirty="0" err="1" smtClean="0"/>
                        <a:t>hUCB</a:t>
                      </a:r>
                      <a:r>
                        <a:rPr lang="en-AU" sz="2000" dirty="0" smtClean="0"/>
                        <a:t>-MSC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No dose-limiting</a:t>
                      </a:r>
                      <a:r>
                        <a:rPr lang="en-AU" sz="2000" baseline="0" dirty="0" smtClean="0"/>
                        <a:t> toxicity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Safe:</a:t>
                      </a:r>
                      <a:r>
                        <a:rPr lang="en-AU" sz="2000" baseline="0" dirty="0" smtClean="0"/>
                        <a:t> </a:t>
                      </a:r>
                      <a:r>
                        <a:rPr lang="en-AU" sz="2000" dirty="0" smtClean="0"/>
                        <a:t>Lower risk of moderate/severe</a:t>
                      </a:r>
                      <a:r>
                        <a:rPr lang="en-AU" sz="2000" baseline="0" dirty="0" smtClean="0"/>
                        <a:t> BPD</a:t>
                      </a:r>
                      <a:endParaRPr lang="en-AU" sz="2000" dirty="0"/>
                    </a:p>
                  </a:txBody>
                  <a:tcPr/>
                </a:tc>
              </a:tr>
              <a:tr h="580445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ARDS</a:t>
                      </a:r>
                      <a:endParaRPr lang="en-A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Allogeneic</a:t>
                      </a:r>
                    </a:p>
                    <a:p>
                      <a:r>
                        <a:rPr lang="en-AU" sz="2000" dirty="0" smtClean="0"/>
                        <a:t>Adipose-derived MSC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Marginal/weak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No serious</a:t>
                      </a:r>
                      <a:r>
                        <a:rPr lang="en-AU" sz="2000" baseline="0" dirty="0" smtClean="0"/>
                        <a:t> events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Safe: No</a:t>
                      </a:r>
                      <a:r>
                        <a:rPr lang="en-AU" sz="2000" baseline="0" dirty="0" smtClean="0"/>
                        <a:t> significant clinical effect</a:t>
                      </a:r>
                      <a:endParaRPr lang="en-AU" sz="2000" dirty="0"/>
                    </a:p>
                  </a:txBody>
                  <a:tcPr/>
                </a:tc>
              </a:tr>
              <a:tr h="56454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COPD</a:t>
                      </a:r>
                    </a:p>
                    <a:p>
                      <a:pPr algn="ctr"/>
                      <a:r>
                        <a:rPr lang="en-A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Stage II or III</a:t>
                      </a:r>
                    </a:p>
                    <a:p>
                      <a:pPr algn="ctr"/>
                      <a:endParaRPr lang="en-A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Allogeneic MSC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Marginal/weak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No serious</a:t>
                      </a:r>
                      <a:r>
                        <a:rPr lang="en-AU" sz="2000" baseline="0" dirty="0" smtClean="0"/>
                        <a:t> events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Safe: No</a:t>
                      </a:r>
                      <a:r>
                        <a:rPr lang="en-AU" sz="2000" baseline="0" dirty="0" smtClean="0"/>
                        <a:t> significant clinical effect</a:t>
                      </a:r>
                      <a:endParaRPr lang="en-AU" sz="2000" dirty="0"/>
                    </a:p>
                  </a:txBody>
                  <a:tcPr/>
                </a:tc>
              </a:tr>
              <a:tr h="636105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IPF</a:t>
                      </a:r>
                    </a:p>
                    <a:p>
                      <a:pPr algn="ctr"/>
                      <a:r>
                        <a:rPr lang="en-AU" sz="2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Moderate to severe</a:t>
                      </a:r>
                      <a:endParaRPr lang="en-AU" sz="20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 Allogeneic </a:t>
                      </a:r>
                    </a:p>
                    <a:p>
                      <a:r>
                        <a:rPr lang="en-AU" sz="2000" dirty="0" smtClean="0"/>
                        <a:t>Placental MSC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Marginal/none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dirty="0" smtClean="0"/>
                        <a:t>No serious</a:t>
                      </a:r>
                      <a:r>
                        <a:rPr lang="en-AU" sz="2000" baseline="0" dirty="0" smtClean="0"/>
                        <a:t> events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 smtClean="0"/>
                        <a:t>Safe: No</a:t>
                      </a:r>
                      <a:r>
                        <a:rPr lang="en-AU" sz="2000" baseline="0" dirty="0" smtClean="0"/>
                        <a:t> significant clinical effect</a:t>
                      </a:r>
                      <a:endParaRPr lang="en-AU" sz="2000" dirty="0" smtClean="0"/>
                    </a:p>
                    <a:p>
                      <a:r>
                        <a:rPr lang="en-AU" sz="2000" dirty="0" smtClean="0"/>
                        <a:t> </a:t>
                      </a:r>
                      <a:endParaRPr lang="en-A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AU" dirty="0" err="1" smtClean="0">
                <a:solidFill>
                  <a:srgbClr val="C00000"/>
                </a:solidFill>
              </a:rPr>
              <a:t>Stabler</a:t>
            </a:r>
            <a:r>
              <a:rPr lang="en-AU" dirty="0" smtClean="0">
                <a:solidFill>
                  <a:srgbClr val="C00000"/>
                </a:solidFill>
              </a:rPr>
              <a:t> et al., (2015) 115:45 -56</a:t>
            </a:r>
            <a:endParaRPr lang="en-A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6213475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ts val="2800"/>
              </a:lnSpc>
              <a:spcAft>
                <a:spcPts val="0"/>
              </a:spcAft>
              <a:defRPr/>
            </a:pPr>
            <a:r>
              <a:rPr lang="en-A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Challenges </a:t>
            </a: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 cell therapy: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24" name="Picture 1" descr="lung vascula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37465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771775" y="3378034"/>
            <a:ext cx="2955925" cy="2600325"/>
            <a:chOff x="3635896" y="3068960"/>
            <a:chExt cx="4248472" cy="3100338"/>
          </a:xfrm>
        </p:grpSpPr>
        <p:sp>
          <p:nvSpPr>
            <p:cNvPr id="12" name="Rectangle 11"/>
            <p:cNvSpPr/>
            <p:nvPr/>
          </p:nvSpPr>
          <p:spPr>
            <a:xfrm>
              <a:off x="3635896" y="3068960"/>
              <a:ext cx="214477" cy="287699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AU"/>
            </a:p>
          </p:txBody>
        </p:sp>
        <p:grpSp>
          <p:nvGrpSpPr>
            <p:cNvPr id="82099" name="Group 24"/>
            <p:cNvGrpSpPr>
              <a:grpSpLocks/>
            </p:cNvGrpSpPr>
            <p:nvPr/>
          </p:nvGrpSpPr>
          <p:grpSpPr bwMode="auto">
            <a:xfrm>
              <a:off x="3635896" y="3072954"/>
              <a:ext cx="4248472" cy="3096344"/>
              <a:chOff x="3635896" y="3072954"/>
              <a:chExt cx="4248472" cy="309634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850373" y="3072745"/>
                <a:ext cx="4033995" cy="864990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635896" y="3072745"/>
                <a:ext cx="2160743" cy="864990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3309948" y="3678821"/>
                <a:ext cx="2812639" cy="2160743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843529" y="3360445"/>
                <a:ext cx="4031713" cy="2808853"/>
              </a:xfrm>
              <a:prstGeom prst="line">
                <a:avLst/>
              </a:prstGeom>
              <a:ln w="31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104" name="Picture 3" descr="lung cropped.bmp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3952165"/>
                <a:ext cx="2077813" cy="2204864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274"/>
          <p:cNvGrpSpPr>
            <a:grpSpLocks/>
          </p:cNvGrpSpPr>
          <p:nvPr/>
        </p:nvGrpSpPr>
        <p:grpSpPr bwMode="auto">
          <a:xfrm>
            <a:off x="4372544" y="2610680"/>
            <a:ext cx="4138613" cy="1490662"/>
            <a:chOff x="2809979" y="1340768"/>
            <a:chExt cx="4138285" cy="1490687"/>
          </a:xfrm>
        </p:grpSpPr>
        <p:grpSp>
          <p:nvGrpSpPr>
            <p:cNvPr id="82014" name="Group 158"/>
            <p:cNvGrpSpPr>
              <a:grpSpLocks/>
            </p:cNvGrpSpPr>
            <p:nvPr/>
          </p:nvGrpSpPr>
          <p:grpSpPr bwMode="auto">
            <a:xfrm>
              <a:off x="4624806" y="1693408"/>
              <a:ext cx="2009352" cy="724250"/>
              <a:chOff x="112" y="2377"/>
              <a:chExt cx="3995" cy="1356"/>
            </a:xfrm>
          </p:grpSpPr>
          <p:grpSp>
            <p:nvGrpSpPr>
              <p:cNvPr id="82020" name="Group 159"/>
              <p:cNvGrpSpPr>
                <a:grpSpLocks/>
              </p:cNvGrpSpPr>
              <p:nvPr/>
            </p:nvGrpSpPr>
            <p:grpSpPr bwMode="auto">
              <a:xfrm>
                <a:off x="112" y="2377"/>
                <a:ext cx="3995" cy="1356"/>
                <a:chOff x="112" y="2377"/>
                <a:chExt cx="3995" cy="1356"/>
              </a:xfrm>
            </p:grpSpPr>
            <p:sp>
              <p:nvSpPr>
                <p:cNvPr id="61" name="Freeform 160"/>
                <p:cNvSpPr>
                  <a:spLocks/>
                </p:cNvSpPr>
                <p:nvPr/>
              </p:nvSpPr>
              <p:spPr bwMode="auto">
                <a:xfrm>
                  <a:off x="111" y="2377"/>
                  <a:ext cx="3958" cy="1281"/>
                </a:xfrm>
                <a:custGeom>
                  <a:avLst/>
                  <a:gdLst>
                    <a:gd name="T0" fmla="*/ 30 w 5172"/>
                    <a:gd name="T1" fmla="*/ 1184 h 1296"/>
                    <a:gd name="T2" fmla="*/ 24 w 5172"/>
                    <a:gd name="T3" fmla="*/ 1150 h 1296"/>
                    <a:gd name="T4" fmla="*/ 11 w 5172"/>
                    <a:gd name="T5" fmla="*/ 1074 h 1296"/>
                    <a:gd name="T6" fmla="*/ 6 w 5172"/>
                    <a:gd name="T7" fmla="*/ 1015 h 1296"/>
                    <a:gd name="T8" fmla="*/ 0 w 5172"/>
                    <a:gd name="T9" fmla="*/ 930 h 1296"/>
                    <a:gd name="T10" fmla="*/ 4 w 5172"/>
                    <a:gd name="T11" fmla="*/ 577 h 1296"/>
                    <a:gd name="T12" fmla="*/ 5 w 5172"/>
                    <a:gd name="T13" fmla="*/ 533 h 1296"/>
                    <a:gd name="T14" fmla="*/ 9 w 5172"/>
                    <a:gd name="T15" fmla="*/ 484 h 1296"/>
                    <a:gd name="T16" fmla="*/ 31 w 5172"/>
                    <a:gd name="T17" fmla="*/ 290 h 1296"/>
                    <a:gd name="T18" fmla="*/ 47 w 5172"/>
                    <a:gd name="T19" fmla="*/ 245 h 1296"/>
                    <a:gd name="T20" fmla="*/ 79 w 5172"/>
                    <a:gd name="T21" fmla="*/ 339 h 1296"/>
                    <a:gd name="T22" fmla="*/ 103 w 5172"/>
                    <a:gd name="T23" fmla="*/ 346 h 1296"/>
                    <a:gd name="T24" fmla="*/ 113 w 5172"/>
                    <a:gd name="T25" fmla="*/ 373 h 1296"/>
                    <a:gd name="T26" fmla="*/ 135 w 5172"/>
                    <a:gd name="T27" fmla="*/ 355 h 1296"/>
                    <a:gd name="T28" fmla="*/ 144 w 5172"/>
                    <a:gd name="T29" fmla="*/ 326 h 1296"/>
                    <a:gd name="T30" fmla="*/ 153 w 5172"/>
                    <a:gd name="T31" fmla="*/ 290 h 1296"/>
                    <a:gd name="T32" fmla="*/ 162 w 5172"/>
                    <a:gd name="T33" fmla="*/ 239 h 1296"/>
                    <a:gd name="T34" fmla="*/ 184 w 5172"/>
                    <a:gd name="T35" fmla="*/ 123 h 1296"/>
                    <a:gd name="T36" fmla="*/ 307 w 5172"/>
                    <a:gd name="T37" fmla="*/ 179 h 1296"/>
                    <a:gd name="T38" fmla="*/ 323 w 5172"/>
                    <a:gd name="T39" fmla="*/ 152 h 1296"/>
                    <a:gd name="T40" fmla="*/ 325 w 5172"/>
                    <a:gd name="T41" fmla="*/ 132 h 1296"/>
                    <a:gd name="T42" fmla="*/ 331 w 5172"/>
                    <a:gd name="T43" fmla="*/ 96 h 1296"/>
                    <a:gd name="T44" fmla="*/ 337 w 5172"/>
                    <a:gd name="T45" fmla="*/ 50 h 1296"/>
                    <a:gd name="T46" fmla="*/ 340 w 5172"/>
                    <a:gd name="T47" fmla="*/ 40 h 1296"/>
                    <a:gd name="T48" fmla="*/ 375 w 5172"/>
                    <a:gd name="T49" fmla="*/ 68 h 1296"/>
                    <a:gd name="T50" fmla="*/ 381 w 5172"/>
                    <a:gd name="T51" fmla="*/ 87 h 1296"/>
                    <a:gd name="T52" fmla="*/ 392 w 5172"/>
                    <a:gd name="T53" fmla="*/ 68 h 1296"/>
                    <a:gd name="T54" fmla="*/ 420 w 5172"/>
                    <a:gd name="T55" fmla="*/ 50 h 1296"/>
                    <a:gd name="T56" fmla="*/ 452 w 5172"/>
                    <a:gd name="T57" fmla="*/ 59 h 1296"/>
                    <a:gd name="T58" fmla="*/ 471 w 5172"/>
                    <a:gd name="T59" fmla="*/ 114 h 1296"/>
                    <a:gd name="T60" fmla="*/ 497 w 5172"/>
                    <a:gd name="T61" fmla="*/ 179 h 1296"/>
                    <a:gd name="T62" fmla="*/ 510 w 5172"/>
                    <a:gd name="T63" fmla="*/ 216 h 1296"/>
                    <a:gd name="T64" fmla="*/ 536 w 5172"/>
                    <a:gd name="T65" fmla="*/ 233 h 1296"/>
                    <a:gd name="T66" fmla="*/ 549 w 5172"/>
                    <a:gd name="T67" fmla="*/ 263 h 1296"/>
                    <a:gd name="T68" fmla="*/ 558 w 5172"/>
                    <a:gd name="T69" fmla="*/ 317 h 1296"/>
                    <a:gd name="T70" fmla="*/ 564 w 5172"/>
                    <a:gd name="T71" fmla="*/ 346 h 1296"/>
                    <a:gd name="T72" fmla="*/ 571 w 5172"/>
                    <a:gd name="T73" fmla="*/ 392 h 1296"/>
                    <a:gd name="T74" fmla="*/ 585 w 5172"/>
                    <a:gd name="T75" fmla="*/ 493 h 1296"/>
                    <a:gd name="T76" fmla="*/ 591 w 5172"/>
                    <a:gd name="T77" fmla="*/ 533 h 1296"/>
                    <a:gd name="T78" fmla="*/ 597 w 5172"/>
                    <a:gd name="T79" fmla="*/ 577 h 1296"/>
                    <a:gd name="T80" fmla="*/ 602 w 5172"/>
                    <a:gd name="T81" fmla="*/ 660 h 1296"/>
                    <a:gd name="T82" fmla="*/ 605 w 5172"/>
                    <a:gd name="T83" fmla="*/ 753 h 1296"/>
                    <a:gd name="T84" fmla="*/ 606 w 5172"/>
                    <a:gd name="T85" fmla="*/ 780 h 1296"/>
                    <a:gd name="T86" fmla="*/ 598 w 5172"/>
                    <a:gd name="T87" fmla="*/ 905 h 1296"/>
                    <a:gd name="T88" fmla="*/ 577 w 5172"/>
                    <a:gd name="T89" fmla="*/ 938 h 1296"/>
                    <a:gd name="T90" fmla="*/ 539 w 5172"/>
                    <a:gd name="T91" fmla="*/ 965 h 1296"/>
                    <a:gd name="T92" fmla="*/ 510 w 5172"/>
                    <a:gd name="T93" fmla="*/ 1006 h 1296"/>
                    <a:gd name="T94" fmla="*/ 467 w 5172"/>
                    <a:gd name="T95" fmla="*/ 1006 h 1296"/>
                    <a:gd name="T96" fmla="*/ 435 w 5172"/>
                    <a:gd name="T97" fmla="*/ 956 h 1296"/>
                    <a:gd name="T98" fmla="*/ 368 w 5172"/>
                    <a:gd name="T99" fmla="*/ 956 h 1296"/>
                    <a:gd name="T100" fmla="*/ 339 w 5172"/>
                    <a:gd name="T101" fmla="*/ 990 h 1296"/>
                    <a:gd name="T102" fmla="*/ 260 w 5172"/>
                    <a:gd name="T103" fmla="*/ 1015 h 1296"/>
                    <a:gd name="T104" fmla="*/ 217 w 5172"/>
                    <a:gd name="T105" fmla="*/ 1091 h 1296"/>
                    <a:gd name="T106" fmla="*/ 206 w 5172"/>
                    <a:gd name="T107" fmla="*/ 1116 h 1296"/>
                    <a:gd name="T108" fmla="*/ 189 w 5172"/>
                    <a:gd name="T109" fmla="*/ 1150 h 1296"/>
                    <a:gd name="T110" fmla="*/ 58 w 5172"/>
                    <a:gd name="T111" fmla="*/ 1124 h 1296"/>
                    <a:gd name="T112" fmla="*/ 43 w 5172"/>
                    <a:gd name="T113" fmla="*/ 1159 h 1296"/>
                    <a:gd name="T114" fmla="*/ 26 w 5172"/>
                    <a:gd name="T115" fmla="*/ 1192 h 1296"/>
                    <a:gd name="T116" fmla="*/ 30 w 5172"/>
                    <a:gd name="T117" fmla="*/ 1184 h 129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5172"/>
                    <a:gd name="T178" fmla="*/ 0 h 1296"/>
                    <a:gd name="T179" fmla="*/ 5172 w 5172"/>
                    <a:gd name="T180" fmla="*/ 1296 h 129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5172" h="1296">
                      <a:moveTo>
                        <a:pt x="256" y="1283"/>
                      </a:moveTo>
                      <a:cubicBezTo>
                        <a:pt x="238" y="1271"/>
                        <a:pt x="216" y="1263"/>
                        <a:pt x="201" y="1247"/>
                      </a:cubicBezTo>
                      <a:cubicBezTo>
                        <a:pt x="164" y="1209"/>
                        <a:pt x="147" y="1179"/>
                        <a:pt x="101" y="1164"/>
                      </a:cubicBezTo>
                      <a:cubicBezTo>
                        <a:pt x="90" y="1131"/>
                        <a:pt x="74" y="1126"/>
                        <a:pt x="55" y="1100"/>
                      </a:cubicBezTo>
                      <a:cubicBezTo>
                        <a:pt x="25" y="1058"/>
                        <a:pt x="21" y="1049"/>
                        <a:pt x="0" y="1009"/>
                      </a:cubicBezTo>
                      <a:cubicBezTo>
                        <a:pt x="6" y="877"/>
                        <a:pt x="12" y="754"/>
                        <a:pt x="37" y="625"/>
                      </a:cubicBezTo>
                      <a:cubicBezTo>
                        <a:pt x="40" y="610"/>
                        <a:pt x="40" y="593"/>
                        <a:pt x="46" y="579"/>
                      </a:cubicBezTo>
                      <a:cubicBezTo>
                        <a:pt x="55" y="559"/>
                        <a:pt x="83" y="524"/>
                        <a:pt x="83" y="524"/>
                      </a:cubicBezTo>
                      <a:cubicBezTo>
                        <a:pt x="107" y="429"/>
                        <a:pt x="185" y="367"/>
                        <a:pt x="265" y="314"/>
                      </a:cubicBezTo>
                      <a:cubicBezTo>
                        <a:pt x="286" y="235"/>
                        <a:pt x="318" y="260"/>
                        <a:pt x="403" y="268"/>
                      </a:cubicBezTo>
                      <a:cubicBezTo>
                        <a:pt x="497" y="292"/>
                        <a:pt x="577" y="361"/>
                        <a:pt x="677" y="369"/>
                      </a:cubicBezTo>
                      <a:cubicBezTo>
                        <a:pt x="744" y="374"/>
                        <a:pt x="811" y="375"/>
                        <a:pt x="878" y="378"/>
                      </a:cubicBezTo>
                      <a:cubicBezTo>
                        <a:pt x="945" y="400"/>
                        <a:pt x="914" y="391"/>
                        <a:pt x="969" y="405"/>
                      </a:cubicBezTo>
                      <a:cubicBezTo>
                        <a:pt x="1030" y="399"/>
                        <a:pt x="1091" y="397"/>
                        <a:pt x="1152" y="387"/>
                      </a:cubicBezTo>
                      <a:cubicBezTo>
                        <a:pt x="1190" y="381"/>
                        <a:pt x="1196" y="368"/>
                        <a:pt x="1225" y="351"/>
                      </a:cubicBezTo>
                      <a:cubicBezTo>
                        <a:pt x="1297" y="309"/>
                        <a:pt x="1225" y="355"/>
                        <a:pt x="1308" y="314"/>
                      </a:cubicBezTo>
                      <a:cubicBezTo>
                        <a:pt x="1336" y="300"/>
                        <a:pt x="1355" y="276"/>
                        <a:pt x="1381" y="259"/>
                      </a:cubicBezTo>
                      <a:cubicBezTo>
                        <a:pt x="1415" y="192"/>
                        <a:pt x="1494" y="154"/>
                        <a:pt x="1564" y="131"/>
                      </a:cubicBezTo>
                      <a:cubicBezTo>
                        <a:pt x="1915" y="134"/>
                        <a:pt x="2323" y="0"/>
                        <a:pt x="2615" y="195"/>
                      </a:cubicBezTo>
                      <a:cubicBezTo>
                        <a:pt x="2661" y="187"/>
                        <a:pt x="2716" y="197"/>
                        <a:pt x="2752" y="168"/>
                      </a:cubicBezTo>
                      <a:cubicBezTo>
                        <a:pt x="2761" y="161"/>
                        <a:pt x="2763" y="147"/>
                        <a:pt x="2771" y="140"/>
                      </a:cubicBezTo>
                      <a:cubicBezTo>
                        <a:pt x="2787" y="126"/>
                        <a:pt x="2807" y="116"/>
                        <a:pt x="2825" y="104"/>
                      </a:cubicBezTo>
                      <a:cubicBezTo>
                        <a:pt x="2843" y="92"/>
                        <a:pt x="2853" y="70"/>
                        <a:pt x="2871" y="58"/>
                      </a:cubicBezTo>
                      <a:cubicBezTo>
                        <a:pt x="2880" y="52"/>
                        <a:pt x="2890" y="46"/>
                        <a:pt x="2899" y="40"/>
                      </a:cubicBezTo>
                      <a:cubicBezTo>
                        <a:pt x="2996" y="54"/>
                        <a:pt x="3094" y="64"/>
                        <a:pt x="3191" y="76"/>
                      </a:cubicBezTo>
                      <a:cubicBezTo>
                        <a:pt x="3209" y="82"/>
                        <a:pt x="3227" y="96"/>
                        <a:pt x="3246" y="95"/>
                      </a:cubicBezTo>
                      <a:cubicBezTo>
                        <a:pt x="3277" y="93"/>
                        <a:pt x="3306" y="79"/>
                        <a:pt x="3337" y="76"/>
                      </a:cubicBezTo>
                      <a:cubicBezTo>
                        <a:pt x="3419" y="67"/>
                        <a:pt x="3502" y="64"/>
                        <a:pt x="3584" y="58"/>
                      </a:cubicBezTo>
                      <a:cubicBezTo>
                        <a:pt x="3665" y="6"/>
                        <a:pt x="3772" y="39"/>
                        <a:pt x="3859" y="67"/>
                      </a:cubicBezTo>
                      <a:cubicBezTo>
                        <a:pt x="3907" y="99"/>
                        <a:pt x="3962" y="100"/>
                        <a:pt x="4014" y="122"/>
                      </a:cubicBezTo>
                      <a:cubicBezTo>
                        <a:pt x="4089" y="154"/>
                        <a:pt x="4165" y="172"/>
                        <a:pt x="4243" y="195"/>
                      </a:cubicBezTo>
                      <a:cubicBezTo>
                        <a:pt x="4273" y="204"/>
                        <a:pt x="4319" y="229"/>
                        <a:pt x="4352" y="232"/>
                      </a:cubicBezTo>
                      <a:cubicBezTo>
                        <a:pt x="4487" y="245"/>
                        <a:pt x="4413" y="239"/>
                        <a:pt x="4572" y="250"/>
                      </a:cubicBezTo>
                      <a:cubicBezTo>
                        <a:pt x="4609" y="257"/>
                        <a:pt x="4650" y="263"/>
                        <a:pt x="4681" y="287"/>
                      </a:cubicBezTo>
                      <a:cubicBezTo>
                        <a:pt x="4757" y="346"/>
                        <a:pt x="4696" y="322"/>
                        <a:pt x="4755" y="341"/>
                      </a:cubicBezTo>
                      <a:cubicBezTo>
                        <a:pt x="4775" y="402"/>
                        <a:pt x="4745" y="338"/>
                        <a:pt x="4809" y="378"/>
                      </a:cubicBezTo>
                      <a:cubicBezTo>
                        <a:pt x="4921" y="449"/>
                        <a:pt x="4774" y="394"/>
                        <a:pt x="4864" y="424"/>
                      </a:cubicBezTo>
                      <a:cubicBezTo>
                        <a:pt x="4915" y="473"/>
                        <a:pt x="4923" y="498"/>
                        <a:pt x="4992" y="533"/>
                      </a:cubicBezTo>
                      <a:cubicBezTo>
                        <a:pt x="5040" y="604"/>
                        <a:pt x="4975" y="518"/>
                        <a:pt x="5047" y="579"/>
                      </a:cubicBezTo>
                      <a:cubicBezTo>
                        <a:pt x="5062" y="592"/>
                        <a:pt x="5070" y="611"/>
                        <a:pt x="5084" y="625"/>
                      </a:cubicBezTo>
                      <a:cubicBezTo>
                        <a:pt x="5100" y="657"/>
                        <a:pt x="5109" y="687"/>
                        <a:pt x="5129" y="716"/>
                      </a:cubicBezTo>
                      <a:cubicBezTo>
                        <a:pt x="5143" y="780"/>
                        <a:pt x="5134" y="748"/>
                        <a:pt x="5157" y="817"/>
                      </a:cubicBezTo>
                      <a:cubicBezTo>
                        <a:pt x="5160" y="826"/>
                        <a:pt x="5166" y="844"/>
                        <a:pt x="5166" y="844"/>
                      </a:cubicBezTo>
                      <a:cubicBezTo>
                        <a:pt x="5150" y="941"/>
                        <a:pt x="5172" y="961"/>
                        <a:pt x="5093" y="981"/>
                      </a:cubicBezTo>
                      <a:cubicBezTo>
                        <a:pt x="5051" y="1026"/>
                        <a:pt x="4975" y="1014"/>
                        <a:pt x="4919" y="1018"/>
                      </a:cubicBezTo>
                      <a:cubicBezTo>
                        <a:pt x="4795" y="1049"/>
                        <a:pt x="4798" y="1038"/>
                        <a:pt x="4599" y="1045"/>
                      </a:cubicBezTo>
                      <a:cubicBezTo>
                        <a:pt x="4509" y="1078"/>
                        <a:pt x="4454" y="1084"/>
                        <a:pt x="4352" y="1091"/>
                      </a:cubicBezTo>
                      <a:cubicBezTo>
                        <a:pt x="4199" y="1122"/>
                        <a:pt x="4264" y="1108"/>
                        <a:pt x="3987" y="1091"/>
                      </a:cubicBezTo>
                      <a:cubicBezTo>
                        <a:pt x="3884" y="1062"/>
                        <a:pt x="3817" y="1049"/>
                        <a:pt x="3703" y="1036"/>
                      </a:cubicBezTo>
                      <a:cubicBezTo>
                        <a:pt x="3513" y="1048"/>
                        <a:pt x="3327" y="1026"/>
                        <a:pt x="3136" y="1036"/>
                      </a:cubicBezTo>
                      <a:cubicBezTo>
                        <a:pt x="3053" y="1048"/>
                        <a:pt x="2974" y="1065"/>
                        <a:pt x="2889" y="1073"/>
                      </a:cubicBezTo>
                      <a:cubicBezTo>
                        <a:pt x="2673" y="1116"/>
                        <a:pt x="2431" y="1097"/>
                        <a:pt x="2222" y="1100"/>
                      </a:cubicBezTo>
                      <a:cubicBezTo>
                        <a:pt x="2092" y="1113"/>
                        <a:pt x="1975" y="1160"/>
                        <a:pt x="1847" y="1183"/>
                      </a:cubicBezTo>
                      <a:cubicBezTo>
                        <a:pt x="1779" y="1217"/>
                        <a:pt x="1846" y="1188"/>
                        <a:pt x="1756" y="1210"/>
                      </a:cubicBezTo>
                      <a:cubicBezTo>
                        <a:pt x="1701" y="1224"/>
                        <a:pt x="1666" y="1238"/>
                        <a:pt x="1609" y="1247"/>
                      </a:cubicBezTo>
                      <a:cubicBezTo>
                        <a:pt x="1149" y="1220"/>
                        <a:pt x="1058" y="1212"/>
                        <a:pt x="494" y="1219"/>
                      </a:cubicBezTo>
                      <a:cubicBezTo>
                        <a:pt x="450" y="1228"/>
                        <a:pt x="409" y="1242"/>
                        <a:pt x="366" y="1256"/>
                      </a:cubicBezTo>
                      <a:cubicBezTo>
                        <a:pt x="320" y="1271"/>
                        <a:pt x="267" y="1276"/>
                        <a:pt x="220" y="1292"/>
                      </a:cubicBezTo>
                      <a:cubicBezTo>
                        <a:pt x="208" y="1296"/>
                        <a:pt x="244" y="1286"/>
                        <a:pt x="256" y="128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alpha val="18999"/>
                      </a:scheme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 w="12700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latin typeface="+mn-lt"/>
                  </a:endParaRPr>
                </a:p>
              </p:txBody>
            </p:sp>
            <p:grpSp>
              <p:nvGrpSpPr>
                <p:cNvPr id="82056" name="Group 161"/>
                <p:cNvGrpSpPr>
                  <a:grpSpLocks/>
                </p:cNvGrpSpPr>
                <p:nvPr/>
              </p:nvGrpSpPr>
              <p:grpSpPr bwMode="auto">
                <a:xfrm rot="-278939">
                  <a:off x="346" y="3559"/>
                  <a:ext cx="3716" cy="174"/>
                  <a:chOff x="1153" y="2958"/>
                  <a:chExt cx="4040" cy="911"/>
                </a:xfrm>
              </p:grpSpPr>
              <p:sp>
                <p:nvSpPr>
                  <p:cNvPr id="93" name="Line 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41" y="2857"/>
                    <a:ext cx="3507" cy="249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4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6" y="3014"/>
                    <a:ext cx="3496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5" name="Line 1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8" y="3159"/>
                    <a:ext cx="3510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6" name="Line 1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4" y="3273"/>
                    <a:ext cx="3496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7" name="Line 1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2" y="3416"/>
                    <a:ext cx="3507" cy="23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8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7" y="2894"/>
                    <a:ext cx="1050" cy="778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99" name="Line 1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6" y="2993"/>
                    <a:ext cx="1057" cy="794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0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42" y="2972"/>
                    <a:ext cx="1053" cy="794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1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4" y="2896"/>
                    <a:ext cx="1050" cy="809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2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93" y="2943"/>
                    <a:ext cx="1047" cy="76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103" name="Line 1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6" y="2893"/>
                    <a:ext cx="1053" cy="76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>
                        <a:alpha val="59999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sp>
              <p:nvSpPr>
                <p:cNvPr id="63" name="Freeform 173"/>
                <p:cNvSpPr>
                  <a:spLocks/>
                </p:cNvSpPr>
                <p:nvPr/>
              </p:nvSpPr>
              <p:spPr bwMode="auto">
                <a:xfrm rot="-149054">
                  <a:off x="348" y="3218"/>
                  <a:ext cx="3715" cy="330"/>
                </a:xfrm>
                <a:custGeom>
                  <a:avLst/>
                  <a:gdLst>
                    <a:gd name="T0" fmla="*/ 0 w 4521"/>
                    <a:gd name="T1" fmla="*/ 17 h 503"/>
                    <a:gd name="T2" fmla="*/ 17 w 4521"/>
                    <a:gd name="T3" fmla="*/ 12 h 503"/>
                    <a:gd name="T4" fmla="*/ 30 w 4521"/>
                    <a:gd name="T5" fmla="*/ 11 h 503"/>
                    <a:gd name="T6" fmla="*/ 39 w 4521"/>
                    <a:gd name="T7" fmla="*/ 9 h 503"/>
                    <a:gd name="T8" fmla="*/ 49 w 4521"/>
                    <a:gd name="T9" fmla="*/ 9 h 503"/>
                    <a:gd name="T10" fmla="*/ 76 w 4521"/>
                    <a:gd name="T11" fmla="*/ 7 h 503"/>
                    <a:gd name="T12" fmla="*/ 218 w 4521"/>
                    <a:gd name="T13" fmla="*/ 4 h 503"/>
                    <a:gd name="T14" fmla="*/ 422 w 4521"/>
                    <a:gd name="T15" fmla="*/ 4 h 503"/>
                    <a:gd name="T16" fmla="*/ 449 w 4521"/>
                    <a:gd name="T17" fmla="*/ 2 h 503"/>
                    <a:gd name="T18" fmla="*/ 544 w 4521"/>
                    <a:gd name="T19" fmla="*/ 2 h 503"/>
                    <a:gd name="T20" fmla="*/ 638 w 4521"/>
                    <a:gd name="T21" fmla="*/ 1 h 503"/>
                    <a:gd name="T22" fmla="*/ 703 w 4521"/>
                    <a:gd name="T23" fmla="*/ 3 h 503"/>
                    <a:gd name="T24" fmla="*/ 781 w 4521"/>
                    <a:gd name="T25" fmla="*/ 3 h 503"/>
                    <a:gd name="T26" fmla="*/ 860 w 4521"/>
                    <a:gd name="T27" fmla="*/ 5 h 503"/>
                    <a:gd name="T28" fmla="*/ 892 w 4521"/>
                    <a:gd name="T29" fmla="*/ 6 h 503"/>
                    <a:gd name="T30" fmla="*/ 922 w 4521"/>
                    <a:gd name="T31" fmla="*/ 7 h 503"/>
                    <a:gd name="T32" fmla="*/ 940 w 4521"/>
                    <a:gd name="T33" fmla="*/ 8 h 503"/>
                    <a:gd name="T34" fmla="*/ 923 w 4521"/>
                    <a:gd name="T35" fmla="*/ 9 h 503"/>
                    <a:gd name="T36" fmla="*/ 906 w 4521"/>
                    <a:gd name="T37" fmla="*/ 10 h 503"/>
                    <a:gd name="T38" fmla="*/ 870 w 4521"/>
                    <a:gd name="T39" fmla="*/ 12 h 503"/>
                    <a:gd name="T40" fmla="*/ 801 w 4521"/>
                    <a:gd name="T41" fmla="*/ 13 h 503"/>
                    <a:gd name="T42" fmla="*/ 694 w 4521"/>
                    <a:gd name="T43" fmla="*/ 15 h 503"/>
                    <a:gd name="T44" fmla="*/ 611 w 4521"/>
                    <a:gd name="T45" fmla="*/ 13 h 503"/>
                    <a:gd name="T46" fmla="*/ 606 w 4521"/>
                    <a:gd name="T47" fmla="*/ 12 h 503"/>
                    <a:gd name="T48" fmla="*/ 0 w 4521"/>
                    <a:gd name="T49" fmla="*/ 17 h 50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521"/>
                    <a:gd name="T76" fmla="*/ 0 h 503"/>
                    <a:gd name="T77" fmla="*/ 4521 w 4521"/>
                    <a:gd name="T78" fmla="*/ 503 h 50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521" h="503">
                      <a:moveTo>
                        <a:pt x="0" y="503"/>
                      </a:moveTo>
                      <a:cubicBezTo>
                        <a:pt x="19" y="447"/>
                        <a:pt x="22" y="363"/>
                        <a:pt x="87" y="337"/>
                      </a:cubicBezTo>
                      <a:cubicBezTo>
                        <a:pt x="107" y="329"/>
                        <a:pt x="128" y="326"/>
                        <a:pt x="148" y="320"/>
                      </a:cubicBezTo>
                      <a:cubicBezTo>
                        <a:pt x="164" y="304"/>
                        <a:pt x="174" y="281"/>
                        <a:pt x="192" y="267"/>
                      </a:cubicBezTo>
                      <a:cubicBezTo>
                        <a:pt x="204" y="258"/>
                        <a:pt x="221" y="256"/>
                        <a:pt x="235" y="250"/>
                      </a:cubicBezTo>
                      <a:cubicBezTo>
                        <a:pt x="306" y="218"/>
                        <a:pt x="268" y="220"/>
                        <a:pt x="366" y="197"/>
                      </a:cubicBezTo>
                      <a:cubicBezTo>
                        <a:pt x="521" y="50"/>
                        <a:pt x="990" y="121"/>
                        <a:pt x="1047" y="119"/>
                      </a:cubicBezTo>
                      <a:cubicBezTo>
                        <a:pt x="1426" y="124"/>
                        <a:pt x="1687" y="144"/>
                        <a:pt x="2033" y="119"/>
                      </a:cubicBezTo>
                      <a:cubicBezTo>
                        <a:pt x="2071" y="93"/>
                        <a:pt x="2111" y="81"/>
                        <a:pt x="2155" y="67"/>
                      </a:cubicBezTo>
                      <a:cubicBezTo>
                        <a:pt x="2340" y="73"/>
                        <a:pt x="2442" y="85"/>
                        <a:pt x="2618" y="67"/>
                      </a:cubicBezTo>
                      <a:cubicBezTo>
                        <a:pt x="2681" y="0"/>
                        <a:pt x="3008" y="38"/>
                        <a:pt x="3072" y="40"/>
                      </a:cubicBezTo>
                      <a:cubicBezTo>
                        <a:pt x="3176" y="58"/>
                        <a:pt x="3280" y="69"/>
                        <a:pt x="3386" y="75"/>
                      </a:cubicBezTo>
                      <a:cubicBezTo>
                        <a:pt x="3492" y="112"/>
                        <a:pt x="3677" y="99"/>
                        <a:pt x="3761" y="101"/>
                      </a:cubicBezTo>
                      <a:cubicBezTo>
                        <a:pt x="3881" y="143"/>
                        <a:pt x="4011" y="147"/>
                        <a:pt x="4137" y="154"/>
                      </a:cubicBezTo>
                      <a:cubicBezTo>
                        <a:pt x="4240" y="176"/>
                        <a:pt x="4106" y="150"/>
                        <a:pt x="4294" y="171"/>
                      </a:cubicBezTo>
                      <a:cubicBezTo>
                        <a:pt x="4342" y="176"/>
                        <a:pt x="4386" y="210"/>
                        <a:pt x="4433" y="215"/>
                      </a:cubicBezTo>
                      <a:cubicBezTo>
                        <a:pt x="4462" y="218"/>
                        <a:pt x="4492" y="221"/>
                        <a:pt x="4521" y="224"/>
                      </a:cubicBezTo>
                      <a:cubicBezTo>
                        <a:pt x="4495" y="249"/>
                        <a:pt x="4475" y="247"/>
                        <a:pt x="4442" y="259"/>
                      </a:cubicBezTo>
                      <a:cubicBezTo>
                        <a:pt x="4412" y="270"/>
                        <a:pt x="4386" y="284"/>
                        <a:pt x="4355" y="293"/>
                      </a:cubicBezTo>
                      <a:cubicBezTo>
                        <a:pt x="4316" y="332"/>
                        <a:pt x="4241" y="339"/>
                        <a:pt x="4189" y="346"/>
                      </a:cubicBezTo>
                      <a:cubicBezTo>
                        <a:pt x="4077" y="361"/>
                        <a:pt x="3969" y="387"/>
                        <a:pt x="3857" y="398"/>
                      </a:cubicBezTo>
                      <a:cubicBezTo>
                        <a:pt x="3691" y="441"/>
                        <a:pt x="3512" y="441"/>
                        <a:pt x="3342" y="451"/>
                      </a:cubicBezTo>
                      <a:cubicBezTo>
                        <a:pt x="3183" y="500"/>
                        <a:pt x="3078" y="410"/>
                        <a:pt x="2941" y="372"/>
                      </a:cubicBezTo>
                      <a:cubicBezTo>
                        <a:pt x="2932" y="366"/>
                        <a:pt x="2915" y="355"/>
                        <a:pt x="2915" y="355"/>
                      </a:cubicBezTo>
                      <a:lnTo>
                        <a:pt x="0" y="50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12700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AU">
                    <a:latin typeface="+mn-lt"/>
                  </a:endParaRPr>
                </a:p>
              </p:txBody>
            </p:sp>
            <p:grpSp>
              <p:nvGrpSpPr>
                <p:cNvPr id="82058" name="Group 174"/>
                <p:cNvGrpSpPr>
                  <a:grpSpLocks/>
                </p:cNvGrpSpPr>
                <p:nvPr/>
              </p:nvGrpSpPr>
              <p:grpSpPr bwMode="auto">
                <a:xfrm>
                  <a:off x="2020" y="2929"/>
                  <a:ext cx="1368" cy="364"/>
                  <a:chOff x="2072" y="2929"/>
                  <a:chExt cx="1368" cy="364"/>
                </a:xfrm>
              </p:grpSpPr>
              <p:grpSp>
                <p:nvGrpSpPr>
                  <p:cNvPr id="82075" name="Group 175"/>
                  <p:cNvGrpSpPr>
                    <a:grpSpLocks/>
                  </p:cNvGrpSpPr>
                  <p:nvPr/>
                </p:nvGrpSpPr>
                <p:grpSpPr bwMode="auto">
                  <a:xfrm rot="-315881">
                    <a:off x="2072" y="2962"/>
                    <a:ext cx="423" cy="316"/>
                    <a:chOff x="1108" y="3475"/>
                    <a:chExt cx="729" cy="545"/>
                  </a:xfrm>
                </p:grpSpPr>
                <p:sp>
                  <p:nvSpPr>
                    <p:cNvPr id="91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1109" y="3475"/>
                      <a:ext cx="729" cy="543"/>
                    </a:xfrm>
                    <a:custGeom>
                      <a:avLst/>
                      <a:gdLst>
                        <a:gd name="T0" fmla="*/ 0 w 729"/>
                        <a:gd name="T1" fmla="*/ 531 h 545"/>
                        <a:gd name="T2" fmla="*/ 18 w 729"/>
                        <a:gd name="T3" fmla="*/ 478 h 545"/>
                        <a:gd name="T4" fmla="*/ 27 w 729"/>
                        <a:gd name="T5" fmla="*/ 452 h 545"/>
                        <a:gd name="T6" fmla="*/ 184 w 729"/>
                        <a:gd name="T7" fmla="*/ 91 h 545"/>
                        <a:gd name="T8" fmla="*/ 457 w 729"/>
                        <a:gd name="T9" fmla="*/ 0 h 545"/>
                        <a:gd name="T10" fmla="*/ 638 w 729"/>
                        <a:gd name="T11" fmla="*/ 91 h 545"/>
                        <a:gd name="T12" fmla="*/ 729 w 729"/>
                        <a:gd name="T13" fmla="*/ 318 h 545"/>
                        <a:gd name="T14" fmla="*/ 729 w 729"/>
                        <a:gd name="T15" fmla="*/ 454 h 545"/>
                        <a:gd name="T16" fmla="*/ 729 w 729"/>
                        <a:gd name="T17" fmla="*/ 545 h 545"/>
                        <a:gd name="T18" fmla="*/ 139 w 729"/>
                        <a:gd name="T19" fmla="*/ 499 h 545"/>
                        <a:gd name="T20" fmla="*/ 0 w 729"/>
                        <a:gd name="T21" fmla="*/ 531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100000">
                          <a:srgbClr val="CC330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92" name="Oval 177"/>
                    <p:cNvSpPr>
                      <a:spLocks noChangeArrowheads="1"/>
                    </p:cNvSpPr>
                    <p:nvPr/>
                  </p:nvSpPr>
                  <p:spPr bwMode="auto">
                    <a:xfrm rot="-6811284">
                      <a:off x="1365" y="3578"/>
                      <a:ext cx="210" cy="35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76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2379" y="2931"/>
                    <a:ext cx="424" cy="317"/>
                    <a:chOff x="2379" y="3838"/>
                    <a:chExt cx="424" cy="317"/>
                  </a:xfrm>
                </p:grpSpPr>
                <p:sp>
                  <p:nvSpPr>
                    <p:cNvPr id="89" name="Freeform 179"/>
                    <p:cNvSpPr>
                      <a:spLocks/>
                    </p:cNvSpPr>
                    <p:nvPr/>
                  </p:nvSpPr>
                  <p:spPr bwMode="auto">
                    <a:xfrm rot="-638826">
                      <a:off x="2379" y="3839"/>
                      <a:ext cx="423" cy="315"/>
                    </a:xfrm>
                    <a:custGeom>
                      <a:avLst/>
                      <a:gdLst>
                        <a:gd name="T0" fmla="*/ 0 w 729"/>
                        <a:gd name="T1" fmla="*/ 7 h 545"/>
                        <a:gd name="T2" fmla="*/ 1 w 729"/>
                        <a:gd name="T3" fmla="*/ 6 h 545"/>
                        <a:gd name="T4" fmla="*/ 1 w 729"/>
                        <a:gd name="T5" fmla="*/ 6 h 545"/>
                        <a:gd name="T6" fmla="*/ 2 w 729"/>
                        <a:gd name="T7" fmla="*/ 1 h 545"/>
                        <a:gd name="T8" fmla="*/ 6 w 729"/>
                        <a:gd name="T9" fmla="*/ 0 h 545"/>
                        <a:gd name="T10" fmla="*/ 8 w 729"/>
                        <a:gd name="T11" fmla="*/ 1 h 545"/>
                        <a:gd name="T12" fmla="*/ 9 w 729"/>
                        <a:gd name="T13" fmla="*/ 5 h 545"/>
                        <a:gd name="T14" fmla="*/ 9 w 729"/>
                        <a:gd name="T15" fmla="*/ 6 h 545"/>
                        <a:gd name="T16" fmla="*/ 9 w 729"/>
                        <a:gd name="T17" fmla="*/ 7 h 545"/>
                        <a:gd name="T18" fmla="*/ 2 w 729"/>
                        <a:gd name="T19" fmla="*/ 6 h 545"/>
                        <a:gd name="T20" fmla="*/ 0 w 729"/>
                        <a:gd name="T21" fmla="*/ 7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FF00"/>
                        </a:gs>
                        <a:gs pos="100000">
                          <a:srgbClr val="CC99FF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90" name="Oval 180"/>
                    <p:cNvSpPr>
                      <a:spLocks noChangeArrowheads="1"/>
                    </p:cNvSpPr>
                    <p:nvPr/>
                  </p:nvSpPr>
                  <p:spPr bwMode="auto">
                    <a:xfrm rot="-7450110">
                      <a:off x="2529" y="3912"/>
                      <a:ext cx="125" cy="20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fol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77" name="Group 181"/>
                  <p:cNvGrpSpPr>
                    <a:grpSpLocks/>
                  </p:cNvGrpSpPr>
                  <p:nvPr/>
                </p:nvGrpSpPr>
                <p:grpSpPr bwMode="auto">
                  <a:xfrm rot="228844">
                    <a:off x="2674" y="2929"/>
                    <a:ext cx="423" cy="316"/>
                    <a:chOff x="1108" y="3475"/>
                    <a:chExt cx="729" cy="545"/>
                  </a:xfrm>
                </p:grpSpPr>
                <p:sp>
                  <p:nvSpPr>
                    <p:cNvPr id="87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1109" y="3456"/>
                      <a:ext cx="702" cy="543"/>
                    </a:xfrm>
                    <a:custGeom>
                      <a:avLst/>
                      <a:gdLst>
                        <a:gd name="T0" fmla="*/ 0 w 729"/>
                        <a:gd name="T1" fmla="*/ 531 h 545"/>
                        <a:gd name="T2" fmla="*/ 18 w 729"/>
                        <a:gd name="T3" fmla="*/ 478 h 545"/>
                        <a:gd name="T4" fmla="*/ 27 w 729"/>
                        <a:gd name="T5" fmla="*/ 452 h 545"/>
                        <a:gd name="T6" fmla="*/ 184 w 729"/>
                        <a:gd name="T7" fmla="*/ 91 h 545"/>
                        <a:gd name="T8" fmla="*/ 457 w 729"/>
                        <a:gd name="T9" fmla="*/ 0 h 545"/>
                        <a:gd name="T10" fmla="*/ 638 w 729"/>
                        <a:gd name="T11" fmla="*/ 91 h 545"/>
                        <a:gd name="T12" fmla="*/ 729 w 729"/>
                        <a:gd name="T13" fmla="*/ 318 h 545"/>
                        <a:gd name="T14" fmla="*/ 729 w 729"/>
                        <a:gd name="T15" fmla="*/ 454 h 545"/>
                        <a:gd name="T16" fmla="*/ 729 w 729"/>
                        <a:gd name="T17" fmla="*/ 545 h 545"/>
                        <a:gd name="T18" fmla="*/ 139 w 729"/>
                        <a:gd name="T19" fmla="*/ 499 h 545"/>
                        <a:gd name="T20" fmla="*/ 0 w 729"/>
                        <a:gd name="T21" fmla="*/ 531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100000">
                          <a:srgbClr val="CC330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88" name="Oval 183"/>
                    <p:cNvSpPr>
                      <a:spLocks noChangeArrowheads="1"/>
                    </p:cNvSpPr>
                    <p:nvPr/>
                  </p:nvSpPr>
                  <p:spPr bwMode="auto">
                    <a:xfrm rot="-6811284">
                      <a:off x="1340" y="3580"/>
                      <a:ext cx="210" cy="35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78" name="Group 184"/>
                  <p:cNvGrpSpPr>
                    <a:grpSpLocks/>
                  </p:cNvGrpSpPr>
                  <p:nvPr/>
                </p:nvGrpSpPr>
                <p:grpSpPr bwMode="auto">
                  <a:xfrm rot="549720" flipH="1">
                    <a:off x="3016" y="2976"/>
                    <a:ext cx="424" cy="317"/>
                    <a:chOff x="1108" y="3475"/>
                    <a:chExt cx="729" cy="545"/>
                  </a:xfrm>
                </p:grpSpPr>
                <p:sp>
                  <p:nvSpPr>
                    <p:cNvPr id="85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1110" y="3477"/>
                      <a:ext cx="727" cy="542"/>
                    </a:xfrm>
                    <a:custGeom>
                      <a:avLst/>
                      <a:gdLst>
                        <a:gd name="T0" fmla="*/ 0 w 729"/>
                        <a:gd name="T1" fmla="*/ 531 h 545"/>
                        <a:gd name="T2" fmla="*/ 18 w 729"/>
                        <a:gd name="T3" fmla="*/ 478 h 545"/>
                        <a:gd name="T4" fmla="*/ 27 w 729"/>
                        <a:gd name="T5" fmla="*/ 452 h 545"/>
                        <a:gd name="T6" fmla="*/ 184 w 729"/>
                        <a:gd name="T7" fmla="*/ 91 h 545"/>
                        <a:gd name="T8" fmla="*/ 457 w 729"/>
                        <a:gd name="T9" fmla="*/ 0 h 545"/>
                        <a:gd name="T10" fmla="*/ 638 w 729"/>
                        <a:gd name="T11" fmla="*/ 91 h 545"/>
                        <a:gd name="T12" fmla="*/ 729 w 729"/>
                        <a:gd name="T13" fmla="*/ 318 h 545"/>
                        <a:gd name="T14" fmla="*/ 729 w 729"/>
                        <a:gd name="T15" fmla="*/ 454 h 545"/>
                        <a:gd name="T16" fmla="*/ 729 w 729"/>
                        <a:gd name="T17" fmla="*/ 545 h 545"/>
                        <a:gd name="T18" fmla="*/ 139 w 729"/>
                        <a:gd name="T19" fmla="*/ 499 h 545"/>
                        <a:gd name="T20" fmla="*/ 0 w 729"/>
                        <a:gd name="T21" fmla="*/ 531 h 5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29"/>
                        <a:gd name="T34" fmla="*/ 0 h 545"/>
                        <a:gd name="T35" fmla="*/ 729 w 729"/>
                        <a:gd name="T36" fmla="*/ 545 h 5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29" h="545">
                          <a:moveTo>
                            <a:pt x="0" y="531"/>
                          </a:moveTo>
                          <a:cubicBezTo>
                            <a:pt x="6" y="513"/>
                            <a:pt x="12" y="496"/>
                            <a:pt x="18" y="478"/>
                          </a:cubicBezTo>
                          <a:cubicBezTo>
                            <a:pt x="21" y="469"/>
                            <a:pt x="27" y="452"/>
                            <a:pt x="27" y="452"/>
                          </a:cubicBezTo>
                          <a:lnTo>
                            <a:pt x="184" y="91"/>
                          </a:lnTo>
                          <a:lnTo>
                            <a:pt x="457" y="0"/>
                          </a:lnTo>
                          <a:lnTo>
                            <a:pt x="638" y="91"/>
                          </a:lnTo>
                          <a:lnTo>
                            <a:pt x="729" y="318"/>
                          </a:lnTo>
                          <a:lnTo>
                            <a:pt x="729" y="454"/>
                          </a:lnTo>
                          <a:lnTo>
                            <a:pt x="729" y="545"/>
                          </a:lnTo>
                          <a:lnTo>
                            <a:pt x="139" y="499"/>
                          </a:lnTo>
                          <a:lnTo>
                            <a:pt x="0" y="531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100000">
                          <a:srgbClr val="CC330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86" name="Oval 186"/>
                    <p:cNvSpPr>
                      <a:spLocks noChangeArrowheads="1"/>
                    </p:cNvSpPr>
                    <p:nvPr/>
                  </p:nvSpPr>
                  <p:spPr bwMode="auto">
                    <a:xfrm rot="6811284" flipH="1">
                      <a:off x="1386" y="3594"/>
                      <a:ext cx="194" cy="35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82059" name="Group 187"/>
                <p:cNvGrpSpPr>
                  <a:grpSpLocks/>
                </p:cNvGrpSpPr>
                <p:nvPr/>
              </p:nvGrpSpPr>
              <p:grpSpPr bwMode="auto">
                <a:xfrm>
                  <a:off x="301" y="3242"/>
                  <a:ext cx="3806" cy="479"/>
                  <a:chOff x="353" y="3242"/>
                  <a:chExt cx="3806" cy="479"/>
                </a:xfrm>
              </p:grpSpPr>
              <p:grpSp>
                <p:nvGrpSpPr>
                  <p:cNvPr id="82060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618" y="3306"/>
                    <a:ext cx="1686" cy="228"/>
                    <a:chOff x="618" y="3306"/>
                    <a:chExt cx="1686" cy="228"/>
                  </a:xfrm>
                </p:grpSpPr>
                <p:sp>
                  <p:nvSpPr>
                    <p:cNvPr id="79" name="Freeform 189"/>
                    <p:cNvSpPr>
                      <a:spLocks/>
                    </p:cNvSpPr>
                    <p:nvPr/>
                  </p:nvSpPr>
                  <p:spPr bwMode="auto">
                    <a:xfrm rot="-160401">
                      <a:off x="618" y="3307"/>
                      <a:ext cx="1685" cy="226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80" name="Oval 190"/>
                    <p:cNvSpPr>
                      <a:spLocks noChangeArrowheads="1"/>
                    </p:cNvSpPr>
                    <p:nvPr/>
                  </p:nvSpPr>
                  <p:spPr bwMode="auto">
                    <a:xfrm rot="-160401">
                      <a:off x="1088" y="3417"/>
                      <a:ext cx="341" cy="7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1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1259" y="3406"/>
                    <a:ext cx="1686" cy="228"/>
                    <a:chOff x="1259" y="3406"/>
                    <a:chExt cx="1686" cy="228"/>
                  </a:xfrm>
                </p:grpSpPr>
                <p:sp>
                  <p:nvSpPr>
                    <p:cNvPr id="77" name="Freeform 192"/>
                    <p:cNvSpPr>
                      <a:spLocks/>
                    </p:cNvSpPr>
                    <p:nvPr/>
                  </p:nvSpPr>
                  <p:spPr bwMode="auto">
                    <a:xfrm rot="21439599" flipV="1">
                      <a:off x="1258" y="3405"/>
                      <a:ext cx="1676" cy="229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8" name="Oval 193"/>
                    <p:cNvSpPr>
                      <a:spLocks noChangeArrowheads="1"/>
                    </p:cNvSpPr>
                    <p:nvPr/>
                  </p:nvSpPr>
                  <p:spPr bwMode="auto">
                    <a:xfrm rot="21439599" flipV="1">
                      <a:off x="1728" y="3467"/>
                      <a:ext cx="338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2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353" y="3493"/>
                    <a:ext cx="1686" cy="228"/>
                    <a:chOff x="353" y="3493"/>
                    <a:chExt cx="1686" cy="228"/>
                  </a:xfrm>
                </p:grpSpPr>
                <p:sp>
                  <p:nvSpPr>
                    <p:cNvPr id="75" name="Freeform 195"/>
                    <p:cNvSpPr>
                      <a:spLocks/>
                    </p:cNvSpPr>
                    <p:nvPr/>
                  </p:nvSpPr>
                  <p:spPr bwMode="auto">
                    <a:xfrm rot="21439599" flipV="1">
                      <a:off x="352" y="3479"/>
                      <a:ext cx="1676" cy="241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6" name="Oval 196"/>
                    <p:cNvSpPr>
                      <a:spLocks noChangeArrowheads="1"/>
                    </p:cNvSpPr>
                    <p:nvPr/>
                  </p:nvSpPr>
                  <p:spPr bwMode="auto">
                    <a:xfrm rot="21439599" flipV="1">
                      <a:off x="823" y="3554"/>
                      <a:ext cx="338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3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1722" y="3242"/>
                    <a:ext cx="1686" cy="228"/>
                    <a:chOff x="1722" y="3242"/>
                    <a:chExt cx="1686" cy="228"/>
                  </a:xfrm>
                </p:grpSpPr>
                <p:sp>
                  <p:nvSpPr>
                    <p:cNvPr id="73" name="Freeform 198"/>
                    <p:cNvSpPr>
                      <a:spLocks/>
                    </p:cNvSpPr>
                    <p:nvPr/>
                  </p:nvSpPr>
                  <p:spPr bwMode="auto">
                    <a:xfrm rot="-160401">
                      <a:off x="1722" y="3242"/>
                      <a:ext cx="1685" cy="229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4" name="Oval 199"/>
                    <p:cNvSpPr>
                      <a:spLocks noChangeArrowheads="1"/>
                    </p:cNvSpPr>
                    <p:nvPr/>
                  </p:nvSpPr>
                  <p:spPr bwMode="auto">
                    <a:xfrm rot="-160401">
                      <a:off x="2192" y="3352"/>
                      <a:ext cx="341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2064" name="Group 200"/>
                  <p:cNvGrpSpPr>
                    <a:grpSpLocks/>
                  </p:cNvGrpSpPr>
                  <p:nvPr/>
                </p:nvGrpSpPr>
                <p:grpSpPr bwMode="auto">
                  <a:xfrm>
                    <a:off x="2473" y="3308"/>
                    <a:ext cx="1686" cy="228"/>
                    <a:chOff x="2473" y="3308"/>
                    <a:chExt cx="1686" cy="228"/>
                  </a:xfrm>
                </p:grpSpPr>
                <p:sp>
                  <p:nvSpPr>
                    <p:cNvPr id="71" name="Freeform 201"/>
                    <p:cNvSpPr>
                      <a:spLocks/>
                    </p:cNvSpPr>
                    <p:nvPr/>
                  </p:nvSpPr>
                  <p:spPr bwMode="auto">
                    <a:xfrm rot="-160401">
                      <a:off x="2473" y="3307"/>
                      <a:ext cx="1685" cy="229"/>
                    </a:xfrm>
                    <a:custGeom>
                      <a:avLst/>
                      <a:gdLst>
                        <a:gd name="T0" fmla="*/ 2 w 2249"/>
                        <a:gd name="T1" fmla="*/ 1 h 448"/>
                        <a:gd name="T2" fmla="*/ 20 w 2249"/>
                        <a:gd name="T3" fmla="*/ 1 h 448"/>
                        <a:gd name="T4" fmla="*/ 31 w 2249"/>
                        <a:gd name="T5" fmla="*/ 1 h 448"/>
                        <a:gd name="T6" fmla="*/ 55 w 2249"/>
                        <a:gd name="T7" fmla="*/ 1 h 448"/>
                        <a:gd name="T8" fmla="*/ 90 w 2249"/>
                        <a:gd name="T9" fmla="*/ 1 h 448"/>
                        <a:gd name="T10" fmla="*/ 151 w 2249"/>
                        <a:gd name="T11" fmla="*/ 1 h 448"/>
                        <a:gd name="T12" fmla="*/ 169 w 2249"/>
                        <a:gd name="T13" fmla="*/ 1 h 448"/>
                        <a:gd name="T14" fmla="*/ 181 w 2249"/>
                        <a:gd name="T15" fmla="*/ 1 h 448"/>
                        <a:gd name="T16" fmla="*/ 220 w 2249"/>
                        <a:gd name="T17" fmla="*/ 1 h 448"/>
                        <a:gd name="T18" fmla="*/ 212 w 2249"/>
                        <a:gd name="T19" fmla="*/ 2 h 448"/>
                        <a:gd name="T20" fmla="*/ 163 w 2249"/>
                        <a:gd name="T21" fmla="*/ 2 h 448"/>
                        <a:gd name="T22" fmla="*/ 136 w 2249"/>
                        <a:gd name="T23" fmla="*/ 2 h 448"/>
                        <a:gd name="T24" fmla="*/ 112 w 2249"/>
                        <a:gd name="T25" fmla="*/ 2 h 448"/>
                        <a:gd name="T26" fmla="*/ 106 w 2249"/>
                        <a:gd name="T27" fmla="*/ 2 h 448"/>
                        <a:gd name="T28" fmla="*/ 103 w 2249"/>
                        <a:gd name="T29" fmla="*/ 2 h 448"/>
                        <a:gd name="T30" fmla="*/ 42 w 2249"/>
                        <a:gd name="T31" fmla="*/ 2 h 448"/>
                        <a:gd name="T32" fmla="*/ 25 w 2249"/>
                        <a:gd name="T33" fmla="*/ 2 h 448"/>
                        <a:gd name="T34" fmla="*/ 10 w 2249"/>
                        <a:gd name="T35" fmla="*/ 2 h 448"/>
                        <a:gd name="T36" fmla="*/ 7 w 2249"/>
                        <a:gd name="T37" fmla="*/ 2 h 448"/>
                        <a:gd name="T38" fmla="*/ 1 w 2249"/>
                        <a:gd name="T39" fmla="*/ 2 h 448"/>
                        <a:gd name="T40" fmla="*/ 2 w 2249"/>
                        <a:gd name="T41" fmla="*/ 1 h 44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249"/>
                        <a:gd name="T64" fmla="*/ 0 h 448"/>
                        <a:gd name="T65" fmla="*/ 2249 w 2249"/>
                        <a:gd name="T66" fmla="*/ 448 h 44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249" h="448">
                          <a:moveTo>
                            <a:pt x="22" y="219"/>
                          </a:moveTo>
                          <a:cubicBezTo>
                            <a:pt x="140" y="180"/>
                            <a:pt x="9" y="220"/>
                            <a:pt x="205" y="183"/>
                          </a:cubicBezTo>
                          <a:cubicBezTo>
                            <a:pt x="411" y="144"/>
                            <a:pt x="169" y="186"/>
                            <a:pt x="306" y="146"/>
                          </a:cubicBezTo>
                          <a:cubicBezTo>
                            <a:pt x="380" y="125"/>
                            <a:pt x="467" y="104"/>
                            <a:pt x="543" y="91"/>
                          </a:cubicBezTo>
                          <a:cubicBezTo>
                            <a:pt x="673" y="68"/>
                            <a:pt x="760" y="66"/>
                            <a:pt x="900" y="55"/>
                          </a:cubicBezTo>
                          <a:cubicBezTo>
                            <a:pt x="1097" y="0"/>
                            <a:pt x="1314" y="51"/>
                            <a:pt x="1513" y="82"/>
                          </a:cubicBezTo>
                          <a:cubicBezTo>
                            <a:pt x="1571" y="91"/>
                            <a:pt x="1628" y="102"/>
                            <a:pt x="1686" y="110"/>
                          </a:cubicBezTo>
                          <a:cubicBezTo>
                            <a:pt x="1729" y="116"/>
                            <a:pt x="1814" y="128"/>
                            <a:pt x="1814" y="128"/>
                          </a:cubicBezTo>
                          <a:cubicBezTo>
                            <a:pt x="1927" y="201"/>
                            <a:pt x="2079" y="202"/>
                            <a:pt x="2207" y="210"/>
                          </a:cubicBezTo>
                          <a:cubicBezTo>
                            <a:pt x="2249" y="252"/>
                            <a:pt x="2164" y="292"/>
                            <a:pt x="2125" y="293"/>
                          </a:cubicBezTo>
                          <a:cubicBezTo>
                            <a:pt x="1964" y="296"/>
                            <a:pt x="1802" y="299"/>
                            <a:pt x="1641" y="302"/>
                          </a:cubicBezTo>
                          <a:cubicBezTo>
                            <a:pt x="1545" y="311"/>
                            <a:pt x="1454" y="329"/>
                            <a:pt x="1357" y="338"/>
                          </a:cubicBezTo>
                          <a:cubicBezTo>
                            <a:pt x="1277" y="366"/>
                            <a:pt x="1199" y="394"/>
                            <a:pt x="1119" y="421"/>
                          </a:cubicBezTo>
                          <a:cubicBezTo>
                            <a:pt x="1101" y="427"/>
                            <a:pt x="1083" y="433"/>
                            <a:pt x="1065" y="439"/>
                          </a:cubicBezTo>
                          <a:cubicBezTo>
                            <a:pt x="1056" y="442"/>
                            <a:pt x="1037" y="448"/>
                            <a:pt x="1037" y="448"/>
                          </a:cubicBezTo>
                          <a:cubicBezTo>
                            <a:pt x="833" y="434"/>
                            <a:pt x="628" y="431"/>
                            <a:pt x="425" y="411"/>
                          </a:cubicBezTo>
                          <a:cubicBezTo>
                            <a:pt x="389" y="407"/>
                            <a:pt x="294" y="341"/>
                            <a:pt x="251" y="320"/>
                          </a:cubicBezTo>
                          <a:cubicBezTo>
                            <a:pt x="207" y="298"/>
                            <a:pt x="154" y="308"/>
                            <a:pt x="105" y="302"/>
                          </a:cubicBezTo>
                          <a:cubicBezTo>
                            <a:pt x="96" y="296"/>
                            <a:pt x="88" y="287"/>
                            <a:pt x="77" y="283"/>
                          </a:cubicBezTo>
                          <a:cubicBezTo>
                            <a:pt x="53" y="274"/>
                            <a:pt x="25" y="279"/>
                            <a:pt x="4" y="265"/>
                          </a:cubicBezTo>
                          <a:cubicBezTo>
                            <a:pt x="0" y="263"/>
                            <a:pt x="20" y="224"/>
                            <a:pt x="22" y="219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FF5050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72" name="Oval 202"/>
                    <p:cNvSpPr>
                      <a:spLocks noChangeArrowheads="1"/>
                    </p:cNvSpPr>
                    <p:nvPr/>
                  </p:nvSpPr>
                  <p:spPr bwMode="auto">
                    <a:xfrm rot="-160401">
                      <a:off x="2944" y="3417"/>
                      <a:ext cx="341" cy="7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3399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31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82021" name="Group 203"/>
              <p:cNvGrpSpPr>
                <a:grpSpLocks/>
              </p:cNvGrpSpPr>
              <p:nvPr/>
            </p:nvGrpSpPr>
            <p:grpSpPr bwMode="auto">
              <a:xfrm>
                <a:off x="1339" y="2580"/>
                <a:ext cx="1888" cy="981"/>
                <a:chOff x="1339" y="2580"/>
                <a:chExt cx="1888" cy="981"/>
              </a:xfrm>
            </p:grpSpPr>
            <p:grpSp>
              <p:nvGrpSpPr>
                <p:cNvPr id="82022" name="Group 204"/>
                <p:cNvGrpSpPr>
                  <a:grpSpLocks/>
                </p:cNvGrpSpPr>
                <p:nvPr/>
              </p:nvGrpSpPr>
              <p:grpSpPr bwMode="auto">
                <a:xfrm rot="-2413705">
                  <a:off x="3056" y="2892"/>
                  <a:ext cx="171" cy="142"/>
                  <a:chOff x="3005" y="774"/>
                  <a:chExt cx="171" cy="142"/>
                </a:xfrm>
              </p:grpSpPr>
              <p:sp>
                <p:nvSpPr>
                  <p:cNvPr id="59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3005" y="773"/>
                    <a:ext cx="170" cy="1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60" name="Freeform 206"/>
                  <p:cNvSpPr>
                    <a:spLocks/>
                  </p:cNvSpPr>
                  <p:nvPr/>
                </p:nvSpPr>
                <p:spPr bwMode="auto">
                  <a:xfrm>
                    <a:off x="3044" y="794"/>
                    <a:ext cx="95" cy="98"/>
                  </a:xfrm>
                  <a:custGeom>
                    <a:avLst/>
                    <a:gdLst>
                      <a:gd name="T0" fmla="*/ 1 w 192"/>
                      <a:gd name="T1" fmla="*/ 0 h 198"/>
                      <a:gd name="T2" fmla="*/ 1 w 192"/>
                      <a:gd name="T3" fmla="*/ 0 h 198"/>
                      <a:gd name="T4" fmla="*/ 1 w 192"/>
                      <a:gd name="T5" fmla="*/ 0 h 198"/>
                      <a:gd name="T6" fmla="*/ 1 w 192"/>
                      <a:gd name="T7" fmla="*/ 0 h 198"/>
                      <a:gd name="T8" fmla="*/ 1 w 192"/>
                      <a:gd name="T9" fmla="*/ 0 h 198"/>
                      <a:gd name="T10" fmla="*/ 1 w 192"/>
                      <a:gd name="T11" fmla="*/ 0 h 198"/>
                      <a:gd name="T12" fmla="*/ 1 w 192"/>
                      <a:gd name="T13" fmla="*/ 0 h 198"/>
                      <a:gd name="T14" fmla="*/ 1 w 192"/>
                      <a:gd name="T15" fmla="*/ 0 h 198"/>
                      <a:gd name="T16" fmla="*/ 1 w 192"/>
                      <a:gd name="T17" fmla="*/ 0 h 198"/>
                      <a:gd name="T18" fmla="*/ 1 w 192"/>
                      <a:gd name="T19" fmla="*/ 0 h 198"/>
                      <a:gd name="T20" fmla="*/ 1 w 192"/>
                      <a:gd name="T21" fmla="*/ 0 h 198"/>
                      <a:gd name="T22" fmla="*/ 1 w 192"/>
                      <a:gd name="T23" fmla="*/ 0 h 198"/>
                      <a:gd name="T24" fmla="*/ 1 w 192"/>
                      <a:gd name="T25" fmla="*/ 0 h 198"/>
                      <a:gd name="T26" fmla="*/ 1 w 192"/>
                      <a:gd name="T27" fmla="*/ 0 h 198"/>
                      <a:gd name="T28" fmla="*/ 1 w 192"/>
                      <a:gd name="T29" fmla="*/ 0 h 198"/>
                      <a:gd name="T30" fmla="*/ 1 w 192"/>
                      <a:gd name="T31" fmla="*/ 0 h 198"/>
                      <a:gd name="T32" fmla="*/ 1 w 192"/>
                      <a:gd name="T33" fmla="*/ 0 h 198"/>
                      <a:gd name="T34" fmla="*/ 1 w 192"/>
                      <a:gd name="T35" fmla="*/ 0 h 198"/>
                      <a:gd name="T36" fmla="*/ 1 w 192"/>
                      <a:gd name="T37" fmla="*/ 0 h 198"/>
                      <a:gd name="T38" fmla="*/ 1 w 192"/>
                      <a:gd name="T39" fmla="*/ 0 h 198"/>
                      <a:gd name="T40" fmla="*/ 1 w 192"/>
                      <a:gd name="T41" fmla="*/ 0 h 198"/>
                      <a:gd name="T42" fmla="*/ 1 w 192"/>
                      <a:gd name="T43" fmla="*/ 0 h 198"/>
                      <a:gd name="T44" fmla="*/ 1 w 192"/>
                      <a:gd name="T45" fmla="*/ 0 h 198"/>
                      <a:gd name="T46" fmla="*/ 1 w 192"/>
                      <a:gd name="T47" fmla="*/ 0 h 198"/>
                      <a:gd name="T48" fmla="*/ 1 w 192"/>
                      <a:gd name="T49" fmla="*/ 0 h 198"/>
                      <a:gd name="T50" fmla="*/ 1 w 192"/>
                      <a:gd name="T51" fmla="*/ 0 h 198"/>
                      <a:gd name="T52" fmla="*/ 1 w 192"/>
                      <a:gd name="T53" fmla="*/ 0 h 198"/>
                      <a:gd name="T54" fmla="*/ 1 w 192"/>
                      <a:gd name="T55" fmla="*/ 0 h 198"/>
                      <a:gd name="T56" fmla="*/ 1 w 192"/>
                      <a:gd name="T57" fmla="*/ 0 h 198"/>
                      <a:gd name="T58" fmla="*/ 1 w 192"/>
                      <a:gd name="T59" fmla="*/ 0 h 198"/>
                      <a:gd name="T60" fmla="*/ 1 w 192"/>
                      <a:gd name="T61" fmla="*/ 0 h 19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2"/>
                      <a:gd name="T94" fmla="*/ 0 h 198"/>
                      <a:gd name="T95" fmla="*/ 192 w 192"/>
                      <a:gd name="T96" fmla="*/ 198 h 19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2" h="198">
                        <a:moveTo>
                          <a:pt x="36" y="18"/>
                        </a:moveTo>
                        <a:cubicBezTo>
                          <a:pt x="27" y="19"/>
                          <a:pt x="18" y="18"/>
                          <a:pt x="9" y="21"/>
                        </a:cubicBezTo>
                        <a:cubicBezTo>
                          <a:pt x="6" y="22"/>
                          <a:pt x="3" y="26"/>
                          <a:pt x="3" y="30"/>
                        </a:cubicBezTo>
                        <a:cubicBezTo>
                          <a:pt x="0" y="68"/>
                          <a:pt x="7" y="66"/>
                          <a:pt x="30" y="81"/>
                        </a:cubicBezTo>
                        <a:cubicBezTo>
                          <a:pt x="37" y="91"/>
                          <a:pt x="41" y="101"/>
                          <a:pt x="48" y="111"/>
                        </a:cubicBezTo>
                        <a:cubicBezTo>
                          <a:pt x="52" y="127"/>
                          <a:pt x="48" y="137"/>
                          <a:pt x="39" y="150"/>
                        </a:cubicBezTo>
                        <a:cubicBezTo>
                          <a:pt x="40" y="159"/>
                          <a:pt x="38" y="169"/>
                          <a:pt x="42" y="177"/>
                        </a:cubicBezTo>
                        <a:cubicBezTo>
                          <a:pt x="47" y="186"/>
                          <a:pt x="70" y="192"/>
                          <a:pt x="78" y="198"/>
                        </a:cubicBezTo>
                        <a:cubicBezTo>
                          <a:pt x="94" y="197"/>
                          <a:pt x="110" y="198"/>
                          <a:pt x="126" y="195"/>
                        </a:cubicBezTo>
                        <a:cubicBezTo>
                          <a:pt x="130" y="194"/>
                          <a:pt x="132" y="190"/>
                          <a:pt x="132" y="186"/>
                        </a:cubicBezTo>
                        <a:cubicBezTo>
                          <a:pt x="132" y="142"/>
                          <a:pt x="131" y="143"/>
                          <a:pt x="105" y="126"/>
                        </a:cubicBezTo>
                        <a:cubicBezTo>
                          <a:pt x="110" y="110"/>
                          <a:pt x="119" y="110"/>
                          <a:pt x="135" y="105"/>
                        </a:cubicBezTo>
                        <a:cubicBezTo>
                          <a:pt x="138" y="104"/>
                          <a:pt x="144" y="102"/>
                          <a:pt x="144" y="102"/>
                        </a:cubicBezTo>
                        <a:cubicBezTo>
                          <a:pt x="151" y="92"/>
                          <a:pt x="156" y="88"/>
                          <a:pt x="168" y="84"/>
                        </a:cubicBezTo>
                        <a:cubicBezTo>
                          <a:pt x="174" y="71"/>
                          <a:pt x="180" y="65"/>
                          <a:pt x="192" y="57"/>
                        </a:cubicBezTo>
                        <a:cubicBezTo>
                          <a:pt x="191" y="45"/>
                          <a:pt x="192" y="33"/>
                          <a:pt x="189" y="21"/>
                        </a:cubicBezTo>
                        <a:cubicBezTo>
                          <a:pt x="186" y="10"/>
                          <a:pt x="162" y="0"/>
                          <a:pt x="162" y="0"/>
                        </a:cubicBezTo>
                        <a:cubicBezTo>
                          <a:pt x="157" y="1"/>
                          <a:pt x="151" y="0"/>
                          <a:pt x="147" y="3"/>
                        </a:cubicBezTo>
                        <a:cubicBezTo>
                          <a:pt x="141" y="7"/>
                          <a:pt x="135" y="21"/>
                          <a:pt x="135" y="21"/>
                        </a:cubicBezTo>
                        <a:cubicBezTo>
                          <a:pt x="131" y="38"/>
                          <a:pt x="128" y="53"/>
                          <a:pt x="144" y="63"/>
                        </a:cubicBezTo>
                        <a:cubicBezTo>
                          <a:pt x="149" y="77"/>
                          <a:pt x="154" y="81"/>
                          <a:pt x="141" y="90"/>
                        </a:cubicBezTo>
                        <a:cubicBezTo>
                          <a:pt x="131" y="104"/>
                          <a:pt x="138" y="98"/>
                          <a:pt x="117" y="105"/>
                        </a:cubicBezTo>
                        <a:cubicBezTo>
                          <a:pt x="111" y="107"/>
                          <a:pt x="99" y="111"/>
                          <a:pt x="99" y="111"/>
                        </a:cubicBezTo>
                        <a:cubicBezTo>
                          <a:pt x="87" y="108"/>
                          <a:pt x="79" y="106"/>
                          <a:pt x="69" y="99"/>
                        </a:cubicBezTo>
                        <a:cubicBezTo>
                          <a:pt x="64" y="101"/>
                          <a:pt x="56" y="105"/>
                          <a:pt x="51" y="99"/>
                        </a:cubicBezTo>
                        <a:cubicBezTo>
                          <a:pt x="47" y="94"/>
                          <a:pt x="47" y="87"/>
                          <a:pt x="45" y="81"/>
                        </a:cubicBezTo>
                        <a:cubicBezTo>
                          <a:pt x="44" y="78"/>
                          <a:pt x="42" y="72"/>
                          <a:pt x="42" y="72"/>
                        </a:cubicBezTo>
                        <a:cubicBezTo>
                          <a:pt x="48" y="42"/>
                          <a:pt x="39" y="68"/>
                          <a:pt x="54" y="51"/>
                        </a:cubicBezTo>
                        <a:cubicBezTo>
                          <a:pt x="59" y="46"/>
                          <a:pt x="66" y="33"/>
                          <a:pt x="66" y="33"/>
                        </a:cubicBezTo>
                        <a:cubicBezTo>
                          <a:pt x="62" y="9"/>
                          <a:pt x="60" y="8"/>
                          <a:pt x="36" y="12"/>
                        </a:cubicBezTo>
                        <a:cubicBezTo>
                          <a:pt x="25" y="20"/>
                          <a:pt x="23" y="18"/>
                          <a:pt x="36" y="1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rect">
                      <a:fillToRect l="50000" t="50000" r="50000" b="50000"/>
                    </a:path>
                  </a:gradFill>
                  <a:ln w="3175" cmpd="sng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3" name="Group 207"/>
                <p:cNvGrpSpPr>
                  <a:grpSpLocks/>
                </p:cNvGrpSpPr>
                <p:nvPr/>
              </p:nvGrpSpPr>
              <p:grpSpPr bwMode="auto">
                <a:xfrm rot="-2464905">
                  <a:off x="1878" y="2774"/>
                  <a:ext cx="106" cy="101"/>
                  <a:chOff x="2936" y="554"/>
                  <a:chExt cx="106" cy="101"/>
                </a:xfrm>
              </p:grpSpPr>
              <p:sp>
                <p:nvSpPr>
                  <p:cNvPr id="57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2945" y="539"/>
                    <a:ext cx="98" cy="10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58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2962" y="558"/>
                    <a:ext cx="73" cy="7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4" name="Group 210"/>
                <p:cNvGrpSpPr>
                  <a:grpSpLocks/>
                </p:cNvGrpSpPr>
                <p:nvPr/>
              </p:nvGrpSpPr>
              <p:grpSpPr bwMode="auto">
                <a:xfrm rot="-2421872">
                  <a:off x="1551" y="2968"/>
                  <a:ext cx="220" cy="155"/>
                  <a:chOff x="2956" y="1003"/>
                  <a:chExt cx="220" cy="155"/>
                </a:xfrm>
              </p:grpSpPr>
              <p:sp>
                <p:nvSpPr>
                  <p:cNvPr id="53" name="Freeform 211"/>
                  <p:cNvSpPr>
                    <a:spLocks/>
                  </p:cNvSpPr>
                  <p:nvPr/>
                </p:nvSpPr>
                <p:spPr bwMode="auto">
                  <a:xfrm>
                    <a:off x="2955" y="1003"/>
                    <a:ext cx="221" cy="155"/>
                  </a:xfrm>
                  <a:custGeom>
                    <a:avLst/>
                    <a:gdLst>
                      <a:gd name="T0" fmla="*/ 0 w 552"/>
                      <a:gd name="T1" fmla="*/ 0 h 464"/>
                      <a:gd name="T2" fmla="*/ 0 w 552"/>
                      <a:gd name="T3" fmla="*/ 0 h 464"/>
                      <a:gd name="T4" fmla="*/ 0 w 552"/>
                      <a:gd name="T5" fmla="*/ 0 h 464"/>
                      <a:gd name="T6" fmla="*/ 0 w 552"/>
                      <a:gd name="T7" fmla="*/ 0 h 464"/>
                      <a:gd name="T8" fmla="*/ 0 w 552"/>
                      <a:gd name="T9" fmla="*/ 0 h 464"/>
                      <a:gd name="T10" fmla="*/ 0 w 552"/>
                      <a:gd name="T11" fmla="*/ 0 h 464"/>
                      <a:gd name="T12" fmla="*/ 0 w 552"/>
                      <a:gd name="T13" fmla="*/ 0 h 464"/>
                      <a:gd name="T14" fmla="*/ 0 w 552"/>
                      <a:gd name="T15" fmla="*/ 0 h 464"/>
                      <a:gd name="T16" fmla="*/ 0 w 552"/>
                      <a:gd name="T17" fmla="*/ 0 h 464"/>
                      <a:gd name="T18" fmla="*/ 0 w 552"/>
                      <a:gd name="T19" fmla="*/ 0 h 4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52"/>
                      <a:gd name="T31" fmla="*/ 0 h 464"/>
                      <a:gd name="T32" fmla="*/ 552 w 552"/>
                      <a:gd name="T33" fmla="*/ 464 h 4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52" h="464">
                        <a:moveTo>
                          <a:pt x="208" y="32"/>
                        </a:moveTo>
                        <a:cubicBezTo>
                          <a:pt x="160" y="48"/>
                          <a:pt x="32" y="112"/>
                          <a:pt x="16" y="176"/>
                        </a:cubicBezTo>
                        <a:cubicBezTo>
                          <a:pt x="0" y="240"/>
                          <a:pt x="56" y="368"/>
                          <a:pt x="112" y="416"/>
                        </a:cubicBezTo>
                        <a:cubicBezTo>
                          <a:pt x="168" y="464"/>
                          <a:pt x="288" y="464"/>
                          <a:pt x="352" y="464"/>
                        </a:cubicBezTo>
                        <a:cubicBezTo>
                          <a:pt x="416" y="464"/>
                          <a:pt x="464" y="456"/>
                          <a:pt x="496" y="416"/>
                        </a:cubicBezTo>
                        <a:cubicBezTo>
                          <a:pt x="528" y="376"/>
                          <a:pt x="552" y="288"/>
                          <a:pt x="544" y="224"/>
                        </a:cubicBezTo>
                        <a:cubicBezTo>
                          <a:pt x="536" y="160"/>
                          <a:pt x="480" y="64"/>
                          <a:pt x="448" y="32"/>
                        </a:cubicBezTo>
                        <a:cubicBezTo>
                          <a:pt x="416" y="0"/>
                          <a:pt x="376" y="24"/>
                          <a:pt x="352" y="32"/>
                        </a:cubicBezTo>
                        <a:cubicBezTo>
                          <a:pt x="328" y="40"/>
                          <a:pt x="328" y="80"/>
                          <a:pt x="304" y="80"/>
                        </a:cubicBezTo>
                        <a:cubicBezTo>
                          <a:pt x="280" y="80"/>
                          <a:pt x="256" y="16"/>
                          <a:pt x="208" y="3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2048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2999" y="1023"/>
                    <a:ext cx="148" cy="134"/>
                    <a:chOff x="2690" y="1824"/>
                    <a:chExt cx="254" cy="242"/>
                  </a:xfrm>
                </p:grpSpPr>
                <p:sp>
                  <p:nvSpPr>
                    <p:cNvPr id="55" name="Oval 213"/>
                    <p:cNvSpPr>
                      <a:spLocks noChangeArrowheads="1"/>
                    </p:cNvSpPr>
                    <p:nvPr/>
                  </p:nvSpPr>
                  <p:spPr bwMode="auto">
                    <a:xfrm rot="-3256076">
                      <a:off x="2746" y="1832"/>
                      <a:ext cx="242" cy="16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56" name="Oval 214"/>
                    <p:cNvSpPr>
                      <a:spLocks noChangeArrowheads="1"/>
                    </p:cNvSpPr>
                    <p:nvPr/>
                  </p:nvSpPr>
                  <p:spPr bwMode="auto">
                    <a:xfrm rot="370736">
                      <a:off x="2687" y="1858"/>
                      <a:ext cx="217" cy="1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82025" name="Group 215"/>
                <p:cNvGrpSpPr>
                  <a:grpSpLocks/>
                </p:cNvGrpSpPr>
                <p:nvPr/>
              </p:nvGrpSpPr>
              <p:grpSpPr bwMode="auto">
                <a:xfrm rot="-2413705">
                  <a:off x="2215" y="2580"/>
                  <a:ext cx="171" cy="142"/>
                  <a:chOff x="3005" y="774"/>
                  <a:chExt cx="171" cy="142"/>
                </a:xfrm>
              </p:grpSpPr>
              <p:sp>
                <p:nvSpPr>
                  <p:cNvPr id="51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773"/>
                    <a:ext cx="186" cy="1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52" name="Freeform 217"/>
                  <p:cNvSpPr>
                    <a:spLocks/>
                  </p:cNvSpPr>
                  <p:nvPr/>
                </p:nvSpPr>
                <p:spPr bwMode="auto">
                  <a:xfrm>
                    <a:off x="3042" y="795"/>
                    <a:ext cx="101" cy="98"/>
                  </a:xfrm>
                  <a:custGeom>
                    <a:avLst/>
                    <a:gdLst>
                      <a:gd name="T0" fmla="*/ 1 w 192"/>
                      <a:gd name="T1" fmla="*/ 0 h 198"/>
                      <a:gd name="T2" fmla="*/ 1 w 192"/>
                      <a:gd name="T3" fmla="*/ 0 h 198"/>
                      <a:gd name="T4" fmla="*/ 1 w 192"/>
                      <a:gd name="T5" fmla="*/ 0 h 198"/>
                      <a:gd name="T6" fmla="*/ 1 w 192"/>
                      <a:gd name="T7" fmla="*/ 0 h 198"/>
                      <a:gd name="T8" fmla="*/ 1 w 192"/>
                      <a:gd name="T9" fmla="*/ 0 h 198"/>
                      <a:gd name="T10" fmla="*/ 1 w 192"/>
                      <a:gd name="T11" fmla="*/ 0 h 198"/>
                      <a:gd name="T12" fmla="*/ 1 w 192"/>
                      <a:gd name="T13" fmla="*/ 0 h 198"/>
                      <a:gd name="T14" fmla="*/ 1 w 192"/>
                      <a:gd name="T15" fmla="*/ 0 h 198"/>
                      <a:gd name="T16" fmla="*/ 1 w 192"/>
                      <a:gd name="T17" fmla="*/ 0 h 198"/>
                      <a:gd name="T18" fmla="*/ 1 w 192"/>
                      <a:gd name="T19" fmla="*/ 0 h 198"/>
                      <a:gd name="T20" fmla="*/ 1 w 192"/>
                      <a:gd name="T21" fmla="*/ 0 h 198"/>
                      <a:gd name="T22" fmla="*/ 1 w 192"/>
                      <a:gd name="T23" fmla="*/ 0 h 198"/>
                      <a:gd name="T24" fmla="*/ 1 w 192"/>
                      <a:gd name="T25" fmla="*/ 0 h 198"/>
                      <a:gd name="T26" fmla="*/ 1 w 192"/>
                      <a:gd name="T27" fmla="*/ 0 h 198"/>
                      <a:gd name="T28" fmla="*/ 1 w 192"/>
                      <a:gd name="T29" fmla="*/ 0 h 198"/>
                      <a:gd name="T30" fmla="*/ 1 w 192"/>
                      <a:gd name="T31" fmla="*/ 0 h 198"/>
                      <a:gd name="T32" fmla="*/ 1 w 192"/>
                      <a:gd name="T33" fmla="*/ 0 h 198"/>
                      <a:gd name="T34" fmla="*/ 1 w 192"/>
                      <a:gd name="T35" fmla="*/ 0 h 198"/>
                      <a:gd name="T36" fmla="*/ 1 w 192"/>
                      <a:gd name="T37" fmla="*/ 0 h 198"/>
                      <a:gd name="T38" fmla="*/ 1 w 192"/>
                      <a:gd name="T39" fmla="*/ 0 h 198"/>
                      <a:gd name="T40" fmla="*/ 1 w 192"/>
                      <a:gd name="T41" fmla="*/ 0 h 198"/>
                      <a:gd name="T42" fmla="*/ 1 w 192"/>
                      <a:gd name="T43" fmla="*/ 0 h 198"/>
                      <a:gd name="T44" fmla="*/ 1 w 192"/>
                      <a:gd name="T45" fmla="*/ 0 h 198"/>
                      <a:gd name="T46" fmla="*/ 1 w 192"/>
                      <a:gd name="T47" fmla="*/ 0 h 198"/>
                      <a:gd name="T48" fmla="*/ 1 w 192"/>
                      <a:gd name="T49" fmla="*/ 0 h 198"/>
                      <a:gd name="T50" fmla="*/ 1 w 192"/>
                      <a:gd name="T51" fmla="*/ 0 h 198"/>
                      <a:gd name="T52" fmla="*/ 1 w 192"/>
                      <a:gd name="T53" fmla="*/ 0 h 198"/>
                      <a:gd name="T54" fmla="*/ 1 w 192"/>
                      <a:gd name="T55" fmla="*/ 0 h 198"/>
                      <a:gd name="T56" fmla="*/ 1 w 192"/>
                      <a:gd name="T57" fmla="*/ 0 h 198"/>
                      <a:gd name="T58" fmla="*/ 1 w 192"/>
                      <a:gd name="T59" fmla="*/ 0 h 198"/>
                      <a:gd name="T60" fmla="*/ 1 w 192"/>
                      <a:gd name="T61" fmla="*/ 0 h 19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2"/>
                      <a:gd name="T94" fmla="*/ 0 h 198"/>
                      <a:gd name="T95" fmla="*/ 192 w 192"/>
                      <a:gd name="T96" fmla="*/ 198 h 19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2" h="198">
                        <a:moveTo>
                          <a:pt x="36" y="18"/>
                        </a:moveTo>
                        <a:cubicBezTo>
                          <a:pt x="27" y="19"/>
                          <a:pt x="18" y="18"/>
                          <a:pt x="9" y="21"/>
                        </a:cubicBezTo>
                        <a:cubicBezTo>
                          <a:pt x="6" y="22"/>
                          <a:pt x="3" y="26"/>
                          <a:pt x="3" y="30"/>
                        </a:cubicBezTo>
                        <a:cubicBezTo>
                          <a:pt x="0" y="68"/>
                          <a:pt x="7" y="66"/>
                          <a:pt x="30" y="81"/>
                        </a:cubicBezTo>
                        <a:cubicBezTo>
                          <a:pt x="37" y="91"/>
                          <a:pt x="41" y="101"/>
                          <a:pt x="48" y="111"/>
                        </a:cubicBezTo>
                        <a:cubicBezTo>
                          <a:pt x="52" y="127"/>
                          <a:pt x="48" y="137"/>
                          <a:pt x="39" y="150"/>
                        </a:cubicBezTo>
                        <a:cubicBezTo>
                          <a:pt x="40" y="159"/>
                          <a:pt x="38" y="169"/>
                          <a:pt x="42" y="177"/>
                        </a:cubicBezTo>
                        <a:cubicBezTo>
                          <a:pt x="47" y="186"/>
                          <a:pt x="70" y="192"/>
                          <a:pt x="78" y="198"/>
                        </a:cubicBezTo>
                        <a:cubicBezTo>
                          <a:pt x="94" y="197"/>
                          <a:pt x="110" y="198"/>
                          <a:pt x="126" y="195"/>
                        </a:cubicBezTo>
                        <a:cubicBezTo>
                          <a:pt x="130" y="194"/>
                          <a:pt x="132" y="190"/>
                          <a:pt x="132" y="186"/>
                        </a:cubicBezTo>
                        <a:cubicBezTo>
                          <a:pt x="132" y="142"/>
                          <a:pt x="131" y="143"/>
                          <a:pt x="105" y="126"/>
                        </a:cubicBezTo>
                        <a:cubicBezTo>
                          <a:pt x="110" y="110"/>
                          <a:pt x="119" y="110"/>
                          <a:pt x="135" y="105"/>
                        </a:cubicBezTo>
                        <a:cubicBezTo>
                          <a:pt x="138" y="104"/>
                          <a:pt x="144" y="102"/>
                          <a:pt x="144" y="102"/>
                        </a:cubicBezTo>
                        <a:cubicBezTo>
                          <a:pt x="151" y="92"/>
                          <a:pt x="156" y="88"/>
                          <a:pt x="168" y="84"/>
                        </a:cubicBezTo>
                        <a:cubicBezTo>
                          <a:pt x="174" y="71"/>
                          <a:pt x="180" y="65"/>
                          <a:pt x="192" y="57"/>
                        </a:cubicBezTo>
                        <a:cubicBezTo>
                          <a:pt x="191" y="45"/>
                          <a:pt x="192" y="33"/>
                          <a:pt x="189" y="21"/>
                        </a:cubicBezTo>
                        <a:cubicBezTo>
                          <a:pt x="186" y="10"/>
                          <a:pt x="162" y="0"/>
                          <a:pt x="162" y="0"/>
                        </a:cubicBezTo>
                        <a:cubicBezTo>
                          <a:pt x="157" y="1"/>
                          <a:pt x="151" y="0"/>
                          <a:pt x="147" y="3"/>
                        </a:cubicBezTo>
                        <a:cubicBezTo>
                          <a:pt x="141" y="7"/>
                          <a:pt x="135" y="21"/>
                          <a:pt x="135" y="21"/>
                        </a:cubicBezTo>
                        <a:cubicBezTo>
                          <a:pt x="131" y="38"/>
                          <a:pt x="128" y="53"/>
                          <a:pt x="144" y="63"/>
                        </a:cubicBezTo>
                        <a:cubicBezTo>
                          <a:pt x="149" y="77"/>
                          <a:pt x="154" y="81"/>
                          <a:pt x="141" y="90"/>
                        </a:cubicBezTo>
                        <a:cubicBezTo>
                          <a:pt x="131" y="104"/>
                          <a:pt x="138" y="98"/>
                          <a:pt x="117" y="105"/>
                        </a:cubicBezTo>
                        <a:cubicBezTo>
                          <a:pt x="111" y="107"/>
                          <a:pt x="99" y="111"/>
                          <a:pt x="99" y="111"/>
                        </a:cubicBezTo>
                        <a:cubicBezTo>
                          <a:pt x="87" y="108"/>
                          <a:pt x="79" y="106"/>
                          <a:pt x="69" y="99"/>
                        </a:cubicBezTo>
                        <a:cubicBezTo>
                          <a:pt x="64" y="101"/>
                          <a:pt x="56" y="105"/>
                          <a:pt x="51" y="99"/>
                        </a:cubicBezTo>
                        <a:cubicBezTo>
                          <a:pt x="47" y="94"/>
                          <a:pt x="47" y="87"/>
                          <a:pt x="45" y="81"/>
                        </a:cubicBezTo>
                        <a:cubicBezTo>
                          <a:pt x="44" y="78"/>
                          <a:pt x="42" y="72"/>
                          <a:pt x="42" y="72"/>
                        </a:cubicBezTo>
                        <a:cubicBezTo>
                          <a:pt x="48" y="42"/>
                          <a:pt x="39" y="68"/>
                          <a:pt x="54" y="51"/>
                        </a:cubicBezTo>
                        <a:cubicBezTo>
                          <a:pt x="59" y="46"/>
                          <a:pt x="66" y="33"/>
                          <a:pt x="66" y="33"/>
                        </a:cubicBezTo>
                        <a:cubicBezTo>
                          <a:pt x="62" y="9"/>
                          <a:pt x="60" y="8"/>
                          <a:pt x="36" y="12"/>
                        </a:cubicBezTo>
                        <a:cubicBezTo>
                          <a:pt x="25" y="20"/>
                          <a:pt x="23" y="18"/>
                          <a:pt x="36" y="1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rect">
                      <a:fillToRect l="50000" t="50000" r="50000" b="50000"/>
                    </a:path>
                  </a:gradFill>
                  <a:ln w="3175" cmpd="sng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6" name="Group 218"/>
                <p:cNvGrpSpPr>
                  <a:grpSpLocks/>
                </p:cNvGrpSpPr>
                <p:nvPr/>
              </p:nvGrpSpPr>
              <p:grpSpPr bwMode="auto">
                <a:xfrm rot="-2464905">
                  <a:off x="1850" y="3318"/>
                  <a:ext cx="106" cy="101"/>
                  <a:chOff x="2936" y="554"/>
                  <a:chExt cx="106" cy="101"/>
                </a:xfrm>
              </p:grpSpPr>
              <p:sp>
                <p:nvSpPr>
                  <p:cNvPr id="4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2944" y="539"/>
                    <a:ext cx="98" cy="10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5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2959" y="556"/>
                    <a:ext cx="73" cy="7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7" name="Group 221"/>
                <p:cNvGrpSpPr>
                  <a:grpSpLocks/>
                </p:cNvGrpSpPr>
                <p:nvPr/>
              </p:nvGrpSpPr>
              <p:grpSpPr bwMode="auto">
                <a:xfrm rot="-2421872">
                  <a:off x="1339" y="3352"/>
                  <a:ext cx="220" cy="155"/>
                  <a:chOff x="2956" y="1003"/>
                  <a:chExt cx="220" cy="155"/>
                </a:xfrm>
              </p:grpSpPr>
              <p:sp>
                <p:nvSpPr>
                  <p:cNvPr id="45" name="Freeform 222"/>
                  <p:cNvSpPr>
                    <a:spLocks/>
                  </p:cNvSpPr>
                  <p:nvPr/>
                </p:nvSpPr>
                <p:spPr bwMode="auto">
                  <a:xfrm>
                    <a:off x="2956" y="1003"/>
                    <a:ext cx="221" cy="155"/>
                  </a:xfrm>
                  <a:custGeom>
                    <a:avLst/>
                    <a:gdLst>
                      <a:gd name="T0" fmla="*/ 0 w 552"/>
                      <a:gd name="T1" fmla="*/ 0 h 464"/>
                      <a:gd name="T2" fmla="*/ 0 w 552"/>
                      <a:gd name="T3" fmla="*/ 0 h 464"/>
                      <a:gd name="T4" fmla="*/ 0 w 552"/>
                      <a:gd name="T5" fmla="*/ 0 h 464"/>
                      <a:gd name="T6" fmla="*/ 0 w 552"/>
                      <a:gd name="T7" fmla="*/ 0 h 464"/>
                      <a:gd name="T8" fmla="*/ 0 w 552"/>
                      <a:gd name="T9" fmla="*/ 0 h 464"/>
                      <a:gd name="T10" fmla="*/ 0 w 552"/>
                      <a:gd name="T11" fmla="*/ 0 h 464"/>
                      <a:gd name="T12" fmla="*/ 0 w 552"/>
                      <a:gd name="T13" fmla="*/ 0 h 464"/>
                      <a:gd name="T14" fmla="*/ 0 w 552"/>
                      <a:gd name="T15" fmla="*/ 0 h 464"/>
                      <a:gd name="T16" fmla="*/ 0 w 552"/>
                      <a:gd name="T17" fmla="*/ 0 h 464"/>
                      <a:gd name="T18" fmla="*/ 0 w 552"/>
                      <a:gd name="T19" fmla="*/ 0 h 4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52"/>
                      <a:gd name="T31" fmla="*/ 0 h 464"/>
                      <a:gd name="T32" fmla="*/ 552 w 552"/>
                      <a:gd name="T33" fmla="*/ 464 h 4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52" h="464">
                        <a:moveTo>
                          <a:pt x="208" y="32"/>
                        </a:moveTo>
                        <a:cubicBezTo>
                          <a:pt x="160" y="48"/>
                          <a:pt x="32" y="112"/>
                          <a:pt x="16" y="176"/>
                        </a:cubicBezTo>
                        <a:cubicBezTo>
                          <a:pt x="0" y="240"/>
                          <a:pt x="56" y="368"/>
                          <a:pt x="112" y="416"/>
                        </a:cubicBezTo>
                        <a:cubicBezTo>
                          <a:pt x="168" y="464"/>
                          <a:pt x="288" y="464"/>
                          <a:pt x="352" y="464"/>
                        </a:cubicBezTo>
                        <a:cubicBezTo>
                          <a:pt x="416" y="464"/>
                          <a:pt x="464" y="456"/>
                          <a:pt x="496" y="416"/>
                        </a:cubicBezTo>
                        <a:cubicBezTo>
                          <a:pt x="528" y="376"/>
                          <a:pt x="552" y="288"/>
                          <a:pt x="544" y="224"/>
                        </a:cubicBezTo>
                        <a:cubicBezTo>
                          <a:pt x="536" y="160"/>
                          <a:pt x="480" y="64"/>
                          <a:pt x="448" y="32"/>
                        </a:cubicBezTo>
                        <a:cubicBezTo>
                          <a:pt x="416" y="0"/>
                          <a:pt x="376" y="24"/>
                          <a:pt x="352" y="32"/>
                        </a:cubicBezTo>
                        <a:cubicBezTo>
                          <a:pt x="328" y="40"/>
                          <a:pt x="328" y="80"/>
                          <a:pt x="304" y="80"/>
                        </a:cubicBezTo>
                        <a:cubicBezTo>
                          <a:pt x="280" y="80"/>
                          <a:pt x="256" y="16"/>
                          <a:pt x="208" y="3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2040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2999" y="1023"/>
                    <a:ext cx="148" cy="134"/>
                    <a:chOff x="2690" y="1824"/>
                    <a:chExt cx="254" cy="242"/>
                  </a:xfrm>
                </p:grpSpPr>
                <p:sp>
                  <p:nvSpPr>
                    <p:cNvPr id="47" name="Oval 224"/>
                    <p:cNvSpPr>
                      <a:spLocks noChangeArrowheads="1"/>
                    </p:cNvSpPr>
                    <p:nvPr/>
                  </p:nvSpPr>
                  <p:spPr bwMode="auto">
                    <a:xfrm rot="-3256076">
                      <a:off x="2748" y="1831"/>
                      <a:ext cx="242" cy="16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48" name="Oval 225"/>
                    <p:cNvSpPr>
                      <a:spLocks noChangeArrowheads="1"/>
                    </p:cNvSpPr>
                    <p:nvPr/>
                  </p:nvSpPr>
                  <p:spPr bwMode="auto">
                    <a:xfrm rot="370736">
                      <a:off x="2696" y="1857"/>
                      <a:ext cx="217" cy="1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82028" name="Group 226"/>
                <p:cNvGrpSpPr>
                  <a:grpSpLocks/>
                </p:cNvGrpSpPr>
                <p:nvPr/>
              </p:nvGrpSpPr>
              <p:grpSpPr bwMode="auto">
                <a:xfrm rot="-2413705">
                  <a:off x="1686" y="3199"/>
                  <a:ext cx="171" cy="142"/>
                  <a:chOff x="3005" y="774"/>
                  <a:chExt cx="171" cy="142"/>
                </a:xfrm>
              </p:grpSpPr>
              <p:sp>
                <p:nvSpPr>
                  <p:cNvPr id="43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755"/>
                    <a:ext cx="161" cy="15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44" name="Freeform 228"/>
                  <p:cNvSpPr>
                    <a:spLocks/>
                  </p:cNvSpPr>
                  <p:nvPr/>
                </p:nvSpPr>
                <p:spPr bwMode="auto">
                  <a:xfrm>
                    <a:off x="3049" y="778"/>
                    <a:ext cx="95" cy="101"/>
                  </a:xfrm>
                  <a:custGeom>
                    <a:avLst/>
                    <a:gdLst>
                      <a:gd name="T0" fmla="*/ 1 w 192"/>
                      <a:gd name="T1" fmla="*/ 0 h 198"/>
                      <a:gd name="T2" fmla="*/ 1 w 192"/>
                      <a:gd name="T3" fmla="*/ 0 h 198"/>
                      <a:gd name="T4" fmla="*/ 1 w 192"/>
                      <a:gd name="T5" fmla="*/ 0 h 198"/>
                      <a:gd name="T6" fmla="*/ 1 w 192"/>
                      <a:gd name="T7" fmla="*/ 0 h 198"/>
                      <a:gd name="T8" fmla="*/ 1 w 192"/>
                      <a:gd name="T9" fmla="*/ 0 h 198"/>
                      <a:gd name="T10" fmla="*/ 1 w 192"/>
                      <a:gd name="T11" fmla="*/ 0 h 198"/>
                      <a:gd name="T12" fmla="*/ 1 w 192"/>
                      <a:gd name="T13" fmla="*/ 0 h 198"/>
                      <a:gd name="T14" fmla="*/ 1 w 192"/>
                      <a:gd name="T15" fmla="*/ 0 h 198"/>
                      <a:gd name="T16" fmla="*/ 1 w 192"/>
                      <a:gd name="T17" fmla="*/ 0 h 198"/>
                      <a:gd name="T18" fmla="*/ 1 w 192"/>
                      <a:gd name="T19" fmla="*/ 0 h 198"/>
                      <a:gd name="T20" fmla="*/ 1 w 192"/>
                      <a:gd name="T21" fmla="*/ 0 h 198"/>
                      <a:gd name="T22" fmla="*/ 1 w 192"/>
                      <a:gd name="T23" fmla="*/ 0 h 198"/>
                      <a:gd name="T24" fmla="*/ 1 w 192"/>
                      <a:gd name="T25" fmla="*/ 0 h 198"/>
                      <a:gd name="T26" fmla="*/ 1 w 192"/>
                      <a:gd name="T27" fmla="*/ 0 h 198"/>
                      <a:gd name="T28" fmla="*/ 1 w 192"/>
                      <a:gd name="T29" fmla="*/ 0 h 198"/>
                      <a:gd name="T30" fmla="*/ 1 w 192"/>
                      <a:gd name="T31" fmla="*/ 0 h 198"/>
                      <a:gd name="T32" fmla="*/ 1 w 192"/>
                      <a:gd name="T33" fmla="*/ 0 h 198"/>
                      <a:gd name="T34" fmla="*/ 1 w 192"/>
                      <a:gd name="T35" fmla="*/ 0 h 198"/>
                      <a:gd name="T36" fmla="*/ 1 w 192"/>
                      <a:gd name="T37" fmla="*/ 0 h 198"/>
                      <a:gd name="T38" fmla="*/ 1 w 192"/>
                      <a:gd name="T39" fmla="*/ 0 h 198"/>
                      <a:gd name="T40" fmla="*/ 1 w 192"/>
                      <a:gd name="T41" fmla="*/ 0 h 198"/>
                      <a:gd name="T42" fmla="*/ 1 w 192"/>
                      <a:gd name="T43" fmla="*/ 0 h 198"/>
                      <a:gd name="T44" fmla="*/ 1 w 192"/>
                      <a:gd name="T45" fmla="*/ 0 h 198"/>
                      <a:gd name="T46" fmla="*/ 1 w 192"/>
                      <a:gd name="T47" fmla="*/ 0 h 198"/>
                      <a:gd name="T48" fmla="*/ 1 w 192"/>
                      <a:gd name="T49" fmla="*/ 0 h 198"/>
                      <a:gd name="T50" fmla="*/ 1 w 192"/>
                      <a:gd name="T51" fmla="*/ 0 h 198"/>
                      <a:gd name="T52" fmla="*/ 1 w 192"/>
                      <a:gd name="T53" fmla="*/ 0 h 198"/>
                      <a:gd name="T54" fmla="*/ 1 w 192"/>
                      <a:gd name="T55" fmla="*/ 0 h 198"/>
                      <a:gd name="T56" fmla="*/ 1 w 192"/>
                      <a:gd name="T57" fmla="*/ 0 h 198"/>
                      <a:gd name="T58" fmla="*/ 1 w 192"/>
                      <a:gd name="T59" fmla="*/ 0 h 198"/>
                      <a:gd name="T60" fmla="*/ 1 w 192"/>
                      <a:gd name="T61" fmla="*/ 0 h 198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2"/>
                      <a:gd name="T94" fmla="*/ 0 h 198"/>
                      <a:gd name="T95" fmla="*/ 192 w 192"/>
                      <a:gd name="T96" fmla="*/ 198 h 198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2" h="198">
                        <a:moveTo>
                          <a:pt x="36" y="18"/>
                        </a:moveTo>
                        <a:cubicBezTo>
                          <a:pt x="27" y="19"/>
                          <a:pt x="18" y="18"/>
                          <a:pt x="9" y="21"/>
                        </a:cubicBezTo>
                        <a:cubicBezTo>
                          <a:pt x="6" y="22"/>
                          <a:pt x="3" y="26"/>
                          <a:pt x="3" y="30"/>
                        </a:cubicBezTo>
                        <a:cubicBezTo>
                          <a:pt x="0" y="68"/>
                          <a:pt x="7" y="66"/>
                          <a:pt x="30" y="81"/>
                        </a:cubicBezTo>
                        <a:cubicBezTo>
                          <a:pt x="37" y="91"/>
                          <a:pt x="41" y="101"/>
                          <a:pt x="48" y="111"/>
                        </a:cubicBezTo>
                        <a:cubicBezTo>
                          <a:pt x="52" y="127"/>
                          <a:pt x="48" y="137"/>
                          <a:pt x="39" y="150"/>
                        </a:cubicBezTo>
                        <a:cubicBezTo>
                          <a:pt x="40" y="159"/>
                          <a:pt x="38" y="169"/>
                          <a:pt x="42" y="177"/>
                        </a:cubicBezTo>
                        <a:cubicBezTo>
                          <a:pt x="47" y="186"/>
                          <a:pt x="70" y="192"/>
                          <a:pt x="78" y="198"/>
                        </a:cubicBezTo>
                        <a:cubicBezTo>
                          <a:pt x="94" y="197"/>
                          <a:pt x="110" y="198"/>
                          <a:pt x="126" y="195"/>
                        </a:cubicBezTo>
                        <a:cubicBezTo>
                          <a:pt x="130" y="194"/>
                          <a:pt x="132" y="190"/>
                          <a:pt x="132" y="186"/>
                        </a:cubicBezTo>
                        <a:cubicBezTo>
                          <a:pt x="132" y="142"/>
                          <a:pt x="131" y="143"/>
                          <a:pt x="105" y="126"/>
                        </a:cubicBezTo>
                        <a:cubicBezTo>
                          <a:pt x="110" y="110"/>
                          <a:pt x="119" y="110"/>
                          <a:pt x="135" y="105"/>
                        </a:cubicBezTo>
                        <a:cubicBezTo>
                          <a:pt x="138" y="104"/>
                          <a:pt x="144" y="102"/>
                          <a:pt x="144" y="102"/>
                        </a:cubicBezTo>
                        <a:cubicBezTo>
                          <a:pt x="151" y="92"/>
                          <a:pt x="156" y="88"/>
                          <a:pt x="168" y="84"/>
                        </a:cubicBezTo>
                        <a:cubicBezTo>
                          <a:pt x="174" y="71"/>
                          <a:pt x="180" y="65"/>
                          <a:pt x="192" y="57"/>
                        </a:cubicBezTo>
                        <a:cubicBezTo>
                          <a:pt x="191" y="45"/>
                          <a:pt x="192" y="33"/>
                          <a:pt x="189" y="21"/>
                        </a:cubicBezTo>
                        <a:cubicBezTo>
                          <a:pt x="186" y="10"/>
                          <a:pt x="162" y="0"/>
                          <a:pt x="162" y="0"/>
                        </a:cubicBezTo>
                        <a:cubicBezTo>
                          <a:pt x="157" y="1"/>
                          <a:pt x="151" y="0"/>
                          <a:pt x="147" y="3"/>
                        </a:cubicBezTo>
                        <a:cubicBezTo>
                          <a:pt x="141" y="7"/>
                          <a:pt x="135" y="21"/>
                          <a:pt x="135" y="21"/>
                        </a:cubicBezTo>
                        <a:cubicBezTo>
                          <a:pt x="131" y="38"/>
                          <a:pt x="128" y="53"/>
                          <a:pt x="144" y="63"/>
                        </a:cubicBezTo>
                        <a:cubicBezTo>
                          <a:pt x="149" y="77"/>
                          <a:pt x="154" y="81"/>
                          <a:pt x="141" y="90"/>
                        </a:cubicBezTo>
                        <a:cubicBezTo>
                          <a:pt x="131" y="104"/>
                          <a:pt x="138" y="98"/>
                          <a:pt x="117" y="105"/>
                        </a:cubicBezTo>
                        <a:cubicBezTo>
                          <a:pt x="111" y="107"/>
                          <a:pt x="99" y="111"/>
                          <a:pt x="99" y="111"/>
                        </a:cubicBezTo>
                        <a:cubicBezTo>
                          <a:pt x="87" y="108"/>
                          <a:pt x="79" y="106"/>
                          <a:pt x="69" y="99"/>
                        </a:cubicBezTo>
                        <a:cubicBezTo>
                          <a:pt x="64" y="101"/>
                          <a:pt x="56" y="105"/>
                          <a:pt x="51" y="99"/>
                        </a:cubicBezTo>
                        <a:cubicBezTo>
                          <a:pt x="47" y="94"/>
                          <a:pt x="47" y="87"/>
                          <a:pt x="45" y="81"/>
                        </a:cubicBezTo>
                        <a:cubicBezTo>
                          <a:pt x="44" y="78"/>
                          <a:pt x="42" y="72"/>
                          <a:pt x="42" y="72"/>
                        </a:cubicBezTo>
                        <a:cubicBezTo>
                          <a:pt x="48" y="42"/>
                          <a:pt x="39" y="68"/>
                          <a:pt x="54" y="51"/>
                        </a:cubicBezTo>
                        <a:cubicBezTo>
                          <a:pt x="59" y="46"/>
                          <a:pt x="66" y="33"/>
                          <a:pt x="66" y="33"/>
                        </a:cubicBezTo>
                        <a:cubicBezTo>
                          <a:pt x="62" y="9"/>
                          <a:pt x="60" y="8"/>
                          <a:pt x="36" y="12"/>
                        </a:cubicBezTo>
                        <a:cubicBezTo>
                          <a:pt x="25" y="20"/>
                          <a:pt x="23" y="18"/>
                          <a:pt x="36" y="1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rect">
                      <a:fillToRect l="50000" t="50000" r="50000" b="50000"/>
                    </a:path>
                  </a:gradFill>
                  <a:ln w="3175" cmpd="sng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29" name="Group 229"/>
                <p:cNvGrpSpPr>
                  <a:grpSpLocks/>
                </p:cNvGrpSpPr>
                <p:nvPr/>
              </p:nvGrpSpPr>
              <p:grpSpPr bwMode="auto">
                <a:xfrm rot="-2464905">
                  <a:off x="1956" y="3191"/>
                  <a:ext cx="106" cy="101"/>
                  <a:chOff x="2936" y="554"/>
                  <a:chExt cx="106" cy="101"/>
                </a:xfrm>
              </p:grpSpPr>
              <p:sp>
                <p:nvSpPr>
                  <p:cNvPr id="41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2924" y="543"/>
                    <a:ext cx="114" cy="10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sp>
                <p:nvSpPr>
                  <p:cNvPr id="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946" y="560"/>
                    <a:ext cx="82" cy="7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966FF"/>
                      </a:gs>
                      <a:gs pos="100000">
                        <a:srgbClr val="333399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</p:grpSp>
            <p:grpSp>
              <p:nvGrpSpPr>
                <p:cNvPr id="82030" name="Group 232"/>
                <p:cNvGrpSpPr>
                  <a:grpSpLocks/>
                </p:cNvGrpSpPr>
                <p:nvPr/>
              </p:nvGrpSpPr>
              <p:grpSpPr bwMode="auto">
                <a:xfrm rot="-2421872">
                  <a:off x="1611" y="3406"/>
                  <a:ext cx="220" cy="155"/>
                  <a:chOff x="2956" y="1003"/>
                  <a:chExt cx="220" cy="155"/>
                </a:xfrm>
              </p:grpSpPr>
              <p:sp>
                <p:nvSpPr>
                  <p:cNvPr id="37" name="Freeform 233"/>
                  <p:cNvSpPr>
                    <a:spLocks/>
                  </p:cNvSpPr>
                  <p:nvPr/>
                </p:nvSpPr>
                <p:spPr bwMode="auto">
                  <a:xfrm>
                    <a:off x="2956" y="1002"/>
                    <a:ext cx="221" cy="155"/>
                  </a:xfrm>
                  <a:custGeom>
                    <a:avLst/>
                    <a:gdLst>
                      <a:gd name="T0" fmla="*/ 0 w 552"/>
                      <a:gd name="T1" fmla="*/ 0 h 464"/>
                      <a:gd name="T2" fmla="*/ 0 w 552"/>
                      <a:gd name="T3" fmla="*/ 0 h 464"/>
                      <a:gd name="T4" fmla="*/ 0 w 552"/>
                      <a:gd name="T5" fmla="*/ 0 h 464"/>
                      <a:gd name="T6" fmla="*/ 0 w 552"/>
                      <a:gd name="T7" fmla="*/ 0 h 464"/>
                      <a:gd name="T8" fmla="*/ 0 w 552"/>
                      <a:gd name="T9" fmla="*/ 0 h 464"/>
                      <a:gd name="T10" fmla="*/ 0 w 552"/>
                      <a:gd name="T11" fmla="*/ 0 h 464"/>
                      <a:gd name="T12" fmla="*/ 0 w 552"/>
                      <a:gd name="T13" fmla="*/ 0 h 464"/>
                      <a:gd name="T14" fmla="*/ 0 w 552"/>
                      <a:gd name="T15" fmla="*/ 0 h 464"/>
                      <a:gd name="T16" fmla="*/ 0 w 552"/>
                      <a:gd name="T17" fmla="*/ 0 h 464"/>
                      <a:gd name="T18" fmla="*/ 0 w 552"/>
                      <a:gd name="T19" fmla="*/ 0 h 4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552"/>
                      <a:gd name="T31" fmla="*/ 0 h 464"/>
                      <a:gd name="T32" fmla="*/ 552 w 552"/>
                      <a:gd name="T33" fmla="*/ 464 h 46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552" h="464">
                        <a:moveTo>
                          <a:pt x="208" y="32"/>
                        </a:moveTo>
                        <a:cubicBezTo>
                          <a:pt x="160" y="48"/>
                          <a:pt x="32" y="112"/>
                          <a:pt x="16" y="176"/>
                        </a:cubicBezTo>
                        <a:cubicBezTo>
                          <a:pt x="0" y="240"/>
                          <a:pt x="56" y="368"/>
                          <a:pt x="112" y="416"/>
                        </a:cubicBezTo>
                        <a:cubicBezTo>
                          <a:pt x="168" y="464"/>
                          <a:pt x="288" y="464"/>
                          <a:pt x="352" y="464"/>
                        </a:cubicBezTo>
                        <a:cubicBezTo>
                          <a:pt x="416" y="464"/>
                          <a:pt x="464" y="456"/>
                          <a:pt x="496" y="416"/>
                        </a:cubicBezTo>
                        <a:cubicBezTo>
                          <a:pt x="528" y="376"/>
                          <a:pt x="552" y="288"/>
                          <a:pt x="544" y="224"/>
                        </a:cubicBezTo>
                        <a:cubicBezTo>
                          <a:pt x="536" y="160"/>
                          <a:pt x="480" y="64"/>
                          <a:pt x="448" y="32"/>
                        </a:cubicBezTo>
                        <a:cubicBezTo>
                          <a:pt x="416" y="0"/>
                          <a:pt x="376" y="24"/>
                          <a:pt x="352" y="32"/>
                        </a:cubicBezTo>
                        <a:cubicBezTo>
                          <a:pt x="328" y="40"/>
                          <a:pt x="328" y="80"/>
                          <a:pt x="304" y="80"/>
                        </a:cubicBezTo>
                        <a:cubicBezTo>
                          <a:pt x="280" y="80"/>
                          <a:pt x="256" y="16"/>
                          <a:pt x="208" y="3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FF"/>
                      </a:gs>
                      <a:gs pos="50000">
                        <a:srgbClr val="FFCCFF"/>
                      </a:gs>
                      <a:gs pos="100000">
                        <a:srgbClr val="99CCFF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2032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2999" y="1023"/>
                    <a:ext cx="148" cy="134"/>
                    <a:chOff x="2690" y="1824"/>
                    <a:chExt cx="254" cy="242"/>
                  </a:xfrm>
                </p:grpSpPr>
                <p:sp>
                  <p:nvSpPr>
                    <p:cNvPr id="39" name="Oval 235"/>
                    <p:cNvSpPr>
                      <a:spLocks noChangeArrowheads="1"/>
                    </p:cNvSpPr>
                    <p:nvPr/>
                  </p:nvSpPr>
                  <p:spPr bwMode="auto">
                    <a:xfrm rot="-3256076">
                      <a:off x="2747" y="1830"/>
                      <a:ext cx="242" cy="16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40" name="Oval 236"/>
                    <p:cNvSpPr>
                      <a:spLocks noChangeArrowheads="1"/>
                    </p:cNvSpPr>
                    <p:nvPr/>
                  </p:nvSpPr>
                  <p:spPr bwMode="auto">
                    <a:xfrm rot="370736">
                      <a:off x="2692" y="1852"/>
                      <a:ext cx="217" cy="1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</p:grpSp>
          </p:grpSp>
        </p:grpSp>
        <p:sp>
          <p:nvSpPr>
            <p:cNvPr id="21" name="Text Box 237"/>
            <p:cNvSpPr txBox="1">
              <a:spLocks noChangeArrowheads="1"/>
            </p:cNvSpPr>
            <p:nvPr/>
          </p:nvSpPr>
          <p:spPr bwMode="auto">
            <a:xfrm>
              <a:off x="5508515" y="1412206"/>
              <a:ext cx="939726" cy="33973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600">
                  <a:solidFill>
                    <a:srgbClr val="C00000"/>
                  </a:solidFill>
                  <a:latin typeface="+mn-lt"/>
                </a:rPr>
                <a:t>Stem cell</a:t>
              </a:r>
            </a:p>
          </p:txBody>
        </p:sp>
        <p:sp>
          <p:nvSpPr>
            <p:cNvPr id="22" name="Text Box 238"/>
            <p:cNvSpPr txBox="1">
              <a:spLocks noChangeArrowheads="1"/>
            </p:cNvSpPr>
            <p:nvPr/>
          </p:nvSpPr>
          <p:spPr bwMode="auto">
            <a:xfrm>
              <a:off x="5003730" y="2493312"/>
              <a:ext cx="1742937" cy="338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600">
                  <a:solidFill>
                    <a:srgbClr val="C00000"/>
                  </a:solidFill>
                  <a:latin typeface="+mn-lt"/>
                </a:rPr>
                <a:t>Microenvironment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71964" y="1340768"/>
              <a:ext cx="2376300" cy="147640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AU"/>
            </a:p>
          </p:txBody>
        </p: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H="1">
              <a:off x="5868850" y="1751937"/>
              <a:ext cx="109528" cy="23654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73"/>
            <p:cNvSpPr txBox="1">
              <a:spLocks noChangeArrowheads="1"/>
            </p:cNvSpPr>
            <p:nvPr/>
          </p:nvSpPr>
          <p:spPr bwMode="auto">
            <a:xfrm>
              <a:off x="2809979" y="1340768"/>
              <a:ext cx="1665156" cy="36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dirty="0">
                  <a:latin typeface="+mn-lt"/>
                </a:rPr>
                <a:t>What to repair?</a:t>
              </a:r>
            </a:p>
          </p:txBody>
        </p:sp>
      </p:grpSp>
      <p:grpSp>
        <p:nvGrpSpPr>
          <p:cNvPr id="65" name="Group 276"/>
          <p:cNvGrpSpPr>
            <a:grpSpLocks/>
          </p:cNvGrpSpPr>
          <p:nvPr/>
        </p:nvGrpSpPr>
        <p:grpSpPr bwMode="auto">
          <a:xfrm>
            <a:off x="2530925" y="947643"/>
            <a:ext cx="4175125" cy="1476375"/>
            <a:chOff x="4283968" y="2959975"/>
            <a:chExt cx="4176464" cy="1477137"/>
          </a:xfrm>
        </p:grpSpPr>
        <p:grpSp>
          <p:nvGrpSpPr>
            <p:cNvPr id="81929" name="Group 101"/>
            <p:cNvGrpSpPr>
              <a:grpSpLocks/>
            </p:cNvGrpSpPr>
            <p:nvPr/>
          </p:nvGrpSpPr>
          <p:grpSpPr bwMode="auto">
            <a:xfrm>
              <a:off x="6084770" y="2959975"/>
              <a:ext cx="2375662" cy="1477137"/>
              <a:chOff x="5076877" y="1412776"/>
              <a:chExt cx="3239539" cy="1800200"/>
            </a:xfrm>
          </p:grpSpPr>
          <p:grpSp>
            <p:nvGrpSpPr>
              <p:cNvPr id="81931" name="Group 158"/>
              <p:cNvGrpSpPr>
                <a:grpSpLocks/>
              </p:cNvGrpSpPr>
              <p:nvPr/>
            </p:nvGrpSpPr>
            <p:grpSpPr bwMode="auto">
              <a:xfrm>
                <a:off x="5148064" y="1842542"/>
                <a:ext cx="2740025" cy="882650"/>
                <a:chOff x="112" y="2377"/>
                <a:chExt cx="3995" cy="1356"/>
              </a:xfrm>
            </p:grpSpPr>
            <p:grpSp>
              <p:nvGrpSpPr>
                <p:cNvPr id="81936" name="Group 159"/>
                <p:cNvGrpSpPr>
                  <a:grpSpLocks/>
                </p:cNvGrpSpPr>
                <p:nvPr/>
              </p:nvGrpSpPr>
              <p:grpSpPr bwMode="auto">
                <a:xfrm>
                  <a:off x="112" y="2377"/>
                  <a:ext cx="3995" cy="1356"/>
                  <a:chOff x="112" y="2377"/>
                  <a:chExt cx="3995" cy="1356"/>
                </a:xfrm>
              </p:grpSpPr>
              <p:sp>
                <p:nvSpPr>
                  <p:cNvPr id="154" name="Freeform 160"/>
                  <p:cNvSpPr>
                    <a:spLocks/>
                  </p:cNvSpPr>
                  <p:nvPr/>
                </p:nvSpPr>
                <p:spPr bwMode="auto">
                  <a:xfrm>
                    <a:off x="112" y="2377"/>
                    <a:ext cx="3956" cy="1282"/>
                  </a:xfrm>
                  <a:custGeom>
                    <a:avLst/>
                    <a:gdLst>
                      <a:gd name="T0" fmla="*/ 30 w 5172"/>
                      <a:gd name="T1" fmla="*/ 1184 h 1296"/>
                      <a:gd name="T2" fmla="*/ 24 w 5172"/>
                      <a:gd name="T3" fmla="*/ 1150 h 1296"/>
                      <a:gd name="T4" fmla="*/ 11 w 5172"/>
                      <a:gd name="T5" fmla="*/ 1074 h 1296"/>
                      <a:gd name="T6" fmla="*/ 6 w 5172"/>
                      <a:gd name="T7" fmla="*/ 1015 h 1296"/>
                      <a:gd name="T8" fmla="*/ 0 w 5172"/>
                      <a:gd name="T9" fmla="*/ 930 h 1296"/>
                      <a:gd name="T10" fmla="*/ 4 w 5172"/>
                      <a:gd name="T11" fmla="*/ 577 h 1296"/>
                      <a:gd name="T12" fmla="*/ 5 w 5172"/>
                      <a:gd name="T13" fmla="*/ 533 h 1296"/>
                      <a:gd name="T14" fmla="*/ 9 w 5172"/>
                      <a:gd name="T15" fmla="*/ 484 h 1296"/>
                      <a:gd name="T16" fmla="*/ 31 w 5172"/>
                      <a:gd name="T17" fmla="*/ 290 h 1296"/>
                      <a:gd name="T18" fmla="*/ 47 w 5172"/>
                      <a:gd name="T19" fmla="*/ 245 h 1296"/>
                      <a:gd name="T20" fmla="*/ 79 w 5172"/>
                      <a:gd name="T21" fmla="*/ 339 h 1296"/>
                      <a:gd name="T22" fmla="*/ 103 w 5172"/>
                      <a:gd name="T23" fmla="*/ 346 h 1296"/>
                      <a:gd name="T24" fmla="*/ 113 w 5172"/>
                      <a:gd name="T25" fmla="*/ 373 h 1296"/>
                      <a:gd name="T26" fmla="*/ 135 w 5172"/>
                      <a:gd name="T27" fmla="*/ 355 h 1296"/>
                      <a:gd name="T28" fmla="*/ 144 w 5172"/>
                      <a:gd name="T29" fmla="*/ 326 h 1296"/>
                      <a:gd name="T30" fmla="*/ 153 w 5172"/>
                      <a:gd name="T31" fmla="*/ 290 h 1296"/>
                      <a:gd name="T32" fmla="*/ 162 w 5172"/>
                      <a:gd name="T33" fmla="*/ 239 h 1296"/>
                      <a:gd name="T34" fmla="*/ 184 w 5172"/>
                      <a:gd name="T35" fmla="*/ 123 h 1296"/>
                      <a:gd name="T36" fmla="*/ 307 w 5172"/>
                      <a:gd name="T37" fmla="*/ 179 h 1296"/>
                      <a:gd name="T38" fmla="*/ 323 w 5172"/>
                      <a:gd name="T39" fmla="*/ 152 h 1296"/>
                      <a:gd name="T40" fmla="*/ 325 w 5172"/>
                      <a:gd name="T41" fmla="*/ 132 h 1296"/>
                      <a:gd name="T42" fmla="*/ 331 w 5172"/>
                      <a:gd name="T43" fmla="*/ 96 h 1296"/>
                      <a:gd name="T44" fmla="*/ 337 w 5172"/>
                      <a:gd name="T45" fmla="*/ 50 h 1296"/>
                      <a:gd name="T46" fmla="*/ 340 w 5172"/>
                      <a:gd name="T47" fmla="*/ 40 h 1296"/>
                      <a:gd name="T48" fmla="*/ 375 w 5172"/>
                      <a:gd name="T49" fmla="*/ 68 h 1296"/>
                      <a:gd name="T50" fmla="*/ 381 w 5172"/>
                      <a:gd name="T51" fmla="*/ 87 h 1296"/>
                      <a:gd name="T52" fmla="*/ 392 w 5172"/>
                      <a:gd name="T53" fmla="*/ 68 h 1296"/>
                      <a:gd name="T54" fmla="*/ 420 w 5172"/>
                      <a:gd name="T55" fmla="*/ 50 h 1296"/>
                      <a:gd name="T56" fmla="*/ 452 w 5172"/>
                      <a:gd name="T57" fmla="*/ 59 h 1296"/>
                      <a:gd name="T58" fmla="*/ 471 w 5172"/>
                      <a:gd name="T59" fmla="*/ 114 h 1296"/>
                      <a:gd name="T60" fmla="*/ 497 w 5172"/>
                      <a:gd name="T61" fmla="*/ 179 h 1296"/>
                      <a:gd name="T62" fmla="*/ 510 w 5172"/>
                      <a:gd name="T63" fmla="*/ 216 h 1296"/>
                      <a:gd name="T64" fmla="*/ 536 w 5172"/>
                      <a:gd name="T65" fmla="*/ 233 h 1296"/>
                      <a:gd name="T66" fmla="*/ 549 w 5172"/>
                      <a:gd name="T67" fmla="*/ 263 h 1296"/>
                      <a:gd name="T68" fmla="*/ 558 w 5172"/>
                      <a:gd name="T69" fmla="*/ 317 h 1296"/>
                      <a:gd name="T70" fmla="*/ 564 w 5172"/>
                      <a:gd name="T71" fmla="*/ 346 h 1296"/>
                      <a:gd name="T72" fmla="*/ 571 w 5172"/>
                      <a:gd name="T73" fmla="*/ 392 h 1296"/>
                      <a:gd name="T74" fmla="*/ 585 w 5172"/>
                      <a:gd name="T75" fmla="*/ 493 h 1296"/>
                      <a:gd name="T76" fmla="*/ 591 w 5172"/>
                      <a:gd name="T77" fmla="*/ 533 h 1296"/>
                      <a:gd name="T78" fmla="*/ 597 w 5172"/>
                      <a:gd name="T79" fmla="*/ 577 h 1296"/>
                      <a:gd name="T80" fmla="*/ 602 w 5172"/>
                      <a:gd name="T81" fmla="*/ 660 h 1296"/>
                      <a:gd name="T82" fmla="*/ 605 w 5172"/>
                      <a:gd name="T83" fmla="*/ 753 h 1296"/>
                      <a:gd name="T84" fmla="*/ 606 w 5172"/>
                      <a:gd name="T85" fmla="*/ 780 h 1296"/>
                      <a:gd name="T86" fmla="*/ 598 w 5172"/>
                      <a:gd name="T87" fmla="*/ 905 h 1296"/>
                      <a:gd name="T88" fmla="*/ 577 w 5172"/>
                      <a:gd name="T89" fmla="*/ 938 h 1296"/>
                      <a:gd name="T90" fmla="*/ 539 w 5172"/>
                      <a:gd name="T91" fmla="*/ 965 h 1296"/>
                      <a:gd name="T92" fmla="*/ 510 w 5172"/>
                      <a:gd name="T93" fmla="*/ 1006 h 1296"/>
                      <a:gd name="T94" fmla="*/ 467 w 5172"/>
                      <a:gd name="T95" fmla="*/ 1006 h 1296"/>
                      <a:gd name="T96" fmla="*/ 435 w 5172"/>
                      <a:gd name="T97" fmla="*/ 956 h 1296"/>
                      <a:gd name="T98" fmla="*/ 368 w 5172"/>
                      <a:gd name="T99" fmla="*/ 956 h 1296"/>
                      <a:gd name="T100" fmla="*/ 339 w 5172"/>
                      <a:gd name="T101" fmla="*/ 990 h 1296"/>
                      <a:gd name="T102" fmla="*/ 260 w 5172"/>
                      <a:gd name="T103" fmla="*/ 1015 h 1296"/>
                      <a:gd name="T104" fmla="*/ 217 w 5172"/>
                      <a:gd name="T105" fmla="*/ 1091 h 1296"/>
                      <a:gd name="T106" fmla="*/ 206 w 5172"/>
                      <a:gd name="T107" fmla="*/ 1116 h 1296"/>
                      <a:gd name="T108" fmla="*/ 189 w 5172"/>
                      <a:gd name="T109" fmla="*/ 1150 h 1296"/>
                      <a:gd name="T110" fmla="*/ 58 w 5172"/>
                      <a:gd name="T111" fmla="*/ 1124 h 1296"/>
                      <a:gd name="T112" fmla="*/ 43 w 5172"/>
                      <a:gd name="T113" fmla="*/ 1159 h 1296"/>
                      <a:gd name="T114" fmla="*/ 26 w 5172"/>
                      <a:gd name="T115" fmla="*/ 1192 h 1296"/>
                      <a:gd name="T116" fmla="*/ 30 w 5172"/>
                      <a:gd name="T117" fmla="*/ 1184 h 129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5172"/>
                      <a:gd name="T178" fmla="*/ 0 h 1296"/>
                      <a:gd name="T179" fmla="*/ 5172 w 5172"/>
                      <a:gd name="T180" fmla="*/ 1296 h 129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5172" h="1296">
                        <a:moveTo>
                          <a:pt x="256" y="1283"/>
                        </a:moveTo>
                        <a:cubicBezTo>
                          <a:pt x="238" y="1271"/>
                          <a:pt x="216" y="1263"/>
                          <a:pt x="201" y="1247"/>
                        </a:cubicBezTo>
                        <a:cubicBezTo>
                          <a:pt x="164" y="1209"/>
                          <a:pt x="147" y="1179"/>
                          <a:pt x="101" y="1164"/>
                        </a:cubicBezTo>
                        <a:cubicBezTo>
                          <a:pt x="90" y="1131"/>
                          <a:pt x="74" y="1126"/>
                          <a:pt x="55" y="1100"/>
                        </a:cubicBezTo>
                        <a:cubicBezTo>
                          <a:pt x="25" y="1058"/>
                          <a:pt x="21" y="1049"/>
                          <a:pt x="0" y="1009"/>
                        </a:cubicBezTo>
                        <a:cubicBezTo>
                          <a:pt x="6" y="877"/>
                          <a:pt x="12" y="754"/>
                          <a:pt x="37" y="625"/>
                        </a:cubicBezTo>
                        <a:cubicBezTo>
                          <a:pt x="40" y="610"/>
                          <a:pt x="40" y="593"/>
                          <a:pt x="46" y="579"/>
                        </a:cubicBezTo>
                        <a:cubicBezTo>
                          <a:pt x="55" y="559"/>
                          <a:pt x="83" y="524"/>
                          <a:pt x="83" y="524"/>
                        </a:cubicBezTo>
                        <a:cubicBezTo>
                          <a:pt x="107" y="429"/>
                          <a:pt x="185" y="367"/>
                          <a:pt x="265" y="314"/>
                        </a:cubicBezTo>
                        <a:cubicBezTo>
                          <a:pt x="286" y="235"/>
                          <a:pt x="318" y="260"/>
                          <a:pt x="403" y="268"/>
                        </a:cubicBezTo>
                        <a:cubicBezTo>
                          <a:pt x="497" y="292"/>
                          <a:pt x="577" y="361"/>
                          <a:pt x="677" y="369"/>
                        </a:cubicBezTo>
                        <a:cubicBezTo>
                          <a:pt x="744" y="374"/>
                          <a:pt x="811" y="375"/>
                          <a:pt x="878" y="378"/>
                        </a:cubicBezTo>
                        <a:cubicBezTo>
                          <a:pt x="945" y="400"/>
                          <a:pt x="914" y="391"/>
                          <a:pt x="969" y="405"/>
                        </a:cubicBezTo>
                        <a:cubicBezTo>
                          <a:pt x="1030" y="399"/>
                          <a:pt x="1091" y="397"/>
                          <a:pt x="1152" y="387"/>
                        </a:cubicBezTo>
                        <a:cubicBezTo>
                          <a:pt x="1190" y="381"/>
                          <a:pt x="1196" y="368"/>
                          <a:pt x="1225" y="351"/>
                        </a:cubicBezTo>
                        <a:cubicBezTo>
                          <a:pt x="1297" y="309"/>
                          <a:pt x="1225" y="355"/>
                          <a:pt x="1308" y="314"/>
                        </a:cubicBezTo>
                        <a:cubicBezTo>
                          <a:pt x="1336" y="300"/>
                          <a:pt x="1355" y="276"/>
                          <a:pt x="1381" y="259"/>
                        </a:cubicBezTo>
                        <a:cubicBezTo>
                          <a:pt x="1415" y="192"/>
                          <a:pt x="1494" y="154"/>
                          <a:pt x="1564" y="131"/>
                        </a:cubicBezTo>
                        <a:cubicBezTo>
                          <a:pt x="1915" y="134"/>
                          <a:pt x="2323" y="0"/>
                          <a:pt x="2615" y="195"/>
                        </a:cubicBezTo>
                        <a:cubicBezTo>
                          <a:pt x="2661" y="187"/>
                          <a:pt x="2716" y="197"/>
                          <a:pt x="2752" y="168"/>
                        </a:cubicBezTo>
                        <a:cubicBezTo>
                          <a:pt x="2761" y="161"/>
                          <a:pt x="2763" y="147"/>
                          <a:pt x="2771" y="140"/>
                        </a:cubicBezTo>
                        <a:cubicBezTo>
                          <a:pt x="2787" y="126"/>
                          <a:pt x="2807" y="116"/>
                          <a:pt x="2825" y="104"/>
                        </a:cubicBezTo>
                        <a:cubicBezTo>
                          <a:pt x="2843" y="92"/>
                          <a:pt x="2853" y="70"/>
                          <a:pt x="2871" y="58"/>
                        </a:cubicBezTo>
                        <a:cubicBezTo>
                          <a:pt x="2880" y="52"/>
                          <a:pt x="2890" y="46"/>
                          <a:pt x="2899" y="40"/>
                        </a:cubicBezTo>
                        <a:cubicBezTo>
                          <a:pt x="2996" y="54"/>
                          <a:pt x="3094" y="64"/>
                          <a:pt x="3191" y="76"/>
                        </a:cubicBezTo>
                        <a:cubicBezTo>
                          <a:pt x="3209" y="82"/>
                          <a:pt x="3227" y="96"/>
                          <a:pt x="3246" y="95"/>
                        </a:cubicBezTo>
                        <a:cubicBezTo>
                          <a:pt x="3277" y="93"/>
                          <a:pt x="3306" y="79"/>
                          <a:pt x="3337" y="76"/>
                        </a:cubicBezTo>
                        <a:cubicBezTo>
                          <a:pt x="3419" y="67"/>
                          <a:pt x="3502" y="64"/>
                          <a:pt x="3584" y="58"/>
                        </a:cubicBezTo>
                        <a:cubicBezTo>
                          <a:pt x="3665" y="6"/>
                          <a:pt x="3772" y="39"/>
                          <a:pt x="3859" y="67"/>
                        </a:cubicBezTo>
                        <a:cubicBezTo>
                          <a:pt x="3907" y="99"/>
                          <a:pt x="3962" y="100"/>
                          <a:pt x="4014" y="122"/>
                        </a:cubicBezTo>
                        <a:cubicBezTo>
                          <a:pt x="4089" y="154"/>
                          <a:pt x="4165" y="172"/>
                          <a:pt x="4243" y="195"/>
                        </a:cubicBezTo>
                        <a:cubicBezTo>
                          <a:pt x="4273" y="204"/>
                          <a:pt x="4319" y="229"/>
                          <a:pt x="4352" y="232"/>
                        </a:cubicBezTo>
                        <a:cubicBezTo>
                          <a:pt x="4487" y="245"/>
                          <a:pt x="4413" y="239"/>
                          <a:pt x="4572" y="250"/>
                        </a:cubicBezTo>
                        <a:cubicBezTo>
                          <a:pt x="4609" y="257"/>
                          <a:pt x="4650" y="263"/>
                          <a:pt x="4681" y="287"/>
                        </a:cubicBezTo>
                        <a:cubicBezTo>
                          <a:pt x="4757" y="346"/>
                          <a:pt x="4696" y="322"/>
                          <a:pt x="4755" y="341"/>
                        </a:cubicBezTo>
                        <a:cubicBezTo>
                          <a:pt x="4775" y="402"/>
                          <a:pt x="4745" y="338"/>
                          <a:pt x="4809" y="378"/>
                        </a:cubicBezTo>
                        <a:cubicBezTo>
                          <a:pt x="4921" y="449"/>
                          <a:pt x="4774" y="394"/>
                          <a:pt x="4864" y="424"/>
                        </a:cubicBezTo>
                        <a:cubicBezTo>
                          <a:pt x="4915" y="473"/>
                          <a:pt x="4923" y="498"/>
                          <a:pt x="4992" y="533"/>
                        </a:cubicBezTo>
                        <a:cubicBezTo>
                          <a:pt x="5040" y="604"/>
                          <a:pt x="4975" y="518"/>
                          <a:pt x="5047" y="579"/>
                        </a:cubicBezTo>
                        <a:cubicBezTo>
                          <a:pt x="5062" y="592"/>
                          <a:pt x="5070" y="611"/>
                          <a:pt x="5084" y="625"/>
                        </a:cubicBezTo>
                        <a:cubicBezTo>
                          <a:pt x="5100" y="657"/>
                          <a:pt x="5109" y="687"/>
                          <a:pt x="5129" y="716"/>
                        </a:cubicBezTo>
                        <a:cubicBezTo>
                          <a:pt x="5143" y="780"/>
                          <a:pt x="5134" y="748"/>
                          <a:pt x="5157" y="817"/>
                        </a:cubicBezTo>
                        <a:cubicBezTo>
                          <a:pt x="5160" y="826"/>
                          <a:pt x="5166" y="844"/>
                          <a:pt x="5166" y="844"/>
                        </a:cubicBezTo>
                        <a:cubicBezTo>
                          <a:pt x="5150" y="941"/>
                          <a:pt x="5172" y="961"/>
                          <a:pt x="5093" y="981"/>
                        </a:cubicBezTo>
                        <a:cubicBezTo>
                          <a:pt x="5051" y="1026"/>
                          <a:pt x="4975" y="1014"/>
                          <a:pt x="4919" y="1018"/>
                        </a:cubicBezTo>
                        <a:cubicBezTo>
                          <a:pt x="4795" y="1049"/>
                          <a:pt x="4798" y="1038"/>
                          <a:pt x="4599" y="1045"/>
                        </a:cubicBezTo>
                        <a:cubicBezTo>
                          <a:pt x="4509" y="1078"/>
                          <a:pt x="4454" y="1084"/>
                          <a:pt x="4352" y="1091"/>
                        </a:cubicBezTo>
                        <a:cubicBezTo>
                          <a:pt x="4199" y="1122"/>
                          <a:pt x="4264" y="1108"/>
                          <a:pt x="3987" y="1091"/>
                        </a:cubicBezTo>
                        <a:cubicBezTo>
                          <a:pt x="3884" y="1062"/>
                          <a:pt x="3817" y="1049"/>
                          <a:pt x="3703" y="1036"/>
                        </a:cubicBezTo>
                        <a:cubicBezTo>
                          <a:pt x="3513" y="1048"/>
                          <a:pt x="3327" y="1026"/>
                          <a:pt x="3136" y="1036"/>
                        </a:cubicBezTo>
                        <a:cubicBezTo>
                          <a:pt x="3053" y="1048"/>
                          <a:pt x="2974" y="1065"/>
                          <a:pt x="2889" y="1073"/>
                        </a:cubicBezTo>
                        <a:cubicBezTo>
                          <a:pt x="2673" y="1116"/>
                          <a:pt x="2431" y="1097"/>
                          <a:pt x="2222" y="1100"/>
                        </a:cubicBezTo>
                        <a:cubicBezTo>
                          <a:pt x="2092" y="1113"/>
                          <a:pt x="1975" y="1160"/>
                          <a:pt x="1847" y="1183"/>
                        </a:cubicBezTo>
                        <a:cubicBezTo>
                          <a:pt x="1779" y="1217"/>
                          <a:pt x="1846" y="1188"/>
                          <a:pt x="1756" y="1210"/>
                        </a:cubicBezTo>
                        <a:cubicBezTo>
                          <a:pt x="1701" y="1224"/>
                          <a:pt x="1666" y="1238"/>
                          <a:pt x="1609" y="1247"/>
                        </a:cubicBezTo>
                        <a:cubicBezTo>
                          <a:pt x="1149" y="1220"/>
                          <a:pt x="1058" y="1212"/>
                          <a:pt x="494" y="1219"/>
                        </a:cubicBezTo>
                        <a:cubicBezTo>
                          <a:pt x="450" y="1228"/>
                          <a:pt x="409" y="1242"/>
                          <a:pt x="366" y="1256"/>
                        </a:cubicBezTo>
                        <a:cubicBezTo>
                          <a:pt x="320" y="1271"/>
                          <a:pt x="267" y="1276"/>
                          <a:pt x="220" y="1292"/>
                        </a:cubicBezTo>
                        <a:cubicBezTo>
                          <a:pt x="208" y="1296"/>
                          <a:pt x="244" y="1286"/>
                          <a:pt x="256" y="128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>
                          <a:alpha val="18999"/>
                        </a:schemeClr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1972" name="Group 161"/>
                  <p:cNvGrpSpPr>
                    <a:grpSpLocks/>
                  </p:cNvGrpSpPr>
                  <p:nvPr/>
                </p:nvGrpSpPr>
                <p:grpSpPr bwMode="auto">
                  <a:xfrm rot="-278939">
                    <a:off x="344" y="3559"/>
                    <a:ext cx="3716" cy="174"/>
                    <a:chOff x="1153" y="2958"/>
                    <a:chExt cx="4040" cy="911"/>
                  </a:xfrm>
                </p:grpSpPr>
                <p:sp>
                  <p:nvSpPr>
                    <p:cNvPr id="186" name="Line 1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41" y="2876"/>
                      <a:ext cx="3498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87" name="Line 1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6" y="3019"/>
                      <a:ext cx="3494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88" name="Line 1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08" y="3177"/>
                      <a:ext cx="3498" cy="26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89" name="Line 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4" y="3278"/>
                      <a:ext cx="3494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0" name="Line 1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79" y="3418"/>
                      <a:ext cx="3498" cy="2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1" name="Line 1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07" y="2898"/>
                      <a:ext cx="1047" cy="8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2" name="Line 1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53" y="3045"/>
                      <a:ext cx="1047" cy="74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3" name="Line 1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43" y="2992"/>
                      <a:ext cx="1047" cy="8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4" name="Line 1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1" y="2930"/>
                      <a:ext cx="1047" cy="8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5" name="Line 1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0" y="2943"/>
                      <a:ext cx="1047" cy="82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96" name="Line 1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67" y="2893"/>
                      <a:ext cx="1047" cy="7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hlink">
                          <a:alpha val="59999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6" name="Freeform 173"/>
                  <p:cNvSpPr>
                    <a:spLocks/>
                  </p:cNvSpPr>
                  <p:nvPr/>
                </p:nvSpPr>
                <p:spPr bwMode="auto">
                  <a:xfrm rot="-149054">
                    <a:off x="349" y="3219"/>
                    <a:ext cx="3713" cy="330"/>
                  </a:xfrm>
                  <a:custGeom>
                    <a:avLst/>
                    <a:gdLst>
                      <a:gd name="T0" fmla="*/ 0 w 4521"/>
                      <a:gd name="T1" fmla="*/ 17 h 503"/>
                      <a:gd name="T2" fmla="*/ 17 w 4521"/>
                      <a:gd name="T3" fmla="*/ 12 h 503"/>
                      <a:gd name="T4" fmla="*/ 30 w 4521"/>
                      <a:gd name="T5" fmla="*/ 11 h 503"/>
                      <a:gd name="T6" fmla="*/ 39 w 4521"/>
                      <a:gd name="T7" fmla="*/ 9 h 503"/>
                      <a:gd name="T8" fmla="*/ 49 w 4521"/>
                      <a:gd name="T9" fmla="*/ 9 h 503"/>
                      <a:gd name="T10" fmla="*/ 76 w 4521"/>
                      <a:gd name="T11" fmla="*/ 7 h 503"/>
                      <a:gd name="T12" fmla="*/ 218 w 4521"/>
                      <a:gd name="T13" fmla="*/ 4 h 503"/>
                      <a:gd name="T14" fmla="*/ 422 w 4521"/>
                      <a:gd name="T15" fmla="*/ 4 h 503"/>
                      <a:gd name="T16" fmla="*/ 449 w 4521"/>
                      <a:gd name="T17" fmla="*/ 2 h 503"/>
                      <a:gd name="T18" fmla="*/ 544 w 4521"/>
                      <a:gd name="T19" fmla="*/ 2 h 503"/>
                      <a:gd name="T20" fmla="*/ 638 w 4521"/>
                      <a:gd name="T21" fmla="*/ 1 h 503"/>
                      <a:gd name="T22" fmla="*/ 703 w 4521"/>
                      <a:gd name="T23" fmla="*/ 3 h 503"/>
                      <a:gd name="T24" fmla="*/ 781 w 4521"/>
                      <a:gd name="T25" fmla="*/ 3 h 503"/>
                      <a:gd name="T26" fmla="*/ 860 w 4521"/>
                      <a:gd name="T27" fmla="*/ 5 h 503"/>
                      <a:gd name="T28" fmla="*/ 892 w 4521"/>
                      <a:gd name="T29" fmla="*/ 6 h 503"/>
                      <a:gd name="T30" fmla="*/ 922 w 4521"/>
                      <a:gd name="T31" fmla="*/ 7 h 503"/>
                      <a:gd name="T32" fmla="*/ 940 w 4521"/>
                      <a:gd name="T33" fmla="*/ 8 h 503"/>
                      <a:gd name="T34" fmla="*/ 923 w 4521"/>
                      <a:gd name="T35" fmla="*/ 9 h 503"/>
                      <a:gd name="T36" fmla="*/ 906 w 4521"/>
                      <a:gd name="T37" fmla="*/ 10 h 503"/>
                      <a:gd name="T38" fmla="*/ 870 w 4521"/>
                      <a:gd name="T39" fmla="*/ 12 h 503"/>
                      <a:gd name="T40" fmla="*/ 801 w 4521"/>
                      <a:gd name="T41" fmla="*/ 13 h 503"/>
                      <a:gd name="T42" fmla="*/ 694 w 4521"/>
                      <a:gd name="T43" fmla="*/ 15 h 503"/>
                      <a:gd name="T44" fmla="*/ 611 w 4521"/>
                      <a:gd name="T45" fmla="*/ 13 h 503"/>
                      <a:gd name="T46" fmla="*/ 606 w 4521"/>
                      <a:gd name="T47" fmla="*/ 12 h 503"/>
                      <a:gd name="T48" fmla="*/ 0 w 4521"/>
                      <a:gd name="T49" fmla="*/ 17 h 5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4521"/>
                      <a:gd name="T76" fmla="*/ 0 h 503"/>
                      <a:gd name="T77" fmla="*/ 4521 w 4521"/>
                      <a:gd name="T78" fmla="*/ 503 h 5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4521" h="503">
                        <a:moveTo>
                          <a:pt x="0" y="503"/>
                        </a:moveTo>
                        <a:cubicBezTo>
                          <a:pt x="19" y="447"/>
                          <a:pt x="22" y="363"/>
                          <a:pt x="87" y="337"/>
                        </a:cubicBezTo>
                        <a:cubicBezTo>
                          <a:pt x="107" y="329"/>
                          <a:pt x="128" y="326"/>
                          <a:pt x="148" y="320"/>
                        </a:cubicBezTo>
                        <a:cubicBezTo>
                          <a:pt x="164" y="304"/>
                          <a:pt x="174" y="281"/>
                          <a:pt x="192" y="267"/>
                        </a:cubicBezTo>
                        <a:cubicBezTo>
                          <a:pt x="204" y="258"/>
                          <a:pt x="221" y="256"/>
                          <a:pt x="235" y="250"/>
                        </a:cubicBezTo>
                        <a:cubicBezTo>
                          <a:pt x="306" y="218"/>
                          <a:pt x="268" y="220"/>
                          <a:pt x="366" y="197"/>
                        </a:cubicBezTo>
                        <a:cubicBezTo>
                          <a:pt x="521" y="50"/>
                          <a:pt x="990" y="121"/>
                          <a:pt x="1047" y="119"/>
                        </a:cubicBezTo>
                        <a:cubicBezTo>
                          <a:pt x="1426" y="124"/>
                          <a:pt x="1687" y="144"/>
                          <a:pt x="2033" y="119"/>
                        </a:cubicBezTo>
                        <a:cubicBezTo>
                          <a:pt x="2071" y="93"/>
                          <a:pt x="2111" y="81"/>
                          <a:pt x="2155" y="67"/>
                        </a:cubicBezTo>
                        <a:cubicBezTo>
                          <a:pt x="2340" y="73"/>
                          <a:pt x="2442" y="85"/>
                          <a:pt x="2618" y="67"/>
                        </a:cubicBezTo>
                        <a:cubicBezTo>
                          <a:pt x="2681" y="0"/>
                          <a:pt x="3008" y="38"/>
                          <a:pt x="3072" y="40"/>
                        </a:cubicBezTo>
                        <a:cubicBezTo>
                          <a:pt x="3176" y="58"/>
                          <a:pt x="3280" y="69"/>
                          <a:pt x="3386" y="75"/>
                        </a:cubicBezTo>
                        <a:cubicBezTo>
                          <a:pt x="3492" y="112"/>
                          <a:pt x="3677" y="99"/>
                          <a:pt x="3761" y="101"/>
                        </a:cubicBezTo>
                        <a:cubicBezTo>
                          <a:pt x="3881" y="143"/>
                          <a:pt x="4011" y="147"/>
                          <a:pt x="4137" y="154"/>
                        </a:cubicBezTo>
                        <a:cubicBezTo>
                          <a:pt x="4240" y="176"/>
                          <a:pt x="4106" y="150"/>
                          <a:pt x="4294" y="171"/>
                        </a:cubicBezTo>
                        <a:cubicBezTo>
                          <a:pt x="4342" y="176"/>
                          <a:pt x="4386" y="210"/>
                          <a:pt x="4433" y="215"/>
                        </a:cubicBezTo>
                        <a:cubicBezTo>
                          <a:pt x="4462" y="218"/>
                          <a:pt x="4492" y="221"/>
                          <a:pt x="4521" y="224"/>
                        </a:cubicBezTo>
                        <a:cubicBezTo>
                          <a:pt x="4495" y="249"/>
                          <a:pt x="4475" y="247"/>
                          <a:pt x="4442" y="259"/>
                        </a:cubicBezTo>
                        <a:cubicBezTo>
                          <a:pt x="4412" y="270"/>
                          <a:pt x="4386" y="284"/>
                          <a:pt x="4355" y="293"/>
                        </a:cubicBezTo>
                        <a:cubicBezTo>
                          <a:pt x="4316" y="332"/>
                          <a:pt x="4241" y="339"/>
                          <a:pt x="4189" y="346"/>
                        </a:cubicBezTo>
                        <a:cubicBezTo>
                          <a:pt x="4077" y="361"/>
                          <a:pt x="3969" y="387"/>
                          <a:pt x="3857" y="398"/>
                        </a:cubicBezTo>
                        <a:cubicBezTo>
                          <a:pt x="3691" y="441"/>
                          <a:pt x="3512" y="441"/>
                          <a:pt x="3342" y="451"/>
                        </a:cubicBezTo>
                        <a:cubicBezTo>
                          <a:pt x="3183" y="500"/>
                          <a:pt x="3078" y="410"/>
                          <a:pt x="2941" y="372"/>
                        </a:cubicBezTo>
                        <a:cubicBezTo>
                          <a:pt x="2932" y="366"/>
                          <a:pt x="2915" y="355"/>
                          <a:pt x="2915" y="355"/>
                        </a:cubicBezTo>
                        <a:lnTo>
                          <a:pt x="0" y="50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12700" cap="flat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AU">
                      <a:latin typeface="+mn-lt"/>
                    </a:endParaRPr>
                  </a:p>
                </p:txBody>
              </p:sp>
              <p:grpSp>
                <p:nvGrpSpPr>
                  <p:cNvPr id="81974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2020" y="2929"/>
                    <a:ext cx="1368" cy="364"/>
                    <a:chOff x="2072" y="2929"/>
                    <a:chExt cx="1368" cy="364"/>
                  </a:xfrm>
                </p:grpSpPr>
                <p:grpSp>
                  <p:nvGrpSpPr>
                    <p:cNvPr id="81991" name="Group 175"/>
                    <p:cNvGrpSpPr>
                      <a:grpSpLocks/>
                    </p:cNvGrpSpPr>
                    <p:nvPr/>
                  </p:nvGrpSpPr>
                  <p:grpSpPr bwMode="auto">
                    <a:xfrm rot="-315881">
                      <a:off x="2072" y="2962"/>
                      <a:ext cx="423" cy="316"/>
                      <a:chOff x="1108" y="3475"/>
                      <a:chExt cx="729" cy="545"/>
                    </a:xfrm>
                  </p:grpSpPr>
                  <p:sp>
                    <p:nvSpPr>
                      <p:cNvPr id="184" name="Freeform 1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7" y="3476"/>
                        <a:ext cx="729" cy="544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85" name="Oval 177"/>
                      <p:cNvSpPr>
                        <a:spLocks noChangeArrowheads="1"/>
                      </p:cNvSpPr>
                      <p:nvPr/>
                    </p:nvSpPr>
                    <p:spPr bwMode="auto">
                      <a:xfrm rot="-6811284">
                        <a:off x="1339" y="3597"/>
                        <a:ext cx="210" cy="35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92" name="Group 1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79" y="2931"/>
                      <a:ext cx="424" cy="317"/>
                      <a:chOff x="2379" y="3838"/>
                      <a:chExt cx="424" cy="317"/>
                    </a:xfrm>
                  </p:grpSpPr>
                  <p:sp>
                    <p:nvSpPr>
                      <p:cNvPr id="182" name="Freeform 179"/>
                      <p:cNvSpPr>
                        <a:spLocks/>
                      </p:cNvSpPr>
                      <p:nvPr/>
                    </p:nvSpPr>
                    <p:spPr bwMode="auto">
                      <a:xfrm rot="-638826">
                        <a:off x="2378" y="3852"/>
                        <a:ext cx="414" cy="303"/>
                      </a:xfrm>
                      <a:custGeom>
                        <a:avLst/>
                        <a:gdLst>
                          <a:gd name="T0" fmla="*/ 0 w 729"/>
                          <a:gd name="T1" fmla="*/ 7 h 545"/>
                          <a:gd name="T2" fmla="*/ 1 w 729"/>
                          <a:gd name="T3" fmla="*/ 6 h 545"/>
                          <a:gd name="T4" fmla="*/ 1 w 729"/>
                          <a:gd name="T5" fmla="*/ 6 h 545"/>
                          <a:gd name="T6" fmla="*/ 2 w 729"/>
                          <a:gd name="T7" fmla="*/ 1 h 545"/>
                          <a:gd name="T8" fmla="*/ 6 w 729"/>
                          <a:gd name="T9" fmla="*/ 0 h 545"/>
                          <a:gd name="T10" fmla="*/ 8 w 729"/>
                          <a:gd name="T11" fmla="*/ 1 h 545"/>
                          <a:gd name="T12" fmla="*/ 9 w 729"/>
                          <a:gd name="T13" fmla="*/ 5 h 545"/>
                          <a:gd name="T14" fmla="*/ 9 w 729"/>
                          <a:gd name="T15" fmla="*/ 6 h 545"/>
                          <a:gd name="T16" fmla="*/ 9 w 729"/>
                          <a:gd name="T17" fmla="*/ 7 h 545"/>
                          <a:gd name="T18" fmla="*/ 2 w 729"/>
                          <a:gd name="T19" fmla="*/ 6 h 545"/>
                          <a:gd name="T20" fmla="*/ 0 w 729"/>
                          <a:gd name="T21" fmla="*/ 7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FF00"/>
                          </a:gs>
                          <a:gs pos="100000">
                            <a:srgbClr val="CC99FF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83" name="Oval 180"/>
                      <p:cNvSpPr>
                        <a:spLocks noChangeArrowheads="1"/>
                      </p:cNvSpPr>
                      <p:nvPr/>
                    </p:nvSpPr>
                    <p:spPr bwMode="auto">
                      <a:xfrm rot="-7450110">
                        <a:off x="2524" y="3914"/>
                        <a:ext cx="125" cy="202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accent1"/>
                          </a:gs>
                          <a:gs pos="100000">
                            <a:schemeClr val="fol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93" name="Group 181"/>
                    <p:cNvGrpSpPr>
                      <a:grpSpLocks/>
                    </p:cNvGrpSpPr>
                    <p:nvPr/>
                  </p:nvGrpSpPr>
                  <p:grpSpPr bwMode="auto">
                    <a:xfrm rot="228844">
                      <a:off x="2674" y="2929"/>
                      <a:ext cx="423" cy="316"/>
                      <a:chOff x="1108" y="3475"/>
                      <a:chExt cx="729" cy="545"/>
                    </a:xfrm>
                  </p:grpSpPr>
                  <p:sp>
                    <p:nvSpPr>
                      <p:cNvPr id="180" name="Freeform 1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7" y="3457"/>
                        <a:ext cx="702" cy="544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81" name="Oval 183"/>
                      <p:cNvSpPr>
                        <a:spLocks noChangeArrowheads="1"/>
                      </p:cNvSpPr>
                      <p:nvPr/>
                    </p:nvSpPr>
                    <p:spPr bwMode="auto">
                      <a:xfrm rot="-6811284">
                        <a:off x="1344" y="3586"/>
                        <a:ext cx="200" cy="35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94" name="Group 184"/>
                    <p:cNvGrpSpPr>
                      <a:grpSpLocks/>
                    </p:cNvGrpSpPr>
                    <p:nvPr/>
                  </p:nvGrpSpPr>
                  <p:grpSpPr bwMode="auto">
                    <a:xfrm rot="549720" flipH="1">
                      <a:off x="3016" y="2976"/>
                      <a:ext cx="424" cy="317"/>
                      <a:chOff x="1108" y="3475"/>
                      <a:chExt cx="729" cy="545"/>
                    </a:xfrm>
                  </p:grpSpPr>
                  <p:sp>
                    <p:nvSpPr>
                      <p:cNvPr id="178" name="Freeform 1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8" y="3480"/>
                        <a:ext cx="717" cy="521"/>
                      </a:xfrm>
                      <a:custGeom>
                        <a:avLst/>
                        <a:gdLst>
                          <a:gd name="T0" fmla="*/ 0 w 729"/>
                          <a:gd name="T1" fmla="*/ 531 h 545"/>
                          <a:gd name="T2" fmla="*/ 18 w 729"/>
                          <a:gd name="T3" fmla="*/ 478 h 545"/>
                          <a:gd name="T4" fmla="*/ 27 w 729"/>
                          <a:gd name="T5" fmla="*/ 452 h 545"/>
                          <a:gd name="T6" fmla="*/ 184 w 729"/>
                          <a:gd name="T7" fmla="*/ 91 h 545"/>
                          <a:gd name="T8" fmla="*/ 457 w 729"/>
                          <a:gd name="T9" fmla="*/ 0 h 545"/>
                          <a:gd name="T10" fmla="*/ 638 w 729"/>
                          <a:gd name="T11" fmla="*/ 91 h 545"/>
                          <a:gd name="T12" fmla="*/ 729 w 729"/>
                          <a:gd name="T13" fmla="*/ 318 h 545"/>
                          <a:gd name="T14" fmla="*/ 729 w 729"/>
                          <a:gd name="T15" fmla="*/ 454 h 545"/>
                          <a:gd name="T16" fmla="*/ 729 w 729"/>
                          <a:gd name="T17" fmla="*/ 545 h 545"/>
                          <a:gd name="T18" fmla="*/ 139 w 729"/>
                          <a:gd name="T19" fmla="*/ 499 h 545"/>
                          <a:gd name="T20" fmla="*/ 0 w 729"/>
                          <a:gd name="T21" fmla="*/ 531 h 545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w 729"/>
                          <a:gd name="T34" fmla="*/ 0 h 545"/>
                          <a:gd name="T35" fmla="*/ 729 w 729"/>
                          <a:gd name="T36" fmla="*/ 545 h 545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T33" t="T34" r="T35" b="T36"/>
                        <a:pathLst>
                          <a:path w="729" h="545">
                            <a:moveTo>
                              <a:pt x="0" y="531"/>
                            </a:moveTo>
                            <a:cubicBezTo>
                              <a:pt x="6" y="513"/>
                              <a:pt x="12" y="496"/>
                              <a:pt x="18" y="478"/>
                            </a:cubicBezTo>
                            <a:cubicBezTo>
                              <a:pt x="21" y="469"/>
                              <a:pt x="27" y="452"/>
                              <a:pt x="27" y="452"/>
                            </a:cubicBezTo>
                            <a:lnTo>
                              <a:pt x="184" y="91"/>
                            </a:lnTo>
                            <a:lnTo>
                              <a:pt x="457" y="0"/>
                            </a:lnTo>
                            <a:lnTo>
                              <a:pt x="638" y="91"/>
                            </a:lnTo>
                            <a:lnTo>
                              <a:pt x="729" y="318"/>
                            </a:lnTo>
                            <a:lnTo>
                              <a:pt x="729" y="454"/>
                            </a:lnTo>
                            <a:lnTo>
                              <a:pt x="729" y="545"/>
                            </a:lnTo>
                            <a:lnTo>
                              <a:pt x="139" y="499"/>
                            </a:lnTo>
                            <a:lnTo>
                              <a:pt x="0" y="53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0C0C0"/>
                          </a:gs>
                          <a:gs pos="100000">
                            <a:srgbClr val="CC330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79" name="Oval 186"/>
                      <p:cNvSpPr>
                        <a:spLocks noChangeArrowheads="1"/>
                      </p:cNvSpPr>
                      <p:nvPr/>
                    </p:nvSpPr>
                    <p:spPr bwMode="auto">
                      <a:xfrm rot="6811284" flipH="1">
                        <a:off x="1393" y="3610"/>
                        <a:ext cx="210" cy="353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chemeClr val="folHlink"/>
                          </a:gs>
                          <a:gs pos="100000">
                            <a:schemeClr val="accent1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81975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301" y="3242"/>
                    <a:ext cx="3806" cy="479"/>
                    <a:chOff x="353" y="3242"/>
                    <a:chExt cx="3806" cy="479"/>
                  </a:xfrm>
                </p:grpSpPr>
                <p:grpSp>
                  <p:nvGrpSpPr>
                    <p:cNvPr id="81976" name="Group 1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8" y="3306"/>
                      <a:ext cx="1686" cy="228"/>
                      <a:chOff x="618" y="3306"/>
                      <a:chExt cx="1686" cy="228"/>
                    </a:xfrm>
                  </p:grpSpPr>
                  <p:sp>
                    <p:nvSpPr>
                      <p:cNvPr id="172" name="Freeform 189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619" y="3320"/>
                        <a:ext cx="1686" cy="214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73" name="Oval 190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1089" y="3418"/>
                        <a:ext cx="341" cy="71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77" name="Group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59" y="3406"/>
                      <a:ext cx="1686" cy="228"/>
                      <a:chOff x="1259" y="3406"/>
                      <a:chExt cx="1686" cy="228"/>
                    </a:xfrm>
                  </p:grpSpPr>
                  <p:sp>
                    <p:nvSpPr>
                      <p:cNvPr id="170" name="Freeform 192"/>
                      <p:cNvSpPr>
                        <a:spLocks/>
                      </p:cNvSpPr>
                      <p:nvPr/>
                    </p:nvSpPr>
                    <p:spPr bwMode="auto">
                      <a:xfrm rot="21439599" flipV="1">
                        <a:off x="1260" y="3406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71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 rot="21439599" flipV="1">
                        <a:off x="1730" y="3468"/>
                        <a:ext cx="338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78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" y="3493"/>
                      <a:ext cx="1686" cy="228"/>
                      <a:chOff x="353" y="3493"/>
                      <a:chExt cx="1686" cy="228"/>
                    </a:xfrm>
                  </p:grpSpPr>
                  <p:sp>
                    <p:nvSpPr>
                      <p:cNvPr id="168" name="Freeform 195"/>
                      <p:cNvSpPr>
                        <a:spLocks/>
                      </p:cNvSpPr>
                      <p:nvPr/>
                    </p:nvSpPr>
                    <p:spPr bwMode="auto">
                      <a:xfrm rot="21439599" flipV="1">
                        <a:off x="354" y="3492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69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39599" flipV="1">
                        <a:off x="824" y="3555"/>
                        <a:ext cx="338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79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22" y="3242"/>
                      <a:ext cx="1686" cy="228"/>
                      <a:chOff x="1722" y="3242"/>
                      <a:chExt cx="1686" cy="228"/>
                    </a:xfrm>
                  </p:grpSpPr>
                  <p:sp>
                    <p:nvSpPr>
                      <p:cNvPr id="166" name="Freeform 198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1721" y="3242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67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2191" y="3352"/>
                        <a:ext cx="341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  <p:grpSp>
                  <p:nvGrpSpPr>
                    <p:cNvPr id="81980" name="Group 2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73" y="3308"/>
                      <a:ext cx="1686" cy="228"/>
                      <a:chOff x="2473" y="3308"/>
                      <a:chExt cx="1686" cy="228"/>
                    </a:xfrm>
                  </p:grpSpPr>
                  <p:sp>
                    <p:nvSpPr>
                      <p:cNvPr id="164" name="Freeform 201"/>
                      <p:cNvSpPr>
                        <a:spLocks/>
                      </p:cNvSpPr>
                      <p:nvPr/>
                    </p:nvSpPr>
                    <p:spPr bwMode="auto">
                      <a:xfrm rot="-160401">
                        <a:off x="2472" y="3308"/>
                        <a:ext cx="1686" cy="229"/>
                      </a:xfrm>
                      <a:custGeom>
                        <a:avLst/>
                        <a:gdLst>
                          <a:gd name="T0" fmla="*/ 2 w 2249"/>
                          <a:gd name="T1" fmla="*/ 1 h 448"/>
                          <a:gd name="T2" fmla="*/ 20 w 2249"/>
                          <a:gd name="T3" fmla="*/ 1 h 448"/>
                          <a:gd name="T4" fmla="*/ 31 w 2249"/>
                          <a:gd name="T5" fmla="*/ 1 h 448"/>
                          <a:gd name="T6" fmla="*/ 55 w 2249"/>
                          <a:gd name="T7" fmla="*/ 1 h 448"/>
                          <a:gd name="T8" fmla="*/ 90 w 2249"/>
                          <a:gd name="T9" fmla="*/ 1 h 448"/>
                          <a:gd name="T10" fmla="*/ 151 w 2249"/>
                          <a:gd name="T11" fmla="*/ 1 h 448"/>
                          <a:gd name="T12" fmla="*/ 169 w 2249"/>
                          <a:gd name="T13" fmla="*/ 1 h 448"/>
                          <a:gd name="T14" fmla="*/ 181 w 2249"/>
                          <a:gd name="T15" fmla="*/ 1 h 448"/>
                          <a:gd name="T16" fmla="*/ 220 w 2249"/>
                          <a:gd name="T17" fmla="*/ 1 h 448"/>
                          <a:gd name="T18" fmla="*/ 212 w 2249"/>
                          <a:gd name="T19" fmla="*/ 2 h 448"/>
                          <a:gd name="T20" fmla="*/ 163 w 2249"/>
                          <a:gd name="T21" fmla="*/ 2 h 448"/>
                          <a:gd name="T22" fmla="*/ 136 w 2249"/>
                          <a:gd name="T23" fmla="*/ 2 h 448"/>
                          <a:gd name="T24" fmla="*/ 112 w 2249"/>
                          <a:gd name="T25" fmla="*/ 2 h 448"/>
                          <a:gd name="T26" fmla="*/ 106 w 2249"/>
                          <a:gd name="T27" fmla="*/ 2 h 448"/>
                          <a:gd name="T28" fmla="*/ 103 w 2249"/>
                          <a:gd name="T29" fmla="*/ 2 h 448"/>
                          <a:gd name="T30" fmla="*/ 42 w 2249"/>
                          <a:gd name="T31" fmla="*/ 2 h 448"/>
                          <a:gd name="T32" fmla="*/ 25 w 2249"/>
                          <a:gd name="T33" fmla="*/ 2 h 448"/>
                          <a:gd name="T34" fmla="*/ 10 w 2249"/>
                          <a:gd name="T35" fmla="*/ 2 h 448"/>
                          <a:gd name="T36" fmla="*/ 7 w 2249"/>
                          <a:gd name="T37" fmla="*/ 2 h 448"/>
                          <a:gd name="T38" fmla="*/ 1 w 2249"/>
                          <a:gd name="T39" fmla="*/ 2 h 448"/>
                          <a:gd name="T40" fmla="*/ 2 w 2249"/>
                          <a:gd name="T41" fmla="*/ 1 h 448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249"/>
                          <a:gd name="T64" fmla="*/ 0 h 448"/>
                          <a:gd name="T65" fmla="*/ 2249 w 2249"/>
                          <a:gd name="T66" fmla="*/ 448 h 448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249" h="448">
                            <a:moveTo>
                              <a:pt x="22" y="219"/>
                            </a:moveTo>
                            <a:cubicBezTo>
                              <a:pt x="140" y="180"/>
                              <a:pt x="9" y="220"/>
                              <a:pt x="205" y="183"/>
                            </a:cubicBezTo>
                            <a:cubicBezTo>
                              <a:pt x="411" y="144"/>
                              <a:pt x="169" y="186"/>
                              <a:pt x="306" y="146"/>
                            </a:cubicBezTo>
                            <a:cubicBezTo>
                              <a:pt x="380" y="125"/>
                              <a:pt x="467" y="104"/>
                              <a:pt x="543" y="91"/>
                            </a:cubicBezTo>
                            <a:cubicBezTo>
                              <a:pt x="673" y="68"/>
                              <a:pt x="760" y="66"/>
                              <a:pt x="900" y="55"/>
                            </a:cubicBezTo>
                            <a:cubicBezTo>
                              <a:pt x="1097" y="0"/>
                              <a:pt x="1314" y="51"/>
                              <a:pt x="1513" y="82"/>
                            </a:cubicBezTo>
                            <a:cubicBezTo>
                              <a:pt x="1571" y="91"/>
                              <a:pt x="1628" y="102"/>
                              <a:pt x="1686" y="110"/>
                            </a:cubicBezTo>
                            <a:cubicBezTo>
                              <a:pt x="1729" y="116"/>
                              <a:pt x="1814" y="128"/>
                              <a:pt x="1814" y="128"/>
                            </a:cubicBezTo>
                            <a:cubicBezTo>
                              <a:pt x="1927" y="201"/>
                              <a:pt x="2079" y="202"/>
                              <a:pt x="2207" y="210"/>
                            </a:cubicBezTo>
                            <a:cubicBezTo>
                              <a:pt x="2249" y="252"/>
                              <a:pt x="2164" y="292"/>
                              <a:pt x="2125" y="293"/>
                            </a:cubicBezTo>
                            <a:cubicBezTo>
                              <a:pt x="1964" y="296"/>
                              <a:pt x="1802" y="299"/>
                              <a:pt x="1641" y="302"/>
                            </a:cubicBezTo>
                            <a:cubicBezTo>
                              <a:pt x="1545" y="311"/>
                              <a:pt x="1454" y="329"/>
                              <a:pt x="1357" y="338"/>
                            </a:cubicBezTo>
                            <a:cubicBezTo>
                              <a:pt x="1277" y="366"/>
                              <a:pt x="1199" y="394"/>
                              <a:pt x="1119" y="421"/>
                            </a:cubicBezTo>
                            <a:cubicBezTo>
                              <a:pt x="1101" y="427"/>
                              <a:pt x="1083" y="433"/>
                              <a:pt x="1065" y="439"/>
                            </a:cubicBezTo>
                            <a:cubicBezTo>
                              <a:pt x="1056" y="442"/>
                              <a:pt x="1037" y="448"/>
                              <a:pt x="1037" y="448"/>
                            </a:cubicBezTo>
                            <a:cubicBezTo>
                              <a:pt x="833" y="434"/>
                              <a:pt x="628" y="431"/>
                              <a:pt x="425" y="411"/>
                            </a:cubicBezTo>
                            <a:cubicBezTo>
                              <a:pt x="389" y="407"/>
                              <a:pt x="294" y="341"/>
                              <a:pt x="251" y="320"/>
                            </a:cubicBezTo>
                            <a:cubicBezTo>
                              <a:pt x="207" y="298"/>
                              <a:pt x="154" y="308"/>
                              <a:pt x="105" y="302"/>
                            </a:cubicBezTo>
                            <a:cubicBezTo>
                              <a:pt x="96" y="296"/>
                              <a:pt x="88" y="287"/>
                              <a:pt x="77" y="283"/>
                            </a:cubicBezTo>
                            <a:cubicBezTo>
                              <a:pt x="53" y="274"/>
                              <a:pt x="25" y="279"/>
                              <a:pt x="4" y="265"/>
                            </a:cubicBezTo>
                            <a:cubicBezTo>
                              <a:pt x="0" y="263"/>
                              <a:pt x="20" y="224"/>
                              <a:pt x="22" y="219"/>
                            </a:cubicBez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FF5050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n w="1270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65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 rot="-160401">
                        <a:off x="2943" y="3418"/>
                        <a:ext cx="341" cy="74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3399"/>
                          </a:gs>
                          <a:gs pos="100000">
                            <a:schemeClr val="hlink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31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937" name="Group 203"/>
                <p:cNvGrpSpPr>
                  <a:grpSpLocks/>
                </p:cNvGrpSpPr>
                <p:nvPr/>
              </p:nvGrpSpPr>
              <p:grpSpPr bwMode="auto">
                <a:xfrm>
                  <a:off x="1339" y="2580"/>
                  <a:ext cx="1888" cy="981"/>
                  <a:chOff x="1339" y="2580"/>
                  <a:chExt cx="1888" cy="981"/>
                </a:xfrm>
              </p:grpSpPr>
              <p:grpSp>
                <p:nvGrpSpPr>
                  <p:cNvPr id="81938" name="Group 204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3056" y="2892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152" name="Oval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2" y="762"/>
                      <a:ext cx="164" cy="1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53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3043" y="794"/>
                      <a:ext cx="95" cy="98"/>
                    </a:xfrm>
                    <a:custGeom>
                      <a:avLst/>
                      <a:gdLst>
                        <a:gd name="T0" fmla="*/ 1 w 192"/>
                        <a:gd name="T1" fmla="*/ 0 h 198"/>
                        <a:gd name="T2" fmla="*/ 1 w 192"/>
                        <a:gd name="T3" fmla="*/ 0 h 198"/>
                        <a:gd name="T4" fmla="*/ 1 w 192"/>
                        <a:gd name="T5" fmla="*/ 0 h 198"/>
                        <a:gd name="T6" fmla="*/ 1 w 192"/>
                        <a:gd name="T7" fmla="*/ 0 h 198"/>
                        <a:gd name="T8" fmla="*/ 1 w 192"/>
                        <a:gd name="T9" fmla="*/ 0 h 198"/>
                        <a:gd name="T10" fmla="*/ 1 w 192"/>
                        <a:gd name="T11" fmla="*/ 0 h 198"/>
                        <a:gd name="T12" fmla="*/ 1 w 192"/>
                        <a:gd name="T13" fmla="*/ 0 h 198"/>
                        <a:gd name="T14" fmla="*/ 1 w 192"/>
                        <a:gd name="T15" fmla="*/ 0 h 198"/>
                        <a:gd name="T16" fmla="*/ 1 w 192"/>
                        <a:gd name="T17" fmla="*/ 0 h 198"/>
                        <a:gd name="T18" fmla="*/ 1 w 192"/>
                        <a:gd name="T19" fmla="*/ 0 h 198"/>
                        <a:gd name="T20" fmla="*/ 1 w 192"/>
                        <a:gd name="T21" fmla="*/ 0 h 198"/>
                        <a:gd name="T22" fmla="*/ 1 w 192"/>
                        <a:gd name="T23" fmla="*/ 0 h 198"/>
                        <a:gd name="T24" fmla="*/ 1 w 192"/>
                        <a:gd name="T25" fmla="*/ 0 h 198"/>
                        <a:gd name="T26" fmla="*/ 1 w 192"/>
                        <a:gd name="T27" fmla="*/ 0 h 198"/>
                        <a:gd name="T28" fmla="*/ 1 w 192"/>
                        <a:gd name="T29" fmla="*/ 0 h 198"/>
                        <a:gd name="T30" fmla="*/ 1 w 192"/>
                        <a:gd name="T31" fmla="*/ 0 h 198"/>
                        <a:gd name="T32" fmla="*/ 1 w 192"/>
                        <a:gd name="T33" fmla="*/ 0 h 198"/>
                        <a:gd name="T34" fmla="*/ 1 w 192"/>
                        <a:gd name="T35" fmla="*/ 0 h 198"/>
                        <a:gd name="T36" fmla="*/ 1 w 192"/>
                        <a:gd name="T37" fmla="*/ 0 h 198"/>
                        <a:gd name="T38" fmla="*/ 1 w 192"/>
                        <a:gd name="T39" fmla="*/ 0 h 198"/>
                        <a:gd name="T40" fmla="*/ 1 w 192"/>
                        <a:gd name="T41" fmla="*/ 0 h 198"/>
                        <a:gd name="T42" fmla="*/ 1 w 192"/>
                        <a:gd name="T43" fmla="*/ 0 h 198"/>
                        <a:gd name="T44" fmla="*/ 1 w 192"/>
                        <a:gd name="T45" fmla="*/ 0 h 198"/>
                        <a:gd name="T46" fmla="*/ 1 w 192"/>
                        <a:gd name="T47" fmla="*/ 0 h 198"/>
                        <a:gd name="T48" fmla="*/ 1 w 192"/>
                        <a:gd name="T49" fmla="*/ 0 h 198"/>
                        <a:gd name="T50" fmla="*/ 1 w 192"/>
                        <a:gd name="T51" fmla="*/ 0 h 198"/>
                        <a:gd name="T52" fmla="*/ 1 w 192"/>
                        <a:gd name="T53" fmla="*/ 0 h 198"/>
                        <a:gd name="T54" fmla="*/ 1 w 192"/>
                        <a:gd name="T55" fmla="*/ 0 h 198"/>
                        <a:gd name="T56" fmla="*/ 1 w 192"/>
                        <a:gd name="T57" fmla="*/ 0 h 198"/>
                        <a:gd name="T58" fmla="*/ 1 w 192"/>
                        <a:gd name="T59" fmla="*/ 0 h 198"/>
                        <a:gd name="T60" fmla="*/ 1 w 192"/>
                        <a:gd name="T61" fmla="*/ 0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3175" cmpd="sng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39" name="Group 207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878" y="2774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150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6" y="553"/>
                      <a:ext cx="107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51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8" y="558"/>
                      <a:ext cx="79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0" name="Group 210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551" y="2968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14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2956" y="1005"/>
                      <a:ext cx="221" cy="155"/>
                    </a:xfrm>
                    <a:custGeom>
                      <a:avLst/>
                      <a:gdLst>
                        <a:gd name="T0" fmla="*/ 0 w 552"/>
                        <a:gd name="T1" fmla="*/ 0 h 464"/>
                        <a:gd name="T2" fmla="*/ 0 w 552"/>
                        <a:gd name="T3" fmla="*/ 0 h 464"/>
                        <a:gd name="T4" fmla="*/ 0 w 552"/>
                        <a:gd name="T5" fmla="*/ 0 h 464"/>
                        <a:gd name="T6" fmla="*/ 0 w 552"/>
                        <a:gd name="T7" fmla="*/ 0 h 464"/>
                        <a:gd name="T8" fmla="*/ 0 w 552"/>
                        <a:gd name="T9" fmla="*/ 0 h 464"/>
                        <a:gd name="T10" fmla="*/ 0 w 552"/>
                        <a:gd name="T11" fmla="*/ 0 h 464"/>
                        <a:gd name="T12" fmla="*/ 0 w 552"/>
                        <a:gd name="T13" fmla="*/ 0 h 464"/>
                        <a:gd name="T14" fmla="*/ 0 w 552"/>
                        <a:gd name="T15" fmla="*/ 0 h 464"/>
                        <a:gd name="T16" fmla="*/ 0 w 552"/>
                        <a:gd name="T17" fmla="*/ 0 h 464"/>
                        <a:gd name="T18" fmla="*/ 0 w 552"/>
                        <a:gd name="T19" fmla="*/ 0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grpSp>
                  <p:nvGrpSpPr>
                    <p:cNvPr id="81964" name="Group 2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148" name="Oval 213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6" y="1861"/>
                        <a:ext cx="242" cy="16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49" name="Oval 214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1" y="1883"/>
                        <a:ext cx="217" cy="1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81941" name="Group 215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2215" y="2580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141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6" y="773"/>
                      <a:ext cx="170" cy="14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42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3044" y="794"/>
                      <a:ext cx="95" cy="98"/>
                    </a:xfrm>
                    <a:custGeom>
                      <a:avLst/>
                      <a:gdLst>
                        <a:gd name="T0" fmla="*/ 1 w 192"/>
                        <a:gd name="T1" fmla="*/ 0 h 198"/>
                        <a:gd name="T2" fmla="*/ 1 w 192"/>
                        <a:gd name="T3" fmla="*/ 0 h 198"/>
                        <a:gd name="T4" fmla="*/ 1 w 192"/>
                        <a:gd name="T5" fmla="*/ 0 h 198"/>
                        <a:gd name="T6" fmla="*/ 1 w 192"/>
                        <a:gd name="T7" fmla="*/ 0 h 198"/>
                        <a:gd name="T8" fmla="*/ 1 w 192"/>
                        <a:gd name="T9" fmla="*/ 0 h 198"/>
                        <a:gd name="T10" fmla="*/ 1 w 192"/>
                        <a:gd name="T11" fmla="*/ 0 h 198"/>
                        <a:gd name="T12" fmla="*/ 1 w 192"/>
                        <a:gd name="T13" fmla="*/ 0 h 198"/>
                        <a:gd name="T14" fmla="*/ 1 w 192"/>
                        <a:gd name="T15" fmla="*/ 0 h 198"/>
                        <a:gd name="T16" fmla="*/ 1 w 192"/>
                        <a:gd name="T17" fmla="*/ 0 h 198"/>
                        <a:gd name="T18" fmla="*/ 1 w 192"/>
                        <a:gd name="T19" fmla="*/ 0 h 198"/>
                        <a:gd name="T20" fmla="*/ 1 w 192"/>
                        <a:gd name="T21" fmla="*/ 0 h 198"/>
                        <a:gd name="T22" fmla="*/ 1 w 192"/>
                        <a:gd name="T23" fmla="*/ 0 h 198"/>
                        <a:gd name="T24" fmla="*/ 1 w 192"/>
                        <a:gd name="T25" fmla="*/ 0 h 198"/>
                        <a:gd name="T26" fmla="*/ 1 w 192"/>
                        <a:gd name="T27" fmla="*/ 0 h 198"/>
                        <a:gd name="T28" fmla="*/ 1 w 192"/>
                        <a:gd name="T29" fmla="*/ 0 h 198"/>
                        <a:gd name="T30" fmla="*/ 1 w 192"/>
                        <a:gd name="T31" fmla="*/ 0 h 198"/>
                        <a:gd name="T32" fmla="*/ 1 w 192"/>
                        <a:gd name="T33" fmla="*/ 0 h 198"/>
                        <a:gd name="T34" fmla="*/ 1 w 192"/>
                        <a:gd name="T35" fmla="*/ 0 h 198"/>
                        <a:gd name="T36" fmla="*/ 1 w 192"/>
                        <a:gd name="T37" fmla="*/ 0 h 198"/>
                        <a:gd name="T38" fmla="*/ 1 w 192"/>
                        <a:gd name="T39" fmla="*/ 0 h 198"/>
                        <a:gd name="T40" fmla="*/ 1 w 192"/>
                        <a:gd name="T41" fmla="*/ 0 h 198"/>
                        <a:gd name="T42" fmla="*/ 1 w 192"/>
                        <a:gd name="T43" fmla="*/ 0 h 198"/>
                        <a:gd name="T44" fmla="*/ 1 w 192"/>
                        <a:gd name="T45" fmla="*/ 0 h 198"/>
                        <a:gd name="T46" fmla="*/ 1 w 192"/>
                        <a:gd name="T47" fmla="*/ 0 h 198"/>
                        <a:gd name="T48" fmla="*/ 1 w 192"/>
                        <a:gd name="T49" fmla="*/ 0 h 198"/>
                        <a:gd name="T50" fmla="*/ 1 w 192"/>
                        <a:gd name="T51" fmla="*/ 0 h 198"/>
                        <a:gd name="T52" fmla="*/ 1 w 192"/>
                        <a:gd name="T53" fmla="*/ 0 h 198"/>
                        <a:gd name="T54" fmla="*/ 1 w 192"/>
                        <a:gd name="T55" fmla="*/ 0 h 198"/>
                        <a:gd name="T56" fmla="*/ 1 w 192"/>
                        <a:gd name="T57" fmla="*/ 0 h 198"/>
                        <a:gd name="T58" fmla="*/ 1 w 192"/>
                        <a:gd name="T59" fmla="*/ 0 h 198"/>
                        <a:gd name="T60" fmla="*/ 1 w 192"/>
                        <a:gd name="T61" fmla="*/ 0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3175" cmpd="sng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2" name="Group 218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850" y="3318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139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8" y="547"/>
                      <a:ext cx="98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40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3" y="568"/>
                      <a:ext cx="73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3" name="Group 221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339" y="3352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131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2956" y="1007"/>
                      <a:ext cx="227" cy="155"/>
                    </a:xfrm>
                    <a:custGeom>
                      <a:avLst/>
                      <a:gdLst>
                        <a:gd name="T0" fmla="*/ 0 w 552"/>
                        <a:gd name="T1" fmla="*/ 0 h 464"/>
                        <a:gd name="T2" fmla="*/ 0 w 552"/>
                        <a:gd name="T3" fmla="*/ 0 h 464"/>
                        <a:gd name="T4" fmla="*/ 0 w 552"/>
                        <a:gd name="T5" fmla="*/ 0 h 464"/>
                        <a:gd name="T6" fmla="*/ 0 w 552"/>
                        <a:gd name="T7" fmla="*/ 0 h 464"/>
                        <a:gd name="T8" fmla="*/ 0 w 552"/>
                        <a:gd name="T9" fmla="*/ 0 h 464"/>
                        <a:gd name="T10" fmla="*/ 0 w 552"/>
                        <a:gd name="T11" fmla="*/ 0 h 464"/>
                        <a:gd name="T12" fmla="*/ 0 w 552"/>
                        <a:gd name="T13" fmla="*/ 0 h 464"/>
                        <a:gd name="T14" fmla="*/ 0 w 552"/>
                        <a:gd name="T15" fmla="*/ 0 h 464"/>
                        <a:gd name="T16" fmla="*/ 0 w 552"/>
                        <a:gd name="T17" fmla="*/ 0 h 464"/>
                        <a:gd name="T18" fmla="*/ 0 w 552"/>
                        <a:gd name="T19" fmla="*/ 0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grpSp>
                  <p:nvGrpSpPr>
                    <p:cNvPr id="81956" name="Group 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133" name="Oval 224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47" y="1861"/>
                        <a:ext cx="242" cy="16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37" name="Oval 225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7" y="1879"/>
                        <a:ext cx="228" cy="1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  <p:grpSp>
                <p:nvGrpSpPr>
                  <p:cNvPr id="81944" name="Group 226"/>
                  <p:cNvGrpSpPr>
                    <a:grpSpLocks/>
                  </p:cNvGrpSpPr>
                  <p:nvPr/>
                </p:nvGrpSpPr>
                <p:grpSpPr bwMode="auto">
                  <a:xfrm rot="-2413705">
                    <a:off x="1686" y="3199"/>
                    <a:ext cx="171" cy="142"/>
                    <a:chOff x="3005" y="774"/>
                    <a:chExt cx="171" cy="142"/>
                  </a:xfrm>
                </p:grpSpPr>
                <p:sp>
                  <p:nvSpPr>
                    <p:cNvPr id="129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762"/>
                      <a:ext cx="164" cy="1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3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3055" y="783"/>
                      <a:ext cx="95" cy="101"/>
                    </a:xfrm>
                    <a:custGeom>
                      <a:avLst/>
                      <a:gdLst>
                        <a:gd name="T0" fmla="*/ 1 w 192"/>
                        <a:gd name="T1" fmla="*/ 0 h 198"/>
                        <a:gd name="T2" fmla="*/ 1 w 192"/>
                        <a:gd name="T3" fmla="*/ 0 h 198"/>
                        <a:gd name="T4" fmla="*/ 1 w 192"/>
                        <a:gd name="T5" fmla="*/ 0 h 198"/>
                        <a:gd name="T6" fmla="*/ 1 w 192"/>
                        <a:gd name="T7" fmla="*/ 0 h 198"/>
                        <a:gd name="T8" fmla="*/ 1 w 192"/>
                        <a:gd name="T9" fmla="*/ 0 h 198"/>
                        <a:gd name="T10" fmla="*/ 1 w 192"/>
                        <a:gd name="T11" fmla="*/ 0 h 198"/>
                        <a:gd name="T12" fmla="*/ 1 w 192"/>
                        <a:gd name="T13" fmla="*/ 0 h 198"/>
                        <a:gd name="T14" fmla="*/ 1 w 192"/>
                        <a:gd name="T15" fmla="*/ 0 h 198"/>
                        <a:gd name="T16" fmla="*/ 1 w 192"/>
                        <a:gd name="T17" fmla="*/ 0 h 198"/>
                        <a:gd name="T18" fmla="*/ 1 w 192"/>
                        <a:gd name="T19" fmla="*/ 0 h 198"/>
                        <a:gd name="T20" fmla="*/ 1 w 192"/>
                        <a:gd name="T21" fmla="*/ 0 h 198"/>
                        <a:gd name="T22" fmla="*/ 1 w 192"/>
                        <a:gd name="T23" fmla="*/ 0 h 198"/>
                        <a:gd name="T24" fmla="*/ 1 w 192"/>
                        <a:gd name="T25" fmla="*/ 0 h 198"/>
                        <a:gd name="T26" fmla="*/ 1 w 192"/>
                        <a:gd name="T27" fmla="*/ 0 h 198"/>
                        <a:gd name="T28" fmla="*/ 1 w 192"/>
                        <a:gd name="T29" fmla="*/ 0 h 198"/>
                        <a:gd name="T30" fmla="*/ 1 w 192"/>
                        <a:gd name="T31" fmla="*/ 0 h 198"/>
                        <a:gd name="T32" fmla="*/ 1 w 192"/>
                        <a:gd name="T33" fmla="*/ 0 h 198"/>
                        <a:gd name="T34" fmla="*/ 1 w 192"/>
                        <a:gd name="T35" fmla="*/ 0 h 198"/>
                        <a:gd name="T36" fmla="*/ 1 w 192"/>
                        <a:gd name="T37" fmla="*/ 0 h 198"/>
                        <a:gd name="T38" fmla="*/ 1 w 192"/>
                        <a:gd name="T39" fmla="*/ 0 h 198"/>
                        <a:gd name="T40" fmla="*/ 1 w 192"/>
                        <a:gd name="T41" fmla="*/ 0 h 198"/>
                        <a:gd name="T42" fmla="*/ 1 w 192"/>
                        <a:gd name="T43" fmla="*/ 0 h 198"/>
                        <a:gd name="T44" fmla="*/ 1 w 192"/>
                        <a:gd name="T45" fmla="*/ 0 h 198"/>
                        <a:gd name="T46" fmla="*/ 1 w 192"/>
                        <a:gd name="T47" fmla="*/ 0 h 198"/>
                        <a:gd name="T48" fmla="*/ 1 w 192"/>
                        <a:gd name="T49" fmla="*/ 0 h 198"/>
                        <a:gd name="T50" fmla="*/ 1 w 192"/>
                        <a:gd name="T51" fmla="*/ 0 h 198"/>
                        <a:gd name="T52" fmla="*/ 1 w 192"/>
                        <a:gd name="T53" fmla="*/ 0 h 198"/>
                        <a:gd name="T54" fmla="*/ 1 w 192"/>
                        <a:gd name="T55" fmla="*/ 0 h 198"/>
                        <a:gd name="T56" fmla="*/ 1 w 192"/>
                        <a:gd name="T57" fmla="*/ 0 h 198"/>
                        <a:gd name="T58" fmla="*/ 1 w 192"/>
                        <a:gd name="T59" fmla="*/ 0 h 198"/>
                        <a:gd name="T60" fmla="*/ 1 w 192"/>
                        <a:gd name="T61" fmla="*/ 0 h 198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92"/>
                        <a:gd name="T94" fmla="*/ 0 h 198"/>
                        <a:gd name="T95" fmla="*/ 192 w 192"/>
                        <a:gd name="T96" fmla="*/ 198 h 198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92" h="198">
                          <a:moveTo>
                            <a:pt x="36" y="18"/>
                          </a:moveTo>
                          <a:cubicBezTo>
                            <a:pt x="27" y="19"/>
                            <a:pt x="18" y="18"/>
                            <a:pt x="9" y="21"/>
                          </a:cubicBezTo>
                          <a:cubicBezTo>
                            <a:pt x="6" y="22"/>
                            <a:pt x="3" y="26"/>
                            <a:pt x="3" y="30"/>
                          </a:cubicBezTo>
                          <a:cubicBezTo>
                            <a:pt x="0" y="68"/>
                            <a:pt x="7" y="66"/>
                            <a:pt x="30" y="81"/>
                          </a:cubicBezTo>
                          <a:cubicBezTo>
                            <a:pt x="37" y="91"/>
                            <a:pt x="41" y="101"/>
                            <a:pt x="48" y="111"/>
                          </a:cubicBezTo>
                          <a:cubicBezTo>
                            <a:pt x="52" y="127"/>
                            <a:pt x="48" y="137"/>
                            <a:pt x="39" y="150"/>
                          </a:cubicBezTo>
                          <a:cubicBezTo>
                            <a:pt x="40" y="159"/>
                            <a:pt x="38" y="169"/>
                            <a:pt x="42" y="177"/>
                          </a:cubicBezTo>
                          <a:cubicBezTo>
                            <a:pt x="47" y="186"/>
                            <a:pt x="70" y="192"/>
                            <a:pt x="78" y="198"/>
                          </a:cubicBezTo>
                          <a:cubicBezTo>
                            <a:pt x="94" y="197"/>
                            <a:pt x="110" y="198"/>
                            <a:pt x="126" y="195"/>
                          </a:cubicBezTo>
                          <a:cubicBezTo>
                            <a:pt x="130" y="194"/>
                            <a:pt x="132" y="190"/>
                            <a:pt x="132" y="186"/>
                          </a:cubicBezTo>
                          <a:cubicBezTo>
                            <a:pt x="132" y="142"/>
                            <a:pt x="131" y="143"/>
                            <a:pt x="105" y="126"/>
                          </a:cubicBezTo>
                          <a:cubicBezTo>
                            <a:pt x="110" y="110"/>
                            <a:pt x="119" y="110"/>
                            <a:pt x="135" y="105"/>
                          </a:cubicBezTo>
                          <a:cubicBezTo>
                            <a:pt x="138" y="104"/>
                            <a:pt x="144" y="102"/>
                            <a:pt x="144" y="102"/>
                          </a:cubicBezTo>
                          <a:cubicBezTo>
                            <a:pt x="151" y="92"/>
                            <a:pt x="156" y="88"/>
                            <a:pt x="168" y="84"/>
                          </a:cubicBezTo>
                          <a:cubicBezTo>
                            <a:pt x="174" y="71"/>
                            <a:pt x="180" y="65"/>
                            <a:pt x="192" y="57"/>
                          </a:cubicBezTo>
                          <a:cubicBezTo>
                            <a:pt x="191" y="45"/>
                            <a:pt x="192" y="33"/>
                            <a:pt x="189" y="21"/>
                          </a:cubicBezTo>
                          <a:cubicBezTo>
                            <a:pt x="186" y="10"/>
                            <a:pt x="162" y="0"/>
                            <a:pt x="162" y="0"/>
                          </a:cubicBezTo>
                          <a:cubicBezTo>
                            <a:pt x="157" y="1"/>
                            <a:pt x="151" y="0"/>
                            <a:pt x="147" y="3"/>
                          </a:cubicBezTo>
                          <a:cubicBezTo>
                            <a:pt x="141" y="7"/>
                            <a:pt x="135" y="21"/>
                            <a:pt x="135" y="21"/>
                          </a:cubicBezTo>
                          <a:cubicBezTo>
                            <a:pt x="131" y="38"/>
                            <a:pt x="128" y="53"/>
                            <a:pt x="144" y="63"/>
                          </a:cubicBezTo>
                          <a:cubicBezTo>
                            <a:pt x="149" y="77"/>
                            <a:pt x="154" y="81"/>
                            <a:pt x="141" y="90"/>
                          </a:cubicBezTo>
                          <a:cubicBezTo>
                            <a:pt x="131" y="104"/>
                            <a:pt x="138" y="98"/>
                            <a:pt x="117" y="105"/>
                          </a:cubicBezTo>
                          <a:cubicBezTo>
                            <a:pt x="111" y="107"/>
                            <a:pt x="99" y="111"/>
                            <a:pt x="99" y="111"/>
                          </a:cubicBezTo>
                          <a:cubicBezTo>
                            <a:pt x="87" y="108"/>
                            <a:pt x="79" y="106"/>
                            <a:pt x="69" y="99"/>
                          </a:cubicBezTo>
                          <a:cubicBezTo>
                            <a:pt x="64" y="101"/>
                            <a:pt x="56" y="105"/>
                            <a:pt x="51" y="99"/>
                          </a:cubicBezTo>
                          <a:cubicBezTo>
                            <a:pt x="47" y="94"/>
                            <a:pt x="47" y="87"/>
                            <a:pt x="45" y="81"/>
                          </a:cubicBezTo>
                          <a:cubicBezTo>
                            <a:pt x="44" y="78"/>
                            <a:pt x="42" y="72"/>
                            <a:pt x="42" y="72"/>
                          </a:cubicBezTo>
                          <a:cubicBezTo>
                            <a:pt x="48" y="42"/>
                            <a:pt x="39" y="68"/>
                            <a:pt x="54" y="51"/>
                          </a:cubicBezTo>
                          <a:cubicBezTo>
                            <a:pt x="59" y="46"/>
                            <a:pt x="66" y="33"/>
                            <a:pt x="66" y="33"/>
                          </a:cubicBezTo>
                          <a:cubicBezTo>
                            <a:pt x="62" y="9"/>
                            <a:pt x="60" y="8"/>
                            <a:pt x="36" y="12"/>
                          </a:cubicBezTo>
                          <a:cubicBezTo>
                            <a:pt x="25" y="20"/>
                            <a:pt x="23" y="18"/>
                            <a:pt x="36" y="1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3175" cmpd="sng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5" name="Group 229"/>
                  <p:cNvGrpSpPr>
                    <a:grpSpLocks/>
                  </p:cNvGrpSpPr>
                  <p:nvPr/>
                </p:nvGrpSpPr>
                <p:grpSpPr bwMode="auto">
                  <a:xfrm rot="-2464905">
                    <a:off x="1956" y="3191"/>
                    <a:ext cx="106" cy="101"/>
                    <a:chOff x="2936" y="554"/>
                    <a:chExt cx="106" cy="101"/>
                  </a:xfrm>
                </p:grpSpPr>
                <p:sp>
                  <p:nvSpPr>
                    <p:cNvPr id="127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5" y="555"/>
                      <a:ext cx="107" cy="10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sp>
                  <p:nvSpPr>
                    <p:cNvPr id="128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4" y="572"/>
                      <a:ext cx="76" cy="7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66FF"/>
                        </a:gs>
                        <a:gs pos="100000">
                          <a:srgbClr val="333399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81946" name="Group 232"/>
                  <p:cNvGrpSpPr>
                    <a:grpSpLocks/>
                  </p:cNvGrpSpPr>
                  <p:nvPr/>
                </p:nvGrpSpPr>
                <p:grpSpPr bwMode="auto">
                  <a:xfrm rot="-2421872">
                    <a:off x="1611" y="3406"/>
                    <a:ext cx="220" cy="155"/>
                    <a:chOff x="2956" y="1003"/>
                    <a:chExt cx="220" cy="155"/>
                  </a:xfrm>
                </p:grpSpPr>
                <p:sp>
                  <p:nvSpPr>
                    <p:cNvPr id="12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2960" y="997"/>
                      <a:ext cx="227" cy="155"/>
                    </a:xfrm>
                    <a:custGeom>
                      <a:avLst/>
                      <a:gdLst>
                        <a:gd name="T0" fmla="*/ 0 w 552"/>
                        <a:gd name="T1" fmla="*/ 0 h 464"/>
                        <a:gd name="T2" fmla="*/ 0 w 552"/>
                        <a:gd name="T3" fmla="*/ 0 h 464"/>
                        <a:gd name="T4" fmla="*/ 0 w 552"/>
                        <a:gd name="T5" fmla="*/ 0 h 464"/>
                        <a:gd name="T6" fmla="*/ 0 w 552"/>
                        <a:gd name="T7" fmla="*/ 0 h 464"/>
                        <a:gd name="T8" fmla="*/ 0 w 552"/>
                        <a:gd name="T9" fmla="*/ 0 h 464"/>
                        <a:gd name="T10" fmla="*/ 0 w 552"/>
                        <a:gd name="T11" fmla="*/ 0 h 464"/>
                        <a:gd name="T12" fmla="*/ 0 w 552"/>
                        <a:gd name="T13" fmla="*/ 0 h 464"/>
                        <a:gd name="T14" fmla="*/ 0 w 552"/>
                        <a:gd name="T15" fmla="*/ 0 h 464"/>
                        <a:gd name="T16" fmla="*/ 0 w 552"/>
                        <a:gd name="T17" fmla="*/ 0 h 464"/>
                        <a:gd name="T18" fmla="*/ 0 w 552"/>
                        <a:gd name="T19" fmla="*/ 0 h 46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464"/>
                        <a:gd name="T32" fmla="*/ 552 w 552"/>
                        <a:gd name="T33" fmla="*/ 464 h 46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464">
                          <a:moveTo>
                            <a:pt x="208" y="32"/>
                          </a:moveTo>
                          <a:cubicBezTo>
                            <a:pt x="160" y="48"/>
                            <a:pt x="32" y="112"/>
                            <a:pt x="16" y="176"/>
                          </a:cubicBezTo>
                          <a:cubicBezTo>
                            <a:pt x="0" y="240"/>
                            <a:pt x="56" y="368"/>
                            <a:pt x="112" y="416"/>
                          </a:cubicBezTo>
                          <a:cubicBezTo>
                            <a:pt x="168" y="464"/>
                            <a:pt x="288" y="464"/>
                            <a:pt x="352" y="464"/>
                          </a:cubicBezTo>
                          <a:cubicBezTo>
                            <a:pt x="416" y="464"/>
                            <a:pt x="464" y="456"/>
                            <a:pt x="496" y="416"/>
                          </a:cubicBezTo>
                          <a:cubicBezTo>
                            <a:pt x="528" y="376"/>
                            <a:pt x="552" y="288"/>
                            <a:pt x="544" y="224"/>
                          </a:cubicBezTo>
                          <a:cubicBezTo>
                            <a:pt x="536" y="160"/>
                            <a:pt x="480" y="64"/>
                            <a:pt x="448" y="32"/>
                          </a:cubicBezTo>
                          <a:cubicBezTo>
                            <a:pt x="416" y="0"/>
                            <a:pt x="376" y="24"/>
                            <a:pt x="352" y="32"/>
                          </a:cubicBezTo>
                          <a:cubicBezTo>
                            <a:pt x="328" y="40"/>
                            <a:pt x="328" y="80"/>
                            <a:pt x="304" y="80"/>
                          </a:cubicBezTo>
                          <a:cubicBezTo>
                            <a:pt x="280" y="80"/>
                            <a:pt x="256" y="16"/>
                            <a:pt x="208" y="32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99CCFF"/>
                        </a:gs>
                        <a:gs pos="50000">
                          <a:srgbClr val="FFCCFF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AU">
                        <a:latin typeface="+mn-lt"/>
                      </a:endParaRPr>
                    </a:p>
                  </p:txBody>
                </p:sp>
                <p:grpSp>
                  <p:nvGrpSpPr>
                    <p:cNvPr id="81948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9" y="1023"/>
                      <a:ext cx="148" cy="134"/>
                      <a:chOff x="2690" y="1824"/>
                      <a:chExt cx="254" cy="242"/>
                    </a:xfrm>
                  </p:grpSpPr>
                  <p:sp>
                    <p:nvSpPr>
                      <p:cNvPr id="125" name="Oval 235"/>
                      <p:cNvSpPr>
                        <a:spLocks noChangeArrowheads="1"/>
                      </p:cNvSpPr>
                      <p:nvPr/>
                    </p:nvSpPr>
                    <p:spPr bwMode="auto">
                      <a:xfrm rot="-3256076">
                        <a:off x="2761" y="1844"/>
                        <a:ext cx="242" cy="16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  <p:sp>
                    <p:nvSpPr>
                      <p:cNvPr id="126" name="Oval 236"/>
                      <p:cNvSpPr>
                        <a:spLocks noChangeArrowheads="1"/>
                      </p:cNvSpPr>
                      <p:nvPr/>
                    </p:nvSpPr>
                    <p:spPr bwMode="auto">
                      <a:xfrm rot="370736">
                        <a:off x="2697" y="1877"/>
                        <a:ext cx="228" cy="1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9966FF"/>
                          </a:gs>
                          <a:gs pos="100000">
                            <a:srgbClr val="33339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>
                          <a:defRPr/>
                        </a:pPr>
                        <a:endParaRPr lang="en-AU">
                          <a:latin typeface="+mn-lt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08" name="Text Box 237"/>
              <p:cNvSpPr txBox="1">
                <a:spLocks noChangeArrowheads="1"/>
              </p:cNvSpPr>
              <p:nvPr/>
            </p:nvSpPr>
            <p:spPr bwMode="auto">
              <a:xfrm>
                <a:off x="6878546" y="1792173"/>
                <a:ext cx="1182345" cy="412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>
                    <a:solidFill>
                      <a:srgbClr val="C00000"/>
                    </a:solidFill>
                    <a:latin typeface="+mn-lt"/>
                  </a:rPr>
                  <a:t>Delivery</a:t>
                </a:r>
              </a:p>
            </p:txBody>
          </p:sp>
          <p:sp>
            <p:nvSpPr>
              <p:cNvPr id="109" name="Text Box 238"/>
              <p:cNvSpPr txBox="1">
                <a:spLocks noChangeArrowheads="1"/>
              </p:cNvSpPr>
              <p:nvPr/>
            </p:nvSpPr>
            <p:spPr bwMode="auto">
              <a:xfrm>
                <a:off x="6434624" y="2701951"/>
                <a:ext cx="1697726" cy="412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AU" sz="1600" dirty="0">
                    <a:solidFill>
                      <a:srgbClr val="C00000"/>
                    </a:solidFill>
                    <a:latin typeface="+mn-lt"/>
                  </a:rPr>
                  <a:t>Conditioning</a:t>
                </a:r>
              </a:p>
            </p:txBody>
          </p:sp>
          <p:sp>
            <p:nvSpPr>
              <p:cNvPr id="110" name="AutoShape 242"/>
              <p:cNvSpPr>
                <a:spLocks noChangeArrowheads="1"/>
              </p:cNvSpPr>
              <p:nvPr/>
            </p:nvSpPr>
            <p:spPr bwMode="auto">
              <a:xfrm rot="20073039" flipH="1">
                <a:off x="6768106" y="1556018"/>
                <a:ext cx="688619" cy="8962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85 w 21600"/>
                  <a:gd name="T19" fmla="*/ 3179 h 21600"/>
                  <a:gd name="T20" fmla="*/ 18415 w 21600"/>
                  <a:gd name="T21" fmla="*/ 18421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878" y="8429"/>
                    </a:moveTo>
                    <a:cubicBezTo>
                      <a:pt x="18799" y="4298"/>
                      <a:pt x="15068" y="1417"/>
                      <a:pt x="10800" y="1417"/>
                    </a:cubicBezTo>
                    <a:cubicBezTo>
                      <a:pt x="5617" y="1417"/>
                      <a:pt x="1417" y="5617"/>
                      <a:pt x="1417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5713" y="0"/>
                      <a:pt x="20007" y="3316"/>
                      <a:pt x="21249" y="8071"/>
                    </a:cubicBezTo>
                    <a:lnTo>
                      <a:pt x="23861" y="7388"/>
                    </a:lnTo>
                    <a:lnTo>
                      <a:pt x="21426" y="11547"/>
                    </a:lnTo>
                    <a:lnTo>
                      <a:pt x="17266" y="9111"/>
                    </a:lnTo>
                    <a:lnTo>
                      <a:pt x="19878" y="8429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>
                  <a:latin typeface="+mn-lt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076877" y="1412776"/>
                <a:ext cx="3239539" cy="180020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AU"/>
              </a:p>
            </p:txBody>
          </p:sp>
        </p:grpSp>
        <p:sp>
          <p:nvSpPr>
            <p:cNvPr id="106" name="TextBox 275"/>
            <p:cNvSpPr txBox="1">
              <a:spLocks noChangeArrowheads="1"/>
            </p:cNvSpPr>
            <p:nvPr/>
          </p:nvSpPr>
          <p:spPr bwMode="auto">
            <a:xfrm>
              <a:off x="4283968" y="2959975"/>
              <a:ext cx="1665821" cy="370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dirty="0">
                  <a:latin typeface="+mn-lt"/>
                </a:rPr>
                <a:t>How to deliver?</a:t>
              </a:r>
            </a:p>
          </p:txBody>
        </p:sp>
      </p:grpSp>
      <p:sp>
        <p:nvSpPr>
          <p:cNvPr id="197" name="TextBox 196"/>
          <p:cNvSpPr txBox="1">
            <a:spLocks noChangeArrowheads="1"/>
          </p:cNvSpPr>
          <p:nvPr/>
        </p:nvSpPr>
        <p:spPr bwMode="auto">
          <a:xfrm>
            <a:off x="5704055" y="4916844"/>
            <a:ext cx="32750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A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How to match the growth rate of different structural elements?</a:t>
            </a:r>
          </a:p>
        </p:txBody>
      </p:sp>
      <p:sp>
        <p:nvSpPr>
          <p:cNvPr id="198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820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Box 5"/>
          <p:cNvSpPr txBox="1">
            <a:spLocks noChangeArrowheads="1"/>
          </p:cNvSpPr>
          <p:nvPr/>
        </p:nvSpPr>
        <p:spPr bwMode="auto">
          <a:xfrm>
            <a:off x="468313" y="7938"/>
            <a:ext cx="85677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800"/>
              </a:lnSpc>
              <a:defRPr/>
            </a:pPr>
            <a:r>
              <a:rPr lang="en-AU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needed to move forward?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92634" y="1498911"/>
            <a:ext cx="8254267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1338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>
                <a:schemeClr val="tx2">
                  <a:lumMod val="50000"/>
                </a:schemeClr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Better biomarkers </a:t>
            </a: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to monitor endogenous lung stem cell compartments</a:t>
            </a:r>
            <a:endParaRPr lang="en-AU" altLang="en-US" sz="24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Standardised protocols </a:t>
            </a:r>
            <a:r>
              <a:rPr lang="en-AU" altLang="en-US" sz="2400" dirty="0" smtClean="0">
                <a:solidFill>
                  <a:schemeClr val="tx2">
                    <a:lumMod val="50000"/>
                  </a:schemeClr>
                </a:solidFill>
              </a:rPr>
              <a:t>for tissue acquisition, annotation and processing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Consensus signature profiles </a:t>
            </a:r>
            <a:r>
              <a:rPr lang="en-AU" altLang="en-US" sz="2400" dirty="0" smtClean="0">
                <a:solidFill>
                  <a:schemeClr val="tx2">
                    <a:lumMod val="50000"/>
                  </a:schemeClr>
                </a:solidFill>
              </a:rPr>
              <a:t>for classification of human lung stem and progenitor cells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Comparison and validation of assays</a:t>
            </a: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 used by different laboratories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Better profiling </a:t>
            </a: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of the human stem cell niche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2"/>
              </a:buClr>
              <a:buFontTx/>
              <a:buChar char="•"/>
            </a:pPr>
            <a:r>
              <a:rPr lang="en-AU" altLang="en-US" sz="2400" dirty="0" smtClean="0">
                <a:solidFill>
                  <a:srgbClr val="C00000"/>
                </a:solidFill>
              </a:rPr>
              <a:t>Constant dialogue </a:t>
            </a:r>
            <a:r>
              <a:rPr lang="en-AU" altLang="en-US" sz="2400" dirty="0" smtClean="0">
                <a:solidFill>
                  <a:schemeClr val="bg2">
                    <a:lumMod val="10000"/>
                  </a:schemeClr>
                </a:solidFill>
              </a:rPr>
              <a:t>between physicians and scientists</a:t>
            </a:r>
            <a:r>
              <a:rPr lang="en-AU" altLang="en-US" sz="2400" dirty="0" smtClean="0">
                <a:solidFill>
                  <a:srgbClr val="C00000"/>
                </a:solidFill>
              </a:rPr>
              <a:t>  </a:t>
            </a:r>
            <a:endParaRPr lang="en-AU" altLang="en-US" sz="2400" dirty="0">
              <a:solidFill>
                <a:srgbClr val="C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84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AU" dirty="0"/>
          </a:p>
        </p:txBody>
      </p:sp>
      <p:pic>
        <p:nvPicPr>
          <p:cNvPr id="22531" name="Picture 15" descr="lung logo Whit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094413"/>
            <a:ext cx="1219200" cy="687387"/>
          </a:xfrm>
          <a:prstGeom prst="rect">
            <a:avLst/>
          </a:prstGeom>
          <a:noFill/>
          <a:ln>
            <a:noFill/>
          </a:ln>
          <a:effectLst>
            <a:outerShdw dist="38100" dir="2700000" rotWithShape="0">
              <a:srgbClr val="BBE0E3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 descr="Ikea takes over GM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312" y="44450"/>
            <a:ext cx="8170721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800"/>
              </a:lnSpc>
              <a:spcAft>
                <a:spcPts val="0"/>
              </a:spcAft>
              <a:defRPr/>
            </a:pPr>
            <a:r>
              <a:rPr lang="en-A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Lung Regeneration and repair – the “IKEA” model !!!</a:t>
            </a:r>
            <a:endParaRPr lang="en-A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468313" y="549275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0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31800" y="44450"/>
            <a:ext cx="8316913" cy="45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lang="en-AU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Molecular mechanisms of lung specification:</a:t>
            </a:r>
            <a:endParaRPr lang="en-AU" altLang="en-US" sz="2800" dirty="0">
              <a:solidFill>
                <a:srgbClr val="002060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0" name="Text Box 10"/>
          <p:cNvSpPr txBox="1">
            <a:spLocks noChangeArrowheads="1"/>
          </p:cNvSpPr>
          <p:nvPr/>
        </p:nvSpPr>
        <p:spPr bwMode="auto">
          <a:xfrm>
            <a:off x="171450" y="5662613"/>
            <a:ext cx="376238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 dirty="0">
                <a:solidFill>
                  <a:srgbClr val="002060"/>
                </a:solidFill>
                <a:latin typeface="+mn-lt"/>
              </a:rPr>
              <a:t>E9</a:t>
            </a:r>
          </a:p>
        </p:txBody>
      </p:sp>
      <p:sp>
        <p:nvSpPr>
          <p:cNvPr id="121" name="Text Box 11"/>
          <p:cNvSpPr txBox="1">
            <a:spLocks noChangeArrowheads="1"/>
          </p:cNvSpPr>
          <p:nvPr/>
        </p:nvSpPr>
        <p:spPr bwMode="auto">
          <a:xfrm>
            <a:off x="2619375" y="5662613"/>
            <a:ext cx="474663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E15</a:t>
            </a:r>
          </a:p>
        </p:txBody>
      </p:sp>
      <p:sp>
        <p:nvSpPr>
          <p:cNvPr id="122" name="Text Box 12"/>
          <p:cNvSpPr txBox="1">
            <a:spLocks noChangeArrowheads="1"/>
          </p:cNvSpPr>
          <p:nvPr/>
        </p:nvSpPr>
        <p:spPr bwMode="auto">
          <a:xfrm>
            <a:off x="3429000" y="5662613"/>
            <a:ext cx="474663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E17</a:t>
            </a:r>
          </a:p>
        </p:txBody>
      </p:sp>
      <p:sp>
        <p:nvSpPr>
          <p:cNvPr id="123" name="Text Box 13"/>
          <p:cNvSpPr txBox="1">
            <a:spLocks noChangeArrowheads="1"/>
          </p:cNvSpPr>
          <p:nvPr/>
        </p:nvSpPr>
        <p:spPr bwMode="auto">
          <a:xfrm>
            <a:off x="8404225" y="5635625"/>
            <a:ext cx="603250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D30</a:t>
            </a:r>
          </a:p>
        </p:txBody>
      </p:sp>
      <p:sp>
        <p:nvSpPr>
          <p:cNvPr id="124" name="Text Box 17"/>
          <p:cNvSpPr txBox="1">
            <a:spLocks noChangeArrowheads="1"/>
          </p:cNvSpPr>
          <p:nvPr/>
        </p:nvSpPr>
        <p:spPr bwMode="auto">
          <a:xfrm>
            <a:off x="7226300" y="5662613"/>
            <a:ext cx="498475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D20</a:t>
            </a:r>
          </a:p>
        </p:txBody>
      </p:sp>
      <p:sp>
        <p:nvSpPr>
          <p:cNvPr id="125" name="Text Box 18"/>
          <p:cNvSpPr txBox="1">
            <a:spLocks noChangeArrowheads="1"/>
          </p:cNvSpPr>
          <p:nvPr/>
        </p:nvSpPr>
        <p:spPr bwMode="auto">
          <a:xfrm>
            <a:off x="5065911" y="5662613"/>
            <a:ext cx="418705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NB</a:t>
            </a:r>
          </a:p>
        </p:txBody>
      </p:sp>
      <p:sp>
        <p:nvSpPr>
          <p:cNvPr id="126" name="Text Box 57"/>
          <p:cNvSpPr txBox="1">
            <a:spLocks noChangeArrowheads="1"/>
          </p:cNvSpPr>
          <p:nvPr/>
        </p:nvSpPr>
        <p:spPr bwMode="auto">
          <a:xfrm>
            <a:off x="1020763" y="5662613"/>
            <a:ext cx="474662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 dirty="0">
                <a:solidFill>
                  <a:srgbClr val="002060"/>
                </a:solidFill>
                <a:latin typeface="+mn-lt"/>
              </a:rPr>
              <a:t>E11</a:t>
            </a:r>
          </a:p>
        </p:txBody>
      </p:sp>
      <p:sp>
        <p:nvSpPr>
          <p:cNvPr id="127" name="Text Box 58"/>
          <p:cNvSpPr txBox="1">
            <a:spLocks noChangeArrowheads="1"/>
          </p:cNvSpPr>
          <p:nvPr/>
        </p:nvSpPr>
        <p:spPr bwMode="auto">
          <a:xfrm>
            <a:off x="1827213" y="5662613"/>
            <a:ext cx="474662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E13</a:t>
            </a:r>
          </a:p>
        </p:txBody>
      </p:sp>
      <p:sp>
        <p:nvSpPr>
          <p:cNvPr id="128" name="Text Box 59"/>
          <p:cNvSpPr txBox="1">
            <a:spLocks noChangeArrowheads="1"/>
          </p:cNvSpPr>
          <p:nvPr/>
        </p:nvSpPr>
        <p:spPr bwMode="auto">
          <a:xfrm>
            <a:off x="4276725" y="5662613"/>
            <a:ext cx="474663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E19</a:t>
            </a:r>
          </a:p>
        </p:txBody>
      </p:sp>
      <p:sp>
        <p:nvSpPr>
          <p:cNvPr id="129" name="Text Box 61"/>
          <p:cNvSpPr txBox="1">
            <a:spLocks noChangeArrowheads="1"/>
          </p:cNvSpPr>
          <p:nvPr/>
        </p:nvSpPr>
        <p:spPr bwMode="auto">
          <a:xfrm>
            <a:off x="6048375" y="5662613"/>
            <a:ext cx="498475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D10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77512" y="5500655"/>
            <a:ext cx="2692400" cy="215073"/>
            <a:chOff x="6073777" y="5468122"/>
            <a:chExt cx="2692400" cy="215073"/>
          </a:xfrm>
        </p:grpSpPr>
        <p:sp>
          <p:nvSpPr>
            <p:cNvPr id="203" name="Line 51"/>
            <p:cNvSpPr>
              <a:spLocks noChangeShapeType="1"/>
            </p:cNvSpPr>
            <p:nvPr/>
          </p:nvSpPr>
          <p:spPr bwMode="auto">
            <a:xfrm flipV="1">
              <a:off x="7516815" y="5468122"/>
              <a:ext cx="0" cy="20792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sz="15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04" name="Line 56"/>
            <p:cNvSpPr>
              <a:spLocks noChangeShapeType="1"/>
            </p:cNvSpPr>
            <p:nvPr/>
          </p:nvSpPr>
          <p:spPr bwMode="auto">
            <a:xfrm flipV="1">
              <a:off x="6364290" y="5468122"/>
              <a:ext cx="0" cy="20792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sz="15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05" name="AutoShape 88"/>
            <p:cNvSpPr>
              <a:spLocks/>
            </p:cNvSpPr>
            <p:nvPr/>
          </p:nvSpPr>
          <p:spPr bwMode="auto">
            <a:xfrm rot="16200000" flipV="1">
              <a:off x="7319982" y="4237000"/>
              <a:ext cx="199990" cy="2692400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AU" sz="1500" b="1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202" name="Line 92"/>
          <p:cNvSpPr>
            <a:spLocks noChangeShapeType="1"/>
          </p:cNvSpPr>
          <p:nvPr/>
        </p:nvSpPr>
        <p:spPr bwMode="auto">
          <a:xfrm>
            <a:off x="5577697" y="5714322"/>
            <a:ext cx="369888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5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1" name="Text Box 19"/>
          <p:cNvSpPr txBox="1">
            <a:spLocks noChangeArrowheads="1"/>
          </p:cNvSpPr>
          <p:nvPr/>
        </p:nvSpPr>
        <p:spPr bwMode="auto">
          <a:xfrm>
            <a:off x="4460875" y="860425"/>
            <a:ext cx="1158875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AU" sz="1500" b="1" dirty="0" err="1">
                <a:solidFill>
                  <a:srgbClr val="002060"/>
                </a:solidFill>
                <a:latin typeface="+mn-lt"/>
              </a:rPr>
              <a:t>Saccular</a:t>
            </a:r>
            <a:endParaRPr lang="en-AU" sz="15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2" name="Text Box 21"/>
          <p:cNvSpPr txBox="1">
            <a:spLocks noChangeArrowheads="1"/>
          </p:cNvSpPr>
          <p:nvPr/>
        </p:nvSpPr>
        <p:spPr bwMode="auto">
          <a:xfrm>
            <a:off x="531813" y="860425"/>
            <a:ext cx="1316037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AU" sz="1500" b="1" dirty="0">
                <a:solidFill>
                  <a:srgbClr val="002060"/>
                </a:solidFill>
                <a:latin typeface="+mn-lt"/>
              </a:rPr>
              <a:t>Embryonic</a:t>
            </a:r>
          </a:p>
        </p:txBody>
      </p:sp>
      <p:sp>
        <p:nvSpPr>
          <p:cNvPr id="133" name="Text Box 22"/>
          <p:cNvSpPr txBox="1">
            <a:spLocks noChangeArrowheads="1"/>
          </p:cNvSpPr>
          <p:nvPr/>
        </p:nvSpPr>
        <p:spPr bwMode="auto">
          <a:xfrm>
            <a:off x="3195638" y="860425"/>
            <a:ext cx="1079500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AU" sz="1500" b="1" dirty="0" err="1">
                <a:solidFill>
                  <a:srgbClr val="002060"/>
                </a:solidFill>
                <a:latin typeface="+mn-lt"/>
              </a:rPr>
              <a:t>Canalicular</a:t>
            </a:r>
            <a:endParaRPr lang="en-AU" sz="15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4" name="Text Box 25"/>
          <p:cNvSpPr txBox="1">
            <a:spLocks noChangeArrowheads="1"/>
          </p:cNvSpPr>
          <p:nvPr/>
        </p:nvSpPr>
        <p:spPr bwMode="auto">
          <a:xfrm>
            <a:off x="6683375" y="860425"/>
            <a:ext cx="1552575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AU" sz="1500" b="1">
                <a:solidFill>
                  <a:srgbClr val="002060"/>
                </a:solidFill>
                <a:latin typeface="+mn-lt"/>
              </a:rPr>
              <a:t>Alveolar</a:t>
            </a:r>
          </a:p>
        </p:txBody>
      </p:sp>
      <p:sp>
        <p:nvSpPr>
          <p:cNvPr id="135" name="Line 76"/>
          <p:cNvSpPr>
            <a:spLocks noChangeShapeType="1"/>
          </p:cNvSpPr>
          <p:nvPr/>
        </p:nvSpPr>
        <p:spPr bwMode="auto">
          <a:xfrm>
            <a:off x="1703388" y="1155700"/>
            <a:ext cx="0" cy="4511675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6" name="Line 77"/>
          <p:cNvSpPr>
            <a:spLocks noChangeShapeType="1"/>
          </p:cNvSpPr>
          <p:nvPr/>
        </p:nvSpPr>
        <p:spPr bwMode="auto">
          <a:xfrm>
            <a:off x="3340100" y="1147763"/>
            <a:ext cx="0" cy="4535487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7" name="Line 78"/>
          <p:cNvSpPr>
            <a:spLocks noChangeShapeType="1"/>
          </p:cNvSpPr>
          <p:nvPr/>
        </p:nvSpPr>
        <p:spPr bwMode="auto">
          <a:xfrm>
            <a:off x="4132263" y="1147763"/>
            <a:ext cx="0" cy="4519612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8" name="Line 79"/>
          <p:cNvSpPr>
            <a:spLocks noChangeShapeType="1"/>
          </p:cNvSpPr>
          <p:nvPr/>
        </p:nvSpPr>
        <p:spPr bwMode="auto">
          <a:xfrm>
            <a:off x="6076950" y="1147763"/>
            <a:ext cx="0" cy="4519612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b="1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6461" name="Group 103"/>
          <p:cNvGrpSpPr>
            <a:grpSpLocks/>
          </p:cNvGrpSpPr>
          <p:nvPr/>
        </p:nvGrpSpPr>
        <p:grpSpPr bwMode="auto">
          <a:xfrm flipV="1">
            <a:off x="6048376" y="1155647"/>
            <a:ext cx="2692400" cy="207924"/>
            <a:chOff x="3815" y="3748"/>
            <a:chExt cx="1696" cy="131"/>
          </a:xfrm>
        </p:grpSpPr>
        <p:sp>
          <p:nvSpPr>
            <p:cNvPr id="192" name="Line 104"/>
            <p:cNvSpPr>
              <a:spLocks noChangeShapeType="1"/>
            </p:cNvSpPr>
            <p:nvPr/>
          </p:nvSpPr>
          <p:spPr bwMode="auto">
            <a:xfrm flipV="1">
              <a:off x="4740" y="3748"/>
              <a:ext cx="0" cy="13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93" name="Line 105"/>
            <p:cNvSpPr>
              <a:spLocks noChangeShapeType="1"/>
            </p:cNvSpPr>
            <p:nvPr/>
          </p:nvSpPr>
          <p:spPr bwMode="auto">
            <a:xfrm flipV="1">
              <a:off x="4014" y="3748"/>
              <a:ext cx="0" cy="13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94" name="AutoShape 106"/>
            <p:cNvSpPr>
              <a:spLocks/>
            </p:cNvSpPr>
            <p:nvPr/>
          </p:nvSpPr>
          <p:spPr bwMode="auto">
            <a:xfrm rot="16200000" flipV="1">
              <a:off x="4600" y="2963"/>
              <a:ext cx="126" cy="1696"/>
            </a:xfrm>
            <a:prstGeom prst="leftBracket">
              <a:avLst>
                <a:gd name="adj" fmla="val 0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191" name="Line 107"/>
          <p:cNvSpPr>
            <a:spLocks noChangeShapeType="1"/>
          </p:cNvSpPr>
          <p:nvPr/>
        </p:nvSpPr>
        <p:spPr bwMode="auto">
          <a:xfrm flipV="1">
            <a:off x="5570264" y="1155647"/>
            <a:ext cx="369888" cy="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0" name="Line 109"/>
          <p:cNvSpPr>
            <a:spLocks noChangeShapeType="1"/>
          </p:cNvSpPr>
          <p:nvPr/>
        </p:nvSpPr>
        <p:spPr bwMode="auto">
          <a:xfrm>
            <a:off x="2619375" y="1163638"/>
            <a:ext cx="0" cy="4471987"/>
          </a:xfrm>
          <a:prstGeom prst="line">
            <a:avLst/>
          </a:prstGeom>
          <a:noFill/>
          <a:ln w="28575">
            <a:solidFill>
              <a:srgbClr val="CC66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1" name="Text Box 110"/>
          <p:cNvSpPr txBox="1">
            <a:spLocks noChangeArrowheads="1"/>
          </p:cNvSpPr>
          <p:nvPr/>
        </p:nvSpPr>
        <p:spPr bwMode="auto">
          <a:xfrm>
            <a:off x="1250950" y="5994400"/>
            <a:ext cx="6481763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b="1" dirty="0">
                <a:solidFill>
                  <a:srgbClr val="002060"/>
                </a:solidFill>
                <a:latin typeface="+mn-lt"/>
              </a:rPr>
              <a:t>Prenatal                                                                                     Postnatal</a:t>
            </a:r>
          </a:p>
        </p:txBody>
      </p:sp>
      <p:grpSp>
        <p:nvGrpSpPr>
          <p:cNvPr id="16413" name="Group 116"/>
          <p:cNvGrpSpPr>
            <a:grpSpLocks/>
          </p:cNvGrpSpPr>
          <p:nvPr/>
        </p:nvGrpSpPr>
        <p:grpSpPr bwMode="auto">
          <a:xfrm>
            <a:off x="1499567" y="860425"/>
            <a:ext cx="1984375" cy="593614"/>
            <a:chOff x="975" y="709"/>
            <a:chExt cx="1250" cy="374"/>
          </a:xfrm>
        </p:grpSpPr>
        <p:sp>
          <p:nvSpPr>
            <p:cNvPr id="186" name="Text Box 23"/>
            <p:cNvSpPr txBox="1">
              <a:spLocks noChangeArrowheads="1"/>
            </p:cNvSpPr>
            <p:nvPr/>
          </p:nvSpPr>
          <p:spPr bwMode="auto">
            <a:xfrm>
              <a:off x="975" y="709"/>
              <a:ext cx="1250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AU" sz="1500" b="1" dirty="0" err="1">
                  <a:solidFill>
                    <a:srgbClr val="002060"/>
                  </a:solidFill>
                  <a:latin typeface="+mn-lt"/>
                </a:rPr>
                <a:t>Pseudoglandular</a:t>
              </a:r>
              <a:endParaRPr lang="en-AU" sz="15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87" name="Text Box 111"/>
            <p:cNvSpPr txBox="1">
              <a:spLocks noChangeArrowheads="1"/>
            </p:cNvSpPr>
            <p:nvPr/>
          </p:nvSpPr>
          <p:spPr bwMode="auto">
            <a:xfrm>
              <a:off x="1158" y="879"/>
              <a:ext cx="367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500" b="1" dirty="0">
                  <a:solidFill>
                    <a:srgbClr val="002060"/>
                  </a:solidFill>
                  <a:latin typeface="+mn-lt"/>
                </a:rPr>
                <a:t>early</a:t>
              </a:r>
            </a:p>
          </p:txBody>
        </p:sp>
        <p:sp>
          <p:nvSpPr>
            <p:cNvPr id="188" name="Text Box 112"/>
            <p:cNvSpPr txBox="1">
              <a:spLocks noChangeArrowheads="1"/>
            </p:cNvSpPr>
            <p:nvPr/>
          </p:nvSpPr>
          <p:spPr bwMode="auto">
            <a:xfrm>
              <a:off x="1706" y="879"/>
              <a:ext cx="312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AU" sz="1500" b="1">
                  <a:solidFill>
                    <a:srgbClr val="002060"/>
                  </a:solidFill>
                  <a:latin typeface="+mn-lt"/>
                </a:rPr>
                <a:t>late</a:t>
              </a:r>
            </a:p>
          </p:txBody>
        </p:sp>
      </p:grpSp>
      <p:grpSp>
        <p:nvGrpSpPr>
          <p:cNvPr id="16414" name="Group 197"/>
          <p:cNvGrpSpPr>
            <a:grpSpLocks/>
          </p:cNvGrpSpPr>
          <p:nvPr/>
        </p:nvGrpSpPr>
        <p:grpSpPr bwMode="auto">
          <a:xfrm>
            <a:off x="1508125" y="1579428"/>
            <a:ext cx="4248150" cy="1361821"/>
            <a:chOff x="955" y="1071"/>
            <a:chExt cx="2676" cy="858"/>
          </a:xfrm>
        </p:grpSpPr>
        <p:grpSp>
          <p:nvGrpSpPr>
            <p:cNvPr id="16447" name="Group 132"/>
            <p:cNvGrpSpPr>
              <a:grpSpLocks/>
            </p:cNvGrpSpPr>
            <p:nvPr/>
          </p:nvGrpSpPr>
          <p:grpSpPr bwMode="auto">
            <a:xfrm>
              <a:off x="2695" y="1071"/>
              <a:ext cx="936" cy="858"/>
              <a:chOff x="2695" y="1071"/>
              <a:chExt cx="936" cy="858"/>
            </a:xfrm>
          </p:grpSpPr>
          <p:grpSp>
            <p:nvGrpSpPr>
              <p:cNvPr id="16451" name="Group 131"/>
              <p:cNvGrpSpPr>
                <a:grpSpLocks/>
              </p:cNvGrpSpPr>
              <p:nvPr/>
            </p:nvGrpSpPr>
            <p:grpSpPr bwMode="auto">
              <a:xfrm>
                <a:off x="2724" y="1071"/>
                <a:ext cx="907" cy="382"/>
                <a:chOff x="2724" y="1071"/>
                <a:chExt cx="907" cy="382"/>
              </a:xfrm>
            </p:grpSpPr>
            <p:sp>
              <p:nvSpPr>
                <p:cNvPr id="184" name="AutoShape 123"/>
                <p:cNvSpPr>
                  <a:spLocks noChangeArrowheads="1"/>
                </p:cNvSpPr>
                <p:nvPr/>
              </p:nvSpPr>
              <p:spPr bwMode="auto">
                <a:xfrm>
                  <a:off x="2724" y="1071"/>
                  <a:ext cx="907" cy="136"/>
                </a:xfrm>
                <a:prstGeom prst="rightArrow">
                  <a:avLst>
                    <a:gd name="adj1" fmla="val 50000"/>
                    <a:gd name="adj2" fmla="val 166728"/>
                  </a:avLst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26000">
                      <a:schemeClr val="tx2">
                        <a:lumMod val="60000"/>
                        <a:lumOff val="40000"/>
                        <a:shade val="67500"/>
                        <a:satMod val="115000"/>
                        <a:alpha val="74000"/>
                      </a:schemeClr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 sz="1200" b="1">
                    <a:solidFill>
                      <a:srgbClr val="002060"/>
                    </a:solidFill>
                    <a:latin typeface="+mn-lt"/>
                  </a:endParaRPr>
                </a:p>
              </p:txBody>
            </p:sp>
            <p:sp>
              <p:nvSpPr>
                <p:cNvPr id="185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2772" y="1162"/>
                  <a:ext cx="604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AU" sz="1200" b="1" dirty="0" smtClean="0">
                      <a:solidFill>
                        <a:srgbClr val="002060"/>
                      </a:solidFill>
                      <a:latin typeface="+mn-lt"/>
                    </a:rPr>
                    <a:t>Club </a:t>
                  </a:r>
                  <a:r>
                    <a:rPr lang="en-AU" sz="1200" b="1" dirty="0">
                      <a:solidFill>
                        <a:srgbClr val="002060"/>
                      </a:solidFill>
                      <a:latin typeface="+mn-lt"/>
                    </a:rPr>
                    <a:t>cell</a:t>
                  </a:r>
                </a:p>
                <a:p>
                  <a:pPr algn="ctr" eaLnBrk="1" hangingPunct="1">
                    <a:defRPr/>
                  </a:pPr>
                  <a:r>
                    <a:rPr lang="en-AU" sz="1200" b="1" dirty="0" err="1">
                      <a:solidFill>
                        <a:srgbClr val="002060"/>
                      </a:solidFill>
                      <a:latin typeface="+mn-lt"/>
                    </a:rPr>
                    <a:t>Cilliated</a:t>
                  </a:r>
                  <a:r>
                    <a:rPr lang="en-AU" sz="1200" b="1" dirty="0">
                      <a:solidFill>
                        <a:srgbClr val="002060"/>
                      </a:solidFill>
                      <a:latin typeface="+mn-lt"/>
                    </a:rPr>
                    <a:t> cell</a:t>
                  </a:r>
                </a:p>
              </p:txBody>
            </p:sp>
          </p:grpSp>
          <p:grpSp>
            <p:nvGrpSpPr>
              <p:cNvPr id="16452" name="Group 130"/>
              <p:cNvGrpSpPr>
                <a:grpSpLocks/>
              </p:cNvGrpSpPr>
              <p:nvPr/>
            </p:nvGrpSpPr>
            <p:grpSpPr bwMode="auto">
              <a:xfrm>
                <a:off x="2695" y="1547"/>
                <a:ext cx="936" cy="382"/>
                <a:chOff x="2695" y="1615"/>
                <a:chExt cx="936" cy="382"/>
              </a:xfrm>
            </p:grpSpPr>
            <p:sp>
              <p:nvSpPr>
                <p:cNvPr id="182" name="AutoShape 124"/>
                <p:cNvSpPr>
                  <a:spLocks noChangeArrowheads="1"/>
                </p:cNvSpPr>
                <p:nvPr/>
              </p:nvSpPr>
              <p:spPr bwMode="auto">
                <a:xfrm>
                  <a:off x="2724" y="1615"/>
                  <a:ext cx="907" cy="136"/>
                </a:xfrm>
                <a:prstGeom prst="rightArrow">
                  <a:avLst>
                    <a:gd name="adj1" fmla="val 50000"/>
                    <a:gd name="adj2" fmla="val 166728"/>
                  </a:avLst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26000">
                      <a:schemeClr val="tx2">
                        <a:lumMod val="60000"/>
                        <a:lumOff val="40000"/>
                        <a:shade val="67500"/>
                        <a:satMod val="115000"/>
                        <a:alpha val="74000"/>
                      </a:schemeClr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AU" sz="1200" b="1">
                    <a:solidFill>
                      <a:srgbClr val="002060"/>
                    </a:solidFill>
                    <a:latin typeface="+mn-lt"/>
                  </a:endParaRPr>
                </a:p>
              </p:txBody>
            </p:sp>
            <p:sp>
              <p:nvSpPr>
                <p:cNvPr id="183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2695" y="1706"/>
                  <a:ext cx="759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AU" sz="1200" b="1">
                      <a:solidFill>
                        <a:srgbClr val="002060"/>
                      </a:solidFill>
                      <a:latin typeface="+mn-lt"/>
                    </a:rPr>
                    <a:t>Type II &amp; Type I </a:t>
                  </a:r>
                </a:p>
                <a:p>
                  <a:pPr algn="ctr" eaLnBrk="1" hangingPunct="1">
                    <a:defRPr/>
                  </a:pPr>
                  <a:r>
                    <a:rPr lang="en-AU" sz="1200" b="1">
                      <a:solidFill>
                        <a:srgbClr val="002060"/>
                      </a:solidFill>
                      <a:latin typeface="+mn-lt"/>
                    </a:rPr>
                    <a:t>Pneumocytes</a:t>
                  </a:r>
                </a:p>
              </p:txBody>
            </p:sp>
          </p:grpSp>
        </p:grpSp>
        <p:grpSp>
          <p:nvGrpSpPr>
            <p:cNvPr id="16448" name="Group 133"/>
            <p:cNvGrpSpPr>
              <a:grpSpLocks/>
            </p:cNvGrpSpPr>
            <p:nvPr/>
          </p:nvGrpSpPr>
          <p:grpSpPr bwMode="auto">
            <a:xfrm>
              <a:off x="955" y="1251"/>
              <a:ext cx="786" cy="496"/>
              <a:chOff x="955" y="1297"/>
              <a:chExt cx="786" cy="496"/>
            </a:xfrm>
          </p:grpSpPr>
          <p:sp>
            <p:nvSpPr>
              <p:cNvPr id="178" name="AutoShape 122"/>
              <p:cNvSpPr>
                <a:spLocks noChangeArrowheads="1"/>
              </p:cNvSpPr>
              <p:nvPr/>
            </p:nvSpPr>
            <p:spPr bwMode="auto">
              <a:xfrm>
                <a:off x="955" y="1297"/>
                <a:ext cx="700" cy="226"/>
              </a:xfrm>
              <a:prstGeom prst="rightArrow">
                <a:avLst>
                  <a:gd name="adj1" fmla="val 50000"/>
                  <a:gd name="adj2" fmla="val 77434"/>
                </a:avLst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  <a:shade val="30000"/>
                      <a:satMod val="115000"/>
                    </a:schemeClr>
                  </a:gs>
                  <a:gs pos="26000">
                    <a:schemeClr val="tx2">
                      <a:lumMod val="60000"/>
                      <a:lumOff val="40000"/>
                      <a:shade val="67500"/>
                      <a:satMod val="115000"/>
                      <a:alpha val="74000"/>
                    </a:schemeClr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AU" sz="1200" b="1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179" name="Text Box 129"/>
              <p:cNvSpPr txBox="1">
                <a:spLocks noChangeArrowheads="1"/>
              </p:cNvSpPr>
              <p:nvPr/>
            </p:nvSpPr>
            <p:spPr bwMode="auto">
              <a:xfrm>
                <a:off x="1000" y="1502"/>
                <a:ext cx="741" cy="2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AU" sz="1200" b="1" dirty="0">
                    <a:solidFill>
                      <a:srgbClr val="002060"/>
                    </a:solidFill>
                    <a:latin typeface="+mn-lt"/>
                  </a:rPr>
                  <a:t>Branching</a:t>
                </a:r>
              </a:p>
              <a:p>
                <a:pPr algn="ctr" eaLnBrk="1" hangingPunct="1">
                  <a:defRPr/>
                </a:pPr>
                <a:r>
                  <a:rPr lang="en-AU" sz="1200" b="1" dirty="0">
                    <a:solidFill>
                      <a:srgbClr val="002060"/>
                    </a:solidFill>
                    <a:latin typeface="+mn-lt"/>
                  </a:rPr>
                  <a:t>Morphogenesis</a:t>
                </a:r>
              </a:p>
            </p:txBody>
          </p:sp>
        </p:grpSp>
      </p:grpSp>
      <p:sp>
        <p:nvSpPr>
          <p:cNvPr id="144" name="Line 158"/>
          <p:cNvSpPr>
            <a:spLocks noChangeShapeType="1"/>
          </p:cNvSpPr>
          <p:nvPr/>
        </p:nvSpPr>
        <p:spPr bwMode="auto">
          <a:xfrm>
            <a:off x="1344612" y="4816475"/>
            <a:ext cx="739616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5" name="Text Box 144"/>
          <p:cNvSpPr txBox="1">
            <a:spLocks noChangeArrowheads="1"/>
          </p:cNvSpPr>
          <p:nvPr/>
        </p:nvSpPr>
        <p:spPr bwMode="auto">
          <a:xfrm>
            <a:off x="804863" y="3900488"/>
            <a:ext cx="590550" cy="306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>
                <a:solidFill>
                  <a:srgbClr val="002060"/>
                </a:solidFill>
                <a:latin typeface="+mn-lt"/>
              </a:rPr>
              <a:t>TTF-1</a:t>
            </a:r>
          </a:p>
        </p:txBody>
      </p:sp>
      <p:sp>
        <p:nvSpPr>
          <p:cNvPr id="146" name="Line 159"/>
          <p:cNvSpPr>
            <a:spLocks noChangeShapeType="1"/>
          </p:cNvSpPr>
          <p:nvPr/>
        </p:nvSpPr>
        <p:spPr bwMode="auto">
          <a:xfrm>
            <a:off x="1344612" y="4043363"/>
            <a:ext cx="739616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7" name="Text Box 145"/>
          <p:cNvSpPr txBox="1">
            <a:spLocks noChangeArrowheads="1"/>
          </p:cNvSpPr>
          <p:nvPr/>
        </p:nvSpPr>
        <p:spPr bwMode="auto">
          <a:xfrm>
            <a:off x="495531" y="4094163"/>
            <a:ext cx="90441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HNF-3</a:t>
            </a:r>
            <a:r>
              <a:rPr lang="en-AU" sz="1400" b="1" dirty="0">
                <a:solidFill>
                  <a:srgbClr val="002060"/>
                </a:solidFill>
                <a:latin typeface="+mn-lt"/>
                <a:sym typeface="Symbol" pitchFamily="18" charset="2"/>
              </a:rPr>
              <a:t>,</a:t>
            </a:r>
          </a:p>
        </p:txBody>
      </p:sp>
      <p:sp>
        <p:nvSpPr>
          <p:cNvPr id="148" name="Line 160"/>
          <p:cNvSpPr>
            <a:spLocks noChangeShapeType="1"/>
          </p:cNvSpPr>
          <p:nvPr/>
        </p:nvSpPr>
        <p:spPr bwMode="auto">
          <a:xfrm>
            <a:off x="1344612" y="4237038"/>
            <a:ext cx="739616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9" name="Text Box 140"/>
          <p:cNvSpPr txBox="1">
            <a:spLocks noChangeArrowheads="1"/>
          </p:cNvSpPr>
          <p:nvPr/>
        </p:nvSpPr>
        <p:spPr bwMode="auto">
          <a:xfrm>
            <a:off x="2542045" y="3128963"/>
            <a:ext cx="52931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>
                <a:solidFill>
                  <a:srgbClr val="002060"/>
                </a:solidFill>
                <a:latin typeface="+mn-lt"/>
              </a:rPr>
              <a:t>SP-A</a:t>
            </a:r>
          </a:p>
        </p:txBody>
      </p:sp>
      <p:sp>
        <p:nvSpPr>
          <p:cNvPr id="150" name="Line 161"/>
          <p:cNvSpPr>
            <a:spLocks noChangeShapeType="1"/>
          </p:cNvSpPr>
          <p:nvPr/>
        </p:nvSpPr>
        <p:spPr bwMode="auto">
          <a:xfrm>
            <a:off x="3059113" y="3271838"/>
            <a:ext cx="5681662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1" name="Text Box 137"/>
          <p:cNvSpPr txBox="1">
            <a:spLocks noChangeArrowheads="1"/>
          </p:cNvSpPr>
          <p:nvPr/>
        </p:nvSpPr>
        <p:spPr bwMode="auto">
          <a:xfrm>
            <a:off x="883177" y="2935288"/>
            <a:ext cx="51488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SP-C</a:t>
            </a:r>
          </a:p>
        </p:txBody>
      </p:sp>
      <p:sp>
        <p:nvSpPr>
          <p:cNvPr id="152" name="Line 157"/>
          <p:cNvSpPr>
            <a:spLocks noChangeShapeType="1"/>
          </p:cNvSpPr>
          <p:nvPr/>
        </p:nvSpPr>
        <p:spPr bwMode="auto">
          <a:xfrm>
            <a:off x="1344612" y="3078163"/>
            <a:ext cx="739616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3" name="Text Box 141"/>
          <p:cNvSpPr txBox="1">
            <a:spLocks noChangeArrowheads="1"/>
          </p:cNvSpPr>
          <p:nvPr/>
        </p:nvSpPr>
        <p:spPr bwMode="auto">
          <a:xfrm>
            <a:off x="2542877" y="3322638"/>
            <a:ext cx="52129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>
                <a:solidFill>
                  <a:srgbClr val="002060"/>
                </a:solidFill>
                <a:latin typeface="+mn-lt"/>
              </a:rPr>
              <a:t>SP-B</a:t>
            </a:r>
          </a:p>
        </p:txBody>
      </p:sp>
      <p:sp>
        <p:nvSpPr>
          <p:cNvPr id="154" name="Line 162"/>
          <p:cNvSpPr>
            <a:spLocks noChangeShapeType="1"/>
          </p:cNvSpPr>
          <p:nvPr/>
        </p:nvSpPr>
        <p:spPr bwMode="auto">
          <a:xfrm>
            <a:off x="3059113" y="3465513"/>
            <a:ext cx="5681662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5" name="Text Box 142"/>
          <p:cNvSpPr txBox="1">
            <a:spLocks noChangeArrowheads="1"/>
          </p:cNvSpPr>
          <p:nvPr/>
        </p:nvSpPr>
        <p:spPr bwMode="auto">
          <a:xfrm>
            <a:off x="3549650" y="3514725"/>
            <a:ext cx="55245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>
                <a:solidFill>
                  <a:srgbClr val="002060"/>
                </a:solidFill>
                <a:latin typeface="+mn-lt"/>
              </a:rPr>
              <a:t>CCSP</a:t>
            </a:r>
          </a:p>
        </p:txBody>
      </p:sp>
      <p:sp>
        <p:nvSpPr>
          <p:cNvPr id="156" name="Line 163"/>
          <p:cNvSpPr>
            <a:spLocks noChangeShapeType="1"/>
          </p:cNvSpPr>
          <p:nvPr/>
        </p:nvSpPr>
        <p:spPr bwMode="auto">
          <a:xfrm>
            <a:off x="4140200" y="3657600"/>
            <a:ext cx="4600575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7" name="Text Box 143"/>
          <p:cNvSpPr txBox="1">
            <a:spLocks noChangeArrowheads="1"/>
          </p:cNvSpPr>
          <p:nvPr/>
        </p:nvSpPr>
        <p:spPr bwMode="auto">
          <a:xfrm>
            <a:off x="3534657" y="3708400"/>
            <a:ext cx="57926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RCA1</a:t>
            </a:r>
          </a:p>
        </p:txBody>
      </p:sp>
      <p:sp>
        <p:nvSpPr>
          <p:cNvPr id="158" name="Line 164"/>
          <p:cNvSpPr>
            <a:spLocks noChangeShapeType="1"/>
          </p:cNvSpPr>
          <p:nvPr/>
        </p:nvSpPr>
        <p:spPr bwMode="auto">
          <a:xfrm>
            <a:off x="4140200" y="3851275"/>
            <a:ext cx="4600575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9" name="Text Box 147"/>
          <p:cNvSpPr txBox="1">
            <a:spLocks noChangeArrowheads="1"/>
          </p:cNvSpPr>
          <p:nvPr/>
        </p:nvSpPr>
        <p:spPr bwMode="auto">
          <a:xfrm>
            <a:off x="2547938" y="4479925"/>
            <a:ext cx="636587" cy="306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>
                <a:solidFill>
                  <a:srgbClr val="002060"/>
                </a:solidFill>
                <a:latin typeface="+mn-lt"/>
              </a:rPr>
              <a:t>HFH-4</a:t>
            </a:r>
          </a:p>
        </p:txBody>
      </p:sp>
      <p:sp>
        <p:nvSpPr>
          <p:cNvPr id="160" name="Line 165"/>
          <p:cNvSpPr>
            <a:spLocks noChangeShapeType="1"/>
          </p:cNvSpPr>
          <p:nvPr/>
        </p:nvSpPr>
        <p:spPr bwMode="auto">
          <a:xfrm>
            <a:off x="3144838" y="4622800"/>
            <a:ext cx="5595937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1" name="Text Box 146"/>
          <p:cNvSpPr txBox="1">
            <a:spLocks noChangeArrowheads="1"/>
          </p:cNvSpPr>
          <p:nvPr/>
        </p:nvSpPr>
        <p:spPr bwMode="auto">
          <a:xfrm>
            <a:off x="1318633" y="4287838"/>
            <a:ext cx="65838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N-</a:t>
            </a:r>
            <a:r>
              <a:rPr lang="en-AU" sz="1400" b="1" dirty="0" err="1">
                <a:solidFill>
                  <a:srgbClr val="002060"/>
                </a:solidFill>
                <a:latin typeface="+mn-lt"/>
              </a:rPr>
              <a:t>myc</a:t>
            </a:r>
            <a:endParaRPr lang="en-AU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2" name="Line 166"/>
          <p:cNvSpPr>
            <a:spLocks noChangeShapeType="1"/>
          </p:cNvSpPr>
          <p:nvPr/>
        </p:nvSpPr>
        <p:spPr bwMode="auto">
          <a:xfrm>
            <a:off x="1971675" y="4430713"/>
            <a:ext cx="257016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3" name="Text Box 149"/>
          <p:cNvSpPr txBox="1">
            <a:spLocks noChangeArrowheads="1"/>
          </p:cNvSpPr>
          <p:nvPr/>
        </p:nvSpPr>
        <p:spPr bwMode="auto">
          <a:xfrm>
            <a:off x="722241" y="4865688"/>
            <a:ext cx="67800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HoxD4</a:t>
            </a:r>
          </a:p>
        </p:txBody>
      </p:sp>
      <p:sp>
        <p:nvSpPr>
          <p:cNvPr id="164" name="Line 168"/>
          <p:cNvSpPr>
            <a:spLocks noChangeShapeType="1"/>
          </p:cNvSpPr>
          <p:nvPr/>
        </p:nvSpPr>
        <p:spPr bwMode="auto">
          <a:xfrm>
            <a:off x="1323975" y="5008563"/>
            <a:ext cx="65881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5" name="Text Box 150"/>
          <p:cNvSpPr txBox="1">
            <a:spLocks noChangeArrowheads="1"/>
          </p:cNvSpPr>
          <p:nvPr/>
        </p:nvSpPr>
        <p:spPr bwMode="auto">
          <a:xfrm>
            <a:off x="727820" y="4656138"/>
            <a:ext cx="67319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HoxA5</a:t>
            </a:r>
          </a:p>
        </p:txBody>
      </p:sp>
      <p:sp>
        <p:nvSpPr>
          <p:cNvPr id="166" name="Line 169"/>
          <p:cNvSpPr>
            <a:spLocks noChangeShapeType="1"/>
          </p:cNvSpPr>
          <p:nvPr/>
        </p:nvSpPr>
        <p:spPr bwMode="auto">
          <a:xfrm>
            <a:off x="1323975" y="5200650"/>
            <a:ext cx="2994025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7" name="Text Box 151"/>
          <p:cNvSpPr txBox="1">
            <a:spLocks noChangeArrowheads="1"/>
          </p:cNvSpPr>
          <p:nvPr/>
        </p:nvSpPr>
        <p:spPr bwMode="auto">
          <a:xfrm>
            <a:off x="735003" y="5249863"/>
            <a:ext cx="66518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AU" sz="1400" b="1" dirty="0">
                <a:solidFill>
                  <a:srgbClr val="002060"/>
                </a:solidFill>
                <a:latin typeface="+mn-lt"/>
              </a:rPr>
              <a:t>HoxB5</a:t>
            </a:r>
          </a:p>
        </p:txBody>
      </p:sp>
      <p:sp>
        <p:nvSpPr>
          <p:cNvPr id="168" name="Line 170"/>
          <p:cNvSpPr>
            <a:spLocks noChangeShapeType="1"/>
          </p:cNvSpPr>
          <p:nvPr/>
        </p:nvSpPr>
        <p:spPr bwMode="auto">
          <a:xfrm>
            <a:off x="1344612" y="5392738"/>
            <a:ext cx="7396163" cy="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AU" sz="1400" b="1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6440" name="Group 198"/>
          <p:cNvGrpSpPr>
            <a:grpSpLocks/>
          </p:cNvGrpSpPr>
          <p:nvPr/>
        </p:nvGrpSpPr>
        <p:grpSpPr bwMode="auto">
          <a:xfrm>
            <a:off x="6218435" y="1434992"/>
            <a:ext cx="2390775" cy="1315791"/>
            <a:chOff x="3767" y="1071"/>
            <a:chExt cx="1506" cy="829"/>
          </a:xfrm>
        </p:grpSpPr>
        <p:grpSp>
          <p:nvGrpSpPr>
            <p:cNvPr id="16441" name="Group 195"/>
            <p:cNvGrpSpPr>
              <a:grpSpLocks/>
            </p:cNvGrpSpPr>
            <p:nvPr/>
          </p:nvGrpSpPr>
          <p:grpSpPr bwMode="auto">
            <a:xfrm>
              <a:off x="3767" y="1071"/>
              <a:ext cx="1506" cy="353"/>
              <a:chOff x="4165" y="1059"/>
              <a:chExt cx="1506" cy="353"/>
            </a:xfrm>
          </p:grpSpPr>
          <p:sp>
            <p:nvSpPr>
              <p:cNvPr id="174" name="Text Box 135"/>
              <p:cNvSpPr txBox="1">
                <a:spLocks noChangeArrowheads="1"/>
              </p:cNvSpPr>
              <p:nvPr/>
            </p:nvSpPr>
            <p:spPr bwMode="auto">
              <a:xfrm>
                <a:off x="5116" y="1110"/>
                <a:ext cx="555" cy="2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AU" sz="1200" b="1" dirty="0">
                    <a:solidFill>
                      <a:srgbClr val="002060"/>
                    </a:solidFill>
                    <a:latin typeface="+mn-lt"/>
                  </a:rPr>
                  <a:t>Proximal</a:t>
                </a:r>
              </a:p>
              <a:p>
                <a:pPr algn="ctr" eaLnBrk="1" hangingPunct="1">
                  <a:defRPr/>
                </a:pPr>
                <a:r>
                  <a:rPr lang="en-AU" sz="1200" b="1" dirty="0">
                    <a:solidFill>
                      <a:srgbClr val="002060"/>
                    </a:solidFill>
                    <a:latin typeface="+mn-lt"/>
                  </a:rPr>
                  <a:t>Epithelium</a:t>
                </a:r>
              </a:p>
            </p:txBody>
          </p:sp>
          <p:graphicFrame>
            <p:nvGraphicFramePr>
              <p:cNvPr id="16446" name="Object 4"/>
              <p:cNvGraphicFramePr>
                <a:graphicFrameLocks noChangeAspect="1"/>
              </p:cNvGraphicFramePr>
              <p:nvPr/>
            </p:nvGraphicFramePr>
            <p:xfrm>
              <a:off x="4165" y="1059"/>
              <a:ext cx="943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PHOTO-PAINT" r:id="rId4" imgW="7200000" imgH="2695238" progId="">
                      <p:embed/>
                    </p:oleObj>
                  </mc:Choice>
                  <mc:Fallback>
                    <p:oleObj name="PHOTO-PAINT" r:id="rId4" imgW="7200000" imgH="269523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65" y="1059"/>
                            <a:ext cx="943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6442" name="Group 196"/>
            <p:cNvGrpSpPr>
              <a:grpSpLocks/>
            </p:cNvGrpSpPr>
            <p:nvPr/>
          </p:nvGrpSpPr>
          <p:grpSpPr bwMode="auto">
            <a:xfrm>
              <a:off x="3767" y="1542"/>
              <a:ext cx="1505" cy="358"/>
              <a:chOff x="4165" y="1530"/>
              <a:chExt cx="1505" cy="358"/>
            </a:xfrm>
          </p:grpSpPr>
          <p:sp>
            <p:nvSpPr>
              <p:cNvPr id="172" name="Text Box 136"/>
              <p:cNvSpPr txBox="1">
                <a:spLocks noChangeArrowheads="1"/>
              </p:cNvSpPr>
              <p:nvPr/>
            </p:nvSpPr>
            <p:spPr bwMode="auto">
              <a:xfrm>
                <a:off x="5115" y="1584"/>
                <a:ext cx="555" cy="2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AU" sz="1200" b="1">
                    <a:solidFill>
                      <a:srgbClr val="002060"/>
                    </a:solidFill>
                    <a:latin typeface="+mn-lt"/>
                  </a:rPr>
                  <a:t>Distal</a:t>
                </a:r>
              </a:p>
              <a:p>
                <a:pPr algn="ctr" eaLnBrk="1" hangingPunct="1">
                  <a:defRPr/>
                </a:pPr>
                <a:r>
                  <a:rPr lang="en-AU" sz="1200" b="1">
                    <a:solidFill>
                      <a:srgbClr val="002060"/>
                    </a:solidFill>
                    <a:latin typeface="+mn-lt"/>
                  </a:rPr>
                  <a:t>Epithelium</a:t>
                </a:r>
              </a:p>
            </p:txBody>
          </p:sp>
          <p:graphicFrame>
            <p:nvGraphicFramePr>
              <p:cNvPr id="16444" name="Object 5"/>
              <p:cNvGraphicFramePr>
                <a:graphicFrameLocks noChangeAspect="1"/>
              </p:cNvGraphicFramePr>
              <p:nvPr/>
            </p:nvGraphicFramePr>
            <p:xfrm>
              <a:off x="4165" y="1530"/>
              <a:ext cx="943" cy="3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PHOTO-PAINT" r:id="rId6" imgW="7200000" imgH="2733333" progId="">
                      <p:embed/>
                    </p:oleObj>
                  </mc:Choice>
                  <mc:Fallback>
                    <p:oleObj name="PHOTO-PAINT" r:id="rId6" imgW="7200000" imgH="273333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65" y="1530"/>
                            <a:ext cx="943" cy="3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5" name="Group 14"/>
          <p:cNvGrpSpPr/>
          <p:nvPr/>
        </p:nvGrpSpPr>
        <p:grpSpPr>
          <a:xfrm>
            <a:off x="251520" y="5506215"/>
            <a:ext cx="5223768" cy="209513"/>
            <a:chOff x="251520" y="5506215"/>
            <a:chExt cx="5223768" cy="209513"/>
          </a:xfrm>
        </p:grpSpPr>
        <p:grpSp>
          <p:nvGrpSpPr>
            <p:cNvPr id="7" name="Group 6"/>
            <p:cNvGrpSpPr/>
            <p:nvPr/>
          </p:nvGrpSpPr>
          <p:grpSpPr>
            <a:xfrm>
              <a:off x="1322444" y="5506215"/>
              <a:ext cx="4024257" cy="209513"/>
              <a:chOff x="1322444" y="5506215"/>
              <a:chExt cx="4024257" cy="209513"/>
            </a:xfrm>
          </p:grpSpPr>
          <p:sp>
            <p:nvSpPr>
              <p:cNvPr id="206" name="Line 47"/>
              <p:cNvSpPr>
                <a:spLocks noChangeShapeType="1"/>
              </p:cNvSpPr>
              <p:nvPr/>
            </p:nvSpPr>
            <p:spPr bwMode="auto">
              <a:xfrm flipV="1">
                <a:off x="1322444" y="5507802"/>
                <a:ext cx="0" cy="20792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AU" sz="1500" b="1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207" name="Line 48"/>
              <p:cNvSpPr>
                <a:spLocks noChangeShapeType="1"/>
              </p:cNvSpPr>
              <p:nvPr/>
            </p:nvSpPr>
            <p:spPr bwMode="auto">
              <a:xfrm flipV="1">
                <a:off x="3738619" y="5506215"/>
                <a:ext cx="0" cy="20792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AU" sz="1500" b="1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208" name="Line 49"/>
              <p:cNvSpPr>
                <a:spLocks noChangeShapeType="1"/>
              </p:cNvSpPr>
              <p:nvPr/>
            </p:nvSpPr>
            <p:spPr bwMode="auto">
              <a:xfrm flipV="1">
                <a:off x="5346701" y="5506215"/>
                <a:ext cx="0" cy="20792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AU" sz="1500" b="1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209" name="Line 52"/>
              <p:cNvSpPr>
                <a:spLocks noChangeShapeType="1"/>
              </p:cNvSpPr>
              <p:nvPr/>
            </p:nvSpPr>
            <p:spPr bwMode="auto">
              <a:xfrm flipV="1">
                <a:off x="2127307" y="5506215"/>
                <a:ext cx="0" cy="20792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AU" sz="1500" b="1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210" name="Line 53"/>
              <p:cNvSpPr>
                <a:spLocks noChangeShapeType="1"/>
              </p:cNvSpPr>
              <p:nvPr/>
            </p:nvSpPr>
            <p:spPr bwMode="auto">
              <a:xfrm flipV="1">
                <a:off x="2932169" y="5506215"/>
                <a:ext cx="0" cy="20792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AU" sz="1500" b="1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211" name="Line 54"/>
              <p:cNvSpPr>
                <a:spLocks noChangeShapeType="1"/>
              </p:cNvSpPr>
              <p:nvPr/>
            </p:nvSpPr>
            <p:spPr bwMode="auto">
              <a:xfrm flipV="1">
                <a:off x="4543482" y="5506215"/>
                <a:ext cx="0" cy="20792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AU" sz="1500" b="1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V="1">
              <a:off x="251520" y="5714141"/>
              <a:ext cx="5223768" cy="158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35003" y="1155647"/>
            <a:ext cx="4701093" cy="207924"/>
            <a:chOff x="735003" y="1155647"/>
            <a:chExt cx="4701093" cy="207924"/>
          </a:xfrm>
        </p:grpSpPr>
        <p:sp>
          <p:nvSpPr>
            <p:cNvPr id="195" name="Line 96"/>
            <p:cNvSpPr>
              <a:spLocks noChangeShapeType="1"/>
            </p:cNvSpPr>
            <p:nvPr/>
          </p:nvSpPr>
          <p:spPr bwMode="auto">
            <a:xfrm>
              <a:off x="1320801" y="1155647"/>
              <a:ext cx="0" cy="207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96" name="Line 97"/>
            <p:cNvSpPr>
              <a:spLocks noChangeShapeType="1"/>
            </p:cNvSpPr>
            <p:nvPr/>
          </p:nvSpPr>
          <p:spPr bwMode="auto">
            <a:xfrm>
              <a:off x="3736976" y="1155647"/>
              <a:ext cx="0" cy="207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97" name="Line 98"/>
            <p:cNvSpPr>
              <a:spLocks noChangeShapeType="1"/>
            </p:cNvSpPr>
            <p:nvPr/>
          </p:nvSpPr>
          <p:spPr bwMode="auto">
            <a:xfrm>
              <a:off x="5346701" y="1155647"/>
              <a:ext cx="0" cy="207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98" name="Line 101"/>
            <p:cNvSpPr>
              <a:spLocks noChangeShapeType="1"/>
            </p:cNvSpPr>
            <p:nvPr/>
          </p:nvSpPr>
          <p:spPr bwMode="auto">
            <a:xfrm>
              <a:off x="4541838" y="1155647"/>
              <a:ext cx="0" cy="2079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AU" b="1">
                <a:solidFill>
                  <a:srgbClr val="002060"/>
                </a:solidFill>
                <a:latin typeface="+mn-lt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735003" y="1155647"/>
              <a:ext cx="4701093" cy="793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9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 rot="20720492" flipV="1">
            <a:off x="927494" y="2902640"/>
            <a:ext cx="731546" cy="559894"/>
            <a:chOff x="3389397" y="3254549"/>
            <a:chExt cx="859387" cy="689382"/>
          </a:xfrm>
        </p:grpSpPr>
        <p:sp>
          <p:nvSpPr>
            <p:cNvPr id="90" name="Arc 89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276338" y="3306566"/>
            <a:ext cx="762672" cy="338328"/>
            <a:chOff x="3730429" y="4190665"/>
            <a:chExt cx="762672" cy="338328"/>
          </a:xfrm>
        </p:grpSpPr>
        <p:sp>
          <p:nvSpPr>
            <p:cNvPr id="20" name="Rectangle 19"/>
            <p:cNvSpPr/>
            <p:nvPr/>
          </p:nvSpPr>
          <p:spPr>
            <a:xfrm>
              <a:off x="3730429" y="4190665"/>
              <a:ext cx="762672" cy="3383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30717" y="4223895"/>
              <a:ext cx="762096" cy="2718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AU" sz="1200" b="1" dirty="0" smtClean="0"/>
                <a:t>V. Club</a:t>
              </a:r>
              <a:endParaRPr lang="en-AU" sz="1200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82297" y="4962050"/>
            <a:ext cx="998387" cy="330702"/>
            <a:chOff x="3366880" y="4805841"/>
            <a:chExt cx="998387" cy="330702"/>
          </a:xfrm>
        </p:grpSpPr>
        <p:sp>
          <p:nvSpPr>
            <p:cNvPr id="21" name="Rectangle 20"/>
            <p:cNvSpPr/>
            <p:nvPr/>
          </p:nvSpPr>
          <p:spPr>
            <a:xfrm>
              <a:off x="3366880" y="4805841"/>
              <a:ext cx="926824" cy="3307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96869" y="4837023"/>
              <a:ext cx="9683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/>
                <a:t>LNEP/DASC</a:t>
              </a:r>
              <a:endParaRPr lang="en-AU" sz="12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62053" y="4410222"/>
            <a:ext cx="762672" cy="338328"/>
            <a:chOff x="1301356" y="3685430"/>
            <a:chExt cx="1057524" cy="469127"/>
          </a:xfrm>
        </p:grpSpPr>
        <p:sp>
          <p:nvSpPr>
            <p:cNvPr id="22" name="Rectangle 21"/>
            <p:cNvSpPr/>
            <p:nvPr/>
          </p:nvSpPr>
          <p:spPr>
            <a:xfrm>
              <a:off x="1301356" y="3685430"/>
              <a:ext cx="1057524" cy="4691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88839" y="3735327"/>
              <a:ext cx="716342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BASC</a:t>
              </a:r>
              <a:endParaRPr lang="en-AU" sz="12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44664" y="6058077"/>
            <a:ext cx="762672" cy="338328"/>
            <a:chOff x="1232445" y="6033714"/>
            <a:chExt cx="1057524" cy="469127"/>
          </a:xfrm>
        </p:grpSpPr>
        <p:sp>
          <p:nvSpPr>
            <p:cNvPr id="24" name="Rectangle 23"/>
            <p:cNvSpPr/>
            <p:nvPr/>
          </p:nvSpPr>
          <p:spPr>
            <a:xfrm>
              <a:off x="1232445" y="6033714"/>
              <a:ext cx="1057524" cy="4691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2736" y="6083611"/>
              <a:ext cx="583867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AT1</a:t>
              </a:r>
              <a:endParaRPr lang="en-AU" sz="12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51617" y="5506252"/>
            <a:ext cx="831170" cy="338328"/>
            <a:chOff x="1302681" y="4847645"/>
            <a:chExt cx="1152503" cy="469127"/>
          </a:xfrm>
        </p:grpSpPr>
        <p:sp>
          <p:nvSpPr>
            <p:cNvPr id="23" name="Rectangle 22"/>
            <p:cNvSpPr/>
            <p:nvPr/>
          </p:nvSpPr>
          <p:spPr>
            <a:xfrm>
              <a:off x="1302681" y="4847645"/>
              <a:ext cx="1057524" cy="4691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62971" y="4897542"/>
              <a:ext cx="892213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/>
                <a:t>AT2</a:t>
              </a:r>
              <a:endParaRPr lang="en-AU" sz="12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66816" y="3858394"/>
            <a:ext cx="762672" cy="338328"/>
            <a:chOff x="6127798" y="2993666"/>
            <a:chExt cx="1057524" cy="469127"/>
          </a:xfrm>
        </p:grpSpPr>
        <p:sp>
          <p:nvSpPr>
            <p:cNvPr id="39" name="Rectangle 38"/>
            <p:cNvSpPr/>
            <p:nvPr/>
          </p:nvSpPr>
          <p:spPr>
            <a:xfrm>
              <a:off x="6127798" y="2993666"/>
              <a:ext cx="1057524" cy="4691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1049" y="3043563"/>
              <a:ext cx="724166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PNEC</a:t>
              </a:r>
              <a:endParaRPr lang="en-AU" sz="12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72865" y="2722948"/>
            <a:ext cx="762672" cy="338328"/>
            <a:chOff x="4742946" y="3612540"/>
            <a:chExt cx="1057524" cy="469127"/>
          </a:xfrm>
        </p:grpSpPr>
        <p:sp>
          <p:nvSpPr>
            <p:cNvPr id="38" name="Rectangle 37"/>
            <p:cNvSpPr/>
            <p:nvPr/>
          </p:nvSpPr>
          <p:spPr>
            <a:xfrm>
              <a:off x="4742946" y="3612540"/>
              <a:ext cx="1057524" cy="46912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6977" y="3662437"/>
              <a:ext cx="653928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AU" sz="1200" b="1" dirty="0" smtClean="0"/>
                <a:t>Club</a:t>
              </a:r>
              <a:endParaRPr lang="en-AU" sz="12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82760" y="1651082"/>
            <a:ext cx="762672" cy="338328"/>
            <a:chOff x="5953535" y="4190338"/>
            <a:chExt cx="1057524" cy="469127"/>
          </a:xfrm>
        </p:grpSpPr>
        <p:sp>
          <p:nvSpPr>
            <p:cNvPr id="3" name="Rectangle 2"/>
            <p:cNvSpPr/>
            <p:nvPr/>
          </p:nvSpPr>
          <p:spPr>
            <a:xfrm>
              <a:off x="5953535" y="4190338"/>
              <a:ext cx="1057524" cy="469127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15542" y="4240235"/>
              <a:ext cx="733512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>
                  <a:solidFill>
                    <a:schemeClr val="bg1"/>
                  </a:solidFill>
                </a:rPr>
                <a:t>Basal</a:t>
              </a:r>
              <a:endParaRPr lang="en-AU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84578" y="2195697"/>
            <a:ext cx="762674" cy="338328"/>
            <a:chOff x="6078104" y="462500"/>
            <a:chExt cx="1057526" cy="469127"/>
          </a:xfrm>
        </p:grpSpPr>
        <p:sp>
          <p:nvSpPr>
            <p:cNvPr id="37" name="Rectangle 36"/>
            <p:cNvSpPr/>
            <p:nvPr/>
          </p:nvSpPr>
          <p:spPr>
            <a:xfrm>
              <a:off x="6078106" y="462500"/>
              <a:ext cx="1057524" cy="4691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78104" y="512397"/>
              <a:ext cx="1057524" cy="3840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AU" sz="1200" b="1" dirty="0" smtClean="0"/>
                <a:t>Ciliated</a:t>
              </a:r>
              <a:endParaRPr lang="en-AU" sz="1200" b="1" dirty="0"/>
            </a:p>
          </p:txBody>
        </p:sp>
      </p:grpSp>
      <p:grpSp>
        <p:nvGrpSpPr>
          <p:cNvPr id="76" name="Group 75"/>
          <p:cNvGrpSpPr/>
          <p:nvPr/>
        </p:nvGrpSpPr>
        <p:grpSpPr>
          <a:xfrm rot="481934">
            <a:off x="921717" y="1848119"/>
            <a:ext cx="731546" cy="559894"/>
            <a:chOff x="3389397" y="3254549"/>
            <a:chExt cx="859387" cy="689382"/>
          </a:xfrm>
        </p:grpSpPr>
        <p:sp>
          <p:nvSpPr>
            <p:cNvPr id="72" name="Arc 71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 rot="481934">
            <a:off x="892103" y="5723124"/>
            <a:ext cx="731546" cy="559894"/>
            <a:chOff x="3389397" y="3254549"/>
            <a:chExt cx="859387" cy="689382"/>
          </a:xfrm>
        </p:grpSpPr>
        <p:sp>
          <p:nvSpPr>
            <p:cNvPr id="78" name="Arc 77"/>
            <p:cNvSpPr/>
            <p:nvPr/>
          </p:nvSpPr>
          <p:spPr>
            <a:xfrm rot="16200000">
              <a:off x="3492626" y="3151320"/>
              <a:ext cx="652929" cy="859387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-2220000">
              <a:off x="3777272" y="3890143"/>
              <a:ext cx="53788" cy="53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 rot="21480000">
            <a:off x="853622" y="1852497"/>
            <a:ext cx="746270" cy="1045208"/>
            <a:chOff x="844954" y="1852497"/>
            <a:chExt cx="746270" cy="1045208"/>
          </a:xfrm>
        </p:grpSpPr>
        <p:sp>
          <p:nvSpPr>
            <p:cNvPr id="81" name="Arc 80"/>
            <p:cNvSpPr/>
            <p:nvPr/>
          </p:nvSpPr>
          <p:spPr>
            <a:xfrm rot="15961934">
              <a:off x="715798" y="1981653"/>
              <a:ext cx="1004582" cy="746270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19141934">
              <a:off x="1155302" y="2814948"/>
              <a:ext cx="46708" cy="82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823967" y="3459872"/>
            <a:ext cx="1026643" cy="1118217"/>
            <a:chOff x="865168" y="3530209"/>
            <a:chExt cx="746270" cy="1111741"/>
          </a:xfrm>
        </p:grpSpPr>
        <p:sp>
          <p:nvSpPr>
            <p:cNvPr id="86" name="Arc 85"/>
            <p:cNvSpPr/>
            <p:nvPr/>
          </p:nvSpPr>
          <p:spPr>
            <a:xfrm rot="16380027">
              <a:off x="697741" y="3697636"/>
              <a:ext cx="1081123" cy="746270"/>
            </a:xfrm>
            <a:prstGeom prst="arc">
              <a:avLst>
                <a:gd name="adj1" fmla="val 11733981"/>
                <a:gd name="adj2" fmla="val 2100919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rot="19560027">
              <a:off x="1104726" y="4552888"/>
              <a:ext cx="31903" cy="890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Arrow Connector 94"/>
          <p:cNvCxnSpPr/>
          <p:nvPr/>
        </p:nvCxnSpPr>
        <p:spPr>
          <a:xfrm rot="12900000" flipH="1">
            <a:off x="1170085" y="3423278"/>
            <a:ext cx="100942" cy="999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>
            <a:off x="2021385" y="5489949"/>
            <a:ext cx="4039830" cy="369332"/>
            <a:chOff x="2048680" y="4424576"/>
            <a:chExt cx="4039830" cy="369332"/>
          </a:xfrm>
        </p:grpSpPr>
        <p:cxnSp>
          <p:nvCxnSpPr>
            <p:cNvPr id="100" name="Straight Arrow Connector 99"/>
            <p:cNvCxnSpPr/>
            <p:nvPr/>
          </p:nvCxnSpPr>
          <p:spPr>
            <a:xfrm>
              <a:off x="2048680" y="4603721"/>
              <a:ext cx="2294862" cy="11042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4317384" y="4424576"/>
              <a:ext cx="1771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Adenocarcinoma</a:t>
              </a:r>
              <a:endParaRPr lang="en-AU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048538" y="1635689"/>
            <a:ext cx="4936460" cy="369332"/>
            <a:chOff x="2048538" y="1695450"/>
            <a:chExt cx="4936460" cy="369332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2048538" y="1874595"/>
              <a:ext cx="2294862" cy="11042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4371975" y="1695450"/>
              <a:ext cx="2613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Squamous Cell Carcinoma</a:t>
              </a:r>
              <a:endParaRPr lang="en-AU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029488" y="3846795"/>
            <a:ext cx="4484227" cy="369332"/>
            <a:chOff x="2029488" y="3819525"/>
            <a:chExt cx="4484227" cy="369332"/>
          </a:xfrm>
        </p:grpSpPr>
        <p:cxnSp>
          <p:nvCxnSpPr>
            <p:cNvPr id="99" name="Straight Arrow Connector 98"/>
            <p:cNvCxnSpPr/>
            <p:nvPr/>
          </p:nvCxnSpPr>
          <p:spPr>
            <a:xfrm>
              <a:off x="2029488" y="3998670"/>
              <a:ext cx="2294862" cy="11042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4371975" y="3819525"/>
              <a:ext cx="2141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Small Cell Carcinoma</a:t>
              </a:r>
              <a:endParaRPr lang="en-AU" dirty="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2374710" y="3766782"/>
            <a:ext cx="169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i="1" dirty="0" smtClean="0"/>
              <a:t>Loss of Rb1 and p53</a:t>
            </a:r>
            <a:endParaRPr lang="en-AU" sz="1400" b="1" i="1" dirty="0"/>
          </a:p>
        </p:txBody>
      </p:sp>
      <p:sp>
        <p:nvSpPr>
          <p:cNvPr id="73" name="TextBox 72"/>
          <p:cNvSpPr txBox="1"/>
          <p:nvPr/>
        </p:nvSpPr>
        <p:spPr>
          <a:xfrm>
            <a:off x="2314057" y="1545849"/>
            <a:ext cx="1851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i="1" dirty="0" smtClean="0"/>
              <a:t>?  Sox2 overexpression</a:t>
            </a:r>
            <a:endParaRPr lang="en-AU" sz="1400" b="1" i="1" dirty="0"/>
          </a:p>
        </p:txBody>
      </p:sp>
      <p:cxnSp>
        <p:nvCxnSpPr>
          <p:cNvPr id="17" name="Straight Arrow Connector 16"/>
          <p:cNvCxnSpPr>
            <a:stCxn id="22" idx="3"/>
          </p:cNvCxnSpPr>
          <p:nvPr/>
        </p:nvCxnSpPr>
        <p:spPr>
          <a:xfrm>
            <a:off x="2024725" y="4579386"/>
            <a:ext cx="2185609" cy="100254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214731" y="5172280"/>
            <a:ext cx="2432334" cy="241795"/>
            <a:chOff x="5073937" y="4721906"/>
            <a:chExt cx="2432334" cy="241795"/>
          </a:xfrm>
          <a:solidFill>
            <a:schemeClr val="bg1"/>
          </a:solidFill>
        </p:grpSpPr>
        <p:sp>
          <p:nvSpPr>
            <p:cNvPr id="42" name="Rectangle 41"/>
            <p:cNvSpPr/>
            <p:nvPr/>
          </p:nvSpPr>
          <p:spPr>
            <a:xfrm>
              <a:off x="5208519" y="4721906"/>
              <a:ext cx="2122227" cy="24179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73937" y="4729202"/>
              <a:ext cx="2432334" cy="22720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400" b="1" i="1" dirty="0" smtClean="0"/>
                <a:t>K-</a:t>
              </a:r>
              <a:r>
                <a:rPr lang="en-AU" sz="1400" b="1" i="1" dirty="0" err="1" smtClean="0"/>
                <a:t>ras</a:t>
              </a:r>
              <a:r>
                <a:rPr lang="en-AU" sz="1400" b="1" i="1" dirty="0" smtClean="0"/>
                <a:t> activation/loss of p53</a:t>
              </a:r>
              <a:endParaRPr lang="en-AU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387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endParaRPr lang="en-AU" dirty="0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31800" y="44450"/>
            <a:ext cx="8316913" cy="45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2800"/>
              </a:lnSpc>
              <a:spcBef>
                <a:spcPts val="0"/>
              </a:spcBef>
              <a:buFontTx/>
              <a:buNone/>
            </a:pPr>
            <a:r>
              <a:rPr lang="en-AU" altLang="en-US" sz="2800" dirty="0" smtClean="0">
                <a:solidFill>
                  <a:srgbClr val="99CCFF"/>
                </a:solidFill>
                <a:cs typeface="Arial" panose="020B0604020202020204" pitchFamily="34" charset="0"/>
              </a:rPr>
              <a:t>The human </a:t>
            </a:r>
            <a:r>
              <a:rPr lang="en-AU" altLang="en-US" sz="2800" dirty="0">
                <a:solidFill>
                  <a:srgbClr val="99CCFF"/>
                </a:solidFill>
                <a:cs typeface="Arial" panose="020B0604020202020204" pitchFamily="34" charset="0"/>
              </a:rPr>
              <a:t>airway tree:</a:t>
            </a:r>
            <a:endParaRPr lang="en-AU" altLang="en-US" sz="2800" dirty="0">
              <a:solidFill>
                <a:srgbClr val="99CC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925" y="6550092"/>
            <a:ext cx="3384550" cy="259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ts val="1300"/>
              </a:lnSpc>
              <a:defRPr/>
            </a:pPr>
            <a:r>
              <a:rPr lang="en-AU" sz="1200" dirty="0" err="1">
                <a:solidFill>
                  <a:srgbClr val="99CCFF"/>
                </a:solidFill>
                <a:latin typeface="+mn-lt"/>
              </a:rPr>
              <a:t>Weibel</a:t>
            </a:r>
            <a:r>
              <a:rPr lang="en-AU" sz="1200" dirty="0">
                <a:solidFill>
                  <a:srgbClr val="99CCFF"/>
                </a:solidFill>
                <a:latin typeface="+mn-lt"/>
              </a:rPr>
              <a:t>, (2009) Swiss Med </a:t>
            </a:r>
            <a:r>
              <a:rPr lang="en-AU" sz="1200" dirty="0" err="1">
                <a:solidFill>
                  <a:srgbClr val="99CCFF"/>
                </a:solidFill>
                <a:latin typeface="+mn-lt"/>
              </a:rPr>
              <a:t>Wkly</a:t>
            </a:r>
            <a:r>
              <a:rPr lang="en-AU" sz="1200" dirty="0">
                <a:solidFill>
                  <a:srgbClr val="99CCFF"/>
                </a:solidFill>
                <a:latin typeface="+mn-lt"/>
              </a:rPr>
              <a:t> </a:t>
            </a:r>
            <a:r>
              <a:rPr lang="en-AU" sz="1200" dirty="0" smtClean="0">
                <a:solidFill>
                  <a:srgbClr val="99CCFF"/>
                </a:solidFill>
                <a:latin typeface="+mn-lt"/>
              </a:rPr>
              <a:t>139:375-386</a:t>
            </a:r>
            <a:endParaRPr lang="en-AU" sz="1200" dirty="0">
              <a:solidFill>
                <a:srgbClr val="99CCFF"/>
              </a:solidFill>
              <a:latin typeface="+mn-lt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5846" y="1191520"/>
            <a:ext cx="8829495" cy="5018447"/>
            <a:chOff x="115846" y="1191520"/>
            <a:chExt cx="8829495" cy="50184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46" y="1191520"/>
              <a:ext cx="5286889" cy="4294880"/>
            </a:xfrm>
            <a:prstGeom prst="rect">
              <a:avLst/>
            </a:prstGeom>
          </p:spPr>
        </p:pic>
        <p:grpSp>
          <p:nvGrpSpPr>
            <p:cNvPr id="37" name="Group 25"/>
            <p:cNvGrpSpPr>
              <a:grpSpLocks/>
            </p:cNvGrpSpPr>
            <p:nvPr/>
          </p:nvGrpSpPr>
          <p:grpSpPr bwMode="auto">
            <a:xfrm>
              <a:off x="4794021" y="4343527"/>
              <a:ext cx="2094568" cy="1842590"/>
              <a:chOff x="3635896" y="3068960"/>
              <a:chExt cx="4248472" cy="310033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35896" y="3068960"/>
                <a:ext cx="214477" cy="28769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AU"/>
              </a:p>
            </p:txBody>
          </p:sp>
          <p:grpSp>
            <p:nvGrpSpPr>
              <p:cNvPr id="39" name="Group 24"/>
              <p:cNvGrpSpPr>
                <a:grpSpLocks/>
              </p:cNvGrpSpPr>
              <p:nvPr/>
            </p:nvGrpSpPr>
            <p:grpSpPr bwMode="auto">
              <a:xfrm>
                <a:off x="3635896" y="3072954"/>
                <a:ext cx="4248472" cy="3096344"/>
                <a:chOff x="3635896" y="3072954"/>
                <a:chExt cx="4248472" cy="3096344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850373" y="3072745"/>
                  <a:ext cx="4033995" cy="86499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3635896" y="3072745"/>
                  <a:ext cx="2160743" cy="86499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 flipH="1">
                  <a:off x="3309948" y="3678821"/>
                  <a:ext cx="2812639" cy="216074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843529" y="3360445"/>
                  <a:ext cx="4031713" cy="280885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Picture 3" descr="lung cropped.bmp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3952165"/>
                  <a:ext cx="2077813" cy="2204864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072" y="3579811"/>
              <a:ext cx="1884269" cy="263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90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3822" y="882410"/>
            <a:ext cx="8596357" cy="5586145"/>
            <a:chOff x="427094" y="606315"/>
            <a:chExt cx="8596357" cy="5586145"/>
          </a:xfrm>
        </p:grpSpPr>
        <p:sp>
          <p:nvSpPr>
            <p:cNvPr id="2" name="Text Box 142"/>
            <p:cNvSpPr txBox="1">
              <a:spLocks noChangeArrowheads="1"/>
            </p:cNvSpPr>
            <p:nvPr/>
          </p:nvSpPr>
          <p:spPr bwMode="auto">
            <a:xfrm>
              <a:off x="427094" y="606315"/>
              <a:ext cx="4136955" cy="5586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7800" indent="-177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AU" altLang="en-US" sz="1700" b="1" dirty="0">
                  <a:solidFill>
                    <a:srgbClr val="CC3300"/>
                  </a:solidFill>
                  <a:latin typeface="Calibri" panose="020F0502020204030204" pitchFamily="34" charset="0"/>
                </a:rPr>
                <a:t>Tracheal and Airway Epithelium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Goblet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Ciliated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Club </a:t>
              </a: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Neuroendocrine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Basal and </a:t>
              </a: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Parabasal</a:t>
              </a: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Serous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Mucous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Anion Secreting Cells</a:t>
              </a:r>
            </a:p>
            <a:p>
              <a:pPr>
                <a:buSzPct val="125000"/>
                <a:buFont typeface="Arial" panose="020B0604020202020204" pitchFamily="34" charset="0"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Non-Ciliated Columnar Cells </a:t>
              </a:r>
            </a:p>
            <a:p>
              <a:pPr>
                <a:buFontTx/>
                <a:buChar char="•"/>
              </a:pPr>
              <a:endParaRPr lang="en-AU" altLang="en-US" sz="1700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r>
                <a:rPr lang="en-AU" altLang="en-US" sz="1700" b="1" dirty="0">
                  <a:solidFill>
                    <a:srgbClr val="CC3300"/>
                  </a:solidFill>
                  <a:latin typeface="Calibri" panose="020F0502020204030204" pitchFamily="34" charset="0"/>
                </a:rPr>
                <a:t>Alveolar Epithelium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Type 1 &amp; Type 2 </a:t>
              </a: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Pneumocytes</a:t>
              </a:r>
              <a:endParaRPr lang="en-AU" altLang="en-US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Transitional Cuboidal Non-ciliated Cells</a:t>
              </a:r>
            </a:p>
            <a:p>
              <a:endParaRPr lang="en-AU" altLang="en-US" sz="1700" u="sng" dirty="0">
                <a:solidFill>
                  <a:srgbClr val="CC3300"/>
                </a:solidFill>
                <a:latin typeface="Calibri" panose="020F0502020204030204" pitchFamily="34" charset="0"/>
              </a:endParaRPr>
            </a:p>
            <a:p>
              <a:r>
                <a:rPr lang="en-AU" altLang="en-US" sz="1700" b="1" dirty="0">
                  <a:solidFill>
                    <a:srgbClr val="CC3300"/>
                  </a:solidFill>
                  <a:latin typeface="Calibri" panose="020F0502020204030204" pitchFamily="34" charset="0"/>
                </a:rPr>
                <a:t>Interstitial Connective Tissue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Smooth Muscle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Cartilage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Fibroblasts/</a:t>
              </a: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Myofibroblasts</a:t>
              </a: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/</a:t>
              </a: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Lipofibroblasts</a:t>
              </a:r>
              <a:endParaRPr lang="en-AU" altLang="en-US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Adipose tissue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Neural cells</a:t>
              </a:r>
            </a:p>
          </p:txBody>
        </p:sp>
        <p:sp>
          <p:nvSpPr>
            <p:cNvPr id="3" name="Text Box 143"/>
            <p:cNvSpPr txBox="1">
              <a:spLocks noChangeArrowheads="1"/>
            </p:cNvSpPr>
            <p:nvPr/>
          </p:nvSpPr>
          <p:spPr bwMode="auto">
            <a:xfrm>
              <a:off x="4964169" y="1055156"/>
              <a:ext cx="4059282" cy="4950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7800" indent="-1778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452438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Aft>
                  <a:spcPts val="200"/>
                </a:spcAft>
              </a:pPr>
              <a:r>
                <a:rPr lang="en-AU" altLang="en-US" sz="1700" b="1" dirty="0">
                  <a:solidFill>
                    <a:srgbClr val="CC3300"/>
                  </a:solidFill>
                  <a:latin typeface="Calibri" panose="020F0502020204030204" pitchFamily="34" charset="0"/>
                </a:rPr>
                <a:t>Blood Vessels and Lymphatics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Endothelial Cells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Pericytes</a:t>
              </a:r>
              <a:endParaRPr lang="en-AU" altLang="en-US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Smooth Muscle Cells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Fibroblasts/</a:t>
              </a: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Myofibroblasts</a:t>
              </a:r>
              <a:endParaRPr lang="en-AU" altLang="en-US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lvl="1">
                <a:lnSpc>
                  <a:spcPts val="1300"/>
                </a:lnSpc>
              </a:pPr>
              <a:endParaRPr lang="en-AU" altLang="en-US" sz="1700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pPr>
                <a:spcAft>
                  <a:spcPts val="200"/>
                </a:spcAft>
              </a:pPr>
              <a:r>
                <a:rPr lang="en-AU" altLang="en-US" sz="1700" b="1" dirty="0">
                  <a:solidFill>
                    <a:srgbClr val="CC3300"/>
                  </a:solidFill>
                  <a:latin typeface="Calibri" panose="020F0502020204030204" pitchFamily="34" charset="0"/>
                </a:rPr>
                <a:t>Hematopoietic and Lymphoid Tissue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Lymphocytes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Plasma cells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Megakaryocytes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Macrophages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Langerhans cells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Mast cells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Neutrophils/Eosinophils/ Basophils</a:t>
              </a:r>
            </a:p>
            <a:p>
              <a:pPr>
                <a:lnSpc>
                  <a:spcPts val="1300"/>
                </a:lnSpc>
                <a:buSzPct val="125000"/>
              </a:pPr>
              <a:endParaRPr lang="en-AU" altLang="en-US" sz="1700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  <a:p>
              <a:pPr>
                <a:spcAft>
                  <a:spcPts val="200"/>
                </a:spcAft>
              </a:pPr>
              <a:r>
                <a:rPr lang="en-AU" altLang="en-US" sz="1700" b="1" dirty="0">
                  <a:solidFill>
                    <a:srgbClr val="CC3300"/>
                  </a:solidFill>
                  <a:latin typeface="Calibri" panose="020F0502020204030204" pitchFamily="34" charset="0"/>
                </a:rPr>
                <a:t>Pleural Tissue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Mesothelial Cells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Adipose cells - </a:t>
              </a:r>
              <a:r>
                <a:rPr lang="en-AU" altLang="en-US" sz="17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intrapleural</a:t>
              </a: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 fat</a:t>
              </a:r>
            </a:p>
            <a:p>
              <a:pPr>
                <a:buSzPct val="125000"/>
                <a:buFontTx/>
                <a:buChar char="•"/>
              </a:pPr>
              <a:r>
                <a:rPr lang="en-AU" altLang="en-US" sz="17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Lymphatics </a:t>
              </a:r>
            </a:p>
          </p:txBody>
        </p:sp>
      </p:grp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44450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adult lung comprises at least 40 cell lineages: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86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23978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ts val="2800"/>
              </a:lnSpc>
              <a:spcBef>
                <a:spcPts val="0"/>
              </a:spcBef>
              <a:defRPr/>
            </a:pP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</a:t>
            </a: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ignalling </a:t>
            </a: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 early lung development: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25" y="6540500"/>
            <a:ext cx="4571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Volckaert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and De Langhe (2014) </a:t>
            </a:r>
            <a:r>
              <a:rPr lang="en-AU" sz="1200" dirty="0" err="1" smtClean="0">
                <a:solidFill>
                  <a:srgbClr val="C00000"/>
                </a:solidFill>
                <a:latin typeface="+mn-lt"/>
              </a:rPr>
              <a:t>Fibrogenesis</a:t>
            </a:r>
            <a:r>
              <a:rPr lang="en-AU" sz="1200" dirty="0" smtClean="0">
                <a:solidFill>
                  <a:srgbClr val="C00000"/>
                </a:solidFill>
                <a:latin typeface="+mn-lt"/>
              </a:rPr>
              <a:t> and Tissue Repair 7:8</a:t>
            </a:r>
            <a:endParaRPr lang="en-AU" sz="1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1" y="1926458"/>
            <a:ext cx="7642746" cy="4051882"/>
          </a:xfrm>
          <a:prstGeom prst="rect">
            <a:avLst/>
          </a:prstGeom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8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23978"/>
            <a:ext cx="8351837" cy="4564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ts val="2800"/>
              </a:lnSpc>
              <a:spcBef>
                <a:spcPts val="0"/>
              </a:spcBef>
              <a:defRPr/>
            </a:pPr>
            <a:r>
              <a:rPr lang="en-AU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Regeneration and repair recapitulates ontogeny: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68313" y="494088"/>
            <a:ext cx="8675687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86541"/>
              </p:ext>
            </p:extLst>
          </p:nvPr>
        </p:nvGraphicFramePr>
        <p:xfrm>
          <a:off x="0" y="571086"/>
          <a:ext cx="9144000" cy="6286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8048"/>
                <a:gridCol w="1361411"/>
                <a:gridCol w="2337876"/>
                <a:gridCol w="2324042"/>
                <a:gridCol w="2192623"/>
              </a:tblGrid>
              <a:tr h="607328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AU" sz="1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</a:t>
                      </a:r>
                      <a:endParaRPr lang="en-AU" sz="1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AU" sz="1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Molecular Function</a:t>
                      </a:r>
                      <a:endParaRPr lang="en-AU" sz="1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AU" sz="1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Lung development</a:t>
                      </a:r>
                      <a:endParaRPr lang="en-AU" sz="1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AU" sz="1800" b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Adult regeneration/repair</a:t>
                      </a:r>
                      <a:endParaRPr lang="en-AU" sz="1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AU" sz="1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Pathophysiology</a:t>
                      </a:r>
                      <a:endParaRPr lang="en-AU" sz="1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40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err="1" smtClean="0">
                          <a:solidFill>
                            <a:srgbClr val="FFFF00"/>
                          </a:solidFill>
                          <a:effectLst/>
                        </a:rPr>
                        <a:t>Wnt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 err="1">
                          <a:effectLst/>
                        </a:rPr>
                        <a:t>Signaling</a:t>
                      </a:r>
                      <a:r>
                        <a:rPr lang="en-AU" sz="1700" dirty="0">
                          <a:effectLst/>
                        </a:rPr>
                        <a:t> pathway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Specification of early </a:t>
                      </a:r>
                      <a:r>
                        <a:rPr lang="en-AU" sz="1700" dirty="0">
                          <a:effectLst/>
                        </a:rPr>
                        <a:t>lung </a:t>
                      </a:r>
                      <a:r>
                        <a:rPr lang="en-AU" sz="1700" dirty="0" smtClean="0">
                          <a:effectLst/>
                        </a:rPr>
                        <a:t>endoderm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600"/>
                        </a:spcAft>
                      </a:pPr>
                      <a:r>
                        <a:rPr lang="en-AU" sz="1700" dirty="0" err="1" smtClean="0">
                          <a:effectLst/>
                        </a:rPr>
                        <a:t>Bronchoalveolar</a:t>
                      </a:r>
                      <a:r>
                        <a:rPr lang="en-AU" sz="1700" dirty="0" smtClean="0">
                          <a:effectLst/>
                        </a:rPr>
                        <a:t> </a:t>
                      </a:r>
                      <a:r>
                        <a:rPr lang="en-AU" sz="1700" dirty="0">
                          <a:effectLst/>
                        </a:rPr>
                        <a:t>stem </a:t>
                      </a:r>
                      <a:r>
                        <a:rPr lang="en-AU" sz="1700" dirty="0" smtClean="0">
                          <a:effectLst/>
                        </a:rPr>
                        <a:t>cell expansion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Chronic </a:t>
                      </a:r>
                      <a:r>
                        <a:rPr lang="en-AU" sz="1700" dirty="0" smtClean="0">
                          <a:effectLst/>
                        </a:rPr>
                        <a:t>activation: </a:t>
                      </a:r>
                      <a:r>
                        <a:rPr lang="en-AU" sz="1700" dirty="0">
                          <a:effectLst/>
                        </a:rPr>
                        <a:t>I</a:t>
                      </a:r>
                      <a:r>
                        <a:rPr lang="en-AU" sz="1700" dirty="0" smtClean="0">
                          <a:effectLst/>
                        </a:rPr>
                        <a:t>ncreased </a:t>
                      </a:r>
                      <a:r>
                        <a:rPr lang="en-AU" sz="17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fibrosis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  <a:tr h="65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solidFill>
                            <a:srgbClr val="FFFF00"/>
                          </a:solidFill>
                          <a:effectLst/>
                        </a:rPr>
                        <a:t>Notch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 err="1">
                          <a:effectLst/>
                        </a:rPr>
                        <a:t>Signaling</a:t>
                      </a:r>
                      <a:r>
                        <a:rPr lang="en-AU" sz="1700" dirty="0">
                          <a:effectLst/>
                        </a:rPr>
                        <a:t> pathway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Differentiation of secretory </a:t>
                      </a:r>
                      <a:r>
                        <a:rPr lang="en-AU" sz="1700" dirty="0" smtClean="0">
                          <a:effectLst/>
                        </a:rPr>
                        <a:t>epithelium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Basal cell differentiation 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Excess </a:t>
                      </a:r>
                      <a:r>
                        <a:rPr lang="en-AU" sz="1700" dirty="0" smtClean="0">
                          <a:effectLst/>
                        </a:rPr>
                        <a:t>notch:</a:t>
                      </a:r>
                    </a:p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mucous metaplasia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  <a:tr h="82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solidFill>
                            <a:srgbClr val="FFFF00"/>
                          </a:solidFill>
                          <a:effectLst/>
                        </a:rPr>
                        <a:t>HDAC1/2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Histone </a:t>
                      </a:r>
                      <a:r>
                        <a:rPr lang="en-AU" sz="1700" dirty="0" smtClean="0">
                          <a:effectLst/>
                        </a:rPr>
                        <a:t>deacetylases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Proximal airway development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Activation of cell </a:t>
                      </a:r>
                      <a:r>
                        <a:rPr lang="en-AU" sz="1700" dirty="0">
                          <a:effectLst/>
                        </a:rPr>
                        <a:t>cycle </a:t>
                      </a:r>
                      <a:r>
                        <a:rPr lang="en-AU" sz="1700" dirty="0" smtClean="0">
                          <a:effectLst/>
                        </a:rPr>
                        <a:t>progression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Deletion/Inhibition:</a:t>
                      </a:r>
                      <a:r>
                        <a:rPr lang="en-AU" sz="1700" baseline="0" dirty="0" smtClean="0">
                          <a:effectLst/>
                        </a:rPr>
                        <a:t> </a:t>
                      </a: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emphysema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  <a:tr h="841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solidFill>
                            <a:srgbClr val="FFFF00"/>
                          </a:solidFill>
                          <a:effectLst/>
                        </a:rPr>
                        <a:t>Fgf10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>
                          <a:effectLst/>
                        </a:rPr>
                        <a:t>Growth factor</a:t>
                      </a:r>
                      <a:endParaRPr lang="en-A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Branching </a:t>
                      </a:r>
                      <a:r>
                        <a:rPr lang="en-AU" sz="1700" dirty="0" smtClean="0">
                          <a:effectLst/>
                        </a:rPr>
                        <a:t>morphogenesis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Lung </a:t>
                      </a:r>
                      <a:r>
                        <a:rPr lang="en-AU" sz="1700" dirty="0">
                          <a:effectLst/>
                        </a:rPr>
                        <a:t>epithelial stem cell proliferation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Reduced </a:t>
                      </a:r>
                      <a:r>
                        <a:rPr lang="en-AU" sz="1700" dirty="0" smtClean="0">
                          <a:effectLst/>
                        </a:rPr>
                        <a:t>FgF10: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Bronchopulmonary</a:t>
                      </a:r>
                      <a:r>
                        <a:rPr lang="en-AU" sz="17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AU" sz="1700" baseline="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displasia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  <a:tr h="804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solidFill>
                            <a:srgbClr val="FFFF00"/>
                          </a:solidFill>
                          <a:effectLst/>
                        </a:rPr>
                        <a:t>HGF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>
                          <a:effectLst/>
                        </a:rPr>
                        <a:t>Growth factor</a:t>
                      </a:r>
                      <a:endParaRPr lang="en-A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err="1" smtClean="0">
                          <a:effectLst/>
                        </a:rPr>
                        <a:t>Alveologenesis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Promotes lung </a:t>
                      </a:r>
                      <a:r>
                        <a:rPr lang="en-AU" sz="1700" dirty="0" smtClean="0">
                          <a:effectLst/>
                        </a:rPr>
                        <a:t>repair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Missing HGF receptors: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Impaired </a:t>
                      </a:r>
                      <a:r>
                        <a:rPr lang="en-AU" sz="17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airspace formation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  <a:tr h="944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solidFill>
                            <a:srgbClr val="FFFF00"/>
                          </a:solidFill>
                          <a:effectLst/>
                        </a:rPr>
                        <a:t>TTF-1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rgbClr val="FFFF00"/>
                          </a:solidFill>
                          <a:effectLst/>
                        </a:rPr>
                        <a:t>(Nkx2.1)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>
                          <a:effectLst/>
                        </a:rPr>
                        <a:t>Transcription factor</a:t>
                      </a:r>
                      <a:endParaRPr lang="en-A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Lung parenchyma formation;</a:t>
                      </a:r>
                      <a:r>
                        <a:rPr lang="en-AU" sz="1700" baseline="0" dirty="0" smtClean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epithelial differentiation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Normal airway </a:t>
                      </a:r>
                      <a:r>
                        <a:rPr lang="en-AU" sz="1700" dirty="0">
                          <a:effectLst/>
                        </a:rPr>
                        <a:t>and alveolar </a:t>
                      </a:r>
                      <a:r>
                        <a:rPr lang="en-AU" sz="1700" dirty="0" smtClean="0">
                          <a:effectLst/>
                        </a:rPr>
                        <a:t>epithelial differentiation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Mutations: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Alveolar dysgenesis;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Interstitial </a:t>
                      </a:r>
                      <a:r>
                        <a:rPr lang="en-AU" sz="17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lung </a:t>
                      </a: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disease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  <a:tr h="870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600" b="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b="0" dirty="0" smtClean="0">
                          <a:solidFill>
                            <a:srgbClr val="FFFF00"/>
                          </a:solidFill>
                          <a:effectLst/>
                        </a:rPr>
                        <a:t>Sox-2</a:t>
                      </a:r>
                      <a:endParaRPr lang="en-AU" sz="16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Transcription factor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Patterning </a:t>
                      </a:r>
                      <a:r>
                        <a:rPr lang="en-AU" sz="1700" dirty="0">
                          <a:effectLst/>
                        </a:rPr>
                        <a:t>of proximal airway </a:t>
                      </a:r>
                      <a:r>
                        <a:rPr lang="en-AU" sz="1700" dirty="0" smtClean="0">
                          <a:effectLst/>
                        </a:rPr>
                        <a:t>epithelium 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Ciliated</a:t>
                      </a:r>
                      <a:r>
                        <a:rPr lang="en-AU" sz="1700" dirty="0">
                          <a:effectLst/>
                        </a:rPr>
                        <a:t>, club, basal and goblet </a:t>
                      </a:r>
                      <a:r>
                        <a:rPr lang="en-AU" sz="1700" dirty="0" smtClean="0">
                          <a:effectLst/>
                        </a:rPr>
                        <a:t>cell differentiation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effectLst/>
                        </a:rPr>
                        <a:t>Deletion:</a:t>
                      </a: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airways </a:t>
                      </a:r>
                      <a:r>
                        <a:rPr lang="en-AU" sz="17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devoid of normal </a:t>
                      </a:r>
                      <a:r>
                        <a:rPr lang="en-AU" sz="17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epithelium</a:t>
                      </a:r>
                      <a:endParaRPr lang="en-AU" sz="17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AU" sz="1700" dirty="0">
                          <a:effectLst/>
                        </a:rPr>
                        <a:t> </a:t>
                      </a:r>
                      <a:endParaRPr lang="en-A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1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3506"/>
            <a:ext cx="8395908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AU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Endogenous lung stem cells - key questions:</a:t>
            </a:r>
            <a:endParaRPr lang="en-AU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08063" y="1412875"/>
            <a:ext cx="7127875" cy="403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/>
          <a:p>
            <a:pPr marL="273600" indent="-273600" eaLnBrk="1" hangingPunct="1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ct val="125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How are regenerative cells in the lung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organised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?</a:t>
            </a:r>
          </a:p>
          <a:p>
            <a:pPr marL="273600" indent="-273600" eaLnBrk="1" hangingPunct="1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ct val="125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What factors are required for their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maintenance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 and </a:t>
            </a:r>
            <a:r>
              <a:rPr lang="en-AU" sz="240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AU" sz="2400" dirty="0" smtClean="0">
                <a:solidFill>
                  <a:srgbClr val="C00000"/>
                </a:solidFill>
                <a:latin typeface="+mn-lt"/>
              </a:rPr>
              <a:t>regulation</a:t>
            </a:r>
            <a:r>
              <a:rPr lang="en-AU" sz="2400" dirty="0" smtClean="0">
                <a:solidFill>
                  <a:srgbClr val="000066"/>
                </a:solidFill>
                <a:latin typeface="+mn-lt"/>
              </a:rPr>
              <a:t>? </a:t>
            </a:r>
            <a:endParaRPr lang="en-AU" sz="2400" dirty="0">
              <a:solidFill>
                <a:srgbClr val="000066"/>
              </a:solidFill>
              <a:latin typeface="+mn-lt"/>
            </a:endParaRPr>
          </a:p>
          <a:p>
            <a:pPr marL="273600" indent="-273600" eaLnBrk="1" hangingPunct="1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ct val="125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How are lung regenerative cells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perturbed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 or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compromised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 in chronic disease?</a:t>
            </a:r>
          </a:p>
          <a:p>
            <a:pPr marL="273600" indent="-273600" eaLnBrk="1" hangingPunct="1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ct val="125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Does regeneration and repair in the adult lung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recapitulate ontogeny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?</a:t>
            </a:r>
          </a:p>
          <a:p>
            <a:pPr marL="273600" indent="-273600" eaLnBrk="1" hangingPunct="1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ct val="125000"/>
              <a:buFont typeface="Arial" pitchFamily="34" charset="0"/>
              <a:buChar char="•"/>
              <a:defRPr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What are the most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appropriate</a:t>
            </a:r>
            <a:r>
              <a:rPr lang="en-AU" sz="24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n-AU" sz="2400" dirty="0">
                <a:solidFill>
                  <a:srgbClr val="C00000"/>
                </a:solidFill>
                <a:latin typeface="+mn-lt"/>
              </a:rPr>
              <a:t>targets</a:t>
            </a:r>
            <a:r>
              <a:rPr lang="en-AU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around which cellular therapies for lung diseases can be tailored? 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68313" y="476672"/>
            <a:ext cx="86756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3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1907</TotalTime>
  <Words>1836</Words>
  <Application>Microsoft Office PowerPoint</Application>
  <PresentationFormat>On-screen Show (4:3)</PresentationFormat>
  <Paragraphs>535</Paragraphs>
  <Slides>40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Symbol</vt:lpstr>
      <vt:lpstr>Times New Roman</vt:lpstr>
      <vt:lpstr>Office Theme</vt:lpstr>
      <vt:lpstr>PHOTO-PAINT</vt:lpstr>
      <vt:lpstr>Lung repair, remodeling and regeneration: From development to clinic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Bertoncello</dc:creator>
  <cp:lastModifiedBy>Ivan Bertoncello</cp:lastModifiedBy>
  <cp:revision>201</cp:revision>
  <dcterms:created xsi:type="dcterms:W3CDTF">2016-03-03T23:50:26Z</dcterms:created>
  <dcterms:modified xsi:type="dcterms:W3CDTF">2016-04-11T12:13:33Z</dcterms:modified>
</cp:coreProperties>
</file>