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34" r:id="rId2"/>
    <p:sldId id="301" r:id="rId3"/>
    <p:sldId id="274" r:id="rId4"/>
    <p:sldId id="303" r:id="rId5"/>
    <p:sldId id="304" r:id="rId6"/>
    <p:sldId id="302" r:id="rId7"/>
    <p:sldId id="300" r:id="rId8"/>
    <p:sldId id="305" r:id="rId9"/>
    <p:sldId id="270" r:id="rId10"/>
    <p:sldId id="316" r:id="rId11"/>
    <p:sldId id="315" r:id="rId12"/>
    <p:sldId id="317" r:id="rId13"/>
    <p:sldId id="280" r:id="rId14"/>
    <p:sldId id="308" r:id="rId15"/>
    <p:sldId id="335" r:id="rId16"/>
    <p:sldId id="336" r:id="rId17"/>
    <p:sldId id="332" r:id="rId18"/>
    <p:sldId id="338" r:id="rId19"/>
    <p:sldId id="344" r:id="rId20"/>
    <p:sldId id="343" r:id="rId21"/>
    <p:sldId id="342" r:id="rId22"/>
    <p:sldId id="346" r:id="rId23"/>
    <p:sldId id="352" r:id="rId24"/>
    <p:sldId id="347" r:id="rId25"/>
    <p:sldId id="339" r:id="rId26"/>
    <p:sldId id="341" r:id="rId27"/>
    <p:sldId id="351" r:id="rId28"/>
    <p:sldId id="370" r:id="rId29"/>
    <p:sldId id="371" r:id="rId30"/>
    <p:sldId id="382" r:id="rId31"/>
    <p:sldId id="385" r:id="rId32"/>
    <p:sldId id="348" r:id="rId33"/>
    <p:sldId id="369" r:id="rId34"/>
    <p:sldId id="375" r:id="rId35"/>
    <p:sldId id="372" r:id="rId36"/>
    <p:sldId id="365" r:id="rId37"/>
    <p:sldId id="364" r:id="rId38"/>
    <p:sldId id="353" r:id="rId39"/>
    <p:sldId id="377" r:id="rId40"/>
    <p:sldId id="383" r:id="rId41"/>
    <p:sldId id="387" r:id="rId42"/>
    <p:sldId id="388" r:id="rId43"/>
    <p:sldId id="324" r:id="rId44"/>
    <p:sldId id="333" r:id="rId45"/>
    <p:sldId id="349" r:id="rId4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6766" autoAdjust="0"/>
  </p:normalViewPr>
  <p:slideViewPr>
    <p:cSldViewPr>
      <p:cViewPr>
        <p:scale>
          <a:sx n="64" d="100"/>
          <a:sy n="64" d="100"/>
        </p:scale>
        <p:origin x="-1458"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0A412-1680-4C80-9EA8-4256F1F4F7DE}"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it-IT"/>
        </a:p>
      </dgm:t>
    </dgm:pt>
    <dgm:pt modelId="{1E725733-8523-40A5-AA27-DDCD896025EC}">
      <dgm:prSet phldrT="[Testo]" custT="1"/>
      <dgm:spPr>
        <a:solidFill>
          <a:schemeClr val="accent6"/>
        </a:solidFill>
        <a:ln>
          <a:solidFill>
            <a:schemeClr val="tx1"/>
          </a:solidFill>
        </a:ln>
      </dgm:spPr>
      <dgm:t>
        <a:bodyPr/>
        <a:lstStyle/>
        <a:p>
          <a:pPr>
            <a:lnSpc>
              <a:spcPts val="2300"/>
            </a:lnSpc>
          </a:pPr>
          <a:r>
            <a:rPr lang="it-IT" sz="1600" dirty="0" smtClean="0">
              <a:solidFill>
                <a:schemeClr val="tx1"/>
              </a:solidFill>
              <a:latin typeface="Arial" charset="0"/>
              <a:ea typeface="ＭＳ Ｐゴシック" charset="0"/>
              <a:cs typeface="Arial" charset="0"/>
            </a:rPr>
            <a:t>Assistenza al paziente respiratorio critico</a:t>
          </a:r>
          <a:endParaRPr lang="it-IT" sz="1600" dirty="0">
            <a:solidFill>
              <a:schemeClr val="tx1"/>
            </a:solidFill>
          </a:endParaRPr>
        </a:p>
      </dgm:t>
    </dgm:pt>
    <dgm:pt modelId="{1DF9418B-113A-4ACA-8323-1BA4440FCF87}" type="parTrans" cxnId="{DDFF17AC-8BC2-4E95-AA84-A685D9B5ACFB}">
      <dgm:prSet/>
      <dgm:spPr/>
      <dgm:t>
        <a:bodyPr/>
        <a:lstStyle/>
        <a:p>
          <a:endParaRPr lang="it-IT">
            <a:solidFill>
              <a:schemeClr val="tx1"/>
            </a:solidFill>
          </a:endParaRPr>
        </a:p>
      </dgm:t>
    </dgm:pt>
    <dgm:pt modelId="{6273E6A6-4305-4205-88E1-C87CE040B8FE}" type="sibTrans" cxnId="{DDFF17AC-8BC2-4E95-AA84-A685D9B5ACFB}">
      <dgm:prSet/>
      <dgm:spPr/>
      <dgm:t>
        <a:bodyPr/>
        <a:lstStyle/>
        <a:p>
          <a:endParaRPr lang="it-IT">
            <a:solidFill>
              <a:schemeClr val="tx1"/>
            </a:solidFill>
          </a:endParaRPr>
        </a:p>
      </dgm:t>
    </dgm:pt>
    <dgm:pt modelId="{4F8BEBE0-ABB6-48B6-BE2F-E977CF5CF531}">
      <dgm:prSet phldrT="[Testo]" custT="1"/>
      <dgm:spPr>
        <a:solidFill>
          <a:schemeClr val="accent3"/>
        </a:solidFill>
        <a:ln>
          <a:solidFill>
            <a:schemeClr val="tx1"/>
          </a:solidFill>
        </a:ln>
      </dgm:spPr>
      <dgm:t>
        <a:bodyPr/>
        <a:lstStyle/>
        <a:p>
          <a:r>
            <a:rPr lang="it-IT" sz="1600" dirty="0" smtClean="0">
              <a:solidFill>
                <a:schemeClr val="tx1"/>
              </a:solidFill>
              <a:latin typeface="Arial" charset="0"/>
              <a:ea typeface="ＭＳ Ｐゴシック" charset="0"/>
              <a:cs typeface="Arial" charset="0"/>
            </a:rPr>
            <a:t>Assistenza al paziente respiratorio cronico   </a:t>
          </a:r>
        </a:p>
        <a:p>
          <a:endParaRPr lang="it-IT" sz="800" dirty="0" smtClean="0">
            <a:solidFill>
              <a:schemeClr val="tx1"/>
            </a:solidFill>
            <a:latin typeface="Arial" charset="0"/>
            <a:ea typeface="ＭＳ Ｐゴシック" charset="0"/>
            <a:cs typeface="Arial" charset="0"/>
          </a:endParaRPr>
        </a:p>
        <a:p>
          <a:r>
            <a:rPr lang="it-IT" sz="1600" dirty="0" smtClean="0">
              <a:solidFill>
                <a:schemeClr val="tx1"/>
              </a:solidFill>
              <a:latin typeface="Arial" charset="0"/>
              <a:ea typeface="ＭＳ Ｐゴシック" charset="0"/>
              <a:cs typeface="Arial" charset="0"/>
            </a:rPr>
            <a:t>assistenza pneumologica integrata</a:t>
          </a:r>
        </a:p>
        <a:p>
          <a:r>
            <a:rPr lang="it-IT" sz="1600" dirty="0" smtClean="0">
              <a:solidFill>
                <a:schemeClr val="tx1"/>
              </a:solidFill>
              <a:latin typeface="Arial" charset="0"/>
              <a:ea typeface="ＭＳ Ｐゴシック" charset="0"/>
              <a:cs typeface="Arial" charset="0"/>
            </a:rPr>
            <a:t>ospedale-territorio</a:t>
          </a:r>
          <a:endParaRPr lang="it-IT" sz="1600" dirty="0">
            <a:solidFill>
              <a:schemeClr val="tx1"/>
            </a:solidFill>
          </a:endParaRPr>
        </a:p>
      </dgm:t>
    </dgm:pt>
    <dgm:pt modelId="{C73C1695-CCB6-4705-8E5E-CFFD05BF7386}" type="parTrans" cxnId="{F050DE9F-D194-4224-936E-2A03CD5D129C}">
      <dgm:prSet/>
      <dgm:spPr/>
      <dgm:t>
        <a:bodyPr/>
        <a:lstStyle/>
        <a:p>
          <a:endParaRPr lang="it-IT">
            <a:solidFill>
              <a:schemeClr val="tx1"/>
            </a:solidFill>
          </a:endParaRPr>
        </a:p>
      </dgm:t>
    </dgm:pt>
    <dgm:pt modelId="{4D22904E-E50E-4DBC-AEB4-EC7177BD0B90}" type="sibTrans" cxnId="{F050DE9F-D194-4224-936E-2A03CD5D129C}">
      <dgm:prSet/>
      <dgm:spPr/>
      <dgm:t>
        <a:bodyPr/>
        <a:lstStyle/>
        <a:p>
          <a:endParaRPr lang="it-IT">
            <a:solidFill>
              <a:schemeClr val="tx1"/>
            </a:solidFill>
          </a:endParaRPr>
        </a:p>
      </dgm:t>
    </dgm:pt>
    <dgm:pt modelId="{1EF9C7B6-D791-4FD9-95C7-E0538062CC13}">
      <dgm:prSet phldrT="[Testo]" custT="1"/>
      <dgm:spPr>
        <a:solidFill>
          <a:srgbClr val="C00000"/>
        </a:solidFill>
        <a:ln>
          <a:solidFill>
            <a:schemeClr val="tx1"/>
          </a:solidFill>
        </a:ln>
      </dgm:spPr>
      <dgm:t>
        <a:bodyPr/>
        <a:lstStyle/>
        <a:p>
          <a:pPr>
            <a:lnSpc>
              <a:spcPct val="90000"/>
            </a:lnSpc>
          </a:pPr>
          <a:r>
            <a:rPr lang="it-IT" altLang="it-IT" sz="1600" dirty="0" smtClean="0">
              <a:solidFill>
                <a:schemeClr val="bg1"/>
              </a:solidFill>
              <a:cs typeface="Arial" pitchFamily="34" charset="0"/>
            </a:rPr>
            <a:t>Attività di Endoscopia Toracica</a:t>
          </a:r>
        </a:p>
        <a:p>
          <a:pPr>
            <a:lnSpc>
              <a:spcPts val="500"/>
            </a:lnSpc>
          </a:pPr>
          <a:endParaRPr lang="it-IT" altLang="it-IT" sz="800" dirty="0" smtClean="0">
            <a:solidFill>
              <a:schemeClr val="bg1"/>
            </a:solidFill>
            <a:cs typeface="Arial" pitchFamily="34" charset="0"/>
          </a:endParaRPr>
        </a:p>
        <a:p>
          <a:pPr>
            <a:lnSpc>
              <a:spcPct val="90000"/>
            </a:lnSpc>
          </a:pPr>
          <a:r>
            <a:rPr lang="it-IT" altLang="it-IT" sz="1600" dirty="0" smtClean="0">
              <a:solidFill>
                <a:schemeClr val="bg1"/>
              </a:solidFill>
              <a:cs typeface="Arial" pitchFamily="34" charset="0"/>
            </a:rPr>
            <a:t>(Pneumologia Interventistica)</a:t>
          </a:r>
          <a:endParaRPr lang="it-IT" sz="1600" dirty="0">
            <a:solidFill>
              <a:schemeClr val="bg1"/>
            </a:solidFill>
          </a:endParaRPr>
        </a:p>
      </dgm:t>
    </dgm:pt>
    <dgm:pt modelId="{4A2FBD23-144E-49A0-9C48-36CC8EE24A2B}" type="parTrans" cxnId="{36C5A22B-43B4-4C2B-A967-41BD4594F103}">
      <dgm:prSet/>
      <dgm:spPr/>
      <dgm:t>
        <a:bodyPr/>
        <a:lstStyle/>
        <a:p>
          <a:endParaRPr lang="it-IT">
            <a:solidFill>
              <a:schemeClr val="tx1"/>
            </a:solidFill>
          </a:endParaRPr>
        </a:p>
      </dgm:t>
    </dgm:pt>
    <dgm:pt modelId="{475E0300-841E-4617-B14D-FDD3615AE128}" type="sibTrans" cxnId="{36C5A22B-43B4-4C2B-A967-41BD4594F103}">
      <dgm:prSet/>
      <dgm:spPr/>
      <dgm:t>
        <a:bodyPr/>
        <a:lstStyle/>
        <a:p>
          <a:endParaRPr lang="it-IT">
            <a:solidFill>
              <a:schemeClr val="tx1"/>
            </a:solidFill>
          </a:endParaRPr>
        </a:p>
      </dgm:t>
    </dgm:pt>
    <dgm:pt modelId="{911DBA74-5CA1-44D4-8F59-D97E06280EF8}">
      <dgm:prSet phldrT="[Testo]" custT="1"/>
      <dgm:spPr>
        <a:solidFill>
          <a:schemeClr val="accent1"/>
        </a:solidFill>
        <a:ln>
          <a:solidFill>
            <a:schemeClr val="tx1"/>
          </a:solidFill>
        </a:ln>
      </dgm:spPr>
      <dgm:t>
        <a:bodyPr/>
        <a:lstStyle/>
        <a:p>
          <a:pPr>
            <a:lnSpc>
              <a:spcPct val="90000"/>
            </a:lnSpc>
          </a:pPr>
          <a:r>
            <a:rPr lang="it-IT" altLang="it-IT" sz="1600" dirty="0" smtClean="0">
              <a:solidFill>
                <a:schemeClr val="bg1"/>
              </a:solidFill>
              <a:cs typeface="Arial" pitchFamily="34" charset="0"/>
            </a:rPr>
            <a:t>Attività di diagnostica funzionale </a:t>
          </a:r>
          <a:r>
            <a:rPr lang="it-IT" altLang="it-IT" sz="1600" dirty="0" err="1" smtClean="0">
              <a:solidFill>
                <a:schemeClr val="bg1"/>
              </a:solidFill>
              <a:cs typeface="Arial" pitchFamily="34" charset="0"/>
            </a:rPr>
            <a:t>dell</a:t>
          </a:r>
          <a:r>
            <a:rPr lang="ja-JP" altLang="it-IT" sz="1600" dirty="0" smtClean="0">
              <a:solidFill>
                <a:schemeClr val="bg1"/>
              </a:solidFill>
              <a:cs typeface="Arial" pitchFamily="34" charset="0"/>
            </a:rPr>
            <a:t>’</a:t>
          </a:r>
          <a:r>
            <a:rPr lang="it-IT" altLang="ja-JP" sz="1600" dirty="0" smtClean="0">
              <a:solidFill>
                <a:schemeClr val="bg1"/>
              </a:solidFill>
              <a:cs typeface="Arial" pitchFamily="34" charset="0"/>
            </a:rPr>
            <a:t>apparato respiratorio</a:t>
          </a:r>
        </a:p>
        <a:p>
          <a:pPr>
            <a:lnSpc>
              <a:spcPts val="500"/>
            </a:lnSpc>
          </a:pPr>
          <a:endParaRPr lang="it-IT" altLang="it-IT" sz="800" dirty="0" smtClean="0">
            <a:solidFill>
              <a:schemeClr val="bg1"/>
            </a:solidFill>
            <a:cs typeface="Arial" pitchFamily="34" charset="0"/>
          </a:endParaRPr>
        </a:p>
        <a:p>
          <a:pPr>
            <a:lnSpc>
              <a:spcPct val="90000"/>
            </a:lnSpc>
          </a:pPr>
          <a:r>
            <a:rPr lang="it-IT" altLang="it-IT" sz="1600" dirty="0" smtClean="0">
              <a:solidFill>
                <a:schemeClr val="bg1"/>
              </a:solidFill>
              <a:cs typeface="Arial" pitchFamily="34" charset="0"/>
            </a:rPr>
            <a:t>(Fisiopatologia Respiratoria e Disturbi Respiratori nel Sonno)</a:t>
          </a:r>
          <a:endParaRPr lang="it-IT" sz="1600" dirty="0">
            <a:solidFill>
              <a:schemeClr val="bg1"/>
            </a:solidFill>
          </a:endParaRPr>
        </a:p>
      </dgm:t>
    </dgm:pt>
    <dgm:pt modelId="{34ED5BEA-491B-48D1-8995-0656ADB8D629}" type="parTrans" cxnId="{E787BDBC-AE86-402D-8243-0DB883DBF3FE}">
      <dgm:prSet/>
      <dgm:spPr/>
      <dgm:t>
        <a:bodyPr/>
        <a:lstStyle/>
        <a:p>
          <a:endParaRPr lang="it-IT">
            <a:solidFill>
              <a:schemeClr val="tx1"/>
            </a:solidFill>
          </a:endParaRPr>
        </a:p>
      </dgm:t>
    </dgm:pt>
    <dgm:pt modelId="{5667031A-6E59-4316-89D0-73E628BD8244}" type="sibTrans" cxnId="{E787BDBC-AE86-402D-8243-0DB883DBF3FE}">
      <dgm:prSet/>
      <dgm:spPr/>
      <dgm:t>
        <a:bodyPr/>
        <a:lstStyle/>
        <a:p>
          <a:endParaRPr lang="it-IT">
            <a:solidFill>
              <a:schemeClr val="tx1"/>
            </a:solidFill>
          </a:endParaRPr>
        </a:p>
      </dgm:t>
    </dgm:pt>
    <dgm:pt modelId="{EA70AA7C-3867-4EB2-889F-C3B9DD6B0961}" type="pres">
      <dgm:prSet presAssocID="{1BB0A412-1680-4C80-9EA8-4256F1F4F7DE}" presName="diagram" presStyleCnt="0">
        <dgm:presLayoutVars>
          <dgm:dir/>
          <dgm:resizeHandles val="exact"/>
        </dgm:presLayoutVars>
      </dgm:prSet>
      <dgm:spPr/>
      <dgm:t>
        <a:bodyPr/>
        <a:lstStyle/>
        <a:p>
          <a:endParaRPr lang="it-IT"/>
        </a:p>
      </dgm:t>
    </dgm:pt>
    <dgm:pt modelId="{3B47ED3F-2659-488D-A192-1098447F0F93}" type="pres">
      <dgm:prSet presAssocID="{1E725733-8523-40A5-AA27-DDCD896025EC}" presName="node" presStyleLbl="node1" presStyleIdx="0" presStyleCnt="4">
        <dgm:presLayoutVars>
          <dgm:bulletEnabled val="1"/>
        </dgm:presLayoutVars>
      </dgm:prSet>
      <dgm:spPr/>
      <dgm:t>
        <a:bodyPr/>
        <a:lstStyle/>
        <a:p>
          <a:endParaRPr lang="it-IT"/>
        </a:p>
      </dgm:t>
    </dgm:pt>
    <dgm:pt modelId="{600F6CE2-1EA1-4193-9E31-27EE09759D01}" type="pres">
      <dgm:prSet presAssocID="{6273E6A6-4305-4205-88E1-C87CE040B8FE}" presName="sibTrans" presStyleCnt="0"/>
      <dgm:spPr/>
    </dgm:pt>
    <dgm:pt modelId="{DB5EF583-AE4B-4D7F-8074-41E816A4D58A}" type="pres">
      <dgm:prSet presAssocID="{4F8BEBE0-ABB6-48B6-BE2F-E977CF5CF531}" presName="node" presStyleLbl="node1" presStyleIdx="1" presStyleCnt="4">
        <dgm:presLayoutVars>
          <dgm:bulletEnabled val="1"/>
        </dgm:presLayoutVars>
      </dgm:prSet>
      <dgm:spPr/>
      <dgm:t>
        <a:bodyPr/>
        <a:lstStyle/>
        <a:p>
          <a:endParaRPr lang="it-IT"/>
        </a:p>
      </dgm:t>
    </dgm:pt>
    <dgm:pt modelId="{39505AC5-2FA1-436F-BD20-CEE3A64712BF}" type="pres">
      <dgm:prSet presAssocID="{4D22904E-E50E-4DBC-AEB4-EC7177BD0B90}" presName="sibTrans" presStyleCnt="0"/>
      <dgm:spPr/>
    </dgm:pt>
    <dgm:pt modelId="{FE82270F-2F7B-46F1-8B74-206E743376B1}" type="pres">
      <dgm:prSet presAssocID="{1EF9C7B6-D791-4FD9-95C7-E0538062CC13}" presName="node" presStyleLbl="node1" presStyleIdx="2" presStyleCnt="4">
        <dgm:presLayoutVars>
          <dgm:bulletEnabled val="1"/>
        </dgm:presLayoutVars>
      </dgm:prSet>
      <dgm:spPr/>
      <dgm:t>
        <a:bodyPr/>
        <a:lstStyle/>
        <a:p>
          <a:endParaRPr lang="it-IT"/>
        </a:p>
      </dgm:t>
    </dgm:pt>
    <dgm:pt modelId="{43B5FB14-512B-44DF-B6BD-EEDA3FE6E01B}" type="pres">
      <dgm:prSet presAssocID="{475E0300-841E-4617-B14D-FDD3615AE128}" presName="sibTrans" presStyleCnt="0"/>
      <dgm:spPr/>
    </dgm:pt>
    <dgm:pt modelId="{4D206681-4172-40E2-8830-64552FA042BB}" type="pres">
      <dgm:prSet presAssocID="{911DBA74-5CA1-44D4-8F59-D97E06280EF8}" presName="node" presStyleLbl="node1" presStyleIdx="3" presStyleCnt="4">
        <dgm:presLayoutVars>
          <dgm:bulletEnabled val="1"/>
        </dgm:presLayoutVars>
      </dgm:prSet>
      <dgm:spPr/>
      <dgm:t>
        <a:bodyPr/>
        <a:lstStyle/>
        <a:p>
          <a:endParaRPr lang="it-IT"/>
        </a:p>
      </dgm:t>
    </dgm:pt>
  </dgm:ptLst>
  <dgm:cxnLst>
    <dgm:cxn modelId="{E9B19272-854C-44F6-AB00-CD1E6465DA2F}" type="presOf" srcId="{1E725733-8523-40A5-AA27-DDCD896025EC}" destId="{3B47ED3F-2659-488D-A192-1098447F0F93}" srcOrd="0" destOrd="0" presId="urn:microsoft.com/office/officeart/2005/8/layout/default#1"/>
    <dgm:cxn modelId="{0E9C5651-AE7A-412C-9FA6-876678954DF6}" type="presOf" srcId="{1EF9C7B6-D791-4FD9-95C7-E0538062CC13}" destId="{FE82270F-2F7B-46F1-8B74-206E743376B1}" srcOrd="0" destOrd="0" presId="urn:microsoft.com/office/officeart/2005/8/layout/default#1"/>
    <dgm:cxn modelId="{DDFF17AC-8BC2-4E95-AA84-A685D9B5ACFB}" srcId="{1BB0A412-1680-4C80-9EA8-4256F1F4F7DE}" destId="{1E725733-8523-40A5-AA27-DDCD896025EC}" srcOrd="0" destOrd="0" parTransId="{1DF9418B-113A-4ACA-8323-1BA4440FCF87}" sibTransId="{6273E6A6-4305-4205-88E1-C87CE040B8FE}"/>
    <dgm:cxn modelId="{144DC3C3-40E3-4408-9102-BFF930D05CFD}" type="presOf" srcId="{911DBA74-5CA1-44D4-8F59-D97E06280EF8}" destId="{4D206681-4172-40E2-8830-64552FA042BB}" srcOrd="0" destOrd="0" presId="urn:microsoft.com/office/officeart/2005/8/layout/default#1"/>
    <dgm:cxn modelId="{A0B2B279-F2BC-4DC4-9C55-49B854AD3E66}" type="presOf" srcId="{1BB0A412-1680-4C80-9EA8-4256F1F4F7DE}" destId="{EA70AA7C-3867-4EB2-889F-C3B9DD6B0961}" srcOrd="0" destOrd="0" presId="urn:microsoft.com/office/officeart/2005/8/layout/default#1"/>
    <dgm:cxn modelId="{99A826FE-FF02-41C9-A21F-0A8AE80C6B84}" type="presOf" srcId="{4F8BEBE0-ABB6-48B6-BE2F-E977CF5CF531}" destId="{DB5EF583-AE4B-4D7F-8074-41E816A4D58A}" srcOrd="0" destOrd="0" presId="urn:microsoft.com/office/officeart/2005/8/layout/default#1"/>
    <dgm:cxn modelId="{E787BDBC-AE86-402D-8243-0DB883DBF3FE}" srcId="{1BB0A412-1680-4C80-9EA8-4256F1F4F7DE}" destId="{911DBA74-5CA1-44D4-8F59-D97E06280EF8}" srcOrd="3" destOrd="0" parTransId="{34ED5BEA-491B-48D1-8995-0656ADB8D629}" sibTransId="{5667031A-6E59-4316-89D0-73E628BD8244}"/>
    <dgm:cxn modelId="{36C5A22B-43B4-4C2B-A967-41BD4594F103}" srcId="{1BB0A412-1680-4C80-9EA8-4256F1F4F7DE}" destId="{1EF9C7B6-D791-4FD9-95C7-E0538062CC13}" srcOrd="2" destOrd="0" parTransId="{4A2FBD23-144E-49A0-9C48-36CC8EE24A2B}" sibTransId="{475E0300-841E-4617-B14D-FDD3615AE128}"/>
    <dgm:cxn modelId="{F050DE9F-D194-4224-936E-2A03CD5D129C}" srcId="{1BB0A412-1680-4C80-9EA8-4256F1F4F7DE}" destId="{4F8BEBE0-ABB6-48B6-BE2F-E977CF5CF531}" srcOrd="1" destOrd="0" parTransId="{C73C1695-CCB6-4705-8E5E-CFFD05BF7386}" sibTransId="{4D22904E-E50E-4DBC-AEB4-EC7177BD0B90}"/>
    <dgm:cxn modelId="{78532DEC-F138-42CD-BDE9-8A2667D82BF2}" type="presParOf" srcId="{EA70AA7C-3867-4EB2-889F-C3B9DD6B0961}" destId="{3B47ED3F-2659-488D-A192-1098447F0F93}" srcOrd="0" destOrd="0" presId="urn:microsoft.com/office/officeart/2005/8/layout/default#1"/>
    <dgm:cxn modelId="{B35FBEDD-A7F0-43E1-8ADA-B07FCC1CCF4F}" type="presParOf" srcId="{EA70AA7C-3867-4EB2-889F-C3B9DD6B0961}" destId="{600F6CE2-1EA1-4193-9E31-27EE09759D01}" srcOrd="1" destOrd="0" presId="urn:microsoft.com/office/officeart/2005/8/layout/default#1"/>
    <dgm:cxn modelId="{26ED26F5-1C97-46BD-A131-3F176A33B1D7}" type="presParOf" srcId="{EA70AA7C-3867-4EB2-889F-C3B9DD6B0961}" destId="{DB5EF583-AE4B-4D7F-8074-41E816A4D58A}" srcOrd="2" destOrd="0" presId="urn:microsoft.com/office/officeart/2005/8/layout/default#1"/>
    <dgm:cxn modelId="{B2D66360-ACDA-4CB9-ACDB-2842F0290FEC}" type="presParOf" srcId="{EA70AA7C-3867-4EB2-889F-C3B9DD6B0961}" destId="{39505AC5-2FA1-436F-BD20-CEE3A64712BF}" srcOrd="3" destOrd="0" presId="urn:microsoft.com/office/officeart/2005/8/layout/default#1"/>
    <dgm:cxn modelId="{DD8503AB-EBA2-42D9-B031-F78BFC32E495}" type="presParOf" srcId="{EA70AA7C-3867-4EB2-889F-C3B9DD6B0961}" destId="{FE82270F-2F7B-46F1-8B74-206E743376B1}" srcOrd="4" destOrd="0" presId="urn:microsoft.com/office/officeart/2005/8/layout/default#1"/>
    <dgm:cxn modelId="{69DDE72B-19CB-440B-A74C-15F84491C24A}" type="presParOf" srcId="{EA70AA7C-3867-4EB2-889F-C3B9DD6B0961}" destId="{43B5FB14-512B-44DF-B6BD-EEDA3FE6E01B}" srcOrd="5" destOrd="0" presId="urn:microsoft.com/office/officeart/2005/8/layout/default#1"/>
    <dgm:cxn modelId="{426B35A2-9EA8-4715-ADAA-79CD3663C265}" type="presParOf" srcId="{EA70AA7C-3867-4EB2-889F-C3B9DD6B0961}" destId="{4D206681-4172-40E2-8830-64552FA042BB}"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7ED3F-2659-488D-A192-1098447F0F93}">
      <dsp:nvSpPr>
        <dsp:cNvPr id="0" name=""/>
        <dsp:cNvSpPr/>
      </dsp:nvSpPr>
      <dsp:spPr>
        <a:xfrm>
          <a:off x="744" y="145603"/>
          <a:ext cx="2902148" cy="1741289"/>
        </a:xfrm>
        <a:prstGeom prst="rect">
          <a:avLst/>
        </a:prstGeom>
        <a:solidFill>
          <a:schemeClr val="accent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ts val="2300"/>
            </a:lnSpc>
            <a:spcBef>
              <a:spcPct val="0"/>
            </a:spcBef>
            <a:spcAft>
              <a:spcPct val="35000"/>
            </a:spcAft>
          </a:pPr>
          <a:r>
            <a:rPr lang="it-IT" sz="1600" kern="1200" dirty="0" smtClean="0">
              <a:solidFill>
                <a:schemeClr val="tx1"/>
              </a:solidFill>
              <a:latin typeface="Arial" charset="0"/>
              <a:ea typeface="ＭＳ Ｐゴシック" charset="0"/>
              <a:cs typeface="Arial" charset="0"/>
            </a:rPr>
            <a:t>Assistenza al paziente respiratorio critico</a:t>
          </a:r>
          <a:endParaRPr lang="it-IT" sz="1600" kern="1200" dirty="0">
            <a:solidFill>
              <a:schemeClr val="tx1"/>
            </a:solidFill>
          </a:endParaRPr>
        </a:p>
      </dsp:txBody>
      <dsp:txXfrm>
        <a:off x="744" y="145603"/>
        <a:ext cx="2902148" cy="1741289"/>
      </dsp:txXfrm>
    </dsp:sp>
    <dsp:sp modelId="{DB5EF583-AE4B-4D7F-8074-41E816A4D58A}">
      <dsp:nvSpPr>
        <dsp:cNvPr id="0" name=""/>
        <dsp:cNvSpPr/>
      </dsp:nvSpPr>
      <dsp:spPr>
        <a:xfrm>
          <a:off x="3193107" y="145603"/>
          <a:ext cx="2902148" cy="1741289"/>
        </a:xfrm>
        <a:prstGeom prst="rect">
          <a:avLst/>
        </a:prstGeom>
        <a:solidFill>
          <a:schemeClr val="accent3"/>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solidFill>
                <a:schemeClr val="tx1"/>
              </a:solidFill>
              <a:latin typeface="Arial" charset="0"/>
              <a:ea typeface="ＭＳ Ｐゴシック" charset="0"/>
              <a:cs typeface="Arial" charset="0"/>
            </a:rPr>
            <a:t>Assistenza al paziente respiratorio cronico   </a:t>
          </a:r>
        </a:p>
        <a:p>
          <a:pPr lvl="0" algn="ctr" defTabSz="711200">
            <a:lnSpc>
              <a:spcPct val="90000"/>
            </a:lnSpc>
            <a:spcBef>
              <a:spcPct val="0"/>
            </a:spcBef>
            <a:spcAft>
              <a:spcPct val="35000"/>
            </a:spcAft>
          </a:pPr>
          <a:endParaRPr lang="it-IT" sz="800" kern="1200" dirty="0" smtClean="0">
            <a:solidFill>
              <a:schemeClr val="tx1"/>
            </a:solidFill>
            <a:latin typeface="Arial" charset="0"/>
            <a:ea typeface="ＭＳ Ｐゴシック" charset="0"/>
            <a:cs typeface="Arial" charset="0"/>
          </a:endParaRPr>
        </a:p>
        <a:p>
          <a:pPr lvl="0" algn="ctr" defTabSz="711200">
            <a:lnSpc>
              <a:spcPct val="90000"/>
            </a:lnSpc>
            <a:spcBef>
              <a:spcPct val="0"/>
            </a:spcBef>
            <a:spcAft>
              <a:spcPct val="35000"/>
            </a:spcAft>
          </a:pPr>
          <a:r>
            <a:rPr lang="it-IT" sz="1600" kern="1200" dirty="0" smtClean="0">
              <a:solidFill>
                <a:schemeClr val="tx1"/>
              </a:solidFill>
              <a:latin typeface="Arial" charset="0"/>
              <a:ea typeface="ＭＳ Ｐゴシック" charset="0"/>
              <a:cs typeface="Arial" charset="0"/>
            </a:rPr>
            <a:t>assistenza pneumologica integrata</a:t>
          </a:r>
        </a:p>
        <a:p>
          <a:pPr lvl="0" algn="ctr" defTabSz="711200">
            <a:lnSpc>
              <a:spcPct val="90000"/>
            </a:lnSpc>
            <a:spcBef>
              <a:spcPct val="0"/>
            </a:spcBef>
            <a:spcAft>
              <a:spcPct val="35000"/>
            </a:spcAft>
          </a:pPr>
          <a:r>
            <a:rPr lang="it-IT" sz="1600" kern="1200" dirty="0" smtClean="0">
              <a:solidFill>
                <a:schemeClr val="tx1"/>
              </a:solidFill>
              <a:latin typeface="Arial" charset="0"/>
              <a:ea typeface="ＭＳ Ｐゴシック" charset="0"/>
              <a:cs typeface="Arial" charset="0"/>
            </a:rPr>
            <a:t>ospedale-territorio</a:t>
          </a:r>
          <a:endParaRPr lang="it-IT" sz="1600" kern="1200" dirty="0">
            <a:solidFill>
              <a:schemeClr val="tx1"/>
            </a:solidFill>
          </a:endParaRPr>
        </a:p>
      </dsp:txBody>
      <dsp:txXfrm>
        <a:off x="3193107" y="145603"/>
        <a:ext cx="2902148" cy="1741289"/>
      </dsp:txXfrm>
    </dsp:sp>
    <dsp:sp modelId="{FE82270F-2F7B-46F1-8B74-206E743376B1}">
      <dsp:nvSpPr>
        <dsp:cNvPr id="0" name=""/>
        <dsp:cNvSpPr/>
      </dsp:nvSpPr>
      <dsp:spPr>
        <a:xfrm>
          <a:off x="744" y="2177107"/>
          <a:ext cx="2902148" cy="1741289"/>
        </a:xfrm>
        <a:prstGeom prst="rect">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altLang="it-IT" sz="1600" kern="1200" dirty="0" smtClean="0">
              <a:solidFill>
                <a:schemeClr val="bg1"/>
              </a:solidFill>
              <a:cs typeface="Arial" pitchFamily="34" charset="0"/>
            </a:rPr>
            <a:t>Attività di Endoscopia Toracica</a:t>
          </a:r>
        </a:p>
        <a:p>
          <a:pPr lvl="0" algn="ctr" defTabSz="711200">
            <a:lnSpc>
              <a:spcPts val="500"/>
            </a:lnSpc>
            <a:spcBef>
              <a:spcPct val="0"/>
            </a:spcBef>
            <a:spcAft>
              <a:spcPct val="35000"/>
            </a:spcAft>
          </a:pPr>
          <a:endParaRPr lang="it-IT" altLang="it-IT" sz="800" kern="1200" dirty="0" smtClean="0">
            <a:solidFill>
              <a:schemeClr val="bg1"/>
            </a:solidFill>
            <a:cs typeface="Arial" pitchFamily="34" charset="0"/>
          </a:endParaRPr>
        </a:p>
        <a:p>
          <a:pPr lvl="0" algn="ctr" defTabSz="711200">
            <a:lnSpc>
              <a:spcPct val="90000"/>
            </a:lnSpc>
            <a:spcBef>
              <a:spcPct val="0"/>
            </a:spcBef>
            <a:spcAft>
              <a:spcPct val="35000"/>
            </a:spcAft>
          </a:pPr>
          <a:r>
            <a:rPr lang="it-IT" altLang="it-IT" sz="1600" kern="1200" dirty="0" smtClean="0">
              <a:solidFill>
                <a:schemeClr val="bg1"/>
              </a:solidFill>
              <a:cs typeface="Arial" pitchFamily="34" charset="0"/>
            </a:rPr>
            <a:t>(Pneumologia Interventistica)</a:t>
          </a:r>
          <a:endParaRPr lang="it-IT" sz="1600" kern="1200" dirty="0">
            <a:solidFill>
              <a:schemeClr val="bg1"/>
            </a:solidFill>
          </a:endParaRPr>
        </a:p>
      </dsp:txBody>
      <dsp:txXfrm>
        <a:off x="744" y="2177107"/>
        <a:ext cx="2902148" cy="1741289"/>
      </dsp:txXfrm>
    </dsp:sp>
    <dsp:sp modelId="{4D206681-4172-40E2-8830-64552FA042BB}">
      <dsp:nvSpPr>
        <dsp:cNvPr id="0" name=""/>
        <dsp:cNvSpPr/>
      </dsp:nvSpPr>
      <dsp:spPr>
        <a:xfrm>
          <a:off x="3193107" y="2177107"/>
          <a:ext cx="2902148" cy="1741289"/>
        </a:xfrm>
        <a:prstGeom prst="rect">
          <a:avLst/>
        </a:prstGeom>
        <a:solidFill>
          <a:schemeClr val="accent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altLang="it-IT" sz="1600" kern="1200" dirty="0" smtClean="0">
              <a:solidFill>
                <a:schemeClr val="bg1"/>
              </a:solidFill>
              <a:cs typeface="Arial" pitchFamily="34" charset="0"/>
            </a:rPr>
            <a:t>Attività di diagnostica funzionale </a:t>
          </a:r>
          <a:r>
            <a:rPr lang="it-IT" altLang="it-IT" sz="1600" kern="1200" dirty="0" err="1" smtClean="0">
              <a:solidFill>
                <a:schemeClr val="bg1"/>
              </a:solidFill>
              <a:cs typeface="Arial" pitchFamily="34" charset="0"/>
            </a:rPr>
            <a:t>dell</a:t>
          </a:r>
          <a:r>
            <a:rPr lang="ja-JP" altLang="it-IT" sz="1600" kern="1200" dirty="0" smtClean="0">
              <a:solidFill>
                <a:schemeClr val="bg1"/>
              </a:solidFill>
              <a:cs typeface="Arial" pitchFamily="34" charset="0"/>
            </a:rPr>
            <a:t>’</a:t>
          </a:r>
          <a:r>
            <a:rPr lang="it-IT" altLang="ja-JP" sz="1600" kern="1200" dirty="0" smtClean="0">
              <a:solidFill>
                <a:schemeClr val="bg1"/>
              </a:solidFill>
              <a:cs typeface="Arial" pitchFamily="34" charset="0"/>
            </a:rPr>
            <a:t>apparato respiratorio</a:t>
          </a:r>
        </a:p>
        <a:p>
          <a:pPr lvl="0" algn="ctr" defTabSz="711200">
            <a:lnSpc>
              <a:spcPts val="500"/>
            </a:lnSpc>
            <a:spcBef>
              <a:spcPct val="0"/>
            </a:spcBef>
            <a:spcAft>
              <a:spcPct val="35000"/>
            </a:spcAft>
          </a:pPr>
          <a:endParaRPr lang="it-IT" altLang="it-IT" sz="800" kern="1200" dirty="0" smtClean="0">
            <a:solidFill>
              <a:schemeClr val="bg1"/>
            </a:solidFill>
            <a:cs typeface="Arial" pitchFamily="34" charset="0"/>
          </a:endParaRPr>
        </a:p>
        <a:p>
          <a:pPr lvl="0" algn="ctr" defTabSz="711200">
            <a:lnSpc>
              <a:spcPct val="90000"/>
            </a:lnSpc>
            <a:spcBef>
              <a:spcPct val="0"/>
            </a:spcBef>
            <a:spcAft>
              <a:spcPct val="35000"/>
            </a:spcAft>
          </a:pPr>
          <a:r>
            <a:rPr lang="it-IT" altLang="it-IT" sz="1600" kern="1200" dirty="0" smtClean="0">
              <a:solidFill>
                <a:schemeClr val="bg1"/>
              </a:solidFill>
              <a:cs typeface="Arial" pitchFamily="34" charset="0"/>
            </a:rPr>
            <a:t>(Fisiopatologia Respiratoria e Disturbi Respiratori nel Sonno)</a:t>
          </a:r>
          <a:endParaRPr lang="it-IT" sz="1600" kern="1200" dirty="0">
            <a:solidFill>
              <a:schemeClr val="bg1"/>
            </a:solidFill>
          </a:endParaRPr>
        </a:p>
      </dsp:txBody>
      <dsp:txXfrm>
        <a:off x="3193107" y="2177107"/>
        <a:ext cx="2902148" cy="17412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E04CA7-9DAD-4814-A1EE-98588203E4F0}" type="datetimeFigureOut">
              <a:rPr lang="it-IT" smtClean="0"/>
              <a:pPr/>
              <a:t>12/04/2016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399E18-9EE7-4CC0-A2FF-A151C9027468}" type="slidenum">
              <a:rPr lang="it-IT" smtClean="0"/>
              <a:pPr/>
              <a:t>‹N›</a:t>
            </a:fld>
            <a:endParaRPr lang="it-IT"/>
          </a:p>
        </p:txBody>
      </p:sp>
    </p:spTree>
    <p:extLst>
      <p:ext uri="{BB962C8B-B14F-4D97-AF65-F5344CB8AC3E}">
        <p14:creationId xmlns:p14="http://schemas.microsoft.com/office/powerpoint/2010/main" val="2466479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4300B1E-ED1F-407D-915F-07458D6D94F6}"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solidFill>
                  <a:schemeClr val="bg1"/>
                </a:solidFill>
              </a:rPr>
              <a:t>Sistema ospedaliero e Sistema dell’assistenza primaria </a:t>
            </a:r>
          </a:p>
          <a:p>
            <a:endParaRPr lang="it-IT" dirty="0"/>
          </a:p>
        </p:txBody>
      </p:sp>
    </p:spTree>
    <p:extLst>
      <p:ext uri="{BB962C8B-B14F-4D97-AF65-F5344CB8AC3E}">
        <p14:creationId xmlns:p14="http://schemas.microsoft.com/office/powerpoint/2010/main" val="1335228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2B30187-7195-425C-A2BC-94CD416A4A4C}" type="slidenum">
              <a:rPr lang="it-IT" smtClean="0"/>
              <a:pPr/>
              <a:t>24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0B6F124-E222-4D06-96D6-B185DBDC1904}" type="slidenum">
              <a:rPr lang="it-IT" smtClean="0"/>
              <a:pPr/>
              <a:t>25</a:t>
            </a:fld>
            <a:endParaRPr lang="it-IT"/>
          </a:p>
        </p:txBody>
      </p:sp>
    </p:spTree>
    <p:extLst>
      <p:ext uri="{BB962C8B-B14F-4D97-AF65-F5344CB8AC3E}">
        <p14:creationId xmlns:p14="http://schemas.microsoft.com/office/powerpoint/2010/main" val="3069705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pPr>
              <a:lnSpc>
                <a:spcPct val="90000"/>
              </a:lnSpc>
            </a:pPr>
            <a:endParaRPr lang="it-IT"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b="1" dirty="0"/>
          </a:p>
        </p:txBody>
      </p:sp>
      <p:sp>
        <p:nvSpPr>
          <p:cNvPr id="4" name="Segnaposto numero diapositiva 3"/>
          <p:cNvSpPr>
            <a:spLocks noGrp="1"/>
          </p:cNvSpPr>
          <p:nvPr>
            <p:ph type="sldNum" sz="quarter" idx="10"/>
          </p:nvPr>
        </p:nvSpPr>
        <p:spPr/>
        <p:txBody>
          <a:bodyPr/>
          <a:lstStyle/>
          <a:p>
            <a:fld id="{620E915B-9BF0-45D5-BDA0-E93C04D6F97D}" type="slidenum">
              <a:rPr lang="it-IT" smtClean="0"/>
              <a:pPr/>
              <a:t>27</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53522E0-775D-054C-9D48-59147A01DE88}" type="slidenum">
              <a:rPr lang="it-IT" smtClean="0"/>
              <a:t>30</a:t>
            </a:fld>
            <a:endParaRPr lang="it-IT"/>
          </a:p>
        </p:txBody>
      </p:sp>
    </p:spTree>
    <p:extLst>
      <p:ext uri="{BB962C8B-B14F-4D97-AF65-F5344CB8AC3E}">
        <p14:creationId xmlns:p14="http://schemas.microsoft.com/office/powerpoint/2010/main" val="153251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93187" name="Segnaposto note 2"/>
          <p:cNvSpPr>
            <a:spLocks noGrp="1"/>
          </p:cNvSpPr>
          <p:nvPr>
            <p:ph type="body" idx="1"/>
          </p:nvPr>
        </p:nvSpPr>
        <p:spPr>
          <a:noFill/>
        </p:spPr>
        <p:txBody>
          <a:bodyPr/>
          <a:lstStyle/>
          <a:p>
            <a:endParaRPr lang="it-IT" altLang="it-IT" smtClean="0">
              <a:ea typeface="ＭＳ Ｐゴシック" pitchFamily="34" charset="-128"/>
            </a:endParaRPr>
          </a:p>
        </p:txBody>
      </p:sp>
      <p:sp>
        <p:nvSpPr>
          <p:cNvPr id="93188"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D9B6F916-A683-42BE-BEDD-13AD4A7A92FB}" type="slidenum">
              <a:rPr lang="it-IT" altLang="it-IT"/>
              <a:pPr eaLnBrk="1" hangingPunct="1">
                <a:spcBef>
                  <a:spcPct val="0"/>
                </a:spcBef>
              </a:pPr>
              <a:t>2</a:t>
            </a:fld>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a:t>
            </a:r>
            <a:endParaRPr lang="it-IT" dirty="0" smtClean="0"/>
          </a:p>
          <a:p>
            <a:endParaRPr lang="it-IT" dirty="0"/>
          </a:p>
        </p:txBody>
      </p:sp>
      <p:sp>
        <p:nvSpPr>
          <p:cNvPr id="4" name="Segnaposto numero diapositiva 3"/>
          <p:cNvSpPr>
            <a:spLocks noGrp="1"/>
          </p:cNvSpPr>
          <p:nvPr>
            <p:ph type="sldNum" sz="quarter" idx="10"/>
          </p:nvPr>
        </p:nvSpPr>
        <p:spPr/>
        <p:txBody>
          <a:bodyPr/>
          <a:lstStyle/>
          <a:p>
            <a:fld id="{18399E18-9EE7-4CC0-A2FF-A151C9027468}" type="slidenum">
              <a:rPr lang="it-IT" smtClean="0"/>
              <a:pPr/>
              <a:t>31</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47500" lnSpcReduction="20000"/>
          </a:bodyPr>
          <a:lstStyle/>
          <a:p>
            <a:endParaRPr lang="it-IT" dirty="0"/>
          </a:p>
        </p:txBody>
      </p:sp>
      <p:sp>
        <p:nvSpPr>
          <p:cNvPr id="4" name="Segnaposto numero diapositiva 3"/>
          <p:cNvSpPr>
            <a:spLocks noGrp="1"/>
          </p:cNvSpPr>
          <p:nvPr>
            <p:ph type="sldNum" sz="quarter" idx="10"/>
          </p:nvPr>
        </p:nvSpPr>
        <p:spPr/>
        <p:txBody>
          <a:bodyPr/>
          <a:lstStyle/>
          <a:p>
            <a:fld id="{3728594F-E986-41E7-9B04-CCD9B5353CE6}" type="slidenum">
              <a:rPr lang="it-IT" smtClean="0"/>
              <a:pPr/>
              <a:t>32</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20000"/>
          </a:bodyPr>
          <a:lstStyle/>
          <a:p>
            <a:endParaRPr lang="it-IT" dirty="0"/>
          </a:p>
        </p:txBody>
      </p:sp>
      <p:sp>
        <p:nvSpPr>
          <p:cNvPr id="4" name="Segnaposto numero diapositiva 3"/>
          <p:cNvSpPr>
            <a:spLocks noGrp="1"/>
          </p:cNvSpPr>
          <p:nvPr>
            <p:ph type="sldNum" sz="quarter" idx="10"/>
          </p:nvPr>
        </p:nvSpPr>
        <p:spPr/>
        <p:txBody>
          <a:bodyPr/>
          <a:lstStyle/>
          <a:p>
            <a:fld id="{18399E18-9EE7-4CC0-A2FF-A151C9027468}" type="slidenum">
              <a:rPr lang="it-IT" smtClean="0"/>
              <a:pPr/>
              <a:t>34</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1717C9CF-2EF4-1F45-BE4D-BC89AA28250D}" type="slidenum">
              <a:rPr lang="it-IT" smtClean="0"/>
              <a:pPr/>
              <a:t>35</a:t>
            </a:fld>
            <a:endParaRPr lang="it-IT"/>
          </a:p>
        </p:txBody>
      </p:sp>
    </p:spTree>
    <p:extLst>
      <p:ext uri="{BB962C8B-B14F-4D97-AF65-F5344CB8AC3E}">
        <p14:creationId xmlns:p14="http://schemas.microsoft.com/office/powerpoint/2010/main" val="1733748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CF4682B-C745-4E6E-8285-6924D26D6F1C}" type="slidenum">
              <a:rPr lang="it-IT" smtClean="0"/>
              <a:pPr/>
              <a:t>36</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10000"/>
          </a:bodyPr>
          <a:lstStyle/>
          <a:p>
            <a:endParaRPr lang="it-IT" b="1" dirty="0"/>
          </a:p>
        </p:txBody>
      </p:sp>
      <p:sp>
        <p:nvSpPr>
          <p:cNvPr id="4" name="Segnaposto numero diapositiva 3"/>
          <p:cNvSpPr>
            <a:spLocks noGrp="1"/>
          </p:cNvSpPr>
          <p:nvPr>
            <p:ph type="sldNum" sz="quarter" idx="10"/>
          </p:nvPr>
        </p:nvSpPr>
        <p:spPr/>
        <p:txBody>
          <a:bodyPr/>
          <a:lstStyle/>
          <a:p>
            <a:fld id="{18399E18-9EE7-4CC0-A2FF-A151C9027468}" type="slidenum">
              <a:rPr lang="it-IT" smtClean="0"/>
              <a:pPr/>
              <a:t>37</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endParaRPr lang="it-IT" b="1" dirty="0"/>
          </a:p>
        </p:txBody>
      </p:sp>
      <p:sp>
        <p:nvSpPr>
          <p:cNvPr id="4" name="Segnaposto numero diapositiva 3"/>
          <p:cNvSpPr>
            <a:spLocks noGrp="1"/>
          </p:cNvSpPr>
          <p:nvPr>
            <p:ph type="sldNum" sz="quarter" idx="10"/>
          </p:nvPr>
        </p:nvSpPr>
        <p:spPr/>
        <p:txBody>
          <a:bodyPr/>
          <a:lstStyle/>
          <a:p>
            <a:fld id="{3728594F-E986-41E7-9B04-CCD9B5353CE6}" type="slidenum">
              <a:rPr lang="it-IT" smtClean="0"/>
              <a:pPr/>
              <a:t>38</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20000"/>
          </a:bodyPr>
          <a:lstStyle/>
          <a:p>
            <a:r>
              <a:rPr lang="it-IT" dirty="0" smtClean="0"/>
              <a:t/>
            </a:r>
            <a:br>
              <a:rPr lang="it-IT" dirty="0" smtClean="0"/>
            </a:br>
            <a:endParaRPr lang="it-IT" dirty="0" smtClean="0"/>
          </a:p>
          <a:p>
            <a:endParaRPr lang="it-IT" dirty="0"/>
          </a:p>
        </p:txBody>
      </p:sp>
      <p:sp>
        <p:nvSpPr>
          <p:cNvPr id="4" name="Segnaposto numero diapositiva 3"/>
          <p:cNvSpPr>
            <a:spLocks noGrp="1"/>
          </p:cNvSpPr>
          <p:nvPr>
            <p:ph type="sldNum" sz="quarter" idx="10"/>
          </p:nvPr>
        </p:nvSpPr>
        <p:spPr/>
        <p:txBody>
          <a:bodyPr/>
          <a:lstStyle/>
          <a:p>
            <a:fld id="{18399E18-9EE7-4CC0-A2FF-A151C9027468}" type="slidenum">
              <a:rPr lang="it-IT" smtClean="0"/>
              <a:pPr/>
              <a:t>39</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8399E18-9EE7-4CC0-A2FF-A151C9027468}" type="slidenum">
              <a:rPr lang="it-IT" smtClean="0"/>
              <a:pPr/>
              <a:t>40</a:t>
            </a:fld>
            <a:endParaRPr lang="it-IT"/>
          </a:p>
        </p:txBody>
      </p:sp>
    </p:spTree>
    <p:extLst>
      <p:ext uri="{BB962C8B-B14F-4D97-AF65-F5344CB8AC3E}">
        <p14:creationId xmlns:p14="http://schemas.microsoft.com/office/powerpoint/2010/main" val="1138086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8399E18-9EE7-4CC0-A2FF-A151C9027468}" type="slidenum">
              <a:rPr lang="it-IT" smtClean="0"/>
              <a:pPr/>
              <a:t>41</a:t>
            </a:fld>
            <a:endParaRPr lang="it-IT"/>
          </a:p>
        </p:txBody>
      </p:sp>
    </p:spTree>
    <p:extLst>
      <p:ext uri="{BB962C8B-B14F-4D97-AF65-F5344CB8AC3E}">
        <p14:creationId xmlns:p14="http://schemas.microsoft.com/office/powerpoint/2010/main" val="1138086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8399E18-9EE7-4CC0-A2FF-A151C9027468}" type="slidenum">
              <a:rPr lang="it-IT" smtClean="0"/>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4300B1E-ED1F-407D-915F-07458D6D94F6}" type="slidenum">
              <a:rPr lang="it-IT" smtClean="0"/>
              <a:pPr/>
              <a:t>44</a:t>
            </a:fld>
            <a:endParaRPr lang="it-IT"/>
          </a:p>
        </p:txBody>
      </p:sp>
    </p:spTree>
    <p:extLst>
      <p:ext uri="{BB962C8B-B14F-4D97-AF65-F5344CB8AC3E}">
        <p14:creationId xmlns:p14="http://schemas.microsoft.com/office/powerpoint/2010/main" val="1024903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a:ln/>
        </p:spPr>
      </p:sp>
      <p:sp>
        <p:nvSpPr>
          <p:cNvPr id="9216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ea typeface="ＭＳ Ｐゴシック" pitchFamily="34" charset="-128"/>
            </a:endParaRPr>
          </a:p>
        </p:txBody>
      </p:sp>
      <p:sp>
        <p:nvSpPr>
          <p:cNvPr id="92164"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D42C9540-98C6-4F22-A1CA-14F3CC707179}" type="slidenum">
              <a:rPr lang="it-IT" altLang="it-IT"/>
              <a:pPr eaLnBrk="1" hangingPunct="1">
                <a:spcBef>
                  <a:spcPct val="0"/>
                </a:spcBef>
              </a:pPr>
              <a:t>7</a:t>
            </a:fld>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20000"/>
          </a:bodyPr>
          <a:lstStyle/>
          <a:p>
            <a:endParaRPr lang="it-IT" dirty="0"/>
          </a:p>
        </p:txBody>
      </p:sp>
      <p:sp>
        <p:nvSpPr>
          <p:cNvPr id="4" name="Segnaposto numero diapositiva 3"/>
          <p:cNvSpPr>
            <a:spLocks noGrp="1"/>
          </p:cNvSpPr>
          <p:nvPr>
            <p:ph type="sldNum" sz="quarter" idx="10"/>
          </p:nvPr>
        </p:nvSpPr>
        <p:spPr/>
        <p:txBody>
          <a:bodyPr/>
          <a:lstStyle/>
          <a:p>
            <a:fld id="{18399E18-9EE7-4CC0-A2FF-A151C9027468}" type="slidenum">
              <a:rPr lang="it-IT" smtClean="0"/>
              <a:pPr/>
              <a:t>9</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
            </a:r>
            <a:br>
              <a:rPr lang="it-IT" dirty="0" smtClean="0"/>
            </a:br>
            <a:endParaRPr lang="it-IT" sz="1200" b="1" kern="1200" baseline="0" dirty="0" smtClean="0">
              <a:solidFill>
                <a:schemeClr val="tx1"/>
              </a:solidFill>
              <a:latin typeface="+mn-lt"/>
              <a:ea typeface="+mn-ea"/>
              <a:cs typeface="+mn-cs"/>
            </a:endParaRPr>
          </a:p>
          <a:p>
            <a:endParaRPr lang="it-IT" sz="1200" b="1" kern="1200" baseline="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18399E18-9EE7-4CC0-A2FF-A151C9027468}" type="slidenum">
              <a:rPr lang="it-IT" smtClean="0"/>
              <a:pPr/>
              <a:t>10</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 </a:t>
            </a:r>
          </a:p>
          <a:p>
            <a:endParaRPr lang="it-IT" dirty="0"/>
          </a:p>
        </p:txBody>
      </p:sp>
      <p:sp>
        <p:nvSpPr>
          <p:cNvPr id="4" name="Segnaposto numero diapositiva 3"/>
          <p:cNvSpPr>
            <a:spLocks noGrp="1"/>
          </p:cNvSpPr>
          <p:nvPr>
            <p:ph type="sldNum" sz="quarter" idx="10"/>
          </p:nvPr>
        </p:nvSpPr>
        <p:spPr/>
        <p:txBody>
          <a:bodyPr/>
          <a:lstStyle/>
          <a:p>
            <a:fld id="{18399E18-9EE7-4CC0-A2FF-A151C9027468}" type="slidenum">
              <a:rPr lang="it-IT" smtClean="0"/>
              <a:pPr/>
              <a:t>13</a:t>
            </a:fld>
            <a:endParaRPr lang="it-IT"/>
          </a:p>
        </p:txBody>
      </p:sp>
    </p:spTree>
    <p:extLst>
      <p:ext uri="{BB962C8B-B14F-4D97-AF65-F5344CB8AC3E}">
        <p14:creationId xmlns:p14="http://schemas.microsoft.com/office/powerpoint/2010/main" val="2358889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800" dirty="0"/>
          </a:p>
        </p:txBody>
      </p:sp>
      <p:sp>
        <p:nvSpPr>
          <p:cNvPr id="4" name="Segnaposto numero diapositiva 3"/>
          <p:cNvSpPr>
            <a:spLocks noGrp="1"/>
          </p:cNvSpPr>
          <p:nvPr>
            <p:ph type="sldNum" sz="quarter" idx="10"/>
          </p:nvPr>
        </p:nvSpPr>
        <p:spPr/>
        <p:txBody>
          <a:bodyPr/>
          <a:lstStyle/>
          <a:p>
            <a:fld id="{829643DC-916E-6441-8AC7-6D6091ABDD0F}" type="slidenum">
              <a:rPr lang="it-IT" smtClean="0"/>
              <a:pPr/>
              <a:t>14</a:t>
            </a:fld>
            <a:endParaRPr lang="it-IT"/>
          </a:p>
        </p:txBody>
      </p:sp>
    </p:spTree>
    <p:extLst>
      <p:ext uri="{BB962C8B-B14F-4D97-AF65-F5344CB8AC3E}">
        <p14:creationId xmlns:p14="http://schemas.microsoft.com/office/powerpoint/2010/main" val="2882748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2BCA689-24D6-4C08-87AE-26A5701F6329}" type="datetimeFigureOut">
              <a:rPr lang="it-IT" smtClean="0"/>
              <a:pPr/>
              <a:t>12/04/2016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7172736-25F4-4013-973B-392A90104F65}"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2BCA689-24D6-4C08-87AE-26A5701F6329}" type="datetimeFigureOut">
              <a:rPr lang="it-IT" smtClean="0"/>
              <a:pPr/>
              <a:t>12/04/2016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7172736-25F4-4013-973B-392A90104F6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2BCA689-24D6-4C08-87AE-26A5701F6329}" type="datetimeFigureOut">
              <a:rPr lang="it-IT" smtClean="0"/>
              <a:pPr/>
              <a:t>12/04/2016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7172736-25F4-4013-973B-392A90104F6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2BCA689-24D6-4C08-87AE-26A5701F6329}" type="datetimeFigureOut">
              <a:rPr lang="it-IT" smtClean="0"/>
              <a:pPr/>
              <a:t>12/04/2016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7172736-25F4-4013-973B-392A90104F6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2BCA689-24D6-4C08-87AE-26A5701F6329}" type="datetimeFigureOut">
              <a:rPr lang="it-IT" smtClean="0"/>
              <a:pPr/>
              <a:t>12/04/2016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7172736-25F4-4013-973B-392A90104F65}"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2BCA689-24D6-4C08-87AE-26A5701F6329}" type="datetimeFigureOut">
              <a:rPr lang="it-IT" smtClean="0"/>
              <a:pPr/>
              <a:t>12/04/2016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7172736-25F4-4013-973B-392A90104F6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2BCA689-24D6-4C08-87AE-26A5701F6329}" type="datetimeFigureOut">
              <a:rPr lang="it-IT" smtClean="0"/>
              <a:pPr/>
              <a:t>12/04/2016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7172736-25F4-4013-973B-392A90104F65}"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2BCA689-24D6-4C08-87AE-26A5701F6329}" type="datetimeFigureOut">
              <a:rPr lang="it-IT" smtClean="0"/>
              <a:pPr/>
              <a:t>12/04/2016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7172736-25F4-4013-973B-392A90104F6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2BCA689-24D6-4C08-87AE-26A5701F6329}" type="datetimeFigureOut">
              <a:rPr lang="it-IT" smtClean="0"/>
              <a:pPr/>
              <a:t>12/04/2016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7172736-25F4-4013-973B-392A90104F6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2BCA689-24D6-4C08-87AE-26A5701F6329}" type="datetimeFigureOut">
              <a:rPr lang="it-IT" smtClean="0"/>
              <a:pPr/>
              <a:t>12/04/2016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7172736-25F4-4013-973B-392A90104F6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2BCA689-24D6-4C08-87AE-26A5701F6329}" type="datetimeFigureOut">
              <a:rPr lang="it-IT" smtClean="0"/>
              <a:pPr/>
              <a:t>12/04/2016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7172736-25F4-4013-973B-392A90104F65}"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CA689-24D6-4C08-87AE-26A5701F6329}" type="datetimeFigureOut">
              <a:rPr lang="it-IT" smtClean="0"/>
              <a:pPr/>
              <a:t>12/04/2016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72736-25F4-4013-973B-392A90104F65}"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jpeg"/><Relationship Id="rId4" Type="http://schemas.openxmlformats.org/officeDocument/2006/relationships/hyperlink" Target="http://www.google.it/url?sa=i&amp;rct=j&amp;q=&amp;esrc=s&amp;source=images&amp;cd=&amp;cad=rja&amp;uact=8&amp;ved=0CAcQjRw&amp;url=http://ita24.it/cartina-italia/cartina-italia-muta&amp;ei=_S94VNeNNIHTO7K3gdgH&amp;bvm=bv.80642063,d.bGQ&amp;psig=AFQjCNF0SjFOg6xRe5n7kT_LGxCOmLm4mw&amp;ust=1417249097549823"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wmf"/><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it/url?q=http://it.depositphotos.com/16204035/stock-photo-question-mark-blue-glossy-icon.html&amp;sa=U&amp;ved=0ahUKEwjO4Yqz5dnLAhUGRQ8KHdniBiUQwW4INDAO&amp;usg=AFQjCNF_nGEZo02MBXRj_p6rJ4NFBQ5eT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file:///\\localhost\upload.wikimedia.org\wikipedia\commons\e\e2\Portrait_of_Niccolo%CC%80_Machiavelli_by_Santi_di_Tito.jpg"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it/url?q=http://www.changedbythegospel.com/2014/04/the-most-important-question-youll-ever.html&amp;sa=U&amp;ved=0ahUKEwiGvc3C_9PLAhUCKg8KHRpaDRAQwW4ILjAM&amp;usg=AFQjCNFEyeR5UvJygTyjDYBFPxqJbEK76w"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ttangolo 5"/>
          <p:cNvSpPr/>
          <p:nvPr/>
        </p:nvSpPr>
        <p:spPr>
          <a:xfrm>
            <a:off x="0" y="2564904"/>
            <a:ext cx="9143999" cy="21602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3923928" y="1"/>
            <a:ext cx="4536504" cy="645333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467544" y="2852936"/>
            <a:ext cx="8676456" cy="1838196"/>
          </a:xfrm>
          <a:prstGeom prst="rect">
            <a:avLst/>
          </a:prstGeom>
          <a:solidFill>
            <a:schemeClr val="accent1">
              <a:lumMod val="75000"/>
            </a:schemeClr>
          </a:solidFill>
        </p:spPr>
        <p:txBody>
          <a:bodyPr wrap="square">
            <a:spAutoFit/>
          </a:bodyPr>
          <a:lstStyle/>
          <a:p>
            <a:pPr lvl="0" algn="ctr" fontAlgn="base">
              <a:lnSpc>
                <a:spcPts val="4000"/>
              </a:lnSpc>
              <a:spcBef>
                <a:spcPct val="0"/>
              </a:spcBef>
              <a:spcAft>
                <a:spcPct val="0"/>
              </a:spcAft>
            </a:pPr>
            <a:r>
              <a:rPr lang="it-IT" sz="2400" dirty="0" smtClean="0">
                <a:solidFill>
                  <a:schemeClr val="bg1"/>
                </a:solidFill>
                <a:latin typeface="Arial" pitchFamily="34" charset="0"/>
                <a:ea typeface="Calibri" pitchFamily="34" charset="0"/>
                <a:cs typeface="Arial" pitchFamily="34" charset="0"/>
              </a:rPr>
              <a:t>Integrazione dei piani di lavoro delle diverse tipologie di personale nell'ambito dell'attività svolta da una Struttura Complessa pneumologica: criticità e possibili soluzioni</a:t>
            </a:r>
            <a:endParaRPr lang="it-IT" sz="2400" dirty="0" smtClean="0">
              <a:solidFill>
                <a:schemeClr val="bg1"/>
              </a:solidFill>
              <a:latin typeface="Arial" pitchFamily="34" charset="0"/>
              <a:cs typeface="Arial" pitchFamily="34" charset="0"/>
            </a:endParaRPr>
          </a:p>
          <a:p>
            <a:pPr>
              <a:lnSpc>
                <a:spcPct val="150000"/>
              </a:lnSpc>
            </a:pPr>
            <a:endParaRPr lang="it-IT" sz="1000" dirty="0">
              <a:solidFill>
                <a:schemeClr val="bg1"/>
              </a:solidFill>
            </a:endParaRPr>
          </a:p>
        </p:txBody>
      </p:sp>
      <p:sp>
        <p:nvSpPr>
          <p:cNvPr id="9" name="AutoShape 17"/>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solidFill>
                <a:srgbClr val="FF3300"/>
              </a:solidFill>
            </a:endParaRPr>
          </a:p>
        </p:txBody>
      </p:sp>
      <p:sp>
        <p:nvSpPr>
          <p:cNvPr id="13" name="Rettangolo 12"/>
          <p:cNvSpPr/>
          <p:nvPr/>
        </p:nvSpPr>
        <p:spPr>
          <a:xfrm>
            <a:off x="251520" y="5013176"/>
            <a:ext cx="3672408" cy="1508105"/>
          </a:xfrm>
          <a:prstGeom prst="rect">
            <a:avLst/>
          </a:prstGeom>
        </p:spPr>
        <p:txBody>
          <a:bodyPr wrap="square">
            <a:spAutoFit/>
          </a:bodyPr>
          <a:lstStyle/>
          <a:p>
            <a:pPr>
              <a:spcBef>
                <a:spcPct val="50000"/>
              </a:spcBef>
            </a:pPr>
            <a:r>
              <a:rPr lang="it-IT" sz="1600" dirty="0">
                <a:solidFill>
                  <a:schemeClr val="bg1"/>
                </a:solidFill>
                <a:latin typeface="Arial" pitchFamily="34" charset="0"/>
                <a:cs typeface="Arial" pitchFamily="34" charset="0"/>
              </a:rPr>
              <a:t>Dr. Stefano Calabro</a:t>
            </a:r>
          </a:p>
          <a:p>
            <a:endParaRPr lang="it-IT" sz="800" dirty="0">
              <a:solidFill>
                <a:schemeClr val="bg1"/>
              </a:solidFill>
              <a:latin typeface="Arial" pitchFamily="34" charset="0"/>
              <a:cs typeface="Arial" pitchFamily="34" charset="0"/>
            </a:endParaRPr>
          </a:p>
          <a:p>
            <a:r>
              <a:rPr lang="it-IT" sz="1100" dirty="0">
                <a:solidFill>
                  <a:schemeClr val="bg1"/>
                </a:solidFill>
                <a:latin typeface="Arial" pitchFamily="34" charset="0"/>
                <a:cs typeface="Arial" pitchFamily="34" charset="0"/>
              </a:rPr>
              <a:t>Azienda U.L.S.S. n.3 </a:t>
            </a:r>
            <a:r>
              <a:rPr lang="it-IT" sz="1100" dirty="0" smtClean="0">
                <a:solidFill>
                  <a:schemeClr val="bg1"/>
                </a:solidFill>
                <a:latin typeface="Arial" pitchFamily="34" charset="0"/>
                <a:cs typeface="Arial" pitchFamily="34" charset="0"/>
              </a:rPr>
              <a:t>– Bassano del Grappa</a:t>
            </a:r>
            <a:r>
              <a:rPr lang="it-IT" sz="1100" dirty="0">
                <a:solidFill>
                  <a:schemeClr val="bg1"/>
                </a:solidFill>
                <a:latin typeface="Arial" pitchFamily="34" charset="0"/>
                <a:cs typeface="Arial" pitchFamily="34" charset="0"/>
              </a:rPr>
              <a:t/>
            </a:r>
            <a:br>
              <a:rPr lang="it-IT" sz="1100" dirty="0">
                <a:solidFill>
                  <a:schemeClr val="bg1"/>
                </a:solidFill>
                <a:latin typeface="Arial" pitchFamily="34" charset="0"/>
                <a:cs typeface="Arial" pitchFamily="34" charset="0"/>
              </a:rPr>
            </a:br>
            <a:r>
              <a:rPr lang="it-IT" sz="1100" dirty="0" smtClean="0">
                <a:solidFill>
                  <a:schemeClr val="bg1"/>
                </a:solidFill>
                <a:latin typeface="Arial" pitchFamily="34" charset="0"/>
                <a:cs typeface="Arial" pitchFamily="34" charset="0"/>
              </a:rPr>
              <a:t>Presidio Ospedaliero di Rete Bassano </a:t>
            </a:r>
            <a:r>
              <a:rPr lang="it-IT" sz="1100" dirty="0">
                <a:solidFill>
                  <a:schemeClr val="bg1"/>
                </a:solidFill>
                <a:latin typeface="Arial" pitchFamily="34" charset="0"/>
                <a:cs typeface="Arial" pitchFamily="34" charset="0"/>
              </a:rPr>
              <a:t/>
            </a:r>
            <a:br>
              <a:rPr lang="it-IT" sz="1100" dirty="0">
                <a:solidFill>
                  <a:schemeClr val="bg1"/>
                </a:solidFill>
                <a:latin typeface="Arial" pitchFamily="34" charset="0"/>
                <a:cs typeface="Arial" pitchFamily="34" charset="0"/>
              </a:rPr>
            </a:br>
            <a:r>
              <a:rPr lang="it-IT" sz="1100" dirty="0">
                <a:solidFill>
                  <a:schemeClr val="bg1"/>
                </a:solidFill>
                <a:latin typeface="Arial" pitchFamily="34" charset="0"/>
                <a:cs typeface="Arial" pitchFamily="34" charset="0"/>
              </a:rPr>
              <a:t>Dipartimento </a:t>
            </a:r>
            <a:r>
              <a:rPr lang="it-IT" sz="1100" dirty="0" err="1" smtClean="0">
                <a:solidFill>
                  <a:schemeClr val="bg1"/>
                </a:solidFill>
                <a:latin typeface="Arial" pitchFamily="34" charset="0"/>
                <a:cs typeface="Arial" pitchFamily="34" charset="0"/>
              </a:rPr>
              <a:t>Internistico</a:t>
            </a:r>
            <a:r>
              <a:rPr lang="it-IT" sz="1100" dirty="0">
                <a:solidFill>
                  <a:schemeClr val="bg1"/>
                </a:solidFill>
                <a:latin typeface="Arial" pitchFamily="34" charset="0"/>
                <a:cs typeface="Arial" pitchFamily="34" charset="0"/>
              </a:rPr>
              <a:t/>
            </a:r>
            <a:br>
              <a:rPr lang="it-IT" sz="1100" dirty="0">
                <a:solidFill>
                  <a:schemeClr val="bg1"/>
                </a:solidFill>
                <a:latin typeface="Arial" pitchFamily="34" charset="0"/>
                <a:cs typeface="Arial" pitchFamily="34" charset="0"/>
              </a:rPr>
            </a:br>
            <a:r>
              <a:rPr lang="it-IT" sz="1100" dirty="0">
                <a:solidFill>
                  <a:schemeClr val="bg1"/>
                </a:solidFill>
                <a:latin typeface="Arial" pitchFamily="34" charset="0"/>
                <a:cs typeface="Arial" pitchFamily="34" charset="0"/>
              </a:rPr>
              <a:t>Struttura Complessa di Pneumologia</a:t>
            </a:r>
          </a:p>
          <a:p>
            <a:endParaRPr lang="it-IT" sz="1100" dirty="0">
              <a:solidFill>
                <a:schemeClr val="bg1"/>
              </a:solidFill>
              <a:latin typeface="Arial" pitchFamily="34" charset="0"/>
              <a:cs typeface="Arial" pitchFamily="34" charset="0"/>
            </a:endParaRPr>
          </a:p>
          <a:p>
            <a:r>
              <a:rPr lang="it-IT" sz="1100" dirty="0">
                <a:solidFill>
                  <a:schemeClr val="bg1"/>
                </a:solidFill>
                <a:latin typeface="Arial" pitchFamily="34" charset="0"/>
                <a:cs typeface="Arial" pitchFamily="34" charset="0"/>
              </a:rPr>
              <a:t>stefano.calabro@aslbassano.it</a:t>
            </a:r>
          </a:p>
        </p:txBody>
      </p:sp>
      <p:sp>
        <p:nvSpPr>
          <p:cNvPr id="14" name="CasellaDiTesto 13"/>
          <p:cNvSpPr txBox="1"/>
          <p:nvPr/>
        </p:nvSpPr>
        <p:spPr>
          <a:xfrm>
            <a:off x="1043608" y="980728"/>
            <a:ext cx="8100392" cy="830997"/>
          </a:xfrm>
          <a:prstGeom prst="rect">
            <a:avLst/>
          </a:prstGeom>
          <a:noFill/>
        </p:spPr>
        <p:txBody>
          <a:bodyPr wrap="square" rtlCol="0">
            <a:spAutoFit/>
          </a:bodyPr>
          <a:lstStyle/>
          <a:p>
            <a:r>
              <a:rPr lang="it-IT" sz="4800" dirty="0" err="1" smtClean="0">
                <a:solidFill>
                  <a:schemeClr val="bg1"/>
                </a:solidFill>
              </a:rPr>
              <a:t>PneumoTrieste</a:t>
            </a:r>
            <a:r>
              <a:rPr lang="it-IT" sz="4800" dirty="0" smtClean="0">
                <a:solidFill>
                  <a:schemeClr val="bg1"/>
                </a:solidFill>
              </a:rPr>
              <a:t> 2016</a:t>
            </a:r>
            <a:endParaRPr lang="it-IT" sz="4800" dirty="0">
              <a:solidFill>
                <a:schemeClr val="bg1"/>
              </a:solidFill>
            </a:endParaRPr>
          </a:p>
        </p:txBody>
      </p:sp>
    </p:spTree>
    <p:extLst>
      <p:ext uri="{BB962C8B-B14F-4D97-AF65-F5344CB8AC3E}">
        <p14:creationId xmlns:p14="http://schemas.microsoft.com/office/powerpoint/2010/main" val="1911315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91072" y="1304761"/>
            <a:ext cx="8352928" cy="1908215"/>
          </a:xfrm>
          <a:prstGeom prst="rect">
            <a:avLst/>
          </a:prstGeom>
        </p:spPr>
        <p:txBody>
          <a:bodyPr wrap="square">
            <a:spAutoFit/>
          </a:bodyPr>
          <a:lstStyle/>
          <a:p>
            <a:r>
              <a:rPr lang="it-IT" sz="2800" b="1" dirty="0" smtClean="0">
                <a:solidFill>
                  <a:schemeClr val="accent1"/>
                </a:solidFill>
              </a:rPr>
              <a:t>Dipartimento</a:t>
            </a:r>
          </a:p>
          <a:p>
            <a:r>
              <a:rPr lang="it-IT" dirty="0"/>
              <a:t>S</a:t>
            </a:r>
            <a:r>
              <a:rPr lang="it-IT" dirty="0" smtClean="0"/>
              <a:t>truttura </a:t>
            </a:r>
            <a:r>
              <a:rPr lang="it-IT" dirty="0"/>
              <a:t>di coordinamento aziendale, </a:t>
            </a:r>
            <a:r>
              <a:rPr lang="it-IT" dirty="0" err="1"/>
              <a:t>sovraordinata</a:t>
            </a:r>
            <a:r>
              <a:rPr lang="it-IT" dirty="0"/>
              <a:t> </a:t>
            </a:r>
            <a:r>
              <a:rPr lang="it-IT" dirty="0" smtClean="0"/>
              <a:t>rispetto all'unità </a:t>
            </a:r>
            <a:r>
              <a:rPr lang="it-IT" dirty="0"/>
              <a:t>operativa relativamente agli aspetti </a:t>
            </a:r>
            <a:r>
              <a:rPr lang="it-IT" dirty="0" smtClean="0"/>
              <a:t>gestionali. </a:t>
            </a:r>
          </a:p>
          <a:p>
            <a:r>
              <a:rPr lang="it-IT" dirty="0"/>
              <a:t>C</a:t>
            </a:r>
            <a:r>
              <a:rPr lang="it-IT" dirty="0" smtClean="0"/>
              <a:t>ostituito </a:t>
            </a:r>
            <a:r>
              <a:rPr lang="it-IT" dirty="0"/>
              <a:t>da </a:t>
            </a:r>
            <a:r>
              <a:rPr lang="it-IT" dirty="0" smtClean="0"/>
              <a:t>strutture omogenee</a:t>
            </a:r>
            <a:r>
              <a:rPr lang="it-IT" dirty="0"/>
              <a:t>, affini o complementari che perseguono comuni </a:t>
            </a:r>
            <a:r>
              <a:rPr lang="it-IT" dirty="0" smtClean="0"/>
              <a:t>finalità, quindi </a:t>
            </a:r>
            <a:r>
              <a:rPr lang="it-IT" dirty="0"/>
              <a:t>tra </a:t>
            </a:r>
            <a:r>
              <a:rPr lang="it-IT" dirty="0" smtClean="0"/>
              <a:t>loro interconnesse</a:t>
            </a:r>
            <a:r>
              <a:rPr lang="it-IT" dirty="0"/>
              <a:t>, pur mantenendo la propria autonomia e responsabilità. </a:t>
            </a:r>
          </a:p>
        </p:txBody>
      </p:sp>
      <p:sp>
        <p:nvSpPr>
          <p:cNvPr id="3" name="Rettangolo 2"/>
          <p:cNvSpPr/>
          <p:nvPr/>
        </p:nvSpPr>
        <p:spPr>
          <a:xfrm>
            <a:off x="827584" y="3537009"/>
            <a:ext cx="7992888" cy="1908215"/>
          </a:xfrm>
          <a:prstGeom prst="rect">
            <a:avLst/>
          </a:prstGeom>
        </p:spPr>
        <p:txBody>
          <a:bodyPr wrap="square">
            <a:spAutoFit/>
          </a:bodyPr>
          <a:lstStyle/>
          <a:p>
            <a:r>
              <a:rPr lang="it-IT" sz="2800" b="1" dirty="0" smtClean="0">
                <a:solidFill>
                  <a:schemeClr val="accent1"/>
                </a:solidFill>
              </a:rPr>
              <a:t>Struttura complessa</a:t>
            </a:r>
          </a:p>
          <a:p>
            <a:r>
              <a:rPr lang="it-IT" dirty="0" smtClean="0"/>
              <a:t>Struttura organizzativa con funzioni </a:t>
            </a:r>
            <a:r>
              <a:rPr lang="it-IT" dirty="0"/>
              <a:t>di </a:t>
            </a:r>
            <a:r>
              <a:rPr lang="it-IT" dirty="0" smtClean="0"/>
              <a:t>amministrazione per </a:t>
            </a:r>
            <a:r>
              <a:rPr lang="it-IT" dirty="0"/>
              <a:t>settori di attività o </a:t>
            </a:r>
            <a:endParaRPr lang="it-IT" dirty="0" smtClean="0"/>
          </a:p>
          <a:p>
            <a:r>
              <a:rPr lang="it-IT" dirty="0" smtClean="0"/>
              <a:t>con </a:t>
            </a:r>
            <a:r>
              <a:rPr lang="it-IT" dirty="0"/>
              <a:t>funzioni di produzione di prestazioni o </a:t>
            </a:r>
            <a:r>
              <a:rPr lang="it-IT" dirty="0" smtClean="0"/>
              <a:t>servizi.</a:t>
            </a:r>
          </a:p>
          <a:p>
            <a:r>
              <a:rPr lang="it-IT" dirty="0" smtClean="0"/>
              <a:t>Sono riconducibili a discipline </a:t>
            </a:r>
            <a:r>
              <a:rPr lang="it-IT" dirty="0"/>
              <a:t>riconosciute a livello normativo e </a:t>
            </a:r>
            <a:r>
              <a:rPr lang="it-IT" dirty="0" smtClean="0"/>
              <a:t>mobilitano </a:t>
            </a:r>
            <a:r>
              <a:rPr lang="it-IT" dirty="0"/>
              <a:t>un volume  </a:t>
            </a:r>
            <a:r>
              <a:rPr lang="it-IT" dirty="0" smtClean="0"/>
              <a:t>di </a:t>
            </a:r>
            <a:r>
              <a:rPr lang="it-IT" dirty="0"/>
              <a:t>risorse o </a:t>
            </a:r>
            <a:r>
              <a:rPr lang="it-IT" dirty="0" smtClean="0"/>
              <a:t>un valore </a:t>
            </a:r>
            <a:r>
              <a:rPr lang="it-IT" dirty="0"/>
              <a:t>complessivo della produzione quantitativamente o qualitativamente </a:t>
            </a:r>
            <a:r>
              <a:rPr lang="it-IT" dirty="0" smtClean="0"/>
              <a:t>significativo.</a:t>
            </a:r>
            <a:endParaRPr lang="it-IT" dirty="0"/>
          </a:p>
        </p:txBody>
      </p:sp>
      <p:sp>
        <p:nvSpPr>
          <p:cNvPr id="4" name="AutoShape 13"/>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a:effectLst/>
        </p:spPr>
        <p:txBody>
          <a:bodyPr wrap="none" anchor="ctr"/>
          <a:lstStyle/>
          <a:p>
            <a:pPr algn="ctr"/>
            <a:endParaRPr lang="it-IT" altLang="it-IT">
              <a:solidFill>
                <a:srgbClr val="FF33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p:cNvSpPr/>
          <p:nvPr/>
        </p:nvSpPr>
        <p:spPr>
          <a:xfrm>
            <a:off x="467544" y="620688"/>
            <a:ext cx="432048" cy="43204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Ovale 2"/>
          <p:cNvSpPr/>
          <p:nvPr/>
        </p:nvSpPr>
        <p:spPr>
          <a:xfrm>
            <a:off x="755576" y="4077072"/>
            <a:ext cx="432048" cy="43204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1403648" y="4005064"/>
            <a:ext cx="4032448" cy="461665"/>
          </a:xfrm>
          <a:prstGeom prst="rect">
            <a:avLst/>
          </a:prstGeom>
          <a:noFill/>
        </p:spPr>
        <p:txBody>
          <a:bodyPr wrap="square" rtlCol="0">
            <a:spAutoFit/>
          </a:bodyPr>
          <a:lstStyle/>
          <a:p>
            <a:r>
              <a:rPr lang="it-IT" sz="2400" dirty="0" smtClean="0"/>
              <a:t>Normativa regionale (Veneto)</a:t>
            </a:r>
            <a:endParaRPr lang="it-IT" sz="2400" dirty="0"/>
          </a:p>
        </p:txBody>
      </p:sp>
      <p:sp>
        <p:nvSpPr>
          <p:cNvPr id="6" name="CasellaDiTesto 5"/>
          <p:cNvSpPr txBox="1"/>
          <p:nvPr/>
        </p:nvSpPr>
        <p:spPr>
          <a:xfrm>
            <a:off x="1043608" y="620688"/>
            <a:ext cx="4032448" cy="461665"/>
          </a:xfrm>
          <a:prstGeom prst="rect">
            <a:avLst/>
          </a:prstGeom>
          <a:noFill/>
        </p:spPr>
        <p:txBody>
          <a:bodyPr wrap="square" rtlCol="0">
            <a:spAutoFit/>
          </a:bodyPr>
          <a:lstStyle/>
          <a:p>
            <a:r>
              <a:rPr lang="it-IT" sz="2400" dirty="0" smtClean="0"/>
              <a:t>Normativa nazionale</a:t>
            </a:r>
            <a:endParaRPr lang="it-IT" sz="2400" dirty="0"/>
          </a:p>
        </p:txBody>
      </p:sp>
      <p:sp>
        <p:nvSpPr>
          <p:cNvPr id="115713" name="Rectangle 1"/>
          <p:cNvSpPr>
            <a:spLocks noChangeArrowheads="1"/>
          </p:cNvSpPr>
          <p:nvPr/>
        </p:nvSpPr>
        <p:spPr bwMode="auto">
          <a:xfrm>
            <a:off x="611560" y="4569364"/>
            <a:ext cx="8280920" cy="21274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ea typeface="Arial Unicode MS" pitchFamily="34" charset="-128"/>
                <a:cs typeface="Arial Unicode MS" pitchFamily="34" charset="-128"/>
              </a:rPr>
              <a:t>Il numero totale di strutture complesse di Pneumologia attualmente presenti nella pianificazione regionale veneta è di 16. </a:t>
            </a:r>
            <a:endParaRPr kumimoji="0" lang="it-IT"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ea typeface="Arial Unicode MS" pitchFamily="34" charset="-128"/>
                <a:cs typeface="Arial Unicode MS" pitchFamily="34" charset="-128"/>
              </a:rPr>
              <a:t>Nel documento tecnico (DGR n. 1527 del 03/11/2015), in attuazione del Decreto del Ministero della Salute 2 aprile 2015 n. 70 che definisce gli standard qualitativi, strutturali, tecnologici e quantitativi relativi all'assistenza ospedaliera, è riportato che le strutture di pneumologia sono state potenziate secondo le indicazioni della programmazione regionale, nell’ottica dell’integrazione ospedale territorio. </a:t>
            </a:r>
            <a:endParaRPr kumimoji="0" lang="it-IT"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ts val="2000"/>
              </a:lnSpc>
              <a:spcBef>
                <a:spcPct val="0"/>
              </a:spcBef>
              <a:spcAft>
                <a:spcPct val="0"/>
              </a:spcAft>
              <a:buClrTx/>
              <a:buSzTx/>
              <a:buFontTx/>
              <a:buNone/>
              <a:tabLst/>
            </a:pPr>
            <a:r>
              <a:rPr lang="it-IT" sz="1400" dirty="0" smtClean="0">
                <a:ea typeface="Arial Unicode MS" pitchFamily="34" charset="-128"/>
                <a:cs typeface="Arial Unicode MS" pitchFamily="34" charset="-128"/>
              </a:rPr>
              <a:t>I</a:t>
            </a:r>
            <a:r>
              <a:rPr kumimoji="0" lang="it-IT" sz="1400" b="0" i="0" u="none" strike="noStrike" cap="none" normalizeH="0" baseline="0" dirty="0" smtClean="0">
                <a:ln>
                  <a:noFill/>
                </a:ln>
                <a:solidFill>
                  <a:schemeClr val="tx1"/>
                </a:solidFill>
                <a:effectLst/>
                <a:ea typeface="Arial Unicode MS" pitchFamily="34" charset="-128"/>
                <a:cs typeface="Arial Unicode MS" pitchFamily="34" charset="-128"/>
              </a:rPr>
              <a:t>l numero di strutture </a:t>
            </a:r>
            <a:r>
              <a:rPr kumimoji="0" lang="it-IT" sz="1400" b="0" i="0" u="none" strike="noStrike" cap="none" normalizeH="0" baseline="0" dirty="0" err="1" smtClean="0">
                <a:ln>
                  <a:noFill/>
                </a:ln>
                <a:solidFill>
                  <a:schemeClr val="tx1"/>
                </a:solidFill>
                <a:effectLst/>
                <a:ea typeface="Arial Unicode MS" pitchFamily="34" charset="-128"/>
                <a:cs typeface="Arial Unicode MS" pitchFamily="34" charset="-128"/>
              </a:rPr>
              <a:t>pneumologiche</a:t>
            </a:r>
            <a:r>
              <a:rPr kumimoji="0" lang="it-IT" sz="1400" b="0" i="0" u="none" strike="noStrike" cap="none" normalizeH="0" baseline="0" dirty="0" smtClean="0">
                <a:ln>
                  <a:noFill/>
                </a:ln>
                <a:solidFill>
                  <a:schemeClr val="tx1"/>
                </a:solidFill>
                <a:effectLst/>
                <a:ea typeface="Arial Unicode MS" pitchFamily="34" charset="-128"/>
                <a:cs typeface="Arial Unicode MS" pitchFamily="34" charset="-128"/>
              </a:rPr>
              <a:t> previste</a:t>
            </a:r>
            <a:r>
              <a:rPr kumimoji="0" lang="it-IT" sz="1400" b="0" i="0" u="none" strike="noStrike" cap="none" normalizeH="0" dirty="0" smtClean="0">
                <a:ln>
                  <a:noFill/>
                </a:ln>
                <a:solidFill>
                  <a:schemeClr val="tx1"/>
                </a:solidFill>
                <a:effectLst/>
                <a:ea typeface="Arial Unicode MS" pitchFamily="34" charset="-128"/>
                <a:cs typeface="Arial Unicode MS" pitchFamily="34" charset="-128"/>
              </a:rPr>
              <a:t> </a:t>
            </a:r>
            <a:r>
              <a:rPr kumimoji="0" lang="it-IT" sz="1400" b="0" i="0" u="none" strike="noStrike" cap="none" normalizeH="0" baseline="0" dirty="0" smtClean="0">
                <a:ln>
                  <a:noFill/>
                </a:ln>
                <a:solidFill>
                  <a:schemeClr val="tx1"/>
                </a:solidFill>
                <a:effectLst/>
                <a:ea typeface="Arial Unicode MS" pitchFamily="34" charset="-128"/>
                <a:cs typeface="Arial Unicode MS" pitchFamily="34" charset="-128"/>
              </a:rPr>
              <a:t>nel DGR n. 2122/2013 è 16; 4 in più del numero massimo indicato dal Decreto del Ministero della Salute 2 aprile 2015, n. 70.</a:t>
            </a:r>
            <a:endParaRPr kumimoji="0" lang="it-IT" sz="1400" b="0" i="0" u="none" strike="noStrike" cap="none" normalizeH="0" baseline="0" dirty="0" smtClean="0">
              <a:ln>
                <a:noFill/>
              </a:ln>
              <a:solidFill>
                <a:schemeClr val="tx1"/>
              </a:solidFill>
              <a:effectLst/>
            </a:endParaRPr>
          </a:p>
        </p:txBody>
      </p:sp>
      <p:sp>
        <p:nvSpPr>
          <p:cNvPr id="8" name="Rettangolo 7"/>
          <p:cNvSpPr/>
          <p:nvPr/>
        </p:nvSpPr>
        <p:spPr>
          <a:xfrm>
            <a:off x="467544" y="1340768"/>
            <a:ext cx="7956376" cy="588559"/>
          </a:xfrm>
          <a:prstGeom prst="rect">
            <a:avLst/>
          </a:prstGeom>
        </p:spPr>
        <p:txBody>
          <a:bodyPr wrap="square">
            <a:spAutoFit/>
          </a:bodyPr>
          <a:lstStyle/>
          <a:p>
            <a:pPr>
              <a:lnSpc>
                <a:spcPts val="2000"/>
              </a:lnSpc>
            </a:pPr>
            <a:r>
              <a:rPr lang="it-IT" sz="1400" dirty="0" smtClean="0">
                <a:latin typeface="Calibri" pitchFamily="34" charset="0"/>
                <a:ea typeface="Arial Unicode MS" pitchFamily="34" charset="-128"/>
                <a:cs typeface="Arial Unicode MS" pitchFamily="34" charset="-128"/>
              </a:rPr>
              <a:t>Il Decreto del Ministero della Salute 2 aprile 2015 n. 70 definisce gli standard qualitativi, strutturali, tecnologici e quantitativi relativi all'assistenza ospedaliera:</a:t>
            </a:r>
            <a:endParaRPr lang="it-IT" sz="1400" dirty="0"/>
          </a:p>
        </p:txBody>
      </p:sp>
      <p:graphicFrame>
        <p:nvGraphicFramePr>
          <p:cNvPr id="9" name="Tabella 8"/>
          <p:cNvGraphicFramePr>
            <a:graphicFrameLocks noGrp="1"/>
          </p:cNvGraphicFramePr>
          <p:nvPr/>
        </p:nvGraphicFramePr>
        <p:xfrm>
          <a:off x="539552" y="1988840"/>
          <a:ext cx="7848872" cy="1376680"/>
        </p:xfrm>
        <a:graphic>
          <a:graphicData uri="http://schemas.openxmlformats.org/drawingml/2006/table">
            <a:tbl>
              <a:tblPr firstRow="1">
                <a:tableStyleId>{5C22544A-7EE6-4342-B048-85BDC9FD1C3A}</a:tableStyleId>
              </a:tblPr>
              <a:tblGrid>
                <a:gridCol w="3037302"/>
                <a:gridCol w="4811570"/>
              </a:tblGrid>
              <a:tr h="568072">
                <a:tc>
                  <a:txBody>
                    <a:bodyPr/>
                    <a:lstStyle/>
                    <a:p>
                      <a:r>
                        <a:rPr lang="it-IT" sz="1800" b="0" kern="1200" baseline="0" dirty="0" smtClean="0">
                          <a:solidFill>
                            <a:schemeClr val="lt1"/>
                          </a:solidFill>
                          <a:latin typeface="+mn-lt"/>
                          <a:ea typeface="+mn-ea"/>
                          <a:cs typeface="+mn-cs"/>
                        </a:rPr>
                        <a:t>Disciplina o Specialità clinica</a:t>
                      </a:r>
                      <a:endParaRPr lang="it-IT"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it-IT" sz="1800" b="0" kern="1200" baseline="0" dirty="0" smtClean="0">
                          <a:solidFill>
                            <a:schemeClr val="lt1"/>
                          </a:solidFill>
                          <a:latin typeface="+mn-lt"/>
                          <a:ea typeface="+mn-ea"/>
                          <a:cs typeface="+mn-cs"/>
                        </a:rPr>
                        <a:t>Bacino di Utenza per dimensionare strutture  di degenza pubblica e privata (milioni di abitanti)</a:t>
                      </a:r>
                      <a:endParaRPr lang="it-IT"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endParaRPr lang="it-IT" dirty="0"/>
                    </a:p>
                  </a:txBody>
                  <a:tcPr>
                    <a:lnL w="12700" cap="flat" cmpd="sng" algn="ctr">
                      <a:solidFill>
                        <a:schemeClr val="tx1"/>
                      </a:solidFill>
                      <a:prstDash val="solid"/>
                      <a:round/>
                      <a:headEnd type="none" w="med" len="med"/>
                      <a:tailEnd type="none" w="med" len="med"/>
                    </a:lnL>
                    <a:solidFill>
                      <a:schemeClr val="accent1"/>
                    </a:solidFill>
                  </a:tcPr>
                </a:tc>
                <a:tc>
                  <a:txBody>
                    <a:bodyPr/>
                    <a:lstStyle/>
                    <a:p>
                      <a:r>
                        <a:rPr lang="it-IT" sz="1800" kern="1200" baseline="0" dirty="0" smtClean="0">
                          <a:solidFill>
                            <a:schemeClr val="bg1"/>
                          </a:solidFill>
                          <a:latin typeface="+mn-lt"/>
                          <a:ea typeface="+mn-ea"/>
                          <a:cs typeface="+mn-cs"/>
                        </a:rPr>
                        <a:t>Bacino massimo                          Bacino minimo</a:t>
                      </a:r>
                      <a:endParaRPr lang="it-IT" dirty="0">
                        <a:solidFill>
                          <a:schemeClr val="bg1"/>
                        </a:solidFill>
                      </a:endParaRPr>
                    </a:p>
                  </a:txBody>
                  <a:tcPr>
                    <a:lnR w="12700" cap="flat" cmpd="sng" algn="ctr">
                      <a:solidFill>
                        <a:schemeClr val="tx1"/>
                      </a:solidFill>
                      <a:prstDash val="solid"/>
                      <a:round/>
                      <a:headEnd type="none" w="med" len="med"/>
                      <a:tailEnd type="none" w="med" len="med"/>
                    </a:lnR>
                    <a:solidFill>
                      <a:schemeClr val="accent1"/>
                    </a:solidFill>
                  </a:tcPr>
                </a:tc>
              </a:tr>
              <a:tr h="357233">
                <a:tc>
                  <a:txBody>
                    <a:bodyPr/>
                    <a:lstStyle/>
                    <a:p>
                      <a:r>
                        <a:rPr lang="it-IT" sz="1800" kern="1200" baseline="0" dirty="0" smtClean="0">
                          <a:solidFill>
                            <a:schemeClr val="dk1"/>
                          </a:solidFill>
                          <a:latin typeface="+mn-lt"/>
                          <a:ea typeface="+mn-ea"/>
                          <a:cs typeface="+mn-cs"/>
                        </a:rPr>
                        <a:t>Pneumologia</a:t>
                      </a:r>
                      <a:endParaRPr lang="it-IT"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just"/>
                      <a:r>
                        <a:rPr lang="it-IT" sz="1800" kern="1200" baseline="0" dirty="0" smtClean="0">
                          <a:solidFill>
                            <a:schemeClr val="dk1"/>
                          </a:solidFill>
                          <a:latin typeface="+mn-lt"/>
                          <a:ea typeface="+mn-ea"/>
                          <a:cs typeface="+mn-cs"/>
                        </a:rPr>
                        <a:t>        0,8                                                     0,4</a:t>
                      </a:r>
                      <a:endParaRPr lang="it-IT"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971600" y="2780928"/>
            <a:ext cx="1584176" cy="2304256"/>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arrotondato 4"/>
          <p:cNvSpPr/>
          <p:nvPr/>
        </p:nvSpPr>
        <p:spPr>
          <a:xfrm>
            <a:off x="2771800" y="2780928"/>
            <a:ext cx="1584176" cy="2304256"/>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arrotondato 5"/>
          <p:cNvSpPr/>
          <p:nvPr/>
        </p:nvSpPr>
        <p:spPr>
          <a:xfrm>
            <a:off x="4572000" y="2780928"/>
            <a:ext cx="1584176" cy="2304256"/>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arrotondato 6"/>
          <p:cNvSpPr/>
          <p:nvPr/>
        </p:nvSpPr>
        <p:spPr>
          <a:xfrm>
            <a:off x="6444208" y="2780928"/>
            <a:ext cx="1584176" cy="2304256"/>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AutoShape 13"/>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a:effectLst/>
        </p:spPr>
        <p:txBody>
          <a:bodyPr wrap="none" anchor="ctr"/>
          <a:lstStyle/>
          <a:p>
            <a:pPr algn="ctr"/>
            <a:endParaRPr lang="it-IT" altLang="it-IT">
              <a:solidFill>
                <a:srgbClr val="FF3300"/>
              </a:solidFill>
            </a:endParaRPr>
          </a:p>
        </p:txBody>
      </p:sp>
      <p:sp>
        <p:nvSpPr>
          <p:cNvPr id="9" name="Rettangolo 8"/>
          <p:cNvSpPr/>
          <p:nvPr/>
        </p:nvSpPr>
        <p:spPr>
          <a:xfrm>
            <a:off x="899592" y="692696"/>
            <a:ext cx="6043642" cy="523220"/>
          </a:xfrm>
          <a:prstGeom prst="rect">
            <a:avLst/>
          </a:prstGeom>
        </p:spPr>
        <p:txBody>
          <a:bodyPr wrap="none">
            <a:spAutoFit/>
          </a:bodyPr>
          <a:lstStyle/>
          <a:p>
            <a:r>
              <a:rPr kumimoji="0" lang="it-IT" sz="2800" i="0" u="none" strike="noStrike" cap="none" normalizeH="0" baseline="0" dirty="0" smtClean="0">
                <a:ln>
                  <a:noFill/>
                </a:ln>
                <a:effectLst/>
                <a:latin typeface="Arial" pitchFamily="34" charset="0"/>
                <a:ea typeface="Calibri" pitchFamily="34" charset="0"/>
                <a:cs typeface="Arial" pitchFamily="34" charset="0"/>
              </a:rPr>
              <a:t>Struttura Complessa</a:t>
            </a:r>
            <a:r>
              <a:rPr kumimoji="0" lang="it-IT" sz="2800" i="0" u="none" strike="noStrike" cap="none" normalizeH="0" dirty="0" smtClean="0">
                <a:ln>
                  <a:noFill/>
                </a:ln>
                <a:effectLst/>
                <a:latin typeface="Arial" pitchFamily="34" charset="0"/>
                <a:ea typeface="Calibri" pitchFamily="34" charset="0"/>
                <a:cs typeface="Arial" pitchFamily="34" charset="0"/>
              </a:rPr>
              <a:t> di </a:t>
            </a:r>
            <a:r>
              <a:rPr lang="it-IT" sz="2800" dirty="0" smtClean="0">
                <a:latin typeface="Arial" pitchFamily="34" charset="0"/>
                <a:ea typeface="Calibri" pitchFamily="34" charset="0"/>
                <a:cs typeface="Arial" pitchFamily="34" charset="0"/>
              </a:rPr>
              <a:t>P</a:t>
            </a:r>
            <a:r>
              <a:rPr kumimoji="0" lang="it-IT" sz="2800" i="0" u="none" strike="noStrike" cap="none" normalizeH="0" baseline="0" dirty="0" smtClean="0">
                <a:ln>
                  <a:noFill/>
                </a:ln>
                <a:effectLst/>
                <a:latin typeface="Arial" pitchFamily="34" charset="0"/>
                <a:ea typeface="Calibri" pitchFamily="34" charset="0"/>
                <a:cs typeface="Arial" pitchFamily="34" charset="0"/>
              </a:rPr>
              <a:t>neumologia</a:t>
            </a:r>
            <a:endParaRPr lang="it-IT" sz="2800" dirty="0"/>
          </a:p>
        </p:txBody>
      </p:sp>
      <p:sp>
        <p:nvSpPr>
          <p:cNvPr id="10" name="CasellaDiTesto 9"/>
          <p:cNvSpPr txBox="1"/>
          <p:nvPr/>
        </p:nvSpPr>
        <p:spPr>
          <a:xfrm>
            <a:off x="1043608" y="3717032"/>
            <a:ext cx="1440160" cy="369332"/>
          </a:xfrm>
          <a:prstGeom prst="rect">
            <a:avLst/>
          </a:prstGeom>
          <a:noFill/>
        </p:spPr>
        <p:txBody>
          <a:bodyPr wrap="square" rtlCol="0">
            <a:spAutoFit/>
          </a:bodyPr>
          <a:lstStyle/>
          <a:p>
            <a:r>
              <a:rPr lang="it-IT" dirty="0" err="1" smtClean="0">
                <a:solidFill>
                  <a:schemeClr val="bg1"/>
                </a:solidFill>
              </a:rPr>
              <a:t>Hub</a:t>
            </a:r>
            <a:r>
              <a:rPr lang="it-IT" dirty="0" smtClean="0">
                <a:solidFill>
                  <a:schemeClr val="bg1"/>
                </a:solidFill>
              </a:rPr>
              <a:t> &amp; </a:t>
            </a:r>
            <a:r>
              <a:rPr lang="it-IT" dirty="0" err="1" smtClean="0">
                <a:solidFill>
                  <a:schemeClr val="bg1"/>
                </a:solidFill>
              </a:rPr>
              <a:t>Spoke</a:t>
            </a:r>
            <a:endParaRPr lang="it-IT" dirty="0">
              <a:solidFill>
                <a:schemeClr val="bg1"/>
              </a:solidFill>
            </a:endParaRPr>
          </a:p>
        </p:txBody>
      </p:sp>
      <p:sp>
        <p:nvSpPr>
          <p:cNvPr id="11" name="CasellaDiTesto 10"/>
          <p:cNvSpPr txBox="1"/>
          <p:nvPr/>
        </p:nvSpPr>
        <p:spPr>
          <a:xfrm>
            <a:off x="2843808" y="3779748"/>
            <a:ext cx="1440160" cy="369332"/>
          </a:xfrm>
          <a:prstGeom prst="rect">
            <a:avLst/>
          </a:prstGeom>
          <a:noFill/>
        </p:spPr>
        <p:txBody>
          <a:bodyPr wrap="square" rtlCol="0">
            <a:spAutoFit/>
          </a:bodyPr>
          <a:lstStyle/>
          <a:p>
            <a:pPr algn="ctr"/>
            <a:r>
              <a:rPr lang="it-IT" dirty="0" smtClean="0">
                <a:solidFill>
                  <a:schemeClr val="bg1"/>
                </a:solidFill>
              </a:rPr>
              <a:t>Reti</a:t>
            </a:r>
            <a:endParaRPr lang="it-IT" dirty="0">
              <a:solidFill>
                <a:schemeClr val="bg1"/>
              </a:solidFill>
            </a:endParaRPr>
          </a:p>
        </p:txBody>
      </p:sp>
      <p:sp>
        <p:nvSpPr>
          <p:cNvPr id="12" name="CasellaDiTesto 11"/>
          <p:cNvSpPr txBox="1"/>
          <p:nvPr/>
        </p:nvSpPr>
        <p:spPr>
          <a:xfrm>
            <a:off x="4644008" y="3645024"/>
            <a:ext cx="1440160" cy="646331"/>
          </a:xfrm>
          <a:prstGeom prst="rect">
            <a:avLst/>
          </a:prstGeom>
          <a:noFill/>
        </p:spPr>
        <p:txBody>
          <a:bodyPr wrap="square" rtlCol="0">
            <a:spAutoFit/>
          </a:bodyPr>
          <a:lstStyle/>
          <a:p>
            <a:pPr algn="ctr"/>
            <a:r>
              <a:rPr lang="it-IT" dirty="0" smtClean="0">
                <a:solidFill>
                  <a:schemeClr val="bg1"/>
                </a:solidFill>
              </a:rPr>
              <a:t>Intensità di cura</a:t>
            </a:r>
            <a:endParaRPr lang="it-IT" dirty="0">
              <a:solidFill>
                <a:schemeClr val="bg1"/>
              </a:solidFill>
            </a:endParaRPr>
          </a:p>
        </p:txBody>
      </p:sp>
      <p:sp>
        <p:nvSpPr>
          <p:cNvPr id="13" name="CasellaDiTesto 12"/>
          <p:cNvSpPr txBox="1"/>
          <p:nvPr/>
        </p:nvSpPr>
        <p:spPr>
          <a:xfrm>
            <a:off x="6516216" y="3645024"/>
            <a:ext cx="1440160" cy="646331"/>
          </a:xfrm>
          <a:prstGeom prst="rect">
            <a:avLst/>
          </a:prstGeom>
          <a:noFill/>
        </p:spPr>
        <p:txBody>
          <a:bodyPr wrap="square" rtlCol="0">
            <a:spAutoFit/>
          </a:bodyPr>
          <a:lstStyle/>
          <a:p>
            <a:pPr algn="ctr"/>
            <a:r>
              <a:rPr lang="it-IT" dirty="0" smtClean="0"/>
              <a:t>Continuità assistenziale</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1412776"/>
            <a:ext cx="8748464" cy="3734356"/>
          </a:xfrm>
          <a:prstGeom prst="rect">
            <a:avLst/>
          </a:prstGeom>
        </p:spPr>
        <p:txBody>
          <a:bodyPr wrap="square">
            <a:spAutoFit/>
          </a:bodyPr>
          <a:lstStyle/>
          <a:p>
            <a:r>
              <a:rPr lang="it-IT" sz="3200" dirty="0" smtClean="0"/>
              <a:t>L’assistenza ospedaliera nel Veneto</a:t>
            </a:r>
          </a:p>
          <a:p>
            <a:endParaRPr lang="it-IT" dirty="0"/>
          </a:p>
          <a:p>
            <a:pPr>
              <a:lnSpc>
                <a:spcPts val="2800"/>
              </a:lnSpc>
            </a:pPr>
            <a:r>
              <a:rPr lang="it-IT" sz="2000" dirty="0"/>
              <a:t>La rete ospedaliera per acuti è organizzata secondo il sistema “</a:t>
            </a:r>
            <a:r>
              <a:rPr lang="it-IT" sz="2000" dirty="0" err="1"/>
              <a:t>Hub</a:t>
            </a:r>
            <a:r>
              <a:rPr lang="it-IT" sz="2000" dirty="0"/>
              <a:t>” (fulcro) and “</a:t>
            </a:r>
            <a:r>
              <a:rPr lang="it-IT" sz="2000" dirty="0" err="1"/>
              <a:t>Spoke</a:t>
            </a:r>
            <a:r>
              <a:rPr lang="it-IT" sz="2000" dirty="0"/>
              <a:t>” (raggio</a:t>
            </a:r>
            <a:r>
              <a:rPr lang="it-IT" sz="2000" dirty="0" smtClean="0"/>
              <a:t>).</a:t>
            </a:r>
          </a:p>
          <a:p>
            <a:pPr>
              <a:lnSpc>
                <a:spcPts val="2800"/>
              </a:lnSpc>
            </a:pPr>
            <a:r>
              <a:rPr lang="it-IT" sz="2000" dirty="0" smtClean="0"/>
              <a:t>Sono </a:t>
            </a:r>
            <a:r>
              <a:rPr lang="it-IT" sz="2000" dirty="0"/>
              <a:t>previsti due Centri “</a:t>
            </a:r>
            <a:r>
              <a:rPr lang="it-IT" sz="2000" dirty="0" err="1"/>
              <a:t>Hub</a:t>
            </a:r>
            <a:r>
              <a:rPr lang="it-IT" sz="2000" dirty="0"/>
              <a:t>” di riferimento europeo, indicati nelle Aziende Ospedaliere Universitarie di Padova e Verona con compiti di ricerca, didattica e cura. Nascono inoltre Centri </a:t>
            </a:r>
            <a:r>
              <a:rPr lang="it-IT" sz="2000" dirty="0" err="1"/>
              <a:t>Hub</a:t>
            </a:r>
            <a:r>
              <a:rPr lang="it-IT" sz="2000" dirty="0"/>
              <a:t> di riferimento provinciale dove sono collocate tutte le specialità ospedaliere con garanzia di risposta per le alte specialità e di supporto per la rete degli ospedali definiti “</a:t>
            </a:r>
            <a:r>
              <a:rPr lang="it-IT" sz="2000" dirty="0" err="1"/>
              <a:t>Spoke</a:t>
            </a:r>
            <a:r>
              <a:rPr lang="it-IT" sz="2000" dirty="0"/>
              <a:t>” e tarati ognuno per fornire assistenza ad un popolazione di circa 200 mila abitanti cadauno</a:t>
            </a:r>
            <a:r>
              <a:rPr lang="it-IT" sz="2000" dirty="0" smtClean="0"/>
              <a:t>.</a:t>
            </a:r>
            <a:endParaRPr lang="it-IT" sz="2000" dirty="0"/>
          </a:p>
        </p:txBody>
      </p:sp>
      <p:sp>
        <p:nvSpPr>
          <p:cNvPr id="3" name="AutoShape 13"/>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a:effectLst/>
        </p:spPr>
        <p:txBody>
          <a:bodyPr wrap="none" anchor="ctr"/>
          <a:lstStyle/>
          <a:p>
            <a:pPr algn="ctr"/>
            <a:endParaRPr lang="it-IT" altLang="it-IT">
              <a:solidFill>
                <a:srgbClr val="FF3300"/>
              </a:solidFill>
            </a:endParaRPr>
          </a:p>
        </p:txBody>
      </p:sp>
      <p:sp>
        <p:nvSpPr>
          <p:cNvPr id="4" name="Rettangolo arrotondato 3"/>
          <p:cNvSpPr/>
          <p:nvPr/>
        </p:nvSpPr>
        <p:spPr>
          <a:xfrm>
            <a:off x="467544" y="476672"/>
            <a:ext cx="1584176" cy="576064"/>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467544" y="570166"/>
            <a:ext cx="1584176" cy="338554"/>
          </a:xfrm>
          <a:prstGeom prst="rect">
            <a:avLst/>
          </a:prstGeom>
          <a:noFill/>
        </p:spPr>
        <p:txBody>
          <a:bodyPr wrap="square" rtlCol="0">
            <a:spAutoFit/>
          </a:bodyPr>
          <a:lstStyle/>
          <a:p>
            <a:pPr algn="ctr"/>
            <a:r>
              <a:rPr lang="it-IT" sz="1600" dirty="0" err="1" smtClean="0">
                <a:solidFill>
                  <a:schemeClr val="bg1"/>
                </a:solidFill>
              </a:rPr>
              <a:t>Hub</a:t>
            </a:r>
            <a:r>
              <a:rPr lang="it-IT" sz="1600" dirty="0" smtClean="0">
                <a:solidFill>
                  <a:schemeClr val="bg1"/>
                </a:solidFill>
              </a:rPr>
              <a:t> &amp; </a:t>
            </a:r>
            <a:r>
              <a:rPr lang="it-IT" sz="1600" dirty="0" err="1" smtClean="0">
                <a:solidFill>
                  <a:schemeClr val="bg1"/>
                </a:solidFill>
              </a:rPr>
              <a:t>Spoke</a:t>
            </a:r>
            <a:endParaRPr lang="it-IT" sz="1600" dirty="0">
              <a:solidFill>
                <a:schemeClr val="bg1"/>
              </a:solidFill>
            </a:endParaRPr>
          </a:p>
        </p:txBody>
      </p:sp>
    </p:spTree>
    <p:extLst>
      <p:ext uri="{BB962C8B-B14F-4D97-AF65-F5344CB8AC3E}">
        <p14:creationId xmlns:p14="http://schemas.microsoft.com/office/powerpoint/2010/main" val="3858067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71600" y="2025422"/>
            <a:ext cx="7672039" cy="1437977"/>
          </a:xfrm>
          <a:prstGeom prst="rect">
            <a:avLst/>
          </a:prstGeom>
          <a:solidFill>
            <a:schemeClr val="tx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CasellaDiTesto 5"/>
          <p:cNvSpPr txBox="1"/>
          <p:nvPr/>
        </p:nvSpPr>
        <p:spPr>
          <a:xfrm>
            <a:off x="1331640" y="1449358"/>
            <a:ext cx="7021333" cy="1846659"/>
          </a:xfrm>
          <a:prstGeom prst="rect">
            <a:avLst/>
          </a:prstGeom>
          <a:noFill/>
        </p:spPr>
        <p:txBody>
          <a:bodyPr wrap="square" rtlCol="0">
            <a:spAutoFit/>
          </a:bodyPr>
          <a:lstStyle/>
          <a:p>
            <a:r>
              <a:rPr lang="it-IT" sz="2400" dirty="0" smtClean="0"/>
              <a:t>Pneumologia (</a:t>
            </a:r>
            <a:r>
              <a:rPr lang="it-IT" sz="2400" dirty="0" err="1" smtClean="0"/>
              <a:t>Hub</a:t>
            </a:r>
            <a:r>
              <a:rPr lang="it-IT" sz="2400" dirty="0" smtClean="0"/>
              <a:t>) </a:t>
            </a:r>
            <a:endParaRPr lang="it-IT" sz="2400" dirty="0"/>
          </a:p>
          <a:p>
            <a:endParaRPr lang="it-IT" dirty="0" smtClean="0"/>
          </a:p>
          <a:p>
            <a:r>
              <a:rPr lang="it-IT" dirty="0" smtClean="0">
                <a:solidFill>
                  <a:schemeClr val="bg1"/>
                </a:solidFill>
              </a:rPr>
              <a:t>Malattia respiratoria prevalentemente acuta</a:t>
            </a:r>
          </a:p>
          <a:p>
            <a:r>
              <a:rPr lang="it-IT" dirty="0" smtClean="0">
                <a:solidFill>
                  <a:schemeClr val="bg1"/>
                </a:solidFill>
              </a:rPr>
              <a:t>Malattia respiratoria a bassa prevalenza</a:t>
            </a:r>
          </a:p>
          <a:p>
            <a:r>
              <a:rPr lang="it-IT" dirty="0">
                <a:solidFill>
                  <a:schemeClr val="bg1"/>
                </a:solidFill>
              </a:rPr>
              <a:t>Malattia</a:t>
            </a:r>
            <a:r>
              <a:rPr lang="it-IT" dirty="0" smtClean="0">
                <a:solidFill>
                  <a:schemeClr val="bg1"/>
                </a:solidFill>
              </a:rPr>
              <a:t> richiedente utilizzo di tecnologia avanzata</a:t>
            </a:r>
          </a:p>
          <a:p>
            <a:r>
              <a:rPr lang="it-IT" dirty="0" smtClean="0">
                <a:solidFill>
                  <a:schemeClr val="bg1"/>
                </a:solidFill>
              </a:rPr>
              <a:t>Relazione con Pneumologia </a:t>
            </a:r>
            <a:r>
              <a:rPr lang="it-IT" dirty="0" err="1" smtClean="0">
                <a:solidFill>
                  <a:schemeClr val="bg1"/>
                </a:solidFill>
              </a:rPr>
              <a:t>spoke</a:t>
            </a:r>
            <a:r>
              <a:rPr lang="it-IT" dirty="0" smtClean="0">
                <a:solidFill>
                  <a:schemeClr val="bg1"/>
                </a:solidFill>
              </a:rPr>
              <a:t> (continuità assistenziale specialistica)</a:t>
            </a:r>
          </a:p>
        </p:txBody>
      </p:sp>
      <p:sp>
        <p:nvSpPr>
          <p:cNvPr id="7" name="Rettangolo 6"/>
          <p:cNvSpPr/>
          <p:nvPr/>
        </p:nvSpPr>
        <p:spPr>
          <a:xfrm>
            <a:off x="1043608" y="4761726"/>
            <a:ext cx="7672039" cy="1474520"/>
          </a:xfrm>
          <a:prstGeom prst="rect">
            <a:avLst/>
          </a:prstGeom>
          <a:solidFill>
            <a:schemeClr val="tx2">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1331640" y="4257670"/>
            <a:ext cx="7021333" cy="2123658"/>
          </a:xfrm>
          <a:prstGeom prst="rect">
            <a:avLst/>
          </a:prstGeom>
          <a:noFill/>
        </p:spPr>
        <p:txBody>
          <a:bodyPr wrap="square" rtlCol="0">
            <a:spAutoFit/>
          </a:bodyPr>
          <a:lstStyle/>
          <a:p>
            <a:r>
              <a:rPr lang="it-IT" sz="2400" dirty="0" smtClean="0"/>
              <a:t>Pneumologia (</a:t>
            </a:r>
            <a:r>
              <a:rPr lang="it-IT" sz="2400" dirty="0" err="1" smtClean="0"/>
              <a:t>Spoke</a:t>
            </a:r>
            <a:r>
              <a:rPr lang="it-IT" sz="2400" dirty="0" smtClean="0"/>
              <a:t>) </a:t>
            </a:r>
            <a:endParaRPr lang="it-IT" sz="2400" dirty="0"/>
          </a:p>
          <a:p>
            <a:endParaRPr lang="it-IT" dirty="0" smtClean="0"/>
          </a:p>
          <a:p>
            <a:r>
              <a:rPr lang="it-IT" dirty="0">
                <a:solidFill>
                  <a:schemeClr val="bg1"/>
                </a:solidFill>
              </a:rPr>
              <a:t>Malattia</a:t>
            </a:r>
            <a:r>
              <a:rPr lang="it-IT" dirty="0" smtClean="0">
                <a:solidFill>
                  <a:schemeClr val="bg1"/>
                </a:solidFill>
              </a:rPr>
              <a:t> respiratoria prevalentemente cronica o acuta su cronica</a:t>
            </a:r>
          </a:p>
          <a:p>
            <a:r>
              <a:rPr lang="it-IT" dirty="0">
                <a:solidFill>
                  <a:schemeClr val="bg1"/>
                </a:solidFill>
              </a:rPr>
              <a:t>Malattia</a:t>
            </a:r>
            <a:r>
              <a:rPr lang="it-IT" dirty="0" smtClean="0">
                <a:solidFill>
                  <a:schemeClr val="bg1"/>
                </a:solidFill>
              </a:rPr>
              <a:t> respiratoria a media/alta prevalenza</a:t>
            </a:r>
          </a:p>
          <a:p>
            <a:r>
              <a:rPr lang="it-IT" dirty="0">
                <a:solidFill>
                  <a:schemeClr val="bg1"/>
                </a:solidFill>
              </a:rPr>
              <a:t>Malattia</a:t>
            </a:r>
            <a:r>
              <a:rPr lang="it-IT" dirty="0" smtClean="0">
                <a:solidFill>
                  <a:schemeClr val="bg1"/>
                </a:solidFill>
              </a:rPr>
              <a:t> richiedente utilizzo di tecnologia standard</a:t>
            </a:r>
          </a:p>
          <a:p>
            <a:r>
              <a:rPr lang="it-IT" dirty="0" smtClean="0">
                <a:solidFill>
                  <a:schemeClr val="bg1"/>
                </a:solidFill>
              </a:rPr>
              <a:t>Relazione con territorio (continuità assistenziale generale)</a:t>
            </a:r>
          </a:p>
          <a:p>
            <a:endParaRPr lang="it-IT" dirty="0" smtClean="0">
              <a:solidFill>
                <a:schemeClr val="bg1"/>
              </a:solidFill>
            </a:endParaRPr>
          </a:p>
        </p:txBody>
      </p:sp>
      <p:sp>
        <p:nvSpPr>
          <p:cNvPr id="9" name="AutoShape 13"/>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a:effectLst/>
        </p:spPr>
        <p:txBody>
          <a:bodyPr wrap="none" anchor="ctr"/>
          <a:lstStyle/>
          <a:p>
            <a:pPr algn="ctr"/>
            <a:endParaRPr lang="it-IT" altLang="it-IT">
              <a:solidFill>
                <a:srgbClr val="FF3300"/>
              </a:solidFill>
            </a:endParaRPr>
          </a:p>
        </p:txBody>
      </p:sp>
      <p:sp>
        <p:nvSpPr>
          <p:cNvPr id="10" name="Rettangolo arrotondato 9"/>
          <p:cNvSpPr/>
          <p:nvPr/>
        </p:nvSpPr>
        <p:spPr>
          <a:xfrm>
            <a:off x="467544" y="476672"/>
            <a:ext cx="1584176" cy="576064"/>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467544" y="570166"/>
            <a:ext cx="1584176" cy="338554"/>
          </a:xfrm>
          <a:prstGeom prst="rect">
            <a:avLst/>
          </a:prstGeom>
          <a:noFill/>
        </p:spPr>
        <p:txBody>
          <a:bodyPr wrap="square" rtlCol="0">
            <a:spAutoFit/>
          </a:bodyPr>
          <a:lstStyle/>
          <a:p>
            <a:pPr algn="ctr"/>
            <a:r>
              <a:rPr lang="it-IT" sz="1600" dirty="0" err="1" smtClean="0">
                <a:solidFill>
                  <a:schemeClr val="bg1"/>
                </a:solidFill>
              </a:rPr>
              <a:t>Hub</a:t>
            </a:r>
            <a:r>
              <a:rPr lang="it-IT" sz="1600" dirty="0" smtClean="0">
                <a:solidFill>
                  <a:schemeClr val="bg1"/>
                </a:solidFill>
              </a:rPr>
              <a:t> &amp; </a:t>
            </a:r>
            <a:r>
              <a:rPr lang="it-IT" sz="1600" dirty="0" err="1" smtClean="0">
                <a:solidFill>
                  <a:schemeClr val="bg1"/>
                </a:solidFill>
              </a:rPr>
              <a:t>Spoke</a:t>
            </a:r>
            <a:endParaRPr lang="it-IT" sz="1600" dirty="0">
              <a:solidFill>
                <a:schemeClr val="bg1"/>
              </a:solidFill>
            </a:endParaRPr>
          </a:p>
        </p:txBody>
      </p:sp>
    </p:spTree>
    <p:extLst>
      <p:ext uri="{BB962C8B-B14F-4D97-AF65-F5344CB8AC3E}">
        <p14:creationId xmlns:p14="http://schemas.microsoft.com/office/powerpoint/2010/main" val="1395519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195736" y="404664"/>
            <a:ext cx="6948264" cy="2077235"/>
          </a:xfrm>
          <a:prstGeom prst="rect">
            <a:avLst/>
          </a:prstGeom>
        </p:spPr>
        <p:txBody>
          <a:bodyPr wrap="square">
            <a:spAutoFit/>
          </a:bodyPr>
          <a:lstStyle/>
          <a:p>
            <a:pPr>
              <a:lnSpc>
                <a:spcPts val="2600"/>
              </a:lnSpc>
            </a:pPr>
            <a:r>
              <a:rPr lang="it-IT" sz="1900" dirty="0" smtClean="0"/>
              <a:t>Regolamento recante: “Definizione degli standard qualitativi, strutturali, tecnologici e quantitativi relativi all’assistenza ospedaliera, in attuazione dell’articolo 1, comma 169 della legge 30 dicembre 2004, n. 311” e dell’articolo 16, comma 13, lettera c) del decreto-legge 6 luglio 2012, n. 95 convertito, con modificazioni, dalla legge 7 agosto 2012, n. 135</a:t>
            </a:r>
            <a:r>
              <a:rPr lang="it-IT" sz="2000" i="1" dirty="0" smtClean="0"/>
              <a:t>.</a:t>
            </a:r>
            <a:endParaRPr lang="it-IT" sz="2000" u="none" strike="noStrike" dirty="0"/>
          </a:p>
        </p:txBody>
      </p:sp>
      <p:pic>
        <p:nvPicPr>
          <p:cNvPr id="1026" name="Picture 2"/>
          <p:cNvPicPr>
            <a:picLocks noChangeAspect="1" noChangeArrowheads="1"/>
          </p:cNvPicPr>
          <p:nvPr/>
        </p:nvPicPr>
        <p:blipFill>
          <a:blip r:embed="rId3" cstate="print">
            <a:lum contrast="-12000"/>
          </a:blip>
          <a:srcRect/>
          <a:stretch>
            <a:fillRect/>
          </a:stretch>
        </p:blipFill>
        <p:spPr bwMode="auto">
          <a:xfrm>
            <a:off x="199471" y="2780928"/>
            <a:ext cx="7584179" cy="3384376"/>
          </a:xfrm>
          <a:prstGeom prst="rect">
            <a:avLst/>
          </a:prstGeom>
          <a:noFill/>
          <a:ln w="9525">
            <a:noFill/>
            <a:miter lim="800000"/>
            <a:headEnd/>
            <a:tailEnd/>
          </a:ln>
        </p:spPr>
      </p:pic>
      <p:sp>
        <p:nvSpPr>
          <p:cNvPr id="8" name="AutoShape 12"/>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p>
        </p:txBody>
      </p:sp>
      <p:sp>
        <p:nvSpPr>
          <p:cNvPr id="7" name="Rettangolo arrotondato 6"/>
          <p:cNvSpPr/>
          <p:nvPr/>
        </p:nvSpPr>
        <p:spPr>
          <a:xfrm>
            <a:off x="467544" y="476672"/>
            <a:ext cx="1584176" cy="576064"/>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467544" y="570166"/>
            <a:ext cx="1584176" cy="338554"/>
          </a:xfrm>
          <a:prstGeom prst="rect">
            <a:avLst/>
          </a:prstGeom>
          <a:noFill/>
        </p:spPr>
        <p:txBody>
          <a:bodyPr wrap="square" rtlCol="0">
            <a:spAutoFit/>
          </a:bodyPr>
          <a:lstStyle/>
          <a:p>
            <a:pPr algn="ctr"/>
            <a:r>
              <a:rPr lang="it-IT" sz="1600" dirty="0" smtClean="0">
                <a:solidFill>
                  <a:schemeClr val="bg1"/>
                </a:solidFill>
              </a:rPr>
              <a:t>Reti</a:t>
            </a:r>
            <a:endParaRPr lang="it-IT" sz="1600" dirty="0">
              <a:solidFill>
                <a:schemeClr val="bg1"/>
              </a:solidFill>
            </a:endParaRPr>
          </a:p>
        </p:txBody>
      </p:sp>
      <p:pic>
        <p:nvPicPr>
          <p:cNvPr id="2" name="Picture 2" descr="https://encrypted-tbn0.gstatic.com/images?q=tbn:ANd9GcR7Q6Sk3hPnzhfqFJ3mGz971zI1FUOE6__QXqk6WfFdXTooajnO">
            <a:hlinkClick r:id="rId4"/>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1000" contrast="35000"/>
                    </a14:imgEffect>
                  </a14:imgLayer>
                </a14:imgProps>
              </a:ext>
              <a:ext uri="{28A0092B-C50C-407E-A947-70E740481C1C}">
                <a14:useLocalDpi xmlns:a14="http://schemas.microsoft.com/office/drawing/2010/main" val="0"/>
              </a:ext>
            </a:extLst>
          </a:blip>
          <a:srcRect/>
          <a:stretch>
            <a:fillRect/>
          </a:stretch>
        </p:blipFill>
        <p:spPr bwMode="auto">
          <a:xfrm>
            <a:off x="6588224" y="3789040"/>
            <a:ext cx="2316319" cy="290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557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300192" y="2564904"/>
            <a:ext cx="2376264" cy="15841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611560" y="4437112"/>
            <a:ext cx="2448272" cy="1200329"/>
          </a:xfrm>
          <a:prstGeom prst="rect">
            <a:avLst/>
          </a:prstGeom>
        </p:spPr>
        <p:txBody>
          <a:bodyPr wrap="square">
            <a:spAutoFit/>
          </a:bodyPr>
          <a:lstStyle/>
          <a:p>
            <a:pPr>
              <a:buClr>
                <a:srgbClr val="2344AF"/>
              </a:buClr>
              <a:buSzPct val="150000"/>
              <a:buFont typeface="Arial" pitchFamily="34" charset="0"/>
              <a:buChar char="•"/>
            </a:pPr>
            <a:r>
              <a:rPr lang="it-IT" sz="2400" dirty="0" smtClean="0"/>
              <a:t> Specialità</a:t>
            </a:r>
          </a:p>
          <a:p>
            <a:pPr>
              <a:buClr>
                <a:srgbClr val="2344AF"/>
              </a:buClr>
              <a:buSzPct val="150000"/>
              <a:buFont typeface="Arial" pitchFamily="34" charset="0"/>
              <a:buChar char="•"/>
            </a:pPr>
            <a:r>
              <a:rPr lang="it-IT" sz="2400" dirty="0" smtClean="0"/>
              <a:t> Patologia</a:t>
            </a:r>
          </a:p>
          <a:p>
            <a:pPr>
              <a:buClr>
                <a:srgbClr val="2344AF"/>
              </a:buClr>
              <a:buSzPct val="150000"/>
              <a:buFont typeface="Arial" pitchFamily="34" charset="0"/>
              <a:buChar char="•"/>
            </a:pPr>
            <a:r>
              <a:rPr lang="it-IT" sz="2400" dirty="0" smtClean="0"/>
              <a:t> Programma</a:t>
            </a:r>
          </a:p>
        </p:txBody>
      </p:sp>
      <p:sp>
        <p:nvSpPr>
          <p:cNvPr id="6" name="Rettangolo 5"/>
          <p:cNvSpPr/>
          <p:nvPr/>
        </p:nvSpPr>
        <p:spPr>
          <a:xfrm>
            <a:off x="683568" y="2564904"/>
            <a:ext cx="2376264" cy="15841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6732240" y="2708920"/>
            <a:ext cx="1584176" cy="1200329"/>
          </a:xfrm>
          <a:prstGeom prst="rect">
            <a:avLst/>
          </a:prstGeom>
          <a:noFill/>
        </p:spPr>
        <p:txBody>
          <a:bodyPr wrap="square" rtlCol="0">
            <a:spAutoFit/>
          </a:bodyPr>
          <a:lstStyle/>
          <a:p>
            <a:pPr algn="ctr"/>
            <a:r>
              <a:rPr lang="it-IT" sz="3600" dirty="0" smtClean="0"/>
              <a:t>Rete locale</a:t>
            </a:r>
            <a:endParaRPr lang="it-IT" sz="3600" dirty="0"/>
          </a:p>
        </p:txBody>
      </p:sp>
      <p:sp>
        <p:nvSpPr>
          <p:cNvPr id="9" name="CasellaDiTesto 8"/>
          <p:cNvSpPr txBox="1"/>
          <p:nvPr/>
        </p:nvSpPr>
        <p:spPr>
          <a:xfrm>
            <a:off x="1043608" y="2996952"/>
            <a:ext cx="1584176" cy="646331"/>
          </a:xfrm>
          <a:prstGeom prst="rect">
            <a:avLst/>
          </a:prstGeom>
          <a:noFill/>
        </p:spPr>
        <p:txBody>
          <a:bodyPr wrap="square" rtlCol="0">
            <a:spAutoFit/>
          </a:bodyPr>
          <a:lstStyle/>
          <a:p>
            <a:pPr algn="ctr"/>
            <a:r>
              <a:rPr lang="it-IT" sz="3600" dirty="0" smtClean="0"/>
              <a:t>Rete</a:t>
            </a:r>
            <a:endParaRPr lang="it-IT" sz="3600" dirty="0"/>
          </a:p>
        </p:txBody>
      </p:sp>
      <p:sp>
        <p:nvSpPr>
          <p:cNvPr id="11" name="Rettangolo 10"/>
          <p:cNvSpPr/>
          <p:nvPr/>
        </p:nvSpPr>
        <p:spPr>
          <a:xfrm>
            <a:off x="3851920" y="2132856"/>
            <a:ext cx="1728192" cy="2304256"/>
          </a:xfrm>
          <a:prstGeom prst="rect">
            <a:avLst/>
          </a:prstGeom>
          <a:solidFill>
            <a:srgbClr val="0372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3851920" y="2780928"/>
            <a:ext cx="1728192" cy="1077218"/>
          </a:xfrm>
          <a:prstGeom prst="rect">
            <a:avLst/>
          </a:prstGeom>
          <a:noFill/>
        </p:spPr>
        <p:txBody>
          <a:bodyPr wrap="square" rtlCol="0">
            <a:spAutoFit/>
          </a:bodyPr>
          <a:lstStyle/>
          <a:p>
            <a:pPr algn="ctr"/>
            <a:r>
              <a:rPr lang="it-IT" sz="3200" dirty="0" smtClean="0">
                <a:solidFill>
                  <a:schemeClr val="bg1"/>
                </a:solidFill>
              </a:rPr>
              <a:t>Azienda ULSS</a:t>
            </a:r>
            <a:endParaRPr lang="it-IT" sz="3200" dirty="0">
              <a:solidFill>
                <a:schemeClr val="bg1"/>
              </a:solidFill>
            </a:endParaRPr>
          </a:p>
        </p:txBody>
      </p:sp>
      <p:sp>
        <p:nvSpPr>
          <p:cNvPr id="13" name="Freccia bidirezionale orizzontale 12"/>
          <p:cNvSpPr/>
          <p:nvPr/>
        </p:nvSpPr>
        <p:spPr>
          <a:xfrm>
            <a:off x="5652120" y="3284984"/>
            <a:ext cx="576064"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bidirezionale orizzontale 13"/>
          <p:cNvSpPr/>
          <p:nvPr/>
        </p:nvSpPr>
        <p:spPr>
          <a:xfrm>
            <a:off x="3131840" y="3284984"/>
            <a:ext cx="576064"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ctangle 10"/>
          <p:cNvSpPr>
            <a:spLocks noChangeArrowheads="1"/>
          </p:cNvSpPr>
          <p:nvPr/>
        </p:nvSpPr>
        <p:spPr bwMode="auto">
          <a:xfrm>
            <a:off x="7812360" y="6237312"/>
            <a:ext cx="1331640" cy="400110"/>
          </a:xfrm>
          <a:prstGeom prst="rect">
            <a:avLst/>
          </a:prstGeom>
          <a:noFill/>
          <a:ln w="9525">
            <a:noFill/>
            <a:miter lim="800000"/>
            <a:headEnd/>
            <a:tailEnd/>
          </a:ln>
          <a:effectLst/>
        </p:spPr>
        <p:txBody>
          <a:bodyPr wrap="square">
            <a:spAutoFit/>
          </a:bodyPr>
          <a:lstStyle/>
          <a:p>
            <a:r>
              <a:rPr lang="it-IT" sz="1000" dirty="0"/>
              <a:t>Modificato da</a:t>
            </a:r>
          </a:p>
          <a:p>
            <a:r>
              <a:rPr lang="it-IT" sz="1000" dirty="0" smtClean="0"/>
              <a:t>Valerio Alberti</a:t>
            </a:r>
            <a:endParaRPr lang="it-IT" sz="1000" dirty="0"/>
          </a:p>
        </p:txBody>
      </p:sp>
      <p:sp>
        <p:nvSpPr>
          <p:cNvPr id="16" name="Rettangolo 15"/>
          <p:cNvSpPr/>
          <p:nvPr/>
        </p:nvSpPr>
        <p:spPr>
          <a:xfrm>
            <a:off x="5868144" y="4221088"/>
            <a:ext cx="3203848" cy="1569660"/>
          </a:xfrm>
          <a:prstGeom prst="rect">
            <a:avLst/>
          </a:prstGeom>
        </p:spPr>
        <p:txBody>
          <a:bodyPr wrap="square">
            <a:spAutoFit/>
          </a:bodyPr>
          <a:lstStyle/>
          <a:p>
            <a:pPr algn="ctr"/>
            <a:r>
              <a:rPr lang="it-IT" sz="2400" dirty="0" smtClean="0"/>
              <a:t>Continuità</a:t>
            </a:r>
          </a:p>
          <a:p>
            <a:pPr algn="ctr"/>
            <a:r>
              <a:rPr lang="it-IT" sz="2400" dirty="0" smtClean="0"/>
              <a:t>dell’assistenza</a:t>
            </a:r>
          </a:p>
          <a:p>
            <a:pPr algn="ctr"/>
            <a:r>
              <a:rPr lang="it-IT" sz="2400" dirty="0" smtClean="0"/>
              <a:t>patologia cronica</a:t>
            </a:r>
          </a:p>
          <a:p>
            <a:r>
              <a:rPr lang="it-IT" sz="2400" dirty="0" smtClean="0"/>
              <a:t>OSPEDALE -TERRITORIO</a:t>
            </a:r>
            <a:endParaRPr lang="it-IT" sz="2400" dirty="0"/>
          </a:p>
        </p:txBody>
      </p:sp>
      <p:sp>
        <p:nvSpPr>
          <p:cNvPr id="18" name="AutoShape 12"/>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p>
        </p:txBody>
      </p:sp>
      <p:sp>
        <p:nvSpPr>
          <p:cNvPr id="19" name="Rettangolo arrotondato 18"/>
          <p:cNvSpPr/>
          <p:nvPr/>
        </p:nvSpPr>
        <p:spPr>
          <a:xfrm>
            <a:off x="5796136" y="1844824"/>
            <a:ext cx="3258170" cy="41764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arrotondato 19"/>
          <p:cNvSpPr/>
          <p:nvPr/>
        </p:nvSpPr>
        <p:spPr>
          <a:xfrm>
            <a:off x="467544" y="476672"/>
            <a:ext cx="1584176" cy="576064"/>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467544" y="570166"/>
            <a:ext cx="1584176" cy="338554"/>
          </a:xfrm>
          <a:prstGeom prst="rect">
            <a:avLst/>
          </a:prstGeom>
          <a:noFill/>
        </p:spPr>
        <p:txBody>
          <a:bodyPr wrap="square" rtlCol="0">
            <a:spAutoFit/>
          </a:bodyPr>
          <a:lstStyle/>
          <a:p>
            <a:pPr algn="ctr"/>
            <a:r>
              <a:rPr lang="it-IT" sz="1600" dirty="0" smtClean="0">
                <a:solidFill>
                  <a:schemeClr val="bg1"/>
                </a:solidFill>
              </a:rPr>
              <a:t>Reti</a:t>
            </a:r>
            <a:endParaRPr lang="it-IT" sz="1600" dirty="0">
              <a:solidFill>
                <a:schemeClr val="bg1"/>
              </a:solidFill>
            </a:endParaRPr>
          </a:p>
        </p:txBody>
      </p:sp>
    </p:spTree>
    <p:extLst>
      <p:ext uri="{BB962C8B-B14F-4D97-AF65-F5344CB8AC3E}">
        <p14:creationId xmlns:p14="http://schemas.microsoft.com/office/powerpoint/2010/main" val="301021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11560" y="1628800"/>
            <a:ext cx="8496944" cy="4558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ctangle 6"/>
          <p:cNvSpPr>
            <a:spLocks noChangeArrowheads="1"/>
          </p:cNvSpPr>
          <p:nvPr/>
        </p:nvSpPr>
        <p:spPr bwMode="auto">
          <a:xfrm>
            <a:off x="5966966" y="2211983"/>
            <a:ext cx="1225550" cy="30484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cs typeface="Arial" pitchFamily="34" charset="0"/>
            </a:endParaRPr>
          </a:p>
        </p:txBody>
      </p:sp>
      <p:sp>
        <p:nvSpPr>
          <p:cNvPr id="7" name="Rectangle 3"/>
          <p:cNvSpPr>
            <a:spLocks noChangeArrowheads="1"/>
          </p:cNvSpPr>
          <p:nvPr/>
        </p:nvSpPr>
        <p:spPr bwMode="auto">
          <a:xfrm>
            <a:off x="971303" y="2204864"/>
            <a:ext cx="1152525" cy="30241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cs typeface="Arial" pitchFamily="34" charset="0"/>
            </a:endParaRPr>
          </a:p>
        </p:txBody>
      </p:sp>
      <p:sp>
        <p:nvSpPr>
          <p:cNvPr id="9" name="Rectangle 14"/>
          <p:cNvSpPr>
            <a:spLocks noChangeArrowheads="1"/>
          </p:cNvSpPr>
          <p:nvPr/>
        </p:nvSpPr>
        <p:spPr bwMode="auto">
          <a:xfrm>
            <a:off x="971600" y="2714057"/>
            <a:ext cx="1152229" cy="1754326"/>
          </a:xfrm>
          <a:prstGeom prst="rect">
            <a:avLst/>
          </a:prstGeom>
          <a:solidFill>
            <a:schemeClr val="bg1"/>
          </a:solidFill>
          <a:ln>
            <a:solidFill>
              <a:schemeClr val="tx1"/>
            </a:solidFill>
          </a:ln>
          <a:effectLst/>
          <a:extLst/>
        </p:spPr>
        <p:txBody>
          <a:bodyPr wrap="square" anchor="ctr">
            <a:spAutoFit/>
          </a:bodyPr>
          <a:lstStyle/>
          <a:p>
            <a:pPr algn="ctr"/>
            <a:r>
              <a:rPr lang="it-IT" sz="1200" dirty="0">
                <a:cs typeface="Arial" pitchFamily="34" charset="0"/>
              </a:rPr>
              <a:t>P</a:t>
            </a:r>
            <a:r>
              <a:rPr lang="it-IT" sz="1200" dirty="0" smtClean="0">
                <a:cs typeface="Arial" pitchFamily="34" charset="0"/>
              </a:rPr>
              <a:t>aziente </a:t>
            </a:r>
            <a:r>
              <a:rPr lang="it-IT" sz="1200" dirty="0">
                <a:cs typeface="Arial" pitchFamily="34" charset="0"/>
              </a:rPr>
              <a:t>respiratorio a</a:t>
            </a:r>
            <a:r>
              <a:rPr lang="it-IT" sz="1200" dirty="0" smtClean="0">
                <a:cs typeface="Arial" pitchFamily="34" charset="0"/>
              </a:rPr>
              <a:t>cuto   </a:t>
            </a:r>
            <a:endParaRPr lang="it-IT" sz="1200" dirty="0">
              <a:cs typeface="Arial" pitchFamily="34" charset="0"/>
            </a:endParaRPr>
          </a:p>
          <a:p>
            <a:pPr algn="ctr"/>
            <a:endParaRPr lang="it-IT" sz="1200" dirty="0" smtClean="0">
              <a:cs typeface="Arial" pitchFamily="34" charset="0"/>
            </a:endParaRPr>
          </a:p>
          <a:p>
            <a:pPr algn="ctr"/>
            <a:r>
              <a:rPr lang="it-IT" sz="1200" dirty="0" smtClean="0">
                <a:cs typeface="Arial" pitchFamily="34" charset="0"/>
              </a:rPr>
              <a:t>Assistenza </a:t>
            </a:r>
            <a:r>
              <a:rPr lang="it-IT" sz="1200" dirty="0">
                <a:cs typeface="Arial" pitchFamily="34" charset="0"/>
              </a:rPr>
              <a:t>al paziente respiratorio </a:t>
            </a:r>
            <a:r>
              <a:rPr lang="it-IT" sz="1200" dirty="0" smtClean="0">
                <a:cs typeface="Arial" pitchFamily="34" charset="0"/>
              </a:rPr>
              <a:t>critico</a:t>
            </a:r>
          </a:p>
          <a:p>
            <a:pPr algn="ctr"/>
            <a:endParaRPr lang="it-IT" sz="1200" dirty="0" smtClean="0">
              <a:cs typeface="Arial" pitchFamily="34" charset="0"/>
            </a:endParaRPr>
          </a:p>
        </p:txBody>
      </p:sp>
      <p:sp>
        <p:nvSpPr>
          <p:cNvPr id="10" name="Rectangle 4"/>
          <p:cNvSpPr>
            <a:spLocks noChangeArrowheads="1"/>
          </p:cNvSpPr>
          <p:nvPr/>
        </p:nvSpPr>
        <p:spPr bwMode="auto">
          <a:xfrm>
            <a:off x="2411760" y="2211983"/>
            <a:ext cx="1225550" cy="3024188"/>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cs typeface="Arial" pitchFamily="34" charset="0"/>
            </a:endParaRPr>
          </a:p>
        </p:txBody>
      </p:sp>
      <p:sp>
        <p:nvSpPr>
          <p:cNvPr id="11" name="Rectangle 15"/>
          <p:cNvSpPr>
            <a:spLocks noChangeArrowheads="1"/>
          </p:cNvSpPr>
          <p:nvPr/>
        </p:nvSpPr>
        <p:spPr bwMode="auto">
          <a:xfrm>
            <a:off x="2411760" y="2727124"/>
            <a:ext cx="1224136" cy="1754326"/>
          </a:xfrm>
          <a:prstGeom prst="rect">
            <a:avLst/>
          </a:prstGeom>
          <a:solidFill>
            <a:schemeClr val="bg1"/>
          </a:solidFill>
          <a:ln>
            <a:solidFill>
              <a:schemeClr val="tx1"/>
            </a:solidFill>
          </a:ln>
          <a:effectLst/>
          <a:extLst/>
        </p:spPr>
        <p:txBody>
          <a:bodyPr wrap="square" anchor="ctr">
            <a:spAutoFit/>
          </a:bodyPr>
          <a:lstStyle/>
          <a:p>
            <a:pPr algn="ctr"/>
            <a:r>
              <a:rPr lang="it-IT" sz="1200" dirty="0">
                <a:cs typeface="Arial" pitchFamily="34" charset="0"/>
              </a:rPr>
              <a:t>P</a:t>
            </a:r>
            <a:r>
              <a:rPr lang="it-IT" sz="1200" dirty="0" smtClean="0">
                <a:cs typeface="Arial" pitchFamily="34" charset="0"/>
              </a:rPr>
              <a:t>aziente </a:t>
            </a:r>
            <a:r>
              <a:rPr lang="it-IT" sz="1200" dirty="0">
                <a:cs typeface="Arial" pitchFamily="34" charset="0"/>
              </a:rPr>
              <a:t>respiratorio cronico   </a:t>
            </a:r>
          </a:p>
          <a:p>
            <a:pPr algn="ctr"/>
            <a:endParaRPr lang="it-IT" sz="1200" dirty="0">
              <a:cs typeface="Arial" pitchFamily="34" charset="0"/>
            </a:endParaRPr>
          </a:p>
          <a:p>
            <a:pPr algn="ctr"/>
            <a:r>
              <a:rPr lang="it-IT" sz="1200" dirty="0">
                <a:cs typeface="Arial" pitchFamily="34" charset="0"/>
              </a:rPr>
              <a:t>A</a:t>
            </a:r>
            <a:r>
              <a:rPr lang="it-IT" sz="1200" dirty="0" smtClean="0">
                <a:cs typeface="Arial" pitchFamily="34" charset="0"/>
              </a:rPr>
              <a:t>ssistenza </a:t>
            </a:r>
            <a:r>
              <a:rPr lang="it-IT" sz="1200" dirty="0">
                <a:cs typeface="Arial" pitchFamily="34" charset="0"/>
              </a:rPr>
              <a:t>pneumologica integrata</a:t>
            </a:r>
          </a:p>
          <a:p>
            <a:pPr algn="ctr"/>
            <a:r>
              <a:rPr lang="it-IT" sz="1200" dirty="0">
                <a:cs typeface="Arial" pitchFamily="34" charset="0"/>
              </a:rPr>
              <a:t>ospedale-territorio</a:t>
            </a:r>
          </a:p>
        </p:txBody>
      </p:sp>
      <p:sp>
        <p:nvSpPr>
          <p:cNvPr id="12" name="Rectangle 5"/>
          <p:cNvSpPr>
            <a:spLocks noChangeArrowheads="1"/>
          </p:cNvSpPr>
          <p:nvPr/>
        </p:nvSpPr>
        <p:spPr bwMode="auto">
          <a:xfrm>
            <a:off x="7333704" y="2211983"/>
            <a:ext cx="1225550" cy="3024188"/>
          </a:xfrm>
          <a:prstGeom prst="rect">
            <a:avLst/>
          </a:prstGeom>
          <a:solidFill>
            <a:srgbClr val="00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cs typeface="Arial" pitchFamily="34" charset="0"/>
            </a:endParaRPr>
          </a:p>
        </p:txBody>
      </p:sp>
      <p:sp>
        <p:nvSpPr>
          <p:cNvPr id="13" name="Rectangle 16"/>
          <p:cNvSpPr>
            <a:spLocks noChangeArrowheads="1"/>
          </p:cNvSpPr>
          <p:nvPr/>
        </p:nvSpPr>
        <p:spPr bwMode="auto">
          <a:xfrm>
            <a:off x="7333704" y="2608605"/>
            <a:ext cx="1223963" cy="2123658"/>
          </a:xfrm>
          <a:prstGeom prst="rect">
            <a:avLst/>
          </a:prstGeom>
          <a:solidFill>
            <a:schemeClr val="bg1"/>
          </a:solidFill>
          <a:ln>
            <a:solidFill>
              <a:schemeClr val="tx1"/>
            </a:solidFill>
          </a:ln>
          <a:effectLst/>
          <a:extLst/>
        </p:spPr>
        <p:txBody>
          <a:bodyPr anchor="ctr">
            <a:spAutoFit/>
          </a:bodyPr>
          <a:lstStyle/>
          <a:p>
            <a:pPr algn="ctr">
              <a:tabLst>
                <a:tab pos="114300" algn="l"/>
              </a:tabLst>
            </a:pPr>
            <a:r>
              <a:rPr lang="it-IT" sz="1200" dirty="0">
                <a:cs typeface="Arial" pitchFamily="34" charset="0"/>
              </a:rPr>
              <a:t>Attività di Endoscopia Toracica</a:t>
            </a:r>
          </a:p>
          <a:p>
            <a:pPr algn="ctr">
              <a:tabLst>
                <a:tab pos="114300" algn="l"/>
              </a:tabLst>
            </a:pPr>
            <a:r>
              <a:rPr lang="it-IT" sz="1200" dirty="0">
                <a:cs typeface="Arial" pitchFamily="34" charset="0"/>
              </a:rPr>
              <a:t> </a:t>
            </a:r>
          </a:p>
          <a:p>
            <a:pPr algn="ctr">
              <a:tabLst>
                <a:tab pos="114300" algn="l"/>
              </a:tabLst>
            </a:pPr>
            <a:r>
              <a:rPr lang="it-IT" sz="1200" dirty="0">
                <a:cs typeface="Arial" pitchFamily="34" charset="0"/>
              </a:rPr>
              <a:t>(Pneumologia </a:t>
            </a:r>
            <a:r>
              <a:rPr lang="it-IT" sz="1200" dirty="0" smtClean="0">
                <a:cs typeface="Arial" pitchFamily="34" charset="0"/>
              </a:rPr>
              <a:t>Interventistica)</a:t>
            </a:r>
          </a:p>
          <a:p>
            <a:pPr algn="ctr">
              <a:tabLst>
                <a:tab pos="114300" algn="l"/>
              </a:tabLst>
            </a:pPr>
            <a:endParaRPr lang="it-IT" sz="1200" dirty="0" smtClean="0">
              <a:cs typeface="Arial" pitchFamily="34" charset="0"/>
            </a:endParaRPr>
          </a:p>
          <a:p>
            <a:pPr algn="ctr">
              <a:tabLst>
                <a:tab pos="114300" algn="l"/>
              </a:tabLst>
            </a:pPr>
            <a:endParaRPr lang="it-IT" sz="1200" dirty="0">
              <a:cs typeface="Arial" pitchFamily="34" charset="0"/>
            </a:endParaRPr>
          </a:p>
          <a:p>
            <a:pPr algn="ctr">
              <a:tabLst>
                <a:tab pos="114300" algn="l"/>
              </a:tabLst>
            </a:pPr>
            <a:endParaRPr lang="it-IT" sz="1200" dirty="0">
              <a:cs typeface="Arial" pitchFamily="34" charset="0"/>
            </a:endParaRPr>
          </a:p>
          <a:p>
            <a:pPr algn="ctr">
              <a:tabLst>
                <a:tab pos="114300" algn="l"/>
              </a:tabLst>
            </a:pPr>
            <a:endParaRPr lang="it-IT" sz="1200" dirty="0" smtClean="0">
              <a:cs typeface="Arial" pitchFamily="34" charset="0"/>
            </a:endParaRPr>
          </a:p>
          <a:p>
            <a:pPr algn="ctr">
              <a:tabLst>
                <a:tab pos="114300" algn="l"/>
              </a:tabLst>
            </a:pPr>
            <a:endParaRPr lang="it-IT" sz="1200" dirty="0" smtClean="0">
              <a:cs typeface="Arial" pitchFamily="34" charset="0"/>
            </a:endParaRPr>
          </a:p>
        </p:txBody>
      </p:sp>
      <p:sp>
        <p:nvSpPr>
          <p:cNvPr id="2" name="CasellaDiTesto 1"/>
          <p:cNvSpPr txBox="1"/>
          <p:nvPr/>
        </p:nvSpPr>
        <p:spPr>
          <a:xfrm>
            <a:off x="971302" y="5361171"/>
            <a:ext cx="1152525" cy="523220"/>
          </a:xfrm>
          <a:prstGeom prst="rect">
            <a:avLst/>
          </a:prstGeom>
          <a:noFill/>
        </p:spPr>
        <p:txBody>
          <a:bodyPr wrap="square" rtlCol="0">
            <a:spAutoFit/>
          </a:bodyPr>
          <a:lstStyle/>
          <a:p>
            <a:pPr algn="ctr"/>
            <a:r>
              <a:rPr lang="it-IT" sz="1400" dirty="0" smtClean="0"/>
              <a:t>Reparto di degenza</a:t>
            </a:r>
            <a:endParaRPr lang="it-IT" sz="1400" dirty="0"/>
          </a:p>
        </p:txBody>
      </p:sp>
      <p:sp>
        <p:nvSpPr>
          <p:cNvPr id="3" name="CasellaDiTesto 2"/>
          <p:cNvSpPr txBox="1"/>
          <p:nvPr/>
        </p:nvSpPr>
        <p:spPr>
          <a:xfrm>
            <a:off x="4133027" y="5380335"/>
            <a:ext cx="1375077" cy="523220"/>
          </a:xfrm>
          <a:prstGeom prst="rect">
            <a:avLst/>
          </a:prstGeom>
          <a:noFill/>
        </p:spPr>
        <p:txBody>
          <a:bodyPr wrap="square" rtlCol="0">
            <a:spAutoFit/>
          </a:bodyPr>
          <a:lstStyle/>
          <a:p>
            <a:pPr algn="ctr"/>
            <a:r>
              <a:rPr lang="it-IT" sz="1400" dirty="0" smtClean="0"/>
              <a:t>Settore ambulatoriale</a:t>
            </a:r>
            <a:endParaRPr lang="it-IT" sz="1400" dirty="0"/>
          </a:p>
        </p:txBody>
      </p:sp>
      <p:sp>
        <p:nvSpPr>
          <p:cNvPr id="14" name="Rectangle 5"/>
          <p:cNvSpPr>
            <a:spLocks noChangeArrowheads="1"/>
          </p:cNvSpPr>
          <p:nvPr/>
        </p:nvSpPr>
        <p:spPr bwMode="auto">
          <a:xfrm>
            <a:off x="4211960" y="2204864"/>
            <a:ext cx="1225550" cy="3107055"/>
          </a:xfrm>
          <a:prstGeom prst="rect">
            <a:avLst/>
          </a:prstGeom>
          <a:solidFill>
            <a:srgbClr val="FFC000"/>
          </a:solidFill>
          <a:ln w="9525">
            <a:solidFill>
              <a:schemeClr val="tx1"/>
            </a:solidFill>
            <a:miter lim="800000"/>
            <a:headEnd/>
            <a:tailEnd/>
          </a:ln>
          <a:effectLst/>
          <a:extLst/>
        </p:spPr>
        <p:txBody>
          <a:bodyPr wrap="none" anchor="ctr"/>
          <a:lstStyle/>
          <a:p>
            <a:endParaRPr lang="it-IT">
              <a:cs typeface="Arial" pitchFamily="34" charset="0"/>
            </a:endParaRPr>
          </a:p>
        </p:txBody>
      </p:sp>
      <p:sp>
        <p:nvSpPr>
          <p:cNvPr id="15" name="Rectangle 16"/>
          <p:cNvSpPr>
            <a:spLocks noChangeArrowheads="1"/>
          </p:cNvSpPr>
          <p:nvPr/>
        </p:nvSpPr>
        <p:spPr bwMode="auto">
          <a:xfrm>
            <a:off x="4211960" y="2688120"/>
            <a:ext cx="1233225" cy="1938992"/>
          </a:xfrm>
          <a:prstGeom prst="rect">
            <a:avLst/>
          </a:prstGeom>
          <a:solidFill>
            <a:schemeClr val="bg1"/>
          </a:solidFill>
          <a:ln>
            <a:solidFill>
              <a:schemeClr val="tx1"/>
            </a:solidFill>
          </a:ln>
          <a:effectLst/>
          <a:extLst/>
        </p:spPr>
        <p:txBody>
          <a:bodyPr wrap="square" anchor="ctr">
            <a:spAutoFit/>
          </a:bodyPr>
          <a:lstStyle/>
          <a:p>
            <a:pPr algn="ctr">
              <a:tabLst>
                <a:tab pos="114300" algn="l"/>
              </a:tabLst>
            </a:pPr>
            <a:r>
              <a:rPr lang="it-IT" sz="1200" dirty="0" smtClean="0">
                <a:cs typeface="Arial" pitchFamily="34" charset="0"/>
              </a:rPr>
              <a:t>Ambulatorio</a:t>
            </a:r>
          </a:p>
          <a:p>
            <a:pPr algn="ctr">
              <a:tabLst>
                <a:tab pos="114300" algn="l"/>
              </a:tabLst>
            </a:pPr>
            <a:r>
              <a:rPr lang="it-IT" sz="1200" dirty="0" smtClean="0">
                <a:cs typeface="Arial" pitchFamily="34" charset="0"/>
              </a:rPr>
              <a:t>Pneumologico</a:t>
            </a:r>
          </a:p>
          <a:p>
            <a:pPr algn="ctr">
              <a:tabLst>
                <a:tab pos="114300" algn="l"/>
              </a:tabLst>
            </a:pPr>
            <a:endParaRPr lang="it-IT" sz="1200" dirty="0" smtClean="0">
              <a:cs typeface="Arial" pitchFamily="34" charset="0"/>
            </a:endParaRPr>
          </a:p>
          <a:p>
            <a:pPr algn="ctr">
              <a:tabLst>
                <a:tab pos="114300" algn="l"/>
              </a:tabLst>
            </a:pPr>
            <a:r>
              <a:rPr lang="it-IT" sz="1200" dirty="0" smtClean="0">
                <a:cs typeface="Arial" pitchFamily="34" charset="0"/>
              </a:rPr>
              <a:t> </a:t>
            </a:r>
            <a:endParaRPr lang="it-IT" sz="1200" dirty="0">
              <a:cs typeface="Arial" pitchFamily="34" charset="0"/>
            </a:endParaRPr>
          </a:p>
          <a:p>
            <a:pPr algn="ctr">
              <a:tabLst>
                <a:tab pos="114300" algn="l"/>
              </a:tabLst>
            </a:pPr>
            <a:r>
              <a:rPr lang="it-IT" sz="1200" dirty="0">
                <a:cs typeface="Arial" pitchFamily="34" charset="0"/>
              </a:rPr>
              <a:t>Ambulatorio</a:t>
            </a:r>
          </a:p>
          <a:p>
            <a:pPr algn="ctr">
              <a:tabLst>
                <a:tab pos="114300" algn="l"/>
              </a:tabLst>
            </a:pPr>
            <a:r>
              <a:rPr lang="it-IT" sz="1200" dirty="0">
                <a:cs typeface="Arial" pitchFamily="34" charset="0"/>
              </a:rPr>
              <a:t>Pneumologico</a:t>
            </a:r>
          </a:p>
          <a:p>
            <a:pPr algn="ctr">
              <a:tabLst>
                <a:tab pos="114300" algn="l"/>
              </a:tabLst>
            </a:pPr>
            <a:r>
              <a:rPr lang="it-IT" sz="1200" dirty="0" smtClean="0">
                <a:cs typeface="Arial" pitchFamily="34" charset="0"/>
              </a:rPr>
              <a:t>specialistico</a:t>
            </a:r>
            <a:endParaRPr lang="it-IT" sz="1200" dirty="0">
              <a:cs typeface="Arial" pitchFamily="34" charset="0"/>
            </a:endParaRPr>
          </a:p>
          <a:p>
            <a:pPr algn="ctr">
              <a:tabLst>
                <a:tab pos="114300" algn="l"/>
              </a:tabLst>
            </a:pPr>
            <a:endParaRPr lang="it-IT" sz="1200" dirty="0">
              <a:cs typeface="Arial" pitchFamily="34" charset="0"/>
            </a:endParaRPr>
          </a:p>
          <a:p>
            <a:pPr algn="ctr">
              <a:tabLst>
                <a:tab pos="114300" algn="l"/>
              </a:tabLst>
            </a:pPr>
            <a:endParaRPr lang="it-IT" sz="1200" dirty="0" smtClean="0">
              <a:cs typeface="Arial" pitchFamily="34" charset="0"/>
            </a:endParaRPr>
          </a:p>
          <a:p>
            <a:pPr algn="ctr">
              <a:tabLst>
                <a:tab pos="114300" algn="l"/>
              </a:tabLst>
            </a:pPr>
            <a:endParaRPr lang="it-IT" sz="1200" dirty="0" smtClean="0">
              <a:cs typeface="Arial" pitchFamily="34" charset="0"/>
            </a:endParaRPr>
          </a:p>
        </p:txBody>
      </p:sp>
      <p:sp>
        <p:nvSpPr>
          <p:cNvPr id="16" name="Rectangle 17"/>
          <p:cNvSpPr>
            <a:spLocks noChangeArrowheads="1"/>
          </p:cNvSpPr>
          <p:nvPr/>
        </p:nvSpPr>
        <p:spPr bwMode="auto">
          <a:xfrm>
            <a:off x="5966966" y="2580895"/>
            <a:ext cx="1223962" cy="2123658"/>
          </a:xfrm>
          <a:prstGeom prst="rect">
            <a:avLst/>
          </a:prstGeom>
          <a:solidFill>
            <a:schemeClr val="bg1"/>
          </a:solidFill>
          <a:ln>
            <a:solidFill>
              <a:srgbClr val="0070C0"/>
            </a:solidFill>
          </a:ln>
          <a:effectLst/>
          <a:extLst/>
        </p:spPr>
        <p:txBody>
          <a:bodyPr anchor="ctr">
            <a:spAutoFit/>
          </a:bodyPr>
          <a:lstStyle/>
          <a:p>
            <a:pPr algn="ctr">
              <a:tabLst>
                <a:tab pos="114300" algn="l"/>
              </a:tabLst>
            </a:pPr>
            <a:r>
              <a:rPr lang="it-IT" sz="1200" dirty="0">
                <a:cs typeface="Arial" pitchFamily="34" charset="0"/>
              </a:rPr>
              <a:t>Attività di diagnostica funzionale dell’apparato respiratorio</a:t>
            </a:r>
          </a:p>
          <a:p>
            <a:pPr algn="ctr">
              <a:tabLst>
                <a:tab pos="114300" algn="l"/>
              </a:tabLst>
            </a:pPr>
            <a:endParaRPr lang="it-IT" sz="1200" dirty="0">
              <a:cs typeface="Arial" pitchFamily="34" charset="0"/>
            </a:endParaRPr>
          </a:p>
          <a:p>
            <a:pPr algn="ctr">
              <a:tabLst>
                <a:tab pos="114300" algn="l"/>
              </a:tabLst>
            </a:pPr>
            <a:r>
              <a:rPr lang="it-IT" sz="1200" dirty="0">
                <a:cs typeface="Arial" pitchFamily="34" charset="0"/>
              </a:rPr>
              <a:t> (Fisiopatologia        Respiratoria e Disturbi Respiratori d</a:t>
            </a:r>
            <a:r>
              <a:rPr lang="it-IT" sz="1200" dirty="0" smtClean="0">
                <a:cs typeface="Arial" pitchFamily="34" charset="0"/>
              </a:rPr>
              <a:t>el Sonno)</a:t>
            </a:r>
            <a:r>
              <a:rPr lang="it-IT" sz="1200" dirty="0" smtClean="0">
                <a:solidFill>
                  <a:schemeClr val="bg1"/>
                </a:solidFill>
                <a:cs typeface="Arial" pitchFamily="34" charset="0"/>
              </a:rPr>
              <a:t>)</a:t>
            </a:r>
            <a:endParaRPr lang="it-IT" sz="1200" dirty="0">
              <a:solidFill>
                <a:schemeClr val="bg1"/>
              </a:solidFill>
              <a:cs typeface="Arial" pitchFamily="34" charset="0"/>
            </a:endParaRPr>
          </a:p>
        </p:txBody>
      </p:sp>
      <p:sp>
        <p:nvSpPr>
          <p:cNvPr id="18" name="CasellaDiTesto 17"/>
          <p:cNvSpPr txBox="1"/>
          <p:nvPr/>
        </p:nvSpPr>
        <p:spPr>
          <a:xfrm>
            <a:off x="6162526" y="5380335"/>
            <a:ext cx="2342356" cy="307777"/>
          </a:xfrm>
          <a:prstGeom prst="rect">
            <a:avLst/>
          </a:prstGeom>
          <a:noFill/>
        </p:spPr>
        <p:txBody>
          <a:bodyPr wrap="square" rtlCol="0">
            <a:spAutoFit/>
          </a:bodyPr>
          <a:lstStyle/>
          <a:p>
            <a:pPr algn="ctr"/>
            <a:r>
              <a:rPr lang="it-IT" sz="1400" dirty="0" smtClean="0"/>
              <a:t>Settore diagnostico</a:t>
            </a:r>
            <a:endParaRPr lang="it-IT" sz="1400" dirty="0"/>
          </a:p>
        </p:txBody>
      </p:sp>
      <p:sp>
        <p:nvSpPr>
          <p:cNvPr id="19" name="CasellaDiTesto 18"/>
          <p:cNvSpPr txBox="1"/>
          <p:nvPr/>
        </p:nvSpPr>
        <p:spPr>
          <a:xfrm>
            <a:off x="2331276" y="5301208"/>
            <a:ext cx="1386517" cy="738664"/>
          </a:xfrm>
          <a:prstGeom prst="rect">
            <a:avLst/>
          </a:prstGeom>
          <a:noFill/>
        </p:spPr>
        <p:txBody>
          <a:bodyPr wrap="square" rtlCol="0">
            <a:spAutoFit/>
          </a:bodyPr>
          <a:lstStyle/>
          <a:p>
            <a:pPr algn="ctr"/>
            <a:r>
              <a:rPr lang="it-IT" sz="1400" dirty="0" smtClean="0"/>
              <a:t>Continuità assistenziale pneumologica</a:t>
            </a:r>
            <a:endParaRPr lang="it-IT" sz="1400" dirty="0"/>
          </a:p>
        </p:txBody>
      </p:sp>
      <p:sp>
        <p:nvSpPr>
          <p:cNvPr id="21" name="Rectangle 18"/>
          <p:cNvSpPr>
            <a:spLocks noChangeArrowheads="1"/>
          </p:cNvSpPr>
          <p:nvPr/>
        </p:nvSpPr>
        <p:spPr bwMode="auto">
          <a:xfrm>
            <a:off x="611560" y="980728"/>
            <a:ext cx="9144000" cy="56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40000"/>
              </a:lnSpc>
            </a:pPr>
            <a:r>
              <a:rPr lang="it-IT" sz="2400" dirty="0">
                <a:cs typeface="Arial" pitchFamily="34" charset="0"/>
              </a:rPr>
              <a:t>Aree di </a:t>
            </a:r>
            <a:r>
              <a:rPr lang="it-IT" sz="2400" dirty="0" smtClean="0">
                <a:cs typeface="Arial" pitchFamily="34" charset="0"/>
              </a:rPr>
              <a:t>attività</a:t>
            </a:r>
            <a:endParaRPr lang="it-IT" sz="2400" dirty="0">
              <a:cs typeface="Arial" pitchFamily="34" charset="0"/>
            </a:endParaRPr>
          </a:p>
        </p:txBody>
      </p:sp>
      <p:sp>
        <p:nvSpPr>
          <p:cNvPr id="25" name="AutoShape 12"/>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p>
        </p:txBody>
      </p:sp>
      <p:cxnSp>
        <p:nvCxnSpPr>
          <p:cNvPr id="20" name="Connettore 1 19"/>
          <p:cNvCxnSpPr/>
          <p:nvPr/>
        </p:nvCxnSpPr>
        <p:spPr>
          <a:xfrm>
            <a:off x="611560" y="884914"/>
            <a:ext cx="84427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72008" y="116632"/>
            <a:ext cx="9180512" cy="584775"/>
          </a:xfrm>
          <a:prstGeom prst="rect">
            <a:avLst/>
          </a:prstGeom>
          <a:noFill/>
        </p:spPr>
        <p:txBody>
          <a:bodyPr wrap="square" rtlCol="0">
            <a:spAutoFit/>
          </a:bodyPr>
          <a:lstStyle/>
          <a:p>
            <a:r>
              <a:rPr lang="it-IT" sz="3200" dirty="0" smtClean="0">
                <a:solidFill>
                  <a:schemeClr val="bg1"/>
                </a:solidFill>
              </a:rPr>
              <a:t>     </a:t>
            </a:r>
            <a:r>
              <a:rPr lang="it-IT" sz="3200" dirty="0" smtClean="0"/>
              <a:t>Struttura Pneumologica (</a:t>
            </a:r>
            <a:r>
              <a:rPr lang="it-IT" sz="3200" dirty="0" err="1" smtClean="0"/>
              <a:t>spoke</a:t>
            </a:r>
            <a:r>
              <a:rPr lang="it-IT" sz="3200" dirty="0" smtClean="0"/>
              <a:t>) </a:t>
            </a:r>
            <a:r>
              <a:rPr lang="it-IT" sz="2400" dirty="0" smtClean="0"/>
              <a:t>– Ipotesi organizzativa</a:t>
            </a:r>
            <a:endParaRPr lang="it-IT" sz="2400" dirty="0"/>
          </a:p>
        </p:txBody>
      </p:sp>
    </p:spTree>
    <p:extLst>
      <p:ext uri="{BB962C8B-B14F-4D97-AF65-F5344CB8AC3E}">
        <p14:creationId xmlns:p14="http://schemas.microsoft.com/office/powerpoint/2010/main" val="1986385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3FD0472C-2D38-4B67-BCC2-B3BB853FB617}" type="slidenum">
              <a:rPr lang="it-IT" smtClean="0"/>
              <a:pPr/>
              <a:t>18</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3862597775"/>
              </p:ext>
            </p:extLst>
          </p:nvPr>
        </p:nvGraphicFramePr>
        <p:xfrm>
          <a:off x="35496" y="1"/>
          <a:ext cx="9108504" cy="6309318"/>
        </p:xfrm>
        <a:graphic>
          <a:graphicData uri="http://schemas.openxmlformats.org/drawingml/2006/table">
            <a:tbl>
              <a:tblPr firstRow="1" bandRow="1">
                <a:tableStyleId>{5C22544A-7EE6-4342-B048-85BDC9FD1C3A}</a:tableStyleId>
              </a:tblPr>
              <a:tblGrid>
                <a:gridCol w="4554252"/>
                <a:gridCol w="4554252"/>
              </a:tblGrid>
              <a:tr h="1001227">
                <a:tc>
                  <a:txBody>
                    <a:bodyPr/>
                    <a:lstStyle/>
                    <a:p>
                      <a:pPr algn="ctr"/>
                      <a:endParaRPr lang="it-IT" sz="1600" b="0" kern="1200" baseline="0" dirty="0" smtClean="0">
                        <a:solidFill>
                          <a:schemeClr val="lt1"/>
                        </a:solidFill>
                        <a:latin typeface="+mn-lt"/>
                        <a:ea typeface="+mn-ea"/>
                        <a:cs typeface="+mn-cs"/>
                      </a:endParaRPr>
                    </a:p>
                    <a:p>
                      <a:pPr algn="ctr"/>
                      <a:r>
                        <a:rPr lang="it-IT" sz="2400" b="1" baseline="0" dirty="0" smtClean="0"/>
                        <a:t>Assistenza Ospedaliera </a:t>
                      </a:r>
                    </a:p>
                    <a:p>
                      <a:pPr algn="ctr"/>
                      <a:r>
                        <a:rPr lang="it-IT" sz="1100" b="0" baseline="0" dirty="0" smtClean="0"/>
                        <a:t>"Paradigma dell'attesa“ </a:t>
                      </a:r>
                      <a:endParaRPr lang="it-IT" sz="1100" b="0" dirty="0"/>
                    </a:p>
                  </a:txBody>
                  <a:tcPr/>
                </a:tc>
                <a:tc>
                  <a:txBody>
                    <a:bodyPr/>
                    <a:lstStyle/>
                    <a:p>
                      <a:pPr algn="ctr"/>
                      <a:endParaRPr lang="it-IT" sz="1100" b="0" kern="1200" baseline="0" dirty="0" smtClean="0">
                        <a:solidFill>
                          <a:schemeClr val="lt1"/>
                        </a:solidFill>
                        <a:latin typeface="+mn-lt"/>
                        <a:ea typeface="+mn-ea"/>
                        <a:cs typeface="+mn-cs"/>
                      </a:endParaRPr>
                    </a:p>
                    <a:p>
                      <a:pPr algn="ctr"/>
                      <a:r>
                        <a:rPr lang="it-IT" sz="2400" b="1" baseline="0" dirty="0" smtClean="0"/>
                        <a:t>Assistenza Primaria </a:t>
                      </a:r>
                    </a:p>
                    <a:p>
                      <a:pPr algn="ctr"/>
                      <a:r>
                        <a:rPr lang="it-IT" sz="1100" b="0" baseline="0" dirty="0" smtClean="0"/>
                        <a:t>"Paradigma dell'iniziativa" </a:t>
                      </a:r>
                    </a:p>
                    <a:p>
                      <a:pPr algn="ctr"/>
                      <a:endParaRPr lang="it-IT" sz="1100" b="0" dirty="0"/>
                    </a:p>
                  </a:txBody>
                  <a:tcPr/>
                </a:tc>
              </a:tr>
              <a:tr h="1112474">
                <a:tc>
                  <a:txBody>
                    <a:bodyPr/>
                    <a:lstStyle/>
                    <a:p>
                      <a:endParaRPr lang="it-IT" sz="1600" kern="1200" baseline="0" dirty="0" smtClean="0">
                        <a:solidFill>
                          <a:schemeClr val="dk1"/>
                        </a:solidFill>
                        <a:latin typeface="+mn-lt"/>
                        <a:ea typeface="+mn-ea"/>
                        <a:cs typeface="+mn-cs"/>
                      </a:endParaRPr>
                    </a:p>
                    <a:p>
                      <a:r>
                        <a:rPr lang="it-IT" sz="1600" baseline="0" dirty="0" smtClean="0"/>
                        <a:t>Ha </a:t>
                      </a:r>
                      <a:r>
                        <a:rPr lang="it-IT" sz="1600" baseline="0" dirty="0" err="1" smtClean="0"/>
                        <a:t>intensività</a:t>
                      </a:r>
                      <a:r>
                        <a:rPr lang="it-IT" sz="1600" baseline="0" dirty="0" smtClean="0"/>
                        <a:t> tecno-assistenziale ed elevata standardizzazione dei processi </a:t>
                      </a:r>
                    </a:p>
                    <a:p>
                      <a:endParaRPr lang="it-IT" sz="1600" dirty="0"/>
                    </a:p>
                  </a:txBody>
                  <a:tcPr/>
                </a:tc>
                <a:tc>
                  <a:txBody>
                    <a:bodyPr/>
                    <a:lstStyle/>
                    <a:p>
                      <a:endParaRPr lang="it-IT" sz="1600" kern="1200" baseline="0" dirty="0" smtClean="0">
                        <a:solidFill>
                          <a:schemeClr val="dk1"/>
                        </a:solidFill>
                        <a:latin typeface="+mn-lt"/>
                        <a:ea typeface="+mn-ea"/>
                        <a:cs typeface="+mn-cs"/>
                      </a:endParaRPr>
                    </a:p>
                    <a:p>
                      <a:r>
                        <a:rPr lang="it-IT" sz="1600" baseline="0" dirty="0" smtClean="0"/>
                        <a:t>Ha </a:t>
                      </a:r>
                      <a:r>
                        <a:rPr lang="it-IT" sz="1600" baseline="0" dirty="0" err="1" smtClean="0"/>
                        <a:t>estensività</a:t>
                      </a:r>
                      <a:r>
                        <a:rPr lang="it-IT" sz="1600" baseline="0" dirty="0" smtClean="0"/>
                        <a:t> socio-assistenziale e modularità della risposta </a:t>
                      </a:r>
                    </a:p>
                    <a:p>
                      <a:endParaRPr lang="it-IT" sz="1600" dirty="0"/>
                    </a:p>
                  </a:txBody>
                  <a:tcPr/>
                </a:tc>
              </a:tr>
              <a:tr h="1112474">
                <a:tc>
                  <a:txBody>
                    <a:bodyPr/>
                    <a:lstStyle/>
                    <a:p>
                      <a:endParaRPr lang="it-IT" sz="1600" kern="1200" baseline="0" dirty="0" smtClean="0">
                        <a:solidFill>
                          <a:schemeClr val="dk1"/>
                        </a:solidFill>
                        <a:latin typeface="+mn-lt"/>
                        <a:ea typeface="+mn-ea"/>
                        <a:cs typeface="+mn-cs"/>
                      </a:endParaRPr>
                    </a:p>
                    <a:p>
                      <a:r>
                        <a:rPr lang="it-IT" sz="1600" baseline="0" dirty="0" smtClean="0"/>
                        <a:t>E’ orientato alla produzione di prestazioni e alla cura dell'episodio acuto </a:t>
                      </a:r>
                    </a:p>
                    <a:p>
                      <a:endParaRPr lang="it-IT" sz="1600" dirty="0"/>
                    </a:p>
                  </a:txBody>
                  <a:tcPr/>
                </a:tc>
                <a:tc>
                  <a:txBody>
                    <a:bodyPr/>
                    <a:lstStyle/>
                    <a:p>
                      <a:endParaRPr lang="it-IT" sz="1600" kern="1200" baseline="0" dirty="0" smtClean="0">
                        <a:solidFill>
                          <a:schemeClr val="dk1"/>
                        </a:solidFill>
                        <a:latin typeface="+mn-lt"/>
                        <a:ea typeface="+mn-ea"/>
                        <a:cs typeface="+mn-cs"/>
                      </a:endParaRPr>
                    </a:p>
                    <a:p>
                      <a:r>
                        <a:rPr lang="it-IT" sz="1600" baseline="0" dirty="0" smtClean="0"/>
                        <a:t>E’ orientato alla gestione di processi assistenziali e alla continuità delle cure </a:t>
                      </a:r>
                    </a:p>
                    <a:p>
                      <a:endParaRPr lang="it-IT" sz="1600" dirty="0"/>
                    </a:p>
                  </a:txBody>
                  <a:tcPr/>
                </a:tc>
              </a:tr>
              <a:tr h="1112474">
                <a:tc>
                  <a:txBody>
                    <a:bodyPr/>
                    <a:lstStyle/>
                    <a:p>
                      <a:endParaRPr lang="it-IT" sz="1600" kern="1200" baseline="0" dirty="0" smtClean="0">
                        <a:solidFill>
                          <a:schemeClr val="dk1"/>
                        </a:solidFill>
                        <a:latin typeface="+mn-lt"/>
                        <a:ea typeface="+mn-ea"/>
                        <a:cs typeface="+mn-cs"/>
                      </a:endParaRPr>
                    </a:p>
                    <a:p>
                      <a:r>
                        <a:rPr lang="it-IT" sz="1600" baseline="0" dirty="0" smtClean="0"/>
                        <a:t>Presidia l'efficienza e i risultati sull’episodio acuto </a:t>
                      </a:r>
                    </a:p>
                    <a:p>
                      <a:endParaRPr lang="it-IT" sz="1600" dirty="0"/>
                    </a:p>
                  </a:txBody>
                  <a:tcPr/>
                </a:tc>
                <a:tc>
                  <a:txBody>
                    <a:bodyPr/>
                    <a:lstStyle/>
                    <a:p>
                      <a:endParaRPr lang="it-IT" sz="1600" kern="1200" baseline="0" dirty="0" smtClean="0">
                        <a:solidFill>
                          <a:schemeClr val="dk1"/>
                        </a:solidFill>
                        <a:latin typeface="+mn-lt"/>
                        <a:ea typeface="+mn-ea"/>
                        <a:cs typeface="+mn-cs"/>
                      </a:endParaRPr>
                    </a:p>
                    <a:p>
                      <a:r>
                        <a:rPr lang="it-IT" sz="1600" baseline="0" dirty="0" smtClean="0"/>
                        <a:t>Presidia l'efficacia e i risultati sul benessere della persona </a:t>
                      </a:r>
                    </a:p>
                    <a:p>
                      <a:endParaRPr lang="it-IT" sz="1600" dirty="0"/>
                    </a:p>
                  </a:txBody>
                  <a:tcPr/>
                </a:tc>
              </a:tr>
              <a:tr h="1112474">
                <a:tc>
                  <a:txBody>
                    <a:bodyPr/>
                    <a:lstStyle/>
                    <a:p>
                      <a:endParaRPr lang="it-IT" sz="1600" kern="1200" baseline="0" dirty="0" smtClean="0">
                        <a:solidFill>
                          <a:schemeClr val="dk1"/>
                        </a:solidFill>
                        <a:latin typeface="+mn-lt"/>
                        <a:ea typeface="+mn-ea"/>
                        <a:cs typeface="+mn-cs"/>
                      </a:endParaRPr>
                    </a:p>
                    <a:p>
                      <a:r>
                        <a:rPr lang="it-IT" sz="1600" baseline="0" dirty="0" smtClean="0"/>
                        <a:t>Tende all'accentramento e alla verticalità per realizzare economie di scala </a:t>
                      </a:r>
                    </a:p>
                    <a:p>
                      <a:endParaRPr lang="it-IT" sz="1600" dirty="0"/>
                    </a:p>
                  </a:txBody>
                  <a:tcPr/>
                </a:tc>
                <a:tc>
                  <a:txBody>
                    <a:bodyPr/>
                    <a:lstStyle/>
                    <a:p>
                      <a:endParaRPr lang="it-IT" sz="1600" kern="1200" baseline="0" dirty="0" smtClean="0">
                        <a:solidFill>
                          <a:schemeClr val="dk1"/>
                        </a:solidFill>
                        <a:latin typeface="+mn-lt"/>
                        <a:ea typeface="+mn-ea"/>
                        <a:cs typeface="+mn-cs"/>
                      </a:endParaRPr>
                    </a:p>
                    <a:p>
                      <a:r>
                        <a:rPr lang="it-IT" sz="1600" baseline="0" dirty="0" smtClean="0"/>
                        <a:t>Tende al decentramento e alla orizzontalità per valorizzare il capitale sociale</a:t>
                      </a:r>
                    </a:p>
                  </a:txBody>
                  <a:tcPr/>
                </a:tc>
              </a:tr>
              <a:tr h="858195">
                <a:tc>
                  <a:txBody>
                    <a:bodyPr/>
                    <a:lstStyle/>
                    <a:p>
                      <a:endParaRPr lang="it-IT" sz="1600" kern="1200" baseline="0" dirty="0" smtClean="0">
                        <a:solidFill>
                          <a:schemeClr val="dk1"/>
                        </a:solidFill>
                        <a:latin typeface="+mn-lt"/>
                        <a:ea typeface="+mn-ea"/>
                        <a:cs typeface="+mn-cs"/>
                      </a:endParaRPr>
                    </a:p>
                    <a:p>
                      <a:r>
                        <a:rPr lang="it-IT" sz="1600" baseline="0" dirty="0" smtClean="0"/>
                        <a:t>Punta all'eccellenza</a:t>
                      </a:r>
                    </a:p>
                  </a:txBody>
                  <a:tcPr/>
                </a:tc>
                <a:tc>
                  <a:txBody>
                    <a:bodyPr/>
                    <a:lstStyle/>
                    <a:p>
                      <a:endParaRPr lang="it-IT" sz="1600" kern="1200" baseline="0" dirty="0" smtClean="0">
                        <a:solidFill>
                          <a:schemeClr val="dk1"/>
                        </a:solidFill>
                        <a:latin typeface="+mn-lt"/>
                        <a:ea typeface="+mn-ea"/>
                        <a:cs typeface="+mn-cs"/>
                      </a:endParaRPr>
                    </a:p>
                    <a:p>
                      <a:r>
                        <a:rPr lang="it-IT" sz="1600" baseline="0" dirty="0" smtClean="0"/>
                        <a:t>Punta all'equità </a:t>
                      </a:r>
                    </a:p>
                    <a:p>
                      <a:endParaRPr lang="it-IT" sz="1600" dirty="0"/>
                    </a:p>
                  </a:txBody>
                  <a:tcPr/>
                </a:tc>
              </a:tr>
            </a:tbl>
          </a:graphicData>
        </a:graphic>
      </p:graphicFrame>
      <p:sp>
        <p:nvSpPr>
          <p:cNvPr id="8" name="Rettangolo 7"/>
          <p:cNvSpPr/>
          <p:nvPr/>
        </p:nvSpPr>
        <p:spPr>
          <a:xfrm>
            <a:off x="5796136" y="6381328"/>
            <a:ext cx="3203848" cy="369332"/>
          </a:xfrm>
          <a:prstGeom prst="rect">
            <a:avLst/>
          </a:prstGeom>
        </p:spPr>
        <p:txBody>
          <a:bodyPr wrap="square">
            <a:spAutoFit/>
          </a:bodyPr>
          <a:lstStyle/>
          <a:p>
            <a:r>
              <a:rPr lang="it-IT" sz="1200" dirty="0" smtClean="0"/>
              <a:t>Modificato da uno schema di </a:t>
            </a:r>
            <a:r>
              <a:rPr lang="it-IT" sz="1200" dirty="0" err="1" smtClean="0"/>
              <a:t>G.Maciocco</a:t>
            </a:r>
            <a:r>
              <a:rPr lang="it-IT" sz="1200" dirty="0" smtClean="0"/>
              <a:t>, 2006</a:t>
            </a:r>
            <a:r>
              <a:rPr lang="it-IT" dirty="0" smtClean="0"/>
              <a:t> </a:t>
            </a:r>
            <a:endParaRPr lang="it-IT" dirty="0"/>
          </a:p>
        </p:txBody>
      </p:sp>
      <p:sp>
        <p:nvSpPr>
          <p:cNvPr id="9" name="Rettangolo 8"/>
          <p:cNvSpPr/>
          <p:nvPr/>
        </p:nvSpPr>
        <p:spPr>
          <a:xfrm>
            <a:off x="0" y="6027003"/>
            <a:ext cx="9180512" cy="830997"/>
          </a:xfrm>
          <a:prstGeom prst="rect">
            <a:avLst/>
          </a:prstGeom>
          <a:solidFill>
            <a:schemeClr val="accent1">
              <a:lumMod val="75000"/>
            </a:schemeClr>
          </a:solidFill>
        </p:spPr>
        <p:txBody>
          <a:bodyPr wrap="square">
            <a:spAutoFit/>
          </a:bodyPr>
          <a:lstStyle/>
          <a:p>
            <a:pPr algn="ctr"/>
            <a:r>
              <a:rPr lang="it-IT" sz="2400" dirty="0" smtClean="0">
                <a:solidFill>
                  <a:schemeClr val="bg1"/>
                </a:solidFill>
              </a:rPr>
              <a:t>L'integrazione tra i due sistemi avviene attraverso la costituzione di un’unica rete assistenziale </a:t>
            </a:r>
          </a:p>
        </p:txBody>
      </p:sp>
      <p:sp>
        <p:nvSpPr>
          <p:cNvPr id="11" name="AutoShape 12"/>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p>
        </p:txBody>
      </p:sp>
    </p:spTree>
    <p:extLst>
      <p:ext uri="{BB962C8B-B14F-4D97-AF65-F5344CB8AC3E}">
        <p14:creationId xmlns:p14="http://schemas.microsoft.com/office/powerpoint/2010/main" val="154953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Ovale 5"/>
          <p:cNvSpPr/>
          <p:nvPr/>
        </p:nvSpPr>
        <p:spPr>
          <a:xfrm>
            <a:off x="323850" y="2055069"/>
            <a:ext cx="3887788" cy="3671888"/>
          </a:xfrm>
          <a:prstGeom prst="ellipse">
            <a:avLst/>
          </a:prstGeom>
          <a:solidFill>
            <a:schemeClr val="accent1"/>
          </a:solidFill>
          <a:ln>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2947" name="AutoShape 13"/>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ltLang="it-IT">
              <a:solidFill>
                <a:srgbClr val="FF3300"/>
              </a:solidFill>
              <a:latin typeface="Calibri" pitchFamily="34" charset="0"/>
            </a:endParaRPr>
          </a:p>
        </p:txBody>
      </p:sp>
      <p:sp>
        <p:nvSpPr>
          <p:cNvPr id="82948" name="CasellaDiTesto 9"/>
          <p:cNvSpPr txBox="1">
            <a:spLocks noChangeArrowheads="1"/>
          </p:cNvSpPr>
          <p:nvPr/>
        </p:nvSpPr>
        <p:spPr bwMode="auto">
          <a:xfrm>
            <a:off x="1547664" y="2924944"/>
            <a:ext cx="7235825" cy="1938338"/>
          </a:xfrm>
          <a:prstGeom prst="rect">
            <a:avLst/>
          </a:prstGeom>
          <a:noFill/>
          <a:ln w="9525">
            <a:noFill/>
            <a:miter lim="800000"/>
            <a:headEnd/>
            <a:tailEnd/>
          </a:ln>
        </p:spPr>
        <p:txBody>
          <a:bodyPr>
            <a:spAutoFit/>
          </a:bodyPr>
          <a:lstStyle/>
          <a:p>
            <a:r>
              <a:rPr lang="it-IT" altLang="it-IT" sz="4000" dirty="0">
                <a:solidFill>
                  <a:schemeClr val="bg1"/>
                </a:solidFill>
              </a:rPr>
              <a:t>Proposte di </a:t>
            </a:r>
            <a:r>
              <a:rPr lang="it-IT" altLang="it-IT" sz="4000" dirty="0"/>
              <a:t>nuove modalità </a:t>
            </a:r>
            <a:r>
              <a:rPr lang="it-IT" altLang="it-IT" sz="4000" dirty="0">
                <a:solidFill>
                  <a:schemeClr val="bg1"/>
                </a:solidFill>
              </a:rPr>
              <a:t>assistenziali</a:t>
            </a:r>
            <a:r>
              <a:rPr lang="it-IT" altLang="it-IT" sz="4000" dirty="0"/>
              <a:t> ospedaliere (intensità </a:t>
            </a:r>
            <a:r>
              <a:rPr lang="it-IT" altLang="it-IT" sz="4000" dirty="0">
                <a:solidFill>
                  <a:schemeClr val="bg1"/>
                </a:solidFill>
              </a:rPr>
              <a:t>di cura)</a:t>
            </a:r>
          </a:p>
        </p:txBody>
      </p:sp>
      <p:sp>
        <p:nvSpPr>
          <p:cNvPr id="5" name="Rettangolo arrotondato 4"/>
          <p:cNvSpPr/>
          <p:nvPr/>
        </p:nvSpPr>
        <p:spPr>
          <a:xfrm>
            <a:off x="467544" y="476672"/>
            <a:ext cx="1584176" cy="576064"/>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467544" y="570166"/>
            <a:ext cx="1584176" cy="338554"/>
          </a:xfrm>
          <a:prstGeom prst="rect">
            <a:avLst/>
          </a:prstGeom>
          <a:noFill/>
        </p:spPr>
        <p:txBody>
          <a:bodyPr wrap="square" rtlCol="0">
            <a:spAutoFit/>
          </a:bodyPr>
          <a:lstStyle/>
          <a:p>
            <a:pPr algn="ctr"/>
            <a:r>
              <a:rPr lang="it-IT" sz="1600" dirty="0" smtClean="0">
                <a:solidFill>
                  <a:schemeClr val="bg1"/>
                </a:solidFill>
              </a:rPr>
              <a:t>Intensità di cura</a:t>
            </a:r>
            <a:endParaRPr lang="it-IT" sz="1600"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146" name="Immagine 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1000" contrast="40000"/>
                    </a14:imgEffect>
                  </a14:imgLayer>
                </a14:imgProps>
              </a:ext>
              <a:ext uri="{28A0092B-C50C-407E-A947-70E740481C1C}">
                <a14:useLocalDpi xmlns:a14="http://schemas.microsoft.com/office/drawing/2010/main" val="0"/>
              </a:ext>
            </a:extLst>
          </a:blip>
          <a:srcRect/>
          <a:stretch>
            <a:fillRect/>
          </a:stretch>
        </p:blipFill>
        <p:spPr bwMode="auto">
          <a:xfrm>
            <a:off x="6372200" y="3429000"/>
            <a:ext cx="2437859" cy="2925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ChangeArrowheads="1"/>
          </p:cNvSpPr>
          <p:nvPr/>
        </p:nvSpPr>
        <p:spPr bwMode="auto">
          <a:xfrm>
            <a:off x="1907704" y="1700808"/>
            <a:ext cx="2769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it-IT" altLang="it-IT" sz="3600" dirty="0">
                <a:latin typeface="+mn-lt"/>
              </a:rPr>
              <a:t>Traumi </a:t>
            </a:r>
            <a:r>
              <a:rPr lang="it-IT" altLang="it-IT" sz="3600" dirty="0" smtClean="0"/>
              <a:t>~ </a:t>
            </a:r>
            <a:r>
              <a:rPr lang="it-IT" altLang="it-IT" sz="3600" dirty="0" smtClean="0">
                <a:latin typeface="+mn-lt"/>
              </a:rPr>
              <a:t>15</a:t>
            </a:r>
            <a:r>
              <a:rPr lang="it-IT" altLang="it-IT" sz="3600" dirty="0">
                <a:latin typeface="+mn-lt"/>
              </a:rPr>
              <a:t>%</a:t>
            </a:r>
          </a:p>
        </p:txBody>
      </p:sp>
      <p:sp>
        <p:nvSpPr>
          <p:cNvPr id="6148" name="Rectangle 3"/>
          <p:cNvSpPr>
            <a:spLocks noChangeArrowheads="1"/>
          </p:cNvSpPr>
          <p:nvPr/>
        </p:nvSpPr>
        <p:spPr bwMode="auto">
          <a:xfrm>
            <a:off x="1907704" y="836712"/>
            <a:ext cx="6985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50000"/>
              </a:spcBef>
              <a:buFontTx/>
              <a:buNone/>
            </a:pPr>
            <a:r>
              <a:rPr lang="it-IT" altLang="it-IT" sz="3600" dirty="0">
                <a:latin typeface="+mn-lt"/>
              </a:rPr>
              <a:t>Malattie acute </a:t>
            </a:r>
            <a:r>
              <a:rPr lang="it-IT" altLang="it-IT" sz="3600" dirty="0" smtClean="0"/>
              <a:t>~ </a:t>
            </a:r>
            <a:r>
              <a:rPr lang="it-IT" altLang="it-IT" sz="3600" dirty="0" smtClean="0">
                <a:latin typeface="+mn-lt"/>
              </a:rPr>
              <a:t>10</a:t>
            </a:r>
            <a:r>
              <a:rPr lang="it-IT" altLang="it-IT" sz="3600" dirty="0">
                <a:latin typeface="+mn-lt"/>
              </a:rPr>
              <a:t>%</a:t>
            </a:r>
          </a:p>
        </p:txBody>
      </p:sp>
      <p:sp>
        <p:nvSpPr>
          <p:cNvPr id="6149" name="Rectangle 4"/>
          <p:cNvSpPr>
            <a:spLocks noChangeArrowheads="1"/>
          </p:cNvSpPr>
          <p:nvPr/>
        </p:nvSpPr>
        <p:spPr bwMode="auto">
          <a:xfrm>
            <a:off x="1979712" y="2636912"/>
            <a:ext cx="74803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ts val="3600"/>
              </a:lnSpc>
              <a:spcBef>
                <a:spcPct val="0"/>
              </a:spcBef>
              <a:buFontTx/>
              <a:buNone/>
            </a:pPr>
            <a:r>
              <a:rPr lang="it-IT" altLang="it-IT" sz="3600" dirty="0">
                <a:latin typeface="+mn-lt"/>
              </a:rPr>
              <a:t>Malattie croniche </a:t>
            </a:r>
            <a:r>
              <a:rPr lang="it-IT" altLang="it-IT" sz="2800" dirty="0" smtClean="0"/>
              <a:t>~ </a:t>
            </a:r>
            <a:r>
              <a:rPr lang="it-IT" altLang="it-IT" sz="3600" dirty="0" smtClean="0">
                <a:latin typeface="+mn-lt"/>
              </a:rPr>
              <a:t>75</a:t>
            </a:r>
            <a:r>
              <a:rPr lang="it-IT" altLang="it-IT" sz="3600" dirty="0">
                <a:latin typeface="+mn-lt"/>
              </a:rPr>
              <a:t>% </a:t>
            </a:r>
          </a:p>
        </p:txBody>
      </p:sp>
      <p:sp>
        <p:nvSpPr>
          <p:cNvPr id="5" name="Ovale 4"/>
          <p:cNvSpPr/>
          <p:nvPr/>
        </p:nvSpPr>
        <p:spPr>
          <a:xfrm>
            <a:off x="1514575" y="1051521"/>
            <a:ext cx="288925" cy="288925"/>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3600"/>
          </a:p>
        </p:txBody>
      </p:sp>
      <p:sp>
        <p:nvSpPr>
          <p:cNvPr id="6" name="Ovale 5"/>
          <p:cNvSpPr/>
          <p:nvPr/>
        </p:nvSpPr>
        <p:spPr>
          <a:xfrm>
            <a:off x="1514575" y="1916708"/>
            <a:ext cx="288925" cy="287338"/>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3600"/>
          </a:p>
        </p:txBody>
      </p:sp>
      <p:sp>
        <p:nvSpPr>
          <p:cNvPr id="7" name="Ovale 6"/>
          <p:cNvSpPr/>
          <p:nvPr/>
        </p:nvSpPr>
        <p:spPr>
          <a:xfrm>
            <a:off x="1514575" y="2780308"/>
            <a:ext cx="288925" cy="288925"/>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3600"/>
          </a:p>
        </p:txBody>
      </p:sp>
      <p:sp>
        <p:nvSpPr>
          <p:cNvPr id="6153" name="AutoShape 12"/>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endParaRPr lang="it-IT" altLang="it-IT" sz="1800"/>
          </a:p>
        </p:txBody>
      </p:sp>
      <p:sp>
        <p:nvSpPr>
          <p:cNvPr id="3" name="Triangolo rettangolo 2"/>
          <p:cNvSpPr>
            <a:spLocks noChangeArrowheads="1"/>
          </p:cNvSpPr>
          <p:nvPr/>
        </p:nvSpPr>
        <p:spPr bwMode="auto">
          <a:xfrm rot="10800000">
            <a:off x="5724525" y="0"/>
            <a:ext cx="3419475" cy="4652963"/>
          </a:xfrm>
          <a:prstGeom prst="rtTriangle">
            <a:avLst/>
          </a:prstGeom>
          <a:solidFill>
            <a:schemeClr val="accent1"/>
          </a:solidFill>
          <a:ln w="9525">
            <a:noFill/>
            <a:miter lim="800000"/>
            <a:headEnd/>
            <a:tailEnd/>
          </a:ln>
          <a:effectLst>
            <a:outerShdw blurRad="40000" dist="23000" dir="5400000" rotWithShape="0">
              <a:srgbClr val="808080">
                <a:alpha val="34999"/>
              </a:srgbClr>
            </a:outerShdw>
          </a:effectLst>
        </p:spPr>
        <p:txBody>
          <a:bodyPr anchor="ctr"/>
          <a:lstStyle/>
          <a:p>
            <a:pPr algn="ctr">
              <a:defRPr/>
            </a:pPr>
            <a:endParaRPr lang="it-IT">
              <a:solidFill>
                <a:schemeClr val="lt1"/>
              </a:solidFill>
              <a:latin typeface="+mn-lt"/>
              <a:ea typeface="+mn-ea"/>
            </a:endParaRPr>
          </a:p>
        </p:txBody>
      </p:sp>
      <p:sp>
        <p:nvSpPr>
          <p:cNvPr id="12" name="Triangolo rettangolo 11"/>
          <p:cNvSpPr>
            <a:spLocks noChangeArrowheads="1"/>
          </p:cNvSpPr>
          <p:nvPr/>
        </p:nvSpPr>
        <p:spPr bwMode="auto">
          <a:xfrm>
            <a:off x="0" y="2205037"/>
            <a:ext cx="3527995" cy="4652963"/>
          </a:xfrm>
          <a:prstGeom prst="rtTriangle">
            <a:avLst/>
          </a:prstGeom>
          <a:solidFill>
            <a:schemeClr val="accent1"/>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it-IT">
              <a:solidFill>
                <a:schemeClr val="lt1"/>
              </a:solidFill>
              <a:latin typeface="+mn-lt"/>
              <a:ea typeface="+mn-ea"/>
            </a:endParaRPr>
          </a:p>
        </p:txBody>
      </p:sp>
    </p:spTree>
    <p:extLst>
      <p:ext uri="{BB962C8B-B14F-4D97-AF65-F5344CB8AC3E}">
        <p14:creationId xmlns:p14="http://schemas.microsoft.com/office/powerpoint/2010/main" val="3655773755"/>
      </p:ext>
    </p:extLst>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tangolo arrotondato 1"/>
          <p:cNvSpPr>
            <a:spLocks noChangeArrowheads="1"/>
          </p:cNvSpPr>
          <p:nvPr/>
        </p:nvSpPr>
        <p:spPr bwMode="auto">
          <a:xfrm>
            <a:off x="179388" y="260350"/>
            <a:ext cx="8713787" cy="1152525"/>
          </a:xfrm>
          <a:prstGeom prst="roundRect">
            <a:avLst>
              <a:gd name="adj" fmla="val 16667"/>
            </a:avLst>
          </a:prstGeom>
          <a:solidFill>
            <a:schemeClr val="accent1"/>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a:defRPr/>
            </a:pPr>
            <a:endParaRPr lang="it-IT">
              <a:solidFill>
                <a:schemeClr val="lt1"/>
              </a:solidFill>
              <a:latin typeface="+mn-lt"/>
              <a:ea typeface="+mn-ea"/>
            </a:endParaRPr>
          </a:p>
        </p:txBody>
      </p:sp>
      <p:pic>
        <p:nvPicPr>
          <p:cNvPr id="83971" name="Picture 2"/>
          <p:cNvPicPr>
            <a:picLocks noChangeAspect="1" noChangeArrowheads="1"/>
          </p:cNvPicPr>
          <p:nvPr/>
        </p:nvPicPr>
        <p:blipFill>
          <a:blip r:embed="rId2" cstate="print"/>
          <a:srcRect/>
          <a:stretch>
            <a:fillRect/>
          </a:stretch>
        </p:blipFill>
        <p:spPr bwMode="auto">
          <a:xfrm>
            <a:off x="468313" y="1700213"/>
            <a:ext cx="7181850" cy="4098925"/>
          </a:xfrm>
          <a:prstGeom prst="rect">
            <a:avLst/>
          </a:prstGeom>
          <a:noFill/>
          <a:ln w="9525">
            <a:noFill/>
            <a:miter lim="800000"/>
            <a:headEnd/>
            <a:tailEnd/>
          </a:ln>
        </p:spPr>
      </p:pic>
      <p:sp>
        <p:nvSpPr>
          <p:cNvPr id="83972" name="Rettangolo 4"/>
          <p:cNvSpPr>
            <a:spLocks noChangeArrowheads="1"/>
          </p:cNvSpPr>
          <p:nvPr/>
        </p:nvSpPr>
        <p:spPr bwMode="auto">
          <a:xfrm>
            <a:off x="6732588" y="6092825"/>
            <a:ext cx="2106612" cy="277813"/>
          </a:xfrm>
          <a:prstGeom prst="rect">
            <a:avLst/>
          </a:prstGeom>
          <a:noFill/>
          <a:ln w="9525">
            <a:noFill/>
            <a:miter lim="800000"/>
            <a:headEnd/>
            <a:tailEnd/>
          </a:ln>
        </p:spPr>
        <p:txBody>
          <a:bodyPr wrap="none">
            <a:spAutoFit/>
          </a:bodyPr>
          <a:lstStyle/>
          <a:p>
            <a:r>
              <a:rPr lang="it-IT" altLang="it-IT" sz="1200"/>
              <a:t>Fonte: Elaborazione OASI 2012</a:t>
            </a:r>
          </a:p>
        </p:txBody>
      </p:sp>
      <p:pic>
        <p:nvPicPr>
          <p:cNvPr id="83973" name="Picture 3"/>
          <p:cNvPicPr>
            <a:picLocks noChangeAspect="1" noChangeArrowheads="1"/>
          </p:cNvPicPr>
          <p:nvPr/>
        </p:nvPicPr>
        <p:blipFill>
          <a:blip r:embed="rId3" cstate="print"/>
          <a:srcRect/>
          <a:stretch>
            <a:fillRect/>
          </a:stretch>
        </p:blipFill>
        <p:spPr bwMode="auto">
          <a:xfrm>
            <a:off x="539750" y="5732463"/>
            <a:ext cx="976313" cy="288925"/>
          </a:xfrm>
          <a:prstGeom prst="rect">
            <a:avLst/>
          </a:prstGeom>
          <a:noFill/>
          <a:ln w="9525">
            <a:noFill/>
            <a:miter lim="800000"/>
            <a:headEnd/>
            <a:tailEnd/>
          </a:ln>
        </p:spPr>
      </p:pic>
      <p:sp>
        <p:nvSpPr>
          <p:cNvPr id="83974" name="Rettangolo 6"/>
          <p:cNvSpPr>
            <a:spLocks noChangeArrowheads="1"/>
          </p:cNvSpPr>
          <p:nvPr/>
        </p:nvSpPr>
        <p:spPr bwMode="auto">
          <a:xfrm>
            <a:off x="250825" y="333375"/>
            <a:ext cx="8497888" cy="971550"/>
          </a:xfrm>
          <a:prstGeom prst="rect">
            <a:avLst/>
          </a:prstGeom>
          <a:noFill/>
          <a:ln w="9525">
            <a:noFill/>
            <a:miter lim="800000"/>
            <a:headEnd/>
            <a:tailEnd/>
          </a:ln>
        </p:spPr>
        <p:txBody>
          <a:bodyPr>
            <a:spAutoFit/>
          </a:bodyPr>
          <a:lstStyle/>
          <a:p>
            <a:pPr algn="ctr">
              <a:lnSpc>
                <a:spcPts val="3500"/>
              </a:lnSpc>
            </a:pPr>
            <a:r>
              <a:rPr lang="it-IT" altLang="it-IT" sz="2800" dirty="0">
                <a:solidFill>
                  <a:schemeClr val="bg1"/>
                </a:solidFill>
              </a:rPr>
              <a:t>Organizzazione dell'ospedale per aree modulate per intensità delle cure e complessità assistenziale</a:t>
            </a:r>
          </a:p>
        </p:txBody>
      </p:sp>
      <p:sp>
        <p:nvSpPr>
          <p:cNvPr id="83975" name="AutoShape 13"/>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ltLang="it-IT">
              <a:solidFill>
                <a:srgbClr val="FF3300"/>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cxnSp>
        <p:nvCxnSpPr>
          <p:cNvPr id="41" name="Connettore 2 40"/>
          <p:cNvCxnSpPr/>
          <p:nvPr/>
        </p:nvCxnSpPr>
        <p:spPr>
          <a:xfrm flipV="1">
            <a:off x="5076056" y="4149080"/>
            <a:ext cx="0" cy="36004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0" name="Ovale 39"/>
          <p:cNvSpPr/>
          <p:nvPr/>
        </p:nvSpPr>
        <p:spPr>
          <a:xfrm>
            <a:off x="3275856" y="1268760"/>
            <a:ext cx="1224136" cy="1152128"/>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827584" y="5229200"/>
            <a:ext cx="2808312" cy="93610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sp>
        <p:nvSpPr>
          <p:cNvPr id="2" name="Rettangolo 1"/>
          <p:cNvSpPr/>
          <p:nvPr/>
        </p:nvSpPr>
        <p:spPr>
          <a:xfrm>
            <a:off x="899593" y="5517232"/>
            <a:ext cx="2736304" cy="307777"/>
          </a:xfrm>
          <a:prstGeom prst="rect">
            <a:avLst/>
          </a:prstGeom>
          <a:ln>
            <a:noFill/>
          </a:ln>
        </p:spPr>
        <p:txBody>
          <a:bodyPr wrap="square">
            <a:spAutoFit/>
          </a:bodyPr>
          <a:lstStyle/>
          <a:p>
            <a:r>
              <a:rPr lang="it-IT" sz="1400" dirty="0" smtClean="0">
                <a:solidFill>
                  <a:schemeClr val="bg1"/>
                </a:solidFill>
              </a:rPr>
              <a:t>Area Sub-Intensiva </a:t>
            </a:r>
            <a:r>
              <a:rPr lang="it-IT" sz="1400" dirty="0" err="1" smtClean="0">
                <a:solidFill>
                  <a:schemeClr val="bg1"/>
                </a:solidFill>
              </a:rPr>
              <a:t>Polispecialistica</a:t>
            </a:r>
            <a:endParaRPr lang="it-IT" sz="1400" dirty="0">
              <a:solidFill>
                <a:schemeClr val="bg1"/>
              </a:solidFill>
            </a:endParaRPr>
          </a:p>
        </p:txBody>
      </p:sp>
      <p:sp>
        <p:nvSpPr>
          <p:cNvPr id="8" name="Rettangolo 7"/>
          <p:cNvSpPr/>
          <p:nvPr/>
        </p:nvSpPr>
        <p:spPr>
          <a:xfrm>
            <a:off x="755576" y="3429000"/>
            <a:ext cx="2808312" cy="93610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4067944" y="4437112"/>
            <a:ext cx="2160240" cy="93610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4067944" y="5733256"/>
            <a:ext cx="4608512" cy="576064"/>
          </a:xfrm>
          <a:prstGeom prst="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2 11"/>
          <p:cNvCxnSpPr/>
          <p:nvPr/>
        </p:nvCxnSpPr>
        <p:spPr>
          <a:xfrm>
            <a:off x="1979712" y="4365104"/>
            <a:ext cx="0" cy="86409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72008" y="116632"/>
            <a:ext cx="9180512" cy="584775"/>
          </a:xfrm>
          <a:prstGeom prst="rect">
            <a:avLst/>
          </a:prstGeom>
          <a:noFill/>
        </p:spPr>
        <p:txBody>
          <a:bodyPr wrap="square" rtlCol="0">
            <a:spAutoFit/>
          </a:bodyPr>
          <a:lstStyle/>
          <a:p>
            <a:r>
              <a:rPr lang="it-IT" sz="3200" dirty="0" smtClean="0">
                <a:solidFill>
                  <a:schemeClr val="bg1"/>
                </a:solidFill>
              </a:rPr>
              <a:t>     Struttura Pneumologica (</a:t>
            </a:r>
            <a:r>
              <a:rPr lang="it-IT" sz="3200" dirty="0" err="1" smtClean="0">
                <a:solidFill>
                  <a:schemeClr val="bg1"/>
                </a:solidFill>
              </a:rPr>
              <a:t>spoke</a:t>
            </a:r>
            <a:r>
              <a:rPr lang="it-IT" sz="3200" dirty="0" smtClean="0">
                <a:solidFill>
                  <a:schemeClr val="bg1"/>
                </a:solidFill>
              </a:rPr>
              <a:t>) </a:t>
            </a:r>
            <a:r>
              <a:rPr lang="it-IT" sz="2400" dirty="0" smtClean="0">
                <a:solidFill>
                  <a:schemeClr val="bg1"/>
                </a:solidFill>
              </a:rPr>
              <a:t>– Ipotesi organizzativa</a:t>
            </a:r>
            <a:endParaRPr lang="it-IT" sz="2400" dirty="0">
              <a:solidFill>
                <a:schemeClr val="bg1"/>
              </a:solidFill>
            </a:endParaRPr>
          </a:p>
        </p:txBody>
      </p:sp>
      <p:sp>
        <p:nvSpPr>
          <p:cNvPr id="26" name="Ovale 25"/>
          <p:cNvSpPr/>
          <p:nvPr/>
        </p:nvSpPr>
        <p:spPr>
          <a:xfrm>
            <a:off x="4716016" y="1268760"/>
            <a:ext cx="1224136" cy="1152128"/>
          </a:xfrm>
          <a:prstGeom prst="ellipse">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p:cNvSpPr txBox="1"/>
          <p:nvPr/>
        </p:nvSpPr>
        <p:spPr>
          <a:xfrm>
            <a:off x="3275856" y="1628800"/>
            <a:ext cx="1224136" cy="461665"/>
          </a:xfrm>
          <a:prstGeom prst="rect">
            <a:avLst/>
          </a:prstGeom>
          <a:noFill/>
          <a:ln>
            <a:noFill/>
          </a:ln>
        </p:spPr>
        <p:txBody>
          <a:bodyPr wrap="square" rtlCol="0">
            <a:spAutoFit/>
          </a:bodyPr>
          <a:lstStyle/>
          <a:p>
            <a:pPr algn="ctr"/>
            <a:r>
              <a:rPr lang="it-IT" sz="1200" dirty="0" smtClean="0">
                <a:solidFill>
                  <a:schemeClr val="bg1"/>
                </a:solidFill>
              </a:rPr>
              <a:t>Piastra endoscopica</a:t>
            </a:r>
            <a:endParaRPr lang="it-IT" sz="1200" dirty="0">
              <a:solidFill>
                <a:schemeClr val="bg1"/>
              </a:solidFill>
            </a:endParaRPr>
          </a:p>
        </p:txBody>
      </p:sp>
      <p:sp>
        <p:nvSpPr>
          <p:cNvPr id="29" name="CasellaDiTesto 28"/>
          <p:cNvSpPr txBox="1"/>
          <p:nvPr/>
        </p:nvSpPr>
        <p:spPr>
          <a:xfrm>
            <a:off x="4788024" y="1599183"/>
            <a:ext cx="1080120" cy="461665"/>
          </a:xfrm>
          <a:prstGeom prst="rect">
            <a:avLst/>
          </a:prstGeom>
          <a:noFill/>
          <a:ln>
            <a:noFill/>
          </a:ln>
        </p:spPr>
        <p:txBody>
          <a:bodyPr wrap="square" rtlCol="0">
            <a:spAutoFit/>
          </a:bodyPr>
          <a:lstStyle/>
          <a:p>
            <a:pPr algn="ctr"/>
            <a:r>
              <a:rPr lang="it-IT" sz="1200" dirty="0" smtClean="0">
                <a:solidFill>
                  <a:schemeClr val="bg1"/>
                </a:solidFill>
              </a:rPr>
              <a:t>Fisiopatologia</a:t>
            </a:r>
          </a:p>
          <a:p>
            <a:pPr algn="ctr"/>
            <a:r>
              <a:rPr lang="it-IT" sz="1200" dirty="0" smtClean="0">
                <a:solidFill>
                  <a:schemeClr val="bg1"/>
                </a:solidFill>
              </a:rPr>
              <a:t>respiratoria</a:t>
            </a:r>
            <a:endParaRPr lang="it-IT" sz="1200" dirty="0">
              <a:solidFill>
                <a:schemeClr val="bg1"/>
              </a:solidFill>
            </a:endParaRPr>
          </a:p>
        </p:txBody>
      </p:sp>
      <p:sp>
        <p:nvSpPr>
          <p:cNvPr id="30" name="CasellaDiTesto 29"/>
          <p:cNvSpPr txBox="1"/>
          <p:nvPr/>
        </p:nvSpPr>
        <p:spPr>
          <a:xfrm>
            <a:off x="4139952" y="5877272"/>
            <a:ext cx="4355851" cy="307777"/>
          </a:xfrm>
          <a:prstGeom prst="rect">
            <a:avLst/>
          </a:prstGeom>
          <a:solidFill>
            <a:schemeClr val="tx2">
              <a:lumMod val="60000"/>
              <a:lumOff val="40000"/>
            </a:schemeClr>
          </a:solidFill>
          <a:ln>
            <a:noFill/>
          </a:ln>
        </p:spPr>
        <p:txBody>
          <a:bodyPr wrap="square" rtlCol="0">
            <a:spAutoFit/>
          </a:bodyPr>
          <a:lstStyle/>
          <a:p>
            <a:pPr algn="ctr"/>
            <a:r>
              <a:rPr lang="it-IT" sz="1400" dirty="0" smtClean="0">
                <a:solidFill>
                  <a:schemeClr val="bg1"/>
                </a:solidFill>
              </a:rPr>
              <a:t>Continuità assistenziale </a:t>
            </a:r>
            <a:r>
              <a:rPr lang="it-IT" sz="1400" dirty="0" err="1" smtClean="0">
                <a:solidFill>
                  <a:schemeClr val="bg1"/>
                </a:solidFill>
              </a:rPr>
              <a:t>pneumologica</a:t>
            </a:r>
            <a:endParaRPr lang="it-IT" sz="1400" dirty="0">
              <a:solidFill>
                <a:schemeClr val="bg1"/>
              </a:solidFill>
            </a:endParaRPr>
          </a:p>
        </p:txBody>
      </p:sp>
      <p:cxnSp>
        <p:nvCxnSpPr>
          <p:cNvPr id="31" name="Connettore 2 30"/>
          <p:cNvCxnSpPr/>
          <p:nvPr/>
        </p:nvCxnSpPr>
        <p:spPr>
          <a:xfrm>
            <a:off x="3203848" y="4725144"/>
            <a:ext cx="864096"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ttore 1 33"/>
          <p:cNvCxnSpPr/>
          <p:nvPr/>
        </p:nvCxnSpPr>
        <p:spPr>
          <a:xfrm flipV="1">
            <a:off x="3203848" y="4365104"/>
            <a:ext cx="0"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ttangolo 34"/>
          <p:cNvSpPr/>
          <p:nvPr/>
        </p:nvSpPr>
        <p:spPr>
          <a:xfrm>
            <a:off x="4067944" y="4725144"/>
            <a:ext cx="2160240" cy="307777"/>
          </a:xfrm>
          <a:prstGeom prst="rect">
            <a:avLst/>
          </a:prstGeom>
          <a:ln>
            <a:noFill/>
          </a:ln>
        </p:spPr>
        <p:txBody>
          <a:bodyPr wrap="square">
            <a:spAutoFit/>
          </a:bodyPr>
          <a:lstStyle/>
          <a:p>
            <a:pPr algn="ctr"/>
            <a:r>
              <a:rPr lang="it-IT" sz="1400" dirty="0" smtClean="0">
                <a:solidFill>
                  <a:schemeClr val="bg1"/>
                </a:solidFill>
              </a:rPr>
              <a:t>Unità cure intermedie</a:t>
            </a:r>
            <a:endParaRPr lang="it-IT" sz="1400" dirty="0">
              <a:solidFill>
                <a:schemeClr val="bg1"/>
              </a:solidFill>
            </a:endParaRPr>
          </a:p>
        </p:txBody>
      </p:sp>
      <p:sp>
        <p:nvSpPr>
          <p:cNvPr id="38" name="Rettangolo 37"/>
          <p:cNvSpPr/>
          <p:nvPr/>
        </p:nvSpPr>
        <p:spPr>
          <a:xfrm>
            <a:off x="755576" y="3717032"/>
            <a:ext cx="2736304" cy="307777"/>
          </a:xfrm>
          <a:prstGeom prst="rect">
            <a:avLst/>
          </a:prstGeom>
          <a:ln>
            <a:noFill/>
          </a:ln>
        </p:spPr>
        <p:txBody>
          <a:bodyPr wrap="square">
            <a:spAutoFit/>
          </a:bodyPr>
          <a:lstStyle/>
          <a:p>
            <a:pPr algn="ctr"/>
            <a:r>
              <a:rPr lang="it-IT" sz="1400" dirty="0" smtClean="0">
                <a:solidFill>
                  <a:schemeClr val="bg1"/>
                </a:solidFill>
              </a:rPr>
              <a:t>Area degenza acuti</a:t>
            </a:r>
            <a:endParaRPr lang="it-IT" sz="1400" dirty="0">
              <a:solidFill>
                <a:schemeClr val="bg1"/>
              </a:solidFill>
            </a:endParaRPr>
          </a:p>
        </p:txBody>
      </p:sp>
      <p:sp>
        <p:nvSpPr>
          <p:cNvPr id="45" name="Rettangolo 44"/>
          <p:cNvSpPr/>
          <p:nvPr/>
        </p:nvSpPr>
        <p:spPr>
          <a:xfrm>
            <a:off x="4067944" y="3212976"/>
            <a:ext cx="2160240" cy="93610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p:cNvSpPr/>
          <p:nvPr/>
        </p:nvSpPr>
        <p:spPr>
          <a:xfrm>
            <a:off x="4067944" y="3501008"/>
            <a:ext cx="2160240" cy="307777"/>
          </a:xfrm>
          <a:prstGeom prst="rect">
            <a:avLst/>
          </a:prstGeom>
          <a:ln>
            <a:noFill/>
          </a:ln>
        </p:spPr>
        <p:txBody>
          <a:bodyPr wrap="square">
            <a:spAutoFit/>
          </a:bodyPr>
          <a:lstStyle/>
          <a:p>
            <a:pPr algn="ctr"/>
            <a:r>
              <a:rPr lang="it-IT" sz="1400" dirty="0" smtClean="0">
                <a:solidFill>
                  <a:schemeClr val="bg1"/>
                </a:solidFill>
              </a:rPr>
              <a:t>Unità riabilitazione</a:t>
            </a:r>
            <a:endParaRPr lang="it-IT" sz="1400" dirty="0">
              <a:solidFill>
                <a:schemeClr val="bg1"/>
              </a:solidFill>
            </a:endParaRPr>
          </a:p>
        </p:txBody>
      </p:sp>
      <p:cxnSp>
        <p:nvCxnSpPr>
          <p:cNvPr id="52" name="Connettore 2 51"/>
          <p:cNvCxnSpPr>
            <a:endCxn id="51" idx="1"/>
          </p:cNvCxnSpPr>
          <p:nvPr/>
        </p:nvCxnSpPr>
        <p:spPr>
          <a:xfrm>
            <a:off x="3563888" y="3645024"/>
            <a:ext cx="504056" cy="987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7" name="Connettore 2 56"/>
          <p:cNvCxnSpPr/>
          <p:nvPr/>
        </p:nvCxnSpPr>
        <p:spPr>
          <a:xfrm>
            <a:off x="6228184" y="4869160"/>
            <a:ext cx="504056" cy="987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9" name="Connettore 2 68"/>
          <p:cNvCxnSpPr/>
          <p:nvPr/>
        </p:nvCxnSpPr>
        <p:spPr>
          <a:xfrm flipH="1" flipV="1">
            <a:off x="2267744" y="4356720"/>
            <a:ext cx="8384" cy="87248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2" name="Connettore 1 71"/>
          <p:cNvCxnSpPr/>
          <p:nvPr/>
        </p:nvCxnSpPr>
        <p:spPr>
          <a:xfrm flipV="1">
            <a:off x="7740352" y="2996952"/>
            <a:ext cx="0"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Rettangolo 55"/>
          <p:cNvSpPr/>
          <p:nvPr/>
        </p:nvSpPr>
        <p:spPr>
          <a:xfrm>
            <a:off x="6732240" y="3212976"/>
            <a:ext cx="2016224" cy="216024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4" name="Connettore 1 73"/>
          <p:cNvCxnSpPr/>
          <p:nvPr/>
        </p:nvCxnSpPr>
        <p:spPr>
          <a:xfrm>
            <a:off x="467544" y="2996952"/>
            <a:ext cx="727280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Connettore 1 78"/>
          <p:cNvCxnSpPr/>
          <p:nvPr/>
        </p:nvCxnSpPr>
        <p:spPr>
          <a:xfrm>
            <a:off x="467544" y="2996952"/>
            <a:ext cx="0" cy="3600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Connettore 2 80"/>
          <p:cNvCxnSpPr>
            <a:endCxn id="38" idx="1"/>
          </p:cNvCxnSpPr>
          <p:nvPr/>
        </p:nvCxnSpPr>
        <p:spPr>
          <a:xfrm>
            <a:off x="467544" y="3861048"/>
            <a:ext cx="288032" cy="987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2" name="Connettore 1 101"/>
          <p:cNvCxnSpPr/>
          <p:nvPr/>
        </p:nvCxnSpPr>
        <p:spPr>
          <a:xfrm>
            <a:off x="467544" y="6597352"/>
            <a:ext cx="73448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Connettore 1 106"/>
          <p:cNvCxnSpPr/>
          <p:nvPr/>
        </p:nvCxnSpPr>
        <p:spPr>
          <a:xfrm flipV="1">
            <a:off x="7812360" y="6309320"/>
            <a:ext cx="0" cy="2880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Connettore 2 112"/>
          <p:cNvCxnSpPr/>
          <p:nvPr/>
        </p:nvCxnSpPr>
        <p:spPr>
          <a:xfrm>
            <a:off x="467544" y="5661248"/>
            <a:ext cx="360040" cy="987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 name="AutoShape 12"/>
          <p:cNvSpPr>
            <a:spLocks noChangeArrowheads="1"/>
          </p:cNvSpPr>
          <p:nvPr/>
        </p:nvSpPr>
        <p:spPr bwMode="auto">
          <a:xfrm flipH="1">
            <a:off x="8929117" y="6624464"/>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p>
        </p:txBody>
      </p:sp>
      <p:cxnSp>
        <p:nvCxnSpPr>
          <p:cNvPr id="4" name="Connettore 1 3"/>
          <p:cNvCxnSpPr/>
          <p:nvPr/>
        </p:nvCxnSpPr>
        <p:spPr>
          <a:xfrm>
            <a:off x="611560" y="884914"/>
            <a:ext cx="84427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6732240" y="4139788"/>
            <a:ext cx="2016224" cy="369332"/>
          </a:xfrm>
          <a:prstGeom prst="rect">
            <a:avLst/>
          </a:prstGeom>
          <a:noFill/>
        </p:spPr>
        <p:txBody>
          <a:bodyPr wrap="square" rtlCol="0">
            <a:spAutoFit/>
          </a:bodyPr>
          <a:lstStyle/>
          <a:p>
            <a:pPr algn="ctr"/>
            <a:r>
              <a:rPr lang="it-IT" dirty="0" smtClean="0"/>
              <a:t>Domicilio</a:t>
            </a:r>
            <a:endParaRPr lang="it-IT" dirty="0"/>
          </a:p>
        </p:txBody>
      </p:sp>
      <p:sp>
        <p:nvSpPr>
          <p:cNvPr id="36" name="Rettangolo arrotondato 35"/>
          <p:cNvSpPr/>
          <p:nvPr/>
        </p:nvSpPr>
        <p:spPr>
          <a:xfrm>
            <a:off x="611560" y="1052736"/>
            <a:ext cx="1584176" cy="576064"/>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CasellaDiTesto 36"/>
          <p:cNvSpPr txBox="1"/>
          <p:nvPr/>
        </p:nvSpPr>
        <p:spPr>
          <a:xfrm>
            <a:off x="611560" y="1146230"/>
            <a:ext cx="1584176" cy="338554"/>
          </a:xfrm>
          <a:prstGeom prst="rect">
            <a:avLst/>
          </a:prstGeom>
          <a:noFill/>
        </p:spPr>
        <p:txBody>
          <a:bodyPr wrap="square" rtlCol="0">
            <a:spAutoFit/>
          </a:bodyPr>
          <a:lstStyle/>
          <a:p>
            <a:pPr algn="ctr"/>
            <a:r>
              <a:rPr lang="it-IT" sz="1600" dirty="0" smtClean="0">
                <a:solidFill>
                  <a:schemeClr val="bg1"/>
                </a:solidFill>
              </a:rPr>
              <a:t>Intensità di cura</a:t>
            </a:r>
            <a:endParaRPr lang="it-IT" sz="1600" dirty="0">
              <a:solidFill>
                <a:schemeClr val="bg1"/>
              </a:solidFill>
            </a:endParaRPr>
          </a:p>
        </p:txBody>
      </p:sp>
    </p:spTree>
    <p:extLst>
      <p:ext uri="{BB962C8B-B14F-4D97-AF65-F5344CB8AC3E}">
        <p14:creationId xmlns:p14="http://schemas.microsoft.com/office/powerpoint/2010/main" val="1117652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cxnSp>
        <p:nvCxnSpPr>
          <p:cNvPr id="41" name="Connettore 2 40"/>
          <p:cNvCxnSpPr/>
          <p:nvPr/>
        </p:nvCxnSpPr>
        <p:spPr>
          <a:xfrm flipV="1">
            <a:off x="5076056" y="4149080"/>
            <a:ext cx="0" cy="36004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827584" y="5229200"/>
            <a:ext cx="2808312" cy="93610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sp>
        <p:nvSpPr>
          <p:cNvPr id="2" name="Rettangolo 1"/>
          <p:cNvSpPr/>
          <p:nvPr/>
        </p:nvSpPr>
        <p:spPr>
          <a:xfrm>
            <a:off x="899593" y="5517232"/>
            <a:ext cx="2736304" cy="307777"/>
          </a:xfrm>
          <a:prstGeom prst="rect">
            <a:avLst/>
          </a:prstGeom>
          <a:ln>
            <a:noFill/>
          </a:ln>
        </p:spPr>
        <p:txBody>
          <a:bodyPr wrap="square">
            <a:spAutoFit/>
          </a:bodyPr>
          <a:lstStyle/>
          <a:p>
            <a:r>
              <a:rPr lang="it-IT" sz="1400" dirty="0" smtClean="0">
                <a:solidFill>
                  <a:schemeClr val="bg1"/>
                </a:solidFill>
              </a:rPr>
              <a:t>Area Sub-Intensiva </a:t>
            </a:r>
            <a:r>
              <a:rPr lang="it-IT" sz="1400" dirty="0" err="1" smtClean="0">
                <a:solidFill>
                  <a:schemeClr val="bg1"/>
                </a:solidFill>
              </a:rPr>
              <a:t>Polispecialistica</a:t>
            </a:r>
            <a:endParaRPr lang="it-IT" sz="1400" dirty="0">
              <a:solidFill>
                <a:schemeClr val="bg1"/>
              </a:solidFill>
            </a:endParaRPr>
          </a:p>
        </p:txBody>
      </p:sp>
      <p:sp>
        <p:nvSpPr>
          <p:cNvPr id="8" name="Rettangolo 7"/>
          <p:cNvSpPr/>
          <p:nvPr/>
        </p:nvSpPr>
        <p:spPr>
          <a:xfrm>
            <a:off x="755576" y="3429000"/>
            <a:ext cx="2808312" cy="93610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4067944" y="4437112"/>
            <a:ext cx="2160240" cy="93610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4067944" y="5733256"/>
            <a:ext cx="4608512" cy="576064"/>
          </a:xfrm>
          <a:prstGeom prst="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2 11"/>
          <p:cNvCxnSpPr/>
          <p:nvPr/>
        </p:nvCxnSpPr>
        <p:spPr>
          <a:xfrm>
            <a:off x="1979712" y="4365104"/>
            <a:ext cx="0" cy="86409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72008" y="116632"/>
            <a:ext cx="9180512" cy="584775"/>
          </a:xfrm>
          <a:prstGeom prst="rect">
            <a:avLst/>
          </a:prstGeom>
          <a:noFill/>
        </p:spPr>
        <p:txBody>
          <a:bodyPr wrap="square" rtlCol="0">
            <a:spAutoFit/>
          </a:bodyPr>
          <a:lstStyle/>
          <a:p>
            <a:r>
              <a:rPr lang="it-IT" sz="3200" dirty="0" smtClean="0">
                <a:solidFill>
                  <a:schemeClr val="bg1"/>
                </a:solidFill>
              </a:rPr>
              <a:t>     Struttura Pneumologica (</a:t>
            </a:r>
            <a:r>
              <a:rPr lang="it-IT" sz="3200" dirty="0" err="1" smtClean="0">
                <a:solidFill>
                  <a:schemeClr val="bg1"/>
                </a:solidFill>
              </a:rPr>
              <a:t>spoke</a:t>
            </a:r>
            <a:r>
              <a:rPr lang="it-IT" sz="3200" dirty="0" smtClean="0">
                <a:solidFill>
                  <a:schemeClr val="bg1"/>
                </a:solidFill>
              </a:rPr>
              <a:t>) </a:t>
            </a:r>
            <a:r>
              <a:rPr lang="it-IT" sz="2400" dirty="0" smtClean="0">
                <a:solidFill>
                  <a:schemeClr val="bg1"/>
                </a:solidFill>
              </a:rPr>
              <a:t>– Ipotesi organizzativa</a:t>
            </a:r>
            <a:endParaRPr lang="it-IT" sz="2400" dirty="0">
              <a:solidFill>
                <a:schemeClr val="bg1"/>
              </a:solidFill>
            </a:endParaRPr>
          </a:p>
        </p:txBody>
      </p:sp>
      <p:sp>
        <p:nvSpPr>
          <p:cNvPr id="26" name="Ovale 25"/>
          <p:cNvSpPr/>
          <p:nvPr/>
        </p:nvSpPr>
        <p:spPr>
          <a:xfrm>
            <a:off x="4716016" y="1268760"/>
            <a:ext cx="1224136" cy="1152128"/>
          </a:xfrm>
          <a:prstGeom prst="ellipse">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p:cNvSpPr txBox="1"/>
          <p:nvPr/>
        </p:nvSpPr>
        <p:spPr>
          <a:xfrm>
            <a:off x="4788024" y="1599183"/>
            <a:ext cx="1080120" cy="461665"/>
          </a:xfrm>
          <a:prstGeom prst="rect">
            <a:avLst/>
          </a:prstGeom>
          <a:noFill/>
          <a:ln>
            <a:noFill/>
          </a:ln>
        </p:spPr>
        <p:txBody>
          <a:bodyPr wrap="square" rtlCol="0">
            <a:spAutoFit/>
          </a:bodyPr>
          <a:lstStyle/>
          <a:p>
            <a:pPr algn="ctr"/>
            <a:r>
              <a:rPr lang="it-IT" sz="1200" dirty="0" smtClean="0">
                <a:solidFill>
                  <a:schemeClr val="bg1"/>
                </a:solidFill>
              </a:rPr>
              <a:t>Fisiopatologia</a:t>
            </a:r>
          </a:p>
          <a:p>
            <a:pPr algn="ctr"/>
            <a:r>
              <a:rPr lang="it-IT" sz="1200" dirty="0" smtClean="0">
                <a:solidFill>
                  <a:schemeClr val="bg1"/>
                </a:solidFill>
              </a:rPr>
              <a:t>respiratoria</a:t>
            </a:r>
            <a:endParaRPr lang="it-IT" sz="1200" dirty="0">
              <a:solidFill>
                <a:schemeClr val="bg1"/>
              </a:solidFill>
            </a:endParaRPr>
          </a:p>
        </p:txBody>
      </p:sp>
      <p:sp>
        <p:nvSpPr>
          <p:cNvPr id="30" name="CasellaDiTesto 29"/>
          <p:cNvSpPr txBox="1"/>
          <p:nvPr/>
        </p:nvSpPr>
        <p:spPr>
          <a:xfrm>
            <a:off x="4139952" y="5877272"/>
            <a:ext cx="4355851" cy="307777"/>
          </a:xfrm>
          <a:prstGeom prst="rect">
            <a:avLst/>
          </a:prstGeom>
          <a:solidFill>
            <a:schemeClr val="tx2">
              <a:lumMod val="60000"/>
              <a:lumOff val="40000"/>
            </a:schemeClr>
          </a:solidFill>
          <a:ln>
            <a:noFill/>
          </a:ln>
        </p:spPr>
        <p:txBody>
          <a:bodyPr wrap="square" rtlCol="0">
            <a:spAutoFit/>
          </a:bodyPr>
          <a:lstStyle/>
          <a:p>
            <a:pPr algn="ctr"/>
            <a:r>
              <a:rPr lang="it-IT" sz="1400" dirty="0" smtClean="0">
                <a:solidFill>
                  <a:schemeClr val="bg1"/>
                </a:solidFill>
              </a:rPr>
              <a:t>Continuità assistenziale </a:t>
            </a:r>
            <a:r>
              <a:rPr lang="it-IT" sz="1400" dirty="0" err="1" smtClean="0">
                <a:solidFill>
                  <a:schemeClr val="bg1"/>
                </a:solidFill>
              </a:rPr>
              <a:t>pneumologica</a:t>
            </a:r>
            <a:endParaRPr lang="it-IT" sz="1400" dirty="0">
              <a:solidFill>
                <a:schemeClr val="bg1"/>
              </a:solidFill>
            </a:endParaRPr>
          </a:p>
        </p:txBody>
      </p:sp>
      <p:cxnSp>
        <p:nvCxnSpPr>
          <p:cNvPr id="31" name="Connettore 2 30"/>
          <p:cNvCxnSpPr/>
          <p:nvPr/>
        </p:nvCxnSpPr>
        <p:spPr>
          <a:xfrm>
            <a:off x="3203848" y="4725144"/>
            <a:ext cx="864096"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ttore 1 33"/>
          <p:cNvCxnSpPr/>
          <p:nvPr/>
        </p:nvCxnSpPr>
        <p:spPr>
          <a:xfrm flipV="1">
            <a:off x="3203848" y="4365104"/>
            <a:ext cx="0"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ttangolo 34"/>
          <p:cNvSpPr/>
          <p:nvPr/>
        </p:nvSpPr>
        <p:spPr>
          <a:xfrm>
            <a:off x="4067944" y="4725144"/>
            <a:ext cx="2160240" cy="307777"/>
          </a:xfrm>
          <a:prstGeom prst="rect">
            <a:avLst/>
          </a:prstGeom>
          <a:ln>
            <a:noFill/>
          </a:ln>
        </p:spPr>
        <p:txBody>
          <a:bodyPr wrap="square">
            <a:spAutoFit/>
          </a:bodyPr>
          <a:lstStyle/>
          <a:p>
            <a:pPr algn="ctr"/>
            <a:r>
              <a:rPr lang="it-IT" sz="1400" dirty="0" smtClean="0">
                <a:solidFill>
                  <a:schemeClr val="bg1"/>
                </a:solidFill>
              </a:rPr>
              <a:t>Unità cure intermedie</a:t>
            </a:r>
            <a:endParaRPr lang="it-IT" sz="1400" dirty="0">
              <a:solidFill>
                <a:schemeClr val="bg1"/>
              </a:solidFill>
            </a:endParaRPr>
          </a:p>
        </p:txBody>
      </p:sp>
      <p:sp>
        <p:nvSpPr>
          <p:cNvPr id="38" name="Rettangolo 37"/>
          <p:cNvSpPr/>
          <p:nvPr/>
        </p:nvSpPr>
        <p:spPr>
          <a:xfrm>
            <a:off x="755576" y="3717032"/>
            <a:ext cx="2736304" cy="307777"/>
          </a:xfrm>
          <a:prstGeom prst="rect">
            <a:avLst/>
          </a:prstGeom>
          <a:ln>
            <a:noFill/>
          </a:ln>
        </p:spPr>
        <p:txBody>
          <a:bodyPr wrap="square">
            <a:spAutoFit/>
          </a:bodyPr>
          <a:lstStyle/>
          <a:p>
            <a:pPr algn="ctr"/>
            <a:r>
              <a:rPr lang="it-IT" sz="1400" dirty="0" smtClean="0">
                <a:solidFill>
                  <a:schemeClr val="bg1"/>
                </a:solidFill>
              </a:rPr>
              <a:t>Area degenza acuti</a:t>
            </a:r>
            <a:endParaRPr lang="it-IT" sz="1400" dirty="0">
              <a:solidFill>
                <a:schemeClr val="bg1"/>
              </a:solidFill>
            </a:endParaRPr>
          </a:p>
        </p:txBody>
      </p:sp>
      <p:sp>
        <p:nvSpPr>
          <p:cNvPr id="45" name="Rettangolo 44"/>
          <p:cNvSpPr/>
          <p:nvPr/>
        </p:nvSpPr>
        <p:spPr>
          <a:xfrm>
            <a:off x="4067944" y="3212976"/>
            <a:ext cx="2160240" cy="936104"/>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p:cNvSpPr/>
          <p:nvPr/>
        </p:nvSpPr>
        <p:spPr>
          <a:xfrm>
            <a:off x="4067944" y="3501008"/>
            <a:ext cx="2160240" cy="307777"/>
          </a:xfrm>
          <a:prstGeom prst="rect">
            <a:avLst/>
          </a:prstGeom>
          <a:ln>
            <a:noFill/>
          </a:ln>
        </p:spPr>
        <p:txBody>
          <a:bodyPr wrap="square">
            <a:spAutoFit/>
          </a:bodyPr>
          <a:lstStyle/>
          <a:p>
            <a:pPr algn="ctr"/>
            <a:r>
              <a:rPr lang="it-IT" sz="1400" dirty="0" smtClean="0">
                <a:solidFill>
                  <a:schemeClr val="bg1"/>
                </a:solidFill>
              </a:rPr>
              <a:t>Unità riabilitazione</a:t>
            </a:r>
            <a:endParaRPr lang="it-IT" sz="1400" dirty="0">
              <a:solidFill>
                <a:schemeClr val="bg1"/>
              </a:solidFill>
            </a:endParaRPr>
          </a:p>
        </p:txBody>
      </p:sp>
      <p:cxnSp>
        <p:nvCxnSpPr>
          <p:cNvPr id="52" name="Connettore 2 51"/>
          <p:cNvCxnSpPr>
            <a:endCxn id="51" idx="1"/>
          </p:cNvCxnSpPr>
          <p:nvPr/>
        </p:nvCxnSpPr>
        <p:spPr>
          <a:xfrm>
            <a:off x="3563888" y="3645024"/>
            <a:ext cx="504056" cy="987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7" name="Connettore 2 56"/>
          <p:cNvCxnSpPr/>
          <p:nvPr/>
        </p:nvCxnSpPr>
        <p:spPr>
          <a:xfrm>
            <a:off x="6228184" y="4869160"/>
            <a:ext cx="504056" cy="987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9" name="Connettore 2 68"/>
          <p:cNvCxnSpPr/>
          <p:nvPr/>
        </p:nvCxnSpPr>
        <p:spPr>
          <a:xfrm flipH="1" flipV="1">
            <a:off x="2267744" y="4356720"/>
            <a:ext cx="8384" cy="87248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2" name="Connettore 1 71"/>
          <p:cNvCxnSpPr/>
          <p:nvPr/>
        </p:nvCxnSpPr>
        <p:spPr>
          <a:xfrm flipV="1">
            <a:off x="7740352" y="2996952"/>
            <a:ext cx="0"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Rettangolo 55"/>
          <p:cNvSpPr/>
          <p:nvPr/>
        </p:nvSpPr>
        <p:spPr>
          <a:xfrm>
            <a:off x="6732240" y="3212976"/>
            <a:ext cx="2016224" cy="216024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4" name="Connettore 1 73"/>
          <p:cNvCxnSpPr/>
          <p:nvPr/>
        </p:nvCxnSpPr>
        <p:spPr>
          <a:xfrm>
            <a:off x="467544" y="2996952"/>
            <a:ext cx="727280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Connettore 1 78"/>
          <p:cNvCxnSpPr/>
          <p:nvPr/>
        </p:nvCxnSpPr>
        <p:spPr>
          <a:xfrm>
            <a:off x="467544" y="2996952"/>
            <a:ext cx="0" cy="3600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Connettore 2 80"/>
          <p:cNvCxnSpPr>
            <a:endCxn id="38" idx="1"/>
          </p:cNvCxnSpPr>
          <p:nvPr/>
        </p:nvCxnSpPr>
        <p:spPr>
          <a:xfrm>
            <a:off x="467544" y="3861048"/>
            <a:ext cx="288032" cy="987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2" name="Connettore 1 101"/>
          <p:cNvCxnSpPr/>
          <p:nvPr/>
        </p:nvCxnSpPr>
        <p:spPr>
          <a:xfrm>
            <a:off x="467544" y="6597352"/>
            <a:ext cx="73448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Connettore 1 106"/>
          <p:cNvCxnSpPr/>
          <p:nvPr/>
        </p:nvCxnSpPr>
        <p:spPr>
          <a:xfrm flipV="1">
            <a:off x="7812360" y="6309320"/>
            <a:ext cx="0" cy="2880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Connettore 2 112"/>
          <p:cNvCxnSpPr/>
          <p:nvPr/>
        </p:nvCxnSpPr>
        <p:spPr>
          <a:xfrm>
            <a:off x="467544" y="5661248"/>
            <a:ext cx="360040" cy="987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 name="AutoShape 12"/>
          <p:cNvSpPr>
            <a:spLocks noChangeArrowheads="1"/>
          </p:cNvSpPr>
          <p:nvPr/>
        </p:nvSpPr>
        <p:spPr bwMode="auto">
          <a:xfrm flipH="1">
            <a:off x="8929117" y="6624464"/>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p>
        </p:txBody>
      </p:sp>
      <p:cxnSp>
        <p:nvCxnSpPr>
          <p:cNvPr id="4" name="Connettore 1 3"/>
          <p:cNvCxnSpPr/>
          <p:nvPr/>
        </p:nvCxnSpPr>
        <p:spPr>
          <a:xfrm>
            <a:off x="611560" y="884914"/>
            <a:ext cx="84427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6732240" y="4139788"/>
            <a:ext cx="2016224" cy="369332"/>
          </a:xfrm>
          <a:prstGeom prst="rect">
            <a:avLst/>
          </a:prstGeom>
          <a:noFill/>
        </p:spPr>
        <p:txBody>
          <a:bodyPr wrap="square" rtlCol="0">
            <a:spAutoFit/>
          </a:bodyPr>
          <a:lstStyle/>
          <a:p>
            <a:pPr algn="ctr"/>
            <a:r>
              <a:rPr lang="it-IT" dirty="0" smtClean="0"/>
              <a:t>Domicilio</a:t>
            </a:r>
            <a:endParaRPr lang="it-IT" dirty="0"/>
          </a:p>
        </p:txBody>
      </p:sp>
      <p:sp>
        <p:nvSpPr>
          <p:cNvPr id="40" name="Ovale 39"/>
          <p:cNvSpPr/>
          <p:nvPr/>
        </p:nvSpPr>
        <p:spPr>
          <a:xfrm>
            <a:off x="2195736" y="1196752"/>
            <a:ext cx="2232248" cy="2088232"/>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p:cNvSpPr txBox="1"/>
          <p:nvPr/>
        </p:nvSpPr>
        <p:spPr>
          <a:xfrm>
            <a:off x="2195736" y="1772816"/>
            <a:ext cx="2232248" cy="830997"/>
          </a:xfrm>
          <a:prstGeom prst="rect">
            <a:avLst/>
          </a:prstGeom>
          <a:noFill/>
          <a:ln>
            <a:noFill/>
          </a:ln>
        </p:spPr>
        <p:txBody>
          <a:bodyPr wrap="square" rtlCol="0">
            <a:spAutoFit/>
          </a:bodyPr>
          <a:lstStyle/>
          <a:p>
            <a:pPr algn="ctr"/>
            <a:r>
              <a:rPr lang="it-IT" sz="2400" dirty="0" smtClean="0">
                <a:solidFill>
                  <a:schemeClr val="bg1"/>
                </a:solidFill>
              </a:rPr>
              <a:t>Piastra endoscopica</a:t>
            </a:r>
            <a:endParaRPr lang="it-IT" sz="2400" dirty="0">
              <a:solidFill>
                <a:schemeClr val="bg1"/>
              </a:solidFill>
            </a:endParaRPr>
          </a:p>
        </p:txBody>
      </p:sp>
      <p:sp>
        <p:nvSpPr>
          <p:cNvPr id="36" name="Rettangolo arrotondato 35"/>
          <p:cNvSpPr/>
          <p:nvPr/>
        </p:nvSpPr>
        <p:spPr>
          <a:xfrm>
            <a:off x="611560" y="1052736"/>
            <a:ext cx="1584176" cy="576064"/>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CasellaDiTesto 36"/>
          <p:cNvSpPr txBox="1"/>
          <p:nvPr/>
        </p:nvSpPr>
        <p:spPr>
          <a:xfrm>
            <a:off x="611560" y="1146230"/>
            <a:ext cx="1584176" cy="338554"/>
          </a:xfrm>
          <a:prstGeom prst="rect">
            <a:avLst/>
          </a:prstGeom>
          <a:noFill/>
        </p:spPr>
        <p:txBody>
          <a:bodyPr wrap="square" rtlCol="0">
            <a:spAutoFit/>
          </a:bodyPr>
          <a:lstStyle/>
          <a:p>
            <a:pPr algn="ctr"/>
            <a:r>
              <a:rPr lang="it-IT" sz="1600" dirty="0" smtClean="0">
                <a:solidFill>
                  <a:schemeClr val="bg1"/>
                </a:solidFill>
              </a:rPr>
              <a:t>Intensità di cura</a:t>
            </a:r>
            <a:endParaRPr lang="it-IT" sz="1600" dirty="0">
              <a:solidFill>
                <a:schemeClr val="bg1"/>
              </a:solidFill>
            </a:endParaRPr>
          </a:p>
        </p:txBody>
      </p:sp>
    </p:spTree>
    <p:extLst>
      <p:ext uri="{BB962C8B-B14F-4D97-AF65-F5344CB8AC3E}">
        <p14:creationId xmlns:p14="http://schemas.microsoft.com/office/powerpoint/2010/main" val="1117652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15616" y="2060848"/>
            <a:ext cx="8028384" cy="2862322"/>
          </a:xfrm>
          <a:prstGeom prst="rect">
            <a:avLst/>
          </a:prstGeom>
        </p:spPr>
        <p:txBody>
          <a:bodyPr wrap="square">
            <a:spAutoFit/>
          </a:bodyPr>
          <a:lstStyle/>
          <a:p>
            <a:pPr>
              <a:lnSpc>
                <a:spcPts val="3600"/>
              </a:lnSpc>
            </a:pPr>
            <a:r>
              <a:rPr lang="it-IT" altLang="it-IT" sz="2800" dirty="0" smtClean="0"/>
              <a:t>L’ospedale  per intensità di cura non è concepibile senza la contestuale riprogettazione dell’altro elemento del sistema sanitario, </a:t>
            </a:r>
            <a:r>
              <a:rPr lang="it-IT" altLang="it-IT" sz="2800" b="1" dirty="0" smtClean="0"/>
              <a:t>il territorio</a:t>
            </a:r>
            <a:r>
              <a:rPr lang="it-IT" altLang="it-IT" sz="2800" dirty="0" smtClean="0"/>
              <a:t>, con il quale è necessario attivare sistemi operativi d’integrazione di processo, per assicurare la continuità di percorso.</a:t>
            </a:r>
            <a:endParaRPr lang="it-IT" sz="2800" dirty="0"/>
          </a:p>
        </p:txBody>
      </p:sp>
      <p:sp>
        <p:nvSpPr>
          <p:cNvPr id="3" name="Rettangolo arrotondato 2"/>
          <p:cNvSpPr/>
          <p:nvPr/>
        </p:nvSpPr>
        <p:spPr>
          <a:xfrm>
            <a:off x="467544" y="476672"/>
            <a:ext cx="1584176" cy="576064"/>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467544" y="570166"/>
            <a:ext cx="1584176" cy="338554"/>
          </a:xfrm>
          <a:prstGeom prst="rect">
            <a:avLst/>
          </a:prstGeom>
          <a:noFill/>
        </p:spPr>
        <p:txBody>
          <a:bodyPr wrap="square" rtlCol="0">
            <a:spAutoFit/>
          </a:bodyPr>
          <a:lstStyle/>
          <a:p>
            <a:pPr algn="ctr"/>
            <a:r>
              <a:rPr lang="it-IT" sz="1600" dirty="0" smtClean="0">
                <a:solidFill>
                  <a:schemeClr val="bg1"/>
                </a:solidFill>
              </a:rPr>
              <a:t>Intensità di cura</a:t>
            </a:r>
            <a:endParaRPr lang="it-IT" sz="1600" dirty="0">
              <a:solidFill>
                <a:schemeClr val="bg1"/>
              </a:solidFill>
            </a:endParaRPr>
          </a:p>
        </p:txBody>
      </p:sp>
      <p:sp>
        <p:nvSpPr>
          <p:cNvPr id="5" name="AutoShape 13"/>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ltLang="it-IT">
              <a:solidFill>
                <a:srgbClr val="FF3300"/>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11560" y="1196752"/>
            <a:ext cx="8280920" cy="4998612"/>
          </a:xfrm>
          <a:prstGeom prst="rect">
            <a:avLst/>
          </a:prstGeom>
        </p:spPr>
        <p:txBody>
          <a:bodyPr wrap="square">
            <a:spAutoFit/>
          </a:bodyPr>
          <a:lstStyle/>
          <a:p>
            <a:pPr>
              <a:lnSpc>
                <a:spcPts val="3500"/>
              </a:lnSpc>
            </a:pPr>
            <a:r>
              <a:rPr lang="it-IT" sz="2400" dirty="0" smtClean="0">
                <a:solidFill>
                  <a:schemeClr val="bg1">
                    <a:lumMod val="85000"/>
                  </a:schemeClr>
                </a:solidFill>
              </a:rPr>
              <a:t>“L’area della cronicità, in progressiva crescita, è senza dubbio il tema meritevole di maggiori attenzioni sia in considerazione degli impatti sulla qualità e sulla continuità dell’assistenza erogata, sia in quanto assorbe più della metà del fabbisogno di servizi e di risorse</a:t>
            </a:r>
            <a:r>
              <a:rPr lang="it-IT" sz="2400" dirty="0" smtClean="0">
                <a:solidFill>
                  <a:schemeClr val="bg1">
                    <a:lumMod val="75000"/>
                  </a:schemeClr>
                </a:solidFill>
              </a:rPr>
              <a:t>. </a:t>
            </a:r>
            <a:r>
              <a:rPr lang="it-IT" sz="2400" dirty="0" smtClean="0"/>
              <a:t>Si avverte, perciò, l’esigenza di definire nuovi modelli assistenziali caratterizzati da un approccio multidisciplinare ed interdisciplinare, </a:t>
            </a:r>
            <a:r>
              <a:rPr lang="it-IT" sz="2400" dirty="0" smtClean="0">
                <a:solidFill>
                  <a:schemeClr val="bg1">
                    <a:lumMod val="85000"/>
                  </a:schemeClr>
                </a:solidFill>
              </a:rPr>
              <a:t>in grado di porre in essere meccanismi di integrazione delle prestazioni sanitarie e sociali territoriali ed ospedaliere,</a:t>
            </a:r>
            <a:r>
              <a:rPr lang="it-IT" sz="2400" dirty="0" smtClean="0">
                <a:solidFill>
                  <a:schemeClr val="bg1">
                    <a:lumMod val="75000"/>
                  </a:schemeClr>
                </a:solidFill>
              </a:rPr>
              <a:t> </a:t>
            </a:r>
            <a:r>
              <a:rPr lang="it-IT" sz="2400" dirty="0" smtClean="0"/>
              <a:t>favorendo la continuità delle cure e ricorrendo a misure assistenziali ed organizzative di chiara evidenza scientifica ed efficacia.”</a:t>
            </a:r>
            <a:endParaRPr lang="it-IT" sz="2400" dirty="0"/>
          </a:p>
        </p:txBody>
      </p:sp>
      <p:sp>
        <p:nvSpPr>
          <p:cNvPr id="5" name="Rettangolo 4"/>
          <p:cNvSpPr/>
          <p:nvPr/>
        </p:nvSpPr>
        <p:spPr>
          <a:xfrm>
            <a:off x="611560" y="260648"/>
            <a:ext cx="8532440" cy="523220"/>
          </a:xfrm>
          <a:prstGeom prst="rect">
            <a:avLst/>
          </a:prstGeom>
        </p:spPr>
        <p:txBody>
          <a:bodyPr wrap="square">
            <a:spAutoFit/>
          </a:bodyPr>
          <a:lstStyle/>
          <a:p>
            <a:r>
              <a:rPr lang="it-IT" sz="2800" dirty="0" smtClean="0"/>
              <a:t>Nuovi modelli organizzativi dell’assistenza territoriale </a:t>
            </a:r>
            <a:endParaRPr lang="it-IT" sz="2800" dirty="0"/>
          </a:p>
        </p:txBody>
      </p:sp>
      <p:sp>
        <p:nvSpPr>
          <p:cNvPr id="6" name="AutoShape 13"/>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a:effectLst/>
        </p:spPr>
        <p:txBody>
          <a:bodyPr wrap="none" anchor="ctr"/>
          <a:lstStyle/>
          <a:p>
            <a:pPr algn="ctr"/>
            <a:endParaRPr lang="it-IT" altLang="it-IT">
              <a:solidFill>
                <a:srgbClr val="FF3300"/>
              </a:solidFill>
            </a:endParaRPr>
          </a:p>
        </p:txBody>
      </p:sp>
      <p:sp>
        <p:nvSpPr>
          <p:cNvPr id="7" name="Rettangolo 6"/>
          <p:cNvSpPr/>
          <p:nvPr/>
        </p:nvSpPr>
        <p:spPr>
          <a:xfrm>
            <a:off x="5868144" y="6381328"/>
            <a:ext cx="3275856" cy="246221"/>
          </a:xfrm>
          <a:prstGeom prst="rect">
            <a:avLst/>
          </a:prstGeom>
        </p:spPr>
        <p:txBody>
          <a:bodyPr wrap="square">
            <a:spAutoFit/>
          </a:bodyPr>
          <a:lstStyle/>
          <a:p>
            <a:r>
              <a:rPr lang="it-IT" sz="1000" dirty="0" smtClean="0"/>
              <a:t>Piano Socio-Sanitario Regionale Veneto 2012-2016 </a:t>
            </a:r>
            <a:endParaRPr lang="it-IT" sz="1000" dirty="0"/>
          </a:p>
        </p:txBody>
      </p:sp>
      <p:cxnSp>
        <p:nvCxnSpPr>
          <p:cNvPr id="9" name="Connettore 1 8"/>
          <p:cNvCxnSpPr/>
          <p:nvPr/>
        </p:nvCxnSpPr>
        <p:spPr>
          <a:xfrm>
            <a:off x="755576" y="908720"/>
            <a:ext cx="838842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682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ttangolo 3"/>
          <p:cNvSpPr/>
          <p:nvPr/>
        </p:nvSpPr>
        <p:spPr>
          <a:xfrm>
            <a:off x="467544" y="2564904"/>
            <a:ext cx="8424936" cy="1858201"/>
          </a:xfrm>
          <a:prstGeom prst="rect">
            <a:avLst/>
          </a:prstGeom>
        </p:spPr>
        <p:txBody>
          <a:bodyPr wrap="square">
            <a:spAutoFit/>
          </a:bodyPr>
          <a:lstStyle/>
          <a:p>
            <a:pPr>
              <a:lnSpc>
                <a:spcPts val="4700"/>
              </a:lnSpc>
            </a:pPr>
            <a:r>
              <a:rPr lang="it-IT" sz="2800" dirty="0">
                <a:solidFill>
                  <a:schemeClr val="bg1"/>
                </a:solidFill>
              </a:rPr>
              <a:t>La continuità assistenziale è un sistema integrato di </a:t>
            </a:r>
            <a:r>
              <a:rPr lang="it-IT" sz="2800" dirty="0" smtClean="0">
                <a:solidFill>
                  <a:schemeClr val="bg1"/>
                </a:solidFill>
              </a:rPr>
              <a:t>accompagnamento del </a:t>
            </a:r>
            <a:r>
              <a:rPr lang="it-IT" sz="2800" dirty="0">
                <a:solidFill>
                  <a:schemeClr val="bg1"/>
                </a:solidFill>
              </a:rPr>
              <a:t>malato nelle sue diverse fasi </a:t>
            </a:r>
            <a:r>
              <a:rPr lang="it-IT" sz="2800" dirty="0" smtClean="0">
                <a:solidFill>
                  <a:schemeClr val="bg1"/>
                </a:solidFill>
              </a:rPr>
              <a:t>del bisogno.</a:t>
            </a:r>
            <a:endParaRPr lang="it-IT" sz="2800" dirty="0">
              <a:solidFill>
                <a:schemeClr val="bg1"/>
              </a:solidFill>
            </a:endParaRPr>
          </a:p>
        </p:txBody>
      </p:sp>
      <p:sp>
        <p:nvSpPr>
          <p:cNvPr id="5" name="Rettangolo 4"/>
          <p:cNvSpPr/>
          <p:nvPr/>
        </p:nvSpPr>
        <p:spPr>
          <a:xfrm>
            <a:off x="6300192" y="4509120"/>
            <a:ext cx="2286000" cy="553998"/>
          </a:xfrm>
          <a:prstGeom prst="rect">
            <a:avLst/>
          </a:prstGeom>
        </p:spPr>
        <p:txBody>
          <a:bodyPr wrap="square">
            <a:spAutoFit/>
          </a:bodyPr>
          <a:lstStyle/>
          <a:p>
            <a:r>
              <a:rPr lang="en-US" sz="1000" dirty="0">
                <a:solidFill>
                  <a:schemeClr val="bg1"/>
                </a:solidFill>
              </a:rPr>
              <a:t>Freer SD. </a:t>
            </a:r>
            <a:endParaRPr lang="en-US" sz="1000" dirty="0" smtClean="0">
              <a:solidFill>
                <a:schemeClr val="bg1"/>
              </a:solidFill>
            </a:endParaRPr>
          </a:p>
          <a:p>
            <a:r>
              <a:rPr lang="en-US" sz="1000" b="1" dirty="0" smtClean="0">
                <a:solidFill>
                  <a:schemeClr val="bg1"/>
                </a:solidFill>
              </a:rPr>
              <a:t>Whither </a:t>
            </a:r>
            <a:r>
              <a:rPr lang="en-US" sz="1000" b="1" dirty="0">
                <a:solidFill>
                  <a:schemeClr val="bg1"/>
                </a:solidFill>
              </a:rPr>
              <a:t>continuity of care? </a:t>
            </a:r>
            <a:endParaRPr lang="en-US" sz="1000" b="1" dirty="0" smtClean="0">
              <a:solidFill>
                <a:schemeClr val="bg1"/>
              </a:solidFill>
            </a:endParaRPr>
          </a:p>
          <a:p>
            <a:r>
              <a:rPr lang="en-US" sz="1000" dirty="0" smtClean="0">
                <a:solidFill>
                  <a:schemeClr val="bg1"/>
                </a:solidFill>
              </a:rPr>
              <a:t>N </a:t>
            </a:r>
            <a:r>
              <a:rPr lang="en-US" sz="1000" dirty="0" err="1">
                <a:solidFill>
                  <a:schemeClr val="bg1"/>
                </a:solidFill>
              </a:rPr>
              <a:t>Engl</a:t>
            </a:r>
            <a:r>
              <a:rPr lang="en-US" sz="1000" dirty="0">
                <a:solidFill>
                  <a:schemeClr val="bg1"/>
                </a:solidFill>
              </a:rPr>
              <a:t> J Med 1999</a:t>
            </a:r>
            <a:r>
              <a:rPr lang="en-US" sz="1000" dirty="0" smtClean="0">
                <a:solidFill>
                  <a:schemeClr val="bg1"/>
                </a:solidFill>
              </a:rPr>
              <a:t>; </a:t>
            </a:r>
            <a:r>
              <a:rPr lang="it-IT" sz="1000" dirty="0" smtClean="0">
                <a:solidFill>
                  <a:schemeClr val="bg1"/>
                </a:solidFill>
              </a:rPr>
              <a:t>341</a:t>
            </a:r>
            <a:r>
              <a:rPr lang="it-IT" sz="1000" dirty="0">
                <a:solidFill>
                  <a:schemeClr val="bg1"/>
                </a:solidFill>
              </a:rPr>
              <a:t>: 850-2.</a:t>
            </a:r>
          </a:p>
        </p:txBody>
      </p:sp>
      <p:sp>
        <p:nvSpPr>
          <p:cNvPr id="6" name="Rettangolo 5"/>
          <p:cNvSpPr/>
          <p:nvPr/>
        </p:nvSpPr>
        <p:spPr>
          <a:xfrm>
            <a:off x="467544" y="1772816"/>
            <a:ext cx="4277325" cy="584775"/>
          </a:xfrm>
          <a:prstGeom prst="rect">
            <a:avLst/>
          </a:prstGeom>
        </p:spPr>
        <p:txBody>
          <a:bodyPr wrap="none">
            <a:spAutoFit/>
          </a:bodyPr>
          <a:lstStyle/>
          <a:p>
            <a:r>
              <a:rPr lang="it-IT" sz="3200" dirty="0" smtClean="0">
                <a:solidFill>
                  <a:schemeClr val="bg1"/>
                </a:solidFill>
              </a:rPr>
              <a:t>Continuità assistenziale </a:t>
            </a:r>
            <a:endParaRPr lang="it-IT" sz="3200" dirty="0">
              <a:solidFill>
                <a:schemeClr val="bg1"/>
              </a:solidFill>
            </a:endParaRPr>
          </a:p>
        </p:txBody>
      </p:sp>
      <p:sp>
        <p:nvSpPr>
          <p:cNvPr id="7" name="AutoShape 17"/>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solidFill>
                <a:srgbClr val="FF3300"/>
              </a:solidFill>
            </a:endParaRPr>
          </a:p>
        </p:txBody>
      </p:sp>
      <p:sp>
        <p:nvSpPr>
          <p:cNvPr id="8" name="Rettangolo arrotondato 7"/>
          <p:cNvSpPr/>
          <p:nvPr/>
        </p:nvSpPr>
        <p:spPr>
          <a:xfrm>
            <a:off x="467544" y="476672"/>
            <a:ext cx="2088232" cy="576064"/>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323528" y="570166"/>
            <a:ext cx="2376264" cy="338554"/>
          </a:xfrm>
          <a:prstGeom prst="rect">
            <a:avLst/>
          </a:prstGeom>
          <a:noFill/>
        </p:spPr>
        <p:txBody>
          <a:bodyPr wrap="square" rtlCol="0">
            <a:spAutoFit/>
          </a:bodyPr>
          <a:lstStyle/>
          <a:p>
            <a:pPr algn="ctr"/>
            <a:r>
              <a:rPr lang="it-IT" sz="1600" dirty="0" smtClean="0"/>
              <a:t>Continuità assistenziale</a:t>
            </a:r>
            <a:endParaRPr lang="it-IT" sz="1600" dirty="0"/>
          </a:p>
        </p:txBody>
      </p:sp>
    </p:spTree>
    <p:extLst>
      <p:ext uri="{BB962C8B-B14F-4D97-AF65-F5344CB8AC3E}">
        <p14:creationId xmlns:p14="http://schemas.microsoft.com/office/powerpoint/2010/main" val="2504286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lum contrast="-10000"/>
          </a:blip>
          <a:srcRect/>
          <a:stretch>
            <a:fillRect/>
          </a:stretch>
        </p:blipFill>
        <p:spPr bwMode="auto">
          <a:xfrm>
            <a:off x="755650" y="3430588"/>
            <a:ext cx="7920038" cy="2589212"/>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lum contrast="-10000"/>
          </a:blip>
          <a:srcRect/>
          <a:stretch>
            <a:fillRect/>
          </a:stretch>
        </p:blipFill>
        <p:spPr bwMode="auto">
          <a:xfrm>
            <a:off x="1115616" y="692696"/>
            <a:ext cx="3095625" cy="2490788"/>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cstate="print">
            <a:lum contrast="-10000"/>
          </a:blip>
          <a:srcRect/>
          <a:stretch>
            <a:fillRect/>
          </a:stretch>
        </p:blipFill>
        <p:spPr bwMode="auto">
          <a:xfrm>
            <a:off x="4643438" y="766763"/>
            <a:ext cx="3748087" cy="2246312"/>
          </a:xfrm>
          <a:prstGeom prst="rect">
            <a:avLst/>
          </a:prstGeom>
          <a:noFill/>
          <a:ln w="9525">
            <a:noFill/>
            <a:miter lim="800000"/>
            <a:headEnd/>
            <a:tailEnd/>
          </a:ln>
          <a:effectLst/>
        </p:spPr>
      </p:pic>
      <p:sp>
        <p:nvSpPr>
          <p:cNvPr id="2055" name="Rectangle 7"/>
          <p:cNvSpPr>
            <a:spLocks noChangeArrowheads="1"/>
          </p:cNvSpPr>
          <p:nvPr/>
        </p:nvSpPr>
        <p:spPr bwMode="auto">
          <a:xfrm>
            <a:off x="1547813" y="333375"/>
            <a:ext cx="2266950" cy="366713"/>
          </a:xfrm>
          <a:prstGeom prst="rect">
            <a:avLst/>
          </a:prstGeom>
          <a:noFill/>
          <a:ln w="9525">
            <a:noFill/>
            <a:miter lim="800000"/>
            <a:headEnd/>
            <a:tailEnd/>
          </a:ln>
          <a:effectLst/>
        </p:spPr>
        <p:txBody>
          <a:bodyPr wrap="none">
            <a:spAutoFit/>
          </a:bodyPr>
          <a:lstStyle/>
          <a:p>
            <a:r>
              <a:rPr lang="it-IT"/>
              <a:t>Continuità delle cure</a:t>
            </a:r>
          </a:p>
        </p:txBody>
      </p:sp>
      <p:sp>
        <p:nvSpPr>
          <p:cNvPr id="2056" name="Rectangle 8"/>
          <p:cNvSpPr>
            <a:spLocks noChangeArrowheads="1"/>
          </p:cNvSpPr>
          <p:nvPr/>
        </p:nvSpPr>
        <p:spPr bwMode="auto">
          <a:xfrm>
            <a:off x="5219700" y="406400"/>
            <a:ext cx="2800350" cy="366713"/>
          </a:xfrm>
          <a:prstGeom prst="rect">
            <a:avLst/>
          </a:prstGeom>
          <a:noFill/>
          <a:ln w="9525">
            <a:noFill/>
            <a:miter lim="800000"/>
            <a:headEnd/>
            <a:tailEnd/>
          </a:ln>
          <a:effectLst/>
        </p:spPr>
        <p:txBody>
          <a:bodyPr wrap="none">
            <a:spAutoFit/>
          </a:bodyPr>
          <a:lstStyle/>
          <a:p>
            <a:r>
              <a:rPr lang="it-IT"/>
              <a:t>Coordinamento delle cure</a:t>
            </a:r>
          </a:p>
        </p:txBody>
      </p:sp>
      <p:sp>
        <p:nvSpPr>
          <p:cNvPr id="2057" name="Rectangle 9"/>
          <p:cNvSpPr>
            <a:spLocks noChangeArrowheads="1"/>
          </p:cNvSpPr>
          <p:nvPr/>
        </p:nvSpPr>
        <p:spPr bwMode="auto">
          <a:xfrm>
            <a:off x="3419475" y="5878513"/>
            <a:ext cx="2952750" cy="366712"/>
          </a:xfrm>
          <a:prstGeom prst="rect">
            <a:avLst/>
          </a:prstGeom>
          <a:noFill/>
          <a:ln w="9525">
            <a:noFill/>
            <a:miter lim="800000"/>
            <a:headEnd/>
            <a:tailEnd/>
          </a:ln>
          <a:effectLst/>
        </p:spPr>
        <p:txBody>
          <a:bodyPr wrap="none">
            <a:spAutoFit/>
          </a:bodyPr>
          <a:lstStyle/>
          <a:p>
            <a:r>
              <a:rPr lang="it-IT"/>
              <a:t>Frammentazione delle cure</a:t>
            </a:r>
          </a:p>
        </p:txBody>
      </p:sp>
      <p:sp>
        <p:nvSpPr>
          <p:cNvPr id="2058" name="Rectangle 10"/>
          <p:cNvSpPr>
            <a:spLocks noChangeArrowheads="1"/>
          </p:cNvSpPr>
          <p:nvPr/>
        </p:nvSpPr>
        <p:spPr bwMode="auto">
          <a:xfrm>
            <a:off x="5310188" y="6308725"/>
            <a:ext cx="3833812" cy="549275"/>
          </a:xfrm>
          <a:prstGeom prst="rect">
            <a:avLst/>
          </a:prstGeom>
          <a:noFill/>
          <a:ln w="9525">
            <a:noFill/>
            <a:miter lim="800000"/>
            <a:headEnd/>
            <a:tailEnd/>
          </a:ln>
          <a:effectLst/>
        </p:spPr>
        <p:txBody>
          <a:bodyPr>
            <a:spAutoFit/>
          </a:bodyPr>
          <a:lstStyle/>
          <a:p>
            <a:r>
              <a:rPr lang="it-IT" sz="1000" dirty="0"/>
              <a:t>Modificato da</a:t>
            </a:r>
          </a:p>
          <a:p>
            <a:r>
              <a:rPr lang="it-IT" sz="1000" dirty="0"/>
              <a:t>Simona </a:t>
            </a:r>
            <a:r>
              <a:rPr lang="it-IT" sz="1000" dirty="0" err="1"/>
              <a:t>Paone</a:t>
            </a:r>
            <a:endParaRPr lang="it-IT" sz="1000" dirty="0"/>
          </a:p>
          <a:p>
            <a:r>
              <a:rPr lang="it-IT" sz="1000" dirty="0"/>
              <a:t>Agenzia nazionale per i servizi sanitari regionali (</a:t>
            </a:r>
            <a:r>
              <a:rPr lang="it-IT" sz="1000" dirty="0" err="1"/>
              <a:t>Agenas</a:t>
            </a:r>
            <a:r>
              <a:rPr lang="it-IT" sz="1000" dirty="0"/>
              <a:t>)</a:t>
            </a:r>
          </a:p>
        </p:txBody>
      </p:sp>
      <p:sp>
        <p:nvSpPr>
          <p:cNvPr id="9" name="Rettangolo 8"/>
          <p:cNvSpPr/>
          <p:nvPr/>
        </p:nvSpPr>
        <p:spPr>
          <a:xfrm>
            <a:off x="539552" y="3212976"/>
            <a:ext cx="8280920" cy="36004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4499992" y="548680"/>
            <a:ext cx="360040" cy="237626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467544" y="3573016"/>
            <a:ext cx="360040" cy="237626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4860032" y="764704"/>
            <a:ext cx="3600400" cy="7200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AutoShape 13"/>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a:effectLst/>
        </p:spPr>
        <p:txBody>
          <a:bodyPr wrap="none" anchor="ctr"/>
          <a:lstStyle/>
          <a:p>
            <a:pPr algn="ctr"/>
            <a:endParaRPr lang="it-IT" altLang="it-IT">
              <a:solidFill>
                <a:srgbClr val="FF3300"/>
              </a:solidFill>
            </a:endParaRPr>
          </a:p>
        </p:txBody>
      </p:sp>
      <p:sp>
        <p:nvSpPr>
          <p:cNvPr id="2" name="Rettangolo 1"/>
          <p:cNvSpPr/>
          <p:nvPr/>
        </p:nvSpPr>
        <p:spPr>
          <a:xfrm>
            <a:off x="4860032" y="333375"/>
            <a:ext cx="3600400" cy="2591569"/>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03648" y="908720"/>
            <a:ext cx="6624736" cy="4196020"/>
          </a:xfrm>
          <a:prstGeom prst="rect">
            <a:avLst/>
          </a:prstGeom>
        </p:spPr>
        <p:txBody>
          <a:bodyPr wrap="square">
            <a:spAutoFit/>
          </a:bodyPr>
          <a:lstStyle/>
          <a:p>
            <a:pPr>
              <a:lnSpc>
                <a:spcPts val="4000"/>
              </a:lnSpc>
            </a:pPr>
            <a:r>
              <a:rPr lang="it-IT" sz="2800" dirty="0"/>
              <a:t>Un moderno sistema assistenziale </a:t>
            </a:r>
            <a:endParaRPr lang="it-IT" sz="2800" dirty="0" smtClean="0"/>
          </a:p>
          <a:p>
            <a:pPr>
              <a:lnSpc>
                <a:spcPts val="4000"/>
              </a:lnSpc>
            </a:pPr>
            <a:r>
              <a:rPr lang="it-IT" sz="2800" dirty="0" smtClean="0"/>
              <a:t>agisce </a:t>
            </a:r>
            <a:r>
              <a:rPr lang="it-IT" sz="2800" dirty="0"/>
              <a:t>attraverso un complesso </a:t>
            </a:r>
            <a:endParaRPr lang="it-IT" sz="2800" dirty="0" smtClean="0"/>
          </a:p>
          <a:p>
            <a:pPr>
              <a:lnSpc>
                <a:spcPts val="4000"/>
              </a:lnSpc>
            </a:pPr>
            <a:r>
              <a:rPr lang="it-IT" sz="2800" dirty="0" smtClean="0"/>
              <a:t>sistema </a:t>
            </a:r>
            <a:r>
              <a:rPr lang="it-IT" sz="2800" dirty="0"/>
              <a:t>di reti di strutture e di </a:t>
            </a:r>
            <a:endParaRPr lang="it-IT" sz="2800" dirty="0" smtClean="0"/>
          </a:p>
          <a:p>
            <a:pPr>
              <a:lnSpc>
                <a:spcPts val="4000"/>
              </a:lnSpc>
            </a:pPr>
            <a:r>
              <a:rPr lang="it-IT" sz="2800" dirty="0" smtClean="0"/>
              <a:t>professionisti</a:t>
            </a:r>
            <a:r>
              <a:rPr lang="it-IT" sz="2800" dirty="0"/>
              <a:t>, orientato ad assicurare la continuità dei servizi e a garantire percorsi assistenziali adeguati ed </a:t>
            </a:r>
            <a:r>
              <a:rPr lang="it-IT" sz="2800" dirty="0" smtClean="0"/>
              <a:t>appropriati</a:t>
            </a:r>
            <a:r>
              <a:rPr lang="it-IT" sz="2800" dirty="0"/>
              <a:t>; a </a:t>
            </a:r>
            <a:r>
              <a:rPr lang="it-IT" sz="2800" dirty="0" smtClean="0"/>
              <a:t>tale              </a:t>
            </a:r>
          </a:p>
          <a:p>
            <a:pPr>
              <a:lnSpc>
                <a:spcPts val="4000"/>
              </a:lnSpc>
            </a:pPr>
            <a:r>
              <a:rPr lang="it-IT" sz="2800" dirty="0" smtClean="0"/>
              <a:t>    sistema partecipano </a:t>
            </a:r>
            <a:r>
              <a:rPr lang="it-IT" sz="2800" dirty="0"/>
              <a:t>gli ospedali ed </a:t>
            </a:r>
            <a:r>
              <a:rPr lang="it-IT" sz="2800" dirty="0" smtClean="0"/>
              <a:t>i</a:t>
            </a:r>
          </a:p>
          <a:p>
            <a:pPr>
              <a:lnSpc>
                <a:spcPts val="4000"/>
              </a:lnSpc>
            </a:pPr>
            <a:r>
              <a:rPr lang="it-IT" sz="2800" dirty="0" smtClean="0"/>
              <a:t>          </a:t>
            </a:r>
            <a:r>
              <a:rPr lang="it-IT" sz="2800" dirty="0"/>
              <a:t>servizi sanitari territoriali. </a:t>
            </a:r>
          </a:p>
        </p:txBody>
      </p:sp>
      <p:sp>
        <p:nvSpPr>
          <p:cNvPr id="3" name="Triangolo rettangolo 2"/>
          <p:cNvSpPr>
            <a:spLocks noChangeArrowheads="1"/>
          </p:cNvSpPr>
          <p:nvPr/>
        </p:nvSpPr>
        <p:spPr bwMode="auto">
          <a:xfrm>
            <a:off x="0" y="2205037"/>
            <a:ext cx="3527995" cy="4652963"/>
          </a:xfrm>
          <a:prstGeom prst="rtTriangle">
            <a:avLst/>
          </a:prstGeom>
          <a:solidFill>
            <a:schemeClr val="accent5"/>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it-IT">
              <a:solidFill>
                <a:schemeClr val="lt1"/>
              </a:solidFill>
              <a:latin typeface="+mn-lt"/>
              <a:ea typeface="+mn-ea"/>
            </a:endParaRPr>
          </a:p>
        </p:txBody>
      </p:sp>
      <p:sp>
        <p:nvSpPr>
          <p:cNvPr id="4" name="Triangolo rettangolo 3"/>
          <p:cNvSpPr>
            <a:spLocks noChangeArrowheads="1"/>
          </p:cNvSpPr>
          <p:nvPr/>
        </p:nvSpPr>
        <p:spPr bwMode="auto">
          <a:xfrm rot="10800000">
            <a:off x="5724525" y="0"/>
            <a:ext cx="3419475" cy="4652963"/>
          </a:xfrm>
          <a:prstGeom prst="rtTriangle">
            <a:avLst/>
          </a:prstGeom>
          <a:solidFill>
            <a:schemeClr val="accent1"/>
          </a:solidFill>
          <a:ln w="9525">
            <a:noFill/>
            <a:miter lim="800000"/>
            <a:headEnd/>
            <a:tailEnd/>
          </a:ln>
          <a:effectLst>
            <a:outerShdw blurRad="40000" dist="23000" dir="5400000" rotWithShape="0">
              <a:srgbClr val="808080">
                <a:alpha val="34999"/>
              </a:srgbClr>
            </a:outerShdw>
          </a:effectLst>
        </p:spPr>
        <p:txBody>
          <a:bodyPr anchor="ctr"/>
          <a:lstStyle/>
          <a:p>
            <a:pPr algn="ctr">
              <a:defRPr/>
            </a:pPr>
            <a:endParaRPr lang="it-IT">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11560" y="1628800"/>
            <a:ext cx="8496944" cy="4558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ctangle 6"/>
          <p:cNvSpPr>
            <a:spLocks noChangeArrowheads="1"/>
          </p:cNvSpPr>
          <p:nvPr/>
        </p:nvSpPr>
        <p:spPr bwMode="auto">
          <a:xfrm>
            <a:off x="5966966" y="2211983"/>
            <a:ext cx="1225550" cy="304848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cs typeface="Arial" pitchFamily="34" charset="0"/>
            </a:endParaRPr>
          </a:p>
        </p:txBody>
      </p:sp>
      <p:sp>
        <p:nvSpPr>
          <p:cNvPr id="7" name="Rectangle 3"/>
          <p:cNvSpPr>
            <a:spLocks noChangeArrowheads="1"/>
          </p:cNvSpPr>
          <p:nvPr/>
        </p:nvSpPr>
        <p:spPr bwMode="auto">
          <a:xfrm>
            <a:off x="971303" y="2204864"/>
            <a:ext cx="1152525" cy="30241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cs typeface="Arial" pitchFamily="34" charset="0"/>
            </a:endParaRPr>
          </a:p>
        </p:txBody>
      </p:sp>
      <p:sp>
        <p:nvSpPr>
          <p:cNvPr id="9" name="Rectangle 14"/>
          <p:cNvSpPr>
            <a:spLocks noChangeArrowheads="1"/>
          </p:cNvSpPr>
          <p:nvPr/>
        </p:nvSpPr>
        <p:spPr bwMode="auto">
          <a:xfrm>
            <a:off x="971600" y="2714057"/>
            <a:ext cx="1152229" cy="1754326"/>
          </a:xfrm>
          <a:prstGeom prst="rect">
            <a:avLst/>
          </a:prstGeom>
          <a:solidFill>
            <a:schemeClr val="bg1"/>
          </a:solidFill>
          <a:ln>
            <a:solidFill>
              <a:schemeClr val="tx1"/>
            </a:solidFill>
          </a:ln>
          <a:effectLst/>
          <a:extLst/>
        </p:spPr>
        <p:txBody>
          <a:bodyPr wrap="square" anchor="ctr">
            <a:spAutoFit/>
          </a:bodyPr>
          <a:lstStyle/>
          <a:p>
            <a:pPr algn="ctr"/>
            <a:r>
              <a:rPr lang="it-IT" sz="1200" dirty="0">
                <a:cs typeface="Arial" pitchFamily="34" charset="0"/>
              </a:rPr>
              <a:t>P</a:t>
            </a:r>
            <a:r>
              <a:rPr lang="it-IT" sz="1200" dirty="0" smtClean="0">
                <a:cs typeface="Arial" pitchFamily="34" charset="0"/>
              </a:rPr>
              <a:t>aziente </a:t>
            </a:r>
            <a:r>
              <a:rPr lang="it-IT" sz="1200" dirty="0">
                <a:cs typeface="Arial" pitchFamily="34" charset="0"/>
              </a:rPr>
              <a:t>respiratorio a</a:t>
            </a:r>
            <a:r>
              <a:rPr lang="it-IT" sz="1200" dirty="0" smtClean="0">
                <a:cs typeface="Arial" pitchFamily="34" charset="0"/>
              </a:rPr>
              <a:t>cuto   </a:t>
            </a:r>
            <a:endParaRPr lang="it-IT" sz="1200" dirty="0">
              <a:cs typeface="Arial" pitchFamily="34" charset="0"/>
            </a:endParaRPr>
          </a:p>
          <a:p>
            <a:pPr algn="ctr"/>
            <a:endParaRPr lang="it-IT" sz="1200" dirty="0" smtClean="0">
              <a:cs typeface="Arial" pitchFamily="34" charset="0"/>
            </a:endParaRPr>
          </a:p>
          <a:p>
            <a:pPr algn="ctr"/>
            <a:r>
              <a:rPr lang="it-IT" sz="1200" dirty="0" smtClean="0">
                <a:cs typeface="Arial" pitchFamily="34" charset="0"/>
              </a:rPr>
              <a:t>Assistenza </a:t>
            </a:r>
            <a:r>
              <a:rPr lang="it-IT" sz="1200" dirty="0">
                <a:cs typeface="Arial" pitchFamily="34" charset="0"/>
              </a:rPr>
              <a:t>al paziente respiratorio </a:t>
            </a:r>
            <a:r>
              <a:rPr lang="it-IT" sz="1200" dirty="0" smtClean="0">
                <a:cs typeface="Arial" pitchFamily="34" charset="0"/>
              </a:rPr>
              <a:t>critico</a:t>
            </a:r>
          </a:p>
          <a:p>
            <a:pPr algn="ctr"/>
            <a:endParaRPr lang="it-IT" sz="1200" dirty="0" smtClean="0">
              <a:cs typeface="Arial" pitchFamily="34" charset="0"/>
            </a:endParaRPr>
          </a:p>
        </p:txBody>
      </p:sp>
      <p:sp>
        <p:nvSpPr>
          <p:cNvPr id="10" name="Rectangle 4"/>
          <p:cNvSpPr>
            <a:spLocks noChangeArrowheads="1"/>
          </p:cNvSpPr>
          <p:nvPr/>
        </p:nvSpPr>
        <p:spPr bwMode="auto">
          <a:xfrm>
            <a:off x="2411760" y="2211983"/>
            <a:ext cx="1225550" cy="3024188"/>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cs typeface="Arial" pitchFamily="34" charset="0"/>
            </a:endParaRPr>
          </a:p>
        </p:txBody>
      </p:sp>
      <p:sp>
        <p:nvSpPr>
          <p:cNvPr id="11" name="Rectangle 15"/>
          <p:cNvSpPr>
            <a:spLocks noChangeArrowheads="1"/>
          </p:cNvSpPr>
          <p:nvPr/>
        </p:nvSpPr>
        <p:spPr bwMode="auto">
          <a:xfrm>
            <a:off x="2411760" y="2727124"/>
            <a:ext cx="1224136" cy="1754326"/>
          </a:xfrm>
          <a:prstGeom prst="rect">
            <a:avLst/>
          </a:prstGeom>
          <a:solidFill>
            <a:schemeClr val="bg1"/>
          </a:solidFill>
          <a:ln>
            <a:solidFill>
              <a:schemeClr val="tx1"/>
            </a:solidFill>
          </a:ln>
          <a:effectLst/>
          <a:extLst/>
        </p:spPr>
        <p:txBody>
          <a:bodyPr wrap="square" anchor="ctr">
            <a:spAutoFit/>
          </a:bodyPr>
          <a:lstStyle/>
          <a:p>
            <a:pPr algn="ctr"/>
            <a:r>
              <a:rPr lang="it-IT" sz="1200" dirty="0">
                <a:cs typeface="Arial" pitchFamily="34" charset="0"/>
              </a:rPr>
              <a:t>P</a:t>
            </a:r>
            <a:r>
              <a:rPr lang="it-IT" sz="1200" dirty="0" smtClean="0">
                <a:cs typeface="Arial" pitchFamily="34" charset="0"/>
              </a:rPr>
              <a:t>aziente </a:t>
            </a:r>
            <a:r>
              <a:rPr lang="it-IT" sz="1200" dirty="0">
                <a:cs typeface="Arial" pitchFamily="34" charset="0"/>
              </a:rPr>
              <a:t>respiratorio cronico   </a:t>
            </a:r>
          </a:p>
          <a:p>
            <a:pPr algn="ctr"/>
            <a:endParaRPr lang="it-IT" sz="1200" dirty="0">
              <a:cs typeface="Arial" pitchFamily="34" charset="0"/>
            </a:endParaRPr>
          </a:p>
          <a:p>
            <a:pPr algn="ctr"/>
            <a:r>
              <a:rPr lang="it-IT" sz="1200" dirty="0">
                <a:cs typeface="Arial" pitchFamily="34" charset="0"/>
              </a:rPr>
              <a:t>A</a:t>
            </a:r>
            <a:r>
              <a:rPr lang="it-IT" sz="1200" dirty="0" smtClean="0">
                <a:cs typeface="Arial" pitchFamily="34" charset="0"/>
              </a:rPr>
              <a:t>ssistenza </a:t>
            </a:r>
            <a:r>
              <a:rPr lang="it-IT" sz="1200" dirty="0">
                <a:cs typeface="Arial" pitchFamily="34" charset="0"/>
              </a:rPr>
              <a:t>pneumologica integrata</a:t>
            </a:r>
          </a:p>
          <a:p>
            <a:pPr algn="ctr"/>
            <a:r>
              <a:rPr lang="it-IT" sz="1200" dirty="0">
                <a:cs typeface="Arial" pitchFamily="34" charset="0"/>
              </a:rPr>
              <a:t>ospedale-territorio</a:t>
            </a:r>
          </a:p>
        </p:txBody>
      </p:sp>
      <p:sp>
        <p:nvSpPr>
          <p:cNvPr id="12" name="Rectangle 5"/>
          <p:cNvSpPr>
            <a:spLocks noChangeArrowheads="1"/>
          </p:cNvSpPr>
          <p:nvPr/>
        </p:nvSpPr>
        <p:spPr bwMode="auto">
          <a:xfrm>
            <a:off x="7333704" y="2211983"/>
            <a:ext cx="1225550" cy="3024188"/>
          </a:xfrm>
          <a:prstGeom prst="rect">
            <a:avLst/>
          </a:prstGeom>
          <a:solidFill>
            <a:srgbClr val="00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cs typeface="Arial" pitchFamily="34" charset="0"/>
            </a:endParaRPr>
          </a:p>
        </p:txBody>
      </p:sp>
      <p:sp>
        <p:nvSpPr>
          <p:cNvPr id="13" name="Rectangle 16"/>
          <p:cNvSpPr>
            <a:spLocks noChangeArrowheads="1"/>
          </p:cNvSpPr>
          <p:nvPr/>
        </p:nvSpPr>
        <p:spPr bwMode="auto">
          <a:xfrm>
            <a:off x="7333704" y="2608605"/>
            <a:ext cx="1223963" cy="2123658"/>
          </a:xfrm>
          <a:prstGeom prst="rect">
            <a:avLst/>
          </a:prstGeom>
          <a:solidFill>
            <a:schemeClr val="bg1"/>
          </a:solidFill>
          <a:ln>
            <a:solidFill>
              <a:schemeClr val="tx1"/>
            </a:solidFill>
          </a:ln>
          <a:effectLst/>
          <a:extLst/>
        </p:spPr>
        <p:txBody>
          <a:bodyPr anchor="ctr">
            <a:spAutoFit/>
          </a:bodyPr>
          <a:lstStyle/>
          <a:p>
            <a:pPr algn="ctr">
              <a:tabLst>
                <a:tab pos="114300" algn="l"/>
              </a:tabLst>
            </a:pPr>
            <a:r>
              <a:rPr lang="it-IT" sz="1200" dirty="0">
                <a:cs typeface="Arial" pitchFamily="34" charset="0"/>
              </a:rPr>
              <a:t>Attività di Endoscopia Toracica</a:t>
            </a:r>
          </a:p>
          <a:p>
            <a:pPr algn="ctr">
              <a:tabLst>
                <a:tab pos="114300" algn="l"/>
              </a:tabLst>
            </a:pPr>
            <a:r>
              <a:rPr lang="it-IT" sz="1200" dirty="0">
                <a:cs typeface="Arial" pitchFamily="34" charset="0"/>
              </a:rPr>
              <a:t> </a:t>
            </a:r>
          </a:p>
          <a:p>
            <a:pPr algn="ctr">
              <a:tabLst>
                <a:tab pos="114300" algn="l"/>
              </a:tabLst>
            </a:pPr>
            <a:r>
              <a:rPr lang="it-IT" sz="1200" dirty="0">
                <a:cs typeface="Arial" pitchFamily="34" charset="0"/>
              </a:rPr>
              <a:t>(Pneumologia </a:t>
            </a:r>
            <a:r>
              <a:rPr lang="it-IT" sz="1200" dirty="0" smtClean="0">
                <a:cs typeface="Arial" pitchFamily="34" charset="0"/>
              </a:rPr>
              <a:t>Interventistica)</a:t>
            </a:r>
          </a:p>
          <a:p>
            <a:pPr algn="ctr">
              <a:tabLst>
                <a:tab pos="114300" algn="l"/>
              </a:tabLst>
            </a:pPr>
            <a:endParaRPr lang="it-IT" sz="1200" dirty="0" smtClean="0">
              <a:cs typeface="Arial" pitchFamily="34" charset="0"/>
            </a:endParaRPr>
          </a:p>
          <a:p>
            <a:pPr algn="ctr">
              <a:tabLst>
                <a:tab pos="114300" algn="l"/>
              </a:tabLst>
            </a:pPr>
            <a:endParaRPr lang="it-IT" sz="1200" dirty="0">
              <a:cs typeface="Arial" pitchFamily="34" charset="0"/>
            </a:endParaRPr>
          </a:p>
          <a:p>
            <a:pPr algn="ctr">
              <a:tabLst>
                <a:tab pos="114300" algn="l"/>
              </a:tabLst>
            </a:pPr>
            <a:endParaRPr lang="it-IT" sz="1200" dirty="0">
              <a:cs typeface="Arial" pitchFamily="34" charset="0"/>
            </a:endParaRPr>
          </a:p>
          <a:p>
            <a:pPr algn="ctr">
              <a:tabLst>
                <a:tab pos="114300" algn="l"/>
              </a:tabLst>
            </a:pPr>
            <a:endParaRPr lang="it-IT" sz="1200" dirty="0" smtClean="0">
              <a:cs typeface="Arial" pitchFamily="34" charset="0"/>
            </a:endParaRPr>
          </a:p>
          <a:p>
            <a:pPr algn="ctr">
              <a:tabLst>
                <a:tab pos="114300" algn="l"/>
              </a:tabLst>
            </a:pPr>
            <a:endParaRPr lang="it-IT" sz="1200" dirty="0" smtClean="0">
              <a:cs typeface="Arial" pitchFamily="34" charset="0"/>
            </a:endParaRPr>
          </a:p>
        </p:txBody>
      </p:sp>
      <p:sp>
        <p:nvSpPr>
          <p:cNvPr id="2" name="CasellaDiTesto 1"/>
          <p:cNvSpPr txBox="1"/>
          <p:nvPr/>
        </p:nvSpPr>
        <p:spPr>
          <a:xfrm>
            <a:off x="971302" y="5361171"/>
            <a:ext cx="1152525" cy="523220"/>
          </a:xfrm>
          <a:prstGeom prst="rect">
            <a:avLst/>
          </a:prstGeom>
          <a:noFill/>
        </p:spPr>
        <p:txBody>
          <a:bodyPr wrap="square" rtlCol="0">
            <a:spAutoFit/>
          </a:bodyPr>
          <a:lstStyle/>
          <a:p>
            <a:pPr algn="ctr"/>
            <a:r>
              <a:rPr lang="it-IT" sz="1400" dirty="0" smtClean="0"/>
              <a:t>Reparto di degenza</a:t>
            </a:r>
            <a:endParaRPr lang="it-IT" sz="1400" dirty="0"/>
          </a:p>
        </p:txBody>
      </p:sp>
      <p:sp>
        <p:nvSpPr>
          <p:cNvPr id="3" name="CasellaDiTesto 2"/>
          <p:cNvSpPr txBox="1"/>
          <p:nvPr/>
        </p:nvSpPr>
        <p:spPr>
          <a:xfrm>
            <a:off x="4133027" y="5380335"/>
            <a:ext cx="1375077" cy="523220"/>
          </a:xfrm>
          <a:prstGeom prst="rect">
            <a:avLst/>
          </a:prstGeom>
          <a:noFill/>
        </p:spPr>
        <p:txBody>
          <a:bodyPr wrap="square" rtlCol="0">
            <a:spAutoFit/>
          </a:bodyPr>
          <a:lstStyle/>
          <a:p>
            <a:pPr algn="ctr"/>
            <a:r>
              <a:rPr lang="it-IT" sz="1400" dirty="0" smtClean="0"/>
              <a:t>Settore ambulatoriale</a:t>
            </a:r>
            <a:endParaRPr lang="it-IT" sz="1400" dirty="0"/>
          </a:p>
        </p:txBody>
      </p:sp>
      <p:sp>
        <p:nvSpPr>
          <p:cNvPr id="14" name="Rectangle 5"/>
          <p:cNvSpPr>
            <a:spLocks noChangeArrowheads="1"/>
          </p:cNvSpPr>
          <p:nvPr/>
        </p:nvSpPr>
        <p:spPr bwMode="auto">
          <a:xfrm>
            <a:off x="4211960" y="2204864"/>
            <a:ext cx="1225550" cy="3107055"/>
          </a:xfrm>
          <a:prstGeom prst="rect">
            <a:avLst/>
          </a:prstGeom>
          <a:solidFill>
            <a:srgbClr val="FFC000"/>
          </a:solidFill>
          <a:ln w="9525">
            <a:solidFill>
              <a:schemeClr val="tx1"/>
            </a:solidFill>
            <a:miter lim="800000"/>
            <a:headEnd/>
            <a:tailEnd/>
          </a:ln>
          <a:effectLst/>
          <a:extLst/>
        </p:spPr>
        <p:txBody>
          <a:bodyPr wrap="none" anchor="ctr"/>
          <a:lstStyle/>
          <a:p>
            <a:endParaRPr lang="it-IT">
              <a:cs typeface="Arial" pitchFamily="34" charset="0"/>
            </a:endParaRPr>
          </a:p>
        </p:txBody>
      </p:sp>
      <p:sp>
        <p:nvSpPr>
          <p:cNvPr id="15" name="Rectangle 16"/>
          <p:cNvSpPr>
            <a:spLocks noChangeArrowheads="1"/>
          </p:cNvSpPr>
          <p:nvPr/>
        </p:nvSpPr>
        <p:spPr bwMode="auto">
          <a:xfrm>
            <a:off x="4211960" y="2688120"/>
            <a:ext cx="1233225" cy="1938992"/>
          </a:xfrm>
          <a:prstGeom prst="rect">
            <a:avLst/>
          </a:prstGeom>
          <a:solidFill>
            <a:schemeClr val="bg1"/>
          </a:solidFill>
          <a:ln>
            <a:solidFill>
              <a:schemeClr val="tx1"/>
            </a:solidFill>
          </a:ln>
          <a:effectLst/>
          <a:extLst/>
        </p:spPr>
        <p:txBody>
          <a:bodyPr wrap="square" anchor="ctr">
            <a:spAutoFit/>
          </a:bodyPr>
          <a:lstStyle/>
          <a:p>
            <a:pPr algn="ctr">
              <a:tabLst>
                <a:tab pos="114300" algn="l"/>
              </a:tabLst>
            </a:pPr>
            <a:r>
              <a:rPr lang="it-IT" sz="1200" dirty="0" smtClean="0">
                <a:cs typeface="Arial" pitchFamily="34" charset="0"/>
              </a:rPr>
              <a:t>Ambulatorio</a:t>
            </a:r>
          </a:p>
          <a:p>
            <a:pPr algn="ctr">
              <a:tabLst>
                <a:tab pos="114300" algn="l"/>
              </a:tabLst>
            </a:pPr>
            <a:r>
              <a:rPr lang="it-IT" sz="1200" dirty="0" smtClean="0">
                <a:cs typeface="Arial" pitchFamily="34" charset="0"/>
              </a:rPr>
              <a:t>Pneumologico</a:t>
            </a:r>
          </a:p>
          <a:p>
            <a:pPr algn="ctr">
              <a:tabLst>
                <a:tab pos="114300" algn="l"/>
              </a:tabLst>
            </a:pPr>
            <a:endParaRPr lang="it-IT" sz="1200" dirty="0" smtClean="0">
              <a:cs typeface="Arial" pitchFamily="34" charset="0"/>
            </a:endParaRPr>
          </a:p>
          <a:p>
            <a:pPr algn="ctr">
              <a:tabLst>
                <a:tab pos="114300" algn="l"/>
              </a:tabLst>
            </a:pPr>
            <a:r>
              <a:rPr lang="it-IT" sz="1200" dirty="0" smtClean="0">
                <a:cs typeface="Arial" pitchFamily="34" charset="0"/>
              </a:rPr>
              <a:t> </a:t>
            </a:r>
            <a:endParaRPr lang="it-IT" sz="1200" dirty="0">
              <a:cs typeface="Arial" pitchFamily="34" charset="0"/>
            </a:endParaRPr>
          </a:p>
          <a:p>
            <a:pPr algn="ctr">
              <a:tabLst>
                <a:tab pos="114300" algn="l"/>
              </a:tabLst>
            </a:pPr>
            <a:r>
              <a:rPr lang="it-IT" sz="1200" dirty="0">
                <a:cs typeface="Arial" pitchFamily="34" charset="0"/>
              </a:rPr>
              <a:t>Ambulatorio</a:t>
            </a:r>
          </a:p>
          <a:p>
            <a:pPr algn="ctr">
              <a:tabLst>
                <a:tab pos="114300" algn="l"/>
              </a:tabLst>
            </a:pPr>
            <a:r>
              <a:rPr lang="it-IT" sz="1200" dirty="0">
                <a:cs typeface="Arial" pitchFamily="34" charset="0"/>
              </a:rPr>
              <a:t>Pneumologico</a:t>
            </a:r>
          </a:p>
          <a:p>
            <a:pPr algn="ctr">
              <a:tabLst>
                <a:tab pos="114300" algn="l"/>
              </a:tabLst>
            </a:pPr>
            <a:r>
              <a:rPr lang="it-IT" sz="1200" dirty="0" smtClean="0">
                <a:cs typeface="Arial" pitchFamily="34" charset="0"/>
              </a:rPr>
              <a:t>specialistico</a:t>
            </a:r>
            <a:endParaRPr lang="it-IT" sz="1200" dirty="0">
              <a:cs typeface="Arial" pitchFamily="34" charset="0"/>
            </a:endParaRPr>
          </a:p>
          <a:p>
            <a:pPr algn="ctr">
              <a:tabLst>
                <a:tab pos="114300" algn="l"/>
              </a:tabLst>
            </a:pPr>
            <a:endParaRPr lang="it-IT" sz="1200" dirty="0">
              <a:cs typeface="Arial" pitchFamily="34" charset="0"/>
            </a:endParaRPr>
          </a:p>
          <a:p>
            <a:pPr algn="ctr">
              <a:tabLst>
                <a:tab pos="114300" algn="l"/>
              </a:tabLst>
            </a:pPr>
            <a:endParaRPr lang="it-IT" sz="1200" dirty="0" smtClean="0">
              <a:cs typeface="Arial" pitchFamily="34" charset="0"/>
            </a:endParaRPr>
          </a:p>
          <a:p>
            <a:pPr algn="ctr">
              <a:tabLst>
                <a:tab pos="114300" algn="l"/>
              </a:tabLst>
            </a:pPr>
            <a:endParaRPr lang="it-IT" sz="1200" dirty="0" smtClean="0">
              <a:cs typeface="Arial" pitchFamily="34" charset="0"/>
            </a:endParaRPr>
          </a:p>
        </p:txBody>
      </p:sp>
      <p:sp>
        <p:nvSpPr>
          <p:cNvPr id="16" name="Rectangle 17"/>
          <p:cNvSpPr>
            <a:spLocks noChangeArrowheads="1"/>
          </p:cNvSpPr>
          <p:nvPr/>
        </p:nvSpPr>
        <p:spPr bwMode="auto">
          <a:xfrm>
            <a:off x="5966966" y="2580895"/>
            <a:ext cx="1223962" cy="2123658"/>
          </a:xfrm>
          <a:prstGeom prst="rect">
            <a:avLst/>
          </a:prstGeom>
          <a:solidFill>
            <a:schemeClr val="bg1"/>
          </a:solidFill>
          <a:ln>
            <a:solidFill>
              <a:srgbClr val="0070C0"/>
            </a:solidFill>
          </a:ln>
          <a:effectLst/>
          <a:extLst/>
        </p:spPr>
        <p:txBody>
          <a:bodyPr anchor="ctr">
            <a:spAutoFit/>
          </a:bodyPr>
          <a:lstStyle/>
          <a:p>
            <a:pPr algn="ctr">
              <a:tabLst>
                <a:tab pos="114300" algn="l"/>
              </a:tabLst>
            </a:pPr>
            <a:r>
              <a:rPr lang="it-IT" sz="1200" dirty="0">
                <a:cs typeface="Arial" pitchFamily="34" charset="0"/>
              </a:rPr>
              <a:t>Attività di diagnostica funzionale dell’apparato respiratorio</a:t>
            </a:r>
          </a:p>
          <a:p>
            <a:pPr algn="ctr">
              <a:tabLst>
                <a:tab pos="114300" algn="l"/>
              </a:tabLst>
            </a:pPr>
            <a:endParaRPr lang="it-IT" sz="1200" dirty="0">
              <a:cs typeface="Arial" pitchFamily="34" charset="0"/>
            </a:endParaRPr>
          </a:p>
          <a:p>
            <a:pPr algn="ctr">
              <a:tabLst>
                <a:tab pos="114300" algn="l"/>
              </a:tabLst>
            </a:pPr>
            <a:r>
              <a:rPr lang="it-IT" sz="1200" dirty="0">
                <a:cs typeface="Arial" pitchFamily="34" charset="0"/>
              </a:rPr>
              <a:t> (Fisiopatologia        Respiratoria e Disturbi Respiratori d</a:t>
            </a:r>
            <a:r>
              <a:rPr lang="it-IT" sz="1200" dirty="0" smtClean="0">
                <a:cs typeface="Arial" pitchFamily="34" charset="0"/>
              </a:rPr>
              <a:t>el Sonno)</a:t>
            </a:r>
            <a:r>
              <a:rPr lang="it-IT" sz="1200" dirty="0" smtClean="0">
                <a:solidFill>
                  <a:schemeClr val="bg1"/>
                </a:solidFill>
                <a:cs typeface="Arial" pitchFamily="34" charset="0"/>
              </a:rPr>
              <a:t>)</a:t>
            </a:r>
            <a:endParaRPr lang="it-IT" sz="1200" dirty="0">
              <a:solidFill>
                <a:schemeClr val="bg1"/>
              </a:solidFill>
              <a:cs typeface="Arial" pitchFamily="34" charset="0"/>
            </a:endParaRPr>
          </a:p>
        </p:txBody>
      </p:sp>
      <p:sp>
        <p:nvSpPr>
          <p:cNvPr id="18" name="CasellaDiTesto 17"/>
          <p:cNvSpPr txBox="1"/>
          <p:nvPr/>
        </p:nvSpPr>
        <p:spPr>
          <a:xfrm>
            <a:off x="6162526" y="5380335"/>
            <a:ext cx="2342356" cy="307777"/>
          </a:xfrm>
          <a:prstGeom prst="rect">
            <a:avLst/>
          </a:prstGeom>
          <a:noFill/>
        </p:spPr>
        <p:txBody>
          <a:bodyPr wrap="square" rtlCol="0">
            <a:spAutoFit/>
          </a:bodyPr>
          <a:lstStyle/>
          <a:p>
            <a:pPr algn="ctr"/>
            <a:r>
              <a:rPr lang="it-IT" sz="1400" dirty="0" smtClean="0"/>
              <a:t>Settore diagnostico</a:t>
            </a:r>
            <a:endParaRPr lang="it-IT" sz="1400" dirty="0"/>
          </a:p>
        </p:txBody>
      </p:sp>
      <p:sp>
        <p:nvSpPr>
          <p:cNvPr id="19" name="CasellaDiTesto 18"/>
          <p:cNvSpPr txBox="1"/>
          <p:nvPr/>
        </p:nvSpPr>
        <p:spPr>
          <a:xfrm>
            <a:off x="2331276" y="5301208"/>
            <a:ext cx="1386517" cy="738664"/>
          </a:xfrm>
          <a:prstGeom prst="rect">
            <a:avLst/>
          </a:prstGeom>
          <a:noFill/>
        </p:spPr>
        <p:txBody>
          <a:bodyPr wrap="square" rtlCol="0">
            <a:spAutoFit/>
          </a:bodyPr>
          <a:lstStyle/>
          <a:p>
            <a:pPr algn="ctr"/>
            <a:r>
              <a:rPr lang="it-IT" sz="1400" dirty="0" smtClean="0"/>
              <a:t>Continuità assistenziale pneumologica</a:t>
            </a:r>
            <a:endParaRPr lang="it-IT" sz="1400" dirty="0"/>
          </a:p>
        </p:txBody>
      </p:sp>
      <p:sp>
        <p:nvSpPr>
          <p:cNvPr id="21" name="Rectangle 18"/>
          <p:cNvSpPr>
            <a:spLocks noChangeArrowheads="1"/>
          </p:cNvSpPr>
          <p:nvPr/>
        </p:nvSpPr>
        <p:spPr bwMode="auto">
          <a:xfrm>
            <a:off x="611560" y="980728"/>
            <a:ext cx="9144000" cy="56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40000"/>
              </a:lnSpc>
            </a:pPr>
            <a:r>
              <a:rPr lang="it-IT" sz="2400" dirty="0">
                <a:cs typeface="Arial" pitchFamily="34" charset="0"/>
              </a:rPr>
              <a:t>Aree di </a:t>
            </a:r>
            <a:r>
              <a:rPr lang="it-IT" sz="2400" dirty="0" smtClean="0">
                <a:cs typeface="Arial" pitchFamily="34" charset="0"/>
              </a:rPr>
              <a:t>attività</a:t>
            </a:r>
            <a:endParaRPr lang="it-IT" sz="2400" dirty="0">
              <a:cs typeface="Arial" pitchFamily="34" charset="0"/>
            </a:endParaRPr>
          </a:p>
        </p:txBody>
      </p:sp>
      <p:sp>
        <p:nvSpPr>
          <p:cNvPr id="25" name="AutoShape 12"/>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p>
        </p:txBody>
      </p:sp>
      <p:cxnSp>
        <p:nvCxnSpPr>
          <p:cNvPr id="20" name="Connettore 1 19"/>
          <p:cNvCxnSpPr/>
          <p:nvPr/>
        </p:nvCxnSpPr>
        <p:spPr>
          <a:xfrm>
            <a:off x="611560" y="884914"/>
            <a:ext cx="84427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72008" y="116632"/>
            <a:ext cx="9180512" cy="584775"/>
          </a:xfrm>
          <a:prstGeom prst="rect">
            <a:avLst/>
          </a:prstGeom>
          <a:noFill/>
        </p:spPr>
        <p:txBody>
          <a:bodyPr wrap="square" rtlCol="0">
            <a:spAutoFit/>
          </a:bodyPr>
          <a:lstStyle/>
          <a:p>
            <a:r>
              <a:rPr lang="it-IT" sz="3200" dirty="0" smtClean="0">
                <a:solidFill>
                  <a:schemeClr val="bg1"/>
                </a:solidFill>
              </a:rPr>
              <a:t>     </a:t>
            </a:r>
            <a:r>
              <a:rPr lang="it-IT" sz="3200" dirty="0" smtClean="0"/>
              <a:t>Struttura </a:t>
            </a:r>
            <a:r>
              <a:rPr lang="it-IT" sz="3200" dirty="0" err="1" smtClean="0"/>
              <a:t>Pneumologica</a:t>
            </a:r>
            <a:endParaRPr lang="it-IT" sz="2400" dirty="0"/>
          </a:p>
        </p:txBody>
      </p:sp>
    </p:spTree>
    <p:extLst>
      <p:ext uri="{BB962C8B-B14F-4D97-AF65-F5344CB8AC3E}">
        <p14:creationId xmlns:p14="http://schemas.microsoft.com/office/powerpoint/2010/main" val="19863859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11560" y="1628800"/>
            <a:ext cx="8496944" cy="4558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ctangle 6"/>
          <p:cNvSpPr>
            <a:spLocks noChangeArrowheads="1"/>
          </p:cNvSpPr>
          <p:nvPr/>
        </p:nvSpPr>
        <p:spPr bwMode="auto">
          <a:xfrm>
            <a:off x="5966966" y="2204864"/>
            <a:ext cx="1225550" cy="309634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cs typeface="Arial" pitchFamily="34" charset="0"/>
            </a:endParaRPr>
          </a:p>
        </p:txBody>
      </p:sp>
      <p:sp>
        <p:nvSpPr>
          <p:cNvPr id="7" name="Rectangle 3"/>
          <p:cNvSpPr>
            <a:spLocks noChangeArrowheads="1"/>
          </p:cNvSpPr>
          <p:nvPr/>
        </p:nvSpPr>
        <p:spPr bwMode="auto">
          <a:xfrm>
            <a:off x="971303" y="2204864"/>
            <a:ext cx="1152525" cy="30241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cs typeface="Arial" pitchFamily="34" charset="0"/>
            </a:endParaRPr>
          </a:p>
        </p:txBody>
      </p:sp>
      <p:sp>
        <p:nvSpPr>
          <p:cNvPr id="9" name="Rectangle 14"/>
          <p:cNvSpPr>
            <a:spLocks noChangeArrowheads="1"/>
          </p:cNvSpPr>
          <p:nvPr/>
        </p:nvSpPr>
        <p:spPr bwMode="auto">
          <a:xfrm>
            <a:off x="971600" y="2714057"/>
            <a:ext cx="1152229" cy="1754326"/>
          </a:xfrm>
          <a:prstGeom prst="rect">
            <a:avLst/>
          </a:prstGeom>
          <a:solidFill>
            <a:schemeClr val="bg1"/>
          </a:solidFill>
          <a:ln>
            <a:solidFill>
              <a:schemeClr val="tx1"/>
            </a:solidFill>
          </a:ln>
          <a:effectLst/>
          <a:extLst/>
        </p:spPr>
        <p:txBody>
          <a:bodyPr wrap="square" anchor="ctr">
            <a:spAutoFit/>
          </a:bodyPr>
          <a:lstStyle/>
          <a:p>
            <a:pPr algn="ctr"/>
            <a:r>
              <a:rPr lang="it-IT" sz="1200" dirty="0">
                <a:cs typeface="Arial" pitchFamily="34" charset="0"/>
              </a:rPr>
              <a:t>P</a:t>
            </a:r>
            <a:r>
              <a:rPr lang="it-IT" sz="1200" dirty="0" smtClean="0">
                <a:cs typeface="Arial" pitchFamily="34" charset="0"/>
              </a:rPr>
              <a:t>aziente </a:t>
            </a:r>
            <a:r>
              <a:rPr lang="it-IT" sz="1200" dirty="0">
                <a:cs typeface="Arial" pitchFamily="34" charset="0"/>
              </a:rPr>
              <a:t>respiratorio a</a:t>
            </a:r>
            <a:r>
              <a:rPr lang="it-IT" sz="1200" dirty="0" smtClean="0">
                <a:cs typeface="Arial" pitchFamily="34" charset="0"/>
              </a:rPr>
              <a:t>cuto   </a:t>
            </a:r>
            <a:endParaRPr lang="it-IT" sz="1200" dirty="0">
              <a:cs typeface="Arial" pitchFamily="34" charset="0"/>
            </a:endParaRPr>
          </a:p>
          <a:p>
            <a:pPr algn="ctr"/>
            <a:endParaRPr lang="it-IT" sz="1200" dirty="0" smtClean="0">
              <a:cs typeface="Arial" pitchFamily="34" charset="0"/>
            </a:endParaRPr>
          </a:p>
          <a:p>
            <a:pPr algn="ctr"/>
            <a:r>
              <a:rPr lang="it-IT" sz="1200" dirty="0" smtClean="0">
                <a:cs typeface="Arial" pitchFamily="34" charset="0"/>
              </a:rPr>
              <a:t>Assistenza </a:t>
            </a:r>
            <a:r>
              <a:rPr lang="it-IT" sz="1200" dirty="0">
                <a:cs typeface="Arial" pitchFamily="34" charset="0"/>
              </a:rPr>
              <a:t>al paziente respiratorio </a:t>
            </a:r>
            <a:r>
              <a:rPr lang="it-IT" sz="1200" dirty="0" smtClean="0">
                <a:cs typeface="Arial" pitchFamily="34" charset="0"/>
              </a:rPr>
              <a:t>critico</a:t>
            </a:r>
          </a:p>
          <a:p>
            <a:pPr algn="ctr"/>
            <a:endParaRPr lang="it-IT" sz="1200" dirty="0" smtClean="0">
              <a:cs typeface="Arial" pitchFamily="34" charset="0"/>
            </a:endParaRPr>
          </a:p>
        </p:txBody>
      </p:sp>
      <p:sp>
        <p:nvSpPr>
          <p:cNvPr id="10" name="Rectangle 4"/>
          <p:cNvSpPr>
            <a:spLocks noChangeArrowheads="1"/>
          </p:cNvSpPr>
          <p:nvPr/>
        </p:nvSpPr>
        <p:spPr bwMode="auto">
          <a:xfrm>
            <a:off x="2411760" y="2211983"/>
            <a:ext cx="1225550" cy="3024188"/>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cs typeface="Arial" pitchFamily="34" charset="0"/>
            </a:endParaRPr>
          </a:p>
        </p:txBody>
      </p:sp>
      <p:sp>
        <p:nvSpPr>
          <p:cNvPr id="11" name="Rectangle 15"/>
          <p:cNvSpPr>
            <a:spLocks noChangeArrowheads="1"/>
          </p:cNvSpPr>
          <p:nvPr/>
        </p:nvSpPr>
        <p:spPr bwMode="auto">
          <a:xfrm>
            <a:off x="2411760" y="2727124"/>
            <a:ext cx="1224136" cy="1754326"/>
          </a:xfrm>
          <a:prstGeom prst="rect">
            <a:avLst/>
          </a:prstGeom>
          <a:solidFill>
            <a:schemeClr val="bg1"/>
          </a:solidFill>
          <a:ln>
            <a:solidFill>
              <a:schemeClr val="tx1"/>
            </a:solidFill>
          </a:ln>
          <a:effectLst/>
          <a:extLst/>
        </p:spPr>
        <p:txBody>
          <a:bodyPr wrap="square" anchor="ctr">
            <a:spAutoFit/>
          </a:bodyPr>
          <a:lstStyle/>
          <a:p>
            <a:pPr algn="ctr"/>
            <a:r>
              <a:rPr lang="it-IT" sz="1200" dirty="0">
                <a:cs typeface="Arial" pitchFamily="34" charset="0"/>
              </a:rPr>
              <a:t>P</a:t>
            </a:r>
            <a:r>
              <a:rPr lang="it-IT" sz="1200" dirty="0" smtClean="0">
                <a:cs typeface="Arial" pitchFamily="34" charset="0"/>
              </a:rPr>
              <a:t>aziente </a:t>
            </a:r>
            <a:r>
              <a:rPr lang="it-IT" sz="1200" dirty="0">
                <a:cs typeface="Arial" pitchFamily="34" charset="0"/>
              </a:rPr>
              <a:t>respiratorio cronico   </a:t>
            </a:r>
          </a:p>
          <a:p>
            <a:pPr algn="ctr"/>
            <a:endParaRPr lang="it-IT" sz="1200" dirty="0">
              <a:cs typeface="Arial" pitchFamily="34" charset="0"/>
            </a:endParaRPr>
          </a:p>
          <a:p>
            <a:pPr algn="ctr"/>
            <a:r>
              <a:rPr lang="it-IT" sz="1200" dirty="0">
                <a:cs typeface="Arial" pitchFamily="34" charset="0"/>
              </a:rPr>
              <a:t>A</a:t>
            </a:r>
            <a:r>
              <a:rPr lang="it-IT" sz="1200" dirty="0" smtClean="0">
                <a:cs typeface="Arial" pitchFamily="34" charset="0"/>
              </a:rPr>
              <a:t>ssistenza </a:t>
            </a:r>
            <a:r>
              <a:rPr lang="it-IT" sz="1200" dirty="0">
                <a:cs typeface="Arial" pitchFamily="34" charset="0"/>
              </a:rPr>
              <a:t>pneumologica integrata</a:t>
            </a:r>
          </a:p>
          <a:p>
            <a:pPr algn="ctr"/>
            <a:r>
              <a:rPr lang="it-IT" sz="1200" dirty="0">
                <a:cs typeface="Arial" pitchFamily="34" charset="0"/>
              </a:rPr>
              <a:t>ospedale-territorio</a:t>
            </a:r>
          </a:p>
        </p:txBody>
      </p:sp>
      <p:sp>
        <p:nvSpPr>
          <p:cNvPr id="12" name="Rectangle 5"/>
          <p:cNvSpPr>
            <a:spLocks noChangeArrowheads="1"/>
          </p:cNvSpPr>
          <p:nvPr/>
        </p:nvSpPr>
        <p:spPr bwMode="auto">
          <a:xfrm>
            <a:off x="7333704" y="2211982"/>
            <a:ext cx="1225550" cy="3089225"/>
          </a:xfrm>
          <a:prstGeom prst="rect">
            <a:avLst/>
          </a:prstGeom>
          <a:solidFill>
            <a:srgbClr val="00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cs typeface="Arial" pitchFamily="34" charset="0"/>
            </a:endParaRPr>
          </a:p>
        </p:txBody>
      </p:sp>
      <p:sp>
        <p:nvSpPr>
          <p:cNvPr id="13" name="Rectangle 16"/>
          <p:cNvSpPr>
            <a:spLocks noChangeArrowheads="1"/>
          </p:cNvSpPr>
          <p:nvPr/>
        </p:nvSpPr>
        <p:spPr bwMode="auto">
          <a:xfrm>
            <a:off x="7333704" y="2608605"/>
            <a:ext cx="1223963" cy="2123658"/>
          </a:xfrm>
          <a:prstGeom prst="rect">
            <a:avLst/>
          </a:prstGeom>
          <a:solidFill>
            <a:schemeClr val="bg1"/>
          </a:solidFill>
          <a:ln>
            <a:solidFill>
              <a:schemeClr val="tx1"/>
            </a:solidFill>
          </a:ln>
          <a:effectLst/>
          <a:extLst/>
        </p:spPr>
        <p:txBody>
          <a:bodyPr anchor="ctr">
            <a:spAutoFit/>
          </a:bodyPr>
          <a:lstStyle/>
          <a:p>
            <a:pPr algn="ctr">
              <a:tabLst>
                <a:tab pos="114300" algn="l"/>
              </a:tabLst>
            </a:pPr>
            <a:r>
              <a:rPr lang="it-IT" sz="1200" dirty="0">
                <a:cs typeface="Arial" pitchFamily="34" charset="0"/>
              </a:rPr>
              <a:t>Attività di Endoscopia Toracica</a:t>
            </a:r>
          </a:p>
          <a:p>
            <a:pPr algn="ctr">
              <a:tabLst>
                <a:tab pos="114300" algn="l"/>
              </a:tabLst>
            </a:pPr>
            <a:r>
              <a:rPr lang="it-IT" sz="1200" dirty="0">
                <a:cs typeface="Arial" pitchFamily="34" charset="0"/>
              </a:rPr>
              <a:t> </a:t>
            </a:r>
          </a:p>
          <a:p>
            <a:pPr algn="ctr">
              <a:tabLst>
                <a:tab pos="114300" algn="l"/>
              </a:tabLst>
            </a:pPr>
            <a:r>
              <a:rPr lang="it-IT" sz="1200" dirty="0">
                <a:cs typeface="Arial" pitchFamily="34" charset="0"/>
              </a:rPr>
              <a:t>(Pneumologia </a:t>
            </a:r>
            <a:r>
              <a:rPr lang="it-IT" sz="1200" dirty="0" smtClean="0">
                <a:cs typeface="Arial" pitchFamily="34" charset="0"/>
              </a:rPr>
              <a:t>Interventistica)</a:t>
            </a:r>
          </a:p>
          <a:p>
            <a:pPr algn="ctr">
              <a:tabLst>
                <a:tab pos="114300" algn="l"/>
              </a:tabLst>
            </a:pPr>
            <a:endParaRPr lang="it-IT" sz="1200" dirty="0" smtClean="0">
              <a:cs typeface="Arial" pitchFamily="34" charset="0"/>
            </a:endParaRPr>
          </a:p>
          <a:p>
            <a:pPr algn="ctr">
              <a:tabLst>
                <a:tab pos="114300" algn="l"/>
              </a:tabLst>
            </a:pPr>
            <a:endParaRPr lang="it-IT" sz="1200" dirty="0">
              <a:cs typeface="Arial" pitchFamily="34" charset="0"/>
            </a:endParaRPr>
          </a:p>
          <a:p>
            <a:pPr algn="ctr">
              <a:tabLst>
                <a:tab pos="114300" algn="l"/>
              </a:tabLst>
            </a:pPr>
            <a:endParaRPr lang="it-IT" sz="1200" dirty="0">
              <a:cs typeface="Arial" pitchFamily="34" charset="0"/>
            </a:endParaRPr>
          </a:p>
          <a:p>
            <a:pPr algn="ctr">
              <a:tabLst>
                <a:tab pos="114300" algn="l"/>
              </a:tabLst>
            </a:pPr>
            <a:endParaRPr lang="it-IT" sz="1200" dirty="0" smtClean="0">
              <a:cs typeface="Arial" pitchFamily="34" charset="0"/>
            </a:endParaRPr>
          </a:p>
          <a:p>
            <a:pPr algn="ctr">
              <a:tabLst>
                <a:tab pos="114300" algn="l"/>
              </a:tabLst>
            </a:pPr>
            <a:endParaRPr lang="it-IT" sz="1200" dirty="0" smtClean="0">
              <a:cs typeface="Arial" pitchFamily="34" charset="0"/>
            </a:endParaRPr>
          </a:p>
        </p:txBody>
      </p:sp>
      <p:sp>
        <p:nvSpPr>
          <p:cNvPr id="2" name="CasellaDiTesto 1"/>
          <p:cNvSpPr txBox="1"/>
          <p:nvPr/>
        </p:nvSpPr>
        <p:spPr>
          <a:xfrm>
            <a:off x="971302" y="5361171"/>
            <a:ext cx="1152525" cy="523220"/>
          </a:xfrm>
          <a:prstGeom prst="rect">
            <a:avLst/>
          </a:prstGeom>
          <a:noFill/>
        </p:spPr>
        <p:txBody>
          <a:bodyPr wrap="square" rtlCol="0">
            <a:spAutoFit/>
          </a:bodyPr>
          <a:lstStyle/>
          <a:p>
            <a:pPr algn="ctr"/>
            <a:r>
              <a:rPr lang="it-IT" sz="1400" dirty="0" smtClean="0"/>
              <a:t>Reparto di degenza</a:t>
            </a:r>
            <a:endParaRPr lang="it-IT" sz="1400" dirty="0"/>
          </a:p>
        </p:txBody>
      </p:sp>
      <p:sp>
        <p:nvSpPr>
          <p:cNvPr id="3" name="CasellaDiTesto 2"/>
          <p:cNvSpPr txBox="1"/>
          <p:nvPr/>
        </p:nvSpPr>
        <p:spPr>
          <a:xfrm>
            <a:off x="4133027" y="5380335"/>
            <a:ext cx="1375077" cy="523220"/>
          </a:xfrm>
          <a:prstGeom prst="rect">
            <a:avLst/>
          </a:prstGeom>
          <a:noFill/>
        </p:spPr>
        <p:txBody>
          <a:bodyPr wrap="square" rtlCol="0">
            <a:spAutoFit/>
          </a:bodyPr>
          <a:lstStyle/>
          <a:p>
            <a:pPr algn="ctr"/>
            <a:r>
              <a:rPr lang="it-IT" sz="1400" dirty="0" smtClean="0"/>
              <a:t>Settore ambulatoriale</a:t>
            </a:r>
            <a:endParaRPr lang="it-IT" sz="1400" dirty="0"/>
          </a:p>
        </p:txBody>
      </p:sp>
      <p:sp>
        <p:nvSpPr>
          <p:cNvPr id="14" name="Rectangle 5"/>
          <p:cNvSpPr>
            <a:spLocks noChangeArrowheads="1"/>
          </p:cNvSpPr>
          <p:nvPr/>
        </p:nvSpPr>
        <p:spPr bwMode="auto">
          <a:xfrm>
            <a:off x="4211960" y="2204864"/>
            <a:ext cx="1225550" cy="3107055"/>
          </a:xfrm>
          <a:prstGeom prst="rect">
            <a:avLst/>
          </a:prstGeom>
          <a:solidFill>
            <a:srgbClr val="FFC000"/>
          </a:solidFill>
          <a:ln w="9525">
            <a:solidFill>
              <a:schemeClr val="tx1"/>
            </a:solidFill>
            <a:miter lim="800000"/>
            <a:headEnd/>
            <a:tailEnd/>
          </a:ln>
          <a:effectLst/>
          <a:extLst/>
        </p:spPr>
        <p:txBody>
          <a:bodyPr wrap="none" anchor="ctr"/>
          <a:lstStyle/>
          <a:p>
            <a:endParaRPr lang="it-IT">
              <a:cs typeface="Arial" pitchFamily="34" charset="0"/>
            </a:endParaRPr>
          </a:p>
        </p:txBody>
      </p:sp>
      <p:sp>
        <p:nvSpPr>
          <p:cNvPr id="15" name="Rectangle 16"/>
          <p:cNvSpPr>
            <a:spLocks noChangeArrowheads="1"/>
          </p:cNvSpPr>
          <p:nvPr/>
        </p:nvSpPr>
        <p:spPr bwMode="auto">
          <a:xfrm>
            <a:off x="4211960" y="2688120"/>
            <a:ext cx="1233225" cy="1938992"/>
          </a:xfrm>
          <a:prstGeom prst="rect">
            <a:avLst/>
          </a:prstGeom>
          <a:solidFill>
            <a:schemeClr val="bg1"/>
          </a:solidFill>
          <a:ln>
            <a:solidFill>
              <a:schemeClr val="tx1"/>
            </a:solidFill>
          </a:ln>
          <a:effectLst/>
          <a:extLst/>
        </p:spPr>
        <p:txBody>
          <a:bodyPr wrap="square" anchor="ctr">
            <a:spAutoFit/>
          </a:bodyPr>
          <a:lstStyle/>
          <a:p>
            <a:pPr algn="ctr">
              <a:tabLst>
                <a:tab pos="114300" algn="l"/>
              </a:tabLst>
            </a:pPr>
            <a:r>
              <a:rPr lang="it-IT" sz="1200" dirty="0" smtClean="0">
                <a:cs typeface="Arial" pitchFamily="34" charset="0"/>
              </a:rPr>
              <a:t>Ambulatorio</a:t>
            </a:r>
          </a:p>
          <a:p>
            <a:pPr algn="ctr">
              <a:tabLst>
                <a:tab pos="114300" algn="l"/>
              </a:tabLst>
            </a:pPr>
            <a:r>
              <a:rPr lang="it-IT" sz="1200" dirty="0" smtClean="0">
                <a:cs typeface="Arial" pitchFamily="34" charset="0"/>
              </a:rPr>
              <a:t>Pneumologico</a:t>
            </a:r>
          </a:p>
          <a:p>
            <a:pPr algn="ctr">
              <a:tabLst>
                <a:tab pos="114300" algn="l"/>
              </a:tabLst>
            </a:pPr>
            <a:endParaRPr lang="it-IT" sz="1200" dirty="0" smtClean="0">
              <a:cs typeface="Arial" pitchFamily="34" charset="0"/>
            </a:endParaRPr>
          </a:p>
          <a:p>
            <a:pPr algn="ctr">
              <a:tabLst>
                <a:tab pos="114300" algn="l"/>
              </a:tabLst>
            </a:pPr>
            <a:r>
              <a:rPr lang="it-IT" sz="1200" dirty="0" smtClean="0">
                <a:cs typeface="Arial" pitchFamily="34" charset="0"/>
              </a:rPr>
              <a:t> </a:t>
            </a:r>
            <a:endParaRPr lang="it-IT" sz="1200" dirty="0">
              <a:cs typeface="Arial" pitchFamily="34" charset="0"/>
            </a:endParaRPr>
          </a:p>
          <a:p>
            <a:pPr algn="ctr">
              <a:tabLst>
                <a:tab pos="114300" algn="l"/>
              </a:tabLst>
            </a:pPr>
            <a:r>
              <a:rPr lang="it-IT" sz="1200" dirty="0">
                <a:cs typeface="Arial" pitchFamily="34" charset="0"/>
              </a:rPr>
              <a:t>Ambulatorio</a:t>
            </a:r>
          </a:p>
          <a:p>
            <a:pPr algn="ctr">
              <a:tabLst>
                <a:tab pos="114300" algn="l"/>
              </a:tabLst>
            </a:pPr>
            <a:r>
              <a:rPr lang="it-IT" sz="1200" dirty="0">
                <a:cs typeface="Arial" pitchFamily="34" charset="0"/>
              </a:rPr>
              <a:t>Pneumologico</a:t>
            </a:r>
          </a:p>
          <a:p>
            <a:pPr algn="ctr">
              <a:tabLst>
                <a:tab pos="114300" algn="l"/>
              </a:tabLst>
            </a:pPr>
            <a:r>
              <a:rPr lang="it-IT" sz="1200" dirty="0" smtClean="0">
                <a:cs typeface="Arial" pitchFamily="34" charset="0"/>
              </a:rPr>
              <a:t>specialistico</a:t>
            </a:r>
            <a:endParaRPr lang="it-IT" sz="1200" dirty="0">
              <a:cs typeface="Arial" pitchFamily="34" charset="0"/>
            </a:endParaRPr>
          </a:p>
          <a:p>
            <a:pPr algn="ctr">
              <a:tabLst>
                <a:tab pos="114300" algn="l"/>
              </a:tabLst>
            </a:pPr>
            <a:endParaRPr lang="it-IT" sz="1200" dirty="0">
              <a:cs typeface="Arial" pitchFamily="34" charset="0"/>
            </a:endParaRPr>
          </a:p>
          <a:p>
            <a:pPr algn="ctr">
              <a:tabLst>
                <a:tab pos="114300" algn="l"/>
              </a:tabLst>
            </a:pPr>
            <a:endParaRPr lang="it-IT" sz="1200" dirty="0" smtClean="0">
              <a:cs typeface="Arial" pitchFamily="34" charset="0"/>
            </a:endParaRPr>
          </a:p>
          <a:p>
            <a:pPr algn="ctr">
              <a:tabLst>
                <a:tab pos="114300" algn="l"/>
              </a:tabLst>
            </a:pPr>
            <a:endParaRPr lang="it-IT" sz="1200" dirty="0" smtClean="0">
              <a:cs typeface="Arial" pitchFamily="34" charset="0"/>
            </a:endParaRPr>
          </a:p>
        </p:txBody>
      </p:sp>
      <p:sp>
        <p:nvSpPr>
          <p:cNvPr id="16" name="Rectangle 17"/>
          <p:cNvSpPr>
            <a:spLocks noChangeArrowheads="1"/>
          </p:cNvSpPr>
          <p:nvPr/>
        </p:nvSpPr>
        <p:spPr bwMode="auto">
          <a:xfrm>
            <a:off x="5966966" y="2736916"/>
            <a:ext cx="1223962" cy="2092881"/>
          </a:xfrm>
          <a:prstGeom prst="rect">
            <a:avLst/>
          </a:prstGeom>
          <a:solidFill>
            <a:schemeClr val="bg1"/>
          </a:solidFill>
          <a:ln>
            <a:solidFill>
              <a:srgbClr val="0070C0"/>
            </a:solidFill>
          </a:ln>
          <a:effectLst/>
          <a:extLst/>
        </p:spPr>
        <p:txBody>
          <a:bodyPr wrap="square" anchor="ctr">
            <a:spAutoFit/>
          </a:bodyPr>
          <a:lstStyle/>
          <a:p>
            <a:pPr algn="ctr">
              <a:lnSpc>
                <a:spcPts val="1200"/>
              </a:lnSpc>
            </a:pPr>
            <a:r>
              <a:rPr lang="it-IT" sz="1000" dirty="0" smtClean="0"/>
              <a:t>La figura professionale di Tecnico di Funzionalità Respiratoria non è riconosciuta giuridicamente dal SSN, non esiste iter formativo per questo personale, non esiste regolamentazione del settore.</a:t>
            </a:r>
          </a:p>
        </p:txBody>
      </p:sp>
      <p:sp>
        <p:nvSpPr>
          <p:cNvPr id="18" name="CasellaDiTesto 17"/>
          <p:cNvSpPr txBox="1"/>
          <p:nvPr/>
        </p:nvSpPr>
        <p:spPr>
          <a:xfrm>
            <a:off x="6162526" y="5380335"/>
            <a:ext cx="2342356" cy="307777"/>
          </a:xfrm>
          <a:prstGeom prst="rect">
            <a:avLst/>
          </a:prstGeom>
          <a:noFill/>
        </p:spPr>
        <p:txBody>
          <a:bodyPr wrap="square" rtlCol="0">
            <a:spAutoFit/>
          </a:bodyPr>
          <a:lstStyle/>
          <a:p>
            <a:pPr algn="ctr"/>
            <a:r>
              <a:rPr lang="it-IT" sz="1400" dirty="0" smtClean="0"/>
              <a:t>Settore diagnostico</a:t>
            </a:r>
            <a:endParaRPr lang="it-IT" sz="1400" dirty="0"/>
          </a:p>
        </p:txBody>
      </p:sp>
      <p:sp>
        <p:nvSpPr>
          <p:cNvPr id="19" name="CasellaDiTesto 18"/>
          <p:cNvSpPr txBox="1"/>
          <p:nvPr/>
        </p:nvSpPr>
        <p:spPr>
          <a:xfrm>
            <a:off x="2331276" y="5301208"/>
            <a:ext cx="1386517" cy="738664"/>
          </a:xfrm>
          <a:prstGeom prst="rect">
            <a:avLst/>
          </a:prstGeom>
          <a:noFill/>
        </p:spPr>
        <p:txBody>
          <a:bodyPr wrap="square" rtlCol="0">
            <a:spAutoFit/>
          </a:bodyPr>
          <a:lstStyle/>
          <a:p>
            <a:pPr algn="ctr"/>
            <a:r>
              <a:rPr lang="it-IT" sz="1400" dirty="0" smtClean="0"/>
              <a:t>Continuità assistenziale pneumologica</a:t>
            </a:r>
            <a:endParaRPr lang="it-IT" sz="1400" dirty="0"/>
          </a:p>
        </p:txBody>
      </p:sp>
      <p:sp>
        <p:nvSpPr>
          <p:cNvPr id="21" name="Rectangle 18"/>
          <p:cNvSpPr>
            <a:spLocks noChangeArrowheads="1"/>
          </p:cNvSpPr>
          <p:nvPr/>
        </p:nvSpPr>
        <p:spPr bwMode="auto">
          <a:xfrm>
            <a:off x="611560" y="980728"/>
            <a:ext cx="9144000" cy="56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40000"/>
              </a:lnSpc>
            </a:pPr>
            <a:r>
              <a:rPr lang="it-IT" sz="2400" dirty="0">
                <a:cs typeface="Arial" pitchFamily="34" charset="0"/>
              </a:rPr>
              <a:t>Aree di </a:t>
            </a:r>
            <a:r>
              <a:rPr lang="it-IT" sz="2400" dirty="0" smtClean="0">
                <a:cs typeface="Arial" pitchFamily="34" charset="0"/>
              </a:rPr>
              <a:t>attività</a:t>
            </a:r>
            <a:endParaRPr lang="it-IT" sz="2400" dirty="0">
              <a:cs typeface="Arial" pitchFamily="34" charset="0"/>
            </a:endParaRPr>
          </a:p>
        </p:txBody>
      </p:sp>
      <p:sp>
        <p:nvSpPr>
          <p:cNvPr id="25" name="AutoShape 12"/>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p>
        </p:txBody>
      </p:sp>
      <p:cxnSp>
        <p:nvCxnSpPr>
          <p:cNvPr id="20" name="Connettore 1 19"/>
          <p:cNvCxnSpPr/>
          <p:nvPr/>
        </p:nvCxnSpPr>
        <p:spPr>
          <a:xfrm>
            <a:off x="611560" y="884914"/>
            <a:ext cx="84427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72008" y="116632"/>
            <a:ext cx="9180512" cy="584775"/>
          </a:xfrm>
          <a:prstGeom prst="rect">
            <a:avLst/>
          </a:prstGeom>
          <a:noFill/>
        </p:spPr>
        <p:txBody>
          <a:bodyPr wrap="square" rtlCol="0">
            <a:spAutoFit/>
          </a:bodyPr>
          <a:lstStyle/>
          <a:p>
            <a:r>
              <a:rPr lang="it-IT" sz="3200" dirty="0" smtClean="0">
                <a:solidFill>
                  <a:schemeClr val="bg1"/>
                </a:solidFill>
              </a:rPr>
              <a:t>     </a:t>
            </a:r>
            <a:r>
              <a:rPr lang="it-IT" sz="3200" dirty="0" smtClean="0"/>
              <a:t>Struttura </a:t>
            </a:r>
            <a:r>
              <a:rPr lang="it-IT" sz="3200" dirty="0" err="1" smtClean="0"/>
              <a:t>Pneumologica</a:t>
            </a:r>
            <a:endParaRPr lang="it-IT" sz="2400" dirty="0"/>
          </a:p>
        </p:txBody>
      </p:sp>
    </p:spTree>
    <p:extLst>
      <p:ext uri="{BB962C8B-B14F-4D97-AF65-F5344CB8AC3E}">
        <p14:creationId xmlns:p14="http://schemas.microsoft.com/office/powerpoint/2010/main" val="1986385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351303" y="553908"/>
            <a:ext cx="3877839" cy="5295909"/>
          </a:xfrm>
          <a:prstGeom prst="roundRect">
            <a:avLst/>
          </a:prstGeom>
          <a:solidFill>
            <a:schemeClr val="accent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Rettangolo arrotondato 2"/>
          <p:cNvSpPr/>
          <p:nvPr/>
        </p:nvSpPr>
        <p:spPr>
          <a:xfrm>
            <a:off x="4860032" y="548680"/>
            <a:ext cx="3982161" cy="5295909"/>
          </a:xfrm>
          <a:prstGeom prst="roundRect">
            <a:avLst/>
          </a:prstGeom>
          <a:solidFill>
            <a:schemeClr val="accent5"/>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CasellaDiTesto 3"/>
          <p:cNvSpPr txBox="1"/>
          <p:nvPr/>
        </p:nvSpPr>
        <p:spPr>
          <a:xfrm>
            <a:off x="945817" y="1390814"/>
            <a:ext cx="3080652" cy="4431983"/>
          </a:xfrm>
          <a:prstGeom prst="rect">
            <a:avLst/>
          </a:prstGeom>
          <a:noFill/>
        </p:spPr>
        <p:txBody>
          <a:bodyPr wrap="square" rtlCol="0">
            <a:spAutoFit/>
          </a:bodyPr>
          <a:lstStyle/>
          <a:p>
            <a:r>
              <a:rPr lang="it-IT" sz="2400" dirty="0"/>
              <a:t> </a:t>
            </a:r>
            <a:endParaRPr lang="it-IT" sz="2400" dirty="0">
              <a:solidFill>
                <a:schemeClr val="bg1"/>
              </a:solidFill>
            </a:endParaRPr>
          </a:p>
          <a:p>
            <a:pPr lvl="0"/>
            <a:r>
              <a:rPr lang="it-IT" sz="2400" dirty="0">
                <a:solidFill>
                  <a:schemeClr val="bg1"/>
                </a:solidFill>
              </a:rPr>
              <a:t>In Veneto </a:t>
            </a:r>
            <a:endParaRPr lang="it-IT" sz="2400" dirty="0" smtClean="0">
              <a:solidFill>
                <a:schemeClr val="bg1"/>
              </a:solidFill>
            </a:endParaRPr>
          </a:p>
          <a:p>
            <a:pPr lvl="0"/>
            <a:endParaRPr lang="it-IT" sz="2400" dirty="0">
              <a:solidFill>
                <a:schemeClr val="bg1"/>
              </a:solidFill>
            </a:endParaRPr>
          </a:p>
          <a:p>
            <a:pPr lvl="0"/>
            <a:r>
              <a:rPr lang="it-IT" sz="2400" dirty="0" smtClean="0">
                <a:solidFill>
                  <a:schemeClr val="bg1"/>
                </a:solidFill>
              </a:rPr>
              <a:t>•</a:t>
            </a:r>
            <a:r>
              <a:rPr lang="it-IT" sz="2400" dirty="0">
                <a:solidFill>
                  <a:schemeClr val="bg1"/>
                </a:solidFill>
              </a:rPr>
              <a:t>il 20% è ultra 65enne •il 10% è ultra 75enne </a:t>
            </a:r>
            <a:endParaRPr lang="it-IT" sz="2400" dirty="0" smtClean="0">
              <a:solidFill>
                <a:schemeClr val="bg1"/>
              </a:solidFill>
            </a:endParaRPr>
          </a:p>
          <a:p>
            <a:pPr lvl="0"/>
            <a:endParaRPr lang="it-IT" sz="2400" dirty="0">
              <a:solidFill>
                <a:schemeClr val="bg1"/>
              </a:solidFill>
            </a:endParaRPr>
          </a:p>
          <a:p>
            <a:pPr lvl="0"/>
            <a:r>
              <a:rPr lang="it-IT" sz="2400" dirty="0" smtClean="0">
                <a:solidFill>
                  <a:schemeClr val="bg1"/>
                </a:solidFill>
              </a:rPr>
              <a:t>L’indice </a:t>
            </a:r>
            <a:r>
              <a:rPr lang="it-IT" sz="2400" dirty="0">
                <a:solidFill>
                  <a:schemeClr val="bg1"/>
                </a:solidFill>
              </a:rPr>
              <a:t>di vecchiaia (139,8%) </a:t>
            </a:r>
            <a:r>
              <a:rPr lang="it-IT" sz="2400" dirty="0" smtClean="0">
                <a:solidFill>
                  <a:schemeClr val="bg1"/>
                </a:solidFill>
              </a:rPr>
              <a:t>evidenzia </a:t>
            </a:r>
            <a:r>
              <a:rPr lang="it-IT" sz="2400" dirty="0">
                <a:solidFill>
                  <a:schemeClr val="bg1"/>
                </a:solidFill>
              </a:rPr>
              <a:t>un rapporto di 7 ultra 65enni ogni 5 soggetti con meno di 15 anni</a:t>
            </a:r>
          </a:p>
          <a:p>
            <a:endParaRPr lang="it-IT" dirty="0"/>
          </a:p>
        </p:txBody>
      </p:sp>
      <p:sp>
        <p:nvSpPr>
          <p:cNvPr id="5" name="CasellaDiTesto 4"/>
          <p:cNvSpPr txBox="1"/>
          <p:nvPr/>
        </p:nvSpPr>
        <p:spPr>
          <a:xfrm>
            <a:off x="4945259" y="1498894"/>
            <a:ext cx="3756235" cy="4062651"/>
          </a:xfrm>
          <a:prstGeom prst="rect">
            <a:avLst/>
          </a:prstGeom>
          <a:noFill/>
        </p:spPr>
        <p:txBody>
          <a:bodyPr wrap="square" rtlCol="0">
            <a:spAutoFit/>
          </a:bodyPr>
          <a:lstStyle/>
          <a:p>
            <a:pPr lvl="0"/>
            <a:r>
              <a:rPr lang="it-IT" sz="2400" dirty="0">
                <a:solidFill>
                  <a:schemeClr val="bg1"/>
                </a:solidFill>
              </a:rPr>
              <a:t>Il 26% della popolazione del Veneto ha almeno una esenzione per patologia: </a:t>
            </a:r>
            <a:endParaRPr lang="it-IT" sz="2400" dirty="0">
              <a:solidFill>
                <a:schemeClr val="bg1"/>
              </a:solidFill>
              <a:sym typeface="Symbol"/>
            </a:endParaRPr>
          </a:p>
          <a:p>
            <a:pPr lvl="0"/>
            <a:endParaRPr lang="it-IT" sz="2400" dirty="0" smtClean="0">
              <a:solidFill>
                <a:schemeClr val="bg1"/>
              </a:solidFill>
              <a:sym typeface="Symbol"/>
            </a:endParaRPr>
          </a:p>
          <a:p>
            <a:pPr marL="285750" lvl="0" indent="-285750">
              <a:buFont typeface="Arial"/>
              <a:buChar char="•"/>
            </a:pPr>
            <a:r>
              <a:rPr lang="it-IT" sz="2400" dirty="0" smtClean="0">
                <a:solidFill>
                  <a:schemeClr val="bg1"/>
                </a:solidFill>
              </a:rPr>
              <a:t>il </a:t>
            </a:r>
            <a:r>
              <a:rPr lang="it-IT" sz="2400" dirty="0">
                <a:solidFill>
                  <a:schemeClr val="bg1"/>
                </a:solidFill>
              </a:rPr>
              <a:t>65% degli ultra 65enni è esente per almeno una patologia cronica. </a:t>
            </a:r>
            <a:endParaRPr lang="it-IT" sz="2400" dirty="0" smtClean="0">
              <a:solidFill>
                <a:schemeClr val="bg1"/>
              </a:solidFill>
              <a:sym typeface="Symbol"/>
            </a:endParaRPr>
          </a:p>
          <a:p>
            <a:pPr marL="285750" lvl="0" indent="-285750">
              <a:buFont typeface="Arial"/>
              <a:buChar char="•"/>
            </a:pPr>
            <a:r>
              <a:rPr lang="it-IT" sz="2400" dirty="0" smtClean="0">
                <a:solidFill>
                  <a:schemeClr val="bg1"/>
                </a:solidFill>
              </a:rPr>
              <a:t>Il </a:t>
            </a:r>
            <a:r>
              <a:rPr lang="it-IT" sz="2400" dirty="0">
                <a:solidFill>
                  <a:schemeClr val="bg1"/>
                </a:solidFill>
              </a:rPr>
              <a:t>15% ha almeno 2 patologia co‐presenti; il 7% ne ha almeno 3 (*)</a:t>
            </a:r>
            <a:r>
              <a:rPr lang="it-IT" dirty="0">
                <a:solidFill>
                  <a:schemeClr val="bg1"/>
                </a:solidFill>
              </a:rPr>
              <a:t>.</a:t>
            </a:r>
          </a:p>
          <a:p>
            <a:endParaRPr lang="it-IT" dirty="0"/>
          </a:p>
        </p:txBody>
      </p:sp>
      <p:sp>
        <p:nvSpPr>
          <p:cNvPr id="6" name="CasellaDiTesto 5"/>
          <p:cNvSpPr txBox="1"/>
          <p:nvPr/>
        </p:nvSpPr>
        <p:spPr>
          <a:xfrm>
            <a:off x="351303" y="1104066"/>
            <a:ext cx="3877839" cy="461665"/>
          </a:xfrm>
          <a:prstGeom prst="rect">
            <a:avLst/>
          </a:prstGeom>
          <a:noFill/>
        </p:spPr>
        <p:txBody>
          <a:bodyPr wrap="square" rtlCol="0">
            <a:spAutoFit/>
          </a:bodyPr>
          <a:lstStyle/>
          <a:p>
            <a:pPr algn="ctr"/>
            <a:r>
              <a:rPr lang="it-IT" sz="2400" b="1" dirty="0" smtClean="0">
                <a:solidFill>
                  <a:schemeClr val="bg1"/>
                </a:solidFill>
              </a:rPr>
              <a:t>Invecchiamento</a:t>
            </a:r>
            <a:endParaRPr lang="it-IT" sz="2400" b="1" dirty="0">
              <a:solidFill>
                <a:schemeClr val="bg1"/>
              </a:solidFill>
            </a:endParaRPr>
          </a:p>
        </p:txBody>
      </p:sp>
      <p:sp>
        <p:nvSpPr>
          <p:cNvPr id="7" name="CasellaDiTesto 6"/>
          <p:cNvSpPr txBox="1"/>
          <p:nvPr/>
        </p:nvSpPr>
        <p:spPr>
          <a:xfrm>
            <a:off x="148628" y="5971408"/>
            <a:ext cx="8877145" cy="830997"/>
          </a:xfrm>
          <a:prstGeom prst="rect">
            <a:avLst/>
          </a:prstGeom>
          <a:noFill/>
        </p:spPr>
        <p:txBody>
          <a:bodyPr wrap="square" rtlCol="0">
            <a:spAutoFit/>
          </a:bodyPr>
          <a:lstStyle/>
          <a:p>
            <a:pPr lvl="0"/>
            <a:r>
              <a:rPr lang="it-IT" sz="1600" dirty="0" err="1"/>
              <a:t>M.Cristina</a:t>
            </a:r>
            <a:r>
              <a:rPr lang="it-IT" sz="1600" dirty="0"/>
              <a:t> Ghiotto</a:t>
            </a:r>
          </a:p>
          <a:p>
            <a:pPr lvl="0"/>
            <a:r>
              <a:rPr lang="it-IT" sz="1400" dirty="0"/>
              <a:t>Fonte dati: elaborazioni su dati ISTAT, </a:t>
            </a:r>
            <a:r>
              <a:rPr lang="it-IT" sz="1400" dirty="0" err="1"/>
              <a:t>Datawarehouse</a:t>
            </a:r>
            <a:r>
              <a:rPr lang="it-IT" sz="1400" dirty="0"/>
              <a:t> Sanità Regione del Veneto e su dati </a:t>
            </a:r>
            <a:r>
              <a:rPr lang="it-IT" sz="1400" dirty="0" err="1"/>
              <a:t>Adjusted</a:t>
            </a:r>
            <a:r>
              <a:rPr lang="it-IT" sz="1400" dirty="0"/>
              <a:t> </a:t>
            </a:r>
            <a:r>
              <a:rPr lang="it-IT" sz="1400" dirty="0" err="1"/>
              <a:t>Clinical</a:t>
            </a:r>
            <a:r>
              <a:rPr lang="it-IT" sz="1400" dirty="0"/>
              <a:t> </a:t>
            </a:r>
            <a:r>
              <a:rPr lang="it-IT" sz="1400" dirty="0" err="1"/>
              <a:t>Groups</a:t>
            </a:r>
            <a:r>
              <a:rPr lang="it-IT" sz="1400" dirty="0"/>
              <a:t> (*)</a:t>
            </a:r>
          </a:p>
          <a:p>
            <a:endParaRPr lang="it-IT" dirty="0"/>
          </a:p>
        </p:txBody>
      </p:sp>
      <p:sp>
        <p:nvSpPr>
          <p:cNvPr id="8" name="CasellaDiTesto 7"/>
          <p:cNvSpPr txBox="1"/>
          <p:nvPr/>
        </p:nvSpPr>
        <p:spPr>
          <a:xfrm>
            <a:off x="4823655" y="996737"/>
            <a:ext cx="3877839" cy="461665"/>
          </a:xfrm>
          <a:prstGeom prst="rect">
            <a:avLst/>
          </a:prstGeom>
          <a:noFill/>
        </p:spPr>
        <p:txBody>
          <a:bodyPr wrap="square" rtlCol="0">
            <a:spAutoFit/>
          </a:bodyPr>
          <a:lstStyle/>
          <a:p>
            <a:pPr algn="ctr"/>
            <a:r>
              <a:rPr lang="it-IT" sz="2400" b="1" dirty="0" smtClean="0">
                <a:solidFill>
                  <a:schemeClr val="bg1"/>
                </a:solidFill>
              </a:rPr>
              <a:t>Cronicità e </a:t>
            </a:r>
            <a:r>
              <a:rPr lang="it-IT" sz="2400" b="1" dirty="0" err="1" smtClean="0">
                <a:solidFill>
                  <a:schemeClr val="bg1"/>
                </a:solidFill>
              </a:rPr>
              <a:t>Comorbilità</a:t>
            </a:r>
            <a:endParaRPr lang="it-IT" sz="2400" b="1" dirty="0">
              <a:solidFill>
                <a:schemeClr val="bg1"/>
              </a:solidFill>
            </a:endParaRPr>
          </a:p>
        </p:txBody>
      </p:sp>
      <p:sp>
        <p:nvSpPr>
          <p:cNvPr id="9" name="AutoShape 13"/>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a:effectLst/>
        </p:spPr>
        <p:txBody>
          <a:bodyPr wrap="none" anchor="ctr"/>
          <a:lstStyle/>
          <a:p>
            <a:pPr algn="ctr"/>
            <a:endParaRPr lang="it-IT" altLang="it-IT">
              <a:solidFill>
                <a:srgbClr val="FF3300"/>
              </a:solidFill>
            </a:endParaRPr>
          </a:p>
        </p:txBody>
      </p:sp>
    </p:spTree>
    <p:extLst>
      <p:ext uri="{BB962C8B-B14F-4D97-AF65-F5344CB8AC3E}">
        <p14:creationId xmlns:p14="http://schemas.microsoft.com/office/powerpoint/2010/main" val="3278037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95529" y="1041063"/>
            <a:ext cx="8748471" cy="1661993"/>
          </a:xfrm>
          <a:prstGeom prst="rect">
            <a:avLst/>
          </a:prstGeom>
          <a:noFill/>
        </p:spPr>
        <p:txBody>
          <a:bodyPr wrap="square" rtlCol="0">
            <a:spAutoFit/>
          </a:bodyPr>
          <a:lstStyle/>
          <a:p>
            <a:r>
              <a:rPr lang="it-IT" sz="2800" i="1" dirty="0" smtClean="0"/>
              <a:t>Sono professioni sanitarie quelle che lo stato italiano riconosce e che, in forza di un titolo abilitante, svolgono attività di prevenzione, diagnosi, cura e riabilitazione</a:t>
            </a:r>
            <a:r>
              <a:rPr lang="it-IT" sz="2800" dirty="0" smtClean="0"/>
              <a:t>.</a:t>
            </a:r>
          </a:p>
          <a:p>
            <a:endParaRPr lang="it-IT" dirty="0"/>
          </a:p>
        </p:txBody>
      </p:sp>
      <p:sp>
        <p:nvSpPr>
          <p:cNvPr id="5" name="CasellaDiTesto 4"/>
          <p:cNvSpPr txBox="1"/>
          <p:nvPr/>
        </p:nvSpPr>
        <p:spPr>
          <a:xfrm>
            <a:off x="395536" y="3573016"/>
            <a:ext cx="8326921" cy="1981055"/>
          </a:xfrm>
          <a:prstGeom prst="rect">
            <a:avLst/>
          </a:prstGeom>
          <a:noFill/>
        </p:spPr>
        <p:txBody>
          <a:bodyPr wrap="square" rtlCol="0">
            <a:spAutoFit/>
          </a:bodyPr>
          <a:lstStyle/>
          <a:p>
            <a:pPr>
              <a:lnSpc>
                <a:spcPct val="110000"/>
              </a:lnSpc>
            </a:pPr>
            <a:r>
              <a:rPr lang="it-IT" sz="2800" dirty="0" smtClean="0"/>
              <a:t>Nell’elenco delle figure professionali riconosciute non figurano quelle di Infermiere di Area Pneumologica, Tecnico di Funzionalità Respiratoria e Fisioterapista Respiratorio</a:t>
            </a:r>
            <a:r>
              <a:rPr lang="it-IT" dirty="0" smtClean="0"/>
              <a:t>.</a:t>
            </a:r>
            <a:endParaRPr lang="it-IT" dirty="0"/>
          </a:p>
        </p:txBody>
      </p:sp>
      <p:sp>
        <p:nvSpPr>
          <p:cNvPr id="6" name="AutoShape 13"/>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a:effectLst/>
        </p:spPr>
        <p:txBody>
          <a:bodyPr wrap="none" anchor="ctr"/>
          <a:lstStyle/>
          <a:p>
            <a:pPr algn="ctr"/>
            <a:endParaRPr lang="it-IT" altLang="it-IT">
              <a:solidFill>
                <a:srgbClr val="FF3300"/>
              </a:solidFill>
            </a:endParaRPr>
          </a:p>
        </p:txBody>
      </p:sp>
    </p:spTree>
    <p:extLst>
      <p:ext uri="{BB962C8B-B14F-4D97-AF65-F5344CB8AC3E}">
        <p14:creationId xmlns:p14="http://schemas.microsoft.com/office/powerpoint/2010/main" val="1471369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lum contrast="-10000"/>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323528" y="0"/>
            <a:ext cx="5305425" cy="6762750"/>
          </a:xfrm>
          <a:prstGeom prst="rect">
            <a:avLst/>
          </a:prstGeom>
          <a:noFill/>
          <a:ln w="9525">
            <a:noFill/>
            <a:miter lim="800000"/>
            <a:headEnd/>
            <a:tailEnd/>
          </a:ln>
        </p:spPr>
      </p:pic>
      <p:sp>
        <p:nvSpPr>
          <p:cNvPr id="5" name="AutoShape 13"/>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ltLang="it-IT">
              <a:solidFill>
                <a:srgbClr val="FF3300"/>
              </a:solidFill>
            </a:endParaRPr>
          </a:p>
        </p:txBody>
      </p:sp>
      <p:sp>
        <p:nvSpPr>
          <p:cNvPr id="4" name="CasellaDiTesto 3"/>
          <p:cNvSpPr txBox="1"/>
          <p:nvPr/>
        </p:nvSpPr>
        <p:spPr>
          <a:xfrm>
            <a:off x="5580112" y="1268760"/>
            <a:ext cx="3563888" cy="4824910"/>
          </a:xfrm>
          <a:prstGeom prst="rect">
            <a:avLst/>
          </a:prstGeom>
          <a:noFill/>
        </p:spPr>
        <p:txBody>
          <a:bodyPr wrap="square" rtlCol="0">
            <a:spAutoFit/>
          </a:bodyPr>
          <a:lstStyle/>
          <a:p>
            <a:pPr algn="ctr">
              <a:lnSpc>
                <a:spcPct val="110000"/>
              </a:lnSpc>
            </a:pPr>
            <a:r>
              <a:rPr lang="it-IT" sz="2800" dirty="0" smtClean="0">
                <a:solidFill>
                  <a:schemeClr val="tx2"/>
                </a:solidFill>
              </a:rPr>
              <a:t>Nell’elenco delle figure professionali riconosciute non figurano quelle di Infermiere di Area Pneumologica, Tecnico di Funzionalità Respiratoria e Fisioterapista Respiratorio</a:t>
            </a:r>
            <a:r>
              <a:rPr lang="it-IT" dirty="0" smtClean="0">
                <a:solidFill>
                  <a:schemeClr val="tx2"/>
                </a:solidFill>
              </a:rPr>
              <a:t>.</a:t>
            </a:r>
            <a:endParaRPr lang="it-IT" dirty="0">
              <a:solidFill>
                <a:schemeClr val="tx2"/>
              </a:solidFill>
            </a:endParaRPr>
          </a:p>
        </p:txBody>
      </p:sp>
    </p:spTree>
    <p:extLst>
      <p:ext uri="{BB962C8B-B14F-4D97-AF65-F5344CB8AC3E}">
        <p14:creationId xmlns:p14="http://schemas.microsoft.com/office/powerpoint/2010/main" val="1089915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ttangolo 1"/>
          <p:cNvSpPr/>
          <p:nvPr/>
        </p:nvSpPr>
        <p:spPr>
          <a:xfrm>
            <a:off x="539552" y="548680"/>
            <a:ext cx="8604448" cy="1508105"/>
          </a:xfrm>
          <a:prstGeom prst="rect">
            <a:avLst/>
          </a:prstGeom>
        </p:spPr>
        <p:txBody>
          <a:bodyPr wrap="square">
            <a:spAutoFit/>
          </a:bodyPr>
          <a:lstStyle/>
          <a:p>
            <a:r>
              <a:rPr lang="it-IT" sz="3200" dirty="0" smtClean="0">
                <a:solidFill>
                  <a:schemeClr val="bg1"/>
                </a:solidFill>
              </a:rPr>
              <a:t>Le professioni sanitarie</a:t>
            </a:r>
          </a:p>
          <a:p>
            <a:r>
              <a:rPr lang="it-IT" sz="2800" dirty="0" smtClean="0">
                <a:solidFill>
                  <a:schemeClr val="bg1"/>
                </a:solidFill>
              </a:rPr>
              <a:t>Infermiere</a:t>
            </a:r>
            <a:endParaRPr lang="it-IT" sz="2800" dirty="0">
              <a:solidFill>
                <a:schemeClr val="bg1"/>
              </a:solidFill>
            </a:endParaRPr>
          </a:p>
          <a:p>
            <a:endParaRPr lang="it-IT" sz="3200" dirty="0" smtClean="0">
              <a:solidFill>
                <a:schemeClr val="accent1"/>
              </a:solidFill>
            </a:endParaRPr>
          </a:p>
        </p:txBody>
      </p:sp>
      <p:sp>
        <p:nvSpPr>
          <p:cNvPr id="3" name="Rettangolo 2"/>
          <p:cNvSpPr/>
          <p:nvPr/>
        </p:nvSpPr>
        <p:spPr>
          <a:xfrm>
            <a:off x="323528" y="2564904"/>
            <a:ext cx="5184576" cy="646331"/>
          </a:xfrm>
          <a:prstGeom prst="rect">
            <a:avLst/>
          </a:prstGeom>
          <a:solidFill>
            <a:schemeClr val="tx2">
              <a:lumMod val="20000"/>
              <a:lumOff val="80000"/>
            </a:schemeClr>
          </a:solidFill>
          <a:ln>
            <a:solidFill>
              <a:schemeClr val="tx1"/>
            </a:solidFill>
          </a:ln>
        </p:spPr>
        <p:txBody>
          <a:bodyPr wrap="square">
            <a:spAutoFit/>
          </a:bodyPr>
          <a:lstStyle/>
          <a:p>
            <a:r>
              <a:rPr lang="it-IT" sz="2000" dirty="0" smtClean="0"/>
              <a:t>Laurea in Infermieristica</a:t>
            </a:r>
          </a:p>
          <a:p>
            <a:r>
              <a:rPr lang="it-IT" sz="1600" dirty="0" smtClean="0"/>
              <a:t>3 anni</a:t>
            </a:r>
            <a:endParaRPr lang="it-IT" sz="1600" dirty="0"/>
          </a:p>
        </p:txBody>
      </p:sp>
      <p:sp>
        <p:nvSpPr>
          <p:cNvPr id="5" name="Rettangolo 4"/>
          <p:cNvSpPr/>
          <p:nvPr/>
        </p:nvSpPr>
        <p:spPr>
          <a:xfrm>
            <a:off x="5652120" y="3140968"/>
            <a:ext cx="3168352" cy="615553"/>
          </a:xfrm>
          <a:prstGeom prst="rect">
            <a:avLst/>
          </a:prstGeom>
          <a:solidFill>
            <a:schemeClr val="tx2">
              <a:lumMod val="50000"/>
            </a:schemeClr>
          </a:solidFill>
          <a:ln>
            <a:solidFill>
              <a:schemeClr val="bg1"/>
            </a:solidFill>
          </a:ln>
        </p:spPr>
        <p:txBody>
          <a:bodyPr wrap="square">
            <a:spAutoFit/>
          </a:bodyPr>
          <a:lstStyle/>
          <a:p>
            <a:r>
              <a:rPr lang="it-IT" dirty="0" smtClean="0">
                <a:solidFill>
                  <a:schemeClr val="bg1"/>
                </a:solidFill>
              </a:rPr>
              <a:t>Master di primo livello</a:t>
            </a:r>
          </a:p>
          <a:p>
            <a:r>
              <a:rPr lang="it-IT" sz="1600" dirty="0" smtClean="0">
                <a:solidFill>
                  <a:schemeClr val="bg1"/>
                </a:solidFill>
              </a:rPr>
              <a:t>1 anno</a:t>
            </a:r>
            <a:endParaRPr lang="it-IT" sz="1600" dirty="0">
              <a:solidFill>
                <a:schemeClr val="bg1"/>
              </a:solidFill>
            </a:endParaRPr>
          </a:p>
        </p:txBody>
      </p:sp>
      <p:sp>
        <p:nvSpPr>
          <p:cNvPr id="7" name="Rettangolo 6"/>
          <p:cNvSpPr/>
          <p:nvPr/>
        </p:nvSpPr>
        <p:spPr>
          <a:xfrm>
            <a:off x="323528" y="4757663"/>
            <a:ext cx="5112568" cy="646331"/>
          </a:xfrm>
          <a:prstGeom prst="rect">
            <a:avLst/>
          </a:prstGeom>
          <a:solidFill>
            <a:schemeClr val="tx2">
              <a:lumMod val="20000"/>
              <a:lumOff val="80000"/>
            </a:schemeClr>
          </a:solidFill>
          <a:ln>
            <a:solidFill>
              <a:schemeClr val="tx1"/>
            </a:solidFill>
          </a:ln>
        </p:spPr>
        <p:txBody>
          <a:bodyPr wrap="square">
            <a:spAutoFit/>
          </a:bodyPr>
          <a:lstStyle/>
          <a:p>
            <a:r>
              <a:rPr lang="it-IT" sz="2000" dirty="0" smtClean="0"/>
              <a:t>Dottorato di ricerca</a:t>
            </a:r>
          </a:p>
          <a:p>
            <a:r>
              <a:rPr lang="it-IT" sz="1600" dirty="0" smtClean="0"/>
              <a:t>3 anni</a:t>
            </a:r>
            <a:endParaRPr lang="it-IT" sz="1600" dirty="0"/>
          </a:p>
        </p:txBody>
      </p:sp>
      <p:sp>
        <p:nvSpPr>
          <p:cNvPr id="10" name="Rettangolo 9"/>
          <p:cNvSpPr/>
          <p:nvPr/>
        </p:nvSpPr>
        <p:spPr>
          <a:xfrm>
            <a:off x="323529" y="3645024"/>
            <a:ext cx="5112568" cy="646331"/>
          </a:xfrm>
          <a:prstGeom prst="rect">
            <a:avLst/>
          </a:prstGeom>
          <a:solidFill>
            <a:schemeClr val="tx2">
              <a:lumMod val="20000"/>
              <a:lumOff val="80000"/>
            </a:schemeClr>
          </a:solidFill>
          <a:ln>
            <a:solidFill>
              <a:schemeClr val="tx1"/>
            </a:solidFill>
          </a:ln>
        </p:spPr>
        <p:txBody>
          <a:bodyPr wrap="square">
            <a:spAutoFit/>
          </a:bodyPr>
          <a:lstStyle/>
          <a:p>
            <a:r>
              <a:rPr lang="it-IT" sz="2000" dirty="0" smtClean="0"/>
              <a:t>Laurea specialistica in Scienze infermieristiche</a:t>
            </a:r>
          </a:p>
          <a:p>
            <a:r>
              <a:rPr lang="it-IT" sz="1600" dirty="0" smtClean="0"/>
              <a:t>2 anni</a:t>
            </a:r>
            <a:endParaRPr lang="it-IT" sz="1600" dirty="0"/>
          </a:p>
        </p:txBody>
      </p:sp>
      <p:cxnSp>
        <p:nvCxnSpPr>
          <p:cNvPr id="12" name="Connettore 2 11"/>
          <p:cNvCxnSpPr/>
          <p:nvPr/>
        </p:nvCxnSpPr>
        <p:spPr>
          <a:xfrm>
            <a:off x="3059832" y="3284984"/>
            <a:ext cx="0" cy="28803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3059832" y="4365104"/>
            <a:ext cx="0" cy="28803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V="1">
            <a:off x="3212232" y="3429000"/>
            <a:ext cx="567680" cy="83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V="1">
            <a:off x="3275856" y="4437112"/>
            <a:ext cx="567680" cy="83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5652120" y="4221088"/>
            <a:ext cx="3168352" cy="615553"/>
          </a:xfrm>
          <a:prstGeom prst="rect">
            <a:avLst/>
          </a:prstGeom>
          <a:solidFill>
            <a:schemeClr val="tx2">
              <a:lumMod val="50000"/>
            </a:schemeClr>
          </a:solidFill>
          <a:ln>
            <a:solidFill>
              <a:schemeClr val="bg1"/>
            </a:solidFill>
          </a:ln>
        </p:spPr>
        <p:txBody>
          <a:bodyPr wrap="square">
            <a:spAutoFit/>
          </a:bodyPr>
          <a:lstStyle/>
          <a:p>
            <a:r>
              <a:rPr lang="it-IT" dirty="0" smtClean="0">
                <a:solidFill>
                  <a:schemeClr val="bg1"/>
                </a:solidFill>
              </a:rPr>
              <a:t>Master di secondo livello</a:t>
            </a:r>
          </a:p>
          <a:p>
            <a:r>
              <a:rPr lang="it-IT" sz="1600" dirty="0" smtClean="0">
                <a:solidFill>
                  <a:schemeClr val="bg1"/>
                </a:solidFill>
              </a:rPr>
              <a:t>1 anno</a:t>
            </a:r>
            <a:endParaRPr lang="it-IT" sz="1600" dirty="0">
              <a:solidFill>
                <a:schemeClr val="bg1"/>
              </a:solidFill>
            </a:endParaRPr>
          </a:p>
        </p:txBody>
      </p:sp>
      <p:sp>
        <p:nvSpPr>
          <p:cNvPr id="19" name="AutoShape 13"/>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ltLang="it-IT">
              <a:solidFill>
                <a:srgbClr val="FF33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9512" y="764704"/>
            <a:ext cx="4676729" cy="461665"/>
          </a:xfrm>
          <a:prstGeom prst="rect">
            <a:avLst/>
          </a:prstGeom>
        </p:spPr>
        <p:txBody>
          <a:bodyPr wrap="none">
            <a:spAutoFit/>
          </a:bodyPr>
          <a:lstStyle/>
          <a:p>
            <a:r>
              <a:rPr lang="it-IT" sz="2400" dirty="0" smtClean="0"/>
              <a:t>L‘infermiere di “area </a:t>
            </a:r>
            <a:r>
              <a:rPr lang="it-IT" sz="2400" dirty="0" err="1" smtClean="0"/>
              <a:t>pneumologica</a:t>
            </a:r>
            <a:r>
              <a:rPr lang="it-IT" sz="2400" dirty="0" smtClean="0"/>
              <a:t>”</a:t>
            </a:r>
            <a:endParaRPr lang="it-IT" sz="2400" dirty="0"/>
          </a:p>
        </p:txBody>
      </p:sp>
      <p:sp>
        <p:nvSpPr>
          <p:cNvPr id="4" name="Rettangolo 3"/>
          <p:cNvSpPr/>
          <p:nvPr/>
        </p:nvSpPr>
        <p:spPr>
          <a:xfrm>
            <a:off x="3275856" y="2132856"/>
            <a:ext cx="3168352" cy="369332"/>
          </a:xfrm>
          <a:prstGeom prst="rect">
            <a:avLst/>
          </a:prstGeom>
          <a:solidFill>
            <a:schemeClr val="tx2">
              <a:lumMod val="50000"/>
            </a:schemeClr>
          </a:solidFill>
          <a:ln>
            <a:solidFill>
              <a:schemeClr val="bg1"/>
            </a:solidFill>
          </a:ln>
        </p:spPr>
        <p:txBody>
          <a:bodyPr wrap="square">
            <a:spAutoFit/>
          </a:bodyPr>
          <a:lstStyle/>
          <a:p>
            <a:pPr algn="ctr"/>
            <a:r>
              <a:rPr lang="it-IT" dirty="0" smtClean="0">
                <a:solidFill>
                  <a:schemeClr val="bg1"/>
                </a:solidFill>
              </a:rPr>
              <a:t>Master di primo livello</a:t>
            </a:r>
          </a:p>
        </p:txBody>
      </p:sp>
      <p:sp>
        <p:nvSpPr>
          <p:cNvPr id="5" name="Rettangolo 4"/>
          <p:cNvSpPr/>
          <p:nvPr/>
        </p:nvSpPr>
        <p:spPr>
          <a:xfrm>
            <a:off x="3347864" y="2636912"/>
            <a:ext cx="2685800" cy="369332"/>
          </a:xfrm>
          <a:prstGeom prst="rect">
            <a:avLst/>
          </a:prstGeom>
          <a:solidFill>
            <a:schemeClr val="tx2">
              <a:lumMod val="60000"/>
              <a:lumOff val="40000"/>
            </a:schemeClr>
          </a:solidFill>
          <a:ln>
            <a:solidFill>
              <a:schemeClr val="tx1"/>
            </a:solidFill>
          </a:ln>
        </p:spPr>
        <p:txBody>
          <a:bodyPr wrap="none">
            <a:spAutoFit/>
          </a:bodyPr>
          <a:lstStyle/>
          <a:p>
            <a:r>
              <a:rPr lang="it-IT" dirty="0" smtClean="0">
                <a:solidFill>
                  <a:schemeClr val="bg1"/>
                </a:solidFill>
              </a:rPr>
              <a:t>Area critica per infermieri </a:t>
            </a:r>
            <a:endParaRPr lang="it-IT" dirty="0">
              <a:solidFill>
                <a:schemeClr val="bg1"/>
              </a:solidFill>
            </a:endParaRPr>
          </a:p>
        </p:txBody>
      </p:sp>
      <p:sp>
        <p:nvSpPr>
          <p:cNvPr id="6" name="Rettangolo 5"/>
          <p:cNvSpPr/>
          <p:nvPr/>
        </p:nvSpPr>
        <p:spPr>
          <a:xfrm>
            <a:off x="3347864" y="3068960"/>
            <a:ext cx="2664296" cy="369332"/>
          </a:xfrm>
          <a:prstGeom prst="rect">
            <a:avLst/>
          </a:prstGeom>
          <a:solidFill>
            <a:schemeClr val="tx2">
              <a:lumMod val="60000"/>
              <a:lumOff val="40000"/>
            </a:schemeClr>
          </a:solidFill>
          <a:ln>
            <a:solidFill>
              <a:schemeClr val="tx1"/>
            </a:solidFill>
          </a:ln>
        </p:spPr>
        <p:txBody>
          <a:bodyPr wrap="square">
            <a:spAutoFit/>
          </a:bodyPr>
          <a:lstStyle/>
          <a:p>
            <a:r>
              <a:rPr lang="it-IT" dirty="0" smtClean="0">
                <a:solidFill>
                  <a:schemeClr val="bg1"/>
                </a:solidFill>
              </a:rPr>
              <a:t>Endoscopia</a:t>
            </a:r>
            <a:endParaRPr lang="it-IT" dirty="0">
              <a:solidFill>
                <a:schemeClr val="bg1"/>
              </a:solidFill>
            </a:endParaRPr>
          </a:p>
        </p:txBody>
      </p:sp>
      <p:pic>
        <p:nvPicPr>
          <p:cNvPr id="11266" name="Picture 2" descr="Risultati immagini per punto interrogativo blu">
            <a:hlinkClick r:id="rId2"/>
          </p:cNvPr>
          <p:cNvPicPr>
            <a:picLocks noChangeAspect="1" noChangeArrowheads="1"/>
          </p:cNvPicPr>
          <p:nvPr/>
        </p:nvPicPr>
        <p:blipFill>
          <a:blip r:embed="rId3" cstate="print">
            <a:lum contrast="-10000"/>
          </a:blip>
          <a:srcRect/>
          <a:stretch>
            <a:fillRect/>
          </a:stretch>
        </p:blipFill>
        <p:spPr bwMode="auto">
          <a:xfrm>
            <a:off x="3419872" y="4221088"/>
            <a:ext cx="1728192" cy="1728192"/>
          </a:xfrm>
          <a:prstGeom prst="rect">
            <a:avLst/>
          </a:prstGeom>
          <a:noFill/>
        </p:spPr>
      </p:pic>
      <p:sp>
        <p:nvSpPr>
          <p:cNvPr id="8" name="Rettangolo 7"/>
          <p:cNvSpPr/>
          <p:nvPr/>
        </p:nvSpPr>
        <p:spPr>
          <a:xfrm>
            <a:off x="3347864" y="3501008"/>
            <a:ext cx="2664296" cy="369332"/>
          </a:xfrm>
          <a:prstGeom prst="rect">
            <a:avLst/>
          </a:prstGeom>
          <a:solidFill>
            <a:schemeClr val="tx2">
              <a:lumMod val="60000"/>
              <a:lumOff val="40000"/>
            </a:schemeClr>
          </a:solidFill>
          <a:ln>
            <a:solidFill>
              <a:schemeClr val="tx1"/>
            </a:solidFill>
          </a:ln>
        </p:spPr>
        <p:txBody>
          <a:bodyPr wrap="square">
            <a:spAutoFit/>
          </a:bodyPr>
          <a:lstStyle/>
          <a:p>
            <a:r>
              <a:rPr lang="it-IT" dirty="0" err="1" smtClean="0">
                <a:solidFill>
                  <a:schemeClr val="bg1"/>
                </a:solidFill>
              </a:rPr>
              <a:t>………………</a:t>
            </a:r>
            <a:r>
              <a:rPr lang="it-IT" dirty="0" smtClean="0">
                <a:solidFill>
                  <a:schemeClr val="bg1"/>
                </a:solidFill>
              </a:rPr>
              <a:t>.</a:t>
            </a:r>
            <a:endParaRPr lang="it-IT" dirty="0">
              <a:solidFill>
                <a:schemeClr val="bg1"/>
              </a:solidFill>
            </a:endParaRPr>
          </a:p>
        </p:txBody>
      </p:sp>
      <p:sp>
        <p:nvSpPr>
          <p:cNvPr id="10" name="AutoShape 13"/>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ltLang="it-IT">
              <a:solidFill>
                <a:srgbClr val="FF3300"/>
              </a:solidFill>
            </a:endParaRPr>
          </a:p>
        </p:txBody>
      </p:sp>
      <p:sp>
        <p:nvSpPr>
          <p:cNvPr id="11" name="Rettangolo 10"/>
          <p:cNvSpPr/>
          <p:nvPr/>
        </p:nvSpPr>
        <p:spPr>
          <a:xfrm>
            <a:off x="144016" y="188640"/>
            <a:ext cx="8892480" cy="584775"/>
          </a:xfrm>
          <a:prstGeom prst="rect">
            <a:avLst/>
          </a:prstGeom>
        </p:spPr>
        <p:txBody>
          <a:bodyPr wrap="square">
            <a:spAutoFit/>
          </a:bodyPr>
          <a:lstStyle/>
          <a:p>
            <a:r>
              <a:rPr lang="it-IT" sz="3200" dirty="0" smtClean="0"/>
              <a:t>Sviluppo delle competenze dei professionisti sanitari</a:t>
            </a:r>
            <a:endParaRPr lang="it-IT"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slide(fromBottom)">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115616" y="5589240"/>
            <a:ext cx="3556295" cy="369332"/>
          </a:xfrm>
          <a:prstGeom prst="rect">
            <a:avLst/>
          </a:prstGeom>
        </p:spPr>
        <p:txBody>
          <a:bodyPr wrap="none">
            <a:spAutoFit/>
          </a:bodyPr>
          <a:lstStyle/>
          <a:p>
            <a:r>
              <a:rPr lang="it-IT" dirty="0" smtClean="0"/>
              <a:t>Esemplificazione dei livelli formativi </a:t>
            </a:r>
            <a:endParaRPr lang="it-IT" dirty="0"/>
          </a:p>
        </p:txBody>
      </p:sp>
      <p:pic>
        <p:nvPicPr>
          <p:cNvPr id="1026" name="Picture 2"/>
          <p:cNvPicPr>
            <a:picLocks noChangeAspect="1" noChangeArrowheads="1"/>
          </p:cNvPicPr>
          <p:nvPr/>
        </p:nvPicPr>
        <p:blipFill>
          <a:blip r:embed="rId3" cstate="print">
            <a:lum contrast="-10000"/>
          </a:blip>
          <a:srcRect/>
          <a:stretch>
            <a:fillRect/>
          </a:stretch>
        </p:blipFill>
        <p:spPr bwMode="auto">
          <a:xfrm>
            <a:off x="1115616" y="836712"/>
            <a:ext cx="6435055" cy="465014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lum contrast="-10000"/>
          </a:blip>
          <a:srcRect/>
          <a:stretch>
            <a:fillRect/>
          </a:stretch>
        </p:blipFill>
        <p:spPr bwMode="auto">
          <a:xfrm>
            <a:off x="7524328" y="116632"/>
            <a:ext cx="1398315" cy="439594"/>
          </a:xfrm>
          <a:prstGeom prst="rect">
            <a:avLst/>
          </a:prstGeom>
          <a:noFill/>
          <a:ln w="9525">
            <a:noFill/>
            <a:miter lim="800000"/>
            <a:headEnd/>
            <a:tailEnd/>
          </a:ln>
        </p:spPr>
      </p:pic>
      <p:sp>
        <p:nvSpPr>
          <p:cNvPr id="6" name="AutoShape 13"/>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ltLang="it-IT">
              <a:solidFill>
                <a:srgbClr val="FF33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23528" y="2564904"/>
            <a:ext cx="8820472" cy="2523768"/>
          </a:xfrm>
          <a:prstGeom prst="rect">
            <a:avLst/>
          </a:prstGeom>
        </p:spPr>
        <p:txBody>
          <a:bodyPr wrap="square">
            <a:spAutoFit/>
          </a:bodyPr>
          <a:lstStyle/>
          <a:p>
            <a:pPr>
              <a:lnSpc>
                <a:spcPct val="110000"/>
              </a:lnSpc>
            </a:pPr>
            <a:r>
              <a:rPr lang="it-IT" sz="2400" dirty="0"/>
              <a:t>La formazione è l’obiettivo primario della Fondazione ed il punto di partenza per lo sviluppo e la ricerca di nuovi modelli organizzativi e gestionali nel settore delle aziende sanitarie e socio-sanitarie pubbliche e private; in particolare la Fondazione persegue la formazione del personale dell’area socio-sanitaria, al fine di accrescere le competenze di chi opera all’interno dei </a:t>
            </a:r>
            <a:r>
              <a:rPr lang="it-IT" sz="2400" dirty="0" smtClean="0"/>
              <a:t>servizi.</a:t>
            </a:r>
            <a:endParaRPr lang="it-IT" sz="2400" dirty="0"/>
          </a:p>
        </p:txBody>
      </p:sp>
      <p:sp>
        <p:nvSpPr>
          <p:cNvPr id="6" name="Rettangolo 5"/>
          <p:cNvSpPr/>
          <p:nvPr/>
        </p:nvSpPr>
        <p:spPr>
          <a:xfrm>
            <a:off x="2339751" y="504104"/>
            <a:ext cx="6278611" cy="1477328"/>
          </a:xfrm>
          <a:prstGeom prst="rect">
            <a:avLst/>
          </a:prstGeom>
        </p:spPr>
        <p:txBody>
          <a:bodyPr wrap="square">
            <a:spAutoFit/>
          </a:bodyPr>
          <a:lstStyle/>
          <a:p>
            <a:r>
              <a:rPr lang="it-IT" sz="3600" dirty="0"/>
              <a:t>FONDAZIONE SSP</a:t>
            </a:r>
          </a:p>
          <a:p>
            <a:r>
              <a:rPr lang="it-IT" dirty="0"/>
              <a:t>FONDAZIONE SCUOLA DI SANITÀ PUBBLICA, MANAGEMENT DELLE AZIENDE SOCIO-SANITARIE E PER L’INCREMENTO DEI TRAPIANTI D’ORGANO E TESSUTI</a:t>
            </a:r>
          </a:p>
        </p:txBody>
      </p:sp>
      <p:pic>
        <p:nvPicPr>
          <p:cNvPr id="7" name="Picture 2"/>
          <p:cNvPicPr>
            <a:picLocks noChangeAspect="1" noChangeArrowheads="1"/>
          </p:cNvPicPr>
          <p:nvPr/>
        </p:nvPicPr>
        <p:blipFill>
          <a:blip r:embed="rId3" cstate="print"/>
          <a:srcRect/>
          <a:stretch>
            <a:fillRect/>
          </a:stretch>
        </p:blipFill>
        <p:spPr bwMode="auto">
          <a:xfrm>
            <a:off x="755576" y="332656"/>
            <a:ext cx="1484598" cy="1656184"/>
          </a:xfrm>
          <a:prstGeom prst="rect">
            <a:avLst/>
          </a:prstGeom>
          <a:noFill/>
          <a:ln w="9525">
            <a:noFill/>
            <a:miter lim="800000"/>
            <a:headEnd/>
            <a:tailEnd/>
          </a:ln>
        </p:spPr>
      </p:pic>
    </p:spTree>
    <p:extLst>
      <p:ext uri="{BB962C8B-B14F-4D97-AF65-F5344CB8AC3E}">
        <p14:creationId xmlns:p14="http://schemas.microsoft.com/office/powerpoint/2010/main" val="31935555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39752" y="394692"/>
            <a:ext cx="6804248" cy="6337632"/>
          </a:xfrm>
          <a:prstGeom prst="rect">
            <a:avLst/>
          </a:prstGeom>
        </p:spPr>
        <p:txBody>
          <a:bodyPr wrap="square">
            <a:spAutoFit/>
          </a:bodyPr>
          <a:lstStyle/>
          <a:p>
            <a:r>
              <a:rPr lang="it-IT" b="1" dirty="0" smtClean="0"/>
              <a:t>AREA SANITARIA</a:t>
            </a:r>
          </a:p>
          <a:p>
            <a:r>
              <a:rPr lang="it-IT" sz="1400" dirty="0" smtClean="0"/>
              <a:t>Progetti di </a:t>
            </a:r>
            <a:r>
              <a:rPr lang="it-IT" sz="1400" dirty="0" err="1" smtClean="0"/>
              <a:t>change</a:t>
            </a:r>
            <a:r>
              <a:rPr lang="it-IT" sz="1400" dirty="0" smtClean="0"/>
              <a:t> management: nuovi modelli assistenziali e nuovi ospedali per acuti </a:t>
            </a:r>
          </a:p>
          <a:p>
            <a:r>
              <a:rPr lang="it-IT" sz="1400" dirty="0" smtClean="0"/>
              <a:t>Gli indicatori per la valutazione delle performance cliniche e assistenziali </a:t>
            </a:r>
          </a:p>
          <a:p>
            <a:r>
              <a:rPr lang="it-IT" sz="1400" dirty="0" smtClean="0"/>
              <a:t>Le linee guida e i PDTA per la continuità assistenziale e l’integrazione ospedale-territorio </a:t>
            </a:r>
          </a:p>
          <a:p>
            <a:r>
              <a:rPr lang="it-IT" sz="1400" dirty="0" smtClean="0"/>
              <a:t>Verso il distretto unico: soluzioni organizzative e competenze manageriali </a:t>
            </a:r>
          </a:p>
          <a:p>
            <a:r>
              <a:rPr lang="it-IT" sz="1400" dirty="0" smtClean="0"/>
              <a:t>Percorso formativo per Infermiere </a:t>
            </a:r>
            <a:r>
              <a:rPr lang="it-IT" sz="1400" dirty="0" err="1" smtClean="0"/>
              <a:t>Endoscopista</a:t>
            </a:r>
            <a:r>
              <a:rPr lang="it-IT" sz="1400" dirty="0" smtClean="0"/>
              <a:t> </a:t>
            </a:r>
          </a:p>
          <a:p>
            <a:r>
              <a:rPr lang="it-IT" sz="1400" dirty="0" smtClean="0"/>
              <a:t>Corso per OSS: Assistenza ai minori con bisogni sanitari complessi </a:t>
            </a:r>
          </a:p>
          <a:p>
            <a:r>
              <a:rPr lang="it-IT" sz="1400" dirty="0" smtClean="0"/>
              <a:t>Corsi di formazione e aggiornamento professionale rivolti al personale dei reparti di ricovero di malattie infettive, annualmente organizzati nell’ambito di quanto previsto dalla Legge 5.06.1990, n. 135, D.M. 30.10.1990 modificato ed integrato dal D.M. 25.07.1995 </a:t>
            </a:r>
          </a:p>
          <a:p>
            <a:endParaRPr lang="it-IT" sz="1000" dirty="0" smtClean="0"/>
          </a:p>
          <a:p>
            <a:r>
              <a:rPr lang="it-IT" b="1" dirty="0" smtClean="0"/>
              <a:t>AREA ASSISTENZA PRIMARIA E MEDICINA CONVENZIONATA</a:t>
            </a:r>
          </a:p>
          <a:p>
            <a:r>
              <a:rPr lang="it-IT" sz="1400" dirty="0" smtClean="0"/>
              <a:t>I nuovi modelli di assistenza primaria: strumenti di governo e organizzazione </a:t>
            </a:r>
          </a:p>
          <a:p>
            <a:r>
              <a:rPr lang="it-IT" sz="1400" dirty="0" smtClean="0"/>
              <a:t>L’approccio </a:t>
            </a:r>
            <a:r>
              <a:rPr lang="it-IT" sz="1400" dirty="0" err="1" smtClean="0"/>
              <a:t>multiprofessionale</a:t>
            </a:r>
            <a:r>
              <a:rPr lang="it-IT" sz="1400" dirty="0" smtClean="0"/>
              <a:t> nell’assistenza primaria e nella medicina di gruppo </a:t>
            </a:r>
          </a:p>
          <a:p>
            <a:r>
              <a:rPr lang="it-IT" sz="1400" dirty="0" smtClean="0"/>
              <a:t>Il governo delle reti nei servizi territoriali e la Centrale Operativa Territoriale: modelli organizzativi e competenze gestionali </a:t>
            </a:r>
          </a:p>
          <a:p>
            <a:r>
              <a:rPr lang="it-IT" sz="1400" dirty="0" smtClean="0"/>
              <a:t>La formazione continua per la medicina convenzionata (MMG, PLS, SAI, CA) </a:t>
            </a:r>
          </a:p>
          <a:p>
            <a:endParaRPr lang="it-IT" sz="1000" dirty="0" smtClean="0"/>
          </a:p>
          <a:p>
            <a:pPr>
              <a:lnSpc>
                <a:spcPts val="2500"/>
              </a:lnSpc>
            </a:pPr>
            <a:r>
              <a:rPr lang="it-IT" b="1" dirty="0" smtClean="0"/>
              <a:t>AREA SERVIZI FARMACEUTICI</a:t>
            </a:r>
          </a:p>
          <a:p>
            <a:pPr>
              <a:lnSpc>
                <a:spcPts val="2500"/>
              </a:lnSpc>
            </a:pPr>
            <a:r>
              <a:rPr lang="it-IT" b="1" dirty="0" smtClean="0"/>
              <a:t>AREA IGIENE E SANITÀ PUBBLICA</a:t>
            </a:r>
          </a:p>
          <a:p>
            <a:pPr>
              <a:lnSpc>
                <a:spcPts val="2500"/>
              </a:lnSpc>
            </a:pPr>
            <a:r>
              <a:rPr lang="it-IT" b="1" dirty="0" smtClean="0"/>
              <a:t>AREA SERVIZI SOCIALI</a:t>
            </a:r>
          </a:p>
          <a:p>
            <a:pPr>
              <a:lnSpc>
                <a:spcPts val="2500"/>
              </a:lnSpc>
            </a:pPr>
            <a:r>
              <a:rPr lang="it-IT" b="1" dirty="0" smtClean="0"/>
              <a:t>AREA TRAPIANTI</a:t>
            </a:r>
          </a:p>
          <a:p>
            <a:pPr>
              <a:lnSpc>
                <a:spcPts val="2500"/>
              </a:lnSpc>
            </a:pPr>
            <a:r>
              <a:rPr lang="it-IT" b="1" dirty="0" smtClean="0"/>
              <a:t>AREA AMMINISTRATIVA</a:t>
            </a:r>
          </a:p>
          <a:p>
            <a:pPr>
              <a:lnSpc>
                <a:spcPts val="2500"/>
              </a:lnSpc>
            </a:pPr>
            <a:r>
              <a:rPr lang="it-IT" b="1" dirty="0" smtClean="0"/>
              <a:t>AREA TECNICA</a:t>
            </a:r>
          </a:p>
          <a:p>
            <a:pPr>
              <a:lnSpc>
                <a:spcPts val="2500"/>
              </a:lnSpc>
            </a:pPr>
            <a:r>
              <a:rPr lang="it-IT" b="1" dirty="0" smtClean="0"/>
              <a:t>AREA STATISTICA ED EPIDEMIOLOGIA</a:t>
            </a:r>
          </a:p>
        </p:txBody>
      </p:sp>
      <p:sp>
        <p:nvSpPr>
          <p:cNvPr id="5" name="CasellaDiTesto 4"/>
          <p:cNvSpPr txBox="1"/>
          <p:nvPr/>
        </p:nvSpPr>
        <p:spPr>
          <a:xfrm rot="16200000">
            <a:off x="-3203902" y="3198167"/>
            <a:ext cx="6858002" cy="461665"/>
          </a:xfrm>
          <a:prstGeom prst="rect">
            <a:avLst/>
          </a:prstGeom>
          <a:solidFill>
            <a:schemeClr val="accent1"/>
          </a:solidFill>
        </p:spPr>
        <p:txBody>
          <a:bodyPr wrap="square" rtlCol="0">
            <a:spAutoFit/>
          </a:bodyPr>
          <a:lstStyle/>
          <a:p>
            <a:pPr algn="ctr"/>
            <a:r>
              <a:rPr lang="it-IT" sz="2400" dirty="0" smtClean="0">
                <a:solidFill>
                  <a:schemeClr val="bg1"/>
                </a:solidFill>
              </a:rPr>
              <a:t>FORMAZIONE PER AREE SPECIALISTICHE</a:t>
            </a:r>
            <a:endParaRPr lang="it-IT" sz="2400" dirty="0">
              <a:solidFill>
                <a:schemeClr val="bg1"/>
              </a:solidFill>
            </a:endParaRPr>
          </a:p>
        </p:txBody>
      </p:sp>
      <p:pic>
        <p:nvPicPr>
          <p:cNvPr id="1026" name="Picture 2"/>
          <p:cNvPicPr>
            <a:picLocks noChangeAspect="1" noChangeArrowheads="1"/>
          </p:cNvPicPr>
          <p:nvPr/>
        </p:nvPicPr>
        <p:blipFill>
          <a:blip r:embed="rId3" cstate="print"/>
          <a:srcRect/>
          <a:stretch>
            <a:fillRect/>
          </a:stretch>
        </p:blipFill>
        <p:spPr bwMode="auto">
          <a:xfrm>
            <a:off x="755576" y="332656"/>
            <a:ext cx="1314546" cy="1466478"/>
          </a:xfrm>
          <a:prstGeom prst="rect">
            <a:avLst/>
          </a:prstGeom>
          <a:noFill/>
          <a:ln w="9525">
            <a:noFill/>
            <a:miter lim="800000"/>
            <a:headEnd/>
            <a:tailEnd/>
          </a:ln>
        </p:spPr>
      </p:pic>
      <p:sp>
        <p:nvSpPr>
          <p:cNvPr id="6" name="AutoShape 13"/>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ltLang="it-IT">
              <a:solidFill>
                <a:srgbClr val="FF33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1844824"/>
            <a:ext cx="8172400" cy="4093428"/>
          </a:xfrm>
          <a:prstGeom prst="rect">
            <a:avLst/>
          </a:prstGeom>
        </p:spPr>
        <p:txBody>
          <a:bodyPr wrap="square">
            <a:spAutoFit/>
          </a:bodyPr>
          <a:lstStyle/>
          <a:p>
            <a:pPr>
              <a:lnSpc>
                <a:spcPct val="110000"/>
              </a:lnSpc>
            </a:pPr>
            <a:r>
              <a:rPr lang="it-IT" sz="2000" dirty="0" smtClean="0"/>
              <a:t>L'</a:t>
            </a:r>
            <a:r>
              <a:rPr lang="it-IT" sz="2000" b="1" dirty="0" smtClean="0"/>
              <a:t>operatore socio-sanitario</a:t>
            </a:r>
            <a:r>
              <a:rPr lang="it-IT" sz="2000" dirty="0" smtClean="0"/>
              <a:t> (O.S.S.) è una figura professionale italiana operante nel campo dell'assistenza socio-sanitaria. </a:t>
            </a:r>
          </a:p>
          <a:p>
            <a:pPr>
              <a:lnSpc>
                <a:spcPct val="110000"/>
              </a:lnSpc>
            </a:pPr>
            <a:endParaRPr lang="it-IT" sz="2000" dirty="0" smtClean="0"/>
          </a:p>
          <a:p>
            <a:pPr>
              <a:lnSpc>
                <a:spcPct val="110000"/>
              </a:lnSpc>
            </a:pPr>
            <a:r>
              <a:rPr lang="it-IT" sz="2000" dirty="0" smtClean="0"/>
              <a:t>La formazione ed i compiti, oltre a quelli descritti in via generale e non in maniera specifica dall'accordo istitutivo del 2001 e 2003 (per l'OSS con formazione complementare), sono stabiliti dalle Regioni.</a:t>
            </a:r>
          </a:p>
          <a:p>
            <a:pPr>
              <a:lnSpc>
                <a:spcPct val="110000"/>
              </a:lnSpc>
            </a:pPr>
            <a:endParaRPr lang="it-IT" sz="2000" dirty="0" smtClean="0"/>
          </a:p>
          <a:p>
            <a:pPr>
              <a:lnSpc>
                <a:spcPct val="110000"/>
              </a:lnSpc>
            </a:pPr>
            <a:r>
              <a:rPr lang="it-IT" sz="2000" dirty="0" smtClean="0"/>
              <a:t>L'OSS svolge la propria attività nell'ambito delle professioni sanitarie, avendo caratteristiche specifiche di </a:t>
            </a:r>
            <a:r>
              <a:rPr lang="it-IT" sz="2000" dirty="0" err="1" smtClean="0"/>
              <a:t>ausiliarietà</a:t>
            </a:r>
            <a:r>
              <a:rPr lang="it-IT" sz="2000" dirty="0" smtClean="0"/>
              <a:t> assistenziale, ma non ha potere decisionale su funzioni che non gli competono e si attiene alle indicazioni e prescrizioni dell'infermiere, assumendo mansioni di supporto infermieristico.</a:t>
            </a:r>
          </a:p>
          <a:p>
            <a:endParaRPr lang="it-IT" dirty="0"/>
          </a:p>
        </p:txBody>
      </p:sp>
      <p:sp>
        <p:nvSpPr>
          <p:cNvPr id="3" name="Rettangolo 2"/>
          <p:cNvSpPr/>
          <p:nvPr/>
        </p:nvSpPr>
        <p:spPr>
          <a:xfrm>
            <a:off x="971600" y="692696"/>
            <a:ext cx="4823885" cy="584775"/>
          </a:xfrm>
          <a:prstGeom prst="rect">
            <a:avLst/>
          </a:prstGeom>
        </p:spPr>
        <p:txBody>
          <a:bodyPr wrap="none">
            <a:spAutoFit/>
          </a:bodyPr>
          <a:lstStyle/>
          <a:p>
            <a:r>
              <a:rPr lang="it-IT" sz="3200" dirty="0" smtClean="0"/>
              <a:t>L'operatore socio-sanitario </a:t>
            </a:r>
            <a:endParaRPr lang="it-IT" sz="3200" dirty="0"/>
          </a:p>
        </p:txBody>
      </p:sp>
      <p:sp>
        <p:nvSpPr>
          <p:cNvPr id="4" name="AutoShape 13"/>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ltLang="it-IT">
              <a:solidFill>
                <a:srgbClr val="FF33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Rettangolo 3"/>
          <p:cNvSpPr/>
          <p:nvPr/>
        </p:nvSpPr>
        <p:spPr>
          <a:xfrm>
            <a:off x="395536" y="332656"/>
            <a:ext cx="4522520" cy="584775"/>
          </a:xfrm>
          <a:prstGeom prst="rect">
            <a:avLst/>
          </a:prstGeom>
        </p:spPr>
        <p:txBody>
          <a:bodyPr wrap="none">
            <a:spAutoFit/>
          </a:bodyPr>
          <a:lstStyle/>
          <a:p>
            <a:r>
              <a:rPr lang="it-IT" sz="3200" dirty="0">
                <a:solidFill>
                  <a:schemeClr val="bg1"/>
                </a:solidFill>
              </a:rPr>
              <a:t>O</a:t>
            </a:r>
            <a:r>
              <a:rPr lang="it-IT" sz="3200" dirty="0" smtClean="0">
                <a:solidFill>
                  <a:schemeClr val="bg1"/>
                </a:solidFill>
              </a:rPr>
              <a:t>peratore socio-sanitario</a:t>
            </a:r>
            <a:endParaRPr lang="it-IT" sz="3200" dirty="0">
              <a:solidFill>
                <a:schemeClr val="bg1"/>
              </a:solidFill>
            </a:endParaRPr>
          </a:p>
        </p:txBody>
      </p:sp>
      <p:sp>
        <p:nvSpPr>
          <p:cNvPr id="5" name="Rettangolo 4"/>
          <p:cNvSpPr/>
          <p:nvPr/>
        </p:nvSpPr>
        <p:spPr>
          <a:xfrm>
            <a:off x="683568" y="2780928"/>
            <a:ext cx="936104" cy="72008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1763688" y="2780928"/>
            <a:ext cx="936104" cy="72008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2843808" y="2780928"/>
            <a:ext cx="936104" cy="72008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3923928" y="2780928"/>
            <a:ext cx="936104" cy="720080"/>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5004048" y="2780928"/>
            <a:ext cx="936104" cy="72008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6084168" y="2780928"/>
            <a:ext cx="936104" cy="72008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7164288" y="2780928"/>
            <a:ext cx="936104" cy="72008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683568" y="3789040"/>
            <a:ext cx="7488832" cy="57606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611560" y="5301208"/>
            <a:ext cx="7560840" cy="833305"/>
          </a:xfrm>
          <a:prstGeom prst="rect">
            <a:avLst/>
          </a:prstGeom>
          <a:noFill/>
        </p:spPr>
        <p:txBody>
          <a:bodyPr wrap="square" rtlCol="0">
            <a:spAutoFit/>
          </a:bodyPr>
          <a:lstStyle/>
          <a:p>
            <a:pPr>
              <a:lnSpc>
                <a:spcPts val="3000"/>
              </a:lnSpc>
            </a:pPr>
            <a:r>
              <a:rPr lang="it-IT" sz="2000" dirty="0" smtClean="0">
                <a:solidFill>
                  <a:schemeClr val="bg1"/>
                </a:solidFill>
              </a:rPr>
              <a:t>Gruppo OSS trasversale, attivo in tutte le Strutture del Dipartimento e riferiti al Coordinatore infermieristico del Dipartimento</a:t>
            </a:r>
            <a:endParaRPr lang="it-IT" sz="2000" dirty="0">
              <a:solidFill>
                <a:schemeClr val="bg1"/>
              </a:solidFill>
            </a:endParaRPr>
          </a:p>
        </p:txBody>
      </p:sp>
      <p:sp>
        <p:nvSpPr>
          <p:cNvPr id="14" name="AutoShape 13"/>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ltLang="it-IT">
              <a:solidFill>
                <a:srgbClr val="FF33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descr="Schermata 2016-03-29 alle 15.51.2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2656"/>
            <a:ext cx="3600400" cy="1129767"/>
          </a:xfrm>
          <a:prstGeom prst="rect">
            <a:avLst/>
          </a:prstGeom>
        </p:spPr>
      </p:pic>
      <p:pic>
        <p:nvPicPr>
          <p:cNvPr id="4" name="Immagine 3" descr="Schermata 2016-03-29 alle 15.52.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7088" y="0"/>
            <a:ext cx="5580112" cy="1817812"/>
          </a:xfrm>
          <a:prstGeom prst="rect">
            <a:avLst/>
          </a:prstGeom>
        </p:spPr>
      </p:pic>
      <p:pic>
        <p:nvPicPr>
          <p:cNvPr id="5" name="Immagine 4" descr="Schermata 2016-03-29 alle 15.52.2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1831752"/>
            <a:ext cx="8412916" cy="5013176"/>
          </a:xfrm>
          <a:prstGeom prst="rect">
            <a:avLst/>
          </a:prstGeom>
        </p:spPr>
      </p:pic>
      <p:sp>
        <p:nvSpPr>
          <p:cNvPr id="6" name="AutoShape 13"/>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ltLang="it-IT">
              <a:solidFill>
                <a:srgbClr val="FF33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ttangolo 1"/>
          <p:cNvSpPr/>
          <p:nvPr/>
        </p:nvSpPr>
        <p:spPr>
          <a:xfrm>
            <a:off x="-89695" y="-27384"/>
            <a:ext cx="9144001" cy="68853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4572000" y="0"/>
            <a:ext cx="457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89694" y="260648"/>
            <a:ext cx="9233694" cy="646331"/>
          </a:xfrm>
          <a:prstGeom prst="rect">
            <a:avLst/>
          </a:prstGeom>
          <a:noFill/>
          <a:ln>
            <a:noFill/>
          </a:ln>
        </p:spPr>
        <p:txBody>
          <a:bodyPr wrap="square">
            <a:spAutoFit/>
          </a:bodyPr>
          <a:lstStyle/>
          <a:p>
            <a:pPr algn="ctr"/>
            <a:r>
              <a:rPr lang="it-IT" sz="3600" dirty="0" smtClean="0"/>
              <a:t>Medicina respiratoria (Pneumologia)</a:t>
            </a:r>
            <a:endParaRPr lang="it-IT" sz="3600" dirty="0"/>
          </a:p>
        </p:txBody>
      </p:sp>
      <p:sp>
        <p:nvSpPr>
          <p:cNvPr id="7" name="Ovale 6"/>
          <p:cNvSpPr/>
          <p:nvPr/>
        </p:nvSpPr>
        <p:spPr>
          <a:xfrm>
            <a:off x="4644008" y="1628800"/>
            <a:ext cx="3888432" cy="3888432"/>
          </a:xfrm>
          <a:prstGeom prst="ellipse">
            <a:avLst/>
          </a:prstGeom>
          <a:solidFill>
            <a:schemeClr val="accent3"/>
          </a:solidFill>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it-IT"/>
          </a:p>
        </p:txBody>
      </p:sp>
      <p:sp>
        <p:nvSpPr>
          <p:cNvPr id="6" name="Ovale 5"/>
          <p:cNvSpPr/>
          <p:nvPr/>
        </p:nvSpPr>
        <p:spPr>
          <a:xfrm>
            <a:off x="467544" y="1628800"/>
            <a:ext cx="3888432" cy="3888432"/>
          </a:xfrm>
          <a:prstGeom prst="ellipse">
            <a:avLst/>
          </a:prstGeom>
          <a:solidFill>
            <a:schemeClr val="accent1"/>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a:p>
        </p:txBody>
      </p:sp>
      <p:sp>
        <p:nvSpPr>
          <p:cNvPr id="8" name="CasellaDiTesto 7"/>
          <p:cNvSpPr txBox="1"/>
          <p:nvPr/>
        </p:nvSpPr>
        <p:spPr>
          <a:xfrm>
            <a:off x="467544" y="3284984"/>
            <a:ext cx="3888432"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it-IT" sz="3600" dirty="0" smtClean="0"/>
              <a:t>Acuzie</a:t>
            </a:r>
            <a:endParaRPr lang="it-IT" sz="3600" dirty="0"/>
          </a:p>
        </p:txBody>
      </p:sp>
      <p:sp>
        <p:nvSpPr>
          <p:cNvPr id="9" name="CasellaDiTesto 8"/>
          <p:cNvSpPr txBox="1"/>
          <p:nvPr/>
        </p:nvSpPr>
        <p:spPr>
          <a:xfrm>
            <a:off x="4644008" y="3284984"/>
            <a:ext cx="3888432" cy="646331"/>
          </a:xfrm>
          <a:prstGeom prst="rect">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it-IT" sz="3600" dirty="0" smtClean="0"/>
              <a:t>Cronicità</a:t>
            </a:r>
            <a:endParaRPr lang="it-IT" sz="3600" dirty="0"/>
          </a:p>
        </p:txBody>
      </p:sp>
      <p:sp>
        <p:nvSpPr>
          <p:cNvPr id="10" name="AutoShape 12"/>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p>
        </p:txBody>
      </p:sp>
    </p:spTree>
    <p:extLst>
      <p:ext uri="{BB962C8B-B14F-4D97-AF65-F5344CB8AC3E}">
        <p14:creationId xmlns:p14="http://schemas.microsoft.com/office/powerpoint/2010/main" val="32709992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63688" y="1844824"/>
            <a:ext cx="5400600" cy="2455031"/>
          </a:xfrm>
          <a:prstGeom prst="rect">
            <a:avLst/>
          </a:prstGeom>
        </p:spPr>
        <p:txBody>
          <a:bodyPr wrap="square">
            <a:spAutoFit/>
          </a:bodyPr>
          <a:lstStyle/>
          <a:p>
            <a:pPr>
              <a:lnSpc>
                <a:spcPct val="110000"/>
              </a:lnSpc>
            </a:pPr>
            <a:r>
              <a:rPr lang="it-IT" sz="2800" dirty="0"/>
              <a:t>La professione non è definibile solo per compiti, mansioni, competenze, </a:t>
            </a:r>
            <a:r>
              <a:rPr lang="it-IT" sz="2800" dirty="0" smtClean="0"/>
              <a:t>responsabilità</a:t>
            </a:r>
            <a:r>
              <a:rPr lang="it-IT" sz="2800" dirty="0"/>
              <a:t>, </a:t>
            </a:r>
            <a:r>
              <a:rPr lang="it-IT" sz="2800" dirty="0" smtClean="0"/>
              <a:t>titolarità, </a:t>
            </a:r>
            <a:r>
              <a:rPr lang="it-IT" sz="2800" dirty="0"/>
              <a:t>ma anche per il </a:t>
            </a:r>
            <a:r>
              <a:rPr lang="it-IT" sz="2800" dirty="0" smtClean="0"/>
              <a:t>suo </a:t>
            </a:r>
            <a:r>
              <a:rPr lang="it-IT" sz="2800" dirty="0"/>
              <a:t>modo di essere in un </a:t>
            </a:r>
            <a:r>
              <a:rPr lang="it-IT" sz="2800" dirty="0" smtClean="0"/>
              <a:t>contesto organizzato</a:t>
            </a:r>
            <a:r>
              <a:rPr lang="it-IT" dirty="0" smtClean="0"/>
              <a:t>.</a:t>
            </a:r>
            <a:endParaRPr lang="it-IT" dirty="0"/>
          </a:p>
        </p:txBody>
      </p:sp>
      <p:sp>
        <p:nvSpPr>
          <p:cNvPr id="3" name="AutoShape 13"/>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a:effectLst/>
        </p:spPr>
        <p:txBody>
          <a:bodyPr wrap="none" anchor="ctr"/>
          <a:lstStyle/>
          <a:p>
            <a:pPr algn="ctr"/>
            <a:endParaRPr lang="it-IT" altLang="it-IT">
              <a:solidFill>
                <a:srgbClr val="FF3300"/>
              </a:solidFill>
            </a:endParaRPr>
          </a:p>
        </p:txBody>
      </p:sp>
      <p:sp>
        <p:nvSpPr>
          <p:cNvPr id="4" name="Triangolo rettangolo 3"/>
          <p:cNvSpPr>
            <a:spLocks noChangeArrowheads="1"/>
          </p:cNvSpPr>
          <p:nvPr/>
        </p:nvSpPr>
        <p:spPr bwMode="auto">
          <a:xfrm>
            <a:off x="0" y="2205037"/>
            <a:ext cx="3527995" cy="4652963"/>
          </a:xfrm>
          <a:prstGeom prst="rtTriangle">
            <a:avLst/>
          </a:prstGeom>
          <a:solidFill>
            <a:schemeClr val="accent5"/>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it-IT">
              <a:solidFill>
                <a:schemeClr val="lt1"/>
              </a:solidFill>
              <a:latin typeface="+mn-lt"/>
              <a:ea typeface="+mn-ea"/>
            </a:endParaRPr>
          </a:p>
        </p:txBody>
      </p:sp>
      <p:sp>
        <p:nvSpPr>
          <p:cNvPr id="5" name="Triangolo rettangolo 4"/>
          <p:cNvSpPr>
            <a:spLocks noChangeArrowheads="1"/>
          </p:cNvSpPr>
          <p:nvPr/>
        </p:nvSpPr>
        <p:spPr bwMode="auto">
          <a:xfrm rot="10800000">
            <a:off x="5724525" y="0"/>
            <a:ext cx="3419475" cy="4652963"/>
          </a:xfrm>
          <a:prstGeom prst="rtTriangle">
            <a:avLst/>
          </a:prstGeom>
          <a:solidFill>
            <a:schemeClr val="accent1"/>
          </a:solidFill>
          <a:ln w="9525">
            <a:noFill/>
            <a:miter lim="800000"/>
            <a:headEnd/>
            <a:tailEnd/>
          </a:ln>
          <a:effectLst>
            <a:outerShdw blurRad="40000" dist="23000" dir="5400000" rotWithShape="0">
              <a:srgbClr val="808080">
                <a:alpha val="34999"/>
              </a:srgbClr>
            </a:outerShdw>
          </a:effectLst>
        </p:spPr>
        <p:txBody>
          <a:bodyPr anchor="ctr"/>
          <a:lstStyle/>
          <a:p>
            <a:pPr algn="ctr">
              <a:defRPr/>
            </a:pPr>
            <a:endParaRPr lang="it-IT">
              <a:solidFill>
                <a:schemeClr val="lt1"/>
              </a:solidFill>
              <a:latin typeface="+mn-lt"/>
              <a:ea typeface="+mn-ea"/>
            </a:endParaRPr>
          </a:p>
        </p:txBody>
      </p:sp>
    </p:spTree>
    <p:extLst>
      <p:ext uri="{BB962C8B-B14F-4D97-AF65-F5344CB8AC3E}">
        <p14:creationId xmlns:p14="http://schemas.microsoft.com/office/powerpoint/2010/main" val="38393983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91680" y="2348880"/>
            <a:ext cx="6264696" cy="2288319"/>
          </a:xfrm>
          <a:prstGeom prst="rect">
            <a:avLst/>
          </a:prstGeom>
        </p:spPr>
        <p:txBody>
          <a:bodyPr wrap="square">
            <a:spAutoFit/>
          </a:bodyPr>
          <a:lstStyle/>
          <a:p>
            <a:pPr>
              <a:lnSpc>
                <a:spcPct val="110000"/>
              </a:lnSpc>
            </a:pPr>
            <a:r>
              <a:rPr lang="it-IT" sz="2800" dirty="0"/>
              <a:t>N</a:t>
            </a:r>
            <a:r>
              <a:rPr lang="it-IT" sz="2800" dirty="0" smtClean="0"/>
              <a:t>ecessità di coevoluzione delle professionalità </a:t>
            </a:r>
            <a:r>
              <a:rPr lang="it-IT" sz="2800" dirty="0" smtClean="0">
                <a:latin typeface="+mj-lt"/>
              </a:rPr>
              <a:t>sanitarie</a:t>
            </a:r>
            <a:r>
              <a:rPr lang="it-IT" sz="2800" dirty="0">
                <a:latin typeface="+mj-lt"/>
              </a:rPr>
              <a:t> </a:t>
            </a:r>
            <a:r>
              <a:rPr lang="it-IT" sz="2800" dirty="0" smtClean="0">
                <a:latin typeface="+mj-lt"/>
              </a:rPr>
              <a:t>per rispondere agli attuali bisogni socio-sanitari della popolazione.</a:t>
            </a:r>
          </a:p>
          <a:p>
            <a:pPr>
              <a:lnSpc>
                <a:spcPct val="110000"/>
              </a:lnSpc>
            </a:pPr>
            <a:endParaRPr lang="it-IT" dirty="0"/>
          </a:p>
        </p:txBody>
      </p:sp>
      <p:sp>
        <p:nvSpPr>
          <p:cNvPr id="3" name="AutoShape 13"/>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a:effectLst/>
        </p:spPr>
        <p:txBody>
          <a:bodyPr wrap="none" anchor="ctr"/>
          <a:lstStyle/>
          <a:p>
            <a:pPr algn="ctr"/>
            <a:endParaRPr lang="it-IT" altLang="it-IT">
              <a:solidFill>
                <a:srgbClr val="FF3300"/>
              </a:solidFill>
            </a:endParaRPr>
          </a:p>
        </p:txBody>
      </p:sp>
      <p:sp>
        <p:nvSpPr>
          <p:cNvPr id="4" name="Triangolo rettangolo 3"/>
          <p:cNvSpPr>
            <a:spLocks noChangeArrowheads="1"/>
          </p:cNvSpPr>
          <p:nvPr/>
        </p:nvSpPr>
        <p:spPr bwMode="auto">
          <a:xfrm>
            <a:off x="0" y="2205037"/>
            <a:ext cx="3527995" cy="4652963"/>
          </a:xfrm>
          <a:prstGeom prst="rtTriangle">
            <a:avLst/>
          </a:prstGeom>
          <a:solidFill>
            <a:schemeClr val="accent5"/>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it-IT">
              <a:solidFill>
                <a:schemeClr val="lt1"/>
              </a:solidFill>
              <a:latin typeface="+mn-lt"/>
              <a:ea typeface="+mn-ea"/>
            </a:endParaRPr>
          </a:p>
        </p:txBody>
      </p:sp>
      <p:sp>
        <p:nvSpPr>
          <p:cNvPr id="5" name="Triangolo rettangolo 4"/>
          <p:cNvSpPr>
            <a:spLocks noChangeArrowheads="1"/>
          </p:cNvSpPr>
          <p:nvPr/>
        </p:nvSpPr>
        <p:spPr bwMode="auto">
          <a:xfrm rot="10800000">
            <a:off x="5724525" y="0"/>
            <a:ext cx="3419475" cy="4652963"/>
          </a:xfrm>
          <a:prstGeom prst="rtTriangle">
            <a:avLst/>
          </a:prstGeom>
          <a:solidFill>
            <a:schemeClr val="accent1"/>
          </a:solidFill>
          <a:ln w="9525">
            <a:noFill/>
            <a:miter lim="800000"/>
            <a:headEnd/>
            <a:tailEnd/>
          </a:ln>
          <a:effectLst>
            <a:outerShdw blurRad="40000" dist="23000" dir="5400000" rotWithShape="0">
              <a:srgbClr val="808080">
                <a:alpha val="34999"/>
              </a:srgbClr>
            </a:outerShdw>
          </a:effectLst>
        </p:spPr>
        <p:txBody>
          <a:bodyPr anchor="ctr"/>
          <a:lstStyle/>
          <a:p>
            <a:pPr algn="ctr">
              <a:defRPr/>
            </a:pPr>
            <a:endParaRPr lang="it-IT">
              <a:solidFill>
                <a:schemeClr val="lt1"/>
              </a:solidFill>
              <a:latin typeface="+mn-lt"/>
              <a:ea typeface="+mn-ea"/>
            </a:endParaRPr>
          </a:p>
        </p:txBody>
      </p:sp>
    </p:spTree>
    <p:extLst>
      <p:ext uri="{BB962C8B-B14F-4D97-AF65-F5344CB8AC3E}">
        <p14:creationId xmlns:p14="http://schemas.microsoft.com/office/powerpoint/2010/main" val="21690724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539552" y="1268760"/>
            <a:ext cx="8280920" cy="5328592"/>
          </a:xfrm>
          <a:prstGeom prst="round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Rectangle 6"/>
          <p:cNvSpPr>
            <a:spLocks noChangeArrowheads="1"/>
          </p:cNvSpPr>
          <p:nvPr/>
        </p:nvSpPr>
        <p:spPr bwMode="auto">
          <a:xfrm>
            <a:off x="5966966" y="2204864"/>
            <a:ext cx="1225550" cy="309634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cs typeface="Arial" pitchFamily="34" charset="0"/>
            </a:endParaRPr>
          </a:p>
        </p:txBody>
      </p:sp>
      <p:sp>
        <p:nvSpPr>
          <p:cNvPr id="7" name="Rectangle 3"/>
          <p:cNvSpPr>
            <a:spLocks noChangeArrowheads="1"/>
          </p:cNvSpPr>
          <p:nvPr/>
        </p:nvSpPr>
        <p:spPr bwMode="auto">
          <a:xfrm>
            <a:off x="971303" y="2204864"/>
            <a:ext cx="1152525" cy="30241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cs typeface="Arial" pitchFamily="34" charset="0"/>
            </a:endParaRPr>
          </a:p>
        </p:txBody>
      </p:sp>
      <p:sp>
        <p:nvSpPr>
          <p:cNvPr id="9" name="Rectangle 14"/>
          <p:cNvSpPr>
            <a:spLocks noChangeArrowheads="1"/>
          </p:cNvSpPr>
          <p:nvPr/>
        </p:nvSpPr>
        <p:spPr bwMode="auto">
          <a:xfrm>
            <a:off x="971600" y="2714057"/>
            <a:ext cx="1152229" cy="1754326"/>
          </a:xfrm>
          <a:prstGeom prst="rect">
            <a:avLst/>
          </a:prstGeom>
          <a:solidFill>
            <a:schemeClr val="bg1"/>
          </a:solidFill>
          <a:ln>
            <a:solidFill>
              <a:schemeClr val="tx1"/>
            </a:solidFill>
          </a:ln>
          <a:effectLst/>
          <a:extLst/>
        </p:spPr>
        <p:txBody>
          <a:bodyPr wrap="square" anchor="ctr">
            <a:spAutoFit/>
          </a:bodyPr>
          <a:lstStyle/>
          <a:p>
            <a:pPr algn="ctr"/>
            <a:r>
              <a:rPr lang="it-IT" sz="1200" dirty="0">
                <a:cs typeface="Arial" pitchFamily="34" charset="0"/>
              </a:rPr>
              <a:t>P</a:t>
            </a:r>
            <a:r>
              <a:rPr lang="it-IT" sz="1200" dirty="0" smtClean="0">
                <a:cs typeface="Arial" pitchFamily="34" charset="0"/>
              </a:rPr>
              <a:t>aziente </a:t>
            </a:r>
            <a:r>
              <a:rPr lang="it-IT" sz="1200" dirty="0">
                <a:cs typeface="Arial" pitchFamily="34" charset="0"/>
              </a:rPr>
              <a:t>respiratorio a</a:t>
            </a:r>
            <a:r>
              <a:rPr lang="it-IT" sz="1200" dirty="0" smtClean="0">
                <a:cs typeface="Arial" pitchFamily="34" charset="0"/>
              </a:rPr>
              <a:t>cuto   </a:t>
            </a:r>
            <a:endParaRPr lang="it-IT" sz="1200" dirty="0">
              <a:cs typeface="Arial" pitchFamily="34" charset="0"/>
            </a:endParaRPr>
          </a:p>
          <a:p>
            <a:pPr algn="ctr"/>
            <a:endParaRPr lang="it-IT" sz="1200" dirty="0" smtClean="0">
              <a:cs typeface="Arial" pitchFamily="34" charset="0"/>
            </a:endParaRPr>
          </a:p>
          <a:p>
            <a:pPr algn="ctr"/>
            <a:r>
              <a:rPr lang="it-IT" sz="1200" dirty="0" smtClean="0">
                <a:cs typeface="Arial" pitchFamily="34" charset="0"/>
              </a:rPr>
              <a:t>Assistenza </a:t>
            </a:r>
            <a:r>
              <a:rPr lang="it-IT" sz="1200" dirty="0">
                <a:cs typeface="Arial" pitchFamily="34" charset="0"/>
              </a:rPr>
              <a:t>al paziente respiratorio </a:t>
            </a:r>
            <a:r>
              <a:rPr lang="it-IT" sz="1200" dirty="0" smtClean="0">
                <a:cs typeface="Arial" pitchFamily="34" charset="0"/>
              </a:rPr>
              <a:t>critico</a:t>
            </a:r>
          </a:p>
          <a:p>
            <a:pPr algn="ctr"/>
            <a:endParaRPr lang="it-IT" sz="1200" dirty="0" smtClean="0">
              <a:cs typeface="Arial" pitchFamily="34" charset="0"/>
            </a:endParaRPr>
          </a:p>
        </p:txBody>
      </p:sp>
      <p:sp>
        <p:nvSpPr>
          <p:cNvPr id="10" name="Rectangle 4"/>
          <p:cNvSpPr>
            <a:spLocks noChangeArrowheads="1"/>
          </p:cNvSpPr>
          <p:nvPr/>
        </p:nvSpPr>
        <p:spPr bwMode="auto">
          <a:xfrm>
            <a:off x="2411760" y="2211983"/>
            <a:ext cx="1225550" cy="3024188"/>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cs typeface="Arial" pitchFamily="34" charset="0"/>
            </a:endParaRPr>
          </a:p>
        </p:txBody>
      </p:sp>
      <p:sp>
        <p:nvSpPr>
          <p:cNvPr id="11" name="Rectangle 15"/>
          <p:cNvSpPr>
            <a:spLocks noChangeArrowheads="1"/>
          </p:cNvSpPr>
          <p:nvPr/>
        </p:nvSpPr>
        <p:spPr bwMode="auto">
          <a:xfrm>
            <a:off x="2411760" y="2727124"/>
            <a:ext cx="1224136" cy="1754326"/>
          </a:xfrm>
          <a:prstGeom prst="rect">
            <a:avLst/>
          </a:prstGeom>
          <a:solidFill>
            <a:schemeClr val="bg1"/>
          </a:solidFill>
          <a:ln>
            <a:solidFill>
              <a:schemeClr val="tx1"/>
            </a:solidFill>
          </a:ln>
          <a:effectLst/>
          <a:extLst/>
        </p:spPr>
        <p:txBody>
          <a:bodyPr wrap="square" anchor="ctr">
            <a:spAutoFit/>
          </a:bodyPr>
          <a:lstStyle/>
          <a:p>
            <a:pPr algn="ctr"/>
            <a:r>
              <a:rPr lang="it-IT" sz="1200" dirty="0">
                <a:cs typeface="Arial" pitchFamily="34" charset="0"/>
              </a:rPr>
              <a:t>P</a:t>
            </a:r>
            <a:r>
              <a:rPr lang="it-IT" sz="1200" dirty="0" smtClean="0">
                <a:cs typeface="Arial" pitchFamily="34" charset="0"/>
              </a:rPr>
              <a:t>aziente </a:t>
            </a:r>
            <a:r>
              <a:rPr lang="it-IT" sz="1200" dirty="0">
                <a:cs typeface="Arial" pitchFamily="34" charset="0"/>
              </a:rPr>
              <a:t>respiratorio cronico   </a:t>
            </a:r>
          </a:p>
          <a:p>
            <a:pPr algn="ctr"/>
            <a:endParaRPr lang="it-IT" sz="1200" dirty="0">
              <a:cs typeface="Arial" pitchFamily="34" charset="0"/>
            </a:endParaRPr>
          </a:p>
          <a:p>
            <a:pPr algn="ctr"/>
            <a:r>
              <a:rPr lang="it-IT" sz="1200" dirty="0">
                <a:cs typeface="Arial" pitchFamily="34" charset="0"/>
              </a:rPr>
              <a:t>A</a:t>
            </a:r>
            <a:r>
              <a:rPr lang="it-IT" sz="1200" dirty="0" smtClean="0">
                <a:cs typeface="Arial" pitchFamily="34" charset="0"/>
              </a:rPr>
              <a:t>ssistenza </a:t>
            </a:r>
            <a:r>
              <a:rPr lang="it-IT" sz="1200" dirty="0">
                <a:cs typeface="Arial" pitchFamily="34" charset="0"/>
              </a:rPr>
              <a:t>pneumologica integrata</a:t>
            </a:r>
          </a:p>
          <a:p>
            <a:pPr algn="ctr"/>
            <a:r>
              <a:rPr lang="it-IT" sz="1200" dirty="0">
                <a:cs typeface="Arial" pitchFamily="34" charset="0"/>
              </a:rPr>
              <a:t>ospedale-territorio</a:t>
            </a:r>
          </a:p>
        </p:txBody>
      </p:sp>
      <p:sp>
        <p:nvSpPr>
          <p:cNvPr id="12" name="Rectangle 5"/>
          <p:cNvSpPr>
            <a:spLocks noChangeArrowheads="1"/>
          </p:cNvSpPr>
          <p:nvPr/>
        </p:nvSpPr>
        <p:spPr bwMode="auto">
          <a:xfrm>
            <a:off x="7333704" y="2211982"/>
            <a:ext cx="1225550" cy="3089225"/>
          </a:xfrm>
          <a:prstGeom prst="rect">
            <a:avLst/>
          </a:prstGeom>
          <a:solidFill>
            <a:srgbClr val="00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cs typeface="Arial" pitchFamily="34" charset="0"/>
            </a:endParaRPr>
          </a:p>
        </p:txBody>
      </p:sp>
      <p:sp>
        <p:nvSpPr>
          <p:cNvPr id="13" name="Rectangle 16"/>
          <p:cNvSpPr>
            <a:spLocks noChangeArrowheads="1"/>
          </p:cNvSpPr>
          <p:nvPr/>
        </p:nvSpPr>
        <p:spPr bwMode="auto">
          <a:xfrm>
            <a:off x="7333704" y="2608605"/>
            <a:ext cx="1223963" cy="2123658"/>
          </a:xfrm>
          <a:prstGeom prst="rect">
            <a:avLst/>
          </a:prstGeom>
          <a:solidFill>
            <a:schemeClr val="bg1"/>
          </a:solidFill>
          <a:ln>
            <a:solidFill>
              <a:schemeClr val="tx1"/>
            </a:solidFill>
          </a:ln>
          <a:effectLst/>
          <a:extLst/>
        </p:spPr>
        <p:txBody>
          <a:bodyPr anchor="ctr">
            <a:spAutoFit/>
          </a:bodyPr>
          <a:lstStyle/>
          <a:p>
            <a:pPr algn="ctr">
              <a:tabLst>
                <a:tab pos="114300" algn="l"/>
              </a:tabLst>
            </a:pPr>
            <a:r>
              <a:rPr lang="it-IT" sz="1200" dirty="0">
                <a:cs typeface="Arial" pitchFamily="34" charset="0"/>
              </a:rPr>
              <a:t>Attività di Endoscopia Toracica</a:t>
            </a:r>
          </a:p>
          <a:p>
            <a:pPr algn="ctr">
              <a:tabLst>
                <a:tab pos="114300" algn="l"/>
              </a:tabLst>
            </a:pPr>
            <a:r>
              <a:rPr lang="it-IT" sz="1200" dirty="0">
                <a:cs typeface="Arial" pitchFamily="34" charset="0"/>
              </a:rPr>
              <a:t> </a:t>
            </a:r>
          </a:p>
          <a:p>
            <a:pPr algn="ctr">
              <a:tabLst>
                <a:tab pos="114300" algn="l"/>
              </a:tabLst>
            </a:pPr>
            <a:r>
              <a:rPr lang="it-IT" sz="1200" dirty="0">
                <a:cs typeface="Arial" pitchFamily="34" charset="0"/>
              </a:rPr>
              <a:t>(Pneumologia </a:t>
            </a:r>
            <a:r>
              <a:rPr lang="it-IT" sz="1200" dirty="0" smtClean="0">
                <a:cs typeface="Arial" pitchFamily="34" charset="0"/>
              </a:rPr>
              <a:t>Interventistica)</a:t>
            </a:r>
          </a:p>
          <a:p>
            <a:pPr algn="ctr">
              <a:tabLst>
                <a:tab pos="114300" algn="l"/>
              </a:tabLst>
            </a:pPr>
            <a:endParaRPr lang="it-IT" sz="1200" dirty="0" smtClean="0">
              <a:cs typeface="Arial" pitchFamily="34" charset="0"/>
            </a:endParaRPr>
          </a:p>
          <a:p>
            <a:pPr algn="ctr">
              <a:tabLst>
                <a:tab pos="114300" algn="l"/>
              </a:tabLst>
            </a:pPr>
            <a:endParaRPr lang="it-IT" sz="1200" dirty="0">
              <a:cs typeface="Arial" pitchFamily="34" charset="0"/>
            </a:endParaRPr>
          </a:p>
          <a:p>
            <a:pPr algn="ctr">
              <a:tabLst>
                <a:tab pos="114300" algn="l"/>
              </a:tabLst>
            </a:pPr>
            <a:endParaRPr lang="it-IT" sz="1200" dirty="0">
              <a:cs typeface="Arial" pitchFamily="34" charset="0"/>
            </a:endParaRPr>
          </a:p>
          <a:p>
            <a:pPr algn="ctr">
              <a:tabLst>
                <a:tab pos="114300" algn="l"/>
              </a:tabLst>
            </a:pPr>
            <a:endParaRPr lang="it-IT" sz="1200" dirty="0" smtClean="0">
              <a:cs typeface="Arial" pitchFamily="34" charset="0"/>
            </a:endParaRPr>
          </a:p>
          <a:p>
            <a:pPr algn="ctr">
              <a:tabLst>
                <a:tab pos="114300" algn="l"/>
              </a:tabLst>
            </a:pPr>
            <a:endParaRPr lang="it-IT" sz="1200" dirty="0" smtClean="0">
              <a:cs typeface="Arial" pitchFamily="34" charset="0"/>
            </a:endParaRPr>
          </a:p>
        </p:txBody>
      </p:sp>
      <p:sp>
        <p:nvSpPr>
          <p:cNvPr id="2" name="CasellaDiTesto 1"/>
          <p:cNvSpPr txBox="1"/>
          <p:nvPr/>
        </p:nvSpPr>
        <p:spPr>
          <a:xfrm>
            <a:off x="971302" y="5361171"/>
            <a:ext cx="1152525" cy="523220"/>
          </a:xfrm>
          <a:prstGeom prst="rect">
            <a:avLst/>
          </a:prstGeom>
          <a:noFill/>
        </p:spPr>
        <p:txBody>
          <a:bodyPr wrap="square" rtlCol="0">
            <a:spAutoFit/>
          </a:bodyPr>
          <a:lstStyle/>
          <a:p>
            <a:pPr algn="ctr"/>
            <a:r>
              <a:rPr lang="it-IT" sz="1400" dirty="0" smtClean="0">
                <a:solidFill>
                  <a:schemeClr val="bg1"/>
                </a:solidFill>
              </a:rPr>
              <a:t>Reparto di degenza</a:t>
            </a:r>
            <a:endParaRPr lang="it-IT" sz="1400" dirty="0">
              <a:solidFill>
                <a:schemeClr val="bg1"/>
              </a:solidFill>
            </a:endParaRPr>
          </a:p>
        </p:txBody>
      </p:sp>
      <p:sp>
        <p:nvSpPr>
          <p:cNvPr id="3" name="CasellaDiTesto 2"/>
          <p:cNvSpPr txBox="1"/>
          <p:nvPr/>
        </p:nvSpPr>
        <p:spPr>
          <a:xfrm>
            <a:off x="4133027" y="5380335"/>
            <a:ext cx="1375077" cy="523220"/>
          </a:xfrm>
          <a:prstGeom prst="rect">
            <a:avLst/>
          </a:prstGeom>
          <a:noFill/>
        </p:spPr>
        <p:txBody>
          <a:bodyPr wrap="square" rtlCol="0">
            <a:spAutoFit/>
          </a:bodyPr>
          <a:lstStyle/>
          <a:p>
            <a:pPr algn="ctr"/>
            <a:r>
              <a:rPr lang="it-IT" sz="1400" dirty="0" smtClean="0">
                <a:solidFill>
                  <a:schemeClr val="bg1"/>
                </a:solidFill>
              </a:rPr>
              <a:t>Settore ambulatoriale</a:t>
            </a:r>
            <a:endParaRPr lang="it-IT" sz="1400" dirty="0">
              <a:solidFill>
                <a:schemeClr val="bg1"/>
              </a:solidFill>
            </a:endParaRPr>
          </a:p>
        </p:txBody>
      </p:sp>
      <p:sp>
        <p:nvSpPr>
          <p:cNvPr id="14" name="Rectangle 5"/>
          <p:cNvSpPr>
            <a:spLocks noChangeArrowheads="1"/>
          </p:cNvSpPr>
          <p:nvPr/>
        </p:nvSpPr>
        <p:spPr bwMode="auto">
          <a:xfrm>
            <a:off x="4211960" y="2204864"/>
            <a:ext cx="1225550" cy="3107055"/>
          </a:xfrm>
          <a:prstGeom prst="rect">
            <a:avLst/>
          </a:prstGeom>
          <a:solidFill>
            <a:srgbClr val="FFC000"/>
          </a:solidFill>
          <a:ln w="9525">
            <a:solidFill>
              <a:schemeClr val="tx1"/>
            </a:solidFill>
            <a:miter lim="800000"/>
            <a:headEnd/>
            <a:tailEnd/>
          </a:ln>
          <a:effectLst/>
          <a:extLst/>
        </p:spPr>
        <p:txBody>
          <a:bodyPr wrap="none" anchor="ctr"/>
          <a:lstStyle/>
          <a:p>
            <a:endParaRPr lang="it-IT">
              <a:cs typeface="Arial" pitchFamily="34" charset="0"/>
            </a:endParaRPr>
          </a:p>
        </p:txBody>
      </p:sp>
      <p:sp>
        <p:nvSpPr>
          <p:cNvPr id="15" name="Rectangle 16"/>
          <p:cNvSpPr>
            <a:spLocks noChangeArrowheads="1"/>
          </p:cNvSpPr>
          <p:nvPr/>
        </p:nvSpPr>
        <p:spPr bwMode="auto">
          <a:xfrm>
            <a:off x="4211960" y="2688120"/>
            <a:ext cx="1233225" cy="1938992"/>
          </a:xfrm>
          <a:prstGeom prst="rect">
            <a:avLst/>
          </a:prstGeom>
          <a:solidFill>
            <a:schemeClr val="bg1"/>
          </a:solidFill>
          <a:ln>
            <a:solidFill>
              <a:schemeClr val="tx1"/>
            </a:solidFill>
          </a:ln>
          <a:effectLst/>
          <a:extLst/>
        </p:spPr>
        <p:txBody>
          <a:bodyPr wrap="square" anchor="ctr">
            <a:spAutoFit/>
          </a:bodyPr>
          <a:lstStyle/>
          <a:p>
            <a:pPr algn="ctr">
              <a:tabLst>
                <a:tab pos="114300" algn="l"/>
              </a:tabLst>
            </a:pPr>
            <a:r>
              <a:rPr lang="it-IT" sz="1200" dirty="0" smtClean="0">
                <a:cs typeface="Arial" pitchFamily="34" charset="0"/>
              </a:rPr>
              <a:t>Ambulatorio</a:t>
            </a:r>
          </a:p>
          <a:p>
            <a:pPr algn="ctr">
              <a:tabLst>
                <a:tab pos="114300" algn="l"/>
              </a:tabLst>
            </a:pPr>
            <a:r>
              <a:rPr lang="it-IT" sz="1200" dirty="0" smtClean="0">
                <a:cs typeface="Arial" pitchFamily="34" charset="0"/>
              </a:rPr>
              <a:t>Pneumologico</a:t>
            </a:r>
          </a:p>
          <a:p>
            <a:pPr algn="ctr">
              <a:tabLst>
                <a:tab pos="114300" algn="l"/>
              </a:tabLst>
            </a:pPr>
            <a:endParaRPr lang="it-IT" sz="1200" dirty="0" smtClean="0">
              <a:cs typeface="Arial" pitchFamily="34" charset="0"/>
            </a:endParaRPr>
          </a:p>
          <a:p>
            <a:pPr algn="ctr">
              <a:tabLst>
                <a:tab pos="114300" algn="l"/>
              </a:tabLst>
            </a:pPr>
            <a:r>
              <a:rPr lang="it-IT" sz="1200" dirty="0" smtClean="0">
                <a:cs typeface="Arial" pitchFamily="34" charset="0"/>
              </a:rPr>
              <a:t> </a:t>
            </a:r>
            <a:endParaRPr lang="it-IT" sz="1200" dirty="0">
              <a:cs typeface="Arial" pitchFamily="34" charset="0"/>
            </a:endParaRPr>
          </a:p>
          <a:p>
            <a:pPr algn="ctr">
              <a:tabLst>
                <a:tab pos="114300" algn="l"/>
              </a:tabLst>
            </a:pPr>
            <a:r>
              <a:rPr lang="it-IT" sz="1200" dirty="0">
                <a:cs typeface="Arial" pitchFamily="34" charset="0"/>
              </a:rPr>
              <a:t>Ambulatorio</a:t>
            </a:r>
          </a:p>
          <a:p>
            <a:pPr algn="ctr">
              <a:tabLst>
                <a:tab pos="114300" algn="l"/>
              </a:tabLst>
            </a:pPr>
            <a:r>
              <a:rPr lang="it-IT" sz="1200" dirty="0">
                <a:cs typeface="Arial" pitchFamily="34" charset="0"/>
              </a:rPr>
              <a:t>Pneumologico</a:t>
            </a:r>
          </a:p>
          <a:p>
            <a:pPr algn="ctr">
              <a:tabLst>
                <a:tab pos="114300" algn="l"/>
              </a:tabLst>
            </a:pPr>
            <a:r>
              <a:rPr lang="it-IT" sz="1200" dirty="0" smtClean="0">
                <a:cs typeface="Arial" pitchFamily="34" charset="0"/>
              </a:rPr>
              <a:t>specialistico</a:t>
            </a:r>
            <a:endParaRPr lang="it-IT" sz="1200" dirty="0">
              <a:cs typeface="Arial" pitchFamily="34" charset="0"/>
            </a:endParaRPr>
          </a:p>
          <a:p>
            <a:pPr algn="ctr">
              <a:tabLst>
                <a:tab pos="114300" algn="l"/>
              </a:tabLst>
            </a:pPr>
            <a:endParaRPr lang="it-IT" sz="1200" dirty="0">
              <a:cs typeface="Arial" pitchFamily="34" charset="0"/>
            </a:endParaRPr>
          </a:p>
          <a:p>
            <a:pPr algn="ctr">
              <a:tabLst>
                <a:tab pos="114300" algn="l"/>
              </a:tabLst>
            </a:pPr>
            <a:endParaRPr lang="it-IT" sz="1200" dirty="0" smtClean="0">
              <a:cs typeface="Arial" pitchFamily="34" charset="0"/>
            </a:endParaRPr>
          </a:p>
          <a:p>
            <a:pPr algn="ctr">
              <a:tabLst>
                <a:tab pos="114300" algn="l"/>
              </a:tabLst>
            </a:pPr>
            <a:endParaRPr lang="it-IT" sz="1200" dirty="0" smtClean="0">
              <a:cs typeface="Arial" pitchFamily="34" charset="0"/>
            </a:endParaRPr>
          </a:p>
        </p:txBody>
      </p:sp>
      <p:sp>
        <p:nvSpPr>
          <p:cNvPr id="18" name="CasellaDiTesto 17"/>
          <p:cNvSpPr txBox="1"/>
          <p:nvPr/>
        </p:nvSpPr>
        <p:spPr>
          <a:xfrm>
            <a:off x="6162526" y="5380335"/>
            <a:ext cx="2342356" cy="307777"/>
          </a:xfrm>
          <a:prstGeom prst="rect">
            <a:avLst/>
          </a:prstGeom>
          <a:noFill/>
        </p:spPr>
        <p:txBody>
          <a:bodyPr wrap="square" rtlCol="0">
            <a:spAutoFit/>
          </a:bodyPr>
          <a:lstStyle/>
          <a:p>
            <a:pPr algn="ctr"/>
            <a:r>
              <a:rPr lang="it-IT" sz="1400" dirty="0" smtClean="0">
                <a:solidFill>
                  <a:schemeClr val="bg1"/>
                </a:solidFill>
              </a:rPr>
              <a:t>Settore diagnostico</a:t>
            </a:r>
            <a:endParaRPr lang="it-IT" sz="1400" dirty="0">
              <a:solidFill>
                <a:schemeClr val="bg1"/>
              </a:solidFill>
            </a:endParaRPr>
          </a:p>
        </p:txBody>
      </p:sp>
      <p:sp>
        <p:nvSpPr>
          <p:cNvPr id="19" name="CasellaDiTesto 18"/>
          <p:cNvSpPr txBox="1"/>
          <p:nvPr/>
        </p:nvSpPr>
        <p:spPr>
          <a:xfrm>
            <a:off x="2331276" y="5301208"/>
            <a:ext cx="1386517" cy="738664"/>
          </a:xfrm>
          <a:prstGeom prst="rect">
            <a:avLst/>
          </a:prstGeom>
          <a:noFill/>
        </p:spPr>
        <p:txBody>
          <a:bodyPr wrap="square" rtlCol="0">
            <a:spAutoFit/>
          </a:bodyPr>
          <a:lstStyle/>
          <a:p>
            <a:pPr algn="ctr"/>
            <a:r>
              <a:rPr lang="it-IT" sz="1400" dirty="0" smtClean="0">
                <a:solidFill>
                  <a:schemeClr val="bg1"/>
                </a:solidFill>
              </a:rPr>
              <a:t>Continuità assistenziale pneumologica</a:t>
            </a:r>
            <a:endParaRPr lang="it-IT" sz="1400" dirty="0">
              <a:solidFill>
                <a:schemeClr val="bg1"/>
              </a:solidFill>
            </a:endParaRPr>
          </a:p>
        </p:txBody>
      </p:sp>
      <p:sp>
        <p:nvSpPr>
          <p:cNvPr id="21" name="Rectangle 18"/>
          <p:cNvSpPr>
            <a:spLocks noChangeArrowheads="1"/>
          </p:cNvSpPr>
          <p:nvPr/>
        </p:nvSpPr>
        <p:spPr bwMode="auto">
          <a:xfrm>
            <a:off x="1259632" y="1401075"/>
            <a:ext cx="69847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lnSpc>
                <a:spcPct val="140000"/>
              </a:lnSpc>
            </a:pPr>
            <a:r>
              <a:rPr lang="it-IT" sz="2400" dirty="0">
                <a:solidFill>
                  <a:srgbClr val="FFFFFF"/>
                </a:solidFill>
                <a:cs typeface="Arial" pitchFamily="34" charset="0"/>
              </a:rPr>
              <a:t>Aree di </a:t>
            </a:r>
            <a:r>
              <a:rPr lang="it-IT" sz="2400" dirty="0" smtClean="0">
                <a:solidFill>
                  <a:srgbClr val="FFFFFF"/>
                </a:solidFill>
                <a:cs typeface="Arial" pitchFamily="34" charset="0"/>
              </a:rPr>
              <a:t>attività</a:t>
            </a:r>
            <a:endParaRPr lang="it-IT" sz="2400" dirty="0">
              <a:solidFill>
                <a:srgbClr val="FFFFFF"/>
              </a:solidFill>
              <a:cs typeface="Arial" pitchFamily="34" charset="0"/>
            </a:endParaRPr>
          </a:p>
        </p:txBody>
      </p:sp>
      <p:sp>
        <p:nvSpPr>
          <p:cNvPr id="25" name="AutoShape 12"/>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p>
        </p:txBody>
      </p:sp>
      <p:cxnSp>
        <p:nvCxnSpPr>
          <p:cNvPr id="20" name="Connettore 1 19"/>
          <p:cNvCxnSpPr/>
          <p:nvPr/>
        </p:nvCxnSpPr>
        <p:spPr>
          <a:xfrm>
            <a:off x="611560" y="884914"/>
            <a:ext cx="84427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72008" y="116632"/>
            <a:ext cx="9180512" cy="584775"/>
          </a:xfrm>
          <a:prstGeom prst="rect">
            <a:avLst/>
          </a:prstGeom>
          <a:noFill/>
        </p:spPr>
        <p:txBody>
          <a:bodyPr wrap="square" rtlCol="0">
            <a:spAutoFit/>
          </a:bodyPr>
          <a:lstStyle/>
          <a:p>
            <a:r>
              <a:rPr lang="it-IT" sz="3200" dirty="0" smtClean="0">
                <a:solidFill>
                  <a:schemeClr val="bg1"/>
                </a:solidFill>
              </a:rPr>
              <a:t>     </a:t>
            </a:r>
            <a:r>
              <a:rPr lang="it-IT" sz="3200" dirty="0" smtClean="0"/>
              <a:t>Struttura </a:t>
            </a:r>
            <a:r>
              <a:rPr lang="it-IT" sz="3200" dirty="0" err="1" smtClean="0"/>
              <a:t>Pneumologica</a:t>
            </a:r>
            <a:endParaRPr lang="it-IT" sz="2400" dirty="0"/>
          </a:p>
        </p:txBody>
      </p:sp>
      <p:sp>
        <p:nvSpPr>
          <p:cNvPr id="23" name="Rectangle 17"/>
          <p:cNvSpPr>
            <a:spLocks noChangeArrowheads="1"/>
          </p:cNvSpPr>
          <p:nvPr/>
        </p:nvSpPr>
        <p:spPr bwMode="auto">
          <a:xfrm>
            <a:off x="5966966" y="2580895"/>
            <a:ext cx="1223962" cy="2123658"/>
          </a:xfrm>
          <a:prstGeom prst="rect">
            <a:avLst/>
          </a:prstGeom>
          <a:solidFill>
            <a:schemeClr val="bg1"/>
          </a:solidFill>
          <a:ln>
            <a:solidFill>
              <a:srgbClr val="0070C0"/>
            </a:solidFill>
          </a:ln>
          <a:effectLst/>
          <a:extLst/>
        </p:spPr>
        <p:txBody>
          <a:bodyPr anchor="ctr">
            <a:spAutoFit/>
          </a:bodyPr>
          <a:lstStyle/>
          <a:p>
            <a:pPr algn="ctr">
              <a:tabLst>
                <a:tab pos="114300" algn="l"/>
              </a:tabLst>
            </a:pPr>
            <a:r>
              <a:rPr lang="it-IT" sz="1200" dirty="0">
                <a:cs typeface="Arial" pitchFamily="34" charset="0"/>
              </a:rPr>
              <a:t>Attività di diagnostica funzionale dell’apparato respiratorio</a:t>
            </a:r>
          </a:p>
          <a:p>
            <a:pPr algn="ctr">
              <a:tabLst>
                <a:tab pos="114300" algn="l"/>
              </a:tabLst>
            </a:pPr>
            <a:endParaRPr lang="it-IT" sz="1200" dirty="0">
              <a:cs typeface="Arial" pitchFamily="34" charset="0"/>
            </a:endParaRPr>
          </a:p>
          <a:p>
            <a:pPr algn="ctr">
              <a:tabLst>
                <a:tab pos="114300" algn="l"/>
              </a:tabLst>
            </a:pPr>
            <a:r>
              <a:rPr lang="it-IT" sz="1200" dirty="0">
                <a:cs typeface="Arial" pitchFamily="34" charset="0"/>
              </a:rPr>
              <a:t> (Fisiopatologia        Respiratoria e Disturbi Respiratori d</a:t>
            </a:r>
            <a:r>
              <a:rPr lang="it-IT" sz="1200" dirty="0" smtClean="0">
                <a:cs typeface="Arial" pitchFamily="34" charset="0"/>
              </a:rPr>
              <a:t>el Sonno)</a:t>
            </a:r>
            <a:r>
              <a:rPr lang="it-IT" sz="1200" dirty="0" smtClean="0">
                <a:solidFill>
                  <a:schemeClr val="bg1"/>
                </a:solidFill>
                <a:cs typeface="Arial" pitchFamily="34" charset="0"/>
              </a:rPr>
              <a:t>)</a:t>
            </a:r>
            <a:endParaRPr lang="it-IT" sz="1200" dirty="0">
              <a:solidFill>
                <a:schemeClr val="bg1"/>
              </a:solidFill>
              <a:cs typeface="Arial" pitchFamily="34" charset="0"/>
            </a:endParaRPr>
          </a:p>
        </p:txBody>
      </p:sp>
    </p:spTree>
    <p:extLst>
      <p:ext uri="{BB962C8B-B14F-4D97-AF65-F5344CB8AC3E}">
        <p14:creationId xmlns:p14="http://schemas.microsoft.com/office/powerpoint/2010/main" val="11178330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ttangolo arrotondato 1"/>
          <p:cNvSpPr/>
          <p:nvPr/>
        </p:nvSpPr>
        <p:spPr>
          <a:xfrm>
            <a:off x="827584" y="2348880"/>
            <a:ext cx="7848872" cy="20882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arrotondato 2"/>
          <p:cNvSpPr/>
          <p:nvPr/>
        </p:nvSpPr>
        <p:spPr>
          <a:xfrm>
            <a:off x="1187624" y="3429000"/>
            <a:ext cx="71287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1403648" y="3501008"/>
            <a:ext cx="6768752" cy="523220"/>
          </a:xfrm>
          <a:prstGeom prst="rect">
            <a:avLst/>
          </a:prstGeom>
        </p:spPr>
        <p:txBody>
          <a:bodyPr wrap="square">
            <a:spAutoFit/>
          </a:bodyPr>
          <a:lstStyle/>
          <a:p>
            <a:r>
              <a:rPr lang="it-IT" sz="2800" dirty="0" smtClean="0">
                <a:solidFill>
                  <a:schemeClr val="bg1"/>
                </a:solidFill>
              </a:rPr>
              <a:t>Relazioni tra le professioni</a:t>
            </a:r>
            <a:endParaRPr lang="it-IT" sz="2800" dirty="0">
              <a:solidFill>
                <a:schemeClr val="bg1"/>
              </a:solidFill>
            </a:endParaRPr>
          </a:p>
        </p:txBody>
      </p:sp>
      <p:sp>
        <p:nvSpPr>
          <p:cNvPr id="5" name="Rettangolo arrotondato 4"/>
          <p:cNvSpPr/>
          <p:nvPr/>
        </p:nvSpPr>
        <p:spPr>
          <a:xfrm>
            <a:off x="1187624" y="2636912"/>
            <a:ext cx="71287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1403648" y="2708920"/>
            <a:ext cx="6624736" cy="523220"/>
          </a:xfrm>
          <a:prstGeom prst="rect">
            <a:avLst/>
          </a:prstGeom>
        </p:spPr>
        <p:txBody>
          <a:bodyPr wrap="square">
            <a:spAutoFit/>
          </a:bodyPr>
          <a:lstStyle/>
          <a:p>
            <a:r>
              <a:rPr lang="it-IT" sz="2800" dirty="0" smtClean="0">
                <a:solidFill>
                  <a:schemeClr val="bg1"/>
                </a:solidFill>
              </a:rPr>
              <a:t>Competenze delle professioni</a:t>
            </a:r>
            <a:endParaRPr lang="it-IT" sz="2800"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1746" name="Picture 2" descr="File:Portrait of Niccolò Machiavelli by Santi di Tito.jpg">
            <a:hlinkClick r:id="rId3"/>
          </p:cNvPr>
          <p:cNvPicPr>
            <a:picLocks noChangeAspect="1" noChangeArrowheads="1"/>
          </p:cNvPicPr>
          <p:nvPr/>
        </p:nvPicPr>
        <p:blipFill>
          <a:blip r:embed="rId4" cstate="print"/>
          <a:srcRect/>
          <a:stretch>
            <a:fillRect/>
          </a:stretch>
        </p:blipFill>
        <p:spPr bwMode="auto">
          <a:xfrm>
            <a:off x="0" y="332657"/>
            <a:ext cx="4929722" cy="6336704"/>
          </a:xfrm>
          <a:prstGeom prst="rect">
            <a:avLst/>
          </a:prstGeom>
          <a:noFill/>
        </p:spPr>
      </p:pic>
      <p:sp>
        <p:nvSpPr>
          <p:cNvPr id="2" name="Rettangolo 1"/>
          <p:cNvSpPr/>
          <p:nvPr/>
        </p:nvSpPr>
        <p:spPr>
          <a:xfrm>
            <a:off x="719064" y="3501008"/>
            <a:ext cx="8424936" cy="2236510"/>
          </a:xfrm>
          <a:prstGeom prst="rect">
            <a:avLst/>
          </a:prstGeom>
        </p:spPr>
        <p:txBody>
          <a:bodyPr wrap="square">
            <a:spAutoFit/>
          </a:bodyPr>
          <a:lstStyle/>
          <a:p>
            <a:pPr>
              <a:lnSpc>
                <a:spcPts val="3100"/>
              </a:lnSpc>
            </a:pPr>
            <a:r>
              <a:rPr lang="it-IT" i="1" dirty="0" smtClean="0">
                <a:solidFill>
                  <a:schemeClr val="bg1"/>
                </a:solidFill>
              </a:rPr>
              <a:t>“...non c’è niente di più difficile da prendere in mano, di più pericoloso da guidare e di</a:t>
            </a:r>
          </a:p>
          <a:p>
            <a:pPr>
              <a:lnSpc>
                <a:spcPts val="3100"/>
              </a:lnSpc>
            </a:pPr>
            <a:r>
              <a:rPr lang="it-IT" i="1" dirty="0" smtClean="0">
                <a:solidFill>
                  <a:schemeClr val="bg1"/>
                </a:solidFill>
              </a:rPr>
              <a:t>più incerto successo che avviare un nuovo ordine di cose, perché l’innovazione ha</a:t>
            </a:r>
          </a:p>
          <a:p>
            <a:pPr>
              <a:lnSpc>
                <a:spcPts val="3100"/>
              </a:lnSpc>
            </a:pPr>
            <a:r>
              <a:rPr lang="it-IT" i="1" dirty="0" smtClean="0">
                <a:solidFill>
                  <a:schemeClr val="bg1"/>
                </a:solidFill>
              </a:rPr>
              <a:t>nemici in tutti quelli che hanno operato bene nelle vecchie condizioni e soltanto tiepidi</a:t>
            </a:r>
          </a:p>
          <a:p>
            <a:pPr>
              <a:lnSpc>
                <a:spcPts val="3100"/>
              </a:lnSpc>
            </a:pPr>
            <a:r>
              <a:rPr lang="it-IT" i="1" dirty="0" smtClean="0">
                <a:solidFill>
                  <a:schemeClr val="bg1"/>
                </a:solidFill>
              </a:rPr>
              <a:t>sostenitori in coloro che potranno essere avvantaggiati dal nuovo”.</a:t>
            </a:r>
          </a:p>
          <a:p>
            <a:endParaRPr lang="it-IT" i="1" dirty="0" smtClean="0"/>
          </a:p>
          <a:p>
            <a:r>
              <a:rPr lang="it-IT" dirty="0" smtClean="0">
                <a:solidFill>
                  <a:schemeClr val="bg1"/>
                </a:solidFill>
              </a:rPr>
              <a:t>“l Principe” di </a:t>
            </a:r>
            <a:r>
              <a:rPr lang="it-IT" dirty="0" err="1" smtClean="0">
                <a:solidFill>
                  <a:schemeClr val="bg1"/>
                </a:solidFill>
              </a:rPr>
              <a:t>Macchiavelli</a:t>
            </a:r>
            <a:r>
              <a:rPr lang="it-IT" dirty="0" smtClean="0">
                <a:solidFill>
                  <a:schemeClr val="bg1"/>
                </a:solidFill>
              </a:rPr>
              <a:t> (1513)</a:t>
            </a:r>
            <a:endParaRPr lang="it-IT" dirty="0">
              <a:solidFill>
                <a:schemeClr val="bg1"/>
              </a:solidFill>
            </a:endParaRPr>
          </a:p>
        </p:txBody>
      </p:sp>
      <p:sp>
        <p:nvSpPr>
          <p:cNvPr id="4" name="AutoShape 12"/>
          <p:cNvSpPr>
            <a:spLocks noChangeArrowheads="1"/>
          </p:cNvSpPr>
          <p:nvPr/>
        </p:nvSpPr>
        <p:spPr bwMode="auto">
          <a:xfrm flipH="1">
            <a:off x="8929117" y="6597352"/>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p>
        </p:txBody>
      </p:sp>
    </p:spTree>
    <p:extLst>
      <p:ext uri="{BB962C8B-B14F-4D97-AF65-F5344CB8AC3E}">
        <p14:creationId xmlns:p14="http://schemas.microsoft.com/office/powerpoint/2010/main" val="30771320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ttangolo 3"/>
          <p:cNvSpPr/>
          <p:nvPr/>
        </p:nvSpPr>
        <p:spPr>
          <a:xfrm flipV="1">
            <a:off x="0" y="1673424"/>
            <a:ext cx="3419872" cy="2173932"/>
          </a:xfrm>
          <a:prstGeom prst="rect">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flipV="1">
            <a:off x="0" y="836712"/>
            <a:ext cx="2569892" cy="2173932"/>
          </a:xfrm>
          <a:prstGeom prst="rect">
            <a:avLst/>
          </a:prstGeom>
          <a:solidFill>
            <a:srgbClr val="0070C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flipV="1">
            <a:off x="15196" y="0"/>
            <a:ext cx="1694740" cy="2173932"/>
          </a:xfrm>
          <a:prstGeom prst="rect">
            <a:avLst/>
          </a:prstGeom>
          <a:solidFill>
            <a:schemeClr val="accent1">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971600" y="4293096"/>
            <a:ext cx="7359707" cy="1015663"/>
          </a:xfrm>
          <a:prstGeom prst="rect">
            <a:avLst/>
          </a:prstGeom>
        </p:spPr>
        <p:txBody>
          <a:bodyPr wrap="none">
            <a:spAutoFit/>
          </a:bodyPr>
          <a:lstStyle/>
          <a:p>
            <a:r>
              <a:rPr lang="it-IT" sz="6000" dirty="0" smtClean="0">
                <a:solidFill>
                  <a:schemeClr val="bg1"/>
                </a:solidFill>
              </a:rPr>
              <a:t>Grazie per l’attenzione</a:t>
            </a:r>
            <a:endParaRPr lang="it-IT" sz="6000" dirty="0">
              <a:solidFill>
                <a:schemeClr val="bg1"/>
              </a:solidFill>
            </a:endParaRPr>
          </a:p>
        </p:txBody>
      </p:sp>
      <p:sp>
        <p:nvSpPr>
          <p:cNvPr id="8" name="AutoShape 13"/>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ltLang="it-IT">
              <a:solidFill>
                <a:srgbClr val="FF3300"/>
              </a:solidFill>
            </a:endParaRPr>
          </a:p>
        </p:txBody>
      </p:sp>
    </p:spTree>
    <p:extLst>
      <p:ext uri="{BB962C8B-B14F-4D97-AF65-F5344CB8AC3E}">
        <p14:creationId xmlns:p14="http://schemas.microsoft.com/office/powerpoint/2010/main" val="1493974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695" y="-27384"/>
            <a:ext cx="9144001" cy="68853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4572000" y="0"/>
            <a:ext cx="457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4644008" y="1628800"/>
            <a:ext cx="3888432" cy="3888432"/>
          </a:xfrm>
          <a:prstGeom prst="ellipse">
            <a:avLst/>
          </a:prstGeom>
          <a:solidFill>
            <a:schemeClr val="accent3"/>
          </a:solidFill>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it-IT"/>
          </a:p>
        </p:txBody>
      </p:sp>
      <p:sp>
        <p:nvSpPr>
          <p:cNvPr id="6" name="Ovale 5"/>
          <p:cNvSpPr/>
          <p:nvPr/>
        </p:nvSpPr>
        <p:spPr>
          <a:xfrm>
            <a:off x="467544" y="1628800"/>
            <a:ext cx="3888432" cy="3888432"/>
          </a:xfrm>
          <a:prstGeom prst="ellipse">
            <a:avLst/>
          </a:prstGeom>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a:p>
        </p:txBody>
      </p:sp>
      <p:sp>
        <p:nvSpPr>
          <p:cNvPr id="8" name="CasellaDiTesto 7"/>
          <p:cNvSpPr txBox="1"/>
          <p:nvPr/>
        </p:nvSpPr>
        <p:spPr>
          <a:xfrm>
            <a:off x="467544" y="3284984"/>
            <a:ext cx="3888432"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it-IT" sz="3600" dirty="0" smtClean="0"/>
              <a:t>Ospedale</a:t>
            </a:r>
            <a:endParaRPr lang="it-IT" sz="3600" dirty="0"/>
          </a:p>
        </p:txBody>
      </p:sp>
      <p:sp>
        <p:nvSpPr>
          <p:cNvPr id="9" name="CasellaDiTesto 8"/>
          <p:cNvSpPr txBox="1"/>
          <p:nvPr/>
        </p:nvSpPr>
        <p:spPr>
          <a:xfrm>
            <a:off x="4644008" y="3284984"/>
            <a:ext cx="3888432" cy="646331"/>
          </a:xfrm>
          <a:prstGeom prst="rect">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it-IT" sz="3600" dirty="0" smtClean="0"/>
              <a:t>Territorio</a:t>
            </a:r>
            <a:endParaRPr lang="it-IT" sz="3600" dirty="0"/>
          </a:p>
        </p:txBody>
      </p:sp>
      <p:sp>
        <p:nvSpPr>
          <p:cNvPr id="10" name="AutoShape 12"/>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p>
        </p:txBody>
      </p:sp>
    </p:spTree>
    <p:extLst>
      <p:ext uri="{BB962C8B-B14F-4D97-AF65-F5344CB8AC3E}">
        <p14:creationId xmlns:p14="http://schemas.microsoft.com/office/powerpoint/2010/main" val="535480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71" name="AutoShape 12"/>
          <p:cNvSpPr>
            <a:spLocks noChangeArrowheads="1"/>
          </p:cNvSpPr>
          <p:nvPr/>
        </p:nvSpPr>
        <p:spPr bwMode="auto">
          <a:xfrm flipH="1">
            <a:off x="8937625" y="6624638"/>
            <a:ext cx="179388" cy="188912"/>
          </a:xfrm>
          <a:prstGeom prst="rtTriangle">
            <a:avLst/>
          </a:prstGeom>
          <a:solidFill>
            <a:srgbClr val="FF0000"/>
          </a:solidFill>
          <a:ln w="9525">
            <a:solidFill>
              <a:srgbClr val="FF000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endParaRPr lang="it-IT" altLang="it-IT" sz="1800">
              <a:solidFill>
                <a:srgbClr val="FF0000"/>
              </a:solidFill>
              <a:cs typeface="Arial" pitchFamily="34" charset="0"/>
            </a:endParaRPr>
          </a:p>
        </p:txBody>
      </p:sp>
      <p:sp>
        <p:nvSpPr>
          <p:cNvPr id="3076" name="Oval 4"/>
          <p:cNvSpPr>
            <a:spLocks noChangeArrowheads="1"/>
          </p:cNvSpPr>
          <p:nvPr/>
        </p:nvSpPr>
        <p:spPr bwMode="auto">
          <a:xfrm>
            <a:off x="1042988" y="3068638"/>
            <a:ext cx="287337" cy="288925"/>
          </a:xfrm>
          <a:prstGeom prst="ellipse">
            <a:avLst/>
          </a:prstGeom>
          <a:solidFill>
            <a:schemeClr val="accent1"/>
          </a:solidFill>
          <a:ln w="19050">
            <a:solidFill>
              <a:schemeClr val="tx1"/>
            </a:solidFill>
            <a:round/>
            <a:headEnd/>
            <a:tailEnd/>
          </a:ln>
          <a:effectLst>
            <a:outerShdw blurRad="40000" dist="20000" dir="5400000" rotWithShape="0">
              <a:srgbClr val="808080">
                <a:alpha val="37999"/>
              </a:srgbClr>
            </a:outerShdw>
          </a:effectLst>
        </p:spPr>
        <p:txBody>
          <a:bodyPr wrap="none" anchor="ctr"/>
          <a:lstStyle/>
          <a:p>
            <a:pPr>
              <a:defRPr/>
            </a:pPr>
            <a:endParaRPr lang="it-IT">
              <a:solidFill>
                <a:schemeClr val="lt1"/>
              </a:solidFill>
              <a:latin typeface="+mn-lt"/>
              <a:ea typeface="+mn-ea"/>
              <a:cs typeface="Arial" charset="0"/>
            </a:endParaRPr>
          </a:p>
        </p:txBody>
      </p:sp>
      <p:sp>
        <p:nvSpPr>
          <p:cNvPr id="7173" name="Oval 5"/>
          <p:cNvSpPr>
            <a:spLocks noChangeArrowheads="1"/>
          </p:cNvSpPr>
          <p:nvPr/>
        </p:nvSpPr>
        <p:spPr bwMode="auto">
          <a:xfrm>
            <a:off x="1042988" y="3789363"/>
            <a:ext cx="287337" cy="288925"/>
          </a:xfrm>
          <a:prstGeom prst="ellipse">
            <a:avLst/>
          </a:prstGeom>
          <a:solidFill>
            <a:schemeClr val="accent1"/>
          </a:solidFill>
          <a:ln w="19050">
            <a:solidFill>
              <a:srgbClr val="000000"/>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it-IT" altLang="it-IT" sz="1800">
              <a:cs typeface="Arial" pitchFamily="34" charset="0"/>
            </a:endParaRPr>
          </a:p>
        </p:txBody>
      </p:sp>
      <p:sp>
        <p:nvSpPr>
          <p:cNvPr id="7174" name="Oval 6"/>
          <p:cNvSpPr>
            <a:spLocks noChangeArrowheads="1"/>
          </p:cNvSpPr>
          <p:nvPr/>
        </p:nvSpPr>
        <p:spPr bwMode="auto">
          <a:xfrm>
            <a:off x="1042988" y="4508500"/>
            <a:ext cx="287337" cy="288925"/>
          </a:xfrm>
          <a:prstGeom prst="ellipse">
            <a:avLst/>
          </a:prstGeom>
          <a:solidFill>
            <a:schemeClr val="accent1"/>
          </a:solidFill>
          <a:ln w="19050">
            <a:solidFill>
              <a:srgbClr val="000000"/>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it-IT" altLang="it-IT" sz="1800">
              <a:cs typeface="Arial" pitchFamily="34" charset="0"/>
            </a:endParaRPr>
          </a:p>
        </p:txBody>
      </p:sp>
      <p:sp>
        <p:nvSpPr>
          <p:cNvPr id="9" name="Triangolo rettangolo 8"/>
          <p:cNvSpPr>
            <a:spLocks noChangeArrowheads="1"/>
          </p:cNvSpPr>
          <p:nvPr/>
        </p:nvSpPr>
        <p:spPr bwMode="auto">
          <a:xfrm rot="10800000">
            <a:off x="5724525" y="0"/>
            <a:ext cx="3419475" cy="4652963"/>
          </a:xfrm>
          <a:prstGeom prst="rtTriangle">
            <a:avLst/>
          </a:prstGeom>
          <a:solidFill>
            <a:schemeClr val="accent1"/>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it-IT">
              <a:solidFill>
                <a:schemeClr val="lt1"/>
              </a:solidFill>
              <a:latin typeface="+mn-lt"/>
              <a:ea typeface="+mn-ea"/>
            </a:endParaRPr>
          </a:p>
        </p:txBody>
      </p:sp>
      <p:sp>
        <p:nvSpPr>
          <p:cNvPr id="10" name="CasellaDiTesto 2"/>
          <p:cNvSpPr txBox="1">
            <a:spLocks noChangeArrowheads="1"/>
          </p:cNvSpPr>
          <p:nvPr/>
        </p:nvSpPr>
        <p:spPr bwMode="auto">
          <a:xfrm>
            <a:off x="1619672" y="1454001"/>
            <a:ext cx="7596187"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it-IT" altLang="it-IT" sz="4000" dirty="0">
                <a:cs typeface="Arial" pitchFamily="34" charset="0"/>
              </a:rPr>
              <a:t>I tre pilastri dei servizi </a:t>
            </a:r>
            <a:r>
              <a:rPr lang="it-IT" altLang="it-IT" sz="4000" dirty="0" smtClean="0">
                <a:cs typeface="Arial" pitchFamily="34" charset="0"/>
              </a:rPr>
              <a:t>s</a:t>
            </a:r>
            <a:r>
              <a:rPr lang="it-IT" altLang="it-IT" sz="4000" dirty="0" smtClean="0">
                <a:solidFill>
                  <a:schemeClr val="bg1"/>
                </a:solidFill>
                <a:cs typeface="Arial" pitchFamily="34" charset="0"/>
              </a:rPr>
              <a:t>anitari</a:t>
            </a:r>
            <a:r>
              <a:rPr lang="it-IT" altLang="it-IT" sz="3600" dirty="0" smtClean="0">
                <a:cs typeface="Arial" pitchFamily="34" charset="0"/>
              </a:rPr>
              <a:t> </a:t>
            </a:r>
            <a:endParaRPr lang="it-IT" altLang="it-IT" sz="3600" dirty="0">
              <a:cs typeface="Arial" pitchFamily="34" charset="0"/>
            </a:endParaRPr>
          </a:p>
          <a:p>
            <a:pPr eaLnBrk="1" hangingPunct="1">
              <a:lnSpc>
                <a:spcPct val="130000"/>
              </a:lnSpc>
              <a:spcBef>
                <a:spcPct val="0"/>
              </a:spcBef>
              <a:buFontTx/>
              <a:buNone/>
            </a:pPr>
            <a:endParaRPr lang="it-IT" altLang="it-IT" sz="3600" dirty="0">
              <a:cs typeface="Arial" pitchFamily="34" charset="0"/>
            </a:endParaRPr>
          </a:p>
          <a:p>
            <a:pPr eaLnBrk="1" hangingPunct="1">
              <a:lnSpc>
                <a:spcPct val="130000"/>
              </a:lnSpc>
              <a:spcBef>
                <a:spcPct val="0"/>
              </a:spcBef>
              <a:buFontTx/>
              <a:buNone/>
            </a:pPr>
            <a:r>
              <a:rPr lang="it-IT" altLang="it-IT" sz="3600" dirty="0">
                <a:cs typeface="Arial" pitchFamily="34" charset="0"/>
              </a:rPr>
              <a:t>rete </a:t>
            </a:r>
            <a:r>
              <a:rPr lang="it-IT" altLang="it-IT" sz="3600" dirty="0" err="1">
                <a:cs typeface="Arial" pitchFamily="34" charset="0"/>
              </a:rPr>
              <a:t>dell</a:t>
            </a:r>
            <a:r>
              <a:rPr lang="ja-JP" altLang="it-IT" sz="3600" dirty="0">
                <a:cs typeface="Arial" pitchFamily="34" charset="0"/>
              </a:rPr>
              <a:t>’</a:t>
            </a:r>
            <a:r>
              <a:rPr lang="it-IT" altLang="ja-JP" sz="3600" dirty="0">
                <a:cs typeface="Arial" pitchFamily="34" charset="0"/>
              </a:rPr>
              <a:t>emergenza-urgenza</a:t>
            </a:r>
          </a:p>
          <a:p>
            <a:pPr eaLnBrk="1" hangingPunct="1">
              <a:lnSpc>
                <a:spcPct val="130000"/>
              </a:lnSpc>
              <a:spcBef>
                <a:spcPct val="0"/>
              </a:spcBef>
              <a:buFontTx/>
              <a:buNone/>
            </a:pPr>
            <a:r>
              <a:rPr lang="it-IT" altLang="it-IT" sz="3600" dirty="0">
                <a:cs typeface="Arial" pitchFamily="34" charset="0"/>
              </a:rPr>
              <a:t>rete ospedaliera</a:t>
            </a:r>
          </a:p>
          <a:p>
            <a:pPr eaLnBrk="1" hangingPunct="1">
              <a:lnSpc>
                <a:spcPct val="130000"/>
              </a:lnSpc>
              <a:spcBef>
                <a:spcPct val="0"/>
              </a:spcBef>
              <a:buFontTx/>
              <a:buNone/>
            </a:pPr>
            <a:r>
              <a:rPr lang="it-IT" altLang="it-IT" sz="3600" dirty="0">
                <a:cs typeface="Arial" pitchFamily="34" charset="0"/>
              </a:rPr>
              <a:t>rete territoriale</a:t>
            </a:r>
          </a:p>
        </p:txBody>
      </p:sp>
    </p:spTree>
    <p:extLst>
      <p:ext uri="{BB962C8B-B14F-4D97-AF65-F5344CB8AC3E}">
        <p14:creationId xmlns:p14="http://schemas.microsoft.com/office/powerpoint/2010/main" val="146171808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5"/>
          <p:cNvSpPr>
            <a:spLocks noChangeArrowheads="1"/>
          </p:cNvSpPr>
          <p:nvPr/>
        </p:nvSpPr>
        <p:spPr bwMode="auto">
          <a:xfrm>
            <a:off x="539750" y="765175"/>
            <a:ext cx="9720263" cy="5472113"/>
          </a:xfrm>
          <a:prstGeom prst="roundRect">
            <a:avLst>
              <a:gd name="adj" fmla="val 16667"/>
            </a:avLst>
          </a:prstGeom>
          <a:solidFill>
            <a:schemeClr val="accent1"/>
          </a:solidFill>
          <a:ln w="57150">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endParaRPr lang="it-IT" altLang="it-IT" sz="1800">
              <a:solidFill>
                <a:schemeClr val="accent1"/>
              </a:solidFill>
            </a:endParaRPr>
          </a:p>
        </p:txBody>
      </p:sp>
      <p:sp>
        <p:nvSpPr>
          <p:cNvPr id="4099" name="Rectangle 4"/>
          <p:cNvSpPr>
            <a:spLocks noChangeArrowheads="1"/>
          </p:cNvSpPr>
          <p:nvPr/>
        </p:nvSpPr>
        <p:spPr bwMode="auto">
          <a:xfrm>
            <a:off x="1042988" y="1196752"/>
            <a:ext cx="8101012" cy="4579937"/>
          </a:xfrm>
          <a:prstGeom prst="rect">
            <a:avLst/>
          </a:prstGeom>
          <a:noFill/>
          <a:ln>
            <a:noFill/>
          </a:ln>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50000"/>
              </a:lnSpc>
              <a:spcBef>
                <a:spcPct val="0"/>
              </a:spcBef>
              <a:buFontTx/>
              <a:buNone/>
            </a:pPr>
            <a:r>
              <a:rPr lang="it-IT" altLang="it-IT" sz="2800" dirty="0">
                <a:solidFill>
                  <a:schemeClr val="bg1"/>
                </a:solidFill>
              </a:rPr>
              <a:t>Dobbiamo acquisire idee, schemi e strumenti per riorganizzare e gestire l’ospedale del futuro e rispondere alle sfide che pongono le crescenti aspettative dei pazienti, le modificazioni epidemiologiche e demografiche, le innovazioni tecnologiche, le nuove dinamiche professionali e la ricerca della sostenibilità economica.</a:t>
            </a:r>
          </a:p>
        </p:txBody>
      </p:sp>
      <p:sp>
        <p:nvSpPr>
          <p:cNvPr id="4100" name="AutoShape 12"/>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endParaRPr lang="it-IT" altLang="it-IT" sz="1800"/>
          </a:p>
        </p:txBody>
      </p:sp>
    </p:spTree>
    <p:extLst>
      <p:ext uri="{BB962C8B-B14F-4D97-AF65-F5344CB8AC3E}">
        <p14:creationId xmlns:p14="http://schemas.microsoft.com/office/powerpoint/2010/main" val="2528719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Ovale 1"/>
          <p:cNvSpPr/>
          <p:nvPr/>
        </p:nvSpPr>
        <p:spPr>
          <a:xfrm>
            <a:off x="251520" y="404664"/>
            <a:ext cx="1944216" cy="1909083"/>
          </a:xfrm>
          <a:prstGeom prst="ellipse">
            <a:avLst/>
          </a:prstGeom>
          <a:solidFill>
            <a:schemeClr val="accent1"/>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a:p>
        </p:txBody>
      </p:sp>
      <p:sp>
        <p:nvSpPr>
          <p:cNvPr id="3" name="CasellaDiTesto 2"/>
          <p:cNvSpPr txBox="1"/>
          <p:nvPr/>
        </p:nvSpPr>
        <p:spPr>
          <a:xfrm>
            <a:off x="275184" y="1159150"/>
            <a:ext cx="1920552"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it-IT" sz="2000" dirty="0" smtClean="0"/>
              <a:t>Ospedale</a:t>
            </a:r>
            <a:endParaRPr lang="it-IT" sz="2000" dirty="0"/>
          </a:p>
        </p:txBody>
      </p:sp>
      <p:sp>
        <p:nvSpPr>
          <p:cNvPr id="5" name="Rectangle 18"/>
          <p:cNvSpPr>
            <a:spLocks noChangeArrowheads="1"/>
          </p:cNvSpPr>
          <p:nvPr/>
        </p:nvSpPr>
        <p:spPr bwMode="auto">
          <a:xfrm>
            <a:off x="2401190" y="874297"/>
            <a:ext cx="6552728" cy="96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ts val="3500"/>
              </a:lnSpc>
              <a:defRPr/>
            </a:pPr>
            <a:r>
              <a:rPr lang="it-IT" altLang="it-IT" sz="2800" dirty="0" smtClean="0">
                <a:latin typeface="+mn-lt"/>
                <a:cs typeface="Arial" pitchFamily="34" charset="0"/>
              </a:rPr>
              <a:t>Aree di attività della Specialità in Malattie </a:t>
            </a:r>
            <a:r>
              <a:rPr lang="it-IT" altLang="it-IT" sz="2800" dirty="0" err="1" smtClean="0">
                <a:latin typeface="+mn-lt"/>
                <a:cs typeface="Arial" pitchFamily="34" charset="0"/>
              </a:rPr>
              <a:t>dell</a:t>
            </a:r>
            <a:r>
              <a:rPr lang="ja-JP" altLang="it-IT" sz="2800" dirty="0" smtClean="0">
                <a:latin typeface="+mn-lt"/>
                <a:cs typeface="Arial" pitchFamily="34" charset="0"/>
              </a:rPr>
              <a:t>’</a:t>
            </a:r>
            <a:r>
              <a:rPr lang="it-IT" altLang="ja-JP" sz="2800" dirty="0" smtClean="0">
                <a:latin typeface="+mn-lt"/>
                <a:cs typeface="Arial" pitchFamily="34" charset="0"/>
              </a:rPr>
              <a:t>Apparato Respiratorio</a:t>
            </a:r>
            <a:r>
              <a:rPr lang="it-IT" altLang="ja-JP" sz="2800" b="1" dirty="0" smtClean="0">
                <a:latin typeface="+mn-lt"/>
                <a:cs typeface="Arial" pitchFamily="34" charset="0"/>
              </a:rPr>
              <a:t> </a:t>
            </a:r>
            <a:endParaRPr lang="it-IT" altLang="it-IT" sz="2800" b="1" dirty="0" smtClean="0">
              <a:latin typeface="+mn-lt"/>
              <a:cs typeface="Arial" pitchFamily="34" charset="0"/>
            </a:endParaRPr>
          </a:p>
        </p:txBody>
      </p:sp>
      <p:graphicFrame>
        <p:nvGraphicFramePr>
          <p:cNvPr id="6" name="Diagramma 5"/>
          <p:cNvGraphicFramePr/>
          <p:nvPr>
            <p:extLst>
              <p:ext uri="{D42A27DB-BD31-4B8C-83A1-F6EECF244321}">
                <p14:modId xmlns:p14="http://schemas.microsoft.com/office/powerpoint/2010/main" val="2191517482"/>
              </p:ext>
            </p:extLst>
          </p:nvPr>
        </p:nvGraphicFramePr>
        <p:xfrm>
          <a:off x="2398373" y="231374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utoShape 12"/>
          <p:cNvSpPr>
            <a:spLocks noChangeArrowheads="1"/>
          </p:cNvSpPr>
          <p:nvPr/>
        </p:nvSpPr>
        <p:spPr bwMode="auto">
          <a:xfrm flipH="1">
            <a:off x="8964613" y="6669088"/>
            <a:ext cx="179387" cy="188912"/>
          </a:xfrm>
          <a:prstGeom prst="rtTriangle">
            <a:avLst/>
          </a:prstGeom>
          <a:solidFill>
            <a:srgbClr val="FF0000"/>
          </a:solidFill>
          <a:ln w="9525">
            <a:solidFill>
              <a:schemeClr val="tx1"/>
            </a:solidFill>
            <a:miter lim="800000"/>
            <a:headEnd/>
            <a:tailEnd/>
          </a:ln>
        </p:spPr>
        <p:txBody>
          <a:bodyPr wrap="none" anchor="ctr"/>
          <a:lstStyle/>
          <a:p>
            <a:pPr algn="ctr"/>
            <a:endParaRPr lang="it-IT"/>
          </a:p>
        </p:txBody>
      </p:sp>
    </p:spTree>
    <p:extLst>
      <p:ext uri="{BB962C8B-B14F-4D97-AF65-F5344CB8AC3E}">
        <p14:creationId xmlns:p14="http://schemas.microsoft.com/office/powerpoint/2010/main" val="2144531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67544" y="980728"/>
            <a:ext cx="6156176" cy="1323439"/>
          </a:xfrm>
          <a:prstGeom prst="rect">
            <a:avLst/>
          </a:prstGeom>
          <a:noFill/>
        </p:spPr>
        <p:txBody>
          <a:bodyPr wrap="square" rtlCol="0">
            <a:spAutoFit/>
          </a:bodyPr>
          <a:lstStyle/>
          <a:p>
            <a:r>
              <a:rPr lang="it-IT" sz="4000" dirty="0" smtClean="0"/>
              <a:t>Quale  modello organizzativo per la  S.C. di Pneumologia</a:t>
            </a:r>
            <a:endParaRPr lang="it-IT" sz="4000" dirty="0"/>
          </a:p>
        </p:txBody>
      </p:sp>
      <p:pic>
        <p:nvPicPr>
          <p:cNvPr id="87042" name="Picture 2" descr="Risultati immagini per question point">
            <a:hlinkClick r:id="rId3"/>
          </p:cNvPr>
          <p:cNvPicPr>
            <a:picLocks noChangeAspect="1" noChangeArrowheads="1"/>
          </p:cNvPicPr>
          <p:nvPr/>
        </p:nvPicPr>
        <p:blipFill>
          <a:blip r:embed="rId4" cstate="print">
            <a:duotone>
              <a:schemeClr val="accent1">
                <a:shade val="45000"/>
                <a:satMod val="135000"/>
              </a:schemeClr>
              <a:prstClr val="white"/>
            </a:duotone>
          </a:blip>
          <a:stretch>
            <a:fillRect/>
          </a:stretch>
        </p:blipFill>
        <p:spPr bwMode="auto">
          <a:xfrm>
            <a:off x="6732240" y="692696"/>
            <a:ext cx="1536982" cy="1944216"/>
          </a:xfrm>
          <a:prstGeom prst="rect">
            <a:avLst/>
          </a:prstGeom>
          <a:noFill/>
          <a:ln>
            <a:noFill/>
          </a:ln>
        </p:spPr>
      </p:pic>
      <p:sp>
        <p:nvSpPr>
          <p:cNvPr id="4" name="Ovale 3"/>
          <p:cNvSpPr/>
          <p:nvPr/>
        </p:nvSpPr>
        <p:spPr>
          <a:xfrm>
            <a:off x="1043608" y="3645024"/>
            <a:ext cx="432048" cy="43204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p:cNvSpPr/>
          <p:nvPr/>
        </p:nvSpPr>
        <p:spPr>
          <a:xfrm>
            <a:off x="1043608" y="4437112"/>
            <a:ext cx="432048" cy="43204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1043608" y="5301208"/>
            <a:ext cx="432048" cy="43204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691680" y="3573016"/>
            <a:ext cx="4032448" cy="461665"/>
          </a:xfrm>
          <a:prstGeom prst="rect">
            <a:avLst/>
          </a:prstGeom>
          <a:noFill/>
        </p:spPr>
        <p:txBody>
          <a:bodyPr wrap="square" rtlCol="0">
            <a:spAutoFit/>
          </a:bodyPr>
          <a:lstStyle/>
          <a:p>
            <a:r>
              <a:rPr lang="it-IT" sz="2400" dirty="0" smtClean="0"/>
              <a:t>Normativa nazionale</a:t>
            </a:r>
            <a:endParaRPr lang="it-IT" sz="2400" dirty="0"/>
          </a:p>
        </p:txBody>
      </p:sp>
      <p:sp>
        <p:nvSpPr>
          <p:cNvPr id="8" name="CasellaDiTesto 7"/>
          <p:cNvSpPr txBox="1"/>
          <p:nvPr/>
        </p:nvSpPr>
        <p:spPr>
          <a:xfrm>
            <a:off x="1691680" y="4365104"/>
            <a:ext cx="4032448" cy="461665"/>
          </a:xfrm>
          <a:prstGeom prst="rect">
            <a:avLst/>
          </a:prstGeom>
          <a:noFill/>
        </p:spPr>
        <p:txBody>
          <a:bodyPr wrap="square" rtlCol="0">
            <a:spAutoFit/>
          </a:bodyPr>
          <a:lstStyle/>
          <a:p>
            <a:r>
              <a:rPr lang="it-IT" sz="2400" dirty="0" smtClean="0"/>
              <a:t>Normativa regionale</a:t>
            </a:r>
            <a:endParaRPr lang="it-IT" sz="2400" dirty="0"/>
          </a:p>
        </p:txBody>
      </p:sp>
      <p:sp>
        <p:nvSpPr>
          <p:cNvPr id="9" name="CasellaDiTesto 8"/>
          <p:cNvSpPr txBox="1"/>
          <p:nvPr/>
        </p:nvSpPr>
        <p:spPr>
          <a:xfrm>
            <a:off x="1763688" y="5157192"/>
            <a:ext cx="4032448" cy="769441"/>
          </a:xfrm>
          <a:prstGeom prst="rect">
            <a:avLst/>
          </a:prstGeom>
          <a:noFill/>
        </p:spPr>
        <p:txBody>
          <a:bodyPr wrap="square" rtlCol="0">
            <a:spAutoFit/>
          </a:bodyPr>
          <a:lstStyle/>
          <a:p>
            <a:r>
              <a:rPr lang="it-IT" sz="2400" dirty="0" smtClean="0"/>
              <a:t>Organizzazione aziendale </a:t>
            </a:r>
            <a:r>
              <a:rPr lang="it-IT" sz="2000" dirty="0" smtClean="0"/>
              <a:t>(Dipartimento – Distretto)</a:t>
            </a:r>
            <a:endParaRPr lang="it-IT" sz="2000" dirty="0"/>
          </a:p>
        </p:txBody>
      </p:sp>
      <p:sp>
        <p:nvSpPr>
          <p:cNvPr id="10" name="Rettangolo 9"/>
          <p:cNvSpPr/>
          <p:nvPr/>
        </p:nvSpPr>
        <p:spPr>
          <a:xfrm>
            <a:off x="467544" y="3356992"/>
            <a:ext cx="5040560" cy="30963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TotalTime>
  <Words>2216</Words>
  <Application>Microsoft Office PowerPoint</Application>
  <PresentationFormat>Presentazione su schermo (4:3)</PresentationFormat>
  <Paragraphs>399</Paragraphs>
  <Slides>45</Slides>
  <Notes>31</Notes>
  <HiddenSlides>0</HiddenSlides>
  <MMClips>0</MMClips>
  <ScaleCrop>false</ScaleCrop>
  <HeadingPairs>
    <vt:vector size="4" baseType="variant">
      <vt:variant>
        <vt:lpstr>Tema</vt:lpstr>
      </vt:variant>
      <vt:variant>
        <vt:i4>1</vt:i4>
      </vt:variant>
      <vt:variant>
        <vt:lpstr>Titoli diapositive</vt:lpstr>
      </vt:variant>
      <vt:variant>
        <vt:i4>45</vt:i4>
      </vt:variant>
    </vt:vector>
  </HeadingPairs>
  <TitlesOfParts>
    <vt:vector size="46"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ASL n.3 Bassano del Grappa (VI)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stefano.calabro</dc:creator>
  <cp:lastModifiedBy>Utente</cp:lastModifiedBy>
  <cp:revision>163</cp:revision>
  <dcterms:created xsi:type="dcterms:W3CDTF">2016-01-15T14:55:53Z</dcterms:created>
  <dcterms:modified xsi:type="dcterms:W3CDTF">2016-04-12T08:11:43Z</dcterms:modified>
</cp:coreProperties>
</file>