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6" r:id="rId3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0DB"/>
          </a:solidFill>
        </a:fill>
      </a:tcStyle>
    </a:wholeTbl>
    <a:band2H>
      <a:tcTxStyle/>
      <a:tcStyle>
        <a:tcBdr/>
        <a:fill>
          <a:solidFill>
            <a:srgbClr val="E7E9EE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CCE8"/>
          </a:solidFill>
        </a:fill>
      </a:tcStyle>
    </a:wholeTbl>
    <a:band2H>
      <a:tcTxStyle/>
      <a:tcStyle>
        <a:tcBdr/>
        <a:fill>
          <a:solidFill>
            <a:srgbClr val="FBE7F4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3192" autoAdjust="0"/>
  </p:normalViewPr>
  <p:slideViewPr>
    <p:cSldViewPr snapToObjects="1">
      <p:cViewPr varScale="1">
        <p:scale>
          <a:sx n="65" d="100"/>
          <a:sy n="65" d="100"/>
        </p:scale>
        <p:origin x="1314" y="78"/>
      </p:cViewPr>
      <p:guideLst/>
    </p:cSldViewPr>
  </p:slideViewPr>
  <p:outlineViewPr>
    <p:cViewPr>
      <p:scale>
        <a:sx n="33" d="100"/>
        <a:sy n="33" d="100"/>
      </p:scale>
      <p:origin x="0" y="-819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4" name="Shape 41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821790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0" name="Shape 4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STRIDORE: </a:t>
            </a:r>
            <a:r>
              <a:rPr dirty="0" err="1"/>
              <a:t>indica</a:t>
            </a:r>
            <a:r>
              <a:rPr dirty="0"/>
              <a:t> </a:t>
            </a:r>
            <a:r>
              <a:rPr dirty="0" err="1"/>
              <a:t>ostruzione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alte</a:t>
            </a:r>
            <a:r>
              <a:rPr dirty="0"/>
              <a:t> vie </a:t>
            </a:r>
            <a:r>
              <a:rPr dirty="0" err="1"/>
              <a:t>aeree</a:t>
            </a:r>
            <a:r>
              <a:rPr dirty="0"/>
              <a:t> o </a:t>
            </a:r>
            <a:r>
              <a:rPr dirty="0" err="1"/>
              <a:t>laringea</a:t>
            </a:r>
            <a:r>
              <a:rPr dirty="0"/>
              <a:t>;</a:t>
            </a:r>
          </a:p>
          <a:p>
            <a:r>
              <a:rPr dirty="0"/>
              <a:t>RONCHI: </a:t>
            </a:r>
            <a:r>
              <a:rPr dirty="0" err="1"/>
              <a:t>indicano</a:t>
            </a:r>
            <a:r>
              <a:rPr dirty="0"/>
              <a:t> </a:t>
            </a:r>
            <a:r>
              <a:rPr dirty="0" err="1"/>
              <a:t>presenza</a:t>
            </a:r>
            <a:r>
              <a:rPr dirty="0"/>
              <a:t> di </a:t>
            </a:r>
            <a:r>
              <a:rPr dirty="0" err="1"/>
              <a:t>muco</a:t>
            </a:r>
            <a:r>
              <a:rPr dirty="0"/>
              <a:t> </a:t>
            </a:r>
            <a:r>
              <a:rPr dirty="0" err="1"/>
              <a:t>denso</a:t>
            </a:r>
            <a:r>
              <a:rPr dirty="0"/>
              <a:t> </a:t>
            </a:r>
            <a:r>
              <a:rPr dirty="0" err="1"/>
              <a:t>nei</a:t>
            </a:r>
            <a:r>
              <a:rPr dirty="0"/>
              <a:t> bronchi o </a:t>
            </a:r>
            <a:r>
              <a:rPr dirty="0" err="1"/>
              <a:t>congestione</a:t>
            </a:r>
            <a:r>
              <a:rPr dirty="0"/>
              <a:t> </a:t>
            </a:r>
            <a:r>
              <a:rPr dirty="0" err="1"/>
              <a:t>bronchiale</a:t>
            </a:r>
            <a:r>
              <a:rPr dirty="0"/>
              <a:t>;</a:t>
            </a:r>
          </a:p>
          <a:p>
            <a:r>
              <a:rPr dirty="0"/>
              <a:t>SIBILI ESPIRATORI: </a:t>
            </a:r>
            <a:r>
              <a:rPr dirty="0" err="1"/>
              <a:t>indicano</a:t>
            </a:r>
            <a:r>
              <a:rPr dirty="0"/>
              <a:t> </a:t>
            </a:r>
            <a:r>
              <a:rPr dirty="0" err="1"/>
              <a:t>broncocostrizione</a:t>
            </a:r>
            <a:r>
              <a:rPr dirty="0"/>
              <a:t>;</a:t>
            </a:r>
          </a:p>
          <a:p>
            <a:r>
              <a:rPr dirty="0"/>
              <a:t>ACIDOSI: </a:t>
            </a:r>
            <a:r>
              <a:rPr dirty="0" err="1"/>
              <a:t>quando</a:t>
            </a:r>
            <a:r>
              <a:rPr dirty="0"/>
              <a:t> è grave, </a:t>
            </a:r>
            <a:r>
              <a:rPr dirty="0" err="1"/>
              <a:t>contribuisce</a:t>
            </a:r>
            <a:r>
              <a:rPr dirty="0"/>
              <a:t> </a:t>
            </a:r>
            <a:r>
              <a:rPr dirty="0" err="1"/>
              <a:t>ulteriormente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vasocostrizione</a:t>
            </a:r>
            <a:r>
              <a:rPr dirty="0"/>
              <a:t> </a:t>
            </a:r>
            <a:r>
              <a:rPr dirty="0" err="1"/>
              <a:t>arteriolare</a:t>
            </a:r>
            <a:r>
              <a:rPr dirty="0"/>
              <a:t> </a:t>
            </a:r>
            <a:r>
              <a:rPr dirty="0" err="1"/>
              <a:t>polmonare</a:t>
            </a:r>
            <a:r>
              <a:rPr dirty="0"/>
              <a:t>,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vasodilatazione</a:t>
            </a:r>
            <a:r>
              <a:rPr dirty="0"/>
              <a:t> </a:t>
            </a:r>
            <a:r>
              <a:rPr dirty="0" err="1"/>
              <a:t>sistemica</a:t>
            </a:r>
            <a:r>
              <a:rPr dirty="0"/>
              <a:t>,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riduzione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contrattilità</a:t>
            </a:r>
            <a:r>
              <a:rPr dirty="0"/>
              <a:t> </a:t>
            </a:r>
            <a:r>
              <a:rPr dirty="0" err="1"/>
              <a:t>miocardica</a:t>
            </a:r>
            <a:r>
              <a:rPr dirty="0"/>
              <a:t>, </a:t>
            </a:r>
            <a:r>
              <a:rPr dirty="0" err="1"/>
              <a:t>all'iperkaliemia</a:t>
            </a:r>
            <a:r>
              <a:rPr dirty="0"/>
              <a:t>, </a:t>
            </a:r>
            <a:r>
              <a:rPr dirty="0" err="1"/>
              <a:t>all'ipotensione</a:t>
            </a:r>
            <a:r>
              <a:rPr dirty="0"/>
              <a:t> e </a:t>
            </a:r>
            <a:r>
              <a:rPr dirty="0" err="1"/>
              <a:t>all'irritabilità</a:t>
            </a:r>
            <a:r>
              <a:rPr dirty="0"/>
              <a:t> </a:t>
            </a:r>
            <a:r>
              <a:rPr dirty="0" err="1"/>
              <a:t>cardiaca</a:t>
            </a:r>
            <a:r>
              <a:rPr dirty="0"/>
              <a:t>, con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rischio</a:t>
            </a:r>
            <a:r>
              <a:rPr dirty="0"/>
              <a:t> di </a:t>
            </a:r>
            <a:r>
              <a:rPr dirty="0" err="1"/>
              <a:t>aritmie</a:t>
            </a:r>
            <a:r>
              <a:rPr dirty="0"/>
              <a:t> </a:t>
            </a:r>
            <a:r>
              <a:rPr dirty="0" err="1"/>
              <a:t>potenzialmente</a:t>
            </a:r>
            <a:r>
              <a:rPr dirty="0"/>
              <a:t> </a:t>
            </a:r>
            <a:r>
              <a:rPr dirty="0" err="1"/>
              <a:t>fatali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279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6" name="Shape 4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VO2=</a:t>
            </a:r>
            <a:r>
              <a:rPr dirty="0" err="1"/>
              <a:t>consumo</a:t>
            </a:r>
            <a:r>
              <a:rPr dirty="0"/>
              <a:t> di O2</a:t>
            </a:r>
          </a:p>
          <a:p>
            <a:r>
              <a:rPr dirty="0"/>
              <a:t>DO2=</a:t>
            </a:r>
            <a:r>
              <a:rPr dirty="0" err="1"/>
              <a:t>disponibilità</a:t>
            </a:r>
            <a:r>
              <a:rPr dirty="0"/>
              <a:t> di </a:t>
            </a:r>
            <a:r>
              <a:rPr dirty="0" smtClean="0"/>
              <a:t>O2</a:t>
            </a:r>
            <a:endParaRPr lang="it-IT" dirty="0" smtClean="0"/>
          </a:p>
          <a:p>
            <a:r>
              <a:rPr lang="it-IT" dirty="0" smtClean="0"/>
              <a:t>L’ira comporta uno squilibrio tra richiesta (VO2) e disponibilità di O2 (DO2). Ogni sbilanciamento comporta ipossia tissutale.</a:t>
            </a:r>
          </a:p>
          <a:p>
            <a:r>
              <a:rPr lang="it-IT" dirty="0" smtClean="0"/>
              <a:t>Meccanismi</a:t>
            </a:r>
            <a:r>
              <a:rPr lang="it-IT" baseline="0" dirty="0" smtClean="0"/>
              <a:t> ipercatabolici che aumentano le richieste di O2 (VO2)</a:t>
            </a:r>
            <a:endParaRPr dirty="0"/>
          </a:p>
          <a:p>
            <a:endParaRPr dirty="0"/>
          </a:p>
          <a:p>
            <a:r>
              <a:rPr dirty="0" err="1"/>
              <a:t>Tali</a:t>
            </a:r>
            <a:r>
              <a:rPr dirty="0"/>
              <a:t> </a:t>
            </a:r>
            <a:r>
              <a:rPr dirty="0" err="1"/>
              <a:t>fattori</a:t>
            </a:r>
            <a:r>
              <a:rPr dirty="0"/>
              <a:t> </a:t>
            </a:r>
            <a:r>
              <a:rPr dirty="0" err="1"/>
              <a:t>richiedono</a:t>
            </a:r>
            <a:r>
              <a:rPr dirty="0"/>
              <a:t> </a:t>
            </a:r>
            <a:r>
              <a:rPr dirty="0" err="1"/>
              <a:t>l'adozione</a:t>
            </a:r>
            <a:r>
              <a:rPr dirty="0"/>
              <a:t> di </a:t>
            </a:r>
            <a:r>
              <a:rPr dirty="0" err="1"/>
              <a:t>misure</a:t>
            </a:r>
            <a:r>
              <a:rPr dirty="0"/>
              <a:t> </a:t>
            </a:r>
            <a:r>
              <a:rPr dirty="0" err="1"/>
              <a:t>energiche</a:t>
            </a:r>
            <a:r>
              <a:rPr dirty="0"/>
              <a:t>. La </a:t>
            </a:r>
            <a:r>
              <a:rPr dirty="0" err="1"/>
              <a:t>sedazione</a:t>
            </a:r>
            <a:r>
              <a:rPr dirty="0"/>
              <a:t> e la </a:t>
            </a:r>
            <a:r>
              <a:rPr dirty="0" err="1"/>
              <a:t>paralisi</a:t>
            </a:r>
            <a:r>
              <a:rPr dirty="0"/>
              <a:t> </a:t>
            </a:r>
            <a:r>
              <a:rPr dirty="0" err="1"/>
              <a:t>farmacologica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molto </a:t>
            </a:r>
            <a:r>
              <a:rPr dirty="0" err="1"/>
              <a:t>utili</a:t>
            </a:r>
            <a:r>
              <a:rPr dirty="0"/>
              <a:t> per </a:t>
            </a:r>
            <a:r>
              <a:rPr dirty="0" err="1"/>
              <a:t>ridurre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consumo</a:t>
            </a:r>
            <a:r>
              <a:rPr dirty="0"/>
              <a:t> di O</a:t>
            </a:r>
            <a:r>
              <a:rPr baseline="-25000" dirty="0"/>
              <a:t>2</a:t>
            </a:r>
            <a:r>
              <a:rPr dirty="0"/>
              <a:t> </a:t>
            </a:r>
            <a:r>
              <a:rPr dirty="0" err="1"/>
              <a:t>nei</a:t>
            </a:r>
            <a:r>
              <a:rPr dirty="0"/>
              <a:t> </a:t>
            </a:r>
            <a:r>
              <a:rPr dirty="0" err="1"/>
              <a:t>pazienti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rimangono</a:t>
            </a:r>
            <a:r>
              <a:rPr dirty="0"/>
              <a:t> </a:t>
            </a:r>
            <a:r>
              <a:rPr dirty="0" err="1"/>
              <a:t>agitati</a:t>
            </a:r>
            <a:r>
              <a:rPr dirty="0"/>
              <a:t> o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contrastano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ventilatore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140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3" name="Shape 4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Poiché</a:t>
            </a:r>
            <a:r>
              <a:rPr dirty="0"/>
              <a:t> </a:t>
            </a:r>
            <a:r>
              <a:rPr dirty="0" err="1"/>
              <a:t>l'acqua</a:t>
            </a:r>
            <a:r>
              <a:rPr dirty="0"/>
              <a:t> </a:t>
            </a:r>
            <a:r>
              <a:rPr dirty="0" err="1"/>
              <a:t>extravascolare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accumula</a:t>
            </a:r>
            <a:r>
              <a:rPr dirty="0"/>
              <a:t> </a:t>
            </a:r>
            <a:r>
              <a:rPr dirty="0" err="1"/>
              <a:t>rapidamente</a:t>
            </a:r>
            <a:r>
              <a:rPr dirty="0"/>
              <a:t> in </a:t>
            </a:r>
            <a:r>
              <a:rPr dirty="0" err="1"/>
              <a:t>molte</a:t>
            </a:r>
            <a:r>
              <a:rPr dirty="0"/>
              <a:t> </a:t>
            </a:r>
            <a:r>
              <a:rPr dirty="0" err="1"/>
              <a:t>condizioni</a:t>
            </a:r>
            <a:r>
              <a:rPr dirty="0"/>
              <a:t>,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liquidi</a:t>
            </a:r>
            <a:r>
              <a:rPr dirty="0"/>
              <a:t> </a:t>
            </a:r>
            <a:r>
              <a:rPr dirty="0" err="1"/>
              <a:t>devono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utilizzati</a:t>
            </a:r>
            <a:r>
              <a:rPr dirty="0"/>
              <a:t> con </a:t>
            </a:r>
            <a:r>
              <a:rPr dirty="0" err="1"/>
              <a:t>attenzione</a:t>
            </a:r>
            <a:r>
              <a:rPr dirty="0"/>
              <a:t>. </a:t>
            </a:r>
            <a:r>
              <a:rPr dirty="0" err="1"/>
              <a:t>Deve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mantenuto</a:t>
            </a:r>
            <a:r>
              <a:rPr dirty="0"/>
              <a:t> un </a:t>
            </a:r>
            <a:r>
              <a:rPr dirty="0" err="1"/>
              <a:t>attento</a:t>
            </a:r>
            <a:r>
              <a:rPr dirty="0"/>
              <a:t> </a:t>
            </a:r>
            <a:r>
              <a:rPr dirty="0" err="1"/>
              <a:t>bilancio</a:t>
            </a:r>
            <a:r>
              <a:rPr dirty="0"/>
              <a:t> </a:t>
            </a:r>
            <a:r>
              <a:rPr dirty="0" err="1"/>
              <a:t>perché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forte </a:t>
            </a:r>
            <a:r>
              <a:rPr dirty="0" err="1"/>
              <a:t>restrizione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liquidi</a:t>
            </a:r>
            <a:r>
              <a:rPr dirty="0"/>
              <a:t>, </a:t>
            </a:r>
            <a:r>
              <a:rPr dirty="0" err="1"/>
              <a:t>sebbene</a:t>
            </a:r>
            <a:r>
              <a:rPr dirty="0"/>
              <a:t> </a:t>
            </a:r>
            <a:r>
              <a:rPr dirty="0" err="1"/>
              <a:t>spesso</a:t>
            </a:r>
            <a:r>
              <a:rPr dirty="0"/>
              <a:t> </a:t>
            </a:r>
            <a:r>
              <a:rPr dirty="0" err="1"/>
              <a:t>riduca</a:t>
            </a:r>
            <a:r>
              <a:rPr dirty="0"/>
              <a:t> </a:t>
            </a:r>
            <a:r>
              <a:rPr dirty="0" err="1"/>
              <a:t>l'acqua</a:t>
            </a:r>
            <a:r>
              <a:rPr dirty="0"/>
              <a:t> </a:t>
            </a:r>
            <a:r>
              <a:rPr dirty="0" err="1"/>
              <a:t>nel</a:t>
            </a:r>
            <a:r>
              <a:rPr dirty="0"/>
              <a:t> </a:t>
            </a:r>
            <a:r>
              <a:rPr dirty="0" err="1"/>
              <a:t>polmone</a:t>
            </a:r>
            <a:r>
              <a:rPr dirty="0"/>
              <a:t> e </a:t>
            </a:r>
            <a:r>
              <a:rPr dirty="0" err="1"/>
              <a:t>migliori</a:t>
            </a:r>
            <a:r>
              <a:rPr dirty="0"/>
              <a:t> lo </a:t>
            </a:r>
            <a:r>
              <a:rPr dirty="0" err="1"/>
              <a:t>scambio</a:t>
            </a:r>
            <a:r>
              <a:rPr dirty="0"/>
              <a:t> di O</a:t>
            </a:r>
            <a:r>
              <a:rPr baseline="-25000" dirty="0"/>
              <a:t>2</a:t>
            </a:r>
            <a:r>
              <a:rPr dirty="0"/>
              <a:t>,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compromettere</a:t>
            </a:r>
            <a:r>
              <a:rPr dirty="0"/>
              <a:t> la </a:t>
            </a:r>
            <a:r>
              <a:rPr dirty="0" err="1"/>
              <a:t>perfusione</a:t>
            </a:r>
            <a:r>
              <a:rPr dirty="0"/>
              <a:t> </a:t>
            </a:r>
            <a:r>
              <a:rPr dirty="0" err="1"/>
              <a:t>dell'intestino</a:t>
            </a:r>
            <a:r>
              <a:rPr dirty="0"/>
              <a:t>,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reni</a:t>
            </a:r>
            <a:r>
              <a:rPr dirty="0"/>
              <a:t> e di </a:t>
            </a:r>
            <a:r>
              <a:rPr dirty="0" err="1"/>
              <a:t>altri</a:t>
            </a:r>
            <a:r>
              <a:rPr dirty="0"/>
              <a:t> </a:t>
            </a:r>
            <a:r>
              <a:rPr dirty="0" err="1"/>
              <a:t>organi</a:t>
            </a:r>
            <a:r>
              <a:rPr dirty="0"/>
              <a:t> </a:t>
            </a:r>
            <a:r>
              <a:rPr dirty="0" err="1"/>
              <a:t>vitali</a:t>
            </a:r>
            <a:endParaRPr dirty="0"/>
          </a:p>
          <a:p>
            <a:endParaRPr dirty="0"/>
          </a:p>
          <a:p>
            <a:r>
              <a:rPr dirty="0"/>
              <a:t> </a:t>
            </a:r>
            <a:r>
              <a:rPr dirty="0" err="1"/>
              <a:t>Nei</a:t>
            </a:r>
            <a:r>
              <a:rPr dirty="0"/>
              <a:t> </a:t>
            </a:r>
            <a:r>
              <a:rPr dirty="0" err="1"/>
              <a:t>pazienti</a:t>
            </a:r>
            <a:r>
              <a:rPr dirty="0"/>
              <a:t> con edema </a:t>
            </a:r>
            <a:r>
              <a:rPr dirty="0" err="1"/>
              <a:t>polmonare</a:t>
            </a:r>
            <a:r>
              <a:rPr dirty="0"/>
              <a:t>,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diuretici</a:t>
            </a:r>
            <a:r>
              <a:rPr dirty="0"/>
              <a:t> e </a:t>
            </a:r>
            <a:r>
              <a:rPr dirty="0" err="1"/>
              <a:t>altri</a:t>
            </a:r>
            <a:r>
              <a:rPr dirty="0"/>
              <a:t> </a:t>
            </a:r>
            <a:r>
              <a:rPr dirty="0" err="1"/>
              <a:t>presidi</a:t>
            </a:r>
            <a:r>
              <a:rPr dirty="0"/>
              <a:t> </a:t>
            </a:r>
            <a:r>
              <a:rPr dirty="0" err="1"/>
              <a:t>possono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d'aiuto</a:t>
            </a:r>
            <a:r>
              <a:rPr dirty="0"/>
              <a:t> </a:t>
            </a:r>
            <a:r>
              <a:rPr dirty="0" err="1"/>
              <a:t>nella</a:t>
            </a:r>
            <a:r>
              <a:rPr dirty="0"/>
              <a:t> </a:t>
            </a:r>
            <a:r>
              <a:rPr dirty="0" err="1"/>
              <a:t>mobilizzazione</a:t>
            </a:r>
            <a:r>
              <a:rPr dirty="0"/>
              <a:t> </a:t>
            </a:r>
            <a:r>
              <a:rPr dirty="0" err="1"/>
              <a:t>dell'acqua</a:t>
            </a:r>
            <a:r>
              <a:rPr dirty="0"/>
              <a:t> </a:t>
            </a:r>
            <a:r>
              <a:rPr dirty="0" err="1"/>
              <a:t>extravascolare</a:t>
            </a:r>
            <a:r>
              <a:rPr dirty="0"/>
              <a:t> del </a:t>
            </a:r>
            <a:r>
              <a:rPr dirty="0" err="1"/>
              <a:t>polmone</a:t>
            </a:r>
            <a:r>
              <a:rPr dirty="0"/>
              <a:t>, </a:t>
            </a:r>
            <a:r>
              <a:rPr dirty="0" err="1"/>
              <a:t>aumentando</a:t>
            </a:r>
            <a:r>
              <a:rPr dirty="0"/>
              <a:t> </a:t>
            </a:r>
            <a:r>
              <a:rPr dirty="0" err="1"/>
              <a:t>così</a:t>
            </a:r>
            <a:r>
              <a:rPr dirty="0"/>
              <a:t> la compliance </a:t>
            </a:r>
            <a:r>
              <a:rPr dirty="0" err="1"/>
              <a:t>polmonare</a:t>
            </a:r>
            <a:r>
              <a:rPr dirty="0"/>
              <a:t>, </a:t>
            </a:r>
            <a:r>
              <a:rPr dirty="0" err="1"/>
              <a:t>riducendo</a:t>
            </a:r>
            <a:r>
              <a:rPr dirty="0"/>
              <a:t> </a:t>
            </a:r>
            <a:r>
              <a:rPr dirty="0" err="1"/>
              <a:t>l'asma</a:t>
            </a:r>
            <a:r>
              <a:rPr dirty="0"/>
              <a:t> </a:t>
            </a:r>
            <a:r>
              <a:rPr dirty="0" err="1"/>
              <a:t>cardiaco</a:t>
            </a:r>
            <a:r>
              <a:rPr dirty="0"/>
              <a:t> e diminuendo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carico</a:t>
            </a:r>
            <a:r>
              <a:rPr dirty="0"/>
              <a:t> di </a:t>
            </a:r>
            <a:r>
              <a:rPr dirty="0" err="1"/>
              <a:t>lavoro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muscoli</a:t>
            </a:r>
            <a:r>
              <a:rPr dirty="0"/>
              <a:t> </a:t>
            </a:r>
            <a:r>
              <a:rPr dirty="0" err="1"/>
              <a:t>respiratori</a:t>
            </a:r>
            <a:r>
              <a:rPr dirty="0"/>
              <a:t>. </a:t>
            </a:r>
            <a:r>
              <a:rPr dirty="0" err="1"/>
              <a:t>Migliorando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condizione</a:t>
            </a:r>
            <a:r>
              <a:rPr dirty="0"/>
              <a:t> di ischemia </a:t>
            </a:r>
            <a:r>
              <a:rPr dirty="0" err="1"/>
              <a:t>miocardica</a:t>
            </a:r>
            <a:r>
              <a:rPr dirty="0"/>
              <a:t>, diminuendo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postcarico</a:t>
            </a:r>
            <a:r>
              <a:rPr dirty="0"/>
              <a:t> </a:t>
            </a:r>
            <a:r>
              <a:rPr dirty="0" err="1"/>
              <a:t>ventricolare</a:t>
            </a:r>
            <a:r>
              <a:rPr dirty="0"/>
              <a:t> </a:t>
            </a:r>
            <a:r>
              <a:rPr dirty="0" err="1"/>
              <a:t>sinistro</a:t>
            </a:r>
            <a:r>
              <a:rPr dirty="0"/>
              <a:t> o </a:t>
            </a:r>
            <a:r>
              <a:rPr dirty="0" err="1"/>
              <a:t>utilizzando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calcioantagonisti</a:t>
            </a:r>
            <a:r>
              <a:rPr dirty="0"/>
              <a:t>,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ridurre</a:t>
            </a:r>
            <a:r>
              <a:rPr dirty="0"/>
              <a:t> la </a:t>
            </a:r>
            <a:r>
              <a:rPr dirty="0" err="1"/>
              <a:t>congestione</a:t>
            </a:r>
            <a:r>
              <a:rPr dirty="0"/>
              <a:t> </a:t>
            </a:r>
            <a:r>
              <a:rPr dirty="0" err="1"/>
              <a:t>vascolare</a:t>
            </a:r>
            <a:r>
              <a:rPr dirty="0"/>
              <a:t> e </a:t>
            </a:r>
            <a:r>
              <a:rPr dirty="0" err="1"/>
              <a:t>l'ipossiemia</a:t>
            </a:r>
            <a:r>
              <a:rPr dirty="0"/>
              <a:t> in </a:t>
            </a:r>
            <a:r>
              <a:rPr dirty="0" err="1"/>
              <a:t>pazienti</a:t>
            </a:r>
            <a:r>
              <a:rPr dirty="0"/>
              <a:t> con </a:t>
            </a:r>
            <a:r>
              <a:rPr dirty="0" err="1"/>
              <a:t>disfunzione</a:t>
            </a:r>
            <a:r>
              <a:rPr dirty="0"/>
              <a:t> </a:t>
            </a:r>
            <a:r>
              <a:rPr dirty="0" err="1"/>
              <a:t>cardiaca</a:t>
            </a:r>
            <a:r>
              <a:rPr dirty="0"/>
              <a:t> </a:t>
            </a:r>
            <a:r>
              <a:rPr dirty="0" err="1"/>
              <a:t>diastolica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6698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8" name="Shape 4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Fowler bassa=30°</a:t>
            </a:r>
          </a:p>
          <a:p>
            <a:r>
              <a:t>Fowler media=45°</a:t>
            </a:r>
          </a:p>
          <a:p>
            <a:r>
              <a:t>Fowler alta=90°</a:t>
            </a:r>
          </a:p>
        </p:txBody>
      </p:sp>
    </p:spTree>
    <p:extLst>
      <p:ext uri="{BB962C8B-B14F-4D97-AF65-F5344CB8AC3E}">
        <p14:creationId xmlns:p14="http://schemas.microsoft.com/office/powerpoint/2010/main" val="700692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0" name="Shape 4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noProof="0" dirty="0" smtClean="0"/>
              <a:t>nella zona più in basso il polmone sano, facendo coincidere una maggiore perfusione con il lato polmonare meglio ventilato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882800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Pronazione=sovversione del</a:t>
            </a:r>
            <a:r>
              <a:rPr lang="it-IT" baseline="0" dirty="0" smtClean="0"/>
              <a:t> normale decubito polmonare, distribuendo anteriormente il peso.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87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ATELETTASIA: collasso del gruppo di alveoli distali al bronchiolo ostruito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2123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Riduce</a:t>
            </a:r>
            <a:r>
              <a:rPr lang="it-IT" baseline="0" dirty="0" smtClean="0"/>
              <a:t> i costi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0074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È un’alternativa</a:t>
            </a:r>
            <a:r>
              <a:rPr lang="it-IT" baseline="0" dirty="0" smtClean="0"/>
              <a:t> alla stazione eretta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8205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1"/>
          <p:cNvGrpSpPr/>
          <p:nvPr/>
        </p:nvGrpSpPr>
        <p:grpSpPr>
          <a:xfrm>
            <a:off x="1" y="228600"/>
            <a:ext cx="1981201" cy="6638629"/>
            <a:chOff x="0" y="0"/>
            <a:chExt cx="1981200" cy="6638628"/>
          </a:xfrm>
        </p:grpSpPr>
        <p:sp>
          <p:nvSpPr>
            <p:cNvPr id="39" name="Shape 39"/>
            <p:cNvSpPr/>
            <p:nvPr/>
          </p:nvSpPr>
          <p:spPr>
            <a:xfrm>
              <a:off x="0" y="2346443"/>
              <a:ext cx="69925" cy="62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89348" y="2927929"/>
              <a:ext cx="449333" cy="232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560692" y="5218460"/>
              <a:ext cx="423435" cy="142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66874" y="6275199"/>
              <a:ext cx="119132" cy="363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69924" y="2972659"/>
              <a:ext cx="571053" cy="332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18152" y="0"/>
              <a:ext cx="71197" cy="292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54385" y="2715463"/>
              <a:ext cx="54387" cy="49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534794" y="5250144"/>
              <a:ext cx="132081" cy="102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538679" y="1170426"/>
              <a:ext cx="1442522" cy="404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640976" y="6301291"/>
              <a:ext cx="112658" cy="33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534794" y="5130865"/>
              <a:ext cx="25899" cy="22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590475" y="6016138"/>
              <a:ext cx="165748" cy="62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20421" y="748"/>
            <a:ext cx="1952272" cy="6852506"/>
            <a:chOff x="0" y="0"/>
            <a:chExt cx="1952271" cy="6852504"/>
          </a:xfrm>
        </p:grpSpPr>
        <p:sp>
          <p:nvSpPr>
            <p:cNvPr id="52" name="Shape 52"/>
            <p:cNvSpPr/>
            <p:nvPr/>
          </p:nvSpPr>
          <p:spPr>
            <a:xfrm>
              <a:off x="0" y="-1"/>
              <a:ext cx="409501" cy="4401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433309" y="4315724"/>
              <a:ext cx="350776" cy="158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811066" y="5861934"/>
              <a:ext cx="357124" cy="99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409500" y="4363625"/>
              <a:ext cx="457119" cy="2235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368068" y="1288451"/>
              <a:ext cx="141428" cy="302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898362" y="6570852"/>
              <a:ext cx="111106" cy="28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393628" y="4106881"/>
              <a:ext cx="68252" cy="51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784083" y="3145052"/>
              <a:ext cx="1168189" cy="271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866618" y="6599591"/>
              <a:ext cx="99996" cy="25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784083" y="5896421"/>
              <a:ext cx="114280" cy="674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784083" y="5771881"/>
              <a:ext cx="31745" cy="22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811066" y="6321773"/>
              <a:ext cx="174594" cy="530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5" name="Shape 65"/>
          <p:cNvSpPr/>
          <p:nvPr/>
        </p:nvSpPr>
        <p:spPr>
          <a:xfrm>
            <a:off x="-1" y="0"/>
            <a:ext cx="182882" cy="6858000"/>
          </a:xfrm>
          <a:prstGeom prst="rect">
            <a:avLst/>
          </a:prstGeom>
          <a:solidFill>
            <a:srgbClr val="2E536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1942415" y="2514600"/>
            <a:ext cx="6600453" cy="2262783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t>Testo titolo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1942415" y="4777380"/>
            <a:ext cx="6600453" cy="112628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595959"/>
                </a:solidFill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rgbClr val="595959"/>
                </a:solidFill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rgbClr val="595959"/>
                </a:solidFill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rgbClr val="595959"/>
                </a:solidFill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rgbClr val="595959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Shape 68"/>
          <p:cNvSpPr/>
          <p:nvPr/>
        </p:nvSpPr>
        <p:spPr>
          <a:xfrm>
            <a:off x="-31720" y="4321157"/>
            <a:ext cx="1402502" cy="781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extrusionOk="0">
                <a:moveTo>
                  <a:pt x="15472" y="21600"/>
                </a:moveTo>
                <a:cubicBezTo>
                  <a:pt x="15688" y="21600"/>
                  <a:pt x="15832" y="21470"/>
                  <a:pt x="15904" y="21341"/>
                </a:cubicBezTo>
                <a:cubicBezTo>
                  <a:pt x="15904" y="21211"/>
                  <a:pt x="15976" y="21211"/>
                  <a:pt x="15976" y="21211"/>
                </a:cubicBezTo>
                <a:lnTo>
                  <a:pt x="21456" y="11362"/>
                </a:lnTo>
                <a:cubicBezTo>
                  <a:pt x="21600" y="11102"/>
                  <a:pt x="21600" y="10586"/>
                  <a:pt x="21456" y="10197"/>
                </a:cubicBezTo>
                <a:lnTo>
                  <a:pt x="15976" y="477"/>
                </a:lnTo>
                <a:cubicBezTo>
                  <a:pt x="15976" y="346"/>
                  <a:pt x="15904" y="346"/>
                  <a:pt x="15904" y="346"/>
                </a:cubicBezTo>
                <a:cubicBezTo>
                  <a:pt x="15832" y="218"/>
                  <a:pt x="15688" y="89"/>
                  <a:pt x="15472" y="89"/>
                </a:cubicBezTo>
                <a:lnTo>
                  <a:pt x="48" y="0"/>
                </a:lnTo>
                <a:cubicBezTo>
                  <a:pt x="32" y="7193"/>
                  <a:pt x="16" y="14388"/>
                  <a:pt x="0" y="21581"/>
                </a:cubicBezTo>
                <a:lnTo>
                  <a:pt x="15472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xfrm>
            <a:off x="622638" y="4513983"/>
            <a:ext cx="385675" cy="396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roup 293"/>
          <p:cNvGrpSpPr/>
          <p:nvPr/>
        </p:nvGrpSpPr>
        <p:grpSpPr>
          <a:xfrm>
            <a:off x="1" y="228600"/>
            <a:ext cx="1981201" cy="6638629"/>
            <a:chOff x="0" y="0"/>
            <a:chExt cx="1981200" cy="6638628"/>
          </a:xfrm>
        </p:grpSpPr>
        <p:sp>
          <p:nvSpPr>
            <p:cNvPr id="281" name="Shape 281"/>
            <p:cNvSpPr/>
            <p:nvPr/>
          </p:nvSpPr>
          <p:spPr>
            <a:xfrm>
              <a:off x="0" y="2346443"/>
              <a:ext cx="69925" cy="62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>
              <a:off x="89348" y="2927929"/>
              <a:ext cx="449333" cy="232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560692" y="5218460"/>
              <a:ext cx="423435" cy="142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666874" y="6275199"/>
              <a:ext cx="119132" cy="363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69924" y="2972659"/>
              <a:ext cx="571053" cy="332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18152" y="0"/>
              <a:ext cx="71197" cy="292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54385" y="2715463"/>
              <a:ext cx="54387" cy="49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534794" y="5250144"/>
              <a:ext cx="132081" cy="102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538679" y="1170426"/>
              <a:ext cx="1442522" cy="404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640976" y="6301291"/>
              <a:ext cx="112658" cy="33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534794" y="5130865"/>
              <a:ext cx="25899" cy="22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590475" y="6016138"/>
              <a:ext cx="165748" cy="62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06" name="Group 306"/>
          <p:cNvGrpSpPr/>
          <p:nvPr/>
        </p:nvGrpSpPr>
        <p:grpSpPr>
          <a:xfrm>
            <a:off x="20421" y="748"/>
            <a:ext cx="1952272" cy="6852506"/>
            <a:chOff x="0" y="0"/>
            <a:chExt cx="1952271" cy="6852504"/>
          </a:xfrm>
        </p:grpSpPr>
        <p:sp>
          <p:nvSpPr>
            <p:cNvPr id="294" name="Shape 294"/>
            <p:cNvSpPr/>
            <p:nvPr/>
          </p:nvSpPr>
          <p:spPr>
            <a:xfrm>
              <a:off x="0" y="-1"/>
              <a:ext cx="409501" cy="4401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433309" y="4315724"/>
              <a:ext cx="350776" cy="158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811066" y="5861934"/>
              <a:ext cx="357124" cy="99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409500" y="4363625"/>
              <a:ext cx="457119" cy="2235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368068" y="1288451"/>
              <a:ext cx="141428" cy="302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898362" y="6570852"/>
              <a:ext cx="111106" cy="28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393628" y="4106881"/>
              <a:ext cx="68252" cy="51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784083" y="3145052"/>
              <a:ext cx="1168189" cy="271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866618" y="6599591"/>
              <a:ext cx="99996" cy="25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784083" y="5896421"/>
              <a:ext cx="114280" cy="674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784083" y="5771881"/>
              <a:ext cx="31745" cy="22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811066" y="6321773"/>
              <a:ext cx="174594" cy="530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07" name="Shape 307"/>
          <p:cNvSpPr/>
          <p:nvPr/>
        </p:nvSpPr>
        <p:spPr>
          <a:xfrm>
            <a:off x="-1" y="0"/>
            <a:ext cx="182882" cy="6858000"/>
          </a:xfrm>
          <a:prstGeom prst="rect">
            <a:avLst/>
          </a:prstGeom>
          <a:solidFill>
            <a:srgbClr val="2E536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8" name="Shape 308"/>
          <p:cNvSpPr>
            <a:spLocks noGrp="1"/>
          </p:cNvSpPr>
          <p:nvPr>
            <p:ph type="title"/>
          </p:nvPr>
        </p:nvSpPr>
        <p:spPr>
          <a:xfrm>
            <a:off x="1942414" y="2438400"/>
            <a:ext cx="6591987" cy="2724846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Testo titolo</a:t>
            </a:r>
          </a:p>
        </p:txBody>
      </p:sp>
      <p:sp>
        <p:nvSpPr>
          <p:cNvPr id="309" name="Shape 309"/>
          <p:cNvSpPr>
            <a:spLocks noGrp="1"/>
          </p:cNvSpPr>
          <p:nvPr>
            <p:ph type="body" sz="quarter" idx="1"/>
          </p:nvPr>
        </p:nvSpPr>
        <p:spPr>
          <a:xfrm>
            <a:off x="1942414" y="5181600"/>
            <a:ext cx="6591987" cy="72962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595959"/>
                </a:solidFill>
              </a:defRPr>
            </a:lvl1pPr>
            <a:lvl2pPr>
              <a:buClrTx/>
              <a:buFontTx/>
              <a:defRPr>
                <a:solidFill>
                  <a:srgbClr val="595959"/>
                </a:solidFill>
              </a:defRPr>
            </a:lvl2pPr>
            <a:lvl3pPr>
              <a:buClrTx/>
              <a:buFontTx/>
              <a:defRPr>
                <a:solidFill>
                  <a:srgbClr val="595959"/>
                </a:solidFill>
              </a:defRPr>
            </a:lvl3pPr>
            <a:lvl4pPr>
              <a:buClrTx/>
              <a:buFontTx/>
              <a:defRPr>
                <a:solidFill>
                  <a:srgbClr val="595959"/>
                </a:solidFill>
              </a:defRPr>
            </a:lvl4pPr>
            <a:lvl5pPr>
              <a:buClrTx/>
              <a:buFontTx/>
              <a:defRPr>
                <a:solidFill>
                  <a:srgbClr val="595959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0" name="Shape 310"/>
          <p:cNvSpPr/>
          <p:nvPr/>
        </p:nvSpPr>
        <p:spPr>
          <a:xfrm flipV="1">
            <a:off x="57" y="4910659"/>
            <a:ext cx="1365443" cy="508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600" extrusionOk="0">
                <a:moveTo>
                  <a:pt x="21451" y="10139"/>
                </a:moveTo>
                <a:lnTo>
                  <a:pt x="17835" y="406"/>
                </a:lnTo>
                <a:cubicBezTo>
                  <a:pt x="17811" y="339"/>
                  <a:pt x="17781" y="270"/>
                  <a:pt x="17756" y="203"/>
                </a:cubicBezTo>
                <a:cubicBezTo>
                  <a:pt x="17683" y="0"/>
                  <a:pt x="17607" y="0"/>
                  <a:pt x="17531" y="0"/>
                </a:cubicBezTo>
                <a:lnTo>
                  <a:pt x="16099" y="0"/>
                </a:lnTo>
                <a:lnTo>
                  <a:pt x="0" y="134"/>
                </a:lnTo>
                <a:lnTo>
                  <a:pt x="0" y="21600"/>
                </a:lnTo>
                <a:lnTo>
                  <a:pt x="16099" y="21496"/>
                </a:lnTo>
                <a:lnTo>
                  <a:pt x="17531" y="21496"/>
                </a:lnTo>
                <a:cubicBezTo>
                  <a:pt x="17607" y="21496"/>
                  <a:pt x="17683" y="21295"/>
                  <a:pt x="17756" y="21295"/>
                </a:cubicBezTo>
                <a:cubicBezTo>
                  <a:pt x="17756" y="21090"/>
                  <a:pt x="17835" y="21090"/>
                  <a:pt x="17835" y="21090"/>
                </a:cubicBezTo>
                <a:lnTo>
                  <a:pt x="21451" y="11357"/>
                </a:lnTo>
                <a:cubicBezTo>
                  <a:pt x="21600" y="10951"/>
                  <a:pt x="21600" y="10547"/>
                  <a:pt x="21451" y="1013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1" name="Shape 311"/>
          <p:cNvSpPr>
            <a:spLocks noGrp="1"/>
          </p:cNvSpPr>
          <p:nvPr>
            <p:ph type="sldNum" sz="quarter" idx="2"/>
          </p:nvPr>
        </p:nvSpPr>
        <p:spPr>
          <a:xfrm>
            <a:off x="710532" y="4967530"/>
            <a:ext cx="385674" cy="396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roup 330"/>
          <p:cNvGrpSpPr/>
          <p:nvPr/>
        </p:nvGrpSpPr>
        <p:grpSpPr>
          <a:xfrm>
            <a:off x="1" y="228600"/>
            <a:ext cx="1981201" cy="6638629"/>
            <a:chOff x="0" y="0"/>
            <a:chExt cx="1981200" cy="6638628"/>
          </a:xfrm>
        </p:grpSpPr>
        <p:sp>
          <p:nvSpPr>
            <p:cNvPr id="318" name="Shape 318"/>
            <p:cNvSpPr/>
            <p:nvPr/>
          </p:nvSpPr>
          <p:spPr>
            <a:xfrm>
              <a:off x="0" y="2346443"/>
              <a:ext cx="69925" cy="62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89348" y="2927929"/>
              <a:ext cx="449333" cy="232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560692" y="5218460"/>
              <a:ext cx="423435" cy="142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666874" y="6275199"/>
              <a:ext cx="119132" cy="363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69924" y="2972659"/>
              <a:ext cx="571053" cy="332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18152" y="0"/>
              <a:ext cx="71197" cy="292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54385" y="2715463"/>
              <a:ext cx="54387" cy="49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534794" y="5250144"/>
              <a:ext cx="132081" cy="102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538679" y="1170426"/>
              <a:ext cx="1442522" cy="404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640976" y="6301291"/>
              <a:ext cx="112658" cy="33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534794" y="5130865"/>
              <a:ext cx="25899" cy="22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590475" y="6016138"/>
              <a:ext cx="165748" cy="62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43" name="Group 343"/>
          <p:cNvGrpSpPr/>
          <p:nvPr/>
        </p:nvGrpSpPr>
        <p:grpSpPr>
          <a:xfrm>
            <a:off x="20421" y="748"/>
            <a:ext cx="1952272" cy="6852506"/>
            <a:chOff x="0" y="0"/>
            <a:chExt cx="1952271" cy="6852504"/>
          </a:xfrm>
        </p:grpSpPr>
        <p:sp>
          <p:nvSpPr>
            <p:cNvPr id="331" name="Shape 331"/>
            <p:cNvSpPr/>
            <p:nvPr/>
          </p:nvSpPr>
          <p:spPr>
            <a:xfrm>
              <a:off x="0" y="-1"/>
              <a:ext cx="409501" cy="4401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433309" y="4315724"/>
              <a:ext cx="350776" cy="158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811066" y="5861934"/>
              <a:ext cx="357124" cy="99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409500" y="4363625"/>
              <a:ext cx="457119" cy="2235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368068" y="1288451"/>
              <a:ext cx="141428" cy="302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898362" y="6570852"/>
              <a:ext cx="111106" cy="28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393628" y="4106881"/>
              <a:ext cx="68252" cy="51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784083" y="3145052"/>
              <a:ext cx="1168189" cy="271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866618" y="6599591"/>
              <a:ext cx="99996" cy="25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784083" y="5896421"/>
              <a:ext cx="114280" cy="674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784083" y="5771881"/>
              <a:ext cx="31745" cy="22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811066" y="6321773"/>
              <a:ext cx="174594" cy="530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44" name="Shape 344"/>
          <p:cNvSpPr/>
          <p:nvPr/>
        </p:nvSpPr>
        <p:spPr>
          <a:xfrm>
            <a:off x="-1" y="0"/>
            <a:ext cx="182882" cy="6858000"/>
          </a:xfrm>
          <a:prstGeom prst="rect">
            <a:avLst/>
          </a:prstGeom>
          <a:solidFill>
            <a:srgbClr val="2E536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5" name="Shape 345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8" cy="2895600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Testo titolo</a:t>
            </a:r>
          </a:p>
        </p:txBody>
      </p:sp>
      <p:sp>
        <p:nvSpPr>
          <p:cNvPr id="346" name="Shape 346"/>
          <p:cNvSpPr>
            <a:spLocks noGrp="1"/>
          </p:cNvSpPr>
          <p:nvPr>
            <p:ph type="body" sz="quarter" idx="1"/>
          </p:nvPr>
        </p:nvSpPr>
        <p:spPr>
          <a:xfrm>
            <a:off x="1942414" y="4343400"/>
            <a:ext cx="6688293" cy="838200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47" name="Shape 347"/>
          <p:cNvSpPr>
            <a:spLocks noGrp="1"/>
          </p:cNvSpPr>
          <p:nvPr>
            <p:ph type="body" sz="quarter" idx="13"/>
          </p:nvPr>
        </p:nvSpPr>
        <p:spPr>
          <a:xfrm>
            <a:off x="1942415" y="5181600"/>
            <a:ext cx="6688292" cy="729623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348" name="Shape 348"/>
          <p:cNvSpPr/>
          <p:nvPr/>
        </p:nvSpPr>
        <p:spPr>
          <a:xfrm flipV="1">
            <a:off x="57" y="4910659"/>
            <a:ext cx="1365443" cy="508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600" extrusionOk="0">
                <a:moveTo>
                  <a:pt x="21451" y="10139"/>
                </a:moveTo>
                <a:lnTo>
                  <a:pt x="17835" y="406"/>
                </a:lnTo>
                <a:cubicBezTo>
                  <a:pt x="17811" y="339"/>
                  <a:pt x="17781" y="270"/>
                  <a:pt x="17756" y="203"/>
                </a:cubicBezTo>
                <a:cubicBezTo>
                  <a:pt x="17683" y="0"/>
                  <a:pt x="17607" y="0"/>
                  <a:pt x="17531" y="0"/>
                </a:cubicBezTo>
                <a:lnTo>
                  <a:pt x="16099" y="0"/>
                </a:lnTo>
                <a:lnTo>
                  <a:pt x="0" y="134"/>
                </a:lnTo>
                <a:lnTo>
                  <a:pt x="0" y="21600"/>
                </a:lnTo>
                <a:lnTo>
                  <a:pt x="16099" y="21496"/>
                </a:lnTo>
                <a:lnTo>
                  <a:pt x="17531" y="21496"/>
                </a:lnTo>
                <a:cubicBezTo>
                  <a:pt x="17607" y="21496"/>
                  <a:pt x="17683" y="21295"/>
                  <a:pt x="17756" y="21295"/>
                </a:cubicBezTo>
                <a:cubicBezTo>
                  <a:pt x="17756" y="21090"/>
                  <a:pt x="17835" y="21090"/>
                  <a:pt x="17835" y="21090"/>
                </a:cubicBezTo>
                <a:lnTo>
                  <a:pt x="21451" y="11357"/>
                </a:lnTo>
                <a:cubicBezTo>
                  <a:pt x="21600" y="10951"/>
                  <a:pt x="21600" y="10547"/>
                  <a:pt x="21451" y="1013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9" name="Shape 349"/>
          <p:cNvSpPr/>
          <p:nvPr/>
        </p:nvSpPr>
        <p:spPr>
          <a:xfrm>
            <a:off x="1808315" y="327092"/>
            <a:ext cx="457320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“</a:t>
            </a:r>
          </a:p>
        </p:txBody>
      </p:sp>
      <p:sp>
        <p:nvSpPr>
          <p:cNvPr id="350" name="Shape 350"/>
          <p:cNvSpPr/>
          <p:nvPr/>
        </p:nvSpPr>
        <p:spPr>
          <a:xfrm>
            <a:off x="8169533" y="2584393"/>
            <a:ext cx="457320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”</a:t>
            </a:r>
          </a:p>
        </p:txBody>
      </p:sp>
      <p:sp>
        <p:nvSpPr>
          <p:cNvPr id="351" name="Shape 351"/>
          <p:cNvSpPr>
            <a:spLocks noGrp="1"/>
          </p:cNvSpPr>
          <p:nvPr>
            <p:ph type="sldNum" sz="quarter" idx="2"/>
          </p:nvPr>
        </p:nvSpPr>
        <p:spPr>
          <a:xfrm>
            <a:off x="710532" y="4967530"/>
            <a:ext cx="385674" cy="396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Group 370"/>
          <p:cNvGrpSpPr/>
          <p:nvPr/>
        </p:nvGrpSpPr>
        <p:grpSpPr>
          <a:xfrm>
            <a:off x="1" y="228600"/>
            <a:ext cx="1981201" cy="6638629"/>
            <a:chOff x="0" y="0"/>
            <a:chExt cx="1981200" cy="6638628"/>
          </a:xfrm>
        </p:grpSpPr>
        <p:sp>
          <p:nvSpPr>
            <p:cNvPr id="358" name="Shape 358"/>
            <p:cNvSpPr/>
            <p:nvPr/>
          </p:nvSpPr>
          <p:spPr>
            <a:xfrm>
              <a:off x="0" y="2346443"/>
              <a:ext cx="69925" cy="62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89348" y="2927929"/>
              <a:ext cx="449333" cy="232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560692" y="5218460"/>
              <a:ext cx="423435" cy="142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666874" y="6275199"/>
              <a:ext cx="119132" cy="363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69924" y="2972659"/>
              <a:ext cx="571053" cy="332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18152" y="0"/>
              <a:ext cx="71197" cy="292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54385" y="2715463"/>
              <a:ext cx="54387" cy="49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534794" y="5250144"/>
              <a:ext cx="132081" cy="102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538679" y="1170426"/>
              <a:ext cx="1442522" cy="404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640976" y="6301291"/>
              <a:ext cx="112658" cy="33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534794" y="5130865"/>
              <a:ext cx="25899" cy="22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590475" y="6016138"/>
              <a:ext cx="165748" cy="62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83" name="Group 383"/>
          <p:cNvGrpSpPr/>
          <p:nvPr/>
        </p:nvGrpSpPr>
        <p:grpSpPr>
          <a:xfrm>
            <a:off x="20421" y="748"/>
            <a:ext cx="1952272" cy="6852506"/>
            <a:chOff x="0" y="0"/>
            <a:chExt cx="1952271" cy="6852504"/>
          </a:xfrm>
        </p:grpSpPr>
        <p:sp>
          <p:nvSpPr>
            <p:cNvPr id="371" name="Shape 371"/>
            <p:cNvSpPr/>
            <p:nvPr/>
          </p:nvSpPr>
          <p:spPr>
            <a:xfrm>
              <a:off x="0" y="-1"/>
              <a:ext cx="409501" cy="4401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433309" y="4315724"/>
              <a:ext cx="350776" cy="158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811066" y="5861934"/>
              <a:ext cx="357124" cy="99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409500" y="4363625"/>
              <a:ext cx="457119" cy="2235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368068" y="1288451"/>
              <a:ext cx="141428" cy="302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898362" y="6570852"/>
              <a:ext cx="111106" cy="28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393628" y="4106881"/>
              <a:ext cx="68252" cy="51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784083" y="3145052"/>
              <a:ext cx="1168189" cy="271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866618" y="6599591"/>
              <a:ext cx="99996" cy="25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784083" y="5896421"/>
              <a:ext cx="114280" cy="674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784083" y="5771881"/>
              <a:ext cx="31745" cy="22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811066" y="6321773"/>
              <a:ext cx="174594" cy="530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84" name="Shape 384"/>
          <p:cNvSpPr/>
          <p:nvPr/>
        </p:nvSpPr>
        <p:spPr>
          <a:xfrm>
            <a:off x="-1" y="0"/>
            <a:ext cx="182882" cy="6858000"/>
          </a:xfrm>
          <a:prstGeom prst="rect">
            <a:avLst/>
          </a:prstGeom>
          <a:solidFill>
            <a:srgbClr val="2E536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5" name="Shape 385"/>
          <p:cNvSpPr>
            <a:spLocks noGrp="1"/>
          </p:cNvSpPr>
          <p:nvPr>
            <p:ph type="title"/>
          </p:nvPr>
        </p:nvSpPr>
        <p:spPr>
          <a:xfrm>
            <a:off x="1942415" y="627407"/>
            <a:ext cx="6591985" cy="2880020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Testo titolo</a:t>
            </a:r>
          </a:p>
        </p:txBody>
      </p:sp>
      <p:sp>
        <p:nvSpPr>
          <p:cNvPr id="386" name="Shape 386"/>
          <p:cNvSpPr>
            <a:spLocks noGrp="1"/>
          </p:cNvSpPr>
          <p:nvPr>
            <p:ph type="body" sz="quarter" idx="1"/>
          </p:nvPr>
        </p:nvSpPr>
        <p:spPr>
          <a:xfrm>
            <a:off x="1942414" y="4343400"/>
            <a:ext cx="6591987" cy="838200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87" name="Shape 387"/>
          <p:cNvSpPr>
            <a:spLocks noGrp="1"/>
          </p:cNvSpPr>
          <p:nvPr>
            <p:ph type="body" sz="quarter" idx="13"/>
          </p:nvPr>
        </p:nvSpPr>
        <p:spPr>
          <a:xfrm>
            <a:off x="1942414" y="5181600"/>
            <a:ext cx="6591986" cy="729623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388" name="Shape 388"/>
          <p:cNvSpPr/>
          <p:nvPr/>
        </p:nvSpPr>
        <p:spPr>
          <a:xfrm flipV="1">
            <a:off x="57" y="4910659"/>
            <a:ext cx="1365443" cy="508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600" extrusionOk="0">
                <a:moveTo>
                  <a:pt x="21451" y="10139"/>
                </a:moveTo>
                <a:lnTo>
                  <a:pt x="17835" y="406"/>
                </a:lnTo>
                <a:cubicBezTo>
                  <a:pt x="17811" y="339"/>
                  <a:pt x="17781" y="270"/>
                  <a:pt x="17756" y="203"/>
                </a:cubicBezTo>
                <a:cubicBezTo>
                  <a:pt x="17683" y="0"/>
                  <a:pt x="17607" y="0"/>
                  <a:pt x="17531" y="0"/>
                </a:cubicBezTo>
                <a:lnTo>
                  <a:pt x="16099" y="0"/>
                </a:lnTo>
                <a:lnTo>
                  <a:pt x="0" y="134"/>
                </a:lnTo>
                <a:lnTo>
                  <a:pt x="0" y="21600"/>
                </a:lnTo>
                <a:lnTo>
                  <a:pt x="16099" y="21496"/>
                </a:lnTo>
                <a:lnTo>
                  <a:pt x="17531" y="21496"/>
                </a:lnTo>
                <a:cubicBezTo>
                  <a:pt x="17607" y="21496"/>
                  <a:pt x="17683" y="21295"/>
                  <a:pt x="17756" y="21295"/>
                </a:cubicBezTo>
                <a:cubicBezTo>
                  <a:pt x="17756" y="21090"/>
                  <a:pt x="17835" y="21090"/>
                  <a:pt x="17835" y="21090"/>
                </a:cubicBezTo>
                <a:lnTo>
                  <a:pt x="21451" y="11357"/>
                </a:lnTo>
                <a:cubicBezTo>
                  <a:pt x="21600" y="10951"/>
                  <a:pt x="21600" y="10547"/>
                  <a:pt x="21451" y="1013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9" name="Shape 389"/>
          <p:cNvSpPr>
            <a:spLocks noGrp="1"/>
          </p:cNvSpPr>
          <p:nvPr>
            <p:ph type="sldNum" sz="quarter" idx="2"/>
          </p:nvPr>
        </p:nvSpPr>
        <p:spPr>
          <a:xfrm>
            <a:off x="710532" y="4967530"/>
            <a:ext cx="385674" cy="396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1" cy="1280891"/>
          </a:xfrm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397" name="Shape 397"/>
          <p:cNvSpPr>
            <a:spLocks noGrp="1"/>
          </p:cNvSpPr>
          <p:nvPr>
            <p:ph type="body" idx="1"/>
          </p:nvPr>
        </p:nvSpPr>
        <p:spPr>
          <a:xfrm>
            <a:off x="1942414" y="2133600"/>
            <a:ext cx="6591987" cy="38862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8" name="Shape 3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/>
          </p:cNvSpPr>
          <p:nvPr>
            <p:ph type="title"/>
          </p:nvPr>
        </p:nvSpPr>
        <p:spPr>
          <a:xfrm>
            <a:off x="6878535" y="627405"/>
            <a:ext cx="1656133" cy="5283819"/>
          </a:xfrm>
          <a:prstGeom prst="rect">
            <a:avLst/>
          </a:prstGeom>
        </p:spPr>
        <p:txBody>
          <a:bodyPr anchor="ctr"/>
          <a:lstStyle/>
          <a:p>
            <a:r>
              <a:t>Testo titolo</a:t>
            </a:r>
          </a:p>
        </p:txBody>
      </p:sp>
      <p:sp>
        <p:nvSpPr>
          <p:cNvPr id="406" name="Shape 406"/>
          <p:cNvSpPr>
            <a:spLocks noGrp="1"/>
          </p:cNvSpPr>
          <p:nvPr>
            <p:ph type="body" sz="half" idx="1"/>
          </p:nvPr>
        </p:nvSpPr>
        <p:spPr>
          <a:xfrm>
            <a:off x="1942415" y="627405"/>
            <a:ext cx="4716350" cy="5283819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7" name="Shape 4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200" cy="1280891"/>
          </a:xfrm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sz="half" idx="1"/>
          </p:nvPr>
        </p:nvSpPr>
        <p:spPr>
          <a:xfrm>
            <a:off x="1942414" y="2133600"/>
            <a:ext cx="6591987" cy="377762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7"/>
          <p:cNvGrpSpPr/>
          <p:nvPr/>
        </p:nvGrpSpPr>
        <p:grpSpPr>
          <a:xfrm>
            <a:off x="1" y="228600"/>
            <a:ext cx="1981201" cy="6638629"/>
            <a:chOff x="0" y="0"/>
            <a:chExt cx="1981200" cy="6638628"/>
          </a:xfrm>
        </p:grpSpPr>
        <p:sp>
          <p:nvSpPr>
            <p:cNvPr id="85" name="Shape 85"/>
            <p:cNvSpPr/>
            <p:nvPr/>
          </p:nvSpPr>
          <p:spPr>
            <a:xfrm>
              <a:off x="0" y="2346443"/>
              <a:ext cx="69925" cy="62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89348" y="2927929"/>
              <a:ext cx="449333" cy="232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560692" y="5218460"/>
              <a:ext cx="423435" cy="142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66874" y="6275199"/>
              <a:ext cx="119132" cy="363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69924" y="2972659"/>
              <a:ext cx="571053" cy="332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18152" y="0"/>
              <a:ext cx="71197" cy="292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54385" y="2715463"/>
              <a:ext cx="54387" cy="49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534794" y="5250144"/>
              <a:ext cx="132081" cy="102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538679" y="1170426"/>
              <a:ext cx="1442522" cy="404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640976" y="6301291"/>
              <a:ext cx="112658" cy="33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534794" y="5130865"/>
              <a:ext cx="25899" cy="22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590475" y="6016138"/>
              <a:ext cx="165748" cy="62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10" name="Group 110"/>
          <p:cNvGrpSpPr/>
          <p:nvPr/>
        </p:nvGrpSpPr>
        <p:grpSpPr>
          <a:xfrm>
            <a:off x="20421" y="748"/>
            <a:ext cx="1952272" cy="6852506"/>
            <a:chOff x="0" y="0"/>
            <a:chExt cx="1952271" cy="6852504"/>
          </a:xfrm>
        </p:grpSpPr>
        <p:sp>
          <p:nvSpPr>
            <p:cNvPr id="98" name="Shape 98"/>
            <p:cNvSpPr/>
            <p:nvPr/>
          </p:nvSpPr>
          <p:spPr>
            <a:xfrm>
              <a:off x="0" y="-1"/>
              <a:ext cx="409501" cy="4401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433309" y="4315724"/>
              <a:ext cx="350776" cy="158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811066" y="5861934"/>
              <a:ext cx="357124" cy="99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409500" y="4363625"/>
              <a:ext cx="457119" cy="2235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368068" y="1288451"/>
              <a:ext cx="141428" cy="302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898362" y="6570852"/>
              <a:ext cx="111106" cy="28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393628" y="4106881"/>
              <a:ext cx="68252" cy="51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784083" y="3145052"/>
              <a:ext cx="1168189" cy="271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866618" y="6599591"/>
              <a:ext cx="99996" cy="25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784083" y="5896421"/>
              <a:ext cx="114280" cy="674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784083" y="5771881"/>
              <a:ext cx="31745" cy="22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811066" y="6321773"/>
              <a:ext cx="174594" cy="530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1" name="Shape 111"/>
          <p:cNvSpPr/>
          <p:nvPr/>
        </p:nvSpPr>
        <p:spPr>
          <a:xfrm>
            <a:off x="-1" y="0"/>
            <a:ext cx="182882" cy="6858000"/>
          </a:xfrm>
          <a:prstGeom prst="rect">
            <a:avLst/>
          </a:prstGeom>
          <a:solidFill>
            <a:srgbClr val="2E536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1942414" y="2074561"/>
            <a:ext cx="6591987" cy="14688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t>Testo titolo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1942414" y="3581400"/>
            <a:ext cx="6591987" cy="8604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>
                <a:solidFill>
                  <a:srgbClr val="595959"/>
                </a:solidFill>
              </a:defRPr>
            </a:lvl1pPr>
            <a:lvl2pPr marL="0" indent="457200">
              <a:buClrTx/>
              <a:buSzTx/>
              <a:buFontTx/>
              <a:buNone/>
              <a:defRPr sz="2000">
                <a:solidFill>
                  <a:srgbClr val="595959"/>
                </a:solidFill>
              </a:defRPr>
            </a:lvl2pPr>
            <a:lvl3pPr marL="0" indent="914400">
              <a:buClrTx/>
              <a:buSzTx/>
              <a:buFontTx/>
              <a:buNone/>
              <a:defRPr sz="2000">
                <a:solidFill>
                  <a:srgbClr val="595959"/>
                </a:solidFill>
              </a:defRPr>
            </a:lvl3pPr>
            <a:lvl4pPr marL="0" indent="1371600">
              <a:buClrTx/>
              <a:buSzTx/>
              <a:buFontTx/>
              <a:buNone/>
              <a:defRPr sz="2000">
                <a:solidFill>
                  <a:srgbClr val="595959"/>
                </a:solidFill>
              </a:defRPr>
            </a:lvl4pPr>
            <a:lvl5pPr marL="0" indent="1828800">
              <a:buClrTx/>
              <a:buSzTx/>
              <a:buFontTx/>
              <a:buNone/>
              <a:defRPr sz="2000">
                <a:solidFill>
                  <a:srgbClr val="595959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/>
          <p:nvPr/>
        </p:nvSpPr>
        <p:spPr>
          <a:xfrm flipV="1">
            <a:off x="57" y="3166527"/>
            <a:ext cx="1365443" cy="508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600" extrusionOk="0">
                <a:moveTo>
                  <a:pt x="21451" y="10139"/>
                </a:moveTo>
                <a:lnTo>
                  <a:pt x="17835" y="406"/>
                </a:lnTo>
                <a:cubicBezTo>
                  <a:pt x="17811" y="339"/>
                  <a:pt x="17781" y="270"/>
                  <a:pt x="17756" y="203"/>
                </a:cubicBezTo>
                <a:cubicBezTo>
                  <a:pt x="17683" y="0"/>
                  <a:pt x="17607" y="0"/>
                  <a:pt x="17531" y="0"/>
                </a:cubicBezTo>
                <a:lnTo>
                  <a:pt x="16099" y="0"/>
                </a:lnTo>
                <a:lnTo>
                  <a:pt x="0" y="134"/>
                </a:lnTo>
                <a:lnTo>
                  <a:pt x="0" y="21600"/>
                </a:lnTo>
                <a:lnTo>
                  <a:pt x="16099" y="21496"/>
                </a:lnTo>
                <a:lnTo>
                  <a:pt x="17531" y="21496"/>
                </a:lnTo>
                <a:cubicBezTo>
                  <a:pt x="17607" y="21496"/>
                  <a:pt x="17683" y="21295"/>
                  <a:pt x="17756" y="21295"/>
                </a:cubicBezTo>
                <a:cubicBezTo>
                  <a:pt x="17756" y="21090"/>
                  <a:pt x="17835" y="21090"/>
                  <a:pt x="17835" y="21090"/>
                </a:cubicBezTo>
                <a:lnTo>
                  <a:pt x="21451" y="11357"/>
                </a:lnTo>
                <a:cubicBezTo>
                  <a:pt x="21600" y="10951"/>
                  <a:pt x="21600" y="10547"/>
                  <a:pt x="21451" y="1013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xfrm>
            <a:off x="710532" y="3228582"/>
            <a:ext cx="385674" cy="396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1" cy="1280891"/>
          </a:xfrm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xfrm>
            <a:off x="1942415" y="2136706"/>
            <a:ext cx="3197532" cy="3767398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1" cy="1280891"/>
          </a:xfrm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142" name="Shape 1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1942414" y="446087"/>
            <a:ext cx="2629586" cy="976313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Testo titolo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sz="half" idx="1"/>
          </p:nvPr>
        </p:nvSpPr>
        <p:spPr>
          <a:xfrm>
            <a:off x="4743494" y="446089"/>
            <a:ext cx="3790906" cy="5414963"/>
          </a:xfrm>
          <a:prstGeom prst="rect">
            <a:avLst/>
          </a:prstGeom>
        </p:spPr>
        <p:txBody>
          <a:bodyPr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3"/>
          </p:nvPr>
        </p:nvSpPr>
        <p:spPr>
          <a:xfrm>
            <a:off x="1942414" y="1598612"/>
            <a:ext cx="2629586" cy="4262437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16"/>
          <p:cNvGrpSpPr/>
          <p:nvPr/>
        </p:nvGrpSpPr>
        <p:grpSpPr>
          <a:xfrm>
            <a:off x="1" y="228600"/>
            <a:ext cx="1981201" cy="6638629"/>
            <a:chOff x="0" y="0"/>
            <a:chExt cx="1981200" cy="6638628"/>
          </a:xfrm>
        </p:grpSpPr>
        <p:sp>
          <p:nvSpPr>
            <p:cNvPr id="204" name="Shape 204"/>
            <p:cNvSpPr/>
            <p:nvPr/>
          </p:nvSpPr>
          <p:spPr>
            <a:xfrm>
              <a:off x="0" y="2346443"/>
              <a:ext cx="69925" cy="62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89348" y="2927929"/>
              <a:ext cx="449333" cy="232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560692" y="5218460"/>
              <a:ext cx="423435" cy="142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666874" y="6275199"/>
              <a:ext cx="119132" cy="363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69924" y="2972659"/>
              <a:ext cx="571053" cy="332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18152" y="0"/>
              <a:ext cx="71197" cy="292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54385" y="2715463"/>
              <a:ext cx="54387" cy="49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534794" y="5250144"/>
              <a:ext cx="132081" cy="102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538679" y="1170426"/>
              <a:ext cx="1442522" cy="404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640976" y="6301291"/>
              <a:ext cx="112658" cy="33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534794" y="5130865"/>
              <a:ext cx="25899" cy="22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590475" y="6016138"/>
              <a:ext cx="165748" cy="62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29" name="Group 229"/>
          <p:cNvGrpSpPr/>
          <p:nvPr/>
        </p:nvGrpSpPr>
        <p:grpSpPr>
          <a:xfrm>
            <a:off x="20421" y="748"/>
            <a:ext cx="1952272" cy="6852506"/>
            <a:chOff x="0" y="0"/>
            <a:chExt cx="1952271" cy="6852504"/>
          </a:xfrm>
        </p:grpSpPr>
        <p:sp>
          <p:nvSpPr>
            <p:cNvPr id="217" name="Shape 217"/>
            <p:cNvSpPr/>
            <p:nvPr/>
          </p:nvSpPr>
          <p:spPr>
            <a:xfrm>
              <a:off x="0" y="-1"/>
              <a:ext cx="409501" cy="4401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433309" y="4315724"/>
              <a:ext cx="350776" cy="158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811066" y="5861934"/>
              <a:ext cx="357124" cy="99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409500" y="4363625"/>
              <a:ext cx="457119" cy="2235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368068" y="1288451"/>
              <a:ext cx="141428" cy="302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898362" y="6570852"/>
              <a:ext cx="111106" cy="28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393628" y="4106881"/>
              <a:ext cx="68252" cy="51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784083" y="3145052"/>
              <a:ext cx="1168189" cy="271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866618" y="6599591"/>
              <a:ext cx="99996" cy="25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784083" y="5896421"/>
              <a:ext cx="114280" cy="674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784083" y="5771881"/>
              <a:ext cx="31745" cy="22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811066" y="6321773"/>
              <a:ext cx="174594" cy="530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30" name="Shape 230"/>
          <p:cNvSpPr/>
          <p:nvPr/>
        </p:nvSpPr>
        <p:spPr>
          <a:xfrm>
            <a:off x="-1" y="0"/>
            <a:ext cx="182882" cy="6858000"/>
          </a:xfrm>
          <a:prstGeom prst="rect">
            <a:avLst/>
          </a:prstGeom>
          <a:solidFill>
            <a:srgbClr val="2E536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1" name="Shape 231"/>
          <p:cNvSpPr>
            <a:spLocks noGrp="1"/>
          </p:cNvSpPr>
          <p:nvPr>
            <p:ph type="title"/>
          </p:nvPr>
        </p:nvSpPr>
        <p:spPr>
          <a:xfrm>
            <a:off x="1942414" y="609600"/>
            <a:ext cx="6591987" cy="3117040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Testo titolo</a:t>
            </a:r>
          </a:p>
        </p:txBody>
      </p:sp>
      <p:sp>
        <p:nvSpPr>
          <p:cNvPr id="232" name="Shape 232"/>
          <p:cNvSpPr>
            <a:spLocks noGrp="1"/>
          </p:cNvSpPr>
          <p:nvPr>
            <p:ph type="body" sz="quarter" idx="1"/>
          </p:nvPr>
        </p:nvSpPr>
        <p:spPr>
          <a:xfrm>
            <a:off x="1942414" y="4354045"/>
            <a:ext cx="6591987" cy="1555865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>
                <a:solidFill>
                  <a:srgbClr val="595959"/>
                </a:solidFill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rgbClr val="595959"/>
                </a:solidFill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rgbClr val="595959"/>
                </a:solidFill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rgbClr val="595959"/>
                </a:solidFill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rgbClr val="595959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3" name="Shape 233"/>
          <p:cNvSpPr/>
          <p:nvPr/>
        </p:nvSpPr>
        <p:spPr>
          <a:xfrm flipV="1">
            <a:off x="57" y="3166527"/>
            <a:ext cx="1365443" cy="508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600" extrusionOk="0">
                <a:moveTo>
                  <a:pt x="21451" y="10139"/>
                </a:moveTo>
                <a:lnTo>
                  <a:pt x="17835" y="406"/>
                </a:lnTo>
                <a:cubicBezTo>
                  <a:pt x="17811" y="339"/>
                  <a:pt x="17781" y="270"/>
                  <a:pt x="17756" y="203"/>
                </a:cubicBezTo>
                <a:cubicBezTo>
                  <a:pt x="17683" y="0"/>
                  <a:pt x="17607" y="0"/>
                  <a:pt x="17531" y="0"/>
                </a:cubicBezTo>
                <a:lnTo>
                  <a:pt x="16099" y="0"/>
                </a:lnTo>
                <a:lnTo>
                  <a:pt x="0" y="134"/>
                </a:lnTo>
                <a:lnTo>
                  <a:pt x="0" y="21600"/>
                </a:lnTo>
                <a:lnTo>
                  <a:pt x="16099" y="21496"/>
                </a:lnTo>
                <a:lnTo>
                  <a:pt x="17531" y="21496"/>
                </a:lnTo>
                <a:cubicBezTo>
                  <a:pt x="17607" y="21496"/>
                  <a:pt x="17683" y="21295"/>
                  <a:pt x="17756" y="21295"/>
                </a:cubicBezTo>
                <a:cubicBezTo>
                  <a:pt x="17756" y="21090"/>
                  <a:pt x="17835" y="21090"/>
                  <a:pt x="17835" y="21090"/>
                </a:cubicBezTo>
                <a:lnTo>
                  <a:pt x="21451" y="11357"/>
                </a:lnTo>
                <a:cubicBezTo>
                  <a:pt x="21600" y="10951"/>
                  <a:pt x="21600" y="10547"/>
                  <a:pt x="21451" y="1013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4" name="Shape 234"/>
          <p:cNvSpPr>
            <a:spLocks noGrp="1"/>
          </p:cNvSpPr>
          <p:nvPr>
            <p:ph type="sldNum" sz="quarter" idx="2"/>
          </p:nvPr>
        </p:nvSpPr>
        <p:spPr>
          <a:xfrm>
            <a:off x="710532" y="3228582"/>
            <a:ext cx="385674" cy="396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 253"/>
          <p:cNvGrpSpPr/>
          <p:nvPr/>
        </p:nvGrpSpPr>
        <p:grpSpPr>
          <a:xfrm>
            <a:off x="1" y="228600"/>
            <a:ext cx="1981201" cy="6638629"/>
            <a:chOff x="0" y="0"/>
            <a:chExt cx="1981200" cy="6638628"/>
          </a:xfrm>
        </p:grpSpPr>
        <p:sp>
          <p:nvSpPr>
            <p:cNvPr id="241" name="Shape 241"/>
            <p:cNvSpPr/>
            <p:nvPr/>
          </p:nvSpPr>
          <p:spPr>
            <a:xfrm>
              <a:off x="0" y="2346443"/>
              <a:ext cx="69925" cy="62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89348" y="2927929"/>
              <a:ext cx="449333" cy="232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560692" y="5218460"/>
              <a:ext cx="423435" cy="142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666874" y="6275199"/>
              <a:ext cx="119132" cy="363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69924" y="2972659"/>
              <a:ext cx="571053" cy="332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18152" y="0"/>
              <a:ext cx="71197" cy="292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54385" y="2715463"/>
              <a:ext cx="54387" cy="49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534794" y="5250144"/>
              <a:ext cx="132081" cy="102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538679" y="1170426"/>
              <a:ext cx="1442522" cy="404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640976" y="6301291"/>
              <a:ext cx="112658" cy="33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534794" y="5130865"/>
              <a:ext cx="25899" cy="22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590475" y="6016138"/>
              <a:ext cx="165748" cy="62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66" name="Group 266"/>
          <p:cNvGrpSpPr/>
          <p:nvPr/>
        </p:nvGrpSpPr>
        <p:grpSpPr>
          <a:xfrm>
            <a:off x="20421" y="748"/>
            <a:ext cx="1952272" cy="6852506"/>
            <a:chOff x="0" y="0"/>
            <a:chExt cx="1952271" cy="6852504"/>
          </a:xfrm>
        </p:grpSpPr>
        <p:sp>
          <p:nvSpPr>
            <p:cNvPr id="254" name="Shape 254"/>
            <p:cNvSpPr/>
            <p:nvPr/>
          </p:nvSpPr>
          <p:spPr>
            <a:xfrm>
              <a:off x="0" y="-1"/>
              <a:ext cx="409501" cy="4401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433309" y="4315724"/>
              <a:ext cx="350776" cy="158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811066" y="5861934"/>
              <a:ext cx="357124" cy="99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409500" y="4363625"/>
              <a:ext cx="457119" cy="2235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368068" y="1288451"/>
              <a:ext cx="141428" cy="302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898362" y="6570852"/>
              <a:ext cx="111106" cy="28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393628" y="4106881"/>
              <a:ext cx="68252" cy="51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784083" y="3145052"/>
              <a:ext cx="1168189" cy="271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866618" y="6599591"/>
              <a:ext cx="99996" cy="25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784083" y="5896421"/>
              <a:ext cx="114280" cy="674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784083" y="5771881"/>
              <a:ext cx="31745" cy="22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811066" y="6321773"/>
              <a:ext cx="174594" cy="530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67" name="Shape 267"/>
          <p:cNvSpPr/>
          <p:nvPr/>
        </p:nvSpPr>
        <p:spPr>
          <a:xfrm>
            <a:off x="-1" y="0"/>
            <a:ext cx="182882" cy="6858000"/>
          </a:xfrm>
          <a:prstGeom prst="rect">
            <a:avLst/>
          </a:prstGeom>
          <a:solidFill>
            <a:srgbClr val="2E536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8" name="Shape 268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8" cy="2895600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Testo titolo</a:t>
            </a:r>
          </a:p>
        </p:txBody>
      </p:sp>
      <p:sp>
        <p:nvSpPr>
          <p:cNvPr id="269" name="Shape 269"/>
          <p:cNvSpPr>
            <a:spLocks noGrp="1"/>
          </p:cNvSpPr>
          <p:nvPr>
            <p:ph type="body" sz="quarter" idx="1"/>
          </p:nvPr>
        </p:nvSpPr>
        <p:spPr>
          <a:xfrm>
            <a:off x="2415971" y="3505200"/>
            <a:ext cx="5653889" cy="381000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1600">
                <a:solidFill>
                  <a:srgbClr val="808080"/>
                </a:solidFill>
              </a:defRPr>
            </a:lvl1pPr>
            <a:lvl2pPr marL="0" indent="457200">
              <a:buClrTx/>
              <a:buSzTx/>
              <a:buFontTx/>
              <a:buNone/>
              <a:defRPr sz="1600">
                <a:solidFill>
                  <a:srgbClr val="808080"/>
                </a:solidFill>
              </a:defRPr>
            </a:lvl2pPr>
            <a:lvl3pPr marL="0" indent="914400">
              <a:buClrTx/>
              <a:buSzTx/>
              <a:buFontTx/>
              <a:buNone/>
              <a:defRPr sz="1600">
                <a:solidFill>
                  <a:srgbClr val="808080"/>
                </a:solidFill>
              </a:defRPr>
            </a:lvl3pPr>
            <a:lvl4pPr marL="0" indent="1371600">
              <a:buClrTx/>
              <a:buSzTx/>
              <a:buFontTx/>
              <a:buNone/>
              <a:defRPr sz="1600">
                <a:solidFill>
                  <a:srgbClr val="808080"/>
                </a:solidFill>
              </a:defRPr>
            </a:lvl4pPr>
            <a:lvl5pPr marL="0" indent="1828800">
              <a:buClrTx/>
              <a:buSzTx/>
              <a:buFontTx/>
              <a:buNone/>
              <a:defRPr sz="1600">
                <a:solidFill>
                  <a:srgbClr val="80808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70" name="Shape 270"/>
          <p:cNvSpPr>
            <a:spLocks noGrp="1"/>
          </p:cNvSpPr>
          <p:nvPr>
            <p:ph type="body" sz="quarter" idx="13"/>
          </p:nvPr>
        </p:nvSpPr>
        <p:spPr>
          <a:xfrm>
            <a:off x="1942414" y="4354045"/>
            <a:ext cx="6591986" cy="1555865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FontTx/>
              <a:buNone/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271" name="Shape 271"/>
          <p:cNvSpPr/>
          <p:nvPr/>
        </p:nvSpPr>
        <p:spPr>
          <a:xfrm flipV="1">
            <a:off x="57" y="3166527"/>
            <a:ext cx="1365443" cy="508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600" extrusionOk="0">
                <a:moveTo>
                  <a:pt x="21451" y="10139"/>
                </a:moveTo>
                <a:lnTo>
                  <a:pt x="17835" y="406"/>
                </a:lnTo>
                <a:cubicBezTo>
                  <a:pt x="17811" y="339"/>
                  <a:pt x="17781" y="270"/>
                  <a:pt x="17756" y="203"/>
                </a:cubicBezTo>
                <a:cubicBezTo>
                  <a:pt x="17683" y="0"/>
                  <a:pt x="17607" y="0"/>
                  <a:pt x="17531" y="0"/>
                </a:cubicBezTo>
                <a:lnTo>
                  <a:pt x="16099" y="0"/>
                </a:lnTo>
                <a:lnTo>
                  <a:pt x="0" y="134"/>
                </a:lnTo>
                <a:lnTo>
                  <a:pt x="0" y="21600"/>
                </a:lnTo>
                <a:lnTo>
                  <a:pt x="16099" y="21496"/>
                </a:lnTo>
                <a:lnTo>
                  <a:pt x="17531" y="21496"/>
                </a:lnTo>
                <a:cubicBezTo>
                  <a:pt x="17607" y="21496"/>
                  <a:pt x="17683" y="21295"/>
                  <a:pt x="17756" y="21295"/>
                </a:cubicBezTo>
                <a:cubicBezTo>
                  <a:pt x="17756" y="21090"/>
                  <a:pt x="17835" y="21090"/>
                  <a:pt x="17835" y="21090"/>
                </a:cubicBezTo>
                <a:lnTo>
                  <a:pt x="21451" y="11357"/>
                </a:lnTo>
                <a:cubicBezTo>
                  <a:pt x="21600" y="10951"/>
                  <a:pt x="21600" y="10547"/>
                  <a:pt x="21451" y="1013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1808315" y="327092"/>
            <a:ext cx="457320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“</a:t>
            </a:r>
          </a:p>
        </p:txBody>
      </p:sp>
      <p:sp>
        <p:nvSpPr>
          <p:cNvPr id="273" name="Shape 273"/>
          <p:cNvSpPr/>
          <p:nvPr/>
        </p:nvSpPr>
        <p:spPr>
          <a:xfrm>
            <a:off x="8169533" y="2584393"/>
            <a:ext cx="457320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”</a:t>
            </a:r>
          </a:p>
        </p:txBody>
      </p:sp>
      <p:sp>
        <p:nvSpPr>
          <p:cNvPr id="274" name="Shape 274"/>
          <p:cNvSpPr>
            <a:spLocks noGrp="1"/>
          </p:cNvSpPr>
          <p:nvPr>
            <p:ph type="sldNum" sz="quarter" idx="2"/>
          </p:nvPr>
        </p:nvSpPr>
        <p:spPr>
          <a:xfrm>
            <a:off x="710532" y="3228582"/>
            <a:ext cx="385674" cy="396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C5DEE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1" y="228600"/>
            <a:ext cx="1981201" cy="6638629"/>
            <a:chOff x="0" y="0"/>
            <a:chExt cx="1981200" cy="6638628"/>
          </a:xfrm>
        </p:grpSpPr>
        <p:sp>
          <p:nvSpPr>
            <p:cNvPr id="2" name="Shape 2"/>
            <p:cNvSpPr/>
            <p:nvPr/>
          </p:nvSpPr>
          <p:spPr>
            <a:xfrm>
              <a:off x="0" y="2346443"/>
              <a:ext cx="69925" cy="62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" name="Shape 3"/>
            <p:cNvSpPr/>
            <p:nvPr/>
          </p:nvSpPr>
          <p:spPr>
            <a:xfrm>
              <a:off x="89348" y="2927929"/>
              <a:ext cx="449333" cy="232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" name="Shape 4"/>
            <p:cNvSpPr/>
            <p:nvPr/>
          </p:nvSpPr>
          <p:spPr>
            <a:xfrm>
              <a:off x="560692" y="5218460"/>
              <a:ext cx="423435" cy="142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" name="Shape 5"/>
            <p:cNvSpPr/>
            <p:nvPr/>
          </p:nvSpPr>
          <p:spPr>
            <a:xfrm>
              <a:off x="666874" y="6275199"/>
              <a:ext cx="119132" cy="363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" name="Shape 6"/>
            <p:cNvSpPr/>
            <p:nvPr/>
          </p:nvSpPr>
          <p:spPr>
            <a:xfrm>
              <a:off x="69924" y="2972659"/>
              <a:ext cx="571053" cy="332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18152" y="0"/>
              <a:ext cx="71197" cy="292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54385" y="2715463"/>
              <a:ext cx="54387" cy="49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534794" y="5250144"/>
              <a:ext cx="132081" cy="102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538679" y="1170426"/>
              <a:ext cx="1442522" cy="404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640976" y="6301291"/>
              <a:ext cx="112658" cy="33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534794" y="5130865"/>
              <a:ext cx="25899" cy="22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590475" y="6016138"/>
              <a:ext cx="165748" cy="62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0421" y="748"/>
            <a:ext cx="1952272" cy="6852506"/>
            <a:chOff x="0" y="0"/>
            <a:chExt cx="1952271" cy="6852504"/>
          </a:xfrm>
        </p:grpSpPr>
        <p:sp>
          <p:nvSpPr>
            <p:cNvPr id="15" name="Shape 15"/>
            <p:cNvSpPr/>
            <p:nvPr/>
          </p:nvSpPr>
          <p:spPr>
            <a:xfrm>
              <a:off x="0" y="-1"/>
              <a:ext cx="409501" cy="4401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433309" y="4315724"/>
              <a:ext cx="350776" cy="158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811066" y="5861934"/>
              <a:ext cx="357124" cy="99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409500" y="4363625"/>
              <a:ext cx="457119" cy="2235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368068" y="1288451"/>
              <a:ext cx="141428" cy="302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898362" y="6570852"/>
              <a:ext cx="111106" cy="28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393628" y="4106881"/>
              <a:ext cx="68252" cy="51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784083" y="3145052"/>
              <a:ext cx="1168189" cy="271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866618" y="6599591"/>
              <a:ext cx="99996" cy="25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84083" y="5896421"/>
              <a:ext cx="114280" cy="674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784083" y="5771881"/>
              <a:ext cx="31745" cy="22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811066" y="6321773"/>
              <a:ext cx="174594" cy="530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8" name="Shape 28"/>
          <p:cNvSpPr/>
          <p:nvPr/>
        </p:nvSpPr>
        <p:spPr>
          <a:xfrm>
            <a:off x="-1" y="0"/>
            <a:ext cx="182882" cy="6858000"/>
          </a:xfrm>
          <a:prstGeom prst="rect">
            <a:avLst/>
          </a:prstGeom>
          <a:solidFill>
            <a:srgbClr val="2E536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" name="Shape 29"/>
          <p:cNvSpPr/>
          <p:nvPr/>
        </p:nvSpPr>
        <p:spPr>
          <a:xfrm flipV="1">
            <a:off x="57" y="711193"/>
            <a:ext cx="1365443" cy="508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600" extrusionOk="0">
                <a:moveTo>
                  <a:pt x="21451" y="10139"/>
                </a:moveTo>
                <a:lnTo>
                  <a:pt x="17835" y="406"/>
                </a:lnTo>
                <a:cubicBezTo>
                  <a:pt x="17811" y="339"/>
                  <a:pt x="17781" y="270"/>
                  <a:pt x="17756" y="203"/>
                </a:cubicBezTo>
                <a:cubicBezTo>
                  <a:pt x="17683" y="0"/>
                  <a:pt x="17607" y="0"/>
                  <a:pt x="17531" y="0"/>
                </a:cubicBezTo>
                <a:lnTo>
                  <a:pt x="16099" y="0"/>
                </a:lnTo>
                <a:lnTo>
                  <a:pt x="0" y="134"/>
                </a:lnTo>
                <a:lnTo>
                  <a:pt x="0" y="21600"/>
                </a:lnTo>
                <a:lnTo>
                  <a:pt x="16099" y="21496"/>
                </a:lnTo>
                <a:lnTo>
                  <a:pt x="17531" y="21496"/>
                </a:lnTo>
                <a:cubicBezTo>
                  <a:pt x="17607" y="21496"/>
                  <a:pt x="17683" y="21295"/>
                  <a:pt x="17756" y="21295"/>
                </a:cubicBezTo>
                <a:cubicBezTo>
                  <a:pt x="17756" y="21090"/>
                  <a:pt x="17835" y="21090"/>
                  <a:pt x="17835" y="21090"/>
                </a:cubicBezTo>
                <a:lnTo>
                  <a:pt x="21451" y="11357"/>
                </a:lnTo>
                <a:cubicBezTo>
                  <a:pt x="21600" y="10951"/>
                  <a:pt x="21600" y="10547"/>
                  <a:pt x="21451" y="1013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Testo titolo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xfrm>
            <a:off x="710532" y="772225"/>
            <a:ext cx="385674" cy="396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1581AA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1581AA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1581AA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1581AA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1581AA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1581AA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1581AA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1581AA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1581AA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Wingdings 3"/>
        <a:buChar char="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Wingdings 3"/>
        <a:buChar char="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1208314" marR="0" indent="-293914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Wingdings 3"/>
        <a:buChar char="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714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Wingdings 3"/>
        <a:buChar char="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21717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Wingdings 3"/>
        <a:buChar char="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Wingdings 3"/>
        <a:buChar char="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Wingdings 3"/>
        <a:buChar char="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Wingdings 3"/>
        <a:buChar char="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Wingdings 3"/>
        <a:buChar char="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>
            <a:spLocks noGrp="1"/>
          </p:cNvSpPr>
          <p:nvPr>
            <p:ph type="ctrTitle"/>
          </p:nvPr>
        </p:nvSpPr>
        <p:spPr>
          <a:xfrm>
            <a:off x="4545765" y="762000"/>
            <a:ext cx="4598235" cy="2463800"/>
          </a:xfrm>
          <a:prstGeom prst="rect">
            <a:avLst/>
          </a:prstGeom>
        </p:spPr>
        <p:txBody>
          <a:bodyPr/>
          <a:lstStyle/>
          <a:p>
            <a:pPr algn="ctr">
              <a:defRPr sz="4400" cap="all"/>
            </a:pPr>
            <a:r>
              <a:rPr dirty="0" err="1"/>
              <a:t>Mobilizzazione</a:t>
            </a:r>
            <a:r>
              <a:rPr dirty="0"/>
              <a:t/>
            </a:r>
            <a:br>
              <a:rPr dirty="0"/>
            </a:br>
            <a:r>
              <a:rPr dirty="0"/>
              <a:t> del </a:t>
            </a:r>
            <a:r>
              <a:rPr dirty="0" err="1"/>
              <a:t>paziente</a:t>
            </a:r>
            <a:r>
              <a:rPr dirty="0"/>
              <a:t> </a:t>
            </a:r>
            <a:r>
              <a:rPr dirty="0" err="1"/>
              <a:t>acuto</a:t>
            </a:r>
            <a:endParaRPr dirty="0"/>
          </a:p>
        </p:txBody>
      </p:sp>
      <p:sp>
        <p:nvSpPr>
          <p:cNvPr id="417" name="Shape 417"/>
          <p:cNvSpPr>
            <a:spLocks noGrp="1"/>
          </p:cNvSpPr>
          <p:nvPr>
            <p:ph type="subTitle" sz="quarter" idx="1"/>
          </p:nvPr>
        </p:nvSpPr>
        <p:spPr>
          <a:xfrm>
            <a:off x="4986933" y="5144587"/>
            <a:ext cx="3867465" cy="1281613"/>
          </a:xfrm>
          <a:prstGeom prst="rect">
            <a:avLst/>
          </a:prstGeom>
        </p:spPr>
        <p:txBody>
          <a:bodyPr/>
          <a:lstStyle/>
          <a:p>
            <a:pPr algn="ctr" defTabSz="438911">
              <a:lnSpc>
                <a:spcPct val="90000"/>
              </a:lnSpc>
              <a:spcBef>
                <a:spcPts val="900"/>
              </a:spcBef>
              <a:defRPr sz="1536">
                <a:solidFill>
                  <a:srgbClr val="0F1A1D"/>
                </a:solidFill>
                <a:latin typeface="Lucida Handwriting"/>
                <a:ea typeface="Lucida Handwriting"/>
                <a:cs typeface="Lucida Handwriting"/>
                <a:sym typeface="Lucida Handwriting"/>
              </a:defRPr>
            </a:pPr>
            <a:r>
              <a:t>FUSTO MARIA PIA </a:t>
            </a:r>
            <a:endParaRPr>
              <a:solidFill>
                <a:srgbClr val="000000"/>
              </a:solidFill>
            </a:endParaRPr>
          </a:p>
          <a:p>
            <a:pPr algn="ctr" defTabSz="438911">
              <a:lnSpc>
                <a:spcPct val="90000"/>
              </a:lnSpc>
              <a:spcBef>
                <a:spcPts val="900"/>
              </a:spcBef>
              <a:defRPr sz="1536">
                <a:solidFill>
                  <a:srgbClr val="0F1A1D"/>
                </a:solidFill>
              </a:defRPr>
            </a:pPr>
            <a:r>
              <a:t>S.C. Fisiopatologia Respiratoria</a:t>
            </a:r>
            <a:endParaRPr>
              <a:solidFill>
                <a:srgbClr val="000000"/>
              </a:solidFill>
            </a:endParaRPr>
          </a:p>
          <a:p>
            <a:pPr algn="ctr" defTabSz="438911">
              <a:lnSpc>
                <a:spcPct val="90000"/>
              </a:lnSpc>
              <a:spcBef>
                <a:spcPts val="900"/>
              </a:spcBef>
              <a:defRPr sz="1536">
                <a:solidFill>
                  <a:srgbClr val="0F1A1D"/>
                </a:solidFill>
              </a:defRPr>
            </a:pPr>
            <a:r>
              <a:t>Azienda Ospedaliero-Universitaria di Padova</a:t>
            </a:r>
          </a:p>
        </p:txBody>
      </p:sp>
      <p:pic>
        <p:nvPicPr>
          <p:cNvPr id="418" name="image1.jpeg"/>
          <p:cNvPicPr>
            <a:picLocks noChangeAspect="1"/>
          </p:cNvPicPr>
          <p:nvPr/>
        </p:nvPicPr>
        <p:blipFill>
          <a:blip r:embed="rId2">
            <a:extLst/>
          </a:blip>
          <a:srcRect l="765" t="3877" b="4082"/>
          <a:stretch>
            <a:fillRect/>
          </a:stretch>
        </p:blipFill>
        <p:spPr>
          <a:xfrm>
            <a:off x="-1" y="-1"/>
            <a:ext cx="4545768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1" cy="1280891"/>
          </a:xfrm>
          <a:prstGeom prst="rect">
            <a:avLst/>
          </a:prstGeom>
        </p:spPr>
        <p:txBody>
          <a:bodyPr/>
          <a:lstStyle/>
          <a:p>
            <a:pPr lvl="1">
              <a:defRPr sz="2600">
                <a:solidFill>
                  <a:srgbClr val="2E5369"/>
                </a:solidFill>
              </a:defRPr>
            </a:pPr>
            <a:r>
              <a:rPr dirty="0" err="1"/>
              <a:t>Diminuzione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richieste</a:t>
            </a:r>
            <a:r>
              <a:rPr dirty="0"/>
              <a:t> </a:t>
            </a:r>
            <a:r>
              <a:rPr dirty="0" err="1"/>
              <a:t>tissutali</a:t>
            </a:r>
            <a:r>
              <a:rPr dirty="0"/>
              <a:t> di O</a:t>
            </a:r>
            <a:r>
              <a:rPr baseline="-25000" dirty="0"/>
              <a:t>2</a:t>
            </a:r>
          </a:p>
        </p:txBody>
      </p:sp>
      <p:sp>
        <p:nvSpPr>
          <p:cNvPr id="454" name="Shape 454"/>
          <p:cNvSpPr>
            <a:spLocks noGrp="1"/>
          </p:cNvSpPr>
          <p:nvPr>
            <p:ph type="body" sz="half" idx="1"/>
          </p:nvPr>
        </p:nvSpPr>
        <p:spPr>
          <a:xfrm>
            <a:off x="1942414" y="2133600"/>
            <a:ext cx="6591986" cy="377762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000"/>
            </a:pPr>
            <a:r>
              <a:rPr dirty="0"/>
              <a:t>IRA </a:t>
            </a:r>
            <a:r>
              <a:rPr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dirty="0"/>
              <a:t> </a:t>
            </a:r>
            <a:r>
              <a:rPr dirty="0" err="1"/>
              <a:t>squilibrio</a:t>
            </a:r>
            <a:r>
              <a:rPr dirty="0"/>
              <a:t> VO</a:t>
            </a:r>
            <a:r>
              <a:rPr baseline="-25000" dirty="0"/>
              <a:t>2 </a:t>
            </a:r>
            <a:r>
              <a:rPr dirty="0"/>
              <a:t>/ DO</a:t>
            </a:r>
            <a:r>
              <a:rPr baseline="-25000" dirty="0"/>
              <a:t>2 </a:t>
            </a:r>
            <a:r>
              <a:rPr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dirty="0"/>
              <a:t> </a:t>
            </a:r>
            <a:r>
              <a:rPr dirty="0" err="1"/>
              <a:t>ipossia</a:t>
            </a:r>
            <a:r>
              <a:rPr dirty="0"/>
              <a:t> </a:t>
            </a:r>
            <a:r>
              <a:rPr dirty="0" err="1"/>
              <a:t>tissutale</a:t>
            </a:r>
            <a:r>
              <a:rPr dirty="0"/>
              <a:t>.</a:t>
            </a:r>
          </a:p>
          <a:p>
            <a:pPr marL="0" indent="0">
              <a:buSzTx/>
              <a:buNone/>
              <a:defRPr sz="2000"/>
            </a:pPr>
            <a:endParaRPr dirty="0"/>
          </a:p>
          <a:p>
            <a:r>
              <a:rPr dirty="0" err="1"/>
              <a:t>Condizioni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↑ VO</a:t>
            </a:r>
            <a:r>
              <a:rPr baseline="-25000" dirty="0"/>
              <a:t>2:</a:t>
            </a:r>
          </a:p>
          <a:p>
            <a:pPr>
              <a:defRPr baseline="-25000"/>
            </a:pPr>
            <a:endParaRPr baseline="-25000" dirty="0"/>
          </a:p>
          <a:p>
            <a:pPr marL="742950" lvl="1" indent="-285750">
              <a:defRPr sz="1600"/>
            </a:pPr>
            <a:r>
              <a:rPr dirty="0" err="1"/>
              <a:t>Febbre</a:t>
            </a:r>
            <a:r>
              <a:rPr dirty="0"/>
              <a:t>;</a:t>
            </a:r>
          </a:p>
          <a:p>
            <a:pPr marL="742950" lvl="1" indent="-285750">
              <a:defRPr sz="1600"/>
            </a:pPr>
            <a:r>
              <a:rPr dirty="0" err="1"/>
              <a:t>Agitazione</a:t>
            </a:r>
            <a:r>
              <a:rPr dirty="0"/>
              <a:t>;</a:t>
            </a:r>
          </a:p>
          <a:p>
            <a:pPr marL="742950" lvl="1" indent="-285750">
              <a:defRPr sz="1600"/>
            </a:pPr>
            <a:r>
              <a:rPr dirty="0" err="1"/>
              <a:t>Brividi</a:t>
            </a:r>
            <a:r>
              <a:rPr dirty="0"/>
              <a:t>;</a:t>
            </a:r>
          </a:p>
          <a:p>
            <a:pPr marL="742950" lvl="1" indent="-285750">
              <a:defRPr sz="1600"/>
            </a:pPr>
            <a:r>
              <a:rPr dirty="0" err="1"/>
              <a:t>Sepsi</a:t>
            </a:r>
            <a:r>
              <a:rPr dirty="0"/>
              <a:t>;</a:t>
            </a:r>
          </a:p>
          <a:p>
            <a:pPr marL="742950" lvl="1" indent="-285750">
              <a:defRPr sz="1600"/>
            </a:pPr>
            <a:r>
              <a:rPr dirty="0" err="1"/>
              <a:t>Traumi</a:t>
            </a:r>
            <a:r>
              <a:rPr dirty="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" grpId="0" animBg="1"/>
      <p:bldP spid="454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>
            <a:spLocks noGrp="1"/>
          </p:cNvSpPr>
          <p:nvPr>
            <p:ph type="title"/>
          </p:nvPr>
        </p:nvSpPr>
        <p:spPr>
          <a:xfrm>
            <a:off x="983175" y="175226"/>
            <a:ext cx="6589201" cy="1280892"/>
          </a:xfrm>
          <a:prstGeom prst="rect">
            <a:avLst/>
          </a:prstGeom>
        </p:spPr>
        <p:txBody>
          <a:bodyPr/>
          <a:lstStyle/>
          <a:p>
            <a:pPr algn="ctr" defTabSz="420623">
              <a:defRPr sz="1932"/>
            </a:pPr>
            <a:r>
              <a:rPr dirty="0" err="1"/>
              <a:t>Mantenimento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gittata</a:t>
            </a:r>
            <a:r>
              <a:rPr dirty="0"/>
              <a:t> </a:t>
            </a:r>
            <a:r>
              <a:rPr dirty="0" err="1"/>
              <a:t>cardiaca</a:t>
            </a:r>
            <a:r>
              <a:rPr dirty="0"/>
              <a:t/>
            </a:r>
            <a:br>
              <a:rPr dirty="0"/>
            </a:br>
            <a:r>
              <a:rPr dirty="0"/>
              <a:t>e</a:t>
            </a:r>
            <a:br>
              <a:rPr dirty="0"/>
            </a:br>
            <a:r>
              <a:rPr dirty="0" err="1"/>
              <a:t>Gestione</a:t>
            </a:r>
            <a:r>
              <a:rPr dirty="0"/>
              <a:t> </a:t>
            </a:r>
            <a:r>
              <a:rPr dirty="0" err="1"/>
              <a:t>dello</a:t>
            </a:r>
            <a:r>
              <a:rPr dirty="0"/>
              <a:t> </a:t>
            </a:r>
            <a:r>
              <a:rPr dirty="0" err="1"/>
              <a:t>scompenso</a:t>
            </a:r>
            <a:r>
              <a:rPr dirty="0"/>
              <a:t> </a:t>
            </a:r>
            <a:r>
              <a:rPr dirty="0" err="1"/>
              <a:t>circolatorio</a:t>
            </a:r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459" name="Shape 459"/>
          <p:cNvSpPr>
            <a:spLocks noGrp="1"/>
          </p:cNvSpPr>
          <p:nvPr>
            <p:ph type="body" sz="half" idx="1"/>
          </p:nvPr>
        </p:nvSpPr>
        <p:spPr>
          <a:xfrm>
            <a:off x="1431149" y="2070702"/>
            <a:ext cx="6591987" cy="3777623"/>
          </a:xfrm>
          <a:prstGeom prst="rect">
            <a:avLst/>
          </a:prstGeom>
        </p:spPr>
        <p:txBody>
          <a:bodyPr/>
          <a:lstStyle/>
          <a:p>
            <a:r>
              <a:rPr lang="it-IT" dirty="0" err="1" smtClean="0"/>
              <a:t>A</a:t>
            </a:r>
            <a:r>
              <a:rPr dirty="0" err="1" smtClean="0"/>
              <a:t>ppropriato</a:t>
            </a:r>
            <a:r>
              <a:rPr dirty="0" smtClean="0"/>
              <a:t> </a:t>
            </a:r>
            <a:r>
              <a:rPr dirty="0" err="1"/>
              <a:t>utilizzo</a:t>
            </a:r>
            <a:r>
              <a:rPr dirty="0"/>
              <a:t> di </a:t>
            </a:r>
            <a:r>
              <a:rPr dirty="0" err="1"/>
              <a:t>liquidi</a:t>
            </a:r>
            <a:r>
              <a:rPr dirty="0"/>
              <a:t> </a:t>
            </a:r>
            <a:r>
              <a:rPr lang="it-IT" dirty="0" smtClean="0"/>
              <a:t> </a:t>
            </a:r>
            <a:r>
              <a:rPr dirty="0" smtClean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lang="it-IT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it-IT" dirty="0" smtClean="0">
                <a:ea typeface="Wingdings"/>
                <a:cs typeface="Wingdings"/>
              </a:rPr>
              <a:t>A</a:t>
            </a:r>
            <a:r>
              <a:rPr dirty="0" err="1" smtClean="0"/>
              <a:t>ttento</a:t>
            </a:r>
            <a:r>
              <a:rPr dirty="0" smtClean="0"/>
              <a:t> </a:t>
            </a:r>
            <a:r>
              <a:rPr dirty="0" err="1"/>
              <a:t>bilancio</a:t>
            </a:r>
            <a:endParaRPr dirty="0"/>
          </a:p>
          <a:p>
            <a:r>
              <a:rPr dirty="0" err="1"/>
              <a:t>Farmaci</a:t>
            </a:r>
            <a:r>
              <a:rPr dirty="0"/>
              <a:t> </a:t>
            </a:r>
            <a:r>
              <a:rPr dirty="0" err="1"/>
              <a:t>inotropi</a:t>
            </a:r>
            <a:r>
              <a:rPr dirty="0"/>
              <a:t>, per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controllo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pressione</a:t>
            </a:r>
            <a:r>
              <a:rPr dirty="0"/>
              <a:t>, </a:t>
            </a:r>
            <a:r>
              <a:rPr dirty="0" err="1"/>
              <a:t>diuretici</a:t>
            </a:r>
            <a:endParaRPr dirty="0"/>
          </a:p>
          <a:p>
            <a:pPr marL="0" indent="0">
              <a:buSzTx/>
              <a:buNone/>
            </a:pPr>
            <a:endParaRPr dirty="0"/>
          </a:p>
          <a:p>
            <a:pPr marL="0" indent="0">
              <a:buSzTx/>
              <a:buNone/>
            </a:pPr>
            <a:endParaRPr dirty="0"/>
          </a:p>
          <a:p>
            <a:pPr marL="0" indent="0">
              <a:buSzTx/>
              <a:buNone/>
            </a:pPr>
            <a:endParaRPr dirty="0"/>
          </a:p>
          <a:p>
            <a:r>
              <a:rPr dirty="0"/>
              <a:t>↑ compliance </a:t>
            </a:r>
            <a:r>
              <a:rPr dirty="0" err="1"/>
              <a:t>polmonare</a:t>
            </a:r>
            <a:endParaRPr dirty="0"/>
          </a:p>
          <a:p>
            <a:r>
              <a:rPr dirty="0"/>
              <a:t>↓ </a:t>
            </a:r>
            <a:r>
              <a:rPr dirty="0" err="1"/>
              <a:t>carico</a:t>
            </a:r>
            <a:r>
              <a:rPr dirty="0"/>
              <a:t> di </a:t>
            </a:r>
            <a:r>
              <a:rPr dirty="0" err="1"/>
              <a:t>lavoro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muscoli</a:t>
            </a:r>
            <a:r>
              <a:rPr dirty="0"/>
              <a:t> </a:t>
            </a:r>
            <a:r>
              <a:rPr dirty="0" err="1"/>
              <a:t>respiratori</a:t>
            </a:r>
            <a:endParaRPr dirty="0"/>
          </a:p>
        </p:txBody>
      </p:sp>
      <p:pic>
        <p:nvPicPr>
          <p:cNvPr id="460" name="image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2375" y="151168"/>
            <a:ext cx="1571625" cy="189547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Shape 461"/>
          <p:cNvSpPr/>
          <p:nvPr/>
        </p:nvSpPr>
        <p:spPr>
          <a:xfrm>
            <a:off x="4056845" y="3296992"/>
            <a:ext cx="515155" cy="682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3449"/>
                </a:moveTo>
                <a:lnTo>
                  <a:pt x="5400" y="13449"/>
                </a:lnTo>
                <a:lnTo>
                  <a:pt x="5400" y="0"/>
                </a:lnTo>
                <a:lnTo>
                  <a:pt x="16200" y="0"/>
                </a:lnTo>
                <a:lnTo>
                  <a:pt x="16200" y="13449"/>
                </a:lnTo>
                <a:lnTo>
                  <a:pt x="21600" y="13449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15875" cap="rnd">
            <a:solidFill>
              <a:srgbClr val="27272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" grpId="0" animBg="1"/>
      <p:bldP spid="459" grpId="0" uiExpand="1" build="p" animBg="1"/>
      <p:bldP spid="4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1" cy="1280891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Farmaci</a:t>
            </a:r>
            <a:endParaRPr dirty="0"/>
          </a:p>
        </p:txBody>
      </p:sp>
      <p:sp>
        <p:nvSpPr>
          <p:cNvPr id="466" name="Shape 466"/>
          <p:cNvSpPr>
            <a:spLocks noGrp="1"/>
          </p:cNvSpPr>
          <p:nvPr>
            <p:ph type="body" sz="half" idx="1"/>
          </p:nvPr>
        </p:nvSpPr>
        <p:spPr>
          <a:xfrm>
            <a:off x="1942414" y="2365419"/>
            <a:ext cx="6591986" cy="3777624"/>
          </a:xfrm>
          <a:prstGeom prst="rect">
            <a:avLst/>
          </a:prstGeom>
        </p:spPr>
        <p:txBody>
          <a:bodyPr/>
          <a:lstStyle/>
          <a:p>
            <a:pPr>
              <a:defRPr b="1" u="sng"/>
            </a:pPr>
            <a:r>
              <a:rPr dirty="0" err="1"/>
              <a:t>Corticosteroidi</a:t>
            </a:r>
            <a:endParaRPr dirty="0"/>
          </a:p>
          <a:p>
            <a:pPr marL="0" lvl="1" indent="400050">
              <a:buSzTx/>
              <a:buNone/>
              <a:defRPr sz="1600"/>
            </a:pPr>
            <a:r>
              <a:rPr dirty="0" err="1"/>
              <a:t>Riducono</a:t>
            </a:r>
            <a:r>
              <a:rPr dirty="0"/>
              <a:t> </a:t>
            </a:r>
            <a:r>
              <a:rPr dirty="0" err="1"/>
              <a:t>l’infiammazione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vie </a:t>
            </a:r>
            <a:r>
              <a:rPr dirty="0" err="1"/>
              <a:t>aeree</a:t>
            </a:r>
            <a:endParaRPr dirty="0"/>
          </a:p>
          <a:p>
            <a:pPr>
              <a:defRPr b="1" u="sng"/>
            </a:pPr>
            <a:r>
              <a:rPr dirty="0" err="1"/>
              <a:t>Broncodilatatori</a:t>
            </a:r>
            <a:endParaRPr dirty="0"/>
          </a:p>
          <a:p>
            <a:pPr marL="0" lvl="1" indent="400050">
              <a:buSzTx/>
              <a:buNone/>
              <a:defRPr sz="1600"/>
            </a:pPr>
            <a:r>
              <a:rPr dirty="0" err="1"/>
              <a:t>Riducono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broncospasmo</a:t>
            </a:r>
            <a:endParaRPr dirty="0"/>
          </a:p>
          <a:p>
            <a:pPr>
              <a:defRPr b="1" u="sng"/>
            </a:pPr>
            <a:r>
              <a:rPr dirty="0" err="1"/>
              <a:t>Sedativi</a:t>
            </a:r>
            <a:r>
              <a:rPr dirty="0"/>
              <a:t> e </a:t>
            </a:r>
            <a:r>
              <a:rPr dirty="0" err="1"/>
              <a:t>miorilassanti</a:t>
            </a:r>
            <a:endParaRPr dirty="0"/>
          </a:p>
          <a:p>
            <a:pPr marL="435768" lvl="1" indent="-35718">
              <a:buSzTx/>
              <a:buNone/>
              <a:defRPr sz="1600"/>
            </a:pPr>
            <a:r>
              <a:rPr dirty="0" err="1"/>
              <a:t>Riducono</a:t>
            </a:r>
            <a:r>
              <a:rPr dirty="0"/>
              <a:t> </a:t>
            </a:r>
            <a:r>
              <a:rPr dirty="0" err="1"/>
              <a:t>l’ansia</a:t>
            </a:r>
            <a:r>
              <a:rPr dirty="0"/>
              <a:t>,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aumenta</a:t>
            </a:r>
            <a:r>
              <a:rPr dirty="0"/>
              <a:t> la </a:t>
            </a:r>
            <a:r>
              <a:rPr dirty="0" err="1"/>
              <a:t>sensazione</a:t>
            </a:r>
            <a:r>
              <a:rPr dirty="0"/>
              <a:t> </a:t>
            </a:r>
            <a:r>
              <a:rPr dirty="0" smtClean="0"/>
              <a:t>di</a:t>
            </a:r>
            <a:r>
              <a:rPr lang="it-IT" dirty="0" smtClean="0"/>
              <a:t> </a:t>
            </a:r>
            <a:r>
              <a:rPr dirty="0" err="1" smtClean="0"/>
              <a:t>affaticamento</a:t>
            </a:r>
            <a:r>
              <a:rPr dirty="0"/>
              <a:t>; </a:t>
            </a:r>
          </a:p>
          <a:p>
            <a:pPr marL="435768" lvl="1" indent="-35718">
              <a:buSzTx/>
              <a:buNone/>
              <a:defRPr sz="1600"/>
            </a:pPr>
            <a:r>
              <a:rPr dirty="0" err="1"/>
              <a:t>Riducono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lavoro</a:t>
            </a:r>
            <a:r>
              <a:rPr dirty="0"/>
              <a:t> </a:t>
            </a:r>
            <a:r>
              <a:rPr dirty="0" err="1"/>
              <a:t>respiratorio</a:t>
            </a:r>
            <a:r>
              <a:rPr dirty="0"/>
              <a:t>, </a:t>
            </a:r>
            <a:r>
              <a:rPr dirty="0" err="1"/>
              <a:t>facilitando</a:t>
            </a:r>
            <a:r>
              <a:rPr dirty="0"/>
              <a:t> la </a:t>
            </a:r>
            <a:r>
              <a:rPr dirty="0" err="1"/>
              <a:t>sincronia</a:t>
            </a:r>
            <a:r>
              <a:rPr dirty="0"/>
              <a:t> con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ventilatore</a:t>
            </a:r>
            <a:endParaRPr dirty="0"/>
          </a:p>
        </p:txBody>
      </p:sp>
      <p:pic>
        <p:nvPicPr>
          <p:cNvPr id="467" name="image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27404" y="27268"/>
            <a:ext cx="2816596" cy="187773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image1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53399" y="-3213"/>
            <a:ext cx="2274006" cy="19082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" grpId="0" animBg="1"/>
      <p:bldP spid="466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Postura</a:t>
            </a:r>
            <a:endParaRPr lang="it-IT" dirty="0"/>
          </a:p>
        </p:txBody>
      </p:sp>
      <p:sp>
        <p:nvSpPr>
          <p:cNvPr id="471" name="Shape 47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smtClean="0"/>
              <a:t>Gioca un ruolo importante durante la ventilazione degli alveoli e della loro perfusione</a:t>
            </a:r>
          </a:p>
          <a:p>
            <a:pPr lvl="1"/>
            <a:r>
              <a:rPr lang="it-IT" smtClean="0"/>
              <a:t>Supina</a:t>
            </a:r>
          </a:p>
          <a:p>
            <a:pPr lvl="1"/>
            <a:r>
              <a:rPr lang="it-IT" smtClean="0"/>
              <a:t>Decubito laterale</a:t>
            </a:r>
          </a:p>
          <a:p>
            <a:pPr lvl="1"/>
            <a:r>
              <a:rPr lang="it-IT" smtClean="0"/>
              <a:t>Prona</a:t>
            </a:r>
          </a:p>
          <a:p>
            <a:pPr lvl="1"/>
            <a:r>
              <a:rPr lang="it-IT" smtClean="0"/>
              <a:t>Fowler (bassa, media o alta)</a:t>
            </a:r>
            <a:endParaRPr lang="it-IT" dirty="0"/>
          </a:p>
        </p:txBody>
      </p:sp>
      <p:pic>
        <p:nvPicPr>
          <p:cNvPr id="472" name="image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22005" y="1"/>
            <a:ext cx="3721995" cy="1851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3" name="page4image256.png"/>
          <p:cNvPicPr>
            <a:picLocks noChangeAspect="1"/>
          </p:cNvPicPr>
          <p:nvPr/>
        </p:nvPicPr>
        <p:blipFill>
          <a:blip r:embed="rId4">
            <a:extLst/>
          </a:blip>
          <a:srcRect t="71932" r="32082"/>
          <a:stretch>
            <a:fillRect/>
          </a:stretch>
        </p:blipFill>
        <p:spPr>
          <a:xfrm rot="10800000" flipH="1">
            <a:off x="-10559203" y="24249178"/>
            <a:ext cx="17878932" cy="10441079"/>
          </a:xfrm>
          <a:prstGeom prst="rect">
            <a:avLst/>
          </a:prstGeom>
          <a:ln w="12700">
            <a:miter lim="400000"/>
          </a:ln>
        </p:spPr>
      </p:pic>
      <p:sp>
        <p:nvSpPr>
          <p:cNvPr id="474" name="Shape 474"/>
          <p:cNvSpPr/>
          <p:nvPr/>
        </p:nvSpPr>
        <p:spPr>
          <a:xfrm>
            <a:off x="-5422005" y="-91438"/>
            <a:ext cx="180340" cy="465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2800"/>
              </a:lnSpc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  <p:pic>
        <p:nvPicPr>
          <p:cNvPr id="475" name="page4image256.png"/>
          <p:cNvPicPr>
            <a:picLocks noChangeAspect="1"/>
          </p:cNvPicPr>
          <p:nvPr/>
        </p:nvPicPr>
        <p:blipFill>
          <a:blip r:embed="rId4">
            <a:extLst/>
          </a:blip>
          <a:srcRect l="50605" t="67787" r="36151" b="8643"/>
          <a:stretch>
            <a:fillRect/>
          </a:stretch>
        </p:blipFill>
        <p:spPr>
          <a:xfrm rot="16244987">
            <a:off x="3640822" y="3085847"/>
            <a:ext cx="2011592" cy="4969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4"/>
                </a:moveTo>
                <a:lnTo>
                  <a:pt x="909" y="21600"/>
                </a:lnTo>
                <a:lnTo>
                  <a:pt x="21600" y="21456"/>
                </a:lnTo>
                <a:lnTo>
                  <a:pt x="20691" y="0"/>
                </a:lnTo>
                <a:lnTo>
                  <a:pt x="0" y="144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76" name="Shape 476"/>
          <p:cNvSpPr/>
          <p:nvPr/>
        </p:nvSpPr>
        <p:spPr>
          <a:xfrm>
            <a:off x="0" y="0"/>
            <a:ext cx="180340" cy="465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2800"/>
              </a:lnSpc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" grpId="0" animBg="1"/>
      <p:bldP spid="471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 smtClean="0"/>
              <a:t>Posizione</a:t>
            </a:r>
            <a:r>
              <a:rPr dirty="0" smtClean="0"/>
              <a:t> </a:t>
            </a:r>
            <a:r>
              <a:rPr dirty="0"/>
              <a:t>di Fowler</a:t>
            </a:r>
          </a:p>
        </p:txBody>
      </p:sp>
      <p:sp>
        <p:nvSpPr>
          <p:cNvPr id="481" name="Shape 481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  <a:p>
            <a:r>
              <a:rPr lang="it-IT" dirty="0"/>
              <a:t>L</a:t>
            </a:r>
            <a:r>
              <a:rPr dirty="0" smtClean="0"/>
              <a:t>a </a:t>
            </a:r>
            <a:r>
              <a:rPr dirty="0" err="1"/>
              <a:t>forza</a:t>
            </a:r>
            <a:r>
              <a:rPr dirty="0"/>
              <a:t> di </a:t>
            </a:r>
            <a:r>
              <a:rPr dirty="0" err="1"/>
              <a:t>gravità</a:t>
            </a:r>
            <a:r>
              <a:rPr dirty="0"/>
              <a:t> </a:t>
            </a:r>
            <a:r>
              <a:rPr dirty="0" err="1"/>
              <a:t>spinge</a:t>
            </a:r>
            <a:r>
              <a:rPr dirty="0"/>
              <a:t> in basso, e </a:t>
            </a:r>
            <a:r>
              <a:rPr dirty="0" err="1"/>
              <a:t>quindi</a:t>
            </a:r>
            <a:r>
              <a:rPr dirty="0"/>
              <a:t> </a:t>
            </a:r>
            <a:r>
              <a:rPr dirty="0" err="1"/>
              <a:t>lontano</a:t>
            </a:r>
            <a:r>
              <a:rPr dirty="0"/>
              <a:t> dal </a:t>
            </a:r>
            <a:r>
              <a:rPr dirty="0" err="1"/>
              <a:t>diaframma</a:t>
            </a:r>
            <a:r>
              <a:rPr dirty="0"/>
              <a:t>, </a:t>
            </a:r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organi</a:t>
            </a:r>
            <a:r>
              <a:rPr dirty="0"/>
              <a:t> </a:t>
            </a:r>
            <a:r>
              <a:rPr dirty="0" err="1"/>
              <a:t>addominali</a:t>
            </a:r>
            <a:r>
              <a:rPr dirty="0"/>
              <a:t>. </a:t>
            </a:r>
          </a:p>
          <a:p>
            <a:r>
              <a:rPr dirty="0"/>
              <a:t>I </a:t>
            </a:r>
            <a:r>
              <a:rPr dirty="0" err="1"/>
              <a:t>polmoni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riempiono</a:t>
            </a:r>
            <a:r>
              <a:rPr dirty="0"/>
              <a:t> con un volume </a:t>
            </a:r>
            <a:r>
              <a:rPr dirty="0" err="1"/>
              <a:t>maggiore</a:t>
            </a:r>
            <a:r>
              <a:rPr dirty="0"/>
              <a:t> di aria</a:t>
            </a:r>
          </a:p>
          <a:p>
            <a:endParaRPr dirty="0"/>
          </a:p>
          <a:p>
            <a:endParaRPr dirty="0"/>
          </a:p>
          <a:p>
            <a:endParaRPr dirty="0"/>
          </a:p>
          <a:p>
            <a:r>
              <a:rPr dirty="0" err="1"/>
              <a:t>Promuove</a:t>
            </a:r>
            <a:r>
              <a:rPr dirty="0"/>
              <a:t> la </a:t>
            </a:r>
            <a:r>
              <a:rPr dirty="0" err="1"/>
              <a:t>respirazione</a:t>
            </a:r>
            <a:r>
              <a:rPr dirty="0"/>
              <a:t> </a:t>
            </a:r>
          </a:p>
        </p:txBody>
      </p:sp>
      <p:pic>
        <p:nvPicPr>
          <p:cNvPr id="482" name="pasted-image.tiff"/>
          <p:cNvPicPr>
            <a:picLocks noChangeAspect="1"/>
          </p:cNvPicPr>
          <p:nvPr/>
        </p:nvPicPr>
        <p:blipFill>
          <a:blip r:embed="rId2">
            <a:extLst/>
          </a:blip>
          <a:srcRect l="18761" t="26" r="18761" b="26"/>
          <a:stretch>
            <a:fillRect/>
          </a:stretch>
        </p:blipFill>
        <p:spPr>
          <a:xfrm>
            <a:off x="5830137" y="4647728"/>
            <a:ext cx="3313864" cy="2210272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Shape 483"/>
          <p:cNvSpPr/>
          <p:nvPr/>
        </p:nvSpPr>
        <p:spPr>
          <a:xfrm rot="5421094">
            <a:off x="4227980" y="3919673"/>
            <a:ext cx="986798" cy="466468"/>
          </a:xfrm>
          <a:prstGeom prst="rightArrow">
            <a:avLst>
              <a:gd name="adj1" fmla="val 38893"/>
              <a:gd name="adj2" fmla="val 138849"/>
            </a:avLst>
          </a:prstGeom>
          <a:solidFill>
            <a:schemeClr val="accent3"/>
          </a:solidFill>
          <a:ln w="22225" cap="rnd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" grpId="0" animBg="1"/>
      <p:bldP spid="481" grpId="0" uiExpand="1" build="p" animBg="1"/>
      <p:bldP spid="4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1" cy="1280891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oppure</a:t>
            </a:r>
            <a:r>
              <a:rPr dirty="0"/>
              <a:t>…</a:t>
            </a:r>
          </a:p>
        </p:txBody>
      </p:sp>
      <p:sp>
        <p:nvSpPr>
          <p:cNvPr id="486" name="Shape 486"/>
          <p:cNvSpPr>
            <a:spLocks noGrp="1"/>
          </p:cNvSpPr>
          <p:nvPr>
            <p:ph type="body" sz="half" idx="1"/>
          </p:nvPr>
        </p:nvSpPr>
        <p:spPr>
          <a:xfrm>
            <a:off x="1600200" y="2133600"/>
            <a:ext cx="6934201" cy="4612451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Zona declive = lato sano </a:t>
            </a:r>
          </a:p>
          <a:p>
            <a:pPr marL="0" indent="0">
              <a:buClrTx/>
              <a:buSzTx/>
              <a:buFontTx/>
              <a:buNone/>
            </a:pPr>
            <a:endParaRPr lang="it-IT" dirty="0" smtClean="0"/>
          </a:p>
          <a:p>
            <a:pPr marL="0" indent="0">
              <a:buClrTx/>
              <a:buSzTx/>
              <a:buFontTx/>
              <a:buNone/>
            </a:pPr>
            <a:endParaRPr lang="it-IT" dirty="0" smtClean="0"/>
          </a:p>
          <a:p>
            <a:pPr marL="0" indent="0">
              <a:buClrTx/>
              <a:buSzTx/>
              <a:buFontTx/>
              <a:buNone/>
            </a:pPr>
            <a:r>
              <a:rPr lang="it-IT" dirty="0" smtClean="0"/>
              <a:t>Ovvero posizionare nella zona più in basso il polmone sano, facendo coincidere una maggiore perfusione con il lato polmonare meglio ventilato</a:t>
            </a:r>
          </a:p>
          <a:p>
            <a:endParaRPr lang="it-IT" dirty="0" smtClean="0"/>
          </a:p>
          <a:p>
            <a:pPr marL="0" indent="0">
              <a:buClrTx/>
              <a:buSzTx/>
              <a:buFontTx/>
              <a:buNone/>
            </a:pPr>
            <a:endParaRPr lang="it-IT" dirty="0" smtClean="0"/>
          </a:p>
          <a:p>
            <a:pPr marL="0" indent="0">
              <a:buClrTx/>
              <a:buSzTx/>
              <a:buFontTx/>
              <a:buNone/>
            </a:pPr>
            <a:r>
              <a:rPr lang="it-IT" dirty="0" smtClean="0"/>
              <a:t>Un ausilio può essere il letto </a:t>
            </a:r>
          </a:p>
          <a:p>
            <a:pPr marL="0" indent="0">
              <a:buClrTx/>
              <a:buSzTx/>
              <a:buFontTx/>
              <a:buNone/>
            </a:pPr>
            <a:r>
              <a:rPr lang="it-IT" dirty="0" smtClean="0"/>
              <a:t>Rotazione in decubito laterale del pz</a:t>
            </a:r>
            <a:endParaRPr lang="it-IT" dirty="0"/>
          </a:p>
        </p:txBody>
      </p:sp>
      <p:pic>
        <p:nvPicPr>
          <p:cNvPr id="487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62267" y="4688699"/>
            <a:ext cx="2825020" cy="2057352"/>
          </a:xfrm>
          <a:prstGeom prst="rect">
            <a:avLst/>
          </a:prstGeom>
          <a:ln w="12700">
            <a:miter lim="400000"/>
          </a:ln>
        </p:spPr>
      </p:pic>
      <p:sp>
        <p:nvSpPr>
          <p:cNvPr id="488" name="Shape 488"/>
          <p:cNvSpPr/>
          <p:nvPr/>
        </p:nvSpPr>
        <p:spPr>
          <a:xfrm rot="5373550">
            <a:off x="3421203" y="2645592"/>
            <a:ext cx="791042" cy="624419"/>
          </a:xfrm>
          <a:prstGeom prst="rightArrow">
            <a:avLst>
              <a:gd name="adj1" fmla="val 28186"/>
              <a:gd name="adj2" fmla="val 64196"/>
            </a:avLst>
          </a:prstGeom>
          <a:solidFill>
            <a:schemeClr val="accent3"/>
          </a:solidFill>
          <a:ln w="22225" cap="rnd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Freccia circolare a destra 1"/>
          <p:cNvSpPr/>
          <p:nvPr/>
        </p:nvSpPr>
        <p:spPr>
          <a:xfrm>
            <a:off x="1219200" y="5257800"/>
            <a:ext cx="381000" cy="609600"/>
          </a:xfrm>
          <a:prstGeom prst="curvedRightArrow">
            <a:avLst>
              <a:gd name="adj1" fmla="val 50000"/>
              <a:gd name="adj2" fmla="val 80000"/>
              <a:gd name="adj3" fmla="val 25000"/>
            </a:avLst>
          </a:prstGeom>
          <a:solidFill>
            <a:srgbClr val="FFFFFF"/>
          </a:solidFill>
          <a:ln w="15875" cap="rnd">
            <a:solidFill>
              <a:schemeClr val="accent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" grpId="0" animBg="1"/>
      <p:bldP spid="486" grpId="0" uiExpand="1" build="p" animBg="1"/>
      <p:bldP spid="488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Pronazione…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600200" y="2629328"/>
            <a:ext cx="6591987" cy="3777623"/>
          </a:xfrm>
        </p:spPr>
        <p:txBody>
          <a:bodyPr/>
          <a:lstStyle/>
          <a:p>
            <a:r>
              <a:rPr lang="it-IT" dirty="0" smtClean="0"/>
              <a:t>In pazienti affetti da ARDS, che non rispondono ai trattamenti convenzionali:</a:t>
            </a:r>
          </a:p>
          <a:p>
            <a:pPr lvl="1"/>
            <a:r>
              <a:rPr lang="it-IT" sz="1600" dirty="0"/>
              <a:t>miglior espansione delle zone posteriori di parenchima </a:t>
            </a:r>
            <a:r>
              <a:rPr lang="it-IT" sz="1600" dirty="0" smtClean="0"/>
              <a:t>polmonare</a:t>
            </a:r>
            <a:endParaRPr lang="it-IT" sz="1600" dirty="0"/>
          </a:p>
          <a:p>
            <a:pPr lvl="1"/>
            <a:r>
              <a:rPr lang="it-IT" sz="1600" dirty="0"/>
              <a:t>ottimizzazione del rapporto </a:t>
            </a:r>
            <a:r>
              <a:rPr lang="it-IT" sz="1600" dirty="0" smtClean="0"/>
              <a:t>ventilazione/perfusione</a:t>
            </a:r>
            <a:r>
              <a:rPr lang="it-IT" sz="1600" dirty="0"/>
              <a:t>, in seguito alla ridistribuzione dei fluidi, implementazione della ventilazione nelle zone dorsali di parenchima, che sono quello maggiormente ventilate,</a:t>
            </a:r>
          </a:p>
          <a:p>
            <a:pPr lvl="1"/>
            <a:r>
              <a:rPr lang="it-IT" sz="1600" dirty="0"/>
              <a:t>riduzione della quantità di parenchima compresso dal muscolo cardiaco,</a:t>
            </a:r>
          </a:p>
          <a:p>
            <a:pPr lvl="1"/>
            <a:r>
              <a:rPr lang="it-IT" sz="1600" dirty="0"/>
              <a:t>migliore drenaggio delle secrezioni bronchiali.</a:t>
            </a:r>
          </a:p>
          <a:p>
            <a:pPr lvl="1"/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17500" y="6521678"/>
            <a:ext cx="8477640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it-IT" sz="1100" dirty="0"/>
              <a:t>Lucchini A., Pelucchi G., et al. La postura prona nei pazienti con grave insufficienza respiratoria. Scenario. 2010;27 (3): 23-28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"/>
            <a:ext cx="3124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77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28682" y="624110"/>
            <a:ext cx="6589200" cy="1280891"/>
          </a:xfrm>
        </p:spPr>
        <p:txBody>
          <a:bodyPr/>
          <a:lstStyle/>
          <a:p>
            <a:r>
              <a:rPr lang="it-IT" dirty="0" smtClean="0"/>
              <a:t>…Pronazione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Ambiente protetto</a:t>
            </a:r>
          </a:p>
          <a:p>
            <a:r>
              <a:rPr lang="it-IT" dirty="0"/>
              <a:t>I</a:t>
            </a:r>
            <a:r>
              <a:rPr lang="it-IT" dirty="0" smtClean="0"/>
              <a:t>mpegno importante in </a:t>
            </a:r>
            <a:r>
              <a:rPr lang="it-IT" dirty="0"/>
              <a:t>termine di risorse </a:t>
            </a:r>
            <a:r>
              <a:rPr lang="it-IT" dirty="0" smtClean="0"/>
              <a:t>umane (</a:t>
            </a:r>
            <a:r>
              <a:rPr lang="it-IT" sz="1500" dirty="0" smtClean="0"/>
              <a:t>5 operatori per la pronazione manuale, di cui un medico)</a:t>
            </a:r>
          </a:p>
          <a:p>
            <a:r>
              <a:rPr lang="it-IT" dirty="0"/>
              <a:t>A</a:t>
            </a:r>
            <a:r>
              <a:rPr lang="it-IT" dirty="0" smtClean="0"/>
              <a:t>umento </a:t>
            </a:r>
            <a:r>
              <a:rPr lang="it-IT" dirty="0"/>
              <a:t>del tempo assistenziale e </a:t>
            </a:r>
            <a:r>
              <a:rPr lang="it-IT" dirty="0" smtClean="0"/>
              <a:t>dei costi</a:t>
            </a:r>
          </a:p>
          <a:p>
            <a:r>
              <a:rPr lang="it-IT" dirty="0"/>
              <a:t>P</a:t>
            </a:r>
            <a:r>
              <a:rPr lang="it-IT" dirty="0" smtClean="0"/>
              <a:t>erdita </a:t>
            </a:r>
            <a:r>
              <a:rPr lang="it-IT" dirty="0"/>
              <a:t>potenziale di accessi vascolari </a:t>
            </a:r>
            <a:r>
              <a:rPr lang="it-IT" dirty="0" smtClean="0"/>
              <a:t>e presidi</a:t>
            </a:r>
          </a:p>
          <a:p>
            <a:r>
              <a:rPr lang="it-IT" dirty="0"/>
              <a:t>I</a:t>
            </a:r>
            <a:r>
              <a:rPr lang="it-IT" dirty="0" smtClean="0"/>
              <a:t>nsorgenza </a:t>
            </a:r>
            <a:r>
              <a:rPr lang="it-IT" dirty="0"/>
              <a:t>di complicanze </a:t>
            </a:r>
            <a:r>
              <a:rPr lang="it-IT" dirty="0" smtClean="0"/>
              <a:t>e lesioni </a:t>
            </a:r>
            <a:r>
              <a:rPr lang="it-IT" dirty="0"/>
              <a:t>da </a:t>
            </a:r>
            <a:r>
              <a:rPr lang="it-IT" dirty="0" smtClean="0"/>
              <a:t>pressione in alcune </a:t>
            </a:r>
            <a:r>
              <a:rPr lang="it-IT" dirty="0"/>
              <a:t>zone della superficie </a:t>
            </a:r>
            <a:r>
              <a:rPr lang="it-IT" dirty="0" smtClean="0"/>
              <a:t>ventrale del </a:t>
            </a:r>
            <a:r>
              <a:rPr lang="it-IT" dirty="0"/>
              <a:t>corpo normalmente non a rischio </a:t>
            </a:r>
            <a:r>
              <a:rPr lang="it-IT" dirty="0" smtClean="0"/>
              <a:t>di lesioni </a:t>
            </a:r>
            <a:r>
              <a:rPr lang="it-IT" dirty="0"/>
              <a:t>(creste iliache, </a:t>
            </a:r>
            <a:r>
              <a:rPr lang="it-IT" dirty="0" smtClean="0"/>
              <a:t>seno/sterno, ginocchia </a:t>
            </a:r>
            <a:r>
              <a:rPr lang="it-IT" dirty="0"/>
              <a:t>e gli zigomi in base alla </a:t>
            </a:r>
            <a:r>
              <a:rPr lang="it-IT" dirty="0" smtClean="0"/>
              <a:t>posizione del </a:t>
            </a:r>
            <a:r>
              <a:rPr lang="it-IT" dirty="0"/>
              <a:t>volto</a:t>
            </a:r>
            <a:r>
              <a:rPr lang="it-IT" dirty="0" smtClean="0"/>
              <a:t>)</a:t>
            </a:r>
          </a:p>
          <a:p>
            <a:r>
              <a:rPr lang="it-IT" dirty="0" smtClean="0"/>
              <a:t>Prevenzione e cura </a:t>
            </a:r>
            <a:r>
              <a:rPr lang="it-IT" dirty="0"/>
              <a:t>delle lesioni da decubito </a:t>
            </a:r>
            <a:r>
              <a:rPr lang="it-IT" dirty="0" smtClean="0"/>
              <a:t>a carico </a:t>
            </a:r>
            <a:r>
              <a:rPr lang="it-IT" dirty="0"/>
              <a:t>delle zone solitamente più </a:t>
            </a:r>
            <a:r>
              <a:rPr lang="it-IT" dirty="0" smtClean="0"/>
              <a:t>a rischio </a:t>
            </a:r>
            <a:r>
              <a:rPr lang="it-IT" dirty="0"/>
              <a:t>(calcagni, sacro, gomiti, </a:t>
            </a:r>
            <a:r>
              <a:rPr lang="it-IT" dirty="0" smtClean="0"/>
              <a:t>scapole, occipite)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28600" y="6596392"/>
            <a:ext cx="8553840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it-IT" sz="1100" dirty="0"/>
              <a:t>Lucchini A., Pelucchi G., et al. La postura prona nei pazienti con grave insufficienza respiratoria. Scenario. 2010;27 (3): </a:t>
            </a:r>
            <a:r>
              <a:rPr lang="it-IT" sz="1100" dirty="0" smtClean="0"/>
              <a:t>23-28</a:t>
            </a:r>
            <a:endParaRPr lang="it-IT" sz="11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622" y="0"/>
            <a:ext cx="4272378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665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sz="half" idx="1"/>
          </p:nvPr>
        </p:nvSpPr>
        <p:spPr>
          <a:xfrm>
            <a:off x="1751913" y="1358900"/>
            <a:ext cx="6591987" cy="4539623"/>
          </a:xfrm>
        </p:spPr>
        <p:txBody>
          <a:bodyPr/>
          <a:lstStyle/>
          <a:p>
            <a:pPr marL="0" indent="0" algn="ctr">
              <a:buNone/>
            </a:pPr>
            <a:r>
              <a:rPr lang="it-IT" sz="2800" dirty="0" smtClean="0"/>
              <a:t>Pz respiratorio acuto = Pz allettato</a:t>
            </a:r>
          </a:p>
          <a:p>
            <a:pPr marL="0" indent="0" algn="ctr">
              <a:buNone/>
            </a:pPr>
            <a:endParaRPr lang="it-IT" sz="2800" dirty="0" smtClean="0"/>
          </a:p>
          <a:p>
            <a:pPr marL="0" indent="0" algn="ctr">
              <a:buNone/>
            </a:pPr>
            <a:endParaRPr lang="it-IT" sz="2800" dirty="0"/>
          </a:p>
          <a:p>
            <a:pPr marL="0" indent="0" algn="ctr">
              <a:buNone/>
            </a:pPr>
            <a:r>
              <a:rPr lang="it-IT" sz="2800" u="sng" dirty="0" smtClean="0"/>
              <a:t>Sindrome da immobilizzazione</a:t>
            </a:r>
            <a:r>
              <a:rPr lang="it-IT" sz="2800" dirty="0" smtClean="0"/>
              <a:t>:</a:t>
            </a:r>
          </a:p>
          <a:p>
            <a:pPr marL="0" indent="0" algn="ctr">
              <a:buNone/>
            </a:pPr>
            <a:r>
              <a:rPr lang="it-IT" sz="2000" dirty="0" smtClean="0"/>
              <a:t>Rischio di deterioramento di sistemi o apparati dell’organismo in conseguenza di un inattività muscolo-scheletrica prescritta o inevitabile</a:t>
            </a:r>
          </a:p>
          <a:p>
            <a:pPr marL="0" indent="0" algn="ctr">
              <a:buNone/>
            </a:pPr>
            <a:endParaRPr lang="it-IT" sz="2800" dirty="0"/>
          </a:p>
        </p:txBody>
      </p:sp>
      <p:sp>
        <p:nvSpPr>
          <p:cNvPr id="6" name="Freccia in giù 5"/>
          <p:cNvSpPr/>
          <p:nvPr/>
        </p:nvSpPr>
        <p:spPr>
          <a:xfrm>
            <a:off x="4857406" y="1905000"/>
            <a:ext cx="381000" cy="1008000"/>
          </a:xfrm>
          <a:prstGeom prst="downArrow">
            <a:avLst>
              <a:gd name="adj1" fmla="val 30000"/>
              <a:gd name="adj2" fmla="val 50000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325117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Effetti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353535"/>
                </a:solidFill>
              </a:rPr>
              <a:t>Sistema</a:t>
            </a:r>
            <a:r>
              <a:rPr lang="it-IT" dirty="0" smtClean="0"/>
              <a:t> muscolo-scheletrico</a:t>
            </a:r>
          </a:p>
          <a:p>
            <a:r>
              <a:rPr lang="it-IT" dirty="0" smtClean="0"/>
              <a:t>Sistema cardio-vascolare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Sistema respiratorio</a:t>
            </a:r>
          </a:p>
          <a:p>
            <a:r>
              <a:rPr lang="it-IT" dirty="0" smtClean="0">
                <a:solidFill>
                  <a:srgbClr val="353535"/>
                </a:solidFill>
              </a:rPr>
              <a:t>Sistema urinario</a:t>
            </a:r>
          </a:p>
          <a:p>
            <a:r>
              <a:rPr lang="it-IT" dirty="0" smtClean="0">
                <a:solidFill>
                  <a:srgbClr val="353535"/>
                </a:solidFill>
              </a:rPr>
              <a:t>Sistema gastrointestinale</a:t>
            </a:r>
          </a:p>
          <a:p>
            <a:r>
              <a:rPr lang="it-IT" dirty="0" smtClean="0">
                <a:solidFill>
                  <a:srgbClr val="353535"/>
                </a:solidFill>
              </a:rPr>
              <a:t>Sistema tegumentario</a:t>
            </a:r>
          </a:p>
          <a:p>
            <a:r>
              <a:rPr lang="it-IT" dirty="0" smtClean="0">
                <a:solidFill>
                  <a:srgbClr val="353535"/>
                </a:solidFill>
              </a:rPr>
              <a:t>Sistema neurologico e psiche</a:t>
            </a:r>
          </a:p>
          <a:p>
            <a:endParaRPr lang="it-IT" dirty="0">
              <a:solidFill>
                <a:srgbClr val="3535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180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1" cy="128089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INSUFFICIENZA RESPIRATORIA ACUTA</a:t>
            </a:r>
          </a:p>
        </p:txBody>
      </p:sp>
      <p:sp>
        <p:nvSpPr>
          <p:cNvPr id="421" name="Shape 421"/>
          <p:cNvSpPr>
            <a:spLocks noGrp="1"/>
          </p:cNvSpPr>
          <p:nvPr>
            <p:ph type="body" idx="1"/>
          </p:nvPr>
        </p:nvSpPr>
        <p:spPr>
          <a:xfrm>
            <a:off x="1854200" y="2247900"/>
            <a:ext cx="7048500" cy="3777623"/>
          </a:xfrm>
          <a:prstGeom prst="rect">
            <a:avLst/>
          </a:prstGeom>
        </p:spPr>
        <p:txBody>
          <a:bodyPr/>
          <a:lstStyle/>
          <a:p>
            <a:pPr algn="ctr">
              <a:defRPr sz="2000"/>
            </a:pPr>
            <a:r>
              <a:rPr dirty="0" err="1"/>
              <a:t>Tutte</a:t>
            </a:r>
            <a:r>
              <a:rPr dirty="0"/>
              <a:t> le </a:t>
            </a:r>
            <a:r>
              <a:rPr dirty="0" err="1"/>
              <a:t>condizioni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determinano</a:t>
            </a:r>
            <a:r>
              <a:rPr dirty="0"/>
              <a:t> </a:t>
            </a:r>
            <a:r>
              <a:rPr dirty="0" err="1"/>
              <a:t>un’</a:t>
            </a:r>
            <a:r>
              <a:rPr dirty="0" err="1">
                <a:solidFill>
                  <a:srgbClr val="FF0000"/>
                </a:solidFill>
              </a:rPr>
              <a:t>alterazione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/>
              <a:t>degli</a:t>
            </a:r>
            <a:r>
              <a:rPr dirty="0"/>
              <a:t> </a:t>
            </a:r>
            <a:r>
              <a:rPr dirty="0" err="1">
                <a:solidFill>
                  <a:srgbClr val="19530A"/>
                </a:solidFill>
              </a:rPr>
              <a:t>scambi</a:t>
            </a:r>
            <a:r>
              <a:rPr dirty="0"/>
              <a:t> </a:t>
            </a:r>
            <a:r>
              <a:rPr dirty="0" err="1"/>
              <a:t>gassosi</a:t>
            </a:r>
            <a:r>
              <a:rPr dirty="0"/>
              <a:t> (IPOSSIEMIA e/o IPERCAPNIA) per </a:t>
            </a:r>
            <a:r>
              <a:rPr dirty="0" err="1"/>
              <a:t>l’</a:t>
            </a:r>
            <a:r>
              <a:rPr dirty="0" err="1">
                <a:solidFill>
                  <a:srgbClr val="FF0000"/>
                </a:solidFill>
              </a:rPr>
              <a:t>inadeguata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/>
              <a:t>funzione</a:t>
            </a:r>
            <a:r>
              <a:rPr dirty="0"/>
              <a:t> di </a:t>
            </a:r>
            <a:r>
              <a:rPr dirty="0" err="1"/>
              <a:t>uno</a:t>
            </a:r>
            <a:r>
              <a:rPr dirty="0"/>
              <a:t> o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componenti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respirazione</a:t>
            </a:r>
            <a:r>
              <a:rPr dirty="0"/>
              <a:t>.</a:t>
            </a:r>
          </a:p>
          <a:p>
            <a:pPr marL="0" indent="0" algn="ctr">
              <a:buSzTx/>
              <a:buNone/>
              <a:defRPr sz="2000">
                <a:solidFill>
                  <a:srgbClr val="FF0000"/>
                </a:solidFill>
              </a:defRPr>
            </a:pPr>
            <a:endParaRPr dirty="0"/>
          </a:p>
          <a:p>
            <a:pPr marL="0" indent="0" algn="ctr">
              <a:buSzTx/>
              <a:buNone/>
              <a:defRPr sz="2000">
                <a:solidFill>
                  <a:srgbClr val="FF0000"/>
                </a:solidFill>
              </a:defRPr>
            </a:pPr>
            <a:r>
              <a:rPr dirty="0"/>
              <a:t>ACUTA: </a:t>
            </a:r>
            <a:r>
              <a:rPr dirty="0" err="1">
                <a:solidFill>
                  <a:srgbClr val="404040"/>
                </a:solidFill>
              </a:rPr>
              <a:t>sviluppo</a:t>
            </a:r>
            <a:r>
              <a:rPr dirty="0">
                <a:solidFill>
                  <a:srgbClr val="404040"/>
                </a:solidFill>
              </a:rPr>
              <a:t> </a:t>
            </a:r>
            <a:r>
              <a:rPr dirty="0" err="1">
                <a:solidFill>
                  <a:srgbClr val="404040"/>
                </a:solidFill>
              </a:rPr>
              <a:t>rapido</a:t>
            </a:r>
            <a:r>
              <a:rPr dirty="0">
                <a:solidFill>
                  <a:srgbClr val="404040"/>
                </a:solidFill>
              </a:rPr>
              <a:t> </a:t>
            </a:r>
            <a:r>
              <a:rPr dirty="0" err="1">
                <a:solidFill>
                  <a:srgbClr val="404040"/>
                </a:solidFill>
              </a:rPr>
              <a:t>della</a:t>
            </a:r>
            <a:r>
              <a:rPr dirty="0">
                <a:solidFill>
                  <a:srgbClr val="404040"/>
                </a:solidFill>
              </a:rPr>
              <a:t> </a:t>
            </a:r>
            <a:r>
              <a:rPr dirty="0" err="1">
                <a:solidFill>
                  <a:srgbClr val="404040"/>
                </a:solidFill>
              </a:rPr>
              <a:t>condizione</a:t>
            </a:r>
            <a:r>
              <a:rPr dirty="0">
                <a:solidFill>
                  <a:srgbClr val="404040"/>
                </a:solidFill>
              </a:rPr>
              <a:t>, con </a:t>
            </a:r>
            <a:r>
              <a:rPr dirty="0" err="1">
                <a:solidFill>
                  <a:srgbClr val="404040"/>
                </a:solidFill>
              </a:rPr>
              <a:t>pericolo</a:t>
            </a:r>
            <a:r>
              <a:rPr dirty="0">
                <a:solidFill>
                  <a:srgbClr val="404040"/>
                </a:solidFill>
              </a:rPr>
              <a:t> </a:t>
            </a:r>
            <a:r>
              <a:rPr dirty="0" err="1">
                <a:solidFill>
                  <a:srgbClr val="404040"/>
                </a:solidFill>
              </a:rPr>
              <a:t>imminente</a:t>
            </a:r>
            <a:r>
              <a:rPr dirty="0">
                <a:solidFill>
                  <a:srgbClr val="404040"/>
                </a:solidFill>
              </a:rPr>
              <a:t> per la </a:t>
            </a:r>
            <a:r>
              <a:rPr dirty="0" err="1">
                <a:solidFill>
                  <a:srgbClr val="404040"/>
                </a:solidFill>
              </a:rPr>
              <a:t>sopravvivenza</a:t>
            </a:r>
            <a:r>
              <a:rPr dirty="0">
                <a:solidFill>
                  <a:srgbClr val="404040"/>
                </a:solidFill>
              </a:rPr>
              <a:t> </a:t>
            </a:r>
            <a:r>
              <a:rPr dirty="0" err="1">
                <a:solidFill>
                  <a:srgbClr val="404040"/>
                </a:solidFill>
              </a:rPr>
              <a:t>della</a:t>
            </a:r>
            <a:r>
              <a:rPr dirty="0">
                <a:solidFill>
                  <a:srgbClr val="404040"/>
                </a:solidFill>
              </a:rPr>
              <a:t> persona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" grpId="0" animBg="1"/>
      <p:bldP spid="421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Sistema Respiratorio…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942414" y="2133600"/>
            <a:ext cx="6591987" cy="4419600"/>
          </a:xfrm>
        </p:spPr>
        <p:txBody>
          <a:bodyPr>
            <a:normAutofit lnSpcReduction="10000"/>
          </a:bodyPr>
          <a:lstStyle/>
          <a:p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Respirazione superficiale e ↓ della capacità vitale 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causate da:</a:t>
            </a:r>
          </a:p>
          <a:p>
            <a:pPr lvl="1"/>
            <a:r>
              <a:rPr lang="it-IT" sz="1600" dirty="0" smtClean="0"/>
              <a:t>Pressione del letto sulla gabbia toracica</a:t>
            </a:r>
          </a:p>
          <a:p>
            <a:pPr lvl="1"/>
            <a:r>
              <a:rPr lang="it-IT" sz="1600" dirty="0" smtClean="0"/>
              <a:t>Pressione degli organi addominali sul diaframma</a:t>
            </a:r>
          </a:p>
          <a:p>
            <a:pPr lvl="1"/>
            <a:r>
              <a:rPr lang="it-IT" sz="1600" dirty="0" smtClean="0"/>
              <a:t>Atrofia muscolare, anche di quelli respiratori</a:t>
            </a:r>
          </a:p>
          <a:p>
            <a:pPr marL="0" indent="0">
              <a:buNone/>
            </a:pPr>
            <a:endParaRPr lang="it-IT" sz="1600" dirty="0" smtClean="0"/>
          </a:p>
          <a:p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Accumulo delle secrezioni mucose 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negli alveoli polmonari dovuto a:</a:t>
            </a:r>
          </a:p>
          <a:p>
            <a:pPr lvl="1"/>
            <a:r>
              <a:rPr lang="it-IT" sz="1600" dirty="0" smtClean="0"/>
              <a:t>Respirazione superficiale</a:t>
            </a:r>
          </a:p>
          <a:p>
            <a:pPr lvl="1"/>
            <a:r>
              <a:rPr lang="it-IT" sz="1600" dirty="0" smtClean="0"/>
              <a:t>↓ espansione polmonare</a:t>
            </a:r>
          </a:p>
          <a:p>
            <a:pPr lvl="1"/>
            <a:r>
              <a:rPr lang="it-IT" sz="1600" dirty="0" smtClean="0"/>
              <a:t>Forza di gravità</a:t>
            </a:r>
          </a:p>
          <a:p>
            <a:pPr lvl="1"/>
            <a:r>
              <a:rPr lang="it-IT" sz="1600" dirty="0" smtClean="0"/>
              <a:t>↓ movimenti ciliari</a:t>
            </a:r>
          </a:p>
          <a:p>
            <a:pPr lvl="1"/>
            <a:r>
              <a:rPr lang="it-IT" sz="1600" dirty="0" smtClean="0"/>
              <a:t>↓efficacia meccanismo della tosse</a:t>
            </a:r>
            <a:endParaRPr lang="it-IT" sz="1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8" b="15027"/>
          <a:stretch/>
        </p:blipFill>
        <p:spPr>
          <a:xfrm>
            <a:off x="6934200" y="0"/>
            <a:ext cx="2057400" cy="206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715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6400" y="624110"/>
            <a:ext cx="6589200" cy="1280891"/>
          </a:xfrm>
        </p:spPr>
        <p:txBody>
          <a:bodyPr/>
          <a:lstStyle/>
          <a:p>
            <a:r>
              <a:rPr lang="it-IT" dirty="0" smtClean="0"/>
              <a:t>…Sistema Respiratorio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689100" y="2540000"/>
            <a:ext cx="6591987" cy="3777623"/>
          </a:xfrm>
        </p:spPr>
        <p:txBody>
          <a:bodyPr/>
          <a:lstStyle/>
          <a:p>
            <a:r>
              <a:rPr lang="it-IT" b="1" dirty="0"/>
              <a:t>Polmonite ipostatica</a:t>
            </a:r>
            <a:r>
              <a:rPr lang="it-IT" dirty="0"/>
              <a:t>: complicanza infettiva favorita dall’immobilità e dall’accumulo delle secrezioni mucose che costituiscono ottimo terreno di coltura per i batteri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 smtClean="0"/>
              <a:t>Alterazione della circolazione sanguigna polmonare con la conseguente riduzione della produzione di sostanze surfattanti, insieme con l’accumulo delle secrezioni negli alveoli, può provocare </a:t>
            </a:r>
            <a:r>
              <a:rPr lang="it-IT" b="1" dirty="0" smtClean="0"/>
              <a:t>atelettasie</a:t>
            </a:r>
          </a:p>
          <a:p>
            <a:pPr marL="0" indent="0">
              <a:buNone/>
            </a:pPr>
            <a:endParaRPr 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-10889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45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C5DEE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Prevenzione delle complicanze dell’immobilità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942414" y="2133600"/>
            <a:ext cx="6591987" cy="4191000"/>
          </a:xfrm>
        </p:spPr>
        <p:txBody>
          <a:bodyPr>
            <a:normAutofit lnSpcReduction="10000"/>
          </a:bodyPr>
          <a:lstStyle/>
          <a:p>
            <a:r>
              <a:rPr lang="it-IT" b="1" dirty="0" smtClean="0"/>
              <a:t>Cambi posturali </a:t>
            </a:r>
            <a:r>
              <a:rPr lang="it-IT" dirty="0" smtClean="0"/>
              <a:t>ogni 2 ore:</a:t>
            </a:r>
          </a:p>
          <a:p>
            <a:pPr marL="0" indent="0">
              <a:buNone/>
            </a:pPr>
            <a:r>
              <a:rPr lang="it-IT" dirty="0" smtClean="0"/>
              <a:t>Esercizi di carico passivo con aiuto dei letti elettrici.</a:t>
            </a:r>
          </a:p>
          <a:p>
            <a:r>
              <a:rPr lang="it-IT" dirty="0" smtClean="0"/>
              <a:t>Esercizi </a:t>
            </a:r>
            <a:r>
              <a:rPr lang="it-IT" b="1" dirty="0" smtClean="0"/>
              <a:t>attivi</a:t>
            </a:r>
            <a:r>
              <a:rPr lang="it-IT" dirty="0" smtClean="0"/>
              <a:t> e </a:t>
            </a:r>
            <a:r>
              <a:rPr lang="it-IT" b="1" dirty="0" smtClean="0"/>
              <a:t>passivi: </a:t>
            </a:r>
          </a:p>
          <a:p>
            <a:pPr marL="0" indent="0">
              <a:buNone/>
            </a:pPr>
            <a:r>
              <a:rPr lang="it-IT" dirty="0" smtClean="0"/>
              <a:t>Servono a prevenire rigidità articolare e a evitare </a:t>
            </a:r>
            <a:r>
              <a:rPr lang="it-IT" dirty="0"/>
              <a:t>a</a:t>
            </a:r>
            <a:r>
              <a:rPr lang="it-IT" dirty="0" smtClean="0"/>
              <a:t>trofia muscolare</a:t>
            </a:r>
          </a:p>
          <a:p>
            <a:r>
              <a:rPr lang="it-IT" dirty="0">
                <a:sym typeface="Wingdings" panose="05000000000000000000" pitchFamily="2" charset="2"/>
              </a:rPr>
              <a:t>Esercizi di </a:t>
            </a:r>
            <a:r>
              <a:rPr lang="it-IT" b="1" dirty="0">
                <a:sym typeface="Wingdings" panose="05000000000000000000" pitchFamily="2" charset="2"/>
              </a:rPr>
              <a:t>fisioterapia respiratoria </a:t>
            </a:r>
            <a:r>
              <a:rPr lang="it-IT" dirty="0">
                <a:sym typeface="Wingdings" panose="05000000000000000000" pitchFamily="2" charset="2"/>
              </a:rPr>
              <a:t>e di </a:t>
            </a:r>
            <a:r>
              <a:rPr lang="it-IT" b="1" dirty="0">
                <a:sym typeface="Wingdings" panose="05000000000000000000" pitchFamily="2" charset="2"/>
              </a:rPr>
              <a:t>drenaggio posturale:</a:t>
            </a:r>
          </a:p>
          <a:p>
            <a:pPr marL="0" indent="0">
              <a:buNone/>
            </a:pPr>
            <a:r>
              <a:rPr lang="it-IT" dirty="0">
                <a:sym typeface="Wingdings" panose="05000000000000000000" pitchFamily="2" charset="2"/>
              </a:rPr>
              <a:t>Migliorano  l’espansione polmonare e alveolare, prevengono la stasi delle secrezioni respiratorie e facilitano gli scambi gassosi</a:t>
            </a:r>
            <a:r>
              <a:rPr lang="it-IT" dirty="0" smtClean="0">
                <a:sym typeface="Wingdings" panose="05000000000000000000" pitchFamily="2" charset="2"/>
              </a:rPr>
              <a:t>.</a:t>
            </a:r>
            <a:endParaRPr lang="it-IT" dirty="0" smtClean="0"/>
          </a:p>
          <a:p>
            <a:r>
              <a:rPr lang="it-IT" b="1" dirty="0" smtClean="0"/>
              <a:t>Mobilizzazione precoce</a:t>
            </a:r>
            <a:r>
              <a:rPr lang="it-IT" dirty="0" smtClean="0"/>
              <a:t> e </a:t>
            </a:r>
            <a:r>
              <a:rPr lang="it-IT" b="1" dirty="0" smtClean="0"/>
              <a:t>progressiva: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Posizione di </a:t>
            </a:r>
            <a:r>
              <a:rPr lang="it-IT" dirty="0" err="1" smtClean="0"/>
              <a:t>Fowler</a:t>
            </a:r>
            <a:r>
              <a:rPr lang="it-IT" dirty="0" smtClean="0"/>
              <a:t> sempre più alta </a:t>
            </a:r>
            <a:r>
              <a:rPr lang="it-IT" dirty="0" smtClean="0">
                <a:sym typeface="Wingdings" panose="05000000000000000000" pitchFamily="2" charset="2"/>
              </a:rPr>
              <a:t> seduta al bordo letto  alzarsi in piedi  deambulare con fisioterapisti</a:t>
            </a:r>
          </a:p>
        </p:txBody>
      </p:sp>
    </p:spTree>
    <p:extLst>
      <p:ext uri="{BB962C8B-B14F-4D97-AF65-F5344CB8AC3E}">
        <p14:creationId xmlns:p14="http://schemas.microsoft.com/office/powerpoint/2010/main" val="25140604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6400" y="600520"/>
            <a:ext cx="6589200" cy="1280891"/>
          </a:xfrm>
        </p:spPr>
        <p:txBody>
          <a:bodyPr/>
          <a:lstStyle/>
          <a:p>
            <a:r>
              <a:rPr lang="it-IT" dirty="0" smtClean="0"/>
              <a:t>Mobilizzazione </a:t>
            </a:r>
            <a:br>
              <a:rPr lang="it-IT" dirty="0" smtClean="0"/>
            </a:br>
            <a:r>
              <a:rPr lang="it-IT" dirty="0" smtClean="0"/>
              <a:t>Precoce…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904314" y="2819400"/>
            <a:ext cx="6591987" cy="3048000"/>
          </a:xfrm>
        </p:spPr>
        <p:txBody>
          <a:bodyPr>
            <a:normAutofit/>
          </a:bodyPr>
          <a:lstStyle/>
          <a:p>
            <a:r>
              <a:rPr lang="it-IT" u="sng" dirty="0"/>
              <a:t>La mobilizzazione precoce</a:t>
            </a:r>
            <a:r>
              <a:rPr lang="it-IT" dirty="0"/>
              <a:t>, comprensiva di fisioterapia ed ergoterapia, dai primi giorni della fase critica </a:t>
            </a:r>
            <a:r>
              <a:rPr lang="it-IT" u="sng" dirty="0"/>
              <a:t>si è dimostrata sicura e ben tollerata</a:t>
            </a:r>
            <a:r>
              <a:rPr lang="it-IT" dirty="0"/>
              <a:t>, e ha portato a migliori esiti funzionali alla dimissione dall'ospedale, a una minore durata del delirio e a un maggior numero di giorni senza ventilazione artificiale rispetto alle cure </a:t>
            </a:r>
            <a:r>
              <a:rPr lang="it-IT" dirty="0" smtClean="0"/>
              <a:t>standard.</a:t>
            </a:r>
            <a:endParaRPr lang="it-IT" i="1" dirty="0"/>
          </a:p>
          <a:p>
            <a:pPr marL="0" indent="0" algn="r">
              <a:buNone/>
            </a:pPr>
            <a:endParaRPr lang="it-IT" i="1" dirty="0" smtClean="0"/>
          </a:p>
          <a:p>
            <a:pPr marL="0" indent="0" algn="r">
              <a:buNone/>
            </a:pPr>
            <a:r>
              <a:rPr lang="it-IT" i="1" dirty="0" err="1" smtClean="0"/>
              <a:t>Brahmbatt</a:t>
            </a:r>
            <a:r>
              <a:rPr lang="it-IT" i="1" dirty="0" smtClean="0"/>
              <a:t> 2010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0" y="0"/>
            <a:ext cx="31496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22189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…Mobilizzazione Precoce…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Le raccomandazioni di organismi come </a:t>
            </a:r>
            <a:r>
              <a:rPr lang="it-IT" b="1" dirty="0" err="1"/>
              <a:t>European</a:t>
            </a:r>
            <a:r>
              <a:rPr lang="it-IT" b="1" dirty="0"/>
              <a:t> </a:t>
            </a:r>
            <a:r>
              <a:rPr lang="it-IT" b="1" dirty="0" err="1"/>
              <a:t>Respiratory</a:t>
            </a:r>
            <a:r>
              <a:rPr lang="it-IT" b="1" dirty="0"/>
              <a:t> Society </a:t>
            </a:r>
            <a:r>
              <a:rPr lang="it-IT" dirty="0"/>
              <a:t>e </a:t>
            </a:r>
            <a:r>
              <a:rPr lang="it-IT" b="1" dirty="0" err="1"/>
              <a:t>European</a:t>
            </a:r>
            <a:r>
              <a:rPr lang="it-IT" b="1" dirty="0"/>
              <a:t> Society of Intensive Care Medicine (ESICM) </a:t>
            </a:r>
            <a:r>
              <a:rPr lang="it-IT" dirty="0"/>
              <a:t>indicano che l'attenzione multidisciplinare alla </a:t>
            </a:r>
            <a:r>
              <a:rPr lang="it-IT" b="1" dirty="0"/>
              <a:t>mobilizzazione precoce </a:t>
            </a:r>
            <a:r>
              <a:rPr lang="it-IT" dirty="0"/>
              <a:t>è una parte </a:t>
            </a:r>
            <a:r>
              <a:rPr lang="it-IT" b="1" dirty="0"/>
              <a:t>necessaria </a:t>
            </a:r>
            <a:r>
              <a:rPr lang="it-IT" dirty="0"/>
              <a:t>delle routine cliniche quotidiane in terapia intensiva. </a:t>
            </a:r>
            <a:r>
              <a:rPr lang="it-IT" dirty="0" smtClean="0"/>
              <a:t>[…] Deve </a:t>
            </a:r>
            <a:r>
              <a:rPr lang="it-IT" dirty="0"/>
              <a:t>avvenire con un approccio di squadra dedicato e un protocollo individualizzato per il singolo paziente</a:t>
            </a:r>
            <a:r>
              <a:rPr lang="it-IT" i="1" dirty="0"/>
              <a:t>. </a:t>
            </a:r>
            <a:endParaRPr lang="it-IT" i="1" dirty="0" smtClean="0"/>
          </a:p>
          <a:p>
            <a:pPr marL="0" indent="0">
              <a:buNone/>
            </a:pPr>
            <a:endParaRPr lang="it-IT" i="1" dirty="0"/>
          </a:p>
          <a:p>
            <a:pPr marL="0" indent="0">
              <a:buNone/>
            </a:pPr>
            <a:endParaRPr lang="it-IT" i="1" dirty="0" smtClean="0"/>
          </a:p>
          <a:p>
            <a:pPr marL="0" indent="0" algn="r">
              <a:buNone/>
            </a:pPr>
            <a:r>
              <a:rPr lang="it-IT" i="1" dirty="0" err="1" smtClean="0"/>
              <a:t>Truong</a:t>
            </a:r>
            <a:r>
              <a:rPr lang="it-IT" i="1" dirty="0" smtClean="0"/>
              <a:t> </a:t>
            </a:r>
            <a:r>
              <a:rPr lang="it-IT" i="1" dirty="0"/>
              <a:t>2009, Hopkins 2010, Garzon-Serrano </a:t>
            </a:r>
            <a:r>
              <a:rPr lang="it-IT" i="1" dirty="0" smtClean="0"/>
              <a:t>2011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08967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5201" y="624112"/>
            <a:ext cx="6589200" cy="823690"/>
          </a:xfrm>
        </p:spPr>
        <p:txBody>
          <a:bodyPr/>
          <a:lstStyle/>
          <a:p>
            <a:r>
              <a:rPr lang="it-IT" dirty="0" smtClean="0"/>
              <a:t>…Mobilizzazione </a:t>
            </a:r>
            <a:r>
              <a:rPr lang="it-IT" dirty="0"/>
              <a:t>P</a:t>
            </a:r>
            <a:r>
              <a:rPr lang="it-IT" dirty="0" smtClean="0"/>
              <a:t>recoce…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752600" y="1447802"/>
            <a:ext cx="6781801" cy="487679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dirty="0"/>
              <a:t>La mobilizzazione precoce strutturata del paziente in terapia intensiva viene applicata allo scopo di</a:t>
            </a:r>
            <a:r>
              <a:rPr lang="it-IT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endParaRPr lang="it-IT" dirty="0"/>
          </a:p>
          <a:p>
            <a:pPr lvl="1"/>
            <a:r>
              <a:rPr lang="it-IT" dirty="0"/>
              <a:t>migliorare la funzione respiratoria;</a:t>
            </a:r>
          </a:p>
          <a:p>
            <a:pPr lvl="1"/>
            <a:r>
              <a:rPr lang="it-IT" dirty="0"/>
              <a:t>mitigare gli effetti avversi dell'immobilità;</a:t>
            </a:r>
          </a:p>
          <a:p>
            <a:pPr lvl="1"/>
            <a:r>
              <a:rPr lang="it-IT" dirty="0"/>
              <a:t>aumentare il livello di consapevolezza;</a:t>
            </a:r>
          </a:p>
          <a:p>
            <a:pPr lvl="1"/>
            <a:r>
              <a:rPr lang="it-IT" dirty="0"/>
              <a:t>aumentare l'autonomia funzionale;</a:t>
            </a:r>
          </a:p>
          <a:p>
            <a:pPr lvl="1"/>
            <a:r>
              <a:rPr lang="it-IT" dirty="0"/>
              <a:t>migliorare la salute cardiovascolare;</a:t>
            </a:r>
          </a:p>
          <a:p>
            <a:pPr lvl="1"/>
            <a:r>
              <a:rPr lang="it-IT" dirty="0"/>
              <a:t>aumentare il benessere psicologico;</a:t>
            </a:r>
          </a:p>
          <a:p>
            <a:pPr lvl="1"/>
            <a:r>
              <a:rPr lang="it-IT" dirty="0"/>
              <a:t>ridurre il rischio di delirio. </a:t>
            </a:r>
            <a:endParaRPr lang="it-IT" dirty="0" smtClean="0"/>
          </a:p>
          <a:p>
            <a:pPr marL="457200" lvl="1" indent="0" algn="r">
              <a:lnSpc>
                <a:spcPct val="170000"/>
              </a:lnSpc>
              <a:buNone/>
            </a:pPr>
            <a:r>
              <a:rPr lang="it-IT" sz="1500" i="1" dirty="0" smtClean="0"/>
              <a:t>Stiller 2003</a:t>
            </a:r>
          </a:p>
          <a:p>
            <a:pPr lvl="1">
              <a:lnSpc>
                <a:spcPct val="170000"/>
              </a:lnSpc>
            </a:pPr>
            <a:r>
              <a:rPr lang="it-IT" dirty="0" smtClean="0"/>
              <a:t>Riduce </a:t>
            </a:r>
            <a:r>
              <a:rPr lang="it-IT" dirty="0"/>
              <a:t>la durata della ventilazione meccanica, della permanenza in terapia intensiva e della degenza. </a:t>
            </a:r>
            <a:endParaRPr lang="it-IT" i="1" dirty="0"/>
          </a:p>
          <a:p>
            <a:pPr marL="0" indent="0" algn="r">
              <a:buNone/>
            </a:pPr>
            <a:r>
              <a:rPr lang="it-IT" sz="1500" i="1" dirty="0" err="1"/>
              <a:t>Schweickert</a:t>
            </a:r>
            <a:r>
              <a:rPr lang="it-IT" sz="1500" i="1" dirty="0"/>
              <a:t> 2009, </a:t>
            </a:r>
            <a:r>
              <a:rPr lang="it-IT" sz="1500" i="1" dirty="0" err="1"/>
              <a:t>Bassett</a:t>
            </a:r>
            <a:r>
              <a:rPr lang="it-IT" sz="1500" i="1" dirty="0"/>
              <a:t> 2012, </a:t>
            </a:r>
            <a:r>
              <a:rPr lang="it-IT" sz="1500" i="1" dirty="0" err="1"/>
              <a:t>McWilliams</a:t>
            </a:r>
            <a:r>
              <a:rPr lang="it-IT" sz="1500" i="1" dirty="0"/>
              <a:t> 2013</a:t>
            </a:r>
          </a:p>
          <a:p>
            <a:pPr lvl="1"/>
            <a:endParaRPr lang="it-IT" dirty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44277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Stazione Eretta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942414" y="2133600"/>
            <a:ext cx="6591987" cy="3962400"/>
          </a:xfrm>
        </p:spPr>
        <p:txBody>
          <a:bodyPr>
            <a:noAutofit/>
          </a:bodyPr>
          <a:lstStyle/>
          <a:p>
            <a:r>
              <a:rPr lang="it-IT" sz="1600" dirty="0"/>
              <a:t>[…] Principali vantaggi del portare in posizione eretta i pazienti di terapia intensiva sotto ventilazione artificiale un </a:t>
            </a:r>
            <a:r>
              <a:rPr lang="it-IT" sz="1600" b="1" dirty="0"/>
              <a:t>miglioramento della funzione respiratoria e un aumento della forza muscolo-scheletrica</a:t>
            </a:r>
            <a:r>
              <a:rPr lang="it-IT" sz="1600" dirty="0"/>
              <a:t>.[…] Grazie a un dispositivo per l'inclinazione/sollevamento, i fisioterapisti possono lavorare con il paziente sullo scarico dei pesi, gli esercizi agli arti inferiori, lo stretching passivo e l'equilibrio; questo contribuisce al progresso verso la mobilizzazione attiva. </a:t>
            </a:r>
            <a:endParaRPr lang="it-IT" sz="1600" i="1" dirty="0"/>
          </a:p>
          <a:p>
            <a:pPr marL="457200" lvl="1" indent="0" algn="r">
              <a:buNone/>
            </a:pPr>
            <a:r>
              <a:rPr lang="it-IT" sz="1600" i="1" dirty="0" err="1"/>
              <a:t>Chang</a:t>
            </a:r>
            <a:r>
              <a:rPr lang="it-IT" sz="1600" i="1" dirty="0"/>
              <a:t> et al </a:t>
            </a:r>
            <a:r>
              <a:rPr lang="it-IT" sz="1600" i="1" dirty="0" smtClean="0"/>
              <a:t>2004a</a:t>
            </a:r>
            <a:endParaRPr lang="it-IT" sz="1600" i="1" dirty="0"/>
          </a:p>
          <a:p>
            <a:pPr marL="457200" lvl="1" indent="0" algn="r">
              <a:buNone/>
            </a:pPr>
            <a:endParaRPr lang="it-IT" sz="1600" dirty="0"/>
          </a:p>
          <a:p>
            <a:r>
              <a:rPr lang="it-IT" sz="1600" dirty="0" smtClean="0"/>
              <a:t>Durante </a:t>
            </a:r>
            <a:r>
              <a:rPr lang="it-IT" sz="1600" dirty="0"/>
              <a:t>la ventilazione meccanica migliora la funzione respiratoria, la </a:t>
            </a:r>
            <a:r>
              <a:rPr lang="it-IT" sz="1600" dirty="0" err="1"/>
              <a:t>compliance</a:t>
            </a:r>
            <a:r>
              <a:rPr lang="it-IT" sz="1600" dirty="0"/>
              <a:t> e l'ossigenazione, stimola l'attività autonoma e riduce lo stress cardiaco compressivo. </a:t>
            </a:r>
            <a:endParaRPr lang="it-IT" sz="1600" i="1" dirty="0"/>
          </a:p>
          <a:p>
            <a:pPr marL="0" indent="0" algn="r">
              <a:buNone/>
            </a:pPr>
            <a:r>
              <a:rPr lang="it-IT" sz="1600" i="1" dirty="0" err="1"/>
              <a:t>Hoste</a:t>
            </a:r>
            <a:r>
              <a:rPr lang="it-IT" sz="1600" i="1" dirty="0"/>
              <a:t> 2005, </a:t>
            </a:r>
            <a:r>
              <a:rPr lang="it-IT" sz="1600" i="1" dirty="0" err="1"/>
              <a:t>Zhu</a:t>
            </a:r>
            <a:r>
              <a:rPr lang="it-IT" sz="1600" i="1" dirty="0"/>
              <a:t> </a:t>
            </a:r>
            <a:r>
              <a:rPr lang="it-IT" sz="1600" i="1" dirty="0" err="1"/>
              <a:t>Chang</a:t>
            </a:r>
            <a:r>
              <a:rPr lang="it-IT" sz="1600" i="1" dirty="0"/>
              <a:t> 2004b, </a:t>
            </a:r>
            <a:r>
              <a:rPr lang="it-IT" sz="1600" i="1" dirty="0" err="1"/>
              <a:t>Gosselink</a:t>
            </a:r>
            <a:r>
              <a:rPr lang="it-IT" sz="1600" i="1" dirty="0"/>
              <a:t> </a:t>
            </a:r>
            <a:r>
              <a:rPr lang="it-IT" sz="1600" i="1" dirty="0" smtClean="0"/>
              <a:t>2008</a:t>
            </a:r>
            <a:endParaRPr lang="it-IT" sz="1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13490"/>
          <a:stretch/>
        </p:blipFill>
        <p:spPr>
          <a:xfrm>
            <a:off x="5579270" y="76200"/>
            <a:ext cx="351393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739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Posizione Seduta Reclinata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942414" y="2133600"/>
            <a:ext cx="6591987" cy="4191000"/>
          </a:xfrm>
        </p:spPr>
        <p:txBody>
          <a:bodyPr>
            <a:normAutofit lnSpcReduction="10000"/>
          </a:bodyPr>
          <a:lstStyle/>
          <a:p>
            <a:r>
              <a:rPr lang="it-IT" dirty="0"/>
              <a:t>L'uso di un dispositivo di posizionamento in cui è possibile variare il grado di inclinazione secondo le esigenze del paziente offre un vantaggio importante per i pazienti molto indeboliti. </a:t>
            </a:r>
            <a:endParaRPr lang="it-IT" i="1" dirty="0" smtClean="0"/>
          </a:p>
          <a:p>
            <a:pPr marL="0" indent="0" algn="r">
              <a:buNone/>
            </a:pPr>
            <a:r>
              <a:rPr lang="it-IT" i="1" dirty="0" smtClean="0"/>
              <a:t>Dean </a:t>
            </a:r>
            <a:r>
              <a:rPr lang="it-IT" i="1" dirty="0"/>
              <a:t>et al </a:t>
            </a:r>
            <a:r>
              <a:rPr lang="it-IT" i="1" dirty="0" smtClean="0"/>
              <a:t>2008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Per i pazienti incapaci di restare in piedi, sedere su una sedia aiuta a prevenire l'ipovolemia </a:t>
            </a:r>
            <a:r>
              <a:rPr lang="it-IT" i="1" dirty="0"/>
              <a:t>(</a:t>
            </a:r>
            <a:r>
              <a:rPr lang="it-IT" i="1" dirty="0" err="1" smtClean="0"/>
              <a:t>Wenger</a:t>
            </a:r>
            <a:r>
              <a:rPr lang="it-IT" i="1" dirty="0" smtClean="0"/>
              <a:t> 1982</a:t>
            </a:r>
            <a:r>
              <a:rPr lang="it-IT" i="1" dirty="0"/>
              <a:t>), </a:t>
            </a:r>
            <a:r>
              <a:rPr lang="it-IT" dirty="0"/>
              <a:t>ridistribuire la pressione sulla cute, variare la lunghezza dei muscoli a riposo, assistere nell'orientamento e dare carico alle vertebre per limitare la perdita di calcio e promuovere la nutrizione della cartilagine. </a:t>
            </a:r>
            <a:endParaRPr lang="it-IT" i="1" dirty="0" smtClean="0"/>
          </a:p>
          <a:p>
            <a:pPr marL="0" indent="0" algn="r">
              <a:buNone/>
            </a:pPr>
            <a:r>
              <a:rPr lang="it-IT" i="1" dirty="0" err="1" smtClean="0"/>
              <a:t>Hough</a:t>
            </a:r>
            <a:r>
              <a:rPr lang="it-IT" i="1" dirty="0" smtClean="0"/>
              <a:t> 2001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00152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sz="2000" dirty="0" smtClean="0"/>
              <a:t>Un team </a:t>
            </a:r>
            <a:r>
              <a:rPr lang="it-IT" sz="2000" dirty="0" err="1" smtClean="0"/>
              <a:t>multidispiplinare</a:t>
            </a:r>
            <a:r>
              <a:rPr lang="it-IT" sz="2000" dirty="0" smtClean="0"/>
              <a:t>, composto da medico, infermiere e fisioterapista</a:t>
            </a:r>
            <a:r>
              <a:rPr lang="it-IT" sz="2000" smtClean="0"/>
              <a:t>, ha </a:t>
            </a:r>
            <a:r>
              <a:rPr lang="it-IT" sz="2000" dirty="0" smtClean="0"/>
              <a:t>un ruolo importante nel recupero del pz allettato, respiratorio.</a:t>
            </a:r>
          </a:p>
          <a:p>
            <a:pPr marL="0" indent="0">
              <a:buNone/>
            </a:pPr>
            <a:endParaRPr lang="it-IT" sz="2000" dirty="0" smtClean="0"/>
          </a:p>
          <a:p>
            <a:r>
              <a:rPr lang="it-IT" sz="2000" dirty="0" smtClean="0"/>
              <a:t>Evidenze mostrano come la mobilizzazione precoce sia sicura, necessaria e funzionale.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408767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473394" y="5631470"/>
            <a:ext cx="6197210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/>
            <a:r>
              <a:rPr lang="it-IT" sz="4219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Grazie per l’attenzione!</a:t>
            </a:r>
            <a:endParaRPr lang="it-IT" sz="4219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517368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image2.png"/>
          <p:cNvPicPr>
            <a:picLocks noChangeAspect="1"/>
          </p:cNvPicPr>
          <p:nvPr/>
        </p:nvPicPr>
        <p:blipFill>
          <a:blip r:embed="rId2">
            <a:extLst/>
          </a:blip>
          <a:srcRect l="6849" t="9259" r="6600" b="9813"/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image3.png"/>
          <p:cNvPicPr>
            <a:picLocks noChangeAspect="1"/>
          </p:cNvPicPr>
          <p:nvPr/>
        </p:nvPicPr>
        <p:blipFill>
          <a:blip r:embed="rId2">
            <a:extLst/>
          </a:blip>
          <a:srcRect l="6665" r="81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1" cy="1280891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Manifestazioni</a:t>
            </a:r>
            <a:r>
              <a:rPr dirty="0"/>
              <a:t> </a:t>
            </a:r>
            <a:r>
              <a:rPr dirty="0" err="1"/>
              <a:t>cliniche</a:t>
            </a:r>
            <a:endParaRPr dirty="0"/>
          </a:p>
        </p:txBody>
      </p:sp>
      <p:sp>
        <p:nvSpPr>
          <p:cNvPr id="428" name="Shape 428"/>
          <p:cNvSpPr>
            <a:spLocks noGrp="1"/>
          </p:cNvSpPr>
          <p:nvPr>
            <p:ph type="body" idx="1"/>
          </p:nvPr>
        </p:nvSpPr>
        <p:spPr>
          <a:xfrm>
            <a:off x="1945199" y="2044700"/>
            <a:ext cx="6589201" cy="4292600"/>
          </a:xfrm>
          <a:prstGeom prst="rect">
            <a:avLst/>
          </a:prstGeom>
        </p:spPr>
        <p:txBody>
          <a:bodyPr/>
          <a:lstStyle/>
          <a:p>
            <a:r>
              <a:t>Dispnea</a:t>
            </a:r>
          </a:p>
          <a:p>
            <a:r>
              <a:t>Tachipnea</a:t>
            </a:r>
          </a:p>
          <a:p>
            <a:r>
              <a:t>Tachicardia</a:t>
            </a:r>
          </a:p>
          <a:p>
            <a:r>
              <a:t>Uso dei muscoli accessori</a:t>
            </a:r>
          </a:p>
          <a:p>
            <a:r>
              <a:t>Cianosi</a:t>
            </a:r>
          </a:p>
          <a:p>
            <a:r>
              <a:t>Rumori respiratori diminuiti o assenti. </a:t>
            </a:r>
          </a:p>
          <a:p>
            <a:pPr marL="0" indent="0">
              <a:buSzTx/>
              <a:buNone/>
            </a:pPr>
            <a:r>
              <a:t>      </a:t>
            </a:r>
            <a:r>
              <a:rPr sz="1600"/>
              <a:t>Probabile presenza di: stridori, ronchi, sibili.</a:t>
            </a:r>
          </a:p>
          <a:p>
            <a:r>
              <a:t>Stato confusionale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iporeattività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  </a:t>
            </a:r>
            <a:r>
              <a:t>sonnolenza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letargia</a:t>
            </a:r>
          </a:p>
          <a:p>
            <a:r>
              <a:t>Ipossiemia, ipercapnia, acidosi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" grpId="0" animBg="1"/>
      <p:bldP spid="428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2903000" y="2929221"/>
            <a:ext cx="3078700" cy="1280892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Terapia</a:t>
            </a:r>
          </a:p>
        </p:txBody>
      </p:sp>
      <p:pic>
        <p:nvPicPr>
          <p:cNvPr id="433" name="image4.jpg" descr="http://www.deasnet.it/wp-content/uploads/2011/07/aerosol-oxygentherapy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83200" y="4743256"/>
            <a:ext cx="3860800" cy="2114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434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0642" y="-3666"/>
            <a:ext cx="2949758" cy="2162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253" y="-3666"/>
            <a:ext cx="2274889" cy="190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6" name="image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84901" y="31665"/>
            <a:ext cx="2819401" cy="1873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437" name="image8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12900" y="4305229"/>
            <a:ext cx="3175000" cy="25527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1" cy="1280891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Terapia</a:t>
            </a:r>
            <a:endParaRPr dirty="0"/>
          </a:p>
        </p:txBody>
      </p:sp>
      <p:sp>
        <p:nvSpPr>
          <p:cNvPr id="440" name="Shape 440"/>
          <p:cNvSpPr>
            <a:spLocks noGrp="1"/>
          </p:cNvSpPr>
          <p:nvPr>
            <p:ph type="body" sz="half" idx="1"/>
          </p:nvPr>
        </p:nvSpPr>
        <p:spPr>
          <a:xfrm>
            <a:off x="1942414" y="2133600"/>
            <a:ext cx="6591986" cy="3777623"/>
          </a:xfrm>
          <a:prstGeom prst="rect">
            <a:avLst/>
          </a:prstGeom>
        </p:spPr>
        <p:txBody>
          <a:bodyPr/>
          <a:lstStyle/>
          <a:p>
            <a:r>
              <a:rPr dirty="0"/>
              <a:t>O</a:t>
            </a:r>
            <a:r>
              <a:rPr baseline="-25000" dirty="0"/>
              <a:t>2</a:t>
            </a:r>
            <a:r>
              <a:rPr dirty="0"/>
              <a:t>-terapia</a:t>
            </a:r>
          </a:p>
          <a:p>
            <a:r>
              <a:rPr dirty="0"/>
              <a:t>NIV</a:t>
            </a:r>
          </a:p>
          <a:p>
            <a:r>
              <a:rPr dirty="0" err="1"/>
              <a:t>Misure</a:t>
            </a:r>
            <a:r>
              <a:rPr dirty="0"/>
              <a:t> </a:t>
            </a:r>
            <a:r>
              <a:rPr dirty="0" err="1"/>
              <a:t>terapeutiche</a:t>
            </a:r>
            <a:r>
              <a:rPr dirty="0"/>
              <a:t> </a:t>
            </a:r>
            <a:r>
              <a:rPr dirty="0" err="1"/>
              <a:t>specifiche</a:t>
            </a:r>
            <a:r>
              <a:rPr dirty="0"/>
              <a:t>:</a:t>
            </a:r>
          </a:p>
          <a:p>
            <a:pPr marL="742950" lvl="1" indent="-285750">
              <a:defRPr sz="1600"/>
            </a:pPr>
            <a:r>
              <a:rPr dirty="0" err="1"/>
              <a:t>Diminuzione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richieste</a:t>
            </a:r>
            <a:r>
              <a:rPr dirty="0"/>
              <a:t> </a:t>
            </a:r>
            <a:r>
              <a:rPr dirty="0" err="1"/>
              <a:t>tissutali</a:t>
            </a:r>
            <a:r>
              <a:rPr dirty="0"/>
              <a:t> di O</a:t>
            </a:r>
            <a:r>
              <a:rPr baseline="-25000" dirty="0"/>
              <a:t>2</a:t>
            </a:r>
          </a:p>
          <a:p>
            <a:pPr marL="742950" lvl="1" indent="-285750">
              <a:defRPr sz="1600"/>
            </a:pPr>
            <a:r>
              <a:rPr dirty="0" err="1"/>
              <a:t>Mantenimento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gittata</a:t>
            </a:r>
            <a:r>
              <a:rPr dirty="0"/>
              <a:t> </a:t>
            </a:r>
            <a:r>
              <a:rPr dirty="0" err="1"/>
              <a:t>cardiaca</a:t>
            </a:r>
            <a:endParaRPr dirty="0"/>
          </a:p>
          <a:p>
            <a:pPr marL="742950" lvl="1" indent="-285750">
              <a:defRPr sz="1600"/>
            </a:pPr>
            <a:r>
              <a:rPr dirty="0" err="1"/>
              <a:t>Gestione</a:t>
            </a:r>
            <a:r>
              <a:rPr dirty="0"/>
              <a:t> </a:t>
            </a:r>
            <a:r>
              <a:rPr dirty="0" err="1"/>
              <a:t>dello</a:t>
            </a:r>
            <a:r>
              <a:rPr dirty="0"/>
              <a:t> </a:t>
            </a:r>
            <a:r>
              <a:rPr dirty="0" err="1"/>
              <a:t>scompenso</a:t>
            </a:r>
            <a:r>
              <a:rPr dirty="0"/>
              <a:t> </a:t>
            </a:r>
            <a:r>
              <a:rPr dirty="0" err="1"/>
              <a:t>circolatorio</a:t>
            </a:r>
            <a:endParaRPr dirty="0"/>
          </a:p>
          <a:p>
            <a:pPr marL="742950" lvl="1" indent="-285750">
              <a:defRPr sz="1600"/>
            </a:pPr>
            <a:r>
              <a:rPr dirty="0" err="1"/>
              <a:t>Farmacoterapia</a:t>
            </a:r>
            <a:r>
              <a:rPr dirty="0"/>
              <a:t> (</a:t>
            </a:r>
            <a:r>
              <a:rPr dirty="0" err="1"/>
              <a:t>corticosteroidi</a:t>
            </a:r>
            <a:r>
              <a:rPr dirty="0"/>
              <a:t>, </a:t>
            </a:r>
            <a:r>
              <a:rPr dirty="0" err="1"/>
              <a:t>broncodilatatori</a:t>
            </a:r>
            <a:r>
              <a:rPr dirty="0"/>
              <a:t>, …)</a:t>
            </a:r>
          </a:p>
          <a:p>
            <a:pPr marL="742950" lvl="1" indent="-285750">
              <a:defRPr sz="1600"/>
            </a:pPr>
            <a:r>
              <a:rPr dirty="0" err="1"/>
              <a:t>Postura</a:t>
            </a:r>
            <a:r>
              <a:rPr dirty="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4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4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" grpId="0" animBg="1"/>
      <p:bldP spid="440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1" cy="1280891"/>
          </a:xfrm>
          <a:prstGeom prst="rect">
            <a:avLst/>
          </a:prstGeom>
        </p:spPr>
        <p:txBody>
          <a:bodyPr/>
          <a:lstStyle/>
          <a:p>
            <a:r>
              <a:rPr dirty="0"/>
              <a:t>OSSIGENOTERAPIA</a:t>
            </a:r>
          </a:p>
        </p:txBody>
      </p:sp>
      <p:sp>
        <p:nvSpPr>
          <p:cNvPr id="443" name="Shape 443"/>
          <p:cNvSpPr>
            <a:spLocks noGrp="1"/>
          </p:cNvSpPr>
          <p:nvPr>
            <p:ph type="body" sz="half" idx="1"/>
          </p:nvPr>
        </p:nvSpPr>
        <p:spPr>
          <a:xfrm>
            <a:off x="1942414" y="2133600"/>
            <a:ext cx="6591986" cy="3777623"/>
          </a:xfrm>
          <a:prstGeom prst="rect">
            <a:avLst/>
          </a:prstGeom>
        </p:spPr>
        <p:txBody>
          <a:bodyPr/>
          <a:lstStyle/>
          <a:p>
            <a:r>
              <a:rPr dirty="0"/>
              <a:t>La </a:t>
            </a:r>
            <a:r>
              <a:rPr dirty="0" err="1"/>
              <a:t>somministrazione</a:t>
            </a:r>
            <a:r>
              <a:rPr dirty="0"/>
              <a:t> di O2 è </a:t>
            </a:r>
            <a:r>
              <a:rPr dirty="0" err="1"/>
              <a:t>il</a:t>
            </a:r>
            <a:r>
              <a:rPr dirty="0"/>
              <a:t> </a:t>
            </a:r>
            <a:r>
              <a:rPr u="sng" dirty="0" err="1"/>
              <a:t>cardine</a:t>
            </a:r>
            <a:r>
              <a:rPr dirty="0"/>
              <a:t> del </a:t>
            </a:r>
            <a:r>
              <a:rPr dirty="0" err="1"/>
              <a:t>trattamento</a:t>
            </a:r>
            <a:r>
              <a:rPr dirty="0"/>
              <a:t> del </a:t>
            </a:r>
            <a:r>
              <a:rPr dirty="0" err="1"/>
              <a:t>paziente</a:t>
            </a:r>
            <a:r>
              <a:rPr dirty="0"/>
              <a:t> con </a:t>
            </a:r>
            <a:r>
              <a:rPr dirty="0" err="1"/>
              <a:t>insufficienza</a:t>
            </a:r>
            <a:r>
              <a:rPr dirty="0"/>
              <a:t> </a:t>
            </a:r>
            <a:r>
              <a:rPr dirty="0" err="1"/>
              <a:t>respiratoria</a:t>
            </a:r>
            <a:r>
              <a:rPr dirty="0"/>
              <a:t> </a:t>
            </a:r>
            <a:r>
              <a:rPr dirty="0" err="1"/>
              <a:t>acuta</a:t>
            </a:r>
            <a:endParaRPr dirty="0"/>
          </a:p>
          <a:p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somministrata</a:t>
            </a:r>
            <a:r>
              <a:rPr dirty="0"/>
              <a:t> in: </a:t>
            </a:r>
          </a:p>
          <a:p>
            <a:pPr marL="742950" lvl="1" indent="-285750">
              <a:defRPr sz="1600"/>
            </a:pPr>
            <a:r>
              <a:rPr dirty="0" err="1"/>
              <a:t>paziente</a:t>
            </a:r>
            <a:r>
              <a:rPr dirty="0"/>
              <a:t> in </a:t>
            </a:r>
            <a:r>
              <a:rPr dirty="0" err="1"/>
              <a:t>respiro</a:t>
            </a:r>
            <a:r>
              <a:rPr dirty="0"/>
              <a:t> </a:t>
            </a:r>
            <a:r>
              <a:rPr dirty="0" err="1"/>
              <a:t>spontaneo</a:t>
            </a:r>
            <a:r>
              <a:rPr dirty="0"/>
              <a:t>; </a:t>
            </a:r>
          </a:p>
          <a:p>
            <a:pPr marL="742950" lvl="1" indent="-285750">
              <a:defRPr sz="1600"/>
            </a:pPr>
            <a:r>
              <a:rPr dirty="0" err="1"/>
              <a:t>paziente</a:t>
            </a:r>
            <a:r>
              <a:rPr dirty="0"/>
              <a:t> in </a:t>
            </a:r>
            <a:r>
              <a:rPr dirty="0" err="1"/>
              <a:t>ventilazione</a:t>
            </a:r>
            <a:r>
              <a:rPr dirty="0"/>
              <a:t> </a:t>
            </a:r>
            <a:r>
              <a:rPr dirty="0" err="1"/>
              <a:t>meccanica</a:t>
            </a:r>
            <a:endParaRPr dirty="0"/>
          </a:p>
          <a:p>
            <a:r>
              <a:rPr dirty="0" err="1"/>
              <a:t>Valutare</a:t>
            </a:r>
            <a:r>
              <a:rPr dirty="0"/>
              <a:t>:</a:t>
            </a:r>
          </a:p>
          <a:p>
            <a:pPr marL="742950" lvl="1" indent="-285750">
              <a:defRPr sz="1600"/>
            </a:pPr>
            <a:r>
              <a:rPr dirty="0" err="1"/>
              <a:t>correzione</a:t>
            </a:r>
            <a:r>
              <a:rPr dirty="0"/>
              <a:t> di O2 </a:t>
            </a:r>
            <a:r>
              <a:rPr dirty="0" err="1"/>
              <a:t>ottenuta</a:t>
            </a:r>
            <a:r>
              <a:rPr dirty="0"/>
              <a:t>; </a:t>
            </a:r>
          </a:p>
          <a:p>
            <a:pPr marL="742950" lvl="1" indent="-285750">
              <a:defRPr sz="1600"/>
            </a:pPr>
            <a:r>
              <a:rPr dirty="0" err="1"/>
              <a:t>possibili</a:t>
            </a:r>
            <a:r>
              <a:rPr dirty="0"/>
              <a:t> </a:t>
            </a:r>
            <a:r>
              <a:rPr dirty="0" err="1"/>
              <a:t>effetti</a:t>
            </a:r>
            <a:r>
              <a:rPr dirty="0"/>
              <a:t> </a:t>
            </a:r>
            <a:r>
              <a:rPr dirty="0" err="1"/>
              <a:t>secondari</a:t>
            </a:r>
            <a:r>
              <a:rPr dirty="0"/>
              <a:t>: </a:t>
            </a:r>
            <a:r>
              <a:rPr dirty="0" err="1"/>
              <a:t>aumenti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CO2 per </a:t>
            </a:r>
            <a:r>
              <a:rPr dirty="0" err="1"/>
              <a:t>l’azione</a:t>
            </a:r>
            <a:r>
              <a:rPr dirty="0"/>
              <a:t> sui </a:t>
            </a:r>
            <a:r>
              <a:rPr dirty="0" err="1"/>
              <a:t>recettori</a:t>
            </a:r>
            <a:r>
              <a:rPr dirty="0"/>
              <a:t>; </a:t>
            </a:r>
            <a:r>
              <a:rPr dirty="0" err="1"/>
              <a:t>tossicità</a:t>
            </a:r>
            <a:r>
              <a:rPr dirty="0"/>
              <a:t> </a:t>
            </a:r>
            <a:r>
              <a:rPr dirty="0" err="1"/>
              <a:t>sul</a:t>
            </a:r>
            <a:r>
              <a:rPr dirty="0"/>
              <a:t> </a:t>
            </a:r>
            <a:r>
              <a:rPr dirty="0" err="1"/>
              <a:t>parenchima</a:t>
            </a:r>
            <a:r>
              <a:rPr dirty="0"/>
              <a:t> </a:t>
            </a:r>
            <a:r>
              <a:rPr dirty="0" err="1"/>
              <a:t>polmonare</a:t>
            </a:r>
            <a:r>
              <a:rPr dirty="0"/>
              <a:t>. </a:t>
            </a:r>
          </a:p>
        </p:txBody>
      </p:sp>
      <p:pic>
        <p:nvPicPr>
          <p:cNvPr id="444" name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89800" y="119262"/>
            <a:ext cx="1701800" cy="1637004"/>
          </a:xfrm>
          <a:prstGeom prst="rect">
            <a:avLst/>
          </a:prstGeom>
          <a:ln w="12700">
            <a:miter lim="400000"/>
          </a:ln>
        </p:spPr>
      </p:pic>
      <p:sp>
        <p:nvSpPr>
          <p:cNvPr id="445" name="Shape 445"/>
          <p:cNvSpPr/>
          <p:nvPr/>
        </p:nvSpPr>
        <p:spPr>
          <a:xfrm>
            <a:off x="88900" y="6596390"/>
            <a:ext cx="9042400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100"/>
            </a:pPr>
            <a:r>
              <a:t>Marchese S., Vianello A., Malomo G., Vitacca M. TERAPIA DELL’</a:t>
            </a:r>
            <a:r>
              <a:rPr cap="all"/>
              <a:t>insufficienza respiratoria acuta</a:t>
            </a:r>
            <a:r>
              <a:t>. Nuovi Orizzonti 2008; 13: 45-56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" grpId="0" animBg="1"/>
      <p:bldP spid="44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1" cy="1280891"/>
          </a:xfrm>
          <a:prstGeom prst="rect">
            <a:avLst/>
          </a:prstGeom>
        </p:spPr>
        <p:txBody>
          <a:bodyPr/>
          <a:lstStyle/>
          <a:p>
            <a:r>
              <a:rPr dirty="0"/>
              <a:t>NIV</a:t>
            </a:r>
          </a:p>
        </p:txBody>
      </p:sp>
      <p:sp>
        <p:nvSpPr>
          <p:cNvPr id="448" name="Shape 448"/>
          <p:cNvSpPr>
            <a:spLocks noGrp="1"/>
          </p:cNvSpPr>
          <p:nvPr>
            <p:ph type="body" sz="half" idx="1"/>
          </p:nvPr>
        </p:nvSpPr>
        <p:spPr>
          <a:xfrm>
            <a:off x="1942414" y="2133600"/>
            <a:ext cx="6591986" cy="3777623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Allevia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sintomi</a:t>
            </a:r>
            <a:endParaRPr dirty="0"/>
          </a:p>
          <a:p>
            <a:r>
              <a:rPr dirty="0" err="1"/>
              <a:t>Riduce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lavoro</a:t>
            </a:r>
            <a:r>
              <a:rPr dirty="0"/>
              <a:t> </a:t>
            </a:r>
            <a:r>
              <a:rPr dirty="0" err="1"/>
              <a:t>respiratorio</a:t>
            </a:r>
            <a:endParaRPr dirty="0"/>
          </a:p>
          <a:p>
            <a:r>
              <a:rPr dirty="0" err="1"/>
              <a:t>Migliora</a:t>
            </a:r>
            <a:r>
              <a:rPr dirty="0"/>
              <a:t> o </a:t>
            </a:r>
            <a:r>
              <a:rPr dirty="0" err="1"/>
              <a:t>stabilizza</a:t>
            </a:r>
            <a:r>
              <a:rPr dirty="0"/>
              <a:t> </a:t>
            </a:r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scambi</a:t>
            </a:r>
            <a:r>
              <a:rPr dirty="0"/>
              <a:t> </a:t>
            </a:r>
            <a:r>
              <a:rPr dirty="0" err="1"/>
              <a:t>gassosi</a:t>
            </a:r>
            <a:endParaRPr dirty="0"/>
          </a:p>
          <a:p>
            <a:r>
              <a:rPr dirty="0"/>
              <a:t>Evita </a:t>
            </a:r>
            <a:r>
              <a:rPr dirty="0" err="1"/>
              <a:t>l’intubazione</a:t>
            </a:r>
            <a:endParaRPr dirty="0"/>
          </a:p>
        </p:txBody>
      </p:sp>
      <p:pic>
        <p:nvPicPr>
          <p:cNvPr id="449" name="image10.png" descr="https://upload.wikimedia.org/wikipedia/commons/7/7f/CPA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21398" y="0"/>
            <a:ext cx="2663826" cy="221985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0" name="image11.png"/>
          <p:cNvPicPr>
            <a:picLocks noChangeAspect="1"/>
          </p:cNvPicPr>
          <p:nvPr/>
        </p:nvPicPr>
        <p:blipFill>
          <a:blip r:embed="rId3">
            <a:extLst/>
          </a:blip>
          <a:srcRect l="9896" t="32773" r="34688" b="39833"/>
          <a:stretch>
            <a:fillRect/>
          </a:stretch>
        </p:blipFill>
        <p:spPr>
          <a:xfrm>
            <a:off x="1778000" y="4014072"/>
            <a:ext cx="6756401" cy="2087410"/>
          </a:xfrm>
          <a:prstGeom prst="rect">
            <a:avLst/>
          </a:prstGeom>
          <a:ln w="12700">
            <a:miter lim="400000"/>
          </a:ln>
        </p:spPr>
      </p:pic>
      <p:sp>
        <p:nvSpPr>
          <p:cNvPr id="451" name="Shape 451"/>
          <p:cNvSpPr/>
          <p:nvPr/>
        </p:nvSpPr>
        <p:spPr>
          <a:xfrm>
            <a:off x="1778000" y="6099709"/>
            <a:ext cx="675640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000"/>
            </a:pPr>
            <a:r>
              <a:rPr dirty="0" err="1"/>
              <a:t>Marchese</a:t>
            </a:r>
            <a:r>
              <a:rPr dirty="0"/>
              <a:t> S., </a:t>
            </a:r>
            <a:r>
              <a:rPr dirty="0" err="1"/>
              <a:t>Vianello</a:t>
            </a:r>
            <a:r>
              <a:rPr dirty="0"/>
              <a:t> A., </a:t>
            </a:r>
            <a:r>
              <a:rPr dirty="0" err="1"/>
              <a:t>Malomo</a:t>
            </a:r>
            <a:r>
              <a:rPr dirty="0"/>
              <a:t> G., </a:t>
            </a:r>
            <a:r>
              <a:rPr dirty="0" err="1"/>
              <a:t>Vitacca</a:t>
            </a:r>
            <a:r>
              <a:rPr dirty="0"/>
              <a:t> M. TERAPIA </a:t>
            </a:r>
            <a:r>
              <a:rPr dirty="0" err="1"/>
              <a:t>DELL’</a:t>
            </a:r>
            <a:r>
              <a:rPr cap="all" dirty="0" err="1"/>
              <a:t>insufficienza</a:t>
            </a:r>
            <a:r>
              <a:rPr cap="all" dirty="0"/>
              <a:t> </a:t>
            </a:r>
            <a:r>
              <a:rPr cap="all" dirty="0" err="1"/>
              <a:t>respiratoria</a:t>
            </a:r>
            <a:r>
              <a:rPr cap="all" dirty="0"/>
              <a:t> </a:t>
            </a:r>
            <a:r>
              <a:rPr cap="all" dirty="0" err="1"/>
              <a:t>acuta</a:t>
            </a:r>
            <a:r>
              <a:rPr dirty="0"/>
              <a:t>. </a:t>
            </a:r>
            <a:r>
              <a:rPr dirty="0" err="1"/>
              <a:t>Nuovi</a:t>
            </a:r>
            <a:r>
              <a:rPr dirty="0"/>
              <a:t> </a:t>
            </a:r>
            <a:r>
              <a:rPr dirty="0" err="1"/>
              <a:t>Orizzonti</a:t>
            </a:r>
            <a:r>
              <a:rPr dirty="0"/>
              <a:t> 2008; 13: 45-56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" grpId="0" animBg="1"/>
      <p:bldP spid="448" grpId="0" uiExpand="1" build="p" animBg="1"/>
      <p:bldP spid="451" grpId="0" animBg="1"/>
    </p:bldLst>
  </p:timing>
</p:sld>
</file>

<file path=ppt/theme/theme1.xml><?xml version="1.0" encoding="utf-8"?>
<a:theme xmlns:a="http://schemas.openxmlformats.org/drawingml/2006/main" name="Filo">
  <a:themeElements>
    <a:clrScheme name="Fil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0000FF"/>
      </a:hlink>
      <a:folHlink>
        <a:srgbClr val="FF00FF"/>
      </a:folHlink>
    </a:clrScheme>
    <a:fontScheme name="Filo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Fi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Filo">
  <a:themeElements>
    <a:clrScheme name="Fil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0000FF"/>
      </a:hlink>
      <a:folHlink>
        <a:srgbClr val="FF00FF"/>
      </a:folHlink>
    </a:clrScheme>
    <a:fontScheme name="Filo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Fi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1477</Words>
  <Application>Microsoft Office PowerPoint</Application>
  <PresentationFormat>Presentazione su schermo (4:3)</PresentationFormat>
  <Paragraphs>207</Paragraphs>
  <Slides>29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8" baseType="lpstr">
      <vt:lpstr>Arial</vt:lpstr>
      <vt:lpstr>Calibri</vt:lpstr>
      <vt:lpstr>Century Gothic</vt:lpstr>
      <vt:lpstr>Gill Sans</vt:lpstr>
      <vt:lpstr>Lucida Handwriting</vt:lpstr>
      <vt:lpstr>Times</vt:lpstr>
      <vt:lpstr>Wingdings</vt:lpstr>
      <vt:lpstr>Wingdings 3</vt:lpstr>
      <vt:lpstr>Filo</vt:lpstr>
      <vt:lpstr>Mobilizzazione  del paziente acuto</vt:lpstr>
      <vt:lpstr>INSUFFICIENZA RESPIRATORIA ACUTA</vt:lpstr>
      <vt:lpstr>Presentazione standard di PowerPoint</vt:lpstr>
      <vt:lpstr>Presentazione standard di PowerPoint</vt:lpstr>
      <vt:lpstr>Manifestazioni cliniche</vt:lpstr>
      <vt:lpstr>Terapia</vt:lpstr>
      <vt:lpstr>Terapia</vt:lpstr>
      <vt:lpstr>OSSIGENOTERAPIA</vt:lpstr>
      <vt:lpstr>NIV</vt:lpstr>
      <vt:lpstr>Diminuzione delle richieste tissutali di O2</vt:lpstr>
      <vt:lpstr>Mantenimento della gittata cardiaca e Gestione dello scompenso circolatorio </vt:lpstr>
      <vt:lpstr>Farmaci</vt:lpstr>
      <vt:lpstr>Postura</vt:lpstr>
      <vt:lpstr>Posizione di Fowler</vt:lpstr>
      <vt:lpstr>oppure…</vt:lpstr>
      <vt:lpstr>Pronazione…</vt:lpstr>
      <vt:lpstr>…Pronazione</vt:lpstr>
      <vt:lpstr>Presentazione standard di PowerPoint</vt:lpstr>
      <vt:lpstr>Effetti </vt:lpstr>
      <vt:lpstr>Sistema Respiratorio… </vt:lpstr>
      <vt:lpstr>…Sistema Respiratorio</vt:lpstr>
      <vt:lpstr>Prevenzione delle complicanze dell’immobilità</vt:lpstr>
      <vt:lpstr>Mobilizzazione  Precoce…</vt:lpstr>
      <vt:lpstr>…Mobilizzazione Precoce…</vt:lpstr>
      <vt:lpstr>…Mobilizzazione Precoce…</vt:lpstr>
      <vt:lpstr>Stazione Eretta</vt:lpstr>
      <vt:lpstr>Posizione Seduta Reclinata</vt:lpstr>
      <vt:lpstr>Conclusioni 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Mobilizzazione  del paziente acuto</dc:title>
  <dc:creator>AIP</dc:creator>
  <cp:lastModifiedBy>Maria Pia Fusto</cp:lastModifiedBy>
  <cp:revision>57</cp:revision>
  <dcterms:modified xsi:type="dcterms:W3CDTF">2016-04-11T20:16:15Z</dcterms:modified>
</cp:coreProperties>
</file>