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62" r:id="rId2"/>
    <p:sldId id="368" r:id="rId3"/>
    <p:sldId id="263" r:id="rId4"/>
    <p:sldId id="264" r:id="rId5"/>
    <p:sldId id="354" r:id="rId6"/>
    <p:sldId id="357" r:id="rId7"/>
    <p:sldId id="385" r:id="rId8"/>
    <p:sldId id="369" r:id="rId9"/>
    <p:sldId id="398" r:id="rId10"/>
    <p:sldId id="397" r:id="rId11"/>
    <p:sldId id="399" r:id="rId12"/>
    <p:sldId id="400" r:id="rId13"/>
    <p:sldId id="401" r:id="rId14"/>
    <p:sldId id="370" r:id="rId15"/>
    <p:sldId id="377" r:id="rId16"/>
    <p:sldId id="378" r:id="rId17"/>
    <p:sldId id="379" r:id="rId18"/>
    <p:sldId id="383" r:id="rId19"/>
    <p:sldId id="279" r:id="rId20"/>
    <p:sldId id="360" r:id="rId21"/>
    <p:sldId id="376" r:id="rId22"/>
    <p:sldId id="351" r:id="rId23"/>
    <p:sldId id="371" r:id="rId24"/>
    <p:sldId id="388" r:id="rId25"/>
    <p:sldId id="389" r:id="rId26"/>
    <p:sldId id="372" r:id="rId27"/>
    <p:sldId id="287" r:id="rId28"/>
    <p:sldId id="330" r:id="rId29"/>
    <p:sldId id="359" r:id="rId30"/>
    <p:sldId id="292" r:id="rId31"/>
    <p:sldId id="293" r:id="rId32"/>
    <p:sldId id="294" r:id="rId33"/>
    <p:sldId id="366" r:id="rId34"/>
    <p:sldId id="361" r:id="rId35"/>
    <p:sldId id="367" r:id="rId36"/>
    <p:sldId id="392" r:id="rId37"/>
    <p:sldId id="393" r:id="rId38"/>
    <p:sldId id="331" r:id="rId39"/>
    <p:sldId id="394" r:id="rId40"/>
    <p:sldId id="395" r:id="rId41"/>
    <p:sldId id="317" r:id="rId42"/>
    <p:sldId id="384" r:id="rId43"/>
    <p:sldId id="396" r:id="rId44"/>
    <p:sldId id="316" r:id="rId45"/>
    <p:sldId id="402" r:id="rId4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79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1AE3-FC83-4B05-9A3E-0FD9C8B736B8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23DE-5ED0-4C53-99AA-5BBE147661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67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3263"/>
            <a:ext cx="4587875" cy="3441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7967"/>
            <a:ext cx="5035550" cy="4075560"/>
          </a:xfrm>
          <a:noFill/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719"/>
            <a:ext cx="2971800" cy="4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A346A-4C76-4E5D-BA0B-99C53754FC6D}" type="slidenum">
              <a:rPr lang="en-GB" altLang="it-IT" sz="280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it-IT" sz="2800">
              <a:ea typeface="MS PGothic" pitchFamily="34" charset="-128"/>
            </a:endParaRPr>
          </a:p>
        </p:txBody>
      </p:sp>
      <p:sp>
        <p:nvSpPr>
          <p:cNvPr id="62467" name="Rectangle 6"/>
          <p:cNvSpPr txBox="1">
            <a:spLocks noGrp="1" noChangeArrowheads="1"/>
          </p:cNvSpPr>
          <p:nvPr/>
        </p:nvSpPr>
        <p:spPr bwMode="auto">
          <a:xfrm>
            <a:off x="0" y="8724851"/>
            <a:ext cx="2998788" cy="4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0" tIns="46130" rIns="92260" bIns="46130" anchor="b"/>
          <a:lstStyle>
            <a:lvl1pPr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900">
                <a:ea typeface="MS PGothic" pitchFamily="34" charset="-128"/>
              </a:rPr>
              <a:t>Optimal treatment strategy for asthma 09/02/05</a:t>
            </a:r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84614" y="8686205"/>
            <a:ext cx="2973387" cy="4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0" tIns="46130" rIns="92260" bIns="46130" anchor="b"/>
          <a:lstStyle>
            <a:lvl1pPr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>
              <a:spcBef>
                <a:spcPct val="4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0EA0F2-66D5-4CF1-BFB5-7D227EA79830}" type="slidenum">
              <a:rPr lang="en-US" altLang="it-IT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it-IT">
              <a:ea typeface="MS PGothic" pitchFamily="34" charset="-128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1675"/>
            <a:ext cx="4592637" cy="3443288"/>
          </a:xfrm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6" y="4357967"/>
            <a:ext cx="5032375" cy="4077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0" tIns="46130" rIns="92260" bIns="46130"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590"/>
            <a:ext cx="5026025" cy="4114205"/>
          </a:xfrm>
          <a:noFill/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3DE-5ED0-4C53-99AA-5BBE147661E2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6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0D43F42-E87D-4FA1-B86C-C6AE3302886D}" type="slidenum">
              <a:rPr lang="it-IT" altLang="it-IT" smtClean="0">
                <a:cs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 smtClean="0"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25500"/>
            <a:ext cx="4186238" cy="31400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5550" cy="4067175"/>
          </a:xfrm>
          <a:noFill/>
        </p:spPr>
        <p:txBody>
          <a:bodyPr wrap="square" lIns="90487" tIns="44450" rIns="90487" bIns="44450" anchor="t"/>
          <a:lstStyle/>
          <a:p>
            <a:pPr defTabSz="7620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574DE1F-EE9D-4753-9F03-1206177941B8}" type="slidenum">
              <a:rPr lang="it-IT" altLang="it-IT" smtClean="0">
                <a:cs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 smtClean="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825500"/>
            <a:ext cx="4186238" cy="31400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7688"/>
            <a:ext cx="5035550" cy="4067175"/>
          </a:xfrm>
          <a:noFill/>
        </p:spPr>
        <p:txBody>
          <a:bodyPr wrap="square" lIns="90487" tIns="44450" rIns="90487" bIns="44450" anchor="t"/>
          <a:lstStyle/>
          <a:p>
            <a:pPr defTabSz="7620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9C54563-2D05-4D51-85AA-9A4FAF0D381B}" type="slidenum">
              <a:rPr lang="it-IT" altLang="it-IT" smtClean="0"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 smtClean="0"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800100"/>
            <a:ext cx="4270375" cy="3201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 wrap="square" lIns="90487" tIns="44450" rIns="90487" bIns="44450" anchor="t"/>
          <a:lstStyle/>
          <a:p>
            <a:pPr defTabSz="762000"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4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14305" indent="-274611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98442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724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79419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574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93729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50884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08040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7C98CA-5905-4A4B-BB60-F3EF33280B28}" type="slidenum">
              <a:rPr lang="en-GB" altLang="it-IT" sz="2700" b="1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it-IT" sz="27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7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71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77800"/>
            <a:ext cx="8503920" cy="1003300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8457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spcAft>
                <a:spcPts val="600"/>
              </a:spcAft>
              <a:buClr>
                <a:schemeClr val="accent1"/>
              </a:buClr>
              <a:defRPr/>
            </a:lvl2pPr>
            <a:lvl3pPr>
              <a:spcAft>
                <a:spcPts val="400"/>
              </a:spcAft>
              <a:buClr>
                <a:schemeClr val="accent1"/>
              </a:buClr>
              <a:defRPr/>
            </a:lvl3pPr>
            <a:lvl4pPr marL="13144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4pPr>
            <a:lvl5pPr marL="17145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5pPr>
            <a:lvl6pPr marL="21717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/>
            </a:lvl6pPr>
            <a:lvl7pPr marL="262890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7pPr>
            <a:lvl8pPr marL="30289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8pPr>
            <a:lvl9pPr marL="3486150" indent="-171450">
              <a:spcAft>
                <a:spcPts val="400"/>
              </a:spcAft>
              <a:buClr>
                <a:schemeClr val="accent1"/>
              </a:buClr>
              <a:buFontTx/>
              <a:buChar char="–"/>
              <a:defRPr sz="1400" baseline="0"/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7800" marR="0" lvl="2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78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5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9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7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85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9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8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40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71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3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3D99-E119-D74D-98F0-159D9659CDF4}" type="datetimeFigureOut">
              <a:rPr lang="it-IT" smtClean="0"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FD55-1E21-3343-B9FD-BC9E317B66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8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357313"/>
            <a:ext cx="48006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</a:rPr>
              <a:t>AGGIORNAMENTO SULLA GESTIONE ATTUALE</a:t>
            </a:r>
            <a:r>
              <a:rPr lang="it-IT" altLang="it-IT" sz="2800" dirty="0" smtClean="0">
                <a:solidFill>
                  <a:srgbClr val="FFFF00"/>
                </a:solidFill>
              </a:rPr>
              <a:t> </a:t>
            </a:r>
            <a:endParaRPr lang="it-IT" altLang="it-IT" sz="28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</a:rPr>
              <a:t>DELLA TERAPIA DELL’ASMA</a:t>
            </a:r>
            <a:endParaRPr lang="it-IT" altLang="it-IT" sz="2800" dirty="0" smtClean="0">
              <a:solidFill>
                <a:srgbClr val="FFFF00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8850" y="5184775"/>
            <a:ext cx="75136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sz="1600" i="1" dirty="0">
                <a:solidFill>
                  <a:srgbClr val="FFFFFF"/>
                </a:solidFill>
              </a:rPr>
              <a:t>Pierluigi </a:t>
            </a:r>
            <a:r>
              <a:rPr lang="it-IT" altLang="it-IT" sz="1600" i="1">
                <a:solidFill>
                  <a:srgbClr val="FFFFFF"/>
                </a:solidFill>
              </a:rPr>
              <a:t>Paggiaro</a:t>
            </a:r>
          </a:p>
          <a:p>
            <a:pPr algn="ctr">
              <a:buFontTx/>
              <a:buNone/>
            </a:pPr>
            <a:r>
              <a:rPr lang="it-IT" altLang="it-IT" sz="1600" i="1" dirty="0">
                <a:solidFill>
                  <a:srgbClr val="FFFFFF"/>
                </a:solidFill>
              </a:rPr>
              <a:t>GINA International Executive </a:t>
            </a:r>
            <a:r>
              <a:rPr lang="it-IT" altLang="it-IT" sz="1600" i="1" dirty="0" err="1">
                <a:solidFill>
                  <a:srgbClr val="FFFFFF"/>
                </a:solidFill>
              </a:rPr>
              <a:t>Committee</a:t>
            </a:r>
            <a:r>
              <a:rPr lang="it-IT" altLang="it-IT" sz="1600" i="1" dirty="0">
                <a:solidFill>
                  <a:srgbClr val="FFFFFF"/>
                </a:solidFill>
              </a:rPr>
              <a:t>, Chairman GINA </a:t>
            </a:r>
            <a:r>
              <a:rPr lang="it-IT" altLang="it-IT" sz="1600" i="1" dirty="0" err="1">
                <a:solidFill>
                  <a:srgbClr val="FFFFFF"/>
                </a:solidFill>
              </a:rPr>
              <a:t>ITaly</a:t>
            </a:r>
            <a:endParaRPr lang="it-IT" altLang="it-IT" sz="1600" i="1" dirty="0">
              <a:solidFill>
                <a:srgbClr val="FFFFFF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600" i="1" dirty="0">
                <a:solidFill>
                  <a:srgbClr val="FFFFFF"/>
                </a:solidFill>
              </a:rPr>
              <a:t>Cardio-</a:t>
            </a:r>
            <a:r>
              <a:rPr lang="it-IT" altLang="it-IT" sz="1600" i="1" dirty="0" err="1">
                <a:solidFill>
                  <a:srgbClr val="FFFFFF"/>
                </a:solidFill>
              </a:rPr>
              <a:t>Thoracic</a:t>
            </a:r>
            <a:r>
              <a:rPr lang="it-IT" altLang="it-IT" sz="1600" i="1" dirty="0">
                <a:solidFill>
                  <a:srgbClr val="FFFFFF"/>
                </a:solidFill>
              </a:rPr>
              <a:t> and </a:t>
            </a:r>
            <a:r>
              <a:rPr lang="it-IT" altLang="it-IT" sz="1600" i="1" dirty="0" err="1">
                <a:solidFill>
                  <a:srgbClr val="FFFFFF"/>
                </a:solidFill>
              </a:rPr>
              <a:t>Vascular</a:t>
            </a:r>
            <a:r>
              <a:rPr lang="it-IT" altLang="it-IT" sz="1600" i="1" dirty="0">
                <a:solidFill>
                  <a:srgbClr val="FFFFFF"/>
                </a:solidFill>
              </a:rPr>
              <a:t> </a:t>
            </a:r>
            <a:r>
              <a:rPr lang="it-IT" altLang="it-IT" sz="1600" i="1" dirty="0" err="1">
                <a:solidFill>
                  <a:srgbClr val="FFFFFF"/>
                </a:solidFill>
              </a:rPr>
              <a:t>Department</a:t>
            </a:r>
            <a:r>
              <a:rPr lang="it-IT" altLang="it-IT" sz="1600" i="1" dirty="0">
                <a:solidFill>
                  <a:srgbClr val="FFFFFF"/>
                </a:solidFill>
              </a:rPr>
              <a:t>, </a:t>
            </a:r>
            <a:r>
              <a:rPr lang="it-IT" altLang="it-IT" sz="1600" i="1" dirty="0" err="1">
                <a:solidFill>
                  <a:srgbClr val="FFFFFF"/>
                </a:solidFill>
              </a:rPr>
              <a:t>University</a:t>
            </a:r>
            <a:r>
              <a:rPr lang="it-IT" altLang="it-IT" sz="1600" i="1" dirty="0">
                <a:solidFill>
                  <a:srgbClr val="FFFFFF"/>
                </a:solidFill>
              </a:rPr>
              <a:t> of Pisa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altLang="it-IT" sz="1600" i="1" dirty="0">
              <a:solidFill>
                <a:srgbClr val="FFFFFF"/>
              </a:solidFill>
            </a:endParaRPr>
          </a:p>
        </p:txBody>
      </p:sp>
      <p:grpSp>
        <p:nvGrpSpPr>
          <p:cNvPr id="2053" name="Group 12"/>
          <p:cNvGrpSpPr>
            <a:grpSpLocks/>
          </p:cNvGrpSpPr>
          <p:nvPr/>
        </p:nvGrpSpPr>
        <p:grpSpPr bwMode="auto">
          <a:xfrm>
            <a:off x="-36513" y="2797175"/>
            <a:ext cx="1558926" cy="1495425"/>
            <a:chOff x="48" y="192"/>
            <a:chExt cx="982" cy="942"/>
          </a:xfrm>
        </p:grpSpPr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576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48" y="768"/>
              <a:ext cx="9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Università degli</a:t>
              </a:r>
            </a:p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Studi di Pisa</a:t>
              </a:r>
            </a:p>
          </p:txBody>
        </p:sp>
      </p:grp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843838" y="2620963"/>
            <a:ext cx="1265237" cy="1816100"/>
            <a:chOff x="4867" y="144"/>
            <a:chExt cx="797" cy="1144"/>
          </a:xfrm>
        </p:grpSpPr>
        <p:pic>
          <p:nvPicPr>
            <p:cNvPr id="20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44"/>
              <a:ext cx="41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8"/>
            <p:cNvSpPr txBox="1">
              <a:spLocks noChangeArrowheads="1"/>
            </p:cNvSpPr>
            <p:nvPr/>
          </p:nvSpPr>
          <p:spPr bwMode="auto">
            <a:xfrm>
              <a:off x="4867" y="768"/>
              <a:ext cx="7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Azienda Ospedaliera Pisana</a:t>
              </a:r>
            </a:p>
          </p:txBody>
        </p:sp>
      </p:grp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01613" y="5867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it-IT" altLang="it-IT" sz="20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it-IT" altLang="it-IT" sz="2400" b="0">
              <a:latin typeface="Times New Roman" pitchFamily="18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162459" y="6172200"/>
            <a:ext cx="2830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it-IT" sz="1800" i="1" dirty="0" err="1" smtClean="0">
                <a:solidFill>
                  <a:srgbClr val="F8FD25"/>
                </a:solidFill>
              </a:rPr>
              <a:t>PneumoTrieste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 2016 </a:t>
            </a:r>
            <a:endParaRPr lang="it-IT" altLang="it-IT" sz="1800" i="1" dirty="0">
              <a:solidFill>
                <a:srgbClr val="F8FD25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altLang="it-IT" sz="1800" i="1" dirty="0" smtClean="0">
                <a:solidFill>
                  <a:srgbClr val="F8FD25"/>
                </a:solidFill>
              </a:rPr>
              <a:t>Trieste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 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11-12 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aprile 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2016</a:t>
            </a:r>
            <a:endParaRPr lang="it-IT" altLang="it-IT" sz="1800" i="1" dirty="0">
              <a:solidFill>
                <a:srgbClr val="F8F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sz="3200" b="1" dirty="0" smtClean="0">
                <a:solidFill>
                  <a:srgbClr val="FFFF00"/>
                </a:solidFill>
              </a:rPr>
              <a:t> treatment: open </a:t>
            </a:r>
            <a:r>
              <a:rPr lang="it-IT" sz="3200" b="1" dirty="0" err="1" smtClean="0">
                <a:solidFill>
                  <a:srgbClr val="FFFF00"/>
                </a:solidFill>
              </a:rPr>
              <a:t>points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</a:rPr>
              <a:t>Mild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</a:rPr>
              <a:t>asthma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it-IT" sz="2400" b="1" dirty="0" smtClean="0">
                <a:solidFill>
                  <a:schemeClr val="bg1"/>
                </a:solidFill>
              </a:rPr>
              <a:t>Regular  </a:t>
            </a:r>
            <a:r>
              <a:rPr lang="it-IT" sz="2400" b="1" dirty="0" err="1" smtClean="0">
                <a:solidFill>
                  <a:schemeClr val="bg1"/>
                </a:solidFill>
              </a:rPr>
              <a:t>low</a:t>
            </a:r>
            <a:r>
              <a:rPr lang="it-IT" sz="2400" b="1" dirty="0" smtClean="0">
                <a:solidFill>
                  <a:schemeClr val="bg1"/>
                </a:solidFill>
              </a:rPr>
              <a:t>-dose ICS vs «</a:t>
            </a:r>
            <a:r>
              <a:rPr lang="it-IT" sz="2400" b="1" dirty="0" err="1" smtClean="0">
                <a:solidFill>
                  <a:schemeClr val="bg1"/>
                </a:solidFill>
              </a:rPr>
              <a:t>as-needed</a:t>
            </a:r>
            <a:r>
              <a:rPr lang="it-IT" sz="2400" b="1" dirty="0" smtClean="0">
                <a:solidFill>
                  <a:schemeClr val="bg1"/>
                </a:solidFill>
              </a:rPr>
              <a:t>» </a:t>
            </a:r>
            <a:r>
              <a:rPr lang="it-IT" sz="2400" b="1" dirty="0" err="1" smtClean="0">
                <a:solidFill>
                  <a:schemeClr val="bg1"/>
                </a:solidFill>
              </a:rPr>
              <a:t>therapy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lvl="1"/>
            <a:r>
              <a:rPr lang="it-IT" sz="2400" b="1" dirty="0" err="1" smtClean="0">
                <a:solidFill>
                  <a:schemeClr val="bg1"/>
                </a:solidFill>
              </a:rPr>
              <a:t>Low</a:t>
            </a:r>
            <a:r>
              <a:rPr lang="it-IT" sz="2400" b="1" dirty="0" smtClean="0">
                <a:solidFill>
                  <a:schemeClr val="bg1"/>
                </a:solidFill>
              </a:rPr>
              <a:t>-dose ICS vs LRTA</a:t>
            </a:r>
          </a:p>
          <a:p>
            <a:pPr lvl="1"/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Moderate </a:t>
            </a:r>
            <a:r>
              <a:rPr lang="it-IT" sz="2800" b="1" dirty="0" err="1" smtClean="0">
                <a:solidFill>
                  <a:schemeClr val="bg1"/>
                </a:solidFill>
              </a:rPr>
              <a:t>asthma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it-IT" sz="2400" b="1" dirty="0" smtClean="0">
                <a:solidFill>
                  <a:schemeClr val="bg1"/>
                </a:solidFill>
              </a:rPr>
              <a:t>Regular </a:t>
            </a:r>
            <a:r>
              <a:rPr lang="it-IT" sz="2400" b="1" dirty="0" err="1" smtClean="0">
                <a:solidFill>
                  <a:schemeClr val="bg1"/>
                </a:solidFill>
              </a:rPr>
              <a:t>low</a:t>
            </a:r>
            <a:r>
              <a:rPr lang="it-IT" sz="2400" b="1" dirty="0" smtClean="0">
                <a:solidFill>
                  <a:schemeClr val="bg1"/>
                </a:solidFill>
              </a:rPr>
              <a:t>-medium dose ICS/LABA vs SMART </a:t>
            </a:r>
            <a:r>
              <a:rPr lang="it-IT" sz="2400" b="1" dirty="0" err="1" smtClean="0">
                <a:solidFill>
                  <a:schemeClr val="bg1"/>
                </a:solidFill>
              </a:rPr>
              <a:t>therapy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lvl="1"/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Severe </a:t>
            </a:r>
            <a:r>
              <a:rPr lang="it-IT" sz="2800" b="1" dirty="0" err="1" smtClean="0">
                <a:solidFill>
                  <a:schemeClr val="bg1"/>
                </a:solidFill>
              </a:rPr>
              <a:t>asthma</a:t>
            </a:r>
            <a:r>
              <a:rPr lang="it-IT" sz="28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it-IT" sz="2400" b="1" dirty="0" err="1" smtClean="0">
                <a:solidFill>
                  <a:schemeClr val="bg1"/>
                </a:solidFill>
              </a:rPr>
              <a:t>Anticholinergics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drugs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lvl="1"/>
            <a:r>
              <a:rPr lang="it-IT" sz="2400" b="1" dirty="0" err="1" smtClean="0">
                <a:solidFill>
                  <a:schemeClr val="bg1"/>
                </a:solidFill>
              </a:rPr>
              <a:t>Omalizumab</a:t>
            </a:r>
            <a:r>
              <a:rPr lang="it-IT" sz="2400" b="1" dirty="0" smtClean="0">
                <a:solidFill>
                  <a:schemeClr val="bg1"/>
                </a:solidFill>
              </a:rPr>
              <a:t>: </a:t>
            </a:r>
            <a:r>
              <a:rPr lang="it-IT" sz="2400" b="1" dirty="0" err="1" smtClean="0">
                <a:solidFill>
                  <a:schemeClr val="bg1"/>
                </a:solidFill>
              </a:rPr>
              <a:t>efficacy</a:t>
            </a:r>
            <a:r>
              <a:rPr lang="it-IT" sz="2400" b="1" dirty="0" smtClean="0">
                <a:solidFill>
                  <a:schemeClr val="bg1"/>
                </a:solidFill>
              </a:rPr>
              <a:t> and </a:t>
            </a:r>
            <a:r>
              <a:rPr lang="it-IT" sz="2400" b="1" dirty="0" err="1" smtClean="0">
                <a:solidFill>
                  <a:schemeClr val="bg1"/>
                </a:solidFill>
              </a:rPr>
              <a:t>safety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lvl="1"/>
            <a:r>
              <a:rPr lang="it-IT" sz="2400" b="1" dirty="0" smtClean="0">
                <a:solidFill>
                  <a:schemeClr val="bg1"/>
                </a:solidFill>
              </a:rPr>
              <a:t>New </a:t>
            </a:r>
            <a:r>
              <a:rPr lang="it-IT" sz="2400" b="1" dirty="0" err="1" smtClean="0">
                <a:solidFill>
                  <a:schemeClr val="bg1"/>
                </a:solidFill>
              </a:rPr>
              <a:t>biologics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572554" y="681038"/>
            <a:ext cx="8113183" cy="5915025"/>
            <a:chOff x="361" y="429"/>
            <a:chExt cx="5110" cy="3727"/>
          </a:xfrm>
        </p:grpSpPr>
        <p:sp>
          <p:nvSpPr>
            <p:cNvPr id="1437699" name="Text Box 3"/>
            <p:cNvSpPr txBox="1">
              <a:spLocks noChangeArrowheads="1"/>
            </p:cNvSpPr>
            <p:nvPr/>
          </p:nvSpPr>
          <p:spPr bwMode="auto">
            <a:xfrm>
              <a:off x="1248" y="3931"/>
              <a:ext cx="422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31" tIns="48964" rIns="97931" bIns="48964">
              <a:spAutoFit/>
            </a:bodyPr>
            <a:lstStyle>
              <a:lvl1pPr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it-IT" altLang="it-IT" sz="1700" b="1" i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grpSp>
          <p:nvGrpSpPr>
            <p:cNvPr id="16389" name="Group 4"/>
            <p:cNvGrpSpPr>
              <a:grpSpLocks/>
            </p:cNvGrpSpPr>
            <p:nvPr/>
          </p:nvGrpSpPr>
          <p:grpSpPr bwMode="auto">
            <a:xfrm>
              <a:off x="656" y="742"/>
              <a:ext cx="4393" cy="2909"/>
              <a:chOff x="656" y="742"/>
              <a:chExt cx="4393" cy="2909"/>
            </a:xfrm>
          </p:grpSpPr>
          <p:sp>
            <p:nvSpPr>
              <p:cNvPr id="16392" name="Rectangle 5"/>
              <p:cNvSpPr>
                <a:spLocks noChangeArrowheads="1"/>
              </p:cNvSpPr>
              <p:nvPr/>
            </p:nvSpPr>
            <p:spPr bwMode="auto">
              <a:xfrm>
                <a:off x="1160" y="2359"/>
                <a:ext cx="641" cy="920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393" name="Rectangle 6"/>
              <p:cNvSpPr>
                <a:spLocks noChangeArrowheads="1"/>
              </p:cNvSpPr>
              <p:nvPr/>
            </p:nvSpPr>
            <p:spPr bwMode="auto">
              <a:xfrm>
                <a:off x="2184" y="1247"/>
                <a:ext cx="633" cy="2032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394" name="Rectangle 7"/>
              <p:cNvSpPr>
                <a:spLocks noChangeArrowheads="1"/>
              </p:cNvSpPr>
              <p:nvPr/>
            </p:nvSpPr>
            <p:spPr bwMode="auto">
              <a:xfrm>
                <a:off x="3200" y="2418"/>
                <a:ext cx="640" cy="861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395" name="Rectangle 8"/>
              <p:cNvSpPr>
                <a:spLocks noChangeArrowheads="1"/>
              </p:cNvSpPr>
              <p:nvPr/>
            </p:nvSpPr>
            <p:spPr bwMode="auto">
              <a:xfrm>
                <a:off x="4223" y="1100"/>
                <a:ext cx="633" cy="2179"/>
              </a:xfrm>
              <a:prstGeom prst="rect">
                <a:avLst/>
              </a:pr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47725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4772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01417" name="Line 9"/>
              <p:cNvSpPr>
                <a:spLocks noChangeShapeType="1"/>
              </p:cNvSpPr>
              <p:nvPr/>
            </p:nvSpPr>
            <p:spPr bwMode="auto">
              <a:xfrm>
                <a:off x="969" y="820"/>
                <a:ext cx="1" cy="2459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18" name="Line 10"/>
              <p:cNvSpPr>
                <a:spLocks noChangeShapeType="1"/>
              </p:cNvSpPr>
              <p:nvPr/>
            </p:nvSpPr>
            <p:spPr bwMode="auto">
              <a:xfrm>
                <a:off x="926" y="3279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19" name="Line 11"/>
              <p:cNvSpPr>
                <a:spLocks noChangeShapeType="1"/>
              </p:cNvSpPr>
              <p:nvPr/>
            </p:nvSpPr>
            <p:spPr bwMode="auto">
              <a:xfrm>
                <a:off x="926" y="2668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0" name="Line 12"/>
              <p:cNvSpPr>
                <a:spLocks noChangeShapeType="1"/>
              </p:cNvSpPr>
              <p:nvPr/>
            </p:nvSpPr>
            <p:spPr bwMode="auto">
              <a:xfrm>
                <a:off x="926" y="2050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1" name="Line 13"/>
              <p:cNvSpPr>
                <a:spLocks noChangeShapeType="1"/>
              </p:cNvSpPr>
              <p:nvPr/>
            </p:nvSpPr>
            <p:spPr bwMode="auto">
              <a:xfrm>
                <a:off x="926" y="1438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2" name="Line 14"/>
              <p:cNvSpPr>
                <a:spLocks noChangeShapeType="1"/>
              </p:cNvSpPr>
              <p:nvPr/>
            </p:nvSpPr>
            <p:spPr bwMode="auto">
              <a:xfrm>
                <a:off x="926" y="820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3" name="Line 15"/>
              <p:cNvSpPr>
                <a:spLocks noChangeShapeType="1"/>
              </p:cNvSpPr>
              <p:nvPr/>
            </p:nvSpPr>
            <p:spPr bwMode="auto">
              <a:xfrm>
                <a:off x="969" y="3279"/>
                <a:ext cx="4079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4" name="Line 16"/>
              <p:cNvSpPr>
                <a:spLocks noChangeShapeType="1"/>
              </p:cNvSpPr>
              <p:nvPr/>
            </p:nvSpPr>
            <p:spPr bwMode="auto">
              <a:xfrm flipV="1">
                <a:off x="969" y="3279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5" name="Line 17"/>
              <p:cNvSpPr>
                <a:spLocks noChangeShapeType="1"/>
              </p:cNvSpPr>
              <p:nvPr/>
            </p:nvSpPr>
            <p:spPr bwMode="auto">
              <a:xfrm flipV="1">
                <a:off x="1992" y="3279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6" name="Line 18"/>
              <p:cNvSpPr>
                <a:spLocks noChangeShapeType="1"/>
              </p:cNvSpPr>
              <p:nvPr/>
            </p:nvSpPr>
            <p:spPr bwMode="auto">
              <a:xfrm flipV="1">
                <a:off x="3008" y="3279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7" name="Line 19"/>
              <p:cNvSpPr>
                <a:spLocks noChangeShapeType="1"/>
              </p:cNvSpPr>
              <p:nvPr/>
            </p:nvSpPr>
            <p:spPr bwMode="auto">
              <a:xfrm flipV="1">
                <a:off x="4032" y="3279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1428" name="Line 20"/>
              <p:cNvSpPr>
                <a:spLocks noChangeShapeType="1"/>
              </p:cNvSpPr>
              <p:nvPr/>
            </p:nvSpPr>
            <p:spPr bwMode="auto">
              <a:xfrm flipV="1">
                <a:off x="5048" y="3279"/>
                <a:ext cx="1" cy="30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16408" name="Rectangle 21"/>
              <p:cNvSpPr>
                <a:spLocks noChangeArrowheads="1"/>
              </p:cNvSpPr>
              <p:nvPr/>
            </p:nvSpPr>
            <p:spPr bwMode="auto">
              <a:xfrm>
                <a:off x="781" y="3201"/>
                <a:ext cx="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0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09" name="Rectangle 22"/>
              <p:cNvSpPr>
                <a:spLocks noChangeArrowheads="1"/>
              </p:cNvSpPr>
              <p:nvPr/>
            </p:nvSpPr>
            <p:spPr bwMode="auto">
              <a:xfrm>
                <a:off x="656" y="2590"/>
                <a:ext cx="26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0,5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0" name="Rectangle 23"/>
              <p:cNvSpPr>
                <a:spLocks noChangeArrowheads="1"/>
              </p:cNvSpPr>
              <p:nvPr/>
            </p:nvSpPr>
            <p:spPr bwMode="auto">
              <a:xfrm>
                <a:off x="781" y="1971"/>
                <a:ext cx="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1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1" name="Rectangle 24"/>
              <p:cNvSpPr>
                <a:spLocks noChangeArrowheads="1"/>
              </p:cNvSpPr>
              <p:nvPr/>
            </p:nvSpPr>
            <p:spPr bwMode="auto">
              <a:xfrm>
                <a:off x="656" y="1360"/>
                <a:ext cx="26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1,5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2" name="Rectangle 25"/>
              <p:cNvSpPr>
                <a:spLocks noChangeArrowheads="1"/>
              </p:cNvSpPr>
              <p:nvPr/>
            </p:nvSpPr>
            <p:spPr bwMode="auto">
              <a:xfrm>
                <a:off x="781" y="742"/>
                <a:ext cx="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2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3" name="Rectangle 26"/>
              <p:cNvSpPr>
                <a:spLocks noChangeArrowheads="1"/>
              </p:cNvSpPr>
              <p:nvPr/>
            </p:nvSpPr>
            <p:spPr bwMode="auto">
              <a:xfrm>
                <a:off x="1186" y="3364"/>
                <a:ext cx="65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As needed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4" name="Rectangle 27"/>
              <p:cNvSpPr>
                <a:spLocks noChangeArrowheads="1"/>
              </p:cNvSpPr>
              <p:nvPr/>
            </p:nvSpPr>
            <p:spPr bwMode="auto">
              <a:xfrm>
                <a:off x="1134" y="3496"/>
                <a:ext cx="71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combination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5" name="Rectangle 28"/>
              <p:cNvSpPr>
                <a:spLocks noChangeArrowheads="1"/>
              </p:cNvSpPr>
              <p:nvPr/>
            </p:nvSpPr>
            <p:spPr bwMode="auto">
              <a:xfrm>
                <a:off x="2209" y="3364"/>
                <a:ext cx="65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As needed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6" name="Rectangle 29"/>
              <p:cNvSpPr>
                <a:spLocks noChangeArrowheads="1"/>
              </p:cNvSpPr>
              <p:nvPr/>
            </p:nvSpPr>
            <p:spPr bwMode="auto">
              <a:xfrm>
                <a:off x="2261" y="3496"/>
                <a:ext cx="55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albuterol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7" name="Rectangle 30"/>
              <p:cNvSpPr>
                <a:spLocks noChangeArrowheads="1"/>
              </p:cNvSpPr>
              <p:nvPr/>
            </p:nvSpPr>
            <p:spPr bwMode="auto">
              <a:xfrm>
                <a:off x="3306" y="3364"/>
                <a:ext cx="46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Regular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8" name="Rectangle 31"/>
              <p:cNvSpPr>
                <a:spLocks noChangeArrowheads="1"/>
              </p:cNvSpPr>
              <p:nvPr/>
            </p:nvSpPr>
            <p:spPr bwMode="auto">
              <a:xfrm>
                <a:off x="3056" y="3496"/>
                <a:ext cx="96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beclomethasone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19" name="Rectangle 32"/>
              <p:cNvSpPr>
                <a:spLocks noChangeArrowheads="1"/>
              </p:cNvSpPr>
              <p:nvPr/>
            </p:nvSpPr>
            <p:spPr bwMode="auto">
              <a:xfrm>
                <a:off x="4329" y="3364"/>
                <a:ext cx="46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Regular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6420" name="Rectangle 33"/>
              <p:cNvSpPr>
                <a:spLocks noChangeArrowheads="1"/>
              </p:cNvSpPr>
              <p:nvPr/>
            </p:nvSpPr>
            <p:spPr bwMode="auto">
              <a:xfrm>
                <a:off x="4197" y="3496"/>
                <a:ext cx="719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688975" indent="-265113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50000"/>
                  <a:buFont typeface="Symbol" pitchFamily="18" charset="2"/>
                  <a:buChar char="-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060450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484313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908175" indent="-212725" defTabSz="817563" eaLnBrk="0" hangingPunct="0">
                  <a:spcBef>
                    <a:spcPct val="20000"/>
                  </a:spcBef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3653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8225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797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736975" indent="-212725" defTabSz="8175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004D"/>
                  </a:buClr>
                  <a:buSzPct val="125000"/>
                  <a:buFont typeface="Symbol" pitchFamily="18" charset="2"/>
                  <a:buChar char="·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16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combination</a:t>
                </a:r>
                <a:endParaRPr lang="it-IT" altLang="it-IT" sz="3900" b="1">
                  <a:solidFill>
                    <a:schemeClr val="bg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6390" name="Text Box 34"/>
            <p:cNvSpPr txBox="1">
              <a:spLocks noChangeArrowheads="1"/>
            </p:cNvSpPr>
            <p:nvPr/>
          </p:nvSpPr>
          <p:spPr bwMode="auto">
            <a:xfrm rot="16200000">
              <a:off x="-992" y="1782"/>
              <a:ext cx="3138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31" tIns="48964" rIns="97931" bIns="48964">
              <a:spAutoFit/>
            </a:bodyPr>
            <a:lstStyle>
              <a:lvl1pPr defTabSz="817563" eaLnBrk="0" hangingPunct="0">
                <a:spcBef>
                  <a:spcPct val="20000"/>
                </a:spcBef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688975" indent="-265113" defTabSz="817563" eaLnBrk="0" hangingPunct="0">
                <a:spcBef>
                  <a:spcPct val="20000"/>
                </a:spcBef>
                <a:buClr>
                  <a:srgbClr val="E8004D"/>
                </a:buClr>
                <a:buSzPct val="150000"/>
                <a:buFont typeface="Symbol" pitchFamily="18" charset="2"/>
                <a:buChar char="-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60450" indent="-212725" defTabSz="817563" eaLnBrk="0" hangingPunct="0">
                <a:spcBef>
                  <a:spcPct val="20000"/>
                </a:spcBef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484313" indent="-212725" defTabSz="817563" eaLnBrk="0" hangingPunct="0">
                <a:spcBef>
                  <a:spcPct val="20000"/>
                </a:spcBef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908175" indent="-212725" defTabSz="817563" eaLnBrk="0" hangingPunct="0">
                <a:spcBef>
                  <a:spcPct val="20000"/>
                </a:spcBef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365375" indent="-212725" defTabSz="817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822575" indent="-212725" defTabSz="817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79775" indent="-212725" defTabSz="817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736975" indent="-212725" defTabSz="8175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004D"/>
                </a:buClr>
                <a:buSzPct val="125000"/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900" b="1">
                  <a:solidFill>
                    <a:srgbClr val="FFFFFF"/>
                  </a:solidFill>
                  <a:effectLst/>
                  <a:latin typeface="Comic Sans MS" pitchFamily="66" charset="0"/>
                </a:rPr>
                <a:t>Number of exacerbations per patients/year</a:t>
              </a:r>
              <a:endParaRPr lang="it-IT" altLang="it-IT" sz="4300" b="1"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0" y="133350"/>
            <a:ext cx="914400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52" tIns="42376" rIns="84752" bIns="42376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EFFECT OF EXACERBATIONS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0" y="6462714"/>
            <a:ext cx="9144000" cy="6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6" tIns="42330" rIns="84666" bIns="42330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800" b="1" i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Papi et al, N Engl J Med 2007;356; 2040-2052</a:t>
            </a:r>
          </a:p>
          <a:p>
            <a:pPr algn="r" eaLnBrk="1" hangingPunct="1">
              <a:defRPr/>
            </a:pPr>
            <a:endParaRPr lang="it-IT" altLang="it-IT" sz="2000" b="1" i="1" dirty="0" smtClean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45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579616" y="1089025"/>
            <a:ext cx="7435687" cy="4980207"/>
            <a:chOff x="365" y="508"/>
            <a:chExt cx="4684" cy="3138"/>
          </a:xfrm>
        </p:grpSpPr>
        <p:grpSp>
          <p:nvGrpSpPr>
            <p:cNvPr id="17413" name="Group 4"/>
            <p:cNvGrpSpPr>
              <a:grpSpLocks/>
            </p:cNvGrpSpPr>
            <p:nvPr/>
          </p:nvGrpSpPr>
          <p:grpSpPr bwMode="auto">
            <a:xfrm>
              <a:off x="1461" y="2235"/>
              <a:ext cx="88" cy="682"/>
              <a:chOff x="262" y="1212"/>
              <a:chExt cx="98" cy="526"/>
            </a:xfrm>
          </p:grpSpPr>
          <p:sp>
            <p:nvSpPr>
              <p:cNvPr id="403461" name="Line 5"/>
              <p:cNvSpPr>
                <a:spLocks noChangeShapeType="1"/>
              </p:cNvSpPr>
              <p:nvPr/>
            </p:nvSpPr>
            <p:spPr bwMode="auto">
              <a:xfrm flipV="1">
                <a:off x="317" y="1213"/>
                <a:ext cx="0" cy="52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62" name="Line 6"/>
              <p:cNvSpPr>
                <a:spLocks noChangeShapeType="1"/>
              </p:cNvSpPr>
              <p:nvPr/>
            </p:nvSpPr>
            <p:spPr bwMode="auto">
              <a:xfrm>
                <a:off x="262" y="1212"/>
                <a:ext cx="9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grpSp>
          <p:nvGrpSpPr>
            <p:cNvPr id="17414" name="Group 7"/>
            <p:cNvGrpSpPr>
              <a:grpSpLocks/>
            </p:cNvGrpSpPr>
            <p:nvPr/>
          </p:nvGrpSpPr>
          <p:grpSpPr bwMode="auto">
            <a:xfrm>
              <a:off x="3480" y="971"/>
              <a:ext cx="89" cy="682"/>
              <a:chOff x="262" y="1212"/>
              <a:chExt cx="98" cy="526"/>
            </a:xfrm>
          </p:grpSpPr>
          <p:sp>
            <p:nvSpPr>
              <p:cNvPr id="403464" name="Line 8"/>
              <p:cNvSpPr>
                <a:spLocks noChangeShapeType="1"/>
              </p:cNvSpPr>
              <p:nvPr/>
            </p:nvSpPr>
            <p:spPr bwMode="auto">
              <a:xfrm flipV="1">
                <a:off x="312" y="1213"/>
                <a:ext cx="0" cy="5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65" name="Line 9"/>
              <p:cNvSpPr>
                <a:spLocks noChangeShapeType="1"/>
              </p:cNvSpPr>
              <p:nvPr/>
            </p:nvSpPr>
            <p:spPr bwMode="auto">
              <a:xfrm>
                <a:off x="262" y="1212"/>
                <a:ext cx="9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grpSp>
          <p:nvGrpSpPr>
            <p:cNvPr id="17415" name="Group 10"/>
            <p:cNvGrpSpPr>
              <a:grpSpLocks/>
            </p:cNvGrpSpPr>
            <p:nvPr/>
          </p:nvGrpSpPr>
          <p:grpSpPr bwMode="auto">
            <a:xfrm>
              <a:off x="4473" y="960"/>
              <a:ext cx="89" cy="681"/>
              <a:chOff x="262" y="1212"/>
              <a:chExt cx="98" cy="526"/>
            </a:xfrm>
          </p:grpSpPr>
          <p:sp>
            <p:nvSpPr>
              <p:cNvPr id="403467" name="Line 11"/>
              <p:cNvSpPr>
                <a:spLocks noChangeShapeType="1"/>
              </p:cNvSpPr>
              <p:nvPr/>
            </p:nvSpPr>
            <p:spPr bwMode="auto">
              <a:xfrm flipV="1">
                <a:off x="312" y="1213"/>
                <a:ext cx="0" cy="5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68" name="Line 12"/>
              <p:cNvSpPr>
                <a:spLocks noChangeShapeType="1"/>
              </p:cNvSpPr>
              <p:nvPr/>
            </p:nvSpPr>
            <p:spPr bwMode="auto">
              <a:xfrm>
                <a:off x="262" y="1212"/>
                <a:ext cx="9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25598" tIns="12799" rIns="25598" bIns="12799">
                <a:spAutoFit/>
              </a:bodyPr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</p:grpSp>
        <p:grpSp>
          <p:nvGrpSpPr>
            <p:cNvPr id="17416" name="Group 13"/>
            <p:cNvGrpSpPr>
              <a:grpSpLocks/>
            </p:cNvGrpSpPr>
            <p:nvPr/>
          </p:nvGrpSpPr>
          <p:grpSpPr bwMode="auto">
            <a:xfrm>
              <a:off x="656" y="742"/>
              <a:ext cx="4393" cy="2904"/>
              <a:chOff x="656" y="742"/>
              <a:chExt cx="4393" cy="2904"/>
            </a:xfrm>
          </p:grpSpPr>
          <p:sp>
            <p:nvSpPr>
              <p:cNvPr id="403470" name="Rectangle 14"/>
              <p:cNvSpPr>
                <a:spLocks noChangeArrowheads="1"/>
              </p:cNvSpPr>
              <p:nvPr/>
            </p:nvSpPr>
            <p:spPr bwMode="auto">
              <a:xfrm>
                <a:off x="1190" y="2720"/>
                <a:ext cx="633" cy="442"/>
              </a:xfrm>
              <a:prstGeom prst="rect">
                <a:avLst/>
              </a:prstGeom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it-IT" altLang="it-IT" sz="26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71" name="Rectangle 15"/>
              <p:cNvSpPr>
                <a:spLocks noChangeArrowheads="1"/>
              </p:cNvSpPr>
              <p:nvPr/>
            </p:nvSpPr>
            <p:spPr bwMode="auto">
              <a:xfrm>
                <a:off x="3214" y="1357"/>
                <a:ext cx="634" cy="1800"/>
              </a:xfrm>
              <a:prstGeom prst="rect">
                <a:avLst/>
              </a:prstGeom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it-IT" altLang="it-IT" sz="26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72" name="Rectangle 16"/>
              <p:cNvSpPr>
                <a:spLocks noChangeArrowheads="1"/>
              </p:cNvSpPr>
              <p:nvPr/>
            </p:nvSpPr>
            <p:spPr bwMode="auto">
              <a:xfrm>
                <a:off x="4223" y="1357"/>
                <a:ext cx="633" cy="1800"/>
              </a:xfrm>
              <a:prstGeom prst="rect">
                <a:avLst/>
              </a:prstGeom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5000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1113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84764" tIns="42381" rIns="84764" bIns="42381"/>
              <a:lstStyle>
                <a:lvl1pPr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47725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477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endParaRPr lang="it-IT" altLang="it-IT" sz="26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73" name="Line 17"/>
              <p:cNvSpPr>
                <a:spLocks noChangeShapeType="1"/>
              </p:cNvSpPr>
              <p:nvPr/>
            </p:nvSpPr>
            <p:spPr bwMode="auto">
              <a:xfrm>
                <a:off x="1006" y="820"/>
                <a:ext cx="1" cy="2342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4" name="Line 18"/>
              <p:cNvSpPr>
                <a:spLocks noChangeShapeType="1"/>
              </p:cNvSpPr>
              <p:nvPr/>
            </p:nvSpPr>
            <p:spPr bwMode="auto">
              <a:xfrm>
                <a:off x="962" y="3162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5" name="Line 19"/>
              <p:cNvSpPr>
                <a:spLocks noChangeShapeType="1"/>
              </p:cNvSpPr>
              <p:nvPr/>
            </p:nvSpPr>
            <p:spPr bwMode="auto">
              <a:xfrm>
                <a:off x="962" y="2690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6" name="Line 20"/>
              <p:cNvSpPr>
                <a:spLocks noChangeShapeType="1"/>
              </p:cNvSpPr>
              <p:nvPr/>
            </p:nvSpPr>
            <p:spPr bwMode="auto">
              <a:xfrm>
                <a:off x="962" y="2221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7" name="Line 21"/>
              <p:cNvSpPr>
                <a:spLocks noChangeShapeType="1"/>
              </p:cNvSpPr>
              <p:nvPr/>
            </p:nvSpPr>
            <p:spPr bwMode="auto">
              <a:xfrm>
                <a:off x="962" y="1755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8" name="Line 22"/>
              <p:cNvSpPr>
                <a:spLocks noChangeShapeType="1"/>
              </p:cNvSpPr>
              <p:nvPr/>
            </p:nvSpPr>
            <p:spPr bwMode="auto">
              <a:xfrm>
                <a:off x="962" y="1291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79" name="Line 23"/>
              <p:cNvSpPr>
                <a:spLocks noChangeShapeType="1"/>
              </p:cNvSpPr>
              <p:nvPr/>
            </p:nvSpPr>
            <p:spPr bwMode="auto">
              <a:xfrm>
                <a:off x="962" y="820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0" name="Line 24"/>
              <p:cNvSpPr>
                <a:spLocks noChangeShapeType="1"/>
              </p:cNvSpPr>
              <p:nvPr/>
            </p:nvSpPr>
            <p:spPr bwMode="auto">
              <a:xfrm>
                <a:off x="1006" y="3162"/>
                <a:ext cx="4042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1" name="Line 25"/>
              <p:cNvSpPr>
                <a:spLocks noChangeShapeType="1"/>
              </p:cNvSpPr>
              <p:nvPr/>
            </p:nvSpPr>
            <p:spPr bwMode="auto">
              <a:xfrm flipV="1">
                <a:off x="1006" y="3162"/>
                <a:ext cx="1" cy="4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2" name="Line 26"/>
              <p:cNvSpPr>
                <a:spLocks noChangeShapeType="1"/>
              </p:cNvSpPr>
              <p:nvPr/>
            </p:nvSpPr>
            <p:spPr bwMode="auto">
              <a:xfrm flipV="1">
                <a:off x="2014" y="3162"/>
                <a:ext cx="1" cy="4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3" name="Line 27"/>
              <p:cNvSpPr>
                <a:spLocks noChangeShapeType="1"/>
              </p:cNvSpPr>
              <p:nvPr/>
            </p:nvSpPr>
            <p:spPr bwMode="auto">
              <a:xfrm flipV="1">
                <a:off x="3030" y="3162"/>
                <a:ext cx="1" cy="4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4" name="Line 28"/>
              <p:cNvSpPr>
                <a:spLocks noChangeShapeType="1"/>
              </p:cNvSpPr>
              <p:nvPr/>
            </p:nvSpPr>
            <p:spPr bwMode="auto">
              <a:xfrm flipV="1">
                <a:off x="4039" y="3162"/>
                <a:ext cx="1" cy="4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5" name="Line 29"/>
              <p:cNvSpPr>
                <a:spLocks noChangeShapeType="1"/>
              </p:cNvSpPr>
              <p:nvPr/>
            </p:nvSpPr>
            <p:spPr bwMode="auto">
              <a:xfrm flipV="1">
                <a:off x="5048" y="3162"/>
                <a:ext cx="1" cy="4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3486" name="Rectangle 30"/>
              <p:cNvSpPr>
                <a:spLocks noChangeArrowheads="1"/>
              </p:cNvSpPr>
              <p:nvPr/>
            </p:nvSpPr>
            <p:spPr bwMode="auto">
              <a:xfrm>
                <a:off x="818" y="3083"/>
                <a:ext cx="9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87" name="Rectangle 31"/>
              <p:cNvSpPr>
                <a:spLocks noChangeArrowheads="1"/>
              </p:cNvSpPr>
              <p:nvPr/>
            </p:nvSpPr>
            <p:spPr bwMode="auto">
              <a:xfrm>
                <a:off x="737" y="2612"/>
                <a:ext cx="1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20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88" name="Rectangle 32"/>
              <p:cNvSpPr>
                <a:spLocks noChangeArrowheads="1"/>
              </p:cNvSpPr>
              <p:nvPr/>
            </p:nvSpPr>
            <p:spPr bwMode="auto">
              <a:xfrm>
                <a:off x="737" y="2148"/>
                <a:ext cx="1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40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89" name="Rectangle 33"/>
              <p:cNvSpPr>
                <a:spLocks noChangeArrowheads="1"/>
              </p:cNvSpPr>
              <p:nvPr/>
            </p:nvSpPr>
            <p:spPr bwMode="auto">
              <a:xfrm>
                <a:off x="737" y="1677"/>
                <a:ext cx="1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60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0" name="Rectangle 34"/>
              <p:cNvSpPr>
                <a:spLocks noChangeArrowheads="1"/>
              </p:cNvSpPr>
              <p:nvPr/>
            </p:nvSpPr>
            <p:spPr bwMode="auto">
              <a:xfrm>
                <a:off x="737" y="1213"/>
                <a:ext cx="1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80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1" name="Rectangle 35"/>
              <p:cNvSpPr>
                <a:spLocks noChangeArrowheads="1"/>
              </p:cNvSpPr>
              <p:nvPr/>
            </p:nvSpPr>
            <p:spPr bwMode="auto">
              <a:xfrm>
                <a:off x="656" y="742"/>
                <a:ext cx="27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100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2" name="Rectangle 36"/>
              <p:cNvSpPr>
                <a:spLocks noChangeArrowheads="1"/>
              </p:cNvSpPr>
              <p:nvPr/>
            </p:nvSpPr>
            <p:spPr bwMode="auto">
              <a:xfrm>
                <a:off x="1155" y="3282"/>
                <a:ext cx="7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prn BDP/S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3" name="Rectangle 37"/>
              <p:cNvSpPr>
                <a:spLocks noChangeArrowheads="1"/>
              </p:cNvSpPr>
              <p:nvPr/>
            </p:nvSpPr>
            <p:spPr bwMode="auto">
              <a:xfrm>
                <a:off x="2342" y="3282"/>
                <a:ext cx="41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prn S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4" name="Rectangle 38"/>
              <p:cNvSpPr>
                <a:spLocks noChangeArrowheads="1"/>
              </p:cNvSpPr>
              <p:nvPr/>
            </p:nvSpPr>
            <p:spPr bwMode="auto">
              <a:xfrm>
                <a:off x="3115" y="3282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regular BDP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5" name="Rectangle 39"/>
              <p:cNvSpPr>
                <a:spLocks noChangeArrowheads="1"/>
              </p:cNvSpPr>
              <p:nvPr/>
            </p:nvSpPr>
            <p:spPr bwMode="auto">
              <a:xfrm>
                <a:off x="4300" y="3282"/>
                <a:ext cx="54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regular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403496" name="Rectangle 40"/>
              <p:cNvSpPr>
                <a:spLocks noChangeArrowheads="1"/>
              </p:cNvSpPr>
              <p:nvPr/>
            </p:nvSpPr>
            <p:spPr bwMode="auto">
              <a:xfrm>
                <a:off x="4329" y="3452"/>
                <a:ext cx="49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688975" indent="-265113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060450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84313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08175" indent="-212725" defTabSz="8175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3653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225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2797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36975" indent="-212725" defTabSz="8175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it-IT" sz="20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  <a:cs typeface="+mn-cs"/>
                  </a:rPr>
                  <a:t>BDP/S</a:t>
                </a:r>
                <a:endParaRPr lang="it-IT" altLang="it-IT" sz="39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403497" name="Freeform 41"/>
            <p:cNvSpPr>
              <a:spLocks/>
            </p:cNvSpPr>
            <p:nvPr/>
          </p:nvSpPr>
          <p:spPr bwMode="auto">
            <a:xfrm>
              <a:off x="1497" y="838"/>
              <a:ext cx="2037" cy="268"/>
            </a:xfrm>
            <a:custGeom>
              <a:avLst/>
              <a:gdLst>
                <a:gd name="T0" fmla="*/ 1 w 4512"/>
                <a:gd name="T1" fmla="*/ 152 h 152"/>
                <a:gd name="T2" fmla="*/ 0 w 4512"/>
                <a:gd name="T3" fmla="*/ 0 h 152"/>
                <a:gd name="T4" fmla="*/ 4512 w 4512"/>
                <a:gd name="T5" fmla="*/ 0 h 152"/>
                <a:gd name="T6" fmla="*/ 4512 w 4512"/>
                <a:gd name="T7" fmla="*/ 144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12"/>
                <a:gd name="T13" fmla="*/ 0 h 152"/>
                <a:gd name="T14" fmla="*/ 4512 w 4512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12" h="152">
                  <a:moveTo>
                    <a:pt x="1" y="152"/>
                  </a:moveTo>
                  <a:lnTo>
                    <a:pt x="0" y="0"/>
                  </a:lnTo>
                  <a:lnTo>
                    <a:pt x="4512" y="0"/>
                  </a:lnTo>
                  <a:lnTo>
                    <a:pt x="4512" y="144"/>
                  </a:ln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3729" tIns="11864" rIns="23729" bIns="11864">
              <a:spAutoFit/>
            </a:bodyPr>
            <a:lstStyle>
              <a:lvl1pPr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it-IT" altLang="it-IT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03498" name="Freeform 42"/>
            <p:cNvSpPr>
              <a:spLocks/>
            </p:cNvSpPr>
            <p:nvPr/>
          </p:nvSpPr>
          <p:spPr bwMode="auto">
            <a:xfrm>
              <a:off x="1497" y="637"/>
              <a:ext cx="3031" cy="268"/>
            </a:xfrm>
            <a:custGeom>
              <a:avLst/>
              <a:gdLst>
                <a:gd name="T0" fmla="*/ 1 w 6715"/>
                <a:gd name="T1" fmla="*/ 142 h 144"/>
                <a:gd name="T2" fmla="*/ 0 w 6715"/>
                <a:gd name="T3" fmla="*/ 0 h 144"/>
                <a:gd name="T4" fmla="*/ 6715 w 6715"/>
                <a:gd name="T5" fmla="*/ 0 h 144"/>
                <a:gd name="T6" fmla="*/ 6715 w 6715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15"/>
                <a:gd name="T13" fmla="*/ 0 h 144"/>
                <a:gd name="T14" fmla="*/ 6715 w 6715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15" h="144">
                  <a:moveTo>
                    <a:pt x="1" y="142"/>
                  </a:moveTo>
                  <a:lnTo>
                    <a:pt x="0" y="0"/>
                  </a:lnTo>
                  <a:lnTo>
                    <a:pt x="6715" y="0"/>
                  </a:lnTo>
                  <a:lnTo>
                    <a:pt x="6715" y="144"/>
                  </a:ln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3729" tIns="11864" rIns="23729" bIns="11864">
              <a:spAutoFit/>
            </a:bodyPr>
            <a:lstStyle>
              <a:lvl1pPr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8477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8477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it-IT" altLang="it-IT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403499" name="Text Box 43"/>
            <p:cNvSpPr txBox="1">
              <a:spLocks noChangeArrowheads="1"/>
            </p:cNvSpPr>
            <p:nvPr/>
          </p:nvSpPr>
          <p:spPr bwMode="auto">
            <a:xfrm>
              <a:off x="1497" y="703"/>
              <a:ext cx="20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14" tIns="13707" rIns="27414" bIns="13707">
              <a:spAutoFit/>
            </a:bodyPr>
            <a:lstStyle>
              <a:lvl1pPr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 sz="20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rPr>
                <a:t>**</a:t>
              </a:r>
            </a:p>
          </p:txBody>
        </p:sp>
        <p:sp>
          <p:nvSpPr>
            <p:cNvPr id="403500" name="Text Box 44"/>
            <p:cNvSpPr txBox="1">
              <a:spLocks noChangeArrowheads="1"/>
            </p:cNvSpPr>
            <p:nvPr/>
          </p:nvSpPr>
          <p:spPr bwMode="auto">
            <a:xfrm>
              <a:off x="1497" y="508"/>
              <a:ext cx="3031" cy="2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14" tIns="13707" rIns="27414" bIns="13707">
              <a:spAutoFit/>
            </a:bodyPr>
            <a:lstStyle>
              <a:lvl1pPr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5175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5175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altLang="it-IT" sz="200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rPr>
                <a:t>**</a:t>
              </a:r>
            </a:p>
          </p:txBody>
        </p:sp>
        <p:sp>
          <p:nvSpPr>
            <p:cNvPr id="403501" name="Text Box 45"/>
            <p:cNvSpPr txBox="1">
              <a:spLocks noChangeArrowheads="1"/>
            </p:cNvSpPr>
            <p:nvPr/>
          </p:nvSpPr>
          <p:spPr bwMode="auto">
            <a:xfrm rot="16200000">
              <a:off x="116" y="1886"/>
              <a:ext cx="764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931" tIns="48964" rIns="97931" bIns="48964">
              <a:spAutoFit/>
            </a:bodyPr>
            <a:lstStyle>
              <a:lvl1pPr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8975" indent="-265113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60450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4313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08175" indent="-212725" defTabSz="81756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653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25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797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36975" indent="-212725" defTabSz="8175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it-IT" sz="21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+mn-cs"/>
                </a:rPr>
                <a:t>mg</a:t>
              </a:r>
              <a:endParaRPr lang="it-IT" altLang="it-IT" sz="4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435694" name="Rectangle 46"/>
          <p:cNvSpPr>
            <a:spLocks noChangeArrowheads="1"/>
          </p:cNvSpPr>
          <p:nvPr/>
        </p:nvSpPr>
        <p:spPr bwMode="auto">
          <a:xfrm>
            <a:off x="0" y="0"/>
            <a:ext cx="9144000" cy="94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52" tIns="42376" rIns="84752" bIns="42376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CUMULATIVE DOSE OF BECLOMETHASONE (BDP)</a:t>
            </a: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0" y="6462714"/>
            <a:ext cx="9144000" cy="6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6" tIns="42330" rIns="84666" bIns="42330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1800" b="1" i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Papi et al, N Engl J Med 2007;356; 2040-2052</a:t>
            </a:r>
          </a:p>
          <a:p>
            <a:pPr algn="r" eaLnBrk="1" hangingPunct="1">
              <a:defRPr/>
            </a:pPr>
            <a:endParaRPr lang="it-IT" altLang="it-IT" sz="2000" b="1" i="1" dirty="0" smtClean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36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133350"/>
            <a:ext cx="8923867" cy="1219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84666" tIns="42330" rIns="84666" bIns="42330">
            <a:noAutofit/>
          </a:bodyPr>
          <a:lstStyle/>
          <a:p>
            <a:pPr eaLnBrk="1" hangingPunct="1">
              <a:defRPr/>
            </a:pPr>
            <a:r>
              <a:rPr lang="en-US" altLang="it-IT" sz="2800" b="1" dirty="0" smtClean="0">
                <a:solidFill>
                  <a:srgbClr val="FFFF00"/>
                </a:solidFill>
                <a:latin typeface="Comic Sans MS" pitchFamily="66" charset="0"/>
              </a:rPr>
              <a:t>Randomised controlled trial if inhaled corticosteroid/fast-onset LABA reliever therapy in mild asthma</a:t>
            </a:r>
            <a:endParaRPr lang="it-IT" altLang="it-IT" sz="2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75587" name="Text Box 3"/>
          <p:cNvSpPr txBox="1">
            <a:spLocks noChangeArrowheads="1"/>
          </p:cNvSpPr>
          <p:nvPr/>
        </p:nvSpPr>
        <p:spPr bwMode="auto">
          <a:xfrm>
            <a:off x="0" y="6462714"/>
            <a:ext cx="9144000" cy="7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6" tIns="42330" rIns="84666" bIns="42330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it-IT" sz="1800" b="1" i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Beasly</a:t>
            </a:r>
            <a:r>
              <a:rPr lang="en-US" altLang="it-IT" sz="1800" b="1" i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R et al, ERJ February  </a:t>
            </a:r>
            <a:r>
              <a:rPr lang="it-IT" altLang="it-IT" sz="1800" b="1" i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2016</a:t>
            </a:r>
          </a:p>
          <a:p>
            <a:pPr algn="r" eaLnBrk="1" hangingPunct="1">
              <a:defRPr/>
            </a:pPr>
            <a:endParaRPr lang="it-IT" altLang="it-IT" b="1" i="1" dirty="0" smtClean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475588" name="Rectangle 4"/>
          <p:cNvSpPr>
            <a:spLocks noChangeArrowheads="1"/>
          </p:cNvSpPr>
          <p:nvPr/>
        </p:nvSpPr>
        <p:spPr bwMode="auto">
          <a:xfrm>
            <a:off x="667456" y="1773238"/>
            <a:ext cx="7809089" cy="34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666" tIns="42330" rIns="84666" bIns="42330">
            <a:spAutoFit/>
          </a:bodyPr>
          <a:lstStyle>
            <a:lvl1pPr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8975" indent="-265113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0450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84313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08175" indent="-212725" defTabSz="8461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653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25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97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36975" indent="-212725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en-US" alt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The Novel START trial will investigate the efficacy and safety of ICS/fast-onset LABA as sole reliever therapy in pts with intermittent or mild persistent asthma.</a:t>
            </a:r>
          </a:p>
          <a:p>
            <a:pPr algn="just">
              <a:defRPr/>
            </a:pPr>
            <a:endParaRPr lang="en-US" altLang="it-IT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>
              <a:defRPr/>
            </a:pPr>
            <a:r>
              <a:rPr lang="en-US" alt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Primary aim: compare efficacy *BUD/FORM with:</a:t>
            </a:r>
          </a:p>
          <a:p>
            <a:pPr algn="just">
              <a:defRPr/>
            </a:pPr>
            <a:endParaRPr lang="en-US" alt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SABA reliever therapy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Maintenance ICS plus SABA</a:t>
            </a:r>
            <a:endParaRPr lang="it-IT" alt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>
            <a:off x="263879" y="1557338"/>
            <a:ext cx="888012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79690" y="5384800"/>
            <a:ext cx="63337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*N° of exacerbations per patient x year</a:t>
            </a:r>
          </a:p>
        </p:txBody>
      </p:sp>
    </p:spTree>
    <p:extLst>
      <p:ext uri="{BB962C8B-B14F-4D97-AF65-F5344CB8AC3E}">
        <p14:creationId xmlns:p14="http://schemas.microsoft.com/office/powerpoint/2010/main" val="4166548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aspects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management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rgbClr val="FFFFFF"/>
                </a:solidFill>
              </a:rPr>
              <a:t>Confirming</a:t>
            </a:r>
            <a:r>
              <a:rPr lang="it-IT" altLang="it-IT" b="1" dirty="0" smtClean="0">
                <a:solidFill>
                  <a:srgbClr val="FFFFFF"/>
                </a:solidFill>
              </a:rPr>
              <a:t> the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importance</a:t>
            </a:r>
            <a:r>
              <a:rPr lang="it-IT" altLang="it-IT" b="1" dirty="0" smtClean="0">
                <a:solidFill>
                  <a:srgbClr val="FFFFFF"/>
                </a:solidFill>
              </a:rPr>
              <a:t> of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maintenance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therapy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Except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mild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endParaRPr lang="it-IT" altLang="it-IT" b="1" dirty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Major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role</a:t>
            </a:r>
            <a:r>
              <a:rPr lang="it-IT" altLang="it-IT" b="1" dirty="0" smtClean="0">
                <a:solidFill>
                  <a:srgbClr val="FFFFFF"/>
                </a:solidFill>
              </a:rPr>
              <a:t> of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combination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therapy</a:t>
            </a:r>
            <a:r>
              <a:rPr lang="it-IT" altLang="it-IT" b="1" dirty="0" smtClean="0">
                <a:solidFill>
                  <a:srgbClr val="FFFFFF"/>
                </a:solidFill>
              </a:rPr>
              <a:t> (LABA/ICS)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Major focus on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step-up</a:t>
            </a:r>
            <a:r>
              <a:rPr lang="it-IT" altLang="it-IT" b="1" dirty="0" smtClean="0">
                <a:solidFill>
                  <a:srgbClr val="FFFFFF"/>
                </a:solidFill>
              </a:rPr>
              <a:t> and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step</a:t>
            </a:r>
            <a:r>
              <a:rPr lang="it-IT" altLang="it-IT" b="1" dirty="0" smtClean="0">
                <a:solidFill>
                  <a:srgbClr val="FFFFFF"/>
                </a:solidFill>
              </a:rPr>
              <a:t>-down</a:t>
            </a:r>
          </a:p>
          <a:p>
            <a:r>
              <a:rPr lang="it-IT" altLang="it-IT" b="1" dirty="0" smtClean="0">
                <a:solidFill>
                  <a:schemeClr val="accent5"/>
                </a:solidFill>
              </a:rPr>
              <a:t>Using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different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strategy</a:t>
            </a:r>
            <a:r>
              <a:rPr lang="it-IT" altLang="it-IT" b="1" dirty="0" smtClean="0">
                <a:solidFill>
                  <a:schemeClr val="accent5"/>
                </a:solidFill>
              </a:rPr>
              <a:t> for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assessing</a:t>
            </a:r>
            <a:r>
              <a:rPr lang="it-IT" altLang="it-IT" b="1" dirty="0" smtClean="0">
                <a:solidFill>
                  <a:schemeClr val="accent5"/>
                </a:solidFill>
              </a:rPr>
              <a:t> and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maintaining</a:t>
            </a:r>
            <a:r>
              <a:rPr lang="it-IT" altLang="it-IT" b="1" dirty="0" smtClean="0">
                <a:solidFill>
                  <a:schemeClr val="accent5"/>
                </a:solidFill>
              </a:rPr>
              <a:t> the control</a:t>
            </a: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Monitoring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symptoms</a:t>
            </a:r>
            <a:r>
              <a:rPr lang="it-IT" altLang="it-IT" b="1" dirty="0" smtClean="0">
                <a:solidFill>
                  <a:schemeClr val="accent5"/>
                </a:solidFill>
              </a:rPr>
              <a:t>, PEF and/or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inflammation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r>
              <a:rPr lang="it-IT" altLang="it-IT" b="1" dirty="0" smtClean="0">
                <a:solidFill>
                  <a:schemeClr val="accent5"/>
                </a:solidFill>
              </a:rPr>
              <a:t>Focus on severe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asthma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tiotropium</a:t>
            </a:r>
            <a:r>
              <a:rPr lang="it-IT" altLang="it-IT" b="1" dirty="0" smtClean="0">
                <a:solidFill>
                  <a:schemeClr val="accent5"/>
                </a:solidFill>
              </a:rPr>
              <a:t> (triple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r>
              <a:rPr lang="it-IT" altLang="it-IT" b="1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omalizumab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new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biologics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5360" y="274638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Regular treatment with ICS or </a:t>
            </a:r>
            <a:r>
              <a:rPr lang="it-IT" sz="3200" b="1" dirty="0" err="1" smtClean="0">
                <a:solidFill>
                  <a:srgbClr val="FFFF00"/>
                </a:solidFill>
              </a:rPr>
              <a:t>combinations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is</a:t>
            </a:r>
            <a:r>
              <a:rPr lang="it-IT" sz="3200" b="1" dirty="0" smtClean="0">
                <a:solidFill>
                  <a:srgbClr val="FFFF00"/>
                </a:solidFill>
              </a:rPr>
              <a:t> the </a:t>
            </a:r>
            <a:r>
              <a:rPr lang="it-IT" sz="3200" b="1" dirty="0" err="1" smtClean="0">
                <a:solidFill>
                  <a:srgbClr val="FFFF00"/>
                </a:solidFill>
              </a:rPr>
              <a:t>recommended</a:t>
            </a:r>
            <a:r>
              <a:rPr lang="it-IT" sz="3200" b="1" dirty="0" smtClean="0">
                <a:solidFill>
                  <a:srgbClr val="FFFF00"/>
                </a:solidFill>
              </a:rPr>
              <a:t>  treatment in </a:t>
            </a:r>
            <a:r>
              <a:rPr lang="it-IT" sz="3200" b="1" dirty="0" err="1" smtClean="0">
                <a:solidFill>
                  <a:srgbClr val="FFFF00"/>
                </a:solidFill>
              </a:rPr>
              <a:t>almost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all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treatments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steps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2" y="2011680"/>
            <a:ext cx="8393016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767840" y="3672840"/>
            <a:ext cx="175260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318760" y="4587240"/>
            <a:ext cx="292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96863"/>
            <a:ext cx="8553450" cy="4556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latin typeface="+mn-lt"/>
              </a:rPr>
              <a:t>ICS/LABA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+mn-lt"/>
              </a:rPr>
              <a:t>combination</a:t>
            </a:r>
            <a:r>
              <a:rPr lang="it-IT" altLang="it-IT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+mn-lt"/>
              </a:rPr>
              <a:t>therapy</a:t>
            </a:r>
            <a:endParaRPr lang="it-IT" altLang="it-IT" sz="28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22400"/>
            <a:ext cx="8580438" cy="488632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2200" b="1" dirty="0" smtClean="0">
                <a:solidFill>
                  <a:schemeClr val="bg1"/>
                </a:solidFill>
                <a:effectLst/>
              </a:rPr>
              <a:t> ICS/LABA </a:t>
            </a: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combinations</a:t>
            </a:r>
            <a:endParaRPr lang="it-IT" altLang="it-IT" sz="2200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propionate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salmeterol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MDI and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standard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Budesonide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Single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BDP/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MDI and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Single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propionate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 MDI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standard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furoate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vilanterol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once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daily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5000"/>
              </a:lnSpc>
            </a:pPr>
            <a:endParaRPr lang="it-IT" altLang="it-IT" sz="2200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5000"/>
              </a:lnSpc>
            </a:pP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2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indications</a:t>
            </a:r>
            <a:endParaRPr lang="it-IT" altLang="it-IT" sz="1800" b="1" dirty="0" smtClean="0">
              <a:solidFill>
                <a:schemeClr val="bg1"/>
              </a:solidFill>
              <a:effectLst/>
            </a:endParaRPr>
          </a:p>
          <a:p>
            <a:pPr lvl="1">
              <a:lnSpc>
                <a:spcPct val="85000"/>
              </a:lnSpc>
            </a:pP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Traditional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treatment vs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maintenance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and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reliever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treatment</a:t>
            </a:r>
          </a:p>
          <a:p>
            <a:pPr lvl="1">
              <a:lnSpc>
                <a:spcPct val="85000"/>
              </a:lnSpc>
            </a:pP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severity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192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1619250" y="44450"/>
            <a:ext cx="62563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>
                <a:solidFill>
                  <a:srgbClr val="FFFF00"/>
                </a:solidFill>
              </a:rPr>
              <a:t>FP/F combination: </a:t>
            </a:r>
          </a:p>
          <a:p>
            <a:pPr algn="ctr"/>
            <a:r>
              <a:rPr lang="it-IT" altLang="it-IT">
                <a:solidFill>
                  <a:srgbClr val="FFFF00"/>
                </a:solidFill>
              </a:rPr>
              <a:t>comparison with monocomponents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96975"/>
            <a:ext cx="7324725" cy="5048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18053" y="643890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err="1" smtClean="0">
                <a:solidFill>
                  <a:schemeClr val="bg1"/>
                </a:solidFill>
              </a:rPr>
              <a:t>Latorre</a:t>
            </a:r>
            <a:r>
              <a:rPr lang="it-IT" sz="1800" b="1" dirty="0" smtClean="0">
                <a:solidFill>
                  <a:schemeClr val="bg1"/>
                </a:solidFill>
              </a:rPr>
              <a:t> et al, </a:t>
            </a:r>
            <a:r>
              <a:rPr lang="it-IT" sz="1800" b="1" dirty="0" err="1" smtClean="0">
                <a:solidFill>
                  <a:schemeClr val="bg1"/>
                </a:solidFill>
              </a:rPr>
              <a:t>Pulm</a:t>
            </a:r>
            <a:r>
              <a:rPr lang="it-IT" sz="1800" b="1" dirty="0" smtClean="0">
                <a:solidFill>
                  <a:schemeClr val="bg1"/>
                </a:solidFill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</a:rPr>
              <a:t>Pharm</a:t>
            </a:r>
            <a:r>
              <a:rPr lang="it-IT" sz="1800" b="1" dirty="0" smtClean="0">
                <a:solidFill>
                  <a:schemeClr val="bg1"/>
                </a:solidFill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</a:rPr>
              <a:t>Ther</a:t>
            </a:r>
            <a:r>
              <a:rPr lang="it-IT" sz="1800" b="1" dirty="0" smtClean="0">
                <a:solidFill>
                  <a:schemeClr val="bg1"/>
                </a:solidFill>
              </a:rPr>
              <a:t> 2015</a:t>
            </a:r>
            <a:endParaRPr lang="it-I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58611" y="50799"/>
            <a:ext cx="8503920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Efficacy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tolerability of FF/VI 184/22 (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high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strenght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 </a:t>
            </a:r>
            <a:b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 asthma: </a:t>
            </a: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drop out for lack of efficacy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 r="36748"/>
          <a:stretch>
            <a:fillRect/>
          </a:stretch>
        </p:blipFill>
        <p:spPr bwMode="auto">
          <a:xfrm>
            <a:off x="1872753" y="1457505"/>
            <a:ext cx="5040655" cy="389035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5730" y="5465083"/>
            <a:ext cx="7903029" cy="58477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lvl="0" indent="-177800" algn="just">
              <a:buClr>
                <a:schemeClr val="accent1"/>
              </a:buClr>
              <a:buSzPct val="120000"/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Durante le 24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settimane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trattamento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un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numero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inferiore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pazienti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trattati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con FF/VI è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uscito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dallo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studio (3%)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rispetto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quanto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successo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bracci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trattati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con FF (11%) e FP (9%)</a:t>
            </a:r>
            <a:endParaRPr lang="it-IT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3836" y="6452810"/>
            <a:ext cx="5764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cs typeface="Calibri" pitchFamily="34" charset="0"/>
              </a:rPr>
              <a:t>O’Byrne et al;  </a:t>
            </a:r>
            <a:r>
              <a:rPr lang="pt-BR" sz="1800" b="1" dirty="0" smtClean="0">
                <a:solidFill>
                  <a:schemeClr val="bg1"/>
                </a:solidFill>
                <a:cs typeface="Calibri" pitchFamily="34" charset="0"/>
              </a:rPr>
              <a:t>Eur Respir J. 2014</a:t>
            </a:r>
            <a:endParaRPr lang="it-IT" sz="1800" b="1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8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7162800" cy="11430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Role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combination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therapy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44675"/>
            <a:ext cx="8364538" cy="41544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50825" y="2060575"/>
            <a:ext cx="8562975" cy="5762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50825" y="4652963"/>
            <a:ext cx="8562975" cy="863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pic>
        <p:nvPicPr>
          <p:cNvPr id="8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</p:spTree>
    <p:extLst>
      <p:ext uri="{BB962C8B-B14F-4D97-AF65-F5344CB8AC3E}">
        <p14:creationId xmlns:p14="http://schemas.microsoft.com/office/powerpoint/2010/main" val="5155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837"/>
            <a:ext cx="6903720" cy="26110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4" y="2806285"/>
            <a:ext cx="6241732" cy="38846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58100" y="2381250"/>
            <a:ext cx="137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ERJ, 2015</a:t>
            </a:r>
            <a:endParaRPr lang="it-I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206375"/>
            <a:ext cx="8426450" cy="1166813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“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Maintenance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and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reliever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”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strategy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reduces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asthma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exacerbations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,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as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well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as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or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better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than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traditional</a:t>
            </a:r>
            <a:r>
              <a:rPr lang="it-IT" alt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cs typeface="Arial" charset="0"/>
              </a:rPr>
              <a:t>strategies</a:t>
            </a:r>
            <a:endParaRPr lang="it-IT" altLang="it-IT" sz="2800" b="1" dirty="0" smtClean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035175"/>
            <a:ext cx="8723312" cy="3576638"/>
          </a:xfrm>
          <a:noFill/>
          <a:ln w="38100">
            <a:solidFill>
              <a:srgbClr val="33CCFF"/>
            </a:solidFill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87925" y="6221413"/>
            <a:ext cx="29686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Tx/>
              <a:buFontTx/>
              <a:buNone/>
            </a:pPr>
            <a:r>
              <a:rPr lang="it-IT" altLang="it-IT" sz="1800" i="1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Humbert et al, Allergy 2008</a:t>
            </a: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6804025" y="2492375"/>
            <a:ext cx="936625" cy="33845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0339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5" y="137160"/>
            <a:ext cx="6796904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48" y="1615441"/>
            <a:ext cx="1777217" cy="3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" y="2530793"/>
            <a:ext cx="4295775" cy="30765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24" y="2530793"/>
            <a:ext cx="4363502" cy="35194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412480" y="2804160"/>
            <a:ext cx="320040" cy="1264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412480" y="4419600"/>
            <a:ext cx="320040" cy="1264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2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0625"/>
            <a:ext cx="6972300" cy="5334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76250"/>
            <a:ext cx="8999537" cy="504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829051" y="1827213"/>
            <a:ext cx="2647950" cy="23828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8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aspects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management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chemeClr val="accent5"/>
                </a:solidFill>
              </a:rPr>
              <a:t>Confirming</a:t>
            </a:r>
            <a:r>
              <a:rPr lang="it-IT" altLang="it-IT" b="1" dirty="0" smtClean="0">
                <a:solidFill>
                  <a:schemeClr val="accent5"/>
                </a:solidFill>
              </a:rPr>
              <a:t> the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importance</a:t>
            </a:r>
            <a:r>
              <a:rPr lang="it-IT" altLang="it-IT" b="1" dirty="0" smtClean="0">
                <a:solidFill>
                  <a:schemeClr val="accent5"/>
                </a:solidFill>
              </a:rPr>
              <a:t> of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maintenance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Except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mild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asthma</a:t>
            </a:r>
            <a:endParaRPr lang="it-IT" altLang="it-IT" b="1" dirty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smtClean="0">
                <a:solidFill>
                  <a:schemeClr val="accent5"/>
                </a:solidFill>
              </a:rPr>
              <a:t>Major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role</a:t>
            </a:r>
            <a:r>
              <a:rPr lang="it-IT" altLang="it-IT" b="1" dirty="0" smtClean="0">
                <a:solidFill>
                  <a:schemeClr val="accent5"/>
                </a:solidFill>
              </a:rPr>
              <a:t> of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combination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r>
              <a:rPr lang="it-IT" altLang="it-IT" b="1" dirty="0" smtClean="0">
                <a:solidFill>
                  <a:schemeClr val="accent5"/>
                </a:solidFill>
              </a:rPr>
              <a:t> (LABA/ICS)</a:t>
            </a:r>
          </a:p>
          <a:p>
            <a:pPr lvl="1"/>
            <a:r>
              <a:rPr lang="it-IT" altLang="it-IT" b="1" dirty="0" smtClean="0">
                <a:solidFill>
                  <a:schemeClr val="accent5"/>
                </a:solidFill>
              </a:rPr>
              <a:t>Major focus on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step-up</a:t>
            </a:r>
            <a:r>
              <a:rPr lang="it-IT" altLang="it-IT" b="1" dirty="0" smtClean="0">
                <a:solidFill>
                  <a:schemeClr val="accent5"/>
                </a:solidFill>
              </a:rPr>
              <a:t> and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step</a:t>
            </a:r>
            <a:r>
              <a:rPr lang="it-IT" altLang="it-IT" b="1" dirty="0" smtClean="0">
                <a:solidFill>
                  <a:schemeClr val="accent5"/>
                </a:solidFill>
              </a:rPr>
              <a:t>-down</a:t>
            </a: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Using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different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strategy</a:t>
            </a:r>
            <a:r>
              <a:rPr lang="it-IT" altLang="it-IT" b="1" dirty="0" smtClean="0">
                <a:solidFill>
                  <a:srgbClr val="FFFFFF"/>
                </a:solidFill>
              </a:rPr>
              <a:t> for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assessing</a:t>
            </a:r>
            <a:r>
              <a:rPr lang="it-IT" altLang="it-IT" b="1" dirty="0" smtClean="0">
                <a:solidFill>
                  <a:srgbClr val="FFFFFF"/>
                </a:solidFill>
              </a:rPr>
              <a:t> and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maintaining</a:t>
            </a:r>
            <a:r>
              <a:rPr lang="it-IT" altLang="it-IT" b="1" dirty="0" smtClean="0">
                <a:solidFill>
                  <a:srgbClr val="FFFFFF"/>
                </a:solidFill>
              </a:rPr>
              <a:t> the control</a:t>
            </a: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Monitoring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symptoms</a:t>
            </a:r>
            <a:r>
              <a:rPr lang="it-IT" altLang="it-IT" b="1" dirty="0" smtClean="0">
                <a:solidFill>
                  <a:srgbClr val="FFFFFF"/>
                </a:solidFill>
              </a:rPr>
              <a:t>, PEF and/or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inflammation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smtClean="0">
                <a:solidFill>
                  <a:schemeClr val="accent5"/>
                </a:solidFill>
              </a:rPr>
              <a:t>Focus on severe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asthma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tiotropium</a:t>
            </a:r>
            <a:r>
              <a:rPr lang="it-IT" altLang="it-IT" b="1" dirty="0" smtClean="0">
                <a:solidFill>
                  <a:schemeClr val="accent5"/>
                </a:solidFill>
              </a:rPr>
              <a:t> (triple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r>
              <a:rPr lang="it-IT" altLang="it-IT" b="1" dirty="0" smtClean="0">
                <a:solidFill>
                  <a:schemeClr val="accent5"/>
                </a:solidFill>
              </a:rPr>
              <a:t>)</a:t>
            </a: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omalizumab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Add</a:t>
            </a:r>
            <a:r>
              <a:rPr lang="it-IT" altLang="it-IT" b="1" dirty="0" smtClean="0">
                <a:solidFill>
                  <a:schemeClr val="accent5"/>
                </a:solidFill>
              </a:rPr>
              <a:t> new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biologics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95288" y="5445125"/>
            <a:ext cx="25130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solidFill>
                  <a:srgbClr val="FFFFFF"/>
                </a:solidFill>
              </a:rPr>
              <a:t>Green et al, Lancet 2002</a:t>
            </a:r>
          </a:p>
        </p:txBody>
      </p:sp>
      <p:pic>
        <p:nvPicPr>
          <p:cNvPr id="36867" name="Picture 3" descr="Fig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7100"/>
            <a:ext cx="3673475" cy="2960688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8300" y="304800"/>
            <a:ext cx="8551863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>
                <a:solidFill>
                  <a:srgbClr val="FFFF00"/>
                </a:solidFill>
              </a:rPr>
              <a:t>The control of sputum eosinophilia is associated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>
                <a:solidFill>
                  <a:srgbClr val="FFFF00"/>
                </a:solidFill>
              </a:rPr>
              <a:t>with a reduction in asthma exacerbations,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>
                <a:solidFill>
                  <a:srgbClr val="FFFF00"/>
                </a:solidFill>
              </a:rPr>
              <a:t>but only for eosinophilic exacerbations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205038"/>
            <a:ext cx="4687888" cy="2947987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CasellaDiTesto 4"/>
          <p:cNvSpPr txBox="1">
            <a:spLocks noChangeArrowheads="1"/>
          </p:cNvSpPr>
          <p:nvPr/>
        </p:nvSpPr>
        <p:spPr bwMode="auto">
          <a:xfrm>
            <a:off x="6330950" y="5421313"/>
            <a:ext cx="24892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600">
                <a:solidFill>
                  <a:srgbClr val="FFFFFF"/>
                </a:solidFill>
              </a:rPr>
              <a:t>Jayaram et al, ERJ 2006</a:t>
            </a:r>
          </a:p>
        </p:txBody>
      </p:sp>
    </p:spTree>
    <p:extLst>
      <p:ext uri="{BB962C8B-B14F-4D97-AF65-F5344CB8AC3E}">
        <p14:creationId xmlns:p14="http://schemas.microsoft.com/office/powerpoint/2010/main" val="976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Biomarker-based</a:t>
            </a:r>
            <a:r>
              <a:rPr lang="it-IT" sz="3200" b="1" dirty="0" smtClean="0">
                <a:solidFill>
                  <a:srgbClr val="FFFF00"/>
                </a:solidFill>
              </a:rPr>
              <a:t> or </a:t>
            </a:r>
            <a:r>
              <a:rPr lang="it-IT" sz="3200" b="1" dirty="0" err="1" smtClean="0">
                <a:solidFill>
                  <a:srgbClr val="FFFF00"/>
                </a:solidFill>
              </a:rPr>
              <a:t>symptom-based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adjustement</a:t>
            </a:r>
            <a:r>
              <a:rPr lang="it-IT" sz="3200" b="1" dirty="0" smtClean="0">
                <a:solidFill>
                  <a:srgbClr val="FFFF00"/>
                </a:solidFill>
              </a:rPr>
              <a:t> of ICS </a:t>
            </a:r>
            <a:r>
              <a:rPr lang="it-IT" sz="3200" b="1" dirty="0" err="1" smtClean="0">
                <a:solidFill>
                  <a:srgbClr val="FFFF00"/>
                </a:solidFill>
              </a:rPr>
              <a:t>is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not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superior</a:t>
            </a:r>
            <a:r>
              <a:rPr lang="it-IT" sz="3200" b="1" dirty="0" smtClean="0">
                <a:solidFill>
                  <a:srgbClr val="FFFF00"/>
                </a:solidFill>
              </a:rPr>
              <a:t> to </a:t>
            </a:r>
            <a:r>
              <a:rPr lang="it-IT" sz="3200" b="1" dirty="0" err="1" smtClean="0">
                <a:solidFill>
                  <a:srgbClr val="FFFF00"/>
                </a:solidFill>
              </a:rPr>
              <a:t>physician-based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adjustment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41" y="1776413"/>
            <a:ext cx="6606534" cy="38242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29250" y="6134100"/>
            <a:ext cx="29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Calhoun</a:t>
            </a:r>
            <a:r>
              <a:rPr lang="it-IT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JAMA 2013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aspects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management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chemeClr val="accent5"/>
                </a:solidFill>
              </a:rPr>
              <a:t>Confirming</a:t>
            </a:r>
            <a:r>
              <a:rPr lang="it-IT" altLang="it-IT" b="1" dirty="0" smtClean="0">
                <a:solidFill>
                  <a:schemeClr val="accent5"/>
                </a:solidFill>
              </a:rPr>
              <a:t> the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importance</a:t>
            </a:r>
            <a:r>
              <a:rPr lang="it-IT" altLang="it-IT" b="1" dirty="0" smtClean="0">
                <a:solidFill>
                  <a:schemeClr val="accent5"/>
                </a:solidFill>
              </a:rPr>
              <a:t> of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maintenance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Except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mild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asthma</a:t>
            </a:r>
            <a:endParaRPr lang="it-IT" altLang="it-IT" b="1" dirty="0">
              <a:solidFill>
                <a:schemeClr val="accent5"/>
              </a:solidFill>
            </a:endParaRPr>
          </a:p>
          <a:p>
            <a:pPr lvl="1"/>
            <a:r>
              <a:rPr lang="it-IT" altLang="it-IT" b="1" dirty="0" smtClean="0">
                <a:solidFill>
                  <a:schemeClr val="accent5"/>
                </a:solidFill>
              </a:rPr>
              <a:t>Major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role</a:t>
            </a:r>
            <a:r>
              <a:rPr lang="it-IT" altLang="it-IT" b="1" dirty="0" smtClean="0">
                <a:solidFill>
                  <a:schemeClr val="accent5"/>
                </a:solidFill>
              </a:rPr>
              <a:t> of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combination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therapy</a:t>
            </a:r>
            <a:r>
              <a:rPr lang="it-IT" altLang="it-IT" b="1" dirty="0" smtClean="0">
                <a:solidFill>
                  <a:schemeClr val="accent5"/>
                </a:solidFill>
              </a:rPr>
              <a:t> (LABA/ICS)</a:t>
            </a:r>
          </a:p>
          <a:p>
            <a:pPr lvl="1"/>
            <a:r>
              <a:rPr lang="it-IT" altLang="it-IT" b="1" dirty="0" smtClean="0">
                <a:solidFill>
                  <a:schemeClr val="accent5"/>
                </a:solidFill>
              </a:rPr>
              <a:t>Major focus on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step-up</a:t>
            </a:r>
            <a:r>
              <a:rPr lang="it-IT" altLang="it-IT" b="1" dirty="0" smtClean="0">
                <a:solidFill>
                  <a:schemeClr val="accent5"/>
                </a:solidFill>
              </a:rPr>
              <a:t> and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step</a:t>
            </a:r>
            <a:r>
              <a:rPr lang="it-IT" altLang="it-IT" b="1" dirty="0" smtClean="0">
                <a:solidFill>
                  <a:schemeClr val="accent5"/>
                </a:solidFill>
              </a:rPr>
              <a:t>-down</a:t>
            </a:r>
          </a:p>
          <a:p>
            <a:r>
              <a:rPr lang="it-IT" altLang="it-IT" b="1" dirty="0" smtClean="0">
                <a:solidFill>
                  <a:schemeClr val="accent5"/>
                </a:solidFill>
              </a:rPr>
              <a:t>Using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different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strategy</a:t>
            </a:r>
            <a:r>
              <a:rPr lang="it-IT" altLang="it-IT" b="1" dirty="0" smtClean="0">
                <a:solidFill>
                  <a:schemeClr val="accent5"/>
                </a:solidFill>
              </a:rPr>
              <a:t> for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assessing</a:t>
            </a:r>
            <a:r>
              <a:rPr lang="it-IT" altLang="it-IT" b="1" dirty="0" smtClean="0">
                <a:solidFill>
                  <a:schemeClr val="accent5"/>
                </a:solidFill>
              </a:rPr>
              <a:t> and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maintaining</a:t>
            </a:r>
            <a:r>
              <a:rPr lang="it-IT" altLang="it-IT" b="1" dirty="0" smtClean="0">
                <a:solidFill>
                  <a:schemeClr val="accent5"/>
                </a:solidFill>
              </a:rPr>
              <a:t> the control</a:t>
            </a:r>
          </a:p>
          <a:p>
            <a:pPr lvl="1"/>
            <a:r>
              <a:rPr lang="it-IT" altLang="it-IT" b="1" dirty="0" err="1" smtClean="0">
                <a:solidFill>
                  <a:schemeClr val="accent5"/>
                </a:solidFill>
              </a:rPr>
              <a:t>Monitoring</a:t>
            </a:r>
            <a:r>
              <a:rPr lang="it-IT" altLang="it-IT" b="1" dirty="0" smtClean="0">
                <a:solidFill>
                  <a:schemeClr val="accent5"/>
                </a:solidFill>
              </a:rPr>
              <a:t>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symptoms</a:t>
            </a:r>
            <a:r>
              <a:rPr lang="it-IT" altLang="it-IT" b="1" dirty="0" smtClean="0">
                <a:solidFill>
                  <a:schemeClr val="accent5"/>
                </a:solidFill>
              </a:rPr>
              <a:t>, PEF and/or </a:t>
            </a:r>
            <a:r>
              <a:rPr lang="it-IT" altLang="it-IT" b="1" dirty="0" err="1" smtClean="0">
                <a:solidFill>
                  <a:schemeClr val="accent5"/>
                </a:solidFill>
              </a:rPr>
              <a:t>inflammation</a:t>
            </a:r>
            <a:endParaRPr lang="it-IT" altLang="it-IT" b="1" dirty="0" smtClean="0">
              <a:solidFill>
                <a:schemeClr val="accent5"/>
              </a:solidFill>
            </a:endParaRP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Focus on severe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Add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tiotropium</a:t>
            </a:r>
            <a:r>
              <a:rPr lang="it-IT" altLang="it-IT" b="1" dirty="0" smtClean="0">
                <a:solidFill>
                  <a:srgbClr val="FFFFFF"/>
                </a:solidFill>
              </a:rPr>
              <a:t> (triple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therapy</a:t>
            </a:r>
            <a:r>
              <a:rPr lang="it-IT" altLang="it-IT" b="1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Add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omalizumab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Add</a:t>
            </a:r>
            <a:r>
              <a:rPr lang="it-IT" altLang="it-IT" b="1" dirty="0" smtClean="0">
                <a:solidFill>
                  <a:srgbClr val="FFFFFF"/>
                </a:solidFill>
              </a:rPr>
              <a:t> new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biologics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5908675" cy="25955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838" y="115888"/>
            <a:ext cx="2446337" cy="381000"/>
          </a:xfrm>
          <a:noFill/>
          <a:ln w="38100" cap="flat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32050"/>
            <a:ext cx="2162175" cy="276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1063625"/>
            <a:ext cx="904875" cy="7810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429000"/>
            <a:ext cx="8464550" cy="2016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250825" y="3716338"/>
            <a:ext cx="8748713" cy="5762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4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395288" y="6350"/>
            <a:ext cx="8424862" cy="974725"/>
          </a:xfrm>
        </p:spPr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Severe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: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heterogeneity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mechanisms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5903913" cy="5775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772" name="CasellaDiTesto 5"/>
          <p:cNvSpPr txBox="1">
            <a:spLocks noChangeArrowheads="1"/>
          </p:cNvSpPr>
          <p:nvPr/>
        </p:nvSpPr>
        <p:spPr bwMode="auto">
          <a:xfrm>
            <a:off x="7539038" y="6092825"/>
            <a:ext cx="157003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i="1">
                <a:solidFill>
                  <a:srgbClr val="FFFFFF"/>
                </a:solidFill>
              </a:rPr>
              <a:t>Chung et al, </a:t>
            </a:r>
          </a:p>
          <a:p>
            <a:r>
              <a:rPr lang="it-IT" altLang="it-IT" sz="1800" i="1">
                <a:solidFill>
                  <a:srgbClr val="FFFFFF"/>
                </a:solidFill>
              </a:rPr>
              <a:t>ERJ 2014</a:t>
            </a:r>
          </a:p>
        </p:txBody>
      </p:sp>
    </p:spTree>
    <p:extLst>
      <p:ext uri="{BB962C8B-B14F-4D97-AF65-F5344CB8AC3E}">
        <p14:creationId xmlns:p14="http://schemas.microsoft.com/office/powerpoint/2010/main" val="2005465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162800" cy="11430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Anticholinergics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466725" y="1916113"/>
            <a:ext cx="8713788" cy="4321175"/>
          </a:xfrm>
        </p:spPr>
        <p:txBody>
          <a:bodyPr>
            <a:normAutofit fontScale="77500" lnSpcReduction="20000"/>
          </a:bodyPr>
          <a:lstStyle/>
          <a:p>
            <a:r>
              <a:rPr lang="it-IT" altLang="it-IT" b="1" dirty="0" smtClean="0">
                <a:solidFill>
                  <a:srgbClr val="FFFFFF"/>
                </a:solidFill>
              </a:rPr>
              <a:t>Short-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acting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anticholinergics</a:t>
            </a:r>
            <a:r>
              <a:rPr lang="it-IT" altLang="it-IT" b="1" dirty="0" smtClean="0">
                <a:solidFill>
                  <a:srgbClr val="FFFFFF"/>
                </a:solidFill>
              </a:rPr>
              <a:t> in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Less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effective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than</a:t>
            </a:r>
            <a:r>
              <a:rPr lang="it-IT" altLang="it-IT" b="1" dirty="0" smtClean="0">
                <a:solidFill>
                  <a:srgbClr val="FFFFFF"/>
                </a:solidFill>
              </a:rPr>
              <a:t> short-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acting</a:t>
            </a:r>
            <a:r>
              <a:rPr lang="it-IT" altLang="it-IT" b="1" dirty="0" smtClean="0">
                <a:solidFill>
                  <a:srgbClr val="FFFFFF"/>
                </a:solidFill>
              </a:rPr>
              <a:t> beta2-agonists</a:t>
            </a: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Recommended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only</a:t>
            </a:r>
            <a:r>
              <a:rPr lang="it-IT" altLang="it-IT" b="1" dirty="0" smtClean="0">
                <a:solidFill>
                  <a:srgbClr val="FFFFFF"/>
                </a:solidFill>
              </a:rPr>
              <a:t> in acute severe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attack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err="1" smtClean="0">
                <a:solidFill>
                  <a:srgbClr val="FFFFFF"/>
                </a:solidFill>
              </a:rPr>
              <a:t>Tiotropium</a:t>
            </a:r>
            <a:r>
              <a:rPr lang="it-IT" altLang="it-IT" b="1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Largely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used</a:t>
            </a:r>
            <a:r>
              <a:rPr lang="it-IT" altLang="it-IT" b="1" dirty="0" smtClean="0">
                <a:solidFill>
                  <a:srgbClr val="FFFFFF"/>
                </a:solidFill>
              </a:rPr>
              <a:t> in COPD</a:t>
            </a:r>
          </a:p>
          <a:p>
            <a:r>
              <a:rPr lang="it-IT" altLang="it-IT" b="1" dirty="0" err="1" smtClean="0">
                <a:solidFill>
                  <a:srgbClr val="FFFFFF"/>
                </a:solidFill>
              </a:rPr>
              <a:t>Recent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studies</a:t>
            </a:r>
            <a:r>
              <a:rPr lang="it-IT" altLang="it-IT" b="1" dirty="0" smtClean="0">
                <a:solidFill>
                  <a:srgbClr val="FFFFFF"/>
                </a:solidFill>
              </a:rPr>
              <a:t> on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tiotropium</a:t>
            </a:r>
            <a:r>
              <a:rPr lang="it-IT" altLang="it-IT" b="1" dirty="0" smtClean="0">
                <a:solidFill>
                  <a:srgbClr val="FFFFFF"/>
                </a:solidFill>
              </a:rPr>
              <a:t> in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Since</a:t>
            </a:r>
            <a:r>
              <a:rPr lang="it-IT" altLang="it-IT" b="1" dirty="0" smtClean="0">
                <a:solidFill>
                  <a:srgbClr val="FFFFFF"/>
                </a:solidFill>
              </a:rPr>
              <a:t> 2007</a:t>
            </a: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Large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RCTs</a:t>
            </a:r>
            <a:r>
              <a:rPr lang="it-IT" altLang="it-IT" b="1" dirty="0" smtClean="0">
                <a:solidFill>
                  <a:srgbClr val="FFFFFF"/>
                </a:solidFill>
              </a:rPr>
              <a:t> 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Tiotropium</a:t>
            </a:r>
            <a:r>
              <a:rPr lang="it-IT" altLang="it-IT" b="1" dirty="0" smtClean="0">
                <a:solidFill>
                  <a:srgbClr val="FFFFFF"/>
                </a:solidFill>
              </a:rPr>
              <a:t> in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(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TinA</a:t>
            </a:r>
            <a:r>
              <a:rPr lang="it-IT" altLang="it-IT" b="1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In severe 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asthmatics</a:t>
            </a:r>
            <a:r>
              <a:rPr lang="it-IT" altLang="it-IT" b="1" dirty="0" smtClean="0">
                <a:solidFill>
                  <a:srgbClr val="FFFFFF"/>
                </a:solidFill>
              </a:rPr>
              <a:t>  (Primo-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TinA</a:t>
            </a:r>
            <a:r>
              <a:rPr lang="it-IT" altLang="it-IT" b="1" dirty="0" smtClean="0">
                <a:solidFill>
                  <a:srgbClr val="FFFFFF"/>
                </a:solidFill>
              </a:rPr>
              <a:t>: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Kernstjen</a:t>
            </a:r>
            <a:r>
              <a:rPr lang="it-IT" altLang="it-IT" b="1" dirty="0" smtClean="0">
                <a:solidFill>
                  <a:srgbClr val="FFFFFF"/>
                </a:solidFill>
              </a:rPr>
              <a:t>, NEJM 2012)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In moderate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asthmatics</a:t>
            </a:r>
            <a:r>
              <a:rPr lang="it-IT" altLang="it-IT" b="1" dirty="0" smtClean="0">
                <a:solidFill>
                  <a:srgbClr val="FFFFFF"/>
                </a:solidFill>
              </a:rPr>
              <a:t> (Mezzo-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TinA</a:t>
            </a:r>
            <a:r>
              <a:rPr lang="it-IT" altLang="it-IT" b="1" dirty="0" smtClean="0">
                <a:solidFill>
                  <a:srgbClr val="FFFFFF"/>
                </a:solidFill>
              </a:rPr>
              <a:t>: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Kernstjen</a:t>
            </a:r>
            <a:r>
              <a:rPr lang="it-IT" altLang="it-IT" b="1" dirty="0" smtClean="0">
                <a:solidFill>
                  <a:srgbClr val="FFFFFF"/>
                </a:solidFill>
              </a:rPr>
              <a:t>,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LancetResp</a:t>
            </a:r>
            <a:r>
              <a:rPr lang="it-IT" altLang="it-IT" b="1" smtClean="0">
                <a:solidFill>
                  <a:srgbClr val="FFFFFF"/>
                </a:solidFill>
              </a:rPr>
              <a:t> 2015)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In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mild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asthmatics</a:t>
            </a:r>
            <a:r>
              <a:rPr lang="it-IT" altLang="it-IT" b="1" dirty="0" smtClean="0">
                <a:solidFill>
                  <a:srgbClr val="FFFFFF"/>
                </a:solidFill>
              </a:rPr>
              <a:t>  (Grazia-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TinA</a:t>
            </a:r>
            <a:r>
              <a:rPr lang="it-IT" altLang="it-IT" b="1" dirty="0" smtClean="0">
                <a:solidFill>
                  <a:srgbClr val="FFFFFF"/>
                </a:solidFill>
              </a:rPr>
              <a:t>: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Paggiaro</a:t>
            </a:r>
            <a:r>
              <a:rPr lang="it-IT" altLang="it-IT" b="1" dirty="0" smtClean="0">
                <a:solidFill>
                  <a:srgbClr val="FFFFFF"/>
                </a:solidFill>
              </a:rPr>
              <a:t>, JACI 2015 under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revision</a:t>
            </a:r>
            <a:r>
              <a:rPr lang="it-IT" altLang="it-IT" b="1" dirty="0" smtClean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72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00987" cy="1079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Bronchial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/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err="1" smtClean="0">
                <a:solidFill>
                  <a:srgbClr val="FFFF00"/>
                </a:solidFill>
              </a:rPr>
              <a:t>heterogeneity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presentation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5"/>
            <a:ext cx="8686800" cy="478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it-IT" altLang="it-IT" sz="2800" b="1" dirty="0" smtClean="0">
                <a:solidFill>
                  <a:srgbClr val="FFFFFF"/>
                </a:solidFill>
              </a:rPr>
              <a:t>Large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difference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in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clinical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manifestations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,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related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to:</a:t>
            </a:r>
          </a:p>
          <a:p>
            <a:pPr lvl="1"/>
            <a:r>
              <a:rPr lang="it-IT" altLang="it-IT" sz="2400" b="1" dirty="0" err="1" smtClean="0">
                <a:solidFill>
                  <a:srgbClr val="FFFFFF"/>
                </a:solidFill>
              </a:rPr>
              <a:t>Severity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of the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disease</a:t>
            </a:r>
            <a:endParaRPr lang="it-IT" altLang="it-IT" sz="2400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rgbClr val="FFFFFF"/>
                </a:solidFill>
              </a:rPr>
              <a:t>Heterogeneity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of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inducers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and/or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triggers</a:t>
            </a:r>
            <a:endParaRPr lang="it-IT" altLang="it-IT" sz="2400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sz="2400" b="1" dirty="0" smtClean="0">
                <a:solidFill>
                  <a:srgbClr val="FFFFFF"/>
                </a:solidFill>
              </a:rPr>
              <a:t>Level of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adherence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to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therapeutic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plan</a:t>
            </a:r>
            <a:endParaRPr lang="it-IT" altLang="it-IT" sz="2400" b="1" dirty="0" smtClean="0">
              <a:solidFill>
                <a:srgbClr val="FFFFFF"/>
              </a:solidFill>
            </a:endParaRPr>
          </a:p>
          <a:p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Existance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phenotypes</a:t>
            </a:r>
            <a:endParaRPr lang="it-IT" altLang="it-IT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functional</a:t>
            </a:r>
            <a:endParaRPr lang="it-IT" altLang="it-IT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Biological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in:</a:t>
            </a: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treatment</a:t>
            </a: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management</a:t>
            </a:r>
          </a:p>
          <a:p>
            <a:endParaRPr lang="it-IT" altLang="it-IT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03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60350"/>
            <a:ext cx="7019925" cy="2190750"/>
          </a:xfrm>
          <a:prstGeom prst="rect">
            <a:avLst/>
          </a:prstGeom>
          <a:solidFill>
            <a:srgbClr val="0066FF"/>
          </a:solidFill>
          <a:ln w="38100">
            <a:solidFill>
              <a:srgbClr val="33CCFF"/>
            </a:solidFill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2122488" cy="3540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7343775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0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884238" y="-171450"/>
            <a:ext cx="7575550" cy="1287463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First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two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coprimary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endopoints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(FEV1)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981075"/>
            <a:ext cx="7943850" cy="51435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CasellaDiTesto 5"/>
          <p:cNvSpPr txBox="1">
            <a:spLocks noChangeArrowheads="1"/>
          </p:cNvSpPr>
          <p:nvPr/>
        </p:nvSpPr>
        <p:spPr bwMode="auto">
          <a:xfrm>
            <a:off x="5624513" y="6308725"/>
            <a:ext cx="2979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Kerstjens et al, NEJM 2012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693738" y="3067050"/>
            <a:ext cx="1287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74688" y="3810000"/>
            <a:ext cx="12874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19300"/>
            <a:ext cx="5238750" cy="3857625"/>
          </a:xfrm>
          <a:prstGeom prst="rect">
            <a:avLst/>
          </a:prstGeom>
          <a:solidFill>
            <a:srgbClr val="0066FF"/>
          </a:solidFill>
          <a:ln w="38100">
            <a:solidFill>
              <a:srgbClr val="33CCFF"/>
            </a:solidFill>
            <a:miter lim="800000"/>
            <a:headEnd/>
            <a:tailEnd/>
          </a:ln>
        </p:spPr>
      </p:pic>
      <p:sp>
        <p:nvSpPr>
          <p:cNvPr id="38916" name="CasellaDiTesto 3"/>
          <p:cNvSpPr txBox="1">
            <a:spLocks noChangeArrowheads="1"/>
          </p:cNvSpPr>
          <p:nvPr/>
        </p:nvSpPr>
        <p:spPr bwMode="auto">
          <a:xfrm>
            <a:off x="5651500" y="2060575"/>
            <a:ext cx="330041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Severe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exacerbation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 rate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- 21%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Time to first ex: + 56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days</a:t>
            </a: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NNT: 15</a:t>
            </a:r>
          </a:p>
          <a:p>
            <a:pPr marL="0" indent="0">
              <a:defRPr/>
            </a:pPr>
            <a:endParaRPr lang="it-IT" sz="1800" dirty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Minor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changes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 in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symptoms</a:t>
            </a: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ACQ7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-0.09 in trial 1 (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n.s.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-0.13 in trial 2 (p=0.06)</a:t>
            </a:r>
          </a:p>
          <a:p>
            <a:pPr marL="0" indent="0"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AQLQ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-0.04 in trial 1 (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n.s.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-0.18 in trial 2 (p=0.02)</a:t>
            </a:r>
            <a:endParaRPr lang="it-IT" sz="1800" dirty="0" smtClean="0">
              <a:solidFill>
                <a:srgbClr val="FFFFFF"/>
              </a:solidFill>
            </a:endParaRPr>
          </a:p>
        </p:txBody>
      </p:sp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5624513" y="6308725"/>
            <a:ext cx="2979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Kerstjens et al, NEJM 2012</a:t>
            </a:r>
          </a:p>
        </p:txBody>
      </p:sp>
      <p:sp>
        <p:nvSpPr>
          <p:cNvPr id="34821" name="Titolo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1588" cy="1223962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Third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coprimary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endopoint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smtClean="0">
                <a:solidFill>
                  <a:srgbClr val="FFFF00"/>
                </a:solidFill>
              </a:rPr>
              <a:t>(severe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exacerbations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)</a:t>
            </a:r>
            <a:endParaRPr lang="it-IT" alt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092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 txBox="1">
            <a:spLocks/>
          </p:cNvSpPr>
          <p:nvPr/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185738" indent="0" algn="l" defTabSz="914400" rtl="0" eaLnBrk="1" latinLnBrk="0" hangingPunct="1">
              <a:spcBef>
                <a:spcPct val="0"/>
              </a:spcBef>
              <a:buNone/>
              <a:tabLst/>
              <a:defRPr sz="2600" kern="1200">
                <a:solidFill>
                  <a:srgbClr val="1346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GINA 2015 – changes to Steps 4 and 5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6017" name="Picture 49" descr="SLIDE 66-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229"/>
            <a:ext cx="79930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7"/>
          <p:cNvSpPr>
            <a:spLocks/>
          </p:cNvSpPr>
          <p:nvPr/>
        </p:nvSpPr>
        <p:spPr bwMode="auto">
          <a:xfrm>
            <a:off x="160337" y="6640513"/>
            <a:ext cx="261189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2015,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3-5,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Steps 4 and 5</a:t>
            </a:r>
            <a:endParaRPr lang="en-US" altLang="en-US" sz="1200" i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86024" name="Rectangle 28"/>
          <p:cNvSpPr>
            <a:spLocks/>
          </p:cNvSpPr>
          <p:nvPr/>
        </p:nvSpPr>
        <p:spPr bwMode="auto">
          <a:xfrm>
            <a:off x="1290638" y="5704118"/>
            <a:ext cx="6810376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chemeClr val="bg1"/>
                </a:solidFill>
              </a:rPr>
              <a:t>*For children 6-11 years, theophylline  is not recommended, and preferred Step 3 is medium dose ICS</a:t>
            </a:r>
          </a:p>
          <a:p>
            <a:pPr eaLnBrk="1" hangingPunct="1"/>
            <a:r>
              <a:rPr lang="en-US" altLang="en-US" sz="1100" dirty="0">
                <a:solidFill>
                  <a:schemeClr val="bg1"/>
                </a:solidFill>
              </a:rPr>
              <a:t>**For patients prescribed BDP/</a:t>
            </a:r>
            <a:r>
              <a:rPr lang="en-US" altLang="en-US" sz="1100" dirty="0" err="1">
                <a:solidFill>
                  <a:schemeClr val="bg1"/>
                </a:solidFill>
              </a:rPr>
              <a:t>formoterol</a:t>
            </a:r>
            <a:r>
              <a:rPr lang="en-US" altLang="en-US" sz="1100" dirty="0">
                <a:solidFill>
                  <a:schemeClr val="bg1"/>
                </a:solidFill>
              </a:rPr>
              <a:t> or BUD/</a:t>
            </a:r>
            <a:r>
              <a:rPr lang="en-US" altLang="en-US" sz="1100" dirty="0" err="1">
                <a:solidFill>
                  <a:schemeClr val="bg1"/>
                </a:solidFill>
              </a:rPr>
              <a:t>formoterol</a:t>
            </a:r>
            <a:r>
              <a:rPr lang="en-US" altLang="en-US" sz="1100" dirty="0">
                <a:solidFill>
                  <a:schemeClr val="bg1"/>
                </a:solidFill>
              </a:rPr>
              <a:t> maintenance and reliever </a:t>
            </a:r>
            <a:r>
              <a:rPr lang="en-US" altLang="en-US" sz="1100" dirty="0" smtClean="0">
                <a:solidFill>
                  <a:schemeClr val="bg1"/>
                </a:solidFill>
              </a:rPr>
              <a:t>therapy</a:t>
            </a:r>
          </a:p>
          <a:p>
            <a:pPr eaLnBrk="1" hangingPunct="1"/>
            <a:r>
              <a:rPr lang="en-AU" altLang="en-US" sz="1100" dirty="0">
                <a:solidFill>
                  <a:schemeClr val="bg1"/>
                </a:solidFill>
              </a:rPr>
              <a:t># </a:t>
            </a:r>
            <a:r>
              <a:rPr lang="en-AU" altLang="en-US" sz="1100" dirty="0" err="1">
                <a:solidFill>
                  <a:schemeClr val="bg1"/>
                </a:solidFill>
              </a:rPr>
              <a:t>Tiotropium</a:t>
            </a:r>
            <a:r>
              <a:rPr lang="en-AU" altLang="en-US" sz="1100" dirty="0">
                <a:solidFill>
                  <a:schemeClr val="bg1"/>
                </a:solidFill>
              </a:rPr>
              <a:t> by soft-mist inhaler is indicated as add-on treatment for patients with a history of exacerbations; it is not indicated in children &lt;18 years.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86025" name="Rectangle 9"/>
          <p:cNvSpPr>
            <a:spLocks/>
          </p:cNvSpPr>
          <p:nvPr/>
        </p:nvSpPr>
        <p:spPr bwMode="auto">
          <a:xfrm>
            <a:off x="128588" y="4316641"/>
            <a:ext cx="104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86026" name="Rectangle 10"/>
          <p:cNvSpPr>
            <a:spLocks/>
          </p:cNvSpPr>
          <p:nvPr/>
        </p:nvSpPr>
        <p:spPr bwMode="auto">
          <a:xfrm>
            <a:off x="212725" y="5000854"/>
            <a:ext cx="95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  <a:t>RELIEVER</a:t>
            </a:r>
          </a:p>
        </p:txBody>
      </p:sp>
      <p:sp>
        <p:nvSpPr>
          <p:cNvPr id="86027" name="Rectangle 11"/>
          <p:cNvSpPr>
            <a:spLocks/>
          </p:cNvSpPr>
          <p:nvPr/>
        </p:nvSpPr>
        <p:spPr bwMode="auto">
          <a:xfrm>
            <a:off x="1403350" y="2908529"/>
            <a:ext cx="792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1</a:t>
            </a:r>
          </a:p>
        </p:txBody>
      </p:sp>
      <p:sp>
        <p:nvSpPr>
          <p:cNvPr id="86028" name="Rectangle 12"/>
          <p:cNvSpPr>
            <a:spLocks/>
          </p:cNvSpPr>
          <p:nvPr/>
        </p:nvSpPr>
        <p:spPr bwMode="auto">
          <a:xfrm>
            <a:off x="2195513" y="2905354"/>
            <a:ext cx="37449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2</a:t>
            </a:r>
          </a:p>
        </p:txBody>
      </p:sp>
      <p:sp>
        <p:nvSpPr>
          <p:cNvPr id="86029" name="Rectangle 13"/>
          <p:cNvSpPr>
            <a:spLocks/>
          </p:cNvSpPr>
          <p:nvPr/>
        </p:nvSpPr>
        <p:spPr bwMode="auto">
          <a:xfrm>
            <a:off x="5921375" y="2813279"/>
            <a:ext cx="11811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3</a:t>
            </a:r>
          </a:p>
        </p:txBody>
      </p:sp>
      <p:sp>
        <p:nvSpPr>
          <p:cNvPr id="86030" name="Rectangle 14"/>
          <p:cNvSpPr>
            <a:spLocks/>
          </p:cNvSpPr>
          <p:nvPr/>
        </p:nvSpPr>
        <p:spPr bwMode="auto">
          <a:xfrm>
            <a:off x="7092950" y="2470379"/>
            <a:ext cx="944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4</a:t>
            </a:r>
          </a:p>
        </p:txBody>
      </p:sp>
      <p:sp>
        <p:nvSpPr>
          <p:cNvPr id="86031" name="Rectangle 15"/>
          <p:cNvSpPr>
            <a:spLocks/>
          </p:cNvSpPr>
          <p:nvPr/>
        </p:nvSpPr>
        <p:spPr bwMode="auto">
          <a:xfrm>
            <a:off x="8027988" y="2052866"/>
            <a:ext cx="7604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300" b="1">
                <a:sym typeface="Arial Bold" charset="0"/>
              </a:rPr>
              <a:t>STEP 5</a:t>
            </a:r>
          </a:p>
        </p:txBody>
      </p:sp>
      <p:sp>
        <p:nvSpPr>
          <p:cNvPr id="86032" name="Rectangle 16"/>
          <p:cNvSpPr>
            <a:spLocks/>
          </p:cNvSpPr>
          <p:nvPr/>
        </p:nvSpPr>
        <p:spPr bwMode="auto">
          <a:xfrm>
            <a:off x="2092325" y="3835629"/>
            <a:ext cx="382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600"/>
              <a:t>Low dose ICS</a:t>
            </a:r>
          </a:p>
        </p:txBody>
      </p:sp>
      <p:sp>
        <p:nvSpPr>
          <p:cNvPr id="38" name="Rectangle 17"/>
          <p:cNvSpPr>
            <a:spLocks/>
          </p:cNvSpPr>
          <p:nvPr/>
        </p:nvSpPr>
        <p:spPr bwMode="auto">
          <a:xfrm>
            <a:off x="1403350" y="4365854"/>
            <a:ext cx="792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39" name="Rectangle 18"/>
          <p:cNvSpPr>
            <a:spLocks/>
          </p:cNvSpPr>
          <p:nvPr/>
        </p:nvSpPr>
        <p:spPr bwMode="auto">
          <a:xfrm>
            <a:off x="2195513" y="4376966"/>
            <a:ext cx="3729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40" name="Rectangle 19"/>
          <p:cNvSpPr>
            <a:spLocks/>
          </p:cNvSpPr>
          <p:nvPr/>
        </p:nvSpPr>
        <p:spPr bwMode="auto">
          <a:xfrm>
            <a:off x="6011863" y="4364266"/>
            <a:ext cx="1081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2"/>
          <p:cNvSpPr>
            <a:spLocks/>
          </p:cNvSpPr>
          <p:nvPr/>
        </p:nvSpPr>
        <p:spPr bwMode="auto">
          <a:xfrm>
            <a:off x="1266825" y="4857979"/>
            <a:ext cx="466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3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86040" name="Rectangle 24"/>
          <p:cNvSpPr>
            <a:spLocks/>
          </p:cNvSpPr>
          <p:nvPr/>
        </p:nvSpPr>
        <p:spPr bwMode="auto">
          <a:xfrm>
            <a:off x="5919788" y="3645129"/>
            <a:ext cx="115728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/>
              <a:t>Low dose </a:t>
            </a:r>
            <a:br>
              <a:rPr lang="en-US" altLang="en-US" sz="1300"/>
            </a:br>
            <a:r>
              <a:rPr lang="en-US" altLang="en-US" sz="1300"/>
              <a:t>ICS/LABA*</a:t>
            </a:r>
          </a:p>
        </p:txBody>
      </p:sp>
      <p:sp>
        <p:nvSpPr>
          <p:cNvPr id="86041" name="Rectangle 25"/>
          <p:cNvSpPr>
            <a:spLocks/>
          </p:cNvSpPr>
          <p:nvPr/>
        </p:nvSpPr>
        <p:spPr bwMode="auto">
          <a:xfrm>
            <a:off x="7092950" y="3332391"/>
            <a:ext cx="9350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300" dirty="0"/>
              <a:t>Med/high </a:t>
            </a:r>
            <a:br>
              <a:rPr lang="en-US" altLang="en-US" sz="1300" dirty="0"/>
            </a:br>
            <a:r>
              <a:rPr lang="en-US" altLang="en-US" sz="1300" dirty="0"/>
              <a:t>ICS/LABA</a:t>
            </a:r>
          </a:p>
        </p:txBody>
      </p:sp>
      <p:sp>
        <p:nvSpPr>
          <p:cNvPr id="47" name="Rectangle 26"/>
          <p:cNvSpPr>
            <a:spLocks/>
          </p:cNvSpPr>
          <p:nvPr/>
        </p:nvSpPr>
        <p:spPr bwMode="auto">
          <a:xfrm>
            <a:off x="8101013" y="2910116"/>
            <a:ext cx="7191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Refer for add-on treatment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e.g. </a:t>
            </a:r>
          </a:p>
          <a:p>
            <a:pPr algn="ctr">
              <a:lnSpc>
                <a:spcPct val="85000"/>
              </a:lnSpc>
              <a:spcBef>
                <a:spcPts val="100"/>
              </a:spcBef>
              <a:defRPr/>
            </a:pPr>
            <a:r>
              <a:rPr lang="en-US" sz="1300" kern="1100" dirty="0">
                <a:latin typeface="Arial" charset="0"/>
                <a:ea typeface="ＭＳ Ｐゴシック" charset="0"/>
                <a:cs typeface="ＭＳ Ｐゴシック" charset="0"/>
              </a:rPr>
              <a:t>anti-</a:t>
            </a:r>
            <a:r>
              <a:rPr lang="en-US" sz="1300" kern="1100" dirty="0" err="1">
                <a:latin typeface="Arial" charset="0"/>
                <a:ea typeface="ＭＳ Ｐゴシック" charset="0"/>
                <a:cs typeface="ＭＳ Ｐゴシック" charset="0"/>
              </a:rPr>
              <a:t>IgE</a:t>
            </a:r>
            <a:endParaRPr lang="en-US" sz="1300" kern="1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043" name="Rectangle 8"/>
          <p:cNvSpPr>
            <a:spLocks/>
          </p:cNvSpPr>
          <p:nvPr/>
        </p:nvSpPr>
        <p:spPr bwMode="auto">
          <a:xfrm>
            <a:off x="-309563" y="2940279"/>
            <a:ext cx="14874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latin typeface="Arial Bold" charset="0"/>
                <a:sym typeface="Arial Bold" charset="0"/>
              </a:rPr>
              <a:t>CHOICE</a:t>
            </a:r>
          </a:p>
          <a:p>
            <a:pPr eaLnBrk="1" hangingPunct="1">
              <a:lnSpc>
                <a:spcPct val="120000"/>
              </a:lnSpc>
            </a:pPr>
            <a:endParaRPr lang="en-US" altLang="en-US" sz="900" b="1" dirty="0">
              <a:solidFill>
                <a:schemeClr val="bg1"/>
              </a:solidFill>
            </a:endParaRPr>
          </a:p>
        </p:txBody>
      </p:sp>
      <p:sp>
        <p:nvSpPr>
          <p:cNvPr id="29" name="Rectangle 20"/>
          <p:cNvSpPr>
            <a:spLocks/>
          </p:cNvSpPr>
          <p:nvPr/>
        </p:nvSpPr>
        <p:spPr bwMode="auto">
          <a:xfrm>
            <a:off x="7164388" y="4344841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9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9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0" name="Rectangle 21"/>
          <p:cNvSpPr>
            <a:spLocks/>
          </p:cNvSpPr>
          <p:nvPr/>
        </p:nvSpPr>
        <p:spPr bwMode="auto">
          <a:xfrm>
            <a:off x="8172326" y="4357541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#</a:t>
            </a:r>
          </a:p>
          <a:p>
            <a:pPr>
              <a:lnSpc>
                <a:spcPct val="90000"/>
              </a:lnSpc>
              <a:defRPr/>
            </a:pPr>
            <a:r>
              <a:rPr lang="en-US" sz="9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1" name="Rounded Rectangle 2"/>
          <p:cNvSpPr/>
          <p:nvPr/>
        </p:nvSpPr>
        <p:spPr>
          <a:xfrm>
            <a:off x="8045469" y="1509262"/>
            <a:ext cx="777405" cy="3896750"/>
          </a:xfrm>
          <a:custGeom>
            <a:avLst/>
            <a:gdLst>
              <a:gd name="connsiteX0" fmla="*/ 0 w 957943"/>
              <a:gd name="connsiteY0" fmla="*/ 159660 h 3696725"/>
              <a:gd name="connsiteX1" fmla="*/ 159660 w 957943"/>
              <a:gd name="connsiteY1" fmla="*/ 0 h 3696725"/>
              <a:gd name="connsiteX2" fmla="*/ 798283 w 957943"/>
              <a:gd name="connsiteY2" fmla="*/ 0 h 3696725"/>
              <a:gd name="connsiteX3" fmla="*/ 957943 w 957943"/>
              <a:gd name="connsiteY3" fmla="*/ 159660 h 3696725"/>
              <a:gd name="connsiteX4" fmla="*/ 957943 w 957943"/>
              <a:gd name="connsiteY4" fmla="*/ 3537065 h 3696725"/>
              <a:gd name="connsiteX5" fmla="*/ 798283 w 957943"/>
              <a:gd name="connsiteY5" fmla="*/ 3696725 h 3696725"/>
              <a:gd name="connsiteX6" fmla="*/ 159660 w 957943"/>
              <a:gd name="connsiteY6" fmla="*/ 3696725 h 3696725"/>
              <a:gd name="connsiteX7" fmla="*/ 0 w 957943"/>
              <a:gd name="connsiteY7" fmla="*/ 3537065 h 3696725"/>
              <a:gd name="connsiteX8" fmla="*/ 0 w 957943"/>
              <a:gd name="connsiteY8" fmla="*/ 159660 h 3696725"/>
              <a:gd name="connsiteX0" fmla="*/ 0 w 962705"/>
              <a:gd name="connsiteY0" fmla="*/ 597810 h 3696725"/>
              <a:gd name="connsiteX1" fmla="*/ 164422 w 962705"/>
              <a:gd name="connsiteY1" fmla="*/ 0 h 3696725"/>
              <a:gd name="connsiteX2" fmla="*/ 803045 w 962705"/>
              <a:gd name="connsiteY2" fmla="*/ 0 h 3696725"/>
              <a:gd name="connsiteX3" fmla="*/ 962705 w 962705"/>
              <a:gd name="connsiteY3" fmla="*/ 159660 h 3696725"/>
              <a:gd name="connsiteX4" fmla="*/ 962705 w 962705"/>
              <a:gd name="connsiteY4" fmla="*/ 3537065 h 3696725"/>
              <a:gd name="connsiteX5" fmla="*/ 803045 w 962705"/>
              <a:gd name="connsiteY5" fmla="*/ 3696725 h 3696725"/>
              <a:gd name="connsiteX6" fmla="*/ 164422 w 962705"/>
              <a:gd name="connsiteY6" fmla="*/ 3696725 h 3696725"/>
              <a:gd name="connsiteX7" fmla="*/ 4762 w 962705"/>
              <a:gd name="connsiteY7" fmla="*/ 3537065 h 3696725"/>
              <a:gd name="connsiteX8" fmla="*/ 0 w 962705"/>
              <a:gd name="connsiteY8" fmla="*/ 597810 h 3696725"/>
              <a:gd name="connsiteX0" fmla="*/ 0 w 962705"/>
              <a:gd name="connsiteY0" fmla="*/ 597810 h 3696725"/>
              <a:gd name="connsiteX1" fmla="*/ 803045 w 962705"/>
              <a:gd name="connsiteY1" fmla="*/ 0 h 3696725"/>
              <a:gd name="connsiteX2" fmla="*/ 962705 w 962705"/>
              <a:gd name="connsiteY2" fmla="*/ 159660 h 3696725"/>
              <a:gd name="connsiteX3" fmla="*/ 962705 w 962705"/>
              <a:gd name="connsiteY3" fmla="*/ 3537065 h 3696725"/>
              <a:gd name="connsiteX4" fmla="*/ 803045 w 962705"/>
              <a:gd name="connsiteY4" fmla="*/ 3696725 h 3696725"/>
              <a:gd name="connsiteX5" fmla="*/ 164422 w 962705"/>
              <a:gd name="connsiteY5" fmla="*/ 3696725 h 3696725"/>
              <a:gd name="connsiteX6" fmla="*/ 4762 w 962705"/>
              <a:gd name="connsiteY6" fmla="*/ 3537065 h 3696725"/>
              <a:gd name="connsiteX7" fmla="*/ 0 w 962705"/>
              <a:gd name="connsiteY7" fmla="*/ 597810 h 3696725"/>
              <a:gd name="connsiteX0" fmla="*/ 0 w 962705"/>
              <a:gd name="connsiteY0" fmla="*/ 667426 h 3766341"/>
              <a:gd name="connsiteX1" fmla="*/ 962705 w 962705"/>
              <a:gd name="connsiteY1" fmla="*/ 229276 h 3766341"/>
              <a:gd name="connsiteX2" fmla="*/ 962705 w 962705"/>
              <a:gd name="connsiteY2" fmla="*/ 3606681 h 3766341"/>
              <a:gd name="connsiteX3" fmla="*/ 803045 w 962705"/>
              <a:gd name="connsiteY3" fmla="*/ 3766341 h 3766341"/>
              <a:gd name="connsiteX4" fmla="*/ 164422 w 962705"/>
              <a:gd name="connsiteY4" fmla="*/ 3766341 h 3766341"/>
              <a:gd name="connsiteX5" fmla="*/ 4762 w 962705"/>
              <a:gd name="connsiteY5" fmla="*/ 3606681 h 3766341"/>
              <a:gd name="connsiteX6" fmla="*/ 0 w 962705"/>
              <a:gd name="connsiteY6" fmla="*/ 667426 h 3766341"/>
              <a:gd name="connsiteX0" fmla="*/ 0 w 962705"/>
              <a:gd name="connsiteY0" fmla="*/ 438150 h 3537065"/>
              <a:gd name="connsiteX1" fmla="*/ 962705 w 962705"/>
              <a:gd name="connsiteY1" fmla="*/ 0 h 3537065"/>
              <a:gd name="connsiteX2" fmla="*/ 962705 w 962705"/>
              <a:gd name="connsiteY2" fmla="*/ 3377405 h 3537065"/>
              <a:gd name="connsiteX3" fmla="*/ 803045 w 962705"/>
              <a:gd name="connsiteY3" fmla="*/ 3537065 h 3537065"/>
              <a:gd name="connsiteX4" fmla="*/ 164422 w 962705"/>
              <a:gd name="connsiteY4" fmla="*/ 3537065 h 3537065"/>
              <a:gd name="connsiteX5" fmla="*/ 4762 w 962705"/>
              <a:gd name="connsiteY5" fmla="*/ 3377405 h 3537065"/>
              <a:gd name="connsiteX6" fmla="*/ 0 w 962705"/>
              <a:gd name="connsiteY6" fmla="*/ 438150 h 3537065"/>
              <a:gd name="connsiteX0" fmla="*/ 0 w 968638"/>
              <a:gd name="connsiteY0" fmla="*/ 325755 h 3537065"/>
              <a:gd name="connsiteX1" fmla="*/ 968638 w 968638"/>
              <a:gd name="connsiteY1" fmla="*/ 0 h 3537065"/>
              <a:gd name="connsiteX2" fmla="*/ 968638 w 968638"/>
              <a:gd name="connsiteY2" fmla="*/ 3377405 h 3537065"/>
              <a:gd name="connsiteX3" fmla="*/ 808978 w 968638"/>
              <a:gd name="connsiteY3" fmla="*/ 3537065 h 3537065"/>
              <a:gd name="connsiteX4" fmla="*/ 170355 w 968638"/>
              <a:gd name="connsiteY4" fmla="*/ 3537065 h 3537065"/>
              <a:gd name="connsiteX5" fmla="*/ 10695 w 968638"/>
              <a:gd name="connsiteY5" fmla="*/ 3377405 h 3537065"/>
              <a:gd name="connsiteX6" fmla="*/ 0 w 968638"/>
              <a:gd name="connsiteY6" fmla="*/ 325755 h 35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noFill/>
          <a:ln w="50800">
            <a:solidFill>
              <a:srgbClr val="134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4" name="Rectangle 23"/>
          <p:cNvSpPr>
            <a:spLocks/>
          </p:cNvSpPr>
          <p:nvPr/>
        </p:nvSpPr>
        <p:spPr bwMode="auto">
          <a:xfrm>
            <a:off x="6011863" y="4926240"/>
            <a:ext cx="2762250" cy="436563"/>
          </a:xfrm>
          <a:prstGeom prst="rect">
            <a:avLst/>
          </a:prstGeom>
          <a:solidFill>
            <a:srgbClr val="E1F3FD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dose ICS/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formoterol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**</a:t>
            </a:r>
          </a:p>
        </p:txBody>
      </p:sp>
      <p:sp>
        <p:nvSpPr>
          <p:cNvPr id="48" name="Down Arrow 47"/>
          <p:cNvSpPr/>
          <p:nvPr/>
        </p:nvSpPr>
        <p:spPr>
          <a:xfrm rot="16200000">
            <a:off x="316759" y="4381364"/>
            <a:ext cx="254794" cy="2520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7388078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Down Arrow 49"/>
          <p:cNvSpPr/>
          <p:nvPr/>
        </p:nvSpPr>
        <p:spPr>
          <a:xfrm>
            <a:off x="8280797" y="4039892"/>
            <a:ext cx="254794" cy="252000"/>
          </a:xfrm>
          <a:prstGeom prst="downArrow">
            <a:avLst/>
          </a:prstGeom>
          <a:solidFill>
            <a:srgbClr val="1346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Down Arrow 50"/>
          <p:cNvSpPr/>
          <p:nvPr/>
        </p:nvSpPr>
        <p:spPr>
          <a:xfrm rot="16200000">
            <a:off x="84535" y="2977963"/>
            <a:ext cx="254794" cy="2520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935187" y="6087424"/>
            <a:ext cx="254794" cy="252000"/>
          </a:xfrm>
          <a:prstGeom prst="downArrow">
            <a:avLst/>
          </a:prstGeom>
          <a:solidFill>
            <a:srgbClr val="1346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082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7162800" cy="1143000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Triple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therapy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29699" name="Segnaposto contenuto 2"/>
          <p:cNvSpPr>
            <a:spLocks noGrp="1"/>
          </p:cNvSpPr>
          <p:nvPr>
            <p:ph idx="1"/>
          </p:nvPr>
        </p:nvSpPr>
        <p:spPr>
          <a:xfrm>
            <a:off x="971550" y="1700213"/>
            <a:ext cx="7162800" cy="4114800"/>
          </a:xfrm>
        </p:spPr>
        <p:txBody>
          <a:bodyPr>
            <a:normAutofit fontScale="77500" lnSpcReduction="20000"/>
          </a:bodyPr>
          <a:lstStyle/>
          <a:p>
            <a:r>
              <a:rPr lang="it-IT" altLang="it-IT" b="1" smtClean="0">
                <a:solidFill>
                  <a:srgbClr val="FFFFFF"/>
                </a:solidFill>
              </a:rPr>
              <a:t>Combination of ICS, LABA, LAMA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Different inhalers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Single inhaler (once daily vs twice daily)</a:t>
            </a:r>
          </a:p>
          <a:p>
            <a:pPr lvl="1"/>
            <a:endParaRPr lang="it-IT" altLang="it-IT" b="1" smtClean="0">
              <a:solidFill>
                <a:srgbClr val="FFFFFF"/>
              </a:solidFill>
            </a:endParaRPr>
          </a:p>
          <a:p>
            <a:r>
              <a:rPr lang="it-IT" altLang="it-IT" b="1" smtClean="0">
                <a:solidFill>
                  <a:srgbClr val="FFFFFF"/>
                </a:solidFill>
              </a:rPr>
              <a:t>Current position (EMA approved)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LAMA in addition to ICS/LABA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Severe uncontrolled asthma with exacerbations</a:t>
            </a:r>
          </a:p>
          <a:p>
            <a:pPr lvl="1"/>
            <a:endParaRPr lang="it-IT" altLang="it-IT" b="1" smtClean="0">
              <a:solidFill>
                <a:srgbClr val="FFFFFF"/>
              </a:solidFill>
            </a:endParaRPr>
          </a:p>
          <a:p>
            <a:r>
              <a:rPr lang="it-IT" altLang="it-IT" b="1" smtClean="0">
                <a:solidFill>
                  <a:srgbClr val="FFFFFF"/>
                </a:solidFill>
              </a:rPr>
              <a:t>Future perspectives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ICS + LAMA  vs ICS + LABA</a:t>
            </a:r>
          </a:p>
          <a:p>
            <a:pPr lvl="1"/>
            <a:r>
              <a:rPr lang="it-IT" altLang="it-IT" b="1" smtClean="0">
                <a:solidFill>
                  <a:srgbClr val="FFFFFF"/>
                </a:solidFill>
              </a:rPr>
              <a:t>Advantages:  safety vs efficacy vs asthma heterogeneity</a:t>
            </a:r>
          </a:p>
          <a:p>
            <a:endParaRPr lang="it-IT" altLang="it-IT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Tiotropium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is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effective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when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added</a:t>
            </a:r>
            <a:r>
              <a:rPr lang="it-IT" sz="3200" b="1" dirty="0" smtClean="0">
                <a:solidFill>
                  <a:srgbClr val="FFFF00"/>
                </a:solidFill>
              </a:rPr>
              <a:t> to ICS in moderate </a:t>
            </a:r>
            <a:r>
              <a:rPr lang="it-IT" sz="3200" b="1" dirty="0" err="1" smtClean="0">
                <a:solidFill>
                  <a:srgbClr val="FFFF00"/>
                </a:solidFill>
              </a:rPr>
              <a:t>asthma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13136"/>
            <a:ext cx="3475641" cy="443037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309813"/>
            <a:ext cx="4371975" cy="26955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37760" y="595884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Kerstjen</a:t>
            </a:r>
            <a:r>
              <a:rPr lang="it-IT" b="1" dirty="0" smtClean="0">
                <a:solidFill>
                  <a:schemeClr val="bg1"/>
                </a:solidFill>
              </a:rPr>
              <a:t> et al, Lancet </a:t>
            </a:r>
            <a:r>
              <a:rPr lang="it-IT" b="1" dirty="0" err="1" smtClean="0">
                <a:solidFill>
                  <a:schemeClr val="bg1"/>
                </a:solidFill>
              </a:rPr>
              <a:t>Respiratory</a:t>
            </a:r>
            <a:r>
              <a:rPr lang="it-IT" b="1" dirty="0" smtClean="0">
                <a:solidFill>
                  <a:schemeClr val="bg1"/>
                </a:solidFill>
              </a:rPr>
              <a:t> 2015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41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8925"/>
            <a:ext cx="6781800" cy="19907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936750"/>
            <a:ext cx="1495425" cy="323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401888"/>
            <a:ext cx="6642100" cy="41354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973138" y="4754563"/>
            <a:ext cx="6473825" cy="565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76313" y="6137275"/>
            <a:ext cx="6470650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7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8925"/>
            <a:ext cx="6781800" cy="19907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936750"/>
            <a:ext cx="1495425" cy="323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20988"/>
            <a:ext cx="3971925" cy="23828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503488"/>
            <a:ext cx="4084638" cy="4191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195638"/>
            <a:ext cx="6496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9688"/>
            <a:ext cx="8597900" cy="4495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08100"/>
            <a:ext cx="4591050" cy="4641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54250"/>
            <a:ext cx="4233863" cy="28305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345362" cy="7286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932363" y="6381750"/>
            <a:ext cx="3890962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Novelli et al,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Pulm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Pharm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Ther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419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15888"/>
            <a:ext cx="7772400" cy="820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2800" dirty="0" smtClean="0">
                <a:solidFill>
                  <a:srgbClr val="FFFF00"/>
                </a:solidFill>
                <a:latin typeface="+mn-lt"/>
              </a:rPr>
              <a:t>A new </a:t>
            </a:r>
            <a:r>
              <a:rPr lang="it-IT" sz="2800" dirty="0" err="1" smtClean="0">
                <a:solidFill>
                  <a:srgbClr val="FFFF00"/>
                </a:solidFill>
                <a:latin typeface="+mn-lt"/>
              </a:rPr>
              <a:t>definition</a:t>
            </a:r>
            <a:r>
              <a:rPr lang="it-IT" sz="2800" dirty="0" smtClean="0">
                <a:solidFill>
                  <a:srgbClr val="FFFF00"/>
                </a:solidFill>
                <a:latin typeface="+mn-lt"/>
              </a:rPr>
              <a:t> of </a:t>
            </a:r>
            <a:r>
              <a:rPr lang="it-IT" sz="2800" dirty="0" err="1" smtClean="0">
                <a:solidFill>
                  <a:srgbClr val="FFFF00"/>
                </a:solidFill>
                <a:latin typeface="+mn-lt"/>
              </a:rPr>
              <a:t>asthma</a:t>
            </a:r>
            <a:r>
              <a:rPr lang="it-IT" sz="2800" dirty="0" smtClean="0">
                <a:solidFill>
                  <a:srgbClr val="FFFF00"/>
                </a:solidFill>
                <a:latin typeface="+mn-lt"/>
              </a:rPr>
              <a:t> (GINA 2014):</a:t>
            </a:r>
            <a:br>
              <a:rPr lang="it-IT" sz="2800" dirty="0" smtClean="0">
                <a:solidFill>
                  <a:srgbClr val="FFFF00"/>
                </a:solidFill>
                <a:latin typeface="+mn-lt"/>
              </a:rPr>
            </a:br>
            <a:r>
              <a:rPr lang="it-IT" sz="2800" dirty="0" smtClean="0">
                <a:solidFill>
                  <a:srgbClr val="FFFF00"/>
                </a:solidFill>
                <a:latin typeface="+mn-lt"/>
              </a:rPr>
              <a:t>a </a:t>
            </a:r>
            <a:r>
              <a:rPr lang="it-IT" sz="2800" dirty="0" err="1" smtClean="0">
                <a:solidFill>
                  <a:srgbClr val="FFFF00"/>
                </a:solidFill>
                <a:latin typeface="+mn-lt"/>
              </a:rPr>
              <a:t>heterogeneous</a:t>
            </a:r>
            <a:r>
              <a:rPr lang="it-IT" sz="28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+mn-lt"/>
              </a:rPr>
              <a:t>disease</a:t>
            </a:r>
            <a:endParaRPr lang="it-IT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099" name="CasellaDiTesto 1"/>
          <p:cNvSpPr txBox="1">
            <a:spLocks noChangeArrowheads="1"/>
          </p:cNvSpPr>
          <p:nvPr/>
        </p:nvSpPr>
        <p:spPr bwMode="auto">
          <a:xfrm>
            <a:off x="6599238" y="6488113"/>
            <a:ext cx="1776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2014, draft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86113"/>
            <a:ext cx="8818563" cy="36401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104900"/>
            <a:ext cx="8802688" cy="19097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371600" y="1907381"/>
            <a:ext cx="552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36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345362" cy="7286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932363" y="6381750"/>
            <a:ext cx="3890962" cy="341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Novelli et al,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Pulm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Pharm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Ther</a:t>
            </a:r>
            <a:r>
              <a:rPr lang="it-IT" sz="1800" b="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2014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7300"/>
            <a:ext cx="4103688" cy="5018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76488"/>
            <a:ext cx="4308475" cy="2492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3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xfrm>
            <a:off x="990600" y="333375"/>
            <a:ext cx="7162800" cy="1143000"/>
          </a:xfrm>
        </p:spPr>
        <p:txBody>
          <a:bodyPr/>
          <a:lstStyle/>
          <a:p>
            <a:r>
              <a:rPr lang="it-IT" altLang="it-IT" sz="3200" smtClean="0">
                <a:solidFill>
                  <a:srgbClr val="FFFF00"/>
                </a:solidFill>
              </a:rPr>
              <a:t>Different targets for intervention on the «inflammatory cascade»</a:t>
            </a:r>
          </a:p>
        </p:txBody>
      </p:sp>
      <p:sp>
        <p:nvSpPr>
          <p:cNvPr id="50180" name="CasellaDiTesto 3"/>
          <p:cNvSpPr txBox="1">
            <a:spLocks noChangeArrowheads="1"/>
          </p:cNvSpPr>
          <p:nvPr/>
        </p:nvSpPr>
        <p:spPr bwMode="auto">
          <a:xfrm>
            <a:off x="4716463" y="6308725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i="1" dirty="0" err="1" smtClean="0">
                <a:solidFill>
                  <a:srgbClr val="FFFFFF"/>
                </a:solidFill>
              </a:rPr>
              <a:t>Pelaia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et </a:t>
            </a:r>
            <a:r>
              <a:rPr lang="it-IT" altLang="it-IT" sz="1800" i="1" dirty="0">
                <a:solidFill>
                  <a:srgbClr val="FFFFFF"/>
                </a:solidFill>
              </a:rPr>
              <a:t>al, </a:t>
            </a:r>
            <a:r>
              <a:rPr lang="it-IT" altLang="it-IT" sz="1800" i="1" dirty="0" err="1" smtClean="0">
                <a:solidFill>
                  <a:srgbClr val="FFFFFF"/>
                </a:solidFill>
              </a:rPr>
              <a:t>Med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</a:t>
            </a:r>
            <a:r>
              <a:rPr lang="it-IT" altLang="it-IT" sz="1800" i="1" dirty="0" err="1" smtClean="0">
                <a:solidFill>
                  <a:srgbClr val="FFFFFF"/>
                </a:solidFill>
              </a:rPr>
              <a:t>Inflamm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2015</a:t>
            </a:r>
            <a:endParaRPr lang="it-IT" altLang="it-IT" sz="1800" i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964055"/>
            <a:ext cx="5400675" cy="3905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20640" y="3672840"/>
            <a:ext cx="289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684520" y="3276600"/>
            <a:ext cx="289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941320" y="3307080"/>
            <a:ext cx="289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Future </a:t>
            </a:r>
            <a:r>
              <a:rPr lang="it-IT" sz="3600" b="1" dirty="0" err="1" smtClean="0">
                <a:solidFill>
                  <a:srgbClr val="FFFF00"/>
                </a:solidFill>
              </a:rPr>
              <a:t>biologic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drugs</a:t>
            </a:r>
            <a:r>
              <a:rPr lang="it-IT" sz="3600" b="1" dirty="0" smtClean="0">
                <a:solidFill>
                  <a:srgbClr val="FFFF00"/>
                </a:solidFill>
              </a:rPr>
              <a:t> in </a:t>
            </a:r>
            <a:r>
              <a:rPr lang="it-IT" sz="3600" b="1" dirty="0" err="1" smtClean="0">
                <a:solidFill>
                  <a:srgbClr val="FFFF00"/>
                </a:solidFill>
              </a:rPr>
              <a:t>asthma</a:t>
            </a:r>
            <a:endParaRPr lang="it-IT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178094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Name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Target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Biomarkers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Mepolizumab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baseline="0" dirty="0" smtClean="0"/>
                        <a:t> III – EMA+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Benralizumab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 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Lebrikizumab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Periostin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Tralokinumab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II-III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DPP-4,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periostin</a:t>
                      </a:r>
                      <a:r>
                        <a:rPr lang="it-IT" baseline="0" dirty="0" smtClean="0"/>
                        <a:t> (?)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Dupilumab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??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Brodalumab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??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??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0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initiatives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> on severe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6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600" b="1" dirty="0" err="1" smtClean="0">
                <a:solidFill>
                  <a:srgbClr val="FFFF00"/>
                </a:solidFill>
              </a:rPr>
              <a:t>Italy</a:t>
            </a:r>
            <a:endParaRPr lang="it-IT" altLang="it-IT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2344738"/>
            <a:ext cx="7162800" cy="4114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PROXIMA - an observational, 2 phase, patient reported outcomes study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Level of asthma control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Impact on physical and emotional status</a:t>
            </a:r>
          </a:p>
          <a:p>
            <a:pPr>
              <a:defRPr/>
            </a:pPr>
            <a:endParaRPr lang="en-US" b="1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SANI – severe asthma network in Italy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GINA Italy, SIAIC, </a:t>
            </a:r>
            <a:r>
              <a:rPr lang="en-US" b="1" dirty="0" err="1" smtClean="0">
                <a:solidFill>
                  <a:srgbClr val="FFFFFF"/>
                </a:solidFill>
              </a:rPr>
              <a:t>SIMeR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it-IT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921625" cy="12954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Main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evolution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guideline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:</a:t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smtClean="0">
                <a:solidFill>
                  <a:srgbClr val="FFFF00"/>
                </a:solidFill>
              </a:rPr>
              <a:t>«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a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heterogeneous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disease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57347" name="Segnaposto contenuto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rgbClr val="FFFFFF"/>
                </a:solidFill>
              </a:rPr>
              <a:t>Identification</a:t>
            </a:r>
            <a:r>
              <a:rPr lang="it-IT" altLang="it-IT" b="1" dirty="0" smtClean="0">
                <a:solidFill>
                  <a:srgbClr val="FFFFFF"/>
                </a:solidFill>
              </a:rPr>
              <a:t> of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different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phenotypes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etiology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pathogenesis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severity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err="1" smtClean="0">
                <a:solidFill>
                  <a:srgbClr val="FFFFFF"/>
                </a:solidFill>
              </a:rPr>
              <a:t>Implication</a:t>
            </a:r>
            <a:r>
              <a:rPr lang="it-IT" altLang="it-IT" b="1" dirty="0" smtClean="0">
                <a:solidFill>
                  <a:srgbClr val="FFFFFF"/>
                </a:solidFill>
              </a:rPr>
              <a:t> for treatment («target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therapy</a:t>
            </a:r>
            <a:r>
              <a:rPr lang="it-IT" altLang="it-IT" b="1" dirty="0" smtClean="0">
                <a:solidFill>
                  <a:srgbClr val="FFFFFF"/>
                </a:solidFill>
              </a:rPr>
              <a:t>»)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current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drugs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biologic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drugs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allergen-immunotherapy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thermoplasty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</a:p>
          <a:p>
            <a:pPr lvl="1"/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«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tailoring</a:t>
            </a:r>
            <a:r>
              <a:rPr lang="it-IT" altLang="it-IT" b="1" dirty="0" smtClean="0">
                <a:solidFill>
                  <a:srgbClr val="FFFFFF"/>
                </a:solidFill>
              </a:rPr>
              <a:t>»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approach</a:t>
            </a:r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7238" y="476250"/>
            <a:ext cx="8207375" cy="1584325"/>
          </a:xfrm>
        </p:spPr>
        <p:txBody>
          <a:bodyPr/>
          <a:lstStyle/>
          <a:p>
            <a:pPr algn="ctr">
              <a:defRPr/>
            </a:pPr>
            <a:r>
              <a:rPr lang="it-IT" sz="3200" b="1" cap="none" dirty="0" err="1" smtClean="0">
                <a:solidFill>
                  <a:srgbClr val="FFFF00"/>
                </a:solidFill>
                <a:latin typeface="+mn-lt"/>
              </a:rPr>
              <a:t>Asthma</a:t>
            </a: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: </a:t>
            </a:r>
            <a:br>
              <a:rPr lang="it-IT" sz="3200" b="1" cap="none" dirty="0" smtClean="0">
                <a:solidFill>
                  <a:srgbClr val="FFFF00"/>
                </a:solidFill>
                <a:latin typeface="+mn-lt"/>
              </a:rPr>
            </a:b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it-IT" sz="3200" b="1" cap="none" dirty="0" err="1" smtClean="0">
                <a:solidFill>
                  <a:srgbClr val="FFFF00"/>
                </a:solidFill>
                <a:latin typeface="+mn-lt"/>
              </a:rPr>
              <a:t>population-level</a:t>
            </a: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 to </a:t>
            </a:r>
            <a:r>
              <a:rPr lang="it-IT" sz="3200" b="1" cap="none" dirty="0" err="1" smtClean="0">
                <a:solidFill>
                  <a:srgbClr val="FFFF00"/>
                </a:solidFill>
                <a:latin typeface="+mn-lt"/>
              </a:rPr>
              <a:t>patient-level</a:t>
            </a: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it-IT" sz="3200" b="1" cap="none" dirty="0" smtClean="0">
                <a:solidFill>
                  <a:srgbClr val="FFFF00"/>
                </a:solidFill>
                <a:latin typeface="+mn-lt"/>
              </a:rPr>
            </a:b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«</a:t>
            </a:r>
            <a:r>
              <a:rPr lang="it-IT" sz="3200" b="1" cap="none" dirty="0" err="1" smtClean="0">
                <a:solidFill>
                  <a:srgbClr val="FFFF00"/>
                </a:solidFill>
                <a:latin typeface="+mn-lt"/>
              </a:rPr>
              <a:t>personalized</a:t>
            </a: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3200" b="1" cap="none" dirty="0" err="1" smtClean="0">
                <a:solidFill>
                  <a:srgbClr val="FFFF00"/>
                </a:solidFill>
                <a:latin typeface="+mn-lt"/>
              </a:rPr>
              <a:t>therapy</a:t>
            </a:r>
            <a:r>
              <a:rPr lang="it-IT" sz="3200" b="1" cap="none" dirty="0" smtClean="0">
                <a:solidFill>
                  <a:srgbClr val="FFFF00"/>
                </a:solidFill>
                <a:latin typeface="+mn-lt"/>
              </a:rPr>
              <a:t>»</a:t>
            </a:r>
            <a:endParaRPr lang="it-IT" sz="3200" b="1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685800"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543050" indent="-1714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00250" indent="-1714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457450" indent="-1714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14650" indent="-1714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371850" indent="-1714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29050" indent="-1714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i="1">
                <a:solidFill>
                  <a:srgbClr val="FFFFFF"/>
                </a:solidFill>
              </a:rPr>
              <a:t>GINA 2014</a:t>
            </a:r>
          </a:p>
        </p:txBody>
      </p:sp>
      <p:pic>
        <p:nvPicPr>
          <p:cNvPr id="19460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109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43225"/>
            <a:ext cx="8661400" cy="21415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661988" y="3213100"/>
            <a:ext cx="2614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11188" y="4652963"/>
            <a:ext cx="261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1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900987" cy="1079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Bronchial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/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err="1" smtClean="0">
                <a:solidFill>
                  <a:srgbClr val="FFFF00"/>
                </a:solidFill>
              </a:rPr>
              <a:t>heterogeneity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presentation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5"/>
            <a:ext cx="8686800" cy="478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Large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difference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clinical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manifestations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it-IT" altLang="it-IT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</a:t>
            </a:r>
            <a:r>
              <a:rPr lang="it-IT" alt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to:</a:t>
            </a: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Severity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the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disease</a:t>
            </a:r>
            <a:endParaRPr lang="it-IT" altLang="it-IT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Heterogeneity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inducers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and/or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triggers</a:t>
            </a:r>
            <a:endParaRPr lang="it-IT" altLang="it-IT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of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adherence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to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therapeutic</a:t>
            </a:r>
            <a:r>
              <a:rPr lang="it-IT" alt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  <a:endParaRPr lang="it-IT" altLang="it-IT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altLang="it-IT" sz="2800" b="1" dirty="0" err="1" smtClean="0">
                <a:solidFill>
                  <a:srgbClr val="FFFFFF"/>
                </a:solidFill>
              </a:rPr>
              <a:t>Existance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of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different</a:t>
            </a:r>
            <a:r>
              <a:rPr lang="it-IT" altLang="it-IT" sz="2800" b="1" dirty="0" smtClean="0">
                <a:solidFill>
                  <a:srgbClr val="FFFFFF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FF"/>
                </a:solidFill>
              </a:rPr>
              <a:t>phenotypes</a:t>
            </a:r>
            <a:endParaRPr lang="it-IT" altLang="it-IT" sz="2800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rgbClr val="FFFFFF"/>
                </a:solidFill>
              </a:rPr>
              <a:t>Clinical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and </a:t>
            </a:r>
            <a:r>
              <a:rPr lang="it-IT" altLang="it-IT" sz="2400" b="1" dirty="0" err="1" smtClean="0">
                <a:solidFill>
                  <a:srgbClr val="FFFFFF"/>
                </a:solidFill>
              </a:rPr>
              <a:t>functional</a:t>
            </a:r>
            <a:endParaRPr lang="it-IT" altLang="it-IT" sz="2400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sz="2400" b="1" dirty="0" err="1" smtClean="0">
                <a:solidFill>
                  <a:srgbClr val="FFFFFF"/>
                </a:solidFill>
              </a:rPr>
              <a:t>Biological</a:t>
            </a:r>
            <a:r>
              <a:rPr lang="it-IT" altLang="it-IT" sz="2400" b="1" dirty="0" smtClean="0">
                <a:solidFill>
                  <a:srgbClr val="FFFFFF"/>
                </a:solidFill>
              </a:rPr>
              <a:t> </a:t>
            </a:r>
          </a:p>
          <a:p>
            <a:r>
              <a:rPr lang="it-IT" altLang="it-IT" sz="2800" b="1" dirty="0" err="1" smtClean="0">
                <a:solidFill>
                  <a:schemeClr val="bg2"/>
                </a:solidFill>
              </a:rPr>
              <a:t>Difference</a:t>
            </a:r>
            <a:r>
              <a:rPr lang="it-IT" altLang="it-IT" sz="2800" b="1" dirty="0" smtClean="0">
                <a:solidFill>
                  <a:schemeClr val="bg2"/>
                </a:solidFill>
              </a:rPr>
              <a:t> in:</a:t>
            </a:r>
          </a:p>
          <a:p>
            <a:pPr lvl="1"/>
            <a:r>
              <a:rPr lang="it-IT" altLang="it-IT" sz="2400" b="1" dirty="0" err="1" smtClean="0">
                <a:solidFill>
                  <a:schemeClr val="bg2"/>
                </a:solidFill>
              </a:rPr>
              <a:t>Strategy</a:t>
            </a:r>
            <a:r>
              <a:rPr lang="it-IT" altLang="it-IT" sz="2400" b="1" dirty="0" smtClean="0">
                <a:solidFill>
                  <a:schemeClr val="bg2"/>
                </a:solidFill>
              </a:rPr>
              <a:t> of </a:t>
            </a:r>
            <a:r>
              <a:rPr lang="it-IT" altLang="it-IT" sz="2400" b="1" dirty="0" err="1" smtClean="0">
                <a:solidFill>
                  <a:schemeClr val="bg2"/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bg2"/>
                </a:solidFill>
              </a:rPr>
              <a:t> treatment</a:t>
            </a:r>
          </a:p>
          <a:p>
            <a:pPr lvl="1"/>
            <a:r>
              <a:rPr lang="it-IT" altLang="it-IT" sz="2400" b="1" dirty="0" err="1" smtClean="0">
                <a:solidFill>
                  <a:schemeClr val="bg2"/>
                </a:solidFill>
              </a:rPr>
              <a:t>Strategy</a:t>
            </a:r>
            <a:r>
              <a:rPr lang="it-IT" altLang="it-IT" sz="2400" b="1" dirty="0" smtClean="0">
                <a:solidFill>
                  <a:schemeClr val="bg2"/>
                </a:solidFill>
              </a:rPr>
              <a:t> in </a:t>
            </a:r>
            <a:r>
              <a:rPr lang="it-IT" altLang="it-IT" sz="2400" b="1" dirty="0" err="1" smtClean="0">
                <a:solidFill>
                  <a:schemeClr val="bg2"/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bg2"/>
                </a:solidFill>
              </a:rPr>
              <a:t> management</a:t>
            </a:r>
          </a:p>
          <a:p>
            <a:endParaRPr lang="it-IT" altLang="it-IT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69325" cy="15843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phenotypes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/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err="1" smtClean="0">
                <a:solidFill>
                  <a:srgbClr val="FFFF00"/>
                </a:solidFill>
              </a:rPr>
              <a:t>Eosinophilic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vs non-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eosinophilic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/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rgbClr val="FFFFFF"/>
                </a:solidFill>
              </a:rPr>
              <a:t>Eosinophilic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phenotype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Allergen-induced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,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children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Severe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frequent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exacerbations</a:t>
            </a:r>
            <a:r>
              <a:rPr lang="it-IT" altLang="it-IT" b="1" dirty="0" smtClean="0">
                <a:solidFill>
                  <a:srgbClr val="FFFFFF"/>
                </a:solidFill>
              </a:rPr>
              <a:t> (CS-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dependent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)</a:t>
            </a:r>
          </a:p>
          <a:p>
            <a:pPr lvl="1"/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Non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eosinophilic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phenotype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Specific</a:t>
            </a:r>
            <a:r>
              <a:rPr lang="it-IT" altLang="it-IT" b="1" dirty="0" smtClean="0">
                <a:solidFill>
                  <a:srgbClr val="FFFFFF"/>
                </a:solidFill>
              </a:rPr>
              <a:t> “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triggers</a:t>
            </a:r>
            <a:r>
              <a:rPr lang="it-IT" altLang="it-IT" b="1" dirty="0" smtClean="0">
                <a:solidFill>
                  <a:srgbClr val="FFFFFF"/>
                </a:solidFill>
              </a:rPr>
              <a:t>” (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pollutants</a:t>
            </a:r>
            <a:r>
              <a:rPr lang="it-IT" altLang="it-IT" b="1" dirty="0" smtClean="0">
                <a:solidFill>
                  <a:srgbClr val="FFFFFF"/>
                </a:solidFill>
              </a:rPr>
              <a:t>,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endotoxins</a:t>
            </a:r>
            <a:r>
              <a:rPr lang="it-IT" altLang="it-IT" b="1" dirty="0" smtClean="0">
                <a:solidFill>
                  <a:srgbClr val="FFFFFF"/>
                </a:solidFill>
              </a:rPr>
              <a:t>,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chemicals</a:t>
            </a:r>
            <a:r>
              <a:rPr lang="it-IT" altLang="it-IT" b="1" dirty="0" smtClean="0">
                <a:solidFill>
                  <a:srgbClr val="FFFFFF"/>
                </a:solidFill>
              </a:rPr>
              <a:t>,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viruses</a:t>
            </a:r>
            <a:r>
              <a:rPr lang="it-IT" altLang="it-IT" b="1" dirty="0" smtClean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In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all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severity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levels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Stable</a:t>
            </a:r>
            <a:r>
              <a:rPr lang="it-IT" altLang="it-IT" b="1" dirty="0" smtClean="0">
                <a:solidFill>
                  <a:srgbClr val="FFFFFF"/>
                </a:solidFill>
              </a:rPr>
              <a:t> over time ?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Lower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response</a:t>
            </a:r>
            <a:r>
              <a:rPr lang="it-IT" altLang="it-IT" b="1" dirty="0" smtClean="0">
                <a:solidFill>
                  <a:srgbClr val="FFFFFF"/>
                </a:solidFill>
              </a:rPr>
              <a:t> to ICS </a:t>
            </a:r>
          </a:p>
          <a:p>
            <a:pPr lvl="1">
              <a:buFontTx/>
              <a:buNone/>
            </a:pPr>
            <a:r>
              <a:rPr lang="it-IT" altLang="it-IT" b="1" dirty="0" smtClean="0">
                <a:solidFill>
                  <a:srgbClr val="FFFFFF"/>
                </a:solidFill>
                <a:sym typeface="Wingdings" pitchFamily="2" charset="2"/>
              </a:rPr>
              <a:t>	 </a:t>
            </a:r>
            <a:r>
              <a:rPr lang="it-IT" altLang="it-IT" b="1" dirty="0" err="1" smtClean="0">
                <a:solidFill>
                  <a:srgbClr val="FFFFFF"/>
                </a:solidFill>
                <a:sym typeface="Wingdings" pitchFamily="2" charset="2"/>
              </a:rPr>
              <a:t>different</a:t>
            </a:r>
            <a:r>
              <a:rPr lang="it-IT" altLang="it-IT" b="1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  <a:sym typeface="Wingdings" pitchFamily="2" charset="2"/>
              </a:rPr>
              <a:t>therapeutic</a:t>
            </a:r>
            <a:r>
              <a:rPr lang="it-IT" altLang="it-IT" b="1" dirty="0" smtClean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  <a:sym typeface="Wingdings" pitchFamily="2" charset="2"/>
              </a:rPr>
              <a:t>strategies</a:t>
            </a:r>
            <a:r>
              <a:rPr lang="it-IT" altLang="it-IT" b="1" dirty="0" smtClean="0">
                <a:solidFill>
                  <a:srgbClr val="FFFFFF"/>
                </a:solidFill>
                <a:sym typeface="Wingdings" pitchFamily="2" charset="2"/>
              </a:rPr>
              <a:t> ?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2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281834"/>
            <a:ext cx="8008975" cy="30521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4" y="481013"/>
            <a:ext cx="8644292" cy="96448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16880" y="5958840"/>
            <a:ext cx="29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Fahy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Nat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Rev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Immunol</a:t>
            </a:r>
            <a:r>
              <a:rPr lang="it-IT" b="1" dirty="0" smtClean="0">
                <a:solidFill>
                  <a:schemeClr val="bg1"/>
                </a:solidFill>
              </a:rPr>
              <a:t> 2015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</a:rPr>
              <a:t>Both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eosinophilic</a:t>
            </a:r>
            <a:r>
              <a:rPr lang="it-IT" sz="3200" b="1" dirty="0" smtClean="0">
                <a:solidFill>
                  <a:srgbClr val="FFFF00"/>
                </a:solidFill>
              </a:rPr>
              <a:t> and non-</a:t>
            </a:r>
            <a:r>
              <a:rPr lang="it-IT" sz="3200" b="1" dirty="0" err="1" smtClean="0">
                <a:solidFill>
                  <a:srgbClr val="FFFF00"/>
                </a:solidFill>
              </a:rPr>
              <a:t>eosinophilic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inflammatory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patterns</a:t>
            </a:r>
            <a:r>
              <a:rPr 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seem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fairly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stable</a:t>
            </a:r>
            <a:r>
              <a:rPr lang="it-IT" sz="3200" b="1" dirty="0" smtClean="0">
                <a:solidFill>
                  <a:srgbClr val="FFFF00"/>
                </a:solidFill>
              </a:rPr>
              <a:t> over time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2565400"/>
            <a:ext cx="4286250" cy="2381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5199380" y="5702935"/>
            <a:ext cx="33575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i="1" dirty="0">
                <a:solidFill>
                  <a:srgbClr val="FFFFFF"/>
                </a:solidFill>
              </a:rPr>
              <a:t>Bacci et al, </a:t>
            </a:r>
            <a:r>
              <a:rPr lang="it-IT" altLang="it-IT" sz="1800" i="1" dirty="0" err="1">
                <a:solidFill>
                  <a:srgbClr val="FFFFFF"/>
                </a:solidFill>
              </a:rPr>
              <a:t>Respirology</a:t>
            </a:r>
            <a:r>
              <a:rPr lang="it-IT" altLang="it-IT" sz="1800" i="1" dirty="0">
                <a:solidFill>
                  <a:srgbClr val="FFFFFF"/>
                </a:solidFill>
              </a:rPr>
              <a:t> 2012</a:t>
            </a:r>
          </a:p>
        </p:txBody>
      </p:sp>
      <p:grpSp>
        <p:nvGrpSpPr>
          <p:cNvPr id="6" name="Gruppo 3"/>
          <p:cNvGrpSpPr>
            <a:grpSpLocks/>
          </p:cNvGrpSpPr>
          <p:nvPr/>
        </p:nvGrpSpPr>
        <p:grpSpPr bwMode="auto">
          <a:xfrm>
            <a:off x="277501" y="1909974"/>
            <a:ext cx="4560125" cy="3530286"/>
            <a:chOff x="387011" y="253237"/>
            <a:chExt cx="9323701" cy="558875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15988" y="1133475"/>
              <a:ext cx="7416800" cy="429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bg1"/>
                </a:solidFill>
              </a:endParaRPr>
            </a:p>
          </p:txBody>
        </p:sp>
        <p:grpSp>
          <p:nvGrpSpPr>
            <p:cNvPr id="8" name="Gruppo 61"/>
            <p:cNvGrpSpPr>
              <a:grpSpLocks/>
            </p:cNvGrpSpPr>
            <p:nvPr/>
          </p:nvGrpSpPr>
          <p:grpSpPr bwMode="auto">
            <a:xfrm>
              <a:off x="777428" y="1122363"/>
              <a:ext cx="49996" cy="4291013"/>
              <a:chOff x="702997" y="1122363"/>
              <a:chExt cx="49996" cy="4291013"/>
            </a:xfrm>
          </p:grpSpPr>
          <p:sp>
            <p:nvSpPr>
              <p:cNvPr id="69" name="Rectangle 9"/>
              <p:cNvSpPr>
                <a:spLocks noChangeArrowheads="1"/>
              </p:cNvSpPr>
              <p:nvPr/>
            </p:nvSpPr>
            <p:spPr bwMode="auto">
              <a:xfrm>
                <a:off x="743468" y="1122363"/>
                <a:ext cx="9525" cy="4281488"/>
              </a:xfrm>
              <a:prstGeom prst="rect">
                <a:avLst/>
              </a:prstGeom>
              <a:solidFill>
                <a:srgbClr val="868686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10"/>
              <p:cNvSpPr>
                <a:spLocks noEditPoints="1"/>
              </p:cNvSpPr>
              <p:nvPr/>
            </p:nvSpPr>
            <p:spPr bwMode="auto">
              <a:xfrm>
                <a:off x="702997" y="1122363"/>
                <a:ext cx="42863" cy="4291013"/>
              </a:xfrm>
              <a:custGeom>
                <a:avLst/>
                <a:gdLst>
                  <a:gd name="T0" fmla="*/ 68045806 w 27"/>
                  <a:gd name="T1" fmla="*/ 2147483647 h 2703"/>
                  <a:gd name="T2" fmla="*/ 17642093 w 27"/>
                  <a:gd name="T3" fmla="*/ 2147483647 h 2703"/>
                  <a:gd name="T4" fmla="*/ 17642093 w 27"/>
                  <a:gd name="T5" fmla="*/ 2147483647 h 2703"/>
                  <a:gd name="T6" fmla="*/ 68045806 w 27"/>
                  <a:gd name="T7" fmla="*/ 2147483647 h 2703"/>
                  <a:gd name="T8" fmla="*/ 17642093 w 27"/>
                  <a:gd name="T9" fmla="*/ 2147483647 h 2703"/>
                  <a:gd name="T10" fmla="*/ 68045806 w 27"/>
                  <a:gd name="T11" fmla="*/ 2147483647 h 2703"/>
                  <a:gd name="T12" fmla="*/ 17642093 w 27"/>
                  <a:gd name="T13" fmla="*/ 2147483647 h 2703"/>
                  <a:gd name="T14" fmla="*/ 17642093 w 27"/>
                  <a:gd name="T15" fmla="*/ 2147483647 h 2703"/>
                  <a:gd name="T16" fmla="*/ 68045806 w 27"/>
                  <a:gd name="T17" fmla="*/ 2147483647 h 2703"/>
                  <a:gd name="T18" fmla="*/ 17642093 w 27"/>
                  <a:gd name="T19" fmla="*/ 2147483647 h 2703"/>
                  <a:gd name="T20" fmla="*/ 68045806 w 27"/>
                  <a:gd name="T21" fmla="*/ 2147483647 h 2703"/>
                  <a:gd name="T22" fmla="*/ 17642093 w 27"/>
                  <a:gd name="T23" fmla="*/ 2147483647 h 2703"/>
                  <a:gd name="T24" fmla="*/ 17642093 w 27"/>
                  <a:gd name="T25" fmla="*/ 2147483647 h 2703"/>
                  <a:gd name="T26" fmla="*/ 68045806 w 27"/>
                  <a:gd name="T27" fmla="*/ 2147483647 h 2703"/>
                  <a:gd name="T28" fmla="*/ 17642093 w 27"/>
                  <a:gd name="T29" fmla="*/ 2147483647 h 2703"/>
                  <a:gd name="T30" fmla="*/ 68045806 w 27"/>
                  <a:gd name="T31" fmla="*/ 2147483647 h 2703"/>
                  <a:gd name="T32" fmla="*/ 17642093 w 27"/>
                  <a:gd name="T33" fmla="*/ 2147483647 h 2703"/>
                  <a:gd name="T34" fmla="*/ 17642093 w 27"/>
                  <a:gd name="T35" fmla="*/ 2147483647 h 2703"/>
                  <a:gd name="T36" fmla="*/ 68045806 w 27"/>
                  <a:gd name="T37" fmla="*/ 2147483647 h 2703"/>
                  <a:gd name="T38" fmla="*/ 17642093 w 27"/>
                  <a:gd name="T39" fmla="*/ 2147483647 h 2703"/>
                  <a:gd name="T40" fmla="*/ 68045806 w 27"/>
                  <a:gd name="T41" fmla="*/ 2147483647 h 2703"/>
                  <a:gd name="T42" fmla="*/ 17642093 w 27"/>
                  <a:gd name="T43" fmla="*/ 2147483647 h 2703"/>
                  <a:gd name="T44" fmla="*/ 17642093 w 27"/>
                  <a:gd name="T45" fmla="*/ 2147483647 h 2703"/>
                  <a:gd name="T46" fmla="*/ 68045806 w 27"/>
                  <a:gd name="T47" fmla="*/ 2147483647 h 2703"/>
                  <a:gd name="T48" fmla="*/ 17642093 w 27"/>
                  <a:gd name="T49" fmla="*/ 2147483647 h 2703"/>
                  <a:gd name="T50" fmla="*/ 68045806 w 27"/>
                  <a:gd name="T51" fmla="*/ 2147483647 h 2703"/>
                  <a:gd name="T52" fmla="*/ 17642093 w 27"/>
                  <a:gd name="T53" fmla="*/ 2147483647 h 2703"/>
                  <a:gd name="T54" fmla="*/ 17642093 w 27"/>
                  <a:gd name="T55" fmla="*/ 2147483647 h 2703"/>
                  <a:gd name="T56" fmla="*/ 68045806 w 27"/>
                  <a:gd name="T57" fmla="*/ 2147483647 h 2703"/>
                  <a:gd name="T58" fmla="*/ 17642093 w 27"/>
                  <a:gd name="T59" fmla="*/ 2147483647 h 2703"/>
                  <a:gd name="T60" fmla="*/ 68045806 w 27"/>
                  <a:gd name="T61" fmla="*/ 2147483647 h 2703"/>
                  <a:gd name="T62" fmla="*/ 17642093 w 27"/>
                  <a:gd name="T63" fmla="*/ 1592738936 h 2703"/>
                  <a:gd name="T64" fmla="*/ 17642093 w 27"/>
                  <a:gd name="T65" fmla="*/ 1610380825 h 2703"/>
                  <a:gd name="T66" fmla="*/ 68045806 w 27"/>
                  <a:gd name="T67" fmla="*/ 1186994526 h 2703"/>
                  <a:gd name="T68" fmla="*/ 17642093 w 27"/>
                  <a:gd name="T69" fmla="*/ 1186994526 h 2703"/>
                  <a:gd name="T70" fmla="*/ 68045806 w 27"/>
                  <a:gd name="T71" fmla="*/ 914817619 h 2703"/>
                  <a:gd name="T72" fmla="*/ 17642093 w 27"/>
                  <a:gd name="T73" fmla="*/ 695563206 h 2703"/>
                  <a:gd name="T74" fmla="*/ 17642093 w 27"/>
                  <a:gd name="T75" fmla="*/ 710684145 h 2703"/>
                  <a:gd name="T76" fmla="*/ 68045806 w 27"/>
                  <a:gd name="T77" fmla="*/ 509071622 h 2703"/>
                  <a:gd name="T78" fmla="*/ 17642093 w 27"/>
                  <a:gd name="T79" fmla="*/ 509071622 h 2703"/>
                  <a:gd name="T80" fmla="*/ 68045806 w 27"/>
                  <a:gd name="T81" fmla="*/ 372983168 h 2703"/>
                  <a:gd name="T82" fmla="*/ 17642093 w 27"/>
                  <a:gd name="T83" fmla="*/ 219254413 h 2703"/>
                  <a:gd name="T84" fmla="*/ 17642093 w 27"/>
                  <a:gd name="T85" fmla="*/ 236894715 h 2703"/>
                  <a:gd name="T86" fmla="*/ 68045806 w 27"/>
                  <a:gd name="T87" fmla="*/ 100806262 h 2703"/>
                  <a:gd name="T88" fmla="*/ 17642093 w 27"/>
                  <a:gd name="T89" fmla="*/ 100806262 h 2703"/>
                  <a:gd name="T90" fmla="*/ 68045806 w 27"/>
                  <a:gd name="T91" fmla="*/ 17641890 h 2703"/>
                  <a:gd name="T92" fmla="*/ 0 w 27"/>
                  <a:gd name="T93" fmla="*/ 2147483647 h 2703"/>
                  <a:gd name="T94" fmla="*/ 0 w 27"/>
                  <a:gd name="T95" fmla="*/ 2147483647 h 2703"/>
                  <a:gd name="T96" fmla="*/ 68045806 w 27"/>
                  <a:gd name="T97" fmla="*/ 2147483647 h 2703"/>
                  <a:gd name="T98" fmla="*/ 0 w 27"/>
                  <a:gd name="T99" fmla="*/ 2147483647 h 2703"/>
                  <a:gd name="T100" fmla="*/ 68045806 w 27"/>
                  <a:gd name="T101" fmla="*/ 2147483647 h 2703"/>
                  <a:gd name="T102" fmla="*/ 0 w 27"/>
                  <a:gd name="T103" fmla="*/ 0 h 2703"/>
                  <a:gd name="T104" fmla="*/ 0 w 27"/>
                  <a:gd name="T105" fmla="*/ 17641890 h 27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7"/>
                  <a:gd name="T160" fmla="*/ 0 h 2703"/>
                  <a:gd name="T161" fmla="*/ 27 w 27"/>
                  <a:gd name="T162" fmla="*/ 2703 h 27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7" h="2703">
                    <a:moveTo>
                      <a:pt x="7" y="2697"/>
                    </a:moveTo>
                    <a:lnTo>
                      <a:pt x="27" y="2697"/>
                    </a:lnTo>
                    <a:lnTo>
                      <a:pt x="27" y="2703"/>
                    </a:lnTo>
                    <a:lnTo>
                      <a:pt x="7" y="2703"/>
                    </a:lnTo>
                    <a:lnTo>
                      <a:pt x="7" y="2697"/>
                    </a:lnTo>
                    <a:close/>
                    <a:moveTo>
                      <a:pt x="7" y="2428"/>
                    </a:moveTo>
                    <a:lnTo>
                      <a:pt x="27" y="2428"/>
                    </a:lnTo>
                    <a:lnTo>
                      <a:pt x="27" y="2434"/>
                    </a:lnTo>
                    <a:lnTo>
                      <a:pt x="7" y="2434"/>
                    </a:lnTo>
                    <a:lnTo>
                      <a:pt x="7" y="2428"/>
                    </a:lnTo>
                    <a:close/>
                    <a:moveTo>
                      <a:pt x="7" y="2266"/>
                    </a:moveTo>
                    <a:lnTo>
                      <a:pt x="27" y="2266"/>
                    </a:lnTo>
                    <a:lnTo>
                      <a:pt x="27" y="2273"/>
                    </a:lnTo>
                    <a:lnTo>
                      <a:pt x="7" y="2273"/>
                    </a:lnTo>
                    <a:lnTo>
                      <a:pt x="7" y="2266"/>
                    </a:lnTo>
                    <a:close/>
                    <a:moveTo>
                      <a:pt x="7" y="2159"/>
                    </a:moveTo>
                    <a:lnTo>
                      <a:pt x="27" y="2159"/>
                    </a:lnTo>
                    <a:lnTo>
                      <a:pt x="27" y="2165"/>
                    </a:lnTo>
                    <a:lnTo>
                      <a:pt x="7" y="2165"/>
                    </a:lnTo>
                    <a:lnTo>
                      <a:pt x="7" y="2159"/>
                    </a:lnTo>
                    <a:close/>
                    <a:moveTo>
                      <a:pt x="7" y="2071"/>
                    </a:moveTo>
                    <a:lnTo>
                      <a:pt x="27" y="2071"/>
                    </a:lnTo>
                    <a:lnTo>
                      <a:pt x="27" y="2078"/>
                    </a:lnTo>
                    <a:lnTo>
                      <a:pt x="7" y="2078"/>
                    </a:lnTo>
                    <a:lnTo>
                      <a:pt x="7" y="2071"/>
                    </a:lnTo>
                    <a:close/>
                    <a:moveTo>
                      <a:pt x="7" y="1997"/>
                    </a:moveTo>
                    <a:lnTo>
                      <a:pt x="27" y="1997"/>
                    </a:lnTo>
                    <a:lnTo>
                      <a:pt x="27" y="2004"/>
                    </a:lnTo>
                    <a:lnTo>
                      <a:pt x="7" y="2004"/>
                    </a:lnTo>
                    <a:lnTo>
                      <a:pt x="7" y="1997"/>
                    </a:lnTo>
                    <a:close/>
                    <a:moveTo>
                      <a:pt x="7" y="1937"/>
                    </a:moveTo>
                    <a:lnTo>
                      <a:pt x="27" y="1937"/>
                    </a:lnTo>
                    <a:lnTo>
                      <a:pt x="27" y="1943"/>
                    </a:lnTo>
                    <a:lnTo>
                      <a:pt x="7" y="1943"/>
                    </a:lnTo>
                    <a:lnTo>
                      <a:pt x="7" y="1937"/>
                    </a:lnTo>
                    <a:close/>
                    <a:moveTo>
                      <a:pt x="7" y="1883"/>
                    </a:moveTo>
                    <a:lnTo>
                      <a:pt x="27" y="1883"/>
                    </a:lnTo>
                    <a:lnTo>
                      <a:pt x="27" y="1890"/>
                    </a:lnTo>
                    <a:lnTo>
                      <a:pt x="7" y="1890"/>
                    </a:lnTo>
                    <a:lnTo>
                      <a:pt x="7" y="1883"/>
                    </a:lnTo>
                    <a:close/>
                    <a:moveTo>
                      <a:pt x="7" y="1843"/>
                    </a:moveTo>
                    <a:lnTo>
                      <a:pt x="27" y="1843"/>
                    </a:lnTo>
                    <a:lnTo>
                      <a:pt x="27" y="1849"/>
                    </a:lnTo>
                    <a:lnTo>
                      <a:pt x="7" y="1849"/>
                    </a:lnTo>
                    <a:lnTo>
                      <a:pt x="7" y="1843"/>
                    </a:lnTo>
                    <a:close/>
                    <a:moveTo>
                      <a:pt x="7" y="1795"/>
                    </a:moveTo>
                    <a:lnTo>
                      <a:pt x="27" y="1795"/>
                    </a:lnTo>
                    <a:lnTo>
                      <a:pt x="27" y="1802"/>
                    </a:lnTo>
                    <a:lnTo>
                      <a:pt x="7" y="1802"/>
                    </a:lnTo>
                    <a:lnTo>
                      <a:pt x="7" y="1795"/>
                    </a:lnTo>
                    <a:close/>
                    <a:moveTo>
                      <a:pt x="7" y="1526"/>
                    </a:moveTo>
                    <a:lnTo>
                      <a:pt x="27" y="1526"/>
                    </a:lnTo>
                    <a:lnTo>
                      <a:pt x="27" y="1533"/>
                    </a:lnTo>
                    <a:lnTo>
                      <a:pt x="7" y="1533"/>
                    </a:lnTo>
                    <a:lnTo>
                      <a:pt x="7" y="1526"/>
                    </a:lnTo>
                    <a:close/>
                    <a:moveTo>
                      <a:pt x="7" y="1372"/>
                    </a:moveTo>
                    <a:lnTo>
                      <a:pt x="27" y="1372"/>
                    </a:lnTo>
                    <a:lnTo>
                      <a:pt x="27" y="1379"/>
                    </a:lnTo>
                    <a:lnTo>
                      <a:pt x="7" y="1379"/>
                    </a:lnTo>
                    <a:lnTo>
                      <a:pt x="7" y="1372"/>
                    </a:lnTo>
                    <a:close/>
                    <a:moveTo>
                      <a:pt x="7" y="1257"/>
                    </a:moveTo>
                    <a:lnTo>
                      <a:pt x="27" y="1257"/>
                    </a:lnTo>
                    <a:lnTo>
                      <a:pt x="27" y="1264"/>
                    </a:lnTo>
                    <a:lnTo>
                      <a:pt x="7" y="1264"/>
                    </a:lnTo>
                    <a:lnTo>
                      <a:pt x="7" y="1257"/>
                    </a:lnTo>
                    <a:close/>
                    <a:moveTo>
                      <a:pt x="7" y="1170"/>
                    </a:moveTo>
                    <a:lnTo>
                      <a:pt x="27" y="1170"/>
                    </a:lnTo>
                    <a:lnTo>
                      <a:pt x="27" y="1177"/>
                    </a:lnTo>
                    <a:lnTo>
                      <a:pt x="7" y="1177"/>
                    </a:lnTo>
                    <a:lnTo>
                      <a:pt x="7" y="1170"/>
                    </a:lnTo>
                    <a:close/>
                    <a:moveTo>
                      <a:pt x="7" y="1103"/>
                    </a:moveTo>
                    <a:lnTo>
                      <a:pt x="27" y="1103"/>
                    </a:lnTo>
                    <a:lnTo>
                      <a:pt x="27" y="1110"/>
                    </a:lnTo>
                    <a:lnTo>
                      <a:pt x="7" y="1110"/>
                    </a:lnTo>
                    <a:lnTo>
                      <a:pt x="7" y="1103"/>
                    </a:lnTo>
                    <a:close/>
                    <a:moveTo>
                      <a:pt x="7" y="1042"/>
                    </a:moveTo>
                    <a:lnTo>
                      <a:pt x="27" y="1042"/>
                    </a:lnTo>
                    <a:lnTo>
                      <a:pt x="27" y="1049"/>
                    </a:lnTo>
                    <a:lnTo>
                      <a:pt x="7" y="1049"/>
                    </a:lnTo>
                    <a:lnTo>
                      <a:pt x="7" y="1042"/>
                    </a:lnTo>
                    <a:close/>
                    <a:moveTo>
                      <a:pt x="7" y="988"/>
                    </a:moveTo>
                    <a:lnTo>
                      <a:pt x="27" y="988"/>
                    </a:lnTo>
                    <a:lnTo>
                      <a:pt x="27" y="995"/>
                    </a:lnTo>
                    <a:lnTo>
                      <a:pt x="7" y="995"/>
                    </a:lnTo>
                    <a:lnTo>
                      <a:pt x="7" y="988"/>
                    </a:lnTo>
                    <a:close/>
                    <a:moveTo>
                      <a:pt x="7" y="941"/>
                    </a:moveTo>
                    <a:lnTo>
                      <a:pt x="27" y="941"/>
                    </a:lnTo>
                    <a:lnTo>
                      <a:pt x="27" y="948"/>
                    </a:lnTo>
                    <a:lnTo>
                      <a:pt x="7" y="948"/>
                    </a:lnTo>
                    <a:lnTo>
                      <a:pt x="7" y="941"/>
                    </a:lnTo>
                    <a:close/>
                    <a:moveTo>
                      <a:pt x="7" y="901"/>
                    </a:moveTo>
                    <a:lnTo>
                      <a:pt x="27" y="901"/>
                    </a:lnTo>
                    <a:lnTo>
                      <a:pt x="27" y="908"/>
                    </a:lnTo>
                    <a:lnTo>
                      <a:pt x="7" y="908"/>
                    </a:lnTo>
                    <a:lnTo>
                      <a:pt x="7" y="901"/>
                    </a:lnTo>
                    <a:close/>
                    <a:moveTo>
                      <a:pt x="7" y="632"/>
                    </a:moveTo>
                    <a:lnTo>
                      <a:pt x="27" y="632"/>
                    </a:lnTo>
                    <a:lnTo>
                      <a:pt x="27" y="639"/>
                    </a:lnTo>
                    <a:lnTo>
                      <a:pt x="7" y="639"/>
                    </a:lnTo>
                    <a:lnTo>
                      <a:pt x="7" y="632"/>
                    </a:lnTo>
                    <a:close/>
                    <a:moveTo>
                      <a:pt x="7" y="471"/>
                    </a:moveTo>
                    <a:lnTo>
                      <a:pt x="27" y="471"/>
                    </a:lnTo>
                    <a:lnTo>
                      <a:pt x="27" y="477"/>
                    </a:lnTo>
                    <a:lnTo>
                      <a:pt x="7" y="477"/>
                    </a:lnTo>
                    <a:lnTo>
                      <a:pt x="7" y="471"/>
                    </a:lnTo>
                    <a:close/>
                    <a:moveTo>
                      <a:pt x="7" y="356"/>
                    </a:moveTo>
                    <a:lnTo>
                      <a:pt x="27" y="356"/>
                    </a:lnTo>
                    <a:lnTo>
                      <a:pt x="27" y="363"/>
                    </a:lnTo>
                    <a:lnTo>
                      <a:pt x="7" y="363"/>
                    </a:lnTo>
                    <a:lnTo>
                      <a:pt x="7" y="356"/>
                    </a:lnTo>
                    <a:close/>
                    <a:moveTo>
                      <a:pt x="7" y="276"/>
                    </a:moveTo>
                    <a:lnTo>
                      <a:pt x="27" y="276"/>
                    </a:lnTo>
                    <a:lnTo>
                      <a:pt x="27" y="282"/>
                    </a:lnTo>
                    <a:lnTo>
                      <a:pt x="7" y="282"/>
                    </a:lnTo>
                    <a:lnTo>
                      <a:pt x="7" y="276"/>
                    </a:lnTo>
                    <a:close/>
                    <a:moveTo>
                      <a:pt x="7" y="202"/>
                    </a:moveTo>
                    <a:lnTo>
                      <a:pt x="27" y="202"/>
                    </a:lnTo>
                    <a:lnTo>
                      <a:pt x="27" y="208"/>
                    </a:lnTo>
                    <a:lnTo>
                      <a:pt x="7" y="208"/>
                    </a:lnTo>
                    <a:lnTo>
                      <a:pt x="7" y="202"/>
                    </a:lnTo>
                    <a:close/>
                    <a:moveTo>
                      <a:pt x="7" y="141"/>
                    </a:moveTo>
                    <a:lnTo>
                      <a:pt x="27" y="141"/>
                    </a:lnTo>
                    <a:lnTo>
                      <a:pt x="27" y="148"/>
                    </a:lnTo>
                    <a:lnTo>
                      <a:pt x="7" y="148"/>
                    </a:lnTo>
                    <a:lnTo>
                      <a:pt x="7" y="141"/>
                    </a:lnTo>
                    <a:close/>
                    <a:moveTo>
                      <a:pt x="7" y="87"/>
                    </a:moveTo>
                    <a:lnTo>
                      <a:pt x="27" y="87"/>
                    </a:lnTo>
                    <a:lnTo>
                      <a:pt x="27" y="94"/>
                    </a:lnTo>
                    <a:lnTo>
                      <a:pt x="7" y="94"/>
                    </a:lnTo>
                    <a:lnTo>
                      <a:pt x="7" y="87"/>
                    </a:lnTo>
                    <a:close/>
                    <a:moveTo>
                      <a:pt x="7" y="40"/>
                    </a:moveTo>
                    <a:lnTo>
                      <a:pt x="27" y="40"/>
                    </a:lnTo>
                    <a:lnTo>
                      <a:pt x="27" y="47"/>
                    </a:lnTo>
                    <a:lnTo>
                      <a:pt x="7" y="47"/>
                    </a:lnTo>
                    <a:lnTo>
                      <a:pt x="7" y="40"/>
                    </a:lnTo>
                    <a:close/>
                    <a:moveTo>
                      <a:pt x="7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  <a:moveTo>
                      <a:pt x="0" y="2697"/>
                    </a:moveTo>
                    <a:lnTo>
                      <a:pt x="27" y="2697"/>
                    </a:lnTo>
                    <a:lnTo>
                      <a:pt x="27" y="2703"/>
                    </a:lnTo>
                    <a:lnTo>
                      <a:pt x="0" y="2703"/>
                    </a:lnTo>
                    <a:lnTo>
                      <a:pt x="0" y="2697"/>
                    </a:lnTo>
                    <a:close/>
                    <a:moveTo>
                      <a:pt x="0" y="1795"/>
                    </a:moveTo>
                    <a:lnTo>
                      <a:pt x="27" y="1795"/>
                    </a:lnTo>
                    <a:lnTo>
                      <a:pt x="27" y="1802"/>
                    </a:lnTo>
                    <a:lnTo>
                      <a:pt x="0" y="1802"/>
                    </a:lnTo>
                    <a:lnTo>
                      <a:pt x="0" y="1795"/>
                    </a:lnTo>
                    <a:close/>
                    <a:moveTo>
                      <a:pt x="0" y="901"/>
                    </a:moveTo>
                    <a:lnTo>
                      <a:pt x="27" y="901"/>
                    </a:lnTo>
                    <a:lnTo>
                      <a:pt x="27" y="908"/>
                    </a:lnTo>
                    <a:lnTo>
                      <a:pt x="0" y="908"/>
                    </a:lnTo>
                    <a:lnTo>
                      <a:pt x="0" y="901"/>
                    </a:lnTo>
                    <a:close/>
                    <a:moveTo>
                      <a:pt x="0" y="0"/>
                    </a:moveTo>
                    <a:lnTo>
                      <a:pt x="27" y="0"/>
                    </a:lnTo>
                    <a:lnTo>
                      <a:pt x="2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uppo 62"/>
            <p:cNvGrpSpPr>
              <a:grpSpLocks/>
            </p:cNvGrpSpPr>
            <p:nvPr/>
          </p:nvGrpSpPr>
          <p:grpSpPr bwMode="auto">
            <a:xfrm>
              <a:off x="915988" y="5467648"/>
              <a:ext cx="7405688" cy="42863"/>
              <a:chOff x="915988" y="5403850"/>
              <a:chExt cx="7405688" cy="42863"/>
            </a:xfrm>
          </p:grpSpPr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915988" y="5403850"/>
                <a:ext cx="7394575" cy="9525"/>
              </a:xfrm>
              <a:prstGeom prst="rect">
                <a:avLst/>
              </a:prstGeom>
              <a:solidFill>
                <a:srgbClr val="868686"/>
              </a:solidFill>
              <a:ln w="11113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12"/>
              <p:cNvSpPr>
                <a:spLocks noEditPoints="1"/>
              </p:cNvSpPr>
              <p:nvPr/>
            </p:nvSpPr>
            <p:spPr bwMode="auto">
              <a:xfrm>
                <a:off x="915988" y="5403850"/>
                <a:ext cx="7405688" cy="42863"/>
              </a:xfrm>
              <a:custGeom>
                <a:avLst/>
                <a:gdLst>
                  <a:gd name="T0" fmla="*/ 15120939 w 4665"/>
                  <a:gd name="T1" fmla="*/ 68045806 h 27"/>
                  <a:gd name="T2" fmla="*/ 0 w 4665"/>
                  <a:gd name="T3" fmla="*/ 0 h 27"/>
                  <a:gd name="T4" fmla="*/ 592235965 w 4665"/>
                  <a:gd name="T5" fmla="*/ 0 h 27"/>
                  <a:gd name="T6" fmla="*/ 577115026 w 4665"/>
                  <a:gd name="T7" fmla="*/ 68045806 h 27"/>
                  <a:gd name="T8" fmla="*/ 592235965 w 4665"/>
                  <a:gd name="T9" fmla="*/ 0 h 27"/>
                  <a:gd name="T10" fmla="*/ 1186992880 w 4665"/>
                  <a:gd name="T11" fmla="*/ 68045806 h 27"/>
                  <a:gd name="T12" fmla="*/ 1169352579 w 4665"/>
                  <a:gd name="T13" fmla="*/ 0 h 27"/>
                  <a:gd name="T14" fmla="*/ 1781749795 w 4665"/>
                  <a:gd name="T15" fmla="*/ 0 h 27"/>
                  <a:gd name="T16" fmla="*/ 1764109494 w 4665"/>
                  <a:gd name="T17" fmla="*/ 68045806 h 27"/>
                  <a:gd name="T18" fmla="*/ 1781749795 w 4665"/>
                  <a:gd name="T19" fmla="*/ 0 h 27"/>
                  <a:gd name="T20" fmla="*/ 2147483647 w 4665"/>
                  <a:gd name="T21" fmla="*/ 68045806 h 27"/>
                  <a:gd name="T22" fmla="*/ 2147483647 w 4665"/>
                  <a:gd name="T23" fmla="*/ 0 h 27"/>
                  <a:gd name="T24" fmla="*/ 2147483647 w 4665"/>
                  <a:gd name="T25" fmla="*/ 0 h 27"/>
                  <a:gd name="T26" fmla="*/ 2147483647 w 4665"/>
                  <a:gd name="T27" fmla="*/ 68045806 h 27"/>
                  <a:gd name="T28" fmla="*/ 2147483647 w 4665"/>
                  <a:gd name="T29" fmla="*/ 0 h 27"/>
                  <a:gd name="T30" fmla="*/ 2147483647 w 4665"/>
                  <a:gd name="T31" fmla="*/ 68045806 h 27"/>
                  <a:gd name="T32" fmla="*/ 2147483647 w 4665"/>
                  <a:gd name="T33" fmla="*/ 0 h 27"/>
                  <a:gd name="T34" fmla="*/ 2147483647 w 4665"/>
                  <a:gd name="T35" fmla="*/ 0 h 27"/>
                  <a:gd name="T36" fmla="*/ 2147483647 w 4665"/>
                  <a:gd name="T37" fmla="*/ 68045806 h 27"/>
                  <a:gd name="T38" fmla="*/ 2147483647 w 4665"/>
                  <a:gd name="T39" fmla="*/ 0 h 27"/>
                  <a:gd name="T40" fmla="*/ 2147483647 w 4665"/>
                  <a:gd name="T41" fmla="*/ 68045806 h 27"/>
                  <a:gd name="T42" fmla="*/ 2147483647 w 4665"/>
                  <a:gd name="T43" fmla="*/ 0 h 27"/>
                  <a:gd name="T44" fmla="*/ 2147483647 w 4665"/>
                  <a:gd name="T45" fmla="*/ 0 h 27"/>
                  <a:gd name="T46" fmla="*/ 2147483647 w 4665"/>
                  <a:gd name="T47" fmla="*/ 68045806 h 27"/>
                  <a:gd name="T48" fmla="*/ 2147483647 w 4665"/>
                  <a:gd name="T49" fmla="*/ 0 h 27"/>
                  <a:gd name="T50" fmla="*/ 2147483647 w 4665"/>
                  <a:gd name="T51" fmla="*/ 68045806 h 27"/>
                  <a:gd name="T52" fmla="*/ 2147483647 w 4665"/>
                  <a:gd name="T53" fmla="*/ 0 h 27"/>
                  <a:gd name="T54" fmla="*/ 2147483647 w 4665"/>
                  <a:gd name="T55" fmla="*/ 0 h 27"/>
                  <a:gd name="T56" fmla="*/ 2147483647 w 4665"/>
                  <a:gd name="T57" fmla="*/ 68045806 h 27"/>
                  <a:gd name="T58" fmla="*/ 2147483647 w 4665"/>
                  <a:gd name="T59" fmla="*/ 0 h 27"/>
                  <a:gd name="T60" fmla="*/ 2147483647 w 4665"/>
                  <a:gd name="T61" fmla="*/ 68045806 h 27"/>
                  <a:gd name="T62" fmla="*/ 2147483647 w 4665"/>
                  <a:gd name="T63" fmla="*/ 0 h 27"/>
                  <a:gd name="T64" fmla="*/ 2147483647 w 4665"/>
                  <a:gd name="T65" fmla="*/ 0 h 27"/>
                  <a:gd name="T66" fmla="*/ 2147483647 w 4665"/>
                  <a:gd name="T67" fmla="*/ 68045806 h 27"/>
                  <a:gd name="T68" fmla="*/ 2147483647 w 4665"/>
                  <a:gd name="T69" fmla="*/ 0 h 27"/>
                  <a:gd name="T70" fmla="*/ 2147483647 w 4665"/>
                  <a:gd name="T71" fmla="*/ 68045806 h 27"/>
                  <a:gd name="T72" fmla="*/ 2147483647 w 4665"/>
                  <a:gd name="T73" fmla="*/ 0 h 27"/>
                  <a:gd name="T74" fmla="*/ 2147483647 w 4665"/>
                  <a:gd name="T75" fmla="*/ 0 h 27"/>
                  <a:gd name="T76" fmla="*/ 2147483647 w 4665"/>
                  <a:gd name="T77" fmla="*/ 68045806 h 27"/>
                  <a:gd name="T78" fmla="*/ 2147483647 w 4665"/>
                  <a:gd name="T79" fmla="*/ 0 h 27"/>
                  <a:gd name="T80" fmla="*/ 2147483647 w 4665"/>
                  <a:gd name="T81" fmla="*/ 68045806 h 27"/>
                  <a:gd name="T82" fmla="*/ 2147483647 w 4665"/>
                  <a:gd name="T83" fmla="*/ 0 h 27"/>
                  <a:gd name="T84" fmla="*/ 2147483647 w 4665"/>
                  <a:gd name="T85" fmla="*/ 0 h 27"/>
                  <a:gd name="T86" fmla="*/ 2147483647 w 4665"/>
                  <a:gd name="T87" fmla="*/ 68045806 h 27"/>
                  <a:gd name="T88" fmla="*/ 2147483647 w 4665"/>
                  <a:gd name="T89" fmla="*/ 0 h 27"/>
                  <a:gd name="T90" fmla="*/ 2147483647 w 4665"/>
                  <a:gd name="T91" fmla="*/ 68045806 h 27"/>
                  <a:gd name="T92" fmla="*/ 2147483647 w 4665"/>
                  <a:gd name="T93" fmla="*/ 0 h 27"/>
                  <a:gd name="T94" fmla="*/ 2147483647 w 4665"/>
                  <a:gd name="T95" fmla="*/ 0 h 27"/>
                  <a:gd name="T96" fmla="*/ 2147483647 w 4665"/>
                  <a:gd name="T97" fmla="*/ 68045806 h 27"/>
                  <a:gd name="T98" fmla="*/ 2147483647 w 4665"/>
                  <a:gd name="T99" fmla="*/ 0 h 27"/>
                  <a:gd name="T100" fmla="*/ 2147483647 w 4665"/>
                  <a:gd name="T101" fmla="*/ 68045806 h 27"/>
                  <a:gd name="T102" fmla="*/ 2147483647 w 4665"/>
                  <a:gd name="T103" fmla="*/ 0 h 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65"/>
                  <a:gd name="T157" fmla="*/ 0 h 27"/>
                  <a:gd name="T158" fmla="*/ 4665 w 4665"/>
                  <a:gd name="T159" fmla="*/ 27 h 2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65" h="27">
                    <a:moveTo>
                      <a:pt x="6" y="0"/>
                    </a:moveTo>
                    <a:lnTo>
                      <a:pt x="6" y="27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  <a:moveTo>
                      <a:pt x="235" y="0"/>
                    </a:moveTo>
                    <a:lnTo>
                      <a:pt x="235" y="27"/>
                    </a:lnTo>
                    <a:lnTo>
                      <a:pt x="229" y="27"/>
                    </a:lnTo>
                    <a:lnTo>
                      <a:pt x="229" y="0"/>
                    </a:lnTo>
                    <a:lnTo>
                      <a:pt x="235" y="0"/>
                    </a:lnTo>
                    <a:close/>
                    <a:moveTo>
                      <a:pt x="471" y="0"/>
                    </a:moveTo>
                    <a:lnTo>
                      <a:pt x="471" y="27"/>
                    </a:lnTo>
                    <a:lnTo>
                      <a:pt x="464" y="27"/>
                    </a:lnTo>
                    <a:lnTo>
                      <a:pt x="464" y="0"/>
                    </a:lnTo>
                    <a:lnTo>
                      <a:pt x="471" y="0"/>
                    </a:lnTo>
                    <a:close/>
                    <a:moveTo>
                      <a:pt x="707" y="0"/>
                    </a:moveTo>
                    <a:lnTo>
                      <a:pt x="707" y="27"/>
                    </a:lnTo>
                    <a:lnTo>
                      <a:pt x="700" y="27"/>
                    </a:lnTo>
                    <a:lnTo>
                      <a:pt x="700" y="0"/>
                    </a:lnTo>
                    <a:lnTo>
                      <a:pt x="707" y="0"/>
                    </a:lnTo>
                    <a:close/>
                    <a:moveTo>
                      <a:pt x="935" y="0"/>
                    </a:moveTo>
                    <a:lnTo>
                      <a:pt x="935" y="27"/>
                    </a:lnTo>
                    <a:lnTo>
                      <a:pt x="929" y="27"/>
                    </a:lnTo>
                    <a:lnTo>
                      <a:pt x="929" y="0"/>
                    </a:lnTo>
                    <a:lnTo>
                      <a:pt x="935" y="0"/>
                    </a:lnTo>
                    <a:close/>
                    <a:moveTo>
                      <a:pt x="1171" y="0"/>
                    </a:moveTo>
                    <a:lnTo>
                      <a:pt x="1171" y="27"/>
                    </a:lnTo>
                    <a:lnTo>
                      <a:pt x="1164" y="27"/>
                    </a:lnTo>
                    <a:lnTo>
                      <a:pt x="1164" y="0"/>
                    </a:lnTo>
                    <a:lnTo>
                      <a:pt x="1171" y="0"/>
                    </a:lnTo>
                    <a:close/>
                    <a:moveTo>
                      <a:pt x="1407" y="0"/>
                    </a:moveTo>
                    <a:lnTo>
                      <a:pt x="1407" y="27"/>
                    </a:lnTo>
                    <a:lnTo>
                      <a:pt x="1400" y="27"/>
                    </a:lnTo>
                    <a:lnTo>
                      <a:pt x="1400" y="0"/>
                    </a:lnTo>
                    <a:lnTo>
                      <a:pt x="1407" y="0"/>
                    </a:lnTo>
                    <a:close/>
                    <a:moveTo>
                      <a:pt x="1636" y="0"/>
                    </a:moveTo>
                    <a:lnTo>
                      <a:pt x="1636" y="27"/>
                    </a:lnTo>
                    <a:lnTo>
                      <a:pt x="1629" y="27"/>
                    </a:lnTo>
                    <a:lnTo>
                      <a:pt x="1629" y="0"/>
                    </a:lnTo>
                    <a:lnTo>
                      <a:pt x="1636" y="0"/>
                    </a:lnTo>
                    <a:close/>
                    <a:moveTo>
                      <a:pt x="1871" y="0"/>
                    </a:moveTo>
                    <a:lnTo>
                      <a:pt x="1871" y="27"/>
                    </a:lnTo>
                    <a:lnTo>
                      <a:pt x="1865" y="27"/>
                    </a:lnTo>
                    <a:lnTo>
                      <a:pt x="1865" y="0"/>
                    </a:lnTo>
                    <a:lnTo>
                      <a:pt x="1871" y="0"/>
                    </a:lnTo>
                    <a:close/>
                    <a:moveTo>
                      <a:pt x="2100" y="0"/>
                    </a:moveTo>
                    <a:lnTo>
                      <a:pt x="2100" y="27"/>
                    </a:lnTo>
                    <a:lnTo>
                      <a:pt x="2093" y="27"/>
                    </a:lnTo>
                    <a:lnTo>
                      <a:pt x="2093" y="0"/>
                    </a:lnTo>
                    <a:lnTo>
                      <a:pt x="2100" y="0"/>
                    </a:lnTo>
                    <a:close/>
                    <a:moveTo>
                      <a:pt x="2336" y="0"/>
                    </a:moveTo>
                    <a:lnTo>
                      <a:pt x="2336" y="27"/>
                    </a:lnTo>
                    <a:lnTo>
                      <a:pt x="2329" y="27"/>
                    </a:lnTo>
                    <a:lnTo>
                      <a:pt x="2329" y="0"/>
                    </a:lnTo>
                    <a:lnTo>
                      <a:pt x="2336" y="0"/>
                    </a:lnTo>
                    <a:close/>
                    <a:moveTo>
                      <a:pt x="2571" y="0"/>
                    </a:moveTo>
                    <a:lnTo>
                      <a:pt x="2571" y="27"/>
                    </a:lnTo>
                    <a:lnTo>
                      <a:pt x="2565" y="27"/>
                    </a:lnTo>
                    <a:lnTo>
                      <a:pt x="2565" y="0"/>
                    </a:lnTo>
                    <a:lnTo>
                      <a:pt x="2571" y="0"/>
                    </a:lnTo>
                    <a:close/>
                    <a:moveTo>
                      <a:pt x="2800" y="0"/>
                    </a:moveTo>
                    <a:lnTo>
                      <a:pt x="2800" y="27"/>
                    </a:lnTo>
                    <a:lnTo>
                      <a:pt x="2794" y="27"/>
                    </a:lnTo>
                    <a:lnTo>
                      <a:pt x="2794" y="0"/>
                    </a:lnTo>
                    <a:lnTo>
                      <a:pt x="2800" y="0"/>
                    </a:lnTo>
                    <a:close/>
                    <a:moveTo>
                      <a:pt x="3036" y="0"/>
                    </a:moveTo>
                    <a:lnTo>
                      <a:pt x="3036" y="27"/>
                    </a:lnTo>
                    <a:lnTo>
                      <a:pt x="3029" y="27"/>
                    </a:lnTo>
                    <a:lnTo>
                      <a:pt x="3029" y="0"/>
                    </a:lnTo>
                    <a:lnTo>
                      <a:pt x="3036" y="0"/>
                    </a:lnTo>
                    <a:close/>
                    <a:moveTo>
                      <a:pt x="3265" y="0"/>
                    </a:moveTo>
                    <a:lnTo>
                      <a:pt x="3265" y="27"/>
                    </a:lnTo>
                    <a:lnTo>
                      <a:pt x="3258" y="27"/>
                    </a:lnTo>
                    <a:lnTo>
                      <a:pt x="3258" y="0"/>
                    </a:lnTo>
                    <a:lnTo>
                      <a:pt x="3265" y="0"/>
                    </a:lnTo>
                    <a:close/>
                    <a:moveTo>
                      <a:pt x="3500" y="0"/>
                    </a:moveTo>
                    <a:lnTo>
                      <a:pt x="3500" y="27"/>
                    </a:lnTo>
                    <a:lnTo>
                      <a:pt x="3494" y="27"/>
                    </a:lnTo>
                    <a:lnTo>
                      <a:pt x="3494" y="0"/>
                    </a:lnTo>
                    <a:lnTo>
                      <a:pt x="3500" y="0"/>
                    </a:lnTo>
                    <a:close/>
                    <a:moveTo>
                      <a:pt x="3736" y="0"/>
                    </a:moveTo>
                    <a:lnTo>
                      <a:pt x="3736" y="27"/>
                    </a:lnTo>
                    <a:lnTo>
                      <a:pt x="3729" y="27"/>
                    </a:lnTo>
                    <a:lnTo>
                      <a:pt x="3729" y="0"/>
                    </a:lnTo>
                    <a:lnTo>
                      <a:pt x="3736" y="0"/>
                    </a:lnTo>
                    <a:close/>
                    <a:moveTo>
                      <a:pt x="3965" y="0"/>
                    </a:moveTo>
                    <a:lnTo>
                      <a:pt x="3965" y="27"/>
                    </a:lnTo>
                    <a:lnTo>
                      <a:pt x="3958" y="27"/>
                    </a:lnTo>
                    <a:lnTo>
                      <a:pt x="3958" y="0"/>
                    </a:lnTo>
                    <a:lnTo>
                      <a:pt x="3965" y="0"/>
                    </a:lnTo>
                    <a:close/>
                    <a:moveTo>
                      <a:pt x="4201" y="0"/>
                    </a:moveTo>
                    <a:lnTo>
                      <a:pt x="4201" y="27"/>
                    </a:lnTo>
                    <a:lnTo>
                      <a:pt x="4194" y="27"/>
                    </a:lnTo>
                    <a:lnTo>
                      <a:pt x="4194" y="0"/>
                    </a:lnTo>
                    <a:lnTo>
                      <a:pt x="4201" y="0"/>
                    </a:lnTo>
                    <a:close/>
                    <a:moveTo>
                      <a:pt x="4436" y="0"/>
                    </a:moveTo>
                    <a:lnTo>
                      <a:pt x="4436" y="27"/>
                    </a:lnTo>
                    <a:lnTo>
                      <a:pt x="4429" y="27"/>
                    </a:lnTo>
                    <a:lnTo>
                      <a:pt x="4429" y="0"/>
                    </a:lnTo>
                    <a:lnTo>
                      <a:pt x="4436" y="0"/>
                    </a:lnTo>
                    <a:close/>
                    <a:moveTo>
                      <a:pt x="4665" y="0"/>
                    </a:moveTo>
                    <a:lnTo>
                      <a:pt x="4665" y="27"/>
                    </a:lnTo>
                    <a:lnTo>
                      <a:pt x="4658" y="27"/>
                    </a:lnTo>
                    <a:lnTo>
                      <a:pt x="4658" y="0"/>
                    </a:lnTo>
                    <a:lnTo>
                      <a:pt x="4665" y="0"/>
                    </a:lnTo>
                    <a:close/>
                  </a:path>
                </a:pathLst>
              </a:custGeom>
              <a:solidFill>
                <a:srgbClr val="868686"/>
              </a:solidFill>
              <a:ln w="111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085850" y="1409700"/>
              <a:ext cx="6316663" cy="1249363"/>
            </a:xfrm>
            <a:custGeom>
              <a:avLst/>
              <a:gdLst>
                <a:gd name="T0" fmla="*/ 594756922 w 3979"/>
                <a:gd name="T1" fmla="*/ 425907370 h 787"/>
                <a:gd name="T2" fmla="*/ 630039112 w 3979"/>
                <a:gd name="T3" fmla="*/ 425907370 h 787"/>
                <a:gd name="T4" fmla="*/ 1171873543 w 3979"/>
                <a:gd name="T5" fmla="*/ 1391126807 h 787"/>
                <a:gd name="T6" fmla="*/ 1781751404 w 3979"/>
                <a:gd name="T7" fmla="*/ 186491637 h 787"/>
                <a:gd name="T8" fmla="*/ 2147483647 w 3979"/>
                <a:gd name="T9" fmla="*/ 1645663484 h 787"/>
                <a:gd name="T10" fmla="*/ 2147483647 w 3979"/>
                <a:gd name="T11" fmla="*/ 153730387 h 787"/>
                <a:gd name="T12" fmla="*/ 2147483647 w 3979"/>
                <a:gd name="T13" fmla="*/ 0 h 787"/>
                <a:gd name="T14" fmla="*/ 2147483647 w 3979"/>
                <a:gd name="T15" fmla="*/ 798890645 h 787"/>
                <a:gd name="T16" fmla="*/ 2147483647 w 3979"/>
                <a:gd name="T17" fmla="*/ 1323083355 h 787"/>
                <a:gd name="T18" fmla="*/ 2147483647 w 3979"/>
                <a:gd name="T19" fmla="*/ 509071766 h 787"/>
                <a:gd name="T20" fmla="*/ 2147483647 w 3979"/>
                <a:gd name="T21" fmla="*/ 509071766 h 787"/>
                <a:gd name="T22" fmla="*/ 2147483647 w 3979"/>
                <a:gd name="T23" fmla="*/ 1781751976 h 787"/>
                <a:gd name="T24" fmla="*/ 2147483647 w 3979"/>
                <a:gd name="T25" fmla="*/ 103327241 h 787"/>
                <a:gd name="T26" fmla="*/ 2147483647 w 3979"/>
                <a:gd name="T27" fmla="*/ 35282202 h 787"/>
                <a:gd name="T28" fmla="*/ 2147483647 w 3979"/>
                <a:gd name="T29" fmla="*/ 1950601718 h 787"/>
                <a:gd name="T30" fmla="*/ 2147483647 w 3979"/>
                <a:gd name="T31" fmla="*/ 289818878 h 787"/>
                <a:gd name="T32" fmla="*/ 2147483647 w 3979"/>
                <a:gd name="T33" fmla="*/ 52924096 h 787"/>
                <a:gd name="T34" fmla="*/ 2147483647 w 3979"/>
                <a:gd name="T35" fmla="*/ 289818878 h 787"/>
                <a:gd name="T36" fmla="*/ 2147483647 w 3979"/>
                <a:gd name="T37" fmla="*/ 322580129 h 787"/>
                <a:gd name="T38" fmla="*/ 2147483647 w 3979"/>
                <a:gd name="T39" fmla="*/ 322580129 h 787"/>
                <a:gd name="T40" fmla="*/ 2147483647 w 3979"/>
                <a:gd name="T41" fmla="*/ 85685347 h 787"/>
                <a:gd name="T42" fmla="*/ 2147483647 w 3979"/>
                <a:gd name="T43" fmla="*/ 307459186 h 787"/>
                <a:gd name="T44" fmla="*/ 2147483647 w 3979"/>
                <a:gd name="T45" fmla="*/ 1983364556 h 787"/>
                <a:gd name="T46" fmla="*/ 2147483647 w 3979"/>
                <a:gd name="T47" fmla="*/ 68045040 h 787"/>
                <a:gd name="T48" fmla="*/ 2147483647 w 3979"/>
                <a:gd name="T49" fmla="*/ 85685347 h 787"/>
                <a:gd name="T50" fmla="*/ 2147483647 w 3979"/>
                <a:gd name="T51" fmla="*/ 136088492 h 787"/>
                <a:gd name="T52" fmla="*/ 2147483647 w 3979"/>
                <a:gd name="T53" fmla="*/ 1814513226 h 787"/>
                <a:gd name="T54" fmla="*/ 2147483647 w 3979"/>
                <a:gd name="T55" fmla="*/ 544353968 h 787"/>
                <a:gd name="T56" fmla="*/ 2147483647 w 3979"/>
                <a:gd name="T57" fmla="*/ 1355844605 h 787"/>
                <a:gd name="T58" fmla="*/ 2147483647 w 3979"/>
                <a:gd name="T59" fmla="*/ 1355844605 h 787"/>
                <a:gd name="T60" fmla="*/ 2147483647 w 3979"/>
                <a:gd name="T61" fmla="*/ 831651895 h 787"/>
                <a:gd name="T62" fmla="*/ 2147483647 w 3979"/>
                <a:gd name="T63" fmla="*/ 52924096 h 787"/>
                <a:gd name="T64" fmla="*/ 2147483647 w 3979"/>
                <a:gd name="T65" fmla="*/ 171370694 h 787"/>
                <a:gd name="T66" fmla="*/ 2147483647 w 3979"/>
                <a:gd name="T67" fmla="*/ 1696066629 h 787"/>
                <a:gd name="T68" fmla="*/ 1766630465 w 3979"/>
                <a:gd name="T69" fmla="*/ 221773839 h 787"/>
                <a:gd name="T70" fmla="*/ 1204634783 w 3979"/>
                <a:gd name="T71" fmla="*/ 1423889645 h 787"/>
                <a:gd name="T72" fmla="*/ 1171873543 w 3979"/>
                <a:gd name="T73" fmla="*/ 1423889645 h 787"/>
                <a:gd name="T74" fmla="*/ 630039112 w 3979"/>
                <a:gd name="T75" fmla="*/ 458668621 h 787"/>
                <a:gd name="T76" fmla="*/ 35282190 w 3979"/>
                <a:gd name="T77" fmla="*/ 1746469774 h 787"/>
                <a:gd name="T78" fmla="*/ 0 w 3979"/>
                <a:gd name="T79" fmla="*/ 1746469774 h 787"/>
                <a:gd name="T80" fmla="*/ 0 w 3979"/>
                <a:gd name="T81" fmla="*/ 1713706936 h 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79"/>
                <a:gd name="T124" fmla="*/ 0 h 787"/>
                <a:gd name="T125" fmla="*/ 3979 w 3979"/>
                <a:gd name="T126" fmla="*/ 787 h 7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79" h="787">
                  <a:moveTo>
                    <a:pt x="0" y="680"/>
                  </a:moveTo>
                  <a:lnTo>
                    <a:pt x="236" y="169"/>
                  </a:lnTo>
                  <a:lnTo>
                    <a:pt x="243" y="169"/>
                  </a:lnTo>
                  <a:lnTo>
                    <a:pt x="250" y="169"/>
                  </a:lnTo>
                  <a:lnTo>
                    <a:pt x="478" y="552"/>
                  </a:lnTo>
                  <a:lnTo>
                    <a:pt x="465" y="552"/>
                  </a:lnTo>
                  <a:lnTo>
                    <a:pt x="701" y="74"/>
                  </a:lnTo>
                  <a:lnTo>
                    <a:pt x="707" y="74"/>
                  </a:lnTo>
                  <a:lnTo>
                    <a:pt x="714" y="74"/>
                  </a:lnTo>
                  <a:lnTo>
                    <a:pt x="950" y="653"/>
                  </a:lnTo>
                  <a:lnTo>
                    <a:pt x="936" y="660"/>
                  </a:lnTo>
                  <a:lnTo>
                    <a:pt x="1165" y="61"/>
                  </a:lnTo>
                  <a:lnTo>
                    <a:pt x="1172" y="54"/>
                  </a:lnTo>
                  <a:lnTo>
                    <a:pt x="1407" y="0"/>
                  </a:lnTo>
                  <a:lnTo>
                    <a:pt x="1414" y="0"/>
                  </a:lnTo>
                  <a:lnTo>
                    <a:pt x="1643" y="317"/>
                  </a:lnTo>
                  <a:lnTo>
                    <a:pt x="1879" y="525"/>
                  </a:lnTo>
                  <a:lnTo>
                    <a:pt x="1865" y="525"/>
                  </a:lnTo>
                  <a:lnTo>
                    <a:pt x="2101" y="202"/>
                  </a:lnTo>
                  <a:lnTo>
                    <a:pt x="2108" y="202"/>
                  </a:lnTo>
                  <a:lnTo>
                    <a:pt x="2114" y="202"/>
                  </a:lnTo>
                  <a:lnTo>
                    <a:pt x="2343" y="700"/>
                  </a:lnTo>
                  <a:lnTo>
                    <a:pt x="2330" y="707"/>
                  </a:lnTo>
                  <a:lnTo>
                    <a:pt x="2565" y="48"/>
                  </a:lnTo>
                  <a:lnTo>
                    <a:pt x="2572" y="41"/>
                  </a:lnTo>
                  <a:lnTo>
                    <a:pt x="2808" y="14"/>
                  </a:lnTo>
                  <a:lnTo>
                    <a:pt x="3037" y="14"/>
                  </a:lnTo>
                  <a:lnTo>
                    <a:pt x="3043" y="21"/>
                  </a:lnTo>
                  <a:lnTo>
                    <a:pt x="3279" y="774"/>
                  </a:lnTo>
                  <a:lnTo>
                    <a:pt x="3265" y="774"/>
                  </a:lnTo>
                  <a:lnTo>
                    <a:pt x="3494" y="115"/>
                  </a:lnTo>
                  <a:lnTo>
                    <a:pt x="3501" y="108"/>
                  </a:lnTo>
                  <a:lnTo>
                    <a:pt x="3737" y="21"/>
                  </a:lnTo>
                  <a:lnTo>
                    <a:pt x="3743" y="21"/>
                  </a:lnTo>
                  <a:lnTo>
                    <a:pt x="3979" y="115"/>
                  </a:lnTo>
                  <a:lnTo>
                    <a:pt x="3979" y="128"/>
                  </a:lnTo>
                  <a:lnTo>
                    <a:pt x="3972" y="128"/>
                  </a:lnTo>
                  <a:lnTo>
                    <a:pt x="3737" y="34"/>
                  </a:lnTo>
                  <a:lnTo>
                    <a:pt x="3743" y="34"/>
                  </a:lnTo>
                  <a:lnTo>
                    <a:pt x="3508" y="122"/>
                  </a:lnTo>
                  <a:lnTo>
                    <a:pt x="3279" y="781"/>
                  </a:lnTo>
                  <a:lnTo>
                    <a:pt x="3272" y="787"/>
                  </a:lnTo>
                  <a:lnTo>
                    <a:pt x="3265" y="781"/>
                  </a:lnTo>
                  <a:lnTo>
                    <a:pt x="3030" y="27"/>
                  </a:lnTo>
                  <a:lnTo>
                    <a:pt x="3037" y="34"/>
                  </a:lnTo>
                  <a:lnTo>
                    <a:pt x="2808" y="34"/>
                  </a:lnTo>
                  <a:lnTo>
                    <a:pt x="2572" y="61"/>
                  </a:lnTo>
                  <a:lnTo>
                    <a:pt x="2579" y="54"/>
                  </a:lnTo>
                  <a:lnTo>
                    <a:pt x="2343" y="713"/>
                  </a:lnTo>
                  <a:lnTo>
                    <a:pt x="2336" y="720"/>
                  </a:lnTo>
                  <a:lnTo>
                    <a:pt x="2330" y="713"/>
                  </a:lnTo>
                  <a:lnTo>
                    <a:pt x="2101" y="216"/>
                  </a:lnTo>
                  <a:lnTo>
                    <a:pt x="2114" y="216"/>
                  </a:lnTo>
                  <a:lnTo>
                    <a:pt x="1879" y="538"/>
                  </a:lnTo>
                  <a:lnTo>
                    <a:pt x="1872" y="545"/>
                  </a:lnTo>
                  <a:lnTo>
                    <a:pt x="1865" y="538"/>
                  </a:lnTo>
                  <a:lnTo>
                    <a:pt x="1630" y="330"/>
                  </a:lnTo>
                  <a:lnTo>
                    <a:pt x="1401" y="14"/>
                  </a:lnTo>
                  <a:lnTo>
                    <a:pt x="1407" y="21"/>
                  </a:lnTo>
                  <a:lnTo>
                    <a:pt x="1172" y="74"/>
                  </a:lnTo>
                  <a:lnTo>
                    <a:pt x="1179" y="68"/>
                  </a:lnTo>
                  <a:lnTo>
                    <a:pt x="950" y="666"/>
                  </a:lnTo>
                  <a:lnTo>
                    <a:pt x="943" y="673"/>
                  </a:lnTo>
                  <a:lnTo>
                    <a:pt x="936" y="666"/>
                  </a:lnTo>
                  <a:lnTo>
                    <a:pt x="701" y="88"/>
                  </a:lnTo>
                  <a:lnTo>
                    <a:pt x="714" y="88"/>
                  </a:lnTo>
                  <a:lnTo>
                    <a:pt x="478" y="565"/>
                  </a:lnTo>
                  <a:lnTo>
                    <a:pt x="472" y="572"/>
                  </a:lnTo>
                  <a:lnTo>
                    <a:pt x="465" y="565"/>
                  </a:lnTo>
                  <a:lnTo>
                    <a:pt x="236" y="182"/>
                  </a:lnTo>
                  <a:lnTo>
                    <a:pt x="250" y="182"/>
                  </a:lnTo>
                  <a:lnTo>
                    <a:pt x="14" y="693"/>
                  </a:lnTo>
                  <a:lnTo>
                    <a:pt x="0" y="69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386192"/>
            </a:solidFill>
            <a:ln w="11113">
              <a:solidFill>
                <a:srgbClr val="38619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1085850" y="1773238"/>
              <a:ext cx="3355975" cy="2114550"/>
            </a:xfrm>
            <a:custGeom>
              <a:avLst/>
              <a:gdLst>
                <a:gd name="T0" fmla="*/ 17640300 w 2114"/>
                <a:gd name="T1" fmla="*/ 0 h 1332"/>
                <a:gd name="T2" fmla="*/ 612397175 w 2114"/>
                <a:gd name="T3" fmla="*/ 35282188 h 1332"/>
                <a:gd name="T4" fmla="*/ 630039063 w 2114"/>
                <a:gd name="T5" fmla="*/ 35282188 h 1332"/>
                <a:gd name="T6" fmla="*/ 1204634688 w 2114"/>
                <a:gd name="T7" fmla="*/ 660280938 h 1332"/>
                <a:gd name="T8" fmla="*/ 1204634688 w 2114"/>
                <a:gd name="T9" fmla="*/ 660280938 h 1332"/>
                <a:gd name="T10" fmla="*/ 1799391563 w 2114"/>
                <a:gd name="T11" fmla="*/ 932457813 h 1332"/>
                <a:gd name="T12" fmla="*/ 1766628738 w 2114"/>
                <a:gd name="T13" fmla="*/ 932457813 h 1332"/>
                <a:gd name="T14" fmla="*/ 2147483647 w 2114"/>
                <a:gd name="T15" fmla="*/ 272176875 h 1332"/>
                <a:gd name="T16" fmla="*/ 2147483647 w 2114"/>
                <a:gd name="T17" fmla="*/ 272176875 h 1332"/>
                <a:gd name="T18" fmla="*/ 2147483647 w 2114"/>
                <a:gd name="T19" fmla="*/ 50403125 h 1332"/>
                <a:gd name="T20" fmla="*/ 2147483647 w 2114"/>
                <a:gd name="T21" fmla="*/ 50403125 h 1332"/>
                <a:gd name="T22" fmla="*/ 2147483647 w 2114"/>
                <a:gd name="T23" fmla="*/ 68043425 h 1332"/>
                <a:gd name="T24" fmla="*/ 2147483647 w 2114"/>
                <a:gd name="T25" fmla="*/ 2147483647 h 1332"/>
                <a:gd name="T26" fmla="*/ 2147483647 w 2114"/>
                <a:gd name="T27" fmla="*/ 2147483647 h 1332"/>
                <a:gd name="T28" fmla="*/ 2147483647 w 2114"/>
                <a:gd name="T29" fmla="*/ 2147483647 h 1332"/>
                <a:gd name="T30" fmla="*/ 2147483647 w 2114"/>
                <a:gd name="T31" fmla="*/ 2147483647 h 1332"/>
                <a:gd name="T32" fmla="*/ 2147483647 w 2114"/>
                <a:gd name="T33" fmla="*/ 2101810313 h 1332"/>
                <a:gd name="T34" fmla="*/ 2147483647 w 2114"/>
                <a:gd name="T35" fmla="*/ 1018143125 h 1332"/>
                <a:gd name="T36" fmla="*/ 2147483647 w 2114"/>
                <a:gd name="T37" fmla="*/ 1018143125 h 1332"/>
                <a:gd name="T38" fmla="*/ 2147483647 w 2114"/>
                <a:gd name="T39" fmla="*/ 1050904363 h 1332"/>
                <a:gd name="T40" fmla="*/ 2147483647 w 2114"/>
                <a:gd name="T41" fmla="*/ 2134571550 h 1332"/>
                <a:gd name="T42" fmla="*/ 2147483647 w 2114"/>
                <a:gd name="T43" fmla="*/ 2147483647 h 1332"/>
                <a:gd name="T44" fmla="*/ 2147483647 w 2114"/>
                <a:gd name="T45" fmla="*/ 2147483647 h 1332"/>
                <a:gd name="T46" fmla="*/ 2147483647 w 2114"/>
                <a:gd name="T47" fmla="*/ 2147483647 h 1332"/>
                <a:gd name="T48" fmla="*/ 2147483647 w 2114"/>
                <a:gd name="T49" fmla="*/ 2147483647 h 1332"/>
                <a:gd name="T50" fmla="*/ 2147483647 w 2114"/>
                <a:gd name="T51" fmla="*/ 2147483647 h 1332"/>
                <a:gd name="T52" fmla="*/ 2147483647 w 2114"/>
                <a:gd name="T53" fmla="*/ 68043425 h 1332"/>
                <a:gd name="T54" fmla="*/ 2147483647 w 2114"/>
                <a:gd name="T55" fmla="*/ 85685313 h 1332"/>
                <a:gd name="T56" fmla="*/ 2147483647 w 2114"/>
                <a:gd name="T57" fmla="*/ 304938113 h 1332"/>
                <a:gd name="T58" fmla="*/ 2147483647 w 2114"/>
                <a:gd name="T59" fmla="*/ 304938113 h 1332"/>
                <a:gd name="T60" fmla="*/ 1799391563 w 2114"/>
                <a:gd name="T61" fmla="*/ 965219050 h 1332"/>
                <a:gd name="T62" fmla="*/ 1766628738 w 2114"/>
                <a:gd name="T63" fmla="*/ 965219050 h 1332"/>
                <a:gd name="T64" fmla="*/ 1171871863 w 2114"/>
                <a:gd name="T65" fmla="*/ 695563125 h 1332"/>
                <a:gd name="T66" fmla="*/ 1171871863 w 2114"/>
                <a:gd name="T67" fmla="*/ 695563125 h 1332"/>
                <a:gd name="T68" fmla="*/ 594756875 w 2114"/>
                <a:gd name="T69" fmla="*/ 68043425 h 1332"/>
                <a:gd name="T70" fmla="*/ 612397175 w 2114"/>
                <a:gd name="T71" fmla="*/ 85685313 h 1332"/>
                <a:gd name="T72" fmla="*/ 17640300 w 2114"/>
                <a:gd name="T73" fmla="*/ 50403125 h 1332"/>
                <a:gd name="T74" fmla="*/ 0 w 2114"/>
                <a:gd name="T75" fmla="*/ 35282188 h 1332"/>
                <a:gd name="T76" fmla="*/ 0 w 2114"/>
                <a:gd name="T77" fmla="*/ 17640300 h 1332"/>
                <a:gd name="T78" fmla="*/ 0 w 2114"/>
                <a:gd name="T79" fmla="*/ 0 h 1332"/>
                <a:gd name="T80" fmla="*/ 17640300 w 2114"/>
                <a:gd name="T81" fmla="*/ 0 h 1332"/>
                <a:gd name="T82" fmla="*/ 17640300 w 2114"/>
                <a:gd name="T83" fmla="*/ 0 h 13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4"/>
                <a:gd name="T127" fmla="*/ 0 h 1332"/>
                <a:gd name="T128" fmla="*/ 2114 w 2114"/>
                <a:gd name="T129" fmla="*/ 1332 h 13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4" h="1332">
                  <a:moveTo>
                    <a:pt x="7" y="0"/>
                  </a:moveTo>
                  <a:lnTo>
                    <a:pt x="243" y="14"/>
                  </a:lnTo>
                  <a:lnTo>
                    <a:pt x="250" y="14"/>
                  </a:lnTo>
                  <a:lnTo>
                    <a:pt x="478" y="262"/>
                  </a:lnTo>
                  <a:lnTo>
                    <a:pt x="714" y="370"/>
                  </a:lnTo>
                  <a:lnTo>
                    <a:pt x="701" y="370"/>
                  </a:lnTo>
                  <a:lnTo>
                    <a:pt x="936" y="108"/>
                  </a:lnTo>
                  <a:lnTo>
                    <a:pt x="943" y="108"/>
                  </a:lnTo>
                  <a:lnTo>
                    <a:pt x="1172" y="20"/>
                  </a:lnTo>
                  <a:lnTo>
                    <a:pt x="1179" y="20"/>
                  </a:lnTo>
                  <a:lnTo>
                    <a:pt x="1185" y="27"/>
                  </a:lnTo>
                  <a:lnTo>
                    <a:pt x="1421" y="921"/>
                  </a:lnTo>
                  <a:lnTo>
                    <a:pt x="1414" y="915"/>
                  </a:lnTo>
                  <a:lnTo>
                    <a:pt x="1643" y="1311"/>
                  </a:lnTo>
                  <a:lnTo>
                    <a:pt x="1630" y="1311"/>
                  </a:lnTo>
                  <a:lnTo>
                    <a:pt x="1865" y="834"/>
                  </a:lnTo>
                  <a:lnTo>
                    <a:pt x="2101" y="404"/>
                  </a:lnTo>
                  <a:lnTo>
                    <a:pt x="2114" y="404"/>
                  </a:lnTo>
                  <a:lnTo>
                    <a:pt x="2114" y="417"/>
                  </a:lnTo>
                  <a:lnTo>
                    <a:pt x="1879" y="847"/>
                  </a:lnTo>
                  <a:lnTo>
                    <a:pt x="1643" y="1325"/>
                  </a:lnTo>
                  <a:lnTo>
                    <a:pt x="1636" y="1332"/>
                  </a:lnTo>
                  <a:lnTo>
                    <a:pt x="1630" y="1325"/>
                  </a:lnTo>
                  <a:lnTo>
                    <a:pt x="1401" y="928"/>
                  </a:lnTo>
                  <a:lnTo>
                    <a:pt x="1401" y="921"/>
                  </a:lnTo>
                  <a:lnTo>
                    <a:pt x="1165" y="27"/>
                  </a:lnTo>
                  <a:lnTo>
                    <a:pt x="1179" y="34"/>
                  </a:lnTo>
                  <a:lnTo>
                    <a:pt x="950" y="121"/>
                  </a:lnTo>
                  <a:lnTo>
                    <a:pt x="714" y="383"/>
                  </a:lnTo>
                  <a:lnTo>
                    <a:pt x="701" y="383"/>
                  </a:lnTo>
                  <a:lnTo>
                    <a:pt x="465" y="276"/>
                  </a:lnTo>
                  <a:lnTo>
                    <a:pt x="236" y="27"/>
                  </a:lnTo>
                  <a:lnTo>
                    <a:pt x="243" y="34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53937"/>
            </a:solidFill>
            <a:ln w="11113">
              <a:solidFill>
                <a:srgbClr val="953937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085850" y="1208088"/>
              <a:ext cx="4478338" cy="3362325"/>
            </a:xfrm>
            <a:custGeom>
              <a:avLst/>
              <a:gdLst>
                <a:gd name="T0" fmla="*/ 645160072 w 2821"/>
                <a:gd name="T1" fmla="*/ 2147483647 h 2118"/>
                <a:gd name="T2" fmla="*/ 1171873581 w 2821"/>
                <a:gd name="T3" fmla="*/ 254534988 h 2118"/>
                <a:gd name="T4" fmla="*/ 1204634822 w 2821"/>
                <a:gd name="T5" fmla="*/ 254534988 h 2118"/>
                <a:gd name="T6" fmla="*/ 1766630522 w 2821"/>
                <a:gd name="T7" fmla="*/ 2147483647 h 2118"/>
                <a:gd name="T8" fmla="*/ 2147483647 w 2821"/>
                <a:gd name="T9" fmla="*/ 1728827188 h 2118"/>
                <a:gd name="T10" fmla="*/ 2147483647 w 2821"/>
                <a:gd name="T11" fmla="*/ 2147483647 h 2118"/>
                <a:gd name="T12" fmla="*/ 2147483647 w 2821"/>
                <a:gd name="T13" fmla="*/ 829130613 h 2118"/>
                <a:gd name="T14" fmla="*/ 2147483647 w 2821"/>
                <a:gd name="T15" fmla="*/ 811490313 h 2118"/>
                <a:gd name="T16" fmla="*/ 2147483647 w 2821"/>
                <a:gd name="T17" fmla="*/ 1355844063 h 2118"/>
                <a:gd name="T18" fmla="*/ 2147483647 w 2821"/>
                <a:gd name="T19" fmla="*/ 524192500 h 2118"/>
                <a:gd name="T20" fmla="*/ 2147483647 w 2821"/>
                <a:gd name="T21" fmla="*/ 2066528125 h 2118"/>
                <a:gd name="T22" fmla="*/ 2147483647 w 2821"/>
                <a:gd name="T23" fmla="*/ 15120938 h 2118"/>
                <a:gd name="T24" fmla="*/ 2147483647 w 2821"/>
                <a:gd name="T25" fmla="*/ 15120938 h 2118"/>
                <a:gd name="T26" fmla="*/ 2147483647 w 2821"/>
                <a:gd name="T27" fmla="*/ 2147483647 h 2118"/>
                <a:gd name="T28" fmla="*/ 2147483647 w 2821"/>
                <a:gd name="T29" fmla="*/ 1610379050 h 2118"/>
                <a:gd name="T30" fmla="*/ 2147483647 w 2821"/>
                <a:gd name="T31" fmla="*/ 1610379050 h 2118"/>
                <a:gd name="T32" fmla="*/ 2147483647 w 2821"/>
                <a:gd name="T33" fmla="*/ 2147483647 h 2118"/>
                <a:gd name="T34" fmla="*/ 2147483647 w 2821"/>
                <a:gd name="T35" fmla="*/ 2147483647 h 2118"/>
                <a:gd name="T36" fmla="*/ 2147483647 w 2821"/>
                <a:gd name="T37" fmla="*/ 15120938 h 2118"/>
                <a:gd name="T38" fmla="*/ 2147483647 w 2821"/>
                <a:gd name="T39" fmla="*/ 2101810313 h 2118"/>
                <a:gd name="T40" fmla="*/ 2147483647 w 2821"/>
                <a:gd name="T41" fmla="*/ 559474688 h 2118"/>
                <a:gd name="T42" fmla="*/ 2147483647 w 2821"/>
                <a:gd name="T43" fmla="*/ 1388605300 h 2118"/>
                <a:gd name="T44" fmla="*/ 2147483647 w 2821"/>
                <a:gd name="T45" fmla="*/ 1388605300 h 2118"/>
                <a:gd name="T46" fmla="*/ 2147483647 w 2821"/>
                <a:gd name="T47" fmla="*/ 846772500 h 2118"/>
                <a:gd name="T48" fmla="*/ 2147483647 w 2821"/>
                <a:gd name="T49" fmla="*/ 2147483647 h 2118"/>
                <a:gd name="T50" fmla="*/ 2147483647 w 2821"/>
                <a:gd name="T51" fmla="*/ 1761588425 h 2118"/>
                <a:gd name="T52" fmla="*/ 1799391763 w 2821"/>
                <a:gd name="T53" fmla="*/ 2147483647 h 2118"/>
                <a:gd name="T54" fmla="*/ 1766630522 w 2821"/>
                <a:gd name="T55" fmla="*/ 2147483647 h 2118"/>
                <a:gd name="T56" fmla="*/ 1222276711 w 2821"/>
                <a:gd name="T57" fmla="*/ 254534988 h 2118"/>
                <a:gd name="T58" fmla="*/ 612398831 w 2821"/>
                <a:gd name="T59" fmla="*/ 2147483647 h 2118"/>
                <a:gd name="T60" fmla="*/ 0 w 2821"/>
                <a:gd name="T61" fmla="*/ 1829633438 h 2118"/>
                <a:gd name="T62" fmla="*/ 35282191 w 2821"/>
                <a:gd name="T63" fmla="*/ 1811991550 h 2118"/>
                <a:gd name="T64" fmla="*/ 52924081 w 2821"/>
                <a:gd name="T65" fmla="*/ 1829633438 h 2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21"/>
                <a:gd name="T100" fmla="*/ 0 h 2118"/>
                <a:gd name="T101" fmla="*/ 2821 w 2821"/>
                <a:gd name="T102" fmla="*/ 2118 h 2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21" h="2118">
                  <a:moveTo>
                    <a:pt x="21" y="726"/>
                  </a:moveTo>
                  <a:lnTo>
                    <a:pt x="256" y="2105"/>
                  </a:lnTo>
                  <a:lnTo>
                    <a:pt x="236" y="2105"/>
                  </a:lnTo>
                  <a:lnTo>
                    <a:pt x="465" y="101"/>
                  </a:lnTo>
                  <a:lnTo>
                    <a:pt x="472" y="94"/>
                  </a:lnTo>
                  <a:lnTo>
                    <a:pt x="478" y="101"/>
                  </a:lnTo>
                  <a:lnTo>
                    <a:pt x="714" y="860"/>
                  </a:lnTo>
                  <a:lnTo>
                    <a:pt x="701" y="854"/>
                  </a:lnTo>
                  <a:lnTo>
                    <a:pt x="936" y="686"/>
                  </a:lnTo>
                  <a:lnTo>
                    <a:pt x="943" y="686"/>
                  </a:lnTo>
                  <a:lnTo>
                    <a:pt x="950" y="686"/>
                  </a:lnTo>
                  <a:lnTo>
                    <a:pt x="1179" y="1035"/>
                  </a:lnTo>
                  <a:lnTo>
                    <a:pt x="1165" y="1042"/>
                  </a:lnTo>
                  <a:lnTo>
                    <a:pt x="1401" y="329"/>
                  </a:lnTo>
                  <a:lnTo>
                    <a:pt x="1407" y="322"/>
                  </a:lnTo>
                  <a:lnTo>
                    <a:pt x="1414" y="322"/>
                  </a:lnTo>
                  <a:lnTo>
                    <a:pt x="1643" y="538"/>
                  </a:lnTo>
                  <a:lnTo>
                    <a:pt x="1630" y="538"/>
                  </a:lnTo>
                  <a:lnTo>
                    <a:pt x="1865" y="208"/>
                  </a:lnTo>
                  <a:lnTo>
                    <a:pt x="1872" y="208"/>
                  </a:lnTo>
                  <a:lnTo>
                    <a:pt x="1879" y="215"/>
                  </a:lnTo>
                  <a:lnTo>
                    <a:pt x="2114" y="820"/>
                  </a:lnTo>
                  <a:lnTo>
                    <a:pt x="2101" y="820"/>
                  </a:lnTo>
                  <a:lnTo>
                    <a:pt x="2330" y="6"/>
                  </a:lnTo>
                  <a:lnTo>
                    <a:pt x="2336" y="0"/>
                  </a:lnTo>
                  <a:lnTo>
                    <a:pt x="2350" y="6"/>
                  </a:lnTo>
                  <a:lnTo>
                    <a:pt x="2586" y="1943"/>
                  </a:lnTo>
                  <a:lnTo>
                    <a:pt x="2565" y="1943"/>
                  </a:lnTo>
                  <a:lnTo>
                    <a:pt x="2801" y="645"/>
                  </a:lnTo>
                  <a:lnTo>
                    <a:pt x="2801" y="639"/>
                  </a:lnTo>
                  <a:lnTo>
                    <a:pt x="2808" y="639"/>
                  </a:lnTo>
                  <a:lnTo>
                    <a:pt x="2814" y="639"/>
                  </a:lnTo>
                  <a:lnTo>
                    <a:pt x="2821" y="645"/>
                  </a:lnTo>
                  <a:lnTo>
                    <a:pt x="2586" y="1943"/>
                  </a:lnTo>
                  <a:lnTo>
                    <a:pt x="2572" y="1957"/>
                  </a:lnTo>
                  <a:lnTo>
                    <a:pt x="2565" y="1943"/>
                  </a:lnTo>
                  <a:lnTo>
                    <a:pt x="2330" y="6"/>
                  </a:lnTo>
                  <a:lnTo>
                    <a:pt x="2350" y="6"/>
                  </a:lnTo>
                  <a:lnTo>
                    <a:pt x="2121" y="820"/>
                  </a:lnTo>
                  <a:lnTo>
                    <a:pt x="2108" y="834"/>
                  </a:lnTo>
                  <a:lnTo>
                    <a:pt x="2101" y="827"/>
                  </a:lnTo>
                  <a:lnTo>
                    <a:pt x="1865" y="222"/>
                  </a:lnTo>
                  <a:lnTo>
                    <a:pt x="1879" y="222"/>
                  </a:lnTo>
                  <a:lnTo>
                    <a:pt x="1643" y="551"/>
                  </a:lnTo>
                  <a:lnTo>
                    <a:pt x="1636" y="558"/>
                  </a:lnTo>
                  <a:lnTo>
                    <a:pt x="1630" y="551"/>
                  </a:lnTo>
                  <a:lnTo>
                    <a:pt x="1401" y="336"/>
                  </a:lnTo>
                  <a:lnTo>
                    <a:pt x="1414" y="336"/>
                  </a:lnTo>
                  <a:lnTo>
                    <a:pt x="1179" y="1049"/>
                  </a:lnTo>
                  <a:lnTo>
                    <a:pt x="1172" y="1056"/>
                  </a:lnTo>
                  <a:lnTo>
                    <a:pt x="1165" y="1049"/>
                  </a:lnTo>
                  <a:lnTo>
                    <a:pt x="936" y="699"/>
                  </a:lnTo>
                  <a:lnTo>
                    <a:pt x="950" y="699"/>
                  </a:lnTo>
                  <a:lnTo>
                    <a:pt x="714" y="867"/>
                  </a:lnTo>
                  <a:lnTo>
                    <a:pt x="707" y="867"/>
                  </a:lnTo>
                  <a:lnTo>
                    <a:pt x="701" y="867"/>
                  </a:lnTo>
                  <a:lnTo>
                    <a:pt x="465" y="107"/>
                  </a:lnTo>
                  <a:lnTo>
                    <a:pt x="485" y="101"/>
                  </a:lnTo>
                  <a:lnTo>
                    <a:pt x="256" y="2105"/>
                  </a:lnTo>
                  <a:lnTo>
                    <a:pt x="243" y="2118"/>
                  </a:lnTo>
                  <a:lnTo>
                    <a:pt x="236" y="2105"/>
                  </a:lnTo>
                  <a:lnTo>
                    <a:pt x="0" y="726"/>
                  </a:lnTo>
                  <a:lnTo>
                    <a:pt x="7" y="719"/>
                  </a:lnTo>
                  <a:lnTo>
                    <a:pt x="14" y="719"/>
                  </a:lnTo>
                  <a:lnTo>
                    <a:pt x="21" y="726"/>
                  </a:lnTo>
                  <a:close/>
                </a:path>
              </a:pathLst>
            </a:custGeom>
            <a:solidFill>
              <a:srgbClr val="769140"/>
            </a:solidFill>
            <a:ln w="11113">
              <a:solidFill>
                <a:srgbClr val="76914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85850" y="1474788"/>
              <a:ext cx="2255838" cy="3267075"/>
            </a:xfrm>
            <a:custGeom>
              <a:avLst/>
              <a:gdLst>
                <a:gd name="T0" fmla="*/ 52924087 w 1421"/>
                <a:gd name="T1" fmla="*/ 17640300 h 2058"/>
                <a:gd name="T2" fmla="*/ 645160143 w 1421"/>
                <a:gd name="T3" fmla="*/ 2147483647 h 2058"/>
                <a:gd name="T4" fmla="*/ 630039202 w 1421"/>
                <a:gd name="T5" fmla="*/ 2147483647 h 2058"/>
                <a:gd name="T6" fmla="*/ 1204634955 w 1421"/>
                <a:gd name="T7" fmla="*/ 2147483647 h 2058"/>
                <a:gd name="T8" fmla="*/ 1171873710 w 1421"/>
                <a:gd name="T9" fmla="*/ 2147483647 h 2058"/>
                <a:gd name="T10" fmla="*/ 1766630717 w 1421"/>
                <a:gd name="T11" fmla="*/ 2147483647 h 2058"/>
                <a:gd name="T12" fmla="*/ 1766630717 w 1421"/>
                <a:gd name="T13" fmla="*/ 2147483647 h 2058"/>
                <a:gd name="T14" fmla="*/ 2147483647 w 1421"/>
                <a:gd name="T15" fmla="*/ 524192500 h 2058"/>
                <a:gd name="T16" fmla="*/ 2147483647 w 1421"/>
                <a:gd name="T17" fmla="*/ 509071563 h 2058"/>
                <a:gd name="T18" fmla="*/ 2147483647 w 1421"/>
                <a:gd name="T19" fmla="*/ 524192500 h 2058"/>
                <a:gd name="T20" fmla="*/ 2147483647 w 1421"/>
                <a:gd name="T21" fmla="*/ 2147483647 h 2058"/>
                <a:gd name="T22" fmla="*/ 2147483647 w 1421"/>
                <a:gd name="T23" fmla="*/ 2147483647 h 2058"/>
                <a:gd name="T24" fmla="*/ 2147483647 w 1421"/>
                <a:gd name="T25" fmla="*/ 1202113738 h 2058"/>
                <a:gd name="T26" fmla="*/ 2147483647 w 1421"/>
                <a:gd name="T27" fmla="*/ 1186992800 h 2058"/>
                <a:gd name="T28" fmla="*/ 2147483647 w 1421"/>
                <a:gd name="T29" fmla="*/ 1186992800 h 2058"/>
                <a:gd name="T30" fmla="*/ 2147483647 w 1421"/>
                <a:gd name="T31" fmla="*/ 1186992800 h 2058"/>
                <a:gd name="T32" fmla="*/ 2147483647 w 1421"/>
                <a:gd name="T33" fmla="*/ 1202113738 h 2058"/>
                <a:gd name="T34" fmla="*/ 2147483647 w 1421"/>
                <a:gd name="T35" fmla="*/ 2147483647 h 2058"/>
                <a:gd name="T36" fmla="*/ 2147483647 w 1421"/>
                <a:gd name="T37" fmla="*/ 2147483647 h 2058"/>
                <a:gd name="T38" fmla="*/ 2147483647 w 1421"/>
                <a:gd name="T39" fmla="*/ 2147483647 h 2058"/>
                <a:gd name="T40" fmla="*/ 2147483647 w 1421"/>
                <a:gd name="T41" fmla="*/ 524192500 h 2058"/>
                <a:gd name="T42" fmla="*/ 2147483647 w 1421"/>
                <a:gd name="T43" fmla="*/ 524192500 h 2058"/>
                <a:gd name="T44" fmla="*/ 1817033853 w 1421"/>
                <a:gd name="T45" fmla="*/ 2147483647 h 2058"/>
                <a:gd name="T46" fmla="*/ 1799391961 w 1421"/>
                <a:gd name="T47" fmla="*/ 2147483647 h 2058"/>
                <a:gd name="T48" fmla="*/ 1204634955 w 1421"/>
                <a:gd name="T49" fmla="*/ 2147483647 h 2058"/>
                <a:gd name="T50" fmla="*/ 1189514014 w 1421"/>
                <a:gd name="T51" fmla="*/ 2147483647 h 2058"/>
                <a:gd name="T52" fmla="*/ 612398898 w 1421"/>
                <a:gd name="T53" fmla="*/ 2147483647 h 2058"/>
                <a:gd name="T54" fmla="*/ 594757007 w 1421"/>
                <a:gd name="T55" fmla="*/ 2147483647 h 2058"/>
                <a:gd name="T56" fmla="*/ 0 w 1421"/>
                <a:gd name="T57" fmla="*/ 17640300 h 2058"/>
                <a:gd name="T58" fmla="*/ 17641891 w 1421"/>
                <a:gd name="T59" fmla="*/ 0 h 2058"/>
                <a:gd name="T60" fmla="*/ 52924087 w 1421"/>
                <a:gd name="T61" fmla="*/ 17640300 h 2058"/>
                <a:gd name="T62" fmla="*/ 52924087 w 1421"/>
                <a:gd name="T63" fmla="*/ 17640300 h 20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1"/>
                <a:gd name="T97" fmla="*/ 0 h 2058"/>
                <a:gd name="T98" fmla="*/ 1421 w 1421"/>
                <a:gd name="T99" fmla="*/ 2058 h 20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1" h="2058">
                  <a:moveTo>
                    <a:pt x="21" y="7"/>
                  </a:moveTo>
                  <a:lnTo>
                    <a:pt x="256" y="1419"/>
                  </a:lnTo>
                  <a:lnTo>
                    <a:pt x="250" y="1412"/>
                  </a:lnTo>
                  <a:lnTo>
                    <a:pt x="478" y="1499"/>
                  </a:lnTo>
                  <a:lnTo>
                    <a:pt x="465" y="1499"/>
                  </a:lnTo>
                  <a:lnTo>
                    <a:pt x="701" y="1278"/>
                  </a:lnTo>
                  <a:lnTo>
                    <a:pt x="701" y="1284"/>
                  </a:lnTo>
                  <a:lnTo>
                    <a:pt x="936" y="208"/>
                  </a:lnTo>
                  <a:lnTo>
                    <a:pt x="943" y="202"/>
                  </a:lnTo>
                  <a:lnTo>
                    <a:pt x="956" y="208"/>
                  </a:lnTo>
                  <a:lnTo>
                    <a:pt x="1185" y="2044"/>
                  </a:lnTo>
                  <a:lnTo>
                    <a:pt x="1165" y="2044"/>
                  </a:lnTo>
                  <a:lnTo>
                    <a:pt x="1401" y="477"/>
                  </a:lnTo>
                  <a:lnTo>
                    <a:pt x="1401" y="471"/>
                  </a:lnTo>
                  <a:lnTo>
                    <a:pt x="1407" y="471"/>
                  </a:lnTo>
                  <a:lnTo>
                    <a:pt x="1414" y="471"/>
                  </a:lnTo>
                  <a:lnTo>
                    <a:pt x="1421" y="477"/>
                  </a:lnTo>
                  <a:lnTo>
                    <a:pt x="1185" y="2044"/>
                  </a:lnTo>
                  <a:lnTo>
                    <a:pt x="1172" y="2058"/>
                  </a:lnTo>
                  <a:lnTo>
                    <a:pt x="1165" y="2044"/>
                  </a:lnTo>
                  <a:lnTo>
                    <a:pt x="936" y="208"/>
                  </a:lnTo>
                  <a:lnTo>
                    <a:pt x="956" y="208"/>
                  </a:lnTo>
                  <a:lnTo>
                    <a:pt x="721" y="1284"/>
                  </a:lnTo>
                  <a:lnTo>
                    <a:pt x="714" y="1291"/>
                  </a:lnTo>
                  <a:lnTo>
                    <a:pt x="478" y="1513"/>
                  </a:lnTo>
                  <a:lnTo>
                    <a:pt x="472" y="1513"/>
                  </a:lnTo>
                  <a:lnTo>
                    <a:pt x="243" y="1426"/>
                  </a:lnTo>
                  <a:lnTo>
                    <a:pt x="236" y="1419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614A7D"/>
            </a:solidFill>
            <a:ln w="11113">
              <a:solidFill>
                <a:srgbClr val="614A7D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85850" y="1357313"/>
              <a:ext cx="5568950" cy="4067175"/>
            </a:xfrm>
            <a:custGeom>
              <a:avLst/>
              <a:gdLst>
                <a:gd name="T0" fmla="*/ 630039063 w 3508"/>
                <a:gd name="T1" fmla="*/ 2147483647 h 2562"/>
                <a:gd name="T2" fmla="*/ 1171871863 w 3508"/>
                <a:gd name="T3" fmla="*/ 1456650313 h 2562"/>
                <a:gd name="T4" fmla="*/ 1766630325 w 3508"/>
                <a:gd name="T5" fmla="*/ 0 h 2562"/>
                <a:gd name="T6" fmla="*/ 1799391563 w 3508"/>
                <a:gd name="T7" fmla="*/ 0 h 2562"/>
                <a:gd name="T8" fmla="*/ 2147483647 w 3508"/>
                <a:gd name="T9" fmla="*/ 1118949375 h 2562"/>
                <a:gd name="T10" fmla="*/ 2147483647 w 3508"/>
                <a:gd name="T11" fmla="*/ 1880036563 h 2562"/>
                <a:gd name="T12" fmla="*/ 2147483647 w 3508"/>
                <a:gd name="T13" fmla="*/ 2147483647 h 2562"/>
                <a:gd name="T14" fmla="*/ 2147483647 w 3508"/>
                <a:gd name="T15" fmla="*/ 2147483647 h 2562"/>
                <a:gd name="T16" fmla="*/ 2147483647 w 3508"/>
                <a:gd name="T17" fmla="*/ 864412800 h 2562"/>
                <a:gd name="T18" fmla="*/ 2147483647 w 3508"/>
                <a:gd name="T19" fmla="*/ 1948079988 h 2562"/>
                <a:gd name="T20" fmla="*/ 2147483647 w 3508"/>
                <a:gd name="T21" fmla="*/ 2147483647 h 2562"/>
                <a:gd name="T22" fmla="*/ 2147483647 w 3508"/>
                <a:gd name="T23" fmla="*/ 1320561875 h 2562"/>
                <a:gd name="T24" fmla="*/ 2147483647 w 3508"/>
                <a:gd name="T25" fmla="*/ 2147483647 h 2562"/>
                <a:gd name="T26" fmla="*/ 2147483647 w 3508"/>
                <a:gd name="T27" fmla="*/ 1930439688 h 2562"/>
                <a:gd name="T28" fmla="*/ 2147483647 w 3508"/>
                <a:gd name="T29" fmla="*/ 1930439688 h 2562"/>
                <a:gd name="T30" fmla="*/ 2147483647 w 3508"/>
                <a:gd name="T31" fmla="*/ 2147483647 h 2562"/>
                <a:gd name="T32" fmla="*/ 2147483647 w 3508"/>
                <a:gd name="T33" fmla="*/ 2147483647 h 2562"/>
                <a:gd name="T34" fmla="*/ 2147483647 w 3508"/>
                <a:gd name="T35" fmla="*/ 1948079988 h 2562"/>
                <a:gd name="T36" fmla="*/ 2147483647 w 3508"/>
                <a:gd name="T37" fmla="*/ 2147483647 h 2562"/>
                <a:gd name="T38" fmla="*/ 2147483647 w 3508"/>
                <a:gd name="T39" fmla="*/ 2147483647 h 2562"/>
                <a:gd name="T40" fmla="*/ 2147483647 w 3508"/>
                <a:gd name="T41" fmla="*/ 1355844063 h 2562"/>
                <a:gd name="T42" fmla="*/ 2147483647 w 3508"/>
                <a:gd name="T43" fmla="*/ 2147483647 h 2562"/>
                <a:gd name="T44" fmla="*/ 2147483647 w 3508"/>
                <a:gd name="T45" fmla="*/ 1983362175 h 2562"/>
                <a:gd name="T46" fmla="*/ 2147483647 w 3508"/>
                <a:gd name="T47" fmla="*/ 897175625 h 2562"/>
                <a:gd name="T48" fmla="*/ 2147483647 w 3508"/>
                <a:gd name="T49" fmla="*/ 2147483647 h 2562"/>
                <a:gd name="T50" fmla="*/ 2147483647 w 3508"/>
                <a:gd name="T51" fmla="*/ 2147483647 h 2562"/>
                <a:gd name="T52" fmla="*/ 2147483647 w 3508"/>
                <a:gd name="T53" fmla="*/ 1880036563 h 2562"/>
                <a:gd name="T54" fmla="*/ 2147483647 w 3508"/>
                <a:gd name="T55" fmla="*/ 1151710613 h 2562"/>
                <a:gd name="T56" fmla="*/ 1766630325 w 3508"/>
                <a:gd name="T57" fmla="*/ 32761238 h 2562"/>
                <a:gd name="T58" fmla="*/ 1204634688 w 3508"/>
                <a:gd name="T59" fmla="*/ 1474292200 h 2562"/>
                <a:gd name="T60" fmla="*/ 645160000 w 3508"/>
                <a:gd name="T61" fmla="*/ 2147483647 h 2562"/>
                <a:gd name="T62" fmla="*/ 594756875 w 3508"/>
                <a:gd name="T63" fmla="*/ 2147483647 h 2562"/>
                <a:gd name="T64" fmla="*/ 0 w 3508"/>
                <a:gd name="T65" fmla="*/ 2147483647 h 2562"/>
                <a:gd name="T66" fmla="*/ 35282188 w 3508"/>
                <a:gd name="T67" fmla="*/ 2147483647 h 25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08"/>
                <a:gd name="T103" fmla="*/ 0 h 2562"/>
                <a:gd name="T104" fmla="*/ 3508 w 3508"/>
                <a:gd name="T105" fmla="*/ 2562 h 25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08" h="2562">
                  <a:moveTo>
                    <a:pt x="14" y="1573"/>
                  </a:moveTo>
                  <a:lnTo>
                    <a:pt x="250" y="2004"/>
                  </a:lnTo>
                  <a:lnTo>
                    <a:pt x="236" y="2011"/>
                  </a:lnTo>
                  <a:lnTo>
                    <a:pt x="465" y="578"/>
                  </a:lnTo>
                  <a:lnTo>
                    <a:pt x="465" y="571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4" y="0"/>
                  </a:lnTo>
                  <a:lnTo>
                    <a:pt x="950" y="222"/>
                  </a:lnTo>
                  <a:lnTo>
                    <a:pt x="1179" y="444"/>
                  </a:lnTo>
                  <a:lnTo>
                    <a:pt x="1414" y="740"/>
                  </a:lnTo>
                  <a:lnTo>
                    <a:pt x="1421" y="746"/>
                  </a:lnTo>
                  <a:lnTo>
                    <a:pt x="1650" y="2549"/>
                  </a:lnTo>
                  <a:lnTo>
                    <a:pt x="1630" y="2549"/>
                  </a:lnTo>
                  <a:lnTo>
                    <a:pt x="1865" y="935"/>
                  </a:lnTo>
                  <a:lnTo>
                    <a:pt x="2101" y="350"/>
                  </a:lnTo>
                  <a:lnTo>
                    <a:pt x="2108" y="343"/>
                  </a:lnTo>
                  <a:lnTo>
                    <a:pt x="2114" y="343"/>
                  </a:lnTo>
                  <a:lnTo>
                    <a:pt x="2343" y="773"/>
                  </a:lnTo>
                  <a:lnTo>
                    <a:pt x="2579" y="1231"/>
                  </a:lnTo>
                  <a:lnTo>
                    <a:pt x="2565" y="1237"/>
                  </a:lnTo>
                  <a:lnTo>
                    <a:pt x="2801" y="531"/>
                  </a:lnTo>
                  <a:lnTo>
                    <a:pt x="2808" y="524"/>
                  </a:lnTo>
                  <a:lnTo>
                    <a:pt x="2821" y="531"/>
                  </a:lnTo>
                  <a:lnTo>
                    <a:pt x="3050" y="1466"/>
                  </a:lnTo>
                  <a:lnTo>
                    <a:pt x="3030" y="1466"/>
                  </a:lnTo>
                  <a:lnTo>
                    <a:pt x="3265" y="766"/>
                  </a:lnTo>
                  <a:lnTo>
                    <a:pt x="3272" y="760"/>
                  </a:lnTo>
                  <a:lnTo>
                    <a:pt x="3279" y="766"/>
                  </a:lnTo>
                  <a:lnTo>
                    <a:pt x="3508" y="1378"/>
                  </a:lnTo>
                  <a:lnTo>
                    <a:pt x="3508" y="1385"/>
                  </a:lnTo>
                  <a:lnTo>
                    <a:pt x="3494" y="1385"/>
                  </a:lnTo>
                  <a:lnTo>
                    <a:pt x="3265" y="773"/>
                  </a:lnTo>
                  <a:lnTo>
                    <a:pt x="3279" y="773"/>
                  </a:lnTo>
                  <a:lnTo>
                    <a:pt x="3043" y="1473"/>
                  </a:lnTo>
                  <a:lnTo>
                    <a:pt x="3037" y="1479"/>
                  </a:lnTo>
                  <a:lnTo>
                    <a:pt x="3030" y="1466"/>
                  </a:lnTo>
                  <a:lnTo>
                    <a:pt x="2801" y="531"/>
                  </a:lnTo>
                  <a:lnTo>
                    <a:pt x="2814" y="538"/>
                  </a:lnTo>
                  <a:lnTo>
                    <a:pt x="2579" y="1244"/>
                  </a:lnTo>
                  <a:lnTo>
                    <a:pt x="2572" y="1251"/>
                  </a:lnTo>
                  <a:lnTo>
                    <a:pt x="2565" y="1244"/>
                  </a:lnTo>
                  <a:lnTo>
                    <a:pt x="2330" y="787"/>
                  </a:lnTo>
                  <a:lnTo>
                    <a:pt x="2101" y="356"/>
                  </a:lnTo>
                  <a:lnTo>
                    <a:pt x="2114" y="356"/>
                  </a:lnTo>
                  <a:lnTo>
                    <a:pt x="1879" y="941"/>
                  </a:lnTo>
                  <a:lnTo>
                    <a:pt x="1885" y="935"/>
                  </a:lnTo>
                  <a:lnTo>
                    <a:pt x="1650" y="2549"/>
                  </a:lnTo>
                  <a:lnTo>
                    <a:pt x="1636" y="2562"/>
                  </a:lnTo>
                  <a:lnTo>
                    <a:pt x="1630" y="2549"/>
                  </a:lnTo>
                  <a:lnTo>
                    <a:pt x="1401" y="746"/>
                  </a:lnTo>
                  <a:lnTo>
                    <a:pt x="1401" y="753"/>
                  </a:lnTo>
                  <a:lnTo>
                    <a:pt x="1165" y="457"/>
                  </a:lnTo>
                  <a:lnTo>
                    <a:pt x="936" y="235"/>
                  </a:lnTo>
                  <a:lnTo>
                    <a:pt x="701" y="13"/>
                  </a:lnTo>
                  <a:lnTo>
                    <a:pt x="714" y="13"/>
                  </a:lnTo>
                  <a:lnTo>
                    <a:pt x="478" y="585"/>
                  </a:lnTo>
                  <a:lnTo>
                    <a:pt x="485" y="578"/>
                  </a:lnTo>
                  <a:lnTo>
                    <a:pt x="256" y="2011"/>
                  </a:lnTo>
                  <a:lnTo>
                    <a:pt x="243" y="2024"/>
                  </a:lnTo>
                  <a:lnTo>
                    <a:pt x="236" y="2017"/>
                  </a:lnTo>
                  <a:lnTo>
                    <a:pt x="0" y="1587"/>
                  </a:lnTo>
                  <a:lnTo>
                    <a:pt x="0" y="1573"/>
                  </a:lnTo>
                  <a:lnTo>
                    <a:pt x="14" y="1573"/>
                  </a:lnTo>
                  <a:close/>
                </a:path>
              </a:pathLst>
            </a:custGeom>
            <a:solidFill>
              <a:srgbClr val="35849A"/>
            </a:solidFill>
            <a:ln w="11113">
              <a:solidFill>
                <a:srgbClr val="35849A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085850" y="1879600"/>
              <a:ext cx="2255838" cy="3544888"/>
            </a:xfrm>
            <a:custGeom>
              <a:avLst/>
              <a:gdLst>
                <a:gd name="T0" fmla="*/ 35282195 w 1421"/>
                <a:gd name="T1" fmla="*/ 322580045 h 2233"/>
                <a:gd name="T2" fmla="*/ 630039202 w 1421"/>
                <a:gd name="T3" fmla="*/ 2147483647 h 2233"/>
                <a:gd name="T4" fmla="*/ 594757007 w 1421"/>
                <a:gd name="T5" fmla="*/ 2147483647 h 2233"/>
                <a:gd name="T6" fmla="*/ 1171873710 w 1421"/>
                <a:gd name="T7" fmla="*/ 1900198081 h 2233"/>
                <a:gd name="T8" fmla="*/ 1171873710 w 1421"/>
                <a:gd name="T9" fmla="*/ 1900198081 h 2233"/>
                <a:gd name="T10" fmla="*/ 1766630717 w 1421"/>
                <a:gd name="T11" fmla="*/ 882054812 h 2233"/>
                <a:gd name="T12" fmla="*/ 2147483647 w 1421"/>
                <a:gd name="T13" fmla="*/ 0 h 2233"/>
                <a:gd name="T14" fmla="*/ 2147483647 w 1421"/>
                <a:gd name="T15" fmla="*/ 0 h 2233"/>
                <a:gd name="T16" fmla="*/ 2147483647 w 1421"/>
                <a:gd name="T17" fmla="*/ 17640302 h 2233"/>
                <a:gd name="T18" fmla="*/ 2147483647 w 1421"/>
                <a:gd name="T19" fmla="*/ 2147483647 h 2233"/>
                <a:gd name="T20" fmla="*/ 2147483647 w 1421"/>
                <a:gd name="T21" fmla="*/ 2147483647 h 2233"/>
                <a:gd name="T22" fmla="*/ 2147483647 w 1421"/>
                <a:gd name="T23" fmla="*/ 2147483647 h 2233"/>
                <a:gd name="T24" fmla="*/ 2147483647 w 1421"/>
                <a:gd name="T25" fmla="*/ 2147483647 h 2233"/>
                <a:gd name="T26" fmla="*/ 2147483647 w 1421"/>
                <a:gd name="T27" fmla="*/ 2147483647 h 2233"/>
                <a:gd name="T28" fmla="*/ 2147483647 w 1421"/>
                <a:gd name="T29" fmla="*/ 2147483647 h 2233"/>
                <a:gd name="T30" fmla="*/ 2147483647 w 1421"/>
                <a:gd name="T31" fmla="*/ 2147483647 h 2233"/>
                <a:gd name="T32" fmla="*/ 2147483647 w 1421"/>
                <a:gd name="T33" fmla="*/ 17640302 h 2233"/>
                <a:gd name="T34" fmla="*/ 2147483647 w 1421"/>
                <a:gd name="T35" fmla="*/ 35282192 h 2233"/>
                <a:gd name="T36" fmla="*/ 1799391961 w 1421"/>
                <a:gd name="T37" fmla="*/ 917337004 h 2233"/>
                <a:gd name="T38" fmla="*/ 1204634955 w 1421"/>
                <a:gd name="T39" fmla="*/ 1932960910 h 2233"/>
                <a:gd name="T40" fmla="*/ 1204634955 w 1421"/>
                <a:gd name="T41" fmla="*/ 1932960910 h 2233"/>
                <a:gd name="T42" fmla="*/ 630039202 w 1421"/>
                <a:gd name="T43" fmla="*/ 2147483647 h 2233"/>
                <a:gd name="T44" fmla="*/ 612398898 w 1421"/>
                <a:gd name="T45" fmla="*/ 2147483647 h 2233"/>
                <a:gd name="T46" fmla="*/ 594757007 w 1421"/>
                <a:gd name="T47" fmla="*/ 2147483647 h 2233"/>
                <a:gd name="T48" fmla="*/ 0 w 1421"/>
                <a:gd name="T49" fmla="*/ 340221935 h 2233"/>
                <a:gd name="T50" fmla="*/ 0 w 1421"/>
                <a:gd name="T51" fmla="*/ 304938156 h 2233"/>
                <a:gd name="T52" fmla="*/ 17641891 w 1421"/>
                <a:gd name="T53" fmla="*/ 304938156 h 2233"/>
                <a:gd name="T54" fmla="*/ 35282195 w 1421"/>
                <a:gd name="T55" fmla="*/ 304938156 h 2233"/>
                <a:gd name="T56" fmla="*/ 35282195 w 1421"/>
                <a:gd name="T57" fmla="*/ 322580045 h 2233"/>
                <a:gd name="T58" fmla="*/ 35282195 w 1421"/>
                <a:gd name="T59" fmla="*/ 322580045 h 22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1"/>
                <a:gd name="T91" fmla="*/ 0 h 2233"/>
                <a:gd name="T92" fmla="*/ 1421 w 1421"/>
                <a:gd name="T93" fmla="*/ 2233 h 22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1" h="2233">
                  <a:moveTo>
                    <a:pt x="14" y="128"/>
                  </a:moveTo>
                  <a:lnTo>
                    <a:pt x="250" y="895"/>
                  </a:lnTo>
                  <a:lnTo>
                    <a:pt x="236" y="888"/>
                  </a:lnTo>
                  <a:lnTo>
                    <a:pt x="465" y="754"/>
                  </a:lnTo>
                  <a:lnTo>
                    <a:pt x="701" y="350"/>
                  </a:lnTo>
                  <a:lnTo>
                    <a:pt x="936" y="0"/>
                  </a:lnTo>
                  <a:lnTo>
                    <a:pt x="943" y="0"/>
                  </a:lnTo>
                  <a:lnTo>
                    <a:pt x="956" y="7"/>
                  </a:lnTo>
                  <a:lnTo>
                    <a:pt x="1185" y="982"/>
                  </a:lnTo>
                  <a:lnTo>
                    <a:pt x="1421" y="2220"/>
                  </a:lnTo>
                  <a:lnTo>
                    <a:pt x="1414" y="2226"/>
                  </a:lnTo>
                  <a:lnTo>
                    <a:pt x="1407" y="2233"/>
                  </a:lnTo>
                  <a:lnTo>
                    <a:pt x="1401" y="2226"/>
                  </a:lnTo>
                  <a:lnTo>
                    <a:pt x="1401" y="2220"/>
                  </a:lnTo>
                  <a:lnTo>
                    <a:pt x="1165" y="982"/>
                  </a:lnTo>
                  <a:lnTo>
                    <a:pt x="936" y="7"/>
                  </a:lnTo>
                  <a:lnTo>
                    <a:pt x="950" y="14"/>
                  </a:lnTo>
                  <a:lnTo>
                    <a:pt x="714" y="364"/>
                  </a:lnTo>
                  <a:lnTo>
                    <a:pt x="478" y="767"/>
                  </a:lnTo>
                  <a:lnTo>
                    <a:pt x="250" y="902"/>
                  </a:lnTo>
                  <a:lnTo>
                    <a:pt x="243" y="902"/>
                  </a:lnTo>
                  <a:lnTo>
                    <a:pt x="236" y="902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7" y="121"/>
                  </a:lnTo>
                  <a:lnTo>
                    <a:pt x="14" y="121"/>
                  </a:lnTo>
                  <a:lnTo>
                    <a:pt x="14" y="128"/>
                  </a:lnTo>
                  <a:close/>
                </a:path>
              </a:pathLst>
            </a:custGeom>
            <a:solidFill>
              <a:srgbClr val="C17230"/>
            </a:solidFill>
            <a:ln w="11113">
              <a:solidFill>
                <a:srgbClr val="C1723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085850" y="1709738"/>
              <a:ext cx="4105275" cy="2605088"/>
            </a:xfrm>
            <a:custGeom>
              <a:avLst/>
              <a:gdLst>
                <a:gd name="T0" fmla="*/ 0 w 2586"/>
                <a:gd name="T1" fmla="*/ 2147483647 h 1641"/>
                <a:gd name="T2" fmla="*/ 594756875 w 2586"/>
                <a:gd name="T3" fmla="*/ 846772663 h 1641"/>
                <a:gd name="T4" fmla="*/ 594756875 w 2586"/>
                <a:gd name="T5" fmla="*/ 829132359 h 1641"/>
                <a:gd name="T6" fmla="*/ 1171871863 w 2586"/>
                <a:gd name="T7" fmla="*/ 541834491 h 1641"/>
                <a:gd name="T8" fmla="*/ 1171871863 w 2586"/>
                <a:gd name="T9" fmla="*/ 541834491 h 1641"/>
                <a:gd name="T10" fmla="*/ 1766628738 w 2586"/>
                <a:gd name="T11" fmla="*/ 0 h 1641"/>
                <a:gd name="T12" fmla="*/ 1799391563 w 2586"/>
                <a:gd name="T13" fmla="*/ 0 h 1641"/>
                <a:gd name="T14" fmla="*/ 1817031863 w 2586"/>
                <a:gd name="T15" fmla="*/ 15120940 h 1641"/>
                <a:gd name="T16" fmla="*/ 2147483647 w 2586"/>
                <a:gd name="T17" fmla="*/ 2147483647 h 1641"/>
                <a:gd name="T18" fmla="*/ 2147483647 w 2586"/>
                <a:gd name="T19" fmla="*/ 2147483647 h 1641"/>
                <a:gd name="T20" fmla="*/ 2147483647 w 2586"/>
                <a:gd name="T21" fmla="*/ 355342893 h 1641"/>
                <a:gd name="T22" fmla="*/ 2147483647 w 2586"/>
                <a:gd name="T23" fmla="*/ 337701002 h 1641"/>
                <a:gd name="T24" fmla="*/ 2147483647 w 2586"/>
                <a:gd name="T25" fmla="*/ 337701002 h 1641"/>
                <a:gd name="T26" fmla="*/ 2147483647 w 2586"/>
                <a:gd name="T27" fmla="*/ 1169352724 h 1641"/>
                <a:gd name="T28" fmla="*/ 2147483647 w 2586"/>
                <a:gd name="T29" fmla="*/ 1186994615 h 1641"/>
                <a:gd name="T30" fmla="*/ 2147483647 w 2586"/>
                <a:gd name="T31" fmla="*/ 2147483647 h 1641"/>
                <a:gd name="T32" fmla="*/ 2147483647 w 2586"/>
                <a:gd name="T33" fmla="*/ 2147483647 h 1641"/>
                <a:gd name="T34" fmla="*/ 2147483647 w 2586"/>
                <a:gd name="T35" fmla="*/ 2147483647 h 1641"/>
                <a:gd name="T36" fmla="*/ 2147483647 w 2586"/>
                <a:gd name="T37" fmla="*/ 1575098752 h 1641"/>
                <a:gd name="T38" fmla="*/ 2147483647 w 2586"/>
                <a:gd name="T39" fmla="*/ 201612539 h 1641"/>
                <a:gd name="T40" fmla="*/ 2147483647 w 2586"/>
                <a:gd name="T41" fmla="*/ 201612539 h 1641"/>
                <a:gd name="T42" fmla="*/ 2147483647 w 2586"/>
                <a:gd name="T43" fmla="*/ 269657564 h 1641"/>
                <a:gd name="T44" fmla="*/ 2147483647 w 2586"/>
                <a:gd name="T45" fmla="*/ 269657564 h 1641"/>
                <a:gd name="T46" fmla="*/ 2147483647 w 2586"/>
                <a:gd name="T47" fmla="*/ 287297868 h 1641"/>
                <a:gd name="T48" fmla="*/ 2147483647 w 2586"/>
                <a:gd name="T49" fmla="*/ 304939759 h 1641"/>
                <a:gd name="T50" fmla="*/ 2147483647 w 2586"/>
                <a:gd name="T51" fmla="*/ 322580062 h 1641"/>
                <a:gd name="T52" fmla="*/ 2147483647 w 2586"/>
                <a:gd name="T53" fmla="*/ 254536624 h 1641"/>
                <a:gd name="T54" fmla="*/ 2147483647 w 2586"/>
                <a:gd name="T55" fmla="*/ 236894733 h 1641"/>
                <a:gd name="T56" fmla="*/ 2147483647 w 2586"/>
                <a:gd name="T57" fmla="*/ 1610380947 h 1641"/>
                <a:gd name="T58" fmla="*/ 2147483647 w 2586"/>
                <a:gd name="T59" fmla="*/ 2147483647 h 1641"/>
                <a:gd name="T60" fmla="*/ 2147483647 w 2586"/>
                <a:gd name="T61" fmla="*/ 2147483647 h 1641"/>
                <a:gd name="T62" fmla="*/ 2147483647 w 2586"/>
                <a:gd name="T63" fmla="*/ 2147483647 h 1641"/>
                <a:gd name="T64" fmla="*/ 2147483647 w 2586"/>
                <a:gd name="T65" fmla="*/ 2147483647 h 1641"/>
                <a:gd name="T66" fmla="*/ 2147483647 w 2586"/>
                <a:gd name="T67" fmla="*/ 1186994615 h 1641"/>
                <a:gd name="T68" fmla="*/ 2147483647 w 2586"/>
                <a:gd name="T69" fmla="*/ 1202115556 h 1641"/>
                <a:gd name="T70" fmla="*/ 2147483647 w 2586"/>
                <a:gd name="T71" fmla="*/ 372983197 h 1641"/>
                <a:gd name="T72" fmla="*/ 2147483647 w 2586"/>
                <a:gd name="T73" fmla="*/ 355342893 h 1641"/>
                <a:gd name="T74" fmla="*/ 2147483647 w 2586"/>
                <a:gd name="T75" fmla="*/ 2147483647 h 1641"/>
                <a:gd name="T76" fmla="*/ 2147483647 w 2586"/>
                <a:gd name="T77" fmla="*/ 2147483647 h 1641"/>
                <a:gd name="T78" fmla="*/ 2147483647 w 2586"/>
                <a:gd name="T79" fmla="*/ 2147483647 h 1641"/>
                <a:gd name="T80" fmla="*/ 1766628738 w 2586"/>
                <a:gd name="T81" fmla="*/ 15120940 h 1641"/>
                <a:gd name="T82" fmla="*/ 1799391563 w 2586"/>
                <a:gd name="T83" fmla="*/ 32762831 h 1641"/>
                <a:gd name="T84" fmla="*/ 1204634688 w 2586"/>
                <a:gd name="T85" fmla="*/ 574595735 h 1641"/>
                <a:gd name="T86" fmla="*/ 1204634688 w 2586"/>
                <a:gd name="T87" fmla="*/ 574595735 h 1641"/>
                <a:gd name="T88" fmla="*/ 630039063 w 2586"/>
                <a:gd name="T89" fmla="*/ 864414553 h 1641"/>
                <a:gd name="T90" fmla="*/ 645160000 w 2586"/>
                <a:gd name="T91" fmla="*/ 846772663 h 1641"/>
                <a:gd name="T92" fmla="*/ 52922488 w 2586"/>
                <a:gd name="T93" fmla="*/ 2147483647 h 1641"/>
                <a:gd name="T94" fmla="*/ 35282188 w 2586"/>
                <a:gd name="T95" fmla="*/ 2147483647 h 1641"/>
                <a:gd name="T96" fmla="*/ 17640300 w 2586"/>
                <a:gd name="T97" fmla="*/ 2147483647 h 1641"/>
                <a:gd name="T98" fmla="*/ 0 w 2586"/>
                <a:gd name="T99" fmla="*/ 2147483647 h 1641"/>
                <a:gd name="T100" fmla="*/ 0 w 2586"/>
                <a:gd name="T101" fmla="*/ 2147483647 h 1641"/>
                <a:gd name="T102" fmla="*/ 0 w 2586"/>
                <a:gd name="T103" fmla="*/ 2147483647 h 16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86"/>
                <a:gd name="T157" fmla="*/ 0 h 1641"/>
                <a:gd name="T158" fmla="*/ 2586 w 2586"/>
                <a:gd name="T159" fmla="*/ 1641 h 16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86" h="1641">
                  <a:moveTo>
                    <a:pt x="0" y="1325"/>
                  </a:moveTo>
                  <a:lnTo>
                    <a:pt x="236" y="336"/>
                  </a:lnTo>
                  <a:lnTo>
                    <a:pt x="236" y="329"/>
                  </a:lnTo>
                  <a:lnTo>
                    <a:pt x="465" y="215"/>
                  </a:lnTo>
                  <a:lnTo>
                    <a:pt x="701" y="0"/>
                  </a:lnTo>
                  <a:lnTo>
                    <a:pt x="714" y="0"/>
                  </a:lnTo>
                  <a:lnTo>
                    <a:pt x="721" y="6"/>
                  </a:lnTo>
                  <a:lnTo>
                    <a:pt x="956" y="1325"/>
                  </a:lnTo>
                  <a:lnTo>
                    <a:pt x="936" y="1325"/>
                  </a:lnTo>
                  <a:lnTo>
                    <a:pt x="1165" y="141"/>
                  </a:lnTo>
                  <a:lnTo>
                    <a:pt x="1172" y="134"/>
                  </a:lnTo>
                  <a:lnTo>
                    <a:pt x="1179" y="134"/>
                  </a:lnTo>
                  <a:lnTo>
                    <a:pt x="1414" y="464"/>
                  </a:lnTo>
                  <a:lnTo>
                    <a:pt x="1421" y="471"/>
                  </a:lnTo>
                  <a:lnTo>
                    <a:pt x="1650" y="1627"/>
                  </a:lnTo>
                  <a:lnTo>
                    <a:pt x="1630" y="1620"/>
                  </a:lnTo>
                  <a:lnTo>
                    <a:pt x="1865" y="1096"/>
                  </a:lnTo>
                  <a:lnTo>
                    <a:pt x="2101" y="625"/>
                  </a:lnTo>
                  <a:lnTo>
                    <a:pt x="2330" y="80"/>
                  </a:lnTo>
                  <a:lnTo>
                    <a:pt x="2336" y="80"/>
                  </a:lnTo>
                  <a:lnTo>
                    <a:pt x="2572" y="107"/>
                  </a:lnTo>
                  <a:lnTo>
                    <a:pt x="2579" y="107"/>
                  </a:lnTo>
                  <a:lnTo>
                    <a:pt x="2586" y="114"/>
                  </a:lnTo>
                  <a:lnTo>
                    <a:pt x="2579" y="121"/>
                  </a:lnTo>
                  <a:lnTo>
                    <a:pt x="2572" y="128"/>
                  </a:lnTo>
                  <a:lnTo>
                    <a:pt x="2336" y="101"/>
                  </a:lnTo>
                  <a:lnTo>
                    <a:pt x="2343" y="94"/>
                  </a:lnTo>
                  <a:lnTo>
                    <a:pt x="2114" y="639"/>
                  </a:lnTo>
                  <a:lnTo>
                    <a:pt x="1879" y="1109"/>
                  </a:lnTo>
                  <a:lnTo>
                    <a:pt x="1643" y="1634"/>
                  </a:lnTo>
                  <a:lnTo>
                    <a:pt x="1636" y="1641"/>
                  </a:lnTo>
                  <a:lnTo>
                    <a:pt x="1630" y="1627"/>
                  </a:lnTo>
                  <a:lnTo>
                    <a:pt x="1401" y="471"/>
                  </a:lnTo>
                  <a:lnTo>
                    <a:pt x="1401" y="477"/>
                  </a:lnTo>
                  <a:lnTo>
                    <a:pt x="1165" y="148"/>
                  </a:lnTo>
                  <a:lnTo>
                    <a:pt x="1185" y="141"/>
                  </a:lnTo>
                  <a:lnTo>
                    <a:pt x="956" y="1325"/>
                  </a:lnTo>
                  <a:lnTo>
                    <a:pt x="943" y="1338"/>
                  </a:lnTo>
                  <a:lnTo>
                    <a:pt x="936" y="1325"/>
                  </a:lnTo>
                  <a:lnTo>
                    <a:pt x="701" y="6"/>
                  </a:lnTo>
                  <a:lnTo>
                    <a:pt x="714" y="13"/>
                  </a:lnTo>
                  <a:lnTo>
                    <a:pt x="478" y="228"/>
                  </a:lnTo>
                  <a:lnTo>
                    <a:pt x="250" y="343"/>
                  </a:lnTo>
                  <a:lnTo>
                    <a:pt x="256" y="336"/>
                  </a:lnTo>
                  <a:lnTo>
                    <a:pt x="21" y="1325"/>
                  </a:lnTo>
                  <a:lnTo>
                    <a:pt x="14" y="1331"/>
                  </a:lnTo>
                  <a:lnTo>
                    <a:pt x="7" y="1338"/>
                  </a:lnTo>
                  <a:lnTo>
                    <a:pt x="0" y="1331"/>
                  </a:lnTo>
                  <a:lnTo>
                    <a:pt x="0" y="1325"/>
                  </a:lnTo>
                  <a:close/>
                </a:path>
              </a:pathLst>
            </a:custGeom>
            <a:solidFill>
              <a:srgbClr val="4575AF"/>
            </a:solidFill>
            <a:ln w="11113">
              <a:solidFill>
                <a:srgbClr val="4575A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085850" y="1217613"/>
              <a:ext cx="2992438" cy="2295525"/>
            </a:xfrm>
            <a:custGeom>
              <a:avLst/>
              <a:gdLst>
                <a:gd name="T0" fmla="*/ 0 w 1885"/>
                <a:gd name="T1" fmla="*/ 1645662825 h 1446"/>
                <a:gd name="T2" fmla="*/ 594756974 w 1885"/>
                <a:gd name="T3" fmla="*/ 645160000 h 1446"/>
                <a:gd name="T4" fmla="*/ 594756974 w 1885"/>
                <a:gd name="T5" fmla="*/ 645160000 h 1446"/>
                <a:gd name="T6" fmla="*/ 1171873646 w 1885"/>
                <a:gd name="T7" fmla="*/ 0 h 1446"/>
                <a:gd name="T8" fmla="*/ 1189513949 w 1885"/>
                <a:gd name="T9" fmla="*/ 0 h 1446"/>
                <a:gd name="T10" fmla="*/ 1204634889 w 1885"/>
                <a:gd name="T11" fmla="*/ 17640300 h 1446"/>
                <a:gd name="T12" fmla="*/ 1799391863 w 1885"/>
                <a:gd name="T13" fmla="*/ 1864915625 h 1446"/>
                <a:gd name="T14" fmla="*/ 1766630620 w 1885"/>
                <a:gd name="T15" fmla="*/ 1847273738 h 1446"/>
                <a:gd name="T16" fmla="*/ 2147483647 w 1885"/>
                <a:gd name="T17" fmla="*/ 627518113 h 1446"/>
                <a:gd name="T18" fmla="*/ 2147483647 w 1885"/>
                <a:gd name="T19" fmla="*/ 627518113 h 1446"/>
                <a:gd name="T20" fmla="*/ 2147483647 w 1885"/>
                <a:gd name="T21" fmla="*/ 645160000 h 1446"/>
                <a:gd name="T22" fmla="*/ 2147483647 w 1885"/>
                <a:gd name="T23" fmla="*/ 2147483647 h 1446"/>
                <a:gd name="T24" fmla="*/ 2147483647 w 1885"/>
                <a:gd name="T25" fmla="*/ 2147483647 h 1446"/>
                <a:gd name="T26" fmla="*/ 2147483647 w 1885"/>
                <a:gd name="T27" fmla="*/ 2147483647 h 1446"/>
                <a:gd name="T28" fmla="*/ 2147483647 w 1885"/>
                <a:gd name="T29" fmla="*/ 713205013 h 1446"/>
                <a:gd name="T30" fmla="*/ 2147483647 w 1885"/>
                <a:gd name="T31" fmla="*/ 695563125 h 1446"/>
                <a:gd name="T32" fmla="*/ 2147483647 w 1885"/>
                <a:gd name="T33" fmla="*/ 864414388 h 1446"/>
                <a:gd name="T34" fmla="*/ 2147483647 w 1885"/>
                <a:gd name="T35" fmla="*/ 882054688 h 1446"/>
                <a:gd name="T36" fmla="*/ 2147483647 w 1885"/>
                <a:gd name="T37" fmla="*/ 917336875 h 1446"/>
                <a:gd name="T38" fmla="*/ 2147483647 w 1885"/>
                <a:gd name="T39" fmla="*/ 745966250 h 1446"/>
                <a:gd name="T40" fmla="*/ 2147483647 w 1885"/>
                <a:gd name="T41" fmla="*/ 730845313 h 1446"/>
                <a:gd name="T42" fmla="*/ 2147483647 w 1885"/>
                <a:gd name="T43" fmla="*/ 2147483647 h 1446"/>
                <a:gd name="T44" fmla="*/ 2147483647 w 1885"/>
                <a:gd name="T45" fmla="*/ 2147483647 h 1446"/>
                <a:gd name="T46" fmla="*/ 2147483647 w 1885"/>
                <a:gd name="T47" fmla="*/ 2147483647 h 1446"/>
                <a:gd name="T48" fmla="*/ 2147483647 w 1885"/>
                <a:gd name="T49" fmla="*/ 2147483647 h 1446"/>
                <a:gd name="T50" fmla="*/ 2147483647 w 1885"/>
                <a:gd name="T51" fmla="*/ 645160000 h 1446"/>
                <a:gd name="T52" fmla="*/ 2147483647 w 1885"/>
                <a:gd name="T53" fmla="*/ 662801888 h 1446"/>
                <a:gd name="T54" fmla="*/ 1799391863 w 1885"/>
                <a:gd name="T55" fmla="*/ 1882555925 h 1446"/>
                <a:gd name="T56" fmla="*/ 1781751560 w 1885"/>
                <a:gd name="T57" fmla="*/ 1900197813 h 1446"/>
                <a:gd name="T58" fmla="*/ 1766630620 w 1885"/>
                <a:gd name="T59" fmla="*/ 1882555925 h 1446"/>
                <a:gd name="T60" fmla="*/ 1171873646 w 1885"/>
                <a:gd name="T61" fmla="*/ 35282188 h 1446"/>
                <a:gd name="T62" fmla="*/ 1204634889 w 1885"/>
                <a:gd name="T63" fmla="*/ 35282188 h 1446"/>
                <a:gd name="T64" fmla="*/ 630039168 w 1885"/>
                <a:gd name="T65" fmla="*/ 677922825 h 1446"/>
                <a:gd name="T66" fmla="*/ 630039168 w 1885"/>
                <a:gd name="T67" fmla="*/ 677922825 h 1446"/>
                <a:gd name="T68" fmla="*/ 35282193 w 1885"/>
                <a:gd name="T69" fmla="*/ 1678424063 h 1446"/>
                <a:gd name="T70" fmla="*/ 17641890 w 1885"/>
                <a:gd name="T71" fmla="*/ 1696065950 h 1446"/>
                <a:gd name="T72" fmla="*/ 0 w 1885"/>
                <a:gd name="T73" fmla="*/ 1678424063 h 1446"/>
                <a:gd name="T74" fmla="*/ 0 w 1885"/>
                <a:gd name="T75" fmla="*/ 1660783763 h 1446"/>
                <a:gd name="T76" fmla="*/ 0 w 1885"/>
                <a:gd name="T77" fmla="*/ 1645662825 h 1446"/>
                <a:gd name="T78" fmla="*/ 0 w 1885"/>
                <a:gd name="T79" fmla="*/ 1645662825 h 14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85"/>
                <a:gd name="T121" fmla="*/ 0 h 1446"/>
                <a:gd name="T122" fmla="*/ 1885 w 1885"/>
                <a:gd name="T123" fmla="*/ 1446 h 14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85" h="1446">
                  <a:moveTo>
                    <a:pt x="0" y="653"/>
                  </a:moveTo>
                  <a:lnTo>
                    <a:pt x="236" y="256"/>
                  </a:lnTo>
                  <a:lnTo>
                    <a:pt x="465" y="0"/>
                  </a:lnTo>
                  <a:lnTo>
                    <a:pt x="472" y="0"/>
                  </a:lnTo>
                  <a:lnTo>
                    <a:pt x="478" y="7"/>
                  </a:lnTo>
                  <a:lnTo>
                    <a:pt x="714" y="740"/>
                  </a:lnTo>
                  <a:lnTo>
                    <a:pt x="701" y="733"/>
                  </a:lnTo>
                  <a:lnTo>
                    <a:pt x="936" y="249"/>
                  </a:lnTo>
                  <a:lnTo>
                    <a:pt x="943" y="249"/>
                  </a:lnTo>
                  <a:lnTo>
                    <a:pt x="956" y="256"/>
                  </a:lnTo>
                  <a:lnTo>
                    <a:pt x="1185" y="1433"/>
                  </a:lnTo>
                  <a:lnTo>
                    <a:pt x="1165" y="1426"/>
                  </a:lnTo>
                  <a:lnTo>
                    <a:pt x="1401" y="955"/>
                  </a:lnTo>
                  <a:lnTo>
                    <a:pt x="1630" y="283"/>
                  </a:lnTo>
                  <a:lnTo>
                    <a:pt x="1636" y="276"/>
                  </a:lnTo>
                  <a:lnTo>
                    <a:pt x="1872" y="343"/>
                  </a:lnTo>
                  <a:lnTo>
                    <a:pt x="1885" y="350"/>
                  </a:lnTo>
                  <a:lnTo>
                    <a:pt x="1872" y="364"/>
                  </a:lnTo>
                  <a:lnTo>
                    <a:pt x="1636" y="296"/>
                  </a:lnTo>
                  <a:lnTo>
                    <a:pt x="1643" y="290"/>
                  </a:lnTo>
                  <a:lnTo>
                    <a:pt x="1414" y="969"/>
                  </a:lnTo>
                  <a:lnTo>
                    <a:pt x="1179" y="1440"/>
                  </a:lnTo>
                  <a:lnTo>
                    <a:pt x="1172" y="1446"/>
                  </a:lnTo>
                  <a:lnTo>
                    <a:pt x="1165" y="1433"/>
                  </a:lnTo>
                  <a:lnTo>
                    <a:pt x="936" y="256"/>
                  </a:lnTo>
                  <a:lnTo>
                    <a:pt x="950" y="263"/>
                  </a:lnTo>
                  <a:lnTo>
                    <a:pt x="714" y="747"/>
                  </a:lnTo>
                  <a:lnTo>
                    <a:pt x="707" y="754"/>
                  </a:lnTo>
                  <a:lnTo>
                    <a:pt x="701" y="747"/>
                  </a:lnTo>
                  <a:lnTo>
                    <a:pt x="465" y="14"/>
                  </a:lnTo>
                  <a:lnTo>
                    <a:pt x="478" y="14"/>
                  </a:lnTo>
                  <a:lnTo>
                    <a:pt x="250" y="269"/>
                  </a:lnTo>
                  <a:lnTo>
                    <a:pt x="14" y="666"/>
                  </a:lnTo>
                  <a:lnTo>
                    <a:pt x="7" y="673"/>
                  </a:lnTo>
                  <a:lnTo>
                    <a:pt x="0" y="666"/>
                  </a:lnTo>
                  <a:lnTo>
                    <a:pt x="0" y="659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B24643"/>
            </a:solidFill>
            <a:ln w="11113">
              <a:solidFill>
                <a:srgbClr val="B2464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085850" y="2019300"/>
              <a:ext cx="7054850" cy="2413000"/>
            </a:xfrm>
            <a:custGeom>
              <a:avLst/>
              <a:gdLst>
                <a:gd name="T0" fmla="*/ 594756875 w 4444"/>
                <a:gd name="T1" fmla="*/ 0 h 1520"/>
                <a:gd name="T2" fmla="*/ 630039063 w 4444"/>
                <a:gd name="T3" fmla="*/ 17640300 h 1520"/>
                <a:gd name="T4" fmla="*/ 1189513750 w 4444"/>
                <a:gd name="T5" fmla="*/ 1474292200 h 1520"/>
                <a:gd name="T6" fmla="*/ 1817031863 w 4444"/>
                <a:gd name="T7" fmla="*/ 1423889075 h 1520"/>
                <a:gd name="T8" fmla="*/ 2147483647 w 4444"/>
                <a:gd name="T9" fmla="*/ 2147483647 h 1520"/>
                <a:gd name="T10" fmla="*/ 2147483647 w 4444"/>
                <a:gd name="T11" fmla="*/ 168851263 h 1520"/>
                <a:gd name="T12" fmla="*/ 2147483647 w 4444"/>
                <a:gd name="T13" fmla="*/ 2147483647 h 1520"/>
                <a:gd name="T14" fmla="*/ 2147483647 w 4444"/>
                <a:gd name="T15" fmla="*/ 1355844063 h 1520"/>
                <a:gd name="T16" fmla="*/ 2147483647 w 4444"/>
                <a:gd name="T17" fmla="*/ 1066025300 h 1520"/>
                <a:gd name="T18" fmla="*/ 2147483647 w 4444"/>
                <a:gd name="T19" fmla="*/ 1728827188 h 1520"/>
                <a:gd name="T20" fmla="*/ 2147483647 w 4444"/>
                <a:gd name="T21" fmla="*/ 879535325 h 1520"/>
                <a:gd name="T22" fmla="*/ 2147483647 w 4444"/>
                <a:gd name="T23" fmla="*/ 1033264063 h 1520"/>
                <a:gd name="T24" fmla="*/ 2147483647 w 4444"/>
                <a:gd name="T25" fmla="*/ 1186992800 h 1520"/>
                <a:gd name="T26" fmla="*/ 2147483647 w 4444"/>
                <a:gd name="T27" fmla="*/ 829132200 h 1520"/>
                <a:gd name="T28" fmla="*/ 2147483647 w 4444"/>
                <a:gd name="T29" fmla="*/ 1355844063 h 1520"/>
                <a:gd name="T30" fmla="*/ 2147483647 w 4444"/>
                <a:gd name="T31" fmla="*/ 32761238 h 1520"/>
                <a:gd name="T32" fmla="*/ 2147483647 w 4444"/>
                <a:gd name="T33" fmla="*/ 1743948125 h 1520"/>
                <a:gd name="T34" fmla="*/ 2147483647 w 4444"/>
                <a:gd name="T35" fmla="*/ 1151710613 h 1520"/>
                <a:gd name="T36" fmla="*/ 2147483647 w 4444"/>
                <a:gd name="T37" fmla="*/ 1186992800 h 1520"/>
                <a:gd name="T38" fmla="*/ 2147483647 w 4444"/>
                <a:gd name="T39" fmla="*/ 710684063 h 1520"/>
                <a:gd name="T40" fmla="*/ 2147483647 w 4444"/>
                <a:gd name="T41" fmla="*/ 710684063 h 1520"/>
                <a:gd name="T42" fmla="*/ 2147483647 w 4444"/>
                <a:gd name="T43" fmla="*/ 1219755625 h 1520"/>
                <a:gd name="T44" fmla="*/ 2147483647 w 4444"/>
                <a:gd name="T45" fmla="*/ 1202113738 h 1520"/>
                <a:gd name="T46" fmla="*/ 2147483647 w 4444"/>
                <a:gd name="T47" fmla="*/ 1761590013 h 1520"/>
                <a:gd name="T48" fmla="*/ 2147483647 w 4444"/>
                <a:gd name="T49" fmla="*/ 1761590013 h 1520"/>
                <a:gd name="T50" fmla="*/ 2147483647 w 4444"/>
                <a:gd name="T51" fmla="*/ 68043425 h 1520"/>
                <a:gd name="T52" fmla="*/ 2147483647 w 4444"/>
                <a:gd name="T53" fmla="*/ 1406247188 h 1520"/>
                <a:gd name="T54" fmla="*/ 2147483647 w 4444"/>
                <a:gd name="T55" fmla="*/ 864414388 h 1520"/>
                <a:gd name="T56" fmla="*/ 2147483647 w 4444"/>
                <a:gd name="T57" fmla="*/ 1219755625 h 1520"/>
                <a:gd name="T58" fmla="*/ 2147483647 w 4444"/>
                <a:gd name="T59" fmla="*/ 1083667188 h 1520"/>
                <a:gd name="T60" fmla="*/ 2147483647 w 4444"/>
                <a:gd name="T61" fmla="*/ 914817513 h 1520"/>
                <a:gd name="T62" fmla="*/ 2147483647 w 4444"/>
                <a:gd name="T63" fmla="*/ 1779230313 h 1520"/>
                <a:gd name="T64" fmla="*/ 2147483647 w 4444"/>
                <a:gd name="T65" fmla="*/ 1101307488 h 1520"/>
                <a:gd name="T66" fmla="*/ 2147483647 w 4444"/>
                <a:gd name="T67" fmla="*/ 1388606888 h 1520"/>
                <a:gd name="T68" fmla="*/ 2147483647 w 4444"/>
                <a:gd name="T69" fmla="*/ 2147483647 h 1520"/>
                <a:gd name="T70" fmla="*/ 2147483647 w 4444"/>
                <a:gd name="T71" fmla="*/ 2147483647 h 1520"/>
                <a:gd name="T72" fmla="*/ 2147483647 w 4444"/>
                <a:gd name="T73" fmla="*/ 186491563 h 1520"/>
                <a:gd name="T74" fmla="*/ 2147483647 w 4444"/>
                <a:gd name="T75" fmla="*/ 2147483647 h 1520"/>
                <a:gd name="T76" fmla="*/ 1766628738 w 4444"/>
                <a:gd name="T77" fmla="*/ 1423889075 h 1520"/>
                <a:gd name="T78" fmla="*/ 1189513750 w 4444"/>
                <a:gd name="T79" fmla="*/ 1524695325 h 1520"/>
                <a:gd name="T80" fmla="*/ 594756875 w 4444"/>
                <a:gd name="T81" fmla="*/ 32761238 h 1520"/>
                <a:gd name="T82" fmla="*/ 35282188 w 4444"/>
                <a:gd name="T83" fmla="*/ 1151710613 h 1520"/>
                <a:gd name="T84" fmla="*/ 0 w 4444"/>
                <a:gd name="T85" fmla="*/ 1151710613 h 1520"/>
                <a:gd name="T86" fmla="*/ 0 w 4444"/>
                <a:gd name="T87" fmla="*/ 1118949375 h 15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4"/>
                <a:gd name="T133" fmla="*/ 0 h 1520"/>
                <a:gd name="T134" fmla="*/ 4444 w 4444"/>
                <a:gd name="T135" fmla="*/ 1520 h 15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4" h="1520">
                  <a:moveTo>
                    <a:pt x="0" y="444"/>
                  </a:moveTo>
                  <a:lnTo>
                    <a:pt x="236" y="0"/>
                  </a:lnTo>
                  <a:lnTo>
                    <a:pt x="243" y="0"/>
                  </a:lnTo>
                  <a:lnTo>
                    <a:pt x="250" y="7"/>
                  </a:lnTo>
                  <a:lnTo>
                    <a:pt x="478" y="592"/>
                  </a:lnTo>
                  <a:lnTo>
                    <a:pt x="472" y="585"/>
                  </a:lnTo>
                  <a:lnTo>
                    <a:pt x="707" y="558"/>
                  </a:lnTo>
                  <a:lnTo>
                    <a:pt x="721" y="565"/>
                  </a:lnTo>
                  <a:lnTo>
                    <a:pt x="956" y="1506"/>
                  </a:lnTo>
                  <a:lnTo>
                    <a:pt x="936" y="1506"/>
                  </a:lnTo>
                  <a:lnTo>
                    <a:pt x="1165" y="74"/>
                  </a:lnTo>
                  <a:lnTo>
                    <a:pt x="1172" y="67"/>
                  </a:lnTo>
                  <a:lnTo>
                    <a:pt x="1185" y="74"/>
                  </a:lnTo>
                  <a:lnTo>
                    <a:pt x="1421" y="1002"/>
                  </a:lnTo>
                  <a:lnTo>
                    <a:pt x="1401" y="995"/>
                  </a:lnTo>
                  <a:lnTo>
                    <a:pt x="1630" y="538"/>
                  </a:lnTo>
                  <a:lnTo>
                    <a:pt x="1865" y="423"/>
                  </a:lnTo>
                  <a:lnTo>
                    <a:pt x="1879" y="423"/>
                  </a:lnTo>
                  <a:lnTo>
                    <a:pt x="2114" y="686"/>
                  </a:lnTo>
                  <a:lnTo>
                    <a:pt x="2101" y="686"/>
                  </a:lnTo>
                  <a:lnTo>
                    <a:pt x="2330" y="349"/>
                  </a:lnTo>
                  <a:lnTo>
                    <a:pt x="2336" y="349"/>
                  </a:lnTo>
                  <a:lnTo>
                    <a:pt x="2572" y="410"/>
                  </a:lnTo>
                  <a:lnTo>
                    <a:pt x="2808" y="471"/>
                  </a:lnTo>
                  <a:lnTo>
                    <a:pt x="2801" y="471"/>
                  </a:lnTo>
                  <a:lnTo>
                    <a:pt x="3030" y="329"/>
                  </a:lnTo>
                  <a:lnTo>
                    <a:pt x="3043" y="329"/>
                  </a:lnTo>
                  <a:lnTo>
                    <a:pt x="3279" y="538"/>
                  </a:lnTo>
                  <a:lnTo>
                    <a:pt x="3265" y="538"/>
                  </a:lnTo>
                  <a:lnTo>
                    <a:pt x="3494" y="13"/>
                  </a:lnTo>
                  <a:lnTo>
                    <a:pt x="3501" y="13"/>
                  </a:lnTo>
                  <a:lnTo>
                    <a:pt x="3508" y="20"/>
                  </a:lnTo>
                  <a:lnTo>
                    <a:pt x="3743" y="692"/>
                  </a:lnTo>
                  <a:lnTo>
                    <a:pt x="3730" y="686"/>
                  </a:lnTo>
                  <a:lnTo>
                    <a:pt x="3966" y="457"/>
                  </a:lnTo>
                  <a:lnTo>
                    <a:pt x="3972" y="457"/>
                  </a:lnTo>
                  <a:lnTo>
                    <a:pt x="4201" y="471"/>
                  </a:lnTo>
                  <a:lnTo>
                    <a:pt x="4194" y="471"/>
                  </a:lnTo>
                  <a:lnTo>
                    <a:pt x="4430" y="282"/>
                  </a:lnTo>
                  <a:lnTo>
                    <a:pt x="4437" y="282"/>
                  </a:lnTo>
                  <a:lnTo>
                    <a:pt x="4444" y="282"/>
                  </a:lnTo>
                  <a:lnTo>
                    <a:pt x="4444" y="296"/>
                  </a:lnTo>
                  <a:lnTo>
                    <a:pt x="4208" y="484"/>
                  </a:lnTo>
                  <a:lnTo>
                    <a:pt x="4201" y="491"/>
                  </a:lnTo>
                  <a:lnTo>
                    <a:pt x="3972" y="477"/>
                  </a:lnTo>
                  <a:lnTo>
                    <a:pt x="3979" y="471"/>
                  </a:lnTo>
                  <a:lnTo>
                    <a:pt x="3743" y="699"/>
                  </a:lnTo>
                  <a:lnTo>
                    <a:pt x="3737" y="706"/>
                  </a:lnTo>
                  <a:lnTo>
                    <a:pt x="3730" y="699"/>
                  </a:lnTo>
                  <a:lnTo>
                    <a:pt x="3494" y="27"/>
                  </a:lnTo>
                  <a:lnTo>
                    <a:pt x="3508" y="27"/>
                  </a:lnTo>
                  <a:lnTo>
                    <a:pt x="3279" y="551"/>
                  </a:lnTo>
                  <a:lnTo>
                    <a:pt x="3272" y="558"/>
                  </a:lnTo>
                  <a:lnTo>
                    <a:pt x="3265" y="551"/>
                  </a:lnTo>
                  <a:lnTo>
                    <a:pt x="3030" y="343"/>
                  </a:lnTo>
                  <a:lnTo>
                    <a:pt x="3043" y="343"/>
                  </a:lnTo>
                  <a:lnTo>
                    <a:pt x="2814" y="484"/>
                  </a:lnTo>
                  <a:lnTo>
                    <a:pt x="2808" y="491"/>
                  </a:lnTo>
                  <a:lnTo>
                    <a:pt x="2572" y="430"/>
                  </a:lnTo>
                  <a:lnTo>
                    <a:pt x="2336" y="370"/>
                  </a:lnTo>
                  <a:lnTo>
                    <a:pt x="2343" y="363"/>
                  </a:lnTo>
                  <a:lnTo>
                    <a:pt x="2114" y="699"/>
                  </a:lnTo>
                  <a:lnTo>
                    <a:pt x="2108" y="706"/>
                  </a:lnTo>
                  <a:lnTo>
                    <a:pt x="2101" y="699"/>
                  </a:lnTo>
                  <a:lnTo>
                    <a:pt x="1865" y="437"/>
                  </a:lnTo>
                  <a:lnTo>
                    <a:pt x="1879" y="437"/>
                  </a:lnTo>
                  <a:lnTo>
                    <a:pt x="1643" y="551"/>
                  </a:lnTo>
                  <a:lnTo>
                    <a:pt x="1414" y="1009"/>
                  </a:lnTo>
                  <a:lnTo>
                    <a:pt x="1407" y="1015"/>
                  </a:lnTo>
                  <a:lnTo>
                    <a:pt x="1401" y="1002"/>
                  </a:lnTo>
                  <a:lnTo>
                    <a:pt x="1165" y="74"/>
                  </a:lnTo>
                  <a:lnTo>
                    <a:pt x="1185" y="74"/>
                  </a:lnTo>
                  <a:lnTo>
                    <a:pt x="956" y="1506"/>
                  </a:lnTo>
                  <a:lnTo>
                    <a:pt x="943" y="1520"/>
                  </a:lnTo>
                  <a:lnTo>
                    <a:pt x="936" y="1506"/>
                  </a:lnTo>
                  <a:lnTo>
                    <a:pt x="701" y="565"/>
                  </a:lnTo>
                  <a:lnTo>
                    <a:pt x="707" y="578"/>
                  </a:lnTo>
                  <a:lnTo>
                    <a:pt x="472" y="605"/>
                  </a:lnTo>
                  <a:lnTo>
                    <a:pt x="465" y="598"/>
                  </a:lnTo>
                  <a:lnTo>
                    <a:pt x="236" y="13"/>
                  </a:lnTo>
                  <a:lnTo>
                    <a:pt x="250" y="13"/>
                  </a:lnTo>
                  <a:lnTo>
                    <a:pt x="14" y="457"/>
                  </a:lnTo>
                  <a:lnTo>
                    <a:pt x="7" y="457"/>
                  </a:lnTo>
                  <a:lnTo>
                    <a:pt x="0" y="457"/>
                  </a:lnTo>
                  <a:lnTo>
                    <a:pt x="0" y="45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8EAD4E"/>
            </a:solidFill>
            <a:ln w="11113">
              <a:solidFill>
                <a:srgbClr val="8EAD4E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085850" y="1271588"/>
              <a:ext cx="2982913" cy="2519363"/>
            </a:xfrm>
            <a:custGeom>
              <a:avLst/>
              <a:gdLst>
                <a:gd name="T0" fmla="*/ 35282193 w 1879"/>
                <a:gd name="T1" fmla="*/ 0 h 1587"/>
                <a:gd name="T2" fmla="*/ 630039168 w 1879"/>
                <a:gd name="T3" fmla="*/ 763608289 h 1587"/>
                <a:gd name="T4" fmla="*/ 1204634889 w 1879"/>
                <a:gd name="T5" fmla="*/ 1355844332 h 1587"/>
                <a:gd name="T6" fmla="*/ 1204634889 w 1879"/>
                <a:gd name="T7" fmla="*/ 1373486223 h 1587"/>
                <a:gd name="T8" fmla="*/ 1799391864 w 1879"/>
                <a:gd name="T9" fmla="*/ 2147483647 h 1587"/>
                <a:gd name="T10" fmla="*/ 1799391864 w 1879"/>
                <a:gd name="T11" fmla="*/ 2147483647 h 1587"/>
                <a:gd name="T12" fmla="*/ 2147483647 w 1879"/>
                <a:gd name="T13" fmla="*/ 2147483647 h 1587"/>
                <a:gd name="T14" fmla="*/ 2147483647 w 1879"/>
                <a:gd name="T15" fmla="*/ 2147483647 h 1587"/>
                <a:gd name="T16" fmla="*/ 2147483647 w 1879"/>
                <a:gd name="T17" fmla="*/ 645160128 h 1587"/>
                <a:gd name="T18" fmla="*/ 2147483647 w 1879"/>
                <a:gd name="T19" fmla="*/ 627519825 h 1587"/>
                <a:gd name="T20" fmla="*/ 2147483647 w 1879"/>
                <a:gd name="T21" fmla="*/ 627519825 h 1587"/>
                <a:gd name="T22" fmla="*/ 2147483647 w 1879"/>
                <a:gd name="T23" fmla="*/ 1338204028 h 1587"/>
                <a:gd name="T24" fmla="*/ 2147483647 w 1879"/>
                <a:gd name="T25" fmla="*/ 1338204028 h 1587"/>
                <a:gd name="T26" fmla="*/ 2147483647 w 1879"/>
                <a:gd name="T27" fmla="*/ 1355844332 h 1587"/>
                <a:gd name="T28" fmla="*/ 2147483647 w 1879"/>
                <a:gd name="T29" fmla="*/ 1355844332 h 1587"/>
                <a:gd name="T30" fmla="*/ 2147483647 w 1879"/>
                <a:gd name="T31" fmla="*/ 2147483647 h 1587"/>
                <a:gd name="T32" fmla="*/ 2147483647 w 1879"/>
                <a:gd name="T33" fmla="*/ 2147483647 h 1587"/>
                <a:gd name="T34" fmla="*/ 2147483647 w 1879"/>
                <a:gd name="T35" fmla="*/ 2147483647 h 1587"/>
                <a:gd name="T36" fmla="*/ 2147483647 w 1879"/>
                <a:gd name="T37" fmla="*/ 2147483647 h 1587"/>
                <a:gd name="T38" fmla="*/ 2147483647 w 1879"/>
                <a:gd name="T39" fmla="*/ 2147483647 h 1587"/>
                <a:gd name="T40" fmla="*/ 2147483647 w 1879"/>
                <a:gd name="T41" fmla="*/ 1388607163 h 1587"/>
                <a:gd name="T42" fmla="*/ 2147483647 w 1879"/>
                <a:gd name="T43" fmla="*/ 1406247467 h 1587"/>
                <a:gd name="T44" fmla="*/ 2147483647 w 1879"/>
                <a:gd name="T45" fmla="*/ 1388607163 h 1587"/>
                <a:gd name="T46" fmla="*/ 2147483647 w 1879"/>
                <a:gd name="T47" fmla="*/ 1373486223 h 1587"/>
                <a:gd name="T48" fmla="*/ 2147483647 w 1879"/>
                <a:gd name="T49" fmla="*/ 660281069 h 1587"/>
                <a:gd name="T50" fmla="*/ 2147483647 w 1879"/>
                <a:gd name="T51" fmla="*/ 645160128 h 1587"/>
                <a:gd name="T52" fmla="*/ 2147483647 w 1879"/>
                <a:gd name="T53" fmla="*/ 2147483647 h 1587"/>
                <a:gd name="T54" fmla="*/ 2147483647 w 1879"/>
                <a:gd name="T55" fmla="*/ 2147483647 h 1587"/>
                <a:gd name="T56" fmla="*/ 2147483647 w 1879"/>
                <a:gd name="T57" fmla="*/ 2147483647 h 1587"/>
                <a:gd name="T58" fmla="*/ 1766630621 w 1879"/>
                <a:gd name="T59" fmla="*/ 2147483647 h 1587"/>
                <a:gd name="T60" fmla="*/ 1766630621 w 1879"/>
                <a:gd name="T61" fmla="*/ 2147483647 h 1587"/>
                <a:gd name="T62" fmla="*/ 1171873646 w 1879"/>
                <a:gd name="T63" fmla="*/ 1388607163 h 1587"/>
                <a:gd name="T64" fmla="*/ 1171873646 w 1879"/>
                <a:gd name="T65" fmla="*/ 1388607163 h 1587"/>
                <a:gd name="T66" fmla="*/ 594756975 w 1879"/>
                <a:gd name="T67" fmla="*/ 796369533 h 1587"/>
                <a:gd name="T68" fmla="*/ 0 w 1879"/>
                <a:gd name="T69" fmla="*/ 32762832 h 1587"/>
                <a:gd name="T70" fmla="*/ 0 w 1879"/>
                <a:gd name="T71" fmla="*/ 17641891 h 1587"/>
                <a:gd name="T72" fmla="*/ 0 w 1879"/>
                <a:gd name="T73" fmla="*/ 0 h 1587"/>
                <a:gd name="T74" fmla="*/ 17641890 w 1879"/>
                <a:gd name="T75" fmla="*/ 0 h 1587"/>
                <a:gd name="T76" fmla="*/ 35282193 w 1879"/>
                <a:gd name="T77" fmla="*/ 0 h 1587"/>
                <a:gd name="T78" fmla="*/ 35282193 w 1879"/>
                <a:gd name="T79" fmla="*/ 0 h 15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9"/>
                <a:gd name="T121" fmla="*/ 0 h 1587"/>
                <a:gd name="T122" fmla="*/ 1879 w 1879"/>
                <a:gd name="T123" fmla="*/ 1587 h 15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9" h="1587">
                  <a:moveTo>
                    <a:pt x="14" y="0"/>
                  </a:moveTo>
                  <a:lnTo>
                    <a:pt x="250" y="303"/>
                  </a:lnTo>
                  <a:lnTo>
                    <a:pt x="478" y="538"/>
                  </a:lnTo>
                  <a:lnTo>
                    <a:pt x="478" y="545"/>
                  </a:lnTo>
                  <a:lnTo>
                    <a:pt x="714" y="1217"/>
                  </a:lnTo>
                  <a:lnTo>
                    <a:pt x="714" y="1211"/>
                  </a:lnTo>
                  <a:lnTo>
                    <a:pt x="950" y="1567"/>
                  </a:lnTo>
                  <a:lnTo>
                    <a:pt x="936" y="1574"/>
                  </a:lnTo>
                  <a:lnTo>
                    <a:pt x="1165" y="256"/>
                  </a:lnTo>
                  <a:lnTo>
                    <a:pt x="1172" y="249"/>
                  </a:lnTo>
                  <a:lnTo>
                    <a:pt x="1179" y="249"/>
                  </a:lnTo>
                  <a:lnTo>
                    <a:pt x="1414" y="531"/>
                  </a:lnTo>
                  <a:lnTo>
                    <a:pt x="1407" y="531"/>
                  </a:lnTo>
                  <a:lnTo>
                    <a:pt x="1636" y="538"/>
                  </a:lnTo>
                  <a:lnTo>
                    <a:pt x="1643" y="538"/>
                  </a:lnTo>
                  <a:lnTo>
                    <a:pt x="1879" y="1103"/>
                  </a:lnTo>
                  <a:lnTo>
                    <a:pt x="1879" y="1116"/>
                  </a:lnTo>
                  <a:lnTo>
                    <a:pt x="1865" y="1116"/>
                  </a:lnTo>
                  <a:lnTo>
                    <a:pt x="1630" y="551"/>
                  </a:lnTo>
                  <a:lnTo>
                    <a:pt x="1636" y="558"/>
                  </a:lnTo>
                  <a:lnTo>
                    <a:pt x="1407" y="551"/>
                  </a:lnTo>
                  <a:lnTo>
                    <a:pt x="1401" y="545"/>
                  </a:lnTo>
                  <a:lnTo>
                    <a:pt x="1165" y="262"/>
                  </a:lnTo>
                  <a:lnTo>
                    <a:pt x="1185" y="256"/>
                  </a:lnTo>
                  <a:lnTo>
                    <a:pt x="956" y="1574"/>
                  </a:lnTo>
                  <a:lnTo>
                    <a:pt x="943" y="1587"/>
                  </a:lnTo>
                  <a:lnTo>
                    <a:pt x="936" y="1580"/>
                  </a:lnTo>
                  <a:lnTo>
                    <a:pt x="701" y="1224"/>
                  </a:lnTo>
                  <a:lnTo>
                    <a:pt x="465" y="551"/>
                  </a:lnTo>
                  <a:lnTo>
                    <a:pt x="236" y="31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45995"/>
            </a:solidFill>
            <a:ln w="11113">
              <a:solidFill>
                <a:srgbClr val="745995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1085850" y="1655763"/>
              <a:ext cx="1144588" cy="641350"/>
            </a:xfrm>
            <a:custGeom>
              <a:avLst/>
              <a:gdLst>
                <a:gd name="T0" fmla="*/ 0 w 721"/>
                <a:gd name="T1" fmla="*/ 914817513 h 404"/>
                <a:gd name="T2" fmla="*/ 594757135 w 721"/>
                <a:gd name="T3" fmla="*/ 85685313 h 404"/>
                <a:gd name="T4" fmla="*/ 612399030 w 721"/>
                <a:gd name="T5" fmla="*/ 85685313 h 404"/>
                <a:gd name="T6" fmla="*/ 630039338 w 721"/>
                <a:gd name="T7" fmla="*/ 85685313 h 404"/>
                <a:gd name="T8" fmla="*/ 1204635214 w 721"/>
                <a:gd name="T9" fmla="*/ 965220638 h 404"/>
                <a:gd name="T10" fmla="*/ 1171873962 w 721"/>
                <a:gd name="T11" fmla="*/ 965220638 h 404"/>
                <a:gd name="T12" fmla="*/ 1766631097 w 721"/>
                <a:gd name="T13" fmla="*/ 0 h 404"/>
                <a:gd name="T14" fmla="*/ 1781752041 w 721"/>
                <a:gd name="T15" fmla="*/ 0 h 404"/>
                <a:gd name="T16" fmla="*/ 1799392349 w 721"/>
                <a:gd name="T17" fmla="*/ 0 h 404"/>
                <a:gd name="T18" fmla="*/ 1817034244 w 721"/>
                <a:gd name="T19" fmla="*/ 17640300 h 404"/>
                <a:gd name="T20" fmla="*/ 1799392349 w 721"/>
                <a:gd name="T21" fmla="*/ 35282188 h 404"/>
                <a:gd name="T22" fmla="*/ 1204635214 w 721"/>
                <a:gd name="T23" fmla="*/ 1000502825 h 404"/>
                <a:gd name="T24" fmla="*/ 1189514270 w 721"/>
                <a:gd name="T25" fmla="*/ 1018143125 h 404"/>
                <a:gd name="T26" fmla="*/ 1171873962 w 721"/>
                <a:gd name="T27" fmla="*/ 1000502825 h 404"/>
                <a:gd name="T28" fmla="*/ 594757135 w 721"/>
                <a:gd name="T29" fmla="*/ 118448138 h 404"/>
                <a:gd name="T30" fmla="*/ 630039338 w 721"/>
                <a:gd name="T31" fmla="*/ 118448138 h 404"/>
                <a:gd name="T32" fmla="*/ 35282203 w 721"/>
                <a:gd name="T33" fmla="*/ 950099700 h 404"/>
                <a:gd name="T34" fmla="*/ 17641895 w 721"/>
                <a:gd name="T35" fmla="*/ 965220638 h 404"/>
                <a:gd name="T36" fmla="*/ 0 w 721"/>
                <a:gd name="T37" fmla="*/ 950099700 h 404"/>
                <a:gd name="T38" fmla="*/ 0 w 721"/>
                <a:gd name="T39" fmla="*/ 932457813 h 404"/>
                <a:gd name="T40" fmla="*/ 0 w 721"/>
                <a:gd name="T41" fmla="*/ 914817513 h 404"/>
                <a:gd name="T42" fmla="*/ 0 w 721"/>
                <a:gd name="T43" fmla="*/ 914817513 h 4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1"/>
                <a:gd name="T67" fmla="*/ 0 h 404"/>
                <a:gd name="T68" fmla="*/ 721 w 721"/>
                <a:gd name="T69" fmla="*/ 404 h 4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1" h="404">
                  <a:moveTo>
                    <a:pt x="0" y="363"/>
                  </a:moveTo>
                  <a:lnTo>
                    <a:pt x="236" y="34"/>
                  </a:lnTo>
                  <a:lnTo>
                    <a:pt x="243" y="34"/>
                  </a:lnTo>
                  <a:lnTo>
                    <a:pt x="250" y="34"/>
                  </a:lnTo>
                  <a:lnTo>
                    <a:pt x="478" y="383"/>
                  </a:lnTo>
                  <a:lnTo>
                    <a:pt x="465" y="383"/>
                  </a:lnTo>
                  <a:lnTo>
                    <a:pt x="701" y="0"/>
                  </a:lnTo>
                  <a:lnTo>
                    <a:pt x="707" y="0"/>
                  </a:lnTo>
                  <a:lnTo>
                    <a:pt x="714" y="0"/>
                  </a:lnTo>
                  <a:lnTo>
                    <a:pt x="721" y="7"/>
                  </a:lnTo>
                  <a:lnTo>
                    <a:pt x="714" y="14"/>
                  </a:lnTo>
                  <a:lnTo>
                    <a:pt x="478" y="397"/>
                  </a:lnTo>
                  <a:lnTo>
                    <a:pt x="472" y="404"/>
                  </a:lnTo>
                  <a:lnTo>
                    <a:pt x="465" y="397"/>
                  </a:lnTo>
                  <a:lnTo>
                    <a:pt x="236" y="47"/>
                  </a:lnTo>
                  <a:lnTo>
                    <a:pt x="250" y="47"/>
                  </a:lnTo>
                  <a:lnTo>
                    <a:pt x="14" y="377"/>
                  </a:lnTo>
                  <a:lnTo>
                    <a:pt x="7" y="383"/>
                  </a:lnTo>
                  <a:lnTo>
                    <a:pt x="0" y="377"/>
                  </a:lnTo>
                  <a:lnTo>
                    <a:pt x="0" y="37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419FB8"/>
            </a:solidFill>
            <a:ln w="11113">
              <a:solidFill>
                <a:srgbClr val="419FB8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1085850" y="1389063"/>
              <a:ext cx="4467225" cy="2828925"/>
            </a:xfrm>
            <a:custGeom>
              <a:avLst/>
              <a:gdLst>
                <a:gd name="T0" fmla="*/ 52924075 w 2814"/>
                <a:gd name="T1" fmla="*/ 965220638 h 1782"/>
                <a:gd name="T2" fmla="*/ 645160000 w 2814"/>
                <a:gd name="T3" fmla="*/ 2147483647 h 1782"/>
                <a:gd name="T4" fmla="*/ 594756875 w 2814"/>
                <a:gd name="T5" fmla="*/ 2147483647 h 1782"/>
                <a:gd name="T6" fmla="*/ 1171871863 w 2814"/>
                <a:gd name="T7" fmla="*/ 1441529375 h 1782"/>
                <a:gd name="T8" fmla="*/ 1171871863 w 2814"/>
                <a:gd name="T9" fmla="*/ 1423889075 h 1782"/>
                <a:gd name="T10" fmla="*/ 1766630325 w 2814"/>
                <a:gd name="T11" fmla="*/ 778729075 h 1782"/>
                <a:gd name="T12" fmla="*/ 1799391563 w 2814"/>
                <a:gd name="T13" fmla="*/ 778729075 h 1782"/>
                <a:gd name="T14" fmla="*/ 2147483647 w 2814"/>
                <a:gd name="T15" fmla="*/ 1050905950 h 1782"/>
                <a:gd name="T16" fmla="*/ 2147483647 w 2814"/>
                <a:gd name="T17" fmla="*/ 1050905950 h 1782"/>
                <a:gd name="T18" fmla="*/ 2147483647 w 2814"/>
                <a:gd name="T19" fmla="*/ 1610380638 h 1782"/>
                <a:gd name="T20" fmla="*/ 2147483647 w 2814"/>
                <a:gd name="T21" fmla="*/ 1610380638 h 1782"/>
                <a:gd name="T22" fmla="*/ 2147483647 w 2814"/>
                <a:gd name="T23" fmla="*/ 2147483647 h 1782"/>
                <a:gd name="T24" fmla="*/ 2147483647 w 2814"/>
                <a:gd name="T25" fmla="*/ 2147483647 h 1782"/>
                <a:gd name="T26" fmla="*/ 2147483647 w 2814"/>
                <a:gd name="T27" fmla="*/ 17640300 h 1782"/>
                <a:gd name="T28" fmla="*/ 2147483647 w 2814"/>
                <a:gd name="T29" fmla="*/ 0 h 1782"/>
                <a:gd name="T30" fmla="*/ 2147483647 w 2814"/>
                <a:gd name="T31" fmla="*/ 0 h 1782"/>
                <a:gd name="T32" fmla="*/ 2147483647 w 2814"/>
                <a:gd name="T33" fmla="*/ 846772500 h 1782"/>
                <a:gd name="T34" fmla="*/ 2147483647 w 2814"/>
                <a:gd name="T35" fmla="*/ 846772500 h 1782"/>
                <a:gd name="T36" fmla="*/ 2147483647 w 2814"/>
                <a:gd name="T37" fmla="*/ 831651563 h 1782"/>
                <a:gd name="T38" fmla="*/ 2147483647 w 2814"/>
                <a:gd name="T39" fmla="*/ 831651563 h 1782"/>
                <a:gd name="T40" fmla="*/ 2147483647 w 2814"/>
                <a:gd name="T41" fmla="*/ 1423889075 h 1782"/>
                <a:gd name="T42" fmla="*/ 2147483647 w 2814"/>
                <a:gd name="T43" fmla="*/ 1423889075 h 1782"/>
                <a:gd name="T44" fmla="*/ 2147483647 w 2814"/>
                <a:gd name="T45" fmla="*/ 2147483647 h 1782"/>
                <a:gd name="T46" fmla="*/ 2147483647 w 2814"/>
                <a:gd name="T47" fmla="*/ 2147483647 h 1782"/>
                <a:gd name="T48" fmla="*/ 2147483647 w 2814"/>
                <a:gd name="T49" fmla="*/ 1491932500 h 1782"/>
                <a:gd name="T50" fmla="*/ 2147483647 w 2814"/>
                <a:gd name="T51" fmla="*/ 1491932500 h 1782"/>
                <a:gd name="T52" fmla="*/ 2147483647 w 2814"/>
                <a:gd name="T53" fmla="*/ 1491932500 h 1782"/>
                <a:gd name="T54" fmla="*/ 2147483647 w 2814"/>
                <a:gd name="T55" fmla="*/ 1509574388 h 1782"/>
                <a:gd name="T56" fmla="*/ 2147483647 w 2814"/>
                <a:gd name="T57" fmla="*/ 1524695325 h 1782"/>
                <a:gd name="T58" fmla="*/ 2147483647 w 2814"/>
                <a:gd name="T59" fmla="*/ 2147483647 h 1782"/>
                <a:gd name="T60" fmla="*/ 2147483647 w 2814"/>
                <a:gd name="T61" fmla="*/ 2147483647 h 1782"/>
                <a:gd name="T62" fmla="*/ 2147483647 w 2814"/>
                <a:gd name="T63" fmla="*/ 2147483647 h 1782"/>
                <a:gd name="T64" fmla="*/ 2147483647 w 2814"/>
                <a:gd name="T65" fmla="*/ 1456650313 h 1782"/>
                <a:gd name="T66" fmla="*/ 2147483647 w 2814"/>
                <a:gd name="T67" fmla="*/ 1456650313 h 1782"/>
                <a:gd name="T68" fmla="*/ 2147483647 w 2814"/>
                <a:gd name="T69" fmla="*/ 864414388 h 1782"/>
                <a:gd name="T70" fmla="*/ 2147483647 w 2814"/>
                <a:gd name="T71" fmla="*/ 882054688 h 1782"/>
                <a:gd name="T72" fmla="*/ 2147483647 w 2814"/>
                <a:gd name="T73" fmla="*/ 897175625 h 1782"/>
                <a:gd name="T74" fmla="*/ 2147483647 w 2814"/>
                <a:gd name="T75" fmla="*/ 882054688 h 1782"/>
                <a:gd name="T76" fmla="*/ 2147483647 w 2814"/>
                <a:gd name="T77" fmla="*/ 32762825 h 1782"/>
                <a:gd name="T78" fmla="*/ 2147483647 w 2814"/>
                <a:gd name="T79" fmla="*/ 17640300 h 1782"/>
                <a:gd name="T80" fmla="*/ 2147483647 w 2814"/>
                <a:gd name="T81" fmla="*/ 2147483647 h 1782"/>
                <a:gd name="T82" fmla="*/ 2147483647 w 2814"/>
                <a:gd name="T83" fmla="*/ 2147483647 h 1782"/>
                <a:gd name="T84" fmla="*/ 2147483647 w 2814"/>
                <a:gd name="T85" fmla="*/ 2147483647 h 1782"/>
                <a:gd name="T86" fmla="*/ 2147483647 w 2814"/>
                <a:gd name="T87" fmla="*/ 1643141875 h 1782"/>
                <a:gd name="T88" fmla="*/ 2147483647 w 2814"/>
                <a:gd name="T89" fmla="*/ 1643141875 h 1782"/>
                <a:gd name="T90" fmla="*/ 2147483647 w 2814"/>
                <a:gd name="T91" fmla="*/ 1083667188 h 1782"/>
                <a:gd name="T92" fmla="*/ 2147483647 w 2814"/>
                <a:gd name="T93" fmla="*/ 1083667188 h 1782"/>
                <a:gd name="T94" fmla="*/ 1766630325 w 2814"/>
                <a:gd name="T95" fmla="*/ 814011263 h 1782"/>
                <a:gd name="T96" fmla="*/ 1799391563 w 2814"/>
                <a:gd name="T97" fmla="*/ 814011263 h 1782"/>
                <a:gd name="T98" fmla="*/ 1204634688 w 2814"/>
                <a:gd name="T99" fmla="*/ 1456650313 h 1782"/>
                <a:gd name="T100" fmla="*/ 1222274988 w 2814"/>
                <a:gd name="T101" fmla="*/ 1441529375 h 1782"/>
                <a:gd name="T102" fmla="*/ 645160000 w 2814"/>
                <a:gd name="T103" fmla="*/ 2147483647 h 1782"/>
                <a:gd name="T104" fmla="*/ 612397175 w 2814"/>
                <a:gd name="T105" fmla="*/ 2147483647 h 1782"/>
                <a:gd name="T106" fmla="*/ 594756875 w 2814"/>
                <a:gd name="T107" fmla="*/ 2147483647 h 1782"/>
                <a:gd name="T108" fmla="*/ 0 w 2814"/>
                <a:gd name="T109" fmla="*/ 965220638 h 1782"/>
                <a:gd name="T110" fmla="*/ 17640300 w 2814"/>
                <a:gd name="T111" fmla="*/ 950099700 h 1782"/>
                <a:gd name="T112" fmla="*/ 52924075 w 2814"/>
                <a:gd name="T113" fmla="*/ 965220638 h 1782"/>
                <a:gd name="T114" fmla="*/ 52924075 w 2814"/>
                <a:gd name="T115" fmla="*/ 965220638 h 17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14"/>
                <a:gd name="T175" fmla="*/ 0 h 1782"/>
                <a:gd name="T176" fmla="*/ 2814 w 2814"/>
                <a:gd name="T177" fmla="*/ 1782 h 17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14" h="1782">
                  <a:moveTo>
                    <a:pt x="21" y="383"/>
                  </a:moveTo>
                  <a:lnTo>
                    <a:pt x="256" y="1769"/>
                  </a:lnTo>
                  <a:lnTo>
                    <a:pt x="236" y="1769"/>
                  </a:lnTo>
                  <a:lnTo>
                    <a:pt x="465" y="572"/>
                  </a:lnTo>
                  <a:lnTo>
                    <a:pt x="465" y="565"/>
                  </a:lnTo>
                  <a:lnTo>
                    <a:pt x="701" y="309"/>
                  </a:lnTo>
                  <a:lnTo>
                    <a:pt x="714" y="309"/>
                  </a:lnTo>
                  <a:lnTo>
                    <a:pt x="950" y="417"/>
                  </a:lnTo>
                  <a:lnTo>
                    <a:pt x="1179" y="639"/>
                  </a:lnTo>
                  <a:lnTo>
                    <a:pt x="1414" y="1103"/>
                  </a:lnTo>
                  <a:lnTo>
                    <a:pt x="1401" y="1110"/>
                  </a:lnTo>
                  <a:lnTo>
                    <a:pt x="1630" y="7"/>
                  </a:lnTo>
                  <a:lnTo>
                    <a:pt x="1636" y="0"/>
                  </a:lnTo>
                  <a:lnTo>
                    <a:pt x="1643" y="0"/>
                  </a:lnTo>
                  <a:lnTo>
                    <a:pt x="1879" y="336"/>
                  </a:lnTo>
                  <a:lnTo>
                    <a:pt x="1872" y="336"/>
                  </a:lnTo>
                  <a:lnTo>
                    <a:pt x="2108" y="330"/>
                  </a:lnTo>
                  <a:lnTo>
                    <a:pt x="2114" y="330"/>
                  </a:lnTo>
                  <a:lnTo>
                    <a:pt x="2343" y="565"/>
                  </a:lnTo>
                  <a:lnTo>
                    <a:pt x="2579" y="1076"/>
                  </a:lnTo>
                  <a:lnTo>
                    <a:pt x="2565" y="1076"/>
                  </a:lnTo>
                  <a:lnTo>
                    <a:pt x="2801" y="592"/>
                  </a:lnTo>
                  <a:lnTo>
                    <a:pt x="2808" y="592"/>
                  </a:lnTo>
                  <a:lnTo>
                    <a:pt x="2814" y="592"/>
                  </a:lnTo>
                  <a:lnTo>
                    <a:pt x="2814" y="599"/>
                  </a:lnTo>
                  <a:lnTo>
                    <a:pt x="2814" y="605"/>
                  </a:lnTo>
                  <a:lnTo>
                    <a:pt x="2579" y="1089"/>
                  </a:lnTo>
                  <a:lnTo>
                    <a:pt x="2572" y="1096"/>
                  </a:lnTo>
                  <a:lnTo>
                    <a:pt x="2565" y="1089"/>
                  </a:lnTo>
                  <a:lnTo>
                    <a:pt x="2330" y="578"/>
                  </a:lnTo>
                  <a:lnTo>
                    <a:pt x="2101" y="343"/>
                  </a:lnTo>
                  <a:lnTo>
                    <a:pt x="2108" y="350"/>
                  </a:lnTo>
                  <a:lnTo>
                    <a:pt x="1872" y="356"/>
                  </a:lnTo>
                  <a:lnTo>
                    <a:pt x="1865" y="350"/>
                  </a:lnTo>
                  <a:lnTo>
                    <a:pt x="1630" y="13"/>
                  </a:lnTo>
                  <a:lnTo>
                    <a:pt x="1650" y="7"/>
                  </a:lnTo>
                  <a:lnTo>
                    <a:pt x="1421" y="1110"/>
                  </a:lnTo>
                  <a:lnTo>
                    <a:pt x="1407" y="1123"/>
                  </a:lnTo>
                  <a:lnTo>
                    <a:pt x="1401" y="1116"/>
                  </a:lnTo>
                  <a:lnTo>
                    <a:pt x="1165" y="652"/>
                  </a:lnTo>
                  <a:lnTo>
                    <a:pt x="936" y="430"/>
                  </a:lnTo>
                  <a:lnTo>
                    <a:pt x="701" y="323"/>
                  </a:lnTo>
                  <a:lnTo>
                    <a:pt x="714" y="323"/>
                  </a:lnTo>
                  <a:lnTo>
                    <a:pt x="478" y="578"/>
                  </a:lnTo>
                  <a:lnTo>
                    <a:pt x="485" y="572"/>
                  </a:lnTo>
                  <a:lnTo>
                    <a:pt x="256" y="1769"/>
                  </a:lnTo>
                  <a:lnTo>
                    <a:pt x="243" y="1782"/>
                  </a:lnTo>
                  <a:lnTo>
                    <a:pt x="236" y="1769"/>
                  </a:lnTo>
                  <a:lnTo>
                    <a:pt x="0" y="383"/>
                  </a:lnTo>
                  <a:lnTo>
                    <a:pt x="7" y="377"/>
                  </a:lnTo>
                  <a:lnTo>
                    <a:pt x="21" y="383"/>
                  </a:lnTo>
                  <a:close/>
                </a:path>
              </a:pathLst>
            </a:custGeom>
            <a:solidFill>
              <a:srgbClr val="E6883B"/>
            </a:solidFill>
            <a:ln w="11113">
              <a:solidFill>
                <a:srgbClr val="E6883B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1085850" y="2392363"/>
              <a:ext cx="1881188" cy="2039938"/>
            </a:xfrm>
            <a:custGeom>
              <a:avLst/>
              <a:gdLst>
                <a:gd name="T0" fmla="*/ 17641892 w 1185"/>
                <a:gd name="T1" fmla="*/ 0 h 1285"/>
                <a:gd name="T2" fmla="*/ 612398925 w 1185"/>
                <a:gd name="T3" fmla="*/ 0 h 1285"/>
                <a:gd name="T4" fmla="*/ 630039230 w 1185"/>
                <a:gd name="T5" fmla="*/ 0 h 1285"/>
                <a:gd name="T6" fmla="*/ 1204635008 w 1185"/>
                <a:gd name="T7" fmla="*/ 287297883 h 1285"/>
                <a:gd name="T8" fmla="*/ 1222276900 w 1185"/>
                <a:gd name="T9" fmla="*/ 304939775 h 1285"/>
                <a:gd name="T10" fmla="*/ 1817033933 w 1185"/>
                <a:gd name="T11" fmla="*/ 2147483647 h 1285"/>
                <a:gd name="T12" fmla="*/ 1766630795 w 1185"/>
                <a:gd name="T13" fmla="*/ 2147483647 h 1285"/>
                <a:gd name="T14" fmla="*/ 2147483647 w 1185"/>
                <a:gd name="T15" fmla="*/ 796369570 h 1285"/>
                <a:gd name="T16" fmla="*/ 2147483647 w 1185"/>
                <a:gd name="T17" fmla="*/ 781248629 h 1285"/>
                <a:gd name="T18" fmla="*/ 2147483647 w 1185"/>
                <a:gd name="T19" fmla="*/ 0 h 1285"/>
                <a:gd name="T20" fmla="*/ 2147483647 w 1185"/>
                <a:gd name="T21" fmla="*/ 0 h 1285"/>
                <a:gd name="T22" fmla="*/ 2147483647 w 1185"/>
                <a:gd name="T23" fmla="*/ 0 h 1285"/>
                <a:gd name="T24" fmla="*/ 2147483647 w 1185"/>
                <a:gd name="T25" fmla="*/ 17641892 h 1285"/>
                <a:gd name="T26" fmla="*/ 2147483647 w 1185"/>
                <a:gd name="T27" fmla="*/ 35282196 h 1285"/>
                <a:gd name="T28" fmla="*/ 2147483647 w 1185"/>
                <a:gd name="T29" fmla="*/ 814011462 h 1285"/>
                <a:gd name="T30" fmla="*/ 2147483647 w 1185"/>
                <a:gd name="T31" fmla="*/ 796369570 h 1285"/>
                <a:gd name="T32" fmla="*/ 1817033933 w 1185"/>
                <a:gd name="T33" fmla="*/ 2147483647 h 1285"/>
                <a:gd name="T34" fmla="*/ 1781751736 w 1185"/>
                <a:gd name="T35" fmla="*/ 2147483647 h 1285"/>
                <a:gd name="T36" fmla="*/ 1766630795 w 1185"/>
                <a:gd name="T37" fmla="*/ 2147483647 h 1285"/>
                <a:gd name="T38" fmla="*/ 1171873761 w 1185"/>
                <a:gd name="T39" fmla="*/ 304939775 h 1285"/>
                <a:gd name="T40" fmla="*/ 1171873761 w 1185"/>
                <a:gd name="T41" fmla="*/ 322580079 h 1285"/>
                <a:gd name="T42" fmla="*/ 594757033 w 1185"/>
                <a:gd name="T43" fmla="*/ 35282196 h 1285"/>
                <a:gd name="T44" fmla="*/ 612398925 w 1185"/>
                <a:gd name="T45" fmla="*/ 50403137 h 1285"/>
                <a:gd name="T46" fmla="*/ 17641892 w 1185"/>
                <a:gd name="T47" fmla="*/ 50403137 h 1285"/>
                <a:gd name="T48" fmla="*/ 0 w 1185"/>
                <a:gd name="T49" fmla="*/ 35282196 h 1285"/>
                <a:gd name="T50" fmla="*/ 0 w 1185"/>
                <a:gd name="T51" fmla="*/ 17641892 h 1285"/>
                <a:gd name="T52" fmla="*/ 0 w 1185"/>
                <a:gd name="T53" fmla="*/ 0 h 1285"/>
                <a:gd name="T54" fmla="*/ 17641892 w 1185"/>
                <a:gd name="T55" fmla="*/ 0 h 1285"/>
                <a:gd name="T56" fmla="*/ 17641892 w 1185"/>
                <a:gd name="T57" fmla="*/ 0 h 12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85"/>
                <a:gd name="T88" fmla="*/ 0 h 1285"/>
                <a:gd name="T89" fmla="*/ 1185 w 1185"/>
                <a:gd name="T90" fmla="*/ 1285 h 12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85" h="1285">
                  <a:moveTo>
                    <a:pt x="7" y="0"/>
                  </a:moveTo>
                  <a:lnTo>
                    <a:pt x="243" y="0"/>
                  </a:lnTo>
                  <a:lnTo>
                    <a:pt x="250" y="0"/>
                  </a:lnTo>
                  <a:lnTo>
                    <a:pt x="478" y="114"/>
                  </a:lnTo>
                  <a:lnTo>
                    <a:pt x="485" y="121"/>
                  </a:lnTo>
                  <a:lnTo>
                    <a:pt x="721" y="1271"/>
                  </a:lnTo>
                  <a:lnTo>
                    <a:pt x="701" y="1271"/>
                  </a:lnTo>
                  <a:lnTo>
                    <a:pt x="936" y="316"/>
                  </a:lnTo>
                  <a:lnTo>
                    <a:pt x="936" y="310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79" y="0"/>
                  </a:lnTo>
                  <a:lnTo>
                    <a:pt x="1185" y="7"/>
                  </a:lnTo>
                  <a:lnTo>
                    <a:pt x="1179" y="14"/>
                  </a:lnTo>
                  <a:lnTo>
                    <a:pt x="950" y="323"/>
                  </a:lnTo>
                  <a:lnTo>
                    <a:pt x="956" y="316"/>
                  </a:lnTo>
                  <a:lnTo>
                    <a:pt x="721" y="1271"/>
                  </a:lnTo>
                  <a:lnTo>
                    <a:pt x="707" y="1285"/>
                  </a:lnTo>
                  <a:lnTo>
                    <a:pt x="701" y="1271"/>
                  </a:lnTo>
                  <a:lnTo>
                    <a:pt x="465" y="121"/>
                  </a:lnTo>
                  <a:lnTo>
                    <a:pt x="465" y="128"/>
                  </a:lnTo>
                  <a:lnTo>
                    <a:pt x="236" y="14"/>
                  </a:lnTo>
                  <a:lnTo>
                    <a:pt x="243" y="20"/>
                  </a:lnTo>
                  <a:lnTo>
                    <a:pt x="7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997C5"/>
            </a:solidFill>
            <a:ln w="11113">
              <a:solidFill>
                <a:srgbClr val="7997C5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1085850" y="1474788"/>
              <a:ext cx="1881188" cy="1685925"/>
            </a:xfrm>
            <a:custGeom>
              <a:avLst/>
              <a:gdLst>
                <a:gd name="T0" fmla="*/ 52924089 w 1185"/>
                <a:gd name="T1" fmla="*/ 559474688 h 1062"/>
                <a:gd name="T2" fmla="*/ 645160171 w 1185"/>
                <a:gd name="T3" fmla="*/ 2147483647 h 1062"/>
                <a:gd name="T4" fmla="*/ 594757033 w 1185"/>
                <a:gd name="T5" fmla="*/ 2147483647 h 1062"/>
                <a:gd name="T6" fmla="*/ 1171873761 w 1185"/>
                <a:gd name="T7" fmla="*/ 695563125 h 1062"/>
                <a:gd name="T8" fmla="*/ 1171873761 w 1185"/>
                <a:gd name="T9" fmla="*/ 677921238 h 1062"/>
                <a:gd name="T10" fmla="*/ 1766630795 w 1185"/>
                <a:gd name="T11" fmla="*/ 0 h 1062"/>
                <a:gd name="T12" fmla="*/ 1799392041 w 1185"/>
                <a:gd name="T13" fmla="*/ 0 h 1062"/>
                <a:gd name="T14" fmla="*/ 2147483647 w 1185"/>
                <a:gd name="T15" fmla="*/ 355341238 h 1062"/>
                <a:gd name="T16" fmla="*/ 2147483647 w 1185"/>
                <a:gd name="T17" fmla="*/ 355341238 h 1062"/>
                <a:gd name="T18" fmla="*/ 2147483647 w 1185"/>
                <a:gd name="T19" fmla="*/ 456147488 h 1062"/>
                <a:gd name="T20" fmla="*/ 2147483647 w 1185"/>
                <a:gd name="T21" fmla="*/ 456147488 h 1062"/>
                <a:gd name="T22" fmla="*/ 2147483647 w 1185"/>
                <a:gd name="T23" fmla="*/ 473789375 h 1062"/>
                <a:gd name="T24" fmla="*/ 2147483647 w 1185"/>
                <a:gd name="T25" fmla="*/ 491429675 h 1062"/>
                <a:gd name="T26" fmla="*/ 2147483647 w 1185"/>
                <a:gd name="T27" fmla="*/ 509071563 h 1062"/>
                <a:gd name="T28" fmla="*/ 2147483647 w 1185"/>
                <a:gd name="T29" fmla="*/ 405744363 h 1062"/>
                <a:gd name="T30" fmla="*/ 2147483647 w 1185"/>
                <a:gd name="T31" fmla="*/ 388104063 h 1062"/>
                <a:gd name="T32" fmla="*/ 1766630795 w 1185"/>
                <a:gd name="T33" fmla="*/ 32761238 h 1062"/>
                <a:gd name="T34" fmla="*/ 1799392041 w 1185"/>
                <a:gd name="T35" fmla="*/ 32761238 h 1062"/>
                <a:gd name="T36" fmla="*/ 1204635008 w 1185"/>
                <a:gd name="T37" fmla="*/ 710684063 h 1062"/>
                <a:gd name="T38" fmla="*/ 1204635008 w 1185"/>
                <a:gd name="T39" fmla="*/ 695563125 h 1062"/>
                <a:gd name="T40" fmla="*/ 630039230 w 1185"/>
                <a:gd name="T41" fmla="*/ 2147483647 h 1062"/>
                <a:gd name="T42" fmla="*/ 612398925 w 1185"/>
                <a:gd name="T43" fmla="*/ 2147483647 h 1062"/>
                <a:gd name="T44" fmla="*/ 594757033 w 1185"/>
                <a:gd name="T45" fmla="*/ 2147483647 h 1062"/>
                <a:gd name="T46" fmla="*/ 0 w 1185"/>
                <a:gd name="T47" fmla="*/ 559474688 h 1062"/>
                <a:gd name="T48" fmla="*/ 17641892 w 1185"/>
                <a:gd name="T49" fmla="*/ 541832800 h 1062"/>
                <a:gd name="T50" fmla="*/ 52924089 w 1185"/>
                <a:gd name="T51" fmla="*/ 559474688 h 1062"/>
                <a:gd name="T52" fmla="*/ 52924089 w 1185"/>
                <a:gd name="T53" fmla="*/ 559474688 h 10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5"/>
                <a:gd name="T82" fmla="*/ 0 h 1062"/>
                <a:gd name="T83" fmla="*/ 1185 w 1185"/>
                <a:gd name="T84" fmla="*/ 1062 h 10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5" h="1062">
                  <a:moveTo>
                    <a:pt x="21" y="222"/>
                  </a:moveTo>
                  <a:lnTo>
                    <a:pt x="256" y="1049"/>
                  </a:lnTo>
                  <a:lnTo>
                    <a:pt x="236" y="1049"/>
                  </a:lnTo>
                  <a:lnTo>
                    <a:pt x="465" y="276"/>
                  </a:lnTo>
                  <a:lnTo>
                    <a:pt x="465" y="269"/>
                  </a:lnTo>
                  <a:lnTo>
                    <a:pt x="701" y="0"/>
                  </a:lnTo>
                  <a:lnTo>
                    <a:pt x="714" y="0"/>
                  </a:lnTo>
                  <a:lnTo>
                    <a:pt x="950" y="141"/>
                  </a:lnTo>
                  <a:lnTo>
                    <a:pt x="943" y="141"/>
                  </a:lnTo>
                  <a:lnTo>
                    <a:pt x="1172" y="181"/>
                  </a:lnTo>
                  <a:lnTo>
                    <a:pt x="1179" y="181"/>
                  </a:lnTo>
                  <a:lnTo>
                    <a:pt x="1185" y="188"/>
                  </a:lnTo>
                  <a:lnTo>
                    <a:pt x="1179" y="195"/>
                  </a:lnTo>
                  <a:lnTo>
                    <a:pt x="1172" y="202"/>
                  </a:lnTo>
                  <a:lnTo>
                    <a:pt x="943" y="161"/>
                  </a:lnTo>
                  <a:lnTo>
                    <a:pt x="936" y="154"/>
                  </a:lnTo>
                  <a:lnTo>
                    <a:pt x="701" y="13"/>
                  </a:lnTo>
                  <a:lnTo>
                    <a:pt x="714" y="13"/>
                  </a:lnTo>
                  <a:lnTo>
                    <a:pt x="478" y="282"/>
                  </a:lnTo>
                  <a:lnTo>
                    <a:pt x="478" y="276"/>
                  </a:lnTo>
                  <a:lnTo>
                    <a:pt x="250" y="1049"/>
                  </a:lnTo>
                  <a:lnTo>
                    <a:pt x="243" y="1062"/>
                  </a:lnTo>
                  <a:lnTo>
                    <a:pt x="236" y="1049"/>
                  </a:lnTo>
                  <a:lnTo>
                    <a:pt x="0" y="222"/>
                  </a:lnTo>
                  <a:lnTo>
                    <a:pt x="7" y="215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C87978"/>
            </a:solidFill>
            <a:ln w="11113">
              <a:solidFill>
                <a:srgbClr val="C87978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1085850" y="1228725"/>
              <a:ext cx="1508125" cy="3341688"/>
            </a:xfrm>
            <a:custGeom>
              <a:avLst/>
              <a:gdLst>
                <a:gd name="T0" fmla="*/ 52924075 w 950"/>
                <a:gd name="T1" fmla="*/ 17640303 h 2105"/>
                <a:gd name="T2" fmla="*/ 645160000 w 950"/>
                <a:gd name="T3" fmla="*/ 2147483647 h 2105"/>
                <a:gd name="T4" fmla="*/ 594756875 w 950"/>
                <a:gd name="T5" fmla="*/ 2147483647 h 2105"/>
                <a:gd name="T6" fmla="*/ 1171873450 w 950"/>
                <a:gd name="T7" fmla="*/ 85685325 h 2105"/>
                <a:gd name="T8" fmla="*/ 1189513750 w 950"/>
                <a:gd name="T9" fmla="*/ 68043435 h 2105"/>
                <a:gd name="T10" fmla="*/ 1204634688 w 950"/>
                <a:gd name="T11" fmla="*/ 68043435 h 2105"/>
                <a:gd name="T12" fmla="*/ 1799391563 w 950"/>
                <a:gd name="T13" fmla="*/ 1068546410 h 2105"/>
                <a:gd name="T14" fmla="*/ 1766630325 w 950"/>
                <a:gd name="T15" fmla="*/ 1068546410 h 2105"/>
                <a:gd name="T16" fmla="*/ 2147483647 w 950"/>
                <a:gd name="T17" fmla="*/ 287297855 h 2105"/>
                <a:gd name="T18" fmla="*/ 2147483647 w 950"/>
                <a:gd name="T19" fmla="*/ 287297855 h 2105"/>
                <a:gd name="T20" fmla="*/ 2147483647 w 950"/>
                <a:gd name="T21" fmla="*/ 322580048 h 2105"/>
                <a:gd name="T22" fmla="*/ 1799391563 w 950"/>
                <a:gd name="T23" fmla="*/ 1101307652 h 2105"/>
                <a:gd name="T24" fmla="*/ 1781751263 w 950"/>
                <a:gd name="T25" fmla="*/ 1118949542 h 2105"/>
                <a:gd name="T26" fmla="*/ 1766630325 w 950"/>
                <a:gd name="T27" fmla="*/ 1101307652 h 2105"/>
                <a:gd name="T28" fmla="*/ 1171873450 w 950"/>
                <a:gd name="T29" fmla="*/ 100806265 h 2105"/>
                <a:gd name="T30" fmla="*/ 1222274988 w 950"/>
                <a:gd name="T31" fmla="*/ 85685325 h 2105"/>
                <a:gd name="T32" fmla="*/ 645160000 w 950"/>
                <a:gd name="T33" fmla="*/ 2147483647 h 2105"/>
                <a:gd name="T34" fmla="*/ 612397175 w 950"/>
                <a:gd name="T35" fmla="*/ 2147483647 h 2105"/>
                <a:gd name="T36" fmla="*/ 594756875 w 950"/>
                <a:gd name="T37" fmla="*/ 2147483647 h 2105"/>
                <a:gd name="T38" fmla="*/ 0 w 950"/>
                <a:gd name="T39" fmla="*/ 17640303 h 2105"/>
                <a:gd name="T40" fmla="*/ 0 w 950"/>
                <a:gd name="T41" fmla="*/ 0 h 2105"/>
                <a:gd name="T42" fmla="*/ 17641888 w 950"/>
                <a:gd name="T43" fmla="*/ 0 h 2105"/>
                <a:gd name="T44" fmla="*/ 35282188 w 950"/>
                <a:gd name="T45" fmla="*/ 0 h 2105"/>
                <a:gd name="T46" fmla="*/ 52924075 w 950"/>
                <a:gd name="T47" fmla="*/ 17640303 h 2105"/>
                <a:gd name="T48" fmla="*/ 52924075 w 950"/>
                <a:gd name="T49" fmla="*/ 17640303 h 21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50"/>
                <a:gd name="T76" fmla="*/ 0 h 2105"/>
                <a:gd name="T77" fmla="*/ 950 w 950"/>
                <a:gd name="T78" fmla="*/ 2105 h 21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50" h="2105">
                  <a:moveTo>
                    <a:pt x="21" y="7"/>
                  </a:moveTo>
                  <a:lnTo>
                    <a:pt x="256" y="2092"/>
                  </a:lnTo>
                  <a:lnTo>
                    <a:pt x="236" y="2092"/>
                  </a:lnTo>
                  <a:lnTo>
                    <a:pt x="465" y="34"/>
                  </a:lnTo>
                  <a:lnTo>
                    <a:pt x="472" y="27"/>
                  </a:lnTo>
                  <a:lnTo>
                    <a:pt x="478" y="27"/>
                  </a:lnTo>
                  <a:lnTo>
                    <a:pt x="714" y="424"/>
                  </a:lnTo>
                  <a:lnTo>
                    <a:pt x="701" y="424"/>
                  </a:lnTo>
                  <a:lnTo>
                    <a:pt x="936" y="114"/>
                  </a:lnTo>
                  <a:lnTo>
                    <a:pt x="950" y="114"/>
                  </a:lnTo>
                  <a:lnTo>
                    <a:pt x="950" y="128"/>
                  </a:lnTo>
                  <a:lnTo>
                    <a:pt x="714" y="437"/>
                  </a:lnTo>
                  <a:lnTo>
                    <a:pt x="707" y="444"/>
                  </a:lnTo>
                  <a:lnTo>
                    <a:pt x="701" y="437"/>
                  </a:lnTo>
                  <a:lnTo>
                    <a:pt x="465" y="40"/>
                  </a:lnTo>
                  <a:lnTo>
                    <a:pt x="485" y="34"/>
                  </a:lnTo>
                  <a:lnTo>
                    <a:pt x="256" y="2092"/>
                  </a:lnTo>
                  <a:lnTo>
                    <a:pt x="243" y="2105"/>
                  </a:lnTo>
                  <a:lnTo>
                    <a:pt x="236" y="209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AAC47E"/>
            </a:solidFill>
            <a:ln w="11113">
              <a:solidFill>
                <a:srgbClr val="AAC47E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1085850" y="1303338"/>
              <a:ext cx="4105275" cy="2124075"/>
            </a:xfrm>
            <a:custGeom>
              <a:avLst/>
              <a:gdLst>
                <a:gd name="T0" fmla="*/ 17640300 w 2586"/>
                <a:gd name="T1" fmla="*/ 355342825 h 1338"/>
                <a:gd name="T2" fmla="*/ 612397175 w 2586"/>
                <a:gd name="T3" fmla="*/ 491429675 h 1338"/>
                <a:gd name="T4" fmla="*/ 630039063 w 2586"/>
                <a:gd name="T5" fmla="*/ 509071563 h 1338"/>
                <a:gd name="T6" fmla="*/ 1204634688 w 2586"/>
                <a:gd name="T7" fmla="*/ 2147483647 h 1338"/>
                <a:gd name="T8" fmla="*/ 1189513750 w 2586"/>
                <a:gd name="T9" fmla="*/ 2147483647 h 1338"/>
                <a:gd name="T10" fmla="*/ 1781749675 w 2586"/>
                <a:gd name="T11" fmla="*/ 2147483647 h 1338"/>
                <a:gd name="T12" fmla="*/ 1766628738 w 2586"/>
                <a:gd name="T13" fmla="*/ 2147483647 h 1338"/>
                <a:gd name="T14" fmla="*/ 2147483647 w 2586"/>
                <a:gd name="T15" fmla="*/ 660280938 h 1338"/>
                <a:gd name="T16" fmla="*/ 2147483647 w 2586"/>
                <a:gd name="T17" fmla="*/ 645160000 h 1338"/>
                <a:gd name="T18" fmla="*/ 2147483647 w 2586"/>
                <a:gd name="T19" fmla="*/ 0 h 1338"/>
                <a:gd name="T20" fmla="*/ 2147483647 w 2586"/>
                <a:gd name="T21" fmla="*/ 0 h 1338"/>
                <a:gd name="T22" fmla="*/ 2147483647 w 2586"/>
                <a:gd name="T23" fmla="*/ 17640300 h 1338"/>
                <a:gd name="T24" fmla="*/ 2147483647 w 2586"/>
                <a:gd name="T25" fmla="*/ 2147483647 h 1338"/>
                <a:gd name="T26" fmla="*/ 2147483647 w 2586"/>
                <a:gd name="T27" fmla="*/ 2147483647 h 1338"/>
                <a:gd name="T28" fmla="*/ 2147483647 w 2586"/>
                <a:gd name="T29" fmla="*/ 1287799050 h 1338"/>
                <a:gd name="T30" fmla="*/ 2147483647 w 2586"/>
                <a:gd name="T31" fmla="*/ 1287799050 h 1338"/>
                <a:gd name="T32" fmla="*/ 2147483647 w 2586"/>
                <a:gd name="T33" fmla="*/ 1305440938 h 1338"/>
                <a:gd name="T34" fmla="*/ 2147483647 w 2586"/>
                <a:gd name="T35" fmla="*/ 2147483647 h 1338"/>
                <a:gd name="T36" fmla="*/ 2147483647 w 2586"/>
                <a:gd name="T37" fmla="*/ 2147483647 h 1338"/>
                <a:gd name="T38" fmla="*/ 2147483647 w 2586"/>
                <a:gd name="T39" fmla="*/ 677922825 h 1338"/>
                <a:gd name="T40" fmla="*/ 2147483647 w 2586"/>
                <a:gd name="T41" fmla="*/ 660280938 h 1338"/>
                <a:gd name="T42" fmla="*/ 2147483647 w 2586"/>
                <a:gd name="T43" fmla="*/ 577114988 h 1338"/>
                <a:gd name="T44" fmla="*/ 2147483647 w 2586"/>
                <a:gd name="T45" fmla="*/ 526711863 h 1338"/>
                <a:gd name="T46" fmla="*/ 2147483647 w 2586"/>
                <a:gd name="T47" fmla="*/ 526711863 h 1338"/>
                <a:gd name="T48" fmla="*/ 2147483647 w 2586"/>
                <a:gd name="T49" fmla="*/ 541832800 h 1338"/>
                <a:gd name="T50" fmla="*/ 2147483647 w 2586"/>
                <a:gd name="T51" fmla="*/ 559474688 h 1338"/>
                <a:gd name="T52" fmla="*/ 2147483647 w 2586"/>
                <a:gd name="T53" fmla="*/ 577114988 h 1338"/>
                <a:gd name="T54" fmla="*/ 2147483647 w 2586"/>
                <a:gd name="T55" fmla="*/ 627518113 h 1338"/>
                <a:gd name="T56" fmla="*/ 2147483647 w 2586"/>
                <a:gd name="T57" fmla="*/ 713205013 h 1338"/>
                <a:gd name="T58" fmla="*/ 2147483647 w 2586"/>
                <a:gd name="T59" fmla="*/ 677922825 h 1338"/>
                <a:gd name="T60" fmla="*/ 2147483647 w 2586"/>
                <a:gd name="T61" fmla="*/ 2147483647 h 1338"/>
                <a:gd name="T62" fmla="*/ 2147483647 w 2586"/>
                <a:gd name="T63" fmla="*/ 2147483647 h 1338"/>
                <a:gd name="T64" fmla="*/ 2147483647 w 2586"/>
                <a:gd name="T65" fmla="*/ 2147483647 h 1338"/>
                <a:gd name="T66" fmla="*/ 2147483647 w 2586"/>
                <a:gd name="T67" fmla="*/ 1305440938 h 1338"/>
                <a:gd name="T68" fmla="*/ 2147483647 w 2586"/>
                <a:gd name="T69" fmla="*/ 1323082825 h 1338"/>
                <a:gd name="T70" fmla="*/ 2147483647 w 2586"/>
                <a:gd name="T71" fmla="*/ 2147483647 h 1338"/>
                <a:gd name="T72" fmla="*/ 2147483647 w 2586"/>
                <a:gd name="T73" fmla="*/ 2147483647 h 1338"/>
                <a:gd name="T74" fmla="*/ 2147483647 w 2586"/>
                <a:gd name="T75" fmla="*/ 2147483647 h 1338"/>
                <a:gd name="T76" fmla="*/ 2147483647 w 2586"/>
                <a:gd name="T77" fmla="*/ 17640300 h 1338"/>
                <a:gd name="T78" fmla="*/ 2147483647 w 2586"/>
                <a:gd name="T79" fmla="*/ 35282188 h 1338"/>
                <a:gd name="T80" fmla="*/ 2147483647 w 2586"/>
                <a:gd name="T81" fmla="*/ 677922825 h 1338"/>
                <a:gd name="T82" fmla="*/ 2147483647 w 2586"/>
                <a:gd name="T83" fmla="*/ 677922825 h 1338"/>
                <a:gd name="T84" fmla="*/ 1799391563 w 2586"/>
                <a:gd name="T85" fmla="*/ 2147483647 h 1338"/>
                <a:gd name="T86" fmla="*/ 1781749675 w 2586"/>
                <a:gd name="T87" fmla="*/ 2147483647 h 1338"/>
                <a:gd name="T88" fmla="*/ 1189513750 w 2586"/>
                <a:gd name="T89" fmla="*/ 2147483647 h 1338"/>
                <a:gd name="T90" fmla="*/ 1171871863 w 2586"/>
                <a:gd name="T91" fmla="*/ 2147483647 h 1338"/>
                <a:gd name="T92" fmla="*/ 594756875 w 2586"/>
                <a:gd name="T93" fmla="*/ 526711863 h 1338"/>
                <a:gd name="T94" fmla="*/ 612397175 w 2586"/>
                <a:gd name="T95" fmla="*/ 541832800 h 1338"/>
                <a:gd name="T96" fmla="*/ 17640300 w 2586"/>
                <a:gd name="T97" fmla="*/ 408265313 h 1338"/>
                <a:gd name="T98" fmla="*/ 0 w 2586"/>
                <a:gd name="T99" fmla="*/ 390625013 h 1338"/>
                <a:gd name="T100" fmla="*/ 0 w 2586"/>
                <a:gd name="T101" fmla="*/ 372983125 h 1338"/>
                <a:gd name="T102" fmla="*/ 0 w 2586"/>
                <a:gd name="T103" fmla="*/ 355342825 h 1338"/>
                <a:gd name="T104" fmla="*/ 17640300 w 2586"/>
                <a:gd name="T105" fmla="*/ 355342825 h 1338"/>
                <a:gd name="T106" fmla="*/ 17640300 w 2586"/>
                <a:gd name="T107" fmla="*/ 355342825 h 13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6"/>
                <a:gd name="T163" fmla="*/ 0 h 1338"/>
                <a:gd name="T164" fmla="*/ 2586 w 2586"/>
                <a:gd name="T165" fmla="*/ 1338 h 13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6" h="1338">
                  <a:moveTo>
                    <a:pt x="7" y="141"/>
                  </a:moveTo>
                  <a:lnTo>
                    <a:pt x="243" y="195"/>
                  </a:lnTo>
                  <a:lnTo>
                    <a:pt x="250" y="202"/>
                  </a:lnTo>
                  <a:lnTo>
                    <a:pt x="478" y="935"/>
                  </a:lnTo>
                  <a:lnTo>
                    <a:pt x="472" y="928"/>
                  </a:lnTo>
                  <a:lnTo>
                    <a:pt x="707" y="908"/>
                  </a:lnTo>
                  <a:lnTo>
                    <a:pt x="701" y="915"/>
                  </a:lnTo>
                  <a:lnTo>
                    <a:pt x="936" y="262"/>
                  </a:lnTo>
                  <a:lnTo>
                    <a:pt x="936" y="256"/>
                  </a:lnTo>
                  <a:lnTo>
                    <a:pt x="1165" y="0"/>
                  </a:lnTo>
                  <a:lnTo>
                    <a:pt x="1172" y="0"/>
                  </a:lnTo>
                  <a:lnTo>
                    <a:pt x="1185" y="7"/>
                  </a:lnTo>
                  <a:lnTo>
                    <a:pt x="1421" y="935"/>
                  </a:lnTo>
                  <a:lnTo>
                    <a:pt x="1401" y="928"/>
                  </a:lnTo>
                  <a:lnTo>
                    <a:pt x="1630" y="511"/>
                  </a:lnTo>
                  <a:lnTo>
                    <a:pt x="1636" y="511"/>
                  </a:lnTo>
                  <a:lnTo>
                    <a:pt x="1650" y="518"/>
                  </a:lnTo>
                  <a:lnTo>
                    <a:pt x="1885" y="1325"/>
                  </a:lnTo>
                  <a:lnTo>
                    <a:pt x="1865" y="1325"/>
                  </a:lnTo>
                  <a:lnTo>
                    <a:pt x="2101" y="269"/>
                  </a:lnTo>
                  <a:lnTo>
                    <a:pt x="2108" y="262"/>
                  </a:lnTo>
                  <a:lnTo>
                    <a:pt x="2336" y="229"/>
                  </a:lnTo>
                  <a:lnTo>
                    <a:pt x="2572" y="209"/>
                  </a:lnTo>
                  <a:lnTo>
                    <a:pt x="2579" y="209"/>
                  </a:lnTo>
                  <a:lnTo>
                    <a:pt x="2586" y="215"/>
                  </a:lnTo>
                  <a:lnTo>
                    <a:pt x="2579" y="222"/>
                  </a:lnTo>
                  <a:lnTo>
                    <a:pt x="2572" y="229"/>
                  </a:lnTo>
                  <a:lnTo>
                    <a:pt x="2336" y="249"/>
                  </a:lnTo>
                  <a:lnTo>
                    <a:pt x="2108" y="283"/>
                  </a:lnTo>
                  <a:lnTo>
                    <a:pt x="2121" y="269"/>
                  </a:lnTo>
                  <a:lnTo>
                    <a:pt x="1885" y="1325"/>
                  </a:lnTo>
                  <a:lnTo>
                    <a:pt x="1872" y="1338"/>
                  </a:lnTo>
                  <a:lnTo>
                    <a:pt x="1865" y="1325"/>
                  </a:lnTo>
                  <a:lnTo>
                    <a:pt x="1630" y="518"/>
                  </a:lnTo>
                  <a:lnTo>
                    <a:pt x="1643" y="525"/>
                  </a:lnTo>
                  <a:lnTo>
                    <a:pt x="1414" y="942"/>
                  </a:lnTo>
                  <a:lnTo>
                    <a:pt x="1407" y="948"/>
                  </a:lnTo>
                  <a:lnTo>
                    <a:pt x="1401" y="935"/>
                  </a:lnTo>
                  <a:lnTo>
                    <a:pt x="1165" y="7"/>
                  </a:lnTo>
                  <a:lnTo>
                    <a:pt x="1179" y="14"/>
                  </a:lnTo>
                  <a:lnTo>
                    <a:pt x="950" y="269"/>
                  </a:lnTo>
                  <a:lnTo>
                    <a:pt x="714" y="922"/>
                  </a:lnTo>
                  <a:lnTo>
                    <a:pt x="707" y="928"/>
                  </a:lnTo>
                  <a:lnTo>
                    <a:pt x="472" y="948"/>
                  </a:lnTo>
                  <a:lnTo>
                    <a:pt x="465" y="942"/>
                  </a:lnTo>
                  <a:lnTo>
                    <a:pt x="236" y="209"/>
                  </a:lnTo>
                  <a:lnTo>
                    <a:pt x="243" y="215"/>
                  </a:lnTo>
                  <a:lnTo>
                    <a:pt x="7" y="162"/>
                  </a:lnTo>
                  <a:lnTo>
                    <a:pt x="0" y="155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7" y="141"/>
                  </a:lnTo>
                  <a:close/>
                </a:path>
              </a:pathLst>
            </a:custGeom>
            <a:solidFill>
              <a:srgbClr val="9785B0"/>
            </a:solidFill>
            <a:ln w="11113">
              <a:solidFill>
                <a:srgbClr val="9785B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085850" y="1346200"/>
              <a:ext cx="2244725" cy="2178050"/>
            </a:xfrm>
            <a:custGeom>
              <a:avLst/>
              <a:gdLst>
                <a:gd name="T0" fmla="*/ 35282188 w 1414"/>
                <a:gd name="T1" fmla="*/ 17640300 h 1372"/>
                <a:gd name="T2" fmla="*/ 630039063 w 1414"/>
                <a:gd name="T3" fmla="*/ 1592738750 h 1372"/>
                <a:gd name="T4" fmla="*/ 1204634688 w 1414"/>
                <a:gd name="T5" fmla="*/ 2147483647 h 1372"/>
                <a:gd name="T6" fmla="*/ 1204634688 w 1414"/>
                <a:gd name="T7" fmla="*/ 2147483647 h 1372"/>
                <a:gd name="T8" fmla="*/ 1799391563 w 1414"/>
                <a:gd name="T9" fmla="*/ 2147483647 h 1372"/>
                <a:gd name="T10" fmla="*/ 1766630325 w 1414"/>
                <a:gd name="T11" fmla="*/ 2147483647 h 1372"/>
                <a:gd name="T12" fmla="*/ 2147483647 w 1414"/>
                <a:gd name="T13" fmla="*/ 796369375 h 1372"/>
                <a:gd name="T14" fmla="*/ 2147483647 w 1414"/>
                <a:gd name="T15" fmla="*/ 778729075 h 1372"/>
                <a:gd name="T16" fmla="*/ 2147483647 w 1414"/>
                <a:gd name="T17" fmla="*/ 796369375 h 1372"/>
                <a:gd name="T18" fmla="*/ 2147483647 w 1414"/>
                <a:gd name="T19" fmla="*/ 2147483647 h 1372"/>
                <a:gd name="T20" fmla="*/ 2147483647 w 1414"/>
                <a:gd name="T21" fmla="*/ 2147483647 h 1372"/>
                <a:gd name="T22" fmla="*/ 2147483647 w 1414"/>
                <a:gd name="T23" fmla="*/ 932457813 h 1372"/>
                <a:gd name="T24" fmla="*/ 2147483647 w 1414"/>
                <a:gd name="T25" fmla="*/ 914815925 h 1372"/>
                <a:gd name="T26" fmla="*/ 2147483647 w 1414"/>
                <a:gd name="T27" fmla="*/ 914815925 h 1372"/>
                <a:gd name="T28" fmla="*/ 2147483647 w 1414"/>
                <a:gd name="T29" fmla="*/ 914815925 h 1372"/>
                <a:gd name="T30" fmla="*/ 2147483647 w 1414"/>
                <a:gd name="T31" fmla="*/ 950098113 h 1372"/>
                <a:gd name="T32" fmla="*/ 2147483647 w 1414"/>
                <a:gd name="T33" fmla="*/ 2147483647 h 1372"/>
                <a:gd name="T34" fmla="*/ 2147483647 w 1414"/>
                <a:gd name="T35" fmla="*/ 2147483647 h 1372"/>
                <a:gd name="T36" fmla="*/ 2147483647 w 1414"/>
                <a:gd name="T37" fmla="*/ 2147483647 h 1372"/>
                <a:gd name="T38" fmla="*/ 2147483647 w 1414"/>
                <a:gd name="T39" fmla="*/ 796369375 h 1372"/>
                <a:gd name="T40" fmla="*/ 2147483647 w 1414"/>
                <a:gd name="T41" fmla="*/ 796369375 h 1372"/>
                <a:gd name="T42" fmla="*/ 1817031863 w 1414"/>
                <a:gd name="T43" fmla="*/ 2147483647 h 1372"/>
                <a:gd name="T44" fmla="*/ 1799391563 w 1414"/>
                <a:gd name="T45" fmla="*/ 2147483647 h 1372"/>
                <a:gd name="T46" fmla="*/ 1766630325 w 1414"/>
                <a:gd name="T47" fmla="*/ 2147483647 h 1372"/>
                <a:gd name="T48" fmla="*/ 1171871863 w 1414"/>
                <a:gd name="T49" fmla="*/ 2147483647 h 1372"/>
                <a:gd name="T50" fmla="*/ 1171871863 w 1414"/>
                <a:gd name="T51" fmla="*/ 2147483647 h 1372"/>
                <a:gd name="T52" fmla="*/ 594756875 w 1414"/>
                <a:gd name="T53" fmla="*/ 1610380638 h 1372"/>
                <a:gd name="T54" fmla="*/ 0 w 1414"/>
                <a:gd name="T55" fmla="*/ 35282188 h 1372"/>
                <a:gd name="T56" fmla="*/ 0 w 1414"/>
                <a:gd name="T57" fmla="*/ 0 h 1372"/>
                <a:gd name="T58" fmla="*/ 17640300 w 1414"/>
                <a:gd name="T59" fmla="*/ 0 h 1372"/>
                <a:gd name="T60" fmla="*/ 35282188 w 1414"/>
                <a:gd name="T61" fmla="*/ 0 h 1372"/>
                <a:gd name="T62" fmla="*/ 35282188 w 1414"/>
                <a:gd name="T63" fmla="*/ 17640300 h 1372"/>
                <a:gd name="T64" fmla="*/ 35282188 w 1414"/>
                <a:gd name="T65" fmla="*/ 17640300 h 1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14"/>
                <a:gd name="T100" fmla="*/ 0 h 1372"/>
                <a:gd name="T101" fmla="*/ 1414 w 1414"/>
                <a:gd name="T102" fmla="*/ 1372 h 13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14" h="1372">
                  <a:moveTo>
                    <a:pt x="14" y="7"/>
                  </a:moveTo>
                  <a:lnTo>
                    <a:pt x="250" y="632"/>
                  </a:lnTo>
                  <a:lnTo>
                    <a:pt x="478" y="1150"/>
                  </a:lnTo>
                  <a:lnTo>
                    <a:pt x="714" y="1359"/>
                  </a:lnTo>
                  <a:lnTo>
                    <a:pt x="701" y="1365"/>
                  </a:lnTo>
                  <a:lnTo>
                    <a:pt x="936" y="316"/>
                  </a:lnTo>
                  <a:lnTo>
                    <a:pt x="943" y="309"/>
                  </a:lnTo>
                  <a:lnTo>
                    <a:pt x="956" y="316"/>
                  </a:lnTo>
                  <a:lnTo>
                    <a:pt x="1185" y="1110"/>
                  </a:lnTo>
                  <a:lnTo>
                    <a:pt x="1165" y="1110"/>
                  </a:lnTo>
                  <a:lnTo>
                    <a:pt x="1401" y="370"/>
                  </a:lnTo>
                  <a:lnTo>
                    <a:pt x="1401" y="363"/>
                  </a:lnTo>
                  <a:lnTo>
                    <a:pt x="1414" y="363"/>
                  </a:lnTo>
                  <a:lnTo>
                    <a:pt x="1414" y="377"/>
                  </a:lnTo>
                  <a:lnTo>
                    <a:pt x="1179" y="1116"/>
                  </a:lnTo>
                  <a:lnTo>
                    <a:pt x="1172" y="1123"/>
                  </a:lnTo>
                  <a:lnTo>
                    <a:pt x="1165" y="1110"/>
                  </a:lnTo>
                  <a:lnTo>
                    <a:pt x="936" y="316"/>
                  </a:lnTo>
                  <a:lnTo>
                    <a:pt x="956" y="316"/>
                  </a:lnTo>
                  <a:lnTo>
                    <a:pt x="721" y="1365"/>
                  </a:lnTo>
                  <a:lnTo>
                    <a:pt x="714" y="1372"/>
                  </a:lnTo>
                  <a:lnTo>
                    <a:pt x="701" y="1372"/>
                  </a:lnTo>
                  <a:lnTo>
                    <a:pt x="465" y="1164"/>
                  </a:lnTo>
                  <a:lnTo>
                    <a:pt x="236" y="63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7B7CD"/>
            </a:solidFill>
            <a:ln w="11113">
              <a:solidFill>
                <a:srgbClr val="77B7CD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1085850" y="1719263"/>
              <a:ext cx="2619375" cy="1398588"/>
            </a:xfrm>
            <a:custGeom>
              <a:avLst/>
              <a:gdLst>
                <a:gd name="T0" fmla="*/ 0 w 1650"/>
                <a:gd name="T1" fmla="*/ 2147483647 h 881"/>
                <a:gd name="T2" fmla="*/ 594756875 w 1650"/>
                <a:gd name="T3" fmla="*/ 1595260270 h 881"/>
                <a:gd name="T4" fmla="*/ 594756875 w 1650"/>
                <a:gd name="T5" fmla="*/ 1595260270 h 881"/>
                <a:gd name="T6" fmla="*/ 1171871863 w 1650"/>
                <a:gd name="T7" fmla="*/ 695563374 h 881"/>
                <a:gd name="T8" fmla="*/ 1189513750 w 1650"/>
                <a:gd name="T9" fmla="*/ 695563374 h 881"/>
                <a:gd name="T10" fmla="*/ 1204634688 w 1650"/>
                <a:gd name="T11" fmla="*/ 695563374 h 881"/>
                <a:gd name="T12" fmla="*/ 1799391563 w 1650"/>
                <a:gd name="T13" fmla="*/ 1290320461 h 881"/>
                <a:gd name="T14" fmla="*/ 1781751263 w 1650"/>
                <a:gd name="T15" fmla="*/ 1290320461 h 881"/>
                <a:gd name="T16" fmla="*/ 2147483647 w 1650"/>
                <a:gd name="T17" fmla="*/ 1423889584 h 881"/>
                <a:gd name="T18" fmla="*/ 2147483647 w 1650"/>
                <a:gd name="T19" fmla="*/ 1423889584 h 881"/>
                <a:gd name="T20" fmla="*/ 2147483647 w 1650"/>
                <a:gd name="T21" fmla="*/ 1423889584 h 881"/>
                <a:gd name="T22" fmla="*/ 2147483647 w 1650"/>
                <a:gd name="T23" fmla="*/ 1423889584 h 881"/>
                <a:gd name="T24" fmla="*/ 2147483647 w 1650"/>
                <a:gd name="T25" fmla="*/ 85685343 h 881"/>
                <a:gd name="T26" fmla="*/ 2147483647 w 1650"/>
                <a:gd name="T27" fmla="*/ 85685343 h 881"/>
                <a:gd name="T28" fmla="*/ 2147483647 w 1650"/>
                <a:gd name="T29" fmla="*/ 0 h 881"/>
                <a:gd name="T30" fmla="*/ 2147483647 w 1650"/>
                <a:gd name="T31" fmla="*/ 0 h 881"/>
                <a:gd name="T32" fmla="*/ 2147483647 w 1650"/>
                <a:gd name="T33" fmla="*/ 17641894 h 881"/>
                <a:gd name="T34" fmla="*/ 2147483647 w 1650"/>
                <a:gd name="T35" fmla="*/ 35282200 h 881"/>
                <a:gd name="T36" fmla="*/ 2147483647 w 1650"/>
                <a:gd name="T37" fmla="*/ 52924094 h 881"/>
                <a:gd name="T38" fmla="*/ 2147483647 w 1650"/>
                <a:gd name="T39" fmla="*/ 136088486 h 881"/>
                <a:gd name="T40" fmla="*/ 2147483647 w 1650"/>
                <a:gd name="T41" fmla="*/ 120967543 h 881"/>
                <a:gd name="T42" fmla="*/ 2147483647 w 1650"/>
                <a:gd name="T43" fmla="*/ 1459171784 h 881"/>
                <a:gd name="T44" fmla="*/ 2147483647 w 1650"/>
                <a:gd name="T45" fmla="*/ 1476812090 h 881"/>
                <a:gd name="T46" fmla="*/ 2147483647 w 1650"/>
                <a:gd name="T47" fmla="*/ 1476812090 h 881"/>
                <a:gd name="T48" fmla="*/ 2147483647 w 1650"/>
                <a:gd name="T49" fmla="*/ 1476812090 h 881"/>
                <a:gd name="T50" fmla="*/ 1781751263 w 1650"/>
                <a:gd name="T51" fmla="*/ 1340723604 h 881"/>
                <a:gd name="T52" fmla="*/ 1766630325 w 1650"/>
                <a:gd name="T53" fmla="*/ 1323083298 h 881"/>
                <a:gd name="T54" fmla="*/ 1171871863 w 1650"/>
                <a:gd name="T55" fmla="*/ 730845574 h 881"/>
                <a:gd name="T56" fmla="*/ 1204634688 w 1650"/>
                <a:gd name="T57" fmla="*/ 730845574 h 881"/>
                <a:gd name="T58" fmla="*/ 630039063 w 1650"/>
                <a:gd name="T59" fmla="*/ 1628021520 h 881"/>
                <a:gd name="T60" fmla="*/ 630039063 w 1650"/>
                <a:gd name="T61" fmla="*/ 1628021520 h 881"/>
                <a:gd name="T62" fmla="*/ 35282188 w 1650"/>
                <a:gd name="T63" fmla="*/ 2147483647 h 881"/>
                <a:gd name="T64" fmla="*/ 0 w 1650"/>
                <a:gd name="T65" fmla="*/ 2147483647 h 881"/>
                <a:gd name="T66" fmla="*/ 0 w 1650"/>
                <a:gd name="T67" fmla="*/ 2147483647 h 881"/>
                <a:gd name="T68" fmla="*/ 0 w 1650"/>
                <a:gd name="T69" fmla="*/ 2147483647 h 8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50"/>
                <a:gd name="T106" fmla="*/ 0 h 881"/>
                <a:gd name="T107" fmla="*/ 1650 w 1650"/>
                <a:gd name="T108" fmla="*/ 881 h 8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50" h="881">
                  <a:moveTo>
                    <a:pt x="0" y="868"/>
                  </a:moveTo>
                  <a:lnTo>
                    <a:pt x="236" y="633"/>
                  </a:lnTo>
                  <a:lnTo>
                    <a:pt x="465" y="276"/>
                  </a:lnTo>
                  <a:lnTo>
                    <a:pt x="472" y="276"/>
                  </a:lnTo>
                  <a:lnTo>
                    <a:pt x="478" y="276"/>
                  </a:lnTo>
                  <a:lnTo>
                    <a:pt x="714" y="512"/>
                  </a:lnTo>
                  <a:lnTo>
                    <a:pt x="707" y="512"/>
                  </a:lnTo>
                  <a:lnTo>
                    <a:pt x="943" y="565"/>
                  </a:lnTo>
                  <a:lnTo>
                    <a:pt x="1172" y="565"/>
                  </a:lnTo>
                  <a:lnTo>
                    <a:pt x="1165" y="565"/>
                  </a:lnTo>
                  <a:lnTo>
                    <a:pt x="1401" y="34"/>
                  </a:lnTo>
                  <a:lnTo>
                    <a:pt x="1407" y="34"/>
                  </a:lnTo>
                  <a:lnTo>
                    <a:pt x="1636" y="0"/>
                  </a:lnTo>
                  <a:lnTo>
                    <a:pt x="1643" y="0"/>
                  </a:lnTo>
                  <a:lnTo>
                    <a:pt x="1650" y="7"/>
                  </a:lnTo>
                  <a:lnTo>
                    <a:pt x="1643" y="14"/>
                  </a:lnTo>
                  <a:lnTo>
                    <a:pt x="1636" y="21"/>
                  </a:lnTo>
                  <a:lnTo>
                    <a:pt x="1407" y="54"/>
                  </a:lnTo>
                  <a:lnTo>
                    <a:pt x="1414" y="48"/>
                  </a:lnTo>
                  <a:lnTo>
                    <a:pt x="1179" y="579"/>
                  </a:lnTo>
                  <a:lnTo>
                    <a:pt x="1172" y="586"/>
                  </a:lnTo>
                  <a:lnTo>
                    <a:pt x="943" y="586"/>
                  </a:lnTo>
                  <a:lnTo>
                    <a:pt x="707" y="532"/>
                  </a:lnTo>
                  <a:lnTo>
                    <a:pt x="701" y="525"/>
                  </a:lnTo>
                  <a:lnTo>
                    <a:pt x="465" y="290"/>
                  </a:lnTo>
                  <a:lnTo>
                    <a:pt x="478" y="290"/>
                  </a:lnTo>
                  <a:lnTo>
                    <a:pt x="250" y="646"/>
                  </a:lnTo>
                  <a:lnTo>
                    <a:pt x="14" y="881"/>
                  </a:lnTo>
                  <a:lnTo>
                    <a:pt x="0" y="88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rgbClr val="F6A573"/>
            </a:solidFill>
            <a:ln w="11113">
              <a:solidFill>
                <a:srgbClr val="F6A57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085850" y="1635125"/>
              <a:ext cx="3355975" cy="3789363"/>
            </a:xfrm>
            <a:custGeom>
              <a:avLst/>
              <a:gdLst>
                <a:gd name="T0" fmla="*/ 0 w 2114"/>
                <a:gd name="T1" fmla="*/ 2147483647 h 2387"/>
                <a:gd name="T2" fmla="*/ 594756875 w 2114"/>
                <a:gd name="T3" fmla="*/ 201612527 h 2387"/>
                <a:gd name="T4" fmla="*/ 612397175 w 2114"/>
                <a:gd name="T5" fmla="*/ 186491587 h 2387"/>
                <a:gd name="T6" fmla="*/ 630039063 w 2114"/>
                <a:gd name="T7" fmla="*/ 186491587 h 2387"/>
                <a:gd name="T8" fmla="*/ 1204634688 w 2114"/>
                <a:gd name="T9" fmla="*/ 1610380850 h 2387"/>
                <a:gd name="T10" fmla="*/ 1799391563 w 2114"/>
                <a:gd name="T11" fmla="*/ 2147483647 h 2387"/>
                <a:gd name="T12" fmla="*/ 1766628738 w 2114"/>
                <a:gd name="T13" fmla="*/ 2147483647 h 2387"/>
                <a:gd name="T14" fmla="*/ 2147483647 w 2114"/>
                <a:gd name="T15" fmla="*/ 168851285 h 2387"/>
                <a:gd name="T16" fmla="*/ 2147483647 w 2114"/>
                <a:gd name="T17" fmla="*/ 151209395 h 2387"/>
                <a:gd name="T18" fmla="*/ 2147483647 w 2114"/>
                <a:gd name="T19" fmla="*/ 151209395 h 2387"/>
                <a:gd name="T20" fmla="*/ 2147483647 w 2114"/>
                <a:gd name="T21" fmla="*/ 506552267 h 2387"/>
                <a:gd name="T22" fmla="*/ 2147483647 w 2114"/>
                <a:gd name="T23" fmla="*/ 506552267 h 2387"/>
                <a:gd name="T24" fmla="*/ 2147483647 w 2114"/>
                <a:gd name="T25" fmla="*/ 0 h 2387"/>
                <a:gd name="T26" fmla="*/ 2147483647 w 2114"/>
                <a:gd name="T27" fmla="*/ 0 h 2387"/>
                <a:gd name="T28" fmla="*/ 2147483647 w 2114"/>
                <a:gd name="T29" fmla="*/ 0 h 2387"/>
                <a:gd name="T30" fmla="*/ 2147483647 w 2114"/>
                <a:gd name="T31" fmla="*/ 1252517028 h 2387"/>
                <a:gd name="T32" fmla="*/ 2147483647 w 2114"/>
                <a:gd name="T33" fmla="*/ 1252517028 h 2387"/>
                <a:gd name="T34" fmla="*/ 2147483647 w 2114"/>
                <a:gd name="T35" fmla="*/ 829132309 h 2387"/>
                <a:gd name="T36" fmla="*/ 2147483647 w 2114"/>
                <a:gd name="T37" fmla="*/ 287297850 h 2387"/>
                <a:gd name="T38" fmla="*/ 2147483647 w 2114"/>
                <a:gd name="T39" fmla="*/ 287297850 h 2387"/>
                <a:gd name="T40" fmla="*/ 2147483647 w 2114"/>
                <a:gd name="T41" fmla="*/ 320059092 h 2387"/>
                <a:gd name="T42" fmla="*/ 2147483647 w 2114"/>
                <a:gd name="T43" fmla="*/ 864414502 h 2387"/>
                <a:gd name="T44" fmla="*/ 2147483647 w 2114"/>
                <a:gd name="T45" fmla="*/ 1287799220 h 2387"/>
                <a:gd name="T46" fmla="*/ 2147483647 w 2114"/>
                <a:gd name="T47" fmla="*/ 1305441110 h 2387"/>
                <a:gd name="T48" fmla="*/ 2147483647 w 2114"/>
                <a:gd name="T49" fmla="*/ 1287799220 h 2387"/>
                <a:gd name="T50" fmla="*/ 2147483647 w 2114"/>
                <a:gd name="T51" fmla="*/ 32762829 h 2387"/>
                <a:gd name="T52" fmla="*/ 2147483647 w 2114"/>
                <a:gd name="T53" fmla="*/ 32762829 h 2387"/>
                <a:gd name="T54" fmla="*/ 2147483647 w 2114"/>
                <a:gd name="T55" fmla="*/ 541834459 h 2387"/>
                <a:gd name="T56" fmla="*/ 2147483647 w 2114"/>
                <a:gd name="T57" fmla="*/ 541834459 h 2387"/>
                <a:gd name="T58" fmla="*/ 2147483647 w 2114"/>
                <a:gd name="T59" fmla="*/ 186491587 h 2387"/>
                <a:gd name="T60" fmla="*/ 2147483647 w 2114"/>
                <a:gd name="T61" fmla="*/ 168851285 h 2387"/>
                <a:gd name="T62" fmla="*/ 1817031863 w 2114"/>
                <a:gd name="T63" fmla="*/ 2147483647 h 2387"/>
                <a:gd name="T64" fmla="*/ 1781749675 w 2114"/>
                <a:gd name="T65" fmla="*/ 2147483647 h 2387"/>
                <a:gd name="T66" fmla="*/ 1766628738 w 2114"/>
                <a:gd name="T67" fmla="*/ 2147483647 h 2387"/>
                <a:gd name="T68" fmla="*/ 1171871863 w 2114"/>
                <a:gd name="T69" fmla="*/ 1643142092 h 2387"/>
                <a:gd name="T70" fmla="*/ 594756875 w 2114"/>
                <a:gd name="T71" fmla="*/ 219254416 h 2387"/>
                <a:gd name="T72" fmla="*/ 645160000 w 2114"/>
                <a:gd name="T73" fmla="*/ 201612527 h 2387"/>
                <a:gd name="T74" fmla="*/ 52922488 w 2114"/>
                <a:gd name="T75" fmla="*/ 2147483647 h 2387"/>
                <a:gd name="T76" fmla="*/ 35282188 w 2114"/>
                <a:gd name="T77" fmla="*/ 2147483647 h 2387"/>
                <a:gd name="T78" fmla="*/ 17640300 w 2114"/>
                <a:gd name="T79" fmla="*/ 2147483647 h 2387"/>
                <a:gd name="T80" fmla="*/ 0 w 2114"/>
                <a:gd name="T81" fmla="*/ 2147483647 h 2387"/>
                <a:gd name="T82" fmla="*/ 0 w 2114"/>
                <a:gd name="T83" fmla="*/ 2147483647 h 2387"/>
                <a:gd name="T84" fmla="*/ 0 w 2114"/>
                <a:gd name="T85" fmla="*/ 2147483647 h 23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14"/>
                <a:gd name="T130" fmla="*/ 0 h 2387"/>
                <a:gd name="T131" fmla="*/ 2114 w 2114"/>
                <a:gd name="T132" fmla="*/ 2387 h 23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14" h="2387">
                  <a:moveTo>
                    <a:pt x="0" y="2374"/>
                  </a:moveTo>
                  <a:lnTo>
                    <a:pt x="236" y="80"/>
                  </a:lnTo>
                  <a:lnTo>
                    <a:pt x="243" y="74"/>
                  </a:lnTo>
                  <a:lnTo>
                    <a:pt x="250" y="74"/>
                  </a:lnTo>
                  <a:lnTo>
                    <a:pt x="478" y="639"/>
                  </a:lnTo>
                  <a:lnTo>
                    <a:pt x="714" y="1163"/>
                  </a:lnTo>
                  <a:lnTo>
                    <a:pt x="701" y="1170"/>
                  </a:lnTo>
                  <a:lnTo>
                    <a:pt x="936" y="67"/>
                  </a:lnTo>
                  <a:lnTo>
                    <a:pt x="936" y="60"/>
                  </a:lnTo>
                  <a:lnTo>
                    <a:pt x="950" y="60"/>
                  </a:lnTo>
                  <a:lnTo>
                    <a:pt x="1179" y="201"/>
                  </a:lnTo>
                  <a:lnTo>
                    <a:pt x="1165" y="201"/>
                  </a:lnTo>
                  <a:lnTo>
                    <a:pt x="1401" y="0"/>
                  </a:lnTo>
                  <a:lnTo>
                    <a:pt x="1407" y="0"/>
                  </a:lnTo>
                  <a:lnTo>
                    <a:pt x="1414" y="0"/>
                  </a:lnTo>
                  <a:lnTo>
                    <a:pt x="1643" y="497"/>
                  </a:lnTo>
                  <a:lnTo>
                    <a:pt x="1630" y="497"/>
                  </a:lnTo>
                  <a:lnTo>
                    <a:pt x="1865" y="329"/>
                  </a:lnTo>
                  <a:lnTo>
                    <a:pt x="2101" y="114"/>
                  </a:lnTo>
                  <a:lnTo>
                    <a:pt x="2114" y="114"/>
                  </a:lnTo>
                  <a:lnTo>
                    <a:pt x="2114" y="127"/>
                  </a:lnTo>
                  <a:lnTo>
                    <a:pt x="1879" y="343"/>
                  </a:lnTo>
                  <a:lnTo>
                    <a:pt x="1643" y="511"/>
                  </a:lnTo>
                  <a:lnTo>
                    <a:pt x="1636" y="518"/>
                  </a:lnTo>
                  <a:lnTo>
                    <a:pt x="1630" y="511"/>
                  </a:lnTo>
                  <a:lnTo>
                    <a:pt x="1401" y="13"/>
                  </a:lnTo>
                  <a:lnTo>
                    <a:pt x="1414" y="13"/>
                  </a:lnTo>
                  <a:lnTo>
                    <a:pt x="1179" y="215"/>
                  </a:lnTo>
                  <a:lnTo>
                    <a:pt x="1165" y="215"/>
                  </a:lnTo>
                  <a:lnTo>
                    <a:pt x="936" y="74"/>
                  </a:lnTo>
                  <a:lnTo>
                    <a:pt x="956" y="67"/>
                  </a:lnTo>
                  <a:lnTo>
                    <a:pt x="721" y="1170"/>
                  </a:lnTo>
                  <a:lnTo>
                    <a:pt x="707" y="1183"/>
                  </a:lnTo>
                  <a:lnTo>
                    <a:pt x="701" y="1177"/>
                  </a:lnTo>
                  <a:lnTo>
                    <a:pt x="465" y="652"/>
                  </a:lnTo>
                  <a:lnTo>
                    <a:pt x="236" y="87"/>
                  </a:lnTo>
                  <a:lnTo>
                    <a:pt x="256" y="80"/>
                  </a:lnTo>
                  <a:lnTo>
                    <a:pt x="21" y="2374"/>
                  </a:lnTo>
                  <a:lnTo>
                    <a:pt x="14" y="2380"/>
                  </a:lnTo>
                  <a:lnTo>
                    <a:pt x="7" y="2387"/>
                  </a:lnTo>
                  <a:lnTo>
                    <a:pt x="0" y="2380"/>
                  </a:lnTo>
                  <a:lnTo>
                    <a:pt x="0" y="2374"/>
                  </a:lnTo>
                  <a:close/>
                </a:path>
              </a:pathLst>
            </a:custGeom>
            <a:solidFill>
              <a:srgbClr val="B0BFD8"/>
            </a:solidFill>
            <a:ln w="11113">
              <a:solidFill>
                <a:srgbClr val="B0BFD8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1085850" y="1922463"/>
              <a:ext cx="3355975" cy="3502025"/>
            </a:xfrm>
            <a:custGeom>
              <a:avLst/>
              <a:gdLst>
                <a:gd name="T0" fmla="*/ 52922488 w 2114"/>
                <a:gd name="T1" fmla="*/ 17640300 h 2206"/>
                <a:gd name="T2" fmla="*/ 645160000 w 2114"/>
                <a:gd name="T3" fmla="*/ 2147483647 h 2206"/>
                <a:gd name="T4" fmla="*/ 594756875 w 2114"/>
                <a:gd name="T5" fmla="*/ 2147483647 h 2206"/>
                <a:gd name="T6" fmla="*/ 1171871863 w 2114"/>
                <a:gd name="T7" fmla="*/ 609877813 h 2206"/>
                <a:gd name="T8" fmla="*/ 1189513750 w 2114"/>
                <a:gd name="T9" fmla="*/ 594756875 h 2206"/>
                <a:gd name="T10" fmla="*/ 1204634688 w 2114"/>
                <a:gd name="T11" fmla="*/ 594756875 h 2206"/>
                <a:gd name="T12" fmla="*/ 1799391563 w 2114"/>
                <a:gd name="T13" fmla="*/ 1728827188 h 2206"/>
                <a:gd name="T14" fmla="*/ 1766628738 w 2114"/>
                <a:gd name="T15" fmla="*/ 1728827188 h 2206"/>
                <a:gd name="T16" fmla="*/ 2147483647 w 2114"/>
                <a:gd name="T17" fmla="*/ 372983125 h 2206"/>
                <a:gd name="T18" fmla="*/ 2147483647 w 2114"/>
                <a:gd name="T19" fmla="*/ 372983125 h 2206"/>
                <a:gd name="T20" fmla="*/ 2147483647 w 2114"/>
                <a:gd name="T21" fmla="*/ 372983125 h 2206"/>
                <a:gd name="T22" fmla="*/ 2147483647 w 2114"/>
                <a:gd name="T23" fmla="*/ 1050904363 h 2206"/>
                <a:gd name="T24" fmla="*/ 2147483647 w 2114"/>
                <a:gd name="T25" fmla="*/ 1050904363 h 2206"/>
                <a:gd name="T26" fmla="*/ 2147483647 w 2114"/>
                <a:gd name="T27" fmla="*/ 1391126250 h 2206"/>
                <a:gd name="T28" fmla="*/ 2147483647 w 2114"/>
                <a:gd name="T29" fmla="*/ 1832152800 h 2206"/>
                <a:gd name="T30" fmla="*/ 2147483647 w 2114"/>
                <a:gd name="T31" fmla="*/ 1832152800 h 2206"/>
                <a:gd name="T32" fmla="*/ 2147483647 w 2114"/>
                <a:gd name="T33" fmla="*/ 1645661238 h 2206"/>
                <a:gd name="T34" fmla="*/ 2147483647 w 2114"/>
                <a:gd name="T35" fmla="*/ 1660782175 h 2206"/>
                <a:gd name="T36" fmla="*/ 2147483647 w 2114"/>
                <a:gd name="T37" fmla="*/ 2147483647 h 2206"/>
                <a:gd name="T38" fmla="*/ 2147483647 w 2114"/>
                <a:gd name="T39" fmla="*/ 2147483647 h 2206"/>
                <a:gd name="T40" fmla="*/ 2147483647 w 2114"/>
                <a:gd name="T41" fmla="*/ 2147483647 h 2206"/>
                <a:gd name="T42" fmla="*/ 2147483647 w 2114"/>
                <a:gd name="T43" fmla="*/ 2147483647 h 2206"/>
                <a:gd name="T44" fmla="*/ 2147483647 w 2114"/>
                <a:gd name="T45" fmla="*/ 2147483647 h 2206"/>
                <a:gd name="T46" fmla="*/ 2147483647 w 2114"/>
                <a:gd name="T47" fmla="*/ 1678424063 h 2206"/>
                <a:gd name="T48" fmla="*/ 2147483647 w 2114"/>
                <a:gd name="T49" fmla="*/ 1678424063 h 2206"/>
                <a:gd name="T50" fmla="*/ 2147483647 w 2114"/>
                <a:gd name="T51" fmla="*/ 1864915625 h 2206"/>
                <a:gd name="T52" fmla="*/ 2147483647 w 2114"/>
                <a:gd name="T53" fmla="*/ 1864915625 h 2206"/>
                <a:gd name="T54" fmla="*/ 2147483647 w 2114"/>
                <a:gd name="T55" fmla="*/ 1423887488 h 2206"/>
                <a:gd name="T56" fmla="*/ 2147483647 w 2114"/>
                <a:gd name="T57" fmla="*/ 1086186550 h 2206"/>
                <a:gd name="T58" fmla="*/ 2147483647 w 2114"/>
                <a:gd name="T59" fmla="*/ 1086186550 h 2206"/>
                <a:gd name="T60" fmla="*/ 2147483647 w 2114"/>
                <a:gd name="T61" fmla="*/ 408265313 h 2206"/>
                <a:gd name="T62" fmla="*/ 2147483647 w 2114"/>
                <a:gd name="T63" fmla="*/ 408265313 h 2206"/>
                <a:gd name="T64" fmla="*/ 1799391563 w 2114"/>
                <a:gd name="T65" fmla="*/ 1764109375 h 2206"/>
                <a:gd name="T66" fmla="*/ 1781749675 w 2114"/>
                <a:gd name="T67" fmla="*/ 1779230313 h 2206"/>
                <a:gd name="T68" fmla="*/ 1766628738 w 2114"/>
                <a:gd name="T69" fmla="*/ 1764109375 h 2206"/>
                <a:gd name="T70" fmla="*/ 1171871863 w 2114"/>
                <a:gd name="T71" fmla="*/ 627518113 h 2206"/>
                <a:gd name="T72" fmla="*/ 1222274988 w 2114"/>
                <a:gd name="T73" fmla="*/ 609877813 h 2206"/>
                <a:gd name="T74" fmla="*/ 645160000 w 2114"/>
                <a:gd name="T75" fmla="*/ 2147483647 h 2206"/>
                <a:gd name="T76" fmla="*/ 630039063 w 2114"/>
                <a:gd name="T77" fmla="*/ 2147483647 h 2206"/>
                <a:gd name="T78" fmla="*/ 612397175 w 2114"/>
                <a:gd name="T79" fmla="*/ 2147483647 h 2206"/>
                <a:gd name="T80" fmla="*/ 594756875 w 2114"/>
                <a:gd name="T81" fmla="*/ 2147483647 h 2206"/>
                <a:gd name="T82" fmla="*/ 0 w 2114"/>
                <a:gd name="T83" fmla="*/ 17640300 h 2206"/>
                <a:gd name="T84" fmla="*/ 0 w 2114"/>
                <a:gd name="T85" fmla="*/ 0 h 2206"/>
                <a:gd name="T86" fmla="*/ 17640300 w 2114"/>
                <a:gd name="T87" fmla="*/ 0 h 2206"/>
                <a:gd name="T88" fmla="*/ 35282188 w 2114"/>
                <a:gd name="T89" fmla="*/ 0 h 2206"/>
                <a:gd name="T90" fmla="*/ 52922488 w 2114"/>
                <a:gd name="T91" fmla="*/ 17640300 h 2206"/>
                <a:gd name="T92" fmla="*/ 52922488 w 2114"/>
                <a:gd name="T93" fmla="*/ 17640300 h 22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14"/>
                <a:gd name="T142" fmla="*/ 0 h 2206"/>
                <a:gd name="T143" fmla="*/ 2114 w 2114"/>
                <a:gd name="T144" fmla="*/ 2206 h 22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14" h="2206">
                  <a:moveTo>
                    <a:pt x="21" y="7"/>
                  </a:moveTo>
                  <a:lnTo>
                    <a:pt x="256" y="2193"/>
                  </a:lnTo>
                  <a:lnTo>
                    <a:pt x="236" y="2193"/>
                  </a:lnTo>
                  <a:lnTo>
                    <a:pt x="465" y="242"/>
                  </a:lnTo>
                  <a:lnTo>
                    <a:pt x="472" y="236"/>
                  </a:lnTo>
                  <a:lnTo>
                    <a:pt x="478" y="236"/>
                  </a:lnTo>
                  <a:lnTo>
                    <a:pt x="714" y="686"/>
                  </a:lnTo>
                  <a:lnTo>
                    <a:pt x="701" y="686"/>
                  </a:lnTo>
                  <a:lnTo>
                    <a:pt x="936" y="148"/>
                  </a:lnTo>
                  <a:lnTo>
                    <a:pt x="943" y="148"/>
                  </a:lnTo>
                  <a:lnTo>
                    <a:pt x="950" y="148"/>
                  </a:lnTo>
                  <a:lnTo>
                    <a:pt x="1179" y="417"/>
                  </a:lnTo>
                  <a:lnTo>
                    <a:pt x="1414" y="552"/>
                  </a:lnTo>
                  <a:lnTo>
                    <a:pt x="1643" y="727"/>
                  </a:lnTo>
                  <a:lnTo>
                    <a:pt x="1636" y="727"/>
                  </a:lnTo>
                  <a:lnTo>
                    <a:pt x="1872" y="653"/>
                  </a:lnTo>
                  <a:lnTo>
                    <a:pt x="1879" y="659"/>
                  </a:lnTo>
                  <a:lnTo>
                    <a:pt x="2114" y="1291"/>
                  </a:lnTo>
                  <a:lnTo>
                    <a:pt x="2114" y="1298"/>
                  </a:lnTo>
                  <a:lnTo>
                    <a:pt x="2101" y="1298"/>
                  </a:lnTo>
                  <a:lnTo>
                    <a:pt x="1865" y="666"/>
                  </a:lnTo>
                  <a:lnTo>
                    <a:pt x="1879" y="666"/>
                  </a:lnTo>
                  <a:lnTo>
                    <a:pt x="1643" y="740"/>
                  </a:lnTo>
                  <a:lnTo>
                    <a:pt x="1630" y="740"/>
                  </a:lnTo>
                  <a:lnTo>
                    <a:pt x="1401" y="565"/>
                  </a:lnTo>
                  <a:lnTo>
                    <a:pt x="1165" y="431"/>
                  </a:lnTo>
                  <a:lnTo>
                    <a:pt x="936" y="162"/>
                  </a:lnTo>
                  <a:lnTo>
                    <a:pt x="950" y="162"/>
                  </a:lnTo>
                  <a:lnTo>
                    <a:pt x="714" y="700"/>
                  </a:lnTo>
                  <a:lnTo>
                    <a:pt x="707" y="706"/>
                  </a:lnTo>
                  <a:lnTo>
                    <a:pt x="701" y="700"/>
                  </a:lnTo>
                  <a:lnTo>
                    <a:pt x="465" y="249"/>
                  </a:lnTo>
                  <a:lnTo>
                    <a:pt x="485" y="242"/>
                  </a:lnTo>
                  <a:lnTo>
                    <a:pt x="256" y="2193"/>
                  </a:lnTo>
                  <a:lnTo>
                    <a:pt x="250" y="2199"/>
                  </a:lnTo>
                  <a:lnTo>
                    <a:pt x="243" y="2206"/>
                  </a:lnTo>
                  <a:lnTo>
                    <a:pt x="236" y="219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D9B1B0"/>
            </a:solidFill>
            <a:ln w="11113">
              <a:solidFill>
                <a:srgbClr val="D9B1B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5850" y="1325563"/>
              <a:ext cx="3719513" cy="1238250"/>
            </a:xfrm>
            <a:custGeom>
              <a:avLst/>
              <a:gdLst>
                <a:gd name="T0" fmla="*/ 0 w 2343"/>
                <a:gd name="T1" fmla="*/ 1847275325 h 780"/>
                <a:gd name="T2" fmla="*/ 594756955 w 2343"/>
                <a:gd name="T3" fmla="*/ 133567488 h 780"/>
                <a:gd name="T4" fmla="*/ 612397257 w 2343"/>
                <a:gd name="T5" fmla="*/ 118448138 h 780"/>
                <a:gd name="T6" fmla="*/ 630039147 w 2343"/>
                <a:gd name="T7" fmla="*/ 133567488 h 780"/>
                <a:gd name="T8" fmla="*/ 1204634849 w 2343"/>
                <a:gd name="T9" fmla="*/ 1948081575 h 780"/>
                <a:gd name="T10" fmla="*/ 1171872020 w 2343"/>
                <a:gd name="T11" fmla="*/ 1930439688 h 780"/>
                <a:gd name="T12" fmla="*/ 1766630562 w 2343"/>
                <a:gd name="T13" fmla="*/ 1625501575 h 780"/>
                <a:gd name="T14" fmla="*/ 1766630562 w 2343"/>
                <a:gd name="T15" fmla="*/ 1625501575 h 780"/>
                <a:gd name="T16" fmla="*/ 2147483647 w 2343"/>
                <a:gd name="T17" fmla="*/ 168851263 h 780"/>
                <a:gd name="T18" fmla="*/ 2147483647 w 2343"/>
                <a:gd name="T19" fmla="*/ 168851263 h 780"/>
                <a:gd name="T20" fmla="*/ 2147483647 w 2343"/>
                <a:gd name="T21" fmla="*/ 186491563 h 780"/>
                <a:gd name="T22" fmla="*/ 2147483647 w 2343"/>
                <a:gd name="T23" fmla="*/ 1711186888 h 780"/>
                <a:gd name="T24" fmla="*/ 2147483647 w 2343"/>
                <a:gd name="T25" fmla="*/ 1693545000 h 780"/>
                <a:gd name="T26" fmla="*/ 2147483647 w 2343"/>
                <a:gd name="T27" fmla="*/ 574595625 h 780"/>
                <a:gd name="T28" fmla="*/ 2147483647 w 2343"/>
                <a:gd name="T29" fmla="*/ 574595625 h 780"/>
                <a:gd name="T30" fmla="*/ 2147483647 w 2343"/>
                <a:gd name="T31" fmla="*/ 287297813 h 780"/>
                <a:gd name="T32" fmla="*/ 2147483647 w 2343"/>
                <a:gd name="T33" fmla="*/ 0 h 780"/>
                <a:gd name="T34" fmla="*/ 2147483647 w 2343"/>
                <a:gd name="T35" fmla="*/ 0 h 780"/>
                <a:gd name="T36" fmla="*/ 2147483647 w 2343"/>
                <a:gd name="T37" fmla="*/ 219254388 h 780"/>
                <a:gd name="T38" fmla="*/ 2147483647 w 2343"/>
                <a:gd name="T39" fmla="*/ 506550613 h 780"/>
                <a:gd name="T40" fmla="*/ 2147483647 w 2343"/>
                <a:gd name="T41" fmla="*/ 524192500 h 780"/>
                <a:gd name="T42" fmla="*/ 2147483647 w 2343"/>
                <a:gd name="T43" fmla="*/ 541832800 h 780"/>
                <a:gd name="T44" fmla="*/ 2147483647 w 2343"/>
                <a:gd name="T45" fmla="*/ 541832800 h 780"/>
                <a:gd name="T46" fmla="*/ 2147483647 w 2343"/>
                <a:gd name="T47" fmla="*/ 541832800 h 780"/>
                <a:gd name="T48" fmla="*/ 2147483647 w 2343"/>
                <a:gd name="T49" fmla="*/ 254534988 h 780"/>
                <a:gd name="T50" fmla="*/ 2147483647 w 2343"/>
                <a:gd name="T51" fmla="*/ 32761238 h 780"/>
                <a:gd name="T52" fmla="*/ 2147483647 w 2343"/>
                <a:gd name="T53" fmla="*/ 32761238 h 780"/>
                <a:gd name="T54" fmla="*/ 2147483647 w 2343"/>
                <a:gd name="T55" fmla="*/ 320059050 h 780"/>
                <a:gd name="T56" fmla="*/ 2147483647 w 2343"/>
                <a:gd name="T57" fmla="*/ 609877813 h 780"/>
                <a:gd name="T58" fmla="*/ 2147483647 w 2343"/>
                <a:gd name="T59" fmla="*/ 609877813 h 780"/>
                <a:gd name="T60" fmla="*/ 2147483647 w 2343"/>
                <a:gd name="T61" fmla="*/ 1728827188 h 780"/>
                <a:gd name="T62" fmla="*/ 2147483647 w 2343"/>
                <a:gd name="T63" fmla="*/ 1743948125 h 780"/>
                <a:gd name="T64" fmla="*/ 2147483647 w 2343"/>
                <a:gd name="T65" fmla="*/ 1728827188 h 780"/>
                <a:gd name="T66" fmla="*/ 2147483647 w 2343"/>
                <a:gd name="T67" fmla="*/ 201612500 h 780"/>
                <a:gd name="T68" fmla="*/ 2147483647 w 2343"/>
                <a:gd name="T69" fmla="*/ 201612500 h 780"/>
                <a:gd name="T70" fmla="*/ 1799391804 w 2343"/>
                <a:gd name="T71" fmla="*/ 1660783763 h 780"/>
                <a:gd name="T72" fmla="*/ 1799391804 w 2343"/>
                <a:gd name="T73" fmla="*/ 1660783763 h 780"/>
                <a:gd name="T74" fmla="*/ 1204634849 w 2343"/>
                <a:gd name="T75" fmla="*/ 1965721875 h 780"/>
                <a:gd name="T76" fmla="*/ 1171872020 w 2343"/>
                <a:gd name="T77" fmla="*/ 1965721875 h 780"/>
                <a:gd name="T78" fmla="*/ 1171872020 w 2343"/>
                <a:gd name="T79" fmla="*/ 1965721875 h 780"/>
                <a:gd name="T80" fmla="*/ 594756955 w 2343"/>
                <a:gd name="T81" fmla="*/ 151209375 h 780"/>
                <a:gd name="T82" fmla="*/ 630039147 w 2343"/>
                <a:gd name="T83" fmla="*/ 151209375 h 780"/>
                <a:gd name="T84" fmla="*/ 35282192 w 2343"/>
                <a:gd name="T85" fmla="*/ 1862396263 h 780"/>
                <a:gd name="T86" fmla="*/ 17640302 w 2343"/>
                <a:gd name="T87" fmla="*/ 1862396263 h 780"/>
                <a:gd name="T88" fmla="*/ 0 w 2343"/>
                <a:gd name="T89" fmla="*/ 1862396263 h 780"/>
                <a:gd name="T90" fmla="*/ 0 w 2343"/>
                <a:gd name="T91" fmla="*/ 1847275325 h 780"/>
                <a:gd name="T92" fmla="*/ 0 w 2343"/>
                <a:gd name="T93" fmla="*/ 1847275325 h 7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3"/>
                <a:gd name="T142" fmla="*/ 0 h 780"/>
                <a:gd name="T143" fmla="*/ 2343 w 2343"/>
                <a:gd name="T144" fmla="*/ 780 h 78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3" h="780">
                  <a:moveTo>
                    <a:pt x="0" y="733"/>
                  </a:moveTo>
                  <a:lnTo>
                    <a:pt x="236" y="53"/>
                  </a:lnTo>
                  <a:lnTo>
                    <a:pt x="243" y="47"/>
                  </a:lnTo>
                  <a:lnTo>
                    <a:pt x="250" y="53"/>
                  </a:lnTo>
                  <a:lnTo>
                    <a:pt x="478" y="773"/>
                  </a:lnTo>
                  <a:lnTo>
                    <a:pt x="465" y="766"/>
                  </a:lnTo>
                  <a:lnTo>
                    <a:pt x="701" y="645"/>
                  </a:lnTo>
                  <a:lnTo>
                    <a:pt x="936" y="67"/>
                  </a:lnTo>
                  <a:lnTo>
                    <a:pt x="943" y="67"/>
                  </a:lnTo>
                  <a:lnTo>
                    <a:pt x="950" y="74"/>
                  </a:lnTo>
                  <a:lnTo>
                    <a:pt x="1179" y="679"/>
                  </a:lnTo>
                  <a:lnTo>
                    <a:pt x="1165" y="672"/>
                  </a:lnTo>
                  <a:lnTo>
                    <a:pt x="1401" y="228"/>
                  </a:lnTo>
                  <a:lnTo>
                    <a:pt x="1630" y="114"/>
                  </a:lnTo>
                  <a:lnTo>
                    <a:pt x="1865" y="0"/>
                  </a:lnTo>
                  <a:lnTo>
                    <a:pt x="1879" y="0"/>
                  </a:lnTo>
                  <a:lnTo>
                    <a:pt x="2114" y="87"/>
                  </a:lnTo>
                  <a:lnTo>
                    <a:pt x="2343" y="201"/>
                  </a:lnTo>
                  <a:lnTo>
                    <a:pt x="2343" y="208"/>
                  </a:lnTo>
                  <a:lnTo>
                    <a:pt x="2343" y="215"/>
                  </a:lnTo>
                  <a:lnTo>
                    <a:pt x="2330" y="215"/>
                  </a:lnTo>
                  <a:lnTo>
                    <a:pt x="2108" y="101"/>
                  </a:lnTo>
                  <a:lnTo>
                    <a:pt x="1872" y="13"/>
                  </a:lnTo>
                  <a:lnTo>
                    <a:pt x="1879" y="13"/>
                  </a:lnTo>
                  <a:lnTo>
                    <a:pt x="1643" y="127"/>
                  </a:lnTo>
                  <a:lnTo>
                    <a:pt x="1414" y="242"/>
                  </a:lnTo>
                  <a:lnTo>
                    <a:pt x="1179" y="686"/>
                  </a:lnTo>
                  <a:lnTo>
                    <a:pt x="1172" y="692"/>
                  </a:lnTo>
                  <a:lnTo>
                    <a:pt x="1165" y="686"/>
                  </a:lnTo>
                  <a:lnTo>
                    <a:pt x="936" y="80"/>
                  </a:lnTo>
                  <a:lnTo>
                    <a:pt x="950" y="80"/>
                  </a:lnTo>
                  <a:lnTo>
                    <a:pt x="714" y="659"/>
                  </a:lnTo>
                  <a:lnTo>
                    <a:pt x="478" y="780"/>
                  </a:lnTo>
                  <a:lnTo>
                    <a:pt x="465" y="780"/>
                  </a:lnTo>
                  <a:lnTo>
                    <a:pt x="236" y="60"/>
                  </a:lnTo>
                  <a:lnTo>
                    <a:pt x="250" y="60"/>
                  </a:lnTo>
                  <a:lnTo>
                    <a:pt x="14" y="739"/>
                  </a:lnTo>
                  <a:lnTo>
                    <a:pt x="7" y="739"/>
                  </a:lnTo>
                  <a:lnTo>
                    <a:pt x="0" y="739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C8D7B3"/>
            </a:solidFill>
            <a:ln w="11113">
              <a:solidFill>
                <a:srgbClr val="C8D7B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31" name="Gruppo 64"/>
            <p:cNvGrpSpPr>
              <a:grpSpLocks/>
            </p:cNvGrpSpPr>
            <p:nvPr/>
          </p:nvGrpSpPr>
          <p:grpSpPr bwMode="auto">
            <a:xfrm>
              <a:off x="1065213" y="5574011"/>
              <a:ext cx="7310959" cy="267981"/>
              <a:chOff x="1065213" y="5510213"/>
              <a:chExt cx="7310959" cy="267981"/>
            </a:xfrm>
          </p:grpSpPr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065213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1439862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9" name="Rectangle 40"/>
              <p:cNvSpPr>
                <a:spLocks noChangeArrowheads="1"/>
              </p:cNvSpPr>
              <p:nvPr/>
            </p:nvSpPr>
            <p:spPr bwMode="auto">
              <a:xfrm>
                <a:off x="1812925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0" name="Rectangle 41"/>
              <p:cNvSpPr>
                <a:spLocks noChangeArrowheads="1"/>
              </p:cNvSpPr>
              <p:nvPr/>
            </p:nvSpPr>
            <p:spPr bwMode="auto">
              <a:xfrm>
                <a:off x="2176463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4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2551112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5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2" name="Rectangle 43"/>
              <p:cNvSpPr>
                <a:spLocks noChangeArrowheads="1"/>
              </p:cNvSpPr>
              <p:nvPr/>
            </p:nvSpPr>
            <p:spPr bwMode="auto">
              <a:xfrm>
                <a:off x="2914649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6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3" name="Rectangle 44"/>
              <p:cNvSpPr>
                <a:spLocks noChangeArrowheads="1"/>
              </p:cNvSpPr>
              <p:nvPr/>
            </p:nvSpPr>
            <p:spPr bwMode="auto">
              <a:xfrm>
                <a:off x="3287714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7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4" name="Rectangle 45"/>
              <p:cNvSpPr>
                <a:spLocks noChangeArrowheads="1"/>
              </p:cNvSpPr>
              <p:nvPr/>
            </p:nvSpPr>
            <p:spPr bwMode="auto">
              <a:xfrm>
                <a:off x="3662363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8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5" name="Rectangle 46"/>
              <p:cNvSpPr>
                <a:spLocks noChangeArrowheads="1"/>
              </p:cNvSpPr>
              <p:nvPr/>
            </p:nvSpPr>
            <p:spPr bwMode="auto">
              <a:xfrm>
                <a:off x="4025900" y="5510213"/>
                <a:ext cx="160600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9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6" name="Rectangle 47"/>
              <p:cNvSpPr>
                <a:spLocks noChangeArrowheads="1"/>
              </p:cNvSpPr>
              <p:nvPr/>
            </p:nvSpPr>
            <p:spPr bwMode="auto">
              <a:xfrm>
                <a:off x="4356101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10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7" name="Rectangle 48"/>
              <p:cNvSpPr>
                <a:spLocks noChangeArrowheads="1"/>
              </p:cNvSpPr>
              <p:nvPr/>
            </p:nvSpPr>
            <p:spPr bwMode="auto">
              <a:xfrm>
                <a:off x="4719637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11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8" name="Rectangle 49"/>
              <p:cNvSpPr>
                <a:spLocks noChangeArrowheads="1"/>
              </p:cNvSpPr>
              <p:nvPr/>
            </p:nvSpPr>
            <p:spPr bwMode="auto">
              <a:xfrm>
                <a:off x="5094289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12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9" name="Rectangle 50"/>
              <p:cNvSpPr>
                <a:spLocks noChangeArrowheads="1"/>
              </p:cNvSpPr>
              <p:nvPr/>
            </p:nvSpPr>
            <p:spPr bwMode="auto">
              <a:xfrm>
                <a:off x="5468938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13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5830888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14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1" name="Rectangle 52"/>
              <p:cNvSpPr>
                <a:spLocks noChangeArrowheads="1"/>
              </p:cNvSpPr>
              <p:nvPr/>
            </p:nvSpPr>
            <p:spPr bwMode="auto">
              <a:xfrm>
                <a:off x="6205539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15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2" name="Rectangle 53"/>
              <p:cNvSpPr>
                <a:spLocks noChangeArrowheads="1"/>
              </p:cNvSpPr>
              <p:nvPr/>
            </p:nvSpPr>
            <p:spPr bwMode="auto">
              <a:xfrm>
                <a:off x="6580188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16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3" name="Rectangle 54"/>
              <p:cNvSpPr>
                <a:spLocks noChangeArrowheads="1"/>
              </p:cNvSpPr>
              <p:nvPr/>
            </p:nvSpPr>
            <p:spPr bwMode="auto">
              <a:xfrm>
                <a:off x="6943725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17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7316787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18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5" name="Rectangle 56"/>
              <p:cNvSpPr>
                <a:spLocks noChangeArrowheads="1"/>
              </p:cNvSpPr>
              <p:nvPr/>
            </p:nvSpPr>
            <p:spPr bwMode="auto">
              <a:xfrm>
                <a:off x="7680326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19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6" name="Rectangle 57"/>
              <p:cNvSpPr>
                <a:spLocks noChangeArrowheads="1"/>
              </p:cNvSpPr>
              <p:nvPr/>
            </p:nvSpPr>
            <p:spPr bwMode="auto">
              <a:xfrm>
                <a:off x="8054975" y="5510213"/>
                <a:ext cx="321197" cy="26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20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32" name="Gruppo 63"/>
            <p:cNvGrpSpPr>
              <a:grpSpLocks/>
            </p:cNvGrpSpPr>
            <p:nvPr/>
          </p:nvGrpSpPr>
          <p:grpSpPr bwMode="auto">
            <a:xfrm>
              <a:off x="387011" y="1047750"/>
              <a:ext cx="609621" cy="4620967"/>
              <a:chOff x="280681" y="1047750"/>
              <a:chExt cx="609621" cy="4620967"/>
            </a:xfrm>
          </p:grpSpPr>
          <p:sp>
            <p:nvSpPr>
              <p:cNvPr id="41" name="Rectangle 34"/>
              <p:cNvSpPr>
                <a:spLocks noChangeArrowheads="1"/>
              </p:cNvSpPr>
              <p:nvPr/>
            </p:nvSpPr>
            <p:spPr bwMode="auto">
              <a:xfrm>
                <a:off x="324197" y="5327650"/>
                <a:ext cx="508017" cy="3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chemeClr val="bg1"/>
                    </a:solidFill>
                    <a:latin typeface="Arial" charset="0"/>
                  </a:rPr>
                  <a:t>0.1</a:t>
                </a:r>
                <a:endParaRPr lang="it-IT" altLang="it-IT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450325" y="3897312"/>
                <a:ext cx="203206" cy="3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lang="it-IT" altLang="it-IT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3" name="Rectangle 36"/>
              <p:cNvSpPr>
                <a:spLocks noChangeArrowheads="1"/>
              </p:cNvSpPr>
              <p:nvPr/>
            </p:nvSpPr>
            <p:spPr bwMode="auto">
              <a:xfrm>
                <a:off x="355293" y="2478088"/>
                <a:ext cx="406412" cy="3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chemeClr val="bg1"/>
                    </a:solidFill>
                    <a:latin typeface="Arial" charset="0"/>
                  </a:rPr>
                  <a:t>10</a:t>
                </a:r>
                <a:endParaRPr lang="it-IT" altLang="it-IT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4" name="Rectangle 37"/>
              <p:cNvSpPr>
                <a:spLocks noChangeArrowheads="1"/>
              </p:cNvSpPr>
              <p:nvPr/>
            </p:nvSpPr>
            <p:spPr bwMode="auto">
              <a:xfrm>
                <a:off x="280681" y="1047750"/>
                <a:ext cx="609621" cy="3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400">
                    <a:solidFill>
                      <a:schemeClr val="bg1"/>
                    </a:solidFill>
                    <a:latin typeface="Arial" charset="0"/>
                  </a:rPr>
                  <a:t>100</a:t>
                </a:r>
                <a:endParaRPr lang="it-IT" altLang="it-IT" sz="24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5" name="Rectangle 35"/>
              <p:cNvSpPr>
                <a:spLocks noChangeArrowheads="1"/>
              </p:cNvSpPr>
              <p:nvPr/>
            </p:nvSpPr>
            <p:spPr bwMode="auto">
              <a:xfrm>
                <a:off x="560464" y="3434838"/>
                <a:ext cx="160601" cy="2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6" name="Rectangle 35"/>
              <p:cNvSpPr>
                <a:spLocks noChangeArrowheads="1"/>
              </p:cNvSpPr>
              <p:nvPr/>
            </p:nvSpPr>
            <p:spPr bwMode="auto">
              <a:xfrm>
                <a:off x="557596" y="3216321"/>
                <a:ext cx="160601" cy="2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100">
                    <a:solidFill>
                      <a:schemeClr val="bg1"/>
                    </a:solidFill>
                    <a:latin typeface="Arial" charset="0"/>
                  </a:rPr>
                  <a:t>3</a:t>
                </a:r>
                <a:endParaRPr lang="it-IT" altLang="it-IT" sz="180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cxnSp>
          <p:nvCxnSpPr>
            <p:cNvPr id="33" name="Connettore 1 32"/>
            <p:cNvCxnSpPr/>
            <p:nvPr/>
          </p:nvCxnSpPr>
          <p:spPr>
            <a:xfrm>
              <a:off x="915846" y="3311317"/>
              <a:ext cx="74175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930827" y="3548351"/>
              <a:ext cx="7415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3"/>
            <p:cNvSpPr txBox="1">
              <a:spLocks noChangeArrowheads="1"/>
            </p:cNvSpPr>
            <p:nvPr/>
          </p:nvSpPr>
          <p:spPr bwMode="auto">
            <a:xfrm>
              <a:off x="1030323" y="253237"/>
              <a:ext cx="4920863" cy="58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i="1" dirty="0" err="1" smtClean="0">
                  <a:solidFill>
                    <a:schemeClr val="bg1"/>
                  </a:solidFill>
                  <a:latin typeface="Arial" charset="0"/>
                </a:rPr>
                <a:t>Sputum</a:t>
              </a:r>
              <a:r>
                <a:rPr lang="it-IT" altLang="it-IT" sz="18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it-IT" altLang="it-IT" sz="1800" i="1" dirty="0" err="1" smtClean="0">
                  <a:solidFill>
                    <a:schemeClr val="bg1"/>
                  </a:solidFill>
                  <a:latin typeface="Arial" charset="0"/>
                </a:rPr>
                <a:t>Eosinophils</a:t>
              </a:r>
              <a:endParaRPr lang="it-IT" altLang="it-IT" sz="1800" i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Parentesi graffa chiusa 35"/>
            <p:cNvSpPr/>
            <p:nvPr/>
          </p:nvSpPr>
          <p:spPr>
            <a:xfrm>
              <a:off x="8325067" y="1081189"/>
              <a:ext cx="213071" cy="222679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7" name="Parentesi graffa chiusa 36"/>
            <p:cNvSpPr/>
            <p:nvPr/>
          </p:nvSpPr>
          <p:spPr>
            <a:xfrm>
              <a:off x="8388323" y="3317994"/>
              <a:ext cx="213071" cy="22868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8" name="CasellaDiTesto 47"/>
            <p:cNvSpPr txBox="1">
              <a:spLocks noChangeArrowheads="1"/>
            </p:cNvSpPr>
            <p:nvPr/>
          </p:nvSpPr>
          <p:spPr bwMode="auto">
            <a:xfrm>
              <a:off x="8494094" y="2010633"/>
              <a:ext cx="1216618" cy="53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i="1">
                  <a:solidFill>
                    <a:schemeClr val="bg1"/>
                  </a:solidFill>
                  <a:latin typeface="Arial" charset="0"/>
                </a:rPr>
                <a:t>87%</a:t>
              </a:r>
            </a:p>
          </p:txBody>
        </p:sp>
        <p:sp>
          <p:nvSpPr>
            <p:cNvPr id="39" name="CasellaDiTesto 48"/>
            <p:cNvSpPr txBox="1">
              <a:spLocks noChangeArrowheads="1"/>
            </p:cNvSpPr>
            <p:nvPr/>
          </p:nvSpPr>
          <p:spPr bwMode="auto">
            <a:xfrm>
              <a:off x="8551202" y="3228723"/>
              <a:ext cx="983914" cy="53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i="1">
                  <a:solidFill>
                    <a:schemeClr val="bg1"/>
                  </a:solidFill>
                  <a:latin typeface="Arial" charset="0"/>
                </a:rPr>
                <a:t>5%</a:t>
              </a: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6686550" y="2050706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bg1"/>
                </a:solidFill>
              </a:rPr>
              <a:t>Sputum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Eosinophils</a:t>
            </a:r>
            <a:endParaRPr lang="it-IT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1135340" y="573405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Dente et al, IAAI 2015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Assessment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severity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44613"/>
            <a:ext cx="8858250" cy="45640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89625"/>
            <a:ext cx="8851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CasellaDiTesto 4"/>
          <p:cNvSpPr txBox="1">
            <a:spLocks noChangeArrowheads="1"/>
          </p:cNvSpPr>
          <p:nvPr/>
        </p:nvSpPr>
        <p:spPr bwMode="auto">
          <a:xfrm>
            <a:off x="6156325" y="6453188"/>
            <a:ext cx="13811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GINA 2014 </a:t>
            </a:r>
          </a:p>
        </p:txBody>
      </p:sp>
      <p:pic>
        <p:nvPicPr>
          <p:cNvPr id="6" name="Picture 6" descr="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1938" y="1695450"/>
            <a:ext cx="8774112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3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1390</Words>
  <Application>Microsoft Office PowerPoint</Application>
  <PresentationFormat>Presentazione su schermo (4:3)</PresentationFormat>
  <Paragraphs>351</Paragraphs>
  <Slides>45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Presentazione standard di PowerPoint</vt:lpstr>
      <vt:lpstr>Presentazione standard di PowerPoint</vt:lpstr>
      <vt:lpstr>Bronchial Asthma heterogeneity in clinical presentation</vt:lpstr>
      <vt:lpstr>A new definition of asthma (GINA 2014): a heterogeneous disease</vt:lpstr>
      <vt:lpstr>Bronchial Asthma heterogeneity in clinical presentation</vt:lpstr>
      <vt:lpstr>Asthma phenotypes Eosinophilic vs non-eosinophilic asthma </vt:lpstr>
      <vt:lpstr>Presentazione standard di PowerPoint</vt:lpstr>
      <vt:lpstr>Both eosinophilic and non-eosinophilic inflammatory patterns in asthma seem fairly stable over time</vt:lpstr>
      <vt:lpstr>Assessment of asthma severity</vt:lpstr>
      <vt:lpstr>Asthma treatment: open points </vt:lpstr>
      <vt:lpstr>Presentazione standard di PowerPoint</vt:lpstr>
      <vt:lpstr>Presentazione standard di PowerPoint</vt:lpstr>
      <vt:lpstr>Randomised controlled trial if inhaled corticosteroid/fast-onset LABA reliever therapy in mild asthma</vt:lpstr>
      <vt:lpstr>New aspects of asthma management</vt:lpstr>
      <vt:lpstr>Regular treatment with ICS or combinations is the recommended  treatment in almost all treatments steps</vt:lpstr>
      <vt:lpstr>ICS/LABA combination therapy</vt:lpstr>
      <vt:lpstr>Presentazione standard di PowerPoint</vt:lpstr>
      <vt:lpstr>Efficacy and tolerability of FF/VI 184/22 (high strenght)  in asthma: drop out for lack of efficacy</vt:lpstr>
      <vt:lpstr>Role of combination therapy</vt:lpstr>
      <vt:lpstr>“Maintenance and reliever” strategy reduces asthma exacerbations, as well as or better than traditional strategies</vt:lpstr>
      <vt:lpstr>Presentazione standard di PowerPoint</vt:lpstr>
      <vt:lpstr>Presentazione standard di PowerPoint</vt:lpstr>
      <vt:lpstr>New aspects of asthma management</vt:lpstr>
      <vt:lpstr>Presentazione standard di PowerPoint</vt:lpstr>
      <vt:lpstr>Biomarker-based or symptom-based adjustement of ICS is not superior to physician-based adjustment </vt:lpstr>
      <vt:lpstr>New aspects of asthma management</vt:lpstr>
      <vt:lpstr>Presentazione standard di PowerPoint</vt:lpstr>
      <vt:lpstr>Severe asthma: heterogeneity of mechanisms</vt:lpstr>
      <vt:lpstr>Anticholinergics in asthma</vt:lpstr>
      <vt:lpstr>Presentazione standard di PowerPoint</vt:lpstr>
      <vt:lpstr>First two coprimary endopoints (FEV1)</vt:lpstr>
      <vt:lpstr>Third coprimary endopoint  (severe exacerbations)</vt:lpstr>
      <vt:lpstr>Presentazione standard di PowerPoint</vt:lpstr>
      <vt:lpstr>Triple therapy in asthma</vt:lpstr>
      <vt:lpstr>Tiotropium is effective when added to ICS in moderate asthma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Different targets for intervention on the «inflammatory cascade»</vt:lpstr>
      <vt:lpstr>Future biologic drugs in asthma</vt:lpstr>
      <vt:lpstr>New initiatives on severe asthma in Italy</vt:lpstr>
      <vt:lpstr>Main evolution in asthma guideline: «Asthma as a heterogeneous disease»</vt:lpstr>
      <vt:lpstr>Asthma:  from population-level to patient-level «personalized therapy»</vt:lpstr>
    </vt:vector>
  </TitlesOfParts>
  <Company>AIPO RICERCHE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Ricerche AIPO</dc:creator>
  <cp:lastModifiedBy>Windows User</cp:lastModifiedBy>
  <cp:revision>139</cp:revision>
  <dcterms:created xsi:type="dcterms:W3CDTF">2012-12-12T13:53:46Z</dcterms:created>
  <dcterms:modified xsi:type="dcterms:W3CDTF">2016-04-11T16:02:05Z</dcterms:modified>
</cp:coreProperties>
</file>