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78" r:id="rId3"/>
    <p:sldId id="279" r:id="rId4"/>
    <p:sldId id="280" r:id="rId5"/>
    <p:sldId id="288" r:id="rId6"/>
    <p:sldId id="286" r:id="rId7"/>
    <p:sldId id="260" r:id="rId8"/>
    <p:sldId id="262" r:id="rId9"/>
    <p:sldId id="261" r:id="rId10"/>
    <p:sldId id="263" r:id="rId11"/>
    <p:sldId id="264" r:id="rId12"/>
    <p:sldId id="285" r:id="rId13"/>
    <p:sldId id="284" r:id="rId14"/>
    <p:sldId id="268" r:id="rId15"/>
    <p:sldId id="274" r:id="rId16"/>
    <p:sldId id="275" r:id="rId17"/>
    <p:sldId id="283" r:id="rId18"/>
    <p:sldId id="273" r:id="rId19"/>
    <p:sldId id="276" r:id="rId20"/>
    <p:sldId id="269" r:id="rId21"/>
    <p:sldId id="265" r:id="rId22"/>
    <p:sldId id="267" r:id="rId23"/>
    <p:sldId id="266" r:id="rId24"/>
    <p:sldId id="281" r:id="rId25"/>
    <p:sldId id="282" r:id="rId26"/>
    <p:sldId id="259" r:id="rId27"/>
    <p:sldId id="258" r:id="rId28"/>
    <p:sldId id="270" r:id="rId29"/>
    <p:sldId id="271" r:id="rId30"/>
    <p:sldId id="272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7"/>
    <a:srgbClr val="112E50"/>
    <a:srgbClr val="0E2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34C9-D277-2E40-A2C1-502E96C34ED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6486-9D6C-404A-ABAA-1A91E5476F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2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B18A0-F923-43FE-9EC4-FE52511BB9B4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33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52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0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73D4-EB66-4CED-8BCE-A409FB6B94A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7C3D-EDF6-421E-B54A-5D8440994D6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04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93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1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19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2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76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62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0865-795E-0843-BBA4-E9A0D8875A9F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C51-6FB0-7745-82F1-E490733265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66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3"/>
          <p:cNvSpPr>
            <a:spLocks noGrp="1"/>
          </p:cNvSpPr>
          <p:nvPr>
            <p:ph type="ctrTitle"/>
          </p:nvPr>
        </p:nvSpPr>
        <p:spPr>
          <a:xfrm>
            <a:off x="685800" y="1"/>
            <a:ext cx="8012692" cy="2781300"/>
          </a:xfrm>
        </p:spPr>
        <p:txBody>
          <a:bodyPr/>
          <a:lstStyle/>
          <a:p>
            <a:r>
              <a:rPr lang="it-IT" sz="4800" dirty="0" smtClean="0">
                <a:latin typeface="Calibri" charset="0"/>
              </a:rPr>
              <a:t>Le vaccinazioni nel paziente </a:t>
            </a:r>
            <a:r>
              <a:rPr lang="it-IT" sz="4800" dirty="0" err="1" smtClean="0">
                <a:latin typeface="Calibri" charset="0"/>
              </a:rPr>
              <a:t>broncopneumopatico</a:t>
            </a:r>
            <a:r>
              <a:rPr lang="it-IT" sz="5400" dirty="0">
                <a:latin typeface="Calibri" charset="0"/>
              </a:rPr>
              <a:t/>
            </a:r>
            <a:br>
              <a:rPr lang="it-IT" sz="5400" dirty="0">
                <a:latin typeface="Calibri" charset="0"/>
              </a:rPr>
            </a:br>
            <a:endParaRPr lang="it-IT" dirty="0">
              <a:latin typeface="Calibri" charset="0"/>
            </a:endParaRPr>
          </a:p>
        </p:txBody>
      </p:sp>
      <p:sp>
        <p:nvSpPr>
          <p:cNvPr id="14338" name="Sottotitolo 4"/>
          <p:cNvSpPr>
            <a:spLocks noGrp="1"/>
          </p:cNvSpPr>
          <p:nvPr>
            <p:ph type="subTitle" idx="1"/>
          </p:nvPr>
        </p:nvSpPr>
        <p:spPr>
          <a:xfrm>
            <a:off x="1371600" y="1624892"/>
            <a:ext cx="6369050" cy="17326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98989"/>
                </a:solidFill>
                <a:latin typeface="Calibri" charset="0"/>
              </a:rPr>
              <a:t>Riccardo </a:t>
            </a:r>
            <a:r>
              <a:rPr lang="en-US" dirty="0" err="1">
                <a:solidFill>
                  <a:srgbClr val="898989"/>
                </a:solidFill>
                <a:latin typeface="Calibri" charset="0"/>
              </a:rPr>
              <a:t>Pistelli</a:t>
            </a:r>
            <a:endParaRPr lang="en-US" dirty="0">
              <a:solidFill>
                <a:srgbClr val="898989"/>
              </a:solidFill>
              <a:latin typeface="Calibri" charset="0"/>
            </a:endParaRPr>
          </a:p>
          <a:p>
            <a:r>
              <a:rPr lang="en-US" dirty="0" err="1">
                <a:solidFill>
                  <a:srgbClr val="898989"/>
                </a:solidFill>
                <a:latin typeface="Calibri" charset="0"/>
              </a:rPr>
              <a:t>Università</a:t>
            </a:r>
            <a:r>
              <a:rPr lang="en-US" dirty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898989"/>
                </a:solidFill>
                <a:latin typeface="Calibri" charset="0"/>
              </a:rPr>
              <a:t>Cattolica</a:t>
            </a:r>
            <a:r>
              <a:rPr lang="en-US" dirty="0">
                <a:solidFill>
                  <a:srgbClr val="898989"/>
                </a:solidFill>
                <a:latin typeface="Calibri" charset="0"/>
              </a:rPr>
              <a:t> - Roma</a:t>
            </a:r>
          </a:p>
        </p:txBody>
      </p:sp>
      <p:pic>
        <p:nvPicPr>
          <p:cNvPr id="14339" name="Immagine 3" descr="gemelli-foto%20policlin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68487"/>
            <a:ext cx="41370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035" y="2803441"/>
            <a:ext cx="2814108" cy="3866915"/>
          </a:xfrm>
          <a:prstGeom prst="rect">
            <a:avLst/>
          </a:prstGeom>
        </p:spPr>
      </p:pic>
      <p:sp>
        <p:nvSpPr>
          <p:cNvPr id="5" name="Triangolo rettangolo 4"/>
          <p:cNvSpPr/>
          <p:nvPr/>
        </p:nvSpPr>
        <p:spPr>
          <a:xfrm rot="16200000">
            <a:off x="6817708" y="4651922"/>
            <a:ext cx="1482214" cy="2554656"/>
          </a:xfrm>
          <a:prstGeom prst="rtTriangle">
            <a:avLst/>
          </a:prstGeom>
          <a:solidFill>
            <a:srgbClr val="112E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56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7649" y="495656"/>
            <a:ext cx="8075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</a:t>
            </a:r>
            <a:r>
              <a:rPr lang="it-IT" dirty="0" err="1"/>
              <a:t>Comput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Programs </a:t>
            </a:r>
            <a:r>
              <a:rPr lang="it-IT" dirty="0" err="1"/>
              <a:t>Biomed</a:t>
            </a:r>
            <a:r>
              <a:rPr lang="it-IT" dirty="0"/>
              <a:t>. 2013 Aug;111(2):507-11. </a:t>
            </a:r>
            <a:r>
              <a:rPr lang="it-IT" dirty="0" err="1"/>
              <a:t>doi</a:t>
            </a:r>
            <a:r>
              <a:rPr lang="it-IT" dirty="0"/>
              <a:t>:</a:t>
            </a:r>
          </a:p>
          <a:p>
            <a:r>
              <a:rPr lang="it-IT" dirty="0"/>
              <a:t>10.1016/j.cmpb.2013.05.006. </a:t>
            </a:r>
            <a:r>
              <a:rPr lang="it-IT" dirty="0" err="1"/>
              <a:t>Epub</a:t>
            </a:r>
            <a:r>
              <a:rPr lang="it-IT" dirty="0"/>
              <a:t> 2013 </a:t>
            </a:r>
            <a:r>
              <a:rPr lang="it-IT" dirty="0" err="1"/>
              <a:t>Jun</a:t>
            </a:r>
            <a:r>
              <a:rPr lang="it-IT" dirty="0"/>
              <a:t> 12.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Influenza </a:t>
            </a:r>
            <a:r>
              <a:rPr lang="it-IT" dirty="0" err="1"/>
              <a:t>vaccination</a:t>
            </a:r>
            <a:r>
              <a:rPr lang="it-IT" dirty="0"/>
              <a:t> and </a:t>
            </a:r>
            <a:r>
              <a:rPr lang="it-IT" dirty="0" err="1"/>
              <a:t>reduction</a:t>
            </a:r>
            <a:r>
              <a:rPr lang="it-IT" dirty="0"/>
              <a:t> in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among</a:t>
            </a:r>
            <a:endParaRPr lang="it-IT" dirty="0"/>
          </a:p>
          <a:p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obstructive</a:t>
            </a:r>
            <a:r>
              <a:rPr lang="it-IT" dirty="0"/>
              <a:t> </a:t>
            </a:r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elderly</a:t>
            </a:r>
            <a:r>
              <a:rPr lang="it-IT" dirty="0"/>
              <a:t>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Huang CL(1), </a:t>
            </a:r>
            <a:r>
              <a:rPr lang="it-IT" dirty="0" err="1"/>
              <a:t>Nguyen</a:t>
            </a:r>
            <a:r>
              <a:rPr lang="it-IT" dirty="0"/>
              <a:t> PA, </a:t>
            </a:r>
            <a:r>
              <a:rPr lang="it-IT" dirty="0" err="1"/>
              <a:t>Kuo</a:t>
            </a:r>
            <a:r>
              <a:rPr lang="it-IT" dirty="0"/>
              <a:t> PL, </a:t>
            </a:r>
            <a:r>
              <a:rPr lang="it-IT" dirty="0" err="1"/>
              <a:t>Iqbal</a:t>
            </a:r>
            <a:r>
              <a:rPr lang="it-IT" dirty="0"/>
              <a:t> U, </a:t>
            </a:r>
            <a:r>
              <a:rPr lang="it-IT" dirty="0" err="1"/>
              <a:t>Hsu</a:t>
            </a:r>
            <a:r>
              <a:rPr lang="it-IT" dirty="0"/>
              <a:t> YH, </a:t>
            </a:r>
            <a:r>
              <a:rPr lang="it-IT" dirty="0" err="1"/>
              <a:t>Jian</a:t>
            </a:r>
            <a:r>
              <a:rPr lang="it-IT" dirty="0"/>
              <a:t> WS.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1652" y="3281586"/>
            <a:ext cx="7981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</a:t>
            </a:r>
            <a:r>
              <a:rPr lang="it-IT" dirty="0"/>
              <a:t>Vaccine. 2014 </a:t>
            </a:r>
            <a:r>
              <a:rPr lang="it-IT" dirty="0" err="1"/>
              <a:t>Jun</a:t>
            </a:r>
            <a:r>
              <a:rPr lang="it-IT" dirty="0"/>
              <a:t> 24;32(30):3843-9. </a:t>
            </a:r>
            <a:r>
              <a:rPr lang="it-IT" dirty="0" err="1"/>
              <a:t>doi</a:t>
            </a:r>
            <a:r>
              <a:rPr lang="it-IT" dirty="0"/>
              <a:t>: 10.1016/j.vaccine.2014.04.064. </a:t>
            </a:r>
            <a:r>
              <a:rPr lang="it-IT" dirty="0" err="1"/>
              <a:t>Epub</a:t>
            </a:r>
            <a:r>
              <a:rPr lang="it-IT" dirty="0"/>
              <a:t> 2014</a:t>
            </a:r>
          </a:p>
          <a:p>
            <a:r>
              <a:rPr lang="it-IT" dirty="0" err="1"/>
              <a:t>May</a:t>
            </a:r>
            <a:r>
              <a:rPr lang="it-IT" dirty="0"/>
              <a:t> 14.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Influenza </a:t>
            </a:r>
            <a:r>
              <a:rPr lang="it-IT" dirty="0" err="1"/>
              <a:t>vaccination</a:t>
            </a:r>
            <a:r>
              <a:rPr lang="it-IT" dirty="0"/>
              <a:t> </a:t>
            </a:r>
            <a:r>
              <a:rPr lang="it-IT" dirty="0" err="1"/>
              <a:t>reduces</a:t>
            </a:r>
            <a:r>
              <a:rPr lang="it-IT" dirty="0"/>
              <a:t> </a:t>
            </a:r>
            <a:r>
              <a:rPr lang="it-IT" dirty="0" err="1"/>
              <a:t>hospitalization</a:t>
            </a:r>
            <a:r>
              <a:rPr lang="it-IT" dirty="0"/>
              <a:t> for acute </a:t>
            </a:r>
            <a:r>
              <a:rPr lang="it-IT" dirty="0" err="1"/>
              <a:t>coronary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 in</a:t>
            </a:r>
          </a:p>
          <a:p>
            <a:r>
              <a:rPr lang="it-IT" dirty="0" err="1"/>
              <a:t>elderly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obstructive</a:t>
            </a:r>
            <a:r>
              <a:rPr lang="it-IT" dirty="0"/>
              <a:t> </a:t>
            </a:r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: a </a:t>
            </a:r>
            <a:r>
              <a:rPr lang="it-IT" dirty="0" err="1"/>
              <a:t>population-based</a:t>
            </a:r>
            <a:endParaRPr lang="it-IT" dirty="0"/>
          </a:p>
          <a:p>
            <a:r>
              <a:rPr lang="it-IT" dirty="0" err="1"/>
              <a:t>cohort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.</a:t>
            </a:r>
          </a:p>
          <a:p>
            <a:r>
              <a:rPr lang="it-IT" dirty="0"/>
              <a:t> </a:t>
            </a:r>
          </a:p>
          <a:p>
            <a:r>
              <a:rPr lang="it-IT" dirty="0" err="1"/>
              <a:t>Sung</a:t>
            </a:r>
            <a:r>
              <a:rPr lang="it-IT" dirty="0"/>
              <a:t> LC(1), Chen CI(2), </a:t>
            </a:r>
            <a:r>
              <a:rPr lang="it-IT" dirty="0" err="1"/>
              <a:t>Fang</a:t>
            </a:r>
            <a:r>
              <a:rPr lang="it-IT" dirty="0"/>
              <a:t> YA(3), Lai CH(4), </a:t>
            </a:r>
            <a:r>
              <a:rPr lang="it-IT" dirty="0" err="1"/>
              <a:t>Hsu</a:t>
            </a:r>
            <a:r>
              <a:rPr lang="it-IT" dirty="0"/>
              <a:t> YP(4), </a:t>
            </a:r>
            <a:r>
              <a:rPr lang="it-IT" dirty="0" err="1"/>
              <a:t>Cheng</a:t>
            </a:r>
            <a:r>
              <a:rPr lang="it-IT" dirty="0"/>
              <a:t> TH(5), </a:t>
            </a:r>
            <a:r>
              <a:rPr lang="it-IT" dirty="0" err="1"/>
              <a:t>Miser</a:t>
            </a:r>
            <a:endParaRPr lang="it-IT" dirty="0"/>
          </a:p>
          <a:p>
            <a:r>
              <a:rPr lang="it-IT" dirty="0"/>
              <a:t>JS(6), </a:t>
            </a:r>
            <a:r>
              <a:rPr lang="it-IT" dirty="0" err="1"/>
              <a:t>Liu</a:t>
            </a:r>
            <a:r>
              <a:rPr lang="it-IT" dirty="0"/>
              <a:t> JC(7).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844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5" y="1886581"/>
            <a:ext cx="8520157" cy="260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3" y="5149554"/>
            <a:ext cx="8505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3107" y="5759154"/>
            <a:ext cx="48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/>
              <a:t>Circulation</a:t>
            </a:r>
            <a:r>
              <a:rPr lang="it-IT" b="1" dirty="0"/>
              <a:t>. 2012;125:773-781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9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fluenza e A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160408"/>
            <a:ext cx="6492321" cy="57019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4266" y="6025451"/>
            <a:ext cx="62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Barnes</a:t>
            </a:r>
            <a:r>
              <a:rPr lang="it-IT" dirty="0" smtClean="0"/>
              <a:t> M et al. </a:t>
            </a:r>
            <a:r>
              <a:rPr lang="it-IT" dirty="0" err="1" smtClean="0"/>
              <a:t>Heart</a:t>
            </a:r>
            <a:r>
              <a:rPr lang="it-IT" dirty="0" smtClean="0"/>
              <a:t>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73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tective effect with A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" y="322969"/>
            <a:ext cx="7425348" cy="57142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6101" y="6297568"/>
            <a:ext cx="440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Barnes</a:t>
            </a:r>
            <a:r>
              <a:rPr lang="it-IT" dirty="0" smtClean="0"/>
              <a:t> M et al. </a:t>
            </a:r>
            <a:r>
              <a:rPr lang="it-IT" dirty="0" err="1" smtClean="0"/>
              <a:t>Hearth</a:t>
            </a:r>
            <a:r>
              <a:rPr lang="it-IT" dirty="0"/>
              <a:t> </a:t>
            </a:r>
            <a:r>
              <a:rPr lang="it-IT" dirty="0" smtClean="0"/>
              <a:t>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17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9" y="334392"/>
            <a:ext cx="8780726" cy="156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4909" y="2238998"/>
            <a:ext cx="8310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Che cos’è l’influenza?</a:t>
            </a:r>
          </a:p>
          <a:p>
            <a:r>
              <a:rPr lang="it-IT" dirty="0"/>
              <a:t>L'influenza è una malattia provocata da virus (virus influenzali) che infettano le vie aeree (naso, gola, polmoni). Spesso vengono impropriamente etichettate come "influenza" diverse affezioni delle prime </a:t>
            </a:r>
            <a:r>
              <a:rPr lang="it-IT" dirty="0" smtClean="0"/>
              <a:t>vie respiratorie</a:t>
            </a:r>
            <a:r>
              <a:rPr lang="it-IT" dirty="0"/>
              <a:t>, sia di natura batterica che virale, che possono presentarsi con sintomi molto simili. Nello stesso periodo dell'anno in cui la circolazione dei virus influenzali è massima (in Italia solitamente in</a:t>
            </a:r>
          </a:p>
          <a:p>
            <a:r>
              <a:rPr lang="it-IT" dirty="0"/>
              <a:t>autunno‐inverno) possono contemporaneamente circolare molti altri virus che provocano affezioni del tutto indistinguibili, dal punto di vista clinico, dall'influenza (Adenovirus, </a:t>
            </a:r>
            <a:r>
              <a:rPr lang="it-IT" dirty="0" err="1"/>
              <a:t>Rhinovirus</a:t>
            </a:r>
            <a:r>
              <a:rPr lang="it-IT" dirty="0"/>
              <a:t>, virus </a:t>
            </a:r>
            <a:r>
              <a:rPr lang="it-IT" dirty="0" smtClean="0"/>
              <a:t>sinciziale respiratorio </a:t>
            </a:r>
            <a:r>
              <a:rPr lang="it-IT" dirty="0"/>
              <a:t>etc.).</a:t>
            </a:r>
          </a:p>
          <a:p>
            <a:r>
              <a:rPr lang="it-IT" dirty="0">
                <a:solidFill>
                  <a:srgbClr val="FF0000"/>
                </a:solidFill>
              </a:rPr>
              <a:t>La vaccinazione costituisce la principale misura di prevenzione.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10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13" y="349997"/>
            <a:ext cx="4255539" cy="60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4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19213"/>
            <a:ext cx="84010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0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5656" y="666573"/>
            <a:ext cx="835778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 vaccini disponibili in Italia sono tutti inattivati* e quindi non contengono particelle virali intere attive e sono classificabili nei seguenti tipi: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vaccino split, contenente virus influenzali frammentati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vaccino a </a:t>
            </a:r>
            <a:r>
              <a:rPr lang="it-IT" sz="1400" dirty="0" err="1"/>
              <a:t>subunità</a:t>
            </a:r>
            <a:r>
              <a:rPr lang="it-IT" sz="1400" dirty="0"/>
              <a:t>, contenente solo gli antigeni di superficie, </a:t>
            </a:r>
            <a:r>
              <a:rPr lang="it-IT" sz="1400" dirty="0" err="1"/>
              <a:t>emoagglutinina</a:t>
            </a:r>
            <a:r>
              <a:rPr lang="it-IT" sz="1400" dirty="0"/>
              <a:t> e </a:t>
            </a:r>
            <a:r>
              <a:rPr lang="it-IT" sz="1400" dirty="0" err="1"/>
              <a:t>neuraminidasi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vaccino adiuvato, contenente gli antigeni di superficie emulsionati ad adiuvante oleoso metabolizzabile (MF59)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vaccino intradermico, è un vaccino split, confezionato in una siringa particolare che consente di inoculare nel derma la dose di 15 </a:t>
            </a:r>
            <a:r>
              <a:rPr lang="it-IT" sz="1400" dirty="0" err="1"/>
              <a:t>μg</a:t>
            </a:r>
            <a:r>
              <a:rPr lang="it-IT" sz="1400" dirty="0"/>
              <a:t>/ceppo concentrata in 0,1 ml di volume.</a:t>
            </a:r>
          </a:p>
          <a:p>
            <a:endParaRPr lang="it-IT" sz="1400" dirty="0" smtClean="0"/>
          </a:p>
          <a:p>
            <a:r>
              <a:rPr lang="it-IT" sz="1400" dirty="0" smtClean="0"/>
              <a:t>Dal </a:t>
            </a:r>
            <a:r>
              <a:rPr lang="it-IT" sz="1400" dirty="0"/>
              <a:t>2014 è disponibile in commercio in Italia un vaccino quadrivalente split indicato </a:t>
            </a:r>
            <a:r>
              <a:rPr lang="it-IT" sz="1400" dirty="0" smtClean="0"/>
              <a:t>per l’immunizzazione </a:t>
            </a:r>
            <a:r>
              <a:rPr lang="it-IT" sz="1400" dirty="0"/>
              <a:t>degli adulti e dei bambini dai 3 anni di età, per la prevenzione della influenza </a:t>
            </a:r>
            <a:r>
              <a:rPr lang="it-IT" sz="1400" dirty="0" smtClean="0"/>
              <a:t>causata dai </a:t>
            </a:r>
            <a:r>
              <a:rPr lang="it-IT" sz="1400" dirty="0"/>
              <a:t>due sottotipi di virus influenzale A e da due di tipo B.</a:t>
            </a:r>
          </a:p>
          <a:p>
            <a:endParaRPr lang="it-IT" sz="1400" dirty="0" smtClean="0"/>
          </a:p>
          <a:p>
            <a:r>
              <a:rPr lang="it-IT" sz="1400" dirty="0" smtClean="0"/>
              <a:t>I </a:t>
            </a:r>
            <a:r>
              <a:rPr lang="it-IT" sz="1400" dirty="0"/>
              <a:t>vaccini stagionali adiuvati con MF59 sono autorizzati, al momento, per l’immunizzazione dei soggetti di età ≥64 anni. La funzione degli adiuvanti è quella di potenziare la risposta </a:t>
            </a:r>
            <a:r>
              <a:rPr lang="it-IT" sz="1400" dirty="0" smtClean="0"/>
              <a:t>immunitaria alla </a:t>
            </a:r>
            <a:r>
              <a:rPr lang="it-IT" sz="1400" dirty="0"/>
              <a:t>vaccinazione; per questo trovano particolare indicazione per l’immunizzazione dei soggetti anziani e di quelli poco rispondenti.</a:t>
            </a:r>
          </a:p>
          <a:p>
            <a:endParaRPr lang="it-IT" sz="1400" dirty="0" smtClean="0"/>
          </a:p>
          <a:p>
            <a:r>
              <a:rPr lang="it-IT" sz="1400" dirty="0" smtClean="0"/>
              <a:t>Il </a:t>
            </a:r>
            <a:r>
              <a:rPr lang="it-IT" sz="1400" dirty="0"/>
              <a:t>vaccino intradermico sfrutta i particolari meccanismi immunitari che si attivano nel derma e potenziano la risposta immunitaria anche nei </a:t>
            </a:r>
            <a:r>
              <a:rPr lang="it-IT" sz="1400" dirty="0" err="1"/>
              <a:t>pauci</a:t>
            </a:r>
            <a:r>
              <a:rPr lang="it-IT" sz="1400" dirty="0"/>
              <a:t>‐rispondenti alla </a:t>
            </a:r>
            <a:r>
              <a:rPr lang="it-IT" sz="1400" dirty="0" smtClean="0"/>
              <a:t>somministrazione intramuscolare</a:t>
            </a:r>
            <a:r>
              <a:rPr lang="it-IT" sz="1400" dirty="0"/>
              <a:t>.</a:t>
            </a:r>
          </a:p>
          <a:p>
            <a:endParaRPr lang="it-IT" sz="1400" dirty="0" smtClean="0"/>
          </a:p>
          <a:p>
            <a:r>
              <a:rPr lang="it-IT" sz="1400" dirty="0" smtClean="0"/>
              <a:t>È</a:t>
            </a:r>
            <a:r>
              <a:rPr lang="it-IT" sz="1400" dirty="0"/>
              <a:t>, inoltre, disponibile in commercio un vaccino inattivato prodotto in colture cellulari</a:t>
            </a:r>
            <a:r>
              <a:rPr lang="it-IT" sz="1400" dirty="0" smtClean="0"/>
              <a:t>.</a:t>
            </a:r>
          </a:p>
          <a:p>
            <a:endParaRPr lang="it-IT" sz="1400" dirty="0"/>
          </a:p>
          <a:p>
            <a:r>
              <a:rPr lang="it-IT" sz="1400" dirty="0"/>
              <a:t>* </a:t>
            </a:r>
            <a:r>
              <a:rPr lang="it-IT" sz="1400" i="1" dirty="0"/>
              <a:t>ad eccezione di un vaccino antinfluenzale costituito da virus vivi attenuati, da somministrare per via nasale (nome commerciale </a:t>
            </a:r>
            <a:r>
              <a:rPr lang="it-IT" sz="1400" i="1" dirty="0" err="1"/>
              <a:t>Fluenz</a:t>
            </a:r>
            <a:r>
              <a:rPr lang="it-IT" sz="1400" i="1" dirty="0"/>
              <a:t>), autorizzato al commercio in Italia.</a:t>
            </a:r>
          </a:p>
          <a:p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54437" y="264920"/>
            <a:ext cx="578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 vaccini antinfluenzali disponibili in Italia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6454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5" y="334311"/>
            <a:ext cx="5336849" cy="362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8" y="4127619"/>
            <a:ext cx="7776673" cy="25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94049" y="905854"/>
            <a:ext cx="287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vaccini </a:t>
            </a:r>
            <a:r>
              <a:rPr lang="it-IT" b="1" dirty="0" err="1" smtClean="0"/>
              <a:t>antipneumococco</a:t>
            </a:r>
            <a:r>
              <a:rPr lang="it-IT" b="1" dirty="0" smtClean="0"/>
              <a:t> disponibili in Italia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086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9301" y="991313"/>
            <a:ext cx="7751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</a:t>
            </a:r>
            <a:r>
              <a:rPr lang="it-IT" dirty="0" smtClean="0"/>
              <a:t>uando </a:t>
            </a:r>
            <a:r>
              <a:rPr lang="it-IT" dirty="0"/>
              <a:t>somministrato da solo o per primo in un’eventuale schedula sequenziale, in adulti &gt;50 anni, PCV13 può dare i </a:t>
            </a:r>
            <a:r>
              <a:rPr lang="it-IT" dirty="0" smtClean="0"/>
              <a:t>mi</a:t>
            </a:r>
            <a:r>
              <a:rPr lang="it-IT" dirty="0"/>
              <a:t>gliori vantaggi immunologici derivanti dal </a:t>
            </a:r>
            <a:r>
              <a:rPr lang="it-IT" dirty="0" err="1" smtClean="0"/>
              <a:t>fattodi</a:t>
            </a:r>
            <a:r>
              <a:rPr lang="it-IT" dirty="0" smtClean="0"/>
              <a:t> </a:t>
            </a:r>
            <a:r>
              <a:rPr lang="it-IT" dirty="0"/>
              <a:t>essere un vaccino </a:t>
            </a:r>
            <a:r>
              <a:rPr lang="it-IT" dirty="0" smtClean="0"/>
              <a:t>coniugato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capacità di </a:t>
            </a:r>
            <a:r>
              <a:rPr lang="it-IT" i="1" dirty="0" err="1"/>
              <a:t>priming</a:t>
            </a:r>
            <a:r>
              <a:rPr lang="it-IT" i="1" dirty="0"/>
              <a:t> </a:t>
            </a:r>
            <a:r>
              <a:rPr lang="it-IT" dirty="0"/>
              <a:t>pone PCV13 come </a:t>
            </a:r>
            <a:r>
              <a:rPr lang="it-IT" dirty="0" smtClean="0"/>
              <a:t>nuova opportunità </a:t>
            </a:r>
            <a:r>
              <a:rPr lang="it-IT" dirty="0"/>
              <a:t>per soggetti che siano stati </a:t>
            </a:r>
            <a:r>
              <a:rPr lang="it-IT" dirty="0" smtClean="0"/>
              <a:t>vaccinati in </a:t>
            </a:r>
            <a:r>
              <a:rPr lang="it-IT" dirty="0"/>
              <a:t>precedenza con </a:t>
            </a:r>
            <a:r>
              <a:rPr lang="it-IT" dirty="0" smtClean="0"/>
              <a:t>PPV23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particolare, PCV13 può essere </a:t>
            </a:r>
            <a:r>
              <a:rPr lang="it-IT" dirty="0" smtClean="0"/>
              <a:t>raccomandato per adulti ≥50 anni indipendentemente dalla loro </a:t>
            </a:r>
            <a:r>
              <a:rPr lang="it-IT" dirty="0"/>
              <a:t>storia vaccinale</a:t>
            </a:r>
            <a:r>
              <a:rPr lang="it-IT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adulti naïve per il vaccino </a:t>
            </a:r>
            <a:r>
              <a:rPr lang="it-IT" dirty="0" smtClean="0"/>
              <a:t>PPV23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adulti precedentemente vaccinati (&gt;</a:t>
            </a:r>
            <a:r>
              <a:rPr lang="it-IT" dirty="0" smtClean="0"/>
              <a:t>1anno) con </a:t>
            </a:r>
            <a:r>
              <a:rPr lang="it-IT" dirty="0"/>
              <a:t>PPV23</a:t>
            </a:r>
            <a:r>
              <a:rPr lang="it-IT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adulti di cui non è nota la storia vaccinale</a:t>
            </a:r>
            <a:r>
              <a:rPr lang="it-IT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Una dose di PPV dovrebbe eventualmente </a:t>
            </a:r>
            <a:r>
              <a:rPr lang="it-IT" dirty="0" smtClean="0"/>
              <a:t>seguire, e </a:t>
            </a:r>
            <a:r>
              <a:rPr lang="it-IT" dirty="0"/>
              <a:t>mai precedere, quella di PCV13. Tale </a:t>
            </a:r>
            <a:r>
              <a:rPr lang="it-IT" dirty="0" smtClean="0"/>
              <a:t>sequenzialità non </a:t>
            </a:r>
            <a:r>
              <a:rPr lang="it-IT" dirty="0"/>
              <a:t>dovrebbe essere inferiore a 8 </a:t>
            </a:r>
            <a:r>
              <a:rPr lang="it-IT" dirty="0" smtClean="0"/>
              <a:t>settimane nei </a:t>
            </a:r>
            <a:r>
              <a:rPr lang="it-IT" dirty="0"/>
              <a:t>soggetti a rischio (negli studi registrativi </a:t>
            </a:r>
            <a:r>
              <a:rPr lang="it-IT" dirty="0" smtClean="0"/>
              <a:t>dell’adulto i </a:t>
            </a:r>
            <a:r>
              <a:rPr lang="it-IT" dirty="0"/>
              <a:t>dati sono peraltro relativi a un anno </a:t>
            </a:r>
            <a:r>
              <a:rPr lang="it-IT" dirty="0" smtClean="0"/>
              <a:t>tra le </a:t>
            </a:r>
            <a:r>
              <a:rPr lang="it-IT" dirty="0"/>
              <a:t>dosi).</a:t>
            </a: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777667" y="307649"/>
            <a:ext cx="719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Raccomandazioni per la somministrazione di PCV13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50679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it-IT" altLang="it-IT" sz="2800" smtClean="0"/>
              <a:t>Vaccinazione antinfluenzale e rischio di ospedalizzazione negli anziani</a:t>
            </a:r>
            <a:br>
              <a:rPr lang="it-IT" altLang="it-IT" sz="2800" smtClean="0"/>
            </a:br>
            <a:r>
              <a:rPr lang="it-IT" altLang="it-IT" sz="2800" smtClean="0"/>
              <a:t>Ann Intern Med 1995</a:t>
            </a:r>
          </a:p>
        </p:txBody>
      </p:sp>
      <p:sp>
        <p:nvSpPr>
          <p:cNvPr id="54275" name="Rectangle 3"/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54276" name="Picture 4" descr="pal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02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2" y="273422"/>
            <a:ext cx="4676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7542" y="1333144"/>
            <a:ext cx="811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Prevention and Control of Seasonal Influenza with Vaccines: Recommendations of the Advisory Committee </a:t>
            </a:r>
            <a:r>
              <a:rPr lang="en-US" dirty="0" smtClean="0"/>
              <a:t>on </a:t>
            </a:r>
            <a:r>
              <a:rPr lang="it-IT" dirty="0" err="1" smtClean="0"/>
              <a:t>Immunization</a:t>
            </a:r>
            <a:r>
              <a:rPr lang="it-IT" dirty="0" smtClean="0"/>
              <a:t> </a:t>
            </a:r>
            <a:r>
              <a:rPr lang="it-IT" dirty="0" err="1"/>
              <a:t>Practices</a:t>
            </a:r>
            <a:r>
              <a:rPr lang="it-IT" dirty="0"/>
              <a:t> — </a:t>
            </a:r>
            <a:r>
              <a:rPr lang="it-IT" dirty="0" err="1"/>
              <a:t>United</a:t>
            </a:r>
            <a:r>
              <a:rPr lang="it-IT" dirty="0"/>
              <a:t> </a:t>
            </a:r>
            <a:r>
              <a:rPr lang="it-IT" dirty="0" err="1"/>
              <a:t>States</a:t>
            </a:r>
            <a:r>
              <a:rPr lang="it-IT" dirty="0" smtClean="0"/>
              <a:t>, 2015-2016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6930" y="1979475"/>
            <a:ext cx="80159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SUMMARY</a:t>
            </a:r>
          </a:p>
          <a:p>
            <a:r>
              <a:rPr lang="en-US" sz="1400" i="1" dirty="0"/>
              <a:t>This report updates the 2012 recommendations by CDC's Advisory Committee on Immunization Practices (ACIP) regarding the use of influenza vaccines for the prevention and control </a:t>
            </a:r>
            <a:r>
              <a:rPr lang="en-US" sz="1400" i="1" dirty="0" smtClean="0"/>
              <a:t>of seasonal </a:t>
            </a:r>
            <a:r>
              <a:rPr lang="en-US" sz="1400" i="1" dirty="0"/>
              <a:t>influenza (CDC. Prevention and control of influenza with vaccines: recommendations of the Advisory Committee on Immunization Practices [ACIP]. MMWR 2012;61:613–8</a:t>
            </a:r>
            <a:r>
              <a:rPr lang="en-US" sz="1400" i="1" dirty="0" smtClean="0"/>
              <a:t>).</a:t>
            </a:r>
          </a:p>
          <a:p>
            <a:r>
              <a:rPr lang="en-US" i="1" dirty="0">
                <a:solidFill>
                  <a:srgbClr val="FF0000"/>
                </a:solidFill>
              </a:rPr>
              <a:t>Routine annual influenza vaccination is recommended for all persons aged ≥6 months</a:t>
            </a:r>
            <a:r>
              <a:rPr lang="en-US" sz="1400" i="1" dirty="0"/>
              <a:t>. For the 2013–14 influenza season, it is expected that trivalent live attenuated influenza </a:t>
            </a:r>
            <a:r>
              <a:rPr lang="en-US" sz="1400" i="1" dirty="0" smtClean="0"/>
              <a:t>vaccine (LAIV3</a:t>
            </a:r>
            <a:r>
              <a:rPr lang="en-US" sz="1400" i="1" dirty="0"/>
              <a:t>) will be replaced by a </a:t>
            </a:r>
            <a:r>
              <a:rPr lang="en-US" sz="1400" i="1" dirty="0" err="1"/>
              <a:t>quadrivalent</a:t>
            </a:r>
            <a:r>
              <a:rPr lang="en-US" sz="1400" i="1" dirty="0"/>
              <a:t> LAIV formulation (LAIV4). Inactivated influenza vaccines (IIVs) will be available in both trivalent (IIV3) and </a:t>
            </a:r>
            <a:r>
              <a:rPr lang="en-US" sz="1400" i="1" dirty="0" err="1"/>
              <a:t>quadrivalent</a:t>
            </a:r>
            <a:r>
              <a:rPr lang="en-US" sz="1400" i="1" dirty="0"/>
              <a:t> (IIV4) formulations.</a:t>
            </a:r>
          </a:p>
          <a:p>
            <a:r>
              <a:rPr lang="en-US" sz="1400" i="1" dirty="0"/>
              <a:t>Vaccine virus strains included in the 2013–14 U.S. trivalent influenza vaccines will be an A/California/7/2009 (H1N1)–like virus, an H3N2 virus antigenically like the </a:t>
            </a:r>
            <a:r>
              <a:rPr lang="en-US" sz="1400" i="1" dirty="0" err="1" smtClean="0"/>
              <a:t>cellpropagated</a:t>
            </a:r>
            <a:r>
              <a:rPr lang="en-US" sz="1400" i="1" dirty="0"/>
              <a:t> </a:t>
            </a:r>
            <a:r>
              <a:rPr lang="it-IT" sz="1400" i="1" dirty="0" err="1" smtClean="0"/>
              <a:t>prototype</a:t>
            </a:r>
            <a:r>
              <a:rPr lang="it-IT" sz="1400" i="1" dirty="0" smtClean="0"/>
              <a:t> </a:t>
            </a:r>
            <a:r>
              <a:rPr lang="it-IT" sz="1400" i="1" dirty="0"/>
              <a:t>virus A/Victoria/361/2011, and a B/Massachusetts/2/2012–</a:t>
            </a:r>
            <a:r>
              <a:rPr lang="it-IT" sz="1400" i="1" dirty="0" err="1"/>
              <a:t>like</a:t>
            </a:r>
            <a:r>
              <a:rPr lang="it-IT" sz="1400" i="1" dirty="0"/>
              <a:t> virus. </a:t>
            </a:r>
            <a:r>
              <a:rPr lang="it-IT" sz="1400" i="1" dirty="0" err="1"/>
              <a:t>Quadrivalent</a:t>
            </a:r>
            <a:r>
              <a:rPr lang="it-IT" sz="1400" i="1" dirty="0"/>
              <a:t> </a:t>
            </a:r>
            <a:r>
              <a:rPr lang="it-IT" sz="1400" i="1" dirty="0" err="1"/>
              <a:t>vaccines</a:t>
            </a:r>
            <a:r>
              <a:rPr lang="it-IT" sz="1400" i="1" dirty="0"/>
              <a:t> </a:t>
            </a:r>
            <a:r>
              <a:rPr lang="it-IT" sz="1400" i="1" dirty="0" err="1"/>
              <a:t>will</a:t>
            </a:r>
            <a:r>
              <a:rPr lang="it-IT" sz="1400" i="1" dirty="0"/>
              <a:t> include an </a:t>
            </a:r>
            <a:r>
              <a:rPr lang="it-IT" sz="1400" i="1" dirty="0" err="1"/>
              <a:t>additional</a:t>
            </a:r>
            <a:r>
              <a:rPr lang="it-IT" sz="1400" i="1" dirty="0"/>
              <a:t> influenza B virus </a:t>
            </a:r>
            <a:r>
              <a:rPr lang="it-IT" sz="1400" i="1" dirty="0" err="1"/>
              <a:t>strain</a:t>
            </a:r>
            <a:r>
              <a:rPr lang="it-IT" sz="1400" i="1" dirty="0"/>
              <a:t>, a </a:t>
            </a:r>
            <a:r>
              <a:rPr lang="it-IT" sz="1400" i="1" dirty="0" smtClean="0"/>
              <a:t>B/Brisbane/60/2008–</a:t>
            </a:r>
            <a:r>
              <a:rPr lang="it-IT" sz="1400" i="1" dirty="0" err="1" smtClean="0"/>
              <a:t>like</a:t>
            </a:r>
            <a:r>
              <a:rPr lang="it-IT" sz="1400" i="1" dirty="0"/>
              <a:t> </a:t>
            </a:r>
            <a:r>
              <a:rPr lang="en-US" sz="1400" i="1" dirty="0" smtClean="0"/>
              <a:t>virus</a:t>
            </a:r>
            <a:r>
              <a:rPr lang="en-US" sz="1400" i="1" dirty="0"/>
              <a:t>, intended to ensure that both influenza B virus antigenic lineages (Victoria and Yamagata) are included in the vaccine. This report describes recently approved vaccines, </a:t>
            </a:r>
            <a:r>
              <a:rPr lang="en-US" sz="1400" i="1" dirty="0" smtClean="0"/>
              <a:t>including </a:t>
            </a:r>
            <a:r>
              <a:rPr lang="it-IT" sz="1400" i="1" dirty="0" smtClean="0"/>
              <a:t>LAIV4</a:t>
            </a:r>
            <a:r>
              <a:rPr lang="it-IT" sz="1400" i="1" dirty="0"/>
              <a:t>, IIV4, </a:t>
            </a:r>
            <a:r>
              <a:rPr lang="it-IT" sz="1400" i="1" dirty="0" err="1"/>
              <a:t>trivalent</a:t>
            </a:r>
            <a:r>
              <a:rPr lang="it-IT" sz="1400" i="1" dirty="0"/>
              <a:t> </a:t>
            </a:r>
            <a:r>
              <a:rPr lang="it-IT" sz="1400" i="1" dirty="0" err="1"/>
              <a:t>cell</a:t>
            </a:r>
            <a:r>
              <a:rPr lang="it-IT" sz="1400" i="1" dirty="0"/>
              <a:t> </a:t>
            </a:r>
            <a:r>
              <a:rPr lang="it-IT" sz="1400" i="1" dirty="0" err="1" smtClean="0"/>
              <a:t>culturebased</a:t>
            </a:r>
            <a:r>
              <a:rPr lang="it-IT" sz="1400" i="1" dirty="0"/>
              <a:t> </a:t>
            </a:r>
            <a:r>
              <a:rPr lang="en-US" sz="1400" i="1" dirty="0" smtClean="0"/>
              <a:t>inactivated </a:t>
            </a:r>
            <a:r>
              <a:rPr lang="en-US" sz="1400" i="1" dirty="0"/>
              <a:t>influenza vaccine (ccIIV3), and trivalent recombinant influenza vaccine (RIV3). No preferential recommendation is made for </a:t>
            </a:r>
            <a:r>
              <a:rPr lang="en-US" sz="1400" i="1" dirty="0" smtClean="0"/>
              <a:t>one influenza </a:t>
            </a:r>
            <a:r>
              <a:rPr lang="en-US" sz="1400" i="1" dirty="0"/>
              <a:t>vaccine product over another for persons for whom more than one product is otherwise appropriate. This information is intended for vaccination providers, </a:t>
            </a:r>
            <a:r>
              <a:rPr lang="en-US" sz="1400" i="1" dirty="0" smtClean="0"/>
              <a:t>immunization program </a:t>
            </a:r>
            <a:r>
              <a:rPr lang="en-US" sz="1400" i="1" dirty="0"/>
              <a:t>personnel, and public health personnel. These recommendations and other information are available at CDC's influenza website (http://www.cdc.gov/flu); any updates also </a:t>
            </a:r>
            <a:r>
              <a:rPr lang="en-US" sz="1400" i="1" dirty="0" smtClean="0"/>
              <a:t>will be </a:t>
            </a:r>
            <a:r>
              <a:rPr lang="en-US" sz="1400" i="1" dirty="0"/>
              <a:t>found at this website. Vaccination and healthcare</a:t>
            </a:r>
          </a:p>
          <a:p>
            <a:r>
              <a:rPr lang="en-US" sz="1400" i="1" dirty="0"/>
              <a:t>providers should check the CDC influenza website periodically for additional information.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398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3286" y="538385"/>
            <a:ext cx="84261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Should Patients With COPD Be Vaccinated?</a:t>
            </a:r>
          </a:p>
          <a:p>
            <a:r>
              <a:rPr lang="it-IT" sz="1200" dirty="0" err="1"/>
              <a:t>Pinar</a:t>
            </a:r>
            <a:r>
              <a:rPr lang="it-IT" sz="1200" dirty="0"/>
              <a:t> </a:t>
            </a:r>
            <a:r>
              <a:rPr lang="it-IT" sz="1200" dirty="0" err="1"/>
              <a:t>Cimen</a:t>
            </a:r>
            <a:r>
              <a:rPr lang="it-IT" sz="1200" dirty="0"/>
              <a:t> MD, </a:t>
            </a:r>
            <a:r>
              <a:rPr lang="it-IT" sz="1200" dirty="0" err="1"/>
              <a:t>Mehmet</a:t>
            </a:r>
            <a:r>
              <a:rPr lang="it-IT" sz="1200" dirty="0"/>
              <a:t> </a:t>
            </a:r>
            <a:r>
              <a:rPr lang="it-IT" sz="1200" dirty="0" err="1"/>
              <a:t>Unlu</a:t>
            </a:r>
            <a:r>
              <a:rPr lang="it-IT" sz="1200" dirty="0"/>
              <a:t> MD, </a:t>
            </a:r>
            <a:r>
              <a:rPr lang="it-IT" sz="1200" dirty="0" err="1"/>
              <a:t>Cenk</a:t>
            </a:r>
            <a:r>
              <a:rPr lang="it-IT" sz="1200" dirty="0"/>
              <a:t> </a:t>
            </a:r>
            <a:r>
              <a:rPr lang="it-IT" sz="1200" dirty="0" err="1"/>
              <a:t>Kirakli</a:t>
            </a:r>
            <a:r>
              <a:rPr lang="it-IT" sz="1200" dirty="0"/>
              <a:t> MD, </a:t>
            </a:r>
            <a:r>
              <a:rPr lang="it-IT" sz="1200" dirty="0" err="1"/>
              <a:t>Nuran</a:t>
            </a:r>
            <a:r>
              <a:rPr lang="it-IT" sz="1200" dirty="0"/>
              <a:t> </a:t>
            </a:r>
            <a:r>
              <a:rPr lang="it-IT" sz="1200" dirty="0" err="1"/>
              <a:t>Katgi</a:t>
            </a:r>
            <a:r>
              <a:rPr lang="it-IT" sz="1200" dirty="0"/>
              <a:t> MD,</a:t>
            </a:r>
          </a:p>
          <a:p>
            <a:r>
              <a:rPr lang="it-IT" sz="1200" dirty="0"/>
              <a:t>Fatma </a:t>
            </a:r>
            <a:r>
              <a:rPr lang="it-IT" sz="1200" dirty="0" err="1"/>
              <a:t>Demirci</a:t>
            </a:r>
            <a:r>
              <a:rPr lang="it-IT" sz="1200" dirty="0"/>
              <a:t> </a:t>
            </a:r>
            <a:r>
              <a:rPr lang="it-IT" sz="1200" dirty="0" err="1"/>
              <a:t>Ucsular</a:t>
            </a:r>
            <a:r>
              <a:rPr lang="it-IT" sz="1200" dirty="0"/>
              <a:t> MD, </a:t>
            </a:r>
            <a:r>
              <a:rPr lang="it-IT" sz="1200" dirty="0" err="1"/>
              <a:t>Aysu</a:t>
            </a:r>
            <a:r>
              <a:rPr lang="it-IT" sz="1200" dirty="0"/>
              <a:t> </a:t>
            </a:r>
            <a:r>
              <a:rPr lang="it-IT" sz="1200" dirty="0" err="1"/>
              <a:t>Ayranci</a:t>
            </a:r>
            <a:r>
              <a:rPr lang="it-IT" sz="1200" dirty="0"/>
              <a:t> MD, and </a:t>
            </a:r>
            <a:r>
              <a:rPr lang="it-IT" sz="1200" dirty="0" err="1"/>
              <a:t>Salih</a:t>
            </a:r>
            <a:r>
              <a:rPr lang="it-IT" sz="1200" dirty="0"/>
              <a:t> Zeki </a:t>
            </a:r>
            <a:r>
              <a:rPr lang="it-IT" sz="1200" dirty="0" err="1"/>
              <a:t>Guclu</a:t>
            </a:r>
            <a:r>
              <a:rPr lang="it-IT" sz="1200" dirty="0"/>
              <a:t> </a:t>
            </a:r>
            <a:r>
              <a:rPr lang="it-IT" sz="1200" dirty="0" smtClean="0"/>
              <a:t>MD</a:t>
            </a:r>
          </a:p>
          <a:p>
            <a:endParaRPr lang="it-IT" sz="1200" dirty="0"/>
          </a:p>
          <a:p>
            <a:pPr algn="just"/>
            <a:r>
              <a:rPr lang="en-US" sz="1200" b="1" dirty="0"/>
              <a:t>BACKGROUND: Exacerbations of COPD are a major component of the socioeconomic </a:t>
            </a:r>
            <a:r>
              <a:rPr lang="en-US" sz="1200" b="1" dirty="0" smtClean="0"/>
              <a:t>burden related </a:t>
            </a:r>
            <a:r>
              <a:rPr lang="en-US" sz="1200" b="1" dirty="0"/>
              <a:t>to COPD, and frequent exacerbations are associated with greater decline in health </a:t>
            </a:r>
            <a:r>
              <a:rPr lang="en-US" sz="1200" b="1" dirty="0" smtClean="0"/>
              <a:t>status. Tracheobronchial </a:t>
            </a:r>
            <a:r>
              <a:rPr lang="en-US" sz="1200" b="1" dirty="0"/>
              <a:t>infections are involved in 50–70% of exacerbations, so influenza and </a:t>
            </a:r>
            <a:r>
              <a:rPr lang="en-US" sz="1200" b="1" dirty="0" smtClean="0"/>
              <a:t>pneumococcal vaccines </a:t>
            </a:r>
            <a:r>
              <a:rPr lang="en-US" sz="1200" b="1" dirty="0"/>
              <a:t>are recommended for prevention. The aim of this study was to determine the </a:t>
            </a:r>
            <a:r>
              <a:rPr lang="en-US" sz="1200" b="1" dirty="0" smtClean="0"/>
              <a:t>level of </a:t>
            </a:r>
            <a:r>
              <a:rPr lang="en-US" sz="1200" b="1" dirty="0"/>
              <a:t>knowledge among COPD patients about the vaccines, find the rate of patients inoculated </a:t>
            </a:r>
            <a:r>
              <a:rPr lang="en-US" sz="1200" b="1" dirty="0" smtClean="0"/>
              <a:t>with both </a:t>
            </a:r>
            <a:r>
              <a:rPr lang="en-US" sz="1200" b="1" dirty="0"/>
              <a:t>influenza and pneumococcal vaccines, and assess the effectiveness of vaccination status.</a:t>
            </a:r>
          </a:p>
          <a:p>
            <a:pPr algn="just"/>
            <a:r>
              <a:rPr lang="en-US" sz="1200" b="1" dirty="0"/>
              <a:t>METHODS: Patients with COPD were recruited from the out-patient clinic of our hospital </a:t>
            </a:r>
            <a:r>
              <a:rPr lang="en-US" sz="1200" b="1" dirty="0" smtClean="0"/>
              <a:t>between September </a:t>
            </a:r>
            <a:r>
              <a:rPr lang="en-US" sz="1200" b="1" dirty="0"/>
              <a:t>and October 2012. Subject demographic data such as age, gender, level of education, </a:t>
            </a:r>
            <a:r>
              <a:rPr lang="en-US" sz="1200" b="1" dirty="0" smtClean="0"/>
              <a:t>and smoking </a:t>
            </a:r>
            <a:r>
              <a:rPr lang="en-US" sz="1200" b="1" dirty="0"/>
              <a:t>status were recorded. Vaccination status, number of subjects who were informed by </a:t>
            </a:r>
            <a:r>
              <a:rPr lang="en-US" sz="1200" b="1" dirty="0" smtClean="0"/>
              <a:t>a health-care </a:t>
            </a:r>
            <a:r>
              <a:rPr lang="en-US" sz="1200" b="1" dirty="0"/>
              <a:t>professional about immunization, and COPD-related emergency or hospital </a:t>
            </a:r>
            <a:r>
              <a:rPr lang="en-US" sz="1200" b="1" dirty="0" smtClean="0"/>
              <a:t>admissions triggered </a:t>
            </a:r>
            <a:r>
              <a:rPr lang="en-US" sz="1200" b="1" dirty="0"/>
              <a:t>by tracheobronchial infections over 1 y after administration of both influenza and </a:t>
            </a:r>
            <a:r>
              <a:rPr lang="en-US" sz="1200" b="1" dirty="0" smtClean="0"/>
              <a:t>pneumococcal vaccines </a:t>
            </a:r>
            <a:r>
              <a:rPr lang="en-US" sz="1200" b="1" dirty="0"/>
              <a:t>were noted. </a:t>
            </a:r>
            <a:endParaRPr lang="en-US" sz="1200" b="1" dirty="0" smtClean="0"/>
          </a:p>
          <a:p>
            <a:pPr algn="just"/>
            <a:r>
              <a:rPr lang="en-US" sz="1200" b="1" dirty="0" smtClean="0"/>
              <a:t>RESULTS</a:t>
            </a:r>
            <a:r>
              <a:rPr lang="en-US" sz="1200" b="1" dirty="0"/>
              <a:t>: Eighty-eight subjects were enrolled during the </a:t>
            </a:r>
            <a:r>
              <a:rPr lang="en-US" sz="1200" b="1" dirty="0" smtClean="0"/>
              <a:t>study period</a:t>
            </a:r>
            <a:r>
              <a:rPr lang="en-US" sz="1200" b="1" dirty="0"/>
              <a:t>. Eighty-two subjects were male (93.2%), 6 subjects were female (6.8%), and the median </a:t>
            </a:r>
            <a:r>
              <a:rPr lang="en-US" sz="1200" b="1" dirty="0" smtClean="0"/>
              <a:t>age was </a:t>
            </a:r>
            <a:r>
              <a:rPr lang="en-US" sz="1200" b="1" dirty="0"/>
              <a:t>61.5 y. According to Global Initiative for Chronic Obstructive Lung Disease (GOLD) </a:t>
            </a:r>
            <a:r>
              <a:rPr lang="en-US" sz="1200" b="1" dirty="0" smtClean="0"/>
              <a:t>2006 classification</a:t>
            </a:r>
            <a:r>
              <a:rPr lang="en-US" sz="1200" b="1" dirty="0"/>
              <a:t>, 5 subjects were in stage 1 (5.7%), 22 subjects were in stage 2 (25%), 34 subjects </a:t>
            </a:r>
            <a:r>
              <a:rPr lang="en-US" sz="1200" b="1" dirty="0" smtClean="0"/>
              <a:t>were in </a:t>
            </a:r>
            <a:r>
              <a:rPr lang="en-US" sz="1200" b="1" dirty="0"/>
              <a:t>stage 3 (38.6%), and 27 subjects were in stage 4 (30.7%). Sixty-two subjects had graduated </a:t>
            </a:r>
            <a:r>
              <a:rPr lang="en-US" sz="1200" b="1" dirty="0" smtClean="0"/>
              <a:t>from primary </a:t>
            </a:r>
            <a:r>
              <a:rPr lang="en-US" sz="1200" b="1" dirty="0"/>
              <a:t>school (70.5%), 21 subjects had graduated from high school (23.9%), one subject </a:t>
            </a:r>
            <a:r>
              <a:rPr lang="en-US" sz="1200" b="1" dirty="0" smtClean="0"/>
              <a:t>had graduated </a:t>
            </a:r>
            <a:r>
              <a:rPr lang="en-US" sz="1200" b="1" dirty="0"/>
              <a:t>from university (1.1%), and 4 subjects had no education (4.5%). Forty-five subjects</a:t>
            </a:r>
          </a:p>
          <a:p>
            <a:pPr algn="just"/>
            <a:r>
              <a:rPr lang="en-US" sz="1200" b="1" dirty="0"/>
              <a:t>(51%) were vaccinated. There was no significant correlation between level of education and </a:t>
            </a:r>
            <a:r>
              <a:rPr lang="en-US" sz="1200" b="1" dirty="0" smtClean="0"/>
              <a:t>vaccination status </a:t>
            </a:r>
            <a:r>
              <a:rPr lang="en-US" sz="1200" b="1" dirty="0"/>
              <a:t>(</a:t>
            </a:r>
            <a:r>
              <a:rPr lang="en-US" sz="1200" b="1" i="1" dirty="0"/>
              <a:t>P </a:t>
            </a:r>
            <a:r>
              <a:rPr lang="en-US" sz="1200" dirty="0"/>
              <a:t>! </a:t>
            </a:r>
            <a:r>
              <a:rPr lang="en-US" sz="1200" b="1" dirty="0"/>
              <a:t>.37). Both COPD-related emergency department and hospital visits </a:t>
            </a:r>
            <a:r>
              <a:rPr lang="en-US" sz="1200" b="1" dirty="0" smtClean="0"/>
              <a:t>were significantly </a:t>
            </a:r>
            <a:r>
              <a:rPr lang="en-US" sz="1200" b="1" dirty="0"/>
              <a:t>decreased in vaccinated patients with COPD (</a:t>
            </a:r>
            <a:r>
              <a:rPr lang="en-US" sz="1200" b="1" i="1" dirty="0"/>
              <a:t>P </a:t>
            </a:r>
            <a:r>
              <a:rPr lang="en-US" sz="1200" b="1" dirty="0"/>
              <a:t>&lt; .001 and </a:t>
            </a:r>
            <a:r>
              <a:rPr lang="en-US" sz="1200" b="1" i="1" dirty="0"/>
              <a:t>P </a:t>
            </a:r>
            <a:r>
              <a:rPr lang="en-US" sz="1200" dirty="0"/>
              <a:t>! </a:t>
            </a:r>
            <a:r>
              <a:rPr lang="en-US" sz="1200" b="1" dirty="0"/>
              <a:t>.02, respectively). </a:t>
            </a:r>
            <a:r>
              <a:rPr lang="en-US" sz="1400" b="1" dirty="0" smtClean="0">
                <a:solidFill>
                  <a:srgbClr val="FF0000"/>
                </a:solidFill>
              </a:rPr>
              <a:t>Of all </a:t>
            </a:r>
            <a:r>
              <a:rPr lang="en-US" sz="1400" b="1" dirty="0">
                <a:solidFill>
                  <a:srgbClr val="FF0000"/>
                </a:solidFill>
              </a:rPr>
              <a:t>the subjects, 39.7% (35 of 88 subjects) mentioned that no health-care professional </a:t>
            </a:r>
            <a:r>
              <a:rPr lang="en-US" sz="1400" b="1" dirty="0" smtClean="0">
                <a:solidFill>
                  <a:srgbClr val="FF0000"/>
                </a:solidFill>
              </a:rPr>
              <a:t>recommended vaccination</a:t>
            </a:r>
            <a:r>
              <a:rPr lang="en-US" sz="1400" b="1" dirty="0">
                <a:solidFill>
                  <a:srgbClr val="FF0000"/>
                </a:solidFill>
              </a:rPr>
              <a:t>.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1200" b="1" dirty="0" smtClean="0"/>
              <a:t>CONCLUSIONS</a:t>
            </a:r>
            <a:r>
              <a:rPr lang="en-US" sz="1200" b="1" dirty="0"/>
              <a:t>: Physicians should be more aware of vaccination and </a:t>
            </a:r>
            <a:r>
              <a:rPr lang="en-US" sz="1200" b="1" dirty="0" smtClean="0"/>
              <a:t>recommend both </a:t>
            </a:r>
            <a:r>
              <a:rPr lang="en-US" sz="1200" b="1" dirty="0"/>
              <a:t>influenza and pneumococcal vaccines to all patients with COPD to reduce exacerbations. </a:t>
            </a:r>
            <a:endParaRPr lang="en-US" sz="1200" i="1" dirty="0"/>
          </a:p>
          <a:p>
            <a:endParaRPr lang="it-IT" sz="1400" b="1" dirty="0" smtClean="0"/>
          </a:p>
          <a:p>
            <a:r>
              <a:rPr lang="it-IT" sz="1400" b="1" dirty="0" err="1" smtClean="0"/>
              <a:t>Respir</a:t>
            </a:r>
            <a:r>
              <a:rPr lang="it-IT" sz="1400" b="1" dirty="0" smtClean="0"/>
              <a:t> Care 2015;60(2):239 –243. © 2015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403528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2" y="352603"/>
            <a:ext cx="466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35212" y="6209452"/>
            <a:ext cx="574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Make et al. International </a:t>
            </a:r>
            <a:r>
              <a:rPr lang="en-US" dirty="0"/>
              <a:t>Journal of COPD 2012:7 1–9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7" y="1307507"/>
            <a:ext cx="8451700" cy="48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2050991" y="5170206"/>
            <a:ext cx="6452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 flipV="1">
            <a:off x="435212" y="5366759"/>
            <a:ext cx="8067853" cy="17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35212" y="5537675"/>
            <a:ext cx="3453124" cy="25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952500"/>
            <a:ext cx="5324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1293" y="6323888"/>
            <a:ext cx="730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Make et al. International Journal of COPD 2012:7 1–9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25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/>
              <a:t>Vaccinazione antinfluenzale nel Lazio negli anziani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fico" r:id="rId3" imgW="7772535" imgH="4114800" progId="MSGraph.Chart.8">
                  <p:embed followColorScheme="full"/>
                </p:oleObj>
              </mc:Choice>
              <mc:Fallback>
                <p:oleObj name="Grafico" r:id="rId3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003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"/>
            <a:ext cx="7772400" cy="6629400"/>
          </a:xfrm>
        </p:spPr>
      </p:pic>
    </p:spTree>
    <p:extLst>
      <p:ext uri="{BB962C8B-B14F-4D97-AF65-F5344CB8AC3E}">
        <p14:creationId xmlns:p14="http://schemas.microsoft.com/office/powerpoint/2010/main" val="21507025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43" y="689669"/>
            <a:ext cx="5189053" cy="58230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20999" y="122891"/>
            <a:ext cx="529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Copertura vaccinale in Italia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5095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63" y="395982"/>
            <a:ext cx="5837242" cy="62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8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525"/>
            <a:ext cx="919162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9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3" y="504203"/>
            <a:ext cx="8846893" cy="60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1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2800" smtClean="0"/>
              <a:t>Vaccinazione antinfluenzale e  mortalità negli anziani</a:t>
            </a:r>
            <a:br>
              <a:rPr lang="it-IT" altLang="it-IT" sz="2800" smtClean="0"/>
            </a:br>
            <a:r>
              <a:rPr lang="it-IT" altLang="it-IT" sz="2800" smtClean="0"/>
              <a:t>Ann Intern Med 1995</a:t>
            </a:r>
          </a:p>
        </p:txBody>
      </p:sp>
      <p:sp>
        <p:nvSpPr>
          <p:cNvPr id="55299" name="Rectangle 3"/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55300" name="Picture 4" descr="pal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9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71450"/>
            <a:ext cx="89820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4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158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Le vaccinazioni antinfluenzale e </a:t>
            </a:r>
            <a:r>
              <a:rPr lang="it-IT" dirty="0" err="1" smtClean="0"/>
              <a:t>antipneumococcica</a:t>
            </a:r>
            <a:r>
              <a:rPr lang="it-IT" dirty="0" smtClean="0"/>
              <a:t> sono uniformemente suggerite dalle autorità sanitarie al fine di migliorare le condizioni di salute dei pazienti affetti da patologie polmonari croniche.</a:t>
            </a:r>
          </a:p>
          <a:p>
            <a:r>
              <a:rPr lang="it-IT" dirty="0"/>
              <a:t>La reale applicazione della pratica vaccinale è assai inferiore a quella prevedibile sulla base dei suggerimenti summenzionati, e in costante diminuzione negli ultimi 10 anni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 deve tuttavia ammettere che l’evidenza scientifica a supporto di questi suggerimenti ha una qualità spesso non elevata.</a:t>
            </a:r>
          </a:p>
          <a:p>
            <a:r>
              <a:rPr lang="it-IT" dirty="0" smtClean="0"/>
              <a:t>La vasta disponibilità sul web di notizie e ammonizioni, spesso puramente ideologiche,  sugli effetti negativi della pratica vaccinale contribuisce in modo rilevante all’uso sottodimensionato dei vaccini.</a:t>
            </a:r>
          </a:p>
          <a:p>
            <a:r>
              <a:rPr lang="it-IT" dirty="0" smtClean="0"/>
              <a:t>Si ritiene necessario che le autorità sanitarie contrastino questa controinformazione con una informazione corretta che derivi dalla miglior evidenza scientifica disponibile.</a:t>
            </a:r>
          </a:p>
          <a:p>
            <a:r>
              <a:rPr lang="it-IT" dirty="0" smtClean="0"/>
              <a:t>E’ tuttavia necessario implementare studi di coorte che apportino evidenze aggiornate e di elevata qualità sulle pratiche vaccinali suggerite dalle autorità sanitarie.</a:t>
            </a:r>
          </a:p>
          <a:p>
            <a:r>
              <a:rPr lang="it-IT" dirty="0" smtClean="0"/>
              <a:t>Nel breve periodo, studi caso-controllo adeguatamente disegnati potrebbero supplire alla carenza di dati di qualità scientifica consona all’importanza del tema.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7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/>
              <a:t>Vaccino antipneumococcico e salute negli anziani</a:t>
            </a:r>
            <a:br>
              <a:rPr lang="it-IT" altLang="it-IT" smtClean="0"/>
            </a:br>
            <a:r>
              <a:rPr lang="it-IT" altLang="it-IT" sz="2800" smtClean="0"/>
              <a:t>Arch Intern Med, 1999</a:t>
            </a:r>
            <a:endParaRPr lang="it-IT" altLang="it-IT" smtClean="0"/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684213" y="2349500"/>
            <a:ext cx="7772400" cy="4248150"/>
            <a:chOff x="486" y="1488"/>
            <a:chExt cx="5508" cy="2676"/>
          </a:xfrm>
        </p:grpSpPr>
        <p:sp>
          <p:nvSpPr>
            <p:cNvPr id="56324" name="Rectangle 4"/>
            <p:cNvSpPr>
              <a:spLocks noChangeArrowheads="1"/>
            </p:cNvSpPr>
            <p:nvPr/>
          </p:nvSpPr>
          <p:spPr bwMode="auto">
            <a:xfrm>
              <a:off x="4617" y="3460"/>
              <a:ext cx="137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0.31</a:t>
              </a:r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3240" y="3460"/>
              <a:ext cx="137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0.11</a:t>
              </a:r>
            </a:p>
          </p:txBody>
        </p:sp>
        <p:sp>
          <p:nvSpPr>
            <p:cNvPr id="56326" name="Rectangle 6"/>
            <p:cNvSpPr>
              <a:spLocks noChangeArrowheads="1"/>
            </p:cNvSpPr>
            <p:nvPr/>
          </p:nvSpPr>
          <p:spPr bwMode="auto">
            <a:xfrm>
              <a:off x="1863" y="3460"/>
              <a:ext cx="137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0.18</a:t>
              </a:r>
            </a:p>
          </p:txBody>
        </p:sp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486" y="3460"/>
              <a:ext cx="1377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Pneumoc + Flu Vac &amp; Death</a:t>
              </a:r>
            </a:p>
          </p:txBody>
        </p:sp>
        <p:sp>
          <p:nvSpPr>
            <p:cNvPr id="56328" name="Rectangle 8"/>
            <p:cNvSpPr>
              <a:spLocks noChangeArrowheads="1"/>
            </p:cNvSpPr>
            <p:nvPr/>
          </p:nvSpPr>
          <p:spPr bwMode="auto">
            <a:xfrm>
              <a:off x="4617" y="2976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0.58</a:t>
              </a: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3240" y="2976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0.14</a:t>
              </a: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863" y="2976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0.28</a:t>
              </a: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486" y="2985"/>
              <a:ext cx="1377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Pneumoc + Flu Vac &amp; H</a:t>
              </a:r>
              <a:endParaRPr lang="it-IT" altLang="it-IT" sz="1600"/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4617" y="2455"/>
              <a:ext cx="137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0.91</a:t>
              </a:r>
            </a:p>
          </p:txBody>
        </p:sp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3240" y="2455"/>
              <a:ext cx="137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0.56</a:t>
              </a:r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863" y="2455"/>
              <a:ext cx="137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0.71</a:t>
              </a:r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486" y="2455"/>
              <a:ext cx="137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Pneumoc Vac</a:t>
              </a:r>
            </a:p>
            <a:p>
              <a:pPr eaLnBrk="1" hangingPunct="1">
                <a:buFontTx/>
                <a:buNone/>
              </a:pPr>
              <a:r>
                <a:rPr lang="it-IT" altLang="it-IT" sz="2200"/>
                <a:t>&amp; Death</a:t>
              </a:r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4617" y="1971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0.84</a:t>
              </a: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3240" y="1971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0.38</a:t>
              </a:r>
            </a:p>
          </p:txBody>
        </p:sp>
        <p:sp>
          <p:nvSpPr>
            <p:cNvPr id="56338" name="Rectangle 18"/>
            <p:cNvSpPr>
              <a:spLocks noChangeArrowheads="1"/>
            </p:cNvSpPr>
            <p:nvPr/>
          </p:nvSpPr>
          <p:spPr bwMode="auto">
            <a:xfrm>
              <a:off x="1863" y="1971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0.57</a:t>
              </a:r>
            </a:p>
          </p:txBody>
        </p:sp>
        <p:sp>
          <p:nvSpPr>
            <p:cNvPr id="56339" name="Rectangle 19"/>
            <p:cNvSpPr>
              <a:spLocks noChangeArrowheads="1"/>
            </p:cNvSpPr>
            <p:nvPr/>
          </p:nvSpPr>
          <p:spPr bwMode="auto">
            <a:xfrm>
              <a:off x="486" y="1971"/>
              <a:ext cx="13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200"/>
                <a:t>Pneumoc Vac &amp; Hosp.</a:t>
              </a:r>
            </a:p>
          </p:txBody>
        </p:sp>
        <p:sp>
          <p:nvSpPr>
            <p:cNvPr id="56340" name="Rectangle 20"/>
            <p:cNvSpPr>
              <a:spLocks noChangeArrowheads="1"/>
            </p:cNvSpPr>
            <p:nvPr/>
          </p:nvSpPr>
          <p:spPr bwMode="auto">
            <a:xfrm>
              <a:off x="4617" y="1488"/>
              <a:ext cx="13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800"/>
                <a:t>Upper limit</a:t>
              </a: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3240" y="1488"/>
              <a:ext cx="13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800"/>
                <a:t>Lower limit</a:t>
              </a:r>
            </a:p>
          </p:txBody>
        </p:sp>
        <p:sp>
          <p:nvSpPr>
            <p:cNvPr id="56342" name="Rectangle 22"/>
            <p:cNvSpPr>
              <a:spLocks noChangeArrowheads="1"/>
            </p:cNvSpPr>
            <p:nvPr/>
          </p:nvSpPr>
          <p:spPr bwMode="auto">
            <a:xfrm>
              <a:off x="1863" y="1488"/>
              <a:ext cx="13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it-IT" altLang="it-IT" sz="2800"/>
                <a:t>RR</a:t>
              </a:r>
            </a:p>
          </p:txBody>
        </p:sp>
        <p:sp>
          <p:nvSpPr>
            <p:cNvPr id="56343" name="Rectangle 23"/>
            <p:cNvSpPr>
              <a:spLocks noChangeArrowheads="1"/>
            </p:cNvSpPr>
            <p:nvPr/>
          </p:nvSpPr>
          <p:spPr bwMode="auto">
            <a:xfrm>
              <a:off x="486" y="1488"/>
              <a:ext cx="13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GB" altLang="it-IT" sz="2800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>
              <a:off x="486" y="1488"/>
              <a:ext cx="55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486" y="1971"/>
              <a:ext cx="5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>
              <a:off x="486" y="2455"/>
              <a:ext cx="5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47" name="Line 27"/>
            <p:cNvSpPr>
              <a:spLocks noChangeShapeType="1"/>
            </p:cNvSpPr>
            <p:nvPr/>
          </p:nvSpPr>
          <p:spPr bwMode="auto">
            <a:xfrm>
              <a:off x="486" y="2976"/>
              <a:ext cx="5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486" y="3529"/>
              <a:ext cx="5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49" name="Line 29"/>
            <p:cNvSpPr>
              <a:spLocks noChangeShapeType="1"/>
            </p:cNvSpPr>
            <p:nvPr/>
          </p:nvSpPr>
          <p:spPr bwMode="auto">
            <a:xfrm>
              <a:off x="486" y="4164"/>
              <a:ext cx="550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>
              <a:off x="486" y="1488"/>
              <a:ext cx="0" cy="26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>
              <a:off x="1915" y="1488"/>
              <a:ext cx="0" cy="2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>
              <a:off x="3240" y="1488"/>
              <a:ext cx="0" cy="2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3" name="Line 33"/>
            <p:cNvSpPr>
              <a:spLocks noChangeShapeType="1"/>
            </p:cNvSpPr>
            <p:nvPr/>
          </p:nvSpPr>
          <p:spPr bwMode="auto">
            <a:xfrm>
              <a:off x="4617" y="1488"/>
              <a:ext cx="0" cy="2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4" name="Line 34"/>
            <p:cNvSpPr>
              <a:spLocks noChangeShapeType="1"/>
            </p:cNvSpPr>
            <p:nvPr/>
          </p:nvSpPr>
          <p:spPr bwMode="auto">
            <a:xfrm>
              <a:off x="5994" y="1488"/>
              <a:ext cx="0" cy="26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12102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5" y="558654"/>
            <a:ext cx="8184314" cy="9912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8206" y="1991348"/>
            <a:ext cx="735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 </a:t>
            </a:r>
            <a:r>
              <a:rPr lang="da-DK" b="1" dirty="0" err="1" smtClean="0"/>
              <a:t>Bonten</a:t>
            </a:r>
            <a:r>
              <a:rPr lang="da-DK" b="1" dirty="0" smtClean="0"/>
              <a:t> MJM et al. N </a:t>
            </a:r>
            <a:r>
              <a:rPr lang="da-DK" b="1" dirty="0" err="1"/>
              <a:t>Engl</a:t>
            </a:r>
            <a:r>
              <a:rPr lang="da-DK" b="1" dirty="0"/>
              <a:t> J Med 2015;372:1114-25.</a:t>
            </a:r>
            <a:br>
              <a:rPr lang="da-DK" b="1" dirty="0"/>
            </a:br>
            <a:endParaRPr lang="da-DK" dirty="0"/>
          </a:p>
          <a:p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305" y="3073262"/>
            <a:ext cx="8623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CONCLUSIONS </a:t>
            </a:r>
            <a:endParaRPr lang="it-IT" sz="2400" dirty="0"/>
          </a:p>
          <a:p>
            <a:r>
              <a:rPr lang="it-IT" sz="2400" dirty="0" err="1"/>
              <a:t>Among</a:t>
            </a:r>
            <a:r>
              <a:rPr lang="it-IT" sz="2400" dirty="0"/>
              <a:t> </a:t>
            </a:r>
            <a:r>
              <a:rPr lang="it-IT" sz="2400" dirty="0" err="1"/>
              <a:t>older</a:t>
            </a:r>
            <a:r>
              <a:rPr lang="it-IT" sz="2400" dirty="0"/>
              <a:t> </a:t>
            </a:r>
            <a:r>
              <a:rPr lang="it-IT" sz="2400" dirty="0" err="1"/>
              <a:t>adults</a:t>
            </a:r>
            <a:r>
              <a:rPr lang="it-IT" sz="2400" dirty="0"/>
              <a:t>, PCV13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effective</a:t>
            </a:r>
            <a:r>
              <a:rPr lang="it-IT" sz="2400" dirty="0"/>
              <a:t> in </a:t>
            </a:r>
            <a:r>
              <a:rPr lang="it-IT" sz="2400" dirty="0" err="1"/>
              <a:t>preventing</a:t>
            </a:r>
            <a:r>
              <a:rPr lang="it-IT" sz="2400" dirty="0"/>
              <a:t> vaccine-</a:t>
            </a:r>
            <a:r>
              <a:rPr lang="it-IT" sz="2400" dirty="0" err="1"/>
              <a:t>type</a:t>
            </a:r>
            <a:r>
              <a:rPr lang="it-IT" sz="2400" dirty="0"/>
              <a:t> </a:t>
            </a:r>
            <a:r>
              <a:rPr lang="it-IT" sz="2400" dirty="0" err="1" smtClean="0"/>
              <a:t>pneumococcal</a:t>
            </a:r>
            <a:r>
              <a:rPr lang="it-IT" sz="2400" dirty="0"/>
              <a:t>, </a:t>
            </a:r>
            <a:r>
              <a:rPr lang="it-IT" sz="2400" dirty="0" err="1"/>
              <a:t>bacteremic</a:t>
            </a:r>
            <a:r>
              <a:rPr lang="it-IT" sz="2400" dirty="0"/>
              <a:t>, and </a:t>
            </a:r>
            <a:r>
              <a:rPr lang="it-IT" sz="2400" dirty="0" err="1"/>
              <a:t>nonbacteremic</a:t>
            </a:r>
            <a:r>
              <a:rPr lang="it-IT" sz="2400" dirty="0"/>
              <a:t> community-</a:t>
            </a:r>
            <a:r>
              <a:rPr lang="it-IT" sz="2400" dirty="0" err="1"/>
              <a:t>acquired</a:t>
            </a:r>
            <a:r>
              <a:rPr lang="it-IT" sz="2400" dirty="0"/>
              <a:t> pneumonia and vaccine- </a:t>
            </a:r>
            <a:r>
              <a:rPr lang="it-IT" sz="2400" dirty="0" err="1"/>
              <a:t>type</a:t>
            </a:r>
            <a:r>
              <a:rPr lang="it-IT" sz="2400" dirty="0"/>
              <a:t> invasive </a:t>
            </a:r>
            <a:r>
              <a:rPr lang="it-IT" sz="2400" dirty="0" err="1"/>
              <a:t>pneumococcal</a:t>
            </a:r>
            <a:r>
              <a:rPr lang="it-IT" sz="2400" dirty="0"/>
              <a:t> </a:t>
            </a:r>
            <a:r>
              <a:rPr lang="it-IT" sz="2400" dirty="0" err="1"/>
              <a:t>disease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in </a:t>
            </a:r>
            <a:r>
              <a:rPr lang="it-IT" sz="2400" dirty="0" err="1"/>
              <a:t>preventing</a:t>
            </a:r>
            <a:r>
              <a:rPr lang="it-IT" sz="2400" dirty="0"/>
              <a:t> community-</a:t>
            </a:r>
            <a:r>
              <a:rPr lang="it-IT" sz="2400" dirty="0" err="1"/>
              <a:t>acquired</a:t>
            </a:r>
            <a:r>
              <a:rPr lang="it-IT" sz="2400" dirty="0"/>
              <a:t> pneumonia from </a:t>
            </a:r>
            <a:r>
              <a:rPr lang="it-IT" sz="2400" dirty="0" err="1"/>
              <a:t>any</a:t>
            </a:r>
            <a:r>
              <a:rPr lang="it-IT" sz="2400" dirty="0"/>
              <a:t> cause. (</a:t>
            </a:r>
            <a:r>
              <a:rPr lang="it-IT" sz="2400" dirty="0" err="1"/>
              <a:t>Funded</a:t>
            </a:r>
            <a:r>
              <a:rPr lang="it-IT" sz="2400" dirty="0"/>
              <a:t> by Pfizer; CAPITA </a:t>
            </a:r>
            <a:r>
              <a:rPr lang="it-IT" sz="2400" dirty="0" err="1"/>
              <a:t>ClinicalTrials.gov</a:t>
            </a:r>
            <a:r>
              <a:rPr lang="it-IT" sz="2400" dirty="0"/>
              <a:t> </a:t>
            </a:r>
            <a:r>
              <a:rPr lang="it-IT" sz="2400" dirty="0" err="1"/>
              <a:t>number</a:t>
            </a:r>
            <a:r>
              <a:rPr lang="it-IT" sz="2400" dirty="0"/>
              <a:t> NCT00744263.)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71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33" y="-194370"/>
            <a:ext cx="473807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06195" y="6401232"/>
            <a:ext cx="524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Somito</a:t>
            </a:r>
            <a:r>
              <a:rPr lang="it-IT" dirty="0" smtClean="0"/>
              <a:t> </a:t>
            </a:r>
            <a:r>
              <a:rPr lang="it-IT" dirty="0" err="1"/>
              <a:t>I</a:t>
            </a:r>
            <a:r>
              <a:rPr lang="it-IT" dirty="0" err="1" smtClean="0"/>
              <a:t>noue</a:t>
            </a:r>
            <a:r>
              <a:rPr lang="it-IT" dirty="0" smtClean="0"/>
              <a:t> et al </a:t>
            </a:r>
            <a:r>
              <a:rPr lang="fr-FR" i="1" dirty="0"/>
              <a:t>EXCLI Journal 2013;12:760-765 – </a:t>
            </a:r>
            <a:endParaRPr lang="fr-FR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763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3"/>
          <p:cNvSpPr txBox="1">
            <a:spLocks noChangeArrowheads="1"/>
          </p:cNvSpPr>
          <p:nvPr/>
        </p:nvSpPr>
        <p:spPr bwMode="auto">
          <a:xfrm>
            <a:off x="152400" y="2046288"/>
            <a:ext cx="8837613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Appropriate pharmacologic therapy can reduce COPD symptoms, reduce the frequency and severity of exacerbations, and improve health status and exercise tolerance. 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None of the existing medications for COPD has been shown conclusively to modify the long-term decline in lung function.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Influenza and pneumococcal vaccination should be offered depending on local guidelines.</a:t>
            </a:r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430213" y="1752600"/>
            <a:ext cx="8372475" cy="0"/>
          </a:xfrm>
          <a:prstGeom prst="line">
            <a:avLst/>
          </a:prstGeom>
          <a:noFill/>
          <a:ln w="28575">
            <a:solidFill>
              <a:srgbClr val="F4C600"/>
            </a:solidFill>
            <a:round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371600" y="311150"/>
            <a:ext cx="7620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CC00"/>
                </a:solidFill>
                <a:latin typeface="Tahoma" pitchFamily="34" charset="0"/>
              </a:rPr>
              <a:t>Global Strategy for Diagnosis, Management and Prevention of COPD</a:t>
            </a:r>
            <a:br>
              <a:rPr lang="en-US" sz="1800">
                <a:solidFill>
                  <a:srgbClr val="FFCC00"/>
                </a:solidFill>
                <a:latin typeface="Tahoma" pitchFamily="34" charset="0"/>
              </a:rPr>
            </a:br>
            <a:r>
              <a:rPr lang="en-US" altLang="ja-JP" sz="4000">
                <a:solidFill>
                  <a:srgbClr val="FFCC00"/>
                </a:solidFill>
                <a:latin typeface="Tahoma" pitchFamily="34" charset="0"/>
              </a:rPr>
              <a:t>Therapeutic Options:  Key Points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155652" name="TextBox 1"/>
          <p:cNvSpPr txBox="1">
            <a:spLocks noChangeArrowheads="1"/>
          </p:cNvSpPr>
          <p:nvPr/>
        </p:nvSpPr>
        <p:spPr bwMode="auto">
          <a:xfrm>
            <a:off x="1676400" y="6505575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© </a:t>
            </a:r>
            <a:r>
              <a:rPr lang="en-US" sz="1200" dirty="0" smtClean="0">
                <a:solidFill>
                  <a:schemeClr val="bg1"/>
                </a:solidFill>
              </a:rPr>
              <a:t>2015 </a:t>
            </a:r>
            <a:r>
              <a:rPr lang="en-US" sz="1200" dirty="0">
                <a:solidFill>
                  <a:schemeClr val="bg1"/>
                </a:solidFill>
              </a:rPr>
              <a:t>Global Initiative for Chronic Obstructive Lung Disease</a:t>
            </a:r>
          </a:p>
        </p:txBody>
      </p:sp>
    </p:spTree>
    <p:extLst>
      <p:ext uri="{BB962C8B-B14F-4D97-AF65-F5344CB8AC3E}">
        <p14:creationId xmlns:p14="http://schemas.microsoft.com/office/powerpoint/2010/main" val="283443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04813"/>
            <a:ext cx="81248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0378" y="6187155"/>
            <a:ext cx="850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Pneumococcal vaccination and an annual influenza vaccination should be offered to all patients</a:t>
            </a:r>
          </a:p>
          <a:p>
            <a:r>
              <a:rPr lang="en-US" sz="1600" dirty="0"/>
              <a:t>with COPD as recommended by the Chief Medical Officer.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947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07" y="1734129"/>
            <a:ext cx="5110293" cy="42222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23690"/>
            <a:ext cx="4041749" cy="56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1953</Words>
  <Application>Microsoft Macintosh PowerPoint</Application>
  <PresentationFormat>Presentazione su schermo (4:3)</PresentationFormat>
  <Paragraphs>115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Tema di Office</vt:lpstr>
      <vt:lpstr>Grafico</vt:lpstr>
      <vt:lpstr>Le vaccinazioni nel paziente broncopneumopatico </vt:lpstr>
      <vt:lpstr>Vaccinazione antinfluenzale e rischio di ospedalizzazione negli anziani Ann Intern Med 1995</vt:lpstr>
      <vt:lpstr>Vaccinazione antinfluenzale e  mortalità negli anziani Ann Intern Med 1995</vt:lpstr>
      <vt:lpstr>Vaccino antipneumococcico e salute negli anziani Arch Intern Med, 1999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Vaccinazione antinfluenzale nel Lazio negli anziani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Conclusioni</vt:lpstr>
    </vt:vector>
  </TitlesOfParts>
  <Company>Ospedale San camillo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vaccinazioni nel paziente broncopneumopatico</dc:title>
  <dc:creator>Sandra Sammarro</dc:creator>
  <cp:lastModifiedBy>Riccardo Pistelli</cp:lastModifiedBy>
  <cp:revision>29</cp:revision>
  <dcterms:created xsi:type="dcterms:W3CDTF">2016-04-03T14:05:12Z</dcterms:created>
  <dcterms:modified xsi:type="dcterms:W3CDTF">2016-04-12T13:11:24Z</dcterms:modified>
</cp:coreProperties>
</file>