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376" r:id="rId3"/>
    <p:sldId id="379" r:id="rId4"/>
    <p:sldId id="380" r:id="rId5"/>
    <p:sldId id="381" r:id="rId6"/>
    <p:sldId id="382" r:id="rId7"/>
    <p:sldId id="391" r:id="rId8"/>
    <p:sldId id="377" r:id="rId9"/>
    <p:sldId id="378" r:id="rId10"/>
    <p:sldId id="383" r:id="rId11"/>
    <p:sldId id="384" r:id="rId12"/>
    <p:sldId id="388" r:id="rId13"/>
    <p:sldId id="385" r:id="rId14"/>
    <p:sldId id="387" r:id="rId15"/>
    <p:sldId id="389" r:id="rId16"/>
    <p:sldId id="392" r:id="rId17"/>
    <p:sldId id="267" r:id="rId18"/>
    <p:sldId id="393" r:id="rId19"/>
    <p:sldId id="394" r:id="rId20"/>
    <p:sldId id="373" r:id="rId21"/>
    <p:sldId id="395" r:id="rId22"/>
    <p:sldId id="337" r:id="rId23"/>
    <p:sldId id="332" r:id="rId24"/>
    <p:sldId id="308" r:id="rId25"/>
    <p:sldId id="311" r:id="rId26"/>
    <p:sldId id="273" r:id="rId27"/>
    <p:sldId id="312" r:id="rId28"/>
    <p:sldId id="339" r:id="rId29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1" autoAdjust="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7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4D59301-D5EC-4351-8B4D-86235DEEFDBD}" type="datetimeFigureOut">
              <a:rPr lang="it-IT"/>
              <a:pPr>
                <a:defRPr/>
              </a:pPr>
              <a:t>12/04/16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84E2EE5-E018-4458-A8BB-4FD617F4F19D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7771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smtClean="0"/>
          </a:p>
        </p:txBody>
      </p:sp>
      <p:sp>
        <p:nvSpPr>
          <p:cNvPr id="4403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861630-83D2-422C-8D46-151D29E4B321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Family members without TERT mutations have a shorter mean telomere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length than normal, demonstrating epigenetic inheritance of shortened telomere lengths in the absence of an inherited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/>
              <a:t>TERT </a:t>
            </a:r>
            <a:r>
              <a:rPr lang="it-IT" dirty="0" err="1" smtClean="0"/>
              <a:t>mutation</a:t>
            </a:r>
            <a:r>
              <a:rPr lang="it-IT" dirty="0" smtClean="0"/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/>
              <a:t>- </a:t>
            </a:r>
            <a:r>
              <a:rPr lang="it-IT" dirty="0" err="1" smtClean="0"/>
              <a:t>genes</a:t>
            </a:r>
            <a:r>
              <a:rPr lang="it-IT" dirty="0" smtClean="0"/>
              <a:t> </a:t>
            </a:r>
            <a:r>
              <a:rPr lang="it-IT" i="1" dirty="0" err="1" smtClean="0"/>
              <a:t>hTERT</a:t>
            </a:r>
            <a:r>
              <a:rPr lang="it-IT" i="1" dirty="0" smtClean="0"/>
              <a:t> and </a:t>
            </a:r>
            <a:r>
              <a:rPr lang="it-IT" i="1" dirty="0" err="1" smtClean="0"/>
              <a:t>hTR</a:t>
            </a:r>
            <a:r>
              <a:rPr lang="it-IT" i="1" dirty="0" smtClean="0"/>
              <a:t>, </a:t>
            </a:r>
            <a:r>
              <a:rPr lang="it-IT" i="1" dirty="0" err="1" smtClean="0"/>
              <a:t>encoding</a:t>
            </a:r>
            <a:r>
              <a:rPr lang="it-IT" i="1" dirty="0" smtClean="0"/>
              <a:t> </a:t>
            </a:r>
            <a:r>
              <a:rPr lang="it-IT" i="1" dirty="0" err="1" smtClean="0"/>
              <a:t>telomerase</a:t>
            </a:r>
            <a:r>
              <a:rPr lang="it-IT" i="1" dirty="0" smtClean="0"/>
              <a:t> reverse </a:t>
            </a:r>
            <a:r>
              <a:rPr lang="it-IT" i="1" dirty="0" err="1" smtClean="0"/>
              <a:t>transcriptase</a:t>
            </a:r>
            <a:r>
              <a:rPr lang="it-IT" i="1" dirty="0" smtClean="0"/>
              <a:t> and </a:t>
            </a:r>
            <a:r>
              <a:rPr lang="it-IT" i="1" dirty="0" err="1" smtClean="0"/>
              <a:t>telomerase</a:t>
            </a:r>
            <a:r>
              <a:rPr lang="it-IT" i="1" dirty="0" smtClean="0"/>
              <a:t> RNA,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- Telomerase has two essential components: the catalytic protein encoded by </a:t>
            </a:r>
            <a:r>
              <a:rPr lang="en-US" i="1" dirty="0" smtClean="0"/>
              <a:t>TERT and the telomerase RNA (TERC) that provides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a template for the repeat sequence added in tandem to the ends of </a:t>
            </a:r>
            <a:r>
              <a:rPr lang="it-IT" dirty="0" err="1" smtClean="0"/>
              <a:t>chromosomes</a:t>
            </a:r>
            <a:r>
              <a:rPr lang="it-IT" dirty="0" smtClean="0"/>
              <a:t>.</a:t>
            </a:r>
            <a:endParaRPr lang="it-IT" i="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i="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Telomerase is a specialized polymerase that adds telomere repeats to the ends of chromosomes</a:t>
            </a:r>
            <a:endParaRPr lang="it-IT" dirty="0" smtClean="0">
              <a:solidFill>
                <a:schemeClr val="accent1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/>
              <a:t>In </a:t>
            </a:r>
            <a:r>
              <a:rPr lang="it-IT" dirty="0" err="1" smtClean="0"/>
              <a:t>autosomal</a:t>
            </a:r>
            <a:r>
              <a:rPr lang="it-IT" dirty="0" smtClean="0"/>
              <a:t> </a:t>
            </a:r>
            <a:r>
              <a:rPr lang="it-IT" dirty="0" err="1" smtClean="0"/>
              <a:t>dominant</a:t>
            </a:r>
            <a:r>
              <a:rPr lang="it-IT" dirty="0" smtClean="0"/>
              <a:t> </a:t>
            </a:r>
            <a:r>
              <a:rPr lang="it-IT" dirty="0" err="1" smtClean="0"/>
              <a:t>dyskeratosis</a:t>
            </a:r>
            <a:r>
              <a:rPr lang="it-IT" dirty="0" smtClean="0"/>
              <a:t> congenita,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anticipation can be seen in which phenotypes present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earlier and more severely in successive generations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 smtClean="0"/>
              <a:t>Since</a:t>
            </a:r>
            <a:r>
              <a:rPr lang="it-IT" dirty="0" smtClean="0"/>
              <a:t> the </a:t>
            </a:r>
            <a:r>
              <a:rPr lang="it-IT" dirty="0" err="1" smtClean="0"/>
              <a:t>consequences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endParaRPr lang="it-IT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carrying mutant telomerase genes can appear in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adulthood as either idiopathic pulmonary fibrosis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or </a:t>
            </a:r>
            <a:r>
              <a:rPr lang="en-US" dirty="0" err="1" smtClean="0"/>
              <a:t>aplastic</a:t>
            </a:r>
            <a:r>
              <a:rPr lang="en-US" dirty="0" smtClean="0"/>
              <a:t> anemia without </a:t>
            </a:r>
            <a:r>
              <a:rPr lang="en-US" dirty="0" err="1" smtClean="0"/>
              <a:t>dyskeratosis</a:t>
            </a:r>
            <a:r>
              <a:rPr lang="en-US" dirty="0" smtClean="0"/>
              <a:t>, the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consideration of such cases as part of a syndrome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of telomere shortening may heighten the index of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 smtClean="0"/>
              <a:t>suspicion</a:t>
            </a:r>
            <a:r>
              <a:rPr lang="it-IT" dirty="0" smtClean="0"/>
              <a:t> and facilitate </a:t>
            </a:r>
            <a:r>
              <a:rPr lang="it-IT" dirty="0" err="1" smtClean="0"/>
              <a:t>diagnosis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608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C0140C-9566-45D8-83F3-99406A89AD28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/>
              <a:t>Strong </a:t>
            </a:r>
            <a:r>
              <a:rPr lang="it-IT" dirty="0" err="1" smtClean="0"/>
              <a:t>association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found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mutations</a:t>
            </a:r>
            <a:r>
              <a:rPr lang="it-IT" dirty="0" smtClean="0"/>
              <a:t> in </a:t>
            </a:r>
            <a:r>
              <a:rPr lang="it-IT" dirty="0" err="1" smtClean="0"/>
              <a:t>surfactant</a:t>
            </a:r>
            <a:r>
              <a:rPr lang="it-IT" dirty="0" smtClean="0"/>
              <a:t> </a:t>
            </a:r>
            <a:r>
              <a:rPr lang="it-IT" dirty="0" err="1" smtClean="0"/>
              <a:t>proteins</a:t>
            </a:r>
            <a:r>
              <a:rPr lang="it-IT" dirty="0" smtClean="0"/>
              <a:t> and </a:t>
            </a:r>
            <a:r>
              <a:rPr lang="it-IT" dirty="0" err="1" smtClean="0"/>
              <a:t>telomerase</a:t>
            </a:r>
            <a:r>
              <a:rPr lang="it-IT" dirty="0" smtClean="0"/>
              <a:t> gene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/>
              <a:t>2)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itchFamily="66" charset="0"/>
              </a:rPr>
              <a:t>Family members within </a:t>
            </a:r>
            <a:r>
              <a:rPr lang="en-US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itchFamily="66" charset="0"/>
              </a:rPr>
              <a:t>kindreds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itchFamily="66" charset="0"/>
              </a:rPr>
              <a:t> who do not inherit the TERT mutation have shorter telomere lengths than controls,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itchFamily="66" charset="0"/>
              </a:rPr>
              <a:t>demonstrating epigenetic inheritance of a shortened parental telomere length set-point.</a:t>
            </a:r>
            <a:endParaRPr lang="it-IT" dirty="0" smtClean="0">
              <a:solidFill>
                <a:schemeClr val="accent1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48131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DF643AC-9747-4136-ABFD-07DBCABCC919}" type="slidenum">
              <a:rPr lang="it-IT" sz="1200">
                <a:latin typeface="+mn-lt"/>
              </a:rPr>
              <a:pPr algn="r">
                <a:defRPr/>
              </a:pPr>
              <a:t>20</a:t>
            </a:fld>
            <a:endParaRPr lang="it-IT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36E1B-7CEF-46D6-8A8B-B0CA767C02DB}" type="datetimeFigureOut">
              <a:rPr lang="it-IT"/>
              <a:pPr>
                <a:defRPr/>
              </a:pPr>
              <a:t>12/04/16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872F9-5146-491B-AFCF-700DB4C0822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6FDFB-32FC-4234-940F-204F2F2D6146}" type="datetimeFigureOut">
              <a:rPr lang="it-IT"/>
              <a:pPr>
                <a:defRPr/>
              </a:pPr>
              <a:t>12/04/16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E0638-030E-4B3F-8697-9DFF8716EB4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A8FA4-E52E-4B72-A5A5-F9D355A2A861}" type="datetimeFigureOut">
              <a:rPr lang="it-IT"/>
              <a:pPr>
                <a:defRPr/>
              </a:pPr>
              <a:t>12/04/16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5827C-A514-4388-B68C-99B9B523AF6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E8DBB-53FF-4B33-8C19-3C9B280A21C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1754E-5138-47DD-B654-245CABFF885E}" type="datetimeFigureOut">
              <a:rPr lang="it-IT"/>
              <a:pPr>
                <a:defRPr/>
              </a:pPr>
              <a:t>12/04/16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27AD0-9F5C-46D8-8879-269D01810AE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DB1C3-0248-4AC4-9CFB-DD785415FD23}" type="datetimeFigureOut">
              <a:rPr lang="it-IT"/>
              <a:pPr>
                <a:defRPr/>
              </a:pPr>
              <a:t>12/04/16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DDBE7-B679-4024-B9BA-B1411F9C2DB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32113-66F7-4B40-BAED-A94D317908FF}" type="datetimeFigureOut">
              <a:rPr lang="it-IT"/>
              <a:pPr>
                <a:defRPr/>
              </a:pPr>
              <a:t>12/04/16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B2CB5-D2BF-45B9-AB3B-FCAFDFEAA53C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378F9-7875-4324-89FF-37A16CCA3A8A}" type="datetimeFigureOut">
              <a:rPr lang="it-IT"/>
              <a:pPr>
                <a:defRPr/>
              </a:pPr>
              <a:t>12/04/16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B563A-29B1-4ACE-A6BE-7342811CE5D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F9296-3E76-4076-AD73-37107829930F}" type="datetimeFigureOut">
              <a:rPr lang="it-IT"/>
              <a:pPr>
                <a:defRPr/>
              </a:pPr>
              <a:t>12/04/16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2EECF-089D-4AD9-80CC-9D41E299617C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92D6D-1F72-4E5E-8A40-03F1DFB1BE47}" type="datetimeFigureOut">
              <a:rPr lang="it-IT"/>
              <a:pPr>
                <a:defRPr/>
              </a:pPr>
              <a:t>12/04/16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ED8CD-E034-47C2-91D6-FBED028B781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D1AFC-20A5-4BAB-A767-4A5950EF6B83}" type="datetimeFigureOut">
              <a:rPr lang="it-IT"/>
              <a:pPr>
                <a:defRPr/>
              </a:pPr>
              <a:t>12/04/16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9677C-BF30-402F-8348-5C1A6D17AF3D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86C39-8C30-41FA-B555-A58BB9536A61}" type="datetimeFigureOut">
              <a:rPr lang="it-IT"/>
              <a:pPr>
                <a:defRPr/>
              </a:pPr>
              <a:t>12/04/16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F0265-F24A-4A4C-A8C8-FF73833A993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stile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7979D80-40CC-4FFC-9D63-E0897EFA9CF8}" type="datetimeFigureOut">
              <a:rPr lang="it-IT"/>
              <a:pPr>
                <a:defRPr/>
              </a:pPr>
              <a:t>12/04/16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F8DFB2-25B5-4D52-B472-1412942D954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imgres?imgurl=http://www.effe-siti-torino.com/img_puzzle/La_Gioconda/300/La_Gioconda_rid.jpg&amp;imgrefurl=http://www.effe-siti-torino.com/puzzle_La_Gioconda_300.asp&amp;h=263&amp;w=350&amp;sz=49&amp;tbnid=-Kzjz_m0QtyhCM:&amp;tbnh=90&amp;tbnw=120&amp;prev=/images?q=la+gioconda+di+leonardo+da+vinci&amp;zoom=1&amp;q=la+gioconda+di+leonardo+da+vinci&amp;hl=it&amp;usg=__7LfggLEM9cDrH7N8MLAsX0I6FuE=&amp;sa=X&amp;ei=qIVyTZH-M4mxhAeIkNBU&amp;ved=0CCUQ9QEwAA" TargetMode="External"/><Relationship Id="rId4" Type="http://schemas.openxmlformats.org/officeDocument/2006/relationships/hyperlink" Target="http://www.google.it/imgres?imgurl=http://www.tempiodellarte.it/wp-content/uploads/2010/11/lagiocondadileonardodavincimonnalisa1.jpg&amp;imgrefurl=http://www.tempiodellarte.it/tempio-dellarte/la-gioconda-di-leonardo-da-vinci/&amp;h=600&amp;w=600&amp;sz=35&amp;tbnid=FOTe-iAnwRwqJM:&amp;tbnh=135&amp;tbnw=135&amp;prev=/images?q=la+gioconda+di+leonardo+da+vinci&amp;zoom=1&amp;q=la+gioconda+di+leonardo+da+vinci&amp;hl=it&amp;usg=__MLGv-BICIbdt2DAnc-Zunez9eOw=&amp;sa=X&amp;ei=qIVyTZH-M4mxhAeIkNBU&amp;ved=0CCkQ9QEwAg" TargetMode="External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88FWHQyxOH-QEM&amp;tbnid=D18sO3yc4_29BM:&amp;ved=0CAUQjRw&amp;url=http://it.123rf.com/photo_14671674_3d-illustrazione-di-tutti-gli-organi-interni-di-illustrazione-maschio-3d-corpo-di-tutti-gli-organi-i.html&amp;ei=JyRiUdjKFMniOqP0gYgE&amp;psig=AFQjCNEDNvI4H6Nbn9i1rMGp1221FFa1kQ&amp;ust=1365472132841118" TargetMode="External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it-IT" dirty="0" smtClean="0"/>
              <a:t>IDIOPATHIC PULMONARY FIBROSIS: IT IS A MISNOMER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479843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it-IT" dirty="0" smtClean="0"/>
              <a:t>Venerino Poletti, 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it-IT" dirty="0" smtClean="0"/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it-IT" dirty="0" smtClean="0"/>
              <a:t>Dipartimento Malattie Apparato Respiratorie e del Torace, Azienda USL Romagna, Forlì/Ravenna (I)</a:t>
            </a:r>
            <a:endParaRPr lang="it-IT" dirty="0"/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it-IT" dirty="0" smtClean="0"/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it-IT" dirty="0" err="1" smtClean="0"/>
              <a:t>Department</a:t>
            </a:r>
            <a:r>
              <a:rPr lang="it-IT" dirty="0" smtClean="0"/>
              <a:t> of </a:t>
            </a:r>
            <a:r>
              <a:rPr lang="it-IT" dirty="0" err="1" smtClean="0"/>
              <a:t>Respiratory</a:t>
            </a:r>
            <a:r>
              <a:rPr lang="it-IT" dirty="0" smtClean="0"/>
              <a:t> </a:t>
            </a:r>
            <a:r>
              <a:rPr lang="it-IT" dirty="0" err="1" smtClean="0"/>
              <a:t>Diseases</a:t>
            </a:r>
            <a:r>
              <a:rPr lang="it-IT" dirty="0" smtClean="0"/>
              <a:t> &amp; </a:t>
            </a:r>
            <a:r>
              <a:rPr lang="it-IT" dirty="0" err="1" smtClean="0"/>
              <a:t>Allergy</a:t>
            </a:r>
            <a:endParaRPr lang="it-IT" dirty="0" smtClean="0"/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it-IT" dirty="0" err="1" smtClean="0"/>
              <a:t>Aarhus</a:t>
            </a:r>
            <a:r>
              <a:rPr lang="it-IT" dirty="0" smtClean="0"/>
              <a:t> </a:t>
            </a:r>
            <a:r>
              <a:rPr lang="it-IT" dirty="0" err="1" smtClean="0"/>
              <a:t>University</a:t>
            </a:r>
            <a:r>
              <a:rPr lang="it-IT" dirty="0" smtClean="0"/>
              <a:t> Hospital (DK)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AutoShape 2" descr="data:image/jpg;base64,/9j/4AAQSkZJRgABAQAAAQABAAD/2wBDAAkGBwgHBgkIBwgKCgkLDRYPDQwMDRsUFRAWIB0iIiAdHx8kKDQsJCYxJx8fLT0tMTU3Ojo6Iys/RD84QzQ5Ojf/2wBDAQoKCg0MDRoPDxo3JR8lNzc3Nzc3Nzc3Nzc3Nzc3Nzc3Nzc3Nzc3Nzc3Nzc3Nzc3Nzc3Nzc3Nzc3Nzc3Nzc3Nzf/wAARCABaAHcDASIAAhEBAxEB/8QAHAAAAgMBAQEBAAAAAAAAAAAABQYDBAcAAgEI/8QANxAAAgEDAgMGBQIFBAMAAAAAAQIDAAQRBSESMUEGEyJRYXEHFDKBwZGhFSMzQrFi0eHwUlPS/8QAGgEAAgMBAQAAAAAAAAAAAAAAAgQBAwUABv/EACIRAAIDAAIDAAIDAAAAAAAAAAECAAMREiEEIjETQVFhcf/aAAwDAQACEQMRAD8AGJAXbIbA/FWoI1ySvOvcUPeDj4uZ3GKtQwrGo8OxrLJli9/Z4hUjO3P9KsJEz/UgAx0qSKMbYGfOrRThXHLY7CqyYeSksRB2Q7Vaih4sFl9asQwlunXmaXu111eTTRaJozAXcy8Uz8WO7T36E/4qFBYw8nnVO1OmadcSW8PHdzxAl0hxhcc8sdv80FHxIKSYXTlC5/ukP/zRbT/hrcJaOJriNXkXHgjJAH3xS/2g7BX+nwmaKWOZQd17sqfzTCPRvEmSa2zQIf07t9p9zg3kMluCf6meNB7kbj9Kc7GeO5hSS3dXjYZV0OQR71+d5Ukt5SDlG5EUzdhu1Umg6ikVw5OnzMBKvPuz/wCY/NWWeP66krDD4ZtEgy2xP6V9RCw36eVWAgnj40I4WGQRvkVLHAynblSeQtkaRMvDkHNTiP6znpVhEx9flyxXMnhzjHnXcjIMFyKRI3lXVPMueXma6jVsEgiI3BEiBxJwjODRKyWOWNWU54hkdazyDU5Jpm4ye6K5AJIx1/NGrPWJbSFEDlhyAxviidCsBe47JbDcgjmOVSIgJJI5A0pWnaJ1l4IxxFjgAj96bNIvo7y3aQoEZGKvnG2wP5qriRD5SSWeKxsZrq48KID1xmlD4cSNf6tqWpztxtLcEKxH9o5AeVEfiZfCLRjbrhe8JUv0z0/76Up/DzXP4dp08Rt5JGMkkgcIWQAAE8gTRlSaTLas5ibSsxyNtjQvWgZoXj4M5oTb9pzLoEuoiE/yxgAggE9NiAaDXHaTVrazhmuLSVnuMlI1hdhgeZA250iUZjkaUBe4ldstCktXe5K+DO9JrADodulaJ2iuNV1XRpbi9s3tI8+EPsT9qzsgK2Sc5/etnwyxTG+iJXgBtE2v4d9ojc9l7WGZiZbdmhLHyAyv7EU6Wd8kzeHHCvPrWGdirt4reeJCQolV9vUY/FaFpupqY1ORH4txk7+WaourxjkqL4JoET8b7dMZA6VacAowYAH0pU0HVPmLpkBZeJuTdRjamyM8JJcEjFKklWyEDo2CrsLHJ4ht5V1VtWlj7wk5xn7V1EnYkk5MEt7yMAjiXAOMjO1Whd8Uv8sK3Cuc42NL1uTxsMbHJOKtwSMrgIxyBzFaj1iLg4YVW7eEd7nDl+IhgdqJWnaC4W2a0d8QFieeCQTkighnzGodfH1FRySDhB2zyIA5VWawfsLkRL+t6495paWkkhLRsWXPnnbJ9qbfhGYJtEngdVLRztxMCQdwMcqy67DLKCnXkaafhnfPa6lcWqSAFxxKM88bGg8mofgOf7GPHb3E1rUbaBdLlhQYj4gMD0361ZtYLJ7KMSQq6hRzJwftSr2nW8u7GI2U9/ZoH4pUWEni9Qeg29qt6ZezPpSwqkqxxJwiSb6n9ayCvrsf73IC+I+poLCS2j4QM4AFZNuVznkc5pv7bShmI4izE+dJxzjnzrY8FOFUR8lteMPZOSH5qVZ5e6VowRz3IPp70/Wfy7W6iO9t/PfIINZdpG90iknDbbU4wRsqgqzDzweVHcg37FWMddKR4p1kivbdwpzwhiDTY+rARZd05b4esptmmWTJODnILGi8M7qgae522OMcqUsq3uCrlY0XOpwXUjIpQFPqBOMV1IN/OHmPCpPrnb/murhVglnMzOlcoDscHniraO/ArITv0+9USH2GCVzy86u2UbMVVlG55HpWo0Ce0ZWOG3NEYYo3bASQ4OM5FereCBQC7xb/AOnn+tF4VhQ7xqWJzxFRnf7VQzCTkBa9amKOJmR0ZwQOIjmD6e9A4p5LOdLi3lKyochhzpr7S8E1iwJwyeNdsdcfmk5wMc6Orte4XyaxoPbHRNT0kLriqt5EMAMSAfUVQ1btTbIrx2J8J/u5CkLQ44ZdWtIrheKF5ArA+R2pv1TsWIZQ1uSUz5ZpJ/Hors9j9jS3WMvUV9TvGu8lSSM7sevtQ4g48VP1p2W4YGZk3HI42pQ1Wye1u5I2G4amabkY8V/UpdGA0zxpUvd3UTYBAYc/enu1ktlkPESSwyB60gBe5RJHXIzy9qbtLvtPkRe8ue72zwqmftU3KD3KiDCUrx94SJF54AGd68yzWxKeInPPLY/bFe1gtbuITfOIIwRmR/CoHlVqDQEkRbh5HVG9M58qWLqo7nCssepUlDGPii7sjO3iwSMetdXy9sY4RxRTSGNW4eJxzPpvXVKsCNE4qQciJxqiknYjp1ola3HDFxqGH+nnk0NcoQxYZIXP3ozpUFvewqiyATcJHBkjYHp75FN2tg0zlXTIVRmVppIyFOcgjAAxzxQz524jhAWSTgzhd9xjypl1KzfuuHibhVt1LeYoFc28cdqHdgFLZAoK3DSSJRvriR3dHdmBOdzXrTNPm1O8itbZcySH9KgdvmJgEGMnAFaj8N+zbW98LiWPPCoIYjkf99qm+4U1k/uHVXzP9Ql2V7B2umgTXCCeXH1Hp7U1/wAMU4UjYDqKMxIEXb965Uy4z5V5+yx7DrGPqAowQRPYRRR4AGMfisp7Y2kZ1tliUrsAxblWyagTwN4c7c+dZH2rd31KZmcAcQULjng5q7wyRbOsGp3FTWEjWbuYzsrsQPv/AMCo9MkSOULIzpnk6nl+tEl0C+vrt7ju2jhZvCSACR96n1PQWihDJCVAGFJYnl7Aj961xamBNiJQnuMOh6DpmqWhzczMU2ZScEZPTFHJLdbOy+TtVkTBxxyZJWs70LXzYyCG5LKM/Wpxn0PtTzYa5ZXcfd/O3EbAA5L5z6Zz1pDyKrA38iHWRnUoXqXMsHdRxEqrfWBsOWBXUZYaffRcPz5xndeHG4/c11Qt/EYRBNRJmTkKWKtHxE8gBUyafO4RxG3PbAwKnsdmfHTFEJN5RnoDj0rSdyDggqmjZZt0ukijN6EWJRh2lbBIH3zypU1y7jub5hbZ7hDhPX1q7rTubU5dj4gOdAhzrqEG8oLn9S9o6gX8Uhj7xUbiK+eK/QfZm/067tYxbTL3nCCyHZh9qwTRuZPXB3o7bMy28jqxDIh4WB3X2qjzaRb3vyW0PnU3m3fviSpyo6irfdqV2ODis77B3l1JaYkuZmG+zSE07xs3dg8Rzjnn2rHK8dEaOmQa3JBFalnlVdup51k2q6hplves8smcHOFGWb/b3o/23kka8jRnYpxL4SdqynUWJu5ySSQ+Bvypzw/HDHSZVbaVGRiuu2k0SFdPhjthj628ch+55Uu3+tX16x+YuHf0JJqrAAzbgHZuftXiUbitauitPgirWM30yPJLZ2otpUruBbbknxJk/wDd6EryHvVzTyRd22P/AGL/AJqxgCpgocaNel3c+nyFWhjkVht3i5/RhvXV9vv6KDpk11I8FfsiMn1OT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76200" y="-411163"/>
            <a:ext cx="1133475" cy="85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Book Antiqua" pitchFamily="18" charset="0"/>
            </a:endParaRPr>
          </a:p>
        </p:txBody>
      </p:sp>
      <p:sp>
        <p:nvSpPr>
          <p:cNvPr id="48130" name="AutoShape 4" descr="data:image/jpg;base64,/9j/4AAQSkZJRgABAQAAAQABAAD/2wBDAAkGBwgHBgkIBwgKCgkLDRYPDQwMDRsUFRAWIB0iIiAdHx8kKDQsJCYxJx8fLT0tMTU3Ojo6Iys/RD84QzQ5Ojf/2wBDAQoKCg0MDRoPDxo3JR8lNzc3Nzc3Nzc3Nzc3Nzc3Nzc3Nzc3Nzc3Nzc3Nzc3Nzc3Nzc3Nzc3Nzc3Nzc3Nzc3Nzf/wAARCABaAHcDASIAAhEBAxEB/8QAHAAAAgMBAQEBAAAAAAAAAAAABQYDBAcAAgEI/8QANxAAAgEDAgMGBQIFBAMAAAAAAQIDAAQRBSESMUEGEyJRYXEHFDKBwZGhFSMzQrFi0eHwUlPS/8QAGgEAAgMBAQAAAAAAAAAAAAAAAgQBAwUABv/EACIRAAIDAAIDAAIDAAAAAAAAAAECAAMREiEEIjETQVFhcf/aAAwDAQACEQMRAD8AGJAXbIbA/FWoI1ySvOvcUPeDj4uZ3GKtQwrGo8OxrLJli9/Z4hUjO3P9KsJEz/UgAx0qSKMbYGfOrRThXHLY7CqyYeSksRB2Q7Vaih4sFl9asQwlunXmaXu111eTTRaJozAXcy8Uz8WO7T36E/4qFBYw8nnVO1OmadcSW8PHdzxAl0hxhcc8sdv80FHxIKSYXTlC5/ukP/zRbT/hrcJaOJriNXkXHgjJAH3xS/2g7BX+nwmaKWOZQd17sqfzTCPRvEmSa2zQIf07t9p9zg3kMluCf6meNB7kbj9Kc7GeO5hSS3dXjYZV0OQR71+d5Ukt5SDlG5EUzdhu1Umg6ikVw5OnzMBKvPuz/wCY/NWWeP66krDD4ZtEgy2xP6V9RCw36eVWAgnj40I4WGQRvkVLHAynblSeQtkaRMvDkHNTiP6znpVhEx9flyxXMnhzjHnXcjIMFyKRI3lXVPMueXma6jVsEgiI3BEiBxJwjODRKyWOWNWU54hkdazyDU5Jpm4ye6K5AJIx1/NGrPWJbSFEDlhyAxviidCsBe47JbDcgjmOVSIgJJI5A0pWnaJ1l4IxxFjgAj96bNIvo7y3aQoEZGKvnG2wP5qriRD5SSWeKxsZrq48KID1xmlD4cSNf6tqWpztxtLcEKxH9o5AeVEfiZfCLRjbrhe8JUv0z0/76Up/DzXP4dp08Rt5JGMkkgcIWQAAE8gTRlSaTLas5ibSsxyNtjQvWgZoXj4M5oTb9pzLoEuoiE/yxgAggE9NiAaDXHaTVrazhmuLSVnuMlI1hdhgeZA250iUZjkaUBe4ldstCktXe5K+DO9JrADodulaJ2iuNV1XRpbi9s3tI8+EPsT9qzsgK2Sc5/etnwyxTG+iJXgBtE2v4d9ojc9l7WGZiZbdmhLHyAyv7EU6Wd8kzeHHCvPrWGdirt4reeJCQolV9vUY/FaFpupqY1ORH4txk7+WaourxjkqL4JoET8b7dMZA6VacAowYAH0pU0HVPmLpkBZeJuTdRjamyM8JJcEjFKklWyEDo2CrsLHJ4ht5V1VtWlj7wk5xn7V1EnYkk5MEt7yMAjiXAOMjO1Whd8Uv8sK3Cuc42NL1uTxsMbHJOKtwSMrgIxyBzFaj1iLg4YVW7eEd7nDl+IhgdqJWnaC4W2a0d8QFieeCQTkighnzGodfH1FRySDhB2zyIA5VWawfsLkRL+t6495paWkkhLRsWXPnnbJ9qbfhGYJtEngdVLRztxMCQdwMcqy67DLKCnXkaafhnfPa6lcWqSAFxxKM88bGg8mofgOf7GPHb3E1rUbaBdLlhQYj4gMD0361ZtYLJ7KMSQq6hRzJwftSr2nW8u7GI2U9/ZoH4pUWEni9Qeg29qt6ZezPpSwqkqxxJwiSb6n9ayCvrsf73IC+I+poLCS2j4QM4AFZNuVznkc5pv7bShmI4izE+dJxzjnzrY8FOFUR8lteMPZOSH5qVZ5e6VowRz3IPp70/Wfy7W6iO9t/PfIINZdpG90iknDbbU4wRsqgqzDzweVHcg37FWMddKR4p1kivbdwpzwhiDTY+rARZd05b4esptmmWTJODnILGi8M7qgae522OMcqUsq3uCrlY0XOpwXUjIpQFPqBOMV1IN/OHmPCpPrnb/murhVglnMzOlcoDscHniraO/ArITv0+9USH2GCVzy86u2UbMVVlG55HpWo0Ce0ZWOG3NEYYo3bASQ4OM5FereCBQC7xb/AOnn+tF4VhQ7xqWJzxFRnf7VQzCTkBa9amKOJmR0ZwQOIjmD6e9A4p5LOdLi3lKyochhzpr7S8E1iwJwyeNdsdcfmk5wMc6Orte4XyaxoPbHRNT0kLriqt5EMAMSAfUVQ1btTbIrx2J8J/u5CkLQ44ZdWtIrheKF5ArA+R2pv1TsWIZQ1uSUz5ZpJ/Hors9j9jS3WMvUV9TvGu8lSSM7sevtQ4g48VP1p2W4YGZk3HI42pQ1Wye1u5I2G4amabkY8V/UpdGA0zxpUvd3UTYBAYc/enu1ktlkPESSwyB60gBe5RJHXIzy9qbtLvtPkRe8ue72zwqmftU3KD3KiDCUrx94SJF54AGd68yzWxKeInPPLY/bFe1gtbuITfOIIwRmR/CoHlVqDQEkRbh5HVG9M58qWLqo7nCssepUlDGPii7sjO3iwSMetdXy9sY4RxRTSGNW4eJxzPpvXVKsCNE4qQciJxqiknYjp1ola3HDFxqGH+nnk0NcoQxYZIXP3ozpUFvewqiyATcJHBkjYHp75FN2tg0zlXTIVRmVppIyFOcgjAAxzxQz524jhAWSTgzhd9xjypl1KzfuuHibhVt1LeYoFc28cdqHdgFLZAoK3DSSJRvriR3dHdmBOdzXrTNPm1O8itbZcySH9KgdvmJgEGMnAFaj8N+zbW98LiWPPCoIYjkf99qm+4U1k/uHVXzP9Ql2V7B2umgTXCCeXH1Hp7U1/wAMU4UjYDqKMxIEXb965Uy4z5V5+yx7DrGPqAowQRPYRRR4AGMfisp7Y2kZ1tliUrsAxblWyagTwN4c7c+dZH2rd31KZmcAcQULjng5q7wyRbOsGp3FTWEjWbuYzsrsQPv/AMCo9MkSOULIzpnk6nl+tEl0C+vrt7ju2jhZvCSACR96n1PQWihDJCVAGFJYnl7Aj961xamBNiJQnuMOh6DpmqWhzczMU2ZScEZPTFHJLdbOy+TtVkTBxxyZJWs70LXzYyCG5LKM/Wpxn0PtTzYa5ZXcfd/O3EbAA5L5z6Zz1pDyKrA38iHWRnUoXqXMsHdRxEqrfWBsOWBXUZYaffRcPz5xndeHG4/c11Qt/EYRBNRJmTkKWKtHxE8gBUyafO4RxG3PbAwKnsdmfHTFEJN5RnoDj0rSdyDggqmjZZt0ukijN6EWJRh2lbBIH3zypU1y7jub5hbZ7hDhPX1q7rTubU5dj4gOdAhzrqEG8oLn9S9o6gX8Uhj7xUbiK+eK/QfZm/067tYxbTL3nCCyHZh9qwTRuZPXB3o7bMy28jqxDIh4WB3X2qjzaRb3vyW0PnU3m3fviSpyo6irfdqV2ODis77B3l1JaYkuZmG+zSE07xs3dg8Rzjnn2rHK8dEaOmQa3JBFalnlVdup51k2q6hplves8smcHOFGWb/b3o/23kka8jRnYpxL4SdqynUWJu5ySSQ+Bvypzw/HDHSZVbaVGRiuu2k0SFdPhjthj628ch+55Uu3+tX16x+YuHf0JJqrAAzbgHZuftXiUbitauitPgirWM30yPJLZ2otpUruBbbknxJk/wDd6EryHvVzTyRd22P/AGL/AJqxgCpgocaNel3c+nyFWhjkVht3i5/RhvXV9vv6KDpk11I8FfsiMn1OT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76200" y="-411163"/>
            <a:ext cx="1133475" cy="85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Book Antiqua" pitchFamily="18" charset="0"/>
            </a:endParaRPr>
          </a:p>
        </p:txBody>
      </p:sp>
      <p:sp>
        <p:nvSpPr>
          <p:cNvPr id="48131" name="AutoShape 6" descr="data:image/jpg;base64,/9j/4AAQSkZJRgABAQAAAQABAAD/2wBDAAkGBwgHBgkIBwgKCgkLDRYPDQwMDRsUFRAWIB0iIiAdHx8kKDQsJCYxJx8fLT0tMTU3Ojo6Iys/RD84QzQ5Ojf/2wBDAQoKCg0MDRoPDxo3JR8lNzc3Nzc3Nzc3Nzc3Nzc3Nzc3Nzc3Nzc3Nzc3Nzc3Nzc3Nzc3Nzc3Nzc3Nzc3Nzc3Nzf/wAARCABaAHcDASIAAhEBAxEB/8QAHAAAAgMBAQEBAAAAAAAAAAAABQYDBAcAAgEI/8QANxAAAgEDAgMGBQIFBAMAAAAAAQIDAAQRBSESMUEGEyJRYXEHFDKBwZGhFSMzQrFi0eHwUlPS/8QAGgEAAgMBAQAAAAAAAAAAAAAAAgQBAwUABv/EACIRAAIDAAIDAAIDAAAAAAAAAAECAAMREiEEIjETQVFhcf/aAAwDAQACEQMRAD8AGJAXbIbA/FWoI1ySvOvcUPeDj4uZ3GKtQwrGo8OxrLJli9/Z4hUjO3P9KsJEz/UgAx0qSKMbYGfOrRThXHLY7CqyYeSksRB2Q7Vaih4sFl9asQwlunXmaXu111eTTRaJozAXcy8Uz8WO7T36E/4qFBYw8nnVO1OmadcSW8PHdzxAl0hxhcc8sdv80FHxIKSYXTlC5/ukP/zRbT/hrcJaOJriNXkXHgjJAH3xS/2g7BX+nwmaKWOZQd17sqfzTCPRvEmSa2zQIf07t9p9zg3kMluCf6meNB7kbj9Kc7GeO5hSS3dXjYZV0OQR71+d5Ukt5SDlG5EUzdhu1Umg6ikVw5OnzMBKvPuz/wCY/NWWeP66krDD4ZtEgy2xP6V9RCw36eVWAgnj40I4WGQRvkVLHAynblSeQtkaRMvDkHNTiP6znpVhEx9flyxXMnhzjHnXcjIMFyKRI3lXVPMueXma6jVsEgiI3BEiBxJwjODRKyWOWNWU54hkdazyDU5Jpm4ye6K5AJIx1/NGrPWJbSFEDlhyAxviidCsBe47JbDcgjmOVSIgJJI5A0pWnaJ1l4IxxFjgAj96bNIvo7y3aQoEZGKvnG2wP5qriRD5SSWeKxsZrq48KID1xmlD4cSNf6tqWpztxtLcEKxH9o5AeVEfiZfCLRjbrhe8JUv0z0/76Up/DzXP4dp08Rt5JGMkkgcIWQAAE8gTRlSaTLas5ibSsxyNtjQvWgZoXj4M5oTb9pzLoEuoiE/yxgAggE9NiAaDXHaTVrazhmuLSVnuMlI1hdhgeZA250iUZjkaUBe4ldstCktXe5K+DO9JrADodulaJ2iuNV1XRpbi9s3tI8+EPsT9qzsgK2Sc5/etnwyxTG+iJXgBtE2v4d9ojc9l7WGZiZbdmhLHyAyv7EU6Wd8kzeHHCvPrWGdirt4reeJCQolV9vUY/FaFpupqY1ORH4txk7+WaourxjkqL4JoET8b7dMZA6VacAowYAH0pU0HVPmLpkBZeJuTdRjamyM8JJcEjFKklWyEDo2CrsLHJ4ht5V1VtWlj7wk5xn7V1EnYkk5MEt7yMAjiXAOMjO1Whd8Uv8sK3Cuc42NL1uTxsMbHJOKtwSMrgIxyBzFaj1iLg4YVW7eEd7nDl+IhgdqJWnaC4W2a0d8QFieeCQTkighnzGodfH1FRySDhB2zyIA5VWawfsLkRL+t6495paWkkhLRsWXPnnbJ9qbfhGYJtEngdVLRztxMCQdwMcqy67DLKCnXkaafhnfPa6lcWqSAFxxKM88bGg8mofgOf7GPHb3E1rUbaBdLlhQYj4gMD0361ZtYLJ7KMSQq6hRzJwftSr2nW8u7GI2U9/ZoH4pUWEni9Qeg29qt6ZezPpSwqkqxxJwiSb6n9ayCvrsf73IC+I+poLCS2j4QM4AFZNuVznkc5pv7bShmI4izE+dJxzjnzrY8FOFUR8lteMPZOSH5qVZ5e6VowRz3IPp70/Wfy7W6iO9t/PfIINZdpG90iknDbbU4wRsqgqzDzweVHcg37FWMddKR4p1kivbdwpzwhiDTY+rARZd05b4esptmmWTJODnILGi8M7qgae522OMcqUsq3uCrlY0XOpwXUjIpQFPqBOMV1IN/OHmPCpPrnb/murhVglnMzOlcoDscHniraO/ArITv0+9USH2GCVzy86u2UbMVVlG55HpWo0Ce0ZWOG3NEYYo3bASQ4OM5FereCBQC7xb/AOnn+tF4VhQ7xqWJzxFRnf7VQzCTkBa9amKOJmR0ZwQOIjmD6e9A4p5LOdLi3lKyochhzpr7S8E1iwJwyeNdsdcfmk5wMc6Orte4XyaxoPbHRNT0kLriqt5EMAMSAfUVQ1btTbIrx2J8J/u5CkLQ44ZdWtIrheKF5ArA+R2pv1TsWIZQ1uSUz5ZpJ/Hors9j9jS3WMvUV9TvGu8lSSM7sevtQ4g48VP1p2W4YGZk3HI42pQ1Wye1u5I2G4amabkY8V/UpdGA0zxpUvd3UTYBAYc/enu1ktlkPESSwyB60gBe5RJHXIzy9qbtLvtPkRe8ue72zwqmftU3KD3KiDCUrx94SJF54AGd68yzWxKeInPPLY/bFe1gtbuITfOIIwRmR/CoHlVqDQEkRbh5HVG9M58qWLqo7nCssepUlDGPii7sjO3iwSMetdXy9sY4RxRTSGNW4eJxzPpvXVKsCNE4qQciJxqiknYjp1ola3HDFxqGH+nnk0NcoQxYZIXP3ozpUFvewqiyATcJHBkjYHp75FN2tg0zlXTIVRmVppIyFOcgjAAxzxQz524jhAWSTgzhd9xjypl1KzfuuHibhVt1LeYoFc28cdqHdgFLZAoK3DSSJRvriR3dHdmBOdzXrTNPm1O8itbZcySH9KgdvmJgEGMnAFaj8N+zbW98LiWPPCoIYjkf99qm+4U1k/uHVXzP9Ql2V7B2umgTXCCeXH1Hp7U1/wAMU4UjYDqKMxIEXb965Uy4z5V5+yx7DrGPqAowQRPYRRR4AGMfisp7Y2kZ1tliUrsAxblWyagTwN4c7c+dZH2rd31KZmcAcQULjng5q7wyRbOsGp3FTWEjWbuYzsrsQPv/AMCo9MkSOULIzpnk6nl+tEl0C+vrt7ju2jhZvCSACR96n1PQWihDJCVAGFJYnl7Aj961xamBNiJQnuMOh6DpmqWhzczMU2ZScEZPTFHJLdbOy+TtVkTBxxyZJWs70LXzYyCG5LKM/Wpxn0PtTzYa5ZXcfd/O3EbAA5L5z6Zz1pDyKrA38iHWRnUoXqXMsHdRxEqrfWBsOWBXUZYaffRcPz5xndeHG4/c11Qt/EYRBNRJmTkKWKtHxE8gBUyafO4RxG3PbAwKnsdmfHTFEJN5RnoDj0rSdyDggqmjZZt0ukijN6EWJRh2lbBIH3zypU1y7jub5hbZ7hDhPX1q7rTubU5dj4gOdAhzrqEG8oLn9S9o6gX8Uhj7xUbiK+eK/QfZm/067tYxbTL3nCCyHZh9qwTRuZPXB3o7bMy28jqxDIh4WB3X2qjzaRb3vyW0PnU3m3fviSpyo6irfdqV2ODis77B3l1JaYkuZmG+zSE07xs3dg8Rzjnn2rHK8dEaOmQa3JBFalnlVdup51k2q6hplves8smcHOFGWb/b3o/23kka8jRnYpxL4SdqynUWJu5ySSQ+Bvypzw/HDHSZVbaVGRiuu2k0SFdPhjthj628ch+55Uu3+tX16x+YuHf0JJqrAAzbgHZuftXiUbitauitPgirWM30yPJLZ2otpUruBbbknxJk/wDd6EryHvVzTyRd22P/AGL/AJqxgCpgocaNel3c+nyFWhjkVht3i5/RhvXV9vv6KDpk11I8FfsiMn1OT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76200" y="-411163"/>
            <a:ext cx="1133475" cy="85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Book Antiqua" pitchFamily="18" charset="0"/>
            </a:endParaRPr>
          </a:p>
        </p:txBody>
      </p:sp>
      <p:sp>
        <p:nvSpPr>
          <p:cNvPr id="48132" name="AutoShape 8" descr="data:image/jpg;base64,/9j/4AAQSkZJRgABAQAAAQABAAD/2wBDAAkGBwgHBgkIBwgKCgkLDRYPDQwMDRsUFRAWIB0iIiAdHx8kKDQsJCYxJx8fLT0tMTU3Ojo6Iys/RD84QzQ5Ojf/2wBDAQoKCg0MDRoPDxo3JR8lNzc3Nzc3Nzc3Nzc3Nzc3Nzc3Nzc3Nzc3Nzc3Nzc3Nzc3Nzc3Nzc3Nzc3Nzc3Nzc3Nzf/wAARCABaAHcDASIAAhEBAxEB/8QAHAAAAgMBAQEBAAAAAAAAAAAABQYDBAcAAgEI/8QANxAAAgEDAgMGBQIFBAMAAAAAAQIDAAQRBSESMUEGEyJRYXEHFDKBwZGhFSMzQrFi0eHwUlPS/8QAGgEAAgMBAQAAAAAAAAAAAAAAAgQBAwUABv/EACIRAAIDAAIDAAIDAAAAAAAAAAECAAMREiEEIjETQVFhcf/aAAwDAQACEQMRAD8AGJAXbIbA/FWoI1ySvOvcUPeDj4uZ3GKtQwrGo8OxrLJli9/Z4hUjO3P9KsJEz/UgAx0qSKMbYGfOrRThXHLY7CqyYeSksRB2Q7Vaih4sFl9asQwlunXmaXu111eTTRaJozAXcy8Uz8WO7T36E/4qFBYw8nnVO1OmadcSW8PHdzxAl0hxhcc8sdv80FHxIKSYXTlC5/ukP/zRbT/hrcJaOJriNXkXHgjJAH3xS/2g7BX+nwmaKWOZQd17sqfzTCPRvEmSa2zQIf07t9p9zg3kMluCf6meNB7kbj9Kc7GeO5hSS3dXjYZV0OQR71+d5Ukt5SDlG5EUzdhu1Umg6ikVw5OnzMBKvPuz/wCY/NWWeP66krDD4ZtEgy2xP6V9RCw36eVWAgnj40I4WGQRvkVLHAynblSeQtkaRMvDkHNTiP6znpVhEx9flyxXMnhzjHnXcjIMFyKRI3lXVPMueXma6jVsEgiI3BEiBxJwjODRKyWOWNWU54hkdazyDU5Jpm4ye6K5AJIx1/NGrPWJbSFEDlhyAxviidCsBe47JbDcgjmOVSIgJJI5A0pWnaJ1l4IxxFjgAj96bNIvo7y3aQoEZGKvnG2wP5qriRD5SSWeKxsZrq48KID1xmlD4cSNf6tqWpztxtLcEKxH9o5AeVEfiZfCLRjbrhe8JUv0z0/76Up/DzXP4dp08Rt5JGMkkgcIWQAAE8gTRlSaTLas5ibSsxyNtjQvWgZoXj4M5oTb9pzLoEuoiE/yxgAggE9NiAaDXHaTVrazhmuLSVnuMlI1hdhgeZA250iUZjkaUBe4ldstCktXe5K+DO9JrADodulaJ2iuNV1XRpbi9s3tI8+EPsT9qzsgK2Sc5/etnwyxTG+iJXgBtE2v4d9ojc9l7WGZiZbdmhLHyAyv7EU6Wd8kzeHHCvPrWGdirt4reeJCQolV9vUY/FaFpupqY1ORH4txk7+WaourxjkqL4JoET8b7dMZA6VacAowYAH0pU0HVPmLpkBZeJuTdRjamyM8JJcEjFKklWyEDo2CrsLHJ4ht5V1VtWlj7wk5xn7V1EnYkk5MEt7yMAjiXAOMjO1Whd8Uv8sK3Cuc42NL1uTxsMbHJOKtwSMrgIxyBzFaj1iLg4YVW7eEd7nDl+IhgdqJWnaC4W2a0d8QFieeCQTkighnzGodfH1FRySDhB2zyIA5VWawfsLkRL+t6495paWkkhLRsWXPnnbJ9qbfhGYJtEngdVLRztxMCQdwMcqy67DLKCnXkaafhnfPa6lcWqSAFxxKM88bGg8mofgOf7GPHb3E1rUbaBdLlhQYj4gMD0361ZtYLJ7KMSQq6hRzJwftSr2nW8u7GI2U9/ZoH4pUWEni9Qeg29qt6ZezPpSwqkqxxJwiSb6n9ayCvrsf73IC+I+poLCS2j4QM4AFZNuVznkc5pv7bShmI4izE+dJxzjnzrY8FOFUR8lteMPZOSH5qVZ5e6VowRz3IPp70/Wfy7W6iO9t/PfIINZdpG90iknDbbU4wRsqgqzDzweVHcg37FWMddKR4p1kivbdwpzwhiDTY+rARZd05b4esptmmWTJODnILGi8M7qgae522OMcqUsq3uCrlY0XOpwXUjIpQFPqBOMV1IN/OHmPCpPrnb/murhVglnMzOlcoDscHniraO/ArITv0+9USH2GCVzy86u2UbMVVlG55HpWo0Ce0ZWOG3NEYYo3bASQ4OM5FereCBQC7xb/AOnn+tF4VhQ7xqWJzxFRnf7VQzCTkBa9amKOJmR0ZwQOIjmD6e9A4p5LOdLi3lKyochhzpr7S8E1iwJwyeNdsdcfmk5wMc6Orte4XyaxoPbHRNT0kLriqt5EMAMSAfUVQ1btTbIrx2J8J/u5CkLQ44ZdWtIrheKF5ArA+R2pv1TsWIZQ1uSUz5ZpJ/Hors9j9jS3WMvUV9TvGu8lSSM7sevtQ4g48VP1p2W4YGZk3HI42pQ1Wye1u5I2G4amabkY8V/UpdGA0zxpUvd3UTYBAYc/enu1ktlkPESSwyB60gBe5RJHXIzy9qbtLvtPkRe8ue72zwqmftU3KD3KiDCUrx94SJF54AGd68yzWxKeInPPLY/bFe1gtbuITfOIIwRmR/CoHlVqDQEkRbh5HVG9M58qWLqo7nCssepUlDGPii7sjO3iwSMetdXy9sY4RxRTSGNW4eJxzPpvXVKsCNE4qQciJxqiknYjp1ola3HDFxqGH+nnk0NcoQxYZIXP3ozpUFvewqiyATcJHBkjYHp75FN2tg0zlXTIVRmVppIyFOcgjAAxzxQz524jhAWSTgzhd9xjypl1KzfuuHibhVt1LeYoFc28cdqHdgFLZAoK3DSSJRvriR3dHdmBOdzXrTNPm1O8itbZcySH9KgdvmJgEGMnAFaj8N+zbW98LiWPPCoIYjkf99qm+4U1k/uHVXzP9Ql2V7B2umgTXCCeXH1Hp7U1/wAMU4UjYDqKMxIEXb965Uy4z5V5+yx7DrGPqAowQRPYRRR4AGMfisp7Y2kZ1tliUrsAxblWyagTwN4c7c+dZH2rd31KZmcAcQULjng5q7wyRbOsGp3FTWEjWbuYzsrsQPv/AMCo9MkSOULIzpnk6nl+tEl0C+vrt7ju2jhZvCSACR96n1PQWihDJCVAGFJYnl7Aj961xamBNiJQnuMOh6DpmqWhzczMU2ZScEZPTFHJLdbOy+TtVkTBxxyZJWs70LXzYyCG5LKM/Wpxn0PtTzYa5ZXcfd/O3EbAA5L5z6Zz1pDyKrA38iHWRnUoXqXMsHdRxEqrfWBsOWBXUZYaffRcPz5xndeHG4/c11Qt/EYRBNRJmTkKWKtHxE8gBUyafO4RxG3PbAwKnsdmfHTFEJN5RnoDj0rSdyDggqmjZZt0ukijN6EWJRh2lbBIH3zypU1y7jub5hbZ7hDhPX1q7rTubU5dj4gOdAhzrqEG8oLn9S9o6gX8Uhj7xUbiK+eK/QfZm/067tYxbTL3nCCyHZh9qwTRuZPXB3o7bMy28jqxDIh4WB3X2qjzaRb3vyW0PnU3m3fviSpyo6irfdqV2ODis77B3l1JaYkuZmG+zSE07xs3dg8Rzjnn2rHK8dEaOmQa3JBFalnlVdup51k2q6hplves8smcHOFGWb/b3o/23kka8jRnYpxL4SdqynUWJu5ySSQ+Bvypzw/HDHSZVbaVGRiuu2k0SFdPhjthj628ch+55Uu3+tX16x+YuHf0JJqrAAzbgHZuftXiUbitauitPgirWM30yPJLZ2otpUruBbbknxJk/wDd6EryHvVzTyRd22P/AGL/AJqxgCpgocaNel3c+nyFWhjkVht3i5/RhvXV9vv6KDpk11I8FfsiMn1OT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76200" y="-411163"/>
            <a:ext cx="1133475" cy="85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Book Antiqua" pitchFamily="18" charset="0"/>
            </a:endParaRPr>
          </a:p>
        </p:txBody>
      </p:sp>
      <p:sp>
        <p:nvSpPr>
          <p:cNvPr id="48133" name="AutoShape 10" descr="data:image/jpg;base64,/9j/4AAQSkZJRgABAQAAAQABAAD/2wBDAAkGBwgHBgkIBwgKCgkLDRYPDQwMDRsUFRAWIB0iIiAdHx8kKDQsJCYxJx8fLT0tMTU3Ojo6Iys/RD84QzQ5Ojf/2wBDAQoKCg0MDRoPDxo3JR8lNzc3Nzc3Nzc3Nzc3Nzc3Nzc3Nzc3Nzc3Nzc3Nzc3Nzc3Nzc3Nzc3Nzc3Nzc3Nzc3Nzf/wAARCABeAF4DASIAAhEBAxEB/8QAGwAAAgMBAQEAAAAAAAAAAAAABAUCAwYHAQD/xAAwEAACAQMEAAUEAQMFAQAAAAABAgMABBEFEiExBhNBUWEiMnGBkRTB0QcVI0Kh8P/EABkBAAIDAQAAAAAAAAAAAAAAAAEEAAIDBf/EAB8RAAIDAAIDAQEAAAAAAAAAAAABAgMREiEEMUFRYf/aAAwDAQACEQMRAD8AznlAmppbjOaKjjzzirlhO3nulpSJove29RVRgNNxDnuo+RuJxxQUyCh4sY4r1bf5xVmsXsWmKoYeZK3KR5x+z8VnLrWNQyCJVjyM4VRx/NXUtLRg5LTQNbsnp+6+ERI6rPQ+Ib2MgTlZV9mAH/orS6Zdw6jb+ZATleHQ9qaO/oHFoH8vB6rwxfFGGMhsVIQde9BMqwExj0FRaMHnqmDQgDruoGPbRUgYM1KJHncAPWjooA65z81jo7qRxhmbaR1mjhqsyRbN30gcmspQZrx00bQhQB71WwSCOSWThEGSTQOk6u9xMsc6ggg4OesepqjxhqUTaK0Vu6kMwDMvX4rPGngOPeFvgyzttZvLjU9QjDktiNWAIVRwBWm1vSNNntWPkoCBWG8L63PpmmwiOzaRCRl8HnPtT/WNfvP6uS3t7QGOKMPISMk5GeBSd0bHb0zq1qKgjnes2ItpmCLhQao0S/bTtSjk3YjchJAOipP9u6d6zc3N9avM9p5MY4DH1NZSTk4PeK6Vbco9iViW9HT98TkkMMZ7z3Vm1c4B5rI2l4wCEkngEfxTjSr8y3YRjncABn19aDTS0UzGM5Y8ciqyo290VcMscbFs5xSWS8kLlYnwf+24UItsImS4PIA4HpmrN+7s8k/zQUTKOes9VaX2+n7rY1SLN7qxIYj04NCX87GAxn7SQf8A7+KvHPqKGv4sQ7qBZezceCL2CTQUgkjDyRZAG3JGPamOnahp9zrV6YvLmRVGSy5HHHrXPvDGqR2d2sF0xjidgRIrbSh/PtWi1GFNPu2nknjdXO4COQkHPv8ANIWUrm/6dCFmxT/AbxpqKTsYYAEjHoowBWKkxnI7ptqtz/Us7AYBPVKX5696cphwjgpbLlLRrZTReRGCpyFwSDRVrcRxXCuC4I+RS+xG6AfBIq5owD71oKtdj2fWFdcg7j+KXtfK54DZ7OBQJYgbQAPeqgRvIyaCikRIvSOQgADI9qLWL6R5nH5zValgBgZ65ojy3bA5A9eOKjkjZRZOIQgZGDQ2rMrWxAIBXkc/iqrgEsdmfpXA+aBu2wFUdtjNTdJxxgUi5OQae2GnyXWnLMpYspIINHeEfDf+6ytJMDsQjuujjw/bwW6xoirgYOB3Sl/lwrfH6M10yl2zli6bIVYlTSSeNkcqfQ4rst9pUNvbEhRnHNcr1SMC6m6GCevzVqPIVugsq4oFsZEAZHODnPNGEIwJEqgA8k8UsUEPvVc/FNbFbWZT5y/vcaZb+iziQa2ZRvZ8DGRwapP3kSMM/NMLhMhVTaFA+kA0vmQrIWyrHrjqqqRMDimR9x/HvR1tdOuUmQMvo2ORQtlLGyjON3RzRocqpImVT3nNZyfwbjX1qAdUcW8XmLjdJkBSOR80v06ET30YmfALDcx6qEsjzys8hLH5q+ArGmfUitMxGWrTtGgaRDpNgoUgljuJ96asnmDcBXHtN8R6laxiOK6YxIQdjcj9ZrRwf6hXKACe2hb8ZFcW3xLuW+x2N0TUeIB5do7/ABXJJrZHlZppFVOc84z/AJpz4l8YT6hiNf8AjiHJVfX/ADWQLvO5JJ5PJp3w/HnCL5fTC62MukHXU1jAmyJWb2PQpT55jlLwnbz1nupywA8IpY+/96FaJ07GP3T8YpCrl2N4dUkZFJIJ+VBxRoZLmMMzQ4B6Awc1nraTEmMZzRJYH7/p9qq49l1jQ7srRQmXOCTnHVS1BEtrYvuOScAd5oLeUjLkscD3oV3ed/qY49Bnqhx16WjPI4RVfpI9TUfMPAJ6NXlBsyKDmOG/dXXZn6CI5yoODx3VgkO3c3ZoCMncoPI7q+RioHuamE0g7bmOakuWwq8e9Uk9mpQuVVmyatgAxnWKEljxnqlk0288DA9qkWMpyx4HpVbgYOKiWEkefaVdTg/FGSpI4DjLZ+KB6FXwlmX7jxUaIn8P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76200" y="-427038"/>
            <a:ext cx="895350" cy="89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Book Antiqua" pitchFamily="18" charset="0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it-IT" sz="4100" b="1" dirty="0" err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Our</a:t>
            </a:r>
            <a:r>
              <a:rPr lang="it-IT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4100" b="1" dirty="0" err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cohort</a:t>
            </a:r>
            <a:r>
              <a:rPr lang="it-IT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4100" b="1" dirty="0" err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of</a:t>
            </a:r>
            <a:r>
              <a:rPr lang="it-IT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311 </a:t>
            </a:r>
            <a:r>
              <a:rPr lang="it-IT" sz="4100" b="1" dirty="0" err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italian</a:t>
            </a:r>
            <a:r>
              <a:rPr lang="it-IT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IPF </a:t>
            </a:r>
            <a:r>
              <a:rPr lang="it-IT" sz="4100" b="1" dirty="0" err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patients</a:t>
            </a:r>
            <a:r>
              <a:rPr lang="it-IT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8135" name="CasellaDiTesto 9"/>
          <p:cNvSpPr txBox="1">
            <a:spLocks noChangeArrowheads="1"/>
          </p:cNvSpPr>
          <p:nvPr/>
        </p:nvSpPr>
        <p:spPr bwMode="auto">
          <a:xfrm>
            <a:off x="2843213" y="5099050"/>
            <a:ext cx="33845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>
                <a:latin typeface="Book Antiqua" pitchFamily="18" charset="0"/>
              </a:rPr>
              <a:t>Females  N 68 (26%)</a:t>
            </a:r>
          </a:p>
          <a:p>
            <a:pPr algn="ctr"/>
            <a:r>
              <a:rPr lang="it-IT" sz="2400">
                <a:latin typeface="Book Antiqua" pitchFamily="18" charset="0"/>
              </a:rPr>
              <a:t> 66 years (33-84)</a:t>
            </a:r>
          </a:p>
          <a:p>
            <a:pPr algn="ctr"/>
            <a:r>
              <a:rPr lang="it-IT" sz="2400">
                <a:latin typeface="Book Antiqua" pitchFamily="18" charset="0"/>
              </a:rPr>
              <a:t>Never Smokers  N 40, (58%)</a:t>
            </a:r>
          </a:p>
        </p:txBody>
      </p:sp>
      <p:pic>
        <p:nvPicPr>
          <p:cNvPr id="48136" name="Picture 14" descr="http://t0.gstatic.com/images?q=tbn:ANd9GcRRAwlKWxeq_PHNhwwDHaHy81XoQLfbYWuyGie5T5rKElXTXcV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338" y="1341438"/>
            <a:ext cx="259238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CasellaDiTesto 11"/>
          <p:cNvSpPr txBox="1">
            <a:spLocks noChangeArrowheads="1"/>
          </p:cNvSpPr>
          <p:nvPr/>
        </p:nvSpPr>
        <p:spPr bwMode="auto">
          <a:xfrm>
            <a:off x="0" y="3214688"/>
            <a:ext cx="33845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>
                <a:latin typeface="Book Antiqua" pitchFamily="18" charset="0"/>
              </a:rPr>
              <a:t>Males N 192 (74%)</a:t>
            </a:r>
          </a:p>
          <a:p>
            <a:pPr algn="ctr"/>
            <a:r>
              <a:rPr lang="it-IT" sz="2400">
                <a:latin typeface="Book Antiqua" pitchFamily="18" charset="0"/>
              </a:rPr>
              <a:t>66 years (41-92)</a:t>
            </a:r>
          </a:p>
          <a:p>
            <a:pPr algn="ctr"/>
            <a:r>
              <a:rPr lang="it-IT" sz="2400">
                <a:latin typeface="Book Antiqua" pitchFamily="18" charset="0"/>
              </a:rPr>
              <a:t>Current and Former Smokers N 163 (63%)  </a:t>
            </a:r>
          </a:p>
        </p:txBody>
      </p:sp>
      <p:pic>
        <p:nvPicPr>
          <p:cNvPr id="48138" name="Picture 16" descr="http://t0.gstatic.com/images?q=tbn:ANd9GcRT2GVODiu_3zqlrzgNmWl4RkvACDcCyM4UsicItpky0Ww9RGSuTA&amp;t=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8400" y="2147888"/>
            <a:ext cx="17430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9" name="Picture 18" descr="http://t3.gstatic.com/images?q=tbn:ANd9GcSZzj8CmCtdUHPiTNUz5puJUqLVOuiEWQEmlc7Cf8bDs02VqHSKNfEuErveP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4888" y="1268413"/>
            <a:ext cx="25971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0" name="CasellaDiTesto 14"/>
          <p:cNvSpPr txBox="1">
            <a:spLocks noChangeArrowheads="1"/>
          </p:cNvSpPr>
          <p:nvPr/>
        </p:nvSpPr>
        <p:spPr bwMode="auto">
          <a:xfrm>
            <a:off x="5580063" y="3357563"/>
            <a:ext cx="33845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b="1" dirty="0">
                <a:solidFill>
                  <a:srgbClr val="800000"/>
                </a:solidFill>
                <a:latin typeface="Book Antiqua" pitchFamily="18" charset="0"/>
              </a:rPr>
              <a:t>FPF  </a:t>
            </a:r>
            <a:r>
              <a:rPr lang="it-IT" sz="2400" b="1" dirty="0" err="1">
                <a:solidFill>
                  <a:srgbClr val="800000"/>
                </a:solidFill>
                <a:latin typeface="Book Antiqua" pitchFamily="18" charset="0"/>
              </a:rPr>
              <a:t>N</a:t>
            </a:r>
            <a:r>
              <a:rPr lang="it-IT" sz="2400" b="1" dirty="0">
                <a:solidFill>
                  <a:srgbClr val="800000"/>
                </a:solidFill>
                <a:latin typeface="Book Antiqua" pitchFamily="18" charset="0"/>
              </a:rPr>
              <a:t> 51 (19%) , from  26 families</a:t>
            </a:r>
          </a:p>
          <a:p>
            <a:pPr algn="ctr"/>
            <a:r>
              <a:rPr lang="it-IT" sz="2400" dirty="0">
                <a:latin typeface="Book Antiqua" pitchFamily="18" charset="0"/>
              </a:rPr>
              <a:t>Age 65 </a:t>
            </a:r>
            <a:r>
              <a:rPr lang="it-IT" sz="2400" dirty="0" err="1">
                <a:latin typeface="Book Antiqua" pitchFamily="18" charset="0"/>
              </a:rPr>
              <a:t>years</a:t>
            </a:r>
            <a:r>
              <a:rPr lang="it-IT" sz="2400" dirty="0">
                <a:latin typeface="Book Antiqua" pitchFamily="18" charset="0"/>
              </a:rPr>
              <a:t> (39-80)</a:t>
            </a:r>
          </a:p>
          <a:p>
            <a:pPr algn="ctr"/>
            <a:r>
              <a:rPr lang="it-IT" sz="2400" dirty="0" err="1">
                <a:latin typeface="Book Antiqua" pitchFamily="18" charset="0"/>
              </a:rPr>
              <a:t>Males</a:t>
            </a:r>
            <a:r>
              <a:rPr lang="it-IT" sz="2400" dirty="0">
                <a:latin typeface="Book Antiqua" pitchFamily="18" charset="0"/>
              </a:rPr>
              <a:t> </a:t>
            </a:r>
            <a:r>
              <a:rPr lang="it-IT" sz="2400" dirty="0" err="1">
                <a:latin typeface="Book Antiqua" pitchFamily="18" charset="0"/>
              </a:rPr>
              <a:t>N</a:t>
            </a:r>
            <a:r>
              <a:rPr lang="it-IT" sz="2400" dirty="0">
                <a:latin typeface="Book Antiqua" pitchFamily="18" charset="0"/>
              </a:rPr>
              <a:t> = 27 (52%)</a:t>
            </a:r>
          </a:p>
          <a:p>
            <a:pPr algn="ctr"/>
            <a:r>
              <a:rPr lang="it-IT" sz="2400" dirty="0" err="1">
                <a:latin typeface="Book Antiqua" pitchFamily="18" charset="0"/>
              </a:rPr>
              <a:t>Current</a:t>
            </a:r>
            <a:r>
              <a:rPr lang="it-IT" sz="2400" dirty="0">
                <a:latin typeface="Book Antiqua" pitchFamily="18" charset="0"/>
              </a:rPr>
              <a:t> or </a:t>
            </a:r>
            <a:r>
              <a:rPr lang="it-IT" sz="2400" dirty="0" err="1">
                <a:latin typeface="Book Antiqua" pitchFamily="18" charset="0"/>
              </a:rPr>
              <a:t>Former</a:t>
            </a:r>
            <a:r>
              <a:rPr lang="it-IT" sz="2400" dirty="0">
                <a:latin typeface="Book Antiqua" pitchFamily="18" charset="0"/>
              </a:rPr>
              <a:t> </a:t>
            </a:r>
            <a:r>
              <a:rPr lang="it-IT" sz="2400" dirty="0" err="1">
                <a:latin typeface="Book Antiqua" pitchFamily="18" charset="0"/>
              </a:rPr>
              <a:t>Smokers</a:t>
            </a:r>
            <a:r>
              <a:rPr lang="it-IT" sz="2400" dirty="0">
                <a:latin typeface="Book Antiqua" pitchFamily="18" charset="0"/>
              </a:rPr>
              <a:t>  59% </a:t>
            </a:r>
          </a:p>
        </p:txBody>
      </p:sp>
      <p:sp>
        <p:nvSpPr>
          <p:cNvPr id="48141" name="Rettangolo 13"/>
          <p:cNvSpPr>
            <a:spLocks noChangeArrowheads="1"/>
          </p:cNvSpPr>
          <p:nvPr/>
        </p:nvSpPr>
        <p:spPr bwMode="auto">
          <a:xfrm>
            <a:off x="4572000" y="6211888"/>
            <a:ext cx="457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i="1">
                <a:latin typeface="Calibri" pitchFamily="34" charset="0"/>
              </a:rPr>
              <a:t>unpublished data</a:t>
            </a:r>
          </a:p>
        </p:txBody>
      </p:sp>
    </p:spTree>
    <p:extLst>
      <p:ext uri="{BB962C8B-B14F-4D97-AF65-F5344CB8AC3E}">
        <p14:creationId xmlns:p14="http://schemas.microsoft.com/office/powerpoint/2010/main" val="106416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  <a:cs typeface="Times New Roman" pitchFamily="18" charset="0"/>
              </a:rPr>
              <a:t>IPF , update on </a:t>
            </a:r>
            <a:r>
              <a:rPr lang="it-IT" dirty="0" err="1" smtClean="0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  <a:cs typeface="Times New Roman" pitchFamily="18" charset="0"/>
              </a:rPr>
              <a:t>genetic</a:t>
            </a:r>
            <a:r>
              <a:rPr lang="it-IT" dirty="0" smtClean="0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  <a:cs typeface="Times New Roman" pitchFamily="18" charset="0"/>
              </a:rPr>
              <a:t>discoveries</a:t>
            </a:r>
            <a:endParaRPr lang="it-IT" dirty="0"/>
          </a:p>
        </p:txBody>
      </p:sp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989138"/>
            <a:ext cx="81819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1116013" y="6092825"/>
            <a:ext cx="7056437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  <a:cs typeface="Times New Roman" pitchFamily="18" charset="0"/>
              </a:rPr>
              <a:t>C.K.</a:t>
            </a:r>
            <a:r>
              <a:rPr lang="it-IT" dirty="0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  <a:cs typeface="Times New Roman" pitchFamily="18" charset="0"/>
              </a:rPr>
              <a:t> Garcia, </a:t>
            </a: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  <a:cs typeface="Times New Roman" pitchFamily="18" charset="0"/>
              </a:rPr>
              <a:t>Proc Am </a:t>
            </a:r>
            <a:r>
              <a:rPr lang="en-US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  <a:cs typeface="Times New Roman" pitchFamily="18" charset="0"/>
              </a:rPr>
              <a:t>Thorac</a:t>
            </a: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  <a:cs typeface="Times New Roman" pitchFamily="18" charset="0"/>
              </a:rPr>
              <a:t> Soc </a:t>
            </a:r>
            <a:r>
              <a:rPr lang="en-US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  <a:cs typeface="Times New Roman" pitchFamily="18" charset="0"/>
              </a:rPr>
              <a:t>Vol</a:t>
            </a: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  <a:cs typeface="Times New Roman" pitchFamily="18" charset="0"/>
              </a:rPr>
              <a:t> 8. pp 158–162, 2011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5788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42" y="1772816"/>
            <a:ext cx="926785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04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-27384"/>
            <a:ext cx="6311900" cy="1270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668344" y="1196752"/>
            <a:ext cx="139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PNAS 2008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71" y="2146299"/>
            <a:ext cx="5112501" cy="443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53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5" y="2420888"/>
            <a:ext cx="9288417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3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16632"/>
            <a:ext cx="5638800" cy="24892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87700" y="1217427"/>
            <a:ext cx="2749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7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LIMITED TO THE LUNGS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7299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DSCN17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4863" y="0"/>
            <a:ext cx="7069137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Immagine 2" descr="IMG_247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22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CasellaDiTesto 1"/>
          <p:cNvSpPr txBox="1">
            <a:spLocks noChangeArrowheads="1"/>
          </p:cNvSpPr>
          <p:nvPr/>
        </p:nvSpPr>
        <p:spPr bwMode="auto">
          <a:xfrm>
            <a:off x="4344988" y="5302250"/>
            <a:ext cx="4632723" cy="8925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dirty="0">
                <a:latin typeface="Calibri" pitchFamily="34" charset="0"/>
              </a:rPr>
              <a:t>DIGITAL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400" dirty="0">
                <a:latin typeface="Calibri" pitchFamily="34" charset="0"/>
              </a:rPr>
              <a:t>CLUBBING 25-50% of </a:t>
            </a:r>
            <a:r>
              <a:rPr lang="it-IT" sz="2400" dirty="0" err="1" smtClean="0">
                <a:latin typeface="Calibri" pitchFamily="34" charset="0"/>
              </a:rPr>
              <a:t>cases</a:t>
            </a:r>
            <a:endParaRPr lang="it-IT" sz="2400" dirty="0" smtClean="0">
              <a:latin typeface="Calibri" pitchFamily="34" charset="0"/>
            </a:endParaRPr>
          </a:p>
          <a:p>
            <a:r>
              <a:rPr lang="it-IT" sz="2400" dirty="0" err="1" smtClean="0">
                <a:latin typeface="Calibri" pitchFamily="34" charset="0"/>
              </a:rPr>
              <a:t>Not</a:t>
            </a:r>
            <a:r>
              <a:rPr lang="it-IT" sz="2400" dirty="0" smtClean="0">
                <a:latin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</a:rPr>
              <a:t>related</a:t>
            </a:r>
            <a:r>
              <a:rPr lang="it-IT" sz="2400" dirty="0" smtClean="0">
                <a:latin typeface="Calibri" pitchFamily="34" charset="0"/>
              </a:rPr>
              <a:t> to </a:t>
            </a:r>
            <a:r>
              <a:rPr lang="it-IT" sz="2400" dirty="0" err="1" smtClean="0">
                <a:latin typeface="Calibri" pitchFamily="34" charset="0"/>
              </a:rPr>
              <a:t>hypoxemia</a:t>
            </a:r>
            <a:endParaRPr lang="it-IT" sz="2400" dirty="0"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070100"/>
            <a:ext cx="8902700" cy="27178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702874" y="5457226"/>
            <a:ext cx="134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Chest</a:t>
            </a:r>
            <a:r>
              <a:rPr lang="it-IT" dirty="0" smtClean="0"/>
              <a:t> 2011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515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517363"/>
            <a:ext cx="5753100" cy="27559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00" y="4671793"/>
            <a:ext cx="5740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6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asellaDiTesto 1"/>
          <p:cNvSpPr txBox="1">
            <a:spLocks noChangeArrowheads="1"/>
          </p:cNvSpPr>
          <p:nvPr/>
        </p:nvSpPr>
        <p:spPr bwMode="auto">
          <a:xfrm>
            <a:off x="500063" y="2833158"/>
            <a:ext cx="829237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 dirty="0">
                <a:latin typeface="Calibri" pitchFamily="34" charset="0"/>
              </a:rPr>
              <a:t>IPF:  a diffuse  </a:t>
            </a:r>
            <a:r>
              <a:rPr lang="it-IT" sz="2800" b="1" dirty="0" err="1">
                <a:latin typeface="Calibri" pitchFamily="34" charset="0"/>
              </a:rPr>
              <a:t>disease</a:t>
            </a:r>
            <a:r>
              <a:rPr lang="it-IT" sz="2800" b="1" dirty="0">
                <a:latin typeface="Calibri" pitchFamily="34" charset="0"/>
              </a:rPr>
              <a:t> </a:t>
            </a:r>
            <a:r>
              <a:rPr lang="it-IT" sz="2800" b="1" u="sng" dirty="0" err="1">
                <a:latin typeface="Calibri" pitchFamily="34" charset="0"/>
              </a:rPr>
              <a:t>limited</a:t>
            </a:r>
            <a:r>
              <a:rPr lang="it-IT" sz="2800" b="1" dirty="0">
                <a:latin typeface="Calibri" pitchFamily="34" charset="0"/>
              </a:rPr>
              <a:t> to the </a:t>
            </a:r>
            <a:r>
              <a:rPr lang="it-IT" sz="2800" b="1" dirty="0" err="1">
                <a:latin typeface="Calibri" pitchFamily="34" charset="0"/>
              </a:rPr>
              <a:t>lungs</a:t>
            </a:r>
            <a:r>
              <a:rPr lang="it-IT" sz="2800" b="1" dirty="0">
                <a:latin typeface="Calibri" pitchFamily="34" charset="0"/>
              </a:rPr>
              <a:t> </a:t>
            </a:r>
            <a:r>
              <a:rPr lang="it-IT" sz="2800" b="1" u="sng" dirty="0">
                <a:latin typeface="Calibri" pitchFamily="34" charset="0"/>
              </a:rPr>
              <a:t>of </a:t>
            </a:r>
            <a:r>
              <a:rPr lang="it-IT" sz="2800" b="1" u="sng" dirty="0" err="1">
                <a:latin typeface="Calibri" pitchFamily="34" charset="0"/>
              </a:rPr>
              <a:t>unknown</a:t>
            </a:r>
            <a:r>
              <a:rPr lang="it-IT" sz="2800" b="1" u="sng" dirty="0">
                <a:latin typeface="Calibri" pitchFamily="34" charset="0"/>
              </a:rPr>
              <a:t> </a:t>
            </a:r>
          </a:p>
          <a:p>
            <a:r>
              <a:rPr lang="it-IT" sz="2800" b="1" u="sng" dirty="0">
                <a:latin typeface="Calibri" pitchFamily="34" charset="0"/>
              </a:rPr>
              <a:t>cause</a:t>
            </a:r>
            <a:r>
              <a:rPr lang="it-IT" sz="2800" b="1" dirty="0">
                <a:latin typeface="Calibri" pitchFamily="34" charset="0"/>
              </a:rPr>
              <a:t> or </a:t>
            </a:r>
            <a:r>
              <a:rPr lang="it-IT" sz="2800" b="1" dirty="0" err="1">
                <a:latin typeface="Calibri" pitchFamily="34" charset="0"/>
              </a:rPr>
              <a:t>origin</a:t>
            </a:r>
            <a:r>
              <a:rPr lang="it-IT" sz="2800" b="1" dirty="0">
                <a:latin typeface="Calibri" pitchFamily="34" charset="0"/>
              </a:rPr>
              <a:t> </a:t>
            </a:r>
            <a:r>
              <a:rPr lang="it-IT" sz="2800" b="1" dirty="0" err="1">
                <a:latin typeface="Calibri" pitchFamily="34" charset="0"/>
              </a:rPr>
              <a:t>characterized</a:t>
            </a:r>
            <a:r>
              <a:rPr lang="it-IT" sz="2800" b="1" dirty="0">
                <a:latin typeface="Calibri" pitchFamily="34" charset="0"/>
              </a:rPr>
              <a:t> by </a:t>
            </a:r>
          </a:p>
          <a:p>
            <a:r>
              <a:rPr lang="it-IT" sz="2800" b="1" dirty="0">
                <a:latin typeface="Calibri" pitchFamily="34" charset="0"/>
              </a:rPr>
              <a:t>	UIP pattern in HRCT </a:t>
            </a:r>
            <a:r>
              <a:rPr lang="it-IT" sz="2800" b="1" dirty="0" err="1">
                <a:latin typeface="Calibri" pitchFamily="34" charset="0"/>
              </a:rPr>
              <a:t>Scan</a:t>
            </a:r>
            <a:r>
              <a:rPr lang="it-IT" sz="2800" b="1" dirty="0">
                <a:latin typeface="Calibri" pitchFamily="34" charset="0"/>
              </a:rPr>
              <a:t> or  </a:t>
            </a:r>
          </a:p>
          <a:p>
            <a:r>
              <a:rPr lang="it-IT" sz="2800" b="1" dirty="0">
                <a:latin typeface="Calibri" pitchFamily="34" charset="0"/>
              </a:rPr>
              <a:t>	UIP pattern in </a:t>
            </a:r>
            <a:r>
              <a:rPr lang="it-IT" sz="2800" b="1" dirty="0" err="1">
                <a:latin typeface="Calibri" pitchFamily="34" charset="0"/>
              </a:rPr>
              <a:t>lung</a:t>
            </a:r>
            <a:r>
              <a:rPr lang="it-IT" sz="2800" b="1" dirty="0">
                <a:latin typeface="Calibri" pitchFamily="34" charset="0"/>
              </a:rPr>
              <a:t> </a:t>
            </a:r>
            <a:r>
              <a:rPr lang="it-IT" sz="2800" b="1" dirty="0" err="1">
                <a:latin typeface="Calibri" pitchFamily="34" charset="0"/>
              </a:rPr>
              <a:t>biopsy</a:t>
            </a:r>
            <a:r>
              <a:rPr lang="it-IT" sz="2800" b="1" dirty="0">
                <a:latin typeface="Calibri" pitchFamily="34" charset="0"/>
              </a:rPr>
              <a:t> </a:t>
            </a:r>
            <a:r>
              <a:rPr lang="it-IT" sz="2800" b="1" dirty="0" err="1">
                <a:latin typeface="Calibri" pitchFamily="34" charset="0"/>
              </a:rPr>
              <a:t>samples</a:t>
            </a:r>
            <a:r>
              <a:rPr lang="it-IT" sz="2800" b="1" dirty="0" smtClean="0">
                <a:latin typeface="Calibri" pitchFamily="34" charset="0"/>
              </a:rPr>
              <a:t>.</a:t>
            </a:r>
            <a:endParaRPr lang="it-IT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24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539750" y="125413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4900" dirty="0" err="1" smtClean="0"/>
              <a:t>Telomeropathies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4000" dirty="0" err="1" smtClean="0"/>
              <a:t>heterozigous</a:t>
            </a:r>
            <a:r>
              <a:rPr lang="it-IT" sz="4000" dirty="0" smtClean="0"/>
              <a:t> TERT </a:t>
            </a:r>
            <a:r>
              <a:rPr lang="it-IT" sz="4000" dirty="0" err="1" smtClean="0"/>
              <a:t>mutations</a:t>
            </a:r>
            <a:endParaRPr lang="it-IT" dirty="0"/>
          </a:p>
        </p:txBody>
      </p:sp>
      <p:sp>
        <p:nvSpPr>
          <p:cNvPr id="55298" name="CasellaDiTesto 6"/>
          <p:cNvSpPr txBox="1">
            <a:spLocks noChangeArrowheads="1"/>
          </p:cNvSpPr>
          <p:nvPr/>
        </p:nvSpPr>
        <p:spPr bwMode="auto">
          <a:xfrm>
            <a:off x="0" y="2205038"/>
            <a:ext cx="2879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Pulmonary Fibrosis 39%</a:t>
            </a:r>
          </a:p>
          <a:p>
            <a:r>
              <a:rPr lang="it-IT">
                <a:latin typeface="Calibri" pitchFamily="34" charset="0"/>
              </a:rPr>
              <a:t>Lung cancer 2%</a:t>
            </a:r>
            <a:endParaRPr lang="en-US">
              <a:latin typeface="Calibri" pitchFamily="34" charset="0"/>
            </a:endParaRPr>
          </a:p>
        </p:txBody>
      </p:sp>
      <p:sp>
        <p:nvSpPr>
          <p:cNvPr id="55299" name="CasellaDiTesto 7"/>
          <p:cNvSpPr txBox="1">
            <a:spLocks noChangeArrowheads="1"/>
          </p:cNvSpPr>
          <p:nvPr/>
        </p:nvSpPr>
        <p:spPr bwMode="auto">
          <a:xfrm>
            <a:off x="0" y="4076700"/>
            <a:ext cx="2879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Elevated LFTs, 8%</a:t>
            </a:r>
            <a:endParaRPr lang="en-US">
              <a:latin typeface="Calibri" pitchFamily="34" charset="0"/>
            </a:endParaRPr>
          </a:p>
        </p:txBody>
      </p:sp>
      <p:pic>
        <p:nvPicPr>
          <p:cNvPr id="55300" name="Picture 5" descr="http://us.123rf.com/400wm/400/400/pixologic/pixologic1207/pixologic120700046/14671674-3d-illustrazione-di-tutti-gli-organi-interni-di-illustrazione-maschio-3d-corpo-di-tutti-gli-organi-i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1773238"/>
            <a:ext cx="40259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ttore 1 10"/>
          <p:cNvCxnSpPr/>
          <p:nvPr/>
        </p:nvCxnSpPr>
        <p:spPr>
          <a:xfrm flipH="1" flipV="1">
            <a:off x="2771775" y="2420938"/>
            <a:ext cx="1584325" cy="720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 flipH="1">
            <a:off x="2195513" y="3933825"/>
            <a:ext cx="2376487" cy="287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3" name="CasellaDiTesto 14"/>
          <p:cNvSpPr txBox="1">
            <a:spLocks noChangeArrowheads="1"/>
          </p:cNvSpPr>
          <p:nvPr/>
        </p:nvSpPr>
        <p:spPr bwMode="auto">
          <a:xfrm>
            <a:off x="7019925" y="3213100"/>
            <a:ext cx="21240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GERD, 26%</a:t>
            </a:r>
          </a:p>
          <a:p>
            <a:r>
              <a:rPr lang="it-IT">
                <a:latin typeface="Calibri" pitchFamily="34" charset="0"/>
              </a:rPr>
              <a:t>Gastritis, 8%</a:t>
            </a:r>
          </a:p>
          <a:p>
            <a:r>
              <a:rPr lang="it-IT">
                <a:latin typeface="Calibri" pitchFamily="34" charset="0"/>
              </a:rPr>
              <a:t>Gastric cancer, 2%</a:t>
            </a:r>
            <a:endParaRPr lang="en-US">
              <a:latin typeface="Calibri" pitchFamily="34" charset="0"/>
            </a:endParaRPr>
          </a:p>
        </p:txBody>
      </p:sp>
      <p:cxnSp>
        <p:nvCxnSpPr>
          <p:cNvPr id="17" name="Connettore 1 16"/>
          <p:cNvCxnSpPr/>
          <p:nvPr/>
        </p:nvCxnSpPr>
        <p:spPr>
          <a:xfrm flipV="1">
            <a:off x="5003800" y="3573463"/>
            <a:ext cx="1944688" cy="576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 flipH="1">
            <a:off x="5292725" y="4941888"/>
            <a:ext cx="1727200" cy="2524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6" name="CasellaDiTesto 19"/>
          <p:cNvSpPr txBox="1">
            <a:spLocks noChangeArrowheads="1"/>
          </p:cNvSpPr>
          <p:nvPr/>
        </p:nvSpPr>
        <p:spPr bwMode="auto">
          <a:xfrm>
            <a:off x="7019925" y="5589588"/>
            <a:ext cx="21240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Osteopenia/</a:t>
            </a:r>
          </a:p>
          <a:p>
            <a:r>
              <a:rPr lang="it-IT">
                <a:latin typeface="Calibri" pitchFamily="34" charset="0"/>
              </a:rPr>
              <a:t>osteoporosis, 26%</a:t>
            </a:r>
            <a:endParaRPr lang="en-US">
              <a:latin typeface="Calibri" pitchFamily="34" charset="0"/>
            </a:endParaRPr>
          </a:p>
        </p:txBody>
      </p:sp>
      <p:cxnSp>
        <p:nvCxnSpPr>
          <p:cNvPr id="23" name="Connettore 1 22"/>
          <p:cNvCxnSpPr/>
          <p:nvPr/>
        </p:nvCxnSpPr>
        <p:spPr>
          <a:xfrm flipH="1">
            <a:off x="5445125" y="6064250"/>
            <a:ext cx="1727200" cy="25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8" name="CasellaDiTesto 23"/>
          <p:cNvSpPr txBox="1">
            <a:spLocks noChangeArrowheads="1"/>
          </p:cNvSpPr>
          <p:nvPr/>
        </p:nvSpPr>
        <p:spPr bwMode="auto">
          <a:xfrm>
            <a:off x="6875463" y="4581525"/>
            <a:ext cx="226853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Anemia, 13%</a:t>
            </a:r>
          </a:p>
          <a:p>
            <a:r>
              <a:rPr lang="it-IT">
                <a:latin typeface="Calibri" pitchFamily="34" charset="0"/>
              </a:rPr>
              <a:t>Aplastic anemia, 3%</a:t>
            </a:r>
          </a:p>
          <a:p>
            <a:r>
              <a:rPr lang="it-IT">
                <a:latin typeface="Calibri" pitchFamily="34" charset="0"/>
              </a:rPr>
              <a:t>Lymphomas, 1.5%</a:t>
            </a:r>
            <a:endParaRPr lang="en-US">
              <a:latin typeface="Calibri" pitchFamily="34" charset="0"/>
            </a:endParaRPr>
          </a:p>
        </p:txBody>
      </p:sp>
      <p:cxnSp>
        <p:nvCxnSpPr>
          <p:cNvPr id="25" name="Connettore 1 24"/>
          <p:cNvCxnSpPr/>
          <p:nvPr/>
        </p:nvCxnSpPr>
        <p:spPr>
          <a:xfrm flipH="1">
            <a:off x="4787900" y="2205038"/>
            <a:ext cx="1655763" cy="360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10" name="CasellaDiTesto 26"/>
          <p:cNvSpPr txBox="1">
            <a:spLocks noChangeArrowheads="1"/>
          </p:cNvSpPr>
          <p:nvPr/>
        </p:nvSpPr>
        <p:spPr bwMode="auto">
          <a:xfrm>
            <a:off x="6516688" y="1916113"/>
            <a:ext cx="2447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Hypothyroidism, 9%</a:t>
            </a:r>
            <a:endParaRPr lang="en-US">
              <a:latin typeface="Calibri" pitchFamily="34" charset="0"/>
            </a:endParaRPr>
          </a:p>
        </p:txBody>
      </p:sp>
      <p:sp>
        <p:nvSpPr>
          <p:cNvPr id="55311" name="Rettangolo 29"/>
          <p:cNvSpPr>
            <a:spLocks noChangeArrowheads="1"/>
          </p:cNvSpPr>
          <p:nvPr/>
        </p:nvSpPr>
        <p:spPr bwMode="auto">
          <a:xfrm>
            <a:off x="1908175" y="6488113"/>
            <a:ext cx="5957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adapted from Diaz de Leon A, et al. PLoS ONE. 2010</a:t>
            </a:r>
          </a:p>
        </p:txBody>
      </p:sp>
      <p:sp>
        <p:nvSpPr>
          <p:cNvPr id="55312" name="CasellaDiTesto 2"/>
          <p:cNvSpPr txBox="1">
            <a:spLocks noChangeArrowheads="1"/>
          </p:cNvSpPr>
          <p:nvPr/>
        </p:nvSpPr>
        <p:spPr bwMode="auto">
          <a:xfrm>
            <a:off x="5292725" y="1565275"/>
            <a:ext cx="1801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alibri" pitchFamily="34" charset="0"/>
              </a:rPr>
              <a:t>Early hair graying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FIBROSIS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586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" y="-53975"/>
            <a:ext cx="9072563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CasellaDiTesto 2"/>
          <p:cNvSpPr txBox="1">
            <a:spLocks noChangeArrowheads="1"/>
          </p:cNvSpPr>
          <p:nvPr/>
        </p:nvSpPr>
        <p:spPr bwMode="auto">
          <a:xfrm>
            <a:off x="1744663" y="198438"/>
            <a:ext cx="5770562" cy="368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latin typeface="Calibri" pitchFamily="34" charset="0"/>
              </a:rPr>
              <a:t>INFILTRATING BLADDER CANCER: IS IT A FIBROTIC DISEASE?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341438"/>
            <a:ext cx="750728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Immagin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-25400"/>
            <a:ext cx="36004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CasellaDiTesto 2"/>
          <p:cNvSpPr txBox="1">
            <a:spLocks noChangeArrowheads="1"/>
          </p:cNvSpPr>
          <p:nvPr/>
        </p:nvSpPr>
        <p:spPr bwMode="auto">
          <a:xfrm>
            <a:off x="6948488" y="4868863"/>
            <a:ext cx="2074862" cy="461962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>
                <a:latin typeface="Calibri" pitchFamily="34" charset="0"/>
              </a:rPr>
              <a:t>Immunoaging/inflammation/</a:t>
            </a:r>
          </a:p>
          <a:p>
            <a:r>
              <a:rPr lang="it-IT" sz="1200">
                <a:latin typeface="Calibri" pitchFamily="34" charset="0"/>
              </a:rPr>
              <a:t>chronic colonization</a:t>
            </a:r>
          </a:p>
        </p:txBody>
      </p:sp>
      <p:sp>
        <p:nvSpPr>
          <p:cNvPr id="65540" name="CasellaDiTesto 3"/>
          <p:cNvSpPr txBox="1">
            <a:spLocks noChangeArrowheads="1"/>
          </p:cNvSpPr>
          <p:nvPr/>
        </p:nvSpPr>
        <p:spPr bwMode="auto">
          <a:xfrm>
            <a:off x="6516688" y="4149725"/>
            <a:ext cx="1547812" cy="646113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alibri" pitchFamily="34" charset="0"/>
              </a:rPr>
              <a:t>Lysil Oxidase</a:t>
            </a:r>
          </a:p>
          <a:p>
            <a:r>
              <a:rPr lang="it-IT">
                <a:latin typeface="Calibri" pitchFamily="34" charset="0"/>
              </a:rPr>
              <a:t>IL7, IL13…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323" name="Text Box 51"/>
          <p:cNvSpPr txBox="1">
            <a:spLocks noChangeArrowheads="1"/>
          </p:cNvSpPr>
          <p:nvPr/>
        </p:nvSpPr>
        <p:spPr bwMode="auto">
          <a:xfrm>
            <a:off x="611188" y="5805488"/>
            <a:ext cx="3203575" cy="769937"/>
          </a:xfrm>
          <a:prstGeom prst="rect">
            <a:avLst/>
          </a:prstGeom>
          <a:noFill/>
          <a:ln w="9525">
            <a:solidFill>
              <a:srgbClr val="D848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INTERSTITIAL FIBROSIS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Honeycombing</a:t>
            </a:r>
            <a:endParaRPr lang="it-IT" sz="24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grpSp>
        <p:nvGrpSpPr>
          <p:cNvPr id="60418" name="Group 53"/>
          <p:cNvGrpSpPr>
            <a:grpSpLocks/>
          </p:cNvGrpSpPr>
          <p:nvPr/>
        </p:nvGrpSpPr>
        <p:grpSpPr bwMode="auto">
          <a:xfrm>
            <a:off x="5721350" y="2638425"/>
            <a:ext cx="431800" cy="287338"/>
            <a:chOff x="1144" y="3030"/>
            <a:chExt cx="272" cy="181"/>
          </a:xfrm>
        </p:grpSpPr>
        <p:sp>
          <p:nvSpPr>
            <p:cNvPr id="60499" name="Oval 54"/>
            <p:cNvSpPr>
              <a:spLocks noChangeArrowheads="1"/>
            </p:cNvSpPr>
            <p:nvPr/>
          </p:nvSpPr>
          <p:spPr bwMode="auto">
            <a:xfrm>
              <a:off x="1144" y="3030"/>
              <a:ext cx="272" cy="181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  <p:sp>
          <p:nvSpPr>
            <p:cNvPr id="60500" name="Oval 55"/>
            <p:cNvSpPr>
              <a:spLocks noChangeArrowheads="1"/>
            </p:cNvSpPr>
            <p:nvPr/>
          </p:nvSpPr>
          <p:spPr bwMode="auto">
            <a:xfrm>
              <a:off x="1235" y="3075"/>
              <a:ext cx="136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</p:grpSp>
      <p:grpSp>
        <p:nvGrpSpPr>
          <p:cNvPr id="60419" name="Group 56"/>
          <p:cNvGrpSpPr>
            <a:grpSpLocks/>
          </p:cNvGrpSpPr>
          <p:nvPr/>
        </p:nvGrpSpPr>
        <p:grpSpPr bwMode="auto">
          <a:xfrm rot="-1179229">
            <a:off x="6440488" y="2530475"/>
            <a:ext cx="1008062" cy="144463"/>
            <a:chOff x="1429" y="3067"/>
            <a:chExt cx="774" cy="118"/>
          </a:xfrm>
        </p:grpSpPr>
        <p:sp>
          <p:nvSpPr>
            <p:cNvPr id="60497" name="Freeform 57"/>
            <p:cNvSpPr>
              <a:spLocks/>
            </p:cNvSpPr>
            <p:nvPr/>
          </p:nvSpPr>
          <p:spPr bwMode="auto">
            <a:xfrm>
              <a:off x="1429" y="3067"/>
              <a:ext cx="774" cy="118"/>
            </a:xfrm>
            <a:custGeom>
              <a:avLst/>
              <a:gdLst>
                <a:gd name="T0" fmla="*/ 0 w 774"/>
                <a:gd name="T1" fmla="*/ 49 h 118"/>
                <a:gd name="T2" fmla="*/ 507 w 774"/>
                <a:gd name="T3" fmla="*/ 40 h 118"/>
                <a:gd name="T4" fmla="*/ 774 w 774"/>
                <a:gd name="T5" fmla="*/ 83 h 118"/>
                <a:gd name="T6" fmla="*/ 550 w 774"/>
                <a:gd name="T7" fmla="*/ 118 h 118"/>
                <a:gd name="T8" fmla="*/ 250 w 774"/>
                <a:gd name="T9" fmla="*/ 109 h 118"/>
                <a:gd name="T10" fmla="*/ 172 w 774"/>
                <a:gd name="T11" fmla="*/ 75 h 118"/>
                <a:gd name="T12" fmla="*/ 35 w 774"/>
                <a:gd name="T13" fmla="*/ 66 h 118"/>
                <a:gd name="T14" fmla="*/ 0 w 774"/>
                <a:gd name="T15" fmla="*/ 49 h 1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74"/>
                <a:gd name="T25" fmla="*/ 0 h 118"/>
                <a:gd name="T26" fmla="*/ 774 w 774"/>
                <a:gd name="T27" fmla="*/ 118 h 1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74" h="118">
                  <a:moveTo>
                    <a:pt x="0" y="49"/>
                  </a:moveTo>
                  <a:cubicBezTo>
                    <a:pt x="142" y="0"/>
                    <a:pt x="352" y="33"/>
                    <a:pt x="507" y="40"/>
                  </a:cubicBezTo>
                  <a:cubicBezTo>
                    <a:pt x="596" y="53"/>
                    <a:pt x="685" y="69"/>
                    <a:pt x="774" y="83"/>
                  </a:cubicBezTo>
                  <a:cubicBezTo>
                    <a:pt x="698" y="96"/>
                    <a:pt x="628" y="111"/>
                    <a:pt x="550" y="118"/>
                  </a:cubicBezTo>
                  <a:cubicBezTo>
                    <a:pt x="450" y="115"/>
                    <a:pt x="350" y="115"/>
                    <a:pt x="250" y="109"/>
                  </a:cubicBezTo>
                  <a:cubicBezTo>
                    <a:pt x="220" y="107"/>
                    <a:pt x="203" y="78"/>
                    <a:pt x="172" y="75"/>
                  </a:cubicBezTo>
                  <a:cubicBezTo>
                    <a:pt x="126" y="70"/>
                    <a:pt x="81" y="69"/>
                    <a:pt x="35" y="66"/>
                  </a:cubicBezTo>
                  <a:cubicBezTo>
                    <a:pt x="13" y="45"/>
                    <a:pt x="25" y="49"/>
                    <a:pt x="0" y="49"/>
                  </a:cubicBezTo>
                  <a:close/>
                </a:path>
              </a:pathLst>
            </a:custGeom>
            <a:solidFill>
              <a:schemeClr val="folHlink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498" name="Oval 58"/>
            <p:cNvSpPr>
              <a:spLocks noChangeArrowheads="1"/>
            </p:cNvSpPr>
            <p:nvPr/>
          </p:nvSpPr>
          <p:spPr bwMode="auto">
            <a:xfrm>
              <a:off x="1734" y="3120"/>
              <a:ext cx="91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</p:grpSp>
      <p:grpSp>
        <p:nvGrpSpPr>
          <p:cNvPr id="60420" name="Group 59"/>
          <p:cNvGrpSpPr>
            <a:grpSpLocks/>
          </p:cNvGrpSpPr>
          <p:nvPr/>
        </p:nvGrpSpPr>
        <p:grpSpPr bwMode="auto">
          <a:xfrm>
            <a:off x="3705225" y="2133600"/>
            <a:ext cx="431800" cy="287338"/>
            <a:chOff x="1144" y="3030"/>
            <a:chExt cx="272" cy="181"/>
          </a:xfrm>
        </p:grpSpPr>
        <p:sp>
          <p:nvSpPr>
            <p:cNvPr id="60495" name="Oval 60"/>
            <p:cNvSpPr>
              <a:spLocks noChangeArrowheads="1"/>
            </p:cNvSpPr>
            <p:nvPr/>
          </p:nvSpPr>
          <p:spPr bwMode="auto">
            <a:xfrm>
              <a:off x="1144" y="3030"/>
              <a:ext cx="272" cy="181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  <p:sp>
          <p:nvSpPr>
            <p:cNvPr id="60496" name="Oval 61"/>
            <p:cNvSpPr>
              <a:spLocks noChangeArrowheads="1"/>
            </p:cNvSpPr>
            <p:nvPr/>
          </p:nvSpPr>
          <p:spPr bwMode="auto">
            <a:xfrm>
              <a:off x="1235" y="3075"/>
              <a:ext cx="136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</p:grpSp>
      <p:grpSp>
        <p:nvGrpSpPr>
          <p:cNvPr id="60421" name="Group 62"/>
          <p:cNvGrpSpPr>
            <a:grpSpLocks/>
          </p:cNvGrpSpPr>
          <p:nvPr/>
        </p:nvGrpSpPr>
        <p:grpSpPr bwMode="auto">
          <a:xfrm>
            <a:off x="4065588" y="2349500"/>
            <a:ext cx="431800" cy="287338"/>
            <a:chOff x="1144" y="3030"/>
            <a:chExt cx="272" cy="181"/>
          </a:xfrm>
        </p:grpSpPr>
        <p:sp>
          <p:nvSpPr>
            <p:cNvPr id="60493" name="Oval 63"/>
            <p:cNvSpPr>
              <a:spLocks noChangeArrowheads="1"/>
            </p:cNvSpPr>
            <p:nvPr/>
          </p:nvSpPr>
          <p:spPr bwMode="auto">
            <a:xfrm>
              <a:off x="1144" y="3030"/>
              <a:ext cx="272" cy="181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  <p:sp>
          <p:nvSpPr>
            <p:cNvPr id="60494" name="Oval 64"/>
            <p:cNvSpPr>
              <a:spLocks noChangeArrowheads="1"/>
            </p:cNvSpPr>
            <p:nvPr/>
          </p:nvSpPr>
          <p:spPr bwMode="auto">
            <a:xfrm>
              <a:off x="1235" y="3075"/>
              <a:ext cx="136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</p:grpSp>
      <p:grpSp>
        <p:nvGrpSpPr>
          <p:cNvPr id="60422" name="Group 65"/>
          <p:cNvGrpSpPr>
            <a:grpSpLocks/>
          </p:cNvGrpSpPr>
          <p:nvPr/>
        </p:nvGrpSpPr>
        <p:grpSpPr bwMode="auto">
          <a:xfrm>
            <a:off x="4786313" y="2709863"/>
            <a:ext cx="431800" cy="287337"/>
            <a:chOff x="1144" y="3030"/>
            <a:chExt cx="272" cy="181"/>
          </a:xfrm>
        </p:grpSpPr>
        <p:sp>
          <p:nvSpPr>
            <p:cNvPr id="60491" name="Oval 66"/>
            <p:cNvSpPr>
              <a:spLocks noChangeArrowheads="1"/>
            </p:cNvSpPr>
            <p:nvPr/>
          </p:nvSpPr>
          <p:spPr bwMode="auto">
            <a:xfrm>
              <a:off x="1144" y="3030"/>
              <a:ext cx="272" cy="181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  <p:sp>
          <p:nvSpPr>
            <p:cNvPr id="60492" name="Oval 67"/>
            <p:cNvSpPr>
              <a:spLocks noChangeArrowheads="1"/>
            </p:cNvSpPr>
            <p:nvPr/>
          </p:nvSpPr>
          <p:spPr bwMode="auto">
            <a:xfrm>
              <a:off x="1235" y="3075"/>
              <a:ext cx="136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</p:grpSp>
      <p:grpSp>
        <p:nvGrpSpPr>
          <p:cNvPr id="60423" name="Group 68"/>
          <p:cNvGrpSpPr>
            <a:grpSpLocks/>
          </p:cNvGrpSpPr>
          <p:nvPr/>
        </p:nvGrpSpPr>
        <p:grpSpPr bwMode="auto">
          <a:xfrm>
            <a:off x="4354513" y="2565400"/>
            <a:ext cx="431800" cy="287338"/>
            <a:chOff x="1144" y="3030"/>
            <a:chExt cx="272" cy="181"/>
          </a:xfrm>
        </p:grpSpPr>
        <p:sp>
          <p:nvSpPr>
            <p:cNvPr id="60489" name="Oval 69"/>
            <p:cNvSpPr>
              <a:spLocks noChangeArrowheads="1"/>
            </p:cNvSpPr>
            <p:nvPr/>
          </p:nvSpPr>
          <p:spPr bwMode="auto">
            <a:xfrm>
              <a:off x="1144" y="3030"/>
              <a:ext cx="272" cy="181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  <p:sp>
          <p:nvSpPr>
            <p:cNvPr id="60490" name="Oval 70"/>
            <p:cNvSpPr>
              <a:spLocks noChangeArrowheads="1"/>
            </p:cNvSpPr>
            <p:nvPr/>
          </p:nvSpPr>
          <p:spPr bwMode="auto">
            <a:xfrm>
              <a:off x="1235" y="3075"/>
              <a:ext cx="136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</p:grpSp>
      <p:grpSp>
        <p:nvGrpSpPr>
          <p:cNvPr id="60424" name="Group 71"/>
          <p:cNvGrpSpPr>
            <a:grpSpLocks/>
          </p:cNvGrpSpPr>
          <p:nvPr/>
        </p:nvGrpSpPr>
        <p:grpSpPr bwMode="auto">
          <a:xfrm>
            <a:off x="5218113" y="2638425"/>
            <a:ext cx="431800" cy="287338"/>
            <a:chOff x="1144" y="3030"/>
            <a:chExt cx="272" cy="181"/>
          </a:xfrm>
        </p:grpSpPr>
        <p:sp>
          <p:nvSpPr>
            <p:cNvPr id="60487" name="Oval 72"/>
            <p:cNvSpPr>
              <a:spLocks noChangeArrowheads="1"/>
            </p:cNvSpPr>
            <p:nvPr/>
          </p:nvSpPr>
          <p:spPr bwMode="auto">
            <a:xfrm>
              <a:off x="1144" y="3030"/>
              <a:ext cx="272" cy="181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  <p:sp>
          <p:nvSpPr>
            <p:cNvPr id="60488" name="Oval 73"/>
            <p:cNvSpPr>
              <a:spLocks noChangeArrowheads="1"/>
            </p:cNvSpPr>
            <p:nvPr/>
          </p:nvSpPr>
          <p:spPr bwMode="auto">
            <a:xfrm>
              <a:off x="1235" y="3075"/>
              <a:ext cx="136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</p:grpSp>
      <p:grpSp>
        <p:nvGrpSpPr>
          <p:cNvPr id="60425" name="Group 74"/>
          <p:cNvGrpSpPr>
            <a:grpSpLocks/>
          </p:cNvGrpSpPr>
          <p:nvPr/>
        </p:nvGrpSpPr>
        <p:grpSpPr bwMode="auto">
          <a:xfrm>
            <a:off x="6081713" y="2565400"/>
            <a:ext cx="431800" cy="287338"/>
            <a:chOff x="1144" y="3030"/>
            <a:chExt cx="272" cy="181"/>
          </a:xfrm>
        </p:grpSpPr>
        <p:sp>
          <p:nvSpPr>
            <p:cNvPr id="60485" name="Oval 75"/>
            <p:cNvSpPr>
              <a:spLocks noChangeArrowheads="1"/>
            </p:cNvSpPr>
            <p:nvPr/>
          </p:nvSpPr>
          <p:spPr bwMode="auto">
            <a:xfrm>
              <a:off x="1144" y="3030"/>
              <a:ext cx="272" cy="181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  <p:sp>
          <p:nvSpPr>
            <p:cNvPr id="60486" name="Oval 76"/>
            <p:cNvSpPr>
              <a:spLocks noChangeArrowheads="1"/>
            </p:cNvSpPr>
            <p:nvPr/>
          </p:nvSpPr>
          <p:spPr bwMode="auto">
            <a:xfrm>
              <a:off x="1235" y="3075"/>
              <a:ext cx="136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</p:grpSp>
      <p:grpSp>
        <p:nvGrpSpPr>
          <p:cNvPr id="60426" name="Group 77"/>
          <p:cNvGrpSpPr>
            <a:grpSpLocks/>
          </p:cNvGrpSpPr>
          <p:nvPr/>
        </p:nvGrpSpPr>
        <p:grpSpPr bwMode="auto">
          <a:xfrm>
            <a:off x="3994150" y="1846263"/>
            <a:ext cx="431800" cy="287337"/>
            <a:chOff x="1144" y="3030"/>
            <a:chExt cx="272" cy="181"/>
          </a:xfrm>
        </p:grpSpPr>
        <p:sp>
          <p:nvSpPr>
            <p:cNvPr id="60483" name="Oval 78"/>
            <p:cNvSpPr>
              <a:spLocks noChangeArrowheads="1"/>
            </p:cNvSpPr>
            <p:nvPr/>
          </p:nvSpPr>
          <p:spPr bwMode="auto">
            <a:xfrm>
              <a:off x="1144" y="3030"/>
              <a:ext cx="272" cy="181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  <p:sp>
          <p:nvSpPr>
            <p:cNvPr id="60484" name="Oval 79"/>
            <p:cNvSpPr>
              <a:spLocks noChangeArrowheads="1"/>
            </p:cNvSpPr>
            <p:nvPr/>
          </p:nvSpPr>
          <p:spPr bwMode="auto">
            <a:xfrm>
              <a:off x="1235" y="3075"/>
              <a:ext cx="136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</p:grpSp>
      <p:grpSp>
        <p:nvGrpSpPr>
          <p:cNvPr id="60427" name="Group 80"/>
          <p:cNvGrpSpPr>
            <a:grpSpLocks/>
          </p:cNvGrpSpPr>
          <p:nvPr/>
        </p:nvGrpSpPr>
        <p:grpSpPr bwMode="auto">
          <a:xfrm>
            <a:off x="3489325" y="1846263"/>
            <a:ext cx="431800" cy="287337"/>
            <a:chOff x="1144" y="3030"/>
            <a:chExt cx="272" cy="181"/>
          </a:xfrm>
        </p:grpSpPr>
        <p:sp>
          <p:nvSpPr>
            <p:cNvPr id="60481" name="Oval 81"/>
            <p:cNvSpPr>
              <a:spLocks noChangeArrowheads="1"/>
            </p:cNvSpPr>
            <p:nvPr/>
          </p:nvSpPr>
          <p:spPr bwMode="auto">
            <a:xfrm>
              <a:off x="1144" y="3030"/>
              <a:ext cx="272" cy="181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  <p:sp>
          <p:nvSpPr>
            <p:cNvPr id="60482" name="Oval 82"/>
            <p:cNvSpPr>
              <a:spLocks noChangeArrowheads="1"/>
            </p:cNvSpPr>
            <p:nvPr/>
          </p:nvSpPr>
          <p:spPr bwMode="auto">
            <a:xfrm>
              <a:off x="1235" y="3075"/>
              <a:ext cx="136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</p:grpSp>
      <p:sp>
        <p:nvSpPr>
          <p:cNvPr id="60428" name="Freeform 83"/>
          <p:cNvSpPr>
            <a:spLocks/>
          </p:cNvSpPr>
          <p:nvPr/>
        </p:nvSpPr>
        <p:spPr bwMode="auto">
          <a:xfrm>
            <a:off x="3417888" y="1773238"/>
            <a:ext cx="4033837" cy="1201737"/>
          </a:xfrm>
          <a:custGeom>
            <a:avLst/>
            <a:gdLst>
              <a:gd name="T0" fmla="*/ 2147483647 w 2541"/>
              <a:gd name="T1" fmla="*/ 0 h 757"/>
              <a:gd name="T2" fmla="*/ 2147483647 w 2541"/>
              <a:gd name="T3" fmla="*/ 2147483647 h 757"/>
              <a:gd name="T4" fmla="*/ 2147483647 w 2541"/>
              <a:gd name="T5" fmla="*/ 2147483647 h 757"/>
              <a:gd name="T6" fmla="*/ 2147483647 w 2541"/>
              <a:gd name="T7" fmla="*/ 2147483647 h 757"/>
              <a:gd name="T8" fmla="*/ 2147483647 w 2541"/>
              <a:gd name="T9" fmla="*/ 2147483647 h 757"/>
              <a:gd name="T10" fmla="*/ 2147483647 w 2541"/>
              <a:gd name="T11" fmla="*/ 2147483647 h 757"/>
              <a:gd name="T12" fmla="*/ 2147483647 w 2541"/>
              <a:gd name="T13" fmla="*/ 2147483647 h 757"/>
              <a:gd name="T14" fmla="*/ 2147483647 w 2541"/>
              <a:gd name="T15" fmla="*/ 2147483647 h 757"/>
              <a:gd name="T16" fmla="*/ 2147483647 w 2541"/>
              <a:gd name="T17" fmla="*/ 2147483647 h 757"/>
              <a:gd name="T18" fmla="*/ 2147483647 w 2541"/>
              <a:gd name="T19" fmla="*/ 2147483647 h 757"/>
              <a:gd name="T20" fmla="*/ 2147483647 w 2541"/>
              <a:gd name="T21" fmla="*/ 2147483647 h 757"/>
              <a:gd name="T22" fmla="*/ 2147483647 w 2541"/>
              <a:gd name="T23" fmla="*/ 2147483647 h 757"/>
              <a:gd name="T24" fmla="*/ 2147483647 w 2541"/>
              <a:gd name="T25" fmla="*/ 2147483647 h 757"/>
              <a:gd name="T26" fmla="*/ 2147483647 w 2541"/>
              <a:gd name="T27" fmla="*/ 2147483647 h 757"/>
              <a:gd name="T28" fmla="*/ 2147483647 w 2541"/>
              <a:gd name="T29" fmla="*/ 2147483647 h 757"/>
              <a:gd name="T30" fmla="*/ 2147483647 w 2541"/>
              <a:gd name="T31" fmla="*/ 2147483647 h 757"/>
              <a:gd name="T32" fmla="*/ 2147483647 w 2541"/>
              <a:gd name="T33" fmla="*/ 2147483647 h 757"/>
              <a:gd name="T34" fmla="*/ 2147483647 w 2541"/>
              <a:gd name="T35" fmla="*/ 2147483647 h 757"/>
              <a:gd name="T36" fmla="*/ 2147483647 w 2541"/>
              <a:gd name="T37" fmla="*/ 2147483647 h 757"/>
              <a:gd name="T38" fmla="*/ 2147483647 w 2541"/>
              <a:gd name="T39" fmla="*/ 2147483647 h 757"/>
              <a:gd name="T40" fmla="*/ 2147483647 w 2541"/>
              <a:gd name="T41" fmla="*/ 2147483647 h 757"/>
              <a:gd name="T42" fmla="*/ 2147483647 w 2541"/>
              <a:gd name="T43" fmla="*/ 2147483647 h 757"/>
              <a:gd name="T44" fmla="*/ 2147483647 w 2541"/>
              <a:gd name="T45" fmla="*/ 2147483647 h 757"/>
              <a:gd name="T46" fmla="*/ 2147483647 w 2541"/>
              <a:gd name="T47" fmla="*/ 2147483647 h 757"/>
              <a:gd name="T48" fmla="*/ 2147483647 w 2541"/>
              <a:gd name="T49" fmla="*/ 2147483647 h 757"/>
              <a:gd name="T50" fmla="*/ 2147483647 w 2541"/>
              <a:gd name="T51" fmla="*/ 2147483647 h 757"/>
              <a:gd name="T52" fmla="*/ 2147483647 w 2541"/>
              <a:gd name="T53" fmla="*/ 2147483647 h 757"/>
              <a:gd name="T54" fmla="*/ 2147483647 w 2541"/>
              <a:gd name="T55" fmla="*/ 2147483647 h 757"/>
              <a:gd name="T56" fmla="*/ 2147483647 w 2541"/>
              <a:gd name="T57" fmla="*/ 2147483647 h 757"/>
              <a:gd name="T58" fmla="*/ 2147483647 w 2541"/>
              <a:gd name="T59" fmla="*/ 2147483647 h 757"/>
              <a:gd name="T60" fmla="*/ 2147483647 w 2541"/>
              <a:gd name="T61" fmla="*/ 2147483647 h 757"/>
              <a:gd name="T62" fmla="*/ 2147483647 w 2541"/>
              <a:gd name="T63" fmla="*/ 2147483647 h 757"/>
              <a:gd name="T64" fmla="*/ 2147483647 w 2541"/>
              <a:gd name="T65" fmla="*/ 2147483647 h 757"/>
              <a:gd name="T66" fmla="*/ 2147483647 w 2541"/>
              <a:gd name="T67" fmla="*/ 2147483647 h 757"/>
              <a:gd name="T68" fmla="*/ 2147483647 w 2541"/>
              <a:gd name="T69" fmla="*/ 2147483647 h 757"/>
              <a:gd name="T70" fmla="*/ 2147483647 w 2541"/>
              <a:gd name="T71" fmla="*/ 2147483647 h 757"/>
              <a:gd name="T72" fmla="*/ 2147483647 w 2541"/>
              <a:gd name="T73" fmla="*/ 2147483647 h 757"/>
              <a:gd name="T74" fmla="*/ 2147483647 w 2541"/>
              <a:gd name="T75" fmla="*/ 2147483647 h 757"/>
              <a:gd name="T76" fmla="*/ 2147483647 w 2541"/>
              <a:gd name="T77" fmla="*/ 2147483647 h 757"/>
              <a:gd name="T78" fmla="*/ 2147483647 w 2541"/>
              <a:gd name="T79" fmla="*/ 2147483647 h 757"/>
              <a:gd name="T80" fmla="*/ 2147483647 w 2541"/>
              <a:gd name="T81" fmla="*/ 2147483647 h 757"/>
              <a:gd name="T82" fmla="*/ 2147483647 w 2541"/>
              <a:gd name="T83" fmla="*/ 2147483647 h 757"/>
              <a:gd name="T84" fmla="*/ 2147483647 w 2541"/>
              <a:gd name="T85" fmla="*/ 2147483647 h 757"/>
              <a:gd name="T86" fmla="*/ 2147483647 w 2541"/>
              <a:gd name="T87" fmla="*/ 2147483647 h 757"/>
              <a:gd name="T88" fmla="*/ 2147483647 w 2541"/>
              <a:gd name="T89" fmla="*/ 2147483647 h 757"/>
              <a:gd name="T90" fmla="*/ 2147483647 w 2541"/>
              <a:gd name="T91" fmla="*/ 2147483647 h 757"/>
              <a:gd name="T92" fmla="*/ 2147483647 w 2541"/>
              <a:gd name="T93" fmla="*/ 2147483647 h 757"/>
              <a:gd name="T94" fmla="*/ 2147483647 w 2541"/>
              <a:gd name="T95" fmla="*/ 2147483647 h 757"/>
              <a:gd name="T96" fmla="*/ 0 w 2541"/>
              <a:gd name="T97" fmla="*/ 2147483647 h 757"/>
              <a:gd name="T98" fmla="*/ 2147483647 w 2541"/>
              <a:gd name="T99" fmla="*/ 2147483647 h 757"/>
              <a:gd name="T100" fmla="*/ 2147483647 w 2541"/>
              <a:gd name="T101" fmla="*/ 2147483647 h 757"/>
              <a:gd name="T102" fmla="*/ 2147483647 w 2541"/>
              <a:gd name="T103" fmla="*/ 2147483647 h 757"/>
              <a:gd name="T104" fmla="*/ 2147483647 w 2541"/>
              <a:gd name="T105" fmla="*/ 0 h 75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541"/>
              <a:gd name="T160" fmla="*/ 0 h 757"/>
              <a:gd name="T161" fmla="*/ 2541 w 2541"/>
              <a:gd name="T162" fmla="*/ 757 h 75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541" h="757">
                <a:moveTo>
                  <a:pt x="181" y="0"/>
                </a:moveTo>
                <a:cubicBezTo>
                  <a:pt x="256" y="3"/>
                  <a:pt x="331" y="1"/>
                  <a:pt x="405" y="9"/>
                </a:cubicBezTo>
                <a:cubicBezTo>
                  <a:pt x="433" y="12"/>
                  <a:pt x="445" y="58"/>
                  <a:pt x="473" y="60"/>
                </a:cubicBezTo>
                <a:cubicBezTo>
                  <a:pt x="610" y="68"/>
                  <a:pt x="748" y="66"/>
                  <a:pt x="886" y="69"/>
                </a:cubicBezTo>
                <a:cubicBezTo>
                  <a:pt x="909" y="70"/>
                  <a:pt x="1117" y="81"/>
                  <a:pt x="1161" y="86"/>
                </a:cubicBezTo>
                <a:cubicBezTo>
                  <a:pt x="1189" y="89"/>
                  <a:pt x="1219" y="111"/>
                  <a:pt x="1247" y="112"/>
                </a:cubicBezTo>
                <a:cubicBezTo>
                  <a:pt x="1399" y="117"/>
                  <a:pt x="1551" y="117"/>
                  <a:pt x="1703" y="120"/>
                </a:cubicBezTo>
                <a:cubicBezTo>
                  <a:pt x="1722" y="125"/>
                  <a:pt x="1777" y="153"/>
                  <a:pt x="1789" y="155"/>
                </a:cubicBezTo>
                <a:cubicBezTo>
                  <a:pt x="1863" y="166"/>
                  <a:pt x="1938" y="164"/>
                  <a:pt x="2012" y="172"/>
                </a:cubicBezTo>
                <a:cubicBezTo>
                  <a:pt x="2021" y="178"/>
                  <a:pt x="2031" y="182"/>
                  <a:pt x="2038" y="189"/>
                </a:cubicBezTo>
                <a:cubicBezTo>
                  <a:pt x="2045" y="196"/>
                  <a:pt x="2047" y="208"/>
                  <a:pt x="2055" y="215"/>
                </a:cubicBezTo>
                <a:cubicBezTo>
                  <a:pt x="2062" y="221"/>
                  <a:pt x="2073" y="220"/>
                  <a:pt x="2081" y="224"/>
                </a:cubicBezTo>
                <a:cubicBezTo>
                  <a:pt x="2111" y="240"/>
                  <a:pt x="2146" y="279"/>
                  <a:pt x="2184" y="284"/>
                </a:cubicBezTo>
                <a:cubicBezTo>
                  <a:pt x="2215" y="288"/>
                  <a:pt x="2247" y="289"/>
                  <a:pt x="2279" y="292"/>
                </a:cubicBezTo>
                <a:cubicBezTo>
                  <a:pt x="2326" y="309"/>
                  <a:pt x="2320" y="340"/>
                  <a:pt x="2356" y="370"/>
                </a:cubicBezTo>
                <a:cubicBezTo>
                  <a:pt x="2398" y="405"/>
                  <a:pt x="2460" y="406"/>
                  <a:pt x="2511" y="413"/>
                </a:cubicBezTo>
                <a:cubicBezTo>
                  <a:pt x="2520" y="419"/>
                  <a:pt x="2534" y="420"/>
                  <a:pt x="2537" y="430"/>
                </a:cubicBezTo>
                <a:cubicBezTo>
                  <a:pt x="2541" y="444"/>
                  <a:pt x="2532" y="459"/>
                  <a:pt x="2528" y="473"/>
                </a:cubicBezTo>
                <a:cubicBezTo>
                  <a:pt x="2526" y="482"/>
                  <a:pt x="2527" y="494"/>
                  <a:pt x="2519" y="499"/>
                </a:cubicBezTo>
                <a:cubicBezTo>
                  <a:pt x="2507" y="507"/>
                  <a:pt x="2490" y="504"/>
                  <a:pt x="2476" y="507"/>
                </a:cubicBezTo>
                <a:cubicBezTo>
                  <a:pt x="2461" y="518"/>
                  <a:pt x="2450" y="534"/>
                  <a:pt x="2433" y="542"/>
                </a:cubicBezTo>
                <a:cubicBezTo>
                  <a:pt x="2409" y="554"/>
                  <a:pt x="2382" y="559"/>
                  <a:pt x="2356" y="568"/>
                </a:cubicBezTo>
                <a:cubicBezTo>
                  <a:pt x="2346" y="571"/>
                  <a:pt x="2339" y="581"/>
                  <a:pt x="2330" y="585"/>
                </a:cubicBezTo>
                <a:cubicBezTo>
                  <a:pt x="2322" y="589"/>
                  <a:pt x="2313" y="590"/>
                  <a:pt x="2304" y="593"/>
                </a:cubicBezTo>
                <a:cubicBezTo>
                  <a:pt x="2275" y="624"/>
                  <a:pt x="2260" y="626"/>
                  <a:pt x="2218" y="636"/>
                </a:cubicBezTo>
                <a:cubicBezTo>
                  <a:pt x="2190" y="643"/>
                  <a:pt x="2170" y="669"/>
                  <a:pt x="2141" y="671"/>
                </a:cubicBezTo>
                <a:cubicBezTo>
                  <a:pt x="2078" y="676"/>
                  <a:pt x="2015" y="676"/>
                  <a:pt x="1952" y="679"/>
                </a:cubicBezTo>
                <a:cubicBezTo>
                  <a:pt x="1932" y="682"/>
                  <a:pt x="1911" y="681"/>
                  <a:pt x="1892" y="688"/>
                </a:cubicBezTo>
                <a:cubicBezTo>
                  <a:pt x="1873" y="695"/>
                  <a:pt x="1860" y="718"/>
                  <a:pt x="1840" y="722"/>
                </a:cubicBezTo>
                <a:cubicBezTo>
                  <a:pt x="1826" y="725"/>
                  <a:pt x="1811" y="727"/>
                  <a:pt x="1797" y="731"/>
                </a:cubicBezTo>
                <a:cubicBezTo>
                  <a:pt x="1771" y="737"/>
                  <a:pt x="1720" y="757"/>
                  <a:pt x="1720" y="757"/>
                </a:cubicBezTo>
                <a:cubicBezTo>
                  <a:pt x="1542" y="751"/>
                  <a:pt x="1393" y="734"/>
                  <a:pt x="1221" y="722"/>
                </a:cubicBezTo>
                <a:cubicBezTo>
                  <a:pt x="1141" y="709"/>
                  <a:pt x="1137" y="706"/>
                  <a:pt x="1041" y="714"/>
                </a:cubicBezTo>
                <a:cubicBezTo>
                  <a:pt x="1009" y="724"/>
                  <a:pt x="995" y="746"/>
                  <a:pt x="963" y="757"/>
                </a:cubicBezTo>
                <a:cubicBezTo>
                  <a:pt x="871" y="746"/>
                  <a:pt x="800" y="716"/>
                  <a:pt x="714" y="688"/>
                </a:cubicBezTo>
                <a:cubicBezTo>
                  <a:pt x="629" y="660"/>
                  <a:pt x="751" y="701"/>
                  <a:pt x="662" y="662"/>
                </a:cubicBezTo>
                <a:cubicBezTo>
                  <a:pt x="646" y="655"/>
                  <a:pt x="611" y="645"/>
                  <a:pt x="611" y="645"/>
                </a:cubicBezTo>
                <a:cubicBezTo>
                  <a:pt x="584" y="618"/>
                  <a:pt x="565" y="611"/>
                  <a:pt x="533" y="593"/>
                </a:cubicBezTo>
                <a:cubicBezTo>
                  <a:pt x="444" y="544"/>
                  <a:pt x="515" y="570"/>
                  <a:pt x="456" y="550"/>
                </a:cubicBezTo>
                <a:cubicBezTo>
                  <a:pt x="436" y="531"/>
                  <a:pt x="411" y="504"/>
                  <a:pt x="387" y="490"/>
                </a:cubicBezTo>
                <a:cubicBezTo>
                  <a:pt x="360" y="474"/>
                  <a:pt x="323" y="474"/>
                  <a:pt x="293" y="464"/>
                </a:cubicBezTo>
                <a:cubicBezTo>
                  <a:pt x="284" y="456"/>
                  <a:pt x="274" y="449"/>
                  <a:pt x="267" y="439"/>
                </a:cubicBezTo>
                <a:cubicBezTo>
                  <a:pt x="242" y="403"/>
                  <a:pt x="269" y="399"/>
                  <a:pt x="224" y="370"/>
                </a:cubicBezTo>
                <a:cubicBezTo>
                  <a:pt x="179" y="301"/>
                  <a:pt x="238" y="384"/>
                  <a:pt x="181" y="327"/>
                </a:cubicBezTo>
                <a:cubicBezTo>
                  <a:pt x="141" y="287"/>
                  <a:pt x="190" y="310"/>
                  <a:pt x="138" y="292"/>
                </a:cubicBezTo>
                <a:cubicBezTo>
                  <a:pt x="132" y="284"/>
                  <a:pt x="130" y="272"/>
                  <a:pt x="121" y="267"/>
                </a:cubicBezTo>
                <a:cubicBezTo>
                  <a:pt x="105" y="257"/>
                  <a:pt x="69" y="249"/>
                  <a:pt x="69" y="249"/>
                </a:cubicBezTo>
                <a:cubicBezTo>
                  <a:pt x="50" y="221"/>
                  <a:pt x="37" y="207"/>
                  <a:pt x="9" y="189"/>
                </a:cubicBezTo>
                <a:cubicBezTo>
                  <a:pt x="6" y="180"/>
                  <a:pt x="0" y="172"/>
                  <a:pt x="0" y="163"/>
                </a:cubicBezTo>
                <a:cubicBezTo>
                  <a:pt x="0" y="118"/>
                  <a:pt x="39" y="147"/>
                  <a:pt x="61" y="155"/>
                </a:cubicBezTo>
                <a:cubicBezTo>
                  <a:pt x="70" y="124"/>
                  <a:pt x="65" y="89"/>
                  <a:pt x="78" y="60"/>
                </a:cubicBezTo>
                <a:cubicBezTo>
                  <a:pt x="85" y="44"/>
                  <a:pt x="112" y="49"/>
                  <a:pt x="129" y="43"/>
                </a:cubicBezTo>
                <a:cubicBezTo>
                  <a:pt x="146" y="27"/>
                  <a:pt x="165" y="16"/>
                  <a:pt x="18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grpSp>
        <p:nvGrpSpPr>
          <p:cNvPr id="60429" name="Group 84"/>
          <p:cNvGrpSpPr>
            <a:grpSpLocks/>
          </p:cNvGrpSpPr>
          <p:nvPr/>
        </p:nvGrpSpPr>
        <p:grpSpPr bwMode="auto">
          <a:xfrm>
            <a:off x="4354513" y="1917700"/>
            <a:ext cx="431800" cy="287338"/>
            <a:chOff x="1144" y="3030"/>
            <a:chExt cx="272" cy="181"/>
          </a:xfrm>
        </p:grpSpPr>
        <p:sp>
          <p:nvSpPr>
            <p:cNvPr id="60479" name="Oval 85"/>
            <p:cNvSpPr>
              <a:spLocks noChangeArrowheads="1"/>
            </p:cNvSpPr>
            <p:nvPr/>
          </p:nvSpPr>
          <p:spPr bwMode="auto">
            <a:xfrm>
              <a:off x="1144" y="3030"/>
              <a:ext cx="272" cy="181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  <p:sp>
          <p:nvSpPr>
            <p:cNvPr id="60480" name="Oval 86"/>
            <p:cNvSpPr>
              <a:spLocks noChangeArrowheads="1"/>
            </p:cNvSpPr>
            <p:nvPr/>
          </p:nvSpPr>
          <p:spPr bwMode="auto">
            <a:xfrm>
              <a:off x="1235" y="3075"/>
              <a:ext cx="136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</p:grpSp>
      <p:grpSp>
        <p:nvGrpSpPr>
          <p:cNvPr id="60430" name="Group 87"/>
          <p:cNvGrpSpPr>
            <a:grpSpLocks/>
          </p:cNvGrpSpPr>
          <p:nvPr/>
        </p:nvGrpSpPr>
        <p:grpSpPr bwMode="auto">
          <a:xfrm>
            <a:off x="4641850" y="1917700"/>
            <a:ext cx="431800" cy="287338"/>
            <a:chOff x="1144" y="3030"/>
            <a:chExt cx="272" cy="181"/>
          </a:xfrm>
        </p:grpSpPr>
        <p:sp>
          <p:nvSpPr>
            <p:cNvPr id="60477" name="Oval 88"/>
            <p:cNvSpPr>
              <a:spLocks noChangeArrowheads="1"/>
            </p:cNvSpPr>
            <p:nvPr/>
          </p:nvSpPr>
          <p:spPr bwMode="auto">
            <a:xfrm>
              <a:off x="1144" y="3030"/>
              <a:ext cx="272" cy="181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  <p:sp>
          <p:nvSpPr>
            <p:cNvPr id="60478" name="Oval 89"/>
            <p:cNvSpPr>
              <a:spLocks noChangeArrowheads="1"/>
            </p:cNvSpPr>
            <p:nvPr/>
          </p:nvSpPr>
          <p:spPr bwMode="auto">
            <a:xfrm>
              <a:off x="1235" y="3075"/>
              <a:ext cx="136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</p:grpSp>
      <p:grpSp>
        <p:nvGrpSpPr>
          <p:cNvPr id="60431" name="Group 90"/>
          <p:cNvGrpSpPr>
            <a:grpSpLocks/>
          </p:cNvGrpSpPr>
          <p:nvPr/>
        </p:nvGrpSpPr>
        <p:grpSpPr bwMode="auto">
          <a:xfrm>
            <a:off x="6081713" y="2062163"/>
            <a:ext cx="431800" cy="287337"/>
            <a:chOff x="1144" y="3030"/>
            <a:chExt cx="272" cy="181"/>
          </a:xfrm>
        </p:grpSpPr>
        <p:sp>
          <p:nvSpPr>
            <p:cNvPr id="60475" name="Oval 91"/>
            <p:cNvSpPr>
              <a:spLocks noChangeArrowheads="1"/>
            </p:cNvSpPr>
            <p:nvPr/>
          </p:nvSpPr>
          <p:spPr bwMode="auto">
            <a:xfrm>
              <a:off x="1144" y="3030"/>
              <a:ext cx="272" cy="181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  <p:sp>
          <p:nvSpPr>
            <p:cNvPr id="60476" name="Oval 92"/>
            <p:cNvSpPr>
              <a:spLocks noChangeArrowheads="1"/>
            </p:cNvSpPr>
            <p:nvPr/>
          </p:nvSpPr>
          <p:spPr bwMode="auto">
            <a:xfrm>
              <a:off x="1235" y="3075"/>
              <a:ext cx="136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</p:grpSp>
      <p:grpSp>
        <p:nvGrpSpPr>
          <p:cNvPr id="60432" name="Group 93"/>
          <p:cNvGrpSpPr>
            <a:grpSpLocks/>
          </p:cNvGrpSpPr>
          <p:nvPr/>
        </p:nvGrpSpPr>
        <p:grpSpPr bwMode="auto">
          <a:xfrm>
            <a:off x="5073650" y="1917700"/>
            <a:ext cx="1228725" cy="187325"/>
            <a:chOff x="1429" y="1434"/>
            <a:chExt cx="774" cy="118"/>
          </a:xfrm>
        </p:grpSpPr>
        <p:sp>
          <p:nvSpPr>
            <p:cNvPr id="60473" name="Freeform 94"/>
            <p:cNvSpPr>
              <a:spLocks/>
            </p:cNvSpPr>
            <p:nvPr/>
          </p:nvSpPr>
          <p:spPr bwMode="auto">
            <a:xfrm>
              <a:off x="1429" y="1434"/>
              <a:ext cx="774" cy="118"/>
            </a:xfrm>
            <a:custGeom>
              <a:avLst/>
              <a:gdLst>
                <a:gd name="T0" fmla="*/ 0 w 774"/>
                <a:gd name="T1" fmla="*/ 49 h 118"/>
                <a:gd name="T2" fmla="*/ 507 w 774"/>
                <a:gd name="T3" fmla="*/ 40 h 118"/>
                <a:gd name="T4" fmla="*/ 774 w 774"/>
                <a:gd name="T5" fmla="*/ 83 h 118"/>
                <a:gd name="T6" fmla="*/ 550 w 774"/>
                <a:gd name="T7" fmla="*/ 118 h 118"/>
                <a:gd name="T8" fmla="*/ 250 w 774"/>
                <a:gd name="T9" fmla="*/ 109 h 118"/>
                <a:gd name="T10" fmla="*/ 172 w 774"/>
                <a:gd name="T11" fmla="*/ 75 h 118"/>
                <a:gd name="T12" fmla="*/ 35 w 774"/>
                <a:gd name="T13" fmla="*/ 66 h 118"/>
                <a:gd name="T14" fmla="*/ 0 w 774"/>
                <a:gd name="T15" fmla="*/ 49 h 1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74"/>
                <a:gd name="T25" fmla="*/ 0 h 118"/>
                <a:gd name="T26" fmla="*/ 774 w 774"/>
                <a:gd name="T27" fmla="*/ 118 h 1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74" h="118">
                  <a:moveTo>
                    <a:pt x="0" y="49"/>
                  </a:moveTo>
                  <a:cubicBezTo>
                    <a:pt x="142" y="0"/>
                    <a:pt x="352" y="33"/>
                    <a:pt x="507" y="40"/>
                  </a:cubicBezTo>
                  <a:cubicBezTo>
                    <a:pt x="596" y="53"/>
                    <a:pt x="685" y="69"/>
                    <a:pt x="774" y="83"/>
                  </a:cubicBezTo>
                  <a:cubicBezTo>
                    <a:pt x="698" y="96"/>
                    <a:pt x="628" y="111"/>
                    <a:pt x="550" y="118"/>
                  </a:cubicBezTo>
                  <a:cubicBezTo>
                    <a:pt x="450" y="115"/>
                    <a:pt x="350" y="115"/>
                    <a:pt x="250" y="109"/>
                  </a:cubicBezTo>
                  <a:cubicBezTo>
                    <a:pt x="220" y="107"/>
                    <a:pt x="203" y="78"/>
                    <a:pt x="172" y="75"/>
                  </a:cubicBezTo>
                  <a:cubicBezTo>
                    <a:pt x="126" y="70"/>
                    <a:pt x="81" y="69"/>
                    <a:pt x="35" y="66"/>
                  </a:cubicBezTo>
                  <a:cubicBezTo>
                    <a:pt x="13" y="45"/>
                    <a:pt x="25" y="49"/>
                    <a:pt x="0" y="49"/>
                  </a:cubicBezTo>
                  <a:close/>
                </a:path>
              </a:pathLst>
            </a:custGeom>
            <a:solidFill>
              <a:schemeClr val="folHlink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474" name="Oval 95"/>
            <p:cNvSpPr>
              <a:spLocks noChangeArrowheads="1"/>
            </p:cNvSpPr>
            <p:nvPr/>
          </p:nvSpPr>
          <p:spPr bwMode="auto">
            <a:xfrm>
              <a:off x="1734" y="1487"/>
              <a:ext cx="91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</p:grpSp>
      <p:grpSp>
        <p:nvGrpSpPr>
          <p:cNvPr id="60433" name="Group 96"/>
          <p:cNvGrpSpPr>
            <a:grpSpLocks/>
          </p:cNvGrpSpPr>
          <p:nvPr/>
        </p:nvGrpSpPr>
        <p:grpSpPr bwMode="auto">
          <a:xfrm>
            <a:off x="6729413" y="2206625"/>
            <a:ext cx="431800" cy="287338"/>
            <a:chOff x="1144" y="3030"/>
            <a:chExt cx="272" cy="181"/>
          </a:xfrm>
        </p:grpSpPr>
        <p:sp>
          <p:nvSpPr>
            <p:cNvPr id="60471" name="Oval 97"/>
            <p:cNvSpPr>
              <a:spLocks noChangeArrowheads="1"/>
            </p:cNvSpPr>
            <p:nvPr/>
          </p:nvSpPr>
          <p:spPr bwMode="auto">
            <a:xfrm>
              <a:off x="1144" y="3030"/>
              <a:ext cx="272" cy="181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  <p:sp>
          <p:nvSpPr>
            <p:cNvPr id="60472" name="Oval 98"/>
            <p:cNvSpPr>
              <a:spLocks noChangeArrowheads="1"/>
            </p:cNvSpPr>
            <p:nvPr/>
          </p:nvSpPr>
          <p:spPr bwMode="auto">
            <a:xfrm>
              <a:off x="1235" y="3075"/>
              <a:ext cx="136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</p:grpSp>
      <p:grpSp>
        <p:nvGrpSpPr>
          <p:cNvPr id="60434" name="Group 99"/>
          <p:cNvGrpSpPr>
            <a:grpSpLocks/>
          </p:cNvGrpSpPr>
          <p:nvPr/>
        </p:nvGrpSpPr>
        <p:grpSpPr bwMode="auto">
          <a:xfrm>
            <a:off x="6442075" y="2133600"/>
            <a:ext cx="431800" cy="287338"/>
            <a:chOff x="1144" y="3030"/>
            <a:chExt cx="272" cy="181"/>
          </a:xfrm>
        </p:grpSpPr>
        <p:sp>
          <p:nvSpPr>
            <p:cNvPr id="60469" name="Oval 100"/>
            <p:cNvSpPr>
              <a:spLocks noChangeArrowheads="1"/>
            </p:cNvSpPr>
            <p:nvPr/>
          </p:nvSpPr>
          <p:spPr bwMode="auto">
            <a:xfrm>
              <a:off x="1144" y="3030"/>
              <a:ext cx="272" cy="181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  <p:sp>
          <p:nvSpPr>
            <p:cNvPr id="60470" name="Oval 101"/>
            <p:cNvSpPr>
              <a:spLocks noChangeArrowheads="1"/>
            </p:cNvSpPr>
            <p:nvPr/>
          </p:nvSpPr>
          <p:spPr bwMode="auto">
            <a:xfrm>
              <a:off x="1235" y="3075"/>
              <a:ext cx="136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</p:grpSp>
      <p:sp>
        <p:nvSpPr>
          <p:cNvPr id="60435" name="Line 102"/>
          <p:cNvSpPr>
            <a:spLocks noChangeShapeType="1"/>
          </p:cNvSpPr>
          <p:nvPr/>
        </p:nvSpPr>
        <p:spPr bwMode="auto">
          <a:xfrm flipH="1">
            <a:off x="3489325" y="2349500"/>
            <a:ext cx="288925" cy="287338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60436" name="Line 105"/>
          <p:cNvSpPr>
            <a:spLocks noChangeShapeType="1"/>
          </p:cNvSpPr>
          <p:nvPr/>
        </p:nvSpPr>
        <p:spPr bwMode="auto">
          <a:xfrm flipH="1">
            <a:off x="4281488" y="2852738"/>
            <a:ext cx="144462" cy="431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60437" name="Line 106"/>
          <p:cNvSpPr>
            <a:spLocks noChangeShapeType="1"/>
          </p:cNvSpPr>
          <p:nvPr/>
        </p:nvSpPr>
        <p:spPr bwMode="auto">
          <a:xfrm flipH="1">
            <a:off x="4786313" y="3068638"/>
            <a:ext cx="71437" cy="3603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60438" name="Line 107"/>
          <p:cNvSpPr>
            <a:spLocks noChangeShapeType="1"/>
          </p:cNvSpPr>
          <p:nvPr/>
        </p:nvSpPr>
        <p:spPr bwMode="auto">
          <a:xfrm flipH="1">
            <a:off x="5218113" y="2997200"/>
            <a:ext cx="71437" cy="360363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60439" name="Line 108"/>
          <p:cNvSpPr>
            <a:spLocks noChangeShapeType="1"/>
          </p:cNvSpPr>
          <p:nvPr/>
        </p:nvSpPr>
        <p:spPr bwMode="auto">
          <a:xfrm>
            <a:off x="5649913" y="3068638"/>
            <a:ext cx="71437" cy="3603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60440" name="Line 109"/>
          <p:cNvSpPr>
            <a:spLocks noChangeShapeType="1"/>
          </p:cNvSpPr>
          <p:nvPr/>
        </p:nvSpPr>
        <p:spPr bwMode="auto">
          <a:xfrm>
            <a:off x="6081713" y="3068638"/>
            <a:ext cx="144462" cy="3603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60441" name="Text Box 110"/>
          <p:cNvSpPr txBox="1">
            <a:spLocks noChangeArrowheads="1"/>
          </p:cNvSpPr>
          <p:nvPr/>
        </p:nvSpPr>
        <p:spPr bwMode="auto">
          <a:xfrm>
            <a:off x="2916238" y="4005263"/>
            <a:ext cx="2016125" cy="1016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>
                <a:latin typeface="Calibri" pitchFamily="34" charset="0"/>
              </a:rPr>
              <a:t>Proliferative molecular signals </a:t>
            </a:r>
          </a:p>
        </p:txBody>
      </p:sp>
      <p:sp>
        <p:nvSpPr>
          <p:cNvPr id="2870385" name="Text Box 113"/>
          <p:cNvSpPr txBox="1">
            <a:spLocks noChangeArrowheads="1"/>
          </p:cNvSpPr>
          <p:nvPr/>
        </p:nvSpPr>
        <p:spPr bwMode="auto">
          <a:xfrm>
            <a:off x="7019925" y="3357563"/>
            <a:ext cx="885825" cy="460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WNT</a:t>
            </a:r>
          </a:p>
        </p:txBody>
      </p:sp>
      <p:sp>
        <p:nvSpPr>
          <p:cNvPr id="102430" name="Text Box 114"/>
          <p:cNvSpPr txBox="1">
            <a:spLocks noChangeArrowheads="1"/>
          </p:cNvSpPr>
          <p:nvPr/>
        </p:nvSpPr>
        <p:spPr bwMode="auto">
          <a:xfrm>
            <a:off x="0" y="2060575"/>
            <a:ext cx="33686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Progressive </a:t>
            </a:r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alveolar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loss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PN-II  </a:t>
            </a:r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attempted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regeneration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Frustrated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renewal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3411" name="Text Box 115"/>
          <p:cNvSpPr txBox="1">
            <a:spLocks noChangeArrowheads="1"/>
          </p:cNvSpPr>
          <p:nvPr/>
        </p:nvSpPr>
        <p:spPr bwMode="auto">
          <a:xfrm>
            <a:off x="2916238" y="5084763"/>
            <a:ext cx="1711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myofibroblast</a:t>
            </a:r>
            <a:endParaRPr lang="it-IT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proliferation</a:t>
            </a:r>
            <a:endParaRPr lang="it-IT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0445" name="Picture 117" descr="EE0016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 t="18338" b="59396"/>
          <a:stretch>
            <a:fillRect/>
          </a:stretch>
        </p:blipFill>
        <p:spPr bwMode="auto">
          <a:xfrm>
            <a:off x="0" y="0"/>
            <a:ext cx="9144000" cy="1628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19" name="Text Box 115"/>
          <p:cNvSpPr txBox="1">
            <a:spLocks noChangeArrowheads="1"/>
          </p:cNvSpPr>
          <p:nvPr/>
        </p:nvSpPr>
        <p:spPr bwMode="auto">
          <a:xfrm>
            <a:off x="4797425" y="3500438"/>
            <a:ext cx="938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SASP</a:t>
            </a:r>
          </a:p>
        </p:txBody>
      </p:sp>
      <p:sp>
        <p:nvSpPr>
          <p:cNvPr id="120" name="Text Box 115"/>
          <p:cNvSpPr txBox="1">
            <a:spLocks noChangeArrowheads="1"/>
          </p:cNvSpPr>
          <p:nvPr/>
        </p:nvSpPr>
        <p:spPr bwMode="auto">
          <a:xfrm>
            <a:off x="5003800" y="4581525"/>
            <a:ext cx="792163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OIS </a:t>
            </a:r>
          </a:p>
        </p:txBody>
      </p:sp>
      <p:sp>
        <p:nvSpPr>
          <p:cNvPr id="121" name="Text Box 115"/>
          <p:cNvSpPr txBox="1">
            <a:spLocks noChangeArrowheads="1"/>
          </p:cNvSpPr>
          <p:nvPr/>
        </p:nvSpPr>
        <p:spPr bwMode="auto">
          <a:xfrm>
            <a:off x="6443663" y="4724400"/>
            <a:ext cx="1287462" cy="3079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D848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 err="1">
                <a:latin typeface="+mn-lt"/>
              </a:rPr>
              <a:t>Beta-Catenin</a:t>
            </a:r>
            <a:endParaRPr lang="it-IT" sz="1400" b="1" dirty="0">
              <a:latin typeface="+mn-lt"/>
            </a:endParaRPr>
          </a:p>
        </p:txBody>
      </p:sp>
      <p:sp>
        <p:nvSpPr>
          <p:cNvPr id="60449" name="Freccia in giù 122"/>
          <p:cNvSpPr>
            <a:spLocks noChangeArrowheads="1"/>
          </p:cNvSpPr>
          <p:nvPr/>
        </p:nvSpPr>
        <p:spPr bwMode="auto">
          <a:xfrm rot="1825069">
            <a:off x="2185988" y="4017963"/>
            <a:ext cx="431800" cy="36036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>
              <a:latin typeface="Calibri" pitchFamily="34" charset="0"/>
            </a:endParaRPr>
          </a:p>
        </p:txBody>
      </p:sp>
      <p:sp>
        <p:nvSpPr>
          <p:cNvPr id="60450" name="Freccia in giù 123"/>
          <p:cNvSpPr>
            <a:spLocks noChangeArrowheads="1"/>
          </p:cNvSpPr>
          <p:nvPr/>
        </p:nvSpPr>
        <p:spPr bwMode="auto">
          <a:xfrm rot="5400000">
            <a:off x="5868194" y="4580732"/>
            <a:ext cx="358775" cy="503237"/>
          </a:xfrm>
          <a:prstGeom prst="downArrow">
            <a:avLst>
              <a:gd name="adj1" fmla="val 50000"/>
              <a:gd name="adj2" fmla="val 5009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>
              <a:latin typeface="Calibri" pitchFamily="34" charset="0"/>
            </a:endParaRPr>
          </a:p>
        </p:txBody>
      </p:sp>
      <p:cxnSp>
        <p:nvCxnSpPr>
          <p:cNvPr id="60451" name="Connettore 1 125"/>
          <p:cNvCxnSpPr>
            <a:cxnSpLocks noChangeShapeType="1"/>
          </p:cNvCxnSpPr>
          <p:nvPr/>
        </p:nvCxnSpPr>
        <p:spPr bwMode="auto">
          <a:xfrm>
            <a:off x="7812088" y="4508500"/>
            <a:ext cx="288925" cy="0"/>
          </a:xfrm>
          <a:prstGeom prst="line">
            <a:avLst/>
          </a:prstGeom>
          <a:noFill/>
          <a:ln w="28575" algn="ctr">
            <a:solidFill>
              <a:srgbClr val="D84800"/>
            </a:solidFill>
            <a:round/>
            <a:headEnd/>
            <a:tailEnd/>
          </a:ln>
        </p:spPr>
      </p:cxnSp>
      <p:cxnSp>
        <p:nvCxnSpPr>
          <p:cNvPr id="60452" name="Connettore 1 126"/>
          <p:cNvCxnSpPr>
            <a:cxnSpLocks noChangeShapeType="1"/>
          </p:cNvCxnSpPr>
          <p:nvPr/>
        </p:nvCxnSpPr>
        <p:spPr bwMode="auto">
          <a:xfrm>
            <a:off x="8101013" y="4365625"/>
            <a:ext cx="7937" cy="295275"/>
          </a:xfrm>
          <a:prstGeom prst="line">
            <a:avLst/>
          </a:prstGeom>
          <a:noFill/>
          <a:ln w="28575" algn="ctr">
            <a:solidFill>
              <a:srgbClr val="D84800"/>
            </a:solidFill>
            <a:round/>
            <a:headEnd/>
            <a:tailEnd/>
          </a:ln>
        </p:spPr>
      </p:cxnSp>
      <p:sp>
        <p:nvSpPr>
          <p:cNvPr id="60453" name="CasellaDiTesto 128"/>
          <p:cNvSpPr txBox="1">
            <a:spLocks noChangeArrowheads="1"/>
          </p:cNvSpPr>
          <p:nvPr/>
        </p:nvSpPr>
        <p:spPr bwMode="auto">
          <a:xfrm>
            <a:off x="8094663" y="4292600"/>
            <a:ext cx="725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>
                <a:latin typeface="Calibri" pitchFamily="34" charset="0"/>
              </a:rPr>
              <a:t>BMP</a:t>
            </a:r>
          </a:p>
        </p:txBody>
      </p:sp>
      <p:sp>
        <p:nvSpPr>
          <p:cNvPr id="60454" name="Line 116"/>
          <p:cNvSpPr>
            <a:spLocks noChangeShapeType="1"/>
          </p:cNvSpPr>
          <p:nvPr/>
        </p:nvSpPr>
        <p:spPr bwMode="auto">
          <a:xfrm>
            <a:off x="8243888" y="4868863"/>
            <a:ext cx="0" cy="431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132" name="Text Box 115"/>
          <p:cNvSpPr txBox="1">
            <a:spLocks noChangeArrowheads="1"/>
          </p:cNvSpPr>
          <p:nvPr/>
        </p:nvSpPr>
        <p:spPr bwMode="auto">
          <a:xfrm>
            <a:off x="7596188" y="5373688"/>
            <a:ext cx="1177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Vascular</a:t>
            </a:r>
            <a:r>
              <a:rPr lang="it-IT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changes</a:t>
            </a:r>
            <a:endParaRPr lang="it-IT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3" name="Text Box 51"/>
          <p:cNvSpPr txBox="1">
            <a:spLocks noChangeArrowheads="1"/>
          </p:cNvSpPr>
          <p:nvPr/>
        </p:nvSpPr>
        <p:spPr bwMode="auto">
          <a:xfrm>
            <a:off x="6948488" y="6237288"/>
            <a:ext cx="811212" cy="460375"/>
          </a:xfrm>
          <a:prstGeom prst="rect">
            <a:avLst/>
          </a:prstGeom>
          <a:noFill/>
          <a:ln w="9525">
            <a:solidFill>
              <a:srgbClr val="D848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PAH</a:t>
            </a:r>
          </a:p>
        </p:txBody>
      </p:sp>
      <p:sp>
        <p:nvSpPr>
          <p:cNvPr id="135" name="Text Box 115"/>
          <p:cNvSpPr txBox="1">
            <a:spLocks noChangeArrowheads="1"/>
          </p:cNvSpPr>
          <p:nvPr/>
        </p:nvSpPr>
        <p:spPr bwMode="auto">
          <a:xfrm>
            <a:off x="5508625" y="5661025"/>
            <a:ext cx="1874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neoangiogenesis</a:t>
            </a:r>
            <a:endParaRPr lang="it-IT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6" name="Text Box 115"/>
          <p:cNvSpPr txBox="1">
            <a:spLocks noChangeArrowheads="1"/>
          </p:cNvSpPr>
          <p:nvPr/>
        </p:nvSpPr>
        <p:spPr bwMode="auto">
          <a:xfrm>
            <a:off x="250825" y="4292600"/>
            <a:ext cx="22336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Bronchiolar</a:t>
            </a:r>
            <a:r>
              <a:rPr lang="it-IT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proliferation</a:t>
            </a:r>
            <a:endParaRPr lang="it-IT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Honeycombing</a:t>
            </a:r>
            <a:endParaRPr lang="it-IT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2" name="Freccia circolare a sinistra 81"/>
          <p:cNvSpPr/>
          <p:nvPr/>
        </p:nvSpPr>
        <p:spPr>
          <a:xfrm rot="3527407">
            <a:off x="6255544" y="3115469"/>
            <a:ext cx="863600" cy="53816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85" name="Freccia circolare a sinistra 84"/>
          <p:cNvSpPr/>
          <p:nvPr/>
        </p:nvSpPr>
        <p:spPr>
          <a:xfrm rot="8038885">
            <a:off x="3193257" y="2864643"/>
            <a:ext cx="863600" cy="53816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86" name="Text Box 113"/>
          <p:cNvSpPr txBox="1">
            <a:spLocks noChangeArrowheads="1"/>
          </p:cNvSpPr>
          <p:nvPr/>
        </p:nvSpPr>
        <p:spPr bwMode="auto">
          <a:xfrm>
            <a:off x="6732588" y="4292600"/>
            <a:ext cx="1055687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Gremlin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Text Box 113"/>
          <p:cNvSpPr txBox="1">
            <a:spLocks noChangeArrowheads="1"/>
          </p:cNvSpPr>
          <p:nvPr/>
        </p:nvSpPr>
        <p:spPr bwMode="auto">
          <a:xfrm>
            <a:off x="2195513" y="3429000"/>
            <a:ext cx="885825" cy="461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WNT</a:t>
            </a:r>
          </a:p>
        </p:txBody>
      </p:sp>
      <p:sp>
        <p:nvSpPr>
          <p:cNvPr id="88" name="Text Box 115"/>
          <p:cNvSpPr txBox="1">
            <a:spLocks noChangeArrowheads="1"/>
          </p:cNvSpPr>
          <p:nvPr/>
        </p:nvSpPr>
        <p:spPr bwMode="auto">
          <a:xfrm>
            <a:off x="4067175" y="5805488"/>
            <a:ext cx="9429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EMT</a:t>
            </a:r>
          </a:p>
        </p:txBody>
      </p:sp>
      <p:sp>
        <p:nvSpPr>
          <p:cNvPr id="60464" name="Freccia in giù 123"/>
          <p:cNvSpPr>
            <a:spLocks noChangeArrowheads="1"/>
          </p:cNvSpPr>
          <p:nvPr/>
        </p:nvSpPr>
        <p:spPr bwMode="auto">
          <a:xfrm rot="4404283">
            <a:off x="4828381" y="5364957"/>
            <a:ext cx="358775" cy="503238"/>
          </a:xfrm>
          <a:prstGeom prst="downArrow">
            <a:avLst>
              <a:gd name="adj1" fmla="val 50000"/>
              <a:gd name="adj2" fmla="val 5009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>
              <a:latin typeface="Calibri" pitchFamily="34" charset="0"/>
            </a:endParaRPr>
          </a:p>
        </p:txBody>
      </p:sp>
      <p:sp>
        <p:nvSpPr>
          <p:cNvPr id="91" name="Freccia circolare a sinistra 90"/>
          <p:cNvSpPr/>
          <p:nvPr/>
        </p:nvSpPr>
        <p:spPr>
          <a:xfrm rot="368886" flipV="1">
            <a:off x="7697788" y="2730500"/>
            <a:ext cx="430212" cy="5619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92" name="Text Box 113"/>
          <p:cNvSpPr txBox="1">
            <a:spLocks noChangeArrowheads="1"/>
          </p:cNvSpPr>
          <p:nvPr/>
        </p:nvSpPr>
        <p:spPr bwMode="auto">
          <a:xfrm>
            <a:off x="5435600" y="5229225"/>
            <a:ext cx="885825" cy="461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WNT</a:t>
            </a:r>
          </a:p>
        </p:txBody>
      </p:sp>
      <p:sp>
        <p:nvSpPr>
          <p:cNvPr id="93" name="CasellaDiTesto 92"/>
          <p:cNvSpPr txBox="1"/>
          <p:nvPr/>
        </p:nvSpPr>
        <p:spPr>
          <a:xfrm>
            <a:off x="7885113" y="2420938"/>
            <a:ext cx="8128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cMYC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0468" name="CasellaDiTesto 93"/>
          <p:cNvSpPr txBox="1">
            <a:spLocks noChangeArrowheads="1"/>
          </p:cNvSpPr>
          <p:nvPr/>
        </p:nvSpPr>
        <p:spPr bwMode="auto">
          <a:xfrm>
            <a:off x="7451725" y="2133600"/>
            <a:ext cx="11731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alibri" pitchFamily="34" charset="0"/>
              </a:rPr>
              <a:t>apoptosis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2"/>
          <p:cNvSpPr txBox="1">
            <a:spLocks noChangeArrowheads="1"/>
          </p:cNvSpPr>
          <p:nvPr/>
        </p:nvSpPr>
        <p:spPr bwMode="auto">
          <a:xfrm>
            <a:off x="3132138" y="620713"/>
            <a:ext cx="4398962" cy="584200"/>
          </a:xfrm>
          <a:prstGeom prst="rect">
            <a:avLst/>
          </a:prstGeom>
          <a:solidFill>
            <a:srgbClr val="E9E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>
                <a:solidFill>
                  <a:srgbClr val="222286"/>
                </a:solidFill>
                <a:latin typeface="Tahoma" pitchFamily="34" charset="0"/>
              </a:rPr>
              <a:t>Bronchiolar hyperplasia</a:t>
            </a:r>
          </a:p>
        </p:txBody>
      </p:sp>
      <p:sp>
        <p:nvSpPr>
          <p:cNvPr id="61442" name="Freeform 3"/>
          <p:cNvSpPr>
            <a:spLocks/>
          </p:cNvSpPr>
          <p:nvPr/>
        </p:nvSpPr>
        <p:spPr bwMode="auto">
          <a:xfrm>
            <a:off x="2590800" y="3962400"/>
            <a:ext cx="5721350" cy="2506663"/>
          </a:xfrm>
          <a:custGeom>
            <a:avLst/>
            <a:gdLst>
              <a:gd name="T0" fmla="*/ 2147483647 w 3604"/>
              <a:gd name="T1" fmla="*/ 2147483647 h 1579"/>
              <a:gd name="T2" fmla="*/ 2147483647 w 3604"/>
              <a:gd name="T3" fmla="*/ 2147483647 h 1579"/>
              <a:gd name="T4" fmla="*/ 2147483647 w 3604"/>
              <a:gd name="T5" fmla="*/ 2147483647 h 1579"/>
              <a:gd name="T6" fmla="*/ 2147483647 w 3604"/>
              <a:gd name="T7" fmla="*/ 2147483647 h 1579"/>
              <a:gd name="T8" fmla="*/ 2147483647 w 3604"/>
              <a:gd name="T9" fmla="*/ 2147483647 h 1579"/>
              <a:gd name="T10" fmla="*/ 2147483647 w 3604"/>
              <a:gd name="T11" fmla="*/ 2147483647 h 1579"/>
              <a:gd name="T12" fmla="*/ 2147483647 w 3604"/>
              <a:gd name="T13" fmla="*/ 2147483647 h 1579"/>
              <a:gd name="T14" fmla="*/ 2147483647 w 3604"/>
              <a:gd name="T15" fmla="*/ 2147483647 h 1579"/>
              <a:gd name="T16" fmla="*/ 2147483647 w 3604"/>
              <a:gd name="T17" fmla="*/ 2147483647 h 1579"/>
              <a:gd name="T18" fmla="*/ 2147483647 w 3604"/>
              <a:gd name="T19" fmla="*/ 2147483647 h 1579"/>
              <a:gd name="T20" fmla="*/ 2147483647 w 3604"/>
              <a:gd name="T21" fmla="*/ 2147483647 h 1579"/>
              <a:gd name="T22" fmla="*/ 2147483647 w 3604"/>
              <a:gd name="T23" fmla="*/ 2147483647 h 1579"/>
              <a:gd name="T24" fmla="*/ 2147483647 w 3604"/>
              <a:gd name="T25" fmla="*/ 2147483647 h 1579"/>
              <a:gd name="T26" fmla="*/ 2147483647 w 3604"/>
              <a:gd name="T27" fmla="*/ 2147483647 h 1579"/>
              <a:gd name="T28" fmla="*/ 2147483647 w 3604"/>
              <a:gd name="T29" fmla="*/ 2147483647 h 1579"/>
              <a:gd name="T30" fmla="*/ 2147483647 w 3604"/>
              <a:gd name="T31" fmla="*/ 2147483647 h 1579"/>
              <a:gd name="T32" fmla="*/ 2147483647 w 3604"/>
              <a:gd name="T33" fmla="*/ 2147483647 h 1579"/>
              <a:gd name="T34" fmla="*/ 2147483647 w 3604"/>
              <a:gd name="T35" fmla="*/ 2147483647 h 1579"/>
              <a:gd name="T36" fmla="*/ 2147483647 w 3604"/>
              <a:gd name="T37" fmla="*/ 2147483647 h 1579"/>
              <a:gd name="T38" fmla="*/ 2147483647 w 3604"/>
              <a:gd name="T39" fmla="*/ 2147483647 h 1579"/>
              <a:gd name="T40" fmla="*/ 2147483647 w 3604"/>
              <a:gd name="T41" fmla="*/ 2147483647 h 1579"/>
              <a:gd name="T42" fmla="*/ 2147483647 w 3604"/>
              <a:gd name="T43" fmla="*/ 2147483647 h 1579"/>
              <a:gd name="T44" fmla="*/ 2147483647 w 3604"/>
              <a:gd name="T45" fmla="*/ 2147483647 h 1579"/>
              <a:gd name="T46" fmla="*/ 2147483647 w 3604"/>
              <a:gd name="T47" fmla="*/ 2147483647 h 1579"/>
              <a:gd name="T48" fmla="*/ 2147483647 w 3604"/>
              <a:gd name="T49" fmla="*/ 2147483647 h 1579"/>
              <a:gd name="T50" fmla="*/ 2147483647 w 3604"/>
              <a:gd name="T51" fmla="*/ 2147483647 h 1579"/>
              <a:gd name="T52" fmla="*/ 2147483647 w 3604"/>
              <a:gd name="T53" fmla="*/ 2147483647 h 1579"/>
              <a:gd name="T54" fmla="*/ 2147483647 w 3604"/>
              <a:gd name="T55" fmla="*/ 2147483647 h 1579"/>
              <a:gd name="T56" fmla="*/ 2147483647 w 3604"/>
              <a:gd name="T57" fmla="*/ 2147483647 h 1579"/>
              <a:gd name="T58" fmla="*/ 2147483647 w 3604"/>
              <a:gd name="T59" fmla="*/ 2147483647 h 1579"/>
              <a:gd name="T60" fmla="*/ 2147483647 w 3604"/>
              <a:gd name="T61" fmla="*/ 2147483647 h 1579"/>
              <a:gd name="T62" fmla="*/ 2147483647 w 3604"/>
              <a:gd name="T63" fmla="*/ 2147483647 h 157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604"/>
              <a:gd name="T97" fmla="*/ 0 h 1579"/>
              <a:gd name="T98" fmla="*/ 3604 w 3604"/>
              <a:gd name="T99" fmla="*/ 1579 h 157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604" h="1579">
                <a:moveTo>
                  <a:pt x="0" y="1554"/>
                </a:moveTo>
                <a:cubicBezTo>
                  <a:pt x="55" y="1548"/>
                  <a:pt x="115" y="1548"/>
                  <a:pt x="168" y="1530"/>
                </a:cubicBezTo>
                <a:cubicBezTo>
                  <a:pt x="189" y="1533"/>
                  <a:pt x="211" y="1537"/>
                  <a:pt x="232" y="1538"/>
                </a:cubicBezTo>
                <a:cubicBezTo>
                  <a:pt x="288" y="1542"/>
                  <a:pt x="344" y="1540"/>
                  <a:pt x="400" y="1546"/>
                </a:cubicBezTo>
                <a:cubicBezTo>
                  <a:pt x="446" y="1551"/>
                  <a:pt x="490" y="1565"/>
                  <a:pt x="536" y="1570"/>
                </a:cubicBezTo>
                <a:cubicBezTo>
                  <a:pt x="593" y="1547"/>
                  <a:pt x="597" y="1542"/>
                  <a:pt x="656" y="1562"/>
                </a:cubicBezTo>
                <a:cubicBezTo>
                  <a:pt x="735" y="1523"/>
                  <a:pt x="636" y="1562"/>
                  <a:pt x="728" y="1562"/>
                </a:cubicBezTo>
                <a:cubicBezTo>
                  <a:pt x="757" y="1562"/>
                  <a:pt x="790" y="1543"/>
                  <a:pt x="816" y="1530"/>
                </a:cubicBezTo>
                <a:cubicBezTo>
                  <a:pt x="955" y="1553"/>
                  <a:pt x="813" y="1558"/>
                  <a:pt x="1056" y="1546"/>
                </a:cubicBezTo>
                <a:cubicBezTo>
                  <a:pt x="1067" y="1543"/>
                  <a:pt x="1077" y="1539"/>
                  <a:pt x="1088" y="1538"/>
                </a:cubicBezTo>
                <a:cubicBezTo>
                  <a:pt x="1149" y="1533"/>
                  <a:pt x="1212" y="1544"/>
                  <a:pt x="1272" y="1530"/>
                </a:cubicBezTo>
                <a:cubicBezTo>
                  <a:pt x="1298" y="1524"/>
                  <a:pt x="1315" y="1498"/>
                  <a:pt x="1336" y="1482"/>
                </a:cubicBezTo>
                <a:cubicBezTo>
                  <a:pt x="1371" y="1456"/>
                  <a:pt x="1430" y="1432"/>
                  <a:pt x="1472" y="1418"/>
                </a:cubicBezTo>
                <a:cubicBezTo>
                  <a:pt x="1515" y="1432"/>
                  <a:pt x="1506" y="1470"/>
                  <a:pt x="1520" y="1506"/>
                </a:cubicBezTo>
                <a:cubicBezTo>
                  <a:pt x="1524" y="1517"/>
                  <a:pt x="1524" y="1536"/>
                  <a:pt x="1536" y="1538"/>
                </a:cubicBezTo>
                <a:cubicBezTo>
                  <a:pt x="1634" y="1553"/>
                  <a:pt x="1733" y="1549"/>
                  <a:pt x="1832" y="1554"/>
                </a:cubicBezTo>
                <a:cubicBezTo>
                  <a:pt x="1840" y="1562"/>
                  <a:pt x="1845" y="1577"/>
                  <a:pt x="1856" y="1578"/>
                </a:cubicBezTo>
                <a:cubicBezTo>
                  <a:pt x="1871" y="1579"/>
                  <a:pt x="2010" y="1550"/>
                  <a:pt x="2032" y="1546"/>
                </a:cubicBezTo>
                <a:cubicBezTo>
                  <a:pt x="2092" y="1498"/>
                  <a:pt x="2150" y="1471"/>
                  <a:pt x="2176" y="1394"/>
                </a:cubicBezTo>
                <a:cubicBezTo>
                  <a:pt x="2171" y="1330"/>
                  <a:pt x="2175" y="1315"/>
                  <a:pt x="2160" y="1266"/>
                </a:cubicBezTo>
                <a:cubicBezTo>
                  <a:pt x="2155" y="1250"/>
                  <a:pt x="2144" y="1218"/>
                  <a:pt x="2144" y="1218"/>
                </a:cubicBezTo>
                <a:cubicBezTo>
                  <a:pt x="2149" y="1173"/>
                  <a:pt x="2149" y="1126"/>
                  <a:pt x="2160" y="1082"/>
                </a:cubicBezTo>
                <a:cubicBezTo>
                  <a:pt x="2168" y="1050"/>
                  <a:pt x="2224" y="1042"/>
                  <a:pt x="2248" y="1034"/>
                </a:cubicBezTo>
                <a:cubicBezTo>
                  <a:pt x="2312" y="1013"/>
                  <a:pt x="2373" y="1002"/>
                  <a:pt x="2440" y="994"/>
                </a:cubicBezTo>
                <a:cubicBezTo>
                  <a:pt x="2522" y="1014"/>
                  <a:pt x="2513" y="1005"/>
                  <a:pt x="2528" y="1082"/>
                </a:cubicBezTo>
                <a:cubicBezTo>
                  <a:pt x="2523" y="1132"/>
                  <a:pt x="2539" y="1168"/>
                  <a:pt x="2488" y="1186"/>
                </a:cubicBezTo>
                <a:cubicBezTo>
                  <a:pt x="2462" y="1195"/>
                  <a:pt x="2408" y="1202"/>
                  <a:pt x="2408" y="1202"/>
                </a:cubicBezTo>
                <a:cubicBezTo>
                  <a:pt x="2315" y="1249"/>
                  <a:pt x="2405" y="1363"/>
                  <a:pt x="2352" y="1442"/>
                </a:cubicBezTo>
                <a:cubicBezTo>
                  <a:pt x="2346" y="1466"/>
                  <a:pt x="2331" y="1501"/>
                  <a:pt x="2360" y="1522"/>
                </a:cubicBezTo>
                <a:cubicBezTo>
                  <a:pt x="2363" y="1524"/>
                  <a:pt x="2426" y="1508"/>
                  <a:pt x="2432" y="1506"/>
                </a:cubicBezTo>
                <a:cubicBezTo>
                  <a:pt x="2486" y="1452"/>
                  <a:pt x="2432" y="1514"/>
                  <a:pt x="2464" y="1450"/>
                </a:cubicBezTo>
                <a:cubicBezTo>
                  <a:pt x="2485" y="1409"/>
                  <a:pt x="2525" y="1376"/>
                  <a:pt x="2536" y="1330"/>
                </a:cubicBezTo>
                <a:cubicBezTo>
                  <a:pt x="2542" y="1304"/>
                  <a:pt x="2539" y="1274"/>
                  <a:pt x="2552" y="1250"/>
                </a:cubicBezTo>
                <a:cubicBezTo>
                  <a:pt x="2557" y="1240"/>
                  <a:pt x="2573" y="1245"/>
                  <a:pt x="2584" y="1242"/>
                </a:cubicBezTo>
                <a:cubicBezTo>
                  <a:pt x="2662" y="1268"/>
                  <a:pt x="2743" y="1200"/>
                  <a:pt x="2784" y="1138"/>
                </a:cubicBezTo>
                <a:cubicBezTo>
                  <a:pt x="2781" y="1074"/>
                  <a:pt x="2783" y="1010"/>
                  <a:pt x="2776" y="946"/>
                </a:cubicBezTo>
                <a:cubicBezTo>
                  <a:pt x="2773" y="922"/>
                  <a:pt x="2720" y="895"/>
                  <a:pt x="2712" y="890"/>
                </a:cubicBezTo>
                <a:cubicBezTo>
                  <a:pt x="2692" y="877"/>
                  <a:pt x="2648" y="858"/>
                  <a:pt x="2648" y="858"/>
                </a:cubicBezTo>
                <a:cubicBezTo>
                  <a:pt x="2572" y="745"/>
                  <a:pt x="2763" y="807"/>
                  <a:pt x="2792" y="810"/>
                </a:cubicBezTo>
                <a:cubicBezTo>
                  <a:pt x="2833" y="824"/>
                  <a:pt x="2856" y="847"/>
                  <a:pt x="2880" y="882"/>
                </a:cubicBezTo>
                <a:cubicBezTo>
                  <a:pt x="2886" y="1103"/>
                  <a:pt x="2833" y="1115"/>
                  <a:pt x="2936" y="1218"/>
                </a:cubicBezTo>
                <a:cubicBezTo>
                  <a:pt x="2968" y="1215"/>
                  <a:pt x="3000" y="1216"/>
                  <a:pt x="3032" y="1210"/>
                </a:cubicBezTo>
                <a:cubicBezTo>
                  <a:pt x="3071" y="1203"/>
                  <a:pt x="3097" y="1178"/>
                  <a:pt x="3136" y="1170"/>
                </a:cubicBezTo>
                <a:cubicBezTo>
                  <a:pt x="3197" y="1187"/>
                  <a:pt x="3244" y="1222"/>
                  <a:pt x="3304" y="1242"/>
                </a:cubicBezTo>
                <a:cubicBezTo>
                  <a:pt x="3315" y="1239"/>
                  <a:pt x="3325" y="1237"/>
                  <a:pt x="3336" y="1234"/>
                </a:cubicBezTo>
                <a:cubicBezTo>
                  <a:pt x="3352" y="1229"/>
                  <a:pt x="3384" y="1218"/>
                  <a:pt x="3384" y="1218"/>
                </a:cubicBezTo>
                <a:cubicBezTo>
                  <a:pt x="3389" y="1210"/>
                  <a:pt x="3393" y="1201"/>
                  <a:pt x="3400" y="1194"/>
                </a:cubicBezTo>
                <a:cubicBezTo>
                  <a:pt x="3407" y="1187"/>
                  <a:pt x="3418" y="1186"/>
                  <a:pt x="3424" y="1178"/>
                </a:cubicBezTo>
                <a:cubicBezTo>
                  <a:pt x="3429" y="1171"/>
                  <a:pt x="3427" y="1161"/>
                  <a:pt x="3432" y="1154"/>
                </a:cubicBezTo>
                <a:cubicBezTo>
                  <a:pt x="3438" y="1145"/>
                  <a:pt x="3450" y="1140"/>
                  <a:pt x="3456" y="1130"/>
                </a:cubicBezTo>
                <a:cubicBezTo>
                  <a:pt x="3486" y="1082"/>
                  <a:pt x="3485" y="1077"/>
                  <a:pt x="3496" y="1034"/>
                </a:cubicBezTo>
                <a:cubicBezTo>
                  <a:pt x="3493" y="1007"/>
                  <a:pt x="3499" y="979"/>
                  <a:pt x="3488" y="954"/>
                </a:cubicBezTo>
                <a:cubicBezTo>
                  <a:pt x="3462" y="893"/>
                  <a:pt x="3451" y="916"/>
                  <a:pt x="3416" y="898"/>
                </a:cubicBezTo>
                <a:cubicBezTo>
                  <a:pt x="3396" y="888"/>
                  <a:pt x="3378" y="869"/>
                  <a:pt x="3360" y="858"/>
                </a:cubicBezTo>
                <a:cubicBezTo>
                  <a:pt x="3281" y="811"/>
                  <a:pt x="3266" y="813"/>
                  <a:pt x="3248" y="722"/>
                </a:cubicBezTo>
                <a:cubicBezTo>
                  <a:pt x="3341" y="660"/>
                  <a:pt x="3388" y="680"/>
                  <a:pt x="3520" y="674"/>
                </a:cubicBezTo>
                <a:cubicBezTo>
                  <a:pt x="3531" y="661"/>
                  <a:pt x="3543" y="649"/>
                  <a:pt x="3552" y="634"/>
                </a:cubicBezTo>
                <a:cubicBezTo>
                  <a:pt x="3565" y="614"/>
                  <a:pt x="3584" y="570"/>
                  <a:pt x="3584" y="570"/>
                </a:cubicBezTo>
                <a:cubicBezTo>
                  <a:pt x="3596" y="512"/>
                  <a:pt x="3604" y="460"/>
                  <a:pt x="3592" y="402"/>
                </a:cubicBezTo>
                <a:cubicBezTo>
                  <a:pt x="3586" y="370"/>
                  <a:pt x="3552" y="350"/>
                  <a:pt x="3528" y="330"/>
                </a:cubicBezTo>
                <a:cubicBezTo>
                  <a:pt x="3381" y="210"/>
                  <a:pt x="3195" y="251"/>
                  <a:pt x="3024" y="194"/>
                </a:cubicBezTo>
                <a:cubicBezTo>
                  <a:pt x="3013" y="183"/>
                  <a:pt x="3000" y="175"/>
                  <a:pt x="2992" y="162"/>
                </a:cubicBezTo>
                <a:cubicBezTo>
                  <a:pt x="2979" y="142"/>
                  <a:pt x="2960" y="98"/>
                  <a:pt x="2960" y="98"/>
                </a:cubicBezTo>
                <a:cubicBezTo>
                  <a:pt x="2963" y="74"/>
                  <a:pt x="2958" y="48"/>
                  <a:pt x="2968" y="26"/>
                </a:cubicBezTo>
                <a:cubicBezTo>
                  <a:pt x="2980" y="0"/>
                  <a:pt x="3052" y="2"/>
                  <a:pt x="3072" y="2"/>
                </a:cubicBezTo>
              </a:path>
            </a:pathLst>
          </a:custGeom>
          <a:noFill/>
          <a:ln w="76200" cap="flat" cmpd="sng">
            <a:solidFill>
              <a:schemeClr val="hlink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61443" name="Freeform 4"/>
          <p:cNvSpPr>
            <a:spLocks/>
          </p:cNvSpPr>
          <p:nvPr/>
        </p:nvSpPr>
        <p:spPr bwMode="auto">
          <a:xfrm>
            <a:off x="2584450" y="6072188"/>
            <a:ext cx="3338513" cy="330200"/>
          </a:xfrm>
          <a:custGeom>
            <a:avLst/>
            <a:gdLst>
              <a:gd name="T0" fmla="*/ 2147483647 w 2103"/>
              <a:gd name="T1" fmla="*/ 2147483647 h 208"/>
              <a:gd name="T2" fmla="*/ 2147483647 w 2103"/>
              <a:gd name="T3" fmla="*/ 2147483647 h 208"/>
              <a:gd name="T4" fmla="*/ 2147483647 w 2103"/>
              <a:gd name="T5" fmla="*/ 2147483647 h 208"/>
              <a:gd name="T6" fmla="*/ 2147483647 w 2103"/>
              <a:gd name="T7" fmla="*/ 2147483647 h 208"/>
              <a:gd name="T8" fmla="*/ 2147483647 w 2103"/>
              <a:gd name="T9" fmla="*/ 2147483647 h 208"/>
              <a:gd name="T10" fmla="*/ 2147483647 w 2103"/>
              <a:gd name="T11" fmla="*/ 2147483647 h 208"/>
              <a:gd name="T12" fmla="*/ 2147483647 w 2103"/>
              <a:gd name="T13" fmla="*/ 2147483647 h 208"/>
              <a:gd name="T14" fmla="*/ 2147483647 w 2103"/>
              <a:gd name="T15" fmla="*/ 2147483647 h 208"/>
              <a:gd name="T16" fmla="*/ 2147483647 w 2103"/>
              <a:gd name="T17" fmla="*/ 2147483647 h 208"/>
              <a:gd name="T18" fmla="*/ 2147483647 w 2103"/>
              <a:gd name="T19" fmla="*/ 2147483647 h 208"/>
              <a:gd name="T20" fmla="*/ 2147483647 w 2103"/>
              <a:gd name="T21" fmla="*/ 2147483647 h 208"/>
              <a:gd name="T22" fmla="*/ 2147483647 w 2103"/>
              <a:gd name="T23" fmla="*/ 2147483647 h 208"/>
              <a:gd name="T24" fmla="*/ 2147483647 w 2103"/>
              <a:gd name="T25" fmla="*/ 2147483647 h 208"/>
              <a:gd name="T26" fmla="*/ 2147483647 w 2103"/>
              <a:gd name="T27" fmla="*/ 2147483647 h 208"/>
              <a:gd name="T28" fmla="*/ 2147483647 w 2103"/>
              <a:gd name="T29" fmla="*/ 2147483647 h 208"/>
              <a:gd name="T30" fmla="*/ 2147483647 w 2103"/>
              <a:gd name="T31" fmla="*/ 2147483647 h 208"/>
              <a:gd name="T32" fmla="*/ 2147483647 w 2103"/>
              <a:gd name="T33" fmla="*/ 2147483647 h 208"/>
              <a:gd name="T34" fmla="*/ 2147483647 w 2103"/>
              <a:gd name="T35" fmla="*/ 2147483647 h 208"/>
              <a:gd name="T36" fmla="*/ 2147483647 w 2103"/>
              <a:gd name="T37" fmla="*/ 2147483647 h 208"/>
              <a:gd name="T38" fmla="*/ 2147483647 w 2103"/>
              <a:gd name="T39" fmla="*/ 2147483647 h 208"/>
              <a:gd name="T40" fmla="*/ 2147483647 w 2103"/>
              <a:gd name="T41" fmla="*/ 2147483647 h 208"/>
              <a:gd name="T42" fmla="*/ 2147483647 w 2103"/>
              <a:gd name="T43" fmla="*/ 2147483647 h 208"/>
              <a:gd name="T44" fmla="*/ 2147483647 w 2103"/>
              <a:gd name="T45" fmla="*/ 2147483647 h 208"/>
              <a:gd name="T46" fmla="*/ 2147483647 w 2103"/>
              <a:gd name="T47" fmla="*/ 2147483647 h 208"/>
              <a:gd name="T48" fmla="*/ 2147483647 w 2103"/>
              <a:gd name="T49" fmla="*/ 2147483647 h 208"/>
              <a:gd name="T50" fmla="*/ 2147483647 w 2103"/>
              <a:gd name="T51" fmla="*/ 2147483647 h 208"/>
              <a:gd name="T52" fmla="*/ 2147483647 w 2103"/>
              <a:gd name="T53" fmla="*/ 2147483647 h 208"/>
              <a:gd name="T54" fmla="*/ 2147483647 w 2103"/>
              <a:gd name="T55" fmla="*/ 2147483647 h 208"/>
              <a:gd name="T56" fmla="*/ 2147483647 w 2103"/>
              <a:gd name="T57" fmla="*/ 2147483647 h 208"/>
              <a:gd name="T58" fmla="*/ 2147483647 w 2103"/>
              <a:gd name="T59" fmla="*/ 2147483647 h 208"/>
              <a:gd name="T60" fmla="*/ 2147483647 w 2103"/>
              <a:gd name="T61" fmla="*/ 2147483647 h 20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103"/>
              <a:gd name="T94" fmla="*/ 0 h 208"/>
              <a:gd name="T95" fmla="*/ 2103 w 2103"/>
              <a:gd name="T96" fmla="*/ 208 h 20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103" h="208">
                <a:moveTo>
                  <a:pt x="4" y="57"/>
                </a:moveTo>
                <a:cubicBezTo>
                  <a:pt x="7" y="73"/>
                  <a:pt x="10" y="89"/>
                  <a:pt x="12" y="105"/>
                </a:cubicBezTo>
                <a:cubicBezTo>
                  <a:pt x="15" y="129"/>
                  <a:pt x="3" y="160"/>
                  <a:pt x="20" y="177"/>
                </a:cubicBezTo>
                <a:cubicBezTo>
                  <a:pt x="33" y="190"/>
                  <a:pt x="57" y="172"/>
                  <a:pt x="76" y="169"/>
                </a:cubicBezTo>
                <a:cubicBezTo>
                  <a:pt x="139" y="177"/>
                  <a:pt x="190" y="171"/>
                  <a:pt x="252" y="161"/>
                </a:cubicBezTo>
                <a:cubicBezTo>
                  <a:pt x="346" y="168"/>
                  <a:pt x="365" y="177"/>
                  <a:pt x="444" y="193"/>
                </a:cubicBezTo>
                <a:cubicBezTo>
                  <a:pt x="748" y="188"/>
                  <a:pt x="993" y="171"/>
                  <a:pt x="1284" y="161"/>
                </a:cubicBezTo>
                <a:cubicBezTo>
                  <a:pt x="1289" y="150"/>
                  <a:pt x="1292" y="137"/>
                  <a:pt x="1300" y="129"/>
                </a:cubicBezTo>
                <a:cubicBezTo>
                  <a:pt x="1306" y="123"/>
                  <a:pt x="1316" y="123"/>
                  <a:pt x="1324" y="121"/>
                </a:cubicBezTo>
                <a:cubicBezTo>
                  <a:pt x="1376" y="107"/>
                  <a:pt x="1423" y="97"/>
                  <a:pt x="1476" y="89"/>
                </a:cubicBezTo>
                <a:cubicBezTo>
                  <a:pt x="1499" y="21"/>
                  <a:pt x="1541" y="131"/>
                  <a:pt x="1556" y="153"/>
                </a:cubicBezTo>
                <a:cubicBezTo>
                  <a:pt x="1572" y="178"/>
                  <a:pt x="1615" y="158"/>
                  <a:pt x="1644" y="161"/>
                </a:cubicBezTo>
                <a:cubicBezTo>
                  <a:pt x="1677" y="168"/>
                  <a:pt x="1708" y="177"/>
                  <a:pt x="1740" y="185"/>
                </a:cubicBezTo>
                <a:cubicBezTo>
                  <a:pt x="1787" y="176"/>
                  <a:pt x="1822" y="184"/>
                  <a:pt x="1868" y="193"/>
                </a:cubicBezTo>
                <a:cubicBezTo>
                  <a:pt x="1961" y="188"/>
                  <a:pt x="1997" y="208"/>
                  <a:pt x="2052" y="153"/>
                </a:cubicBezTo>
                <a:cubicBezTo>
                  <a:pt x="2103" y="0"/>
                  <a:pt x="2053" y="97"/>
                  <a:pt x="1748" y="89"/>
                </a:cubicBezTo>
                <a:cubicBezTo>
                  <a:pt x="1705" y="60"/>
                  <a:pt x="1675" y="60"/>
                  <a:pt x="1620" y="49"/>
                </a:cubicBezTo>
                <a:cubicBezTo>
                  <a:pt x="1569" y="15"/>
                  <a:pt x="1554" y="11"/>
                  <a:pt x="1492" y="1"/>
                </a:cubicBezTo>
                <a:cubicBezTo>
                  <a:pt x="1452" y="4"/>
                  <a:pt x="1411" y="0"/>
                  <a:pt x="1372" y="9"/>
                </a:cubicBezTo>
                <a:cubicBezTo>
                  <a:pt x="1326" y="20"/>
                  <a:pt x="1280" y="82"/>
                  <a:pt x="1220" y="97"/>
                </a:cubicBezTo>
                <a:cubicBezTo>
                  <a:pt x="1204" y="94"/>
                  <a:pt x="1188" y="92"/>
                  <a:pt x="1172" y="89"/>
                </a:cubicBezTo>
                <a:cubicBezTo>
                  <a:pt x="1150" y="84"/>
                  <a:pt x="1108" y="73"/>
                  <a:pt x="1108" y="73"/>
                </a:cubicBezTo>
                <a:cubicBezTo>
                  <a:pt x="988" y="81"/>
                  <a:pt x="895" y="99"/>
                  <a:pt x="772" y="105"/>
                </a:cubicBezTo>
                <a:cubicBezTo>
                  <a:pt x="668" y="122"/>
                  <a:pt x="707" y="111"/>
                  <a:pt x="652" y="129"/>
                </a:cubicBezTo>
                <a:cubicBezTo>
                  <a:pt x="620" y="126"/>
                  <a:pt x="588" y="126"/>
                  <a:pt x="556" y="121"/>
                </a:cubicBezTo>
                <a:cubicBezTo>
                  <a:pt x="521" y="115"/>
                  <a:pt x="493" y="84"/>
                  <a:pt x="460" y="81"/>
                </a:cubicBezTo>
                <a:cubicBezTo>
                  <a:pt x="380" y="74"/>
                  <a:pt x="300" y="70"/>
                  <a:pt x="220" y="65"/>
                </a:cubicBezTo>
                <a:cubicBezTo>
                  <a:pt x="180" y="62"/>
                  <a:pt x="100" y="57"/>
                  <a:pt x="100" y="57"/>
                </a:cubicBezTo>
                <a:cubicBezTo>
                  <a:pt x="68" y="35"/>
                  <a:pt x="64" y="26"/>
                  <a:pt x="12" y="49"/>
                </a:cubicBezTo>
                <a:cubicBezTo>
                  <a:pt x="4" y="52"/>
                  <a:pt x="10" y="67"/>
                  <a:pt x="4" y="73"/>
                </a:cubicBezTo>
                <a:cubicBezTo>
                  <a:pt x="0" y="77"/>
                  <a:pt x="4" y="62"/>
                  <a:pt x="4" y="57"/>
                </a:cubicBezTo>
                <a:close/>
              </a:path>
            </a:pathLst>
          </a:custGeom>
          <a:solidFill>
            <a:srgbClr val="FAFD0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61444" name="Freeform 5"/>
          <p:cNvSpPr>
            <a:spLocks/>
          </p:cNvSpPr>
          <p:nvPr/>
        </p:nvSpPr>
        <p:spPr bwMode="auto">
          <a:xfrm>
            <a:off x="6286500" y="2441575"/>
            <a:ext cx="2703513" cy="1600200"/>
          </a:xfrm>
          <a:custGeom>
            <a:avLst/>
            <a:gdLst>
              <a:gd name="T0" fmla="*/ 2147483647 w 1703"/>
              <a:gd name="T1" fmla="*/ 2147483647 h 1008"/>
              <a:gd name="T2" fmla="*/ 2147483647 w 1703"/>
              <a:gd name="T3" fmla="*/ 2147483647 h 1008"/>
              <a:gd name="T4" fmla="*/ 2147483647 w 1703"/>
              <a:gd name="T5" fmla="*/ 2147483647 h 1008"/>
              <a:gd name="T6" fmla="*/ 2147483647 w 1703"/>
              <a:gd name="T7" fmla="*/ 2147483647 h 1008"/>
              <a:gd name="T8" fmla="*/ 2147483647 w 1703"/>
              <a:gd name="T9" fmla="*/ 2147483647 h 1008"/>
              <a:gd name="T10" fmla="*/ 2147483647 w 1703"/>
              <a:gd name="T11" fmla="*/ 2147483647 h 1008"/>
              <a:gd name="T12" fmla="*/ 2147483647 w 1703"/>
              <a:gd name="T13" fmla="*/ 2147483647 h 1008"/>
              <a:gd name="T14" fmla="*/ 2147483647 w 1703"/>
              <a:gd name="T15" fmla="*/ 2147483647 h 1008"/>
              <a:gd name="T16" fmla="*/ 2147483647 w 1703"/>
              <a:gd name="T17" fmla="*/ 2147483647 h 1008"/>
              <a:gd name="T18" fmla="*/ 2147483647 w 1703"/>
              <a:gd name="T19" fmla="*/ 2147483647 h 1008"/>
              <a:gd name="T20" fmla="*/ 2147483647 w 1703"/>
              <a:gd name="T21" fmla="*/ 2147483647 h 1008"/>
              <a:gd name="T22" fmla="*/ 2147483647 w 1703"/>
              <a:gd name="T23" fmla="*/ 2147483647 h 1008"/>
              <a:gd name="T24" fmla="*/ 2147483647 w 1703"/>
              <a:gd name="T25" fmla="*/ 2147483647 h 1008"/>
              <a:gd name="T26" fmla="*/ 2147483647 w 1703"/>
              <a:gd name="T27" fmla="*/ 2147483647 h 1008"/>
              <a:gd name="T28" fmla="*/ 2147483647 w 1703"/>
              <a:gd name="T29" fmla="*/ 2147483647 h 1008"/>
              <a:gd name="T30" fmla="*/ 2147483647 w 1703"/>
              <a:gd name="T31" fmla="*/ 2147483647 h 1008"/>
              <a:gd name="T32" fmla="*/ 2147483647 w 1703"/>
              <a:gd name="T33" fmla="*/ 2147483647 h 1008"/>
              <a:gd name="T34" fmla="*/ 2147483647 w 1703"/>
              <a:gd name="T35" fmla="*/ 2147483647 h 1008"/>
              <a:gd name="T36" fmla="*/ 2147483647 w 1703"/>
              <a:gd name="T37" fmla="*/ 2147483647 h 1008"/>
              <a:gd name="T38" fmla="*/ 2147483647 w 1703"/>
              <a:gd name="T39" fmla="*/ 2147483647 h 1008"/>
              <a:gd name="T40" fmla="*/ 2147483647 w 1703"/>
              <a:gd name="T41" fmla="*/ 2147483647 h 1008"/>
              <a:gd name="T42" fmla="*/ 2147483647 w 1703"/>
              <a:gd name="T43" fmla="*/ 2147483647 h 1008"/>
              <a:gd name="T44" fmla="*/ 2147483647 w 1703"/>
              <a:gd name="T45" fmla="*/ 2147483647 h 1008"/>
              <a:gd name="T46" fmla="*/ 2147483647 w 1703"/>
              <a:gd name="T47" fmla="*/ 2147483647 h 1008"/>
              <a:gd name="T48" fmla="*/ 2147483647 w 1703"/>
              <a:gd name="T49" fmla="*/ 2147483647 h 1008"/>
              <a:gd name="T50" fmla="*/ 2147483647 w 1703"/>
              <a:gd name="T51" fmla="*/ 2147483647 h 1008"/>
              <a:gd name="T52" fmla="*/ 2147483647 w 1703"/>
              <a:gd name="T53" fmla="*/ 2147483647 h 1008"/>
              <a:gd name="T54" fmla="*/ 2147483647 w 1703"/>
              <a:gd name="T55" fmla="*/ 0 h 1008"/>
              <a:gd name="T56" fmla="*/ 2147483647 w 1703"/>
              <a:gd name="T57" fmla="*/ 2147483647 h 1008"/>
              <a:gd name="T58" fmla="*/ 2147483647 w 1703"/>
              <a:gd name="T59" fmla="*/ 2147483647 h 1008"/>
              <a:gd name="T60" fmla="*/ 2147483647 w 1703"/>
              <a:gd name="T61" fmla="*/ 2147483647 h 1008"/>
              <a:gd name="T62" fmla="*/ 2147483647 w 1703"/>
              <a:gd name="T63" fmla="*/ 2147483647 h 1008"/>
              <a:gd name="T64" fmla="*/ 2147483647 w 1703"/>
              <a:gd name="T65" fmla="*/ 2147483647 h 1008"/>
              <a:gd name="T66" fmla="*/ 2147483647 w 1703"/>
              <a:gd name="T67" fmla="*/ 2147483647 h 1008"/>
              <a:gd name="T68" fmla="*/ 2147483647 w 1703"/>
              <a:gd name="T69" fmla="*/ 2147483647 h 1008"/>
              <a:gd name="T70" fmla="*/ 2147483647 w 1703"/>
              <a:gd name="T71" fmla="*/ 2147483647 h 1008"/>
              <a:gd name="T72" fmla="*/ 2147483647 w 1703"/>
              <a:gd name="T73" fmla="*/ 2147483647 h 1008"/>
              <a:gd name="T74" fmla="*/ 2147483647 w 1703"/>
              <a:gd name="T75" fmla="*/ 2147483647 h 1008"/>
              <a:gd name="T76" fmla="*/ 2147483647 w 1703"/>
              <a:gd name="T77" fmla="*/ 2147483647 h 1008"/>
              <a:gd name="T78" fmla="*/ 2147483647 w 1703"/>
              <a:gd name="T79" fmla="*/ 2147483647 h 1008"/>
              <a:gd name="T80" fmla="*/ 2147483647 w 1703"/>
              <a:gd name="T81" fmla="*/ 2147483647 h 1008"/>
              <a:gd name="T82" fmla="*/ 2147483647 w 1703"/>
              <a:gd name="T83" fmla="*/ 2147483647 h 1008"/>
              <a:gd name="T84" fmla="*/ 2147483647 w 1703"/>
              <a:gd name="T85" fmla="*/ 2147483647 h 1008"/>
              <a:gd name="T86" fmla="*/ 2147483647 w 1703"/>
              <a:gd name="T87" fmla="*/ 2147483647 h 1008"/>
              <a:gd name="T88" fmla="*/ 2147483647 w 1703"/>
              <a:gd name="T89" fmla="*/ 2147483647 h 1008"/>
              <a:gd name="T90" fmla="*/ 2147483647 w 1703"/>
              <a:gd name="T91" fmla="*/ 2147483647 h 1008"/>
              <a:gd name="T92" fmla="*/ 2147483647 w 1703"/>
              <a:gd name="T93" fmla="*/ 2147483647 h 1008"/>
              <a:gd name="T94" fmla="*/ 0 w 1703"/>
              <a:gd name="T95" fmla="*/ 2147483647 h 1008"/>
              <a:gd name="T96" fmla="*/ 2147483647 w 1703"/>
              <a:gd name="T97" fmla="*/ 2147483647 h 1008"/>
              <a:gd name="T98" fmla="*/ 2147483647 w 1703"/>
              <a:gd name="T99" fmla="*/ 2147483647 h 1008"/>
              <a:gd name="T100" fmla="*/ 2147483647 w 1703"/>
              <a:gd name="T101" fmla="*/ 2147483647 h 1008"/>
              <a:gd name="T102" fmla="*/ 2147483647 w 1703"/>
              <a:gd name="T103" fmla="*/ 2147483647 h 1008"/>
              <a:gd name="T104" fmla="*/ 2147483647 w 1703"/>
              <a:gd name="T105" fmla="*/ 2147483647 h 1008"/>
              <a:gd name="T106" fmla="*/ 2147483647 w 1703"/>
              <a:gd name="T107" fmla="*/ 2147483647 h 1008"/>
              <a:gd name="T108" fmla="*/ 2147483647 w 1703"/>
              <a:gd name="T109" fmla="*/ 2147483647 h 100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703"/>
              <a:gd name="T166" fmla="*/ 0 h 1008"/>
              <a:gd name="T167" fmla="*/ 1703 w 1703"/>
              <a:gd name="T168" fmla="*/ 1008 h 100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703" h="1008">
                <a:moveTo>
                  <a:pt x="744" y="968"/>
                </a:moveTo>
                <a:cubicBezTo>
                  <a:pt x="861" y="978"/>
                  <a:pt x="973" y="992"/>
                  <a:pt x="1088" y="1008"/>
                </a:cubicBezTo>
                <a:cubicBezTo>
                  <a:pt x="1125" y="1003"/>
                  <a:pt x="1164" y="1003"/>
                  <a:pt x="1200" y="992"/>
                </a:cubicBezTo>
                <a:cubicBezTo>
                  <a:pt x="1219" y="986"/>
                  <a:pt x="1230" y="945"/>
                  <a:pt x="1256" y="928"/>
                </a:cubicBezTo>
                <a:cubicBezTo>
                  <a:pt x="1259" y="920"/>
                  <a:pt x="1260" y="912"/>
                  <a:pt x="1264" y="904"/>
                </a:cubicBezTo>
                <a:cubicBezTo>
                  <a:pt x="1268" y="895"/>
                  <a:pt x="1276" y="889"/>
                  <a:pt x="1280" y="880"/>
                </a:cubicBezTo>
                <a:cubicBezTo>
                  <a:pt x="1288" y="862"/>
                  <a:pt x="1290" y="842"/>
                  <a:pt x="1296" y="824"/>
                </a:cubicBezTo>
                <a:cubicBezTo>
                  <a:pt x="1288" y="765"/>
                  <a:pt x="1288" y="705"/>
                  <a:pt x="1272" y="648"/>
                </a:cubicBezTo>
                <a:cubicBezTo>
                  <a:pt x="1268" y="635"/>
                  <a:pt x="1251" y="631"/>
                  <a:pt x="1240" y="624"/>
                </a:cubicBezTo>
                <a:cubicBezTo>
                  <a:pt x="1186" y="588"/>
                  <a:pt x="1125" y="580"/>
                  <a:pt x="1064" y="560"/>
                </a:cubicBezTo>
                <a:cubicBezTo>
                  <a:pt x="1027" y="565"/>
                  <a:pt x="989" y="568"/>
                  <a:pt x="952" y="576"/>
                </a:cubicBezTo>
                <a:cubicBezTo>
                  <a:pt x="940" y="579"/>
                  <a:pt x="931" y="588"/>
                  <a:pt x="920" y="592"/>
                </a:cubicBezTo>
                <a:cubicBezTo>
                  <a:pt x="899" y="599"/>
                  <a:pt x="856" y="608"/>
                  <a:pt x="856" y="608"/>
                </a:cubicBezTo>
                <a:cubicBezTo>
                  <a:pt x="837" y="603"/>
                  <a:pt x="816" y="603"/>
                  <a:pt x="800" y="592"/>
                </a:cubicBezTo>
                <a:cubicBezTo>
                  <a:pt x="774" y="574"/>
                  <a:pt x="764" y="521"/>
                  <a:pt x="784" y="496"/>
                </a:cubicBezTo>
                <a:cubicBezTo>
                  <a:pt x="794" y="483"/>
                  <a:pt x="816" y="485"/>
                  <a:pt x="832" y="480"/>
                </a:cubicBezTo>
                <a:cubicBezTo>
                  <a:pt x="858" y="471"/>
                  <a:pt x="912" y="464"/>
                  <a:pt x="912" y="464"/>
                </a:cubicBezTo>
                <a:cubicBezTo>
                  <a:pt x="918" y="440"/>
                  <a:pt x="911" y="409"/>
                  <a:pt x="928" y="392"/>
                </a:cubicBezTo>
                <a:cubicBezTo>
                  <a:pt x="934" y="386"/>
                  <a:pt x="944" y="398"/>
                  <a:pt x="952" y="400"/>
                </a:cubicBezTo>
                <a:cubicBezTo>
                  <a:pt x="1010" y="418"/>
                  <a:pt x="1068" y="431"/>
                  <a:pt x="1128" y="440"/>
                </a:cubicBezTo>
                <a:cubicBezTo>
                  <a:pt x="1163" y="452"/>
                  <a:pt x="1155" y="472"/>
                  <a:pt x="1184" y="496"/>
                </a:cubicBezTo>
                <a:cubicBezTo>
                  <a:pt x="1207" y="515"/>
                  <a:pt x="1232" y="533"/>
                  <a:pt x="1256" y="552"/>
                </a:cubicBezTo>
                <a:cubicBezTo>
                  <a:pt x="1292" y="580"/>
                  <a:pt x="1349" y="583"/>
                  <a:pt x="1392" y="600"/>
                </a:cubicBezTo>
                <a:cubicBezTo>
                  <a:pt x="1453" y="597"/>
                  <a:pt x="1515" y="598"/>
                  <a:pt x="1576" y="592"/>
                </a:cubicBezTo>
                <a:cubicBezTo>
                  <a:pt x="1598" y="590"/>
                  <a:pt x="1622" y="588"/>
                  <a:pt x="1640" y="576"/>
                </a:cubicBezTo>
                <a:cubicBezTo>
                  <a:pt x="1668" y="557"/>
                  <a:pt x="1688" y="494"/>
                  <a:pt x="1696" y="464"/>
                </a:cubicBezTo>
                <a:cubicBezTo>
                  <a:pt x="1692" y="404"/>
                  <a:pt x="1703" y="341"/>
                  <a:pt x="1672" y="288"/>
                </a:cubicBezTo>
                <a:cubicBezTo>
                  <a:pt x="1591" y="149"/>
                  <a:pt x="1351" y="26"/>
                  <a:pt x="1192" y="0"/>
                </a:cubicBezTo>
                <a:cubicBezTo>
                  <a:pt x="1106" y="14"/>
                  <a:pt x="1034" y="37"/>
                  <a:pt x="952" y="64"/>
                </a:cubicBezTo>
                <a:cubicBezTo>
                  <a:pt x="917" y="90"/>
                  <a:pt x="890" y="117"/>
                  <a:pt x="864" y="152"/>
                </a:cubicBezTo>
                <a:cubicBezTo>
                  <a:pt x="866" y="177"/>
                  <a:pt x="885" y="315"/>
                  <a:pt x="856" y="344"/>
                </a:cubicBezTo>
                <a:cubicBezTo>
                  <a:pt x="841" y="359"/>
                  <a:pt x="813" y="339"/>
                  <a:pt x="792" y="336"/>
                </a:cubicBezTo>
                <a:cubicBezTo>
                  <a:pt x="744" y="320"/>
                  <a:pt x="740" y="303"/>
                  <a:pt x="728" y="256"/>
                </a:cubicBezTo>
                <a:cubicBezTo>
                  <a:pt x="725" y="213"/>
                  <a:pt x="729" y="170"/>
                  <a:pt x="720" y="128"/>
                </a:cubicBezTo>
                <a:cubicBezTo>
                  <a:pt x="715" y="107"/>
                  <a:pt x="648" y="91"/>
                  <a:pt x="632" y="88"/>
                </a:cubicBezTo>
                <a:cubicBezTo>
                  <a:pt x="605" y="82"/>
                  <a:pt x="552" y="72"/>
                  <a:pt x="552" y="72"/>
                </a:cubicBezTo>
                <a:cubicBezTo>
                  <a:pt x="507" y="79"/>
                  <a:pt x="457" y="75"/>
                  <a:pt x="416" y="96"/>
                </a:cubicBezTo>
                <a:cubicBezTo>
                  <a:pt x="393" y="107"/>
                  <a:pt x="375" y="125"/>
                  <a:pt x="352" y="136"/>
                </a:cubicBezTo>
                <a:cubicBezTo>
                  <a:pt x="314" y="193"/>
                  <a:pt x="325" y="165"/>
                  <a:pt x="312" y="216"/>
                </a:cubicBezTo>
                <a:cubicBezTo>
                  <a:pt x="313" y="226"/>
                  <a:pt x="313" y="301"/>
                  <a:pt x="328" y="328"/>
                </a:cubicBezTo>
                <a:cubicBezTo>
                  <a:pt x="389" y="438"/>
                  <a:pt x="518" y="461"/>
                  <a:pt x="632" y="480"/>
                </a:cubicBezTo>
                <a:cubicBezTo>
                  <a:pt x="659" y="498"/>
                  <a:pt x="692" y="521"/>
                  <a:pt x="664" y="560"/>
                </a:cubicBezTo>
                <a:cubicBezTo>
                  <a:pt x="657" y="570"/>
                  <a:pt x="643" y="571"/>
                  <a:pt x="632" y="576"/>
                </a:cubicBezTo>
                <a:cubicBezTo>
                  <a:pt x="598" y="565"/>
                  <a:pt x="562" y="556"/>
                  <a:pt x="528" y="544"/>
                </a:cubicBezTo>
                <a:cubicBezTo>
                  <a:pt x="418" y="504"/>
                  <a:pt x="562" y="550"/>
                  <a:pt x="472" y="512"/>
                </a:cubicBezTo>
                <a:cubicBezTo>
                  <a:pt x="426" y="492"/>
                  <a:pt x="376" y="486"/>
                  <a:pt x="328" y="472"/>
                </a:cubicBezTo>
                <a:cubicBezTo>
                  <a:pt x="292" y="462"/>
                  <a:pt x="216" y="456"/>
                  <a:pt x="216" y="456"/>
                </a:cubicBezTo>
                <a:cubicBezTo>
                  <a:pt x="71" y="469"/>
                  <a:pt x="42" y="431"/>
                  <a:pt x="0" y="536"/>
                </a:cubicBezTo>
                <a:cubicBezTo>
                  <a:pt x="12" y="721"/>
                  <a:pt x="66" y="933"/>
                  <a:pt x="280" y="976"/>
                </a:cubicBezTo>
                <a:cubicBezTo>
                  <a:pt x="328" y="973"/>
                  <a:pt x="385" y="988"/>
                  <a:pt x="424" y="960"/>
                </a:cubicBezTo>
                <a:cubicBezTo>
                  <a:pt x="445" y="944"/>
                  <a:pt x="458" y="919"/>
                  <a:pt x="480" y="904"/>
                </a:cubicBezTo>
                <a:cubicBezTo>
                  <a:pt x="488" y="899"/>
                  <a:pt x="496" y="893"/>
                  <a:pt x="504" y="888"/>
                </a:cubicBezTo>
                <a:cubicBezTo>
                  <a:pt x="511" y="877"/>
                  <a:pt x="527" y="841"/>
                  <a:pt x="552" y="856"/>
                </a:cubicBezTo>
                <a:cubicBezTo>
                  <a:pt x="561" y="862"/>
                  <a:pt x="557" y="877"/>
                  <a:pt x="560" y="888"/>
                </a:cubicBezTo>
                <a:cubicBezTo>
                  <a:pt x="553" y="938"/>
                  <a:pt x="556" y="954"/>
                  <a:pt x="512" y="976"/>
                </a:cubicBezTo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61445" name="Freeform 6"/>
          <p:cNvSpPr>
            <a:spLocks/>
          </p:cNvSpPr>
          <p:nvPr/>
        </p:nvSpPr>
        <p:spPr bwMode="auto">
          <a:xfrm>
            <a:off x="6426200" y="4016375"/>
            <a:ext cx="1074738" cy="1066800"/>
          </a:xfrm>
          <a:custGeom>
            <a:avLst/>
            <a:gdLst>
              <a:gd name="T0" fmla="*/ 2147483647 w 677"/>
              <a:gd name="T1" fmla="*/ 0 h 672"/>
              <a:gd name="T2" fmla="*/ 2147483647 w 677"/>
              <a:gd name="T3" fmla="*/ 2147483647 h 672"/>
              <a:gd name="T4" fmla="*/ 2147483647 w 677"/>
              <a:gd name="T5" fmla="*/ 2147483647 h 672"/>
              <a:gd name="T6" fmla="*/ 2147483647 w 677"/>
              <a:gd name="T7" fmla="*/ 2147483647 h 672"/>
              <a:gd name="T8" fmla="*/ 2147483647 w 677"/>
              <a:gd name="T9" fmla="*/ 2147483647 h 672"/>
              <a:gd name="T10" fmla="*/ 2147483647 w 677"/>
              <a:gd name="T11" fmla="*/ 2147483647 h 672"/>
              <a:gd name="T12" fmla="*/ 2147483647 w 677"/>
              <a:gd name="T13" fmla="*/ 2147483647 h 672"/>
              <a:gd name="T14" fmla="*/ 2147483647 w 677"/>
              <a:gd name="T15" fmla="*/ 2147483647 h 672"/>
              <a:gd name="T16" fmla="*/ 2147483647 w 677"/>
              <a:gd name="T17" fmla="*/ 2147483647 h 672"/>
              <a:gd name="T18" fmla="*/ 2147483647 w 677"/>
              <a:gd name="T19" fmla="*/ 2147483647 h 672"/>
              <a:gd name="T20" fmla="*/ 2147483647 w 677"/>
              <a:gd name="T21" fmla="*/ 2147483647 h 672"/>
              <a:gd name="T22" fmla="*/ 2147483647 w 677"/>
              <a:gd name="T23" fmla="*/ 2147483647 h 672"/>
              <a:gd name="T24" fmla="*/ 2147483647 w 677"/>
              <a:gd name="T25" fmla="*/ 2147483647 h 672"/>
              <a:gd name="T26" fmla="*/ 2147483647 w 677"/>
              <a:gd name="T27" fmla="*/ 2147483647 h 672"/>
              <a:gd name="T28" fmla="*/ 2147483647 w 677"/>
              <a:gd name="T29" fmla="*/ 2147483647 h 672"/>
              <a:gd name="T30" fmla="*/ 2147483647 w 677"/>
              <a:gd name="T31" fmla="*/ 2147483647 h 672"/>
              <a:gd name="T32" fmla="*/ 2147483647 w 677"/>
              <a:gd name="T33" fmla="*/ 2147483647 h 672"/>
              <a:gd name="T34" fmla="*/ 2147483647 w 677"/>
              <a:gd name="T35" fmla="*/ 2147483647 h 672"/>
              <a:gd name="T36" fmla="*/ 2147483647 w 677"/>
              <a:gd name="T37" fmla="*/ 2147483647 h 672"/>
              <a:gd name="T38" fmla="*/ 0 w 677"/>
              <a:gd name="T39" fmla="*/ 2147483647 h 672"/>
              <a:gd name="T40" fmla="*/ 2147483647 w 677"/>
              <a:gd name="T41" fmla="*/ 2147483647 h 672"/>
              <a:gd name="T42" fmla="*/ 2147483647 w 677"/>
              <a:gd name="T43" fmla="*/ 2147483647 h 67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677"/>
              <a:gd name="T67" fmla="*/ 0 h 672"/>
              <a:gd name="T68" fmla="*/ 677 w 677"/>
              <a:gd name="T69" fmla="*/ 672 h 67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677" h="672">
                <a:moveTo>
                  <a:pt x="424" y="0"/>
                </a:moveTo>
                <a:cubicBezTo>
                  <a:pt x="429" y="32"/>
                  <a:pt x="430" y="65"/>
                  <a:pt x="440" y="96"/>
                </a:cubicBezTo>
                <a:cubicBezTo>
                  <a:pt x="456" y="147"/>
                  <a:pt x="526" y="179"/>
                  <a:pt x="568" y="200"/>
                </a:cubicBezTo>
                <a:cubicBezTo>
                  <a:pt x="600" y="216"/>
                  <a:pt x="640" y="280"/>
                  <a:pt x="640" y="280"/>
                </a:cubicBezTo>
                <a:cubicBezTo>
                  <a:pt x="652" y="342"/>
                  <a:pt x="677" y="382"/>
                  <a:pt x="600" y="408"/>
                </a:cubicBezTo>
                <a:cubicBezTo>
                  <a:pt x="548" y="395"/>
                  <a:pt x="537" y="390"/>
                  <a:pt x="512" y="440"/>
                </a:cubicBezTo>
                <a:cubicBezTo>
                  <a:pt x="516" y="475"/>
                  <a:pt x="506" y="517"/>
                  <a:pt x="528" y="544"/>
                </a:cubicBezTo>
                <a:cubicBezTo>
                  <a:pt x="531" y="548"/>
                  <a:pt x="596" y="576"/>
                  <a:pt x="608" y="584"/>
                </a:cubicBezTo>
                <a:cubicBezTo>
                  <a:pt x="615" y="606"/>
                  <a:pt x="628" y="632"/>
                  <a:pt x="608" y="656"/>
                </a:cubicBezTo>
                <a:cubicBezTo>
                  <a:pt x="599" y="666"/>
                  <a:pt x="581" y="661"/>
                  <a:pt x="568" y="664"/>
                </a:cubicBezTo>
                <a:cubicBezTo>
                  <a:pt x="541" y="661"/>
                  <a:pt x="514" y="664"/>
                  <a:pt x="488" y="656"/>
                </a:cubicBezTo>
                <a:cubicBezTo>
                  <a:pt x="453" y="645"/>
                  <a:pt x="449" y="588"/>
                  <a:pt x="440" y="560"/>
                </a:cubicBezTo>
                <a:cubicBezTo>
                  <a:pt x="433" y="538"/>
                  <a:pt x="410" y="534"/>
                  <a:pt x="392" y="528"/>
                </a:cubicBezTo>
                <a:cubicBezTo>
                  <a:pt x="337" y="539"/>
                  <a:pt x="297" y="559"/>
                  <a:pt x="248" y="584"/>
                </a:cubicBezTo>
                <a:cubicBezTo>
                  <a:pt x="146" y="577"/>
                  <a:pt x="141" y="595"/>
                  <a:pt x="96" y="528"/>
                </a:cubicBezTo>
                <a:cubicBezTo>
                  <a:pt x="99" y="501"/>
                  <a:pt x="104" y="475"/>
                  <a:pt x="104" y="448"/>
                </a:cubicBezTo>
                <a:cubicBezTo>
                  <a:pt x="104" y="440"/>
                  <a:pt x="104" y="423"/>
                  <a:pt x="96" y="424"/>
                </a:cubicBezTo>
                <a:cubicBezTo>
                  <a:pt x="77" y="427"/>
                  <a:pt x="64" y="445"/>
                  <a:pt x="48" y="456"/>
                </a:cubicBezTo>
                <a:cubicBezTo>
                  <a:pt x="40" y="461"/>
                  <a:pt x="24" y="472"/>
                  <a:pt x="24" y="472"/>
                </a:cubicBezTo>
                <a:cubicBezTo>
                  <a:pt x="5" y="530"/>
                  <a:pt x="12" y="504"/>
                  <a:pt x="0" y="552"/>
                </a:cubicBezTo>
                <a:cubicBezTo>
                  <a:pt x="1" y="558"/>
                  <a:pt x="7" y="611"/>
                  <a:pt x="16" y="624"/>
                </a:cubicBezTo>
                <a:cubicBezTo>
                  <a:pt x="26" y="639"/>
                  <a:pt x="64" y="655"/>
                  <a:pt x="64" y="672"/>
                </a:cubicBezTo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61446" name="Text Box 7"/>
          <p:cNvSpPr txBox="1">
            <a:spLocks noChangeArrowheads="1"/>
          </p:cNvSpPr>
          <p:nvPr/>
        </p:nvSpPr>
        <p:spPr bwMode="auto">
          <a:xfrm>
            <a:off x="395288" y="5805488"/>
            <a:ext cx="213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762000"/>
            <a:r>
              <a:rPr lang="it-IT" sz="2400">
                <a:solidFill>
                  <a:srgbClr val="694C2F"/>
                </a:solidFill>
                <a:latin typeface="Tahoma" pitchFamily="34" charset="0"/>
              </a:rPr>
              <a:t>Columnar cells</a:t>
            </a:r>
          </a:p>
        </p:txBody>
      </p:sp>
      <p:sp>
        <p:nvSpPr>
          <p:cNvPr id="61447" name="Text Box 8"/>
          <p:cNvSpPr txBox="1">
            <a:spLocks noChangeArrowheads="1"/>
          </p:cNvSpPr>
          <p:nvPr/>
        </p:nvSpPr>
        <p:spPr bwMode="auto">
          <a:xfrm>
            <a:off x="806450" y="6248400"/>
            <a:ext cx="1779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762000"/>
            <a:r>
              <a:rPr lang="it-IT" sz="2400" b="1">
                <a:solidFill>
                  <a:schemeClr val="hlink"/>
                </a:solidFill>
                <a:latin typeface="Tahoma" pitchFamily="34" charset="0"/>
              </a:rPr>
              <a:t>Basal cells</a:t>
            </a:r>
          </a:p>
        </p:txBody>
      </p:sp>
      <p:sp>
        <p:nvSpPr>
          <p:cNvPr id="61448" name="Line 9"/>
          <p:cNvSpPr>
            <a:spLocks noChangeShapeType="1"/>
          </p:cNvSpPr>
          <p:nvPr/>
        </p:nvSpPr>
        <p:spPr bwMode="auto">
          <a:xfrm flipV="1">
            <a:off x="8305800" y="5105400"/>
            <a:ext cx="0" cy="1066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61449" name="Line 10"/>
          <p:cNvSpPr>
            <a:spLocks noChangeShapeType="1"/>
          </p:cNvSpPr>
          <p:nvPr/>
        </p:nvSpPr>
        <p:spPr bwMode="auto">
          <a:xfrm flipH="1" flipV="1">
            <a:off x="6705600" y="6324600"/>
            <a:ext cx="1066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61450" name="Text Box 11"/>
          <p:cNvSpPr txBox="1">
            <a:spLocks noChangeArrowheads="1"/>
          </p:cNvSpPr>
          <p:nvPr/>
        </p:nvSpPr>
        <p:spPr bwMode="auto">
          <a:xfrm>
            <a:off x="6521450" y="1828800"/>
            <a:ext cx="2208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762000"/>
            <a:r>
              <a:rPr lang="it-IT" sz="2400" b="1">
                <a:solidFill>
                  <a:srgbClr val="694C2F"/>
                </a:solidFill>
                <a:latin typeface="Tahoma" pitchFamily="34" charset="0"/>
              </a:rPr>
              <a:t>Alveolar cells</a:t>
            </a:r>
          </a:p>
        </p:txBody>
      </p:sp>
      <p:sp>
        <p:nvSpPr>
          <p:cNvPr id="61451" name="Text Box 12"/>
          <p:cNvSpPr txBox="1">
            <a:spLocks noChangeArrowheads="1"/>
          </p:cNvSpPr>
          <p:nvPr/>
        </p:nvSpPr>
        <p:spPr bwMode="auto">
          <a:xfrm>
            <a:off x="7812088" y="6237288"/>
            <a:ext cx="1138237" cy="406400"/>
          </a:xfrm>
          <a:prstGeom prst="rect">
            <a:avLst/>
          </a:prstGeom>
          <a:noFill/>
          <a:ln w="9525">
            <a:solidFill>
              <a:srgbClr val="99FF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694C2F"/>
                </a:solidFill>
                <a:latin typeface="Symbol" pitchFamily="18" charset="2"/>
              </a:rPr>
              <a:t>D</a:t>
            </a:r>
            <a:r>
              <a:rPr lang="it-IT" sz="2000" b="1">
                <a:solidFill>
                  <a:srgbClr val="694C2F"/>
                </a:solidFill>
                <a:latin typeface="Tahoma" pitchFamily="34" charset="0"/>
              </a:rPr>
              <a:t>N-p63</a:t>
            </a:r>
          </a:p>
        </p:txBody>
      </p:sp>
      <p:pic>
        <p:nvPicPr>
          <p:cNvPr id="61452" name="Picture 13" descr="PROLIFERATIVE-HONEYCOMBING0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557338"/>
            <a:ext cx="4897438" cy="39179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1453" name="Picture 14" descr="PROLIFERATIVE-HONEYCOMBING-HSP270002"/>
          <p:cNvPicPr>
            <a:picLocks noChangeAspect="1" noChangeArrowheads="1"/>
          </p:cNvPicPr>
          <p:nvPr/>
        </p:nvPicPr>
        <p:blipFill>
          <a:blip r:embed="rId3">
            <a:lum bright="6000" contrast="12000"/>
          </a:blip>
          <a:srcRect/>
          <a:stretch>
            <a:fillRect/>
          </a:stretch>
        </p:blipFill>
        <p:spPr bwMode="auto">
          <a:xfrm>
            <a:off x="179388" y="333375"/>
            <a:ext cx="2771775" cy="20510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1" descr="222003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CasellaDiTesto 1"/>
          <p:cNvSpPr txBox="1">
            <a:spLocks noChangeArrowheads="1"/>
          </p:cNvSpPr>
          <p:nvPr/>
        </p:nvSpPr>
        <p:spPr bwMode="auto">
          <a:xfrm>
            <a:off x="7058025" y="325438"/>
            <a:ext cx="1257300" cy="368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alibri" pitchFamily="34" charset="0"/>
              </a:rPr>
              <a:t>UIP pattern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3" descr="\\Gymmy\Desktop\master-DOCUMENTI\CHILOSI D\imaging\CHILOSI ICH IMAGES\CHILOSI CASI ICH\POLMONE\UIP TOT\09-4070\CK70003.JPG.bmp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323850" y="333375"/>
            <a:ext cx="8421688" cy="40005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HONEYCOMBING: BRONCHIOLAR DYSPLASTIC PROLIFERATION</a:t>
            </a:r>
          </a:p>
        </p:txBody>
      </p:sp>
      <p:sp>
        <p:nvSpPr>
          <p:cNvPr id="62467" name="CasellaDiTesto 6"/>
          <p:cNvSpPr txBox="1">
            <a:spLocks noChangeArrowheads="1"/>
          </p:cNvSpPr>
          <p:nvPr/>
        </p:nvSpPr>
        <p:spPr bwMode="auto">
          <a:xfrm>
            <a:off x="14293850" y="1125538"/>
            <a:ext cx="18415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a-DK"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CasellaDiTesto 1"/>
          <p:cNvSpPr txBox="1">
            <a:spLocks noChangeArrowheads="1"/>
          </p:cNvSpPr>
          <p:nvPr/>
        </p:nvSpPr>
        <p:spPr bwMode="auto">
          <a:xfrm>
            <a:off x="825500" y="1025525"/>
            <a:ext cx="7612994" cy="510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 dirty="0">
                <a:latin typeface="Calibri" pitchFamily="34" charset="0"/>
              </a:rPr>
              <a:t>IPF: </a:t>
            </a:r>
            <a:r>
              <a:rPr lang="it-IT" sz="2800" b="1" dirty="0" smtClean="0">
                <a:latin typeface="Calibri" pitchFamily="34" charset="0"/>
              </a:rPr>
              <a:t>IT IS A MISNOMER</a:t>
            </a:r>
            <a:r>
              <a:rPr lang="it-IT" sz="2800" b="1" dirty="0">
                <a:latin typeface="Calibri" pitchFamily="34" charset="0"/>
              </a:rPr>
              <a:t/>
            </a:r>
            <a:br>
              <a:rPr lang="it-IT" sz="2800" b="1" dirty="0">
                <a:latin typeface="Calibri" pitchFamily="34" charset="0"/>
              </a:rPr>
            </a:br>
            <a:r>
              <a:rPr lang="it-IT" sz="2800" b="1" dirty="0">
                <a:latin typeface="Calibri" pitchFamily="34" charset="0"/>
              </a:rPr>
              <a:t/>
            </a:r>
            <a:br>
              <a:rPr lang="it-IT" sz="2800" b="1" dirty="0">
                <a:latin typeface="Calibri" pitchFamily="34" charset="0"/>
              </a:rPr>
            </a:br>
            <a:r>
              <a:rPr lang="it-IT" i="1" dirty="0">
                <a:latin typeface="Calibri" pitchFamily="34" charset="0"/>
              </a:rPr>
              <a:t>IDIOPATHIC</a:t>
            </a:r>
          </a:p>
          <a:p>
            <a:r>
              <a:rPr lang="it-IT" dirty="0">
                <a:latin typeface="Calibri" pitchFamily="34" charset="0"/>
              </a:rPr>
              <a:t>			Smoking </a:t>
            </a:r>
            <a:r>
              <a:rPr lang="it-IT" dirty="0" err="1">
                <a:latin typeface="Calibri" pitchFamily="34" charset="0"/>
              </a:rPr>
              <a:t>habit</a:t>
            </a:r>
            <a:r>
              <a:rPr lang="it-IT" dirty="0">
                <a:latin typeface="Calibri" pitchFamily="34" charset="0"/>
              </a:rPr>
              <a:t>/</a:t>
            </a:r>
            <a:r>
              <a:rPr lang="it-IT" dirty="0" err="1">
                <a:latin typeface="Calibri" pitchFamily="34" charset="0"/>
              </a:rPr>
              <a:t>genetic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mutations</a:t>
            </a:r>
            <a:endParaRPr lang="it-IT" dirty="0">
              <a:latin typeface="Calibri" pitchFamily="34" charset="0"/>
            </a:endParaRPr>
          </a:p>
          <a:p>
            <a:endParaRPr lang="it-IT" dirty="0">
              <a:latin typeface="Calibri" pitchFamily="34" charset="0"/>
            </a:endParaRPr>
          </a:p>
          <a:p>
            <a:endParaRPr lang="it-IT" dirty="0">
              <a:latin typeface="Calibri" pitchFamily="34" charset="0"/>
            </a:endParaRPr>
          </a:p>
          <a:p>
            <a:r>
              <a:rPr lang="it-IT" i="1" dirty="0">
                <a:latin typeface="Calibri" pitchFamily="34" charset="0"/>
              </a:rPr>
              <a:t>FIBROSIS</a:t>
            </a:r>
          </a:p>
          <a:p>
            <a:r>
              <a:rPr lang="it-IT" dirty="0">
                <a:latin typeface="Calibri" pitchFamily="34" charset="0"/>
              </a:rPr>
              <a:t>			</a:t>
            </a:r>
            <a:r>
              <a:rPr lang="it-IT" dirty="0" err="1">
                <a:latin typeface="Calibri" pitchFamily="34" charset="0"/>
              </a:rPr>
              <a:t>Alveolar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stem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cell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exhaustion</a:t>
            </a:r>
            <a:r>
              <a:rPr lang="it-IT" dirty="0">
                <a:latin typeface="Calibri" pitchFamily="34" charset="0"/>
              </a:rPr>
              <a:t>/</a:t>
            </a:r>
            <a:r>
              <a:rPr lang="it-IT" dirty="0" err="1">
                <a:latin typeface="Calibri" pitchFamily="34" charset="0"/>
              </a:rPr>
              <a:t>failure</a:t>
            </a:r>
            <a:r>
              <a:rPr lang="it-IT" dirty="0">
                <a:latin typeface="Calibri" pitchFamily="34" charset="0"/>
              </a:rPr>
              <a:t>; </a:t>
            </a:r>
            <a:r>
              <a:rPr lang="it-IT" dirty="0" err="1">
                <a:latin typeface="Calibri" pitchFamily="34" charset="0"/>
              </a:rPr>
              <a:t>bronchiolar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dysplastic</a:t>
            </a:r>
            <a:r>
              <a:rPr lang="it-IT" dirty="0">
                <a:latin typeface="Calibri" pitchFamily="34" charset="0"/>
              </a:rPr>
              <a:t> </a:t>
            </a:r>
          </a:p>
          <a:p>
            <a:r>
              <a:rPr lang="it-IT" dirty="0">
                <a:latin typeface="Calibri" pitchFamily="34" charset="0"/>
              </a:rPr>
              <a:t>			</a:t>
            </a:r>
            <a:r>
              <a:rPr lang="it-IT" dirty="0" err="1">
                <a:latin typeface="Calibri" pitchFamily="34" charset="0"/>
              </a:rPr>
              <a:t>proliferation</a:t>
            </a:r>
            <a:r>
              <a:rPr lang="it-IT" dirty="0">
                <a:latin typeface="Calibri" pitchFamily="34" charset="0"/>
              </a:rPr>
              <a:t>. </a:t>
            </a:r>
            <a:r>
              <a:rPr lang="it-IT" dirty="0" err="1">
                <a:latin typeface="Calibri" pitchFamily="34" charset="0"/>
              </a:rPr>
              <a:t>Fibrosis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could</a:t>
            </a:r>
            <a:r>
              <a:rPr lang="it-IT" dirty="0">
                <a:latin typeface="Calibri" pitchFamily="34" charset="0"/>
              </a:rPr>
              <a:t> be </a:t>
            </a:r>
            <a:r>
              <a:rPr lang="it-IT" dirty="0" err="1">
                <a:latin typeface="Calibri" pitchFamily="34" charset="0"/>
              </a:rPr>
              <a:t>considered</a:t>
            </a:r>
            <a:r>
              <a:rPr lang="it-IT" dirty="0">
                <a:latin typeface="Calibri" pitchFamily="34" charset="0"/>
              </a:rPr>
              <a:t> an “</a:t>
            </a:r>
            <a:r>
              <a:rPr lang="it-IT" dirty="0" err="1">
                <a:latin typeface="Calibri" pitchFamily="34" charset="0"/>
              </a:rPr>
              <a:t>epiphenomenon</a:t>
            </a:r>
            <a:r>
              <a:rPr lang="it-IT" dirty="0">
                <a:latin typeface="Calibri" pitchFamily="34" charset="0"/>
              </a:rPr>
              <a:t>”</a:t>
            </a:r>
            <a:br>
              <a:rPr lang="it-IT" dirty="0">
                <a:latin typeface="Calibri" pitchFamily="34" charset="0"/>
              </a:rPr>
            </a:br>
            <a:endParaRPr lang="it-IT" dirty="0">
              <a:latin typeface="Calibri" pitchFamily="34" charset="0"/>
            </a:endParaRPr>
          </a:p>
          <a:p>
            <a:endParaRPr lang="it-IT" dirty="0">
              <a:latin typeface="Calibri" pitchFamily="34" charset="0"/>
            </a:endParaRPr>
          </a:p>
          <a:p>
            <a:r>
              <a:rPr lang="it-IT" i="1" dirty="0">
                <a:latin typeface="Calibri" pitchFamily="34" charset="0"/>
              </a:rPr>
              <a:t>LIMITED TO THE LUNGS</a:t>
            </a:r>
          </a:p>
          <a:p>
            <a:r>
              <a:rPr lang="it-IT" dirty="0">
                <a:latin typeface="Calibri" pitchFamily="34" charset="0"/>
              </a:rPr>
              <a:t>			Digital </a:t>
            </a:r>
            <a:r>
              <a:rPr lang="it-IT" dirty="0" err="1">
                <a:latin typeface="Calibri" pitchFamily="34" charset="0"/>
              </a:rPr>
              <a:t>clubbing</a:t>
            </a:r>
            <a:endParaRPr lang="it-IT" dirty="0">
              <a:latin typeface="Calibri" pitchFamily="34" charset="0"/>
            </a:endParaRPr>
          </a:p>
          <a:p>
            <a:r>
              <a:rPr lang="it-IT" dirty="0">
                <a:latin typeface="Calibri" pitchFamily="34" charset="0"/>
              </a:rPr>
              <a:t>			</a:t>
            </a:r>
            <a:r>
              <a:rPr lang="it-IT" dirty="0" err="1">
                <a:latin typeface="Calibri" pitchFamily="34" charset="0"/>
              </a:rPr>
              <a:t>Early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hair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graying</a:t>
            </a:r>
            <a:endParaRPr lang="it-IT" dirty="0">
              <a:latin typeface="Calibri" pitchFamily="34" charset="0"/>
            </a:endParaRPr>
          </a:p>
          <a:p>
            <a:r>
              <a:rPr lang="it-IT" dirty="0">
                <a:latin typeface="Calibri" pitchFamily="34" charset="0"/>
              </a:rPr>
              <a:t>			</a:t>
            </a:r>
            <a:r>
              <a:rPr lang="it-IT" dirty="0" err="1">
                <a:latin typeface="Calibri" pitchFamily="34" charset="0"/>
              </a:rPr>
              <a:t>Macrocytosis</a:t>
            </a:r>
            <a:endParaRPr lang="it-IT" dirty="0">
              <a:latin typeface="Calibri" pitchFamily="34" charset="0"/>
            </a:endParaRPr>
          </a:p>
          <a:p>
            <a:r>
              <a:rPr lang="it-IT" dirty="0">
                <a:latin typeface="Calibri" pitchFamily="34" charset="0"/>
              </a:rPr>
              <a:t>			</a:t>
            </a:r>
            <a:r>
              <a:rPr lang="it-IT" dirty="0" err="1">
                <a:latin typeface="Calibri" pitchFamily="34" charset="0"/>
              </a:rPr>
              <a:t>Liver</a:t>
            </a:r>
            <a:r>
              <a:rPr lang="it-IT" dirty="0">
                <a:latin typeface="Calibri" pitchFamily="34" charset="0"/>
              </a:rPr>
              <a:t>  “</a:t>
            </a:r>
            <a:r>
              <a:rPr lang="it-IT" dirty="0" err="1">
                <a:latin typeface="Calibri" pitchFamily="34" charset="0"/>
              </a:rPr>
              <a:t>fibrosis</a:t>
            </a:r>
            <a:r>
              <a:rPr lang="it-IT" dirty="0" smtClean="0">
                <a:latin typeface="Calibri" pitchFamily="34" charset="0"/>
              </a:rPr>
              <a:t>”</a:t>
            </a:r>
          </a:p>
          <a:p>
            <a:r>
              <a:rPr lang="it-IT">
                <a:latin typeface="Calibri" pitchFamily="34" charset="0"/>
              </a:rPr>
              <a:t>	</a:t>
            </a:r>
            <a:r>
              <a:rPr lang="it-IT" smtClean="0">
                <a:latin typeface="Calibri" pitchFamily="34" charset="0"/>
              </a:rPr>
              <a:t>		………………………..</a:t>
            </a:r>
            <a:endParaRPr lang="it-IT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86138" y="482600"/>
            <a:ext cx="2309812" cy="64770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wrap="non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UIP pattern</a:t>
            </a:r>
          </a:p>
        </p:txBody>
      </p:sp>
      <p:pic>
        <p:nvPicPr>
          <p:cNvPr id="3" name="Immagine 2" descr="bon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013" y="1357313"/>
            <a:ext cx="4471987" cy="4071937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</p:spPr>
      </p:pic>
      <p:pic>
        <p:nvPicPr>
          <p:cNvPr id="4" name="Immagine 3" descr="bon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7313"/>
            <a:ext cx="4608513" cy="4071937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2587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11200336"/>
          <p:cNvPicPr>
            <a:picLocks noChangeAspect="1" noChangeArrowheads="1"/>
          </p:cNvPicPr>
          <p:nvPr/>
        </p:nvPicPr>
        <p:blipFill>
          <a:blip r:embed="rId2">
            <a:lum bright="6000" contrast="12000"/>
          </a:blip>
          <a:srcRect r="11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19155418"/>
          <p:cNvPicPr>
            <a:picLocks noChangeAspect="1" noChangeArrowheads="1"/>
          </p:cNvPicPr>
          <p:nvPr/>
        </p:nvPicPr>
        <p:blipFill>
          <a:blip r:embed="rId3"/>
          <a:srcRect l="21513" t="12560" r="5598" b="15736"/>
          <a:stretch>
            <a:fillRect/>
          </a:stretch>
        </p:blipFill>
        <p:spPr bwMode="auto">
          <a:xfrm>
            <a:off x="2484438" y="981075"/>
            <a:ext cx="1360487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 flipH="1" flipV="1">
            <a:off x="3132138" y="1852613"/>
            <a:ext cx="863600" cy="928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Picture 3" descr="19155418"/>
          <p:cNvPicPr>
            <a:picLocks noChangeAspect="1" noChangeArrowheads="1"/>
          </p:cNvPicPr>
          <p:nvPr/>
        </p:nvPicPr>
        <p:blipFill>
          <a:blip r:embed="rId4"/>
          <a:srcRect l="12560" t="5598" r="15736" b="21513"/>
          <a:stretch>
            <a:fillRect/>
          </a:stretch>
        </p:blipFill>
        <p:spPr bwMode="auto">
          <a:xfrm>
            <a:off x="3203575" y="4365625"/>
            <a:ext cx="1798638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 flipH="1">
            <a:off x="4067175" y="4076700"/>
            <a:ext cx="865188" cy="10048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7" descr="19155418"/>
          <p:cNvPicPr>
            <a:picLocks noChangeAspect="1" noChangeArrowheads="1"/>
          </p:cNvPicPr>
          <p:nvPr/>
        </p:nvPicPr>
        <p:blipFill>
          <a:blip r:embed="rId5"/>
          <a:srcRect l="5598" t="15736" r="21513" b="12560"/>
          <a:stretch>
            <a:fillRect/>
          </a:stretch>
        </p:blipFill>
        <p:spPr bwMode="auto">
          <a:xfrm>
            <a:off x="6227763" y="3573463"/>
            <a:ext cx="1360487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5940425" y="3716338"/>
            <a:ext cx="935038" cy="936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2776" name="CasellaDiTesto 1"/>
          <p:cNvSpPr txBox="1">
            <a:spLocks noChangeArrowheads="1"/>
          </p:cNvSpPr>
          <p:nvPr/>
        </p:nvSpPr>
        <p:spPr bwMode="auto">
          <a:xfrm>
            <a:off x="4222750" y="398463"/>
            <a:ext cx="1257300" cy="3698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alibri" pitchFamily="34" charset="0"/>
              </a:rPr>
              <a:t>UIP pattern</a:t>
            </a:r>
          </a:p>
        </p:txBody>
      </p:sp>
    </p:spTree>
    <p:extLst>
      <p:ext uri="{BB962C8B-B14F-4D97-AF65-F5344CB8AC3E}">
        <p14:creationId xmlns:p14="http://schemas.microsoft.com/office/powerpoint/2010/main" val="209040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1" descr="222003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CasellaDiTesto 1"/>
          <p:cNvSpPr txBox="1">
            <a:spLocks noChangeArrowheads="1"/>
          </p:cNvSpPr>
          <p:nvPr/>
        </p:nvSpPr>
        <p:spPr bwMode="auto">
          <a:xfrm>
            <a:off x="7058025" y="325438"/>
            <a:ext cx="1257300" cy="368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alibri" pitchFamily="34" charset="0"/>
              </a:rPr>
              <a:t>UIP pattern</a:t>
            </a:r>
          </a:p>
        </p:txBody>
      </p:sp>
    </p:spTree>
    <p:extLst>
      <p:ext uri="{BB962C8B-B14F-4D97-AF65-F5344CB8AC3E}">
        <p14:creationId xmlns:p14="http://schemas.microsoft.com/office/powerpoint/2010/main" val="252492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asellaDiTesto 1"/>
          <p:cNvSpPr txBox="1">
            <a:spLocks noChangeArrowheads="1"/>
          </p:cNvSpPr>
          <p:nvPr/>
        </p:nvSpPr>
        <p:spPr bwMode="auto">
          <a:xfrm>
            <a:off x="500063" y="1393825"/>
            <a:ext cx="8292379" cy="353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 dirty="0">
                <a:latin typeface="Calibri" pitchFamily="34" charset="0"/>
              </a:rPr>
              <a:t>IPF:  a diffuse  </a:t>
            </a:r>
            <a:r>
              <a:rPr lang="it-IT" sz="2800" b="1" dirty="0" err="1">
                <a:latin typeface="Calibri" pitchFamily="34" charset="0"/>
              </a:rPr>
              <a:t>disease</a:t>
            </a:r>
            <a:r>
              <a:rPr lang="it-IT" sz="2800" b="1" dirty="0">
                <a:latin typeface="Calibri" pitchFamily="34" charset="0"/>
              </a:rPr>
              <a:t> </a:t>
            </a:r>
            <a:r>
              <a:rPr lang="it-IT" sz="2800" b="1" u="sng" dirty="0" err="1">
                <a:latin typeface="Calibri" pitchFamily="34" charset="0"/>
              </a:rPr>
              <a:t>limited</a:t>
            </a:r>
            <a:r>
              <a:rPr lang="it-IT" sz="2800" b="1" dirty="0">
                <a:latin typeface="Calibri" pitchFamily="34" charset="0"/>
              </a:rPr>
              <a:t> to the </a:t>
            </a:r>
            <a:r>
              <a:rPr lang="it-IT" sz="2800" b="1" dirty="0" err="1">
                <a:latin typeface="Calibri" pitchFamily="34" charset="0"/>
              </a:rPr>
              <a:t>lungs</a:t>
            </a:r>
            <a:r>
              <a:rPr lang="it-IT" sz="2800" b="1" dirty="0">
                <a:latin typeface="Calibri" pitchFamily="34" charset="0"/>
              </a:rPr>
              <a:t> </a:t>
            </a:r>
            <a:r>
              <a:rPr lang="it-IT" sz="2800" b="1" u="sng" dirty="0">
                <a:latin typeface="Calibri" pitchFamily="34" charset="0"/>
              </a:rPr>
              <a:t>of </a:t>
            </a:r>
            <a:r>
              <a:rPr lang="it-IT" sz="2800" b="1" u="sng" dirty="0" err="1">
                <a:latin typeface="Calibri" pitchFamily="34" charset="0"/>
              </a:rPr>
              <a:t>unknown</a:t>
            </a:r>
            <a:r>
              <a:rPr lang="it-IT" sz="2800" b="1" u="sng" dirty="0">
                <a:latin typeface="Calibri" pitchFamily="34" charset="0"/>
              </a:rPr>
              <a:t> </a:t>
            </a:r>
          </a:p>
          <a:p>
            <a:r>
              <a:rPr lang="it-IT" sz="2800" b="1" u="sng" dirty="0">
                <a:latin typeface="Calibri" pitchFamily="34" charset="0"/>
              </a:rPr>
              <a:t>cause</a:t>
            </a:r>
            <a:r>
              <a:rPr lang="it-IT" sz="2800" b="1" dirty="0">
                <a:latin typeface="Calibri" pitchFamily="34" charset="0"/>
              </a:rPr>
              <a:t> or </a:t>
            </a:r>
            <a:r>
              <a:rPr lang="it-IT" sz="2800" b="1" dirty="0" err="1">
                <a:latin typeface="Calibri" pitchFamily="34" charset="0"/>
              </a:rPr>
              <a:t>origin</a:t>
            </a:r>
            <a:r>
              <a:rPr lang="it-IT" sz="2800" b="1" dirty="0">
                <a:latin typeface="Calibri" pitchFamily="34" charset="0"/>
              </a:rPr>
              <a:t> </a:t>
            </a:r>
            <a:r>
              <a:rPr lang="it-IT" sz="2800" b="1" dirty="0" err="1">
                <a:latin typeface="Calibri" pitchFamily="34" charset="0"/>
              </a:rPr>
              <a:t>characterized</a:t>
            </a:r>
            <a:r>
              <a:rPr lang="it-IT" sz="2800" b="1" dirty="0">
                <a:latin typeface="Calibri" pitchFamily="34" charset="0"/>
              </a:rPr>
              <a:t> by </a:t>
            </a:r>
          </a:p>
          <a:p>
            <a:r>
              <a:rPr lang="it-IT" sz="2800" b="1" dirty="0">
                <a:latin typeface="Calibri" pitchFamily="34" charset="0"/>
              </a:rPr>
              <a:t>	UIP pattern in HRCT </a:t>
            </a:r>
            <a:r>
              <a:rPr lang="it-IT" sz="2800" b="1" dirty="0" err="1">
                <a:latin typeface="Calibri" pitchFamily="34" charset="0"/>
              </a:rPr>
              <a:t>Scan</a:t>
            </a:r>
            <a:r>
              <a:rPr lang="it-IT" sz="2800" b="1" dirty="0">
                <a:latin typeface="Calibri" pitchFamily="34" charset="0"/>
              </a:rPr>
              <a:t> or  </a:t>
            </a:r>
          </a:p>
          <a:p>
            <a:r>
              <a:rPr lang="it-IT" sz="2800" b="1" dirty="0">
                <a:latin typeface="Calibri" pitchFamily="34" charset="0"/>
              </a:rPr>
              <a:t>	UIP pattern in </a:t>
            </a:r>
            <a:r>
              <a:rPr lang="it-IT" sz="2800" b="1" dirty="0" err="1">
                <a:latin typeface="Calibri" pitchFamily="34" charset="0"/>
              </a:rPr>
              <a:t>lung</a:t>
            </a:r>
            <a:r>
              <a:rPr lang="it-IT" sz="2800" b="1" dirty="0">
                <a:latin typeface="Calibri" pitchFamily="34" charset="0"/>
              </a:rPr>
              <a:t> </a:t>
            </a:r>
            <a:r>
              <a:rPr lang="it-IT" sz="2800" b="1" dirty="0" err="1">
                <a:latin typeface="Calibri" pitchFamily="34" charset="0"/>
              </a:rPr>
              <a:t>biopsy</a:t>
            </a:r>
            <a:r>
              <a:rPr lang="it-IT" sz="2800" b="1" dirty="0">
                <a:latin typeface="Calibri" pitchFamily="34" charset="0"/>
              </a:rPr>
              <a:t> </a:t>
            </a:r>
            <a:r>
              <a:rPr lang="it-IT" sz="2800" b="1" dirty="0" err="1">
                <a:latin typeface="Calibri" pitchFamily="34" charset="0"/>
              </a:rPr>
              <a:t>samples</a:t>
            </a:r>
            <a:r>
              <a:rPr lang="it-IT" sz="2800" b="1" dirty="0" smtClean="0">
                <a:latin typeface="Calibri" pitchFamily="34" charset="0"/>
              </a:rPr>
              <a:t>.</a:t>
            </a:r>
          </a:p>
          <a:p>
            <a:pPr lvl="1"/>
            <a:endParaRPr lang="it-IT" sz="2800" b="1" dirty="0">
              <a:latin typeface="Calibri" pitchFamily="34" charset="0"/>
            </a:endParaRPr>
          </a:p>
          <a:p>
            <a:pPr marL="914400" lvl="1" indent="-457200">
              <a:buFont typeface="Arial"/>
              <a:buChar char="•"/>
            </a:pPr>
            <a:r>
              <a:rPr lang="it-IT" sz="2800" b="1" dirty="0" err="1" smtClean="0">
                <a:solidFill>
                  <a:srgbClr val="800000"/>
                </a:solidFill>
                <a:latin typeface="Calibri" pitchFamily="34" charset="0"/>
              </a:rPr>
              <a:t>Unkown</a:t>
            </a:r>
            <a:r>
              <a:rPr lang="it-IT" sz="2800" b="1" dirty="0" smtClean="0">
                <a:solidFill>
                  <a:srgbClr val="800000"/>
                </a:solidFill>
                <a:latin typeface="Calibri" pitchFamily="34" charset="0"/>
              </a:rPr>
              <a:t> cause or </a:t>
            </a:r>
            <a:r>
              <a:rPr lang="it-IT" sz="2800" b="1" dirty="0" err="1" smtClean="0">
                <a:solidFill>
                  <a:srgbClr val="800000"/>
                </a:solidFill>
                <a:latin typeface="Calibri" pitchFamily="34" charset="0"/>
              </a:rPr>
              <a:t>origin</a:t>
            </a:r>
            <a:endParaRPr lang="it-IT" sz="2800" b="1" dirty="0" smtClean="0">
              <a:solidFill>
                <a:srgbClr val="800000"/>
              </a:solidFill>
              <a:latin typeface="Calibri" pitchFamily="34" charset="0"/>
            </a:endParaRPr>
          </a:p>
          <a:p>
            <a:pPr marL="914400" lvl="1" indent="-457200">
              <a:buFont typeface="Arial"/>
              <a:buChar char="•"/>
            </a:pPr>
            <a:r>
              <a:rPr lang="it-IT" sz="2800" b="1" dirty="0" smtClean="0">
                <a:solidFill>
                  <a:srgbClr val="800000"/>
                </a:solidFill>
                <a:latin typeface="Calibri" pitchFamily="34" charset="0"/>
              </a:rPr>
              <a:t>Limited to the </a:t>
            </a:r>
            <a:r>
              <a:rPr lang="it-IT" sz="2800" b="1" dirty="0" err="1" smtClean="0">
                <a:solidFill>
                  <a:srgbClr val="800000"/>
                </a:solidFill>
                <a:latin typeface="Calibri" pitchFamily="34" charset="0"/>
              </a:rPr>
              <a:t>lungs</a:t>
            </a:r>
            <a:endParaRPr lang="it-IT" sz="2800" b="1" dirty="0" smtClean="0">
              <a:solidFill>
                <a:srgbClr val="800000"/>
              </a:solidFill>
              <a:latin typeface="Calibri" pitchFamily="34" charset="0"/>
            </a:endParaRPr>
          </a:p>
          <a:p>
            <a:pPr marL="914400" lvl="1" indent="-457200">
              <a:buFont typeface="Arial"/>
              <a:buChar char="•"/>
            </a:pPr>
            <a:r>
              <a:rPr lang="it-IT" sz="2800" b="1" dirty="0" err="1" smtClean="0">
                <a:solidFill>
                  <a:srgbClr val="800000"/>
                </a:solidFill>
                <a:latin typeface="Calibri" pitchFamily="34" charset="0"/>
              </a:rPr>
              <a:t>Fibrosis</a:t>
            </a:r>
            <a:endParaRPr lang="it-IT" sz="2800" dirty="0">
              <a:solidFill>
                <a:srgbClr val="8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241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UNKNOWN CAUSE or ORIGIN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962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2898" y="1448608"/>
            <a:ext cx="8793768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2800" b="1" dirty="0" smtClean="0">
                <a:solidFill>
                  <a:srgbClr val="800000"/>
                </a:solidFill>
              </a:rPr>
              <a:t>IPF: an </a:t>
            </a:r>
            <a:r>
              <a:rPr lang="it-IT" sz="2800" b="1" dirty="0" err="1" smtClean="0">
                <a:solidFill>
                  <a:srgbClr val="800000"/>
                </a:solidFill>
              </a:rPr>
              <a:t>envinromental</a:t>
            </a:r>
            <a:r>
              <a:rPr lang="it-IT" sz="2800" b="1" dirty="0" smtClean="0">
                <a:solidFill>
                  <a:srgbClr val="800000"/>
                </a:solidFill>
              </a:rPr>
              <a:t> </a:t>
            </a:r>
            <a:r>
              <a:rPr lang="it-IT" sz="2800" b="1" dirty="0" err="1" smtClean="0">
                <a:solidFill>
                  <a:srgbClr val="800000"/>
                </a:solidFill>
              </a:rPr>
              <a:t>disease</a:t>
            </a:r>
            <a:endParaRPr lang="it-IT" sz="2800" b="1" dirty="0" smtClean="0">
              <a:solidFill>
                <a:srgbClr val="800000"/>
              </a:solidFill>
            </a:endParaRPr>
          </a:p>
          <a:p>
            <a:pPr lvl="0"/>
            <a:endParaRPr lang="it-IT" dirty="0"/>
          </a:p>
          <a:p>
            <a:pPr lvl="0"/>
            <a:r>
              <a:rPr lang="it-IT" dirty="0" smtClean="0"/>
              <a:t>*</a:t>
            </a:r>
            <a:r>
              <a:rPr lang="it-IT" dirty="0" err="1" smtClean="0"/>
              <a:t>Hubbard</a:t>
            </a:r>
            <a:r>
              <a:rPr lang="it-IT" dirty="0" smtClean="0"/>
              <a:t> </a:t>
            </a:r>
            <a:r>
              <a:rPr lang="it-IT" dirty="0" err="1"/>
              <a:t>R</a:t>
            </a:r>
            <a:r>
              <a:rPr lang="it-IT" dirty="0"/>
              <a:t>, </a:t>
            </a:r>
            <a:r>
              <a:rPr lang="it-IT" dirty="0" smtClean="0"/>
              <a:t>et a</a:t>
            </a:r>
            <a:r>
              <a:rPr lang="it-IT" dirty="0"/>
              <a:t>l</a:t>
            </a:r>
            <a:r>
              <a:rPr lang="it-IT" dirty="0" smtClean="0"/>
              <a:t>. </a:t>
            </a:r>
            <a:r>
              <a:rPr lang="it-IT" dirty="0" err="1"/>
              <a:t>Occupational</a:t>
            </a:r>
            <a:r>
              <a:rPr lang="it-IT" dirty="0"/>
              <a:t> </a:t>
            </a:r>
            <a:r>
              <a:rPr lang="it-IT" dirty="0" err="1"/>
              <a:t>exposure</a:t>
            </a:r>
            <a:r>
              <a:rPr lang="it-IT" dirty="0"/>
              <a:t> to metal or </a:t>
            </a:r>
            <a:r>
              <a:rPr lang="it-IT" dirty="0" err="1"/>
              <a:t>wood</a:t>
            </a:r>
            <a:r>
              <a:rPr lang="it-IT" dirty="0"/>
              <a:t> </a:t>
            </a:r>
            <a:r>
              <a:rPr lang="it-IT" dirty="0" err="1"/>
              <a:t>dust</a:t>
            </a:r>
            <a:r>
              <a:rPr lang="it-IT" dirty="0"/>
              <a:t> and </a:t>
            </a:r>
            <a:r>
              <a:rPr lang="it-IT" dirty="0" err="1"/>
              <a:t>etiology</a:t>
            </a:r>
            <a:r>
              <a:rPr lang="it-IT" dirty="0"/>
              <a:t> of </a:t>
            </a:r>
            <a:endParaRPr lang="it-IT" dirty="0" smtClean="0"/>
          </a:p>
          <a:p>
            <a:pPr lvl="0"/>
            <a:r>
              <a:rPr lang="it-IT" dirty="0" err="1" smtClean="0"/>
              <a:t>cryptogenic</a:t>
            </a:r>
            <a:r>
              <a:rPr lang="it-IT" dirty="0" smtClean="0"/>
              <a:t> </a:t>
            </a:r>
            <a:r>
              <a:rPr lang="it-IT" dirty="0" err="1"/>
              <a:t>fibrosing</a:t>
            </a:r>
            <a:r>
              <a:rPr lang="it-IT" dirty="0"/>
              <a:t> </a:t>
            </a:r>
            <a:r>
              <a:rPr lang="it-IT" dirty="0" err="1"/>
              <a:t>alveolitis</a:t>
            </a:r>
            <a:r>
              <a:rPr lang="it-IT" dirty="0"/>
              <a:t>. </a:t>
            </a:r>
            <a:endParaRPr lang="it-IT" dirty="0" smtClean="0"/>
          </a:p>
          <a:p>
            <a:pPr lvl="0"/>
            <a:r>
              <a:rPr lang="it-IT" dirty="0" smtClean="0"/>
              <a:t>Lancet</a:t>
            </a:r>
            <a:r>
              <a:rPr lang="it-IT" dirty="0"/>
              <a:t>. 1996; 347: 284–289</a:t>
            </a:r>
            <a:r>
              <a:rPr lang="it-IT" dirty="0" smtClean="0"/>
              <a:t>.</a:t>
            </a:r>
          </a:p>
          <a:p>
            <a:pPr lvl="0"/>
            <a:r>
              <a:rPr lang="it-IT" dirty="0" smtClean="0"/>
              <a:t> </a:t>
            </a:r>
            <a:r>
              <a:rPr lang="it-IT" b="1" dirty="0" smtClean="0"/>
              <a:t> *</a:t>
            </a:r>
            <a:r>
              <a:rPr lang="it-IT" dirty="0" err="1" smtClean="0"/>
              <a:t>Iwai</a:t>
            </a:r>
            <a:r>
              <a:rPr lang="it-IT" dirty="0" smtClean="0"/>
              <a:t> </a:t>
            </a:r>
            <a:r>
              <a:rPr lang="it-IT" dirty="0"/>
              <a:t>K, </a:t>
            </a:r>
            <a:r>
              <a:rPr lang="it-IT" dirty="0" smtClean="0"/>
              <a:t>et al. </a:t>
            </a:r>
            <a:r>
              <a:rPr lang="it-IT" dirty="0" err="1" smtClean="0"/>
              <a:t>Idiopathic</a:t>
            </a:r>
            <a:r>
              <a:rPr lang="it-IT" dirty="0" smtClean="0"/>
              <a:t> </a:t>
            </a:r>
            <a:r>
              <a:rPr lang="it-IT" dirty="0" err="1"/>
              <a:t>pulmonary</a:t>
            </a:r>
            <a:r>
              <a:rPr lang="it-IT" dirty="0"/>
              <a:t> </a:t>
            </a:r>
            <a:r>
              <a:rPr lang="it-IT" dirty="0" err="1"/>
              <a:t>fibrosis</a:t>
            </a:r>
            <a:r>
              <a:rPr lang="it-IT" dirty="0"/>
              <a:t>: </a:t>
            </a:r>
            <a:r>
              <a:rPr lang="it-IT" dirty="0" err="1"/>
              <a:t>epidemiologic</a:t>
            </a:r>
            <a:r>
              <a:rPr lang="it-IT" dirty="0"/>
              <a:t> </a:t>
            </a:r>
            <a:r>
              <a:rPr lang="it-IT" dirty="0" err="1"/>
              <a:t>approaches</a:t>
            </a:r>
            <a:r>
              <a:rPr lang="it-IT" dirty="0"/>
              <a:t> to </a:t>
            </a:r>
            <a:endParaRPr lang="it-IT" dirty="0" smtClean="0"/>
          </a:p>
          <a:p>
            <a:pPr lvl="0"/>
            <a:r>
              <a:rPr lang="it-IT" dirty="0" err="1" smtClean="0"/>
              <a:t>occupational</a:t>
            </a:r>
            <a:r>
              <a:rPr lang="it-IT" dirty="0" smtClean="0"/>
              <a:t> </a:t>
            </a:r>
            <a:r>
              <a:rPr lang="it-IT" dirty="0" err="1"/>
              <a:t>exposures</a:t>
            </a:r>
            <a:r>
              <a:rPr lang="it-IT" dirty="0"/>
              <a:t>. </a:t>
            </a:r>
            <a:r>
              <a:rPr lang="it-IT" dirty="0" err="1"/>
              <a:t>Am</a:t>
            </a:r>
            <a:r>
              <a:rPr lang="it-IT" dirty="0"/>
              <a:t> </a:t>
            </a:r>
            <a:r>
              <a:rPr lang="it-IT" dirty="0" err="1"/>
              <a:t>J</a:t>
            </a:r>
            <a:r>
              <a:rPr lang="it-IT" dirty="0"/>
              <a:t> </a:t>
            </a:r>
            <a:r>
              <a:rPr lang="it-IT" dirty="0" err="1"/>
              <a:t>Respir</a:t>
            </a:r>
            <a:r>
              <a:rPr lang="it-IT" dirty="0"/>
              <a:t> </a:t>
            </a:r>
            <a:r>
              <a:rPr lang="it-IT" dirty="0" err="1"/>
              <a:t>Crit</a:t>
            </a:r>
            <a:r>
              <a:rPr lang="it-IT" dirty="0"/>
              <a:t> Care </a:t>
            </a:r>
            <a:r>
              <a:rPr lang="it-IT" dirty="0" err="1"/>
              <a:t>Med</a:t>
            </a:r>
            <a:r>
              <a:rPr lang="it-IT" dirty="0"/>
              <a:t>. 1994; 150: 670–675</a:t>
            </a:r>
            <a:r>
              <a:rPr lang="it-IT" dirty="0" smtClean="0"/>
              <a:t>.</a:t>
            </a:r>
          </a:p>
          <a:p>
            <a:pPr lvl="0"/>
            <a:r>
              <a:rPr lang="it-IT" dirty="0" smtClean="0"/>
              <a:t> </a:t>
            </a:r>
            <a:r>
              <a:rPr lang="it-IT" b="1" dirty="0" smtClean="0"/>
              <a:t> *</a:t>
            </a:r>
            <a:r>
              <a:rPr lang="it-IT" dirty="0" err="1" smtClean="0"/>
              <a:t>Miyake</a:t>
            </a:r>
            <a:r>
              <a:rPr lang="it-IT" dirty="0" smtClean="0"/>
              <a:t> </a:t>
            </a:r>
            <a:r>
              <a:rPr lang="it-IT" dirty="0"/>
              <a:t>Y, </a:t>
            </a:r>
            <a:r>
              <a:rPr lang="it-IT" dirty="0" smtClean="0"/>
              <a:t>et al. </a:t>
            </a:r>
            <a:r>
              <a:rPr lang="it-IT" dirty="0" err="1"/>
              <a:t>Occupational</a:t>
            </a:r>
            <a:r>
              <a:rPr lang="it-IT" dirty="0"/>
              <a:t> and </a:t>
            </a:r>
            <a:r>
              <a:rPr lang="it-IT" dirty="0" err="1"/>
              <a:t>environmental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and </a:t>
            </a:r>
            <a:r>
              <a:rPr lang="it-IT" dirty="0" err="1"/>
              <a:t>idiopathic</a:t>
            </a:r>
            <a:r>
              <a:rPr lang="it-IT" dirty="0"/>
              <a:t> </a:t>
            </a:r>
            <a:r>
              <a:rPr lang="it-IT" dirty="0" err="1"/>
              <a:t>pulmonary</a:t>
            </a:r>
            <a:r>
              <a:rPr lang="it-IT" dirty="0"/>
              <a:t> </a:t>
            </a:r>
            <a:endParaRPr lang="it-IT" dirty="0" smtClean="0"/>
          </a:p>
          <a:p>
            <a:pPr lvl="0"/>
            <a:r>
              <a:rPr lang="it-IT" dirty="0" err="1" smtClean="0"/>
              <a:t>fibrosis</a:t>
            </a:r>
            <a:r>
              <a:rPr lang="it-IT" dirty="0" smtClean="0"/>
              <a:t> </a:t>
            </a:r>
            <a:r>
              <a:rPr lang="it-IT" dirty="0"/>
              <a:t>in Japan. </a:t>
            </a:r>
            <a:r>
              <a:rPr lang="it-IT" dirty="0" err="1"/>
              <a:t>Ann</a:t>
            </a:r>
            <a:r>
              <a:rPr lang="it-IT" dirty="0"/>
              <a:t> </a:t>
            </a:r>
            <a:r>
              <a:rPr lang="it-IT" dirty="0" err="1"/>
              <a:t>Occup</a:t>
            </a:r>
            <a:r>
              <a:rPr lang="it-IT" dirty="0"/>
              <a:t> </a:t>
            </a:r>
            <a:r>
              <a:rPr lang="it-IT" dirty="0" err="1"/>
              <a:t>Hyg</a:t>
            </a:r>
            <a:r>
              <a:rPr lang="it-IT" dirty="0"/>
              <a:t>. 2005; 49: 259–265</a:t>
            </a:r>
            <a:r>
              <a:rPr lang="it-IT" dirty="0" smtClean="0"/>
              <a:t>.</a:t>
            </a:r>
          </a:p>
          <a:p>
            <a:pPr lvl="0"/>
            <a:r>
              <a:rPr lang="it-IT" dirty="0" smtClean="0"/>
              <a:t> </a:t>
            </a:r>
            <a:r>
              <a:rPr lang="it-IT" b="1" dirty="0" smtClean="0"/>
              <a:t> *</a:t>
            </a:r>
            <a:r>
              <a:rPr lang="it-IT" dirty="0" err="1" smtClean="0"/>
              <a:t>Taskar</a:t>
            </a:r>
            <a:r>
              <a:rPr lang="it-IT" dirty="0" smtClean="0"/>
              <a:t> </a:t>
            </a:r>
            <a:r>
              <a:rPr lang="it-IT" dirty="0"/>
              <a:t>VS, </a:t>
            </a:r>
            <a:r>
              <a:rPr lang="it-IT" dirty="0" err="1"/>
              <a:t>Coultas</a:t>
            </a:r>
            <a:r>
              <a:rPr lang="it-IT" dirty="0"/>
              <a:t> DB.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idiopathic</a:t>
            </a:r>
            <a:r>
              <a:rPr lang="it-IT" dirty="0"/>
              <a:t> </a:t>
            </a:r>
            <a:r>
              <a:rPr lang="it-IT" dirty="0" err="1"/>
              <a:t>pulmonary</a:t>
            </a:r>
            <a:r>
              <a:rPr lang="it-IT" dirty="0"/>
              <a:t> </a:t>
            </a:r>
            <a:r>
              <a:rPr lang="it-IT" dirty="0" err="1"/>
              <a:t>fibrosis</a:t>
            </a:r>
            <a:r>
              <a:rPr lang="it-IT" dirty="0"/>
              <a:t> an </a:t>
            </a:r>
            <a:r>
              <a:rPr lang="it-IT" dirty="0" err="1"/>
              <a:t>environmental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?. </a:t>
            </a:r>
            <a:endParaRPr lang="it-IT" dirty="0" smtClean="0"/>
          </a:p>
          <a:p>
            <a:pPr lvl="0"/>
            <a:r>
              <a:rPr lang="it-IT" dirty="0" err="1" smtClean="0"/>
              <a:t>Proc</a:t>
            </a:r>
            <a:r>
              <a:rPr lang="it-IT" dirty="0" smtClean="0"/>
              <a:t> </a:t>
            </a:r>
            <a:r>
              <a:rPr lang="it-IT" dirty="0" err="1"/>
              <a:t>Am</a:t>
            </a:r>
            <a:r>
              <a:rPr lang="it-IT" dirty="0"/>
              <a:t> </a:t>
            </a:r>
            <a:r>
              <a:rPr lang="it-IT" dirty="0" err="1"/>
              <a:t>Thorac</a:t>
            </a:r>
            <a:r>
              <a:rPr lang="it-IT" dirty="0"/>
              <a:t> </a:t>
            </a:r>
            <a:r>
              <a:rPr lang="it-IT" dirty="0" err="1"/>
              <a:t>Soc</a:t>
            </a:r>
            <a:r>
              <a:rPr lang="it-IT" dirty="0"/>
              <a:t>. 2006; 3:293–298</a:t>
            </a:r>
            <a:r>
              <a:rPr lang="it-IT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657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43933"/>
            <a:ext cx="8547100" cy="33401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716889" y="338667"/>
            <a:ext cx="187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PLOSONE 2016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3640667"/>
            <a:ext cx="8534400" cy="762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4397022"/>
            <a:ext cx="86233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9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718</Words>
  <Application>Microsoft Macintosh PowerPoint</Application>
  <PresentationFormat>Presentazione su schermo (4:3)</PresentationFormat>
  <Paragraphs>147</Paragraphs>
  <Slides>28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29" baseType="lpstr">
      <vt:lpstr>Tema di Office</vt:lpstr>
      <vt:lpstr>IDIOPATHIC PULMONARY FIBROSIS: IT IS A MISNOMER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UNKNOWN CAUSE or ORIGIN</vt:lpstr>
      <vt:lpstr>Presentazione di PowerPoint</vt:lpstr>
      <vt:lpstr>Presentazione di PowerPoint</vt:lpstr>
      <vt:lpstr>Presentazione di PowerPoint</vt:lpstr>
      <vt:lpstr>IPF , update on genetic discoveries</vt:lpstr>
      <vt:lpstr>Presentazione di PowerPoint</vt:lpstr>
      <vt:lpstr>Presentazione di PowerPoint</vt:lpstr>
      <vt:lpstr>Presentazione di PowerPoint</vt:lpstr>
      <vt:lpstr>Presentazione di PowerPoint</vt:lpstr>
      <vt:lpstr>LIMITED TO THE LUNGS</vt:lpstr>
      <vt:lpstr>Presentazione di PowerPoint</vt:lpstr>
      <vt:lpstr>Presentazione di PowerPoint</vt:lpstr>
      <vt:lpstr>Presentazione di PowerPoint</vt:lpstr>
      <vt:lpstr>Telomeropathies heterozigous TERT mutations</vt:lpstr>
      <vt:lpstr>FIBROSIS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IDIOPATHIC PULMONARY FIBROSIS</dc:title>
  <dc:creator>Venerino Poletti</dc:creator>
  <cp:lastModifiedBy>Venerino Poletti</cp:lastModifiedBy>
  <cp:revision>111</cp:revision>
  <dcterms:created xsi:type="dcterms:W3CDTF">2015-10-22T05:51:42Z</dcterms:created>
  <dcterms:modified xsi:type="dcterms:W3CDTF">2016-04-12T05:18:57Z</dcterms:modified>
</cp:coreProperties>
</file>