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tags/tag11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2"/>
  </p:notesMasterIdLst>
  <p:sldIdLst>
    <p:sldId id="426" r:id="rId2"/>
    <p:sldId id="1099" r:id="rId3"/>
    <p:sldId id="1073" r:id="rId4"/>
    <p:sldId id="1055" r:id="rId5"/>
    <p:sldId id="1074" r:id="rId6"/>
    <p:sldId id="627" r:id="rId7"/>
    <p:sldId id="1052" r:id="rId8"/>
    <p:sldId id="1053" r:id="rId9"/>
    <p:sldId id="625" r:id="rId10"/>
    <p:sldId id="1032" r:id="rId11"/>
    <p:sldId id="1039" r:id="rId12"/>
    <p:sldId id="1105" r:id="rId13"/>
    <p:sldId id="1100" r:id="rId14"/>
    <p:sldId id="1076" r:id="rId15"/>
    <p:sldId id="1062" r:id="rId16"/>
    <p:sldId id="900" r:id="rId17"/>
    <p:sldId id="1113" r:id="rId18"/>
    <p:sldId id="1042" r:id="rId19"/>
    <p:sldId id="1101" r:id="rId20"/>
    <p:sldId id="1102" r:id="rId21"/>
    <p:sldId id="1106" r:id="rId22"/>
    <p:sldId id="1086" r:id="rId23"/>
    <p:sldId id="903" r:id="rId24"/>
    <p:sldId id="1026" r:id="rId25"/>
    <p:sldId id="659" r:id="rId26"/>
    <p:sldId id="1115" r:id="rId27"/>
    <p:sldId id="1069" r:id="rId28"/>
    <p:sldId id="1104" r:id="rId29"/>
    <p:sldId id="1103" r:id="rId30"/>
    <p:sldId id="1111" r:id="rId31"/>
    <p:sldId id="1064" r:id="rId32"/>
    <p:sldId id="1067" r:id="rId33"/>
    <p:sldId id="1112" r:id="rId34"/>
    <p:sldId id="1107" r:id="rId35"/>
    <p:sldId id="1091" r:id="rId36"/>
    <p:sldId id="1092" r:id="rId37"/>
    <p:sldId id="1093" r:id="rId38"/>
    <p:sldId id="1110" r:id="rId39"/>
    <p:sldId id="1095" r:id="rId40"/>
    <p:sldId id="1096" r:id="rId41"/>
    <p:sldId id="1119" r:id="rId42"/>
    <p:sldId id="1109" r:id="rId43"/>
    <p:sldId id="1041" r:id="rId44"/>
    <p:sldId id="1038" r:id="rId45"/>
    <p:sldId id="1118" r:id="rId46"/>
    <p:sldId id="1108" r:id="rId47"/>
    <p:sldId id="930" r:id="rId48"/>
    <p:sldId id="1098" r:id="rId49"/>
    <p:sldId id="1050" r:id="rId50"/>
    <p:sldId id="1031" r:id="rId51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99FF66"/>
    <a:srgbClr val="FF3399"/>
    <a:srgbClr val="FFFF00"/>
    <a:srgbClr val="FF0000"/>
    <a:srgbClr val="FF3300"/>
    <a:srgbClr val="66FF33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978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678"/>
    </p:cViewPr>
  </p:sorterViewPr>
  <p:notesViewPr>
    <p:cSldViewPr>
      <p:cViewPr varScale="1">
        <p:scale>
          <a:sx n="53" d="100"/>
          <a:sy n="53" d="100"/>
        </p:scale>
        <p:origin x="-2904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FEE118C-9547-41C6-A465-9D8D345121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66AD4E-7079-4A6F-8B60-DE8DAF4F1E57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charset="0"/>
            </a:endParaRPr>
          </a:p>
        </p:txBody>
      </p:sp>
      <p:sp>
        <p:nvSpPr>
          <p:cNvPr id="675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876F34-0ABE-481D-80BE-3512E38A5EAF}" type="slidenum">
              <a:rPr lang="en-GB" smtClean="0">
                <a:latin typeface="Arial" charset="0"/>
              </a:rPr>
              <a:pPr/>
              <a:t>39</a:t>
            </a:fld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</p:grpSp>
      <p:sp>
        <p:nvSpPr>
          <p:cNvPr id="615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15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33942-C6EC-4DCE-8E8D-0DCE0FA228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5859D-E3E5-4EBE-95B7-1E73E52E2D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82549-1C1C-498D-BE96-694B0426CF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E2192-951B-4F1B-9A6F-F645D091C1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795CB-C690-4756-966D-9DC1F60FC6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9550-C3AA-4CBE-B963-000FCDDFD1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84891-CD2F-425E-8376-0CBD5BD64E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375CC-2D84-4FF9-A3D0-2694BCC09D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03444-6BC8-4288-ADAC-7A54EA9182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2064B-5AE9-439E-A623-AC65358CAF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CCB1A-5157-4E55-9879-F2865B327B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12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  <p:sp>
          <p:nvSpPr>
            <p:cNvPr id="5127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  <p:sp>
          <p:nvSpPr>
            <p:cNvPr id="5128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  <p:sp>
          <p:nvSpPr>
            <p:cNvPr id="5129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</a:endParaRPr>
            </a:p>
          </p:txBody>
        </p:sp>
      </p:grpSp>
      <p:sp>
        <p:nvSpPr>
          <p:cNvPr id="513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3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D90117AD-5694-4A91-AA7B-5BBB352CD3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5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hyperlink" Target="http://www.google.it/url?sa=i&amp;source=images&amp;cd=&amp;cad=rja&amp;docid=JHPTz4WIw3KwRM&amp;tbnid=XsZk5l57dHMRKM:&amp;ved=0CAgQjRwwAA&amp;url=http://www.salutebuy.com/it/prodotto.php?id=2922&amp;ei=rX-fUsnpIonnywPZsYLYBQ&amp;psig=AFQjCNFkNLcrojsihX45p-5QaWJRacPBvw&amp;ust=1386271021606593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09.emf"/><Relationship Id="rId4" Type="http://schemas.openxmlformats.org/officeDocument/2006/relationships/image" Target="../media/image108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133.wmf"/><Relationship Id="rId5" Type="http://schemas.openxmlformats.org/officeDocument/2006/relationships/image" Target="../media/image132.wmf"/><Relationship Id="rId4" Type="http://schemas.openxmlformats.org/officeDocument/2006/relationships/image" Target="../media/image131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hyperlink" Target="https://www.google.it/url?sa=i&amp;rct=j&amp;q=&amp;esrc=s&amp;source=images&amp;cd=&amp;cad=rja&amp;uact=8&amp;ved=0CAcQjRxqFQoTCPHx5Y-b-sgCFYTbGgodxbEEcw&amp;url=http://us.intersurgical.com/products/home-care/eco-venturi-valve-mask-kits&amp;bvm=bv.106923889,d.ZWU&amp;psig=AFQjCNGQYHbulHPaRR5Ra5bn2ZBzubFl-Q&amp;ust=1446844815244696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10" Type="http://schemas.openxmlformats.org/officeDocument/2006/relationships/image" Target="../media/image28.emf"/><Relationship Id="rId4" Type="http://schemas.openxmlformats.org/officeDocument/2006/relationships/image" Target="../media/image22.emf"/><Relationship Id="rId9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295400" y="4267200"/>
            <a:ext cx="6629400" cy="1323439"/>
          </a:xfrm>
          <a:prstGeom prst="rect">
            <a:avLst/>
          </a:prstGeom>
          <a:solidFill>
            <a:srgbClr val="FFFF00"/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</a:rPr>
              <a:t>Il paziente difficile </a:t>
            </a:r>
          </a:p>
          <a:p>
            <a:pPr algn="ctr"/>
            <a:r>
              <a:rPr lang="it-IT" sz="4000" b="1" dirty="0" smtClean="0">
                <a:solidFill>
                  <a:srgbClr val="FF0000"/>
                </a:solidFill>
              </a:rPr>
              <a:t>da ventilare con NIV</a:t>
            </a:r>
            <a:endParaRPr lang="it-IT" sz="4000" dirty="0">
              <a:solidFill>
                <a:srgbClr val="FF0000"/>
              </a:solidFill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2209800" y="5638800"/>
            <a:ext cx="50070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200" b="1" dirty="0">
                <a:solidFill>
                  <a:srgbClr val="FFFF00"/>
                </a:solidFill>
              </a:rPr>
              <a:t>Raffaele Scala</a:t>
            </a:r>
          </a:p>
          <a:p>
            <a:pPr algn="ctr"/>
            <a:r>
              <a:rPr lang="it-IT" sz="2800" b="1" i="1" dirty="0" smtClean="0">
                <a:solidFill>
                  <a:srgbClr val="00FFFF"/>
                </a:solidFill>
              </a:rPr>
              <a:t>Pneumologia e UTIP Arezzo </a:t>
            </a:r>
            <a:endParaRPr lang="it-IT" sz="2800" b="1" i="1" dirty="0">
              <a:solidFill>
                <a:srgbClr val="00FFFF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28600"/>
            <a:ext cx="3657600" cy="3657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3581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981200"/>
            <a:ext cx="4121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8" y="-7938"/>
            <a:ext cx="9159876" cy="687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6575" y="4114800"/>
            <a:ext cx="22574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CasellaDiTesto 3"/>
          <p:cNvSpPr txBox="1">
            <a:spLocks noChangeArrowheads="1"/>
          </p:cNvSpPr>
          <p:nvPr/>
        </p:nvSpPr>
        <p:spPr bwMode="auto">
          <a:xfrm>
            <a:off x="1828800" y="1066800"/>
            <a:ext cx="5029200" cy="46196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b="1">
                <a:solidFill>
                  <a:srgbClr val="FF0000"/>
                </a:solidFill>
              </a:rPr>
              <a:t>NEED OF ETI: range → 5-60%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450" y="-22225"/>
            <a:ext cx="9486900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950" y="0"/>
            <a:ext cx="2609850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6388" y="2057400"/>
            <a:ext cx="24114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2133600"/>
            <a:ext cx="230346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1" y="4800601"/>
            <a:ext cx="2667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4473575"/>
            <a:ext cx="2468563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2362200"/>
            <a:ext cx="335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706760" cy="359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52400" y="3058180"/>
            <a:ext cx="3347968" cy="523220"/>
          </a:xfrm>
          <a:prstGeom prst="rect">
            <a:avLst/>
          </a:prstGeom>
          <a:solidFill>
            <a:schemeClr val="accent5">
              <a:lumMod val="25000"/>
            </a:schemeClr>
          </a:solidFill>
          <a:ln w="635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srgbClr val="FFFF00"/>
                </a:solidFill>
                <a:latin typeface="Arial" pitchFamily="34" charset="0"/>
              </a:rPr>
              <a:t>PAZIENTE IDEALE</a:t>
            </a:r>
            <a:endParaRPr lang="it-IT" sz="28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CasellaDiTesto 1"/>
          <p:cNvSpPr txBox="1">
            <a:spLocks noChangeArrowheads="1"/>
          </p:cNvSpPr>
          <p:nvPr/>
        </p:nvSpPr>
        <p:spPr bwMode="auto">
          <a:xfrm>
            <a:off x="381000" y="4191000"/>
            <a:ext cx="5181600" cy="175432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54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INTOLLERANZA &amp; AGITAZIONE</a:t>
            </a:r>
            <a:endParaRPr lang="it-IT" sz="5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381000" y="0"/>
            <a:ext cx="6775450" cy="120015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4000" b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Causes of poor NIV compliance</a:t>
            </a:r>
          </a:p>
          <a:p>
            <a:pPr algn="ctr">
              <a:defRPr/>
            </a:pPr>
            <a:r>
              <a:rPr lang="en-GB" sz="32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(n.216 pts)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96975"/>
            <a:ext cx="8351838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CasellaDiTesto 4"/>
          <p:cNvSpPr txBox="1">
            <a:spLocks noChangeArrowheads="1"/>
          </p:cNvSpPr>
          <p:nvPr/>
        </p:nvSpPr>
        <p:spPr bwMode="auto">
          <a:xfrm>
            <a:off x="6011863" y="6488113"/>
            <a:ext cx="2609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>
                <a:latin typeface="Calibri" pitchFamily="34" charset="0"/>
                <a:ea typeface="Calibri" pitchFamily="34" charset="0"/>
                <a:cs typeface="Calibri" pitchFamily="34" charset="0"/>
              </a:rPr>
              <a:t>Scala R et al., ERS 2004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88925" y="5516563"/>
            <a:ext cx="8675688" cy="101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 b="1" dirty="0">
                <a:solidFill>
                  <a:srgbClr val="00FFFF"/>
                </a:solidFill>
              </a:rPr>
              <a:t>&gt;90% </a:t>
            </a:r>
            <a:r>
              <a:rPr lang="it-IT" sz="2800" b="1" dirty="0" err="1">
                <a:solidFill>
                  <a:srgbClr val="00FFFF"/>
                </a:solidFill>
              </a:rPr>
              <a:t>of</a:t>
            </a:r>
            <a:r>
              <a:rPr lang="it-IT" sz="2800" b="1" dirty="0">
                <a:solidFill>
                  <a:srgbClr val="00FFFF"/>
                </a:solidFill>
              </a:rPr>
              <a:t>  </a:t>
            </a:r>
            <a:r>
              <a:rPr lang="it-IT" sz="2800" b="1" dirty="0" err="1">
                <a:solidFill>
                  <a:srgbClr val="00FFFF"/>
                </a:solidFill>
              </a:rPr>
              <a:t>poor</a:t>
            </a:r>
            <a:r>
              <a:rPr lang="it-IT" sz="2800" b="1" dirty="0">
                <a:solidFill>
                  <a:srgbClr val="00FFFF"/>
                </a:solidFill>
              </a:rPr>
              <a:t> NIV </a:t>
            </a:r>
            <a:r>
              <a:rPr lang="it-IT" sz="2800" b="1" dirty="0" err="1">
                <a:solidFill>
                  <a:srgbClr val="00FFFF"/>
                </a:solidFill>
              </a:rPr>
              <a:t>compliance</a:t>
            </a:r>
            <a:r>
              <a:rPr lang="it-IT" sz="2800" b="1" dirty="0">
                <a:solidFill>
                  <a:srgbClr val="00FFFF"/>
                </a:solidFill>
              </a:rPr>
              <a:t> are due </a:t>
            </a:r>
            <a:r>
              <a:rPr lang="it-IT" sz="2800" b="1" dirty="0" err="1">
                <a:solidFill>
                  <a:srgbClr val="00FFFF"/>
                </a:solidFill>
              </a:rPr>
              <a:t>to</a:t>
            </a:r>
            <a:r>
              <a:rPr lang="it-IT" sz="2800" b="1" dirty="0">
                <a:solidFill>
                  <a:srgbClr val="00FFFF"/>
                </a:solidFill>
              </a:rPr>
              <a:t> </a:t>
            </a:r>
          </a:p>
          <a:p>
            <a:pPr algn="ctr"/>
            <a:r>
              <a:rPr lang="it-IT" sz="3200" b="1" dirty="0" err="1">
                <a:solidFill>
                  <a:srgbClr val="FFFF00"/>
                </a:solidFill>
              </a:rPr>
              <a:t>problems</a:t>
            </a:r>
            <a:r>
              <a:rPr lang="it-IT" sz="3200" b="1" dirty="0">
                <a:solidFill>
                  <a:srgbClr val="FFFF00"/>
                </a:solidFill>
              </a:rPr>
              <a:t> </a:t>
            </a:r>
            <a:r>
              <a:rPr lang="it-IT" sz="3200" b="1" dirty="0" err="1">
                <a:solidFill>
                  <a:srgbClr val="FFFF00"/>
                </a:solidFill>
              </a:rPr>
              <a:t>with</a:t>
            </a:r>
            <a:r>
              <a:rPr lang="it-IT" sz="3200" b="1" dirty="0">
                <a:solidFill>
                  <a:srgbClr val="FFFF00"/>
                </a:solidFill>
              </a:rPr>
              <a:t> </a:t>
            </a:r>
            <a:r>
              <a:rPr lang="it-IT" sz="3200" b="1" dirty="0" smtClean="0">
                <a:solidFill>
                  <a:srgbClr val="FFFF00"/>
                </a:solidFill>
              </a:rPr>
              <a:t>the MASK</a:t>
            </a:r>
            <a:endParaRPr lang="it-IT" sz="3200" b="1" dirty="0">
              <a:solidFill>
                <a:srgbClr val="FFFF0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324600" y="2514600"/>
            <a:ext cx="2286000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0"/>
            <a:ext cx="2057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"/>
            <a:ext cx="7607300" cy="19812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105401"/>
            <a:ext cx="7262813" cy="1676400"/>
          </a:xfrm>
          <a:prstGeom prst="rect">
            <a:avLst/>
          </a:prstGeom>
          <a:noFill/>
          <a:ln w="63500">
            <a:solidFill>
              <a:schemeClr val="accent5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362200" y="5638800"/>
            <a:ext cx="4724400" cy="6096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65" charset="-128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895600" y="76200"/>
            <a:ext cx="4038600" cy="381000"/>
          </a:xfrm>
          <a:prstGeom prst="rect">
            <a:avLst/>
          </a:prstGeom>
          <a:noFill/>
          <a:ln w="635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65" charset="-128"/>
            </a:endParaRPr>
          </a:p>
        </p:txBody>
      </p:sp>
      <p:pic>
        <p:nvPicPr>
          <p:cNvPr id="225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2286000"/>
            <a:ext cx="3124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209800"/>
            <a:ext cx="2819400" cy="25146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810000"/>
            <a:ext cx="3429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10"/>
          <p:cNvSpPr txBox="1">
            <a:spLocks noChangeArrowheads="1"/>
          </p:cNvSpPr>
          <p:nvPr/>
        </p:nvSpPr>
        <p:spPr bwMode="auto">
          <a:xfrm>
            <a:off x="130175" y="6172200"/>
            <a:ext cx="2003425" cy="581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600" b="1">
                <a:solidFill>
                  <a:schemeClr val="bg2"/>
                </a:solidFill>
              </a:rPr>
              <a:t>Navalesi P et al. </a:t>
            </a:r>
          </a:p>
          <a:p>
            <a:pPr algn="ctr"/>
            <a:r>
              <a:rPr lang="it-IT" sz="1600" b="1">
                <a:solidFill>
                  <a:schemeClr val="bg2"/>
                </a:solidFill>
              </a:rPr>
              <a:t>ICM 2007; 33:74-81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33400"/>
            <a:ext cx="5486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685800"/>
            <a:ext cx="265112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1168400" y="654050"/>
            <a:ext cx="1803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chemeClr val="bg2"/>
                </a:solidFill>
              </a:rPr>
              <a:t>Antonelli M et al.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u="sng">
                <a:solidFill>
                  <a:srgbClr val="FF0000"/>
                </a:solidFill>
              </a:rPr>
              <a:t>HELMET</a:t>
            </a:r>
            <a:r>
              <a:rPr lang="en-US" sz="3200" b="1">
                <a:solidFill>
                  <a:srgbClr val="FFFF00"/>
                </a:solidFill>
              </a:rPr>
              <a:t> vs MASK in </a:t>
            </a:r>
            <a:r>
              <a:rPr lang="en-US" sz="3200" b="1" u="sng">
                <a:solidFill>
                  <a:srgbClr val="FFFF00"/>
                </a:solidFill>
              </a:rPr>
              <a:t>HYPERCAPNIC ARF</a:t>
            </a:r>
          </a:p>
        </p:txBody>
      </p:sp>
      <p:sp>
        <p:nvSpPr>
          <p:cNvPr id="46088" name="Oval 9"/>
          <p:cNvSpPr>
            <a:spLocks noChangeArrowheads="1"/>
          </p:cNvSpPr>
          <p:nvPr/>
        </p:nvSpPr>
        <p:spPr bwMode="auto">
          <a:xfrm>
            <a:off x="3733800" y="4267200"/>
            <a:ext cx="1295400" cy="11430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486400" y="4343400"/>
            <a:ext cx="3657600" cy="200025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>
              <a:defRPr/>
            </a:pPr>
            <a:r>
              <a:rPr lang="it-IT" sz="2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Drawbacks</a:t>
            </a:r>
            <a:r>
              <a:rPr lang="it-IT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:</a:t>
            </a:r>
          </a:p>
          <a:p>
            <a:pPr defTabSz="762000"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it-IT" sz="2000" b="1" dirty="0" err="1">
                <a:latin typeface="Arial" charset="0"/>
                <a:cs typeface="Arial" charset="0"/>
              </a:rPr>
              <a:t>Ventilation</a:t>
            </a:r>
            <a:r>
              <a:rPr lang="it-IT" sz="2000" b="1" dirty="0">
                <a:latin typeface="Arial" charset="0"/>
                <a:cs typeface="Arial" charset="0"/>
              </a:rPr>
              <a:t> </a:t>
            </a:r>
            <a:r>
              <a:rPr lang="it-IT" sz="2000" b="1" dirty="0" err="1">
                <a:latin typeface="Arial" charset="0"/>
                <a:cs typeface="Arial" charset="0"/>
              </a:rPr>
              <a:t>monitoring</a:t>
            </a:r>
            <a:endParaRPr lang="it-IT" sz="2000" b="1" dirty="0">
              <a:latin typeface="Arial" charset="0"/>
              <a:cs typeface="Arial" charset="0"/>
            </a:endParaRPr>
          </a:p>
          <a:p>
            <a:pPr defTabSz="762000"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it-IT" sz="2000" b="1" dirty="0">
                <a:latin typeface="Arial" charset="0"/>
                <a:cs typeface="Arial" charset="0"/>
              </a:rPr>
              <a:t>CO2 wash-out</a:t>
            </a:r>
          </a:p>
          <a:p>
            <a:pPr defTabSz="762000"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it-IT" sz="2000" b="1" dirty="0" err="1">
                <a:latin typeface="Arial" charset="0"/>
                <a:cs typeface="Arial" charset="0"/>
              </a:rPr>
              <a:t>Pt-vent</a:t>
            </a:r>
            <a:r>
              <a:rPr lang="it-IT" sz="2000" b="1" dirty="0">
                <a:latin typeface="Arial" charset="0"/>
                <a:cs typeface="Arial" charset="0"/>
              </a:rPr>
              <a:t>. </a:t>
            </a:r>
            <a:r>
              <a:rPr lang="it-IT" sz="2000" b="1" dirty="0" err="1">
                <a:latin typeface="Arial" charset="0"/>
                <a:cs typeface="Arial" charset="0"/>
              </a:rPr>
              <a:t>dyssynchronies</a:t>
            </a:r>
            <a:endParaRPr lang="it-IT" sz="2000" b="1" dirty="0">
              <a:latin typeface="Arial" charset="0"/>
              <a:cs typeface="Arial" charset="0"/>
            </a:endParaRPr>
          </a:p>
          <a:p>
            <a:pPr defTabSz="762000"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it-IT" sz="2000" b="1" dirty="0" err="1">
                <a:latin typeface="Arial" charset="0"/>
                <a:cs typeface="Arial" charset="0"/>
              </a:rPr>
              <a:t>Proper</a:t>
            </a:r>
            <a:r>
              <a:rPr lang="it-IT" sz="2000" b="1" dirty="0">
                <a:latin typeface="Arial" charset="0"/>
                <a:cs typeface="Arial" charset="0"/>
              </a:rPr>
              <a:t> </a:t>
            </a:r>
            <a:r>
              <a:rPr lang="it-IT" sz="2000" b="1" dirty="0" err="1">
                <a:latin typeface="Arial" charset="0"/>
                <a:cs typeface="Arial" charset="0"/>
              </a:rPr>
              <a:t>ventilator</a:t>
            </a:r>
            <a:endParaRPr lang="it-IT" sz="2000" b="1" dirty="0">
              <a:latin typeface="Arial" charset="0"/>
              <a:cs typeface="Arial" charset="0"/>
            </a:endParaRPr>
          </a:p>
          <a:p>
            <a:pPr defTabSz="762000"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it-IT" sz="2000" b="1" dirty="0">
                <a:latin typeface="Arial" charset="0"/>
                <a:cs typeface="Arial" charset="0"/>
              </a:rPr>
              <a:t> </a:t>
            </a:r>
            <a:r>
              <a:rPr lang="it-IT" sz="2000" b="1" dirty="0" err="1">
                <a:latin typeface="Arial" charset="0"/>
                <a:cs typeface="Arial" charset="0"/>
              </a:rPr>
              <a:t>Axillary</a:t>
            </a:r>
            <a:r>
              <a:rPr lang="it-IT" sz="2000" b="1" dirty="0">
                <a:latin typeface="Arial" charset="0"/>
                <a:cs typeface="Arial" charset="0"/>
              </a:rPr>
              <a:t> VDT</a:t>
            </a:r>
          </a:p>
        </p:txBody>
      </p:sp>
      <p:pic>
        <p:nvPicPr>
          <p:cNvPr id="46090" name="Picture 2" descr="07011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600200"/>
            <a:ext cx="1143000" cy="838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609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2743200"/>
            <a:ext cx="1219200" cy="762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609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838200"/>
            <a:ext cx="29718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057400"/>
            <a:ext cx="3756025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3505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5716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29025" y="1520825"/>
            <a:ext cx="3914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CasellaDiTesto 6"/>
          <p:cNvSpPr txBox="1">
            <a:spLocks noChangeArrowheads="1"/>
          </p:cNvSpPr>
          <p:nvPr/>
        </p:nvSpPr>
        <p:spPr bwMode="auto">
          <a:xfrm>
            <a:off x="6446838" y="2133600"/>
            <a:ext cx="1020762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FF0000"/>
                </a:solidFill>
              </a:rPr>
              <a:t>NEW</a:t>
            </a: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3397250" y="5638800"/>
            <a:ext cx="5746750" cy="830263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400" b="1">
                <a:solidFill>
                  <a:schemeClr val="bg1"/>
                </a:solidFill>
              </a:rPr>
              <a:t>BETTER PT-VENTILATOR SYNCRONY</a:t>
            </a:r>
          </a:p>
          <a:p>
            <a:pPr algn="ctr"/>
            <a:r>
              <a:rPr lang="it-IT" sz="2400" b="1">
                <a:solidFill>
                  <a:schemeClr val="bg1"/>
                </a:solidFill>
              </a:rPr>
              <a:t>GREATER COMFORT</a:t>
            </a:r>
          </a:p>
        </p:txBody>
      </p:sp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733107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72771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CasellaDiTesto 2"/>
          <p:cNvSpPr txBox="1">
            <a:spLocks noChangeArrowheads="1"/>
          </p:cNvSpPr>
          <p:nvPr/>
        </p:nvSpPr>
        <p:spPr bwMode="auto">
          <a:xfrm>
            <a:off x="323850" y="1123950"/>
            <a:ext cx="8496300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b="1">
                <a:solidFill>
                  <a:srgbClr val="C00000"/>
                </a:solidFill>
              </a:rPr>
              <a:t>PISANI L. et al.                      </a:t>
            </a:r>
            <a:r>
              <a:rPr lang="pt-BR" sz="2000" b="1">
                <a:solidFill>
                  <a:srgbClr val="C00000"/>
                </a:solidFill>
              </a:rPr>
              <a:t>Eur Respir J.       2015 Mar;45(3):691-9</a:t>
            </a:r>
            <a:endParaRPr lang="it-IT" sz="2000" b="1">
              <a:solidFill>
                <a:srgbClr val="C00000"/>
              </a:solidFill>
            </a:endParaRPr>
          </a:p>
        </p:txBody>
      </p:sp>
      <p:pic>
        <p:nvPicPr>
          <p:cNvPr id="4813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1052513"/>
            <a:ext cx="34559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4575" y="44451"/>
            <a:ext cx="1749425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4"/>
          <p:cNvSpPr txBox="1">
            <a:spLocks noChangeArrowheads="1"/>
          </p:cNvSpPr>
          <p:nvPr/>
        </p:nvSpPr>
        <p:spPr bwMode="auto">
          <a:xfrm>
            <a:off x="1295400" y="2133600"/>
            <a:ext cx="69135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600" b="1" dirty="0" err="1">
                <a:solidFill>
                  <a:srgbClr val="FFFF00"/>
                </a:solidFill>
              </a:rPr>
              <a:t>Similar</a:t>
            </a:r>
            <a:r>
              <a:rPr lang="it-IT" sz="3600" b="1" dirty="0">
                <a:solidFill>
                  <a:srgbClr val="FFFF00"/>
                </a:solidFill>
              </a:rPr>
              <a:t> </a:t>
            </a:r>
            <a:r>
              <a:rPr lang="it-IT" sz="3600" b="1" dirty="0" err="1">
                <a:solidFill>
                  <a:srgbClr val="FFFF00"/>
                </a:solidFill>
              </a:rPr>
              <a:t>effects</a:t>
            </a:r>
            <a:r>
              <a:rPr lang="it-IT" sz="3600" b="1" dirty="0">
                <a:solidFill>
                  <a:srgbClr val="FFFF00"/>
                </a:solidFill>
              </a:rPr>
              <a:t> on </a:t>
            </a:r>
            <a:r>
              <a:rPr lang="it-IT" sz="3600" b="1" dirty="0">
                <a:solidFill>
                  <a:srgbClr val="00FF00"/>
                </a:solidFill>
              </a:rPr>
              <a:t>ABG</a:t>
            </a:r>
            <a:r>
              <a:rPr lang="it-IT" sz="3600" b="1" dirty="0">
                <a:solidFill>
                  <a:srgbClr val="FFFF00"/>
                </a:solidFill>
              </a:rPr>
              <a:t> and </a:t>
            </a:r>
            <a:r>
              <a:rPr lang="it-IT" sz="3600" b="1" dirty="0">
                <a:solidFill>
                  <a:srgbClr val="00FF00"/>
                </a:solidFill>
              </a:rPr>
              <a:t>RR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2895600"/>
            <a:ext cx="8077200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ccia curva 7"/>
          <p:cNvSpPr/>
          <p:nvPr/>
        </p:nvSpPr>
        <p:spPr>
          <a:xfrm>
            <a:off x="1752600" y="685800"/>
            <a:ext cx="1752600" cy="13716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Freccia curva 8"/>
          <p:cNvSpPr/>
          <p:nvPr/>
        </p:nvSpPr>
        <p:spPr>
          <a:xfrm rot="5400000">
            <a:off x="6477000" y="609600"/>
            <a:ext cx="1447800" cy="16002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Freccia curva 9"/>
          <p:cNvSpPr/>
          <p:nvPr/>
        </p:nvSpPr>
        <p:spPr>
          <a:xfrm rot="10800000">
            <a:off x="6248400" y="4724400"/>
            <a:ext cx="1752600" cy="13716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Freccia curva 10"/>
          <p:cNvSpPr/>
          <p:nvPr/>
        </p:nvSpPr>
        <p:spPr>
          <a:xfrm rot="16200000">
            <a:off x="1943100" y="4533900"/>
            <a:ext cx="1600200" cy="15240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CasellaDiTesto 1"/>
          <p:cNvSpPr txBox="1">
            <a:spLocks noChangeArrowheads="1"/>
          </p:cNvSpPr>
          <p:nvPr/>
        </p:nvSpPr>
        <p:spPr bwMode="auto">
          <a:xfrm>
            <a:off x="4114800" y="5943600"/>
            <a:ext cx="4648200" cy="76944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…..altre strategie?</a:t>
            </a:r>
            <a:endParaRPr lang="it-IT" sz="4400" b="1" dirty="0">
              <a:solidFill>
                <a:srgbClr val="FFFF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Text Box 13"/>
          <p:cNvSpPr txBox="1">
            <a:spLocks noChangeArrowheads="1"/>
          </p:cNvSpPr>
          <p:nvPr/>
        </p:nvSpPr>
        <p:spPr bwMode="auto">
          <a:xfrm>
            <a:off x="762000" y="228600"/>
            <a:ext cx="3636963" cy="1631216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ASINCRONIA</a:t>
            </a:r>
          </a:p>
          <a:p>
            <a:pPr algn="ctr"/>
            <a:r>
              <a:rPr lang="it-IT" sz="3200" b="1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PAZ-VENTILATORE</a:t>
            </a:r>
          </a:p>
          <a:p>
            <a:pPr algn="ctr"/>
            <a:r>
              <a:rPr lang="it-IT" sz="3600" b="1" u="sng" dirty="0" smtClean="0">
                <a:solidFill>
                  <a:srgbClr val="00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Cosa Fare?</a:t>
            </a:r>
            <a:endParaRPr lang="it-IT" sz="3600" b="1" u="sng" dirty="0">
              <a:solidFill>
                <a:srgbClr val="00FF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90800"/>
            <a:ext cx="4953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ttangolo 11"/>
          <p:cNvSpPr/>
          <p:nvPr/>
        </p:nvSpPr>
        <p:spPr>
          <a:xfrm>
            <a:off x="0" y="5105400"/>
            <a:ext cx="5029200" cy="1295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0"/>
            <a:ext cx="3032125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429000"/>
            <a:ext cx="4114800" cy="3146425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80920" cy="1440160"/>
          </a:xfrm>
          <a:solidFill>
            <a:schemeClr val="bg2">
              <a:lumMod val="75000"/>
              <a:alpha val="42000"/>
            </a:schemeClr>
          </a:solidFill>
        </p:spPr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  <a:effectLst/>
                <a:latin typeface="+mn-lt"/>
              </a:rPr>
              <a:t>NESSUN CONFLITTO </a:t>
            </a:r>
            <a:r>
              <a:rPr lang="it-IT" b="1" dirty="0" err="1" smtClean="0">
                <a:solidFill>
                  <a:srgbClr val="FFFF00"/>
                </a:solidFill>
                <a:effectLst/>
                <a:latin typeface="+mn-lt"/>
              </a:rPr>
              <a:t>DI</a:t>
            </a:r>
            <a:r>
              <a:rPr lang="it-IT" b="1" dirty="0" smtClean="0">
                <a:solidFill>
                  <a:srgbClr val="FFFF00"/>
                </a:solidFill>
                <a:effectLst/>
                <a:latin typeface="+mn-lt"/>
              </a:rPr>
              <a:t> INTERESSE</a:t>
            </a:r>
            <a:endParaRPr lang="it-IT" b="1" dirty="0">
              <a:solidFill>
                <a:srgbClr val="FFFF00"/>
              </a:solidFill>
              <a:effectLst/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9056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CasellaDiTesto 2"/>
          <p:cNvSpPr txBox="1">
            <a:spLocks noChangeArrowheads="1"/>
          </p:cNvSpPr>
          <p:nvPr/>
        </p:nvSpPr>
        <p:spPr bwMode="auto">
          <a:xfrm>
            <a:off x="228600" y="152400"/>
            <a:ext cx="55675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FF00"/>
                </a:solidFill>
              </a:rPr>
              <a:t>ANALGO-SEDAZIONE</a:t>
            </a:r>
          </a:p>
          <a:p>
            <a:pPr algn="ctr"/>
            <a:r>
              <a:rPr lang="it-IT" sz="4000" b="1" dirty="0" smtClean="0">
                <a:solidFill>
                  <a:srgbClr val="FFFF00"/>
                </a:solidFill>
              </a:rPr>
              <a:t> </a:t>
            </a:r>
            <a:r>
              <a:rPr lang="it-IT" sz="4000" b="1" dirty="0">
                <a:solidFill>
                  <a:srgbClr val="FFFF00"/>
                </a:solidFill>
              </a:rPr>
              <a:t>in </a:t>
            </a:r>
            <a:r>
              <a:rPr lang="it-IT" sz="4000" b="1" dirty="0" smtClean="0">
                <a:solidFill>
                  <a:srgbClr val="FFFF00"/>
                </a:solidFill>
              </a:rPr>
              <a:t>NIV?</a:t>
            </a:r>
            <a:endParaRPr lang="it-IT" sz="4000" b="1" dirty="0">
              <a:solidFill>
                <a:srgbClr val="FFFF00"/>
              </a:solidFill>
            </a:endParaRPr>
          </a:p>
        </p:txBody>
      </p:sp>
      <p:sp>
        <p:nvSpPr>
          <p:cNvPr id="57348" name="CasellaDiTesto 5"/>
          <p:cNvSpPr txBox="1">
            <a:spLocks noChangeArrowheads="1"/>
          </p:cNvSpPr>
          <p:nvPr/>
        </p:nvSpPr>
        <p:spPr bwMode="auto">
          <a:xfrm>
            <a:off x="4305300" y="6457950"/>
            <a:ext cx="4838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srgbClr val="FFFF00"/>
                </a:solidFill>
              </a:rPr>
              <a:t>Hilbert</a:t>
            </a:r>
            <a:r>
              <a:rPr lang="it-IT" sz="2000" b="1" dirty="0">
                <a:solidFill>
                  <a:srgbClr val="FFFF00"/>
                </a:solidFill>
              </a:rPr>
              <a:t> J </a:t>
            </a:r>
            <a:r>
              <a:rPr lang="it-IT" sz="2000" b="1" dirty="0" err="1">
                <a:solidFill>
                  <a:srgbClr val="FFFF00"/>
                </a:solidFill>
              </a:rPr>
              <a:t>et</a:t>
            </a:r>
            <a:r>
              <a:rPr lang="it-IT" sz="2000" b="1" dirty="0">
                <a:solidFill>
                  <a:srgbClr val="FFFF00"/>
                </a:solidFill>
              </a:rPr>
              <a:t> al Intensive Care </a:t>
            </a:r>
            <a:r>
              <a:rPr lang="it-IT" sz="2000" b="1" dirty="0" err="1">
                <a:solidFill>
                  <a:srgbClr val="FFFF00"/>
                </a:solidFill>
              </a:rPr>
              <a:t>Med</a:t>
            </a:r>
            <a:r>
              <a:rPr lang="it-IT" sz="2000" b="1" dirty="0">
                <a:solidFill>
                  <a:srgbClr val="FFFF00"/>
                </a:solidFill>
              </a:rPr>
              <a:t> 2015</a:t>
            </a: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5300" y="2541056"/>
            <a:ext cx="10287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t0.gstatic.com/images?q=tbn:ANd9GcTtX4vVyZ75s_6ClRfUD7At99e3jkZ0MUdnNlSuDLaQcP5GXA776Q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52400"/>
            <a:ext cx="2895600" cy="144780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 rot="19133897">
            <a:off x="41648" y="2635395"/>
            <a:ext cx="7181774" cy="2123658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FF00"/>
                </a:solidFill>
              </a:rPr>
              <a:t>CAUTION</a:t>
            </a:r>
          </a:p>
          <a:p>
            <a:r>
              <a:rPr lang="it-IT" sz="4400" b="1" i="1" dirty="0" err="1" smtClean="0">
                <a:solidFill>
                  <a:srgbClr val="FFFF00"/>
                </a:solidFill>
              </a:rPr>
              <a:t>Use</a:t>
            </a:r>
            <a:r>
              <a:rPr lang="it-IT" sz="4400" b="1" i="1" dirty="0" smtClean="0">
                <a:solidFill>
                  <a:srgbClr val="FFFF00"/>
                </a:solidFill>
              </a:rPr>
              <a:t> </a:t>
            </a:r>
            <a:r>
              <a:rPr lang="it-IT" sz="4400" b="1" i="1" dirty="0" err="1" smtClean="0">
                <a:solidFill>
                  <a:srgbClr val="FFFF00"/>
                </a:solidFill>
              </a:rPr>
              <a:t>only</a:t>
            </a:r>
            <a:r>
              <a:rPr lang="it-IT" sz="4400" b="1" i="1" dirty="0" smtClean="0">
                <a:solidFill>
                  <a:srgbClr val="FFFF00"/>
                </a:solidFill>
              </a:rPr>
              <a:t> </a:t>
            </a:r>
            <a:r>
              <a:rPr lang="it-IT" sz="4400" b="1" i="1" dirty="0" err="1" smtClean="0">
                <a:solidFill>
                  <a:srgbClr val="FFFF00"/>
                </a:solidFill>
              </a:rPr>
              <a:t>if</a:t>
            </a:r>
            <a:r>
              <a:rPr lang="it-IT" sz="4400" b="1" i="1" dirty="0" smtClean="0">
                <a:solidFill>
                  <a:srgbClr val="FFFF00"/>
                </a:solidFill>
              </a:rPr>
              <a:t> </a:t>
            </a:r>
            <a:r>
              <a:rPr lang="it-IT" sz="4400" b="1" i="1" dirty="0" err="1" smtClean="0">
                <a:solidFill>
                  <a:srgbClr val="FFFF00"/>
                </a:solidFill>
              </a:rPr>
              <a:t>you</a:t>
            </a:r>
            <a:r>
              <a:rPr lang="it-IT" sz="4400" b="1" i="1" dirty="0" smtClean="0">
                <a:solidFill>
                  <a:srgbClr val="FFFF00"/>
                </a:solidFill>
              </a:rPr>
              <a:t> are </a:t>
            </a:r>
            <a:r>
              <a:rPr lang="it-IT" sz="4400" b="1" i="1" dirty="0" err="1" smtClean="0">
                <a:solidFill>
                  <a:srgbClr val="FFFF00"/>
                </a:solidFill>
              </a:rPr>
              <a:t>able</a:t>
            </a:r>
            <a:r>
              <a:rPr lang="it-IT" sz="4400" b="1" i="1" dirty="0" smtClean="0">
                <a:solidFill>
                  <a:srgbClr val="FFFF00"/>
                </a:solidFill>
              </a:rPr>
              <a:t> </a:t>
            </a:r>
            <a:r>
              <a:rPr lang="it-IT" sz="4400" b="1" i="1" dirty="0" err="1" smtClean="0">
                <a:solidFill>
                  <a:srgbClr val="FFFF00"/>
                </a:solidFill>
              </a:rPr>
              <a:t>to</a:t>
            </a:r>
            <a:endParaRPr lang="it-IT" sz="4400" b="1" i="1" dirty="0" smtClean="0">
              <a:solidFill>
                <a:srgbClr val="FFFF00"/>
              </a:solidFill>
            </a:endParaRPr>
          </a:p>
          <a:p>
            <a:r>
              <a:rPr lang="it-IT" sz="4400" b="1" i="1" dirty="0" err="1" smtClean="0">
                <a:solidFill>
                  <a:srgbClr val="FFFF00"/>
                </a:solidFill>
              </a:rPr>
              <a:t>manage</a:t>
            </a:r>
            <a:r>
              <a:rPr lang="it-IT" sz="4400" b="1" i="1" dirty="0" smtClean="0">
                <a:solidFill>
                  <a:srgbClr val="FFFF00"/>
                </a:solidFill>
              </a:rPr>
              <a:t> </a:t>
            </a:r>
            <a:r>
              <a:rPr lang="it-IT" sz="4400" b="1" i="1" dirty="0" err="1" smtClean="0">
                <a:solidFill>
                  <a:srgbClr val="FFFF00"/>
                </a:solidFill>
              </a:rPr>
              <a:t>airways</a:t>
            </a:r>
            <a:endParaRPr lang="it-IT" sz="4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affaele\Desktop\FOTO\photo i phone 6 agosto 2013\TERNI CASCATA MARMORE\IMG_12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10"/>
          <p:cNvSpPr txBox="1">
            <a:spLocks noChangeArrowheads="1"/>
          </p:cNvSpPr>
          <p:nvPr/>
        </p:nvSpPr>
        <p:spPr bwMode="auto">
          <a:xfrm>
            <a:off x="990600" y="838200"/>
            <a:ext cx="4572000" cy="10156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60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IPOSSIEMIA</a:t>
            </a:r>
            <a:endParaRPr lang="it-IT" sz="60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 cstate="print">
            <a:lum bright="-2000" contrast="30000"/>
          </a:blip>
          <a:srcRect/>
          <a:stretch>
            <a:fillRect/>
          </a:stretch>
        </p:blipFill>
        <p:spPr bwMode="auto">
          <a:xfrm>
            <a:off x="395288" y="1196975"/>
            <a:ext cx="8424862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0" y="0"/>
            <a:ext cx="6300788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4075"/>
              </a:lnSpc>
            </a:pPr>
            <a:r>
              <a:rPr lang="en-US" sz="3400" b="1">
                <a:solidFill>
                  <a:srgbClr val="FFFF00"/>
                </a:solidFill>
                <a:sym typeface="Symbol" pitchFamily="18" charset="2"/>
              </a:rPr>
              <a:t>HYPOXEMIC ARF: the </a:t>
            </a:r>
          </a:p>
          <a:p>
            <a:pPr algn="ctr">
              <a:lnSpc>
                <a:spcPts val="4075"/>
              </a:lnSpc>
            </a:pPr>
            <a:r>
              <a:rPr lang="en-US" sz="3400" b="1">
                <a:solidFill>
                  <a:srgbClr val="FFFF00"/>
                </a:solidFill>
                <a:sym typeface="Symbol" pitchFamily="18" charset="2"/>
              </a:rPr>
              <a:t>“</a:t>
            </a:r>
            <a:r>
              <a:rPr lang="it-IT" sz="3400" b="1" i="1">
                <a:solidFill>
                  <a:srgbClr val="FFFF00"/>
                </a:solidFill>
              </a:rPr>
              <a:t>ACHILLES HEEL</a:t>
            </a:r>
            <a:r>
              <a:rPr lang="it-IT" sz="3400" b="1">
                <a:solidFill>
                  <a:srgbClr val="FFFF00"/>
                </a:solidFill>
              </a:rPr>
              <a:t>” for NIV</a:t>
            </a:r>
            <a:endParaRPr lang="en-US" sz="3400" b="1">
              <a:solidFill>
                <a:srgbClr val="FFFF00"/>
              </a:solidFill>
              <a:sym typeface="Symbol" pitchFamily="18" charset="2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779838" y="1701800"/>
            <a:ext cx="431800" cy="287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581" name="CasellaDiTesto 4"/>
          <p:cNvSpPr txBox="1">
            <a:spLocks noChangeArrowheads="1"/>
          </p:cNvSpPr>
          <p:nvPr/>
        </p:nvSpPr>
        <p:spPr bwMode="auto">
          <a:xfrm>
            <a:off x="4500563" y="1692275"/>
            <a:ext cx="20145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ETI (NIV FAILURE)</a:t>
            </a:r>
          </a:p>
        </p:txBody>
      </p:sp>
      <p:sp>
        <p:nvSpPr>
          <p:cNvPr id="6" name="Rettangolo 5"/>
          <p:cNvSpPr/>
          <p:nvPr/>
        </p:nvSpPr>
        <p:spPr>
          <a:xfrm>
            <a:off x="3779838" y="2203450"/>
            <a:ext cx="431800" cy="28892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583" name="CasellaDiTesto 6"/>
          <p:cNvSpPr txBox="1">
            <a:spLocks noChangeArrowheads="1"/>
          </p:cNvSpPr>
          <p:nvPr/>
        </p:nvSpPr>
        <p:spPr bwMode="auto">
          <a:xfrm>
            <a:off x="4427538" y="2197100"/>
            <a:ext cx="2940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DEATH (after NIV FAILURE)</a:t>
            </a:r>
          </a:p>
        </p:txBody>
      </p:sp>
      <p:sp>
        <p:nvSpPr>
          <p:cNvPr id="24584" name="CasellaDiTesto 7"/>
          <p:cNvSpPr txBox="1">
            <a:spLocks noChangeArrowheads="1"/>
          </p:cNvSpPr>
          <p:nvPr/>
        </p:nvSpPr>
        <p:spPr bwMode="auto">
          <a:xfrm>
            <a:off x="4067175" y="6457950"/>
            <a:ext cx="4283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FFFF00"/>
                </a:solidFill>
                <a:latin typeface="Calibri" pitchFamily="34" charset="0"/>
              </a:rPr>
              <a:t>Schettino G et al., Crit Care Med 2008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403350" y="1700213"/>
            <a:ext cx="1152525" cy="4176712"/>
          </a:xfrm>
          <a:prstGeom prst="rect">
            <a:avLst/>
          </a:prstGeom>
          <a:solidFill>
            <a:srgbClr val="00FF00">
              <a:alpha val="3411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0"/>
            <a:ext cx="29876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3163" y="685800"/>
            <a:ext cx="6797675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Connettore 2 3"/>
          <p:cNvCxnSpPr>
            <a:cxnSpLocks noChangeShapeType="1"/>
          </p:cNvCxnSpPr>
          <p:nvPr/>
        </p:nvCxnSpPr>
        <p:spPr bwMode="auto">
          <a:xfrm>
            <a:off x="2587625" y="1484313"/>
            <a:ext cx="4416425" cy="2520950"/>
          </a:xfrm>
          <a:prstGeom prst="straightConnector1">
            <a:avLst/>
          </a:prstGeom>
          <a:noFill/>
          <a:ln w="63500" algn="ctr">
            <a:solidFill>
              <a:srgbClr val="C00000"/>
            </a:solidFill>
            <a:round/>
            <a:headEnd/>
            <a:tailEnd type="arrow" w="med" len="med"/>
          </a:ln>
        </p:spPr>
      </p:cxnSp>
      <p:sp>
        <p:nvSpPr>
          <p:cNvPr id="27652" name="CasellaDiTesto 6"/>
          <p:cNvSpPr txBox="1">
            <a:spLocks noChangeArrowheads="1"/>
          </p:cNvSpPr>
          <p:nvPr/>
        </p:nvSpPr>
        <p:spPr bwMode="auto">
          <a:xfrm>
            <a:off x="5467350" y="6484938"/>
            <a:ext cx="3135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alibri" pitchFamily="34" charset="0"/>
              </a:rPr>
              <a:t>Razlaf P et al., Respir Med 2012</a:t>
            </a:r>
          </a:p>
        </p:txBody>
      </p:sp>
      <p:sp>
        <p:nvSpPr>
          <p:cNvPr id="27653" name="CasellaDiTesto 4"/>
          <p:cNvSpPr txBox="1">
            <a:spLocks noChangeArrowheads="1"/>
          </p:cNvSpPr>
          <p:nvPr/>
        </p:nvSpPr>
        <p:spPr bwMode="auto">
          <a:xfrm>
            <a:off x="-4763" y="147638"/>
            <a:ext cx="9242426" cy="49212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600" b="1">
                <a:solidFill>
                  <a:srgbClr val="FFFF00"/>
                </a:solidFill>
              </a:rPr>
              <a:t>LA  DIFFICOLTA’ AUMENTA CON LA RIDUZIONE DEL P/F 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1295400" y="2971800"/>
            <a:ext cx="65532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800" b="1">
                <a:solidFill>
                  <a:srgbClr val="00FF00"/>
                </a:solidFill>
              </a:rPr>
              <a:t>INIZIAMO PRECOCEEMENTE LA NIV!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8"/>
          <p:cNvGrpSpPr>
            <a:grpSpLocks/>
          </p:cNvGrpSpPr>
          <p:nvPr/>
        </p:nvGrpSpPr>
        <p:grpSpPr bwMode="auto">
          <a:xfrm>
            <a:off x="1308100" y="0"/>
            <a:ext cx="7105650" cy="1916113"/>
            <a:chOff x="921" y="180"/>
            <a:chExt cx="4638" cy="1200"/>
          </a:xfrm>
        </p:grpSpPr>
        <p:pic>
          <p:nvPicPr>
            <p:cNvPr id="29703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contrast="22000"/>
            </a:blip>
            <a:srcRect/>
            <a:stretch>
              <a:fillRect/>
            </a:stretch>
          </p:blipFill>
          <p:spPr bwMode="auto">
            <a:xfrm>
              <a:off x="921" y="180"/>
              <a:ext cx="4638" cy="1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29704" name="Text Box 7"/>
            <p:cNvSpPr txBox="1">
              <a:spLocks noChangeArrowheads="1"/>
            </p:cNvSpPr>
            <p:nvPr/>
          </p:nvSpPr>
          <p:spPr bwMode="auto">
            <a:xfrm>
              <a:off x="3395" y="659"/>
              <a:ext cx="203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762000"/>
              <a:r>
                <a:rPr lang="it-IT">
                  <a:solidFill>
                    <a:schemeClr val="bg1"/>
                  </a:solidFill>
                </a:rPr>
                <a:t>Antonelli M. et al. CCM 2007</a:t>
              </a:r>
            </a:p>
          </p:txBody>
        </p:sp>
      </p:grp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 cstate="print">
            <a:lum contrast="14000"/>
          </a:blip>
          <a:srcRect/>
          <a:stretch>
            <a:fillRect/>
          </a:stretch>
        </p:blipFill>
        <p:spPr bwMode="auto">
          <a:xfrm>
            <a:off x="2203450" y="1989138"/>
            <a:ext cx="6400800" cy="48688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1924" name="CasellaDiTesto 14"/>
          <p:cNvSpPr txBox="1">
            <a:spLocks noChangeArrowheads="1"/>
          </p:cNvSpPr>
          <p:nvPr/>
        </p:nvSpPr>
        <p:spPr bwMode="auto">
          <a:xfrm>
            <a:off x="608013" y="1268413"/>
            <a:ext cx="8435975" cy="646112"/>
          </a:xfrm>
          <a:prstGeom prst="rect">
            <a:avLst/>
          </a:prstGeom>
          <a:solidFill>
            <a:schemeClr val="accent5">
              <a:lumMod val="2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600" b="1" dirty="0">
                <a:solidFill>
                  <a:srgbClr val="FFFF00"/>
                </a:solidFill>
                <a:latin typeface="Calibri" pitchFamily="34" charset="0"/>
              </a:rPr>
              <a:t>Ma..NON GUARDIAMO SOLO IL POLMONE!</a:t>
            </a:r>
          </a:p>
        </p:txBody>
      </p:sp>
      <p:pic>
        <p:nvPicPr>
          <p:cNvPr id="4097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5951538"/>
            <a:ext cx="8389938" cy="790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0971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0013" y="3789363"/>
            <a:ext cx="8669338" cy="1009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0"/>
            <a:ext cx="52578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0"/>
            <a:ext cx="21240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4663" y="1052513"/>
            <a:ext cx="284797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1412875"/>
            <a:ext cx="8964612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707063" y="6092825"/>
            <a:ext cx="2835275" cy="523875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800" b="1">
                <a:solidFill>
                  <a:schemeClr val="bg1"/>
                </a:solidFill>
                <a:cs typeface="Times New Roman" pitchFamily="18" charset="0"/>
              </a:rPr>
              <a:t>↑</a:t>
            </a:r>
            <a:r>
              <a:rPr lang="it-IT" sz="2800" b="1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sz="2400" b="1">
                <a:solidFill>
                  <a:srgbClr val="FF0000"/>
                </a:solidFill>
              </a:rPr>
              <a:t>RISK OF DEATH</a:t>
            </a:r>
          </a:p>
        </p:txBody>
      </p:sp>
      <p:sp>
        <p:nvSpPr>
          <p:cNvPr id="381959" name="Rectangle 7"/>
          <p:cNvSpPr>
            <a:spLocks noChangeArrowheads="1"/>
          </p:cNvSpPr>
          <p:nvPr/>
        </p:nvSpPr>
        <p:spPr bwMode="auto">
          <a:xfrm>
            <a:off x="5219700" y="2565400"/>
            <a:ext cx="1728788" cy="431800"/>
          </a:xfrm>
          <a:prstGeom prst="rect">
            <a:avLst/>
          </a:prstGeom>
          <a:solidFill>
            <a:schemeClr val="bg2">
              <a:alpha val="4196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81960" name="Text Box 8"/>
          <p:cNvSpPr txBox="1">
            <a:spLocks noChangeArrowheads="1"/>
          </p:cNvSpPr>
          <p:nvPr/>
        </p:nvSpPr>
        <p:spPr bwMode="auto">
          <a:xfrm>
            <a:off x="1476375" y="4508500"/>
            <a:ext cx="6911975" cy="1384300"/>
          </a:xfrm>
          <a:prstGeom prst="rect">
            <a:avLst/>
          </a:prstGeom>
          <a:solidFill>
            <a:schemeClr val="bg1"/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 b="1">
                <a:solidFill>
                  <a:srgbClr val="FFFF00"/>
                </a:solidFill>
              </a:rPr>
              <a:t>SE IL NOSTRO PAZIENTE </a:t>
            </a:r>
          </a:p>
          <a:p>
            <a:pPr algn="ctr"/>
            <a:r>
              <a:rPr lang="it-IT" sz="2800" b="1" i="1">
                <a:solidFill>
                  <a:srgbClr val="FFFF00"/>
                </a:solidFill>
              </a:rPr>
              <a:t>NON MIGLIORA RAPIDAMENTE</a:t>
            </a:r>
          </a:p>
          <a:p>
            <a:pPr algn="ctr"/>
            <a:r>
              <a:rPr lang="it-IT" sz="2800" b="1" u="sng">
                <a:solidFill>
                  <a:srgbClr val="FFFF00"/>
                </a:solidFill>
              </a:rPr>
              <a:t>PASSIAMO ALL’ETI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7019925" y="2565400"/>
            <a:ext cx="993775" cy="3460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/>
              <a:t>De novo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5219700" y="3068638"/>
            <a:ext cx="2089150" cy="346075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>
                <a:solidFill>
                  <a:schemeClr val="bg1"/>
                </a:solidFill>
              </a:rPr>
              <a:t>Acute-on-chronic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81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959" grpId="0" animBg="1"/>
      <p:bldP spid="38196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4" descr="Risultati immagini per high flow nasal cannula oxygen deliv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3555" name="AutoShape 6" descr="data:image/jpeg;base64,/9j/4AAQSkZJRgABAQAAAQABAAD/2wCEAAkGBxQTEhQUEhQUFRQVFRYXFBQWFRgXFRQUFxQXFhQUFBQYHSggGB0lHBQUITEhJSkrLi4uFx8zODMsNygtLisBCgoKDg0OGhAQGiwkHyQsLCwtLSwsLCwsLCwsLCwsLCwsLCwsLCwsLCwsLCwsLCwsLCwsLCwsLCwsLCwsLCwsLP/AABEIAMEBBQMBIgACEQEDEQH/xAAbAAABBQEBAAAAAAAAAAAAAAAFAAECAwQGB//EAEYQAAEDAQQGBggEBAQGAwEAAAEAAgMRBBIhMQVBUWFxgQYTIjKR0VJTYqGxweHwQmNykiMzgqIUFZPxBzRDVHOyg8LiJP/EABkBAAMBAQEAAAAAAAAAAAAAAAECAwAEBf/EACoRAAICAwABAgYBBQEAAAAAAAABAhEDITESBEETIjIzUYGxYZHR4fBC/9oADAMBAAIRAxEAPwDsk6YJ1ynYJNosfxbQ3bGD7k6osFuhbPKTNGCI7r2lwq30SdmxPDpPJwvTpmmoqMjknCUoOtVmyWVarJkVhJcLStVkWYrRZVSJKfA5ZkN0m3tolZVh0q3tBO+EhQ5bOVVOvtavRTWfLyVld7vDBEBRf9p/JqkHe1L+1Kp2yeCeu+XwQGQq75fBKm6ZPXfN4fRNX/zeH0WGGuD0ZvFIx+xL4lP/AK3h9ExA/O8PosYXV/lyfuPmn6r8p/7j5pUGyb3+SV0bJvf5LBI9V+Uf3fVN1X5R/d9VKjdk3v8AJMQ3ZN7/ACWMR6v8n3jzS6s+pHi3zSIbsm9/kmIbsm9/ksYRjPqW+LfNIRn1TP7Um3a/9UbzWmXBQ7H5vv8AJAxZ1bvVR/2Jrj/VR/2Kusf5vv8AJMTH+b4/RExZdk9XH/YokS+ri8WKsmLbJ4/RVl0O2Xx+ixi+kvoReLEllLodsv7h5JLGoD1STIZp62TRNjMEYkJlY14JpRhrVwNdtPFQOl6CoXh8+mpYbdLO2l9s8rXA917L7muY4awQF7VFaR+MOadbQA6nMGi5W09AbHaJnyGW0NEjy5zW9XdvE9qhIJzqqQ0RyNPR3Nkscd4SgOA6sAMD3BmLQahoddywyUbWKPdxROOyhjWsaSQ1rWhxzIaKAmmsrBpBvbPAfBafAY3szLVY9ayrTYszwU0Ulw0FXWXNVOVlmzVIkpcD1lyWXSoyWmyZKrSgwCd8JFVmGHkrqfqVVlyVxbuPiiAzkHZJySp/5lJ0fsv5OTXPZl/csMhv9bw+iVd83h9E9N0yXObw+iAw1fam8PomLx6c37fonv8Aty/t+iRm/NfzasYbrB6cv7fol1o9ZJ4fROLQPXHm1P8A4j84ft+qwSPWj1rvAJutHrj4BW9cfXM/b9Uutd6yPwWMVdcPX/2jzTdd+eP2/VX3n+lEfvgmIf8Akn74LGKmS4/zgd1PqkHu9c39p81MtcMXNiprNRlzCGf5xFW7djJ3Nr76INpdMk3wIX3+ub4HzSvSetZ4FZzama42ftTxTxu7sbDuBHmt5I1F1+T1rPf5Ji+X1kfifJRMQ9QeVfkVAxt/7d/9/miAsvzesi/d/wDlJUFsfqZPF6SJjn1j0owOZQitSORGPyWppWXScjQ264uFcrpocFCt7OiT0BukNtk/wsskfYeAO6cqPANCd1UB6C6Vmfabsj3OaWOwJqKihru+q6rRrRdIzxPeNc8cSc1tsjaEYNHZoaClXbjsVFw5306thBDcsgsVtgc55ugUawE9oVzNcPDxWTSMobHV126Ayt511oF7Ekk6sD4IT0pYTFMBK2IOhe0yGt1oJbVziMcq+KLVgTraCQdXJaLGe0uB/wCF9mZHFKGzRyuL6kxl9KUFAQ9oyN7EeluXeWU9oKTVM6LuJuepWfNKRNBmmRF8D1jOCbSQ7KaxZKy3DsFU9iZmsmXmr3N3DxVFiyWh3LmigGd8efZr/VRR6r2Hcn/VTkaK5M5mhUOq9gcn/VYKFc9mXxql/rDlX5JdX7EnJ9fml/rD3/JAYbrPblHFv0S6/wDOPNiXWe3KOLfol/iPzhzYsEcWj85vNv1VjC92T43f0lRY8nJ8bhr7OK3NOARAzKYZNkR5HyUTA71cR++C2304K1GsHGA+oZyIWa2yMiYXyQ3WtFSQ4fIoxLK1rS5xDWtBLnE0AAxJJOQXJdLdLNoy7iKB1dlaEYHXlwSzfjGx8ac5UjM5hn7cl6GHNsQNHEbXk1p95ITpTSsMbSyBtHUrWpwFQMzmakIdNpuR7i17q4VB2itDXegkALpqO11HOvZ94BXDOd8O6OKlsLWDpi4EMOIdhjqqMB4YldG60skdFcOHaJpngKCtOI968ovnrJD6H1FPiEX0Np1zDdrliTv+wsm0TaR6pZrU5tAXGh17D9gooCNU5HFv1XH6L0u2QUdvpyPkVf8A5mY3gd4EVFcQd2P3knhnrpOWK+HVVP8A3A/afNJVWOUSMDmwscDrACS7E72c5x0EDxmcCCMKIfatEOMhf3gWtFDmKXsfejiSGTPKbtlVhjHgCg0dM3u9ngR8lbamvjbfe8htQK1JxJoMkZBQ3pM2tlfuofBwSKTszgjDNpWNoEcgDw6kgqCdfZdiw0Ic2oNaiiIzWNtoiLXYMkY4EigdR44UqrIeh7Z2wyPc9hEYaW0GouOse0jlo0I6Jou9pgGesDeE75aJRSbpnM9GOjcdia5sb3vDnXjfu1Bo0Gl0D0W+CPQHtDiqwpMOI4qN2dFaCsuShFmrJBgqo806IewdsJWi1DslZbCVslGBVPYmYLCtbvvBZLDrW080UAyy02s5hVXRsjPB1FfK7fTi2qoLgdcR4iiwULqvYP8ATJ9U92mqYcDVR6r2GH9L6J+rp+CUfpfX5oDC6yn45RxZ9E7JicBKCdhYmv0/FM3i2o+Cl13tXqa8vcsEsr90opNesxenD1rAab6cPWcvVUtqDQSSOJNAtZqAOnrdIXh0jLsccj2xsLq3y27dmcwYZh5aDWgDTgTQeddIrTaDM97A57X/APTxOO1lNe5ej6ZsAlaS11Hd5t41F7HXqBqVy02kzETECBQajRxNMSTmcVzZZSvfDuwRj466A9HMfHHWdt15yaSLwHtAZHcqXzta9prjWo5fY8FRpSZxa4gklYdEWi+01xc00NdRUKvZZy/8me3G66fe+8OBq4LLoh+NdvmMPBFtIQB2eAcLt7Yfwg+/xQuwxFgNcxgeNPKqb2ISTTOi0Pay3Gur/f4o3pC0Etj/AKhzoHN+BXIWaamOrUOJqB4n3IjaLdUMFdZPHskVUvHYfI9G6KW26xwOIJDm68xU++vinQjoxO4x4U1D40TLqxtqKOadeTCBSqsoe9u8eKujtLT3gRw8l2y9I2rxu0D49akqLQntEwYy+W3gyri3aG0PyUmsBBLTWmJGRA201qu2NrGRtY731XO4Sg6kinkpLR0Gi9KtlYHsyI2fFa7dpMsZkKmoH1XH9DrRcs2VaXfhT5InbLaZABQCieUq0RjC3/QoCcFRCkFAuGRi3kqGK2A1aOCqaqIj+Q1YCiDskMsBRM5KqJA+yZnithH3VYbO7+I5bieCC4Aplr7fLFZnybX/AL2LRKN3g6iocSNco5BwRCiugOqF39pUhFtYQNrZMBvzTDtYVjcdjmUKhMAMGgAa6aygMhnPJqAXXd5qo1ok40w8VQ56Vsei0yJCRZi9RvpbNRt6xc/0ilrRtaAYk/BFWyLlOk9pcHkDAEeI+6qeV/KX9PH5wC7pE+zPILnPiOd+mBrm0jIUpz919s0jFaG1DXNkBBBoMOJBxGrmg88IeCHcjsrqWaxxObVp/D3HA6jq5fNR89HVKEW7XS6OIgFrszXnvCGzaKe19+JwadYIqCNhCPQzNqOtBLd23VX6LDpfSUUHdcXC7fp6LahrRe9ImoAOw5URhGT+kWbivqIUJjIcNXJB21c0DWTifd8lZL0oiIwa/wAB5obo7SzDJR3ZaXChPwOzNN8HIlbRGWWD0mEJJQDTUB76fZWWKd0sjWMFXHVszryFQsluimdL1bWkOdiNmOZrzXpfQbo02Bt5wBkOZIx5J449EZTOk6N6L6qFrXYnCuGtJGYjQJKySSINtgOqYtBzCaqkCpKTW0dbSfTLJ2HChO7dtC3k1A4fFYLX3m/eta4D2RwXdnblghJ9ObGqytIxdFX/AMFw3Y8Q6hRMIR0Zw65uySUf3VCLBcmR27KwJhOohOpjhKyv7IThU2Tuq4JkSfuFbAUWCDWIowwqyIgB09JD5VW9tq3t51CFW0UkWmJ5pmeYqliwMumnxxaDwKpjtAJAAkaTsOHvUJm1pg0nwK2WWzhg3nPGvIJgoskfdbSpJ1E5rJVScS44cuCuZYSe8abtaHR+GE1JoMVW4eC3zRXMhTadfihdo/hmo/luOI1Md8gUrVDJjPdT5KqqjPOK1rgMB5qh06RsokbInYnggWnSHgg/hyPxRSyWlpc9oILmhpcB+G9lXwXOaUtFC4e0fip5rSL+ninNnPzChoqwFG2vxWA2pwXOjoejeSstpAIo4AjeKqk2lx1IdpG2XRicTkBtTJO9CSkqLpLHFj/CYSNQY2qGk9ohsYbs7IvV1DcVv6O2WVwfgKE1vEnOgBG/Uuu0NoYMN5wBeddMtwVl5cbItxSv3M/RHo91YD5O0844mtK40C7qzMoslniW9gVTme2EIG1CSexnBJMTZzqcKKcFSOsotDSXtpu+K1tFBRXWGBziaaqJWyEsdQ50B8V2ZJJ4Ir8f7OeKrKwZo2NzJZSRRr5CWk5GrRU/EIlbZmNc0Y9shoA9K6XE8KNPiFCWa9AcB/Dmug7rvmT4LA5zXvhwN9r5DXVd6to/+zVRwi8ClRLykslIJhSCgFJeedZtsGRV5GKz6OzK1SjFMib6bbIUYhKB2U5I3Z8laJB9A+kY/wCIPvWVbGz7I+at0kztBOTQY4BBAq2KOPxU3gUx50+ZUbNiLx15cFa92FAmG4Uxy0NBSnBbxisAioQtYKKMxpoqhCLTCCC1wqDgRu+XEIuZKKi0lh7xodqDVhTo5z/KGgUDnkbC4YcDRDtNyNs8TnNZefg1gNT2ju10xNNy6d0I/C4Fcl05lo2Npzq9w5Nu/GQLYMKnlinwaeXxg6K+hhBgvUxfR7ycS57iauJ5DlQakBtpLnHifiuu0XZWxRANbd24k1IFKipPgub051VnaXOlYygrR5o4/pAxcdwC5sylJ2vyzqwTjG71wDy2fah09Ag+k+l4PcaabXGg5D/ZaOi1hmtk46y8yBvaeQ2l4ao2uOsnMjIA5YKcPTze3oefqI3S2Y9KaSuigzOSD2cOvX3GpqBjv2bF6b0jjskbDG2GMGlAQxtR/WcSd64yOxi48EY9mnEucEyqKok25bOy6OxtutpkKAfEn3rprNDjVcZ0ZtVHXPRJHOuC7mz5Jois0xtV7QoMCtCcU0Wc0CSjGEkRGgAnCiElM6AvoUHtHVgOaJz2NshBdjQU2IPoe20JZrpe5HD5I/E/ALogvlOab+azHa9HAWd7WNpQF2s67xJrzXMWMdt25rfeXA/+jV3DZhiDrFCNxXGdWGWi4ciHNrwIcw/HxXXBeWOUCF1JM0p1EihoU4XmHcbdGntclutAxCG2A9sIpaRkmROXSyynJHLNkgNlKNwvo2qrEi+ldtAJG5DbVJXDUrZH1rxxVcYxr4IsZKjTYndmh5K4KiJpGJOBUzOEUKy+u1VvtLRrVZuuzJVbrLHtRARnt41LFJJeQjTOmmNk6izgyzaw0YDKorlhUVOQr4P0Wme9jxOe215oNYblQ7whTZvJI39dRDLfokzzslnNI420ZEDi9xN4l5GTahvZzN3Ggz6EBrcQMdpxP0Qa32qriG1J10QU5Q3HozqWmYOksbp4XRNlMRdQF7RVwbWpDcRStKcK8VxUP/DqGtZLRI+udGBteJLiSu2ZZS85Fb49HAd7wzKWE5xVJhai+nK6N6KWSGhZHVw/EcXeJqUcDQK0BPyRE2YDJo54rPbLCXDEmiVpjKRwWnLOHTsZWpJvOGFQBqc4ZIU9odI4ggAOqL2DXUqGmvEl3gupfoKQvcIWEk9m9gA1uvE6ytOj+gpremdeOpoybt4neuVRlKTo6HKMVs4bRlY7QccKVrUYnbhtxXpGjJatCbS3RJroxcADm4tPydtBWDRDnMNx4o4Zg/LaFZJrpPys6SNWhUwlXtTgZewJJMKSIrOehpXHLclK9oOeHh8VW04qmeC9ey1UrtQgk2r4Vm2lo02R143z2HCoa0OBq0E0vGtNdedFpmtslKNzBwdfYPiUA/wbtg5H6qxtkPon75r0IPFHdnHJTYXErnAdZI0OB/FLhTaQzPgqtJPjFxzH3nNd2rrboDXAiv7i3HesLbMdTfEjzRjo/Y2l5ElCC0tujEEHA1wVfjQW0T8JF9mb1rTTvNHIjYVSqdIyvikcyh6sOIa5o1YYPGo78lbHaGv72DtvmufLgWT58f8AYrjy+PyyL7Ke23ijVpHZ5oG0EOHEY6kfkbVtBnhRcVNOmWk+MhY1snmoKDmk2y3G79fHWqXNVOCpbspNSQArp5xHvd8OKokmuYjNYG1cVgtWautc7tOP0U2TLLLJqCG6X0xHZozJITsa0d57vRaPnkEUnJ0jOqOidK0AucQGgVJJoANpOpcZ0n/4gQRREWZ/WyON1rmg3a7WEijzspUeFFx877TpOX+O65C3tCOp6tjcw5wGL3YYVxOqgRttlghxiZ2gKdY7F9NdD+EbhQe5deP01un+znlOjBo6a0uBLv8A+WJ2JijJE8pP4p5z29ZNG3e9kNfU6Dtt03Sa3teuvFc6S+R11gLnH7qTqXVaD0Fdo+Q3n6gO63ht4rrzRx48dMlFylKw0xxdllt8laywt1q+MgJ3T0yXks6BmwYYCg3JxZtqoktL1mdK87UAhHq2jMhVvmYN6wiF5VjbENZWMXx2sZNap33FPZ4AFOSVrc1glZBQPTFhDssHDFrth8lvtOlvRHis0tsJGQBSOmMrRi0bOSKOFHDBw2FEmITbKtpJsNHb2nyPxK3RTAgUQRQ2NKSrYcEkQHPrPao6jGpqRhyOtcnYdKyR5Go9E4hdBY9KCYEAEOFCRqzpUeK0E1JDyaaNMEIBrj4lbGtFeQ1rLFHtz+6LU1y6WQGe4g4Iloh5D6gVNMkOeCclu0VW/hnQrCsFaK0ja5p5G26ymBt2rbrmmriRgTUjJborMCwgntA1BrjT0XDaPfTggUztKmd3Wus10VAu7AezWmNaZo3bLPUtcHAuFamh3YVvZYa9y5XklizJqX1Xr8V/H7G8fJVRZZTIHBoF6uG7juXXWOcN7wqdo+Sw2KxhsYdjedt9HVhq2q5jqELpyZXOrWzRxpXRsdpBpwoR71WZARgQfvYhtoN0kKqFxLsK5H796nYUh7VJUqTIyBhrzU4rG4mpFONB8Vm0lpCOE3XOvSHERR0dId5A7o3uICyTfA2iGkJWwxvlkNGMFXHPkAMyTQAbSFxlosUkz+sluh5yB7Udnb6IGUkg/aDXMgAHLbbnSCkgaGGh6sdoYGovuPeNQDhQccChsspcaCvABeh6fA0rlr/H/dObJkT4REbYm9mp1kk1Lic3OOsn7yVYhdIQSKA5b+HmiVi0b+J/adqb+Fv6jrK3OYBvPuG4Kk/URhqIscd7kZNF2S7lgNZ2o5FaNQQ8OWyFlBUrzsk3N2XjFI19Yoi0YrNJIqGOUrCFOuOxLr3bgqmuwUmHZ4LALKuOZV0bAMSqw4DNYrVa/oNqwUjZPpACtPFB3TukOFVCRpeaLfZYKYUQ6NwpEV3e74KyKzE4uWstazvZ7NfNZp7STqoEDFNpaCCNVKckK0fKWPMbtWR2jUUTqUG00+5JGdocPCnmkf5KROghdgkh9itd5qSNmo8sjnB1o90Vd/GO9h+LVx44HiFrsNvkidea7Ea92vNUAepBSC4Wz9JZXYdZjsLWeS0f55P6f9rfJN5C0dqtejHfxG/epeenTk9W/wATCtD2W8tW3Dmuz6PRzSmF9x3VvhfefgGh95waccSThlVHzFcS6c9p36j8UV0JZGmr3kD0a0/dRTsmgaOBke26MwK47iSFbI6j33QKYAHVQCgopVW5Fvq1EJiM0qHXhuxQ+/jRDLWZmO62GQlw/wCke5IPQLRjXYc0RtdvjYxkswMTnAfw6VeXkdxrW1LnbhVaMvLgJQcOlVtqXADElVS2tsJ6oXpJjj1UYvSnYSMo2+08tChK6V4vSuNjiOUbKG1yD25MREDsbU495qwv0g1jDHZ2CJhPap33nbI89px2kmvy68WCUnZzyyJaJ2+SR382TqR6mB96T/5bRkP0sH9SFgtYCI2hoOJprO1xOLjvNa8FZDE+R11gLjr2DickfsGg2MxkN92z8A5a/vBdqUMS/qRbcgDZtHPkIJ7LD+IjP9I1o5Bopsfcx3nM8Sijm1FDls1clSw3HXXd05Fc+TNKWvYeMUgFNM68W3SKZjJRER1rpLVZQ4b9R+8whc8JaaELmZROzLDEtBcogquR6m2MQe5XRtoFXExXpTEmmqsBu4qsuoEOt9vu4ZuOQ+ZWNRpttupnidQWaysc91cSoaN0e6Q3nmm0ldOLKGNutFMOZ5rVZjDFYQBVxpu18Fe0HJoujac1HqDvTXSEQlggA3qmWNWslpmE7pAUDGRzED04zFhpkT8EelxQHT8haGUFe0a+CSXB49LNDsBDuKdCo7Q3Xeby8kkikPR5qHUy9yeKFz3BrQS45BoLieQV+jLIZZWxsxLzSuQGskjYACeS9W0RoqKyxdhoqRi4jtOpmSfkuzFi89vhGc617nA2Toban4ljWe09wB40FUXn6Gzh7hC9kkQoQZHXZAKCt6jaZ1XTut151Bjtr7sEQNqYxtSGtqMae6qV5cC0rZT4GXr0Bej3RVkfbtTRI+tWxDFjaHBz9Tju+OrsHWs7A1BLHpgPeGjYCTsByHFbbY66xzti5nkb+kt8NLpZPbB/uqWTOkN1nM6gNpKAdfeJJeGtHedsrkGjNzjqAzTz24vFyjooPQBpNMdsjxjG3cO0drck+HBPKwZMscar3DbtIULmWYNe9uEk7zSCE6wXDvO9huO0tWAWpsTr7SZZyKG0SAXgDm2GPKJu4Z665obNa+y1uDWNFGsaLrGjY1owA+KzRF8hpE0n2jl4r18XpIwVs86eVyZstFsJNXEknmd3Fa7DYr2L+y30R3jxOr4rRozo0e881O/5BdDBo1rUcnqIx1EVQfuU2UBoDWNDW7B89q1NjV7YQE4auKWSylEWsTSwBwofqFYmduzSWaiqzVoWOzGR2jaq54sKOFR8OClM/C8Bi3MbtatcQ4VGRCUIAtkNw0zriDtCztjJzR6SMOaAcwcDsKHllCkaGTKQKJi8DFQtU4biSg9onc/c33nilseiy3aROTM9uocFHQtjvvqcd5WaOGpAGtdLYoWxtpXHWgg0bmR0wGSv667mSeaH2q2tiYXvIAGsrJC/rxeJIad1AQd+vkmsNG+0acpgKV+9aqbb3OzJHuQuWxXDQ4jUdRG5MYKDDLZqS+TNSDcUoOB8dY800sBHDUdRQqyS0KKxWimBxafdwTXYGqKhGUF06O5xPwXSPbhUYhc/podpg4n4JZcDF7BgjSWlsaSnQ9nD9CP+ab+iT4L0m2fyR+l/wSSXpw+w/wB/wc7+5H9ATRv8x/6h8FPpJ3R+ofFMkvFjw9h/UYujvfk/p/8ARq6u3f8ALyfoKSSfGSzexyOhu/yf8lpfnyKSS9/0P2keT6n7jMVvyK6vol3W8Akkrer+0TxfUda1SSSXklmOEySSwBk2vkkkgYqGZ4fJV2H+WEkkDET3f6lltWbuJSSQfBl05jSnfbzTOySSUihZo7+YPvUi8feSSRCgP00yh/8AM34FHrV3uQ+CSSy9wviIW/uM4n4LMMkkln0VcM4zRH8ISSRQzNWjtaD6a/mjh80klpcFXTIkkkpj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2355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2262" y="2590800"/>
            <a:ext cx="3741738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613"/>
            <a:ext cx="5219700" cy="2344737"/>
          </a:xfrm>
          <a:prstGeom prst="rect">
            <a:avLst/>
          </a:prstGeom>
          <a:noFill/>
          <a:ln w="57150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76600"/>
            <a:ext cx="5292725" cy="3581400"/>
          </a:xfrm>
          <a:prstGeom prst="rect">
            <a:avLst/>
          </a:prstGeom>
          <a:noFill/>
          <a:ln w="57150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2355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0"/>
            <a:ext cx="774541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tangolo 13"/>
          <p:cNvSpPr/>
          <p:nvPr/>
        </p:nvSpPr>
        <p:spPr>
          <a:xfrm>
            <a:off x="179388" y="836613"/>
            <a:ext cx="4248150" cy="431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3561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500" y="476250"/>
            <a:ext cx="5143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836613"/>
            <a:ext cx="2903538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>
            <a:spLocks noChangeArrowheads="1"/>
          </p:cNvSpPr>
          <p:nvPr/>
        </p:nvSpPr>
        <p:spPr bwMode="auto">
          <a:xfrm rot="19462151">
            <a:off x="4564650" y="2604984"/>
            <a:ext cx="4723445" cy="70788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Nuove Alternative?</a:t>
            </a:r>
            <a:endParaRPr lang="it-IT" sz="4000" b="1" dirty="0">
              <a:solidFill>
                <a:srgbClr val="FFFF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333375"/>
            <a:ext cx="6913562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6365875"/>
            <a:ext cx="341788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CasellaDiTesto 3"/>
          <p:cNvSpPr txBox="1">
            <a:spLocks noChangeArrowheads="1"/>
          </p:cNvSpPr>
          <p:nvPr/>
        </p:nvSpPr>
        <p:spPr bwMode="auto">
          <a:xfrm>
            <a:off x="3344863" y="6308725"/>
            <a:ext cx="108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/>
              <a:t>Scala R.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916238" y="3141663"/>
            <a:ext cx="1511300" cy="71913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484438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500894" y="0"/>
            <a:ext cx="4890506" cy="52322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  <a:cs typeface="Times New Roman" pitchFamily="18" charset="0"/>
              </a:rPr>
              <a:t>HFNC NELL’IPOSSIEMICO?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76800" cy="664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5071979" y="2819400"/>
            <a:ext cx="3919621" cy="92333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54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IPERCAPNIA</a:t>
            </a:r>
            <a:endParaRPr lang="it-IT" sz="5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9800"/>
            <a:ext cx="9144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52400" y="2514600"/>
            <a:ext cx="1023938" cy="28892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  <a:cs typeface="Arial" charset="0"/>
              </a:rPr>
              <a:t>25-49%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52400" y="2225675"/>
            <a:ext cx="1023938" cy="288925"/>
          </a:xfrm>
          <a:prstGeom prst="rect">
            <a:avLst/>
          </a:prstGeom>
          <a:solidFill>
            <a:srgbClr val="33CC33"/>
          </a:solidFill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  <a:cs typeface="Arial" charset="0"/>
              </a:rPr>
              <a:t>0-24%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152400" y="2801938"/>
            <a:ext cx="1023938" cy="288925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  <a:cs typeface="Arial" charset="0"/>
              </a:rPr>
              <a:t>50-74%</a:t>
            </a: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152400" y="3089275"/>
            <a:ext cx="1023938" cy="2889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  <a:cs typeface="Arial" charset="0"/>
              </a:rPr>
              <a:t>75-100%</a:t>
            </a:r>
          </a:p>
        </p:txBody>
      </p:sp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762000"/>
            <a:ext cx="31924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2900362" y="712113"/>
            <a:ext cx="226376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it-IT" sz="2200" b="1" dirty="0">
                <a:solidFill>
                  <a:srgbClr val="00FFFF"/>
                </a:solidFill>
                <a:latin typeface="Calibri" pitchFamily="34" charset="0"/>
                <a:ea typeface="MS Gothic" pitchFamily="49" charset="-128"/>
                <a:cs typeface="Calibri" pitchFamily="34" charset="0"/>
              </a:rPr>
              <a:t>Confalonieri </a:t>
            </a:r>
            <a:r>
              <a:rPr kumimoji="1" lang="it-IT" sz="2200" b="1" dirty="0" err="1">
                <a:solidFill>
                  <a:srgbClr val="00FFFF"/>
                </a:solidFill>
                <a:latin typeface="Calibri" pitchFamily="34" charset="0"/>
                <a:ea typeface="MS Gothic" pitchFamily="49" charset="-128"/>
                <a:cs typeface="Calibri" pitchFamily="34" charset="0"/>
              </a:rPr>
              <a:t>et</a:t>
            </a:r>
            <a:r>
              <a:rPr kumimoji="1" lang="it-IT" sz="2200" b="1" dirty="0">
                <a:solidFill>
                  <a:srgbClr val="00FFFF"/>
                </a:solidFill>
                <a:latin typeface="Calibri" pitchFamily="34" charset="0"/>
                <a:ea typeface="MS Gothic" pitchFamily="49" charset="-128"/>
                <a:cs typeface="Calibri" pitchFamily="34" charset="0"/>
              </a:rPr>
              <a:t> al.</a:t>
            </a:r>
          </a:p>
        </p:txBody>
      </p:sp>
      <p:sp>
        <p:nvSpPr>
          <p:cNvPr id="34827" name="Rectangle 6"/>
          <p:cNvSpPr>
            <a:spLocks noChangeArrowheads="1"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4000" b="1" dirty="0" err="1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Risk</a:t>
            </a:r>
            <a:r>
              <a:rPr lang="it-IT" sz="4000" b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it-IT" sz="4000" b="1" dirty="0" err="1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of</a:t>
            </a:r>
            <a:r>
              <a:rPr lang="it-IT" sz="4000" b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NIV </a:t>
            </a:r>
            <a:r>
              <a:rPr lang="it-IT" sz="4000" b="1" dirty="0" err="1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failure</a:t>
            </a:r>
            <a:r>
              <a:rPr lang="it-IT" sz="4000" b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in COPD </a:t>
            </a:r>
            <a:r>
              <a:rPr lang="it-IT" sz="4000" b="1" dirty="0" err="1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exacerbations</a:t>
            </a:r>
            <a:endParaRPr lang="it-IT" sz="4000" b="1" dirty="0">
              <a:solidFill>
                <a:srgbClr val="FFFF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13964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FF00"/>
                </a:solidFill>
              </a:rPr>
              <a:t>La PaCO2  IN NIV CONDIZIONA LA PROGNOSI</a:t>
            </a:r>
            <a:endParaRPr lang="it-IT" sz="3200" b="1" dirty="0">
              <a:solidFill>
                <a:srgbClr val="00FF00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514600" y="2209800"/>
            <a:ext cx="2286000" cy="3276600"/>
          </a:xfrm>
          <a:prstGeom prst="rect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Raffaele\Desktop\FOTO\FOTO 2008\AMALFI E FERRIERE GIUGNO 2008\P1011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51988" cy="712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52600" y="0"/>
            <a:ext cx="7170297" cy="707886"/>
          </a:xfrm>
          <a:prstGeom prst="rect">
            <a:avLst/>
          </a:prstGeom>
          <a:solidFill>
            <a:srgbClr val="FFFF00"/>
          </a:solidFill>
          <a:ln w="63500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QUANDO TUTTO SEMBRA FACILE</a:t>
            </a:r>
            <a:endParaRPr lang="it-IT" sz="40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-152400" y="1052513"/>
            <a:ext cx="8353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it-IT">
              <a:cs typeface="Arial" pitchFamily="34" charset="0"/>
            </a:endParaRPr>
          </a:p>
        </p:txBody>
      </p:sp>
      <p:sp>
        <p:nvSpPr>
          <p:cNvPr id="72708" name="Rectangle 5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329488" cy="914400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it-IT" sz="4800" b="1" dirty="0" smtClean="0">
                <a:solidFill>
                  <a:srgbClr val="FFFF00"/>
                </a:solidFill>
                <a:effectLst/>
              </a:rPr>
              <a:t>Strategie alternative?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95312" y="1524000"/>
            <a:ext cx="6400800" cy="1200329"/>
          </a:xfrm>
          <a:prstGeom prst="rect">
            <a:avLst/>
          </a:prstGeom>
          <a:solidFill>
            <a:schemeClr val="bg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it-IT" sz="30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sz="3600" b="1" dirty="0" smtClean="0">
                <a:solidFill>
                  <a:srgbClr val="FF0000"/>
                </a:solidFill>
                <a:cs typeface="Times New Roman" pitchFamily="18" charset="0"/>
              </a:rPr>
              <a:t>PaCO</a:t>
            </a:r>
            <a:r>
              <a:rPr lang="it-IT" sz="3600" b="1" baseline="-25000" dirty="0" smtClean="0">
                <a:solidFill>
                  <a:srgbClr val="FF0000"/>
                </a:solidFill>
                <a:cs typeface="Times New Roman" pitchFamily="18" charset="0"/>
              </a:rPr>
              <a:t>2 </a:t>
            </a:r>
            <a:r>
              <a:rPr lang="it-IT" sz="3000" b="1" baseline="-250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sz="3000" b="1" dirty="0" smtClean="0">
                <a:cs typeface="Times New Roman" pitchFamily="18" charset="0"/>
              </a:rPr>
              <a:t>=   K   x       </a:t>
            </a:r>
            <a:r>
              <a:rPr lang="it-IT" sz="3000" b="1" u="sng" dirty="0" smtClean="0">
                <a:solidFill>
                  <a:srgbClr val="FFFF00"/>
                </a:solidFill>
                <a:cs typeface="Times New Roman" pitchFamily="18" charset="0"/>
              </a:rPr>
              <a:t>VCO</a:t>
            </a:r>
            <a:r>
              <a:rPr lang="it-IT" sz="3000" b="1" u="sng" baseline="-25000" dirty="0" smtClean="0">
                <a:solidFill>
                  <a:srgbClr val="FFFF00"/>
                </a:solidFill>
                <a:cs typeface="Times New Roman" pitchFamily="18" charset="0"/>
              </a:rPr>
              <a:t>2</a:t>
            </a:r>
            <a:r>
              <a:rPr lang="it-IT" sz="3000" b="1" u="sng" dirty="0" smtClean="0">
                <a:solidFill>
                  <a:srgbClr val="FFFF00"/>
                </a:solidFill>
                <a:cs typeface="Times New Roman" pitchFamily="18" charset="0"/>
              </a:rPr>
              <a:t>      </a:t>
            </a:r>
            <a:endParaRPr lang="it-IT" sz="3000" b="1" u="sng" dirty="0" smtClean="0"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it-IT" sz="3000" b="1" dirty="0" smtClean="0">
                <a:solidFill>
                  <a:srgbClr val="FFFF00"/>
                </a:solidFill>
                <a:cs typeface="Times New Roman" pitchFamily="18" charset="0"/>
              </a:rPr>
              <a:t>                                VE</a:t>
            </a:r>
            <a:r>
              <a:rPr lang="it-IT" sz="3000" b="1" dirty="0" smtClean="0">
                <a:cs typeface="Times New Roman" pitchFamily="18" charset="0"/>
              </a:rPr>
              <a:t> (1-VD/VT)</a:t>
            </a:r>
            <a:endParaRPr lang="it-IT" sz="3000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6096000" y="2971800"/>
            <a:ext cx="2600392" cy="95410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MECHANICAL</a:t>
            </a:r>
          </a:p>
          <a:p>
            <a:r>
              <a:rPr lang="it-IT" sz="2800" b="1" dirty="0" smtClean="0">
                <a:solidFill>
                  <a:srgbClr val="FF0000"/>
                </a:solidFill>
              </a:rPr>
              <a:t>VENTILATION</a:t>
            </a:r>
            <a:endParaRPr lang="it-IT" sz="28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0"/>
            <a:ext cx="3848100" cy="8096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029200"/>
            <a:ext cx="1876425" cy="8858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4105275"/>
            <a:ext cx="59721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43013"/>
            <a:ext cx="8839200" cy="485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4114800" y="2438400"/>
            <a:ext cx="1066800" cy="3581400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5780" name="CasellaDiTesto 5"/>
          <p:cNvSpPr txBox="1">
            <a:spLocks noChangeArrowheads="1"/>
          </p:cNvSpPr>
          <p:nvPr/>
        </p:nvSpPr>
        <p:spPr bwMode="auto">
          <a:xfrm>
            <a:off x="4038600" y="1295400"/>
            <a:ext cx="25320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DECAPNEIZZAZIONE</a:t>
            </a:r>
          </a:p>
        </p:txBody>
      </p:sp>
      <p:pic>
        <p:nvPicPr>
          <p:cNvPr id="7578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172200"/>
            <a:ext cx="5829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6248400"/>
            <a:ext cx="30575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0"/>
            <a:ext cx="78295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9"/>
          <p:cNvSpPr/>
          <p:nvPr/>
        </p:nvSpPr>
        <p:spPr>
          <a:xfrm>
            <a:off x="4572000" y="1752600"/>
            <a:ext cx="1447800" cy="685800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219200"/>
            <a:ext cx="195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CasellaDiTesto 5"/>
          <p:cNvSpPr txBox="1">
            <a:spLocks noChangeArrowheads="1"/>
          </p:cNvSpPr>
          <p:nvPr/>
        </p:nvSpPr>
        <p:spPr bwMode="auto">
          <a:xfrm>
            <a:off x="4343400" y="1219200"/>
            <a:ext cx="2262187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Crit</a:t>
            </a:r>
            <a:r>
              <a:rPr lang="it-IT" b="1" dirty="0">
                <a:solidFill>
                  <a:schemeClr val="bg1"/>
                </a:solidFill>
              </a:rPr>
              <a:t> Care </a:t>
            </a:r>
            <a:r>
              <a:rPr lang="it-IT" b="1" dirty="0" err="1">
                <a:solidFill>
                  <a:schemeClr val="bg1"/>
                </a:solidFill>
              </a:rPr>
              <a:t>Med</a:t>
            </a:r>
            <a:r>
              <a:rPr lang="it-IT" b="1" dirty="0">
                <a:solidFill>
                  <a:schemeClr val="bg1"/>
                </a:solidFill>
              </a:rPr>
              <a:t> 2014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8610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ttangolo 16"/>
          <p:cNvSpPr/>
          <p:nvPr/>
        </p:nvSpPr>
        <p:spPr>
          <a:xfrm>
            <a:off x="304800" y="76200"/>
            <a:ext cx="8610600" cy="762000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828800"/>
            <a:ext cx="78486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762000"/>
            <a:ext cx="6172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381000" y="76200"/>
            <a:ext cx="828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FF00"/>
                </a:solidFill>
              </a:rPr>
              <a:t>Complicanze della </a:t>
            </a:r>
            <a:r>
              <a:rPr lang="it-IT" sz="3600" b="1" dirty="0" err="1" smtClean="0">
                <a:solidFill>
                  <a:srgbClr val="FFFF00"/>
                </a:solidFill>
              </a:rPr>
              <a:t>Decapneizzaizone</a:t>
            </a:r>
            <a:endParaRPr lang="it-IT" sz="3600" b="1" dirty="0">
              <a:solidFill>
                <a:srgbClr val="FFFF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676400" y="762000"/>
            <a:ext cx="2590800" cy="381000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676400" y="4648200"/>
            <a:ext cx="2590800" cy="381000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562600" y="990600"/>
            <a:ext cx="1863011" cy="461665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bg2"/>
                </a:solidFill>
              </a:rPr>
              <a:t>13/25 (52%)</a:t>
            </a:r>
            <a:endParaRPr lang="it-IT" sz="2400" b="1" dirty="0">
              <a:solidFill>
                <a:schemeClr val="bg2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 rot="19133897">
            <a:off x="124870" y="2558093"/>
            <a:ext cx="8788432" cy="144655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FF00"/>
                </a:solidFill>
              </a:rPr>
              <a:t>CAUTION</a:t>
            </a:r>
          </a:p>
          <a:p>
            <a:r>
              <a:rPr lang="it-IT" sz="4400" b="1" i="1" dirty="0" smtClean="0">
                <a:solidFill>
                  <a:srgbClr val="FFFF00"/>
                </a:solidFill>
              </a:rPr>
              <a:t>STILL NEED TO BE EXPLORED!</a:t>
            </a:r>
            <a:endParaRPr lang="it-IT" sz="4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9" descr="P10129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10"/>
          <p:cNvSpPr txBox="1">
            <a:spLocks noChangeArrowheads="1"/>
          </p:cNvSpPr>
          <p:nvPr/>
        </p:nvSpPr>
        <p:spPr bwMode="auto">
          <a:xfrm>
            <a:off x="228600" y="228600"/>
            <a:ext cx="4572000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ENCEFALOPATIA</a:t>
            </a:r>
          </a:p>
        </p:txBody>
      </p:sp>
      <p:sp>
        <p:nvSpPr>
          <p:cNvPr id="5" name="CasellaDiTesto 10"/>
          <p:cNvSpPr txBox="1">
            <a:spLocks noChangeArrowheads="1"/>
          </p:cNvSpPr>
          <p:nvPr/>
        </p:nvSpPr>
        <p:spPr bwMode="auto">
          <a:xfrm>
            <a:off x="4419600" y="5562600"/>
            <a:ext cx="4518025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IPERSECREZIONE</a:t>
            </a:r>
            <a:endParaRPr lang="it-IT" sz="48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0"/>
            <a:ext cx="819308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066800"/>
            <a:ext cx="1843088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143000"/>
            <a:ext cx="365760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1752600"/>
            <a:ext cx="7635875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ttore 1 6"/>
          <p:cNvCxnSpPr/>
          <p:nvPr/>
        </p:nvCxnSpPr>
        <p:spPr>
          <a:xfrm>
            <a:off x="609600" y="457200"/>
            <a:ext cx="6858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0"/>
            <a:ext cx="7315200" cy="2286000"/>
          </a:xfrm>
          <a:prstGeom prst="rect">
            <a:avLst/>
          </a:prstGeom>
          <a:noFill/>
          <a:ln w="63500">
            <a:solidFill>
              <a:srgbClr val="66CCFF"/>
            </a:solidFill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2286000" y="-22225"/>
            <a:ext cx="4254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000">
                <a:solidFill>
                  <a:schemeClr val="bg1"/>
                </a:solidFill>
                <a:latin typeface="Garamond" pitchFamily="18" charset="0"/>
                <a:ea typeface="MS Gothic" pitchFamily="49" charset="-128"/>
                <a:cs typeface="Arial" charset="0"/>
              </a:rPr>
              <a:t>2007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73288"/>
            <a:ext cx="9144000" cy="46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0" y="3429000"/>
            <a:ext cx="9036050" cy="792163"/>
          </a:xfrm>
          <a:prstGeom prst="rect">
            <a:avLst/>
          </a:prstGeom>
          <a:solidFill>
            <a:schemeClr val="accent1">
              <a:alpha val="45097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0" y="2708275"/>
            <a:ext cx="8991600" cy="504825"/>
          </a:xfrm>
          <a:prstGeom prst="rect">
            <a:avLst/>
          </a:prstGeom>
          <a:solidFill>
            <a:srgbClr val="66FF33">
              <a:alpha val="45097"/>
            </a:srgb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41991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871538"/>
            <a:ext cx="4535488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 Box 7"/>
          <p:cNvSpPr txBox="1">
            <a:spLocks noChangeArrowheads="1"/>
          </p:cNvSpPr>
          <p:nvPr/>
        </p:nvSpPr>
        <p:spPr bwMode="auto">
          <a:xfrm>
            <a:off x="1676400" y="381000"/>
            <a:ext cx="6954838" cy="49212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600">
                <a:solidFill>
                  <a:srgbClr val="C00000"/>
                </a:solidFill>
              </a:rPr>
              <a:t>NIV IN HYPERCAPNIC ENCEPHALOPATHY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9" grpId="0" animBg="1"/>
      <p:bldP spid="9319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84313"/>
            <a:ext cx="8785225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79388" y="4292600"/>
            <a:ext cx="8569325" cy="360363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344488" y="228600"/>
            <a:ext cx="8662987" cy="7699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 attenzione al paziente comatoso</a:t>
            </a:r>
          </a:p>
        </p:txBody>
      </p:sp>
      <p:sp>
        <p:nvSpPr>
          <p:cNvPr id="43013" name="CasellaDiTesto 7"/>
          <p:cNvSpPr txBox="1">
            <a:spLocks noChangeArrowheads="1"/>
          </p:cNvSpPr>
          <p:nvPr/>
        </p:nvSpPr>
        <p:spPr bwMode="auto">
          <a:xfrm>
            <a:off x="3492500" y="1628775"/>
            <a:ext cx="950913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KELLY=1</a:t>
            </a:r>
          </a:p>
        </p:txBody>
      </p:sp>
      <p:sp>
        <p:nvSpPr>
          <p:cNvPr id="43014" name="CasellaDiTesto 8"/>
          <p:cNvSpPr txBox="1">
            <a:spLocks noChangeArrowheads="1"/>
          </p:cNvSpPr>
          <p:nvPr/>
        </p:nvSpPr>
        <p:spPr bwMode="auto">
          <a:xfrm>
            <a:off x="4932363" y="1628775"/>
            <a:ext cx="950912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KELLY=2</a:t>
            </a:r>
          </a:p>
        </p:txBody>
      </p:sp>
      <p:sp>
        <p:nvSpPr>
          <p:cNvPr id="43015" name="CasellaDiTesto 9"/>
          <p:cNvSpPr txBox="1">
            <a:spLocks noChangeArrowheads="1"/>
          </p:cNvSpPr>
          <p:nvPr/>
        </p:nvSpPr>
        <p:spPr bwMode="auto">
          <a:xfrm>
            <a:off x="6443663" y="1628775"/>
            <a:ext cx="952500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KELLY=3</a:t>
            </a:r>
          </a:p>
        </p:txBody>
      </p:sp>
      <p:sp>
        <p:nvSpPr>
          <p:cNvPr id="43016" name="CasellaDiTesto 10"/>
          <p:cNvSpPr txBox="1">
            <a:spLocks noChangeArrowheads="1"/>
          </p:cNvSpPr>
          <p:nvPr/>
        </p:nvSpPr>
        <p:spPr bwMode="auto">
          <a:xfrm>
            <a:off x="7869238" y="1628775"/>
            <a:ext cx="950912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KELLY&gt;3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79388" y="2492375"/>
            <a:ext cx="8569325" cy="360363"/>
          </a:xfrm>
          <a:prstGeom prst="rect">
            <a:avLst/>
          </a:prstGeom>
          <a:solidFill>
            <a:srgbClr val="00FF00">
              <a:alpha val="3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3018" name="CasellaDiTesto 12"/>
          <p:cNvSpPr txBox="1">
            <a:spLocks noChangeArrowheads="1"/>
          </p:cNvSpPr>
          <p:nvPr/>
        </p:nvSpPr>
        <p:spPr bwMode="auto">
          <a:xfrm>
            <a:off x="5364163" y="6237288"/>
            <a:ext cx="2813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>
                <a:latin typeface="Calibri" pitchFamily="34" charset="0"/>
                <a:ea typeface="Calibri" pitchFamily="34" charset="0"/>
                <a:cs typeface="Calibri" pitchFamily="34" charset="0"/>
              </a:rPr>
              <a:t>Scala R. et al, Chest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8915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8875" y="1371600"/>
            <a:ext cx="2905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4114800"/>
            <a:ext cx="1752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905000"/>
            <a:ext cx="8686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4800600"/>
            <a:ext cx="72390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152400" y="2286000"/>
            <a:ext cx="7772400" cy="76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304800" y="5943600"/>
            <a:ext cx="6858000" cy="533400"/>
          </a:xfrm>
          <a:prstGeom prst="rect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62145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3140075"/>
            <a:ext cx="676592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2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3" descr="303420402@19102004-00AD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6083" name="Rectangle 9"/>
          <p:cNvSpPr>
            <a:spLocks noChangeArrowheads="1"/>
          </p:cNvSpPr>
          <p:nvPr/>
        </p:nvSpPr>
        <p:spPr bwMode="auto">
          <a:xfrm>
            <a:off x="2051050" y="5157788"/>
            <a:ext cx="4114800" cy="3460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600" i="1">
                <a:solidFill>
                  <a:srgbClr val="4D4D4D"/>
                </a:solidFill>
                <a:latin typeface="Tahoma" pitchFamily="34" charset="0"/>
              </a:rPr>
              <a:t>Am J Phys Med Rehabil</a:t>
            </a:r>
            <a:r>
              <a:rPr lang="en-US" sz="1600">
                <a:solidFill>
                  <a:srgbClr val="4D4D4D"/>
                </a:solidFill>
                <a:latin typeface="Tahoma" pitchFamily="34" charset="0"/>
              </a:rPr>
              <a:t>, 2005;84:83-88</a:t>
            </a:r>
          </a:p>
        </p:txBody>
      </p:sp>
      <p:sp>
        <p:nvSpPr>
          <p:cNvPr id="46085" name="Titolo 1"/>
          <p:cNvSpPr>
            <a:spLocks/>
          </p:cNvSpPr>
          <p:nvPr/>
        </p:nvSpPr>
        <p:spPr bwMode="auto">
          <a:xfrm>
            <a:off x="685800" y="5572125"/>
            <a:ext cx="7315200" cy="1295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it-IT" sz="3600" b="1">
                <a:solidFill>
                  <a:srgbClr val="FFFF00"/>
                </a:solidFill>
              </a:rPr>
              <a:t>ASSISTENZA NON-INVASIVA </a:t>
            </a:r>
          </a:p>
          <a:p>
            <a:pPr algn="ctr" eaLnBrk="0" hangingPunct="0"/>
            <a:r>
              <a:rPr lang="it-IT" sz="3600" b="1">
                <a:solidFill>
                  <a:srgbClr val="FFFF00"/>
                </a:solidFill>
              </a:rPr>
              <a:t>NEI PAZ NEUROMUSCOLARI</a:t>
            </a:r>
          </a:p>
        </p:txBody>
      </p:sp>
      <p:pic>
        <p:nvPicPr>
          <p:cNvPr id="4608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447800"/>
            <a:ext cx="5692775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0"/>
            <a:ext cx="7993063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765175"/>
            <a:ext cx="7488238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CasellaDiTesto 2"/>
          <p:cNvSpPr txBox="1">
            <a:spLocks noChangeArrowheads="1"/>
          </p:cNvSpPr>
          <p:nvPr/>
        </p:nvSpPr>
        <p:spPr bwMode="auto">
          <a:xfrm>
            <a:off x="1439863" y="6372225"/>
            <a:ext cx="6457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000">
                <a:latin typeface="Calibri" pitchFamily="34" charset="0"/>
              </a:rPr>
              <a:t>Chandra D et al. </a:t>
            </a:r>
            <a:r>
              <a:rPr lang="en-US" sz="2000">
                <a:latin typeface="Calibri" pitchFamily="34" charset="0"/>
              </a:rPr>
              <a:t>Am J Respir Crit Care Med 2012;185:152-9 </a:t>
            </a:r>
            <a:endParaRPr lang="it-IT" sz="2000">
              <a:latin typeface="Calibri" pitchFamily="34" charset="0"/>
            </a:endParaRP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4652963"/>
            <a:ext cx="2590800" cy="3825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245" name="CasellaDiTesto 4"/>
          <p:cNvSpPr txBox="1">
            <a:spLocks noChangeArrowheads="1"/>
          </p:cNvSpPr>
          <p:nvPr/>
        </p:nvSpPr>
        <p:spPr bwMode="auto">
          <a:xfrm>
            <a:off x="7885113" y="2205038"/>
            <a:ext cx="533400" cy="369887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FF00"/>
                </a:solidFill>
                <a:latin typeface="Calibri" pitchFamily="34" charset="0"/>
              </a:rPr>
              <a:t>NIV</a:t>
            </a:r>
          </a:p>
        </p:txBody>
      </p:sp>
      <p:sp>
        <p:nvSpPr>
          <p:cNvPr id="10246" name="CasellaDiTesto 5"/>
          <p:cNvSpPr txBox="1">
            <a:spLocks noChangeArrowheads="1"/>
          </p:cNvSpPr>
          <p:nvPr/>
        </p:nvSpPr>
        <p:spPr bwMode="auto">
          <a:xfrm>
            <a:off x="7885113" y="2852738"/>
            <a:ext cx="593725" cy="3698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Calibri" pitchFamily="34" charset="0"/>
              </a:rPr>
              <a:t>IMV</a:t>
            </a:r>
          </a:p>
        </p:txBody>
      </p:sp>
      <p:sp>
        <p:nvSpPr>
          <p:cNvPr id="10247" name="Rectangle 4"/>
          <p:cNvSpPr>
            <a:spLocks noChangeArrowheads="1"/>
          </p:cNvSpPr>
          <p:nvPr/>
        </p:nvSpPr>
        <p:spPr bwMode="auto">
          <a:xfrm>
            <a:off x="0" y="-30163"/>
            <a:ext cx="9144000" cy="86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it-IT" sz="3800" dirty="0" err="1" smtClean="0">
                <a:solidFill>
                  <a:srgbClr val="FFFF00"/>
                </a:solidFill>
                <a:latin typeface="Calibri" pitchFamily="34" charset="0"/>
                <a:ea typeface="MS Gothic" pitchFamily="49" charset="-128"/>
              </a:rPr>
              <a:t>Increased</a:t>
            </a:r>
            <a:r>
              <a:rPr lang="it-IT" sz="3800" dirty="0" smtClean="0">
                <a:solidFill>
                  <a:srgbClr val="FFFF00"/>
                </a:solidFill>
                <a:latin typeface="Calibri" pitchFamily="34" charset="0"/>
                <a:ea typeface="MS Gothic" pitchFamily="49" charset="-128"/>
              </a:rPr>
              <a:t> </a:t>
            </a:r>
            <a:r>
              <a:rPr lang="it-IT" sz="3800" dirty="0" err="1" smtClean="0">
                <a:solidFill>
                  <a:srgbClr val="FFFF00"/>
                </a:solidFill>
                <a:latin typeface="Calibri" pitchFamily="34" charset="0"/>
                <a:ea typeface="MS Gothic" pitchFamily="49" charset="-128"/>
              </a:rPr>
              <a:t>use</a:t>
            </a:r>
            <a:r>
              <a:rPr lang="it-IT" sz="3800" dirty="0" smtClean="0">
                <a:solidFill>
                  <a:srgbClr val="FFFF00"/>
                </a:solidFill>
                <a:latin typeface="Calibri" pitchFamily="34" charset="0"/>
                <a:ea typeface="MS Gothic" pitchFamily="49" charset="-128"/>
              </a:rPr>
              <a:t> </a:t>
            </a:r>
            <a:r>
              <a:rPr lang="it-IT" sz="3800" dirty="0" err="1" smtClean="0">
                <a:solidFill>
                  <a:srgbClr val="FFFF00"/>
                </a:solidFill>
                <a:latin typeface="Calibri" pitchFamily="34" charset="0"/>
                <a:ea typeface="MS Gothic" pitchFamily="49" charset="-128"/>
              </a:rPr>
              <a:t>of</a:t>
            </a:r>
            <a:r>
              <a:rPr lang="it-IT" sz="3800" dirty="0" smtClean="0">
                <a:solidFill>
                  <a:srgbClr val="FFFF00"/>
                </a:solidFill>
                <a:latin typeface="Calibri" pitchFamily="34" charset="0"/>
                <a:ea typeface="MS Gothic" pitchFamily="49" charset="-128"/>
              </a:rPr>
              <a:t> NIV in COPD </a:t>
            </a:r>
            <a:r>
              <a:rPr lang="it-IT" sz="3800" dirty="0" err="1" smtClean="0">
                <a:solidFill>
                  <a:srgbClr val="FFFF00"/>
                </a:solidFill>
                <a:latin typeface="Calibri" pitchFamily="34" charset="0"/>
                <a:ea typeface="MS Gothic" pitchFamily="49" charset="-128"/>
              </a:rPr>
              <a:t>exacerbations</a:t>
            </a:r>
            <a:endParaRPr lang="it-IT" sz="3800" dirty="0">
              <a:solidFill>
                <a:srgbClr val="FFFF00"/>
              </a:solidFill>
              <a:latin typeface="Calibri" pitchFamily="34" charset="0"/>
              <a:ea typeface="MS Gothic" pitchFamily="49" charset="-128"/>
            </a:endParaRPr>
          </a:p>
        </p:txBody>
      </p:sp>
      <p:cxnSp>
        <p:nvCxnSpPr>
          <p:cNvPr id="9" name="Connettore 2 8"/>
          <p:cNvCxnSpPr>
            <a:cxnSpLocks noChangeShapeType="1"/>
          </p:cNvCxnSpPr>
          <p:nvPr/>
        </p:nvCxnSpPr>
        <p:spPr bwMode="auto">
          <a:xfrm flipV="1">
            <a:off x="2555875" y="2636838"/>
            <a:ext cx="5256213" cy="2160587"/>
          </a:xfrm>
          <a:prstGeom prst="straightConnector1">
            <a:avLst/>
          </a:prstGeom>
          <a:noFill/>
          <a:ln w="63500" algn="ctr">
            <a:solidFill>
              <a:srgbClr val="C0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2975" y="1592263"/>
            <a:ext cx="5661025" cy="496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868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495425"/>
            <a:ext cx="44958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Rettangolo 7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endParaRPr lang="it-IT" b="1"/>
          </a:p>
        </p:txBody>
      </p:sp>
      <p:pic>
        <p:nvPicPr>
          <p:cNvPr id="4711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52800"/>
            <a:ext cx="291147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5165725"/>
            <a:ext cx="26066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600200"/>
            <a:ext cx="22860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60388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6373812"/>
            <a:ext cx="365760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1762700" y="632460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Scala R.</a:t>
            </a:r>
            <a:endParaRPr lang="it-IT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715000" y="4953000"/>
            <a:ext cx="91884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1400" b="1" dirty="0" err="1" smtClean="0"/>
              <a:t>DECAP+</a:t>
            </a:r>
            <a:endParaRPr lang="it-IT" sz="1400" b="1" dirty="0" smtClean="0"/>
          </a:p>
          <a:p>
            <a:pPr algn="ctr"/>
            <a:r>
              <a:rPr lang="it-IT" sz="1400" b="1" dirty="0" smtClean="0"/>
              <a:t>NPPV</a:t>
            </a:r>
            <a:endParaRPr lang="it-IT" sz="1400" b="1" dirty="0"/>
          </a:p>
        </p:txBody>
      </p:sp>
      <p:sp>
        <p:nvSpPr>
          <p:cNvPr id="7" name="Rettangolo 6"/>
          <p:cNvSpPr/>
          <p:nvPr/>
        </p:nvSpPr>
        <p:spPr>
          <a:xfrm>
            <a:off x="762000" y="3276600"/>
            <a:ext cx="6096000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3525" y="0"/>
            <a:ext cx="3724275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asellaDiTesto 2"/>
          <p:cNvSpPr txBox="1">
            <a:spLocks noChangeArrowheads="1"/>
          </p:cNvSpPr>
          <p:nvPr/>
        </p:nvSpPr>
        <p:spPr bwMode="auto">
          <a:xfrm>
            <a:off x="5486400" y="4953000"/>
            <a:ext cx="3657600" cy="120032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SOLO SE POSSIAMO INTUBARE RAPIDAMENTE IL PAZIENTE</a:t>
            </a:r>
            <a:endParaRPr lang="it-IT" sz="2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CasellaDiTesto 2"/>
          <p:cNvSpPr txBox="1">
            <a:spLocks noChangeArrowheads="1"/>
          </p:cNvSpPr>
          <p:nvPr/>
        </p:nvSpPr>
        <p:spPr bwMode="auto">
          <a:xfrm>
            <a:off x="1524000" y="5629870"/>
            <a:ext cx="6593986" cy="92333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54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SCENARI PARTICOLARI</a:t>
            </a:r>
            <a:endParaRPr lang="it-IT" sz="5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4138"/>
            <a:ext cx="9128125" cy="69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sellaDiTesto 10"/>
          <p:cNvSpPr txBox="1">
            <a:spLocks noChangeArrowheads="1"/>
          </p:cNvSpPr>
          <p:nvPr/>
        </p:nvSpPr>
        <p:spPr bwMode="auto">
          <a:xfrm>
            <a:off x="2667000" y="3124200"/>
            <a:ext cx="6208712" cy="1570038"/>
          </a:xfrm>
          <a:prstGeom prst="rect">
            <a:avLst/>
          </a:prstGeom>
          <a:solidFill>
            <a:schemeClr val="accent5">
              <a:lumMod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it-IT" sz="3200" b="1" dirty="0">
                <a:solidFill>
                  <a:srgbClr val="FFFF00"/>
                </a:solidFill>
                <a:latin typeface="Calibri" pitchFamily="34" charset="0"/>
              </a:rPr>
              <a:t>Breve finestra temporale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it-IT" sz="3200" b="1" dirty="0">
                <a:solidFill>
                  <a:srgbClr val="FFFF00"/>
                </a:solidFill>
                <a:latin typeface="Calibri" pitchFamily="34" charset="0"/>
              </a:rPr>
              <a:t>Severe alterazioni emodinamiche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it-IT" sz="3200" b="1" dirty="0">
                <a:solidFill>
                  <a:srgbClr val="FFFF00"/>
                </a:solidFill>
                <a:latin typeface="Calibri" pitchFamily="34" charset="0"/>
              </a:rPr>
              <a:t>Agitazione e intensa dispnea</a:t>
            </a:r>
          </a:p>
        </p:txBody>
      </p:sp>
      <p:sp>
        <p:nvSpPr>
          <p:cNvPr id="7" name="CasellaDiTesto 17"/>
          <p:cNvSpPr txBox="1">
            <a:spLocks noChangeArrowheads="1"/>
          </p:cNvSpPr>
          <p:nvPr/>
        </p:nvSpPr>
        <p:spPr bwMode="auto">
          <a:xfrm>
            <a:off x="395288" y="6524625"/>
            <a:ext cx="3019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/>
              <a:t>Scala R, </a:t>
            </a:r>
            <a:r>
              <a:rPr lang="it-IT" b="1" dirty="0" err="1"/>
              <a:t>Respir</a:t>
            </a:r>
            <a:r>
              <a:rPr lang="it-IT" b="1" dirty="0"/>
              <a:t> Care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76501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-223838" y="152400"/>
            <a:ext cx="9623426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NIV NEL CARDIACO: SEMPRE FACILE?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659188" y="3424238"/>
            <a:ext cx="8382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10-20%</a:t>
            </a:r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2971800" y="3048000"/>
            <a:ext cx="2305050" cy="2232025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9" descr="P10129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5" y="1484313"/>
            <a:ext cx="9058275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2"/>
          <p:cNvSpPr>
            <a:spLocks noChangeArrowheads="1"/>
          </p:cNvSpPr>
          <p:nvPr/>
        </p:nvSpPr>
        <p:spPr bwMode="auto">
          <a:xfrm>
            <a:off x="827088" y="115888"/>
            <a:ext cx="7859712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>
                <a:solidFill>
                  <a:srgbClr val="FFFF00"/>
                </a:solidFill>
              </a:rPr>
              <a:t>NIV near the end of life</a:t>
            </a:r>
            <a:br>
              <a:rPr lang="en-US" sz="4000" b="1">
                <a:solidFill>
                  <a:srgbClr val="FFFF00"/>
                </a:solidFill>
              </a:rPr>
            </a:br>
            <a:r>
              <a:rPr lang="en-US" sz="3600" b="1">
                <a:solidFill>
                  <a:srgbClr val="00FF00"/>
                </a:solidFill>
              </a:rPr>
              <a:t>“a bargain or a burden”?</a:t>
            </a:r>
            <a:endParaRPr lang="el-GR" sz="3600" b="1">
              <a:solidFill>
                <a:srgbClr val="00FF00"/>
              </a:solidFill>
            </a:endParaRPr>
          </a:p>
        </p:txBody>
      </p:sp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5257800"/>
            <a:ext cx="4905375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0338" y="6021388"/>
            <a:ext cx="20970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4438" y="6556375"/>
            <a:ext cx="244792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271" name="Rectangle 7"/>
          <p:cNvSpPr>
            <a:spLocks noChangeArrowheads="1"/>
          </p:cNvSpPr>
          <p:nvPr/>
        </p:nvSpPr>
        <p:spPr bwMode="auto">
          <a:xfrm>
            <a:off x="71438" y="1557338"/>
            <a:ext cx="3924300" cy="2160587"/>
          </a:xfrm>
          <a:prstGeom prst="rect">
            <a:avLst/>
          </a:prstGeom>
          <a:noFill/>
          <a:ln w="635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7272" name="Rectangle 8"/>
          <p:cNvSpPr>
            <a:spLocks noChangeArrowheads="1"/>
          </p:cNvSpPr>
          <p:nvPr/>
        </p:nvSpPr>
        <p:spPr bwMode="auto">
          <a:xfrm>
            <a:off x="4427538" y="1557338"/>
            <a:ext cx="4716462" cy="2160587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CasellaDiTesto 1"/>
          <p:cNvSpPr txBox="1">
            <a:spLocks noChangeArrowheads="1"/>
          </p:cNvSpPr>
          <p:nvPr/>
        </p:nvSpPr>
        <p:spPr bwMode="auto">
          <a:xfrm>
            <a:off x="762000" y="228600"/>
            <a:ext cx="7848600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SETTING </a:t>
            </a:r>
            <a:r>
              <a:rPr lang="it-IT" sz="4800" b="1" dirty="0" err="1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</a:t>
            </a:r>
            <a:r>
              <a:rPr lang="it-IT" sz="48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TRATTAMENTO</a:t>
            </a:r>
            <a:endParaRPr lang="it-IT" sz="48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22000"/>
          </a:blip>
          <a:srcRect/>
          <a:stretch>
            <a:fillRect/>
          </a:stretch>
        </p:blipFill>
        <p:spPr bwMode="auto">
          <a:xfrm>
            <a:off x="34925" y="908050"/>
            <a:ext cx="9144000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5715000" y="4476690"/>
            <a:ext cx="866712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WARD</a:t>
            </a:r>
            <a:endParaRPr lang="en-US" sz="2000" b="1" dirty="0">
              <a:solidFill>
                <a:srgbClr val="FFFF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55300" name="Text Box 6"/>
          <p:cNvSpPr txBox="1">
            <a:spLocks noChangeArrowheads="1"/>
          </p:cNvSpPr>
          <p:nvPr/>
        </p:nvSpPr>
        <p:spPr bwMode="auto">
          <a:xfrm>
            <a:off x="1398588" y="1196975"/>
            <a:ext cx="1228725" cy="708025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General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ICU</a:t>
            </a:r>
          </a:p>
        </p:txBody>
      </p:sp>
      <p:sp>
        <p:nvSpPr>
          <p:cNvPr id="55301" name="Text Box 8"/>
          <p:cNvSpPr txBox="1">
            <a:spLocks noChangeArrowheads="1"/>
          </p:cNvSpPr>
          <p:nvPr/>
        </p:nvSpPr>
        <p:spPr bwMode="auto">
          <a:xfrm>
            <a:off x="755650" y="82550"/>
            <a:ext cx="78136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LA SCELTA DEL SETTING E’ CRUCIALE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2555875" y="3141663"/>
            <a:ext cx="2520950" cy="706437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RESPIRATORY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HIGH-DEPENDENCY</a:t>
            </a:r>
          </a:p>
        </p:txBody>
      </p: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4800600" y="2438400"/>
            <a:ext cx="719138" cy="5540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000" b="1">
                <a:solidFill>
                  <a:srgbClr val="FFFF00"/>
                </a:solidFill>
              </a:rPr>
              <a:t>ED</a:t>
            </a:r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5791200" y="3200400"/>
            <a:ext cx="996950" cy="5540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000" b="1">
                <a:solidFill>
                  <a:srgbClr val="FFFF00"/>
                </a:solidFill>
              </a:rPr>
              <a:t>MET</a:t>
            </a:r>
          </a:p>
        </p:txBody>
      </p:sp>
      <p:sp>
        <p:nvSpPr>
          <p:cNvPr id="55306" name="CasellaDiTesto 11"/>
          <p:cNvSpPr txBox="1">
            <a:spLocks noChangeArrowheads="1"/>
          </p:cNvSpPr>
          <p:nvPr/>
        </p:nvSpPr>
        <p:spPr bwMode="auto">
          <a:xfrm>
            <a:off x="2819400" y="6019800"/>
            <a:ext cx="6096000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 b="1">
                <a:solidFill>
                  <a:srgbClr val="C00000"/>
                </a:solidFill>
              </a:rPr>
              <a:t>CRESCENTE SEVERITA’ IRA</a:t>
            </a:r>
          </a:p>
        </p:txBody>
      </p:sp>
      <p:sp>
        <p:nvSpPr>
          <p:cNvPr id="13" name="Freccia a sinistra 12"/>
          <p:cNvSpPr/>
          <p:nvPr/>
        </p:nvSpPr>
        <p:spPr>
          <a:xfrm>
            <a:off x="2057400" y="6096000"/>
            <a:ext cx="838200" cy="38100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55308" name="CasellaDiTesto 13"/>
          <p:cNvSpPr txBox="1">
            <a:spLocks noChangeArrowheads="1"/>
          </p:cNvSpPr>
          <p:nvPr/>
        </p:nvSpPr>
        <p:spPr bwMode="auto">
          <a:xfrm rot="-5400000">
            <a:off x="-2214562" y="3967162"/>
            <a:ext cx="5105400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 b="1">
                <a:solidFill>
                  <a:srgbClr val="C00000"/>
                </a:solidFill>
              </a:rPr>
              <a:t>CRESCENTE INF-PAZ RATIO</a:t>
            </a:r>
          </a:p>
        </p:txBody>
      </p:sp>
      <p:sp>
        <p:nvSpPr>
          <p:cNvPr id="15" name="Freccia a sinistra 14"/>
          <p:cNvSpPr/>
          <p:nvPr/>
        </p:nvSpPr>
        <p:spPr>
          <a:xfrm rot="5400000">
            <a:off x="-114300" y="1104900"/>
            <a:ext cx="914400" cy="38100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027988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CasellaDiTesto 2"/>
          <p:cNvSpPr txBox="1">
            <a:spLocks noChangeArrowheads="1"/>
          </p:cNvSpPr>
          <p:nvPr/>
        </p:nvSpPr>
        <p:spPr bwMode="auto">
          <a:xfrm>
            <a:off x="874713" y="1700213"/>
            <a:ext cx="7507287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C00000"/>
                </a:solidFill>
              </a:rPr>
              <a:t>CONFALONIERI M. et al   Respiration.                 2015;90(3):235-42.   </a:t>
            </a:r>
          </a:p>
        </p:txBody>
      </p:sp>
      <p:pic>
        <p:nvPicPr>
          <p:cNvPr id="34821" name="Picture 1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1484313"/>
            <a:ext cx="24876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Connettore 1 18"/>
          <p:cNvCxnSpPr/>
          <p:nvPr/>
        </p:nvCxnSpPr>
        <p:spPr>
          <a:xfrm>
            <a:off x="107950" y="549275"/>
            <a:ext cx="7343775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179388" y="981075"/>
            <a:ext cx="5761037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188" y="-26988"/>
            <a:ext cx="1547812" cy="107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438400"/>
            <a:ext cx="8424863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3132138" y="4800600"/>
            <a:ext cx="2592387" cy="143986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CasellaDiTesto 2"/>
          <p:cNvSpPr txBox="1">
            <a:spLocks noChangeArrowheads="1"/>
          </p:cNvSpPr>
          <p:nvPr/>
        </p:nvSpPr>
        <p:spPr bwMode="auto">
          <a:xfrm>
            <a:off x="762000" y="2590800"/>
            <a:ext cx="7635875" cy="126206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4000" b="1" dirty="0">
                <a:solidFill>
                  <a:srgbClr val="FFFF00"/>
                </a:solidFill>
              </a:rPr>
              <a:t>RISK </a:t>
            </a:r>
            <a:r>
              <a:rPr lang="it-IT" sz="4000" b="1" dirty="0" err="1">
                <a:solidFill>
                  <a:srgbClr val="FFFF00"/>
                </a:solidFill>
              </a:rPr>
              <a:t>of</a:t>
            </a:r>
            <a:r>
              <a:rPr lang="it-IT" sz="4000" b="1" dirty="0">
                <a:solidFill>
                  <a:srgbClr val="FFFF00"/>
                </a:solidFill>
              </a:rPr>
              <a:t> HOSPITAL MORTALTY</a:t>
            </a:r>
          </a:p>
          <a:p>
            <a:pPr algn="ctr"/>
            <a:r>
              <a:rPr lang="it-IT" sz="3600" b="1" dirty="0">
                <a:solidFill>
                  <a:srgbClr val="FFFF00"/>
                </a:solidFill>
              </a:rPr>
              <a:t>ED+Int. </a:t>
            </a:r>
            <a:r>
              <a:rPr lang="it-IT" sz="3600" b="1" dirty="0" err="1">
                <a:solidFill>
                  <a:srgbClr val="FFFF00"/>
                </a:solidFill>
              </a:rPr>
              <a:t>Med</a:t>
            </a:r>
            <a:r>
              <a:rPr lang="it-IT" sz="3600" b="1" dirty="0">
                <a:solidFill>
                  <a:srgbClr val="FFFF00"/>
                </a:solidFill>
              </a:rPr>
              <a:t> vs </a:t>
            </a:r>
            <a:r>
              <a:rPr lang="it-IT" sz="3600" b="1" dirty="0">
                <a:solidFill>
                  <a:srgbClr val="FF0000"/>
                </a:solidFill>
              </a:rPr>
              <a:t>RICU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6" descr="C:\Users\Raffaele\Desktop\FOTO\IPHONE BACK UP 27 dic 2013\IMG_1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Text Box 4"/>
          <p:cNvSpPr txBox="1">
            <a:spLocks noChangeArrowheads="1"/>
          </p:cNvSpPr>
          <p:nvPr/>
        </p:nvSpPr>
        <p:spPr bwMode="auto">
          <a:xfrm>
            <a:off x="609600" y="381000"/>
            <a:ext cx="5638800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  <a:cs typeface="Arial" pitchFamily="34" charset="0"/>
              </a:rPr>
              <a:t>Take-Home </a:t>
            </a:r>
            <a:r>
              <a:rPr lang="it-IT" sz="3600" b="1" dirty="0" err="1" smtClean="0">
                <a:solidFill>
                  <a:srgbClr val="FF0000"/>
                </a:solidFill>
                <a:cs typeface="Arial" pitchFamily="34" charset="0"/>
              </a:rPr>
              <a:t>Messages</a:t>
            </a:r>
            <a:endParaRPr lang="it-IT" sz="36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62000" y="4038600"/>
            <a:ext cx="7848600" cy="1200329"/>
          </a:xfrm>
          <a:prstGeom prst="rect">
            <a:avLst/>
          </a:prstGeom>
          <a:solidFill>
            <a:schemeClr val="bg2">
              <a:alpha val="48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600" b="1" dirty="0" smtClean="0">
                <a:cs typeface="Arial" pitchFamily="34" charset="0"/>
              </a:rPr>
              <a:t>Come AFFRONTARE il paziente difficile?</a:t>
            </a:r>
            <a:endParaRPr lang="it-IT" sz="3600" b="1" dirty="0"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CCM20100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008063"/>
            <a:ext cx="8610600" cy="5080000"/>
          </a:xfrm>
          <a:prstGeom prst="rect">
            <a:avLst/>
          </a:prstGeom>
          <a:noFill/>
          <a:ln w="50800">
            <a:solidFill>
              <a:srgbClr val="FFFF89"/>
            </a:solidFill>
            <a:miter lim="800000"/>
            <a:headEnd/>
            <a:tailEnd/>
          </a:ln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562100" y="6429375"/>
            <a:ext cx="6415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it-IT" sz="2000">
                <a:solidFill>
                  <a:srgbClr val="00FFFF"/>
                </a:solidFill>
                <a:latin typeface="Calibri" pitchFamily="34" charset="0"/>
                <a:ea typeface="MS Gothic" pitchFamily="49" charset="-128"/>
              </a:rPr>
              <a:t>Vitacca et al. </a:t>
            </a:r>
            <a:r>
              <a:rPr lang="it-IT" sz="2000" i="1">
                <a:solidFill>
                  <a:srgbClr val="00FFFF"/>
                </a:solidFill>
                <a:latin typeface="Calibri" pitchFamily="34" charset="0"/>
                <a:ea typeface="MS Gothic" pitchFamily="49" charset="-128"/>
              </a:rPr>
              <a:t>Am J Respir Crit Care Med</a:t>
            </a:r>
            <a:r>
              <a:rPr lang="it-IT" sz="2000">
                <a:solidFill>
                  <a:srgbClr val="00FFFF"/>
                </a:solidFill>
                <a:latin typeface="Calibri" pitchFamily="34" charset="0"/>
                <a:ea typeface="MS Gothic" pitchFamily="49" charset="-128"/>
              </a:rPr>
              <a:t> 2001; 164: 638-641</a:t>
            </a:r>
          </a:p>
        </p:txBody>
      </p:sp>
      <p:sp>
        <p:nvSpPr>
          <p:cNvPr id="15364" name="Oval 4"/>
          <p:cNvSpPr>
            <a:spLocks noChangeArrowheads="1"/>
          </p:cNvSpPr>
          <p:nvPr/>
        </p:nvSpPr>
        <p:spPr bwMode="auto">
          <a:xfrm>
            <a:off x="3563938" y="5516563"/>
            <a:ext cx="1295400" cy="762000"/>
          </a:xfrm>
          <a:prstGeom prst="ellipse">
            <a:avLst/>
          </a:prstGeom>
          <a:noFill/>
          <a:ln w="635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5365" name="Oval 5"/>
          <p:cNvSpPr>
            <a:spLocks noChangeArrowheads="1"/>
          </p:cNvSpPr>
          <p:nvPr/>
        </p:nvSpPr>
        <p:spPr bwMode="auto">
          <a:xfrm>
            <a:off x="1971675" y="5551488"/>
            <a:ext cx="1447800" cy="6858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45193" y="0"/>
            <a:ext cx="8012322" cy="769441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libri" pitchFamily="34" charset="0"/>
                <a:ea typeface="MS Gothic" pitchFamily="49" charset="-128"/>
                <a:cs typeface="Arial" pitchFamily="34" charset="0"/>
              </a:rPr>
              <a:t>NIV=ETI-MV</a:t>
            </a:r>
            <a:r>
              <a:rPr lang="en-US" sz="3800" b="1" dirty="0">
                <a:solidFill>
                  <a:srgbClr val="FFFF00"/>
                </a:solidFill>
                <a:latin typeface="Calibri" pitchFamily="34" charset="0"/>
                <a:ea typeface="MS Gothic" pitchFamily="49" charset="-128"/>
                <a:cs typeface="Arial" pitchFamily="34" charset="0"/>
              </a:rPr>
              <a:t> come </a:t>
            </a:r>
            <a:r>
              <a:rPr lang="en-US" sz="3800" b="1" dirty="0" smtClean="0">
                <a:solidFill>
                  <a:srgbClr val="FFFF00"/>
                </a:solidFill>
                <a:latin typeface="Calibri" pitchFamily="34" charset="0"/>
                <a:ea typeface="MS Gothic" pitchFamily="49" charset="-128"/>
                <a:cs typeface="Arial" pitchFamily="34" charset="0"/>
              </a:rPr>
              <a:t>“</a:t>
            </a:r>
            <a:r>
              <a:rPr lang="en-US" sz="3800" b="1" dirty="0" err="1" smtClean="0">
                <a:solidFill>
                  <a:srgbClr val="FFFF00"/>
                </a:solidFill>
                <a:latin typeface="Calibri" pitchFamily="34" charset="0"/>
                <a:ea typeface="MS Gothic" pitchFamily="49" charset="-128"/>
                <a:cs typeface="Arial" pitchFamily="34" charset="0"/>
              </a:rPr>
              <a:t>effetti</a:t>
            </a:r>
            <a:r>
              <a:rPr lang="en-US" sz="3800" b="1" dirty="0" smtClean="0">
                <a:solidFill>
                  <a:srgbClr val="FFFF00"/>
                </a:solidFill>
                <a:latin typeface="Calibri" pitchFamily="34" charset="0"/>
                <a:ea typeface="MS Gothic" pitchFamily="49" charset="-128"/>
                <a:cs typeface="Arial" pitchFamily="34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latin typeface="Calibri" pitchFamily="34" charset="0"/>
                <a:ea typeface="MS Gothic" pitchFamily="49" charset="-128"/>
                <a:cs typeface="Arial" pitchFamily="34" charset="0"/>
              </a:rPr>
              <a:t>fisiologici</a:t>
            </a:r>
            <a:r>
              <a:rPr lang="en-US" sz="3800" b="1" dirty="0" smtClean="0">
                <a:solidFill>
                  <a:srgbClr val="FFFF00"/>
                </a:solidFill>
                <a:latin typeface="Calibri" pitchFamily="34" charset="0"/>
                <a:ea typeface="MS Gothic" pitchFamily="49" charset="-128"/>
                <a:cs typeface="Arial" pitchFamily="34" charset="0"/>
              </a:rPr>
              <a:t>”</a:t>
            </a:r>
            <a:endParaRPr lang="en-US" sz="3800" b="1" dirty="0">
              <a:solidFill>
                <a:srgbClr val="FFFF00"/>
              </a:solidFill>
              <a:latin typeface="Calibri" pitchFamily="34" charset="0"/>
              <a:ea typeface="MS Gothic" pitchFamily="49" charset="-128"/>
              <a:cs typeface="Arial" pitchFamily="34" charset="0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851275" y="3860800"/>
            <a:ext cx="612775" cy="430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200" b="1">
                <a:solidFill>
                  <a:srgbClr val="00FF00"/>
                </a:solidFill>
                <a:latin typeface="Calibri" pitchFamily="34" charset="0"/>
              </a:rPr>
              <a:t>NIV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981200" y="3860800"/>
            <a:ext cx="1296988" cy="427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200" b="1">
                <a:solidFill>
                  <a:srgbClr val="FF0000"/>
                </a:solidFill>
                <a:latin typeface="Calibri" pitchFamily="34" charset="0"/>
              </a:rPr>
              <a:t>INV-MV</a:t>
            </a:r>
          </a:p>
        </p:txBody>
      </p:sp>
      <p:cxnSp>
        <p:nvCxnSpPr>
          <p:cNvPr id="10" name="Connettore 2 9"/>
          <p:cNvCxnSpPr>
            <a:cxnSpLocks noChangeShapeType="1"/>
          </p:cNvCxnSpPr>
          <p:nvPr/>
        </p:nvCxnSpPr>
        <p:spPr bwMode="auto">
          <a:xfrm flipH="1">
            <a:off x="4643438" y="3357563"/>
            <a:ext cx="2376487" cy="647700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5370" name="Text Box 7"/>
          <p:cNvSpPr txBox="1">
            <a:spLocks noChangeArrowheads="1"/>
          </p:cNvSpPr>
          <p:nvPr/>
        </p:nvSpPr>
        <p:spPr bwMode="auto">
          <a:xfrm>
            <a:off x="6732588" y="3141663"/>
            <a:ext cx="1060450" cy="430212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Calibri" pitchFamily="34" charset="0"/>
              </a:rPr>
              <a:t>NO-MV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5105400"/>
            <a:ext cx="15240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5029200"/>
            <a:ext cx="14478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9" descr="http://us.intersurgical.com/content/images/67507/1766625930/350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5029200"/>
            <a:ext cx="16002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8" y="-30163"/>
            <a:ext cx="9174163" cy="6918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 descr="http://3.bp.blogspot.com/-l4hEPUV0rGA/VIK-52LVxzI/AAAAAAAAYZA/bLNN5nv9-s4/s1600/Putizza%2Btriest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533400"/>
            <a:ext cx="3581400" cy="2124075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6705600" y="0"/>
            <a:ext cx="15225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LA PUTIZZA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048000"/>
            <a:ext cx="2743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2"/>
          <p:cNvSpPr txBox="1">
            <a:spLocks noChangeArrowheads="1"/>
          </p:cNvSpPr>
          <p:nvPr/>
        </p:nvSpPr>
        <p:spPr bwMode="auto">
          <a:xfrm>
            <a:off x="457200" y="6150114"/>
            <a:ext cx="2057400" cy="707886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CAPACITA’ </a:t>
            </a:r>
            <a:r>
              <a:rPr lang="it-IT" sz="2000" b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DI</a:t>
            </a:r>
            <a:r>
              <a:rPr lang="it-IT" sz="20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INTUBAZIONE</a:t>
            </a:r>
            <a:endParaRPr lang="it-IT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ChangeAspect="1" noChangeArrowheads="1"/>
          </p:cNvPicPr>
          <p:nvPr/>
        </p:nvPicPr>
        <p:blipFill>
          <a:blip r:embed="rId3" cstate="print">
            <a:lum bright="-4000" contrast="18000"/>
          </a:blip>
          <a:srcRect/>
          <a:stretch>
            <a:fillRect/>
          </a:stretch>
        </p:blipFill>
        <p:spPr bwMode="auto">
          <a:xfrm>
            <a:off x="-36513" y="0"/>
            <a:ext cx="5113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685800"/>
            <a:ext cx="32543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286000"/>
            <a:ext cx="34067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3263" y="3581400"/>
            <a:ext cx="33607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28335" y="0"/>
            <a:ext cx="7297575" cy="769441"/>
          </a:xfrm>
          <a:prstGeom prst="rect">
            <a:avLst/>
          </a:prstGeom>
          <a:solidFill>
            <a:schemeClr val="accent2"/>
          </a:solidFill>
          <a:ln w="635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Calibri" pitchFamily="34" charset="0"/>
                <a:ea typeface="MS Gothic" pitchFamily="49" charset="-128"/>
                <a:cs typeface="Arial" pitchFamily="34" charset="0"/>
              </a:rPr>
              <a:t>NIV</a:t>
            </a:r>
            <a:r>
              <a:rPr lang="en-US" sz="3800" b="1" dirty="0" smtClean="0">
                <a:solidFill>
                  <a:srgbClr val="FFFF00"/>
                </a:solidFill>
                <a:latin typeface="Calibri" pitchFamily="34" charset="0"/>
                <a:ea typeface="MS Gothic" pitchFamily="49" charset="-128"/>
                <a:cs typeface="Arial" pitchFamily="34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latin typeface="Calibri" pitchFamily="34" charset="0"/>
                <a:ea typeface="MS Gothic" pitchFamily="49" charset="-128"/>
                <a:cs typeface="Arial" pitchFamily="34" charset="0"/>
              </a:rPr>
              <a:t>senza</a:t>
            </a:r>
            <a:r>
              <a:rPr lang="en-US" sz="3800" b="1" dirty="0" smtClean="0">
                <a:solidFill>
                  <a:srgbClr val="FFFF00"/>
                </a:solidFill>
                <a:latin typeface="Calibri" pitchFamily="34" charset="0"/>
                <a:ea typeface="MS Gothic" pitchFamily="49" charset="-128"/>
                <a:cs typeface="Arial" pitchFamily="34" charset="0"/>
              </a:rPr>
              <a:t> le </a:t>
            </a:r>
            <a:r>
              <a:rPr lang="en-US" sz="3800" b="1" dirty="0" err="1" smtClean="0">
                <a:solidFill>
                  <a:srgbClr val="FFFF00"/>
                </a:solidFill>
                <a:latin typeface="Calibri" pitchFamily="34" charset="0"/>
                <a:ea typeface="MS Gothic" pitchFamily="49" charset="-128"/>
                <a:cs typeface="Arial" pitchFamily="34" charset="0"/>
              </a:rPr>
              <a:t>complicanze</a:t>
            </a:r>
            <a:r>
              <a:rPr lang="en-US" sz="3800" b="1" dirty="0" smtClean="0">
                <a:solidFill>
                  <a:srgbClr val="FFFF00"/>
                </a:solidFill>
                <a:latin typeface="Calibri" pitchFamily="34" charset="0"/>
                <a:ea typeface="MS Gothic" pitchFamily="49" charset="-128"/>
                <a:cs typeface="Arial" pitchFamily="34" charset="0"/>
              </a:rPr>
              <a:t>  </a:t>
            </a:r>
            <a:r>
              <a:rPr lang="en-US" sz="3800" b="1" dirty="0" err="1" smtClean="0">
                <a:solidFill>
                  <a:srgbClr val="FFFF00"/>
                </a:solidFill>
                <a:latin typeface="Calibri" pitchFamily="34" charset="0"/>
                <a:ea typeface="MS Gothic" pitchFamily="49" charset="-128"/>
                <a:cs typeface="Arial" pitchFamily="34" charset="0"/>
              </a:rPr>
              <a:t>dell’IMV</a:t>
            </a:r>
            <a:endParaRPr lang="en-US" sz="3800" b="1" dirty="0">
              <a:solidFill>
                <a:srgbClr val="FFFF00"/>
              </a:solidFill>
              <a:latin typeface="Calibri" pitchFamily="34" charset="0"/>
              <a:ea typeface="MS Gothic" pitchFamily="49" charset="-128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8" y="188913"/>
            <a:ext cx="7974012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4425950" y="3011488"/>
            <a:ext cx="1874838" cy="784225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5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pH&lt;7.35 &gt;7.25 </a:t>
            </a:r>
          </a:p>
          <a:p>
            <a:pPr algn="ctr"/>
            <a:r>
              <a:rPr lang="it-IT" sz="15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or</a:t>
            </a:r>
          </a:p>
          <a:p>
            <a:pPr algn="ctr"/>
            <a:r>
              <a:rPr lang="it-IT" sz="15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PaO2/FiO2&lt;250 &gt;200</a:t>
            </a:r>
          </a:p>
        </p:txBody>
      </p:sp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6372225" y="1052513"/>
            <a:ext cx="2066925" cy="7778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5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pH&lt;7.25 </a:t>
            </a:r>
          </a:p>
          <a:p>
            <a:pPr algn="ctr"/>
            <a:r>
              <a:rPr lang="it-IT" sz="15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or</a:t>
            </a:r>
          </a:p>
          <a:p>
            <a:pPr algn="ctr"/>
            <a:r>
              <a:rPr lang="it-IT" sz="15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PaO2/FiO2&lt;200</a:t>
            </a:r>
          </a:p>
        </p:txBody>
      </p:sp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2987675" y="6488113"/>
            <a:ext cx="59055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solidFill>
                  <a:srgbClr val="00FF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                                                </a:t>
            </a:r>
            <a:r>
              <a:rPr lang="it-IT" dirty="0" err="1">
                <a:solidFill>
                  <a:srgbClr val="00FF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Nava</a:t>
            </a:r>
            <a:r>
              <a:rPr lang="it-IT" dirty="0">
                <a:solidFill>
                  <a:srgbClr val="00FF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S </a:t>
            </a:r>
            <a:r>
              <a:rPr lang="it-IT" dirty="0" err="1">
                <a:solidFill>
                  <a:srgbClr val="00FF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et</a:t>
            </a:r>
            <a:r>
              <a:rPr lang="it-IT" dirty="0">
                <a:solidFill>
                  <a:srgbClr val="00FF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al. ICM 2006 (mod.)</a:t>
            </a:r>
          </a:p>
        </p:txBody>
      </p:sp>
      <p:sp>
        <p:nvSpPr>
          <p:cNvPr id="11271" name="CasellaDiTesto 12"/>
          <p:cNvSpPr txBox="1">
            <a:spLocks noChangeArrowheads="1"/>
          </p:cNvSpPr>
          <p:nvPr/>
        </p:nvSpPr>
        <p:spPr bwMode="auto">
          <a:xfrm>
            <a:off x="3563938" y="6334780"/>
            <a:ext cx="2038350" cy="52322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 dirty="0" err="1">
                <a:latin typeface="Calibri" pitchFamily="34" charset="0"/>
                <a:cs typeface="Calibri" pitchFamily="34" charset="0"/>
              </a:rPr>
              <a:t>Time</a:t>
            </a:r>
            <a:r>
              <a:rPr lang="it-IT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it-IT" sz="2800" b="1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it-IT" sz="2800" b="1" dirty="0">
                <a:latin typeface="Calibri" pitchFamily="34" charset="0"/>
                <a:cs typeface="Calibri" pitchFamily="34" charset="0"/>
              </a:rPr>
              <a:t>  MV</a:t>
            </a:r>
          </a:p>
        </p:txBody>
      </p:sp>
      <p:pic>
        <p:nvPicPr>
          <p:cNvPr id="71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36525"/>
            <a:ext cx="2847975" cy="5524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176" name="Arc 4"/>
          <p:cNvSpPr>
            <a:spLocks/>
          </p:cNvSpPr>
          <p:nvPr/>
        </p:nvSpPr>
        <p:spPr bwMode="auto">
          <a:xfrm rot="5141528" flipH="1" flipV="1">
            <a:off x="3620294" y="-702468"/>
            <a:ext cx="4670425" cy="7272337"/>
          </a:xfrm>
          <a:custGeom>
            <a:avLst/>
            <a:gdLst>
              <a:gd name="T0" fmla="*/ 0 w 21563"/>
              <a:gd name="T1" fmla="*/ 0 h 21600"/>
              <a:gd name="T2" fmla="*/ 2147483647 w 21563"/>
              <a:gd name="T3" fmla="*/ 2147483647 h 21600"/>
              <a:gd name="T4" fmla="*/ 0 w 21563"/>
              <a:gd name="T5" fmla="*/ 2147483647 h 21600"/>
              <a:gd name="T6" fmla="*/ 0 60000 65536"/>
              <a:gd name="T7" fmla="*/ 0 60000 65536"/>
              <a:gd name="T8" fmla="*/ 0 60000 65536"/>
              <a:gd name="T9" fmla="*/ 0 w 21563"/>
              <a:gd name="T10" fmla="*/ 0 h 21600"/>
              <a:gd name="T11" fmla="*/ 21563 w 2156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63" h="21600" fill="none" extrusionOk="0">
                <a:moveTo>
                  <a:pt x="-1" y="0"/>
                </a:moveTo>
                <a:cubicBezTo>
                  <a:pt x="11436" y="0"/>
                  <a:pt x="20890" y="8913"/>
                  <a:pt x="21562" y="20330"/>
                </a:cubicBezTo>
              </a:path>
              <a:path w="21563" h="21600" stroke="0" extrusionOk="0">
                <a:moveTo>
                  <a:pt x="-1" y="0"/>
                </a:moveTo>
                <a:cubicBezTo>
                  <a:pt x="11436" y="0"/>
                  <a:pt x="20890" y="8913"/>
                  <a:pt x="21562" y="20330"/>
                </a:cubicBezTo>
                <a:lnTo>
                  <a:pt x="0" y="21600"/>
                </a:lnTo>
                <a:close/>
              </a:path>
            </a:pathLst>
          </a:cu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177" name="Text Box 5"/>
          <p:cNvSpPr txBox="1">
            <a:spLocks noChangeArrowheads="1"/>
          </p:cNvSpPr>
          <p:nvPr/>
        </p:nvSpPr>
        <p:spPr bwMode="auto">
          <a:xfrm>
            <a:off x="2635250" y="4700588"/>
            <a:ext cx="1930400" cy="784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5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pH&gt;7.35 plus dyspnea</a:t>
            </a:r>
          </a:p>
          <a:p>
            <a:pPr algn="ctr"/>
            <a:r>
              <a:rPr lang="it-IT" sz="15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or </a:t>
            </a:r>
          </a:p>
          <a:p>
            <a:pPr algn="ctr"/>
            <a:r>
              <a:rPr lang="it-IT" sz="15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PaO2/FiO2&gt;250</a:t>
            </a:r>
          </a:p>
        </p:txBody>
      </p:sp>
      <p:sp>
        <p:nvSpPr>
          <p:cNvPr id="11278" name="CasellaDiTesto 17"/>
          <p:cNvSpPr txBox="1">
            <a:spLocks noChangeArrowheads="1"/>
          </p:cNvSpPr>
          <p:nvPr/>
        </p:nvSpPr>
        <p:spPr bwMode="auto">
          <a:xfrm>
            <a:off x="0" y="2636838"/>
            <a:ext cx="1219200" cy="83099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b="1" dirty="0" err="1">
                <a:latin typeface="Calibri" pitchFamily="34" charset="0"/>
                <a:cs typeface="Calibri" pitchFamily="34" charset="0"/>
              </a:rPr>
              <a:t>Time</a:t>
            </a:r>
            <a:r>
              <a:rPr lang="it-IT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it-IT" sz="2400" b="1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it-IT" sz="2400" b="1" dirty="0">
                <a:latin typeface="Calibri" pitchFamily="34" charset="0"/>
                <a:cs typeface="Calibri" pitchFamily="34" charset="0"/>
              </a:rPr>
              <a:t> ARF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25" y="692150"/>
            <a:ext cx="2016125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sellaDiTesto 15"/>
          <p:cNvSpPr txBox="1">
            <a:spLocks noChangeArrowheads="1"/>
          </p:cNvSpPr>
          <p:nvPr/>
        </p:nvSpPr>
        <p:spPr bwMode="auto">
          <a:xfrm>
            <a:off x="3276600" y="2971800"/>
            <a:ext cx="4175125" cy="1200329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Supporto </a:t>
            </a:r>
            <a:r>
              <a:rPr lang="it-IT" sz="2400" b="1" dirty="0" err="1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ventilatorio</a:t>
            </a:r>
            <a:r>
              <a:rPr lang="it-IT" sz="24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continuo e tardivo del tipo on-off di solito erogato solo in ICU</a:t>
            </a:r>
            <a:endParaRPr lang="it-IT" sz="2400" b="1" u="sng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181" name="Text Box 22"/>
          <p:cNvSpPr txBox="1">
            <a:spLocks noChangeArrowheads="1"/>
          </p:cNvSpPr>
          <p:nvPr/>
        </p:nvSpPr>
        <p:spPr bwMode="auto">
          <a:xfrm>
            <a:off x="3059113" y="115888"/>
            <a:ext cx="3222625" cy="5857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20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TIMING della IMV</a:t>
            </a:r>
            <a:endParaRPr lang="it-IT" sz="320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3130550" y="107950"/>
            <a:ext cx="3136900" cy="5842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200" b="1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TIMING della NIV</a:t>
            </a:r>
            <a:endParaRPr lang="it-IT" sz="3200" b="1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1279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838200"/>
            <a:ext cx="5832475" cy="4895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184" name="CasellaDiTesto 16"/>
          <p:cNvSpPr txBox="1">
            <a:spLocks noChangeArrowheads="1"/>
          </p:cNvSpPr>
          <p:nvPr/>
        </p:nvSpPr>
        <p:spPr bwMode="auto">
          <a:xfrm>
            <a:off x="2771775" y="5516563"/>
            <a:ext cx="1655763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>
                <a:solidFill>
                  <a:schemeClr val="bg1"/>
                </a:solidFill>
              </a:rPr>
              <a:t>To Prevent ARF</a:t>
            </a:r>
          </a:p>
        </p:txBody>
      </p:sp>
      <p:sp>
        <p:nvSpPr>
          <p:cNvPr id="7185" name="CasellaDiTesto 17"/>
          <p:cNvSpPr txBox="1">
            <a:spLocks noChangeArrowheads="1"/>
          </p:cNvSpPr>
          <p:nvPr/>
        </p:nvSpPr>
        <p:spPr bwMode="auto">
          <a:xfrm>
            <a:off x="4643438" y="5445125"/>
            <a:ext cx="1657350" cy="708025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>
                <a:solidFill>
                  <a:schemeClr val="bg1"/>
                </a:solidFill>
              </a:rPr>
              <a:t>To Prevent</a:t>
            </a:r>
          </a:p>
          <a:p>
            <a:pPr algn="ctr"/>
            <a:r>
              <a:rPr lang="it-IT" sz="2000">
                <a:solidFill>
                  <a:schemeClr val="bg1"/>
                </a:solidFill>
              </a:rPr>
              <a:t>ETI</a:t>
            </a:r>
          </a:p>
        </p:txBody>
      </p:sp>
      <p:sp>
        <p:nvSpPr>
          <p:cNvPr id="7186" name="CasellaDiTesto 18"/>
          <p:cNvSpPr txBox="1">
            <a:spLocks noChangeArrowheads="1"/>
          </p:cNvSpPr>
          <p:nvPr/>
        </p:nvSpPr>
        <p:spPr bwMode="auto">
          <a:xfrm>
            <a:off x="6400801" y="5445125"/>
            <a:ext cx="1981200" cy="70802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>
                <a:solidFill>
                  <a:schemeClr val="bg1"/>
                </a:solidFill>
              </a:rPr>
              <a:t>Mandatory</a:t>
            </a:r>
          </a:p>
          <a:p>
            <a:pPr algn="ctr"/>
            <a:r>
              <a:rPr lang="it-IT" sz="2000">
                <a:solidFill>
                  <a:schemeClr val="bg1"/>
                </a:solidFill>
              </a:rPr>
              <a:t>MV</a:t>
            </a:r>
          </a:p>
        </p:txBody>
      </p:sp>
      <p:pic>
        <p:nvPicPr>
          <p:cNvPr id="20502" name="Picture 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3212976"/>
            <a:ext cx="1990725" cy="217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asellaDiTesto 20"/>
          <p:cNvSpPr txBox="1">
            <a:spLocks noChangeArrowheads="1"/>
          </p:cNvSpPr>
          <p:nvPr/>
        </p:nvSpPr>
        <p:spPr bwMode="auto">
          <a:xfrm>
            <a:off x="1752600" y="2514600"/>
            <a:ext cx="6553200" cy="138499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Supporto </a:t>
            </a:r>
            <a:r>
              <a:rPr lang="it-IT" sz="2800" b="1" dirty="0" err="1" smtClean="0">
                <a:solidFill>
                  <a:srgbClr val="FF0000"/>
                </a:solidFill>
              </a:rPr>
              <a:t>ventilatorio</a:t>
            </a:r>
            <a:r>
              <a:rPr lang="it-IT" sz="2800" b="1" dirty="0" smtClean="0">
                <a:solidFill>
                  <a:srgbClr val="FF0000"/>
                </a:solidFill>
              </a:rPr>
              <a:t> precoce , flessibile  e intermittente erogabile anche fuori l’ICU</a:t>
            </a:r>
            <a:endParaRPr lang="it-IT" sz="2800" b="1" u="sng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0" y="0"/>
            <a:ext cx="5172075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684213" y="1773238"/>
            <a:ext cx="5327650" cy="23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lum contrast="16000"/>
          </a:blip>
          <a:srcRect/>
          <a:stretch>
            <a:fillRect/>
          </a:stretch>
        </p:blipFill>
        <p:spPr bwMode="auto">
          <a:xfrm>
            <a:off x="2987675" y="3933825"/>
            <a:ext cx="540067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lum contrast="12000"/>
          </a:blip>
          <a:srcRect/>
          <a:stretch>
            <a:fillRect/>
          </a:stretch>
        </p:blipFill>
        <p:spPr bwMode="auto">
          <a:xfrm>
            <a:off x="5435600" y="5373688"/>
            <a:ext cx="36004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73025" y="692150"/>
            <a:ext cx="3635375" cy="792163"/>
          </a:xfrm>
          <a:prstGeom prst="rect">
            <a:avLst/>
          </a:prstGeom>
          <a:noFill/>
          <a:ln w="50800">
            <a:solidFill>
              <a:srgbClr val="0099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4838" y="188913"/>
            <a:ext cx="4729162" cy="503237"/>
          </a:xfrm>
          <a:prstGeom prst="rect">
            <a:avLst/>
          </a:prstGeom>
          <a:noFill/>
          <a:ln w="63500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04075" y="1196975"/>
            <a:ext cx="1939925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1863" y="765175"/>
            <a:ext cx="2830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0" y="0"/>
            <a:ext cx="1187450" cy="260350"/>
          </a:xfrm>
          <a:prstGeom prst="rect">
            <a:avLst/>
          </a:prstGeom>
          <a:solidFill>
            <a:srgbClr val="00FF00">
              <a:alpha val="4509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755650" y="2492375"/>
            <a:ext cx="4176713" cy="1081088"/>
          </a:xfrm>
          <a:prstGeom prst="rect">
            <a:avLst/>
          </a:prstGeom>
          <a:noFill/>
          <a:ln w="50800">
            <a:solidFill>
              <a:srgbClr val="FFCC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611188" y="1700213"/>
            <a:ext cx="1187450" cy="260350"/>
          </a:xfrm>
          <a:prstGeom prst="rect">
            <a:avLst/>
          </a:prstGeom>
          <a:solidFill>
            <a:srgbClr val="FFFF00">
              <a:alpha val="4509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05" name="Rectangle 13"/>
          <p:cNvSpPr>
            <a:spLocks noChangeArrowheads="1"/>
          </p:cNvSpPr>
          <p:nvPr/>
        </p:nvSpPr>
        <p:spPr bwMode="auto">
          <a:xfrm>
            <a:off x="3059113" y="3860800"/>
            <a:ext cx="1187450" cy="260350"/>
          </a:xfrm>
          <a:prstGeom prst="rect">
            <a:avLst/>
          </a:prstGeom>
          <a:solidFill>
            <a:srgbClr val="FF6600">
              <a:alpha val="4509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3059113" y="4508500"/>
            <a:ext cx="4176712" cy="865188"/>
          </a:xfrm>
          <a:prstGeom prst="rect">
            <a:avLst/>
          </a:prstGeom>
          <a:noFill/>
          <a:ln w="50800">
            <a:solidFill>
              <a:srgbClr val="FF66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5508625" y="5949950"/>
            <a:ext cx="2592388" cy="576263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08" name="Rectangle 16"/>
          <p:cNvSpPr>
            <a:spLocks noChangeArrowheads="1"/>
          </p:cNvSpPr>
          <p:nvPr/>
        </p:nvSpPr>
        <p:spPr bwMode="auto">
          <a:xfrm>
            <a:off x="5435600" y="5373688"/>
            <a:ext cx="1187450" cy="215900"/>
          </a:xfrm>
          <a:prstGeom prst="rect">
            <a:avLst/>
          </a:prstGeom>
          <a:solidFill>
            <a:srgbClr val="FF0000">
              <a:alpha val="4509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8209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221163"/>
            <a:ext cx="2124075" cy="2636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1" name="CasellaDiTesto 20"/>
          <p:cNvSpPr txBox="1">
            <a:spLocks noChangeArrowheads="1"/>
          </p:cNvSpPr>
          <p:nvPr/>
        </p:nvSpPr>
        <p:spPr bwMode="auto">
          <a:xfrm>
            <a:off x="0" y="0"/>
            <a:ext cx="6667500" cy="2370138"/>
          </a:xfrm>
          <a:prstGeom prst="rect">
            <a:avLst/>
          </a:prstGeom>
          <a:solidFill>
            <a:srgbClr val="00206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 b="1">
                <a:solidFill>
                  <a:srgbClr val="FF0000"/>
                </a:solidFill>
                <a:latin typeface="Calibri" pitchFamily="34" charset="0"/>
              </a:rPr>
              <a:t>Secondo </a:t>
            </a:r>
            <a:r>
              <a:rPr lang="it-IT" sz="3600" b="1">
                <a:solidFill>
                  <a:srgbClr val="66FF33"/>
                </a:solidFill>
                <a:latin typeface="Calibri" pitchFamily="34" charset="0"/>
              </a:rPr>
              <a:t>EBM</a:t>
            </a:r>
            <a:r>
              <a:rPr lang="it-IT" sz="3200" b="1">
                <a:solidFill>
                  <a:srgbClr val="FF0000"/>
                </a:solidFill>
                <a:latin typeface="Calibri" pitchFamily="34" charset="0"/>
              </a:rPr>
              <a:t> LA NIV è UN “MUST” in</a:t>
            </a:r>
          </a:p>
          <a:p>
            <a:r>
              <a:rPr lang="it-IT" sz="2800" b="1">
                <a:solidFill>
                  <a:srgbClr val="FFFF00"/>
                </a:solidFill>
                <a:latin typeface="Calibri" pitchFamily="34" charset="0"/>
              </a:rPr>
              <a:t>COPD EXACERBATIONS</a:t>
            </a:r>
          </a:p>
          <a:p>
            <a:r>
              <a:rPr lang="it-IT" sz="2800" b="1">
                <a:solidFill>
                  <a:srgbClr val="FFFF00"/>
                </a:solidFill>
                <a:latin typeface="Calibri" pitchFamily="34" charset="0"/>
              </a:rPr>
              <a:t>CARDIOGENIC PULMONARY OEDEMA</a:t>
            </a:r>
          </a:p>
          <a:p>
            <a:r>
              <a:rPr lang="it-IT" sz="2800" b="1">
                <a:solidFill>
                  <a:srgbClr val="FFFF00"/>
                </a:solidFill>
                <a:latin typeface="Calibri" pitchFamily="34" charset="0"/>
              </a:rPr>
              <a:t>WEANING/EXTUBATION COPD</a:t>
            </a:r>
          </a:p>
          <a:p>
            <a:r>
              <a:rPr lang="it-IT" sz="2800" b="1">
                <a:solidFill>
                  <a:srgbClr val="FFFF00"/>
                </a:solidFill>
                <a:latin typeface="Calibri" pitchFamily="34" charset="0"/>
              </a:rPr>
              <a:t>IMMUNOSUPPRESSED  PATIENTS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0"/>
            <a:ext cx="4427538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733800" y="5943600"/>
            <a:ext cx="5140017" cy="707886"/>
          </a:xfrm>
          <a:prstGeom prst="rect">
            <a:avLst/>
          </a:prstGeom>
          <a:solidFill>
            <a:srgbClr val="C00000"/>
          </a:solidFill>
          <a:ln w="63500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QUANDO è DIFFICILE?</a:t>
            </a:r>
            <a:endParaRPr lang="it-IT" sz="4000" b="1" dirty="0">
              <a:solidFill>
                <a:srgbClr val="FFFF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7|7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7|19.6|8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|8.6|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1|6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28|1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0.9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2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5.7|9.2|9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|0|10"/>
</p:tagLst>
</file>

<file path=ppt/theme/theme1.xml><?xml version="1.0" encoding="utf-8"?>
<a:theme xmlns:a="http://schemas.openxmlformats.org/drawingml/2006/main" name="Orbita">
  <a:themeElements>
    <a:clrScheme name="Orbita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bita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a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31523</TotalTime>
  <Words>600</Words>
  <Application>Microsoft Office PowerPoint</Application>
  <PresentationFormat>Presentazione su schermo (4:3)</PresentationFormat>
  <Paragraphs>160</Paragraphs>
  <Slides>50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1" baseType="lpstr">
      <vt:lpstr>Orbita</vt:lpstr>
      <vt:lpstr>Diapositiva 1</vt:lpstr>
      <vt:lpstr>NESSUN CONFLITTO DI INTERESSE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Strategie alternative?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Raffaele</dc:creator>
  <cp:lastModifiedBy>Raffaele</cp:lastModifiedBy>
  <cp:revision>644</cp:revision>
  <cp:lastPrinted>1601-01-01T00:00:00Z</cp:lastPrinted>
  <dcterms:created xsi:type="dcterms:W3CDTF">1601-01-01T00:00:00Z</dcterms:created>
  <dcterms:modified xsi:type="dcterms:W3CDTF">2016-04-11T13:38:59Z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