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sldIdLst>
    <p:sldId id="281" r:id="rId2"/>
    <p:sldId id="320" r:id="rId3"/>
    <p:sldId id="283" r:id="rId4"/>
    <p:sldId id="355" r:id="rId5"/>
    <p:sldId id="354" r:id="rId6"/>
    <p:sldId id="295" r:id="rId7"/>
    <p:sldId id="306" r:id="rId8"/>
    <p:sldId id="359" r:id="rId9"/>
    <p:sldId id="358" r:id="rId10"/>
    <p:sldId id="356" r:id="rId11"/>
    <p:sldId id="357" r:id="rId12"/>
    <p:sldId id="274" r:id="rId13"/>
    <p:sldId id="272" r:id="rId14"/>
    <p:sldId id="360" r:id="rId15"/>
    <p:sldId id="298" r:id="rId16"/>
    <p:sldId id="259" r:id="rId17"/>
    <p:sldId id="323" r:id="rId18"/>
    <p:sldId id="321" r:id="rId19"/>
    <p:sldId id="311" r:id="rId20"/>
    <p:sldId id="322" r:id="rId21"/>
    <p:sldId id="344" r:id="rId22"/>
    <p:sldId id="296" r:id="rId23"/>
    <p:sldId id="361" r:id="rId24"/>
    <p:sldId id="284" r:id="rId25"/>
    <p:sldId id="282" r:id="rId26"/>
    <p:sldId id="319" r:id="rId27"/>
    <p:sldId id="333" r:id="rId28"/>
    <p:sldId id="330" r:id="rId29"/>
    <p:sldId id="318" r:id="rId30"/>
    <p:sldId id="279" r:id="rId31"/>
    <p:sldId id="269" r:id="rId32"/>
    <p:sldId id="256" r:id="rId33"/>
    <p:sldId id="280" r:id="rId34"/>
    <p:sldId id="258" r:id="rId35"/>
    <p:sldId id="260" r:id="rId36"/>
    <p:sldId id="285" r:id="rId37"/>
    <p:sldId id="270" r:id="rId38"/>
    <p:sldId id="268" r:id="rId39"/>
    <p:sldId id="363" r:id="rId40"/>
    <p:sldId id="261" r:id="rId41"/>
    <p:sldId id="362" r:id="rId42"/>
    <p:sldId id="301" r:id="rId43"/>
    <p:sldId id="313" r:id="rId44"/>
    <p:sldId id="307" r:id="rId45"/>
    <p:sldId id="257" r:id="rId46"/>
    <p:sldId id="303" r:id="rId47"/>
    <p:sldId id="326" r:id="rId48"/>
    <p:sldId id="327" r:id="rId49"/>
    <p:sldId id="328" r:id="rId50"/>
    <p:sldId id="297" r:id="rId51"/>
    <p:sldId id="263" r:id="rId52"/>
    <p:sldId id="288" r:id="rId53"/>
    <p:sldId id="289" r:id="rId54"/>
    <p:sldId id="290" r:id="rId55"/>
    <p:sldId id="291" r:id="rId56"/>
    <p:sldId id="292" r:id="rId57"/>
    <p:sldId id="294" r:id="rId58"/>
    <p:sldId id="262" r:id="rId59"/>
    <p:sldId id="271" r:id="rId60"/>
    <p:sldId id="267" r:id="rId61"/>
    <p:sldId id="339" r:id="rId62"/>
    <p:sldId id="341" r:id="rId63"/>
    <p:sldId id="343" r:id="rId64"/>
    <p:sldId id="340" r:id="rId65"/>
    <p:sldId id="364" r:id="rId66"/>
    <p:sldId id="365" r:id="rId67"/>
    <p:sldId id="366" r:id="rId68"/>
    <p:sldId id="286" r:id="rId6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1871A"/>
    <a:srgbClr val="FFF3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>
        <p:scale>
          <a:sx n="75" d="100"/>
          <a:sy n="75" d="100"/>
        </p:scale>
        <p:origin x="-6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789468-ACE0-4A06-9728-77E6B1A42952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8813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86C995E7-2513-BB46-A6CF-B2D77D5CD97A}" type="slidenum">
              <a:rPr lang="it-IT" sz="1200"/>
              <a:pPr algn="r"/>
              <a:t>47</a:t>
            </a:fld>
            <a:endParaRPr lang="it-IT" sz="1200"/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640C5A28-E5CA-A342-8727-EF422075B0E4}" type="slidenum">
              <a:rPr lang="it-IT" sz="1200"/>
              <a:pPr algn="r"/>
              <a:t>48</a:t>
            </a:fld>
            <a:endParaRPr lang="it-IT" sz="1200"/>
          </a:p>
        </p:txBody>
      </p:sp>
      <p:sp>
        <p:nvSpPr>
          <p:cNvPr id="64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7172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A2A6C30D-5F53-8443-8B45-812FF2E5D1F6}" type="slidenum">
              <a:rPr lang="it-IT" sz="1200"/>
              <a:pPr algn="r"/>
              <a:t>49</a:t>
            </a:fld>
            <a:endParaRPr lang="it-IT" sz="1200"/>
          </a:p>
        </p:txBody>
      </p:sp>
      <p:sp>
        <p:nvSpPr>
          <p:cNvPr id="6492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49220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84D839-B482-47F3-850B-F0C09989CB33}" type="slidenum">
              <a:rPr lang="it-IT" sz="1200"/>
              <a:pPr algn="r"/>
              <a:t>67</a:t>
            </a:fld>
            <a:endParaRPr lang="it-IT" sz="1200"/>
          </a:p>
        </p:txBody>
      </p:sp>
      <p:sp>
        <p:nvSpPr>
          <p:cNvPr id="65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1268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5DD49-C860-4341-B5C1-D69D9485A89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46396-A805-402C-8730-2B828BD30DC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69B84-B3FE-4962-8351-1CB1DB471AA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546C7-F67F-4B7C-8371-3CB430B8EF3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43B07-506C-4C16-89C0-339A30351B8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A19E0-1235-46AA-AB5B-C988F072D74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EE00B-4364-4725-87EC-FCBBFC27308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3BBF9-7B92-4A21-8C73-63D04682E2A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65838-B5DB-4677-A95C-7458913E771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F1CD4-1F04-4FAE-A6CE-D31EC2D38BC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62BD3-9A84-4C4D-A992-172D79F530D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0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17A58A-53A3-44BB-8B71-8D46A7B4B94D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1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microsoft.com/office/2007/relationships/hdphoto" Target="../media/hdphoto21.wdp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3.wdp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i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8083" y="1556792"/>
            <a:ext cx="8203089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5400" b="1" i="1" dirty="0" smtClean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La funzione respiratoria</a:t>
            </a:r>
          </a:p>
          <a:p>
            <a:pPr algn="ctr"/>
            <a:r>
              <a:rPr lang="it-IT" sz="5400" b="1" i="1" dirty="0" smtClean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nel soggetto anziano</a:t>
            </a:r>
            <a:endParaRPr lang="it-IT" sz="5400" b="1" i="1" dirty="0">
              <a:solidFill>
                <a:srgbClr val="FFF3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79512" y="260648"/>
            <a:ext cx="3841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PNEUMOTRIESTE 2016</a:t>
            </a:r>
          </a:p>
          <a:p>
            <a:r>
              <a:rPr lang="it-IT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Trieste, 11-13 Aprile 2016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2" descr="A:\Simbolo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296988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3" descr="A:\Simuni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733800"/>
            <a:ext cx="13858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51816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it-IT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Claudio Tantucci </a:t>
            </a:r>
          </a:p>
          <a:p>
            <a:pPr algn="ctr" eaLnBrk="0" hangingPunct="0"/>
            <a:r>
              <a:rPr lang="it-IT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Università degli studi di Brescia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600200" y="1579563"/>
            <a:ext cx="6019800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152400"/>
            <a:ext cx="8289449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Bronchial</a:t>
            </a:r>
            <a:r>
              <a:rPr lang="it-IT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hyperespnsiveness</a:t>
            </a:r>
            <a:r>
              <a:rPr lang="it-IT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(BHR)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43200" y="838200"/>
            <a:ext cx="3382336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ageing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1371600" y="914400"/>
            <a:ext cx="63246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9552" y="188640"/>
            <a:ext cx="8622873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Bronchial</a:t>
            </a:r>
            <a:r>
              <a:rPr lang="it-IT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hyperresponsiveness</a:t>
            </a:r>
            <a:r>
              <a:rPr lang="it-IT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(BHR)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95600" y="838200"/>
            <a:ext cx="3382336" cy="64633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Effect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itchFamily="34" charset="0"/>
                <a:cs typeface="Arial" pitchFamily="34" charset="0"/>
              </a:rPr>
              <a:t>ageing</a:t>
            </a:r>
            <a:endParaRPr lang="it-IT" sz="36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nza nome6.jpg                                                00000002untitled                       BE2D083B:"/>
          <p:cNvPicPr>
            <a:picLocks noChangeAspect="1" noChangeArrowheads="1"/>
          </p:cNvPicPr>
          <p:nvPr/>
        </p:nvPicPr>
        <p:blipFill>
          <a:blip r:embed="rId2" cstate="print">
            <a:lum bright="-10000" contrast="50000"/>
          </a:blip>
          <a:srcRect/>
          <a:stretch>
            <a:fillRect/>
          </a:stretch>
        </p:blipFill>
        <p:spPr bwMode="auto">
          <a:xfrm>
            <a:off x="1066800" y="620689"/>
            <a:ext cx="7162800" cy="576064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286000" y="9144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881429" y="116632"/>
            <a:ext cx="2986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Sleep</a:t>
            </a:r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elderly</a:t>
            </a:r>
            <a:endParaRPr lang="it-IT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3808" y="6453336"/>
            <a:ext cx="61894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nza nome4.jpg                                                00000002untitled                       BE2D083B: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043608" y="332656"/>
            <a:ext cx="6781800" cy="5938838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43808" y="6453336"/>
            <a:ext cx="62471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699792" y="260648"/>
            <a:ext cx="32367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During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sleep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..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1196752"/>
            <a:ext cx="8839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13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62%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elderly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subjects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suffer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from</a:t>
            </a:r>
            <a:endPara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OSA (AHI &gt;10)</a:t>
            </a:r>
          </a:p>
          <a:p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buFont typeface="Times" charset="0"/>
              <a:buChar char="•"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Respiratory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effort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response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upper</a:t>
            </a:r>
          </a:p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airway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occlusion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decreased</a:t>
            </a:r>
            <a:endPara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  (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because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lower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perception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added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resistive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loads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	and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less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respiratory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load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compensation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also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       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reduced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inspiratory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muscles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performance)</a:t>
            </a:r>
            <a:endPara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endParaRPr lang="it-IT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buFont typeface="Times" charset="0"/>
              <a:buChar char="•"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However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mean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apnea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duration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was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not</a:t>
            </a:r>
            <a:endParaRPr lang="it-IT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significantly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prolonged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043608" y="1052736"/>
            <a:ext cx="6553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700608" y="5877272"/>
            <a:ext cx="7543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36512" y="587727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Jansenn JP, Pautex S, Hilleret H et al.. Sleep disorderd  in the elderly.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Aging Clin Exp Res 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2000; 12:417-429.</a:t>
            </a: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Krieger J, Sforza E, Boudewijns a et al.. Respiratory effort during obstructive sleep apnea : role of age and sleep state,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1997; 11:875-884.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7544" y="44624"/>
            <a:ext cx="8227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Respiratory</a:t>
            </a:r>
            <a:r>
              <a:rPr lang="it-IT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Muscles</a:t>
            </a:r>
            <a:r>
              <a:rPr lang="it-IT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it-IT" sz="4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ageing</a:t>
            </a:r>
            <a:endParaRPr lang="it-IT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3400" y="764704"/>
            <a:ext cx="807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" charset="0"/>
              <a:buChar char="•"/>
            </a:pP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Decreased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strength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just"/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age-related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structural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functional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metabolic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changes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</a:t>
            </a:r>
            <a:endParaRPr lang="it-IT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>
              <a:buFont typeface="Times" charset="0"/>
              <a:buChar char="•"/>
            </a:pP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Functional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weakness</a:t>
            </a: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geometrical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factors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nutritional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status,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energy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availability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 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39552" y="836712"/>
            <a:ext cx="800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pic>
        <p:nvPicPr>
          <p:cNvPr id="47109" name="Picture 5" descr="ms30.tif                                                       0000D2F4Macintosh HD                   00000152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6881192" cy="412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t4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10000" contrast="50000"/>
          </a:blip>
          <a:srcRect/>
          <a:stretch>
            <a:fillRect/>
          </a:stretch>
        </p:blipFill>
        <p:spPr bwMode="auto">
          <a:xfrm>
            <a:off x="1219200" y="676275"/>
            <a:ext cx="6781800" cy="544195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59832" y="6453336"/>
            <a:ext cx="6122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et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447800" y="152400"/>
            <a:ext cx="601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lang="it-IT" sz="4400">
                <a:solidFill>
                  <a:schemeClr val="tx2"/>
                </a:solidFill>
                <a:effectLst/>
              </a:rPr>
              <a:t>Valori normali</a:t>
            </a:r>
          </a:p>
        </p:txBody>
      </p:sp>
      <p:graphicFrame>
        <p:nvGraphicFramePr>
          <p:cNvPr id="233475" name="Group 3"/>
          <p:cNvGraphicFramePr>
            <a:graphicFrameLocks noGrp="1"/>
          </p:cNvGraphicFramePr>
          <p:nvPr/>
        </p:nvGraphicFramePr>
        <p:xfrm>
          <a:off x="685800" y="1752600"/>
          <a:ext cx="8001000" cy="4023360"/>
        </p:xfrm>
        <a:graphic>
          <a:graphicData uri="http://schemas.openxmlformats.org/drawingml/2006/table">
            <a:tbl>
              <a:tblPr/>
              <a:tblGrid>
                <a:gridCol w="1143000"/>
                <a:gridCol w="1293813"/>
                <a:gridCol w="1903412"/>
                <a:gridCol w="1831975"/>
                <a:gridCol w="1828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Età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Sniff Pna 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MIP 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MIP RV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anni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cm 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cm H2O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cm H2O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Uomini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111 (63-159)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106 (60-152)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115 (67-163)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66-80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91 (48-134)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82 (37-127)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90 (40-140)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Donne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20-65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87 (51-123)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83 (45-121)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84 (46-122)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66-80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75 (53-97)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58 (26-90)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" charset="0"/>
                          <a:ea typeface="ＭＳ Ｐゴシック" charset="0"/>
                        </a:rPr>
                        <a:t>67 (33-101)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6689725" y="6248400"/>
            <a:ext cx="22256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>
                <a:effectLst/>
                <a:latin typeface="Arial Narrow" charset="0"/>
              </a:rPr>
              <a:t>Da Uldry e Fitting</a:t>
            </a:r>
          </a:p>
        </p:txBody>
      </p:sp>
    </p:spTree>
    <p:extLst>
      <p:ext uri="{BB962C8B-B14F-4D97-AF65-F5344CB8AC3E}">
        <p14:creationId xmlns="" xmlns:p14="http://schemas.microsoft.com/office/powerpoint/2010/main" val="20970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47667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4400" dirty="0" err="1">
                <a:solidFill>
                  <a:srgbClr val="F7F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Sniff</a:t>
            </a:r>
            <a:r>
              <a:rPr lang="it-IT" sz="4400" dirty="0">
                <a:solidFill>
                  <a:srgbClr val="F7F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e </a:t>
            </a:r>
            <a:r>
              <a:rPr lang="it-IT" sz="4400" dirty="0" err="1">
                <a:solidFill>
                  <a:srgbClr val="F7F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Pna</a:t>
            </a:r>
            <a:endParaRPr lang="it-IT" sz="4400" dirty="0">
              <a:solidFill>
                <a:schemeClr val="tx2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45059" name="Picture 4" descr="C:\My PageManager\Inbox\docu0007\Senza titol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6400"/>
            <a:ext cx="7943800" cy="454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31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524000" y="152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/>
            <a:r>
              <a:rPr lang="it-IT" sz="4400">
                <a:solidFill>
                  <a:schemeClr val="tx2"/>
                </a:solidFill>
              </a:rPr>
              <a:t>Valori normali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765925" y="6477000"/>
            <a:ext cx="22256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400">
                <a:latin typeface="Arial Narrow" charset="0"/>
              </a:rPr>
              <a:t>Da Uldry e Fitting</a:t>
            </a:r>
          </a:p>
        </p:txBody>
      </p:sp>
      <p:graphicFrame>
        <p:nvGraphicFramePr>
          <p:cNvPr id="61444" name="Group 4"/>
          <p:cNvGraphicFramePr>
            <a:graphicFrameLocks noGrp="1"/>
          </p:cNvGraphicFramePr>
          <p:nvPr/>
        </p:nvGraphicFramePr>
        <p:xfrm>
          <a:off x="1219200" y="1001713"/>
          <a:ext cx="6858000" cy="5403533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2133600"/>
                <a:gridCol w="21336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Età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MEP FRC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MEP TLC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anni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cm H2O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cm H2O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Uomini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20-65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130 (72-188)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146 (72-120)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66-80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102 (38-166)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118 (40-196)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Donne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20-65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86 (46-126)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101 (45-157)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66-80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69 (33-105)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</a:rPr>
                        <a:t>79 (37-121)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0" y="985565"/>
            <a:ext cx="7924800" cy="56038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1347" name="Line 3"/>
          <p:cNvSpPr>
            <a:spLocks noChangeShapeType="1"/>
          </p:cNvSpPr>
          <p:nvPr/>
        </p:nvSpPr>
        <p:spPr bwMode="auto">
          <a:xfrm>
            <a:off x="6017840" y="3911328"/>
            <a:ext cx="0" cy="4572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48" name="Line 4"/>
          <p:cNvSpPr>
            <a:spLocks noChangeShapeType="1"/>
          </p:cNvSpPr>
          <p:nvPr/>
        </p:nvSpPr>
        <p:spPr bwMode="auto">
          <a:xfrm flipH="1">
            <a:off x="5713040" y="4368528"/>
            <a:ext cx="304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49" name="Line 5"/>
          <p:cNvSpPr>
            <a:spLocks noChangeShapeType="1"/>
          </p:cNvSpPr>
          <p:nvPr/>
        </p:nvSpPr>
        <p:spPr bwMode="auto">
          <a:xfrm flipH="1">
            <a:off x="3808040" y="4444728"/>
            <a:ext cx="838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0" name="Line 6"/>
          <p:cNvSpPr>
            <a:spLocks noChangeShapeType="1"/>
          </p:cNvSpPr>
          <p:nvPr/>
        </p:nvSpPr>
        <p:spPr bwMode="auto">
          <a:xfrm>
            <a:off x="1674440" y="3225528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1" name="Line 7"/>
          <p:cNvSpPr>
            <a:spLocks noChangeShapeType="1"/>
          </p:cNvSpPr>
          <p:nvPr/>
        </p:nvSpPr>
        <p:spPr bwMode="auto">
          <a:xfrm>
            <a:off x="1674440" y="513052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2" name="Rectangle 8"/>
          <p:cNvSpPr>
            <a:spLocks noChangeArrowheads="1"/>
          </p:cNvSpPr>
          <p:nvPr/>
        </p:nvSpPr>
        <p:spPr bwMode="auto">
          <a:xfrm>
            <a:off x="1147390" y="188640"/>
            <a:ext cx="708144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</a:t>
            </a:r>
            <a:r>
              <a:rPr lang="it-IT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ageing</a:t>
            </a:r>
            <a:r>
              <a:rPr lang="it-IT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 </a:t>
            </a:r>
            <a:r>
              <a:rPr lang="it-IT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respiratory</a:t>
            </a:r>
            <a:r>
              <a:rPr lang="it-IT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system</a:t>
            </a:r>
            <a:endParaRPr lang="it-IT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1353" name="Line 9"/>
          <p:cNvSpPr>
            <a:spLocks noChangeShapeType="1"/>
          </p:cNvSpPr>
          <p:nvPr/>
        </p:nvSpPr>
        <p:spPr bwMode="auto">
          <a:xfrm flipV="1">
            <a:off x="6094040" y="323664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4" name="Text Box 10"/>
          <p:cNvSpPr txBox="1">
            <a:spLocks noChangeArrowheads="1"/>
          </p:cNvSpPr>
          <p:nvPr/>
        </p:nvSpPr>
        <p:spPr bwMode="auto">
          <a:xfrm>
            <a:off x="4493840" y="4634699"/>
            <a:ext cx="43407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000" b="1" dirty="0">
                <a:latin typeface="Arial"/>
                <a:cs typeface="Arial"/>
              </a:rPr>
              <a:t>FLE</a:t>
            </a:r>
          </a:p>
        </p:txBody>
      </p:sp>
      <p:sp>
        <p:nvSpPr>
          <p:cNvPr id="441355" name="Text Box 11"/>
          <p:cNvSpPr txBox="1">
            <a:spLocks noChangeArrowheads="1"/>
          </p:cNvSpPr>
          <p:nvPr/>
        </p:nvSpPr>
        <p:spPr bwMode="auto">
          <a:xfrm>
            <a:off x="5305053" y="4634699"/>
            <a:ext cx="16027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000" b="1" dirty="0">
                <a:latin typeface="Arial"/>
                <a:cs typeface="Arial"/>
              </a:rPr>
              <a:t>Iperinflazione dinamica</a:t>
            </a:r>
          </a:p>
        </p:txBody>
      </p:sp>
      <p:sp>
        <p:nvSpPr>
          <p:cNvPr id="441356" name="Line 12"/>
          <p:cNvSpPr>
            <a:spLocks noChangeShapeType="1"/>
          </p:cNvSpPr>
          <p:nvPr/>
        </p:nvSpPr>
        <p:spPr bwMode="auto">
          <a:xfrm>
            <a:off x="4951040" y="47606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7" name="Line 13"/>
          <p:cNvSpPr>
            <a:spLocks noChangeShapeType="1"/>
          </p:cNvSpPr>
          <p:nvPr/>
        </p:nvSpPr>
        <p:spPr bwMode="auto">
          <a:xfrm>
            <a:off x="2741240" y="4303440"/>
            <a:ext cx="152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8" name="Rectangle 14"/>
          <p:cNvSpPr>
            <a:spLocks noChangeArrowheads="1"/>
          </p:cNvSpPr>
          <p:nvPr/>
        </p:nvSpPr>
        <p:spPr bwMode="auto">
          <a:xfrm>
            <a:off x="1445840" y="3236640"/>
            <a:ext cx="1524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59" name="Line 15"/>
          <p:cNvSpPr>
            <a:spLocks noChangeShapeType="1"/>
          </p:cNvSpPr>
          <p:nvPr/>
        </p:nvSpPr>
        <p:spPr bwMode="auto">
          <a:xfrm flipV="1">
            <a:off x="1598240" y="392244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60" name="Rectangle 16"/>
          <p:cNvSpPr>
            <a:spLocks noChangeArrowheads="1"/>
          </p:cNvSpPr>
          <p:nvPr/>
        </p:nvSpPr>
        <p:spPr bwMode="auto">
          <a:xfrm>
            <a:off x="988640" y="346524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61" name="Line 17"/>
          <p:cNvSpPr>
            <a:spLocks noChangeShapeType="1"/>
          </p:cNvSpPr>
          <p:nvPr/>
        </p:nvSpPr>
        <p:spPr bwMode="auto">
          <a:xfrm>
            <a:off x="2284040" y="369384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62" name="Line 18"/>
          <p:cNvSpPr>
            <a:spLocks noChangeShapeType="1"/>
          </p:cNvSpPr>
          <p:nvPr/>
        </p:nvSpPr>
        <p:spPr bwMode="auto">
          <a:xfrm flipV="1">
            <a:off x="3731840" y="323664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41363" name="Text Box 19"/>
          <p:cNvSpPr txBox="1">
            <a:spLocks noChangeArrowheads="1"/>
          </p:cNvSpPr>
          <p:nvPr/>
        </p:nvSpPr>
        <p:spPr bwMode="auto">
          <a:xfrm>
            <a:off x="972765" y="3447778"/>
            <a:ext cx="1390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1000" b="1">
                <a:latin typeface="Arial" charset="0"/>
              </a:rPr>
              <a:t>Decondizionamento</a:t>
            </a:r>
          </a:p>
          <a:p>
            <a:r>
              <a:rPr lang="it-IT" sz="1000" b="1">
                <a:latin typeface="Arial" charset="0"/>
              </a:rPr>
              <a:t>muscoli locomotori</a:t>
            </a:r>
          </a:p>
        </p:txBody>
      </p:sp>
      <p:sp>
        <p:nvSpPr>
          <p:cNvPr id="20" name="Rettangolo 19"/>
          <p:cNvSpPr/>
          <p:nvPr/>
        </p:nvSpPr>
        <p:spPr bwMode="auto">
          <a:xfrm>
            <a:off x="4499992" y="1340768"/>
            <a:ext cx="1368152" cy="10081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Rettangolo 20"/>
          <p:cNvSpPr/>
          <p:nvPr/>
        </p:nvSpPr>
        <p:spPr bwMode="auto">
          <a:xfrm>
            <a:off x="1403648" y="1196752"/>
            <a:ext cx="1368152" cy="12241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ttangolo 21"/>
          <p:cNvSpPr/>
          <p:nvPr/>
        </p:nvSpPr>
        <p:spPr bwMode="auto">
          <a:xfrm>
            <a:off x="899592" y="2564904"/>
            <a:ext cx="1296144" cy="7920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ttangolo 22"/>
          <p:cNvSpPr/>
          <p:nvPr/>
        </p:nvSpPr>
        <p:spPr bwMode="auto">
          <a:xfrm>
            <a:off x="2339752" y="2721620"/>
            <a:ext cx="936104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11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295400" y="5905500"/>
            <a:ext cx="184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 sz="2000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pic>
        <p:nvPicPr>
          <p:cNvPr id="46083" name="Picture 4" descr="Gubbio8.jpg                                                    00000002Senza Titolo                   000002DC:"/>
          <p:cNvPicPr>
            <a:picLocks noChangeAspect="1" noChangeArrowheads="1"/>
          </p:cNvPicPr>
          <p:nvPr/>
        </p:nvPicPr>
        <p:blipFill>
          <a:blip r:embed="rId2" cstate="print">
            <a:lum bright="-26000" contrast="4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19800" cy="523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1371600" y="381000"/>
            <a:ext cx="381000" cy="541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"/>
              <a:ea typeface="+mn-ea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752600" y="381000"/>
            <a:ext cx="5181600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"/>
              <a:ea typeface="+mn-ea"/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1066800" y="48006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"/>
              <a:ea typeface="+mn-ea"/>
            </a:endParaRP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323528" y="590927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&lt; - </a:t>
            </a:r>
            <a:r>
              <a:rPr lang="it-IT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60/50 </a:t>
            </a:r>
            <a:r>
              <a:rPr lang="it-IT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cmH</a:t>
            </a:r>
            <a:r>
              <a:rPr lang="it-IT" sz="1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</a:t>
            </a:r>
            <a:r>
              <a:rPr lang="it-IT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O per escludere una importante debolezza dei m. inspiratori                               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2590800" y="346720"/>
            <a:ext cx="5105400" cy="236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608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404664"/>
            <a:ext cx="5705856" cy="532790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15616" y="576978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latin typeface="Arial"/>
                <a:cs typeface="Arial"/>
              </a:rPr>
              <a:t>Le modificazioni funzionali nell’</a:t>
            </a:r>
            <a:r>
              <a:rPr lang="it-IT" sz="1800" dirty="0" err="1" smtClean="0">
                <a:latin typeface="Arial"/>
                <a:cs typeface="Arial"/>
              </a:rPr>
              <a:t>Ageing</a:t>
            </a:r>
            <a:r>
              <a:rPr lang="it-IT" sz="1800" dirty="0" smtClean="0">
                <a:latin typeface="Arial"/>
                <a:cs typeface="Arial"/>
              </a:rPr>
              <a:t> che pongono i pazienti anziani a rischio di una inefficace clearance delle vie aeree.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4" name="Ovale 3"/>
          <p:cNvSpPr/>
          <p:nvPr/>
        </p:nvSpPr>
        <p:spPr>
          <a:xfrm>
            <a:off x="3923928" y="2996952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39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27300" y="76200"/>
            <a:ext cx="4102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Wall</a:t>
            </a:r>
            <a:endParaRPr lang="it-IT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88032" y="1466781"/>
            <a:ext cx="8532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Times" charset="0"/>
              <a:buChar char="•"/>
            </a:pP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Reduced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compliance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CW (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about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30%)</a:t>
            </a:r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609600" y="1143000"/>
            <a:ext cx="800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lum contras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39"/>
          <a:stretch/>
        </p:blipFill>
        <p:spPr>
          <a:xfrm>
            <a:off x="13631" y="3645024"/>
            <a:ext cx="9022865" cy="256849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 bwMode="auto">
          <a:xfrm>
            <a:off x="3131840" y="4509120"/>
            <a:ext cx="5688632" cy="151216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ttangolo 6"/>
          <p:cNvSpPr/>
          <p:nvPr/>
        </p:nvSpPr>
        <p:spPr bwMode="auto">
          <a:xfrm>
            <a:off x="323528" y="3861048"/>
            <a:ext cx="86409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47800" y="152400"/>
            <a:ext cx="7239000" cy="7778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Thoracic vertebral fractures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Picture 3" descr="cifo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125538"/>
            <a:ext cx="4393059" cy="5700712"/>
          </a:xfrm>
          <a:prstGeom prst="rect">
            <a:avLst/>
          </a:prstGeom>
          <a:ln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36512" y="1124744"/>
            <a:ext cx="4896544" cy="483209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0188" indent="-230188" algn="ctr" eaLnBrk="1" hangingPunct="1"/>
            <a:r>
              <a:rPr lang="en-US" sz="2800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Consequences on respiratory function:</a:t>
            </a:r>
            <a:endParaRPr lang="en-US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0188" indent="-230188" algn="r" eaLnBrk="1" hangingPunct="1"/>
            <a:endParaRPr lang="en-US" sz="12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alteration of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respiratory pattern</a:t>
            </a:r>
          </a:p>
          <a:p>
            <a:pPr marL="230188" indent="-230188" eaLnBrk="1" hangingPunct="1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decrease in lung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volumes with              restrictive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ventilatory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defect 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(about 9% fall of FVC for each</a:t>
            </a:r>
          </a:p>
          <a:p>
            <a:pPr marL="230188" indent="-230188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thoracic vertebral fracture)</a:t>
            </a:r>
          </a:p>
          <a:p>
            <a:pPr marL="230188" indent="-230188" eaLnBrk="1" hangingPunct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 	(Leech JA, 1990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230188" indent="-230188" eaLnBrk="1" hangingPunct="1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>
              <a:buFont typeface="Wingdings" pitchFamily="2" charset="2"/>
              <a:buChar char="ü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respiratory muscle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dysfunction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0188" indent="-230188" eaLnBrk="1" hangingPunct="1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      (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Lisboa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C, 1985)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43000" y="762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Thoracic vertebral fractures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0858" y="1021160"/>
            <a:ext cx="442114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it-IT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wall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V-P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static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relationship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just"/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Is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less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steeper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shifted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to the right.</a:t>
            </a:r>
          </a:p>
          <a:p>
            <a:pPr algn="just"/>
            <a:endParaRPr lang="it-IT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wall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recoil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would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amount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to 30-40% of the</a:t>
            </a: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recoil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of the RS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full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inflation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  <a:p>
            <a:pPr algn="just"/>
            <a:endParaRPr lang="it-IT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During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normal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breathing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rib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cage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expansion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acounts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for</a:t>
            </a: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about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40% of the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change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lung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volume in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young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persons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and </a:t>
            </a: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about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30% in the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elderly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  <a:p>
            <a:pPr algn="just"/>
            <a:endParaRPr lang="it-IT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>
              <a:buFont typeface="Times" charset="0"/>
              <a:buNone/>
            </a:pP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Greater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static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elastance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RS at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Vt</a:t>
            </a:r>
            <a:endParaRPr lang="it-IT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Times" charset="0"/>
              <a:buNone/>
            </a:pP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increased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WOB)</a:t>
            </a:r>
          </a:p>
          <a:p>
            <a:pPr algn="just">
              <a:buFont typeface="Times" charset="0"/>
              <a:buNone/>
            </a:pPr>
            <a:endParaRPr lang="it-IT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Times" charset="0"/>
              <a:buNone/>
            </a:pP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However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due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larger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decrease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Times" charset="0"/>
              <a:buNone/>
            </a:pP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 the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lung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elastic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recoil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we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have</a:t>
            </a:r>
            <a:endParaRPr lang="it-IT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higher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relaxation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volume (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Vr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RS</a:t>
            </a:r>
          </a:p>
          <a:p>
            <a:pPr algn="just">
              <a:buFont typeface="Times" charset="0"/>
              <a:buNone/>
            </a:pP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increase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 FRC and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decrease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 IC)</a:t>
            </a:r>
          </a:p>
          <a:p>
            <a:pPr algn="just"/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5" descr="5a.jpg                                                         00000002NEMO                           BE6597AA: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>
            <a:off x="4489896" y="1093168"/>
            <a:ext cx="4546600" cy="5544616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27300" y="-27384"/>
            <a:ext cx="4102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Wall</a:t>
            </a:r>
            <a:endParaRPr lang="it-IT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09600" y="949152"/>
            <a:ext cx="8001000" cy="0"/>
          </a:xfrm>
          <a:prstGeom prst="line">
            <a:avLst/>
          </a:prstGeom>
          <a:noFill/>
          <a:ln w="9525">
            <a:solidFill>
              <a:srgbClr val="FFF30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436096" y="5579730"/>
            <a:ext cx="14830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it-IT" sz="1000" i="1" dirty="0">
                <a:latin typeface="Arial" pitchFamily="34" charset="0"/>
                <a:cs typeface="Arial" pitchFamily="34" charset="0"/>
              </a:rPr>
              <a:t>l = </a:t>
            </a:r>
            <a:r>
              <a:rPr lang="it-IT" sz="1000" i="1" dirty="0" err="1">
                <a:latin typeface="Arial" pitchFamily="34" charset="0"/>
                <a:cs typeface="Arial" pitchFamily="34" charset="0"/>
              </a:rPr>
              <a:t>lung</a:t>
            </a:r>
            <a:endParaRPr lang="it-IT" sz="1000" i="1" dirty="0">
              <a:latin typeface="Arial" pitchFamily="34" charset="0"/>
              <a:cs typeface="Arial" pitchFamily="34" charset="0"/>
            </a:endParaRPr>
          </a:p>
          <a:p>
            <a:r>
              <a:rPr lang="it-IT" sz="1000" i="1" dirty="0">
                <a:latin typeface="Arial" pitchFamily="34" charset="0"/>
                <a:cs typeface="Arial" pitchFamily="34" charset="0"/>
              </a:rPr>
              <a:t>w = </a:t>
            </a:r>
            <a:r>
              <a:rPr lang="it-IT" sz="1000" i="1" dirty="0" err="1">
                <a:latin typeface="Arial" pitchFamily="34" charset="0"/>
                <a:cs typeface="Arial" pitchFamily="34" charset="0"/>
              </a:rPr>
              <a:t>chest</a:t>
            </a:r>
            <a:r>
              <a:rPr lang="it-IT" sz="1000" i="1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000" i="1" dirty="0" err="1">
                <a:latin typeface="Arial" pitchFamily="34" charset="0"/>
                <a:cs typeface="Arial" pitchFamily="34" charset="0"/>
              </a:rPr>
              <a:t>wall</a:t>
            </a:r>
            <a:endParaRPr lang="it-IT" sz="1000" i="1" dirty="0">
              <a:latin typeface="Arial" pitchFamily="34" charset="0"/>
              <a:cs typeface="Arial" pitchFamily="34" charset="0"/>
            </a:endParaRPr>
          </a:p>
          <a:p>
            <a:r>
              <a:rPr lang="it-IT" sz="1000" i="1" dirty="0" err="1">
                <a:latin typeface="Arial" pitchFamily="34" charset="0"/>
                <a:cs typeface="Arial" pitchFamily="34" charset="0"/>
              </a:rPr>
              <a:t>rs</a:t>
            </a:r>
            <a:r>
              <a:rPr lang="it-IT" sz="1000" i="1" dirty="0">
                <a:latin typeface="Arial" pitchFamily="34" charset="0"/>
                <a:cs typeface="Arial" pitchFamily="34" charset="0"/>
              </a:rPr>
              <a:t> = </a:t>
            </a:r>
            <a:r>
              <a:rPr lang="it-IT" sz="1000" i="1" dirty="0" err="1">
                <a:latin typeface="Arial" pitchFamily="34" charset="0"/>
                <a:cs typeface="Arial" pitchFamily="34" charset="0"/>
              </a:rPr>
              <a:t>respiratory</a:t>
            </a:r>
            <a:r>
              <a:rPr lang="it-IT" sz="1000" i="1" dirty="0">
                <a:latin typeface="Arial" pitchFamily="34" charset="0"/>
                <a:cs typeface="Arial" pitchFamily="34" charset="0"/>
              </a:rPr>
              <a:t> system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294461" y="1165176"/>
            <a:ext cx="6014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 dirty="0" err="1">
                <a:latin typeface="Arial" pitchFamily="34" charset="0"/>
                <a:cs typeface="Arial" pitchFamily="34" charset="0"/>
              </a:rPr>
              <a:t>young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86536" y="4198888"/>
            <a:ext cx="635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200">
                <a:latin typeface="Arial" pitchFamily="34" charset="0"/>
                <a:cs typeface="Arial" pitchFamily="34" charset="0"/>
              </a:rPr>
              <a:t>elderly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6575648" y="4045496"/>
            <a:ext cx="228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6719664" y="3901480"/>
            <a:ext cx="228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7092280" y="4581128"/>
            <a:ext cx="288032" cy="28803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7007696" y="3717032"/>
            <a:ext cx="228600" cy="228600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057400" y="2090738"/>
            <a:ext cx="51090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400" b="1" i="1" dirty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</a:t>
            </a:r>
            <a:r>
              <a:rPr lang="it-IT" sz="5400" b="1" i="1" dirty="0" err="1" smtClean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aging</a:t>
            </a:r>
            <a:r>
              <a:rPr lang="it-IT" sz="5400" b="1" i="1" dirty="0" smtClean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5400" b="1" i="1" dirty="0" err="1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lung</a:t>
            </a:r>
            <a:endParaRPr lang="it-IT" sz="5400" b="1" i="1" dirty="0">
              <a:solidFill>
                <a:srgbClr val="FFF3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5517232"/>
            <a:ext cx="85403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L’esposizione ambientale (per es. stress ossidativo, il fumo di sigaretta, l’inquinamento ambientale) accelera il deficit di funzione </a:t>
            </a:r>
            <a:r>
              <a:rPr lang="it-IT" dirty="0" err="1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2400" dirty="0" err="1" smtClean="0">
                <a:solidFill>
                  <a:schemeClr val="bg1"/>
                </a:solidFill>
                <a:latin typeface="Arial"/>
                <a:cs typeface="Arial"/>
              </a:rPr>
              <a:t>geing</a:t>
            </a:r>
            <a:r>
              <a:rPr lang="it-IT" sz="2400" dirty="0" smtClean="0">
                <a:solidFill>
                  <a:schemeClr val="bg1"/>
                </a:solidFill>
                <a:latin typeface="Arial"/>
                <a:cs typeface="Arial"/>
              </a:rPr>
              <a:t>-dipendente</a:t>
            </a:r>
            <a:endParaRPr lang="it-IT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lum bright="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9" y="1052737"/>
            <a:ext cx="7443161" cy="43204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1166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FF00"/>
                </a:solidFill>
                <a:latin typeface="Arial"/>
                <a:cs typeface="Arial"/>
              </a:rPr>
              <a:t>Invecchiamento del polmone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5530062" y="6453336"/>
            <a:ext cx="3434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i="1" dirty="0">
                <a:solidFill>
                  <a:schemeClr val="bg1"/>
                </a:solidFill>
                <a:latin typeface="Arial"/>
                <a:cs typeface="Arial"/>
              </a:rPr>
              <a:t>(K. </a:t>
            </a:r>
            <a:r>
              <a:rPr lang="it-IT" sz="1600" i="1" dirty="0" err="1">
                <a:solidFill>
                  <a:schemeClr val="bg1"/>
                </a:solidFill>
                <a:latin typeface="Arial"/>
                <a:cs typeface="Arial"/>
              </a:rPr>
              <a:t>Ito</a:t>
            </a:r>
            <a:r>
              <a:rPr lang="it-IT" sz="1600" i="1" dirty="0">
                <a:solidFill>
                  <a:schemeClr val="bg1"/>
                </a:solidFill>
                <a:latin typeface="Arial"/>
                <a:cs typeface="Arial"/>
              </a:rPr>
              <a:t>, P.J. </a:t>
            </a:r>
            <a:r>
              <a:rPr lang="it-IT" sz="1600" i="1" dirty="0" err="1">
                <a:solidFill>
                  <a:schemeClr val="bg1"/>
                </a:solidFill>
                <a:latin typeface="Arial"/>
                <a:cs typeface="Arial"/>
              </a:rPr>
              <a:t>Barnes</a:t>
            </a:r>
            <a:r>
              <a:rPr lang="it-IT" sz="1600" i="1" dirty="0">
                <a:solidFill>
                  <a:schemeClr val="bg1"/>
                </a:solidFill>
                <a:latin typeface="Arial"/>
                <a:cs typeface="Arial"/>
              </a:rPr>
              <a:t> – CHEST 2009)</a:t>
            </a:r>
          </a:p>
        </p:txBody>
      </p:sp>
      <p:sp>
        <p:nvSpPr>
          <p:cNvPr id="6" name="Rettangolo 5"/>
          <p:cNvSpPr/>
          <p:nvPr/>
        </p:nvSpPr>
        <p:spPr bwMode="auto">
          <a:xfrm>
            <a:off x="4067944" y="3717032"/>
            <a:ext cx="648072" cy="288032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99592" y="889556"/>
            <a:ext cx="711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>
                <a:latin typeface="Arial"/>
                <a:cs typeface="Arial"/>
              </a:rPr>
              <a:t>Ageing</a:t>
            </a:r>
            <a:r>
              <a:rPr lang="it-IT" sz="2800" b="1" dirty="0" smtClean="0">
                <a:latin typeface="Arial"/>
                <a:cs typeface="Arial"/>
              </a:rPr>
              <a:t> : i meccanismi implicati</a:t>
            </a:r>
            <a:endParaRPr lang="it-IT" sz="2800" b="1" dirty="0"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784" y="1947604"/>
            <a:ext cx="8866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Accorciamento dei </a:t>
            </a:r>
            <a:r>
              <a:rPr lang="it-IT" sz="2400" dirty="0" err="1" smtClean="0">
                <a:latin typeface="Arial"/>
                <a:cs typeface="Arial"/>
              </a:rPr>
              <a:t>telomeri</a:t>
            </a:r>
            <a:endParaRPr lang="it-IT" sz="2400" dirty="0" smtClean="0"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Senescenza cellulare (</a:t>
            </a:r>
            <a:r>
              <a:rPr lang="it-IT" sz="2400" dirty="0" err="1" smtClean="0">
                <a:latin typeface="Arial"/>
                <a:cs typeface="Arial"/>
              </a:rPr>
              <a:t>immuno-senescenza</a:t>
            </a:r>
            <a:r>
              <a:rPr lang="it-IT" sz="2400" dirty="0" smtClean="0">
                <a:latin typeface="Arial"/>
                <a:cs typeface="Arial"/>
              </a:rPr>
              <a:t> – </a:t>
            </a:r>
            <a:r>
              <a:rPr lang="it-IT" sz="2400" dirty="0" err="1" smtClean="0">
                <a:latin typeface="Arial"/>
                <a:cs typeface="Arial"/>
              </a:rPr>
              <a:t>immune-aging</a:t>
            </a:r>
            <a:r>
              <a:rPr lang="it-IT" sz="2400" dirty="0" smtClean="0">
                <a:latin typeface="Arial"/>
                <a:cs typeface="Arial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Stress ossidativo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Disfunzione mitocondriale</a:t>
            </a:r>
          </a:p>
          <a:p>
            <a:pPr marL="285750" indent="-285750" algn="just">
              <a:buFontTx/>
              <a:buChar char="-"/>
            </a:pPr>
            <a:r>
              <a:rPr lang="it-IT" dirty="0" smtClean="0">
                <a:latin typeface="Arial"/>
                <a:cs typeface="Arial"/>
              </a:rPr>
              <a:t> Attivazione </a:t>
            </a:r>
            <a:r>
              <a:rPr lang="it-IT" dirty="0" err="1" smtClean="0">
                <a:latin typeface="Arial"/>
                <a:cs typeface="Arial"/>
              </a:rPr>
              <a:t>mTOR</a:t>
            </a:r>
            <a:endParaRPr lang="it-IT" sz="2400" dirty="0" smtClean="0"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Autofagia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difettosa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Difettose molecole e vie anti-invecchiamento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Esaurimento </a:t>
            </a:r>
            <a:r>
              <a:rPr lang="it-IT" sz="2400" dirty="0">
                <a:latin typeface="Arial"/>
                <a:cs typeface="Arial"/>
              </a:rPr>
              <a:t>delle cellule </a:t>
            </a:r>
            <a:r>
              <a:rPr lang="it-IT" sz="2400" dirty="0" smtClean="0">
                <a:latin typeface="Arial"/>
                <a:cs typeface="Arial"/>
              </a:rPr>
              <a:t>staminali</a:t>
            </a:r>
          </a:p>
          <a:p>
            <a:pPr marL="285750" indent="-285750" algn="just">
              <a:buFontTx/>
              <a:buChar char="-"/>
            </a:pPr>
            <a:r>
              <a:rPr lang="it-IT" sz="2400" dirty="0" smtClean="0">
                <a:latin typeface="Arial"/>
                <a:cs typeface="Arial"/>
              </a:rPr>
              <a:t> Meccanismi epigenetici</a:t>
            </a:r>
          </a:p>
          <a:p>
            <a:pPr marL="285750" indent="-285750" algn="just">
              <a:buFontTx/>
              <a:buChar char="-"/>
            </a:pPr>
            <a:endParaRPr lang="it-IT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16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60720"/>
            <a:ext cx="6678569" cy="50325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71800" y="260648"/>
            <a:ext cx="3560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Gli </a:t>
            </a:r>
            <a:r>
              <a:rPr lang="it-IT" dirty="0" err="1">
                <a:latin typeface="Arial" pitchFamily="34" charset="0"/>
                <a:cs typeface="Arial" pitchFamily="34" charset="0"/>
              </a:rPr>
              <a:t>h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allmarks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dell’</a:t>
            </a:r>
            <a:r>
              <a:rPr lang="it-IT" dirty="0" err="1" smtClean="0">
                <a:latin typeface="Arial" pitchFamily="34" charset="0"/>
                <a:cs typeface="Arial" pitchFamily="34" charset="0"/>
              </a:rPr>
              <a:t>Ageing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92" r="15065"/>
          <a:stretch/>
        </p:blipFill>
        <p:spPr>
          <a:xfrm>
            <a:off x="5845192" y="1425550"/>
            <a:ext cx="3298808" cy="319068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12160" y="468623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 smtClean="0">
                <a:latin typeface="Arial"/>
                <a:cs typeface="Arial"/>
              </a:rPr>
              <a:t>Rappresentazione schematica delle modificazioni dei volumi polmonari associate all’</a:t>
            </a:r>
            <a:r>
              <a:rPr lang="it-IT" sz="1600" dirty="0" err="1" smtClean="0">
                <a:latin typeface="Arial"/>
                <a:cs typeface="Arial"/>
              </a:rPr>
              <a:t>Ageing</a:t>
            </a:r>
            <a:endParaRPr lang="it-IT" sz="1600" dirty="0">
              <a:latin typeface="Arial"/>
              <a:cs typeface="Arial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00" b="27926"/>
          <a:stretch/>
        </p:blipFill>
        <p:spPr>
          <a:xfrm>
            <a:off x="-12153" y="3930974"/>
            <a:ext cx="5884444" cy="23783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95536" y="11663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/>
                <a:cs typeface="Arial"/>
              </a:rPr>
              <a:t>Durante l’invecchiamento il tessuto polmonare si deteriora progressivamente e l’infiammazione polmonare anch'essa progressivamente aumenta determinando modificazioni strutturali a livello del parenchima polmonare e delle piccole vie aeree. </a:t>
            </a:r>
            <a:endParaRPr lang="it-IT" sz="2000" dirty="0">
              <a:latin typeface="Arial"/>
              <a:cs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39"/>
          <a:stretch/>
        </p:blipFill>
        <p:spPr>
          <a:xfrm>
            <a:off x="-39917" y="2086723"/>
            <a:ext cx="5980069" cy="170231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auto">
          <a:xfrm>
            <a:off x="179512" y="2636912"/>
            <a:ext cx="1800200" cy="10801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ttangolo 10"/>
          <p:cNvSpPr/>
          <p:nvPr/>
        </p:nvSpPr>
        <p:spPr bwMode="auto">
          <a:xfrm>
            <a:off x="3707904" y="4509120"/>
            <a:ext cx="2088232" cy="172819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5217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47664" y="2090738"/>
            <a:ext cx="55322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5400" b="1" i="1" dirty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The </a:t>
            </a:r>
            <a:r>
              <a:rPr lang="it-IT" sz="5400" b="1" i="1" dirty="0" err="1" smtClean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aging</a:t>
            </a:r>
            <a:r>
              <a:rPr lang="it-IT" sz="5400" b="1" i="1" dirty="0" smtClean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5400" b="1" i="1" dirty="0" err="1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pump</a:t>
            </a:r>
            <a:endParaRPr lang="it-IT" sz="5400" b="1" i="1" dirty="0">
              <a:solidFill>
                <a:srgbClr val="FFF3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.jpg                                                          00000002untitled                       BE2E55D0:"/>
          <p:cNvPicPr>
            <a:picLocks noChangeAspect="1" noChangeArrowheads="1"/>
          </p:cNvPicPr>
          <p:nvPr/>
        </p:nvPicPr>
        <p:blipFill>
          <a:blip r:embed="rId2" cstate="print">
            <a:lum bright="-10000" contrast="70000"/>
          </a:blip>
          <a:srcRect/>
          <a:stretch>
            <a:fillRect/>
          </a:stretch>
        </p:blipFill>
        <p:spPr bwMode="auto">
          <a:xfrm>
            <a:off x="467544" y="533400"/>
            <a:ext cx="8568952" cy="5791200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80509" y="6396038"/>
            <a:ext cx="5583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Verbeken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EK et al., </a:t>
            </a:r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1992; 101:793-799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41910" y="1556792"/>
            <a:ext cx="164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control</a:t>
            </a:r>
            <a:r>
              <a:rPr lang="it-IT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(12)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56596" y="1582192"/>
            <a:ext cx="1092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senile (6)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508104" y="1560200"/>
            <a:ext cx="2720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Emphysematous</a:t>
            </a:r>
            <a:r>
              <a:rPr lang="it-IT" sz="16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CLE</a:t>
            </a:r>
            <a:r>
              <a:rPr lang="it-IT" sz="18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it-IT" sz="1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(11)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467544" y="2924944"/>
            <a:ext cx="28803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67544" y="4149080"/>
            <a:ext cx="28803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7544" y="5733256"/>
            <a:ext cx="28803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7544" y="5157192"/>
            <a:ext cx="28803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t1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787525" y="260648"/>
            <a:ext cx="5638800" cy="61722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87824" y="6453336"/>
            <a:ext cx="6064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t2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838200" y="900113"/>
            <a:ext cx="7543800" cy="5006975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87824" y="6453336"/>
            <a:ext cx="6064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16016" y="1228690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SMP-30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.jpg                                                          00000002untitled                       BE2E55D0:"/>
          <p:cNvPicPr>
            <a:picLocks noChangeAspect="1" noChangeArrowheads="1"/>
          </p:cNvPicPr>
          <p:nvPr/>
        </p:nvPicPr>
        <p:blipFill>
          <a:blip r:embed="rId2" cstate="print">
            <a:lum bright="-10000" contrast="70000"/>
          </a:blip>
          <a:srcRect/>
          <a:stretch>
            <a:fillRect/>
          </a:stretch>
        </p:blipFill>
        <p:spPr bwMode="auto">
          <a:xfrm>
            <a:off x="1905000" y="565338"/>
            <a:ext cx="5057775" cy="5867400"/>
          </a:xfrm>
          <a:prstGeom prst="rect">
            <a:avLst/>
          </a:prstGeom>
          <a:noFill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80509" y="6485274"/>
            <a:ext cx="55839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Verbeken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EK et al., </a:t>
            </a:r>
            <a:r>
              <a:rPr lang="it-IT" sz="2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Chest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1992; 101:800-809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708400" y="1989474"/>
            <a:ext cx="1092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senile (6)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733800" y="3748424"/>
            <a:ext cx="1644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control (12)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667000" y="1044912"/>
            <a:ext cx="222885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emphysematous</a:t>
            </a:r>
            <a:r>
              <a:rPr lang="it-IT" sz="1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(11)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52843" y="-27384"/>
            <a:ext cx="55114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Static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P-V curve </a:t>
            </a:r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it-IT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lung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t3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228600" y="1268760"/>
            <a:ext cx="8672513" cy="4776787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576" y="267370"/>
            <a:ext cx="777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Elastic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recoil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lung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2079" y="6453336"/>
            <a:ext cx="6064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" y="1086991"/>
            <a:ext cx="3733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Age-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related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decrease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in</a:t>
            </a:r>
          </a:p>
          <a:p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elastic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recoil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leads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</a:t>
            </a:r>
            <a:r>
              <a:rPr lang="it-IT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lower</a:t>
            </a:r>
            <a:r>
              <a:rPr lang="it-IT" sz="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distending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pressures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 the intra-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parenchymal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airways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Premature small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airway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closure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during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exalation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greater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residual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volume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5638800" y="3886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6149" name="Picture 5" descr="ct5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4037013" y="404664"/>
            <a:ext cx="5030787" cy="6019800"/>
          </a:xfrm>
          <a:prstGeom prst="rect">
            <a:avLst/>
          </a:prstGeom>
          <a:noFill/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924800" y="137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948488" y="1828800"/>
            <a:ext cx="1662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Capacità inspiratoria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924800" y="2209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442083" y="4763"/>
            <a:ext cx="63661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Volume residuo: </a:t>
            </a:r>
          </a:p>
          <a:p>
            <a:pPr algn="ctr"/>
            <a:r>
              <a:rPr 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determinanti fisio-patologici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1752600"/>
            <a:ext cx="8839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Minima “ </a:t>
            </a:r>
            <a:r>
              <a:rPr lang="it-IT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compliance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” del sistema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	respiratorio ai 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bassi volumi </a:t>
            </a:r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polmonari</a:t>
            </a:r>
          </a:p>
          <a:p>
            <a:pPr>
              <a:buFont typeface="Times" charset="0"/>
              <a:buNone/>
            </a:pP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buFont typeface="Times" charset="0"/>
              <a:buChar char="•"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Chiusura delle vie aeree a volumi più alti</a:t>
            </a:r>
          </a:p>
          <a:p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(a pressioni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transmurali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bronchiali meno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neg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.)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buFont typeface="Times" charset="0"/>
              <a:buChar char="•"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Tempo di apnea 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buFont typeface="Times" charset="0"/>
              <a:buChar char="•"/>
            </a:pP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Riduzione della forza dei muscoli </a:t>
            </a:r>
            <a:r>
              <a:rPr lang="it-IT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esp</a:t>
            </a:r>
            <a:r>
              <a:rPr lang="it-I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371600" y="1447800"/>
            <a:ext cx="6553200" cy="0"/>
          </a:xfrm>
          <a:prstGeom prst="line">
            <a:avLst/>
          </a:prstGeom>
          <a:noFill/>
          <a:ln w="9525">
            <a:solidFill>
              <a:srgbClr val="FFF01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nza nome2.jpg                                                00000002untitled                       BE2D083B: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609600" y="925513"/>
            <a:ext cx="8001000" cy="4957762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0" y="2514600"/>
            <a:ext cx="152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124200" y="2514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657600" y="1828800"/>
            <a:ext cx="21336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572000" y="1219200"/>
            <a:ext cx="2895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rot="21215739" flipV="1">
            <a:off x="3276600" y="4267200"/>
            <a:ext cx="28956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rot="-384261">
            <a:off x="3581400" y="355441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rot="-41625">
            <a:off x="3581400" y="198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021875" y="6309320"/>
            <a:ext cx="6122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t13.jpg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835696" y="188640"/>
            <a:ext cx="5375275" cy="62484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21875" y="6525344"/>
            <a:ext cx="6122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8775" y="358775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SHORTCOMINGS  OF  FEV</a:t>
            </a:r>
            <a:r>
              <a:rPr lang="en-US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/FVC%</a:t>
            </a:r>
            <a:b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DEFINING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AIRFLOW OBSTRUCTION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8775" y="6297613"/>
            <a:ext cx="8785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r>
              <a:rPr lang="en-GB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Enright</a:t>
            </a:r>
            <a:r>
              <a:rPr lang="en-GB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PL, </a:t>
            </a:r>
            <a:r>
              <a:rPr lang="en-GB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Kaminsky</a:t>
            </a:r>
            <a:r>
              <a:rPr lang="en-GB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DA</a:t>
            </a:r>
            <a:r>
              <a:rPr lang="en-GB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Respiratory </a:t>
            </a:r>
            <a:r>
              <a:rPr lang="en-GB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Care 2003;48:1194-1203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4605" y="1371600"/>
            <a:ext cx="7861384" cy="4433389"/>
            <a:chOff x="306" y="1017"/>
            <a:chExt cx="4706" cy="2597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975" y="1162"/>
              <a:ext cx="0" cy="195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75" y="3113"/>
              <a:ext cx="4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338" y="1706"/>
              <a:ext cx="2972" cy="1078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111" y="2115"/>
              <a:ext cx="353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519" y="3158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25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835" y="3158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50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218" y="3149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75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699" y="3398"/>
              <a:ext cx="697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Age (yr)</a:t>
              </a:r>
              <a:endPara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16200000">
              <a:off x="-184" y="2186"/>
              <a:ext cx="120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FEV</a:t>
              </a:r>
              <a:r>
                <a:rPr lang="en-GB" sz="24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r>
                <a:rPr lang="en-GB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/FVC (%)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878" y="1752"/>
              <a:ext cx="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GB" sz="2400">
                <a:solidFill>
                  <a:srgbClr val="FFFF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927" y="2800"/>
              <a:ext cx="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GB" sz="2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243" y="2156"/>
              <a:ext cx="102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False </a:t>
              </a:r>
              <a:r>
                <a:rPr lang="en-GB" sz="2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positive</a:t>
              </a:r>
              <a:endParaRPr lang="en-GB" sz="20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001" y="1915"/>
              <a:ext cx="1041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False negative</a:t>
              </a:r>
              <a:endParaRPr lang="en-GB" sz="2000" dirty="0">
                <a:solidFill>
                  <a:srgbClr val="FFFF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74" y="3023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60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674" y="2476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65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674" y="2016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70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74" y="1517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75</a:t>
              </a: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674" y="1017"/>
              <a:ext cx="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solidFill>
                    <a:srgbClr val="FFFF66"/>
                  </a:solidFill>
                  <a:latin typeface="Arial" pitchFamily="34" charset="0"/>
                  <a:cs typeface="Arial" pitchFamily="34" charset="0"/>
                </a:rPr>
                <a:t>80</a:t>
              </a:r>
            </a:p>
          </p:txBody>
        </p:sp>
      </p:grp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2362200" y="2514600"/>
            <a:ext cx="5105400" cy="19050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1828800" y="1600200"/>
            <a:ext cx="0" cy="33528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828800" y="4953000"/>
            <a:ext cx="6781800" cy="0"/>
          </a:xfrm>
          <a:prstGeom prst="line">
            <a:avLst/>
          </a:prstGeom>
          <a:noFill/>
          <a:ln w="31750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864568" y="3200400"/>
            <a:ext cx="6019800" cy="76200"/>
          </a:xfrm>
          <a:prstGeom prst="rect">
            <a:avLst/>
          </a:prstGeom>
          <a:solidFill>
            <a:srgbClr val="E302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7175" y="215900"/>
            <a:ext cx="89746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Ageing</a:t>
            </a:r>
            <a:r>
              <a:rPr lang="it-IT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 Control of </a:t>
            </a:r>
            <a:r>
              <a:rPr lang="it-IT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breathing</a:t>
            </a:r>
            <a:endParaRPr lang="it-IT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6200" y="1412776"/>
            <a:ext cx="8915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" charset="0"/>
              <a:buChar char="•"/>
            </a:pP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Reduced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ventilatory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/>
              </a:rPr>
              <a:t>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VE) and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neuro-muscular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response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/>
              </a:rPr>
              <a:t>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</a:t>
            </a:r>
            <a:r>
              <a:rPr lang="it-IT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0.1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chemical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stimuli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(50% - 60%)</a:t>
            </a:r>
          </a:p>
          <a:p>
            <a:pPr algn="just"/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    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(more in women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than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men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?)</a:t>
            </a:r>
          </a:p>
          <a:p>
            <a:pPr algn="just"/>
            <a:endParaRPr lang="it-IT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-152400" y="314096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Kronenberg RS, Drage CW. Attenuation of the ventilatory and heart rate response to hypoxia and hypercapnia with aging in normal men. </a:t>
            </a:r>
            <a:r>
              <a:rPr lang="it-IT" sz="1400" i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 Clin Invest</a:t>
            </a:r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1973; 53: 1812-1819. </a:t>
            </a:r>
          </a:p>
          <a:p>
            <a:pPr lvl="1" algn="just"/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Peterson DD, Pack AI, Silage DA, Fishman AP. Effects of aging on the ventilatory and occlusion pressure </a:t>
            </a:r>
            <a:endParaRPr lang="it-IT" sz="14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responses </a:t>
            </a:r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 hypoxia and hypercapnia. </a:t>
            </a:r>
            <a:r>
              <a:rPr lang="it-IT" sz="1400" i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Am Rev Respir Dis </a:t>
            </a:r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1981; 124: 387-391. </a:t>
            </a:r>
            <a:endParaRPr lang="it-IT" sz="14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Brischetto M, Millman D, Peterson D et al.. Effects of aging on ventilatory response to exercise and CO2.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JAP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1984; 56:1143-1150.</a:t>
            </a:r>
            <a:endParaRPr lang="it-IT" sz="1400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9600" y="1143000"/>
            <a:ext cx="800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853008" y="3068960"/>
            <a:ext cx="7543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t6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71600" y="457200"/>
            <a:ext cx="4437063" cy="5924128"/>
          </a:xfrm>
          <a:prstGeom prst="rect">
            <a:avLst/>
          </a:prstGeo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1600" y="0"/>
            <a:ext cx="6519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expected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decrease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 PEF = 4-2.5 L/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min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/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yr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(70-40 ml/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/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yr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</a:t>
            </a:r>
          </a:p>
        </p:txBody>
      </p:sp>
      <p:sp>
        <p:nvSpPr>
          <p:cNvPr id="4" name="Rettangolo 3"/>
          <p:cNvSpPr/>
          <p:nvPr/>
        </p:nvSpPr>
        <p:spPr>
          <a:xfrm>
            <a:off x="5652120" y="3236783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Elastic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loss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supporting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tissue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around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the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small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airways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is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 plausibile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explanation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for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this</a:t>
            </a:r>
            <a:r>
              <a:rPr lang="it-IT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finding</a:t>
            </a:r>
            <a:endParaRPr lang="it-IT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21875" y="6402814"/>
            <a:ext cx="61221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7" name="Connettore 2 6"/>
          <p:cNvCxnSpPr/>
          <p:nvPr/>
        </p:nvCxnSpPr>
        <p:spPr bwMode="auto">
          <a:xfrm flipH="1">
            <a:off x="3491880" y="3501008"/>
            <a:ext cx="1368152" cy="3600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85936" y="332656"/>
            <a:ext cx="3810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Age-related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decrease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in</a:t>
            </a:r>
          </a:p>
          <a:p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lung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elastic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recoil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leads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</a:t>
            </a:r>
            <a:endParaRPr lang="it-IT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lower</a:t>
            </a:r>
            <a:r>
              <a:rPr lang="it-IT" sz="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distending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pressures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intra-parenchymal</a:t>
            </a:r>
            <a:endParaRPr lang="it-IT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airways</a:t>
            </a:r>
            <a:endParaRPr lang="it-IT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-&gt; (1) Greater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narrowing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and premature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small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closure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during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exalation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with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increased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air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trapping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higher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RV)</a:t>
            </a:r>
          </a:p>
          <a:p>
            <a:endPara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-&gt; (2)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Hgher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closing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volume (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CV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and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closing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capacity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(CC), 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tidal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dependent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closure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when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CC &gt; FRC 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abnormal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gas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exchange</a:t>
            </a:r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it-IT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</a:p>
          <a:p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it-IT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decreased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maximal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expiratory</a:t>
            </a:r>
            <a:endParaRPr lang="it-IT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flow-rates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at low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lung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volumes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5638800" y="3886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4038600" y="381000"/>
            <a:ext cx="5181600" cy="6019800"/>
          </a:xfrm>
          <a:prstGeom prst="rect">
            <a:avLst/>
          </a:prstGeom>
          <a:noFill/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924800" y="137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78638" y="1828800"/>
            <a:ext cx="180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Capacità inspiratoria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7924800" y="2209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458200" y="3124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750300" y="3124200"/>
            <a:ext cx="422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(2)</a:t>
            </a:r>
            <a:endParaRPr lang="it-IT" sz="1800" i="1">
              <a:solidFill>
                <a:srgbClr val="FFF3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126288" y="3581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Volume di chiusura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727700" y="4648200"/>
            <a:ext cx="2989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Capacità di chiusura (CC = VR+VC)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7162800" y="3581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7023100" y="495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010400" y="3683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6a.jpg                                                         00000002NEMO                           BE6597AA:"/>
          <p:cNvPicPr>
            <a:picLocks noChangeAspect="1" noChangeArrowheads="1"/>
          </p:cNvPicPr>
          <p:nvPr/>
        </p:nvPicPr>
        <p:blipFill>
          <a:blip r:embed="rId2" cstate="print">
            <a:lum contrast="70000"/>
          </a:blip>
          <a:srcRect/>
          <a:stretch>
            <a:fillRect/>
          </a:stretch>
        </p:blipFill>
        <p:spPr bwMode="auto">
          <a:xfrm>
            <a:off x="755576" y="628650"/>
            <a:ext cx="7848600" cy="577215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0" y="5275263"/>
            <a:ext cx="76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86000" y="527526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1524000" y="5884863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447800" y="5351463"/>
            <a:ext cx="457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5181600" y="38100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003925" y="3198813"/>
            <a:ext cx="1603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old</a:t>
            </a:r>
            <a:r>
              <a:rPr lang="it-IT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people</a:t>
            </a: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4267200" y="1981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4802188" y="1371600"/>
            <a:ext cx="1979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young people</a:t>
            </a:r>
          </a:p>
        </p:txBody>
      </p:sp>
      <p:sp>
        <p:nvSpPr>
          <p:cNvPr id="50189" name="Oval 13"/>
          <p:cNvSpPr>
            <a:spLocks noChangeArrowheads="1"/>
          </p:cNvSpPr>
          <p:nvPr/>
        </p:nvSpPr>
        <p:spPr bwMode="auto">
          <a:xfrm>
            <a:off x="5678760" y="4495800"/>
            <a:ext cx="2133600" cy="152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51920" y="6007819"/>
            <a:ext cx="14897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Volume (L)</a:t>
            </a:r>
            <a:endParaRPr lang="it-IT" sz="2000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6244644">
            <a:off x="5121288" y="5219700"/>
            <a:ext cx="457200" cy="685800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"/>
          <p:cNvSpPr>
            <a:spLocks/>
          </p:cNvSpPr>
          <p:nvPr/>
        </p:nvSpPr>
        <p:spPr bwMode="auto">
          <a:xfrm>
            <a:off x="4987503" y="2006252"/>
            <a:ext cx="2536825" cy="3582988"/>
          </a:xfrm>
          <a:custGeom>
            <a:avLst/>
            <a:gdLst/>
            <a:ahLst/>
            <a:cxnLst>
              <a:cxn ang="0">
                <a:pos x="1" y="1346"/>
              </a:cxn>
              <a:cxn ang="0">
                <a:pos x="0" y="1298"/>
              </a:cxn>
              <a:cxn ang="0">
                <a:pos x="0" y="1185"/>
              </a:cxn>
              <a:cxn ang="0">
                <a:pos x="13" y="1071"/>
              </a:cxn>
              <a:cxn ang="0">
                <a:pos x="13" y="957"/>
              </a:cxn>
              <a:cxn ang="0">
                <a:pos x="39" y="698"/>
              </a:cxn>
              <a:cxn ang="0">
                <a:pos x="65" y="438"/>
              </a:cxn>
              <a:cxn ang="0">
                <a:pos x="78" y="341"/>
              </a:cxn>
              <a:cxn ang="0">
                <a:pos x="91" y="243"/>
              </a:cxn>
              <a:cxn ang="0">
                <a:pos x="117" y="146"/>
              </a:cxn>
              <a:cxn ang="0">
                <a:pos x="130" y="81"/>
              </a:cxn>
              <a:cxn ang="0">
                <a:pos x="143" y="16"/>
              </a:cxn>
              <a:cxn ang="0">
                <a:pos x="169" y="0"/>
              </a:cxn>
              <a:cxn ang="0">
                <a:pos x="195" y="0"/>
              </a:cxn>
              <a:cxn ang="0">
                <a:pos x="208" y="32"/>
              </a:cxn>
              <a:cxn ang="0">
                <a:pos x="247" y="146"/>
              </a:cxn>
              <a:cxn ang="0">
                <a:pos x="285" y="292"/>
              </a:cxn>
              <a:cxn ang="0">
                <a:pos x="324" y="470"/>
              </a:cxn>
              <a:cxn ang="0">
                <a:pos x="376" y="633"/>
              </a:cxn>
              <a:cxn ang="0">
                <a:pos x="415" y="779"/>
              </a:cxn>
              <a:cxn ang="0">
                <a:pos x="480" y="925"/>
              </a:cxn>
              <a:cxn ang="0">
                <a:pos x="625" y="1154"/>
              </a:cxn>
              <a:cxn ang="0">
                <a:pos x="769" y="1202"/>
              </a:cxn>
              <a:cxn ang="0">
                <a:pos x="913" y="1250"/>
              </a:cxn>
              <a:cxn ang="0">
                <a:pos x="913" y="1250"/>
              </a:cxn>
              <a:cxn ang="0">
                <a:pos x="913" y="1250"/>
              </a:cxn>
              <a:cxn ang="0">
                <a:pos x="913" y="1250"/>
              </a:cxn>
              <a:cxn ang="0">
                <a:pos x="1057" y="1298"/>
              </a:cxn>
              <a:cxn ang="0">
                <a:pos x="1057" y="1298"/>
              </a:cxn>
              <a:cxn ang="0">
                <a:pos x="1249" y="1346"/>
              </a:cxn>
              <a:cxn ang="0">
                <a:pos x="1249" y="1346"/>
              </a:cxn>
              <a:cxn ang="0">
                <a:pos x="1249" y="1346"/>
              </a:cxn>
              <a:cxn ang="0">
                <a:pos x="1585" y="1442"/>
              </a:cxn>
              <a:cxn ang="0">
                <a:pos x="1585" y="1442"/>
              </a:cxn>
              <a:cxn ang="0">
                <a:pos x="1585" y="1442"/>
              </a:cxn>
              <a:cxn ang="0">
                <a:pos x="1597" y="1477"/>
              </a:cxn>
              <a:cxn ang="0">
                <a:pos x="1597" y="1574"/>
              </a:cxn>
              <a:cxn ang="0">
                <a:pos x="1597" y="1688"/>
              </a:cxn>
              <a:cxn ang="0">
                <a:pos x="1571" y="1785"/>
              </a:cxn>
              <a:cxn ang="0">
                <a:pos x="1532" y="1882"/>
              </a:cxn>
              <a:cxn ang="0">
                <a:pos x="1493" y="1996"/>
              </a:cxn>
              <a:cxn ang="0">
                <a:pos x="1467" y="2045"/>
              </a:cxn>
              <a:cxn ang="0">
                <a:pos x="1441" y="2093"/>
              </a:cxn>
              <a:cxn ang="0">
                <a:pos x="1363" y="2126"/>
              </a:cxn>
              <a:cxn ang="0">
                <a:pos x="1233" y="2158"/>
              </a:cxn>
              <a:cxn ang="0">
                <a:pos x="1103" y="2191"/>
              </a:cxn>
              <a:cxn ang="0">
                <a:pos x="960" y="2223"/>
              </a:cxn>
              <a:cxn ang="0">
                <a:pos x="818" y="2239"/>
              </a:cxn>
              <a:cxn ang="0">
                <a:pos x="675" y="2256"/>
              </a:cxn>
              <a:cxn ang="0">
                <a:pos x="571" y="2256"/>
              </a:cxn>
              <a:cxn ang="0">
                <a:pos x="480" y="2256"/>
              </a:cxn>
              <a:cxn ang="0">
                <a:pos x="337" y="2239"/>
              </a:cxn>
              <a:cxn ang="0">
                <a:pos x="247" y="2158"/>
              </a:cxn>
              <a:cxn ang="0">
                <a:pos x="169" y="2077"/>
              </a:cxn>
              <a:cxn ang="0">
                <a:pos x="104" y="1964"/>
              </a:cxn>
              <a:cxn ang="0">
                <a:pos x="65" y="1818"/>
              </a:cxn>
              <a:cxn ang="0">
                <a:pos x="39" y="1671"/>
              </a:cxn>
              <a:cxn ang="0">
                <a:pos x="13" y="1509"/>
              </a:cxn>
              <a:cxn ang="0">
                <a:pos x="1" y="1346"/>
              </a:cxn>
            </a:cxnLst>
            <a:rect l="0" t="0" r="r" b="b"/>
            <a:pathLst>
              <a:path w="1598" h="2257">
                <a:moveTo>
                  <a:pt x="1" y="1346"/>
                </a:moveTo>
                <a:lnTo>
                  <a:pt x="0" y="1298"/>
                </a:lnTo>
                <a:lnTo>
                  <a:pt x="0" y="1185"/>
                </a:lnTo>
                <a:lnTo>
                  <a:pt x="13" y="1071"/>
                </a:lnTo>
                <a:lnTo>
                  <a:pt x="13" y="957"/>
                </a:lnTo>
                <a:lnTo>
                  <a:pt x="39" y="698"/>
                </a:lnTo>
                <a:lnTo>
                  <a:pt x="65" y="438"/>
                </a:lnTo>
                <a:lnTo>
                  <a:pt x="78" y="341"/>
                </a:lnTo>
                <a:lnTo>
                  <a:pt x="91" y="243"/>
                </a:lnTo>
                <a:lnTo>
                  <a:pt x="117" y="146"/>
                </a:lnTo>
                <a:lnTo>
                  <a:pt x="130" y="81"/>
                </a:lnTo>
                <a:lnTo>
                  <a:pt x="143" y="16"/>
                </a:lnTo>
                <a:lnTo>
                  <a:pt x="169" y="0"/>
                </a:lnTo>
                <a:lnTo>
                  <a:pt x="195" y="0"/>
                </a:lnTo>
                <a:lnTo>
                  <a:pt x="208" y="32"/>
                </a:lnTo>
                <a:lnTo>
                  <a:pt x="247" y="146"/>
                </a:lnTo>
                <a:lnTo>
                  <a:pt x="285" y="292"/>
                </a:lnTo>
                <a:lnTo>
                  <a:pt x="324" y="470"/>
                </a:lnTo>
                <a:lnTo>
                  <a:pt x="376" y="633"/>
                </a:lnTo>
                <a:lnTo>
                  <a:pt x="415" y="779"/>
                </a:lnTo>
                <a:lnTo>
                  <a:pt x="480" y="925"/>
                </a:lnTo>
                <a:lnTo>
                  <a:pt x="625" y="1154"/>
                </a:lnTo>
                <a:lnTo>
                  <a:pt x="769" y="1202"/>
                </a:lnTo>
                <a:lnTo>
                  <a:pt x="913" y="1250"/>
                </a:lnTo>
                <a:lnTo>
                  <a:pt x="913" y="1250"/>
                </a:lnTo>
                <a:lnTo>
                  <a:pt x="913" y="1250"/>
                </a:lnTo>
                <a:lnTo>
                  <a:pt x="913" y="1250"/>
                </a:lnTo>
                <a:lnTo>
                  <a:pt x="1057" y="1298"/>
                </a:lnTo>
                <a:lnTo>
                  <a:pt x="1057" y="1298"/>
                </a:lnTo>
                <a:lnTo>
                  <a:pt x="1249" y="1346"/>
                </a:lnTo>
                <a:lnTo>
                  <a:pt x="1249" y="1346"/>
                </a:lnTo>
                <a:lnTo>
                  <a:pt x="1249" y="1346"/>
                </a:lnTo>
                <a:lnTo>
                  <a:pt x="1585" y="1442"/>
                </a:lnTo>
                <a:lnTo>
                  <a:pt x="1585" y="1442"/>
                </a:lnTo>
                <a:lnTo>
                  <a:pt x="1585" y="1442"/>
                </a:lnTo>
                <a:lnTo>
                  <a:pt x="1597" y="1477"/>
                </a:lnTo>
                <a:lnTo>
                  <a:pt x="1597" y="1574"/>
                </a:lnTo>
                <a:lnTo>
                  <a:pt x="1597" y="1688"/>
                </a:lnTo>
                <a:lnTo>
                  <a:pt x="1571" y="1785"/>
                </a:lnTo>
                <a:lnTo>
                  <a:pt x="1532" y="1882"/>
                </a:lnTo>
                <a:lnTo>
                  <a:pt x="1493" y="1996"/>
                </a:lnTo>
                <a:lnTo>
                  <a:pt x="1467" y="2045"/>
                </a:lnTo>
                <a:lnTo>
                  <a:pt x="1441" y="2093"/>
                </a:lnTo>
                <a:lnTo>
                  <a:pt x="1363" y="2126"/>
                </a:lnTo>
                <a:lnTo>
                  <a:pt x="1233" y="2158"/>
                </a:lnTo>
                <a:lnTo>
                  <a:pt x="1103" y="2191"/>
                </a:lnTo>
                <a:lnTo>
                  <a:pt x="960" y="2223"/>
                </a:lnTo>
                <a:lnTo>
                  <a:pt x="818" y="2239"/>
                </a:lnTo>
                <a:lnTo>
                  <a:pt x="675" y="2256"/>
                </a:lnTo>
                <a:lnTo>
                  <a:pt x="571" y="2256"/>
                </a:lnTo>
                <a:lnTo>
                  <a:pt x="480" y="2256"/>
                </a:lnTo>
                <a:lnTo>
                  <a:pt x="337" y="2239"/>
                </a:lnTo>
                <a:lnTo>
                  <a:pt x="247" y="2158"/>
                </a:lnTo>
                <a:lnTo>
                  <a:pt x="169" y="2077"/>
                </a:lnTo>
                <a:lnTo>
                  <a:pt x="104" y="1964"/>
                </a:lnTo>
                <a:lnTo>
                  <a:pt x="65" y="1818"/>
                </a:lnTo>
                <a:lnTo>
                  <a:pt x="39" y="1671"/>
                </a:lnTo>
                <a:lnTo>
                  <a:pt x="13" y="1509"/>
                </a:lnTo>
                <a:lnTo>
                  <a:pt x="1" y="1346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1" name="Line 3"/>
          <p:cNvSpPr>
            <a:spLocks noChangeShapeType="1"/>
          </p:cNvSpPr>
          <p:nvPr/>
        </p:nvSpPr>
        <p:spPr bwMode="auto">
          <a:xfrm>
            <a:off x="4856163" y="1346200"/>
            <a:ext cx="0" cy="44958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>
            <a:off x="4876800" y="4346575"/>
            <a:ext cx="3922713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3" name="Freeform 5"/>
          <p:cNvSpPr>
            <a:spLocks/>
          </p:cNvSpPr>
          <p:nvPr/>
        </p:nvSpPr>
        <p:spPr bwMode="auto">
          <a:xfrm>
            <a:off x="6710363" y="4371975"/>
            <a:ext cx="1587" cy="5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7"/>
              </a:cxn>
              <a:cxn ang="0">
                <a:pos x="0" y="33"/>
              </a:cxn>
            </a:cxnLst>
            <a:rect l="0" t="0" r="r" b="b"/>
            <a:pathLst>
              <a:path w="1" h="34">
                <a:moveTo>
                  <a:pt x="0" y="0"/>
                </a:moveTo>
                <a:lnTo>
                  <a:pt x="0" y="0"/>
                </a:lnTo>
                <a:lnTo>
                  <a:pt x="0" y="17"/>
                </a:lnTo>
                <a:lnTo>
                  <a:pt x="0" y="33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4" name="Freeform 6"/>
          <p:cNvSpPr>
            <a:spLocks/>
          </p:cNvSpPr>
          <p:nvPr/>
        </p:nvSpPr>
        <p:spPr bwMode="auto">
          <a:xfrm>
            <a:off x="6237288" y="4784725"/>
            <a:ext cx="104775" cy="158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5" y="0"/>
              </a:cxn>
              <a:cxn ang="0">
                <a:pos x="52" y="0"/>
              </a:cxn>
              <a:cxn ang="0">
                <a:pos x="39" y="0"/>
              </a:cxn>
              <a:cxn ang="0">
                <a:pos x="26" y="0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66" h="1">
                <a:moveTo>
                  <a:pt x="65" y="0"/>
                </a:moveTo>
                <a:lnTo>
                  <a:pt x="65" y="0"/>
                </a:lnTo>
                <a:lnTo>
                  <a:pt x="52" y="0"/>
                </a:lnTo>
                <a:lnTo>
                  <a:pt x="39" y="0"/>
                </a:lnTo>
                <a:lnTo>
                  <a:pt x="26" y="0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5" name="Freeform 7"/>
          <p:cNvSpPr>
            <a:spLocks/>
          </p:cNvSpPr>
          <p:nvPr/>
        </p:nvSpPr>
        <p:spPr bwMode="auto">
          <a:xfrm>
            <a:off x="457200" y="1461906"/>
            <a:ext cx="3094038" cy="4381500"/>
          </a:xfrm>
          <a:custGeom>
            <a:avLst/>
            <a:gdLst/>
            <a:ahLst/>
            <a:cxnLst>
              <a:cxn ang="0">
                <a:pos x="2" y="1768"/>
              </a:cxn>
              <a:cxn ang="0">
                <a:pos x="2" y="1576"/>
              </a:cxn>
              <a:cxn ang="0">
                <a:pos x="26" y="860"/>
              </a:cxn>
              <a:cxn ang="0">
                <a:pos x="78" y="406"/>
              </a:cxn>
              <a:cxn ang="0">
                <a:pos x="117" y="178"/>
              </a:cxn>
              <a:cxn ang="0">
                <a:pos x="169" y="16"/>
              </a:cxn>
              <a:cxn ang="0">
                <a:pos x="221" y="0"/>
              </a:cxn>
              <a:cxn ang="0">
                <a:pos x="273" y="113"/>
              </a:cxn>
              <a:cxn ang="0">
                <a:pos x="325" y="276"/>
              </a:cxn>
              <a:cxn ang="0">
                <a:pos x="390" y="552"/>
              </a:cxn>
              <a:cxn ang="0">
                <a:pos x="494" y="957"/>
              </a:cxn>
              <a:cxn ang="0">
                <a:pos x="598" y="1201"/>
              </a:cxn>
              <a:cxn ang="0">
                <a:pos x="701" y="1282"/>
              </a:cxn>
              <a:cxn ang="0">
                <a:pos x="805" y="1331"/>
              </a:cxn>
              <a:cxn ang="0">
                <a:pos x="935" y="1379"/>
              </a:cxn>
              <a:cxn ang="0">
                <a:pos x="1117" y="1428"/>
              </a:cxn>
              <a:cxn ang="0">
                <a:pos x="1286" y="1477"/>
              </a:cxn>
              <a:cxn ang="0">
                <a:pos x="1441" y="1542"/>
              </a:cxn>
              <a:cxn ang="0">
                <a:pos x="1584" y="1590"/>
              </a:cxn>
              <a:cxn ang="0">
                <a:pos x="1779" y="1671"/>
              </a:cxn>
              <a:cxn ang="0">
                <a:pos x="1922" y="1769"/>
              </a:cxn>
              <a:cxn ang="0">
                <a:pos x="1948" y="1850"/>
              </a:cxn>
              <a:cxn ang="0">
                <a:pos x="1935" y="2045"/>
              </a:cxn>
              <a:cxn ang="0">
                <a:pos x="1870" y="2304"/>
              </a:cxn>
              <a:cxn ang="0">
                <a:pos x="1805" y="2467"/>
              </a:cxn>
              <a:cxn ang="0">
                <a:pos x="1766" y="2532"/>
              </a:cxn>
              <a:cxn ang="0">
                <a:pos x="1701" y="2580"/>
              </a:cxn>
              <a:cxn ang="0">
                <a:pos x="1571" y="2629"/>
              </a:cxn>
              <a:cxn ang="0">
                <a:pos x="1337" y="2678"/>
              </a:cxn>
              <a:cxn ang="0">
                <a:pos x="987" y="2726"/>
              </a:cxn>
              <a:cxn ang="0">
                <a:pos x="740" y="2743"/>
              </a:cxn>
              <a:cxn ang="0">
                <a:pos x="624" y="2743"/>
              </a:cxn>
              <a:cxn ang="0">
                <a:pos x="481" y="2743"/>
              </a:cxn>
              <a:cxn ang="0">
                <a:pos x="351" y="2694"/>
              </a:cxn>
              <a:cxn ang="0">
                <a:pos x="195" y="2532"/>
              </a:cxn>
              <a:cxn ang="0">
                <a:pos x="65" y="2207"/>
              </a:cxn>
              <a:cxn ang="0">
                <a:pos x="2" y="1864"/>
              </a:cxn>
            </a:cxnLst>
            <a:rect l="0" t="0" r="r" b="b"/>
            <a:pathLst>
              <a:path w="1949" h="2760">
                <a:moveTo>
                  <a:pt x="2" y="1528"/>
                </a:moveTo>
                <a:lnTo>
                  <a:pt x="2" y="1768"/>
                </a:lnTo>
                <a:lnTo>
                  <a:pt x="2" y="1768"/>
                </a:lnTo>
                <a:lnTo>
                  <a:pt x="2" y="1576"/>
                </a:lnTo>
                <a:lnTo>
                  <a:pt x="0" y="1185"/>
                </a:lnTo>
                <a:lnTo>
                  <a:pt x="26" y="860"/>
                </a:lnTo>
                <a:lnTo>
                  <a:pt x="65" y="552"/>
                </a:lnTo>
                <a:lnTo>
                  <a:pt x="78" y="406"/>
                </a:lnTo>
                <a:lnTo>
                  <a:pt x="104" y="276"/>
                </a:lnTo>
                <a:lnTo>
                  <a:pt x="117" y="178"/>
                </a:lnTo>
                <a:lnTo>
                  <a:pt x="143" y="81"/>
                </a:lnTo>
                <a:lnTo>
                  <a:pt x="169" y="16"/>
                </a:lnTo>
                <a:lnTo>
                  <a:pt x="195" y="0"/>
                </a:lnTo>
                <a:lnTo>
                  <a:pt x="221" y="0"/>
                </a:lnTo>
                <a:lnTo>
                  <a:pt x="247" y="48"/>
                </a:lnTo>
                <a:lnTo>
                  <a:pt x="273" y="113"/>
                </a:lnTo>
                <a:lnTo>
                  <a:pt x="299" y="178"/>
                </a:lnTo>
                <a:lnTo>
                  <a:pt x="325" y="276"/>
                </a:lnTo>
                <a:lnTo>
                  <a:pt x="338" y="357"/>
                </a:lnTo>
                <a:lnTo>
                  <a:pt x="390" y="552"/>
                </a:lnTo>
                <a:lnTo>
                  <a:pt x="429" y="763"/>
                </a:lnTo>
                <a:lnTo>
                  <a:pt x="494" y="957"/>
                </a:lnTo>
                <a:lnTo>
                  <a:pt x="559" y="1120"/>
                </a:lnTo>
                <a:lnTo>
                  <a:pt x="598" y="1201"/>
                </a:lnTo>
                <a:lnTo>
                  <a:pt x="649" y="1249"/>
                </a:lnTo>
                <a:lnTo>
                  <a:pt x="701" y="1282"/>
                </a:lnTo>
                <a:lnTo>
                  <a:pt x="753" y="1314"/>
                </a:lnTo>
                <a:lnTo>
                  <a:pt x="805" y="1331"/>
                </a:lnTo>
                <a:lnTo>
                  <a:pt x="857" y="1347"/>
                </a:lnTo>
                <a:lnTo>
                  <a:pt x="935" y="1379"/>
                </a:lnTo>
                <a:lnTo>
                  <a:pt x="1026" y="1396"/>
                </a:lnTo>
                <a:lnTo>
                  <a:pt x="1117" y="1428"/>
                </a:lnTo>
                <a:lnTo>
                  <a:pt x="1195" y="1444"/>
                </a:lnTo>
                <a:lnTo>
                  <a:pt x="1286" y="1477"/>
                </a:lnTo>
                <a:lnTo>
                  <a:pt x="1350" y="1509"/>
                </a:lnTo>
                <a:lnTo>
                  <a:pt x="1441" y="1542"/>
                </a:lnTo>
                <a:lnTo>
                  <a:pt x="1519" y="1574"/>
                </a:lnTo>
                <a:lnTo>
                  <a:pt x="1584" y="1590"/>
                </a:lnTo>
                <a:lnTo>
                  <a:pt x="1649" y="1623"/>
                </a:lnTo>
                <a:lnTo>
                  <a:pt x="1779" y="1671"/>
                </a:lnTo>
                <a:lnTo>
                  <a:pt x="1909" y="1736"/>
                </a:lnTo>
                <a:lnTo>
                  <a:pt x="1922" y="1769"/>
                </a:lnTo>
                <a:lnTo>
                  <a:pt x="1948" y="1801"/>
                </a:lnTo>
                <a:lnTo>
                  <a:pt x="1948" y="1850"/>
                </a:lnTo>
                <a:lnTo>
                  <a:pt x="1948" y="1915"/>
                </a:lnTo>
                <a:lnTo>
                  <a:pt x="1935" y="2045"/>
                </a:lnTo>
                <a:lnTo>
                  <a:pt x="1909" y="2175"/>
                </a:lnTo>
                <a:lnTo>
                  <a:pt x="1870" y="2304"/>
                </a:lnTo>
                <a:lnTo>
                  <a:pt x="1818" y="2418"/>
                </a:lnTo>
                <a:lnTo>
                  <a:pt x="1805" y="2467"/>
                </a:lnTo>
                <a:lnTo>
                  <a:pt x="1779" y="2515"/>
                </a:lnTo>
                <a:lnTo>
                  <a:pt x="1766" y="2532"/>
                </a:lnTo>
                <a:lnTo>
                  <a:pt x="1753" y="2548"/>
                </a:lnTo>
                <a:lnTo>
                  <a:pt x="1701" y="2580"/>
                </a:lnTo>
                <a:lnTo>
                  <a:pt x="1649" y="2597"/>
                </a:lnTo>
                <a:lnTo>
                  <a:pt x="1571" y="2629"/>
                </a:lnTo>
                <a:lnTo>
                  <a:pt x="1493" y="2645"/>
                </a:lnTo>
                <a:lnTo>
                  <a:pt x="1337" y="2678"/>
                </a:lnTo>
                <a:lnTo>
                  <a:pt x="1156" y="2710"/>
                </a:lnTo>
                <a:lnTo>
                  <a:pt x="987" y="2726"/>
                </a:lnTo>
                <a:lnTo>
                  <a:pt x="818" y="2743"/>
                </a:lnTo>
                <a:lnTo>
                  <a:pt x="740" y="2743"/>
                </a:lnTo>
                <a:lnTo>
                  <a:pt x="675" y="2743"/>
                </a:lnTo>
                <a:lnTo>
                  <a:pt x="624" y="2743"/>
                </a:lnTo>
                <a:lnTo>
                  <a:pt x="572" y="2759"/>
                </a:lnTo>
                <a:lnTo>
                  <a:pt x="481" y="2743"/>
                </a:lnTo>
                <a:lnTo>
                  <a:pt x="416" y="2726"/>
                </a:lnTo>
                <a:lnTo>
                  <a:pt x="351" y="2694"/>
                </a:lnTo>
                <a:lnTo>
                  <a:pt x="286" y="2645"/>
                </a:lnTo>
                <a:lnTo>
                  <a:pt x="195" y="2532"/>
                </a:lnTo>
                <a:lnTo>
                  <a:pt x="117" y="2386"/>
                </a:lnTo>
                <a:lnTo>
                  <a:pt x="65" y="2207"/>
                </a:lnTo>
                <a:lnTo>
                  <a:pt x="26" y="2029"/>
                </a:lnTo>
                <a:lnTo>
                  <a:pt x="2" y="1864"/>
                </a:lnTo>
                <a:lnTo>
                  <a:pt x="2" y="1768"/>
                </a:lnTo>
              </a:path>
            </a:pathLst>
          </a:custGeom>
          <a:solidFill>
            <a:schemeClr val="accent1"/>
          </a:solidFill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171450" y="862013"/>
            <a:ext cx="8001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it-IT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flow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7543800" y="5818188"/>
            <a:ext cx="12446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it-IT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volume</a:t>
            </a:r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6710363" y="4267200"/>
            <a:ext cx="1587" cy="77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8"/>
              </a:cxn>
            </a:cxnLst>
            <a:rect l="0" t="0" r="r" b="b"/>
            <a:pathLst>
              <a:path w="1" h="49">
                <a:moveTo>
                  <a:pt x="0" y="0"/>
                </a:moveTo>
                <a:lnTo>
                  <a:pt x="0" y="48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3124200" y="5818188"/>
            <a:ext cx="12446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it-IT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volume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4667250" y="862013"/>
            <a:ext cx="8001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it-IT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flow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360363" y="1422400"/>
            <a:ext cx="0" cy="449580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6005513" y="1447800"/>
            <a:ext cx="1785937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it-IT" sz="28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neva" charset="0"/>
              </a:rPr>
              <a:t>limitation</a:t>
            </a:r>
          </a:p>
        </p:txBody>
      </p:sp>
      <p:sp>
        <p:nvSpPr>
          <p:cNvPr id="63504" name="Arc 16"/>
          <p:cNvSpPr>
            <a:spLocks/>
          </p:cNvSpPr>
          <p:nvPr/>
        </p:nvSpPr>
        <p:spPr bwMode="auto">
          <a:xfrm>
            <a:off x="6553200" y="4038600"/>
            <a:ext cx="152400" cy="304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05" name="Arc 17"/>
          <p:cNvSpPr>
            <a:spLocks/>
          </p:cNvSpPr>
          <p:nvPr/>
        </p:nvSpPr>
        <p:spPr bwMode="auto">
          <a:xfrm>
            <a:off x="6097588" y="3887788"/>
            <a:ext cx="76200" cy="76200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5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0"/>
                  <a:pt x="9399" y="244"/>
                  <a:pt x="21150" y="-1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0"/>
                  <a:pt x="9399" y="244"/>
                  <a:pt x="21150" y="-1"/>
                </a:cubicBezTo>
                <a:lnTo>
                  <a:pt x="21600" y="21595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06" name="Arc 18"/>
          <p:cNvSpPr>
            <a:spLocks/>
          </p:cNvSpPr>
          <p:nvPr/>
        </p:nvSpPr>
        <p:spPr bwMode="auto">
          <a:xfrm rot="10800000">
            <a:off x="6019800" y="4344988"/>
            <a:ext cx="762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07" name="Arc 19"/>
          <p:cNvSpPr>
            <a:spLocks/>
          </p:cNvSpPr>
          <p:nvPr/>
        </p:nvSpPr>
        <p:spPr bwMode="auto">
          <a:xfrm rot="5400000">
            <a:off x="6324600" y="4421188"/>
            <a:ext cx="3048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6705600" y="44196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09" name="Arc 21"/>
          <p:cNvSpPr>
            <a:spLocks/>
          </p:cNvSpPr>
          <p:nvPr/>
        </p:nvSpPr>
        <p:spPr bwMode="auto">
          <a:xfrm rot="5400000">
            <a:off x="2133600" y="4421188"/>
            <a:ext cx="304800" cy="457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0" name="Arc 22"/>
          <p:cNvSpPr>
            <a:spLocks/>
          </p:cNvSpPr>
          <p:nvPr/>
        </p:nvSpPr>
        <p:spPr bwMode="auto">
          <a:xfrm rot="5400000">
            <a:off x="2135188" y="3811588"/>
            <a:ext cx="304800" cy="4572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88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13"/>
                  <a:pt x="9602" y="60"/>
                  <a:pt x="21487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13"/>
                  <a:pt x="9602" y="60"/>
                  <a:pt x="21487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1" name="Arc 23"/>
          <p:cNvSpPr>
            <a:spLocks/>
          </p:cNvSpPr>
          <p:nvPr/>
        </p:nvSpPr>
        <p:spPr bwMode="auto">
          <a:xfrm>
            <a:off x="1830388" y="3887788"/>
            <a:ext cx="228600" cy="152400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51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27"/>
                  <a:pt x="9580" y="81"/>
                  <a:pt x="21450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27"/>
                  <a:pt x="9580" y="81"/>
                  <a:pt x="21450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2" name="Arc 24"/>
          <p:cNvSpPr>
            <a:spLocks/>
          </p:cNvSpPr>
          <p:nvPr/>
        </p:nvSpPr>
        <p:spPr bwMode="auto">
          <a:xfrm>
            <a:off x="1754188" y="4040188"/>
            <a:ext cx="76200" cy="381000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5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0"/>
                  <a:pt x="9399" y="244"/>
                  <a:pt x="21150" y="-1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0"/>
                  <a:pt x="9399" y="244"/>
                  <a:pt x="21150" y="-1"/>
                </a:cubicBezTo>
                <a:lnTo>
                  <a:pt x="21600" y="21595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3" name="Arc 25"/>
          <p:cNvSpPr>
            <a:spLocks/>
          </p:cNvSpPr>
          <p:nvPr/>
        </p:nvSpPr>
        <p:spPr bwMode="auto">
          <a:xfrm rot="10800000">
            <a:off x="1752600" y="4421188"/>
            <a:ext cx="153988" cy="304800"/>
          </a:xfrm>
          <a:custGeom>
            <a:avLst/>
            <a:gdLst>
              <a:gd name="G0" fmla="+- 224 0 0"/>
              <a:gd name="G1" fmla="+- 21600 0 0"/>
              <a:gd name="G2" fmla="+- 21600 0 0"/>
              <a:gd name="T0" fmla="*/ 0 w 21824"/>
              <a:gd name="T1" fmla="*/ 2 h 21600"/>
              <a:gd name="T2" fmla="*/ 21824 w 21824"/>
              <a:gd name="T3" fmla="*/ 21600 h 21600"/>
              <a:gd name="T4" fmla="*/ 224 w 2182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24" h="21600" fill="none" extrusionOk="0">
                <a:moveTo>
                  <a:pt x="-1" y="1"/>
                </a:moveTo>
                <a:cubicBezTo>
                  <a:pt x="74" y="0"/>
                  <a:pt x="149" y="-1"/>
                  <a:pt x="224" y="0"/>
                </a:cubicBezTo>
                <a:cubicBezTo>
                  <a:pt x="12153" y="0"/>
                  <a:pt x="21824" y="9670"/>
                  <a:pt x="21824" y="21600"/>
                </a:cubicBezTo>
              </a:path>
              <a:path w="21824" h="21600" stroke="0" extrusionOk="0">
                <a:moveTo>
                  <a:pt x="-1" y="1"/>
                </a:moveTo>
                <a:cubicBezTo>
                  <a:pt x="74" y="0"/>
                  <a:pt x="149" y="-1"/>
                  <a:pt x="224" y="0"/>
                </a:cubicBezTo>
                <a:cubicBezTo>
                  <a:pt x="12153" y="0"/>
                  <a:pt x="21824" y="9670"/>
                  <a:pt x="21824" y="21600"/>
                </a:cubicBezTo>
                <a:lnTo>
                  <a:pt x="224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4" name="Arc 26"/>
          <p:cNvSpPr>
            <a:spLocks/>
          </p:cNvSpPr>
          <p:nvPr/>
        </p:nvSpPr>
        <p:spPr bwMode="auto">
          <a:xfrm>
            <a:off x="6021388" y="3963988"/>
            <a:ext cx="76200" cy="381000"/>
          </a:xfrm>
          <a:custGeom>
            <a:avLst/>
            <a:gdLst>
              <a:gd name="G0" fmla="+- 21600 0 0"/>
              <a:gd name="G1" fmla="+- 21595 0 0"/>
              <a:gd name="G2" fmla="+- 21600 0 0"/>
              <a:gd name="T0" fmla="*/ 0 w 21600"/>
              <a:gd name="T1" fmla="*/ 21595 h 21595"/>
              <a:gd name="T2" fmla="*/ 21151 w 21600"/>
              <a:gd name="T3" fmla="*/ 0 h 21595"/>
              <a:gd name="T4" fmla="*/ 21600 w 21600"/>
              <a:gd name="T5" fmla="*/ 21595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5" fill="none" extrusionOk="0">
                <a:moveTo>
                  <a:pt x="0" y="21595"/>
                </a:moveTo>
                <a:cubicBezTo>
                  <a:pt x="0" y="9840"/>
                  <a:pt x="9399" y="244"/>
                  <a:pt x="21150" y="-1"/>
                </a:cubicBezTo>
              </a:path>
              <a:path w="21600" h="21595" stroke="0" extrusionOk="0">
                <a:moveTo>
                  <a:pt x="0" y="21595"/>
                </a:moveTo>
                <a:cubicBezTo>
                  <a:pt x="0" y="9840"/>
                  <a:pt x="9399" y="244"/>
                  <a:pt x="21150" y="-1"/>
                </a:cubicBezTo>
                <a:lnTo>
                  <a:pt x="21600" y="21595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5" name="Arc 27"/>
          <p:cNvSpPr>
            <a:spLocks/>
          </p:cNvSpPr>
          <p:nvPr/>
        </p:nvSpPr>
        <p:spPr bwMode="auto">
          <a:xfrm rot="16200000">
            <a:off x="1906588" y="4649788"/>
            <a:ext cx="114300" cy="190500"/>
          </a:xfrm>
          <a:custGeom>
            <a:avLst/>
            <a:gdLst>
              <a:gd name="G0" fmla="+- 21600 0 0"/>
              <a:gd name="G1" fmla="+- 21597 0 0"/>
              <a:gd name="G2" fmla="+- 21600 0 0"/>
              <a:gd name="T0" fmla="*/ 0 w 21600"/>
              <a:gd name="T1" fmla="*/ 21597 h 21597"/>
              <a:gd name="T2" fmla="*/ 21301 w 21600"/>
              <a:gd name="T3" fmla="*/ 0 h 21597"/>
              <a:gd name="T4" fmla="*/ 21600 w 21600"/>
              <a:gd name="T5" fmla="*/ 21597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7" fill="none" extrusionOk="0">
                <a:moveTo>
                  <a:pt x="0" y="21597"/>
                </a:moveTo>
                <a:cubicBezTo>
                  <a:pt x="0" y="9784"/>
                  <a:pt x="9489" y="162"/>
                  <a:pt x="21300" y="-1"/>
                </a:cubicBezTo>
              </a:path>
              <a:path w="21600" h="21597" stroke="0" extrusionOk="0">
                <a:moveTo>
                  <a:pt x="0" y="21597"/>
                </a:moveTo>
                <a:cubicBezTo>
                  <a:pt x="0" y="9784"/>
                  <a:pt x="9489" y="162"/>
                  <a:pt x="21300" y="-1"/>
                </a:cubicBezTo>
                <a:lnTo>
                  <a:pt x="21600" y="2159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6" name="Arc 28"/>
          <p:cNvSpPr>
            <a:spLocks/>
          </p:cNvSpPr>
          <p:nvPr/>
        </p:nvSpPr>
        <p:spPr bwMode="auto">
          <a:xfrm rot="16200000">
            <a:off x="6097588" y="4649788"/>
            <a:ext cx="114300" cy="190500"/>
          </a:xfrm>
          <a:custGeom>
            <a:avLst/>
            <a:gdLst>
              <a:gd name="G0" fmla="+- 21600 0 0"/>
              <a:gd name="G1" fmla="+- 21597 0 0"/>
              <a:gd name="G2" fmla="+- 21600 0 0"/>
              <a:gd name="T0" fmla="*/ 0 w 21600"/>
              <a:gd name="T1" fmla="*/ 21597 h 21597"/>
              <a:gd name="T2" fmla="*/ 21301 w 21600"/>
              <a:gd name="T3" fmla="*/ 0 h 21597"/>
              <a:gd name="T4" fmla="*/ 21600 w 21600"/>
              <a:gd name="T5" fmla="*/ 21597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7" fill="none" extrusionOk="0">
                <a:moveTo>
                  <a:pt x="0" y="21597"/>
                </a:moveTo>
                <a:cubicBezTo>
                  <a:pt x="0" y="9784"/>
                  <a:pt x="9489" y="162"/>
                  <a:pt x="21300" y="-1"/>
                </a:cubicBezTo>
              </a:path>
              <a:path w="21600" h="21597" stroke="0" extrusionOk="0">
                <a:moveTo>
                  <a:pt x="0" y="21597"/>
                </a:moveTo>
                <a:cubicBezTo>
                  <a:pt x="0" y="9784"/>
                  <a:pt x="9489" y="162"/>
                  <a:pt x="21300" y="-1"/>
                </a:cubicBezTo>
                <a:lnTo>
                  <a:pt x="21600" y="2159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7" name="Arc 29"/>
          <p:cNvSpPr>
            <a:spLocks/>
          </p:cNvSpPr>
          <p:nvPr/>
        </p:nvSpPr>
        <p:spPr bwMode="auto">
          <a:xfrm>
            <a:off x="2438400" y="4419600"/>
            <a:ext cx="76200" cy="228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8" name="Freeform 30"/>
          <p:cNvSpPr>
            <a:spLocks/>
          </p:cNvSpPr>
          <p:nvPr/>
        </p:nvSpPr>
        <p:spPr bwMode="auto">
          <a:xfrm>
            <a:off x="2514600" y="4191000"/>
            <a:ext cx="14288" cy="242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0" y="16"/>
              </a:cxn>
              <a:cxn ang="0">
                <a:pos x="4" y="24"/>
              </a:cxn>
              <a:cxn ang="0">
                <a:pos x="4" y="32"/>
              </a:cxn>
              <a:cxn ang="0">
                <a:pos x="4" y="40"/>
              </a:cxn>
              <a:cxn ang="0">
                <a:pos x="8" y="48"/>
              </a:cxn>
              <a:cxn ang="0">
                <a:pos x="8" y="56"/>
              </a:cxn>
              <a:cxn ang="0">
                <a:pos x="8" y="64"/>
              </a:cxn>
              <a:cxn ang="0">
                <a:pos x="8" y="72"/>
              </a:cxn>
              <a:cxn ang="0">
                <a:pos x="8" y="80"/>
              </a:cxn>
              <a:cxn ang="0">
                <a:pos x="8" y="88"/>
              </a:cxn>
              <a:cxn ang="0">
                <a:pos x="8" y="96"/>
              </a:cxn>
              <a:cxn ang="0">
                <a:pos x="8" y="104"/>
              </a:cxn>
              <a:cxn ang="0">
                <a:pos x="8" y="112"/>
              </a:cxn>
              <a:cxn ang="0">
                <a:pos x="8" y="120"/>
              </a:cxn>
              <a:cxn ang="0">
                <a:pos x="4" y="128"/>
              </a:cxn>
              <a:cxn ang="0">
                <a:pos x="0" y="136"/>
              </a:cxn>
              <a:cxn ang="0">
                <a:pos x="0" y="144"/>
              </a:cxn>
              <a:cxn ang="0">
                <a:pos x="0" y="152"/>
              </a:cxn>
            </a:cxnLst>
            <a:rect l="0" t="0" r="r" b="b"/>
            <a:pathLst>
              <a:path w="9" h="153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4" y="24"/>
                </a:lnTo>
                <a:lnTo>
                  <a:pt x="4" y="32"/>
                </a:lnTo>
                <a:lnTo>
                  <a:pt x="4" y="40"/>
                </a:lnTo>
                <a:lnTo>
                  <a:pt x="8" y="48"/>
                </a:lnTo>
                <a:lnTo>
                  <a:pt x="8" y="56"/>
                </a:lnTo>
                <a:lnTo>
                  <a:pt x="8" y="64"/>
                </a:lnTo>
                <a:lnTo>
                  <a:pt x="8" y="72"/>
                </a:lnTo>
                <a:lnTo>
                  <a:pt x="8" y="80"/>
                </a:lnTo>
                <a:lnTo>
                  <a:pt x="8" y="88"/>
                </a:lnTo>
                <a:lnTo>
                  <a:pt x="8" y="96"/>
                </a:lnTo>
                <a:lnTo>
                  <a:pt x="8" y="104"/>
                </a:lnTo>
                <a:lnTo>
                  <a:pt x="8" y="112"/>
                </a:lnTo>
                <a:lnTo>
                  <a:pt x="8" y="120"/>
                </a:lnTo>
                <a:lnTo>
                  <a:pt x="4" y="128"/>
                </a:lnTo>
                <a:lnTo>
                  <a:pt x="0" y="136"/>
                </a:lnTo>
                <a:lnTo>
                  <a:pt x="0" y="144"/>
                </a:lnTo>
                <a:lnTo>
                  <a:pt x="0" y="15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19" name="Line 31"/>
          <p:cNvSpPr>
            <a:spLocks noChangeShapeType="1"/>
          </p:cNvSpPr>
          <p:nvPr/>
        </p:nvSpPr>
        <p:spPr bwMode="auto">
          <a:xfrm>
            <a:off x="347663" y="4346575"/>
            <a:ext cx="3922712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3520" name="AutoShape 32"/>
          <p:cNvSpPr>
            <a:spLocks noChangeArrowheads="1"/>
          </p:cNvSpPr>
          <p:nvPr/>
        </p:nvSpPr>
        <p:spPr bwMode="auto">
          <a:xfrm>
            <a:off x="4267200" y="1524000"/>
            <a:ext cx="990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rgbClr val="FF02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WINDOWS\TEMP\auto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050" y="152400"/>
            <a:ext cx="3841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5029200" cy="264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157413" y="228600"/>
            <a:ext cx="1581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Times New Roman" pitchFamily="18" charset="0"/>
              </a:rPr>
              <a:t>NEP set-up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5410200" y="6477000"/>
            <a:ext cx="3733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7365" name="Picture 21" descr="C:\WINDOWS\TEMP\auto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78200"/>
            <a:ext cx="50292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nza nome1.jpg                                                00000002untitled                       BE2D083B:"/>
          <p:cNvPicPr>
            <a:picLocks noChangeAspect="1" noChangeArrowheads="1"/>
          </p:cNvPicPr>
          <p:nvPr/>
        </p:nvPicPr>
        <p:blipFill>
          <a:blip r:embed="rId2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533400" y="663922"/>
            <a:ext cx="7848600" cy="5213350"/>
          </a:xfrm>
          <a:prstGeom prst="rect">
            <a:avLst/>
          </a:prstGeo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50925" y="822673"/>
            <a:ext cx="21812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i="1" dirty="0" err="1">
                <a:latin typeface="Comic Sans MS" pitchFamily="66" charset="0"/>
              </a:rPr>
              <a:t>subject</a:t>
            </a:r>
            <a:r>
              <a:rPr lang="it-IT" sz="2000" b="1" i="1" dirty="0">
                <a:latin typeface="Comic Sans MS" pitchFamily="66" charset="0"/>
              </a:rPr>
              <a:t> </a:t>
            </a:r>
            <a:r>
              <a:rPr lang="it-IT" sz="2000" b="1" i="1" dirty="0" err="1">
                <a:latin typeface="Comic Sans MS" pitchFamily="66" charset="0"/>
              </a:rPr>
              <a:t>aged</a:t>
            </a:r>
            <a:r>
              <a:rPr lang="it-IT" sz="2000" b="1" i="1" dirty="0">
                <a:latin typeface="Comic Sans MS" pitchFamily="66" charset="0"/>
              </a:rPr>
              <a:t> 78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51397" y="6248400"/>
            <a:ext cx="40250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Grassi et 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al. </a:t>
            </a:r>
            <a:r>
              <a:rPr lang="it-IT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Aging</a:t>
            </a:r>
            <a:r>
              <a:rPr lang="it-IT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1998;10:141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2a.jpg                                                         00000002NEMO                           BE6597AA:"/>
          <p:cNvPicPr>
            <a:picLocks noChangeAspect="1" noChangeArrowheads="1"/>
          </p:cNvPicPr>
          <p:nvPr/>
        </p:nvPicPr>
        <p:blipFill>
          <a:blip r:embed="rId2" cstate="print">
            <a:lum contrast="6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6629400" cy="4495800"/>
          </a:xfrm>
          <a:prstGeom prst="rect">
            <a:avLst/>
          </a:prstGeom>
          <a:noFill/>
        </p:spPr>
      </p:pic>
      <p:pic>
        <p:nvPicPr>
          <p:cNvPr id="52227" name="Picture 3" descr="3a.jpg                                                         00000002NEMO                           BE6597AA:"/>
          <p:cNvPicPr>
            <a:picLocks noChangeAspect="1" noChangeArrowheads="1"/>
          </p:cNvPicPr>
          <p:nvPr/>
        </p:nvPicPr>
        <p:blipFill>
          <a:blip r:embed="rId4" cstate="print">
            <a:lum contrast="60000"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153400" cy="1752600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5304885" y="6477000"/>
            <a:ext cx="37316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Bisschop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et al. ERJ, 2005, 26:594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6934200" y="1927225"/>
            <a:ext cx="1787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 err="1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Tidal</a:t>
            </a:r>
            <a:r>
              <a:rPr lang="it-IT" sz="2800" b="1" dirty="0">
                <a:solidFill>
                  <a:srgbClr val="FFF3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EFL</a:t>
            </a:r>
          </a:p>
        </p:txBody>
      </p:sp>
      <p:sp>
        <p:nvSpPr>
          <p:cNvPr id="7" name="Rettangolo 6"/>
          <p:cNvSpPr/>
          <p:nvPr/>
        </p:nvSpPr>
        <p:spPr>
          <a:xfrm>
            <a:off x="4932040" y="2348880"/>
            <a:ext cx="1074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66-88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yrs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304800" y="762000"/>
            <a:ext cx="8534400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indent="-292100" algn="just">
              <a:buFontTx/>
              <a:buChar char="•"/>
              <a:tabLst>
                <a:tab pos="101600" algn="l"/>
              </a:tabLst>
            </a:pP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Tidal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Expiratory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Flow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Limitation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(EFL)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common in  the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elderly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Arial"/>
                <a:cs typeface="Arial"/>
              </a:rPr>
              <a:t>no </a:t>
            </a:r>
            <a:r>
              <a:rPr lang="it-IT" b="1" dirty="0" err="1" smtClean="0">
                <a:solidFill>
                  <a:schemeClr val="bg1"/>
                </a:solidFill>
                <a:latin typeface="Arial"/>
                <a:cs typeface="Arial"/>
              </a:rPr>
              <a:t>overt</a:t>
            </a:r>
            <a:r>
              <a:rPr lang="it-IT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diseases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overall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47%)</a:t>
            </a:r>
          </a:p>
          <a:p>
            <a:pPr marL="292100" indent="-292100" algn="just">
              <a:tabLst>
                <a:tab pos="101600" algn="l"/>
              </a:tabLst>
            </a:pP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buFont typeface="Times" charset="0"/>
              <a:buChar char="•"/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EFF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more common in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females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(52%)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than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males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(42%) in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healthy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old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subjects</a:t>
            </a: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tabLst>
                <a:tab pos="101600" algn="l"/>
              </a:tabLst>
            </a:pP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>
              <a:buFont typeface="Times" charset="0"/>
              <a:buChar char="•"/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EFL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more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frequent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older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people  </a:t>
            </a:r>
          </a:p>
          <a:p>
            <a:pPr marL="292100" indent="-292100"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 -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men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20%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&lt;80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yr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 vs  80%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&gt;80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yr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(p&lt;0.01)</a:t>
            </a:r>
          </a:p>
          <a:p>
            <a:pPr marL="292100" indent="-292100"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 - women 33%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&lt;80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yr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vs 67%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&gt;80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yr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(p=0.057)</a:t>
            </a:r>
          </a:p>
          <a:p>
            <a:pPr marL="292100" indent="-292100" algn="just">
              <a:tabLst>
                <a:tab pos="101600" algn="l"/>
              </a:tabLst>
            </a:pP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buFont typeface="Times" charset="0"/>
              <a:buChar char="•"/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EFL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related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positively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BMI</a:t>
            </a:r>
          </a:p>
          <a:p>
            <a:pPr marL="292100" indent="-292100" algn="just">
              <a:tabLst>
                <a:tab pos="101600" algn="l"/>
              </a:tabLst>
            </a:pP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buFont typeface="Times" charset="0"/>
              <a:buChar char="•"/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EFL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increases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as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the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grade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dyspnea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increases</a:t>
            </a: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tabLst>
                <a:tab pos="101600" algn="l"/>
              </a:tabLst>
            </a:pP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buFont typeface="Times" charset="0"/>
              <a:buChar char="•"/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EFL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often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present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in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subjects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mainly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females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dyspnea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but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with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smtClean="0">
                <a:solidFill>
                  <a:schemeClr val="bg1"/>
                </a:solidFill>
                <a:latin typeface="Arial"/>
                <a:cs typeface="Arial"/>
              </a:rPr>
              <a:t>negative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medical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/>
                <a:cs typeface="Arial"/>
              </a:rPr>
              <a:t>hystory</a:t>
            </a: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buFont typeface="Times" charset="0"/>
              <a:buNone/>
              <a:tabLst>
                <a:tab pos="101600" algn="l"/>
              </a:tabLst>
            </a:pPr>
            <a:endParaRPr lang="it-IT" sz="12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>
              <a:buFont typeface="Times" charset="0"/>
              <a:buChar char="•"/>
              <a:tabLst>
                <a:tab pos="101600" algn="l"/>
              </a:tabLst>
            </a:pP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EFL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is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more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frequent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in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subjects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with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respiratory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or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cardiac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diseases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as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compared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with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healthy</a:t>
            </a:r>
            <a:r>
              <a:rPr lang="it-IT" b="1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2"/>
                </a:solidFill>
                <a:latin typeface="Arial"/>
                <a:cs typeface="Arial"/>
              </a:rPr>
              <a:t>subjects</a:t>
            </a:r>
            <a:endParaRPr lang="it-IT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644099" name="Rectangle 4"/>
          <p:cNvSpPr>
            <a:spLocks noChangeArrowheads="1"/>
          </p:cNvSpPr>
          <p:nvPr/>
        </p:nvSpPr>
        <p:spPr bwMode="auto">
          <a:xfrm>
            <a:off x="3578225" y="179388"/>
            <a:ext cx="1831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FFFF00"/>
                </a:solidFill>
                <a:latin typeface="Arial"/>
                <a:cs typeface="Arial"/>
              </a:rPr>
              <a:t>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7203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035550" y="6477000"/>
            <a:ext cx="37316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Bisschop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et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al. ERJ, 2005, 26:594</a:t>
            </a: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1007877" y="386661"/>
            <a:ext cx="73805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sz="2800" b="1" dirty="0" err="1">
                <a:solidFill>
                  <a:srgbClr val="FFFF00"/>
                </a:solidFill>
                <a:latin typeface="Arial"/>
                <a:cs typeface="Arial"/>
              </a:rPr>
              <a:t>Asymptomatic</a:t>
            </a:r>
            <a:r>
              <a:rPr lang="it-IT" sz="2800" b="1" dirty="0">
                <a:solidFill>
                  <a:srgbClr val="FFFF00"/>
                </a:solidFill>
                <a:latin typeface="Arial"/>
                <a:cs typeface="Arial"/>
              </a:rPr>
              <a:t> vs </a:t>
            </a:r>
            <a:r>
              <a:rPr lang="it-IT" sz="2800" b="1" dirty="0" err="1">
                <a:solidFill>
                  <a:srgbClr val="FFFF00"/>
                </a:solidFill>
                <a:latin typeface="Arial"/>
                <a:cs typeface="Arial"/>
              </a:rPr>
              <a:t>symptomatic</a:t>
            </a:r>
            <a:r>
              <a:rPr lang="it-IT" sz="2800" b="1" dirty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it-IT" sz="2800" b="1" dirty="0" err="1">
                <a:solidFill>
                  <a:srgbClr val="FFFF00"/>
                </a:solidFill>
                <a:latin typeface="Arial"/>
                <a:cs typeface="Arial"/>
              </a:rPr>
              <a:t>dyspnea</a:t>
            </a:r>
            <a:r>
              <a:rPr lang="it-IT" sz="2800" b="1" dirty="0">
                <a:solidFill>
                  <a:srgbClr val="FFFF00"/>
                </a:solidFill>
                <a:latin typeface="Arial"/>
                <a:cs typeface="Arial"/>
              </a:rPr>
              <a:t>) </a:t>
            </a:r>
          </a:p>
          <a:p>
            <a:pPr algn="ctr"/>
            <a:r>
              <a:rPr lang="it-IT" sz="2800" b="1" dirty="0" err="1">
                <a:solidFill>
                  <a:srgbClr val="FFFF00"/>
                </a:solidFill>
                <a:latin typeface="Arial"/>
                <a:cs typeface="Arial"/>
              </a:rPr>
              <a:t>elderly</a:t>
            </a:r>
            <a:r>
              <a:rPr lang="it-IT" sz="2800" b="1" dirty="0">
                <a:solidFill>
                  <a:srgbClr val="FFFF00"/>
                </a:solidFill>
                <a:latin typeface="Arial"/>
                <a:cs typeface="Arial"/>
              </a:rPr>
              <a:t> non </a:t>
            </a:r>
            <a:r>
              <a:rPr lang="it-IT" sz="2800" b="1" dirty="0" err="1">
                <a:solidFill>
                  <a:srgbClr val="FFFF00"/>
                </a:solidFill>
                <a:latin typeface="Arial"/>
                <a:cs typeface="Arial"/>
              </a:rPr>
              <a:t>smoker</a:t>
            </a:r>
            <a:r>
              <a:rPr lang="it-IT" sz="28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latin typeface="Arial"/>
                <a:cs typeface="Arial"/>
              </a:rPr>
              <a:t>women</a:t>
            </a:r>
            <a:endParaRPr lang="it-IT" sz="28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6096000" y="2073275"/>
            <a:ext cx="19758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bleu </a:t>
            </a:r>
            <a:r>
              <a:rPr lang="it-IT" sz="1400" b="1" dirty="0">
                <a:latin typeface="Arial"/>
                <a:cs typeface="Arial"/>
              </a:rPr>
              <a:t>= </a:t>
            </a:r>
            <a:r>
              <a:rPr lang="it-IT" sz="1400" b="1" dirty="0" err="1">
                <a:latin typeface="Arial"/>
                <a:cs typeface="Arial"/>
              </a:rPr>
              <a:t>asymptomatic</a:t>
            </a:r>
            <a:endParaRPr lang="it-IT" sz="1400" b="1" dirty="0">
              <a:latin typeface="Arial"/>
              <a:cs typeface="Arial"/>
            </a:endParaRPr>
          </a:p>
          <a:p>
            <a:r>
              <a:rPr lang="it-IT" sz="1400" b="1" dirty="0" err="1" smtClean="0">
                <a:latin typeface="Arial"/>
                <a:cs typeface="Arial"/>
              </a:rPr>
              <a:t>white</a:t>
            </a:r>
            <a:r>
              <a:rPr lang="it-IT" sz="1400" b="1" dirty="0" smtClean="0">
                <a:latin typeface="Arial"/>
                <a:cs typeface="Arial"/>
              </a:rPr>
              <a:t> </a:t>
            </a:r>
            <a:r>
              <a:rPr lang="it-IT" sz="1400" b="1" dirty="0">
                <a:latin typeface="Arial"/>
                <a:cs typeface="Arial"/>
              </a:rPr>
              <a:t>= </a:t>
            </a:r>
            <a:r>
              <a:rPr lang="it-IT" sz="1400" b="1" dirty="0" err="1">
                <a:latin typeface="Arial"/>
                <a:cs typeface="Arial"/>
              </a:rPr>
              <a:t>symptomatic</a:t>
            </a:r>
            <a:endParaRPr lang="it-IT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6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1026"/>
          <p:cNvSpPr>
            <a:spLocks noChangeArrowheads="1"/>
          </p:cNvSpPr>
          <p:nvPr/>
        </p:nvSpPr>
        <p:spPr bwMode="auto">
          <a:xfrm>
            <a:off x="457200" y="1557338"/>
            <a:ext cx="800323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92100" indent="-292100" algn="just"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In the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elderly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pPr marL="292100" indent="-292100" algn="just">
              <a:tabLst>
                <a:tab pos="101600" algn="l"/>
              </a:tabLst>
            </a:pP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to be </a:t>
            </a:r>
            <a:r>
              <a:rPr lang="it-IT" b="1" u="sng" dirty="0" err="1">
                <a:solidFill>
                  <a:schemeClr val="bg1"/>
                </a:solidFill>
                <a:latin typeface="Arial"/>
                <a:cs typeface="Arial"/>
              </a:rPr>
              <a:t>female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b="1" u="sng" dirty="0">
                <a:solidFill>
                  <a:schemeClr val="bg1"/>
                </a:solidFill>
                <a:latin typeface="Arial"/>
                <a:cs typeface="Arial"/>
              </a:rPr>
              <a:t>&gt; 80 </a:t>
            </a:r>
            <a:r>
              <a:rPr lang="it-IT" b="1" u="sng" dirty="0" err="1">
                <a:solidFill>
                  <a:schemeClr val="bg1"/>
                </a:solidFill>
                <a:latin typeface="Arial"/>
                <a:cs typeface="Arial"/>
              </a:rPr>
              <a:t>yr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it-IT" b="1" u="sng" dirty="0" err="1">
                <a:solidFill>
                  <a:schemeClr val="bg1"/>
                </a:solidFill>
                <a:latin typeface="Arial"/>
                <a:cs typeface="Arial"/>
              </a:rPr>
              <a:t>overweight</a:t>
            </a:r>
            <a:r>
              <a:rPr lang="it-IT" b="1" u="sng" dirty="0">
                <a:solidFill>
                  <a:schemeClr val="bg1"/>
                </a:solidFill>
                <a:latin typeface="Arial"/>
                <a:cs typeface="Arial"/>
              </a:rPr>
              <a:t>/obese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it-IT" b="1" u="sng" dirty="0">
                <a:solidFill>
                  <a:schemeClr val="bg1"/>
                </a:solidFill>
                <a:latin typeface="Arial"/>
                <a:cs typeface="Arial"/>
              </a:rPr>
              <a:t>short</a:t>
            </a:r>
          </a:p>
          <a:p>
            <a:pPr marL="292100" indent="-292100" algn="just">
              <a:tabLst>
                <a:tab pos="101600" algn="l"/>
              </a:tabLst>
            </a:pP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are </a:t>
            </a:r>
            <a:r>
              <a:rPr lang="it-IT" b="1" dirty="0" smtClean="0">
                <a:solidFill>
                  <a:schemeClr val="bg1"/>
                </a:solidFill>
                <a:latin typeface="Arial"/>
                <a:cs typeface="Arial"/>
              </a:rPr>
              <a:t>strong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risk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factors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for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suffering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from EFL and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EFL-related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dyspnea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chronic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exertional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 marL="292100" indent="-292100" algn="just">
              <a:tabLst>
                <a:tab pos="101600" algn="l"/>
              </a:tabLst>
            </a:pP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in the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absence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overt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diseases</a:t>
            </a:r>
            <a:r>
              <a:rPr lang="it-IT" b="1" dirty="0">
                <a:solidFill>
                  <a:schemeClr val="bg1"/>
                </a:solidFill>
                <a:latin typeface="Arial"/>
                <a:cs typeface="Arial"/>
              </a:rPr>
              <a:t> and smoking </a:t>
            </a:r>
            <a:r>
              <a:rPr lang="it-IT" b="1" dirty="0" err="1">
                <a:solidFill>
                  <a:schemeClr val="bg1"/>
                </a:solidFill>
                <a:latin typeface="Arial"/>
                <a:cs typeface="Arial"/>
              </a:rPr>
              <a:t>history</a:t>
            </a: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292100" indent="-292100" algn="just">
              <a:tabLst>
                <a:tab pos="101600" algn="l"/>
              </a:tabLst>
            </a:pPr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48195" name="Rectangle 1027"/>
          <p:cNvSpPr>
            <a:spLocks noChangeArrowheads="1"/>
          </p:cNvSpPr>
          <p:nvPr/>
        </p:nvSpPr>
        <p:spPr bwMode="auto">
          <a:xfrm>
            <a:off x="1908175" y="333375"/>
            <a:ext cx="485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3200" b="1">
                <a:solidFill>
                  <a:srgbClr val="FFFF00"/>
                </a:solidFill>
                <a:latin typeface="Arial"/>
                <a:cs typeface="Arial"/>
              </a:rPr>
              <a:t>interim CONCLUSIONS</a:t>
            </a:r>
          </a:p>
        </p:txBody>
      </p:sp>
      <p:sp>
        <p:nvSpPr>
          <p:cNvPr id="648196" name="Rettangolo 5"/>
          <p:cNvSpPr>
            <a:spLocks noChangeArrowheads="1"/>
          </p:cNvSpPr>
          <p:nvPr/>
        </p:nvSpPr>
        <p:spPr bwMode="auto">
          <a:xfrm>
            <a:off x="323850" y="5118100"/>
            <a:ext cx="8496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indent="-292100">
              <a:tabLst>
                <a:tab pos="101600" algn="l"/>
              </a:tabLst>
            </a:pPr>
            <a:r>
              <a:rPr lang="it-IT" b="1">
                <a:solidFill>
                  <a:schemeClr val="bg1"/>
                </a:solidFill>
                <a:latin typeface="Arial"/>
                <a:cs typeface="Arial"/>
              </a:rPr>
              <a:t>  EFL is more frequent in subjects with respiratory or cardiac diseases as compared with healthy subjects</a:t>
            </a:r>
          </a:p>
        </p:txBody>
      </p:sp>
    </p:spTree>
    <p:extLst>
      <p:ext uri="{BB962C8B-B14F-4D97-AF65-F5344CB8AC3E}">
        <p14:creationId xmlns="" xmlns:p14="http://schemas.microsoft.com/office/powerpoint/2010/main" val="9538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7175" y="215900"/>
            <a:ext cx="89746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Ageing</a:t>
            </a:r>
            <a:r>
              <a:rPr lang="it-IT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 Control of </a:t>
            </a:r>
            <a:r>
              <a:rPr lang="it-IT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breathing</a:t>
            </a:r>
            <a:endParaRPr lang="it-IT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6200" y="4347101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" charset="0"/>
              <a:buChar char="•"/>
            </a:pP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Unchanged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ventilatory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/>
              </a:rPr>
              <a:t>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VE) and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neuro-muscular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response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/>
              </a:rPr>
              <a:t>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</a:t>
            </a:r>
            <a:r>
              <a:rPr lang="it-IT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0.1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chemical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stimuli</a:t>
            </a:r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-152400" y="5428381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Smith WD, Cunningham DA, Poulin MJ et al.. Ventilatory response to isocapnic hypoxia in the eighth decade.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Adv Exp Med Biol 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1995; 393:267-270.</a:t>
            </a: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Pokorski M, Marczak M. Ventilatory response to hypoxia in elderly women.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Ann Hum Biol 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2003; 30:53-64.</a:t>
            </a:r>
          </a:p>
          <a:p>
            <a:pPr lvl="1" algn="just"/>
            <a:endParaRPr lang="it-IT" sz="14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Rubin  S, Tack M, Cherniack N. Effects of aging on respiratory response to CO2 and inspiratory resistive loads.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 Gerontol 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1982; 37:306-312.</a:t>
            </a:r>
            <a:endPara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9600" y="1143000"/>
            <a:ext cx="800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700608" y="5373216"/>
            <a:ext cx="7543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1340768"/>
            <a:ext cx="8915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" charset="0"/>
              <a:buChar char="•"/>
            </a:pP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Reduced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ventilatory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/>
              </a:rPr>
              <a:t>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VE) and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neuro-muscular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response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Arial"/>
              </a:rPr>
              <a:t>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</a:t>
            </a:r>
            <a:r>
              <a:rPr lang="it-IT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0.1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)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chemical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stimuli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(50% - 60%)</a:t>
            </a:r>
          </a:p>
          <a:p>
            <a:pPr algn="just"/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    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(more in women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than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men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?)</a:t>
            </a:r>
          </a:p>
          <a:p>
            <a:pPr algn="just"/>
            <a:endParaRPr lang="it-IT" sz="1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52400" y="285293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/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Kronenberg RS, Drage CW. Attenuation of the ventilatory and heart rate response to hypoxia and hypercapnia with aging in normal men. </a:t>
            </a:r>
            <a:r>
              <a:rPr lang="it-IT" sz="1400" i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 Clin Invest</a:t>
            </a:r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1973; 53: 1812-1819. </a:t>
            </a:r>
          </a:p>
          <a:p>
            <a:pPr lvl="1" algn="just"/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Peterson DD, Pack AI, Silage DA, Fishman AP. Effects of aging on the ventilatory and occlusion pressure </a:t>
            </a:r>
            <a:endParaRPr lang="it-IT" sz="14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responses </a:t>
            </a:r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 hypoxia and hypercapnia. </a:t>
            </a:r>
            <a:r>
              <a:rPr lang="it-IT" sz="1400" i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Am Rev Respir Dis </a:t>
            </a:r>
            <a:r>
              <a:rPr lang="it-IT" sz="1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1981; 124: 387-391. </a:t>
            </a:r>
            <a:endParaRPr lang="it-IT" sz="14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Brischetto M, Millman D, Peterson D et al.. Effects of aging on ventilatory response to exercise and CO2.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JAP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1984; 56:1143-1150.</a:t>
            </a:r>
            <a:endParaRPr lang="it-IT" sz="1400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00608" y="2780928"/>
            <a:ext cx="7543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1393" y="609600"/>
            <a:ext cx="395898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Dependent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airways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begin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to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close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at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higher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volume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because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of</a:t>
            </a: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decreased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lung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elastic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recoil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Closing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capacity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encroaches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on</a:t>
            </a: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tidal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volume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earlier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the supine</a:t>
            </a:r>
          </a:p>
          <a:p>
            <a:pPr algn="just"/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later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the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seated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position</a:t>
            </a:r>
          </a:p>
          <a:p>
            <a:pPr algn="just"/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Together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with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greater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imbalance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in V/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Q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relationships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this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causes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widening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of the A-a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difference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algn="just"/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of PO2 and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arterial</a:t>
            </a:r>
            <a:r>
              <a:rPr lang="it-IT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hypoxemia</a:t>
            </a:r>
            <a:endPara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316057" y="0"/>
            <a:ext cx="5720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Increase</a:t>
            </a:r>
            <a:r>
              <a:rPr lang="it-IT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in </a:t>
            </a:r>
            <a:r>
              <a:rPr lang="it-IT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Closing</a:t>
            </a:r>
            <a:r>
              <a:rPr lang="it-IT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Volume and  </a:t>
            </a:r>
            <a:r>
              <a:rPr lang="it-IT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Closing</a:t>
            </a:r>
            <a:r>
              <a:rPr lang="it-IT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Capacity</a:t>
            </a:r>
            <a:endParaRPr lang="it-IT" sz="18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6088" name="Picture 8" descr="ct5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30000" contrast="50000"/>
          </a:blip>
          <a:srcRect/>
          <a:stretch>
            <a:fillRect/>
          </a:stretch>
        </p:blipFill>
        <p:spPr bwMode="auto">
          <a:xfrm>
            <a:off x="4267200" y="533400"/>
            <a:ext cx="4800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t8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685800" y="698500"/>
            <a:ext cx="7696200" cy="5513388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00400" y="920750"/>
            <a:ext cx="4767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i="1" dirty="0" err="1">
                <a:latin typeface="Arial"/>
                <a:cs typeface="Arial"/>
              </a:rPr>
              <a:t>expected</a:t>
            </a:r>
            <a:r>
              <a:rPr lang="it-IT" sz="1800" i="1" dirty="0">
                <a:latin typeface="Arial"/>
                <a:cs typeface="Arial"/>
              </a:rPr>
              <a:t> </a:t>
            </a:r>
            <a:r>
              <a:rPr lang="it-IT" sz="1800" i="1" dirty="0" err="1">
                <a:latin typeface="Arial"/>
                <a:cs typeface="Arial"/>
              </a:rPr>
              <a:t>decrease</a:t>
            </a:r>
            <a:r>
              <a:rPr lang="it-IT" sz="1800" i="1" dirty="0">
                <a:latin typeface="Arial"/>
                <a:cs typeface="Arial"/>
              </a:rPr>
              <a:t> in PaO</a:t>
            </a:r>
            <a:r>
              <a:rPr lang="it-IT" sz="1800" b="1" i="1" baseline="-25000" dirty="0">
                <a:latin typeface="Arial"/>
                <a:cs typeface="Arial"/>
              </a:rPr>
              <a:t>2</a:t>
            </a:r>
            <a:r>
              <a:rPr lang="it-IT" sz="1800" i="1" dirty="0">
                <a:latin typeface="Arial"/>
                <a:cs typeface="Arial"/>
              </a:rPr>
              <a:t> = 0.33 </a:t>
            </a:r>
            <a:r>
              <a:rPr lang="it-IT" sz="1800" i="1" dirty="0" err="1">
                <a:latin typeface="Arial"/>
                <a:cs typeface="Arial"/>
              </a:rPr>
              <a:t>mmHg</a:t>
            </a:r>
            <a:r>
              <a:rPr lang="it-IT" sz="1800" i="1" dirty="0">
                <a:latin typeface="Arial"/>
                <a:cs typeface="Arial"/>
              </a:rPr>
              <a:t>/</a:t>
            </a:r>
            <a:r>
              <a:rPr lang="it-IT" sz="1800" i="1" dirty="0" err="1">
                <a:latin typeface="Arial"/>
                <a:cs typeface="Arial"/>
              </a:rPr>
              <a:t>yr</a:t>
            </a:r>
            <a:endParaRPr lang="it-IT" sz="1800" i="1" dirty="0">
              <a:latin typeface="Arial"/>
              <a:cs typeface="Arial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51920" y="6477000"/>
            <a:ext cx="51635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Sorbini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C, Grassi V </a:t>
            </a:r>
            <a:r>
              <a:rPr lang="it-IT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et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al. </a:t>
            </a:r>
            <a:r>
              <a:rPr lang="it-IT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Respiration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1968; 25:3-13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95736" y="4181018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800" i="1" dirty="0" smtClean="0">
                <a:latin typeface="Arial"/>
                <a:cs typeface="Arial"/>
              </a:rPr>
              <a:t>supine position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4118113"/>
              </p:ext>
            </p:extLst>
          </p:nvPr>
        </p:nvGraphicFramePr>
        <p:xfrm>
          <a:off x="82550" y="1096963"/>
          <a:ext cx="9434513" cy="4662487"/>
        </p:xfrm>
        <a:graphic>
          <a:graphicData uri="http://schemas.openxmlformats.org/presentationml/2006/ole">
            <p:oleObj spid="_x0000_s34857" name="Document" r:id="rId3" imgW="9440212" imgH="4666540" progId="Word.Document.8">
              <p:embed/>
            </p:oleObj>
          </a:graphicData>
        </a:graphic>
      </p:graphicFrame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36512" y="5661248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08520" y="479715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4869160"/>
            <a:ext cx="8839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:\rodarte.bmp"/>
          <p:cNvPicPr>
            <a:picLocks noChangeAspect="1" noChangeArrowheads="1"/>
          </p:cNvPicPr>
          <p:nvPr/>
        </p:nvPicPr>
        <p:blipFill>
          <a:blip r:embed="rId2" cstate="print"/>
          <a:srcRect l="3529" r="2924"/>
          <a:stretch>
            <a:fillRect/>
          </a:stretch>
        </p:blipFill>
        <p:spPr bwMode="auto">
          <a:xfrm>
            <a:off x="838200" y="1371600"/>
            <a:ext cx="7550224" cy="4956175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  <a:ln/>
        </p:spPr>
        <p:txBody>
          <a:bodyPr/>
          <a:lstStyle/>
          <a:p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ANDAMENTO PaO</a:t>
            </a:r>
            <a:r>
              <a:rPr lang="it-IT" sz="20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b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NELLE VARIE CLASSI DI ETÀ</a:t>
            </a:r>
            <a:b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it-IT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IN CAMPIONE DI SOGGETTI NORMALI</a:t>
            </a:r>
            <a:r>
              <a:rPr 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334000" y="6156325"/>
            <a:ext cx="3357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2000" b="1">
                <a:solidFill>
                  <a:srgbClr val="FF0000"/>
                </a:solidFill>
                <a:latin typeface="Arial" charset="0"/>
              </a:rPr>
              <a:t/>
            </a:r>
            <a:br>
              <a:rPr lang="it-IT" sz="2000" b="1">
                <a:solidFill>
                  <a:srgbClr val="FF0000"/>
                </a:solidFill>
                <a:latin typeface="Arial" charset="0"/>
              </a:rPr>
            </a:br>
            <a:r>
              <a:rPr lang="it-IT" sz="2000" b="1">
                <a:solidFill>
                  <a:srgbClr val="FF0000"/>
                </a:solidFill>
                <a:latin typeface="Arial" charset="0"/>
              </a:rPr>
              <a:t>  </a:t>
            </a:r>
            <a:r>
              <a:rPr lang="it-IT" sz="2000" b="1">
                <a:solidFill>
                  <a:schemeClr val="bg1"/>
                </a:solidFill>
                <a:latin typeface="Arial" charset="0"/>
              </a:rPr>
              <a:t>Cerveri et, AJRCCM 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2" y="381000"/>
            <a:ext cx="8915400" cy="1143000"/>
          </a:xfrm>
        </p:spPr>
        <p:txBody>
          <a:bodyPr/>
          <a:lstStyle/>
          <a:p>
            <a:r>
              <a:rPr lang="it-IT" sz="2400" b="1">
                <a:solidFill>
                  <a:srgbClr val="FFFF00"/>
                </a:solidFill>
                <a:latin typeface="Arial"/>
                <a:cs typeface="Arial"/>
              </a:rPr>
              <a:t>EQUAZIONE PREDITTIVA DELLA PaO</a:t>
            </a:r>
            <a:r>
              <a:rPr lang="it-IT" sz="2400" b="1" baseline="-25000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lang="it-IT" sz="2400" b="1">
                <a:solidFill>
                  <a:srgbClr val="FFFF00"/>
                </a:solidFill>
                <a:latin typeface="Arial"/>
                <a:cs typeface="Arial"/>
              </a:rPr>
              <a:t> TRA 40 E 70 ANNI</a:t>
            </a:r>
            <a:br>
              <a:rPr lang="it-IT" sz="2400" b="1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it-IT" sz="2400" b="1">
                <a:solidFill>
                  <a:srgbClr val="FF0000"/>
                </a:solidFill>
                <a:latin typeface="Arial"/>
                <a:cs typeface="Arial"/>
              </a:rPr>
              <a:t>  </a:t>
            </a:r>
            <a:r>
              <a:rPr lang="it-IT" sz="2400" b="1">
                <a:solidFill>
                  <a:schemeClr val="bg1"/>
                </a:solidFill>
                <a:latin typeface="Arial"/>
                <a:cs typeface="Arial"/>
              </a:rPr>
              <a:t>Cerveri et, AJRCCM 1995</a:t>
            </a:r>
            <a:endParaRPr lang="it-IT" sz="24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2" y="2743200"/>
            <a:ext cx="8331200" cy="762000"/>
          </a:xfrm>
        </p:spPr>
        <p:txBody>
          <a:bodyPr/>
          <a:lstStyle/>
          <a:p>
            <a:pPr>
              <a:buFontTx/>
              <a:buNone/>
            </a:pP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PaO</a:t>
            </a:r>
            <a:r>
              <a:rPr lang="it-IT" sz="2400" b="1" baseline="-25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= 143.6 - 0.39</a:t>
            </a: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ETÀ</a:t>
            </a: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- 0.56</a:t>
            </a: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BMI</a:t>
            </a: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- 0.57</a:t>
            </a:r>
            <a:r>
              <a:rPr lang="it-IT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  <a:r>
              <a:rPr 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PaCO</a:t>
            </a:r>
            <a:r>
              <a:rPr lang="it-IT" sz="2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17512" y="2514600"/>
            <a:ext cx="8534400" cy="990600"/>
          </a:xfrm>
          <a:prstGeom prst="rect">
            <a:avLst/>
          </a:prstGeom>
          <a:noFill/>
          <a:ln w="9525">
            <a:solidFill>
              <a:srgbClr val="FFF30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CORRELAZIONE TRA ETÀ E PaO</a:t>
            </a:r>
            <a:r>
              <a:rPr lang="it-IT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</a:t>
            </a:r>
            <a:br>
              <a:rPr lang="it-IT" sz="2800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(75-90 anni)</a:t>
            </a:r>
            <a:r>
              <a:rPr lang="it-IT" sz="2800" dirty="0">
                <a:latin typeface="Arial"/>
                <a:cs typeface="Arial"/>
              </a:rPr>
              <a:t> </a:t>
            </a:r>
          </a:p>
        </p:txBody>
      </p:sp>
      <p:pic>
        <p:nvPicPr>
          <p:cNvPr id="37891" name="Picture 3" descr="C:\Documents and Settings\Administrator\Desktop\Figure2.tif"/>
          <p:cNvPicPr>
            <a:picLocks noChangeAspect="1" noChangeArrowheads="1"/>
          </p:cNvPicPr>
          <p:nvPr/>
        </p:nvPicPr>
        <p:blipFill>
          <a:blip r:embed="rId2" cstate="print"/>
          <a:srcRect t="10605" b="15784"/>
          <a:stretch>
            <a:fillRect/>
          </a:stretch>
        </p:blipFill>
        <p:spPr bwMode="auto">
          <a:xfrm>
            <a:off x="416061" y="1268761"/>
            <a:ext cx="8165916" cy="5040559"/>
          </a:xfrm>
          <a:prstGeom prst="rect">
            <a:avLst/>
          </a:prstGeo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943600" y="6477000"/>
            <a:ext cx="3124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chemeClr val="bg1"/>
                </a:solidFill>
                <a:latin typeface="Arial" charset="0"/>
              </a:rPr>
              <a:t>Cerveri et al. AJRCCM</a:t>
            </a:r>
            <a:r>
              <a:rPr lang="it-IT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it-IT" sz="1600" b="1">
                <a:solidFill>
                  <a:schemeClr val="bg1"/>
                </a:solidFill>
                <a:latin typeface="Arial" charset="0"/>
              </a:rPr>
              <a:t>1995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"/>
            <a:ext cx="8839200" cy="1066800"/>
          </a:xfrm>
        </p:spPr>
        <p:txBody>
          <a:bodyPr/>
          <a:lstStyle/>
          <a:p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REFERENCE VALUES FOR</a:t>
            </a:r>
            <a:b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ARTERIAL BLOOD GASES IN THE ELDERLY</a:t>
            </a:r>
            <a:endParaRPr lang="it-IT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716838" cy="5168900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111875" y="6461125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charset="0"/>
              </a:rPr>
              <a:t>Hardie et al, Chest 2004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524000" y="4800600"/>
            <a:ext cx="18288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1143000"/>
          </a:xfrm>
        </p:spPr>
        <p:txBody>
          <a:bodyPr/>
          <a:lstStyle/>
          <a:p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REFERENCE VALUES FOR</a:t>
            </a:r>
            <a: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br>
              <a:rPr lang="it-IT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ARTERIAL BLOOD GASES IN THE ELDERLY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PaO</a:t>
            </a:r>
            <a:r>
              <a:rPr lang="it-IT" sz="2800" b="1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significantly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lower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among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women </a:t>
            </a:r>
          </a:p>
          <a:p>
            <a:pPr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Blood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gas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values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not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associated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with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:</a:t>
            </a:r>
          </a:p>
          <a:p>
            <a:pPr>
              <a:lnSpc>
                <a:spcPct val="60000"/>
              </a:lnSpc>
              <a:buClr>
                <a:srgbClr val="FF0000"/>
              </a:buClr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1)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Survival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effects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  <a:buClr>
                <a:srgbClr val="FF0000"/>
              </a:buClr>
              <a:buNone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 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2)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Selection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bias</a:t>
            </a: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940152" y="6324600"/>
            <a:ext cx="30604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solidFill>
                  <a:srgbClr val="FFFFFF"/>
                </a:solidFill>
                <a:latin typeface="Arial"/>
                <a:cs typeface="Arial"/>
              </a:rPr>
              <a:t>Hardie</a:t>
            </a:r>
            <a:r>
              <a:rPr lang="en-GB" sz="2000" b="1" dirty="0">
                <a:solidFill>
                  <a:srgbClr val="FFFFFF"/>
                </a:solidFill>
                <a:latin typeface="Arial"/>
                <a:cs typeface="Arial"/>
              </a:rPr>
              <a:t> et al. Chest 2004</a:t>
            </a:r>
            <a:endParaRPr lang="it-IT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304800" y="1600200"/>
            <a:ext cx="8382000" cy="0"/>
          </a:xfrm>
          <a:prstGeom prst="line">
            <a:avLst/>
          </a:prstGeom>
          <a:noFill/>
          <a:ln w="9525">
            <a:solidFill>
              <a:srgbClr val="FFF30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t7.jpg 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609600" y="1235075"/>
            <a:ext cx="7848600" cy="4429125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67200" y="1447800"/>
            <a:ext cx="76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83568" y="587727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 algn="just">
              <a:spcBef>
                <a:spcPct val="50000"/>
              </a:spcBef>
            </a:pP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Cotes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JE,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Chinn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DJ,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Quanjer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PH, Roca J,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Yernault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JC. </a:t>
            </a:r>
          </a:p>
          <a:p>
            <a:pPr marL="190500" indent="-190500" algn="just">
              <a:spcBef>
                <a:spcPct val="50000"/>
              </a:spcBef>
            </a:pP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Standardization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the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transfer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factor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diffusing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capacity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190500" indent="-190500" algn="just">
              <a:spcBef>
                <a:spcPct val="50000"/>
              </a:spcBef>
            </a:pPr>
            <a:r>
              <a:rPr lang="it-IT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 </a:t>
            </a:r>
            <a:r>
              <a:rPr lang="it-IT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it-IT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 1993; 6 (</a:t>
            </a:r>
            <a:r>
              <a:rPr lang="it-IT" sz="1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</a:t>
            </a:r>
            <a:r>
              <a:rPr lang="it-IT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16): 41-52</a:t>
            </a:r>
            <a:r>
              <a:rPr lang="it-IT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t-IT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91680" y="476672"/>
            <a:ext cx="536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TRANSFER FACTOR WITH AGEING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enza nome3.jpg                                                00000002untitled                       BE2D083B:"/>
          <p:cNvPicPr>
            <a:picLocks noChangeAspect="1" noChangeArrowheads="1"/>
          </p:cNvPicPr>
          <p:nvPr/>
        </p:nvPicPr>
        <p:blipFill>
          <a:blip r:embed="rId2" cstate="print">
            <a:lum bright="-10000" contrast="50000"/>
          </a:blip>
          <a:srcRect/>
          <a:stretch>
            <a:fillRect/>
          </a:stretch>
        </p:blipFill>
        <p:spPr bwMode="auto">
          <a:xfrm>
            <a:off x="1403648" y="260648"/>
            <a:ext cx="6477000" cy="612616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590800" y="838200"/>
            <a:ext cx="1524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15816" y="6453336"/>
            <a:ext cx="6064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7175" y="215900"/>
            <a:ext cx="89746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Ageing</a:t>
            </a:r>
            <a:r>
              <a:rPr lang="it-IT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and Control of </a:t>
            </a:r>
            <a:r>
              <a:rPr lang="it-IT" sz="4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breathing</a:t>
            </a:r>
            <a:endParaRPr lang="it-IT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76200" y="1484784"/>
            <a:ext cx="8915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 typeface="Times" charset="0"/>
              <a:buChar char="•"/>
            </a:pP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>
              <a:buFont typeface="Times" charset="0"/>
              <a:buChar char="•"/>
            </a:pP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Decreased</a:t>
            </a:r>
            <a:r>
              <a:rPr lang="it-IT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ventilatory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load</a:t>
            </a:r>
            <a:r>
              <a:rPr lang="it-IT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compensation</a:t>
            </a:r>
            <a:endParaRPr lang="it-IT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609600" y="1143000"/>
            <a:ext cx="8001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700608" y="5373216"/>
            <a:ext cx="7543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180528" y="5445224"/>
            <a:ext cx="9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Trak M, Altose M, Cerniack N. Effects of ageing on respiratory sensation produced by elastic loads.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JAP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1981; 50:844-850.</a:t>
            </a: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Trak M, Altose M, Cerniack N. Effects of aging on the perception of resistive ventilatory loads.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ARRD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1982; 126:463-467.</a:t>
            </a:r>
          </a:p>
          <a:p>
            <a:pPr lvl="1" algn="just"/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Akiyama Y, Nishimura M, Kobayaski S, et al.. Effects of aging on respiratory load compensation and dyspnea sensation. </a:t>
            </a:r>
            <a:r>
              <a:rPr lang="it-IT" sz="1400" i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Am Rev Respir Dis</a:t>
            </a:r>
            <a:r>
              <a:rPr lang="it-IT" sz="1400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1993; 148: 1586-1591.</a:t>
            </a:r>
          </a:p>
          <a:p>
            <a:pPr lvl="1" algn="just"/>
            <a:endParaRPr lang="it-IT" sz="1400" noProof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algn="just"/>
            <a:endParaRPr lang="it-IT" sz="1400" noProof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t12.jpg                                                       00000002untitled                       BDDB5179:"/>
          <p:cNvPicPr>
            <a:picLocks noChangeAspect="1" noChangeArrowheads="1"/>
          </p:cNvPicPr>
          <p:nvPr/>
        </p:nvPicPr>
        <p:blipFill>
          <a:blip r:embed="rId2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1600200" y="611188"/>
            <a:ext cx="5867400" cy="5710237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915816" y="6453336"/>
            <a:ext cx="60644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Rossi  A,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Tantucci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 C </a:t>
            </a:r>
            <a:r>
              <a:rPr lang="en-GB" sz="1600" b="1" dirty="0">
                <a:solidFill>
                  <a:srgbClr val="FFFFFF"/>
                </a:solidFill>
                <a:latin typeface="Arial"/>
                <a:cs typeface="Arial"/>
              </a:rPr>
              <a:t>et al. 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Aging </a:t>
            </a:r>
            <a:r>
              <a:rPr lang="en-GB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Clin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> Exp Res 1996;  143:161</a:t>
            </a:r>
            <a:endParaRPr lang="it-IT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lum bright="-10000" contrast="1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312"/>
            <a:ext cx="6416040" cy="52029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580700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latin typeface="Arial"/>
                <a:cs typeface="Arial"/>
              </a:rPr>
              <a:t>Il progredire dell’età comporta aumento dei livelli basali dell’infiammazione (</a:t>
            </a:r>
            <a:r>
              <a:rPr lang="it-IT" sz="1800" dirty="0" err="1" smtClean="0">
                <a:latin typeface="Arial"/>
                <a:cs typeface="Arial"/>
              </a:rPr>
              <a:t>Inflamm-ageing</a:t>
            </a:r>
            <a:r>
              <a:rPr lang="it-IT" sz="1800" dirty="0" smtClean="0">
                <a:latin typeface="Arial"/>
                <a:cs typeface="Arial"/>
              </a:rPr>
              <a:t>) e aumento della </a:t>
            </a:r>
            <a:r>
              <a:rPr lang="it-IT" sz="1800" dirty="0" err="1" smtClean="0">
                <a:latin typeface="Arial"/>
                <a:cs typeface="Arial"/>
              </a:rPr>
              <a:t>immuno</a:t>
            </a:r>
            <a:r>
              <a:rPr lang="it-IT" sz="1800" dirty="0" smtClean="0">
                <a:latin typeface="Arial"/>
                <a:cs typeface="Arial"/>
              </a:rPr>
              <a:t>-senescenza.</a:t>
            </a:r>
            <a:endParaRPr lang="it-IT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4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963" r="5227" b="17986"/>
          <a:stretch/>
        </p:blipFill>
        <p:spPr>
          <a:xfrm>
            <a:off x="971600" y="4941168"/>
            <a:ext cx="7251242" cy="2064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" r="3084" b="33718"/>
          <a:stretch/>
        </p:blipFill>
        <p:spPr>
          <a:xfrm>
            <a:off x="355640" y="1052736"/>
            <a:ext cx="8536840" cy="383644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55776" y="5949280"/>
            <a:ext cx="6390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Arial"/>
                <a:cs typeface="Arial"/>
              </a:rPr>
              <a:t>(L. Muller e </a:t>
            </a:r>
            <a:r>
              <a:rPr lang="it-IT" i="1" dirty="0" err="1" smtClean="0">
                <a:latin typeface="Arial"/>
                <a:cs typeface="Arial"/>
              </a:rPr>
              <a:t>coll</a:t>
            </a:r>
            <a:r>
              <a:rPr lang="it-IT" i="1" dirty="0" smtClean="0">
                <a:latin typeface="Arial"/>
                <a:cs typeface="Arial"/>
              </a:rPr>
              <a:t> – </a:t>
            </a:r>
            <a:r>
              <a:rPr lang="it-IT" i="1" dirty="0" err="1" smtClean="0">
                <a:latin typeface="Arial"/>
                <a:cs typeface="Arial"/>
              </a:rPr>
              <a:t>Immunity</a:t>
            </a:r>
            <a:r>
              <a:rPr lang="it-IT" i="1" dirty="0" smtClean="0">
                <a:latin typeface="Arial"/>
                <a:cs typeface="Arial"/>
              </a:rPr>
              <a:t> &amp; </a:t>
            </a:r>
            <a:r>
              <a:rPr lang="it-IT" i="1" dirty="0" err="1" smtClean="0">
                <a:latin typeface="Arial"/>
                <a:cs typeface="Arial"/>
              </a:rPr>
              <a:t>Ageing</a:t>
            </a:r>
            <a:r>
              <a:rPr lang="it-IT" i="1" dirty="0" smtClean="0">
                <a:latin typeface="Arial"/>
                <a:cs typeface="Arial"/>
              </a:rPr>
              <a:t> – 2013)</a:t>
            </a:r>
            <a:endParaRPr lang="it-IT" i="1" dirty="0"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84368" y="4941168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852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148"/>
          <a:stretch/>
        </p:blipFill>
        <p:spPr>
          <a:xfrm>
            <a:off x="1019012" y="718052"/>
            <a:ext cx="7322000" cy="577313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2606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latin typeface="Arial"/>
                <a:cs typeface="Arial"/>
              </a:rPr>
              <a:t>Modificazioni dell'immunità innata associate all’</a:t>
            </a:r>
            <a:r>
              <a:rPr lang="it-IT" sz="1800" dirty="0" err="1" smtClean="0">
                <a:latin typeface="Arial"/>
                <a:cs typeface="Arial"/>
              </a:rPr>
              <a:t>Ageing</a:t>
            </a:r>
            <a:r>
              <a:rPr lang="it-IT" sz="1800" dirty="0" smtClean="0">
                <a:latin typeface="Arial"/>
                <a:cs typeface="Arial"/>
              </a:rPr>
              <a:t> e alla BPCO</a:t>
            </a:r>
            <a:endParaRPr lang="it-IT" sz="1800" dirty="0"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51920" y="1700808"/>
            <a:ext cx="360040" cy="4896544"/>
          </a:xfrm>
          <a:prstGeom prst="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4675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26"/>
            <a:ext cx="9144000" cy="507223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48064" y="62280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latin typeface="Arial"/>
                <a:cs typeface="Arial"/>
              </a:rPr>
              <a:t>(</a:t>
            </a:r>
            <a:r>
              <a:rPr lang="it-IT" i="1" dirty="0" err="1" smtClean="0">
                <a:latin typeface="Arial"/>
                <a:cs typeface="Arial"/>
              </a:rPr>
              <a:t>Immun</a:t>
            </a:r>
            <a:r>
              <a:rPr lang="it-IT" i="1" dirty="0" smtClean="0">
                <a:latin typeface="Arial"/>
                <a:cs typeface="Arial"/>
              </a:rPr>
              <a:t> </a:t>
            </a:r>
            <a:r>
              <a:rPr lang="it-IT" i="1" dirty="0" err="1" smtClean="0">
                <a:latin typeface="Arial"/>
                <a:cs typeface="Arial"/>
              </a:rPr>
              <a:t>Ageing</a:t>
            </a:r>
            <a:r>
              <a:rPr lang="it-IT" i="1" dirty="0" smtClean="0">
                <a:latin typeface="Arial"/>
                <a:cs typeface="Arial"/>
              </a:rPr>
              <a:t> – 2013)</a:t>
            </a:r>
            <a:endParaRPr lang="it-IT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533400" y="836613"/>
            <a:ext cx="76962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4267200" y="6370638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Vignola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et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al.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Allergy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2003</a:t>
            </a:r>
            <a:r>
              <a:rPr lang="it-I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; 58:165-175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2623120" y="6374655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Meyer</a:t>
            </a:r>
            <a:r>
              <a:rPr lang="it-I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</a:t>
            </a:r>
            <a:r>
              <a:rPr lang="it-I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al. Am J </a:t>
            </a:r>
            <a:r>
              <a:rPr lang="it-IT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it-I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</a:t>
            </a:r>
            <a:r>
              <a:rPr lang="it-I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Care </a:t>
            </a:r>
            <a:r>
              <a:rPr lang="it-IT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it-I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1996;153:1072</a:t>
            </a:r>
          </a:p>
        </p:txBody>
      </p:sp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428957" y="228600"/>
            <a:ext cx="8270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it-I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Immune </a:t>
            </a:r>
            <a:r>
              <a:rPr lang="it-IT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dysregulation</a:t>
            </a:r>
            <a:r>
              <a:rPr lang="it-I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the </a:t>
            </a:r>
            <a:r>
              <a:rPr lang="it-IT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aging</a:t>
            </a:r>
            <a:r>
              <a:rPr lang="it-I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it-IT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lung</a:t>
            </a:r>
            <a:endParaRPr lang="it-IT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50000"/>
          </a:blip>
          <a:srcRect/>
          <a:stretch>
            <a:fillRect/>
          </a:stretch>
        </p:blipFill>
        <p:spPr bwMode="auto">
          <a:xfrm>
            <a:off x="533400" y="838200"/>
            <a:ext cx="769620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2819400" y="3657600"/>
            <a:ext cx="914400" cy="914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0245" name="Text Box 5"/>
          <p:cNvSpPr txBox="1">
            <a:spLocks noChangeArrowheads="1"/>
          </p:cNvSpPr>
          <p:nvPr/>
        </p:nvSpPr>
        <p:spPr bwMode="auto">
          <a:xfrm>
            <a:off x="683568" y="4648200"/>
            <a:ext cx="32403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 err="1">
                <a:latin typeface="Helvetica" charset="0"/>
              </a:rPr>
              <a:t>Tidal</a:t>
            </a:r>
            <a:r>
              <a:rPr lang="it-IT" sz="2000" b="1" dirty="0">
                <a:latin typeface="Helvetica" charset="0"/>
              </a:rPr>
              <a:t> </a:t>
            </a:r>
            <a:r>
              <a:rPr lang="it-IT" sz="2000" b="1" dirty="0" err="1" smtClean="0">
                <a:latin typeface="Helvetica" charset="0"/>
              </a:rPr>
              <a:t>dependent</a:t>
            </a:r>
            <a:r>
              <a:rPr lang="it-IT" sz="2000" b="1" dirty="0" smtClean="0">
                <a:latin typeface="Helvetica" charset="0"/>
              </a:rPr>
              <a:t> </a:t>
            </a:r>
            <a:r>
              <a:rPr lang="it-IT" sz="2000" b="1" dirty="0" err="1" smtClean="0">
                <a:latin typeface="Helvetica" charset="0"/>
              </a:rPr>
              <a:t>airways</a:t>
            </a:r>
            <a:r>
              <a:rPr lang="it-IT" sz="2000" b="1" dirty="0" smtClean="0">
                <a:latin typeface="Helvetica" charset="0"/>
              </a:rPr>
              <a:t> </a:t>
            </a:r>
            <a:r>
              <a:rPr lang="it-IT" sz="2000" b="1" dirty="0" err="1" smtClean="0">
                <a:latin typeface="Helvetica" charset="0"/>
              </a:rPr>
              <a:t>closure</a:t>
            </a:r>
            <a:endParaRPr lang="it-IT" sz="2000" b="1" dirty="0" smtClean="0">
              <a:latin typeface="Helvetica" charset="0"/>
            </a:endParaRPr>
          </a:p>
          <a:p>
            <a:pPr algn="ctr">
              <a:lnSpc>
                <a:spcPct val="90000"/>
              </a:lnSpc>
            </a:pPr>
            <a:r>
              <a:rPr lang="it-IT" sz="2000" b="1" dirty="0" smtClean="0">
                <a:latin typeface="Helvetica" charset="0"/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it-IT" sz="2000" b="1" dirty="0" err="1" smtClean="0">
                <a:latin typeface="Helvetica" charset="0"/>
              </a:rPr>
              <a:t>reopening</a:t>
            </a:r>
            <a:endParaRPr lang="it-IT" sz="2000" b="1" dirty="0" smtClean="0">
              <a:latin typeface="Helvetica" charset="0"/>
            </a:endParaRPr>
          </a:p>
          <a:p>
            <a:pPr algn="ctr">
              <a:lnSpc>
                <a:spcPct val="90000"/>
              </a:lnSpc>
            </a:pPr>
            <a:r>
              <a:rPr lang="it-IT" sz="2000" b="1" dirty="0" smtClean="0">
                <a:latin typeface="Helvetica" charset="0"/>
              </a:rPr>
              <a:t>(</a:t>
            </a:r>
            <a:r>
              <a:rPr lang="it-IT" sz="2000" b="1" dirty="0" err="1" smtClean="0">
                <a:latin typeface="Helvetica" charset="0"/>
              </a:rPr>
              <a:t>when</a:t>
            </a:r>
            <a:r>
              <a:rPr lang="it-IT" sz="2000" b="1" dirty="0" smtClean="0">
                <a:latin typeface="Helvetica" charset="0"/>
              </a:rPr>
              <a:t> CC&gt;FRC)</a:t>
            </a:r>
            <a:endParaRPr lang="it-IT" sz="2000" b="1" dirty="0">
              <a:latin typeface="Helvetica" charset="0"/>
            </a:endParaRPr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3352800" y="1916832"/>
            <a:ext cx="265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it-IT" sz="2000" b="1" dirty="0" err="1">
                <a:solidFill>
                  <a:srgbClr val="FF0000"/>
                </a:solidFill>
                <a:latin typeface="Helvetica" charset="0"/>
              </a:rPr>
              <a:t>Tidal</a:t>
            </a:r>
            <a:r>
              <a:rPr lang="it-IT" sz="2000" b="1" dirty="0">
                <a:solidFill>
                  <a:srgbClr val="FF0000"/>
                </a:solidFill>
                <a:latin typeface="Helvetica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Helvetica" charset="0"/>
              </a:rPr>
              <a:t>expiratory</a:t>
            </a:r>
            <a:r>
              <a:rPr lang="it-IT" sz="2000" b="1" dirty="0">
                <a:solidFill>
                  <a:srgbClr val="FF0000"/>
                </a:solidFill>
                <a:latin typeface="Helvetica" charset="0"/>
              </a:rPr>
              <a:t> flow</a:t>
            </a:r>
          </a:p>
          <a:p>
            <a:pPr algn="ctr">
              <a:lnSpc>
                <a:spcPct val="90000"/>
              </a:lnSpc>
            </a:pPr>
            <a:r>
              <a:rPr lang="it-IT" sz="2000" b="1" dirty="0" err="1">
                <a:solidFill>
                  <a:srgbClr val="FF0000"/>
                </a:solidFill>
                <a:latin typeface="Helvetica" charset="0"/>
              </a:rPr>
              <a:t>limitation</a:t>
            </a:r>
            <a:r>
              <a:rPr lang="it-IT" sz="2000" b="1" dirty="0">
                <a:solidFill>
                  <a:srgbClr val="FF0000"/>
                </a:solidFill>
                <a:latin typeface="Helvetica" charset="0"/>
              </a:rPr>
              <a:t> ?</a:t>
            </a:r>
          </a:p>
        </p:txBody>
      </p:sp>
      <p:sp>
        <p:nvSpPr>
          <p:cNvPr id="650247" name="Line 7"/>
          <p:cNvSpPr>
            <a:spLocks noChangeShapeType="1"/>
          </p:cNvSpPr>
          <p:nvPr/>
        </p:nvSpPr>
        <p:spPr bwMode="auto">
          <a:xfrm flipV="1">
            <a:off x="4648200" y="2590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50248" name="Line 8"/>
          <p:cNvSpPr>
            <a:spLocks noChangeShapeType="1"/>
          </p:cNvSpPr>
          <p:nvPr/>
        </p:nvSpPr>
        <p:spPr bwMode="auto">
          <a:xfrm flipV="1">
            <a:off x="2971800" y="3810000"/>
            <a:ext cx="3352800" cy="762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haron_ston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476672"/>
            <a:ext cx="8064500" cy="59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 bwMode="auto">
          <a:xfrm>
            <a:off x="6012160" y="518964"/>
            <a:ext cx="2520280" cy="144016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 descr="Qqq.jpg                                                        00000002untitled                       BFE93B13:"/>
          <p:cNvPicPr>
            <a:picLocks noChangeAspect="1" noChangeArrowheads="1"/>
          </p:cNvPicPr>
          <p:nvPr/>
        </p:nvPicPr>
        <p:blipFill>
          <a:blip r:embed="rId2" cstate="print">
            <a:lum bright="-10000" contrast="60000"/>
          </a:blip>
          <a:srcRect/>
          <a:stretch>
            <a:fillRect/>
          </a:stretch>
        </p:blipFill>
        <p:spPr bwMode="auto">
          <a:xfrm>
            <a:off x="914400" y="1073844"/>
            <a:ext cx="7315200" cy="5099050"/>
          </a:xfrm>
          <a:prstGeom prst="rect">
            <a:avLst/>
          </a:prstGeom>
          <a:noFill/>
        </p:spPr>
      </p:pic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495800" y="5722044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>
                <a:latin typeface="Arial" charset="0"/>
              </a:rPr>
              <a:t>Età (anni)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 rot="-5400000">
            <a:off x="-467518" y="3224112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dirty="0">
                <a:latin typeface="Symbol" charset="2"/>
              </a:rPr>
              <a:t>D</a:t>
            </a:r>
            <a:r>
              <a:rPr lang="it-IT" sz="1800" dirty="0">
                <a:latin typeface="Arial" charset="0"/>
              </a:rPr>
              <a:t> P</a:t>
            </a:r>
            <a:r>
              <a:rPr lang="it-IT" sz="1400" dirty="0">
                <a:latin typeface="Arial" charset="0"/>
              </a:rPr>
              <a:t>0.1</a:t>
            </a:r>
            <a:r>
              <a:rPr lang="it-IT" sz="1800" dirty="0">
                <a:latin typeface="Arial" charset="0"/>
              </a:rPr>
              <a:t>/PetCO</a:t>
            </a:r>
            <a:r>
              <a:rPr lang="it-IT" sz="1400" dirty="0">
                <a:latin typeface="Arial" charset="0"/>
              </a:rPr>
              <a:t>2 </a:t>
            </a:r>
            <a:r>
              <a:rPr lang="it-IT" sz="1600" dirty="0">
                <a:latin typeface="Arial" charset="0"/>
              </a:rPr>
              <a:t>(% del basale)</a:t>
            </a:r>
            <a:endParaRPr lang="it-IT" sz="1800" dirty="0">
              <a:latin typeface="Arial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943600" y="2293044"/>
            <a:ext cx="828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i="1">
                <a:latin typeface="Arial" charset="0"/>
              </a:rPr>
              <a:t>r = 0.53</a:t>
            </a:r>
          </a:p>
          <a:p>
            <a:r>
              <a:rPr lang="it-IT" sz="1400" i="1">
                <a:latin typeface="Arial" charset="0"/>
              </a:rPr>
              <a:t>p = 0.01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772400" y="2369244"/>
            <a:ext cx="1524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596539" y="6309320"/>
            <a:ext cx="5295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Akiyama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et al. ARRD 1993, 148:1586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51520" y="313492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Effect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of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ageing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on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respiratory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load</a:t>
            </a:r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compensation</a:t>
            </a:r>
            <a:endParaRPr lang="it-IT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2286000" y="4426644"/>
            <a:ext cx="533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01008" y="1144860"/>
            <a:ext cx="4343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800" dirty="0" err="1">
                <a:latin typeface="Arial" pitchFamily="34" charset="0"/>
                <a:cs typeface="Arial" pitchFamily="34" charset="0"/>
              </a:rPr>
              <a:t>Percent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increase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 in 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neuro-muscular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response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to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progressive 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hypercapnia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under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external</a:t>
            </a:r>
            <a:r>
              <a:rPr lang="it-IT" sz="1800" dirty="0">
                <a:latin typeface="Arial" pitchFamily="34" charset="0"/>
                <a:cs typeface="Arial" pitchFamily="34" charset="0"/>
              </a:rPr>
              <a:t> resistive </a:t>
            </a:r>
            <a:r>
              <a:rPr lang="it-IT" sz="1800" dirty="0" err="1">
                <a:latin typeface="Arial" pitchFamily="34" charset="0"/>
                <a:cs typeface="Arial" pitchFamily="34" charset="0"/>
              </a:rPr>
              <a:t>load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za nome3.jpg                                                00000002untitled                       BFE93890: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914400" y="1009600"/>
            <a:ext cx="5632450" cy="522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22948">
            <a:off x="188119" y="3053556"/>
            <a:ext cx="2403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>
                <a:latin typeface="Arial" pitchFamily="34" charset="0"/>
                <a:cs typeface="Arial" pitchFamily="34" charset="0"/>
              </a:rPr>
              <a:t>Punteggio VAS (mm)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03450" y="58674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pitchFamily="34" charset="0"/>
                <a:cs typeface="Arial" pitchFamily="34" charset="0"/>
              </a:rPr>
              <a:t>asmatici giovani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05300" y="58674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>
                <a:latin typeface="Arial" pitchFamily="34" charset="0"/>
                <a:cs typeface="Arial" pitchFamily="34" charset="0"/>
              </a:rPr>
              <a:t>asmatici anziani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116475" y="6444044"/>
            <a:ext cx="57760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Battaglia S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et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al.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Aging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Clin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Exp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</a:t>
            </a: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2005; 17:287-292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67500" y="2438400"/>
            <a:ext cx="24003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Asma di comparabile durata e gravità</a:t>
            </a:r>
          </a:p>
          <a:p>
            <a:pPr>
              <a:lnSpc>
                <a:spcPct val="80000"/>
              </a:lnSpc>
            </a:pPr>
            <a:r>
              <a:rPr lang="it-IT" sz="1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(FEV1 % pred.)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187624" y="77723"/>
            <a:ext cx="5155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Minore percezione della dispnea </a:t>
            </a:r>
          </a:p>
          <a:p>
            <a:r>
              <a:rPr lang="it-IT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 presenza di </a:t>
            </a:r>
            <a:r>
              <a:rPr lang="it-IT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broncocostrizione</a:t>
            </a:r>
            <a:endParaRPr lang="it-IT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70000"/>
          </a:blip>
          <a:srcRect/>
          <a:stretch>
            <a:fillRect/>
          </a:stretch>
        </p:blipFill>
        <p:spPr bwMode="auto">
          <a:xfrm>
            <a:off x="304800" y="76200"/>
            <a:ext cx="8229600" cy="17526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960938" y="6491288"/>
            <a:ext cx="3865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Scichilone et al. ERJ 2005, 25:364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2286000"/>
            <a:ext cx="8839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Overall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the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analysis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shows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 positive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association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between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older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age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increased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responsiveness</a:t>
            </a: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Reduced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lung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function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because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geometrical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factors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),</a:t>
            </a:r>
          </a:p>
          <a:p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hystory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smoking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because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length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exposure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documented</a:t>
            </a:r>
            <a:r>
              <a:rPr lang="it-IT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atopy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are the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most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important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determinants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Alteration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autonomic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nervous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system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control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?</a:t>
            </a:r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because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cholinergic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adrenergic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unbalance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Asymptomatic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neutrofilic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inflammation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?</a:t>
            </a:r>
          </a:p>
          <a:p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(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because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reduced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airway-lung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interdependence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2208</Words>
  <Application>Microsoft Office PowerPoint</Application>
  <PresentationFormat>Presentazione su schermo (4:3)</PresentationFormat>
  <Paragraphs>375</Paragraphs>
  <Slides>68</Slides>
  <Notes>7</Notes>
  <HiddenSlides>10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68</vt:i4>
      </vt:variant>
    </vt:vector>
  </HeadingPairs>
  <TitlesOfParts>
    <vt:vector size="70" baseType="lpstr">
      <vt:lpstr>Blank</vt:lpstr>
      <vt:lpstr>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 ANDAMENTO PaO2  NELLE VARIE CLASSI DI ETÀ IN CAMPIONE DI SOGGETTI NORMALI  </vt:lpstr>
      <vt:lpstr>EQUAZIONE PREDITTIVA DELLA PaO2 TRA 40 E 70 ANNI   Cerveri et, AJRCCM 1995</vt:lpstr>
      <vt:lpstr>CORRELAZIONE TRA ETÀ E PaO2 (75-90 anni) </vt:lpstr>
      <vt:lpstr>REFERENCE VALUES FOR  ARTERIAL BLOOD GASES IN THE ELDERLY</vt:lpstr>
      <vt:lpstr>REFERENCE VALUES FOR  ARTERIAL BLOOD GASES IN THE ELDERLY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</vt:vector>
  </TitlesOfParts>
  <Company>mia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Claudio Tantucci</dc:creator>
  <cp:lastModifiedBy>Tantucci</cp:lastModifiedBy>
  <cp:revision>210</cp:revision>
  <cp:lastPrinted>2008-06-24T20:48:54Z</cp:lastPrinted>
  <dcterms:created xsi:type="dcterms:W3CDTF">2004-12-07T20:25:55Z</dcterms:created>
  <dcterms:modified xsi:type="dcterms:W3CDTF">2016-04-12T05:38:39Z</dcterms:modified>
</cp:coreProperties>
</file>