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comments/comment1.xml" ContentType="application/vnd.openxmlformats-officedocument.presentationml.comments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6" r:id="rId4"/>
    <p:sldId id="277" r:id="rId5"/>
    <p:sldId id="264" r:id="rId6"/>
    <p:sldId id="265" r:id="rId7"/>
    <p:sldId id="270" r:id="rId8"/>
    <p:sldId id="267" r:id="rId9"/>
    <p:sldId id="269" r:id="rId10"/>
    <p:sldId id="268" r:id="rId11"/>
    <p:sldId id="259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71" r:id="rId20"/>
    <p:sldId id="272" r:id="rId21"/>
    <p:sldId id="273" r:id="rId22"/>
    <p:sldId id="258" r:id="rId23"/>
    <p:sldId id="260" r:id="rId24"/>
    <p:sldId id="276" r:id="rId25"/>
    <p:sldId id="274" r:id="rId26"/>
    <p:sldId id="261" r:id="rId27"/>
    <p:sldId id="284" r:id="rId28"/>
    <p:sldId id="263" r:id="rId29"/>
    <p:sldId id="285" r:id="rId30"/>
    <p:sldId id="275" r:id="rId3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hristine Jenkins" initials="CR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-2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08-04-14T21:37:20.505" idx="2">
    <p:pos x="-390" y="-54"/>
    <p:text>Sue i have inserted a bracket and shifted the obstructive label. The FVC in this slide is about 3.4 by eyeball - shoudl be moved down to 3.2 or the numbers should be changed 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929DA09-70E4-49F8-AB83-8466D796BE77}" type="datetimeFigureOut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890D8B-4F5A-4E00-ACC4-5CDF1800F5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l’utilizzo endocellulare di ossigeno con produzione e smaltimento di anidride carbonica </a:t>
            </a:r>
          </a:p>
        </p:txBody>
      </p:sp>
      <p:sp>
        <p:nvSpPr>
          <p:cNvPr id="153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B0270B-9ACF-4876-A495-E42EF8F7381E}" type="slidenum">
              <a:rPr lang="it-IT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A1F2017-FC7D-E441-BBBE-FE3DB3291E76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8025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3766105" y="4929542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3766105" y="5283428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3766105" y="5637313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>
            <a:off x="3766105" y="5992661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3766105" y="6346547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3766105" y="6700433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3766105" y="7054319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3766105" y="7408204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80" name="Line 12"/>
          <p:cNvSpPr>
            <a:spLocks noChangeShapeType="1"/>
          </p:cNvSpPr>
          <p:nvPr/>
        </p:nvSpPr>
        <p:spPr bwMode="auto">
          <a:xfrm>
            <a:off x="3766105" y="7765015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81" name="Line 13"/>
          <p:cNvSpPr>
            <a:spLocks noChangeShapeType="1"/>
          </p:cNvSpPr>
          <p:nvPr/>
        </p:nvSpPr>
        <p:spPr bwMode="auto">
          <a:xfrm>
            <a:off x="3766105" y="8118901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3766105" y="8472786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9583" name="Notes Placeholder 15"/>
          <p:cNvSpPr>
            <a:spLocks noGrp="1"/>
          </p:cNvSpPr>
          <p:nvPr/>
        </p:nvSpPr>
        <p:spPr bwMode="auto">
          <a:xfrm>
            <a:off x="685637" y="4343144"/>
            <a:ext cx="5486727" cy="411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</a:pPr>
            <a:endParaRPr lang="it-IT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B33A8-3DA6-41AE-9768-7464796B7B58}" type="slidenum">
              <a:rPr lang="it-IT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Pimaz</a:t>
            </a:r>
            <a:r>
              <a:rPr lang="it-IT" dirty="0" smtClean="0"/>
              <a:t> </a:t>
            </a:r>
            <a:r>
              <a:rPr lang="it-IT" dirty="0" err="1" smtClean="0"/>
              <a:t>max</a:t>
            </a:r>
            <a:r>
              <a:rPr lang="it-IT" dirty="0" smtClean="0"/>
              <a:t> pressione negativa generata durante </a:t>
            </a:r>
            <a:r>
              <a:rPr lang="it-IT" baseline="0" dirty="0" smtClean="0"/>
              <a:t> uno sforzo inspiratorio massimale </a:t>
            </a:r>
            <a:r>
              <a:rPr lang="it-IT" baseline="0" dirty="0" err="1" smtClean="0"/>
              <a:t>Pe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max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max</a:t>
            </a:r>
            <a:r>
              <a:rPr lang="it-IT" baseline="0" dirty="0" smtClean="0"/>
              <a:t> press positiva generata durante  sforzo </a:t>
            </a:r>
            <a:r>
              <a:rPr lang="it-IT" baseline="0" dirty="0" err="1" smtClean="0"/>
              <a:t>esp</a:t>
            </a:r>
            <a:r>
              <a:rPr lang="it-IT" baseline="0" dirty="0" smtClean="0"/>
              <a:t>, misura forza mm addominali </a:t>
            </a:r>
            <a:r>
              <a:rPr lang="it-IT" baseline="0" dirty="0" err="1" smtClean="0"/>
              <a:t>et</a:t>
            </a:r>
            <a:r>
              <a:rPr lang="it-IT" baseline="0" dirty="0" smtClean="0"/>
              <a:t> al. Sono manovre volontarie, necessitano </a:t>
            </a:r>
            <a:r>
              <a:rPr lang="it-IT" baseline="0" dirty="0" err="1" smtClean="0"/>
              <a:t>colaboraz</a:t>
            </a:r>
            <a:endParaRPr lang="it-IT" baseline="0" dirty="0" smtClean="0"/>
          </a:p>
          <a:p>
            <a:r>
              <a:rPr lang="it-IT" baseline="0" dirty="0" smtClean="0"/>
              <a:t>PF durante tosse coinvolge numerosi mm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90D8B-4F5A-4E00-ACC4-5CDF1800F5A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it-IT" dirty="0" err="1" smtClean="0"/>
              <a:t>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pz</a:t>
            </a:r>
            <a:r>
              <a:rPr lang="it-IT" baseline="0" dirty="0" smtClean="0"/>
              <a:t> non collaboranti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90D8B-4F5A-4E00-ACC4-5CDF1800F5A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Corteccia:</a:t>
            </a:r>
            <a:r>
              <a:rPr lang="it-IT" baseline="0" dirty="0" smtClean="0"/>
              <a:t> </a:t>
            </a:r>
            <a:r>
              <a:rPr lang="it-IT" baseline="0" dirty="0" err="1" smtClean="0"/>
              <a:t>x</a:t>
            </a:r>
            <a:r>
              <a:rPr lang="it-IT" baseline="0" dirty="0" smtClean="0"/>
              <a:t> parlare, cantare, fare attività fisica, </a:t>
            </a:r>
            <a:r>
              <a:rPr lang="it-IT" baseline="0" dirty="0" err="1" smtClean="0"/>
              <a:t>defecaere</a:t>
            </a:r>
            <a:endParaRPr lang="it-IT" baseline="0" dirty="0" smtClean="0"/>
          </a:p>
          <a:p>
            <a:r>
              <a:rPr lang="it-IT" baseline="0" dirty="0" smtClean="0"/>
              <a:t>Sensori </a:t>
            </a:r>
            <a:r>
              <a:rPr lang="it-IT" baseline="0" dirty="0" err="1" smtClean="0"/>
              <a:t>neurochimici</a:t>
            </a:r>
            <a:r>
              <a:rPr lang="it-IT" baseline="0" dirty="0" smtClean="0"/>
              <a:t> periferici via glossofaringeo</a:t>
            </a:r>
          </a:p>
          <a:p>
            <a:r>
              <a:rPr lang="it-IT" baseline="0" dirty="0" smtClean="0"/>
              <a:t>Sensori </a:t>
            </a:r>
            <a:r>
              <a:rPr lang="it-IT" baseline="0" dirty="0" err="1" smtClean="0"/>
              <a:t>neuromecc</a:t>
            </a:r>
            <a:r>
              <a:rPr lang="it-IT" baseline="0" dirty="0" smtClean="0"/>
              <a:t> via vago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90D8B-4F5A-4E00-ACC4-5CDF1800F5AB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90D8B-4F5A-4E00-ACC4-5CDF1800F5AB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</a:t>
            </a:r>
            <a:r>
              <a:rPr lang="it-IT" dirty="0" smtClean="0"/>
              <a:t>a prima slide evidenziava come la funzione FONDAMENTALE dell’apparato respiratorio</a:t>
            </a:r>
            <a:r>
              <a:rPr lang="it-IT" baseline="0" dirty="0" smtClean="0"/>
              <a:t> sia la corretta quantità dei gas presenti nel sangue. </a:t>
            </a:r>
            <a:r>
              <a:rPr lang="it-IT" dirty="0" smtClean="0"/>
              <a:t>O2 passa dall’aria alveolare al sangue fino ai mitocondri periferici e poi al sangue venoso misto. CO2 prodotta dai mitocondri e dai sistemi tampone passa dal sangue venoso misto all’aria alveolare. </a:t>
            </a:r>
            <a:r>
              <a:rPr lang="en-US" dirty="0" smtClean="0"/>
              <a:t>L</a:t>
            </a:r>
            <a:r>
              <a:rPr lang="it-IT" dirty="0" smtClean="0"/>
              <a:t>e </a:t>
            </a:r>
            <a:r>
              <a:rPr lang="it-IT" dirty="0" err="1" smtClean="0"/>
              <a:t>3</a:t>
            </a:r>
            <a:r>
              <a:rPr lang="it-IT" dirty="0" smtClean="0"/>
              <a:t> variabili sono strettamente legate tra loro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l’incremento della Ventilazione/min mantiene normale/riduce la pCO2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90D8B-4F5A-4E00-ACC4-5CDF1800F5AB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Comportamento el polmone dipende da presenza fibre elastiche e fibre collagene Fibre elastiche accumulano energia meccanica durante inspirazione e Forza di retraz el alveoli vicini mantengono aperto (assieme al surfactante)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35B4B-2C2F-4C30-894A-BA2CDE8D14EE}" type="slidenum">
              <a:rPr lang="it-IT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Comportamento el polmone dipende da presenza fibre elastiche e fibre collagene Fibre elastiche accumulano energia meccanica durante inspirazione e Forza di retraz el alveoli vicini mantengono aperto (assieme al surfactante)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35B4B-2C2F-4C30-894A-BA2CDE8D14EE}" type="slidenum">
              <a:rPr lang="it-IT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it-IT" dirty="0" smtClean="0"/>
              <a:t>oppio foglietto con minima </a:t>
            </a:r>
            <a:r>
              <a:rPr lang="it-IT" dirty="0" err="1" smtClean="0"/>
              <a:t>qunantità</a:t>
            </a:r>
            <a:r>
              <a:rPr lang="it-IT" baseline="0" dirty="0" smtClean="0"/>
              <a:t> di liquido e pressione negativa all’interno. Foglietto esterno aderisce alla parete toracica foglietto interno aderisce al polmone. Quando la parete toracica si sposta il foglietto interno e quindi il polmone viene trascinato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90D8B-4F5A-4E00-ACC4-5CDF1800F5A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smtClean="0"/>
              <a:t>Quantità di gas che passa attraverso una membrana= coefficiente solubilità x superficie della membrana /spessore membrana x differenza di pressione parziale del gas </a:t>
            </a: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A1AB04-22A0-4908-A4F7-7CD7B6BADEC9}" type="slidenum">
              <a:rPr lang="it-IT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dirty="0" smtClean="0"/>
              <a:t>P </a:t>
            </a:r>
            <a:r>
              <a:rPr lang="it-IT" dirty="0" err="1" smtClean="0"/>
              <a:t>atm</a:t>
            </a:r>
            <a:r>
              <a:rPr lang="it-IT" dirty="0" smtClean="0"/>
              <a:t> (non cambia)-</a:t>
            </a:r>
          </a:p>
          <a:p>
            <a:pPr>
              <a:spcBef>
                <a:spcPct val="0"/>
              </a:spcBef>
            </a:pPr>
            <a:r>
              <a:rPr lang="it-IT" dirty="0" smtClean="0"/>
              <a:t>Diaframma struttura cupoliforme si attacca</a:t>
            </a:r>
            <a:r>
              <a:rPr lang="it-IT" baseline="0" dirty="0" smtClean="0"/>
              <a:t> sulle vertebre e sulle coste, </a:t>
            </a:r>
            <a:r>
              <a:rPr lang="it-IT" baseline="0" dirty="0" err="1" smtClean="0"/>
              <a:t>sio</a:t>
            </a:r>
            <a:r>
              <a:rPr lang="it-IT" baseline="0" dirty="0" smtClean="0"/>
              <a:t> abbassa di circa 1.5cm durante l’inspirazione tranquilla 6-7 cm durante inspirazione forzata</a:t>
            </a:r>
            <a:endParaRPr lang="it-IT" dirty="0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B33A8-3DA6-41AE-9768-7464796B7B58}" type="slidenum">
              <a:rPr lang="it-IT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1° costa rimane fissa, </a:t>
            </a:r>
            <a:r>
              <a:rPr lang="it-IT" dirty="0" err="1" smtClean="0"/>
              <a:t>MM</a:t>
            </a:r>
            <a:r>
              <a:rPr lang="it-IT" dirty="0" smtClean="0"/>
              <a:t> </a:t>
            </a:r>
            <a:r>
              <a:rPr lang="it-IT" dirty="0" err="1" smtClean="0"/>
              <a:t>interc</a:t>
            </a:r>
            <a:r>
              <a:rPr lang="it-IT" dirty="0" smtClean="0"/>
              <a:t> est portano </a:t>
            </a:r>
            <a:r>
              <a:rPr lang="it-IT" dirty="0" err="1" smtClean="0"/>
              <a:t>vso</a:t>
            </a:r>
            <a:r>
              <a:rPr lang="it-IT" dirty="0" smtClean="0"/>
              <a:t> alto coste successive aumentano diametro ANT-POST e LAT-LAT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890D8B-4F5A-4E00-ACC4-5CDF1800F5AB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it-IT" dirty="0" smtClean="0"/>
              <a:t>P </a:t>
            </a:r>
            <a:r>
              <a:rPr lang="it-IT" dirty="0" err="1" smtClean="0"/>
              <a:t>atm</a:t>
            </a:r>
            <a:r>
              <a:rPr lang="it-IT" dirty="0" smtClean="0"/>
              <a:t> (non cambia)-</a:t>
            </a:r>
          </a:p>
          <a:p>
            <a:pPr>
              <a:spcBef>
                <a:spcPct val="0"/>
              </a:spcBef>
            </a:pPr>
            <a:r>
              <a:rPr lang="it-IT" dirty="0" smtClean="0"/>
              <a:t>Diaframma struttura cupoliforme si attacca</a:t>
            </a:r>
            <a:r>
              <a:rPr lang="it-IT" baseline="0" dirty="0" smtClean="0"/>
              <a:t> sulle vertebre e sulle coste, </a:t>
            </a:r>
            <a:r>
              <a:rPr lang="it-IT" baseline="0" dirty="0" err="1" smtClean="0"/>
              <a:t>sio</a:t>
            </a:r>
            <a:r>
              <a:rPr lang="it-IT" baseline="0" dirty="0" smtClean="0"/>
              <a:t> abbassa di circa 1.5cm durante l’inspirazione tranquilla 6-7 cm durante inspirazione </a:t>
            </a:r>
            <a:r>
              <a:rPr lang="it-IT" baseline="0" dirty="0" err="1" smtClean="0"/>
              <a:t>forzataP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transmurale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sist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resp</a:t>
            </a:r>
            <a:r>
              <a:rPr lang="it-IT" baseline="0" dirty="0" smtClean="0"/>
              <a:t> P misurata alla bocca in </a:t>
            </a:r>
            <a:r>
              <a:rPr lang="it-IT" baseline="0" dirty="0" err="1" smtClean="0"/>
              <a:t>asssenza</a:t>
            </a:r>
            <a:r>
              <a:rPr lang="it-IT" baseline="0" dirty="0" smtClean="0"/>
              <a:t> di flusso a glottide aperta e press est (che non cambia)</a:t>
            </a:r>
            <a:endParaRPr lang="it-IT" dirty="0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DB33A8-3DA6-41AE-9768-7464796B7B58}" type="slidenum">
              <a:rPr lang="it-IT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06B9B5A-517B-4D44-8C07-38E228F7D0FE}" type="slidenum">
              <a:rPr lang="en-GB" sz="1200"/>
              <a:pPr algn="r"/>
              <a:t>15</a:t>
            </a:fld>
            <a:endParaRPr lang="en-GB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8025"/>
            <a:ext cx="4546600" cy="3409950"/>
          </a:xfrm>
          <a:ln w="12700" cap="flat">
            <a:solidFill>
              <a:schemeClr val="tx1"/>
            </a:solidFill>
          </a:ln>
        </p:spPr>
      </p:sp>
      <p:sp>
        <p:nvSpPr>
          <p:cNvPr id="107524" name="Line 3"/>
          <p:cNvSpPr>
            <a:spLocks noChangeShapeType="1"/>
          </p:cNvSpPr>
          <p:nvPr/>
        </p:nvSpPr>
        <p:spPr bwMode="auto">
          <a:xfrm>
            <a:off x="3766105" y="4929542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25" name="Line 4"/>
          <p:cNvSpPr>
            <a:spLocks noChangeShapeType="1"/>
          </p:cNvSpPr>
          <p:nvPr/>
        </p:nvSpPr>
        <p:spPr bwMode="auto">
          <a:xfrm>
            <a:off x="3766105" y="5283428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26" name="Line 5"/>
          <p:cNvSpPr>
            <a:spLocks noChangeShapeType="1"/>
          </p:cNvSpPr>
          <p:nvPr/>
        </p:nvSpPr>
        <p:spPr bwMode="auto">
          <a:xfrm>
            <a:off x="3766105" y="5637313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27" name="Line 6"/>
          <p:cNvSpPr>
            <a:spLocks noChangeShapeType="1"/>
          </p:cNvSpPr>
          <p:nvPr/>
        </p:nvSpPr>
        <p:spPr bwMode="auto">
          <a:xfrm>
            <a:off x="3766105" y="5992661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28" name="Line 7"/>
          <p:cNvSpPr>
            <a:spLocks noChangeShapeType="1"/>
          </p:cNvSpPr>
          <p:nvPr/>
        </p:nvSpPr>
        <p:spPr bwMode="auto">
          <a:xfrm>
            <a:off x="3766105" y="6346547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29" name="Line 8"/>
          <p:cNvSpPr>
            <a:spLocks noChangeShapeType="1"/>
          </p:cNvSpPr>
          <p:nvPr/>
        </p:nvSpPr>
        <p:spPr bwMode="auto">
          <a:xfrm>
            <a:off x="3766105" y="6700433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0" name="Line 9"/>
          <p:cNvSpPr>
            <a:spLocks noChangeShapeType="1"/>
          </p:cNvSpPr>
          <p:nvPr/>
        </p:nvSpPr>
        <p:spPr bwMode="auto">
          <a:xfrm>
            <a:off x="3766105" y="7054319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1" name="Line 10"/>
          <p:cNvSpPr>
            <a:spLocks noChangeShapeType="1"/>
          </p:cNvSpPr>
          <p:nvPr/>
        </p:nvSpPr>
        <p:spPr bwMode="auto">
          <a:xfrm>
            <a:off x="3766105" y="7408204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2" name="Line 11"/>
          <p:cNvSpPr>
            <a:spLocks noChangeShapeType="1"/>
          </p:cNvSpPr>
          <p:nvPr/>
        </p:nvSpPr>
        <p:spPr bwMode="auto">
          <a:xfrm>
            <a:off x="3766105" y="7765015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3" name="Line 12"/>
          <p:cNvSpPr>
            <a:spLocks noChangeShapeType="1"/>
          </p:cNvSpPr>
          <p:nvPr/>
        </p:nvSpPr>
        <p:spPr bwMode="auto">
          <a:xfrm>
            <a:off x="3766105" y="8118901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4" name="Line 13"/>
          <p:cNvSpPr>
            <a:spLocks noChangeShapeType="1"/>
          </p:cNvSpPr>
          <p:nvPr/>
        </p:nvSpPr>
        <p:spPr bwMode="auto">
          <a:xfrm>
            <a:off x="3766105" y="8472786"/>
            <a:ext cx="218261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5" name="Line 14"/>
          <p:cNvSpPr>
            <a:spLocks noChangeShapeType="1"/>
          </p:cNvSpPr>
          <p:nvPr/>
        </p:nvSpPr>
        <p:spPr bwMode="auto">
          <a:xfrm>
            <a:off x="897858" y="4916380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6" name="Line 15"/>
          <p:cNvSpPr>
            <a:spLocks noChangeShapeType="1"/>
          </p:cNvSpPr>
          <p:nvPr/>
        </p:nvSpPr>
        <p:spPr bwMode="auto">
          <a:xfrm>
            <a:off x="897858" y="5270266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7" name="Line 16"/>
          <p:cNvSpPr>
            <a:spLocks noChangeShapeType="1"/>
          </p:cNvSpPr>
          <p:nvPr/>
        </p:nvSpPr>
        <p:spPr bwMode="auto">
          <a:xfrm>
            <a:off x="897858" y="5624152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8" name="Line 17"/>
          <p:cNvSpPr>
            <a:spLocks noChangeShapeType="1"/>
          </p:cNvSpPr>
          <p:nvPr/>
        </p:nvSpPr>
        <p:spPr bwMode="auto">
          <a:xfrm>
            <a:off x="897858" y="5978038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39" name="Line 18"/>
          <p:cNvSpPr>
            <a:spLocks noChangeShapeType="1"/>
          </p:cNvSpPr>
          <p:nvPr/>
        </p:nvSpPr>
        <p:spPr bwMode="auto">
          <a:xfrm>
            <a:off x="897858" y="6331924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40" name="Line 19"/>
          <p:cNvSpPr>
            <a:spLocks noChangeShapeType="1"/>
          </p:cNvSpPr>
          <p:nvPr/>
        </p:nvSpPr>
        <p:spPr bwMode="auto">
          <a:xfrm>
            <a:off x="897858" y="6688734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41" name="Line 20"/>
          <p:cNvSpPr>
            <a:spLocks noChangeShapeType="1"/>
          </p:cNvSpPr>
          <p:nvPr/>
        </p:nvSpPr>
        <p:spPr bwMode="auto">
          <a:xfrm>
            <a:off x="897858" y="7042620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42" name="Line 21"/>
          <p:cNvSpPr>
            <a:spLocks noChangeShapeType="1"/>
          </p:cNvSpPr>
          <p:nvPr/>
        </p:nvSpPr>
        <p:spPr bwMode="auto">
          <a:xfrm>
            <a:off x="897858" y="7396506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43" name="Line 22"/>
          <p:cNvSpPr>
            <a:spLocks noChangeShapeType="1"/>
          </p:cNvSpPr>
          <p:nvPr/>
        </p:nvSpPr>
        <p:spPr bwMode="auto">
          <a:xfrm>
            <a:off x="897858" y="7750391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44" name="Line 23"/>
          <p:cNvSpPr>
            <a:spLocks noChangeShapeType="1"/>
          </p:cNvSpPr>
          <p:nvPr/>
        </p:nvSpPr>
        <p:spPr bwMode="auto">
          <a:xfrm>
            <a:off x="897858" y="8104277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7545" name="Line 24"/>
          <p:cNvSpPr>
            <a:spLocks noChangeShapeType="1"/>
          </p:cNvSpPr>
          <p:nvPr/>
        </p:nvSpPr>
        <p:spPr bwMode="auto">
          <a:xfrm>
            <a:off x="897858" y="8458163"/>
            <a:ext cx="218587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707A-AEFA-41CA-A7F8-6C269E524411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D769-29F9-4055-B6C5-2E47832AEE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D834-6704-41A3-83F3-695BC2B18960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7567-04B7-490D-8CE9-3242BFCE37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1A22-AAA1-44A9-B209-07D3334600D0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A8367-5942-4CCE-B816-91476855107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C7F2-366E-422A-9D90-D6ACFE4CECD6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2005-4224-457D-8183-DC5875BA531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74DA-7F45-49F3-B7BD-7E182C93DF24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A4BD-75EA-40AD-BE91-4AC40858A3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9978-36A8-487D-A10D-BC7B4C7D2707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5836-8364-4132-8489-9A57A7E28A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AA67-61D6-41C7-B304-D0E25E47649D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E056-C267-4B48-B505-CEB362B60D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2049-2519-4923-96C5-1131DF3F9ADA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1CCA-6D86-45DF-93BB-1E17D8B4097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E1F2-4697-4635-8653-0CD48D103F32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1CE2-3DE5-4AC3-AA12-1C05663B5D0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FA65-06B9-4DDF-86BB-AB8231A8EE70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57F3-01A9-416B-A46D-344A94DBD2B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E40FE-8DF1-4C92-8819-C9106363EE52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39AF-59BA-4D9E-B334-B4E8A930A2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0BE0B059-D64E-4732-A1D9-45E4E531DCB8}" type="datetime1">
              <a:rPr lang="it-IT"/>
              <a:pPr>
                <a:defRPr/>
              </a:pPr>
              <a:t>4/12/16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9CFD9C6C-5849-4FEA-BF74-DBE4DB69EC9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jpeg"/><Relationship Id="rId4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Relationship Id="rId5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Relationship Id="rId5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5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5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BASI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smtClean="0"/>
              <a:t>FISIOPATOLOGIA RESPIRATORIA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dirty="0" smtClean="0">
                <a:solidFill>
                  <a:srgbClr val="898989"/>
                </a:solidFill>
              </a:rPr>
              <a:t>Chiara </a:t>
            </a:r>
            <a:r>
              <a:rPr lang="it-IT" dirty="0" err="1" smtClean="0">
                <a:solidFill>
                  <a:srgbClr val="898989"/>
                </a:solidFill>
              </a:rPr>
              <a:t>Torregiani</a:t>
            </a:r>
            <a:endParaRPr lang="it-IT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it-IT" dirty="0" smtClean="0">
                <a:solidFill>
                  <a:srgbClr val="898989"/>
                </a:solidFill>
              </a:rPr>
              <a:t>SC Pneumologia </a:t>
            </a:r>
          </a:p>
          <a:p>
            <a:pPr eaLnBrk="1" hangingPunct="1"/>
            <a:r>
              <a:rPr lang="it-IT" dirty="0" smtClean="0">
                <a:solidFill>
                  <a:srgbClr val="898989"/>
                </a:solidFill>
              </a:rPr>
              <a:t>Ospedali Riuniti Trieste</a:t>
            </a:r>
            <a:endParaRPr lang="it-IT" dirty="0" smtClean="0">
              <a:solidFill>
                <a:srgbClr val="898989"/>
              </a:solidFill>
            </a:endParaRPr>
          </a:p>
        </p:txBody>
      </p:sp>
      <p:pic>
        <p:nvPicPr>
          <p:cNvPr id="4" name="Picture 3" descr="PNTRST logo 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4356"/>
            <a:ext cx="2895600" cy="2096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Inspirazione: coste verso l’alto e l’esterno</a:t>
            </a:r>
          </a:p>
          <a:p>
            <a:pPr>
              <a:buNone/>
            </a:pPr>
            <a:r>
              <a:rPr lang="it-IT" dirty="0" smtClean="0"/>
              <a:t>↑ diametro </a:t>
            </a:r>
            <a:r>
              <a:rPr lang="it-IT" dirty="0" err="1" smtClean="0"/>
              <a:t>anteroposteriore</a:t>
            </a:r>
            <a:r>
              <a:rPr lang="it-IT" dirty="0" smtClean="0"/>
              <a:t> e </a:t>
            </a:r>
            <a:r>
              <a:rPr lang="it-IT" dirty="0" err="1" smtClean="0"/>
              <a:t>laterolaterale</a:t>
            </a:r>
            <a:endParaRPr lang="it-I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dirty="0" smtClean="0"/>
              <a:t>La pompa </a:t>
            </a:r>
            <a:r>
              <a:rPr lang="it-IT" sz="4000" dirty="0" err="1" smtClean="0"/>
              <a:t>ventilatoria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muscoli respiratori e la gabbia toracica</a:t>
            </a:r>
          </a:p>
        </p:txBody>
      </p:sp>
      <p:pic>
        <p:nvPicPr>
          <p:cNvPr id="5" name="Immagine 4" descr="bucke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52800"/>
            <a:ext cx="2900638" cy="2683768"/>
          </a:xfrm>
          <a:prstGeom prst="rect">
            <a:avLst/>
          </a:prstGeom>
        </p:spPr>
      </p:pic>
      <p:pic>
        <p:nvPicPr>
          <p:cNvPr id="6" name="Immagine 5" descr="ribc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68862"/>
            <a:ext cx="2425824" cy="380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-9939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dirty="0" smtClean="0"/>
              <a:t>La pompa </a:t>
            </a:r>
            <a:r>
              <a:rPr lang="it-IT" sz="4000" dirty="0" err="1" smtClean="0"/>
              <a:t>ventilatoria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muscoli respiratori e la gabbia toracica</a:t>
            </a:r>
          </a:p>
        </p:txBody>
      </p:sp>
      <p:cxnSp>
        <p:nvCxnSpPr>
          <p:cNvPr id="46" name="Connettore 2 45"/>
          <p:cNvCxnSpPr/>
          <p:nvPr/>
        </p:nvCxnSpPr>
        <p:spPr>
          <a:xfrm>
            <a:off x="4355976" y="2204864"/>
            <a:ext cx="360040" cy="21602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asellaDiTesto 47"/>
          <p:cNvSpPr txBox="1"/>
          <p:nvPr/>
        </p:nvSpPr>
        <p:spPr>
          <a:xfrm>
            <a:off x="2895600" y="4371201"/>
            <a:ext cx="140951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39" name="CasellaDiTesto 47"/>
          <p:cNvSpPr txBox="1"/>
          <p:nvPr/>
        </p:nvSpPr>
        <p:spPr>
          <a:xfrm>
            <a:off x="533400" y="2771001"/>
            <a:ext cx="1905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40" name="CasellaDiTesto 47"/>
          <p:cNvSpPr txBox="1"/>
          <p:nvPr/>
        </p:nvSpPr>
        <p:spPr>
          <a:xfrm>
            <a:off x="1676400" y="2895600"/>
            <a:ext cx="85077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41" name="CasellaDiTesto 47"/>
          <p:cNvSpPr txBox="1"/>
          <p:nvPr/>
        </p:nvSpPr>
        <p:spPr>
          <a:xfrm>
            <a:off x="2743200" y="4724400"/>
            <a:ext cx="3048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45" name="CasellaDiTesto 47"/>
          <p:cNvSpPr txBox="1"/>
          <p:nvPr/>
        </p:nvSpPr>
        <p:spPr>
          <a:xfrm>
            <a:off x="3733800" y="3837801"/>
            <a:ext cx="5334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it-IT" sz="1200" b="1" dirty="0">
              <a:solidFill>
                <a:srgbClr val="FF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533400" y="-2590800"/>
            <a:ext cx="5637941" cy="8153400"/>
            <a:chOff x="-533400" y="-2590800"/>
            <a:chExt cx="5637941" cy="8153400"/>
          </a:xfrm>
        </p:grpSpPr>
        <p:grpSp>
          <p:nvGrpSpPr>
            <p:cNvPr id="50" name="Group 49"/>
            <p:cNvGrpSpPr/>
            <p:nvPr/>
          </p:nvGrpSpPr>
          <p:grpSpPr>
            <a:xfrm>
              <a:off x="-533400" y="-2590800"/>
              <a:ext cx="5637941" cy="8153400"/>
              <a:chOff x="-533400" y="1905000"/>
              <a:chExt cx="5637941" cy="8667750"/>
            </a:xfrm>
          </p:grpSpPr>
          <p:grpSp>
            <p:nvGrpSpPr>
              <p:cNvPr id="56" name="Gruppo 55"/>
              <p:cNvGrpSpPr/>
              <p:nvPr/>
            </p:nvGrpSpPr>
            <p:grpSpPr>
              <a:xfrm>
                <a:off x="-533400" y="3803643"/>
                <a:ext cx="5637941" cy="6769107"/>
                <a:chOff x="1693922" y="3948165"/>
                <a:chExt cx="5297486" cy="8028363"/>
              </a:xfrm>
            </p:grpSpPr>
            <p:pic>
              <p:nvPicPr>
                <p:cNvPr id="8233" name="Picture 4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693922" y="7277003"/>
                  <a:ext cx="5297486" cy="4699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CasellaDiTesto 47"/>
                <p:cNvSpPr txBox="1"/>
                <p:nvPr/>
              </p:nvSpPr>
              <p:spPr>
                <a:xfrm>
                  <a:off x="5273850" y="3948165"/>
                  <a:ext cx="1014197" cy="32852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it-IT" sz="1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0" y="1905000"/>
                <a:ext cx="5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/>
                  <a:t>CV%</a:t>
                </a:r>
                <a:endParaRPr lang="it-IT" sz="1400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228600" y="1600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/>
                <a:t>CV%</a:t>
              </a:r>
              <a:endParaRPr lang="it-IT" sz="14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84094" y="762000"/>
            <a:ext cx="7152915" cy="4953000"/>
            <a:chOff x="2584094" y="1143000"/>
            <a:chExt cx="6931893" cy="4724400"/>
          </a:xfrm>
        </p:grpSpPr>
        <p:grpSp>
          <p:nvGrpSpPr>
            <p:cNvPr id="32" name="Group 31"/>
            <p:cNvGrpSpPr/>
            <p:nvPr/>
          </p:nvGrpSpPr>
          <p:grpSpPr>
            <a:xfrm>
              <a:off x="2584094" y="1143000"/>
              <a:ext cx="6931893" cy="4724400"/>
              <a:chOff x="3381971" y="1277541"/>
              <a:chExt cx="6289390" cy="4248150"/>
            </a:xfrm>
          </p:grpSpPr>
          <p:pic>
            <p:nvPicPr>
              <p:cNvPr id="8235" name="Picture 4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727885" y="1277541"/>
                <a:ext cx="4943476" cy="424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9" name="Connettore 1 58"/>
              <p:cNvCxnSpPr/>
              <p:nvPr/>
            </p:nvCxnSpPr>
            <p:spPr>
              <a:xfrm>
                <a:off x="3381971" y="3742805"/>
                <a:ext cx="2485429" cy="1404"/>
              </a:xfrm>
              <a:prstGeom prst="line">
                <a:avLst/>
              </a:prstGeom>
              <a:ln w="476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>
                <a:off x="3690115" y="3430588"/>
                <a:ext cx="2177285" cy="1428"/>
              </a:xfrm>
              <a:prstGeom prst="line">
                <a:avLst/>
              </a:prstGeom>
              <a:ln w="476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8572073" y="2378612"/>
              <a:ext cx="503951" cy="29357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TLC</a:t>
              </a:r>
              <a:endParaRPr lang="it-IT" sz="1400" dirty="0"/>
            </a:p>
          </p:txBody>
        </p:sp>
      </p:grpSp>
      <p:pic>
        <p:nvPicPr>
          <p:cNvPr id="22" name="Picture 21" descr="curva press vol applicata schema polmo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71600"/>
            <a:ext cx="1142013" cy="34521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iance polm norm enf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8327"/>
            <a:ext cx="3625792" cy="27374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00650" y="-3124200"/>
            <a:ext cx="4513891" cy="8153400"/>
            <a:chOff x="-533400" y="-2590800"/>
            <a:chExt cx="5637941" cy="8153400"/>
          </a:xfrm>
        </p:grpSpPr>
        <p:grpSp>
          <p:nvGrpSpPr>
            <p:cNvPr id="7" name="Group 49"/>
            <p:cNvGrpSpPr/>
            <p:nvPr/>
          </p:nvGrpSpPr>
          <p:grpSpPr>
            <a:xfrm>
              <a:off x="-533400" y="-2590800"/>
              <a:ext cx="5637941" cy="8153400"/>
              <a:chOff x="-533400" y="1905000"/>
              <a:chExt cx="5637941" cy="8667750"/>
            </a:xfrm>
          </p:grpSpPr>
          <p:grpSp>
            <p:nvGrpSpPr>
              <p:cNvPr id="9" name="Gruppo 55"/>
              <p:cNvGrpSpPr/>
              <p:nvPr/>
            </p:nvGrpSpPr>
            <p:grpSpPr>
              <a:xfrm>
                <a:off x="-533400" y="3803643"/>
                <a:ext cx="5637941" cy="6769107"/>
                <a:chOff x="1693922" y="3948165"/>
                <a:chExt cx="5297486" cy="8028363"/>
              </a:xfrm>
            </p:grpSpPr>
            <p:pic>
              <p:nvPicPr>
                <p:cNvPr id="11" name="Picture 41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693922" y="7277003"/>
                  <a:ext cx="5297486" cy="4699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CasellaDiTesto 47"/>
                <p:cNvSpPr txBox="1"/>
                <p:nvPr/>
              </p:nvSpPr>
              <p:spPr>
                <a:xfrm>
                  <a:off x="5273850" y="3948165"/>
                  <a:ext cx="1014197" cy="328529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it-IT" sz="12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0" y="1905000"/>
                <a:ext cx="590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 err="1" smtClean="0"/>
                  <a:t>CV%</a:t>
                </a:r>
                <a:endParaRPr lang="it-IT" sz="14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8600" y="1600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/>
                <a:t>CV%</a:t>
              </a:r>
              <a:endParaRPr lang="it-IT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La </a:t>
            </a:r>
            <a:r>
              <a:rPr lang="it-IT" dirty="0" smtClean="0"/>
              <a:t>spirometria </a:t>
            </a:r>
            <a:endParaRPr lang="it-IT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it-IT" dirty="0" smtClean="0"/>
              <a:t>Misura il risultato del lavoro del mantice respiratorio</a:t>
            </a:r>
          </a:p>
          <a:p>
            <a:pPr eaLnBrk="1" hangingPunct="1"/>
            <a:r>
              <a:rPr lang="en-US" dirty="0" smtClean="0"/>
              <a:t>V</a:t>
            </a:r>
            <a:r>
              <a:rPr lang="it-IT" dirty="0" err="1" smtClean="0"/>
              <a:t>olumi</a:t>
            </a:r>
            <a:r>
              <a:rPr lang="it-IT" dirty="0" smtClean="0"/>
              <a:t> mobilizzabili mediante manovre lente/forzate</a:t>
            </a:r>
          </a:p>
          <a:p>
            <a:pPr eaLnBrk="1" hangingPunct="1"/>
            <a:r>
              <a:rPr lang="it-IT" dirty="0" smtClean="0"/>
              <a:t>Volumi non mobilizzabili</a:t>
            </a:r>
          </a:p>
          <a:p>
            <a:pPr eaLnBrk="1" hangingPunct="1"/>
            <a:r>
              <a:rPr lang="it-IT" dirty="0" smtClean="0"/>
              <a:t>Diffusibilità dei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6200" y="1143000"/>
            <a:ext cx="8978900" cy="4648200"/>
            <a:chOff x="165100" y="1828800"/>
            <a:chExt cx="8978900" cy="4648200"/>
          </a:xfrm>
        </p:grpSpPr>
        <p:pic>
          <p:nvPicPr>
            <p:cNvPr id="7" name="Picture 2" descr="qqqq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54493" y="3048000"/>
              <a:ext cx="5589507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 descr="uuu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100" y="1828800"/>
              <a:ext cx="38735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609600" y="1143000"/>
            <a:ext cx="8153400" cy="5562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280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6500" name="Line 5"/>
          <p:cNvSpPr>
            <a:spLocks noChangeShapeType="1"/>
          </p:cNvSpPr>
          <p:nvPr/>
        </p:nvSpPr>
        <p:spPr bwMode="auto">
          <a:xfrm>
            <a:off x="2566988" y="5451475"/>
            <a:ext cx="401161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1" name="Line 6"/>
          <p:cNvSpPr>
            <a:spLocks noChangeShapeType="1"/>
          </p:cNvSpPr>
          <p:nvPr/>
        </p:nvSpPr>
        <p:spPr bwMode="auto">
          <a:xfrm flipH="1">
            <a:off x="2441575" y="477678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2" name="Line 7"/>
          <p:cNvSpPr>
            <a:spLocks noChangeShapeType="1"/>
          </p:cNvSpPr>
          <p:nvPr/>
        </p:nvSpPr>
        <p:spPr bwMode="auto">
          <a:xfrm flipH="1">
            <a:off x="2441575" y="4110038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3" name="Line 8"/>
          <p:cNvSpPr>
            <a:spLocks noChangeShapeType="1"/>
          </p:cNvSpPr>
          <p:nvPr/>
        </p:nvSpPr>
        <p:spPr bwMode="auto">
          <a:xfrm flipH="1">
            <a:off x="2441575" y="3441700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4" name="Line 9"/>
          <p:cNvSpPr>
            <a:spLocks noChangeShapeType="1"/>
          </p:cNvSpPr>
          <p:nvPr/>
        </p:nvSpPr>
        <p:spPr bwMode="auto">
          <a:xfrm flipH="1">
            <a:off x="2441575" y="2773363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5" name="Line 11"/>
          <p:cNvSpPr>
            <a:spLocks noChangeShapeType="1"/>
          </p:cNvSpPr>
          <p:nvPr/>
        </p:nvSpPr>
        <p:spPr bwMode="auto">
          <a:xfrm>
            <a:off x="32004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6" name="Line 12"/>
          <p:cNvSpPr>
            <a:spLocks noChangeShapeType="1"/>
          </p:cNvSpPr>
          <p:nvPr/>
        </p:nvSpPr>
        <p:spPr bwMode="auto">
          <a:xfrm>
            <a:off x="3800475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7" name="Line 13"/>
          <p:cNvSpPr>
            <a:spLocks noChangeShapeType="1"/>
          </p:cNvSpPr>
          <p:nvPr/>
        </p:nvSpPr>
        <p:spPr bwMode="auto">
          <a:xfrm>
            <a:off x="4419600" y="5427663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8" name="Line 14"/>
          <p:cNvSpPr>
            <a:spLocks noChangeShapeType="1"/>
          </p:cNvSpPr>
          <p:nvPr/>
        </p:nvSpPr>
        <p:spPr bwMode="auto">
          <a:xfrm>
            <a:off x="5035550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09" name="Line 15"/>
          <p:cNvSpPr>
            <a:spLocks noChangeShapeType="1"/>
          </p:cNvSpPr>
          <p:nvPr/>
        </p:nvSpPr>
        <p:spPr bwMode="auto">
          <a:xfrm>
            <a:off x="5653088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10" name="Line 16"/>
          <p:cNvSpPr>
            <a:spLocks noChangeShapeType="1"/>
          </p:cNvSpPr>
          <p:nvPr/>
        </p:nvSpPr>
        <p:spPr bwMode="auto">
          <a:xfrm>
            <a:off x="6270625" y="5443538"/>
            <a:ext cx="0" cy="134937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11" name="Rectangle 17"/>
          <p:cNvSpPr>
            <a:spLocks noChangeArrowheads="1"/>
          </p:cNvSpPr>
          <p:nvPr/>
        </p:nvSpPr>
        <p:spPr bwMode="auto">
          <a:xfrm>
            <a:off x="3046413" y="5624513"/>
            <a:ext cx="311150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/>
              <a:t>1</a:t>
            </a:r>
          </a:p>
        </p:txBody>
      </p:sp>
      <p:sp>
        <p:nvSpPr>
          <p:cNvPr id="106512" name="Rectangle 18"/>
          <p:cNvSpPr>
            <a:spLocks noChangeArrowheads="1"/>
          </p:cNvSpPr>
          <p:nvPr/>
        </p:nvSpPr>
        <p:spPr bwMode="auto">
          <a:xfrm>
            <a:off x="3663950" y="5624513"/>
            <a:ext cx="311150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6513" name="Rectangle 19"/>
          <p:cNvSpPr>
            <a:spLocks noChangeArrowheads="1"/>
          </p:cNvSpPr>
          <p:nvPr/>
        </p:nvSpPr>
        <p:spPr bwMode="auto">
          <a:xfrm>
            <a:off x="4279900" y="5624513"/>
            <a:ext cx="311150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6514" name="Rectangle 20"/>
          <p:cNvSpPr>
            <a:spLocks noChangeArrowheads="1"/>
          </p:cNvSpPr>
          <p:nvPr/>
        </p:nvSpPr>
        <p:spPr bwMode="auto">
          <a:xfrm>
            <a:off x="4899025" y="5624513"/>
            <a:ext cx="311150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6515" name="Rectangle 21"/>
          <p:cNvSpPr>
            <a:spLocks noChangeArrowheads="1"/>
          </p:cNvSpPr>
          <p:nvPr/>
        </p:nvSpPr>
        <p:spPr bwMode="auto">
          <a:xfrm>
            <a:off x="5516563" y="5624513"/>
            <a:ext cx="311150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6516" name="Rectangle 22"/>
          <p:cNvSpPr>
            <a:spLocks noChangeArrowheads="1"/>
          </p:cNvSpPr>
          <p:nvPr/>
        </p:nvSpPr>
        <p:spPr bwMode="auto">
          <a:xfrm>
            <a:off x="6134100" y="5624513"/>
            <a:ext cx="311150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6517" name="Rectangle 23"/>
          <p:cNvSpPr>
            <a:spLocks noChangeArrowheads="1"/>
          </p:cNvSpPr>
          <p:nvPr/>
        </p:nvSpPr>
        <p:spPr bwMode="auto">
          <a:xfrm>
            <a:off x="2057400" y="4622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518" name="Rectangle 24"/>
          <p:cNvSpPr>
            <a:spLocks noChangeArrowheads="1"/>
          </p:cNvSpPr>
          <p:nvPr/>
        </p:nvSpPr>
        <p:spPr bwMode="auto">
          <a:xfrm>
            <a:off x="2057400" y="3952875"/>
            <a:ext cx="331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6519" name="Rectangle 25"/>
          <p:cNvSpPr>
            <a:spLocks noChangeArrowheads="1"/>
          </p:cNvSpPr>
          <p:nvPr/>
        </p:nvSpPr>
        <p:spPr bwMode="auto">
          <a:xfrm>
            <a:off x="2057400" y="3276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6520" name="Rectangle 26"/>
          <p:cNvSpPr>
            <a:spLocks noChangeArrowheads="1"/>
          </p:cNvSpPr>
          <p:nvPr/>
        </p:nvSpPr>
        <p:spPr bwMode="auto">
          <a:xfrm>
            <a:off x="2057400" y="2619375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6521" name="Rectangle 28"/>
          <p:cNvSpPr>
            <a:spLocks noChangeArrowheads="1"/>
          </p:cNvSpPr>
          <p:nvPr/>
        </p:nvSpPr>
        <p:spPr bwMode="auto">
          <a:xfrm>
            <a:off x="1524000" y="3430588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22" name="Line 29"/>
          <p:cNvSpPr>
            <a:spLocks noChangeShapeType="1"/>
          </p:cNvSpPr>
          <p:nvPr/>
        </p:nvSpPr>
        <p:spPr bwMode="auto">
          <a:xfrm flipV="1">
            <a:off x="2598738" y="3886200"/>
            <a:ext cx="76200" cy="1524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23" name="Line 30"/>
          <p:cNvSpPr>
            <a:spLocks noChangeShapeType="1"/>
          </p:cNvSpPr>
          <p:nvPr/>
        </p:nvSpPr>
        <p:spPr bwMode="auto">
          <a:xfrm flipV="1">
            <a:off x="4495800" y="2082800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24" name="Rectangle 31"/>
          <p:cNvSpPr>
            <a:spLocks noChangeArrowheads="1"/>
          </p:cNvSpPr>
          <p:nvPr/>
        </p:nvSpPr>
        <p:spPr bwMode="auto">
          <a:xfrm>
            <a:off x="4249738" y="5919788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25" name="Arc 32"/>
          <p:cNvSpPr>
            <a:spLocks/>
          </p:cNvSpPr>
          <p:nvPr/>
        </p:nvSpPr>
        <p:spPr bwMode="auto">
          <a:xfrm rot="321011">
            <a:off x="2743200" y="1981200"/>
            <a:ext cx="1725613" cy="2149475"/>
          </a:xfrm>
          <a:custGeom>
            <a:avLst/>
            <a:gdLst>
              <a:gd name="T0" fmla="*/ 2147483647 w 21600"/>
              <a:gd name="T1" fmla="*/ 2147483647 h 23672"/>
              <a:gd name="T2" fmla="*/ 2147483647 w 21600"/>
              <a:gd name="T3" fmla="*/ 0 h 23672"/>
              <a:gd name="T4" fmla="*/ 2147483647 w 21600"/>
              <a:gd name="T5" fmla="*/ 2147483647 h 23672"/>
              <a:gd name="T6" fmla="*/ 0 60000 65536"/>
              <a:gd name="T7" fmla="*/ 0 60000 65536"/>
              <a:gd name="T8" fmla="*/ 0 60000 65536"/>
              <a:gd name="T9" fmla="*/ 0 w 21600"/>
              <a:gd name="T10" fmla="*/ 0 h 23672"/>
              <a:gd name="T11" fmla="*/ 21600 w 21600"/>
              <a:gd name="T12" fmla="*/ 23672 h 2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72" fill="none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</a:path>
              <a:path w="21600" h="23672" stroke="0" extrusionOk="0">
                <a:moveTo>
                  <a:pt x="99" y="23672"/>
                </a:moveTo>
                <a:cubicBezTo>
                  <a:pt x="33" y="22983"/>
                  <a:pt x="0" y="22291"/>
                  <a:pt x="0" y="21600"/>
                </a:cubicBezTo>
                <a:cubicBezTo>
                  <a:pt x="-1" y="9678"/>
                  <a:pt x="9658" y="11"/>
                  <a:pt x="21580" y="0"/>
                </a:cubicBezTo>
                <a:lnTo>
                  <a:pt x="21600" y="21600"/>
                </a:lnTo>
                <a:lnTo>
                  <a:pt x="99" y="23672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sz="2800"/>
          </a:p>
        </p:txBody>
      </p:sp>
      <p:sp>
        <p:nvSpPr>
          <p:cNvPr id="106526" name="Line 33"/>
          <p:cNvSpPr>
            <a:spLocks noChangeShapeType="1"/>
          </p:cNvSpPr>
          <p:nvPr/>
        </p:nvSpPr>
        <p:spPr bwMode="auto">
          <a:xfrm flipH="1" flipV="1">
            <a:off x="3154363" y="2743200"/>
            <a:ext cx="46037" cy="27432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27" name="Line 34"/>
          <p:cNvSpPr>
            <a:spLocks noChangeShapeType="1"/>
          </p:cNvSpPr>
          <p:nvPr/>
        </p:nvSpPr>
        <p:spPr bwMode="auto">
          <a:xfrm flipH="1">
            <a:off x="2557463" y="2768600"/>
            <a:ext cx="6096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28" name="Rectangle 35"/>
          <p:cNvSpPr>
            <a:spLocks noChangeArrowheads="1"/>
          </p:cNvSpPr>
          <p:nvPr/>
        </p:nvSpPr>
        <p:spPr bwMode="auto">
          <a:xfrm rot="-5400000">
            <a:off x="858044" y="3583781"/>
            <a:ext cx="1393825" cy="3667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 i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Volume, litri</a:t>
            </a:r>
          </a:p>
        </p:txBody>
      </p:sp>
      <p:sp>
        <p:nvSpPr>
          <p:cNvPr id="106529" name="Rectangle 36"/>
          <p:cNvSpPr>
            <a:spLocks noChangeArrowheads="1"/>
          </p:cNvSpPr>
          <p:nvPr/>
        </p:nvSpPr>
        <p:spPr bwMode="auto">
          <a:xfrm>
            <a:off x="3844925" y="6091238"/>
            <a:ext cx="1349375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 i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Tempo, sec</a:t>
            </a:r>
          </a:p>
        </p:txBody>
      </p:sp>
      <p:sp>
        <p:nvSpPr>
          <p:cNvPr id="106530" name="Rectangle 37"/>
          <p:cNvSpPr>
            <a:spLocks noChangeArrowheads="1"/>
          </p:cNvSpPr>
          <p:nvPr/>
        </p:nvSpPr>
        <p:spPr bwMode="auto">
          <a:xfrm>
            <a:off x="6840538" y="1828800"/>
            <a:ext cx="79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 sz="280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rPr>
              <a:t>CVF</a:t>
            </a:r>
          </a:p>
        </p:txBody>
      </p:sp>
      <p:sp>
        <p:nvSpPr>
          <p:cNvPr id="106531" name="Rectangle 38"/>
          <p:cNvSpPr>
            <a:spLocks noChangeArrowheads="1"/>
          </p:cNvSpPr>
          <p:nvPr/>
        </p:nvSpPr>
        <p:spPr bwMode="auto">
          <a:xfrm>
            <a:off x="2057400" y="1981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6532" name="Rectangle 17"/>
          <p:cNvSpPr>
            <a:spLocks noChangeArrowheads="1"/>
          </p:cNvSpPr>
          <p:nvPr/>
        </p:nvSpPr>
        <p:spPr bwMode="auto">
          <a:xfrm>
            <a:off x="3048000" y="5638800"/>
            <a:ext cx="311150" cy="3667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6533" name="Text Box 41"/>
          <p:cNvSpPr txBox="1">
            <a:spLocks noChangeArrowheads="1"/>
          </p:cNvSpPr>
          <p:nvPr/>
        </p:nvSpPr>
        <p:spPr bwMode="auto">
          <a:xfrm>
            <a:off x="3962400" y="2895600"/>
            <a:ext cx="373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b="1" dirty="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rPr>
              <a:t>VEMS = 4L</a:t>
            </a:r>
          </a:p>
          <a:p>
            <a:pPr algn="ctr">
              <a:spcBef>
                <a:spcPct val="50000"/>
              </a:spcBef>
            </a:pPr>
            <a:r>
              <a:rPr lang="en-AU" sz="2800" b="1" dirty="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rPr>
              <a:t>CVF  = 5L</a:t>
            </a:r>
          </a:p>
          <a:p>
            <a:pPr algn="ctr">
              <a:spcBef>
                <a:spcPct val="50000"/>
              </a:spcBef>
            </a:pPr>
            <a:r>
              <a:rPr lang="en-AU" sz="2800" b="1" dirty="0">
                <a:solidFill>
                  <a:srgbClr val="FFC000"/>
                </a:solidFill>
                <a:latin typeface="Tahoma" charset="0"/>
                <a:ea typeface="Tahoma" charset="0"/>
                <a:cs typeface="Tahoma" charset="0"/>
              </a:rPr>
              <a:t>VEMS/CVF = 0.8</a:t>
            </a:r>
          </a:p>
        </p:txBody>
      </p:sp>
      <p:cxnSp>
        <p:nvCxnSpPr>
          <p:cNvPr id="106534" name="Straight Connector 52"/>
          <p:cNvCxnSpPr>
            <a:cxnSpLocks noChangeShapeType="1"/>
          </p:cNvCxnSpPr>
          <p:nvPr/>
        </p:nvCxnSpPr>
        <p:spPr bwMode="auto">
          <a:xfrm>
            <a:off x="2503488" y="2100263"/>
            <a:ext cx="1600200" cy="1587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</p:spPr>
      </p:cxnSp>
      <p:sp>
        <p:nvSpPr>
          <p:cNvPr id="106535" name="Line 4"/>
          <p:cNvSpPr>
            <a:spLocks noChangeShapeType="1"/>
          </p:cNvSpPr>
          <p:nvPr/>
        </p:nvSpPr>
        <p:spPr bwMode="auto">
          <a:xfrm flipV="1">
            <a:off x="2590800" y="1905000"/>
            <a:ext cx="0" cy="35385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6536" name="Line 10"/>
          <p:cNvSpPr>
            <a:spLocks noChangeShapeType="1"/>
          </p:cNvSpPr>
          <p:nvPr/>
        </p:nvSpPr>
        <p:spPr bwMode="auto">
          <a:xfrm flipH="1">
            <a:off x="2441575" y="2105025"/>
            <a:ext cx="125413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ounded Rectangle 318"/>
          <p:cNvSpPr>
            <a:spLocks noChangeArrowheads="1"/>
          </p:cNvSpPr>
          <p:nvPr/>
        </p:nvSpPr>
        <p:spPr bwMode="auto">
          <a:xfrm>
            <a:off x="381000" y="1295400"/>
            <a:ext cx="8458200" cy="4876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it-IT" sz="280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8548" name="Arc 3"/>
          <p:cNvSpPr>
            <a:spLocks/>
          </p:cNvSpPr>
          <p:nvPr/>
        </p:nvSpPr>
        <p:spPr bwMode="auto">
          <a:xfrm rot="10800000">
            <a:off x="2486025" y="3046413"/>
            <a:ext cx="3459163" cy="2014537"/>
          </a:xfrm>
          <a:custGeom>
            <a:avLst/>
            <a:gdLst>
              <a:gd name="T0" fmla="*/ 2147483647 w 22359"/>
              <a:gd name="T1" fmla="*/ 0 h 21600"/>
              <a:gd name="T2" fmla="*/ 0 w 22359"/>
              <a:gd name="T3" fmla="*/ 2147483647 h 21600"/>
              <a:gd name="T4" fmla="*/ 2147483647 w 22359"/>
              <a:gd name="T5" fmla="*/ 0 h 21600"/>
              <a:gd name="T6" fmla="*/ 0 60000 65536"/>
              <a:gd name="T7" fmla="*/ 0 60000 65536"/>
              <a:gd name="T8" fmla="*/ 0 60000 65536"/>
              <a:gd name="T9" fmla="*/ 0 w 22359"/>
              <a:gd name="T10" fmla="*/ 0 h 21600"/>
              <a:gd name="T11" fmla="*/ 22359 w 223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59" h="21600" fill="none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</a:path>
              <a:path w="22359" h="21600" stroke="0" extrusionOk="0">
                <a:moveTo>
                  <a:pt x="22359" y="0"/>
                </a:moveTo>
                <a:cubicBezTo>
                  <a:pt x="22359" y="11929"/>
                  <a:pt x="12688" y="21600"/>
                  <a:pt x="759" y="21600"/>
                </a:cubicBezTo>
                <a:cubicBezTo>
                  <a:pt x="505" y="21600"/>
                  <a:pt x="252" y="21595"/>
                  <a:pt x="0" y="21586"/>
                </a:cubicBezTo>
                <a:lnTo>
                  <a:pt x="759" y="0"/>
                </a:lnTo>
                <a:lnTo>
                  <a:pt x="22359" y="0"/>
                </a:lnTo>
                <a:close/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sz="2800"/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 rot="-5400000">
            <a:off x="605631" y="3479007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 b="1" i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Volume, litri</a:t>
            </a:r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3505200" y="5715000"/>
            <a:ext cx="197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762000" eaLnBrk="0" hangingPunct="0"/>
            <a:r>
              <a:rPr lang="en-US" b="1" i="1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Tempo, secondi</a:t>
            </a:r>
          </a:p>
        </p:txBody>
      </p:sp>
      <p:sp>
        <p:nvSpPr>
          <p:cNvPr id="108551" name="Freeform 6"/>
          <p:cNvSpPr>
            <a:spLocks/>
          </p:cNvSpPr>
          <p:nvPr/>
        </p:nvSpPr>
        <p:spPr bwMode="auto">
          <a:xfrm>
            <a:off x="2438400" y="1547813"/>
            <a:ext cx="4013200" cy="3481387"/>
          </a:xfrm>
          <a:custGeom>
            <a:avLst/>
            <a:gdLst>
              <a:gd name="T0" fmla="*/ 0 w 2528"/>
              <a:gd name="T1" fmla="*/ 0 h 2193"/>
              <a:gd name="T2" fmla="*/ 0 w 2528"/>
              <a:gd name="T3" fmla="*/ 2147483647 h 2193"/>
              <a:gd name="T4" fmla="*/ 2147483647 w 2528"/>
              <a:gd name="T5" fmla="*/ 2147483647 h 2193"/>
              <a:gd name="T6" fmla="*/ 2147483647 w 2528"/>
              <a:gd name="T7" fmla="*/ 2147483647 h 2193"/>
              <a:gd name="T8" fmla="*/ 0 60000 65536"/>
              <a:gd name="T9" fmla="*/ 0 60000 65536"/>
              <a:gd name="T10" fmla="*/ 0 60000 65536"/>
              <a:gd name="T11" fmla="*/ 0 60000 65536"/>
              <a:gd name="T12" fmla="*/ 0 w 2528"/>
              <a:gd name="T13" fmla="*/ 0 h 2193"/>
              <a:gd name="T14" fmla="*/ 2528 w 2528"/>
              <a:gd name="T15" fmla="*/ 2193 h 21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8" h="2193">
                <a:moveTo>
                  <a:pt x="0" y="0"/>
                </a:moveTo>
                <a:lnTo>
                  <a:pt x="0" y="2181"/>
                </a:lnTo>
                <a:lnTo>
                  <a:pt x="2527" y="2181"/>
                </a:lnTo>
                <a:lnTo>
                  <a:pt x="2527" y="2192"/>
                </a:lnTo>
              </a:path>
            </a:pathLst>
          </a:custGeom>
          <a:noFill/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 sz="2800"/>
          </a:p>
        </p:txBody>
      </p:sp>
      <p:sp>
        <p:nvSpPr>
          <p:cNvPr id="108552" name="Line 7"/>
          <p:cNvSpPr>
            <a:spLocks noChangeShapeType="1"/>
          </p:cNvSpPr>
          <p:nvPr/>
        </p:nvSpPr>
        <p:spPr bwMode="auto">
          <a:xfrm>
            <a:off x="2971800" y="5051425"/>
            <a:ext cx="0" cy="1460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53" name="Line 8"/>
          <p:cNvSpPr>
            <a:spLocks noChangeShapeType="1"/>
          </p:cNvSpPr>
          <p:nvPr/>
        </p:nvSpPr>
        <p:spPr bwMode="auto">
          <a:xfrm>
            <a:off x="41910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>
            <a:off x="4800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36576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 flipH="1">
            <a:off x="5943600" y="5029200"/>
            <a:ext cx="3175" cy="152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57" name="Line 12"/>
          <p:cNvSpPr>
            <a:spLocks noChangeShapeType="1"/>
          </p:cNvSpPr>
          <p:nvPr/>
        </p:nvSpPr>
        <p:spPr bwMode="auto">
          <a:xfrm>
            <a:off x="5410200" y="5051425"/>
            <a:ext cx="0" cy="130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58" name="Line 13"/>
          <p:cNvSpPr>
            <a:spLocks noChangeShapeType="1"/>
          </p:cNvSpPr>
          <p:nvPr/>
        </p:nvSpPr>
        <p:spPr bwMode="auto">
          <a:xfrm flipH="1" flipV="1">
            <a:off x="2281238" y="44926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59" name="Line 14"/>
          <p:cNvSpPr>
            <a:spLocks noChangeShapeType="1"/>
          </p:cNvSpPr>
          <p:nvPr/>
        </p:nvSpPr>
        <p:spPr bwMode="auto">
          <a:xfrm flipH="1" flipV="1">
            <a:off x="2286000" y="3894138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60" name="Line 15"/>
          <p:cNvSpPr>
            <a:spLocks noChangeShapeType="1"/>
          </p:cNvSpPr>
          <p:nvPr/>
        </p:nvSpPr>
        <p:spPr bwMode="auto">
          <a:xfrm flipH="1" flipV="1">
            <a:off x="2279650" y="3302000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61" name="Line 16"/>
          <p:cNvSpPr>
            <a:spLocks noChangeShapeType="1"/>
          </p:cNvSpPr>
          <p:nvPr/>
        </p:nvSpPr>
        <p:spPr bwMode="auto">
          <a:xfrm flipH="1" flipV="1">
            <a:off x="2284413" y="2722563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8562" name="Line 17"/>
          <p:cNvSpPr>
            <a:spLocks noChangeShapeType="1"/>
          </p:cNvSpPr>
          <p:nvPr/>
        </p:nvSpPr>
        <p:spPr bwMode="auto">
          <a:xfrm flipH="1" flipV="1">
            <a:off x="2279650" y="2130425"/>
            <a:ext cx="146050" cy="31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52700" y="2145669"/>
            <a:ext cx="3709967" cy="2887495"/>
            <a:chOff x="1553" y="1860"/>
            <a:chExt cx="2228" cy="1302"/>
          </a:xfrm>
          <a:solidFill>
            <a:srgbClr val="FF0000"/>
          </a:solidFill>
        </p:grpSpPr>
        <p:sp>
          <p:nvSpPr>
            <p:cNvPr id="25640" name="Freeform 19"/>
            <p:cNvSpPr>
              <a:spLocks/>
            </p:cNvSpPr>
            <p:nvPr/>
          </p:nvSpPr>
          <p:spPr bwMode="auto">
            <a:xfrm>
              <a:off x="1553" y="3079"/>
              <a:ext cx="19" cy="83"/>
            </a:xfrm>
            <a:custGeom>
              <a:avLst/>
              <a:gdLst>
                <a:gd name="T0" fmla="*/ 0 w 19"/>
                <a:gd name="T1" fmla="*/ 81 h 83"/>
                <a:gd name="T2" fmla="*/ 18 w 19"/>
                <a:gd name="T3" fmla="*/ 82 h 83"/>
                <a:gd name="T4" fmla="*/ 6 w 19"/>
                <a:gd name="T5" fmla="*/ 0 h 83"/>
                <a:gd name="T6" fmla="*/ 0 w 19"/>
                <a:gd name="T7" fmla="*/ 81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83"/>
                <a:gd name="T14" fmla="*/ 19 w 19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83">
                  <a:moveTo>
                    <a:pt x="0" y="81"/>
                  </a:moveTo>
                  <a:lnTo>
                    <a:pt x="18" y="82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1" name="Freeform 20"/>
            <p:cNvSpPr>
              <a:spLocks/>
            </p:cNvSpPr>
            <p:nvPr/>
          </p:nvSpPr>
          <p:spPr bwMode="auto">
            <a:xfrm>
              <a:off x="1558" y="3079"/>
              <a:ext cx="20" cy="83"/>
            </a:xfrm>
            <a:custGeom>
              <a:avLst/>
              <a:gdLst>
                <a:gd name="T0" fmla="*/ 12 w 20"/>
                <a:gd name="T1" fmla="*/ 82 h 83"/>
                <a:gd name="T2" fmla="*/ 0 w 20"/>
                <a:gd name="T3" fmla="*/ 0 h 83"/>
                <a:gd name="T4" fmla="*/ 19 w 20"/>
                <a:gd name="T5" fmla="*/ 0 h 83"/>
                <a:gd name="T6" fmla="*/ 12 w 20"/>
                <a:gd name="T7" fmla="*/ 8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3"/>
                <a:gd name="T14" fmla="*/ 20 w 2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3">
                  <a:moveTo>
                    <a:pt x="12" y="8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2" y="8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2" name="Freeform 21"/>
            <p:cNvSpPr>
              <a:spLocks/>
            </p:cNvSpPr>
            <p:nvPr/>
          </p:nvSpPr>
          <p:spPr bwMode="auto">
            <a:xfrm>
              <a:off x="1553" y="3079"/>
              <a:ext cx="25" cy="83"/>
            </a:xfrm>
            <a:custGeom>
              <a:avLst/>
              <a:gdLst>
                <a:gd name="T0" fmla="*/ 0 w 25"/>
                <a:gd name="T1" fmla="*/ 81 h 83"/>
                <a:gd name="T2" fmla="*/ 18 w 25"/>
                <a:gd name="T3" fmla="*/ 82 h 83"/>
                <a:gd name="T4" fmla="*/ 24 w 25"/>
                <a:gd name="T5" fmla="*/ 0 h 83"/>
                <a:gd name="T6" fmla="*/ 6 w 25"/>
                <a:gd name="T7" fmla="*/ 0 h 83"/>
                <a:gd name="T8" fmla="*/ 0 w 25"/>
                <a:gd name="T9" fmla="*/ 8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3"/>
                <a:gd name="T17" fmla="*/ 25 w 25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3">
                  <a:moveTo>
                    <a:pt x="0" y="81"/>
                  </a:moveTo>
                  <a:lnTo>
                    <a:pt x="18" y="8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8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3" name="Freeform 22"/>
            <p:cNvSpPr>
              <a:spLocks/>
            </p:cNvSpPr>
            <p:nvPr/>
          </p:nvSpPr>
          <p:spPr bwMode="auto">
            <a:xfrm>
              <a:off x="1558" y="3007"/>
              <a:ext cx="20" cy="74"/>
            </a:xfrm>
            <a:custGeom>
              <a:avLst/>
              <a:gdLst>
                <a:gd name="T0" fmla="*/ 0 w 20"/>
                <a:gd name="T1" fmla="*/ 72 h 74"/>
                <a:gd name="T2" fmla="*/ 19 w 20"/>
                <a:gd name="T3" fmla="*/ 73 h 74"/>
                <a:gd name="T4" fmla="*/ 5 w 20"/>
                <a:gd name="T5" fmla="*/ 0 h 74"/>
                <a:gd name="T6" fmla="*/ 0 w 20"/>
                <a:gd name="T7" fmla="*/ 72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74"/>
                <a:gd name="T14" fmla="*/ 20 w 2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74">
                  <a:moveTo>
                    <a:pt x="0" y="72"/>
                  </a:moveTo>
                  <a:lnTo>
                    <a:pt x="19" y="73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4" name="Freeform 23"/>
            <p:cNvSpPr>
              <a:spLocks/>
            </p:cNvSpPr>
            <p:nvPr/>
          </p:nvSpPr>
          <p:spPr bwMode="auto">
            <a:xfrm>
              <a:off x="1564" y="3007"/>
              <a:ext cx="21" cy="74"/>
            </a:xfrm>
            <a:custGeom>
              <a:avLst/>
              <a:gdLst>
                <a:gd name="T0" fmla="*/ 13 w 21"/>
                <a:gd name="T1" fmla="*/ 73 h 74"/>
                <a:gd name="T2" fmla="*/ 0 w 21"/>
                <a:gd name="T3" fmla="*/ 0 h 74"/>
                <a:gd name="T4" fmla="*/ 20 w 21"/>
                <a:gd name="T5" fmla="*/ 0 h 74"/>
                <a:gd name="T6" fmla="*/ 13 w 21"/>
                <a:gd name="T7" fmla="*/ 7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74"/>
                <a:gd name="T14" fmla="*/ 21 w 2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74">
                  <a:moveTo>
                    <a:pt x="13" y="73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3" y="7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5" name="Freeform 24"/>
            <p:cNvSpPr>
              <a:spLocks/>
            </p:cNvSpPr>
            <p:nvPr/>
          </p:nvSpPr>
          <p:spPr bwMode="auto">
            <a:xfrm>
              <a:off x="1558" y="3007"/>
              <a:ext cx="27" cy="74"/>
            </a:xfrm>
            <a:custGeom>
              <a:avLst/>
              <a:gdLst>
                <a:gd name="T0" fmla="*/ 0 w 27"/>
                <a:gd name="T1" fmla="*/ 72 h 74"/>
                <a:gd name="T2" fmla="*/ 19 w 27"/>
                <a:gd name="T3" fmla="*/ 73 h 74"/>
                <a:gd name="T4" fmla="*/ 26 w 27"/>
                <a:gd name="T5" fmla="*/ 0 h 74"/>
                <a:gd name="T6" fmla="*/ 5 w 27"/>
                <a:gd name="T7" fmla="*/ 0 h 74"/>
                <a:gd name="T8" fmla="*/ 0 w 27"/>
                <a:gd name="T9" fmla="*/ 72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74"/>
                <a:gd name="T17" fmla="*/ 27 w 2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74">
                  <a:moveTo>
                    <a:pt x="0" y="72"/>
                  </a:moveTo>
                  <a:lnTo>
                    <a:pt x="19" y="73"/>
                  </a:lnTo>
                  <a:lnTo>
                    <a:pt x="26" y="0"/>
                  </a:lnTo>
                  <a:lnTo>
                    <a:pt x="5" y="0"/>
                  </a:lnTo>
                  <a:lnTo>
                    <a:pt x="0" y="7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6" name="Freeform 25"/>
            <p:cNvSpPr>
              <a:spLocks/>
            </p:cNvSpPr>
            <p:nvPr/>
          </p:nvSpPr>
          <p:spPr bwMode="auto">
            <a:xfrm>
              <a:off x="1564" y="2944"/>
              <a:ext cx="21" cy="65"/>
            </a:xfrm>
            <a:custGeom>
              <a:avLst/>
              <a:gdLst>
                <a:gd name="T0" fmla="*/ 0 w 21"/>
                <a:gd name="T1" fmla="*/ 63 h 65"/>
                <a:gd name="T2" fmla="*/ 20 w 21"/>
                <a:gd name="T3" fmla="*/ 64 h 65"/>
                <a:gd name="T4" fmla="*/ 4 w 21"/>
                <a:gd name="T5" fmla="*/ 0 h 65"/>
                <a:gd name="T6" fmla="*/ 0 w 21"/>
                <a:gd name="T7" fmla="*/ 63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0" y="63"/>
                  </a:moveTo>
                  <a:lnTo>
                    <a:pt x="20" y="64"/>
                  </a:lnTo>
                  <a:lnTo>
                    <a:pt x="4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7" name="Freeform 26"/>
            <p:cNvSpPr>
              <a:spLocks/>
            </p:cNvSpPr>
            <p:nvPr/>
          </p:nvSpPr>
          <p:spPr bwMode="auto">
            <a:xfrm>
              <a:off x="1570" y="2944"/>
              <a:ext cx="21" cy="65"/>
            </a:xfrm>
            <a:custGeom>
              <a:avLst/>
              <a:gdLst>
                <a:gd name="T0" fmla="*/ 15 w 21"/>
                <a:gd name="T1" fmla="*/ 64 h 65"/>
                <a:gd name="T2" fmla="*/ 0 w 21"/>
                <a:gd name="T3" fmla="*/ 0 h 65"/>
                <a:gd name="T4" fmla="*/ 20 w 21"/>
                <a:gd name="T5" fmla="*/ 1 h 65"/>
                <a:gd name="T6" fmla="*/ 15 w 21"/>
                <a:gd name="T7" fmla="*/ 64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5"/>
                <a:gd name="T14" fmla="*/ 21 w 21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5">
                  <a:moveTo>
                    <a:pt x="15" y="64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5" y="6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8" name="Freeform 27"/>
            <p:cNvSpPr>
              <a:spLocks/>
            </p:cNvSpPr>
            <p:nvPr/>
          </p:nvSpPr>
          <p:spPr bwMode="auto">
            <a:xfrm>
              <a:off x="1564" y="2944"/>
              <a:ext cx="27" cy="65"/>
            </a:xfrm>
            <a:custGeom>
              <a:avLst/>
              <a:gdLst>
                <a:gd name="T0" fmla="*/ 0 w 27"/>
                <a:gd name="T1" fmla="*/ 63 h 65"/>
                <a:gd name="T2" fmla="*/ 21 w 27"/>
                <a:gd name="T3" fmla="*/ 64 h 65"/>
                <a:gd name="T4" fmla="*/ 26 w 27"/>
                <a:gd name="T5" fmla="*/ 1 h 65"/>
                <a:gd name="T6" fmla="*/ 5 w 27"/>
                <a:gd name="T7" fmla="*/ 0 h 65"/>
                <a:gd name="T8" fmla="*/ 0 w 27"/>
                <a:gd name="T9" fmla="*/ 63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65"/>
                <a:gd name="T17" fmla="*/ 27 w 27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65">
                  <a:moveTo>
                    <a:pt x="0" y="63"/>
                  </a:moveTo>
                  <a:lnTo>
                    <a:pt x="21" y="64"/>
                  </a:lnTo>
                  <a:lnTo>
                    <a:pt x="26" y="1"/>
                  </a:lnTo>
                  <a:lnTo>
                    <a:pt x="5" y="0"/>
                  </a:lnTo>
                  <a:lnTo>
                    <a:pt x="0" y="6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49" name="Freeform 28"/>
            <p:cNvSpPr>
              <a:spLocks/>
            </p:cNvSpPr>
            <p:nvPr/>
          </p:nvSpPr>
          <p:spPr bwMode="auto">
            <a:xfrm>
              <a:off x="1570" y="2887"/>
              <a:ext cx="21" cy="58"/>
            </a:xfrm>
            <a:custGeom>
              <a:avLst/>
              <a:gdLst>
                <a:gd name="T0" fmla="*/ 0 w 21"/>
                <a:gd name="T1" fmla="*/ 55 h 58"/>
                <a:gd name="T2" fmla="*/ 20 w 21"/>
                <a:gd name="T3" fmla="*/ 57 h 58"/>
                <a:gd name="T4" fmla="*/ 4 w 21"/>
                <a:gd name="T5" fmla="*/ 0 h 58"/>
                <a:gd name="T6" fmla="*/ 0 w 21"/>
                <a:gd name="T7" fmla="*/ 55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0" y="55"/>
                  </a:moveTo>
                  <a:lnTo>
                    <a:pt x="20" y="57"/>
                  </a:lnTo>
                  <a:lnTo>
                    <a:pt x="4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0" name="Freeform 29"/>
            <p:cNvSpPr>
              <a:spLocks/>
            </p:cNvSpPr>
            <p:nvPr/>
          </p:nvSpPr>
          <p:spPr bwMode="auto">
            <a:xfrm>
              <a:off x="1575" y="2887"/>
              <a:ext cx="21" cy="58"/>
            </a:xfrm>
            <a:custGeom>
              <a:avLst/>
              <a:gdLst>
                <a:gd name="T0" fmla="*/ 16 w 21"/>
                <a:gd name="T1" fmla="*/ 57 h 58"/>
                <a:gd name="T2" fmla="*/ 0 w 21"/>
                <a:gd name="T3" fmla="*/ 0 h 58"/>
                <a:gd name="T4" fmla="*/ 20 w 21"/>
                <a:gd name="T5" fmla="*/ 0 h 58"/>
                <a:gd name="T6" fmla="*/ 16 w 21"/>
                <a:gd name="T7" fmla="*/ 5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8"/>
                <a:gd name="T14" fmla="*/ 21 w 21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8">
                  <a:moveTo>
                    <a:pt x="16" y="57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6" y="5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1" name="Freeform 30"/>
            <p:cNvSpPr>
              <a:spLocks/>
            </p:cNvSpPr>
            <p:nvPr/>
          </p:nvSpPr>
          <p:spPr bwMode="auto">
            <a:xfrm>
              <a:off x="1570" y="2887"/>
              <a:ext cx="26" cy="58"/>
            </a:xfrm>
            <a:custGeom>
              <a:avLst/>
              <a:gdLst>
                <a:gd name="T0" fmla="*/ 0 w 26"/>
                <a:gd name="T1" fmla="*/ 55 h 58"/>
                <a:gd name="T2" fmla="*/ 21 w 26"/>
                <a:gd name="T3" fmla="*/ 57 h 58"/>
                <a:gd name="T4" fmla="*/ 25 w 26"/>
                <a:gd name="T5" fmla="*/ 0 h 58"/>
                <a:gd name="T6" fmla="*/ 5 w 26"/>
                <a:gd name="T7" fmla="*/ 0 h 58"/>
                <a:gd name="T8" fmla="*/ 0 w 26"/>
                <a:gd name="T9" fmla="*/ 5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58"/>
                <a:gd name="T17" fmla="*/ 26 w 26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58">
                  <a:moveTo>
                    <a:pt x="0" y="55"/>
                  </a:moveTo>
                  <a:lnTo>
                    <a:pt x="21" y="57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5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2" name="Freeform 31"/>
            <p:cNvSpPr>
              <a:spLocks/>
            </p:cNvSpPr>
            <p:nvPr/>
          </p:nvSpPr>
          <p:spPr bwMode="auto">
            <a:xfrm>
              <a:off x="1575" y="2836"/>
              <a:ext cx="21" cy="53"/>
            </a:xfrm>
            <a:custGeom>
              <a:avLst/>
              <a:gdLst>
                <a:gd name="T0" fmla="*/ 0 w 21"/>
                <a:gd name="T1" fmla="*/ 51 h 53"/>
                <a:gd name="T2" fmla="*/ 20 w 21"/>
                <a:gd name="T3" fmla="*/ 52 h 53"/>
                <a:gd name="T4" fmla="*/ 3 w 21"/>
                <a:gd name="T5" fmla="*/ 0 h 53"/>
                <a:gd name="T6" fmla="*/ 0 w 21"/>
                <a:gd name="T7" fmla="*/ 51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53"/>
                <a:gd name="T14" fmla="*/ 21 w 21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53">
                  <a:moveTo>
                    <a:pt x="0" y="51"/>
                  </a:moveTo>
                  <a:lnTo>
                    <a:pt x="20" y="52"/>
                  </a:lnTo>
                  <a:lnTo>
                    <a:pt x="3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3" name="Freeform 32"/>
            <p:cNvSpPr>
              <a:spLocks/>
            </p:cNvSpPr>
            <p:nvPr/>
          </p:nvSpPr>
          <p:spPr bwMode="auto">
            <a:xfrm>
              <a:off x="1576" y="2836"/>
              <a:ext cx="22" cy="53"/>
            </a:xfrm>
            <a:custGeom>
              <a:avLst/>
              <a:gdLst>
                <a:gd name="T0" fmla="*/ 17 w 22"/>
                <a:gd name="T1" fmla="*/ 52 h 53"/>
                <a:gd name="T2" fmla="*/ 0 w 22"/>
                <a:gd name="T3" fmla="*/ 0 h 53"/>
                <a:gd name="T4" fmla="*/ 21 w 22"/>
                <a:gd name="T5" fmla="*/ 1 h 53"/>
                <a:gd name="T6" fmla="*/ 17 w 22"/>
                <a:gd name="T7" fmla="*/ 52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53"/>
                <a:gd name="T14" fmla="*/ 22 w 2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53">
                  <a:moveTo>
                    <a:pt x="17" y="52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7" y="5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4" name="Freeform 33"/>
            <p:cNvSpPr>
              <a:spLocks/>
            </p:cNvSpPr>
            <p:nvPr/>
          </p:nvSpPr>
          <p:spPr bwMode="auto">
            <a:xfrm>
              <a:off x="1575" y="2836"/>
              <a:ext cx="23" cy="53"/>
            </a:xfrm>
            <a:custGeom>
              <a:avLst/>
              <a:gdLst>
                <a:gd name="T0" fmla="*/ 0 w 23"/>
                <a:gd name="T1" fmla="*/ 51 h 53"/>
                <a:gd name="T2" fmla="*/ 18 w 23"/>
                <a:gd name="T3" fmla="*/ 52 h 53"/>
                <a:gd name="T4" fmla="*/ 22 w 23"/>
                <a:gd name="T5" fmla="*/ 1 h 53"/>
                <a:gd name="T6" fmla="*/ 2 w 23"/>
                <a:gd name="T7" fmla="*/ 0 h 53"/>
                <a:gd name="T8" fmla="*/ 0 w 23"/>
                <a:gd name="T9" fmla="*/ 51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3"/>
                <a:gd name="T17" fmla="*/ 23 w 2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3">
                  <a:moveTo>
                    <a:pt x="0" y="51"/>
                  </a:moveTo>
                  <a:lnTo>
                    <a:pt x="18" y="52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5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5" name="Freeform 34"/>
            <p:cNvSpPr>
              <a:spLocks/>
            </p:cNvSpPr>
            <p:nvPr/>
          </p:nvSpPr>
          <p:spPr bwMode="auto">
            <a:xfrm>
              <a:off x="1576" y="2788"/>
              <a:ext cx="22" cy="49"/>
            </a:xfrm>
            <a:custGeom>
              <a:avLst/>
              <a:gdLst>
                <a:gd name="T0" fmla="*/ 0 w 22"/>
                <a:gd name="T1" fmla="*/ 46 h 49"/>
                <a:gd name="T2" fmla="*/ 21 w 22"/>
                <a:gd name="T3" fmla="*/ 48 h 49"/>
                <a:gd name="T4" fmla="*/ 4 w 22"/>
                <a:gd name="T5" fmla="*/ 0 h 49"/>
                <a:gd name="T6" fmla="*/ 0 w 22"/>
                <a:gd name="T7" fmla="*/ 46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9"/>
                <a:gd name="T14" fmla="*/ 22 w 2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9">
                  <a:moveTo>
                    <a:pt x="0" y="46"/>
                  </a:moveTo>
                  <a:lnTo>
                    <a:pt x="21" y="48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6" name="Freeform 35"/>
            <p:cNvSpPr>
              <a:spLocks/>
            </p:cNvSpPr>
            <p:nvPr/>
          </p:nvSpPr>
          <p:spPr bwMode="auto">
            <a:xfrm>
              <a:off x="1582" y="2788"/>
              <a:ext cx="20" cy="49"/>
            </a:xfrm>
            <a:custGeom>
              <a:avLst/>
              <a:gdLst>
                <a:gd name="T0" fmla="*/ 16 w 20"/>
                <a:gd name="T1" fmla="*/ 48 h 49"/>
                <a:gd name="T2" fmla="*/ 0 w 20"/>
                <a:gd name="T3" fmla="*/ 0 h 49"/>
                <a:gd name="T4" fmla="*/ 19 w 20"/>
                <a:gd name="T5" fmla="*/ 1 h 49"/>
                <a:gd name="T6" fmla="*/ 16 w 20"/>
                <a:gd name="T7" fmla="*/ 4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9"/>
                <a:gd name="T14" fmla="*/ 20 w 2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9">
                  <a:moveTo>
                    <a:pt x="16" y="48"/>
                  </a:moveTo>
                  <a:lnTo>
                    <a:pt x="0" y="0"/>
                  </a:lnTo>
                  <a:lnTo>
                    <a:pt x="19" y="1"/>
                  </a:lnTo>
                  <a:lnTo>
                    <a:pt x="16" y="4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7" name="Freeform 36"/>
            <p:cNvSpPr>
              <a:spLocks/>
            </p:cNvSpPr>
            <p:nvPr/>
          </p:nvSpPr>
          <p:spPr bwMode="auto">
            <a:xfrm>
              <a:off x="1576" y="2788"/>
              <a:ext cx="26" cy="49"/>
            </a:xfrm>
            <a:custGeom>
              <a:avLst/>
              <a:gdLst>
                <a:gd name="T0" fmla="*/ 0 w 26"/>
                <a:gd name="T1" fmla="*/ 46 h 49"/>
                <a:gd name="T2" fmla="*/ 21 w 26"/>
                <a:gd name="T3" fmla="*/ 48 h 49"/>
                <a:gd name="T4" fmla="*/ 25 w 26"/>
                <a:gd name="T5" fmla="*/ 1 h 49"/>
                <a:gd name="T6" fmla="*/ 4 w 26"/>
                <a:gd name="T7" fmla="*/ 0 h 49"/>
                <a:gd name="T8" fmla="*/ 0 w 26"/>
                <a:gd name="T9" fmla="*/ 46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9"/>
                <a:gd name="T17" fmla="*/ 26 w 2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9">
                  <a:moveTo>
                    <a:pt x="0" y="46"/>
                  </a:moveTo>
                  <a:lnTo>
                    <a:pt x="21" y="48"/>
                  </a:lnTo>
                  <a:lnTo>
                    <a:pt x="25" y="1"/>
                  </a:lnTo>
                  <a:lnTo>
                    <a:pt x="4" y="0"/>
                  </a:lnTo>
                  <a:lnTo>
                    <a:pt x="0" y="4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8" name="Freeform 37"/>
            <p:cNvSpPr>
              <a:spLocks/>
            </p:cNvSpPr>
            <p:nvPr/>
          </p:nvSpPr>
          <p:spPr bwMode="auto">
            <a:xfrm>
              <a:off x="1582" y="2745"/>
              <a:ext cx="20" cy="46"/>
            </a:xfrm>
            <a:custGeom>
              <a:avLst/>
              <a:gdLst>
                <a:gd name="T0" fmla="*/ 0 w 20"/>
                <a:gd name="T1" fmla="*/ 43 h 46"/>
                <a:gd name="T2" fmla="*/ 19 w 20"/>
                <a:gd name="T3" fmla="*/ 45 h 46"/>
                <a:gd name="T4" fmla="*/ 2 w 20"/>
                <a:gd name="T5" fmla="*/ 0 h 46"/>
                <a:gd name="T6" fmla="*/ 0 w 20"/>
                <a:gd name="T7" fmla="*/ 43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46"/>
                <a:gd name="T14" fmla="*/ 20 w 20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46">
                  <a:moveTo>
                    <a:pt x="0" y="43"/>
                  </a:moveTo>
                  <a:lnTo>
                    <a:pt x="19" y="45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59" name="Freeform 38"/>
            <p:cNvSpPr>
              <a:spLocks/>
            </p:cNvSpPr>
            <p:nvPr/>
          </p:nvSpPr>
          <p:spPr bwMode="auto">
            <a:xfrm>
              <a:off x="1584" y="2745"/>
              <a:ext cx="21" cy="46"/>
            </a:xfrm>
            <a:custGeom>
              <a:avLst/>
              <a:gdLst>
                <a:gd name="T0" fmla="*/ 16 w 21"/>
                <a:gd name="T1" fmla="*/ 45 h 46"/>
                <a:gd name="T2" fmla="*/ 0 w 21"/>
                <a:gd name="T3" fmla="*/ 0 h 46"/>
                <a:gd name="T4" fmla="*/ 20 w 21"/>
                <a:gd name="T5" fmla="*/ 1 h 46"/>
                <a:gd name="T6" fmla="*/ 16 w 21"/>
                <a:gd name="T7" fmla="*/ 45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6"/>
                <a:gd name="T14" fmla="*/ 21 w 21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6">
                  <a:moveTo>
                    <a:pt x="16" y="45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6" y="4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0" name="Freeform 39"/>
            <p:cNvSpPr>
              <a:spLocks/>
            </p:cNvSpPr>
            <p:nvPr/>
          </p:nvSpPr>
          <p:spPr bwMode="auto">
            <a:xfrm>
              <a:off x="1582" y="2745"/>
              <a:ext cx="23" cy="46"/>
            </a:xfrm>
            <a:custGeom>
              <a:avLst/>
              <a:gdLst>
                <a:gd name="T0" fmla="*/ 0 w 23"/>
                <a:gd name="T1" fmla="*/ 43 h 46"/>
                <a:gd name="T2" fmla="*/ 18 w 23"/>
                <a:gd name="T3" fmla="*/ 45 h 46"/>
                <a:gd name="T4" fmla="*/ 22 w 23"/>
                <a:gd name="T5" fmla="*/ 1 h 46"/>
                <a:gd name="T6" fmla="*/ 2 w 23"/>
                <a:gd name="T7" fmla="*/ 0 h 46"/>
                <a:gd name="T8" fmla="*/ 0 w 23"/>
                <a:gd name="T9" fmla="*/ 43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6"/>
                <a:gd name="T17" fmla="*/ 23 w 2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6">
                  <a:moveTo>
                    <a:pt x="0" y="43"/>
                  </a:moveTo>
                  <a:lnTo>
                    <a:pt x="18" y="45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4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1" name="Freeform 40"/>
            <p:cNvSpPr>
              <a:spLocks/>
            </p:cNvSpPr>
            <p:nvPr/>
          </p:nvSpPr>
          <p:spPr bwMode="auto">
            <a:xfrm>
              <a:off x="1584" y="2708"/>
              <a:ext cx="21" cy="41"/>
            </a:xfrm>
            <a:custGeom>
              <a:avLst/>
              <a:gdLst>
                <a:gd name="T0" fmla="*/ 0 w 21"/>
                <a:gd name="T1" fmla="*/ 38 h 41"/>
                <a:gd name="T2" fmla="*/ 20 w 21"/>
                <a:gd name="T3" fmla="*/ 40 h 41"/>
                <a:gd name="T4" fmla="*/ 2 w 21"/>
                <a:gd name="T5" fmla="*/ 0 h 41"/>
                <a:gd name="T6" fmla="*/ 0 w 21"/>
                <a:gd name="T7" fmla="*/ 38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1"/>
                <a:gd name="T14" fmla="*/ 21 w 2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1">
                  <a:moveTo>
                    <a:pt x="0" y="38"/>
                  </a:moveTo>
                  <a:lnTo>
                    <a:pt x="20" y="40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2" name="Freeform 41"/>
            <p:cNvSpPr>
              <a:spLocks/>
            </p:cNvSpPr>
            <p:nvPr/>
          </p:nvSpPr>
          <p:spPr bwMode="auto">
            <a:xfrm>
              <a:off x="1586" y="2708"/>
              <a:ext cx="22" cy="41"/>
            </a:xfrm>
            <a:custGeom>
              <a:avLst/>
              <a:gdLst>
                <a:gd name="T0" fmla="*/ 18 w 22"/>
                <a:gd name="T1" fmla="*/ 40 h 41"/>
                <a:gd name="T2" fmla="*/ 0 w 22"/>
                <a:gd name="T3" fmla="*/ 0 h 41"/>
                <a:gd name="T4" fmla="*/ 21 w 22"/>
                <a:gd name="T5" fmla="*/ 1 h 41"/>
                <a:gd name="T6" fmla="*/ 18 w 22"/>
                <a:gd name="T7" fmla="*/ 4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1"/>
                <a:gd name="T14" fmla="*/ 22 w 2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1">
                  <a:moveTo>
                    <a:pt x="18" y="4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4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3" name="Freeform 42"/>
            <p:cNvSpPr>
              <a:spLocks/>
            </p:cNvSpPr>
            <p:nvPr/>
          </p:nvSpPr>
          <p:spPr bwMode="auto">
            <a:xfrm>
              <a:off x="1584" y="2708"/>
              <a:ext cx="24" cy="41"/>
            </a:xfrm>
            <a:custGeom>
              <a:avLst/>
              <a:gdLst>
                <a:gd name="T0" fmla="*/ 0 w 24"/>
                <a:gd name="T1" fmla="*/ 38 h 41"/>
                <a:gd name="T2" fmla="*/ 20 w 24"/>
                <a:gd name="T3" fmla="*/ 40 h 41"/>
                <a:gd name="T4" fmla="*/ 23 w 24"/>
                <a:gd name="T5" fmla="*/ 1 h 41"/>
                <a:gd name="T6" fmla="*/ 2 w 24"/>
                <a:gd name="T7" fmla="*/ 0 h 41"/>
                <a:gd name="T8" fmla="*/ 0 w 24"/>
                <a:gd name="T9" fmla="*/ 38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1"/>
                <a:gd name="T17" fmla="*/ 24 w 24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1">
                  <a:moveTo>
                    <a:pt x="0" y="38"/>
                  </a:moveTo>
                  <a:lnTo>
                    <a:pt x="20" y="4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3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4" name="Freeform 43"/>
            <p:cNvSpPr>
              <a:spLocks/>
            </p:cNvSpPr>
            <p:nvPr/>
          </p:nvSpPr>
          <p:spPr bwMode="auto">
            <a:xfrm>
              <a:off x="1586" y="2672"/>
              <a:ext cx="22" cy="37"/>
            </a:xfrm>
            <a:custGeom>
              <a:avLst/>
              <a:gdLst>
                <a:gd name="T0" fmla="*/ 0 w 22"/>
                <a:gd name="T1" fmla="*/ 34 h 37"/>
                <a:gd name="T2" fmla="*/ 21 w 22"/>
                <a:gd name="T3" fmla="*/ 36 h 37"/>
                <a:gd name="T4" fmla="*/ 3 w 22"/>
                <a:gd name="T5" fmla="*/ 0 h 37"/>
                <a:gd name="T6" fmla="*/ 0 w 22"/>
                <a:gd name="T7" fmla="*/ 34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7"/>
                <a:gd name="T14" fmla="*/ 22 w 22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7">
                  <a:moveTo>
                    <a:pt x="0" y="34"/>
                  </a:moveTo>
                  <a:lnTo>
                    <a:pt x="21" y="36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5" name="Freeform 44"/>
            <p:cNvSpPr>
              <a:spLocks/>
            </p:cNvSpPr>
            <p:nvPr/>
          </p:nvSpPr>
          <p:spPr bwMode="auto">
            <a:xfrm>
              <a:off x="1590" y="2672"/>
              <a:ext cx="21" cy="37"/>
            </a:xfrm>
            <a:custGeom>
              <a:avLst/>
              <a:gdLst>
                <a:gd name="T0" fmla="*/ 17 w 21"/>
                <a:gd name="T1" fmla="*/ 36 h 37"/>
                <a:gd name="T2" fmla="*/ 0 w 21"/>
                <a:gd name="T3" fmla="*/ 0 h 37"/>
                <a:gd name="T4" fmla="*/ 20 w 21"/>
                <a:gd name="T5" fmla="*/ 1 h 37"/>
                <a:gd name="T6" fmla="*/ 17 w 21"/>
                <a:gd name="T7" fmla="*/ 36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7"/>
                <a:gd name="T14" fmla="*/ 21 w 21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7">
                  <a:moveTo>
                    <a:pt x="17" y="3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3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6" name="Freeform 45"/>
            <p:cNvSpPr>
              <a:spLocks/>
            </p:cNvSpPr>
            <p:nvPr/>
          </p:nvSpPr>
          <p:spPr bwMode="auto">
            <a:xfrm>
              <a:off x="1586" y="2672"/>
              <a:ext cx="25" cy="37"/>
            </a:xfrm>
            <a:custGeom>
              <a:avLst/>
              <a:gdLst>
                <a:gd name="T0" fmla="*/ 0 w 25"/>
                <a:gd name="T1" fmla="*/ 34 h 37"/>
                <a:gd name="T2" fmla="*/ 21 w 25"/>
                <a:gd name="T3" fmla="*/ 36 h 37"/>
                <a:gd name="T4" fmla="*/ 24 w 25"/>
                <a:gd name="T5" fmla="*/ 1 h 37"/>
                <a:gd name="T6" fmla="*/ 3 w 25"/>
                <a:gd name="T7" fmla="*/ 0 h 37"/>
                <a:gd name="T8" fmla="*/ 0 w 25"/>
                <a:gd name="T9" fmla="*/ 34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7"/>
                <a:gd name="T17" fmla="*/ 25 w 25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7">
                  <a:moveTo>
                    <a:pt x="0" y="34"/>
                  </a:moveTo>
                  <a:lnTo>
                    <a:pt x="21" y="3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3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7" name="Freeform 46"/>
            <p:cNvSpPr>
              <a:spLocks/>
            </p:cNvSpPr>
            <p:nvPr/>
          </p:nvSpPr>
          <p:spPr bwMode="auto">
            <a:xfrm>
              <a:off x="1590" y="2640"/>
              <a:ext cx="21" cy="33"/>
            </a:xfrm>
            <a:custGeom>
              <a:avLst/>
              <a:gdLst>
                <a:gd name="T0" fmla="*/ 0 w 21"/>
                <a:gd name="T1" fmla="*/ 30 h 33"/>
                <a:gd name="T2" fmla="*/ 20 w 21"/>
                <a:gd name="T3" fmla="*/ 32 h 33"/>
                <a:gd name="T4" fmla="*/ 2 w 21"/>
                <a:gd name="T5" fmla="*/ 0 h 33"/>
                <a:gd name="T6" fmla="*/ 0 w 21"/>
                <a:gd name="T7" fmla="*/ 3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3"/>
                <a:gd name="T14" fmla="*/ 21 w 21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3">
                  <a:moveTo>
                    <a:pt x="0" y="30"/>
                  </a:moveTo>
                  <a:lnTo>
                    <a:pt x="20" y="32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8" name="Freeform 47"/>
            <p:cNvSpPr>
              <a:spLocks/>
            </p:cNvSpPr>
            <p:nvPr/>
          </p:nvSpPr>
          <p:spPr bwMode="auto">
            <a:xfrm>
              <a:off x="1593" y="2640"/>
              <a:ext cx="19" cy="33"/>
            </a:xfrm>
            <a:custGeom>
              <a:avLst/>
              <a:gdLst>
                <a:gd name="T0" fmla="*/ 16 w 19"/>
                <a:gd name="T1" fmla="*/ 32 h 33"/>
                <a:gd name="T2" fmla="*/ 0 w 19"/>
                <a:gd name="T3" fmla="*/ 0 h 33"/>
                <a:gd name="T4" fmla="*/ 18 w 19"/>
                <a:gd name="T5" fmla="*/ 0 h 33"/>
                <a:gd name="T6" fmla="*/ 16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6" y="32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6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69" name="Freeform 48"/>
            <p:cNvSpPr>
              <a:spLocks/>
            </p:cNvSpPr>
            <p:nvPr/>
          </p:nvSpPr>
          <p:spPr bwMode="auto">
            <a:xfrm>
              <a:off x="1590" y="2640"/>
              <a:ext cx="22" cy="33"/>
            </a:xfrm>
            <a:custGeom>
              <a:avLst/>
              <a:gdLst>
                <a:gd name="T0" fmla="*/ 0 w 22"/>
                <a:gd name="T1" fmla="*/ 30 h 33"/>
                <a:gd name="T2" fmla="*/ 19 w 22"/>
                <a:gd name="T3" fmla="*/ 32 h 33"/>
                <a:gd name="T4" fmla="*/ 21 w 22"/>
                <a:gd name="T5" fmla="*/ 0 h 33"/>
                <a:gd name="T6" fmla="*/ 2 w 22"/>
                <a:gd name="T7" fmla="*/ 0 h 33"/>
                <a:gd name="T8" fmla="*/ 0 w 22"/>
                <a:gd name="T9" fmla="*/ 3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0"/>
                  </a:moveTo>
                  <a:lnTo>
                    <a:pt x="19" y="32"/>
                  </a:lnTo>
                  <a:lnTo>
                    <a:pt x="21" y="0"/>
                  </a:lnTo>
                  <a:lnTo>
                    <a:pt x="2" y="0"/>
                  </a:lnTo>
                  <a:lnTo>
                    <a:pt x="0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0" name="Freeform 49"/>
            <p:cNvSpPr>
              <a:spLocks/>
            </p:cNvSpPr>
            <p:nvPr/>
          </p:nvSpPr>
          <p:spPr bwMode="auto">
            <a:xfrm>
              <a:off x="1593" y="2608"/>
              <a:ext cx="19" cy="33"/>
            </a:xfrm>
            <a:custGeom>
              <a:avLst/>
              <a:gdLst>
                <a:gd name="T0" fmla="*/ 0 w 19"/>
                <a:gd name="T1" fmla="*/ 31 h 33"/>
                <a:gd name="T2" fmla="*/ 18 w 19"/>
                <a:gd name="T3" fmla="*/ 32 h 33"/>
                <a:gd name="T4" fmla="*/ 1 w 19"/>
                <a:gd name="T5" fmla="*/ 0 h 33"/>
                <a:gd name="T6" fmla="*/ 0 w 19"/>
                <a:gd name="T7" fmla="*/ 31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0" y="31"/>
                  </a:moveTo>
                  <a:lnTo>
                    <a:pt x="18" y="32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1" name="Freeform 50"/>
            <p:cNvSpPr>
              <a:spLocks/>
            </p:cNvSpPr>
            <p:nvPr/>
          </p:nvSpPr>
          <p:spPr bwMode="auto">
            <a:xfrm>
              <a:off x="1596" y="2608"/>
              <a:ext cx="19" cy="33"/>
            </a:xfrm>
            <a:custGeom>
              <a:avLst/>
              <a:gdLst>
                <a:gd name="T0" fmla="*/ 15 w 19"/>
                <a:gd name="T1" fmla="*/ 32 h 33"/>
                <a:gd name="T2" fmla="*/ 0 w 19"/>
                <a:gd name="T3" fmla="*/ 0 h 33"/>
                <a:gd name="T4" fmla="*/ 18 w 19"/>
                <a:gd name="T5" fmla="*/ 1 h 33"/>
                <a:gd name="T6" fmla="*/ 15 w 19"/>
                <a:gd name="T7" fmla="*/ 32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3"/>
                <a:gd name="T14" fmla="*/ 19 w 19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3">
                  <a:moveTo>
                    <a:pt x="15" y="32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3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2" name="Freeform 51"/>
            <p:cNvSpPr>
              <a:spLocks/>
            </p:cNvSpPr>
            <p:nvPr/>
          </p:nvSpPr>
          <p:spPr bwMode="auto">
            <a:xfrm>
              <a:off x="1593" y="2608"/>
              <a:ext cx="22" cy="33"/>
            </a:xfrm>
            <a:custGeom>
              <a:avLst/>
              <a:gdLst>
                <a:gd name="T0" fmla="*/ 0 w 22"/>
                <a:gd name="T1" fmla="*/ 31 h 33"/>
                <a:gd name="T2" fmla="*/ 18 w 22"/>
                <a:gd name="T3" fmla="*/ 32 h 33"/>
                <a:gd name="T4" fmla="*/ 21 w 22"/>
                <a:gd name="T5" fmla="*/ 1 h 33"/>
                <a:gd name="T6" fmla="*/ 1 w 22"/>
                <a:gd name="T7" fmla="*/ 0 h 33"/>
                <a:gd name="T8" fmla="*/ 0 w 22"/>
                <a:gd name="T9" fmla="*/ 31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3"/>
                <a:gd name="T17" fmla="*/ 22 w 2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3">
                  <a:moveTo>
                    <a:pt x="0" y="31"/>
                  </a:moveTo>
                  <a:lnTo>
                    <a:pt x="18" y="32"/>
                  </a:lnTo>
                  <a:lnTo>
                    <a:pt x="21" y="1"/>
                  </a:lnTo>
                  <a:lnTo>
                    <a:pt x="1" y="0"/>
                  </a:lnTo>
                  <a:lnTo>
                    <a:pt x="0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3" name="Freeform 52"/>
            <p:cNvSpPr>
              <a:spLocks/>
            </p:cNvSpPr>
            <p:nvPr/>
          </p:nvSpPr>
          <p:spPr bwMode="auto">
            <a:xfrm>
              <a:off x="1596" y="2579"/>
              <a:ext cx="19" cy="32"/>
            </a:xfrm>
            <a:custGeom>
              <a:avLst/>
              <a:gdLst>
                <a:gd name="T0" fmla="*/ 0 w 19"/>
                <a:gd name="T1" fmla="*/ 29 h 32"/>
                <a:gd name="T2" fmla="*/ 18 w 19"/>
                <a:gd name="T3" fmla="*/ 31 h 32"/>
                <a:gd name="T4" fmla="*/ 2 w 19"/>
                <a:gd name="T5" fmla="*/ 0 h 32"/>
                <a:gd name="T6" fmla="*/ 0 w 19"/>
                <a:gd name="T7" fmla="*/ 2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2"/>
                <a:gd name="T14" fmla="*/ 19 w 19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2">
                  <a:moveTo>
                    <a:pt x="0" y="29"/>
                  </a:moveTo>
                  <a:lnTo>
                    <a:pt x="18" y="3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4" name="Freeform 53"/>
            <p:cNvSpPr>
              <a:spLocks/>
            </p:cNvSpPr>
            <p:nvPr/>
          </p:nvSpPr>
          <p:spPr bwMode="auto">
            <a:xfrm>
              <a:off x="1597" y="2579"/>
              <a:ext cx="23" cy="32"/>
            </a:xfrm>
            <a:custGeom>
              <a:avLst/>
              <a:gdLst>
                <a:gd name="T0" fmla="*/ 18 w 23"/>
                <a:gd name="T1" fmla="*/ 31 h 32"/>
                <a:gd name="T2" fmla="*/ 0 w 23"/>
                <a:gd name="T3" fmla="*/ 0 h 32"/>
                <a:gd name="T4" fmla="*/ 22 w 23"/>
                <a:gd name="T5" fmla="*/ 1 h 32"/>
                <a:gd name="T6" fmla="*/ 18 w 23"/>
                <a:gd name="T7" fmla="*/ 3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2"/>
                <a:gd name="T14" fmla="*/ 23 w 23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2">
                  <a:moveTo>
                    <a:pt x="18" y="31"/>
                  </a:moveTo>
                  <a:lnTo>
                    <a:pt x="0" y="0"/>
                  </a:lnTo>
                  <a:lnTo>
                    <a:pt x="22" y="1"/>
                  </a:lnTo>
                  <a:lnTo>
                    <a:pt x="18" y="3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5" name="Freeform 54"/>
            <p:cNvSpPr>
              <a:spLocks/>
            </p:cNvSpPr>
            <p:nvPr/>
          </p:nvSpPr>
          <p:spPr bwMode="auto">
            <a:xfrm>
              <a:off x="1596" y="2579"/>
              <a:ext cx="24" cy="32"/>
            </a:xfrm>
            <a:custGeom>
              <a:avLst/>
              <a:gdLst>
                <a:gd name="T0" fmla="*/ 0 w 24"/>
                <a:gd name="T1" fmla="*/ 29 h 32"/>
                <a:gd name="T2" fmla="*/ 20 w 24"/>
                <a:gd name="T3" fmla="*/ 31 h 32"/>
                <a:gd name="T4" fmla="*/ 23 w 24"/>
                <a:gd name="T5" fmla="*/ 1 h 32"/>
                <a:gd name="T6" fmla="*/ 2 w 24"/>
                <a:gd name="T7" fmla="*/ 0 h 32"/>
                <a:gd name="T8" fmla="*/ 0 w 24"/>
                <a:gd name="T9" fmla="*/ 2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2"/>
                <a:gd name="T17" fmla="*/ 24 w 2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2">
                  <a:moveTo>
                    <a:pt x="0" y="29"/>
                  </a:moveTo>
                  <a:lnTo>
                    <a:pt x="20" y="31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6" name="Freeform 55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2 w 23"/>
                <a:gd name="T3" fmla="*/ 30 h 31"/>
                <a:gd name="T4" fmla="*/ 3 w 23"/>
                <a:gd name="T5" fmla="*/ 0 h 31"/>
                <a:gd name="T6" fmla="*/ 0 w 23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1"/>
                <a:gd name="T14" fmla="*/ 23 w 23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1">
                  <a:moveTo>
                    <a:pt x="0" y="28"/>
                  </a:moveTo>
                  <a:lnTo>
                    <a:pt x="22" y="30"/>
                  </a:lnTo>
                  <a:lnTo>
                    <a:pt x="3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7" name="Freeform 56"/>
            <p:cNvSpPr>
              <a:spLocks/>
            </p:cNvSpPr>
            <p:nvPr/>
          </p:nvSpPr>
          <p:spPr bwMode="auto">
            <a:xfrm>
              <a:off x="1601" y="2551"/>
              <a:ext cx="19" cy="31"/>
            </a:xfrm>
            <a:custGeom>
              <a:avLst/>
              <a:gdLst>
                <a:gd name="T0" fmla="*/ 16 w 19"/>
                <a:gd name="T1" fmla="*/ 30 h 31"/>
                <a:gd name="T2" fmla="*/ 0 w 19"/>
                <a:gd name="T3" fmla="*/ 0 h 31"/>
                <a:gd name="T4" fmla="*/ 18 w 19"/>
                <a:gd name="T5" fmla="*/ 1 h 31"/>
                <a:gd name="T6" fmla="*/ 16 w 19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16" y="30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8" name="Freeform 57"/>
            <p:cNvSpPr>
              <a:spLocks/>
            </p:cNvSpPr>
            <p:nvPr/>
          </p:nvSpPr>
          <p:spPr bwMode="auto">
            <a:xfrm>
              <a:off x="1597" y="2551"/>
              <a:ext cx="23" cy="31"/>
            </a:xfrm>
            <a:custGeom>
              <a:avLst/>
              <a:gdLst>
                <a:gd name="T0" fmla="*/ 0 w 23"/>
                <a:gd name="T1" fmla="*/ 28 h 31"/>
                <a:gd name="T2" fmla="*/ 20 w 23"/>
                <a:gd name="T3" fmla="*/ 30 h 31"/>
                <a:gd name="T4" fmla="*/ 22 w 23"/>
                <a:gd name="T5" fmla="*/ 1 h 31"/>
                <a:gd name="T6" fmla="*/ 2 w 23"/>
                <a:gd name="T7" fmla="*/ 0 h 31"/>
                <a:gd name="T8" fmla="*/ 0 w 23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1"/>
                <a:gd name="T17" fmla="*/ 23 w 2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1">
                  <a:moveTo>
                    <a:pt x="0" y="28"/>
                  </a:moveTo>
                  <a:lnTo>
                    <a:pt x="20" y="30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79" name="Freeform 58"/>
            <p:cNvSpPr>
              <a:spLocks/>
            </p:cNvSpPr>
            <p:nvPr/>
          </p:nvSpPr>
          <p:spPr bwMode="auto">
            <a:xfrm>
              <a:off x="1601" y="2525"/>
              <a:ext cx="19" cy="30"/>
            </a:xfrm>
            <a:custGeom>
              <a:avLst/>
              <a:gdLst>
                <a:gd name="T0" fmla="*/ 0 w 19"/>
                <a:gd name="T1" fmla="*/ 27 h 30"/>
                <a:gd name="T2" fmla="*/ 18 w 19"/>
                <a:gd name="T3" fmla="*/ 29 h 30"/>
                <a:gd name="T4" fmla="*/ 1 w 19"/>
                <a:gd name="T5" fmla="*/ 0 h 30"/>
                <a:gd name="T6" fmla="*/ 0 w 19"/>
                <a:gd name="T7" fmla="*/ 2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0"/>
                <a:gd name="T14" fmla="*/ 19 w 1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0">
                  <a:moveTo>
                    <a:pt x="0" y="27"/>
                  </a:moveTo>
                  <a:lnTo>
                    <a:pt x="18" y="29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0" name="Freeform 59"/>
            <p:cNvSpPr>
              <a:spLocks/>
            </p:cNvSpPr>
            <p:nvPr/>
          </p:nvSpPr>
          <p:spPr bwMode="auto">
            <a:xfrm>
              <a:off x="1603" y="2525"/>
              <a:ext cx="21" cy="30"/>
            </a:xfrm>
            <a:custGeom>
              <a:avLst/>
              <a:gdLst>
                <a:gd name="T0" fmla="*/ 17 w 21"/>
                <a:gd name="T1" fmla="*/ 29 h 30"/>
                <a:gd name="T2" fmla="*/ 0 w 21"/>
                <a:gd name="T3" fmla="*/ 0 h 30"/>
                <a:gd name="T4" fmla="*/ 20 w 21"/>
                <a:gd name="T5" fmla="*/ 0 h 30"/>
                <a:gd name="T6" fmla="*/ 17 w 21"/>
                <a:gd name="T7" fmla="*/ 29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30"/>
                <a:gd name="T14" fmla="*/ 21 w 2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30">
                  <a:moveTo>
                    <a:pt x="17" y="29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17" y="2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1" name="Freeform 60"/>
            <p:cNvSpPr>
              <a:spLocks/>
            </p:cNvSpPr>
            <p:nvPr/>
          </p:nvSpPr>
          <p:spPr bwMode="auto">
            <a:xfrm>
              <a:off x="1601" y="2525"/>
              <a:ext cx="23" cy="30"/>
            </a:xfrm>
            <a:custGeom>
              <a:avLst/>
              <a:gdLst>
                <a:gd name="T0" fmla="*/ 0 w 23"/>
                <a:gd name="T1" fmla="*/ 27 h 30"/>
                <a:gd name="T2" fmla="*/ 19 w 23"/>
                <a:gd name="T3" fmla="*/ 29 h 30"/>
                <a:gd name="T4" fmla="*/ 22 w 23"/>
                <a:gd name="T5" fmla="*/ 0 h 30"/>
                <a:gd name="T6" fmla="*/ 1 w 23"/>
                <a:gd name="T7" fmla="*/ 0 h 30"/>
                <a:gd name="T8" fmla="*/ 0 w 23"/>
                <a:gd name="T9" fmla="*/ 27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0"/>
                <a:gd name="T17" fmla="*/ 23 w 2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0">
                  <a:moveTo>
                    <a:pt x="0" y="27"/>
                  </a:moveTo>
                  <a:lnTo>
                    <a:pt x="19" y="29"/>
                  </a:lnTo>
                  <a:lnTo>
                    <a:pt x="22" y="0"/>
                  </a:lnTo>
                  <a:lnTo>
                    <a:pt x="1" y="0"/>
                  </a:lnTo>
                  <a:lnTo>
                    <a:pt x="0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2" name="Freeform 61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20 w 21"/>
                <a:gd name="T3" fmla="*/ 27 h 28"/>
                <a:gd name="T4" fmla="*/ 2 w 21"/>
                <a:gd name="T5" fmla="*/ 0 h 28"/>
                <a:gd name="T6" fmla="*/ 0 w 21"/>
                <a:gd name="T7" fmla="*/ 26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8"/>
                <a:gd name="T14" fmla="*/ 21 w 21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8">
                  <a:moveTo>
                    <a:pt x="0" y="26"/>
                  </a:moveTo>
                  <a:lnTo>
                    <a:pt x="20" y="27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3" name="Freeform 62"/>
            <p:cNvSpPr>
              <a:spLocks/>
            </p:cNvSpPr>
            <p:nvPr/>
          </p:nvSpPr>
          <p:spPr bwMode="auto">
            <a:xfrm>
              <a:off x="1605" y="2498"/>
              <a:ext cx="19" cy="28"/>
            </a:xfrm>
            <a:custGeom>
              <a:avLst/>
              <a:gdLst>
                <a:gd name="T0" fmla="*/ 16 w 19"/>
                <a:gd name="T1" fmla="*/ 27 h 28"/>
                <a:gd name="T2" fmla="*/ 0 w 19"/>
                <a:gd name="T3" fmla="*/ 0 h 28"/>
                <a:gd name="T4" fmla="*/ 18 w 19"/>
                <a:gd name="T5" fmla="*/ 1 h 28"/>
                <a:gd name="T6" fmla="*/ 16 w 19"/>
                <a:gd name="T7" fmla="*/ 2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8"/>
                <a:gd name="T14" fmla="*/ 19 w 1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8">
                  <a:moveTo>
                    <a:pt x="16" y="27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6" y="2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4" name="Freeform 63"/>
            <p:cNvSpPr>
              <a:spLocks/>
            </p:cNvSpPr>
            <p:nvPr/>
          </p:nvSpPr>
          <p:spPr bwMode="auto">
            <a:xfrm>
              <a:off x="1603" y="2498"/>
              <a:ext cx="21" cy="28"/>
            </a:xfrm>
            <a:custGeom>
              <a:avLst/>
              <a:gdLst>
                <a:gd name="T0" fmla="*/ 0 w 21"/>
                <a:gd name="T1" fmla="*/ 26 h 28"/>
                <a:gd name="T2" fmla="*/ 18 w 21"/>
                <a:gd name="T3" fmla="*/ 27 h 28"/>
                <a:gd name="T4" fmla="*/ 20 w 21"/>
                <a:gd name="T5" fmla="*/ 1 h 28"/>
                <a:gd name="T6" fmla="*/ 2 w 21"/>
                <a:gd name="T7" fmla="*/ 0 h 28"/>
                <a:gd name="T8" fmla="*/ 0 w 21"/>
                <a:gd name="T9" fmla="*/ 2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8"/>
                <a:gd name="T17" fmla="*/ 21 w 2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8">
                  <a:moveTo>
                    <a:pt x="0" y="26"/>
                  </a:moveTo>
                  <a:lnTo>
                    <a:pt x="18" y="27"/>
                  </a:lnTo>
                  <a:lnTo>
                    <a:pt x="20" y="1"/>
                  </a:lnTo>
                  <a:lnTo>
                    <a:pt x="2" y="0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5" name="Freeform 64"/>
            <p:cNvSpPr>
              <a:spLocks/>
            </p:cNvSpPr>
            <p:nvPr/>
          </p:nvSpPr>
          <p:spPr bwMode="auto">
            <a:xfrm>
              <a:off x="1605" y="2471"/>
              <a:ext cx="19" cy="31"/>
            </a:xfrm>
            <a:custGeom>
              <a:avLst/>
              <a:gdLst>
                <a:gd name="T0" fmla="*/ 0 w 19"/>
                <a:gd name="T1" fmla="*/ 28 h 31"/>
                <a:gd name="T2" fmla="*/ 18 w 19"/>
                <a:gd name="T3" fmla="*/ 30 h 31"/>
                <a:gd name="T4" fmla="*/ 1 w 19"/>
                <a:gd name="T5" fmla="*/ 0 h 31"/>
                <a:gd name="T6" fmla="*/ 0 w 19"/>
                <a:gd name="T7" fmla="*/ 28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31"/>
                <a:gd name="T14" fmla="*/ 19 w 19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31">
                  <a:moveTo>
                    <a:pt x="0" y="28"/>
                  </a:moveTo>
                  <a:lnTo>
                    <a:pt x="18" y="30"/>
                  </a:lnTo>
                  <a:lnTo>
                    <a:pt x="1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6" name="Freeform 65"/>
            <p:cNvSpPr>
              <a:spLocks/>
            </p:cNvSpPr>
            <p:nvPr/>
          </p:nvSpPr>
          <p:spPr bwMode="auto">
            <a:xfrm>
              <a:off x="1607" y="2471"/>
              <a:ext cx="22" cy="31"/>
            </a:xfrm>
            <a:custGeom>
              <a:avLst/>
              <a:gdLst>
                <a:gd name="T0" fmla="*/ 18 w 22"/>
                <a:gd name="T1" fmla="*/ 30 h 31"/>
                <a:gd name="T2" fmla="*/ 0 w 22"/>
                <a:gd name="T3" fmla="*/ 0 h 31"/>
                <a:gd name="T4" fmla="*/ 21 w 22"/>
                <a:gd name="T5" fmla="*/ 1 h 31"/>
                <a:gd name="T6" fmla="*/ 18 w 22"/>
                <a:gd name="T7" fmla="*/ 3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31"/>
                <a:gd name="T14" fmla="*/ 22 w 22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31">
                  <a:moveTo>
                    <a:pt x="18" y="30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3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7" name="Freeform 66"/>
            <p:cNvSpPr>
              <a:spLocks/>
            </p:cNvSpPr>
            <p:nvPr/>
          </p:nvSpPr>
          <p:spPr bwMode="auto">
            <a:xfrm>
              <a:off x="1605" y="2471"/>
              <a:ext cx="24" cy="31"/>
            </a:xfrm>
            <a:custGeom>
              <a:avLst/>
              <a:gdLst>
                <a:gd name="T0" fmla="*/ 0 w 24"/>
                <a:gd name="T1" fmla="*/ 28 h 31"/>
                <a:gd name="T2" fmla="*/ 20 w 24"/>
                <a:gd name="T3" fmla="*/ 30 h 31"/>
                <a:gd name="T4" fmla="*/ 23 w 24"/>
                <a:gd name="T5" fmla="*/ 1 h 31"/>
                <a:gd name="T6" fmla="*/ 2 w 24"/>
                <a:gd name="T7" fmla="*/ 0 h 31"/>
                <a:gd name="T8" fmla="*/ 0 w 24"/>
                <a:gd name="T9" fmla="*/ 2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31"/>
                <a:gd name="T17" fmla="*/ 24 w 2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31">
                  <a:moveTo>
                    <a:pt x="0" y="28"/>
                  </a:moveTo>
                  <a:lnTo>
                    <a:pt x="20" y="30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8" name="Freeform 67"/>
            <p:cNvSpPr>
              <a:spLocks/>
            </p:cNvSpPr>
            <p:nvPr/>
          </p:nvSpPr>
          <p:spPr bwMode="auto">
            <a:xfrm>
              <a:off x="1607" y="2447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89" name="Freeform 68"/>
            <p:cNvSpPr>
              <a:spLocks/>
            </p:cNvSpPr>
            <p:nvPr/>
          </p:nvSpPr>
          <p:spPr bwMode="auto">
            <a:xfrm>
              <a:off x="1610" y="2447"/>
              <a:ext cx="21" cy="27"/>
            </a:xfrm>
            <a:custGeom>
              <a:avLst/>
              <a:gdLst>
                <a:gd name="T0" fmla="*/ 17 w 21"/>
                <a:gd name="T1" fmla="*/ 26 h 27"/>
                <a:gd name="T2" fmla="*/ 0 w 21"/>
                <a:gd name="T3" fmla="*/ 0 h 27"/>
                <a:gd name="T4" fmla="*/ 20 w 21"/>
                <a:gd name="T5" fmla="*/ 1 h 27"/>
                <a:gd name="T6" fmla="*/ 17 w 21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17" y="26"/>
                  </a:moveTo>
                  <a:lnTo>
                    <a:pt x="0" y="0"/>
                  </a:lnTo>
                  <a:lnTo>
                    <a:pt x="20" y="1"/>
                  </a:lnTo>
                  <a:lnTo>
                    <a:pt x="17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0" name="Freeform 69"/>
            <p:cNvSpPr>
              <a:spLocks/>
            </p:cNvSpPr>
            <p:nvPr/>
          </p:nvSpPr>
          <p:spPr bwMode="auto">
            <a:xfrm>
              <a:off x="1607" y="2447"/>
              <a:ext cx="24" cy="27"/>
            </a:xfrm>
            <a:custGeom>
              <a:avLst/>
              <a:gdLst>
                <a:gd name="T0" fmla="*/ 0 w 24"/>
                <a:gd name="T1" fmla="*/ 24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4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1" name="Freeform 70"/>
            <p:cNvSpPr>
              <a:spLocks/>
            </p:cNvSpPr>
            <p:nvPr/>
          </p:nvSpPr>
          <p:spPr bwMode="auto">
            <a:xfrm>
              <a:off x="1610" y="2421"/>
              <a:ext cx="21" cy="27"/>
            </a:xfrm>
            <a:custGeom>
              <a:avLst/>
              <a:gdLst>
                <a:gd name="T0" fmla="*/ 0 w 21"/>
                <a:gd name="T1" fmla="*/ 24 h 27"/>
                <a:gd name="T2" fmla="*/ 20 w 21"/>
                <a:gd name="T3" fmla="*/ 26 h 27"/>
                <a:gd name="T4" fmla="*/ 2 w 21"/>
                <a:gd name="T5" fmla="*/ 0 h 27"/>
                <a:gd name="T6" fmla="*/ 0 w 21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7"/>
                <a:gd name="T14" fmla="*/ 21 w 21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7">
                  <a:moveTo>
                    <a:pt x="0" y="24"/>
                  </a:moveTo>
                  <a:lnTo>
                    <a:pt x="20" y="26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2" name="Freeform 71"/>
            <p:cNvSpPr>
              <a:spLocks/>
            </p:cNvSpPr>
            <p:nvPr/>
          </p:nvSpPr>
          <p:spPr bwMode="auto">
            <a:xfrm>
              <a:off x="1613" y="2421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3" name="Freeform 72"/>
            <p:cNvSpPr>
              <a:spLocks/>
            </p:cNvSpPr>
            <p:nvPr/>
          </p:nvSpPr>
          <p:spPr bwMode="auto">
            <a:xfrm>
              <a:off x="1610" y="2421"/>
              <a:ext cx="25" cy="27"/>
            </a:xfrm>
            <a:custGeom>
              <a:avLst/>
              <a:gdLst>
                <a:gd name="T0" fmla="*/ 0 w 25"/>
                <a:gd name="T1" fmla="*/ 24 h 27"/>
                <a:gd name="T2" fmla="*/ 21 w 25"/>
                <a:gd name="T3" fmla="*/ 26 h 27"/>
                <a:gd name="T4" fmla="*/ 24 w 25"/>
                <a:gd name="T5" fmla="*/ 1 h 27"/>
                <a:gd name="T6" fmla="*/ 3 w 25"/>
                <a:gd name="T7" fmla="*/ 0 h 27"/>
                <a:gd name="T8" fmla="*/ 0 w 25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7"/>
                <a:gd name="T17" fmla="*/ 25 w 2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7">
                  <a:moveTo>
                    <a:pt x="0" y="24"/>
                  </a:moveTo>
                  <a:lnTo>
                    <a:pt x="21" y="26"/>
                  </a:lnTo>
                  <a:lnTo>
                    <a:pt x="24" y="1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4" name="Freeform 73"/>
            <p:cNvSpPr>
              <a:spLocks/>
            </p:cNvSpPr>
            <p:nvPr/>
          </p:nvSpPr>
          <p:spPr bwMode="auto">
            <a:xfrm>
              <a:off x="1613" y="2396"/>
              <a:ext cx="22" cy="27"/>
            </a:xfrm>
            <a:custGeom>
              <a:avLst/>
              <a:gdLst>
                <a:gd name="T0" fmla="*/ 0 w 22"/>
                <a:gd name="T1" fmla="*/ 23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3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5" name="Freeform 74"/>
            <p:cNvSpPr>
              <a:spLocks/>
            </p:cNvSpPr>
            <p:nvPr/>
          </p:nvSpPr>
          <p:spPr bwMode="auto">
            <a:xfrm>
              <a:off x="1615" y="2396"/>
              <a:ext cx="22" cy="27"/>
            </a:xfrm>
            <a:custGeom>
              <a:avLst/>
              <a:gdLst>
                <a:gd name="T0" fmla="*/ 18 w 22"/>
                <a:gd name="T1" fmla="*/ 26 h 27"/>
                <a:gd name="T2" fmla="*/ 0 w 22"/>
                <a:gd name="T3" fmla="*/ 0 h 27"/>
                <a:gd name="T4" fmla="*/ 21 w 22"/>
                <a:gd name="T5" fmla="*/ 1 h 27"/>
                <a:gd name="T6" fmla="*/ 18 w 22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18" y="26"/>
                  </a:moveTo>
                  <a:lnTo>
                    <a:pt x="0" y="0"/>
                  </a:lnTo>
                  <a:lnTo>
                    <a:pt x="21" y="1"/>
                  </a:lnTo>
                  <a:lnTo>
                    <a:pt x="18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6" name="Freeform 75"/>
            <p:cNvSpPr>
              <a:spLocks/>
            </p:cNvSpPr>
            <p:nvPr/>
          </p:nvSpPr>
          <p:spPr bwMode="auto">
            <a:xfrm>
              <a:off x="1613" y="2396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20 w 24"/>
                <a:gd name="T3" fmla="*/ 26 h 27"/>
                <a:gd name="T4" fmla="*/ 23 w 24"/>
                <a:gd name="T5" fmla="*/ 1 h 27"/>
                <a:gd name="T6" fmla="*/ 2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20" y="26"/>
                  </a:lnTo>
                  <a:lnTo>
                    <a:pt x="23" y="1"/>
                  </a:lnTo>
                  <a:lnTo>
                    <a:pt x="2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7" name="Freeform 76"/>
            <p:cNvSpPr>
              <a:spLocks/>
            </p:cNvSpPr>
            <p:nvPr/>
          </p:nvSpPr>
          <p:spPr bwMode="auto">
            <a:xfrm>
              <a:off x="1615" y="2372"/>
              <a:ext cx="22" cy="27"/>
            </a:xfrm>
            <a:custGeom>
              <a:avLst/>
              <a:gdLst>
                <a:gd name="T0" fmla="*/ 0 w 22"/>
                <a:gd name="T1" fmla="*/ 24 h 27"/>
                <a:gd name="T2" fmla="*/ 21 w 22"/>
                <a:gd name="T3" fmla="*/ 26 h 27"/>
                <a:gd name="T4" fmla="*/ 3 w 22"/>
                <a:gd name="T5" fmla="*/ 0 h 27"/>
                <a:gd name="T6" fmla="*/ 0 w 22"/>
                <a:gd name="T7" fmla="*/ 2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7"/>
                <a:gd name="T14" fmla="*/ 22 w 22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7">
                  <a:moveTo>
                    <a:pt x="0" y="24"/>
                  </a:moveTo>
                  <a:lnTo>
                    <a:pt x="21" y="26"/>
                  </a:lnTo>
                  <a:lnTo>
                    <a:pt x="3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8" name="Freeform 77"/>
            <p:cNvSpPr>
              <a:spLocks/>
            </p:cNvSpPr>
            <p:nvPr/>
          </p:nvSpPr>
          <p:spPr bwMode="auto">
            <a:xfrm>
              <a:off x="1619" y="2372"/>
              <a:ext cx="19" cy="27"/>
            </a:xfrm>
            <a:custGeom>
              <a:avLst/>
              <a:gdLst>
                <a:gd name="T0" fmla="*/ 15 w 19"/>
                <a:gd name="T1" fmla="*/ 26 h 27"/>
                <a:gd name="T2" fmla="*/ 0 w 19"/>
                <a:gd name="T3" fmla="*/ 0 h 27"/>
                <a:gd name="T4" fmla="*/ 18 w 19"/>
                <a:gd name="T5" fmla="*/ 1 h 27"/>
                <a:gd name="T6" fmla="*/ 15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5" y="26"/>
                  </a:moveTo>
                  <a:lnTo>
                    <a:pt x="0" y="0"/>
                  </a:lnTo>
                  <a:lnTo>
                    <a:pt x="18" y="1"/>
                  </a:lnTo>
                  <a:lnTo>
                    <a:pt x="15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699" name="Freeform 78"/>
            <p:cNvSpPr>
              <a:spLocks/>
            </p:cNvSpPr>
            <p:nvPr/>
          </p:nvSpPr>
          <p:spPr bwMode="auto">
            <a:xfrm>
              <a:off x="1615" y="2372"/>
              <a:ext cx="23" cy="27"/>
            </a:xfrm>
            <a:custGeom>
              <a:avLst/>
              <a:gdLst>
                <a:gd name="T0" fmla="*/ 0 w 23"/>
                <a:gd name="T1" fmla="*/ 24 h 27"/>
                <a:gd name="T2" fmla="*/ 19 w 23"/>
                <a:gd name="T3" fmla="*/ 26 h 27"/>
                <a:gd name="T4" fmla="*/ 22 w 23"/>
                <a:gd name="T5" fmla="*/ 1 h 27"/>
                <a:gd name="T6" fmla="*/ 2 w 23"/>
                <a:gd name="T7" fmla="*/ 0 h 27"/>
                <a:gd name="T8" fmla="*/ 0 w 23"/>
                <a:gd name="T9" fmla="*/ 24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7"/>
                <a:gd name="T17" fmla="*/ 23 w 2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7">
                  <a:moveTo>
                    <a:pt x="0" y="24"/>
                  </a:moveTo>
                  <a:lnTo>
                    <a:pt x="19" y="26"/>
                  </a:lnTo>
                  <a:lnTo>
                    <a:pt x="22" y="1"/>
                  </a:lnTo>
                  <a:lnTo>
                    <a:pt x="2" y="0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0" name="Freeform 79"/>
            <p:cNvSpPr>
              <a:spLocks/>
            </p:cNvSpPr>
            <p:nvPr/>
          </p:nvSpPr>
          <p:spPr bwMode="auto">
            <a:xfrm>
              <a:off x="1619" y="2349"/>
              <a:ext cx="19" cy="26"/>
            </a:xfrm>
            <a:custGeom>
              <a:avLst/>
              <a:gdLst>
                <a:gd name="T0" fmla="*/ 0 w 19"/>
                <a:gd name="T1" fmla="*/ 23 h 26"/>
                <a:gd name="T2" fmla="*/ 18 w 19"/>
                <a:gd name="T3" fmla="*/ 25 h 26"/>
                <a:gd name="T4" fmla="*/ 3 w 19"/>
                <a:gd name="T5" fmla="*/ 0 h 26"/>
                <a:gd name="T6" fmla="*/ 0 w 19"/>
                <a:gd name="T7" fmla="*/ 23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3"/>
                  </a:moveTo>
                  <a:lnTo>
                    <a:pt x="18" y="25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1" name="Freeform 80"/>
            <p:cNvSpPr>
              <a:spLocks/>
            </p:cNvSpPr>
            <p:nvPr/>
          </p:nvSpPr>
          <p:spPr bwMode="auto">
            <a:xfrm>
              <a:off x="1623" y="2349"/>
              <a:ext cx="20" cy="26"/>
            </a:xfrm>
            <a:custGeom>
              <a:avLst/>
              <a:gdLst>
                <a:gd name="T0" fmla="*/ 16 w 20"/>
                <a:gd name="T1" fmla="*/ 25 h 26"/>
                <a:gd name="T2" fmla="*/ 0 w 20"/>
                <a:gd name="T3" fmla="*/ 0 h 26"/>
                <a:gd name="T4" fmla="*/ 19 w 20"/>
                <a:gd name="T5" fmla="*/ 2 h 26"/>
                <a:gd name="T6" fmla="*/ 16 w 20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16" y="25"/>
                  </a:moveTo>
                  <a:lnTo>
                    <a:pt x="0" y="0"/>
                  </a:lnTo>
                  <a:lnTo>
                    <a:pt x="19" y="2"/>
                  </a:lnTo>
                  <a:lnTo>
                    <a:pt x="16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2" name="Freeform 81"/>
            <p:cNvSpPr>
              <a:spLocks/>
            </p:cNvSpPr>
            <p:nvPr/>
          </p:nvSpPr>
          <p:spPr bwMode="auto">
            <a:xfrm>
              <a:off x="1619" y="2349"/>
              <a:ext cx="24" cy="26"/>
            </a:xfrm>
            <a:custGeom>
              <a:avLst/>
              <a:gdLst>
                <a:gd name="T0" fmla="*/ 0 w 24"/>
                <a:gd name="T1" fmla="*/ 23 h 26"/>
                <a:gd name="T2" fmla="*/ 20 w 24"/>
                <a:gd name="T3" fmla="*/ 25 h 26"/>
                <a:gd name="T4" fmla="*/ 23 w 24"/>
                <a:gd name="T5" fmla="*/ 2 h 26"/>
                <a:gd name="T6" fmla="*/ 3 w 24"/>
                <a:gd name="T7" fmla="*/ 0 h 26"/>
                <a:gd name="T8" fmla="*/ 0 w 24"/>
                <a:gd name="T9" fmla="*/ 23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6"/>
                <a:gd name="T17" fmla="*/ 24 w 24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6">
                  <a:moveTo>
                    <a:pt x="0" y="23"/>
                  </a:moveTo>
                  <a:lnTo>
                    <a:pt x="20" y="25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3" name="Freeform 82"/>
            <p:cNvSpPr>
              <a:spLocks/>
            </p:cNvSpPr>
            <p:nvPr/>
          </p:nvSpPr>
          <p:spPr bwMode="auto">
            <a:xfrm>
              <a:off x="1623" y="2325"/>
              <a:ext cx="20" cy="27"/>
            </a:xfrm>
            <a:custGeom>
              <a:avLst/>
              <a:gdLst>
                <a:gd name="T0" fmla="*/ 0 w 20"/>
                <a:gd name="T1" fmla="*/ 23 h 27"/>
                <a:gd name="T2" fmla="*/ 19 w 20"/>
                <a:gd name="T3" fmla="*/ 26 h 27"/>
                <a:gd name="T4" fmla="*/ 3 w 20"/>
                <a:gd name="T5" fmla="*/ 0 h 27"/>
                <a:gd name="T6" fmla="*/ 0 w 20"/>
                <a:gd name="T7" fmla="*/ 23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3"/>
                  </a:moveTo>
                  <a:lnTo>
                    <a:pt x="19" y="26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4" name="Freeform 83"/>
            <p:cNvSpPr>
              <a:spLocks/>
            </p:cNvSpPr>
            <p:nvPr/>
          </p:nvSpPr>
          <p:spPr bwMode="auto">
            <a:xfrm>
              <a:off x="1628" y="2325"/>
              <a:ext cx="19" cy="27"/>
            </a:xfrm>
            <a:custGeom>
              <a:avLst/>
              <a:gdLst>
                <a:gd name="T0" fmla="*/ 14 w 19"/>
                <a:gd name="T1" fmla="*/ 26 h 27"/>
                <a:gd name="T2" fmla="*/ 0 w 19"/>
                <a:gd name="T3" fmla="*/ 0 h 27"/>
                <a:gd name="T4" fmla="*/ 18 w 19"/>
                <a:gd name="T5" fmla="*/ 2 h 27"/>
                <a:gd name="T6" fmla="*/ 14 w 19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7"/>
                <a:gd name="T14" fmla="*/ 19 w 1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7">
                  <a:moveTo>
                    <a:pt x="14" y="26"/>
                  </a:moveTo>
                  <a:lnTo>
                    <a:pt x="0" y="0"/>
                  </a:lnTo>
                  <a:lnTo>
                    <a:pt x="18" y="2"/>
                  </a:lnTo>
                  <a:lnTo>
                    <a:pt x="14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5" name="Freeform 84"/>
            <p:cNvSpPr>
              <a:spLocks/>
            </p:cNvSpPr>
            <p:nvPr/>
          </p:nvSpPr>
          <p:spPr bwMode="auto">
            <a:xfrm>
              <a:off x="1623" y="2325"/>
              <a:ext cx="24" cy="27"/>
            </a:xfrm>
            <a:custGeom>
              <a:avLst/>
              <a:gdLst>
                <a:gd name="T0" fmla="*/ 0 w 24"/>
                <a:gd name="T1" fmla="*/ 23 h 27"/>
                <a:gd name="T2" fmla="*/ 19 w 24"/>
                <a:gd name="T3" fmla="*/ 26 h 27"/>
                <a:gd name="T4" fmla="*/ 23 w 24"/>
                <a:gd name="T5" fmla="*/ 2 h 27"/>
                <a:gd name="T6" fmla="*/ 3 w 24"/>
                <a:gd name="T7" fmla="*/ 0 h 27"/>
                <a:gd name="T8" fmla="*/ 0 w 24"/>
                <a:gd name="T9" fmla="*/ 23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7"/>
                <a:gd name="T17" fmla="*/ 24 w 24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7">
                  <a:moveTo>
                    <a:pt x="0" y="23"/>
                  </a:moveTo>
                  <a:lnTo>
                    <a:pt x="19" y="26"/>
                  </a:lnTo>
                  <a:lnTo>
                    <a:pt x="23" y="2"/>
                  </a:lnTo>
                  <a:lnTo>
                    <a:pt x="3" y="0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6" name="Freeform 85"/>
            <p:cNvSpPr>
              <a:spLocks/>
            </p:cNvSpPr>
            <p:nvPr/>
          </p:nvSpPr>
          <p:spPr bwMode="auto">
            <a:xfrm>
              <a:off x="1628" y="2305"/>
              <a:ext cx="19" cy="25"/>
            </a:xfrm>
            <a:custGeom>
              <a:avLst/>
              <a:gdLst>
                <a:gd name="T0" fmla="*/ 0 w 19"/>
                <a:gd name="T1" fmla="*/ 21 h 25"/>
                <a:gd name="T2" fmla="*/ 18 w 19"/>
                <a:gd name="T3" fmla="*/ 24 h 25"/>
                <a:gd name="T4" fmla="*/ 3 w 19"/>
                <a:gd name="T5" fmla="*/ 0 h 25"/>
                <a:gd name="T6" fmla="*/ 0 w 19"/>
                <a:gd name="T7" fmla="*/ 2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21"/>
                  </a:moveTo>
                  <a:lnTo>
                    <a:pt x="18" y="24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7" name="Freeform 86"/>
            <p:cNvSpPr>
              <a:spLocks/>
            </p:cNvSpPr>
            <p:nvPr/>
          </p:nvSpPr>
          <p:spPr bwMode="auto">
            <a:xfrm>
              <a:off x="1630" y="2305"/>
              <a:ext cx="21" cy="25"/>
            </a:xfrm>
            <a:custGeom>
              <a:avLst/>
              <a:gdLst>
                <a:gd name="T0" fmla="*/ 16 w 21"/>
                <a:gd name="T1" fmla="*/ 24 h 25"/>
                <a:gd name="T2" fmla="*/ 0 w 21"/>
                <a:gd name="T3" fmla="*/ 0 h 25"/>
                <a:gd name="T4" fmla="*/ 20 w 21"/>
                <a:gd name="T5" fmla="*/ 2 h 25"/>
                <a:gd name="T6" fmla="*/ 16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16" y="24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16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8" name="Freeform 87"/>
            <p:cNvSpPr>
              <a:spLocks/>
            </p:cNvSpPr>
            <p:nvPr/>
          </p:nvSpPr>
          <p:spPr bwMode="auto">
            <a:xfrm>
              <a:off x="1628" y="2305"/>
              <a:ext cx="23" cy="25"/>
            </a:xfrm>
            <a:custGeom>
              <a:avLst/>
              <a:gdLst>
                <a:gd name="T0" fmla="*/ 0 w 23"/>
                <a:gd name="T1" fmla="*/ 21 h 25"/>
                <a:gd name="T2" fmla="*/ 18 w 23"/>
                <a:gd name="T3" fmla="*/ 24 h 25"/>
                <a:gd name="T4" fmla="*/ 22 w 23"/>
                <a:gd name="T5" fmla="*/ 2 h 25"/>
                <a:gd name="T6" fmla="*/ 3 w 23"/>
                <a:gd name="T7" fmla="*/ 0 h 25"/>
                <a:gd name="T8" fmla="*/ 0 w 23"/>
                <a:gd name="T9" fmla="*/ 2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5"/>
                <a:gd name="T17" fmla="*/ 23 w 2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5">
                  <a:moveTo>
                    <a:pt x="0" y="21"/>
                  </a:moveTo>
                  <a:lnTo>
                    <a:pt x="18" y="24"/>
                  </a:lnTo>
                  <a:lnTo>
                    <a:pt x="22" y="2"/>
                  </a:lnTo>
                  <a:lnTo>
                    <a:pt x="3" y="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09" name="Freeform 88"/>
            <p:cNvSpPr>
              <a:spLocks/>
            </p:cNvSpPr>
            <p:nvPr/>
          </p:nvSpPr>
          <p:spPr bwMode="auto">
            <a:xfrm>
              <a:off x="1630" y="2284"/>
              <a:ext cx="21" cy="24"/>
            </a:xfrm>
            <a:custGeom>
              <a:avLst/>
              <a:gdLst>
                <a:gd name="T0" fmla="*/ 0 w 21"/>
                <a:gd name="T1" fmla="*/ 20 h 24"/>
                <a:gd name="T2" fmla="*/ 20 w 21"/>
                <a:gd name="T3" fmla="*/ 23 h 24"/>
                <a:gd name="T4" fmla="*/ 4 w 21"/>
                <a:gd name="T5" fmla="*/ 0 h 24"/>
                <a:gd name="T6" fmla="*/ 0 w 21"/>
                <a:gd name="T7" fmla="*/ 2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20"/>
                  </a:moveTo>
                  <a:lnTo>
                    <a:pt x="20" y="2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0" name="Freeform 89"/>
            <p:cNvSpPr>
              <a:spLocks/>
            </p:cNvSpPr>
            <p:nvPr/>
          </p:nvSpPr>
          <p:spPr bwMode="auto">
            <a:xfrm>
              <a:off x="1635" y="2284"/>
              <a:ext cx="22" cy="24"/>
            </a:xfrm>
            <a:custGeom>
              <a:avLst/>
              <a:gdLst>
                <a:gd name="T0" fmla="*/ 16 w 22"/>
                <a:gd name="T1" fmla="*/ 23 h 24"/>
                <a:gd name="T2" fmla="*/ 0 w 22"/>
                <a:gd name="T3" fmla="*/ 0 h 24"/>
                <a:gd name="T4" fmla="*/ 21 w 22"/>
                <a:gd name="T5" fmla="*/ 3 h 24"/>
                <a:gd name="T6" fmla="*/ 16 w 22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4"/>
                <a:gd name="T14" fmla="*/ 22 w 22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4">
                  <a:moveTo>
                    <a:pt x="16" y="23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1" name="Freeform 90"/>
            <p:cNvSpPr>
              <a:spLocks/>
            </p:cNvSpPr>
            <p:nvPr/>
          </p:nvSpPr>
          <p:spPr bwMode="auto">
            <a:xfrm>
              <a:off x="1630" y="2284"/>
              <a:ext cx="27" cy="24"/>
            </a:xfrm>
            <a:custGeom>
              <a:avLst/>
              <a:gdLst>
                <a:gd name="T0" fmla="*/ 0 w 27"/>
                <a:gd name="T1" fmla="*/ 20 h 24"/>
                <a:gd name="T2" fmla="*/ 20 w 27"/>
                <a:gd name="T3" fmla="*/ 23 h 24"/>
                <a:gd name="T4" fmla="*/ 26 w 27"/>
                <a:gd name="T5" fmla="*/ 3 h 24"/>
                <a:gd name="T6" fmla="*/ 4 w 27"/>
                <a:gd name="T7" fmla="*/ 0 h 24"/>
                <a:gd name="T8" fmla="*/ 0 w 27"/>
                <a:gd name="T9" fmla="*/ 2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20"/>
                  </a:moveTo>
                  <a:lnTo>
                    <a:pt x="20" y="23"/>
                  </a:lnTo>
                  <a:lnTo>
                    <a:pt x="26" y="3"/>
                  </a:lnTo>
                  <a:lnTo>
                    <a:pt x="4" y="0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2" name="Freeform 91"/>
            <p:cNvSpPr>
              <a:spLocks/>
            </p:cNvSpPr>
            <p:nvPr/>
          </p:nvSpPr>
          <p:spPr bwMode="auto">
            <a:xfrm>
              <a:off x="1635" y="2265"/>
              <a:ext cx="22" cy="23"/>
            </a:xfrm>
            <a:custGeom>
              <a:avLst/>
              <a:gdLst>
                <a:gd name="T0" fmla="*/ 0 w 22"/>
                <a:gd name="T1" fmla="*/ 18 h 23"/>
                <a:gd name="T2" fmla="*/ 21 w 22"/>
                <a:gd name="T3" fmla="*/ 22 h 23"/>
                <a:gd name="T4" fmla="*/ 5 w 22"/>
                <a:gd name="T5" fmla="*/ 0 h 23"/>
                <a:gd name="T6" fmla="*/ 0 w 22"/>
                <a:gd name="T7" fmla="*/ 1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8"/>
                  </a:moveTo>
                  <a:lnTo>
                    <a:pt x="21" y="22"/>
                  </a:lnTo>
                  <a:lnTo>
                    <a:pt x="5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3" name="Freeform 92"/>
            <p:cNvSpPr>
              <a:spLocks/>
            </p:cNvSpPr>
            <p:nvPr/>
          </p:nvSpPr>
          <p:spPr bwMode="auto">
            <a:xfrm>
              <a:off x="1637" y="2265"/>
              <a:ext cx="22" cy="23"/>
            </a:xfrm>
            <a:custGeom>
              <a:avLst/>
              <a:gdLst>
                <a:gd name="T0" fmla="*/ 16 w 22"/>
                <a:gd name="T1" fmla="*/ 22 h 23"/>
                <a:gd name="T2" fmla="*/ 0 w 22"/>
                <a:gd name="T3" fmla="*/ 0 h 23"/>
                <a:gd name="T4" fmla="*/ 21 w 22"/>
                <a:gd name="T5" fmla="*/ 3 h 23"/>
                <a:gd name="T6" fmla="*/ 16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6" y="22"/>
                  </a:moveTo>
                  <a:lnTo>
                    <a:pt x="0" y="0"/>
                  </a:lnTo>
                  <a:lnTo>
                    <a:pt x="21" y="3"/>
                  </a:lnTo>
                  <a:lnTo>
                    <a:pt x="16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4" name="Freeform 93"/>
            <p:cNvSpPr>
              <a:spLocks/>
            </p:cNvSpPr>
            <p:nvPr/>
          </p:nvSpPr>
          <p:spPr bwMode="auto">
            <a:xfrm>
              <a:off x="1635" y="2265"/>
              <a:ext cx="24" cy="23"/>
            </a:xfrm>
            <a:custGeom>
              <a:avLst/>
              <a:gdLst>
                <a:gd name="T0" fmla="*/ 0 w 24"/>
                <a:gd name="T1" fmla="*/ 18 h 23"/>
                <a:gd name="T2" fmla="*/ 19 w 24"/>
                <a:gd name="T3" fmla="*/ 22 h 23"/>
                <a:gd name="T4" fmla="*/ 23 w 24"/>
                <a:gd name="T5" fmla="*/ 3 h 23"/>
                <a:gd name="T6" fmla="*/ 4 w 24"/>
                <a:gd name="T7" fmla="*/ 0 h 23"/>
                <a:gd name="T8" fmla="*/ 0 w 24"/>
                <a:gd name="T9" fmla="*/ 1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8"/>
                  </a:moveTo>
                  <a:lnTo>
                    <a:pt x="19" y="22"/>
                  </a:lnTo>
                  <a:lnTo>
                    <a:pt x="23" y="3"/>
                  </a:lnTo>
                  <a:lnTo>
                    <a:pt x="4" y="0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5" name="Freeform 94"/>
            <p:cNvSpPr>
              <a:spLocks/>
            </p:cNvSpPr>
            <p:nvPr/>
          </p:nvSpPr>
          <p:spPr bwMode="auto">
            <a:xfrm>
              <a:off x="1637" y="2247"/>
              <a:ext cx="22" cy="21"/>
            </a:xfrm>
            <a:custGeom>
              <a:avLst/>
              <a:gdLst>
                <a:gd name="T0" fmla="*/ 0 w 22"/>
                <a:gd name="T1" fmla="*/ 16 h 21"/>
                <a:gd name="T2" fmla="*/ 21 w 22"/>
                <a:gd name="T3" fmla="*/ 20 h 21"/>
                <a:gd name="T4" fmla="*/ 5 w 22"/>
                <a:gd name="T5" fmla="*/ 0 h 21"/>
                <a:gd name="T6" fmla="*/ 0 w 22"/>
                <a:gd name="T7" fmla="*/ 16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1"/>
                <a:gd name="T14" fmla="*/ 22 w 22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1">
                  <a:moveTo>
                    <a:pt x="0" y="16"/>
                  </a:moveTo>
                  <a:lnTo>
                    <a:pt x="21" y="20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6" name="Freeform 95"/>
            <p:cNvSpPr>
              <a:spLocks/>
            </p:cNvSpPr>
            <p:nvPr/>
          </p:nvSpPr>
          <p:spPr bwMode="auto">
            <a:xfrm>
              <a:off x="1644" y="2247"/>
              <a:ext cx="20" cy="21"/>
            </a:xfrm>
            <a:custGeom>
              <a:avLst/>
              <a:gdLst>
                <a:gd name="T0" fmla="*/ 14 w 20"/>
                <a:gd name="T1" fmla="*/ 20 h 21"/>
                <a:gd name="T2" fmla="*/ 0 w 20"/>
                <a:gd name="T3" fmla="*/ 0 h 21"/>
                <a:gd name="T4" fmla="*/ 19 w 20"/>
                <a:gd name="T5" fmla="*/ 3 h 21"/>
                <a:gd name="T6" fmla="*/ 14 w 20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1"/>
                <a:gd name="T14" fmla="*/ 20 w 2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1">
                  <a:moveTo>
                    <a:pt x="14" y="2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14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7" name="Freeform 96"/>
            <p:cNvSpPr>
              <a:spLocks/>
            </p:cNvSpPr>
            <p:nvPr/>
          </p:nvSpPr>
          <p:spPr bwMode="auto">
            <a:xfrm>
              <a:off x="1637" y="2247"/>
              <a:ext cx="27" cy="21"/>
            </a:xfrm>
            <a:custGeom>
              <a:avLst/>
              <a:gdLst>
                <a:gd name="T0" fmla="*/ 0 w 27"/>
                <a:gd name="T1" fmla="*/ 16 h 21"/>
                <a:gd name="T2" fmla="*/ 20 w 27"/>
                <a:gd name="T3" fmla="*/ 20 h 21"/>
                <a:gd name="T4" fmla="*/ 26 w 27"/>
                <a:gd name="T5" fmla="*/ 3 h 21"/>
                <a:gd name="T6" fmla="*/ 5 w 27"/>
                <a:gd name="T7" fmla="*/ 0 h 21"/>
                <a:gd name="T8" fmla="*/ 0 w 27"/>
                <a:gd name="T9" fmla="*/ 1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1"/>
                <a:gd name="T17" fmla="*/ 27 w 27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1">
                  <a:moveTo>
                    <a:pt x="0" y="16"/>
                  </a:moveTo>
                  <a:lnTo>
                    <a:pt x="20" y="20"/>
                  </a:lnTo>
                  <a:lnTo>
                    <a:pt x="26" y="3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8" name="Freeform 97"/>
            <p:cNvSpPr>
              <a:spLocks/>
            </p:cNvSpPr>
            <p:nvPr/>
          </p:nvSpPr>
          <p:spPr bwMode="auto">
            <a:xfrm>
              <a:off x="1644" y="2227"/>
              <a:ext cx="20" cy="23"/>
            </a:xfrm>
            <a:custGeom>
              <a:avLst/>
              <a:gdLst>
                <a:gd name="T0" fmla="*/ 0 w 20"/>
                <a:gd name="T1" fmla="*/ 17 h 23"/>
                <a:gd name="T2" fmla="*/ 19 w 20"/>
                <a:gd name="T3" fmla="*/ 22 h 23"/>
                <a:gd name="T4" fmla="*/ 4 w 20"/>
                <a:gd name="T5" fmla="*/ 0 h 23"/>
                <a:gd name="T6" fmla="*/ 0 w 20"/>
                <a:gd name="T7" fmla="*/ 17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0" y="17"/>
                  </a:moveTo>
                  <a:lnTo>
                    <a:pt x="19" y="22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19" name="Freeform 98"/>
            <p:cNvSpPr>
              <a:spLocks/>
            </p:cNvSpPr>
            <p:nvPr/>
          </p:nvSpPr>
          <p:spPr bwMode="auto">
            <a:xfrm>
              <a:off x="1648" y="2227"/>
              <a:ext cx="20" cy="23"/>
            </a:xfrm>
            <a:custGeom>
              <a:avLst/>
              <a:gdLst>
                <a:gd name="T0" fmla="*/ 14 w 20"/>
                <a:gd name="T1" fmla="*/ 22 h 23"/>
                <a:gd name="T2" fmla="*/ 0 w 20"/>
                <a:gd name="T3" fmla="*/ 0 h 23"/>
                <a:gd name="T4" fmla="*/ 19 w 20"/>
                <a:gd name="T5" fmla="*/ 5 h 23"/>
                <a:gd name="T6" fmla="*/ 14 w 20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3"/>
                <a:gd name="T14" fmla="*/ 20 w 20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3">
                  <a:moveTo>
                    <a:pt x="14" y="22"/>
                  </a:moveTo>
                  <a:lnTo>
                    <a:pt x="0" y="0"/>
                  </a:lnTo>
                  <a:lnTo>
                    <a:pt x="19" y="5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0" name="Freeform 99"/>
            <p:cNvSpPr>
              <a:spLocks/>
            </p:cNvSpPr>
            <p:nvPr/>
          </p:nvSpPr>
          <p:spPr bwMode="auto">
            <a:xfrm>
              <a:off x="1644" y="2227"/>
              <a:ext cx="24" cy="23"/>
            </a:xfrm>
            <a:custGeom>
              <a:avLst/>
              <a:gdLst>
                <a:gd name="T0" fmla="*/ 0 w 24"/>
                <a:gd name="T1" fmla="*/ 17 h 23"/>
                <a:gd name="T2" fmla="*/ 18 w 24"/>
                <a:gd name="T3" fmla="*/ 22 h 23"/>
                <a:gd name="T4" fmla="*/ 23 w 24"/>
                <a:gd name="T5" fmla="*/ 5 h 23"/>
                <a:gd name="T6" fmla="*/ 4 w 24"/>
                <a:gd name="T7" fmla="*/ 0 h 23"/>
                <a:gd name="T8" fmla="*/ 0 w 24"/>
                <a:gd name="T9" fmla="*/ 1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7"/>
                  </a:moveTo>
                  <a:lnTo>
                    <a:pt x="18" y="22"/>
                  </a:lnTo>
                  <a:lnTo>
                    <a:pt x="23" y="5"/>
                  </a:lnTo>
                  <a:lnTo>
                    <a:pt x="4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1" name="Freeform 100"/>
            <p:cNvSpPr>
              <a:spLocks/>
            </p:cNvSpPr>
            <p:nvPr/>
          </p:nvSpPr>
          <p:spPr bwMode="auto">
            <a:xfrm>
              <a:off x="1648" y="2209"/>
              <a:ext cx="20" cy="24"/>
            </a:xfrm>
            <a:custGeom>
              <a:avLst/>
              <a:gdLst>
                <a:gd name="T0" fmla="*/ 0 w 20"/>
                <a:gd name="T1" fmla="*/ 17 h 24"/>
                <a:gd name="T2" fmla="*/ 19 w 20"/>
                <a:gd name="T3" fmla="*/ 23 h 24"/>
                <a:gd name="T4" fmla="*/ 5 w 20"/>
                <a:gd name="T5" fmla="*/ 0 h 24"/>
                <a:gd name="T6" fmla="*/ 0 w 20"/>
                <a:gd name="T7" fmla="*/ 1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4"/>
                <a:gd name="T14" fmla="*/ 20 w 2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4">
                  <a:moveTo>
                    <a:pt x="0" y="17"/>
                  </a:moveTo>
                  <a:lnTo>
                    <a:pt x="19" y="23"/>
                  </a:lnTo>
                  <a:lnTo>
                    <a:pt x="5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2" name="Freeform 101"/>
            <p:cNvSpPr>
              <a:spLocks/>
            </p:cNvSpPr>
            <p:nvPr/>
          </p:nvSpPr>
          <p:spPr bwMode="auto">
            <a:xfrm>
              <a:off x="1656" y="2209"/>
              <a:ext cx="19" cy="24"/>
            </a:xfrm>
            <a:custGeom>
              <a:avLst/>
              <a:gdLst>
                <a:gd name="T0" fmla="*/ 12 w 19"/>
                <a:gd name="T1" fmla="*/ 23 h 24"/>
                <a:gd name="T2" fmla="*/ 0 w 19"/>
                <a:gd name="T3" fmla="*/ 0 h 24"/>
                <a:gd name="T4" fmla="*/ 18 w 19"/>
                <a:gd name="T5" fmla="*/ 5 h 24"/>
                <a:gd name="T6" fmla="*/ 12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2" y="23"/>
                  </a:moveTo>
                  <a:lnTo>
                    <a:pt x="0" y="0"/>
                  </a:lnTo>
                  <a:lnTo>
                    <a:pt x="18" y="5"/>
                  </a:lnTo>
                  <a:lnTo>
                    <a:pt x="12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3" name="Freeform 102"/>
            <p:cNvSpPr>
              <a:spLocks/>
            </p:cNvSpPr>
            <p:nvPr/>
          </p:nvSpPr>
          <p:spPr bwMode="auto">
            <a:xfrm>
              <a:off x="1648" y="2209"/>
              <a:ext cx="27" cy="24"/>
            </a:xfrm>
            <a:custGeom>
              <a:avLst/>
              <a:gdLst>
                <a:gd name="T0" fmla="*/ 0 w 27"/>
                <a:gd name="T1" fmla="*/ 17 h 24"/>
                <a:gd name="T2" fmla="*/ 20 w 27"/>
                <a:gd name="T3" fmla="*/ 23 h 24"/>
                <a:gd name="T4" fmla="*/ 26 w 27"/>
                <a:gd name="T5" fmla="*/ 5 h 24"/>
                <a:gd name="T6" fmla="*/ 6 w 27"/>
                <a:gd name="T7" fmla="*/ 0 h 24"/>
                <a:gd name="T8" fmla="*/ 0 w 27"/>
                <a:gd name="T9" fmla="*/ 1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4"/>
                <a:gd name="T17" fmla="*/ 27 w 27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4">
                  <a:moveTo>
                    <a:pt x="0" y="17"/>
                  </a:moveTo>
                  <a:lnTo>
                    <a:pt x="20" y="23"/>
                  </a:lnTo>
                  <a:lnTo>
                    <a:pt x="26" y="5"/>
                  </a:lnTo>
                  <a:lnTo>
                    <a:pt x="6" y="0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4" name="Freeform 103"/>
            <p:cNvSpPr>
              <a:spLocks/>
            </p:cNvSpPr>
            <p:nvPr/>
          </p:nvSpPr>
          <p:spPr bwMode="auto">
            <a:xfrm>
              <a:off x="1656" y="2194"/>
              <a:ext cx="19" cy="23"/>
            </a:xfrm>
            <a:custGeom>
              <a:avLst/>
              <a:gdLst>
                <a:gd name="T0" fmla="*/ 0 w 19"/>
                <a:gd name="T1" fmla="*/ 16 h 23"/>
                <a:gd name="T2" fmla="*/ 18 w 19"/>
                <a:gd name="T3" fmla="*/ 22 h 23"/>
                <a:gd name="T4" fmla="*/ 5 w 19"/>
                <a:gd name="T5" fmla="*/ 0 h 23"/>
                <a:gd name="T6" fmla="*/ 0 w 19"/>
                <a:gd name="T7" fmla="*/ 16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6"/>
                  </a:moveTo>
                  <a:lnTo>
                    <a:pt x="18" y="22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5" name="Freeform 104"/>
            <p:cNvSpPr>
              <a:spLocks/>
            </p:cNvSpPr>
            <p:nvPr/>
          </p:nvSpPr>
          <p:spPr bwMode="auto">
            <a:xfrm>
              <a:off x="1659" y="2194"/>
              <a:ext cx="22" cy="23"/>
            </a:xfrm>
            <a:custGeom>
              <a:avLst/>
              <a:gdLst>
                <a:gd name="T0" fmla="*/ 14 w 22"/>
                <a:gd name="T1" fmla="*/ 22 h 23"/>
                <a:gd name="T2" fmla="*/ 0 w 22"/>
                <a:gd name="T3" fmla="*/ 0 h 23"/>
                <a:gd name="T4" fmla="*/ 21 w 22"/>
                <a:gd name="T5" fmla="*/ 6 h 23"/>
                <a:gd name="T6" fmla="*/ 14 w 22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14" y="22"/>
                  </a:moveTo>
                  <a:lnTo>
                    <a:pt x="0" y="0"/>
                  </a:lnTo>
                  <a:lnTo>
                    <a:pt x="21" y="6"/>
                  </a:lnTo>
                  <a:lnTo>
                    <a:pt x="14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6" name="Freeform 105"/>
            <p:cNvSpPr>
              <a:spLocks/>
            </p:cNvSpPr>
            <p:nvPr/>
          </p:nvSpPr>
          <p:spPr bwMode="auto">
            <a:xfrm>
              <a:off x="1656" y="2194"/>
              <a:ext cx="25" cy="23"/>
            </a:xfrm>
            <a:custGeom>
              <a:avLst/>
              <a:gdLst>
                <a:gd name="T0" fmla="*/ 0 w 25"/>
                <a:gd name="T1" fmla="*/ 16 h 23"/>
                <a:gd name="T2" fmla="*/ 18 w 25"/>
                <a:gd name="T3" fmla="*/ 22 h 23"/>
                <a:gd name="T4" fmla="*/ 24 w 25"/>
                <a:gd name="T5" fmla="*/ 6 h 23"/>
                <a:gd name="T6" fmla="*/ 5 w 25"/>
                <a:gd name="T7" fmla="*/ 0 h 23"/>
                <a:gd name="T8" fmla="*/ 0 w 25"/>
                <a:gd name="T9" fmla="*/ 16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3"/>
                <a:gd name="T17" fmla="*/ 25 w 25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3">
                  <a:moveTo>
                    <a:pt x="0" y="16"/>
                  </a:moveTo>
                  <a:lnTo>
                    <a:pt x="18" y="22"/>
                  </a:lnTo>
                  <a:lnTo>
                    <a:pt x="24" y="6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7" name="Freeform 106"/>
            <p:cNvSpPr>
              <a:spLocks/>
            </p:cNvSpPr>
            <p:nvPr/>
          </p:nvSpPr>
          <p:spPr bwMode="auto">
            <a:xfrm>
              <a:off x="1659" y="2178"/>
              <a:ext cx="22" cy="23"/>
            </a:xfrm>
            <a:custGeom>
              <a:avLst/>
              <a:gdLst>
                <a:gd name="T0" fmla="*/ 0 w 22"/>
                <a:gd name="T1" fmla="*/ 15 h 23"/>
                <a:gd name="T2" fmla="*/ 21 w 22"/>
                <a:gd name="T3" fmla="*/ 22 h 23"/>
                <a:gd name="T4" fmla="*/ 7 w 22"/>
                <a:gd name="T5" fmla="*/ 0 h 23"/>
                <a:gd name="T6" fmla="*/ 0 w 22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3"/>
                <a:gd name="T14" fmla="*/ 22 w 22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3">
                  <a:moveTo>
                    <a:pt x="0" y="15"/>
                  </a:moveTo>
                  <a:lnTo>
                    <a:pt x="21" y="22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8" name="Freeform 107"/>
            <p:cNvSpPr>
              <a:spLocks/>
            </p:cNvSpPr>
            <p:nvPr/>
          </p:nvSpPr>
          <p:spPr bwMode="auto">
            <a:xfrm>
              <a:off x="1667" y="2178"/>
              <a:ext cx="18" cy="23"/>
            </a:xfrm>
            <a:custGeom>
              <a:avLst/>
              <a:gdLst>
                <a:gd name="T0" fmla="*/ 11 w 18"/>
                <a:gd name="T1" fmla="*/ 22 h 23"/>
                <a:gd name="T2" fmla="*/ 0 w 18"/>
                <a:gd name="T3" fmla="*/ 0 h 23"/>
                <a:gd name="T4" fmla="*/ 17 w 18"/>
                <a:gd name="T5" fmla="*/ 6 h 23"/>
                <a:gd name="T6" fmla="*/ 11 w 18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11" y="22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29" name="Freeform 108"/>
            <p:cNvSpPr>
              <a:spLocks/>
            </p:cNvSpPr>
            <p:nvPr/>
          </p:nvSpPr>
          <p:spPr bwMode="auto">
            <a:xfrm>
              <a:off x="1659" y="2178"/>
              <a:ext cx="26" cy="23"/>
            </a:xfrm>
            <a:custGeom>
              <a:avLst/>
              <a:gdLst>
                <a:gd name="T0" fmla="*/ 0 w 26"/>
                <a:gd name="T1" fmla="*/ 15 h 23"/>
                <a:gd name="T2" fmla="*/ 19 w 26"/>
                <a:gd name="T3" fmla="*/ 22 h 23"/>
                <a:gd name="T4" fmla="*/ 25 w 26"/>
                <a:gd name="T5" fmla="*/ 6 h 23"/>
                <a:gd name="T6" fmla="*/ 6 w 26"/>
                <a:gd name="T7" fmla="*/ 0 h 23"/>
                <a:gd name="T8" fmla="*/ 0 w 26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5"/>
                  </a:moveTo>
                  <a:lnTo>
                    <a:pt x="19" y="22"/>
                  </a:lnTo>
                  <a:lnTo>
                    <a:pt x="25" y="6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0" name="Freeform 109"/>
            <p:cNvSpPr>
              <a:spLocks/>
            </p:cNvSpPr>
            <p:nvPr/>
          </p:nvSpPr>
          <p:spPr bwMode="auto">
            <a:xfrm>
              <a:off x="1667" y="2163"/>
              <a:ext cx="18" cy="23"/>
            </a:xfrm>
            <a:custGeom>
              <a:avLst/>
              <a:gdLst>
                <a:gd name="T0" fmla="*/ 0 w 18"/>
                <a:gd name="T1" fmla="*/ 15 h 23"/>
                <a:gd name="T2" fmla="*/ 17 w 18"/>
                <a:gd name="T3" fmla="*/ 22 h 23"/>
                <a:gd name="T4" fmla="*/ 5 w 18"/>
                <a:gd name="T5" fmla="*/ 0 h 23"/>
                <a:gd name="T6" fmla="*/ 0 w 18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5"/>
                  </a:moveTo>
                  <a:lnTo>
                    <a:pt x="17" y="22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1" name="Freeform 110"/>
            <p:cNvSpPr>
              <a:spLocks/>
            </p:cNvSpPr>
            <p:nvPr/>
          </p:nvSpPr>
          <p:spPr bwMode="auto">
            <a:xfrm>
              <a:off x="1672" y="2163"/>
              <a:ext cx="19" cy="23"/>
            </a:xfrm>
            <a:custGeom>
              <a:avLst/>
              <a:gdLst>
                <a:gd name="T0" fmla="*/ 11 w 19"/>
                <a:gd name="T1" fmla="*/ 22 h 23"/>
                <a:gd name="T2" fmla="*/ 0 w 19"/>
                <a:gd name="T3" fmla="*/ 0 h 23"/>
                <a:gd name="T4" fmla="*/ 18 w 19"/>
                <a:gd name="T5" fmla="*/ 6 h 23"/>
                <a:gd name="T6" fmla="*/ 11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1" y="22"/>
                  </a:moveTo>
                  <a:lnTo>
                    <a:pt x="0" y="0"/>
                  </a:lnTo>
                  <a:lnTo>
                    <a:pt x="18" y="6"/>
                  </a:lnTo>
                  <a:lnTo>
                    <a:pt x="11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2" name="Freeform 111"/>
            <p:cNvSpPr>
              <a:spLocks/>
            </p:cNvSpPr>
            <p:nvPr/>
          </p:nvSpPr>
          <p:spPr bwMode="auto">
            <a:xfrm>
              <a:off x="1667" y="2163"/>
              <a:ext cx="24" cy="23"/>
            </a:xfrm>
            <a:custGeom>
              <a:avLst/>
              <a:gdLst>
                <a:gd name="T0" fmla="*/ 0 w 24"/>
                <a:gd name="T1" fmla="*/ 15 h 23"/>
                <a:gd name="T2" fmla="*/ 16 w 24"/>
                <a:gd name="T3" fmla="*/ 22 h 23"/>
                <a:gd name="T4" fmla="*/ 23 w 24"/>
                <a:gd name="T5" fmla="*/ 6 h 23"/>
                <a:gd name="T6" fmla="*/ 5 w 24"/>
                <a:gd name="T7" fmla="*/ 0 h 23"/>
                <a:gd name="T8" fmla="*/ 0 w 24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0" y="15"/>
                  </a:moveTo>
                  <a:lnTo>
                    <a:pt x="16" y="22"/>
                  </a:lnTo>
                  <a:lnTo>
                    <a:pt x="23" y="6"/>
                  </a:lnTo>
                  <a:lnTo>
                    <a:pt x="5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3" name="Freeform 112"/>
            <p:cNvSpPr>
              <a:spLocks/>
            </p:cNvSpPr>
            <p:nvPr/>
          </p:nvSpPr>
          <p:spPr bwMode="auto">
            <a:xfrm>
              <a:off x="1672" y="2149"/>
              <a:ext cx="19" cy="23"/>
            </a:xfrm>
            <a:custGeom>
              <a:avLst/>
              <a:gdLst>
                <a:gd name="T0" fmla="*/ 0 w 19"/>
                <a:gd name="T1" fmla="*/ 15 h 23"/>
                <a:gd name="T2" fmla="*/ 18 w 19"/>
                <a:gd name="T3" fmla="*/ 22 h 23"/>
                <a:gd name="T4" fmla="*/ 6 w 19"/>
                <a:gd name="T5" fmla="*/ 0 h 23"/>
                <a:gd name="T6" fmla="*/ 0 w 19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0" y="15"/>
                  </a:moveTo>
                  <a:lnTo>
                    <a:pt x="18" y="22"/>
                  </a:lnTo>
                  <a:lnTo>
                    <a:pt x="6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4" name="Freeform 113"/>
            <p:cNvSpPr>
              <a:spLocks/>
            </p:cNvSpPr>
            <p:nvPr/>
          </p:nvSpPr>
          <p:spPr bwMode="auto">
            <a:xfrm>
              <a:off x="1680" y="2149"/>
              <a:ext cx="19" cy="23"/>
            </a:xfrm>
            <a:custGeom>
              <a:avLst/>
              <a:gdLst>
                <a:gd name="T0" fmla="*/ 12 w 19"/>
                <a:gd name="T1" fmla="*/ 22 h 23"/>
                <a:gd name="T2" fmla="*/ 0 w 19"/>
                <a:gd name="T3" fmla="*/ 0 h 23"/>
                <a:gd name="T4" fmla="*/ 18 w 19"/>
                <a:gd name="T5" fmla="*/ 7 h 23"/>
                <a:gd name="T6" fmla="*/ 12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2" y="22"/>
                  </a:moveTo>
                  <a:lnTo>
                    <a:pt x="0" y="0"/>
                  </a:lnTo>
                  <a:lnTo>
                    <a:pt x="18" y="7"/>
                  </a:lnTo>
                  <a:lnTo>
                    <a:pt x="12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5" name="Freeform 114"/>
            <p:cNvSpPr>
              <a:spLocks/>
            </p:cNvSpPr>
            <p:nvPr/>
          </p:nvSpPr>
          <p:spPr bwMode="auto">
            <a:xfrm>
              <a:off x="1672" y="2149"/>
              <a:ext cx="27" cy="23"/>
            </a:xfrm>
            <a:custGeom>
              <a:avLst/>
              <a:gdLst>
                <a:gd name="T0" fmla="*/ 0 w 27"/>
                <a:gd name="T1" fmla="*/ 15 h 23"/>
                <a:gd name="T2" fmla="*/ 20 w 27"/>
                <a:gd name="T3" fmla="*/ 22 h 23"/>
                <a:gd name="T4" fmla="*/ 26 w 27"/>
                <a:gd name="T5" fmla="*/ 7 h 23"/>
                <a:gd name="T6" fmla="*/ 7 w 27"/>
                <a:gd name="T7" fmla="*/ 0 h 23"/>
                <a:gd name="T8" fmla="*/ 0 w 27"/>
                <a:gd name="T9" fmla="*/ 1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5"/>
                  </a:moveTo>
                  <a:lnTo>
                    <a:pt x="20" y="22"/>
                  </a:lnTo>
                  <a:lnTo>
                    <a:pt x="26" y="7"/>
                  </a:lnTo>
                  <a:lnTo>
                    <a:pt x="7" y="0"/>
                  </a:lnTo>
                  <a:lnTo>
                    <a:pt x="0" y="1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6" name="Freeform 115"/>
            <p:cNvSpPr>
              <a:spLocks/>
            </p:cNvSpPr>
            <p:nvPr/>
          </p:nvSpPr>
          <p:spPr bwMode="auto">
            <a:xfrm>
              <a:off x="1680" y="2136"/>
              <a:ext cx="19" cy="20"/>
            </a:xfrm>
            <a:custGeom>
              <a:avLst/>
              <a:gdLst>
                <a:gd name="T0" fmla="*/ 0 w 19"/>
                <a:gd name="T1" fmla="*/ 12 h 20"/>
                <a:gd name="T2" fmla="*/ 18 w 19"/>
                <a:gd name="T3" fmla="*/ 19 h 20"/>
                <a:gd name="T4" fmla="*/ 7 w 19"/>
                <a:gd name="T5" fmla="*/ 0 h 20"/>
                <a:gd name="T6" fmla="*/ 0 w 19"/>
                <a:gd name="T7" fmla="*/ 1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0" y="12"/>
                  </a:moveTo>
                  <a:lnTo>
                    <a:pt x="18" y="19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7" name="Freeform 116"/>
            <p:cNvSpPr>
              <a:spLocks/>
            </p:cNvSpPr>
            <p:nvPr/>
          </p:nvSpPr>
          <p:spPr bwMode="auto">
            <a:xfrm>
              <a:off x="1688" y="2136"/>
              <a:ext cx="18" cy="20"/>
            </a:xfrm>
            <a:custGeom>
              <a:avLst/>
              <a:gdLst>
                <a:gd name="T0" fmla="*/ 9 w 18"/>
                <a:gd name="T1" fmla="*/ 19 h 20"/>
                <a:gd name="T2" fmla="*/ 0 w 18"/>
                <a:gd name="T3" fmla="*/ 0 h 20"/>
                <a:gd name="T4" fmla="*/ 17 w 18"/>
                <a:gd name="T5" fmla="*/ 7 h 20"/>
                <a:gd name="T6" fmla="*/ 9 w 1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0"/>
                <a:gd name="T14" fmla="*/ 18 w 1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0">
                  <a:moveTo>
                    <a:pt x="9" y="19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9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8" name="Freeform 117"/>
            <p:cNvSpPr>
              <a:spLocks/>
            </p:cNvSpPr>
            <p:nvPr/>
          </p:nvSpPr>
          <p:spPr bwMode="auto">
            <a:xfrm>
              <a:off x="1680" y="2136"/>
              <a:ext cx="25" cy="20"/>
            </a:xfrm>
            <a:custGeom>
              <a:avLst/>
              <a:gdLst>
                <a:gd name="T0" fmla="*/ 0 w 25"/>
                <a:gd name="T1" fmla="*/ 12 h 20"/>
                <a:gd name="T2" fmla="*/ 16 w 25"/>
                <a:gd name="T3" fmla="*/ 19 h 20"/>
                <a:gd name="T4" fmla="*/ 24 w 25"/>
                <a:gd name="T5" fmla="*/ 7 h 20"/>
                <a:gd name="T6" fmla="*/ 7 w 25"/>
                <a:gd name="T7" fmla="*/ 0 h 20"/>
                <a:gd name="T8" fmla="*/ 0 w 25"/>
                <a:gd name="T9" fmla="*/ 1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0"/>
                <a:gd name="T17" fmla="*/ 25 w 2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0">
                  <a:moveTo>
                    <a:pt x="0" y="12"/>
                  </a:moveTo>
                  <a:lnTo>
                    <a:pt x="16" y="19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39" name="Freeform 118"/>
            <p:cNvSpPr>
              <a:spLocks/>
            </p:cNvSpPr>
            <p:nvPr/>
          </p:nvSpPr>
          <p:spPr bwMode="auto">
            <a:xfrm>
              <a:off x="1688" y="2122"/>
              <a:ext cx="18" cy="21"/>
            </a:xfrm>
            <a:custGeom>
              <a:avLst/>
              <a:gdLst>
                <a:gd name="T0" fmla="*/ 0 w 18"/>
                <a:gd name="T1" fmla="*/ 12 h 21"/>
                <a:gd name="T2" fmla="*/ 17 w 18"/>
                <a:gd name="T3" fmla="*/ 20 h 21"/>
                <a:gd name="T4" fmla="*/ 7 w 18"/>
                <a:gd name="T5" fmla="*/ 0 h 21"/>
                <a:gd name="T6" fmla="*/ 0 w 18"/>
                <a:gd name="T7" fmla="*/ 12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0" y="12"/>
                  </a:moveTo>
                  <a:lnTo>
                    <a:pt x="17" y="20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0" name="Freeform 119"/>
            <p:cNvSpPr>
              <a:spLocks/>
            </p:cNvSpPr>
            <p:nvPr/>
          </p:nvSpPr>
          <p:spPr bwMode="auto">
            <a:xfrm>
              <a:off x="1695" y="2122"/>
              <a:ext cx="18" cy="21"/>
            </a:xfrm>
            <a:custGeom>
              <a:avLst/>
              <a:gdLst>
                <a:gd name="T0" fmla="*/ 10 w 18"/>
                <a:gd name="T1" fmla="*/ 20 h 21"/>
                <a:gd name="T2" fmla="*/ 0 w 18"/>
                <a:gd name="T3" fmla="*/ 0 h 21"/>
                <a:gd name="T4" fmla="*/ 17 w 18"/>
                <a:gd name="T5" fmla="*/ 7 h 21"/>
                <a:gd name="T6" fmla="*/ 10 w 18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1"/>
                <a:gd name="T14" fmla="*/ 18 w 1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1">
                  <a:moveTo>
                    <a:pt x="10" y="20"/>
                  </a:moveTo>
                  <a:lnTo>
                    <a:pt x="0" y="0"/>
                  </a:lnTo>
                  <a:lnTo>
                    <a:pt x="17" y="7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1" name="Freeform 120"/>
            <p:cNvSpPr>
              <a:spLocks/>
            </p:cNvSpPr>
            <p:nvPr/>
          </p:nvSpPr>
          <p:spPr bwMode="auto">
            <a:xfrm>
              <a:off x="1688" y="2122"/>
              <a:ext cx="25" cy="21"/>
            </a:xfrm>
            <a:custGeom>
              <a:avLst/>
              <a:gdLst>
                <a:gd name="T0" fmla="*/ 0 w 25"/>
                <a:gd name="T1" fmla="*/ 12 h 21"/>
                <a:gd name="T2" fmla="*/ 17 w 25"/>
                <a:gd name="T3" fmla="*/ 20 h 21"/>
                <a:gd name="T4" fmla="*/ 24 w 25"/>
                <a:gd name="T5" fmla="*/ 7 h 21"/>
                <a:gd name="T6" fmla="*/ 7 w 25"/>
                <a:gd name="T7" fmla="*/ 0 h 21"/>
                <a:gd name="T8" fmla="*/ 0 w 25"/>
                <a:gd name="T9" fmla="*/ 1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1"/>
                <a:gd name="T17" fmla="*/ 25 w 2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1">
                  <a:moveTo>
                    <a:pt x="0" y="12"/>
                  </a:moveTo>
                  <a:lnTo>
                    <a:pt x="17" y="20"/>
                  </a:lnTo>
                  <a:lnTo>
                    <a:pt x="24" y="7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2" name="Freeform 121"/>
            <p:cNvSpPr>
              <a:spLocks/>
            </p:cNvSpPr>
            <p:nvPr/>
          </p:nvSpPr>
          <p:spPr bwMode="auto">
            <a:xfrm>
              <a:off x="1695" y="2109"/>
              <a:ext cx="18" cy="23"/>
            </a:xfrm>
            <a:custGeom>
              <a:avLst/>
              <a:gdLst>
                <a:gd name="T0" fmla="*/ 0 w 18"/>
                <a:gd name="T1" fmla="*/ 13 h 23"/>
                <a:gd name="T2" fmla="*/ 17 w 18"/>
                <a:gd name="T3" fmla="*/ 22 h 23"/>
                <a:gd name="T4" fmla="*/ 6 w 18"/>
                <a:gd name="T5" fmla="*/ 0 h 23"/>
                <a:gd name="T6" fmla="*/ 0 w 18"/>
                <a:gd name="T7" fmla="*/ 1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3"/>
                  </a:moveTo>
                  <a:lnTo>
                    <a:pt x="17" y="22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3" name="Freeform 122"/>
            <p:cNvSpPr>
              <a:spLocks/>
            </p:cNvSpPr>
            <p:nvPr/>
          </p:nvSpPr>
          <p:spPr bwMode="auto">
            <a:xfrm>
              <a:off x="1702" y="2109"/>
              <a:ext cx="19" cy="23"/>
            </a:xfrm>
            <a:custGeom>
              <a:avLst/>
              <a:gdLst>
                <a:gd name="T0" fmla="*/ 10 w 19"/>
                <a:gd name="T1" fmla="*/ 22 h 23"/>
                <a:gd name="T2" fmla="*/ 0 w 19"/>
                <a:gd name="T3" fmla="*/ 0 h 23"/>
                <a:gd name="T4" fmla="*/ 18 w 19"/>
                <a:gd name="T5" fmla="*/ 9 h 23"/>
                <a:gd name="T6" fmla="*/ 10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10" y="22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4" name="Freeform 123"/>
            <p:cNvSpPr>
              <a:spLocks/>
            </p:cNvSpPr>
            <p:nvPr/>
          </p:nvSpPr>
          <p:spPr bwMode="auto">
            <a:xfrm>
              <a:off x="1695" y="2109"/>
              <a:ext cx="26" cy="23"/>
            </a:xfrm>
            <a:custGeom>
              <a:avLst/>
              <a:gdLst>
                <a:gd name="T0" fmla="*/ 0 w 26"/>
                <a:gd name="T1" fmla="*/ 13 h 23"/>
                <a:gd name="T2" fmla="*/ 17 w 26"/>
                <a:gd name="T3" fmla="*/ 22 h 23"/>
                <a:gd name="T4" fmla="*/ 25 w 26"/>
                <a:gd name="T5" fmla="*/ 9 h 23"/>
                <a:gd name="T6" fmla="*/ 6 w 26"/>
                <a:gd name="T7" fmla="*/ 0 h 23"/>
                <a:gd name="T8" fmla="*/ 0 w 26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0" y="13"/>
                  </a:moveTo>
                  <a:lnTo>
                    <a:pt x="17" y="22"/>
                  </a:lnTo>
                  <a:lnTo>
                    <a:pt x="25" y="9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5" name="Freeform 124"/>
            <p:cNvSpPr>
              <a:spLocks/>
            </p:cNvSpPr>
            <p:nvPr/>
          </p:nvSpPr>
          <p:spPr bwMode="auto">
            <a:xfrm>
              <a:off x="1702" y="2097"/>
              <a:ext cx="19" cy="22"/>
            </a:xfrm>
            <a:custGeom>
              <a:avLst/>
              <a:gdLst>
                <a:gd name="T0" fmla="*/ 0 w 19"/>
                <a:gd name="T1" fmla="*/ 12 h 22"/>
                <a:gd name="T2" fmla="*/ 18 w 19"/>
                <a:gd name="T3" fmla="*/ 21 h 22"/>
                <a:gd name="T4" fmla="*/ 7 w 19"/>
                <a:gd name="T5" fmla="*/ 0 h 22"/>
                <a:gd name="T6" fmla="*/ 0 w 19"/>
                <a:gd name="T7" fmla="*/ 1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2"/>
                  </a:moveTo>
                  <a:lnTo>
                    <a:pt x="18" y="21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6" name="Freeform 125"/>
            <p:cNvSpPr>
              <a:spLocks/>
            </p:cNvSpPr>
            <p:nvPr/>
          </p:nvSpPr>
          <p:spPr bwMode="auto">
            <a:xfrm>
              <a:off x="1709" y="2097"/>
              <a:ext cx="20" cy="22"/>
            </a:xfrm>
            <a:custGeom>
              <a:avLst/>
              <a:gdLst>
                <a:gd name="T0" fmla="*/ 11 w 20"/>
                <a:gd name="T1" fmla="*/ 21 h 22"/>
                <a:gd name="T2" fmla="*/ 0 w 20"/>
                <a:gd name="T3" fmla="*/ 0 h 22"/>
                <a:gd name="T4" fmla="*/ 19 w 20"/>
                <a:gd name="T5" fmla="*/ 8 h 22"/>
                <a:gd name="T6" fmla="*/ 11 w 20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2"/>
                <a:gd name="T14" fmla="*/ 20 w 20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2">
                  <a:moveTo>
                    <a:pt x="11" y="21"/>
                  </a:moveTo>
                  <a:lnTo>
                    <a:pt x="0" y="0"/>
                  </a:lnTo>
                  <a:lnTo>
                    <a:pt x="19" y="8"/>
                  </a:lnTo>
                  <a:lnTo>
                    <a:pt x="11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7" name="Freeform 126"/>
            <p:cNvSpPr>
              <a:spLocks/>
            </p:cNvSpPr>
            <p:nvPr/>
          </p:nvSpPr>
          <p:spPr bwMode="auto">
            <a:xfrm>
              <a:off x="1702" y="2097"/>
              <a:ext cx="27" cy="22"/>
            </a:xfrm>
            <a:custGeom>
              <a:avLst/>
              <a:gdLst>
                <a:gd name="T0" fmla="*/ 0 w 27"/>
                <a:gd name="T1" fmla="*/ 12 h 22"/>
                <a:gd name="T2" fmla="*/ 18 w 27"/>
                <a:gd name="T3" fmla="*/ 21 h 22"/>
                <a:gd name="T4" fmla="*/ 26 w 27"/>
                <a:gd name="T5" fmla="*/ 8 h 22"/>
                <a:gd name="T6" fmla="*/ 7 w 27"/>
                <a:gd name="T7" fmla="*/ 0 h 22"/>
                <a:gd name="T8" fmla="*/ 0 w 27"/>
                <a:gd name="T9" fmla="*/ 1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0" y="12"/>
                  </a:moveTo>
                  <a:lnTo>
                    <a:pt x="18" y="21"/>
                  </a:lnTo>
                  <a:lnTo>
                    <a:pt x="26" y="8"/>
                  </a:lnTo>
                  <a:lnTo>
                    <a:pt x="7" y="0"/>
                  </a:lnTo>
                  <a:lnTo>
                    <a:pt x="0" y="1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8" name="Freeform 127"/>
            <p:cNvSpPr>
              <a:spLocks/>
            </p:cNvSpPr>
            <p:nvPr/>
          </p:nvSpPr>
          <p:spPr bwMode="auto">
            <a:xfrm>
              <a:off x="1709" y="2086"/>
              <a:ext cx="20" cy="20"/>
            </a:xfrm>
            <a:custGeom>
              <a:avLst/>
              <a:gdLst>
                <a:gd name="T0" fmla="*/ 0 w 20"/>
                <a:gd name="T1" fmla="*/ 11 h 20"/>
                <a:gd name="T2" fmla="*/ 19 w 20"/>
                <a:gd name="T3" fmla="*/ 19 h 20"/>
                <a:gd name="T4" fmla="*/ 9 w 20"/>
                <a:gd name="T5" fmla="*/ 0 h 20"/>
                <a:gd name="T6" fmla="*/ 0 w 20"/>
                <a:gd name="T7" fmla="*/ 1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0"/>
                <a:gd name="T14" fmla="*/ 20 w 2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0">
                  <a:moveTo>
                    <a:pt x="0" y="11"/>
                  </a:moveTo>
                  <a:lnTo>
                    <a:pt x="19" y="19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49" name="Freeform 128"/>
            <p:cNvSpPr>
              <a:spLocks/>
            </p:cNvSpPr>
            <p:nvPr/>
          </p:nvSpPr>
          <p:spPr bwMode="auto">
            <a:xfrm>
              <a:off x="1717" y="2086"/>
              <a:ext cx="19" cy="20"/>
            </a:xfrm>
            <a:custGeom>
              <a:avLst/>
              <a:gdLst>
                <a:gd name="T0" fmla="*/ 10 w 19"/>
                <a:gd name="T1" fmla="*/ 19 h 20"/>
                <a:gd name="T2" fmla="*/ 0 w 19"/>
                <a:gd name="T3" fmla="*/ 0 h 20"/>
                <a:gd name="T4" fmla="*/ 18 w 19"/>
                <a:gd name="T5" fmla="*/ 8 h 20"/>
                <a:gd name="T6" fmla="*/ 10 w 1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0"/>
                <a:gd name="T14" fmla="*/ 19 w 1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0">
                  <a:moveTo>
                    <a:pt x="10" y="19"/>
                  </a:moveTo>
                  <a:lnTo>
                    <a:pt x="0" y="0"/>
                  </a:lnTo>
                  <a:lnTo>
                    <a:pt x="18" y="8"/>
                  </a:lnTo>
                  <a:lnTo>
                    <a:pt x="1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0" name="Freeform 129"/>
            <p:cNvSpPr>
              <a:spLocks/>
            </p:cNvSpPr>
            <p:nvPr/>
          </p:nvSpPr>
          <p:spPr bwMode="auto">
            <a:xfrm>
              <a:off x="1709" y="2086"/>
              <a:ext cx="27" cy="20"/>
            </a:xfrm>
            <a:custGeom>
              <a:avLst/>
              <a:gdLst>
                <a:gd name="T0" fmla="*/ 0 w 27"/>
                <a:gd name="T1" fmla="*/ 11 h 20"/>
                <a:gd name="T2" fmla="*/ 18 w 27"/>
                <a:gd name="T3" fmla="*/ 19 h 20"/>
                <a:gd name="T4" fmla="*/ 26 w 27"/>
                <a:gd name="T5" fmla="*/ 8 h 20"/>
                <a:gd name="T6" fmla="*/ 8 w 27"/>
                <a:gd name="T7" fmla="*/ 0 h 20"/>
                <a:gd name="T8" fmla="*/ 0 w 27"/>
                <a:gd name="T9" fmla="*/ 1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0"/>
                <a:gd name="T17" fmla="*/ 27 w 2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0">
                  <a:moveTo>
                    <a:pt x="0" y="11"/>
                  </a:moveTo>
                  <a:lnTo>
                    <a:pt x="18" y="19"/>
                  </a:lnTo>
                  <a:lnTo>
                    <a:pt x="26" y="8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1" name="Freeform 130"/>
            <p:cNvSpPr>
              <a:spLocks/>
            </p:cNvSpPr>
            <p:nvPr/>
          </p:nvSpPr>
          <p:spPr bwMode="auto">
            <a:xfrm>
              <a:off x="1717" y="2074"/>
              <a:ext cx="19" cy="21"/>
            </a:xfrm>
            <a:custGeom>
              <a:avLst/>
              <a:gdLst>
                <a:gd name="T0" fmla="*/ 0 w 19"/>
                <a:gd name="T1" fmla="*/ 10 h 21"/>
                <a:gd name="T2" fmla="*/ 18 w 19"/>
                <a:gd name="T3" fmla="*/ 20 h 21"/>
                <a:gd name="T4" fmla="*/ 8 w 19"/>
                <a:gd name="T5" fmla="*/ 0 h 21"/>
                <a:gd name="T6" fmla="*/ 0 w 19"/>
                <a:gd name="T7" fmla="*/ 1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0" y="10"/>
                  </a:moveTo>
                  <a:lnTo>
                    <a:pt x="18" y="2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2" name="Freeform 131"/>
            <p:cNvSpPr>
              <a:spLocks/>
            </p:cNvSpPr>
            <p:nvPr/>
          </p:nvSpPr>
          <p:spPr bwMode="auto">
            <a:xfrm>
              <a:off x="1724" y="2074"/>
              <a:ext cx="19" cy="21"/>
            </a:xfrm>
            <a:custGeom>
              <a:avLst/>
              <a:gdLst>
                <a:gd name="T0" fmla="*/ 10 w 19"/>
                <a:gd name="T1" fmla="*/ 20 h 21"/>
                <a:gd name="T2" fmla="*/ 0 w 19"/>
                <a:gd name="T3" fmla="*/ 0 h 21"/>
                <a:gd name="T4" fmla="*/ 18 w 19"/>
                <a:gd name="T5" fmla="*/ 9 h 21"/>
                <a:gd name="T6" fmla="*/ 10 w 1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1"/>
                <a:gd name="T14" fmla="*/ 19 w 1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1">
                  <a:moveTo>
                    <a:pt x="10" y="20"/>
                  </a:moveTo>
                  <a:lnTo>
                    <a:pt x="0" y="0"/>
                  </a:lnTo>
                  <a:lnTo>
                    <a:pt x="18" y="9"/>
                  </a:lnTo>
                  <a:lnTo>
                    <a:pt x="1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3" name="Freeform 132"/>
            <p:cNvSpPr>
              <a:spLocks/>
            </p:cNvSpPr>
            <p:nvPr/>
          </p:nvSpPr>
          <p:spPr bwMode="auto">
            <a:xfrm>
              <a:off x="1717" y="2074"/>
              <a:ext cx="26" cy="21"/>
            </a:xfrm>
            <a:custGeom>
              <a:avLst/>
              <a:gdLst>
                <a:gd name="T0" fmla="*/ 0 w 26"/>
                <a:gd name="T1" fmla="*/ 10 h 21"/>
                <a:gd name="T2" fmla="*/ 17 w 26"/>
                <a:gd name="T3" fmla="*/ 20 h 21"/>
                <a:gd name="T4" fmla="*/ 25 w 26"/>
                <a:gd name="T5" fmla="*/ 9 h 21"/>
                <a:gd name="T6" fmla="*/ 7 w 26"/>
                <a:gd name="T7" fmla="*/ 0 h 21"/>
                <a:gd name="T8" fmla="*/ 0 w 26"/>
                <a:gd name="T9" fmla="*/ 1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1"/>
                <a:gd name="T17" fmla="*/ 26 w 2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1">
                  <a:moveTo>
                    <a:pt x="0" y="10"/>
                  </a:moveTo>
                  <a:lnTo>
                    <a:pt x="17" y="20"/>
                  </a:lnTo>
                  <a:lnTo>
                    <a:pt x="25" y="9"/>
                  </a:lnTo>
                  <a:lnTo>
                    <a:pt x="7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4" name="Freeform 133"/>
            <p:cNvSpPr>
              <a:spLocks/>
            </p:cNvSpPr>
            <p:nvPr/>
          </p:nvSpPr>
          <p:spPr bwMode="auto">
            <a:xfrm>
              <a:off x="1724" y="2062"/>
              <a:ext cx="19" cy="22"/>
            </a:xfrm>
            <a:custGeom>
              <a:avLst/>
              <a:gdLst>
                <a:gd name="T0" fmla="*/ 0 w 19"/>
                <a:gd name="T1" fmla="*/ 11 h 22"/>
                <a:gd name="T2" fmla="*/ 18 w 19"/>
                <a:gd name="T3" fmla="*/ 21 h 22"/>
                <a:gd name="T4" fmla="*/ 9 w 19"/>
                <a:gd name="T5" fmla="*/ 0 h 22"/>
                <a:gd name="T6" fmla="*/ 0 w 19"/>
                <a:gd name="T7" fmla="*/ 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0" y="11"/>
                  </a:moveTo>
                  <a:lnTo>
                    <a:pt x="18" y="2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5" name="Freeform 134"/>
            <p:cNvSpPr>
              <a:spLocks/>
            </p:cNvSpPr>
            <p:nvPr/>
          </p:nvSpPr>
          <p:spPr bwMode="auto">
            <a:xfrm>
              <a:off x="1734" y="2062"/>
              <a:ext cx="18" cy="22"/>
            </a:xfrm>
            <a:custGeom>
              <a:avLst/>
              <a:gdLst>
                <a:gd name="T0" fmla="*/ 9 w 18"/>
                <a:gd name="T1" fmla="*/ 21 h 22"/>
                <a:gd name="T2" fmla="*/ 0 w 18"/>
                <a:gd name="T3" fmla="*/ 0 h 22"/>
                <a:gd name="T4" fmla="*/ 17 w 18"/>
                <a:gd name="T5" fmla="*/ 10 h 22"/>
                <a:gd name="T6" fmla="*/ 9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9" y="21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9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6" name="Freeform 135"/>
            <p:cNvSpPr>
              <a:spLocks/>
            </p:cNvSpPr>
            <p:nvPr/>
          </p:nvSpPr>
          <p:spPr bwMode="auto">
            <a:xfrm>
              <a:off x="1724" y="2062"/>
              <a:ext cx="26" cy="22"/>
            </a:xfrm>
            <a:custGeom>
              <a:avLst/>
              <a:gdLst>
                <a:gd name="T0" fmla="*/ 0 w 26"/>
                <a:gd name="T1" fmla="*/ 11 h 22"/>
                <a:gd name="T2" fmla="*/ 17 w 26"/>
                <a:gd name="T3" fmla="*/ 21 h 22"/>
                <a:gd name="T4" fmla="*/ 25 w 26"/>
                <a:gd name="T5" fmla="*/ 10 h 22"/>
                <a:gd name="T6" fmla="*/ 8 w 26"/>
                <a:gd name="T7" fmla="*/ 0 h 22"/>
                <a:gd name="T8" fmla="*/ 0 w 26"/>
                <a:gd name="T9" fmla="*/ 1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11"/>
                  </a:moveTo>
                  <a:lnTo>
                    <a:pt x="17" y="21"/>
                  </a:lnTo>
                  <a:lnTo>
                    <a:pt x="25" y="10"/>
                  </a:lnTo>
                  <a:lnTo>
                    <a:pt x="8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7" name="Freeform 136"/>
            <p:cNvSpPr>
              <a:spLocks/>
            </p:cNvSpPr>
            <p:nvPr/>
          </p:nvSpPr>
          <p:spPr bwMode="auto">
            <a:xfrm>
              <a:off x="1734" y="2051"/>
              <a:ext cx="18" cy="23"/>
            </a:xfrm>
            <a:custGeom>
              <a:avLst/>
              <a:gdLst>
                <a:gd name="T0" fmla="*/ 0 w 18"/>
                <a:gd name="T1" fmla="*/ 11 h 23"/>
                <a:gd name="T2" fmla="*/ 17 w 18"/>
                <a:gd name="T3" fmla="*/ 22 h 23"/>
                <a:gd name="T4" fmla="*/ 9 w 18"/>
                <a:gd name="T5" fmla="*/ 0 h 23"/>
                <a:gd name="T6" fmla="*/ 0 w 18"/>
                <a:gd name="T7" fmla="*/ 1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3"/>
                <a:gd name="T14" fmla="*/ 18 w 1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3">
                  <a:moveTo>
                    <a:pt x="0" y="11"/>
                  </a:moveTo>
                  <a:lnTo>
                    <a:pt x="17" y="22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8" name="Freeform 137"/>
            <p:cNvSpPr>
              <a:spLocks/>
            </p:cNvSpPr>
            <p:nvPr/>
          </p:nvSpPr>
          <p:spPr bwMode="auto">
            <a:xfrm>
              <a:off x="1742" y="2051"/>
              <a:ext cx="19" cy="23"/>
            </a:xfrm>
            <a:custGeom>
              <a:avLst/>
              <a:gdLst>
                <a:gd name="T0" fmla="*/ 8 w 19"/>
                <a:gd name="T1" fmla="*/ 22 h 23"/>
                <a:gd name="T2" fmla="*/ 0 w 19"/>
                <a:gd name="T3" fmla="*/ 0 h 23"/>
                <a:gd name="T4" fmla="*/ 18 w 19"/>
                <a:gd name="T5" fmla="*/ 11 h 23"/>
                <a:gd name="T6" fmla="*/ 8 w 1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3"/>
                <a:gd name="T14" fmla="*/ 19 w 1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3">
                  <a:moveTo>
                    <a:pt x="8" y="22"/>
                  </a:moveTo>
                  <a:lnTo>
                    <a:pt x="0" y="0"/>
                  </a:lnTo>
                  <a:lnTo>
                    <a:pt x="18" y="11"/>
                  </a:lnTo>
                  <a:lnTo>
                    <a:pt x="8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59" name="Freeform 138"/>
            <p:cNvSpPr>
              <a:spLocks/>
            </p:cNvSpPr>
            <p:nvPr/>
          </p:nvSpPr>
          <p:spPr bwMode="auto">
            <a:xfrm>
              <a:off x="1734" y="2051"/>
              <a:ext cx="27" cy="23"/>
            </a:xfrm>
            <a:custGeom>
              <a:avLst/>
              <a:gdLst>
                <a:gd name="T0" fmla="*/ 0 w 27"/>
                <a:gd name="T1" fmla="*/ 11 h 23"/>
                <a:gd name="T2" fmla="*/ 17 w 27"/>
                <a:gd name="T3" fmla="*/ 22 h 23"/>
                <a:gd name="T4" fmla="*/ 26 w 27"/>
                <a:gd name="T5" fmla="*/ 11 h 23"/>
                <a:gd name="T6" fmla="*/ 9 w 27"/>
                <a:gd name="T7" fmla="*/ 0 h 23"/>
                <a:gd name="T8" fmla="*/ 0 w 27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3"/>
                <a:gd name="T17" fmla="*/ 27 w 27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3">
                  <a:moveTo>
                    <a:pt x="0" y="11"/>
                  </a:moveTo>
                  <a:lnTo>
                    <a:pt x="17" y="22"/>
                  </a:lnTo>
                  <a:lnTo>
                    <a:pt x="26" y="11"/>
                  </a:lnTo>
                  <a:lnTo>
                    <a:pt x="9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0" name="Freeform 139"/>
            <p:cNvSpPr>
              <a:spLocks/>
            </p:cNvSpPr>
            <p:nvPr/>
          </p:nvSpPr>
          <p:spPr bwMode="auto">
            <a:xfrm>
              <a:off x="1742" y="2039"/>
              <a:ext cx="19" cy="24"/>
            </a:xfrm>
            <a:custGeom>
              <a:avLst/>
              <a:gdLst>
                <a:gd name="T0" fmla="*/ 0 w 19"/>
                <a:gd name="T1" fmla="*/ 11 h 24"/>
                <a:gd name="T2" fmla="*/ 18 w 19"/>
                <a:gd name="T3" fmla="*/ 23 h 24"/>
                <a:gd name="T4" fmla="*/ 10 w 19"/>
                <a:gd name="T5" fmla="*/ 0 h 24"/>
                <a:gd name="T6" fmla="*/ 0 w 19"/>
                <a:gd name="T7" fmla="*/ 11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11"/>
                  </a:moveTo>
                  <a:lnTo>
                    <a:pt x="18" y="23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1" name="Freeform 140"/>
            <p:cNvSpPr>
              <a:spLocks/>
            </p:cNvSpPr>
            <p:nvPr/>
          </p:nvSpPr>
          <p:spPr bwMode="auto">
            <a:xfrm>
              <a:off x="1753" y="2039"/>
              <a:ext cx="17" cy="24"/>
            </a:xfrm>
            <a:custGeom>
              <a:avLst/>
              <a:gdLst>
                <a:gd name="T0" fmla="*/ 7 w 17"/>
                <a:gd name="T1" fmla="*/ 23 h 24"/>
                <a:gd name="T2" fmla="*/ 0 w 17"/>
                <a:gd name="T3" fmla="*/ 0 h 24"/>
                <a:gd name="T4" fmla="*/ 16 w 17"/>
                <a:gd name="T5" fmla="*/ 11 h 24"/>
                <a:gd name="T6" fmla="*/ 7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7" y="23"/>
                  </a:moveTo>
                  <a:lnTo>
                    <a:pt x="0" y="0"/>
                  </a:lnTo>
                  <a:lnTo>
                    <a:pt x="16" y="11"/>
                  </a:lnTo>
                  <a:lnTo>
                    <a:pt x="7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2" name="Freeform 141"/>
            <p:cNvSpPr>
              <a:spLocks/>
            </p:cNvSpPr>
            <p:nvPr/>
          </p:nvSpPr>
          <p:spPr bwMode="auto">
            <a:xfrm>
              <a:off x="1742" y="2039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7 w 28"/>
                <a:gd name="T3" fmla="*/ 23 h 24"/>
                <a:gd name="T4" fmla="*/ 27 w 28"/>
                <a:gd name="T5" fmla="*/ 11 h 24"/>
                <a:gd name="T6" fmla="*/ 10 w 28"/>
                <a:gd name="T7" fmla="*/ 0 h 24"/>
                <a:gd name="T8" fmla="*/ 0 w 28"/>
                <a:gd name="T9" fmla="*/ 1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4"/>
                <a:gd name="T17" fmla="*/ 28 w 2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4">
                  <a:moveTo>
                    <a:pt x="0" y="11"/>
                  </a:moveTo>
                  <a:lnTo>
                    <a:pt x="17" y="23"/>
                  </a:lnTo>
                  <a:lnTo>
                    <a:pt x="27" y="11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3" name="Freeform 142"/>
            <p:cNvSpPr>
              <a:spLocks/>
            </p:cNvSpPr>
            <p:nvPr/>
          </p:nvSpPr>
          <p:spPr bwMode="auto">
            <a:xfrm>
              <a:off x="1753" y="2030"/>
              <a:ext cx="17" cy="22"/>
            </a:xfrm>
            <a:custGeom>
              <a:avLst/>
              <a:gdLst>
                <a:gd name="T0" fmla="*/ 0 w 17"/>
                <a:gd name="T1" fmla="*/ 10 h 22"/>
                <a:gd name="T2" fmla="*/ 16 w 17"/>
                <a:gd name="T3" fmla="*/ 21 h 22"/>
                <a:gd name="T4" fmla="*/ 10 w 17"/>
                <a:gd name="T5" fmla="*/ 0 h 22"/>
                <a:gd name="T6" fmla="*/ 0 w 17"/>
                <a:gd name="T7" fmla="*/ 1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10"/>
                  </a:moveTo>
                  <a:lnTo>
                    <a:pt x="16" y="21"/>
                  </a:lnTo>
                  <a:lnTo>
                    <a:pt x="10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4" name="Freeform 143"/>
            <p:cNvSpPr>
              <a:spLocks/>
            </p:cNvSpPr>
            <p:nvPr/>
          </p:nvSpPr>
          <p:spPr bwMode="auto">
            <a:xfrm>
              <a:off x="1761" y="2030"/>
              <a:ext cx="18" cy="22"/>
            </a:xfrm>
            <a:custGeom>
              <a:avLst/>
              <a:gdLst>
                <a:gd name="T0" fmla="*/ 6 w 18"/>
                <a:gd name="T1" fmla="*/ 21 h 22"/>
                <a:gd name="T2" fmla="*/ 0 w 18"/>
                <a:gd name="T3" fmla="*/ 0 h 22"/>
                <a:gd name="T4" fmla="*/ 17 w 18"/>
                <a:gd name="T5" fmla="*/ 11 h 22"/>
                <a:gd name="T6" fmla="*/ 6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6" y="21"/>
                  </a:moveTo>
                  <a:lnTo>
                    <a:pt x="0" y="0"/>
                  </a:lnTo>
                  <a:lnTo>
                    <a:pt x="17" y="11"/>
                  </a:lnTo>
                  <a:lnTo>
                    <a:pt x="6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5" name="Freeform 144"/>
            <p:cNvSpPr>
              <a:spLocks/>
            </p:cNvSpPr>
            <p:nvPr/>
          </p:nvSpPr>
          <p:spPr bwMode="auto">
            <a:xfrm>
              <a:off x="1753" y="2030"/>
              <a:ext cx="24" cy="22"/>
            </a:xfrm>
            <a:custGeom>
              <a:avLst/>
              <a:gdLst>
                <a:gd name="T0" fmla="*/ 0 w 24"/>
                <a:gd name="T1" fmla="*/ 10 h 22"/>
                <a:gd name="T2" fmla="*/ 14 w 24"/>
                <a:gd name="T3" fmla="*/ 21 h 22"/>
                <a:gd name="T4" fmla="*/ 23 w 24"/>
                <a:gd name="T5" fmla="*/ 11 h 22"/>
                <a:gd name="T6" fmla="*/ 9 w 24"/>
                <a:gd name="T7" fmla="*/ 0 h 22"/>
                <a:gd name="T8" fmla="*/ 0 w 24"/>
                <a:gd name="T9" fmla="*/ 1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0" y="10"/>
                  </a:moveTo>
                  <a:lnTo>
                    <a:pt x="14" y="21"/>
                  </a:lnTo>
                  <a:lnTo>
                    <a:pt x="23" y="11"/>
                  </a:lnTo>
                  <a:lnTo>
                    <a:pt x="9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6" name="Freeform 145"/>
            <p:cNvSpPr>
              <a:spLocks/>
            </p:cNvSpPr>
            <p:nvPr/>
          </p:nvSpPr>
          <p:spPr bwMode="auto">
            <a:xfrm>
              <a:off x="1761" y="2021"/>
              <a:ext cx="18" cy="22"/>
            </a:xfrm>
            <a:custGeom>
              <a:avLst/>
              <a:gdLst>
                <a:gd name="T0" fmla="*/ 0 w 18"/>
                <a:gd name="T1" fmla="*/ 9 h 22"/>
                <a:gd name="T2" fmla="*/ 17 w 18"/>
                <a:gd name="T3" fmla="*/ 21 h 22"/>
                <a:gd name="T4" fmla="*/ 12 w 18"/>
                <a:gd name="T5" fmla="*/ 0 h 22"/>
                <a:gd name="T6" fmla="*/ 0 w 18"/>
                <a:gd name="T7" fmla="*/ 9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9"/>
                  </a:moveTo>
                  <a:lnTo>
                    <a:pt x="17" y="21"/>
                  </a:lnTo>
                  <a:lnTo>
                    <a:pt x="12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7" name="Freeform 146"/>
            <p:cNvSpPr>
              <a:spLocks/>
            </p:cNvSpPr>
            <p:nvPr/>
          </p:nvSpPr>
          <p:spPr bwMode="auto">
            <a:xfrm>
              <a:off x="1773" y="2021"/>
              <a:ext cx="19" cy="22"/>
            </a:xfrm>
            <a:custGeom>
              <a:avLst/>
              <a:gdLst>
                <a:gd name="T0" fmla="*/ 4 w 19"/>
                <a:gd name="T1" fmla="*/ 21 h 22"/>
                <a:gd name="T2" fmla="*/ 0 w 19"/>
                <a:gd name="T3" fmla="*/ 0 h 22"/>
                <a:gd name="T4" fmla="*/ 18 w 19"/>
                <a:gd name="T5" fmla="*/ 12 h 22"/>
                <a:gd name="T6" fmla="*/ 4 w 19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2"/>
                <a:gd name="T14" fmla="*/ 19 w 19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2">
                  <a:moveTo>
                    <a:pt x="4" y="21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4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8" name="Freeform 147"/>
            <p:cNvSpPr>
              <a:spLocks/>
            </p:cNvSpPr>
            <p:nvPr/>
          </p:nvSpPr>
          <p:spPr bwMode="auto">
            <a:xfrm>
              <a:off x="1761" y="2021"/>
              <a:ext cx="26" cy="22"/>
            </a:xfrm>
            <a:custGeom>
              <a:avLst/>
              <a:gdLst>
                <a:gd name="T0" fmla="*/ 0 w 26"/>
                <a:gd name="T1" fmla="*/ 9 h 22"/>
                <a:gd name="T2" fmla="*/ 14 w 26"/>
                <a:gd name="T3" fmla="*/ 21 h 22"/>
                <a:gd name="T4" fmla="*/ 25 w 26"/>
                <a:gd name="T5" fmla="*/ 12 h 22"/>
                <a:gd name="T6" fmla="*/ 10 w 26"/>
                <a:gd name="T7" fmla="*/ 0 h 22"/>
                <a:gd name="T8" fmla="*/ 0 w 26"/>
                <a:gd name="T9" fmla="*/ 9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2"/>
                <a:gd name="T17" fmla="*/ 26 w 2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2">
                  <a:moveTo>
                    <a:pt x="0" y="9"/>
                  </a:moveTo>
                  <a:lnTo>
                    <a:pt x="14" y="21"/>
                  </a:lnTo>
                  <a:lnTo>
                    <a:pt x="25" y="12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69" name="Freeform 148"/>
            <p:cNvSpPr>
              <a:spLocks/>
            </p:cNvSpPr>
            <p:nvPr/>
          </p:nvSpPr>
          <p:spPr bwMode="auto">
            <a:xfrm>
              <a:off x="1773" y="2010"/>
              <a:ext cx="19" cy="24"/>
            </a:xfrm>
            <a:custGeom>
              <a:avLst/>
              <a:gdLst>
                <a:gd name="T0" fmla="*/ 0 w 19"/>
                <a:gd name="T1" fmla="*/ 9 h 24"/>
                <a:gd name="T2" fmla="*/ 18 w 19"/>
                <a:gd name="T3" fmla="*/ 23 h 24"/>
                <a:gd name="T4" fmla="*/ 14 w 19"/>
                <a:gd name="T5" fmla="*/ 0 h 24"/>
                <a:gd name="T6" fmla="*/ 0 w 19"/>
                <a:gd name="T7" fmla="*/ 9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9"/>
                  </a:moveTo>
                  <a:lnTo>
                    <a:pt x="18" y="23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0" name="Freeform 149"/>
            <p:cNvSpPr>
              <a:spLocks/>
            </p:cNvSpPr>
            <p:nvPr/>
          </p:nvSpPr>
          <p:spPr bwMode="auto">
            <a:xfrm>
              <a:off x="1785" y="2010"/>
              <a:ext cx="17" cy="24"/>
            </a:xfrm>
            <a:custGeom>
              <a:avLst/>
              <a:gdLst>
                <a:gd name="T0" fmla="*/ 3 w 17"/>
                <a:gd name="T1" fmla="*/ 23 h 24"/>
                <a:gd name="T2" fmla="*/ 0 w 17"/>
                <a:gd name="T3" fmla="*/ 0 h 24"/>
                <a:gd name="T4" fmla="*/ 16 w 17"/>
                <a:gd name="T5" fmla="*/ 13 h 24"/>
                <a:gd name="T6" fmla="*/ 3 w 17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3" y="23"/>
                  </a:moveTo>
                  <a:lnTo>
                    <a:pt x="0" y="0"/>
                  </a:lnTo>
                  <a:lnTo>
                    <a:pt x="16" y="13"/>
                  </a:lnTo>
                  <a:lnTo>
                    <a:pt x="3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1" name="Freeform 150"/>
            <p:cNvSpPr>
              <a:spLocks/>
            </p:cNvSpPr>
            <p:nvPr/>
          </p:nvSpPr>
          <p:spPr bwMode="auto">
            <a:xfrm>
              <a:off x="1773" y="2010"/>
              <a:ext cx="24" cy="24"/>
            </a:xfrm>
            <a:custGeom>
              <a:avLst/>
              <a:gdLst>
                <a:gd name="T0" fmla="*/ 0 w 24"/>
                <a:gd name="T1" fmla="*/ 9 h 24"/>
                <a:gd name="T2" fmla="*/ 13 w 24"/>
                <a:gd name="T3" fmla="*/ 23 h 24"/>
                <a:gd name="T4" fmla="*/ 23 w 24"/>
                <a:gd name="T5" fmla="*/ 13 h 24"/>
                <a:gd name="T6" fmla="*/ 10 w 24"/>
                <a:gd name="T7" fmla="*/ 0 h 24"/>
                <a:gd name="T8" fmla="*/ 0 w 24"/>
                <a:gd name="T9" fmla="*/ 9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9"/>
                  </a:moveTo>
                  <a:lnTo>
                    <a:pt x="13" y="23"/>
                  </a:lnTo>
                  <a:lnTo>
                    <a:pt x="23" y="13"/>
                  </a:ln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2" name="Freeform 151"/>
            <p:cNvSpPr>
              <a:spLocks/>
            </p:cNvSpPr>
            <p:nvPr/>
          </p:nvSpPr>
          <p:spPr bwMode="auto">
            <a:xfrm>
              <a:off x="1785" y="2000"/>
              <a:ext cx="17" cy="24"/>
            </a:xfrm>
            <a:custGeom>
              <a:avLst/>
              <a:gdLst>
                <a:gd name="T0" fmla="*/ 0 w 17"/>
                <a:gd name="T1" fmla="*/ 10 h 24"/>
                <a:gd name="T2" fmla="*/ 16 w 17"/>
                <a:gd name="T3" fmla="*/ 23 h 24"/>
                <a:gd name="T4" fmla="*/ 14 w 17"/>
                <a:gd name="T5" fmla="*/ 0 h 24"/>
                <a:gd name="T6" fmla="*/ 0 w 17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4"/>
                <a:gd name="T14" fmla="*/ 17 w 17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4">
                  <a:moveTo>
                    <a:pt x="0" y="10"/>
                  </a:moveTo>
                  <a:lnTo>
                    <a:pt x="16" y="23"/>
                  </a:lnTo>
                  <a:lnTo>
                    <a:pt x="14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3" name="Freeform 152"/>
            <p:cNvSpPr>
              <a:spLocks/>
            </p:cNvSpPr>
            <p:nvPr/>
          </p:nvSpPr>
          <p:spPr bwMode="auto">
            <a:xfrm>
              <a:off x="1796" y="2000"/>
              <a:ext cx="19" cy="24"/>
            </a:xfrm>
            <a:custGeom>
              <a:avLst/>
              <a:gdLst>
                <a:gd name="T0" fmla="*/ 1 w 19"/>
                <a:gd name="T1" fmla="*/ 23 h 24"/>
                <a:gd name="T2" fmla="*/ 0 w 19"/>
                <a:gd name="T3" fmla="*/ 0 h 24"/>
                <a:gd name="T4" fmla="*/ 18 w 19"/>
                <a:gd name="T5" fmla="*/ 13 h 24"/>
                <a:gd name="T6" fmla="*/ 1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1" y="23"/>
                  </a:moveTo>
                  <a:lnTo>
                    <a:pt x="0" y="0"/>
                  </a:lnTo>
                  <a:lnTo>
                    <a:pt x="18" y="13"/>
                  </a:lnTo>
                  <a:lnTo>
                    <a:pt x="1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4" name="Freeform 153"/>
            <p:cNvSpPr>
              <a:spLocks/>
            </p:cNvSpPr>
            <p:nvPr/>
          </p:nvSpPr>
          <p:spPr bwMode="auto">
            <a:xfrm>
              <a:off x="1785" y="2000"/>
              <a:ext cx="26" cy="24"/>
            </a:xfrm>
            <a:custGeom>
              <a:avLst/>
              <a:gdLst>
                <a:gd name="T0" fmla="*/ 0 w 26"/>
                <a:gd name="T1" fmla="*/ 10 h 24"/>
                <a:gd name="T2" fmla="*/ 13 w 26"/>
                <a:gd name="T3" fmla="*/ 23 h 24"/>
                <a:gd name="T4" fmla="*/ 25 w 26"/>
                <a:gd name="T5" fmla="*/ 13 h 24"/>
                <a:gd name="T6" fmla="*/ 12 w 26"/>
                <a:gd name="T7" fmla="*/ 0 h 24"/>
                <a:gd name="T8" fmla="*/ 0 w 26"/>
                <a:gd name="T9" fmla="*/ 1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10"/>
                  </a:moveTo>
                  <a:lnTo>
                    <a:pt x="13" y="23"/>
                  </a:lnTo>
                  <a:lnTo>
                    <a:pt x="25" y="13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5" name="Freeform 154"/>
            <p:cNvSpPr>
              <a:spLocks/>
            </p:cNvSpPr>
            <p:nvPr/>
          </p:nvSpPr>
          <p:spPr bwMode="auto">
            <a:xfrm>
              <a:off x="1796" y="1990"/>
              <a:ext cx="19" cy="25"/>
            </a:xfrm>
            <a:custGeom>
              <a:avLst/>
              <a:gdLst>
                <a:gd name="T0" fmla="*/ 0 w 19"/>
                <a:gd name="T1" fmla="*/ 9 h 25"/>
                <a:gd name="T2" fmla="*/ 16 w 19"/>
                <a:gd name="T3" fmla="*/ 24 h 25"/>
                <a:gd name="T4" fmla="*/ 18 w 19"/>
                <a:gd name="T5" fmla="*/ 0 h 25"/>
                <a:gd name="T6" fmla="*/ 0 w 19"/>
                <a:gd name="T7" fmla="*/ 9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5"/>
                <a:gd name="T14" fmla="*/ 19 w 19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5">
                  <a:moveTo>
                    <a:pt x="0" y="9"/>
                  </a:moveTo>
                  <a:lnTo>
                    <a:pt x="16" y="24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6" name="Freeform 155"/>
            <p:cNvSpPr>
              <a:spLocks/>
            </p:cNvSpPr>
            <p:nvPr/>
          </p:nvSpPr>
          <p:spPr bwMode="auto">
            <a:xfrm>
              <a:off x="1810" y="1990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1 w 17"/>
                <a:gd name="T3" fmla="*/ 0 h 25"/>
                <a:gd name="T4" fmla="*/ 16 w 17"/>
                <a:gd name="T5" fmla="*/ 15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1" y="0"/>
                  </a:lnTo>
                  <a:lnTo>
                    <a:pt x="16" y="15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7" name="Freeform 156"/>
            <p:cNvSpPr>
              <a:spLocks/>
            </p:cNvSpPr>
            <p:nvPr/>
          </p:nvSpPr>
          <p:spPr bwMode="auto">
            <a:xfrm>
              <a:off x="1796" y="1990"/>
              <a:ext cx="27" cy="25"/>
            </a:xfrm>
            <a:custGeom>
              <a:avLst/>
              <a:gdLst>
                <a:gd name="T0" fmla="*/ 0 w 27"/>
                <a:gd name="T1" fmla="*/ 9 h 25"/>
                <a:gd name="T2" fmla="*/ 13 w 27"/>
                <a:gd name="T3" fmla="*/ 24 h 25"/>
                <a:gd name="T4" fmla="*/ 26 w 27"/>
                <a:gd name="T5" fmla="*/ 15 h 25"/>
                <a:gd name="T6" fmla="*/ 14 w 27"/>
                <a:gd name="T7" fmla="*/ 0 h 25"/>
                <a:gd name="T8" fmla="*/ 0 w 27"/>
                <a:gd name="T9" fmla="*/ 9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5"/>
                <a:gd name="T17" fmla="*/ 27 w 27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5">
                  <a:moveTo>
                    <a:pt x="0" y="9"/>
                  </a:moveTo>
                  <a:lnTo>
                    <a:pt x="13" y="24"/>
                  </a:lnTo>
                  <a:lnTo>
                    <a:pt x="26" y="15"/>
                  </a:lnTo>
                  <a:lnTo>
                    <a:pt x="14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8" name="Freeform 157"/>
            <p:cNvSpPr>
              <a:spLocks/>
            </p:cNvSpPr>
            <p:nvPr/>
          </p:nvSpPr>
          <p:spPr bwMode="auto">
            <a:xfrm>
              <a:off x="1810" y="1983"/>
              <a:ext cx="17" cy="22"/>
            </a:xfrm>
            <a:custGeom>
              <a:avLst/>
              <a:gdLst>
                <a:gd name="T0" fmla="*/ 0 w 17"/>
                <a:gd name="T1" fmla="*/ 7 h 22"/>
                <a:gd name="T2" fmla="*/ 12 w 17"/>
                <a:gd name="T3" fmla="*/ 21 h 22"/>
                <a:gd name="T4" fmla="*/ 16 w 17"/>
                <a:gd name="T5" fmla="*/ 0 h 22"/>
                <a:gd name="T6" fmla="*/ 0 w 1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2"/>
                <a:gd name="T14" fmla="*/ 17 w 1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2">
                  <a:moveTo>
                    <a:pt x="0" y="7"/>
                  </a:moveTo>
                  <a:lnTo>
                    <a:pt x="12" y="21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79" name="Freeform 158"/>
            <p:cNvSpPr>
              <a:spLocks/>
            </p:cNvSpPr>
            <p:nvPr/>
          </p:nvSpPr>
          <p:spPr bwMode="auto">
            <a:xfrm>
              <a:off x="1822" y="1983"/>
              <a:ext cx="18" cy="22"/>
            </a:xfrm>
            <a:custGeom>
              <a:avLst/>
              <a:gdLst>
                <a:gd name="T0" fmla="*/ 0 w 18"/>
                <a:gd name="T1" fmla="*/ 21 h 22"/>
                <a:gd name="T2" fmla="*/ 3 w 18"/>
                <a:gd name="T3" fmla="*/ 0 h 22"/>
                <a:gd name="T4" fmla="*/ 17 w 18"/>
                <a:gd name="T5" fmla="*/ 13 h 22"/>
                <a:gd name="T6" fmla="*/ 0 w 18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2"/>
                <a:gd name="T14" fmla="*/ 18 w 1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2">
                  <a:moveTo>
                    <a:pt x="0" y="21"/>
                  </a:moveTo>
                  <a:lnTo>
                    <a:pt x="3" y="0"/>
                  </a:lnTo>
                  <a:lnTo>
                    <a:pt x="17" y="13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0" name="Freeform 159"/>
            <p:cNvSpPr>
              <a:spLocks/>
            </p:cNvSpPr>
            <p:nvPr/>
          </p:nvSpPr>
          <p:spPr bwMode="auto">
            <a:xfrm>
              <a:off x="1810" y="1983"/>
              <a:ext cx="28" cy="22"/>
            </a:xfrm>
            <a:custGeom>
              <a:avLst/>
              <a:gdLst>
                <a:gd name="T0" fmla="*/ 0 w 28"/>
                <a:gd name="T1" fmla="*/ 7 h 22"/>
                <a:gd name="T2" fmla="*/ 12 w 28"/>
                <a:gd name="T3" fmla="*/ 21 h 22"/>
                <a:gd name="T4" fmla="*/ 27 w 28"/>
                <a:gd name="T5" fmla="*/ 13 h 22"/>
                <a:gd name="T6" fmla="*/ 15 w 28"/>
                <a:gd name="T7" fmla="*/ 0 h 22"/>
                <a:gd name="T8" fmla="*/ 0 w 28"/>
                <a:gd name="T9" fmla="*/ 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0" y="7"/>
                  </a:moveTo>
                  <a:lnTo>
                    <a:pt x="12" y="21"/>
                  </a:lnTo>
                  <a:lnTo>
                    <a:pt x="27" y="13"/>
                  </a:lnTo>
                  <a:lnTo>
                    <a:pt x="15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1" name="Freeform 160"/>
            <p:cNvSpPr>
              <a:spLocks/>
            </p:cNvSpPr>
            <p:nvPr/>
          </p:nvSpPr>
          <p:spPr bwMode="auto">
            <a:xfrm>
              <a:off x="1824" y="1973"/>
              <a:ext cx="18" cy="25"/>
            </a:xfrm>
            <a:custGeom>
              <a:avLst/>
              <a:gdLst>
                <a:gd name="T0" fmla="*/ 0 w 18"/>
                <a:gd name="T1" fmla="*/ 8 h 25"/>
                <a:gd name="T2" fmla="*/ 12 w 18"/>
                <a:gd name="T3" fmla="*/ 24 h 25"/>
                <a:gd name="T4" fmla="*/ 17 w 18"/>
                <a:gd name="T5" fmla="*/ 0 h 25"/>
                <a:gd name="T6" fmla="*/ 0 w 18"/>
                <a:gd name="T7" fmla="*/ 8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5"/>
                <a:gd name="T14" fmla="*/ 18 w 18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5">
                  <a:moveTo>
                    <a:pt x="0" y="8"/>
                  </a:moveTo>
                  <a:lnTo>
                    <a:pt x="12" y="24"/>
                  </a:lnTo>
                  <a:lnTo>
                    <a:pt x="17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2" name="Freeform 161"/>
            <p:cNvSpPr>
              <a:spLocks/>
            </p:cNvSpPr>
            <p:nvPr/>
          </p:nvSpPr>
          <p:spPr bwMode="auto">
            <a:xfrm>
              <a:off x="1837" y="1973"/>
              <a:ext cx="17" cy="25"/>
            </a:xfrm>
            <a:custGeom>
              <a:avLst/>
              <a:gdLst>
                <a:gd name="T0" fmla="*/ 0 w 17"/>
                <a:gd name="T1" fmla="*/ 24 h 25"/>
                <a:gd name="T2" fmla="*/ 5 w 17"/>
                <a:gd name="T3" fmla="*/ 0 h 25"/>
                <a:gd name="T4" fmla="*/ 16 w 17"/>
                <a:gd name="T5" fmla="*/ 16 h 25"/>
                <a:gd name="T6" fmla="*/ 0 w 17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5"/>
                <a:gd name="T14" fmla="*/ 17 w 1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5">
                  <a:moveTo>
                    <a:pt x="0" y="24"/>
                  </a:moveTo>
                  <a:lnTo>
                    <a:pt x="5" y="0"/>
                  </a:lnTo>
                  <a:lnTo>
                    <a:pt x="16" y="16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3" name="Freeform 162"/>
            <p:cNvSpPr>
              <a:spLocks/>
            </p:cNvSpPr>
            <p:nvPr/>
          </p:nvSpPr>
          <p:spPr bwMode="auto">
            <a:xfrm>
              <a:off x="1824" y="1973"/>
              <a:ext cx="26" cy="25"/>
            </a:xfrm>
            <a:custGeom>
              <a:avLst/>
              <a:gdLst>
                <a:gd name="T0" fmla="*/ 0 w 26"/>
                <a:gd name="T1" fmla="*/ 8 h 25"/>
                <a:gd name="T2" fmla="*/ 11 w 26"/>
                <a:gd name="T3" fmla="*/ 24 h 25"/>
                <a:gd name="T4" fmla="*/ 25 w 26"/>
                <a:gd name="T5" fmla="*/ 16 h 25"/>
                <a:gd name="T6" fmla="*/ 15 w 26"/>
                <a:gd name="T7" fmla="*/ 0 h 25"/>
                <a:gd name="T8" fmla="*/ 0 w 26"/>
                <a:gd name="T9" fmla="*/ 8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5"/>
                <a:gd name="T17" fmla="*/ 26 w 2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5">
                  <a:moveTo>
                    <a:pt x="0" y="8"/>
                  </a:moveTo>
                  <a:lnTo>
                    <a:pt x="11" y="24"/>
                  </a:lnTo>
                  <a:lnTo>
                    <a:pt x="25" y="16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4" name="Freeform 163"/>
            <p:cNvSpPr>
              <a:spLocks/>
            </p:cNvSpPr>
            <p:nvPr/>
          </p:nvSpPr>
          <p:spPr bwMode="auto">
            <a:xfrm>
              <a:off x="1840" y="1964"/>
              <a:ext cx="20" cy="26"/>
            </a:xfrm>
            <a:custGeom>
              <a:avLst/>
              <a:gdLst>
                <a:gd name="T0" fmla="*/ 0 w 20"/>
                <a:gd name="T1" fmla="*/ 8 h 26"/>
                <a:gd name="T2" fmla="*/ 10 w 20"/>
                <a:gd name="T3" fmla="*/ 25 h 26"/>
                <a:gd name="T4" fmla="*/ 19 w 20"/>
                <a:gd name="T5" fmla="*/ 0 h 26"/>
                <a:gd name="T6" fmla="*/ 0 w 20"/>
                <a:gd name="T7" fmla="*/ 8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6"/>
                <a:gd name="T14" fmla="*/ 20 w 20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6">
                  <a:moveTo>
                    <a:pt x="0" y="8"/>
                  </a:moveTo>
                  <a:lnTo>
                    <a:pt x="10" y="25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5" name="Freeform 164"/>
            <p:cNvSpPr>
              <a:spLocks/>
            </p:cNvSpPr>
            <p:nvPr/>
          </p:nvSpPr>
          <p:spPr bwMode="auto">
            <a:xfrm>
              <a:off x="1849" y="1964"/>
              <a:ext cx="19" cy="26"/>
            </a:xfrm>
            <a:custGeom>
              <a:avLst/>
              <a:gdLst>
                <a:gd name="T0" fmla="*/ 0 w 19"/>
                <a:gd name="T1" fmla="*/ 25 h 26"/>
                <a:gd name="T2" fmla="*/ 8 w 19"/>
                <a:gd name="T3" fmla="*/ 0 h 26"/>
                <a:gd name="T4" fmla="*/ 18 w 19"/>
                <a:gd name="T5" fmla="*/ 16 h 26"/>
                <a:gd name="T6" fmla="*/ 0 w 19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6"/>
                <a:gd name="T14" fmla="*/ 19 w 19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6">
                  <a:moveTo>
                    <a:pt x="0" y="25"/>
                  </a:moveTo>
                  <a:lnTo>
                    <a:pt x="8" y="0"/>
                  </a:lnTo>
                  <a:lnTo>
                    <a:pt x="18" y="16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6" name="Freeform 165"/>
            <p:cNvSpPr>
              <a:spLocks/>
            </p:cNvSpPr>
            <p:nvPr/>
          </p:nvSpPr>
          <p:spPr bwMode="auto">
            <a:xfrm>
              <a:off x="1840" y="1964"/>
              <a:ext cx="28" cy="26"/>
            </a:xfrm>
            <a:custGeom>
              <a:avLst/>
              <a:gdLst>
                <a:gd name="T0" fmla="*/ 0 w 28"/>
                <a:gd name="T1" fmla="*/ 8 h 26"/>
                <a:gd name="T2" fmla="*/ 10 w 28"/>
                <a:gd name="T3" fmla="*/ 25 h 26"/>
                <a:gd name="T4" fmla="*/ 27 w 28"/>
                <a:gd name="T5" fmla="*/ 16 h 26"/>
                <a:gd name="T6" fmla="*/ 18 w 28"/>
                <a:gd name="T7" fmla="*/ 0 h 26"/>
                <a:gd name="T8" fmla="*/ 0 w 28"/>
                <a:gd name="T9" fmla="*/ 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8"/>
                  </a:moveTo>
                  <a:lnTo>
                    <a:pt x="10" y="25"/>
                  </a:lnTo>
                  <a:lnTo>
                    <a:pt x="27" y="16"/>
                  </a:lnTo>
                  <a:lnTo>
                    <a:pt x="18" y="0"/>
                  </a:lnTo>
                  <a:lnTo>
                    <a:pt x="0" y="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7" name="Freeform 166"/>
            <p:cNvSpPr>
              <a:spLocks/>
            </p:cNvSpPr>
            <p:nvPr/>
          </p:nvSpPr>
          <p:spPr bwMode="auto">
            <a:xfrm>
              <a:off x="1859" y="1955"/>
              <a:ext cx="18" cy="27"/>
            </a:xfrm>
            <a:custGeom>
              <a:avLst/>
              <a:gdLst>
                <a:gd name="T0" fmla="*/ 0 w 18"/>
                <a:gd name="T1" fmla="*/ 9 h 27"/>
                <a:gd name="T2" fmla="*/ 8 w 18"/>
                <a:gd name="T3" fmla="*/ 26 h 27"/>
                <a:gd name="T4" fmla="*/ 17 w 18"/>
                <a:gd name="T5" fmla="*/ 0 h 27"/>
                <a:gd name="T6" fmla="*/ 0 w 18"/>
                <a:gd name="T7" fmla="*/ 9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7"/>
                <a:gd name="T14" fmla="*/ 18 w 18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7">
                  <a:moveTo>
                    <a:pt x="0" y="9"/>
                  </a:moveTo>
                  <a:lnTo>
                    <a:pt x="8" y="26"/>
                  </a:lnTo>
                  <a:lnTo>
                    <a:pt x="17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8" name="Freeform 167"/>
            <p:cNvSpPr>
              <a:spLocks/>
            </p:cNvSpPr>
            <p:nvPr/>
          </p:nvSpPr>
          <p:spPr bwMode="auto">
            <a:xfrm>
              <a:off x="1867" y="1955"/>
              <a:ext cx="20" cy="27"/>
            </a:xfrm>
            <a:custGeom>
              <a:avLst/>
              <a:gdLst>
                <a:gd name="T0" fmla="*/ 0 w 20"/>
                <a:gd name="T1" fmla="*/ 26 h 27"/>
                <a:gd name="T2" fmla="*/ 10 w 20"/>
                <a:gd name="T3" fmla="*/ 0 h 27"/>
                <a:gd name="T4" fmla="*/ 19 w 20"/>
                <a:gd name="T5" fmla="*/ 17 h 27"/>
                <a:gd name="T6" fmla="*/ 0 w 20"/>
                <a:gd name="T7" fmla="*/ 26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7"/>
                <a:gd name="T14" fmla="*/ 20 w 2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7">
                  <a:moveTo>
                    <a:pt x="0" y="26"/>
                  </a:moveTo>
                  <a:lnTo>
                    <a:pt x="10" y="0"/>
                  </a:lnTo>
                  <a:lnTo>
                    <a:pt x="19" y="17"/>
                  </a:lnTo>
                  <a:lnTo>
                    <a:pt x="0" y="2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89" name="Freeform 168"/>
            <p:cNvSpPr>
              <a:spLocks/>
            </p:cNvSpPr>
            <p:nvPr/>
          </p:nvSpPr>
          <p:spPr bwMode="auto">
            <a:xfrm>
              <a:off x="1859" y="1955"/>
              <a:ext cx="28" cy="27"/>
            </a:xfrm>
            <a:custGeom>
              <a:avLst/>
              <a:gdLst>
                <a:gd name="T0" fmla="*/ 0 w 28"/>
                <a:gd name="T1" fmla="*/ 9 h 27"/>
                <a:gd name="T2" fmla="*/ 8 w 28"/>
                <a:gd name="T3" fmla="*/ 26 h 27"/>
                <a:gd name="T4" fmla="*/ 27 w 28"/>
                <a:gd name="T5" fmla="*/ 17 h 27"/>
                <a:gd name="T6" fmla="*/ 18 w 28"/>
                <a:gd name="T7" fmla="*/ 0 h 27"/>
                <a:gd name="T8" fmla="*/ 0 w 28"/>
                <a:gd name="T9" fmla="*/ 9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7"/>
                <a:gd name="T17" fmla="*/ 28 w 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7">
                  <a:moveTo>
                    <a:pt x="0" y="9"/>
                  </a:moveTo>
                  <a:lnTo>
                    <a:pt x="8" y="26"/>
                  </a:lnTo>
                  <a:lnTo>
                    <a:pt x="27" y="17"/>
                  </a:lnTo>
                  <a:lnTo>
                    <a:pt x="18" y="0"/>
                  </a:lnTo>
                  <a:lnTo>
                    <a:pt x="0" y="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0" name="Freeform 169"/>
            <p:cNvSpPr>
              <a:spLocks/>
            </p:cNvSpPr>
            <p:nvPr/>
          </p:nvSpPr>
          <p:spPr bwMode="auto">
            <a:xfrm>
              <a:off x="1876" y="1949"/>
              <a:ext cx="21" cy="24"/>
            </a:xfrm>
            <a:custGeom>
              <a:avLst/>
              <a:gdLst>
                <a:gd name="T0" fmla="*/ 0 w 21"/>
                <a:gd name="T1" fmla="*/ 6 h 24"/>
                <a:gd name="T2" fmla="*/ 9 w 21"/>
                <a:gd name="T3" fmla="*/ 23 h 24"/>
                <a:gd name="T4" fmla="*/ 20 w 21"/>
                <a:gd name="T5" fmla="*/ 0 h 24"/>
                <a:gd name="T6" fmla="*/ 0 w 21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4"/>
                <a:gd name="T14" fmla="*/ 21 w 21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4">
                  <a:moveTo>
                    <a:pt x="0" y="6"/>
                  </a:moveTo>
                  <a:lnTo>
                    <a:pt x="9" y="23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1" name="Freeform 170"/>
            <p:cNvSpPr>
              <a:spLocks/>
            </p:cNvSpPr>
            <p:nvPr/>
          </p:nvSpPr>
          <p:spPr bwMode="auto">
            <a:xfrm>
              <a:off x="1886" y="1949"/>
              <a:ext cx="19" cy="24"/>
            </a:xfrm>
            <a:custGeom>
              <a:avLst/>
              <a:gdLst>
                <a:gd name="T0" fmla="*/ 0 w 19"/>
                <a:gd name="T1" fmla="*/ 23 h 24"/>
                <a:gd name="T2" fmla="*/ 10 w 19"/>
                <a:gd name="T3" fmla="*/ 0 h 24"/>
                <a:gd name="T4" fmla="*/ 18 w 19"/>
                <a:gd name="T5" fmla="*/ 16 h 24"/>
                <a:gd name="T6" fmla="*/ 0 w 19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24"/>
                <a:gd name="T14" fmla="*/ 19 w 19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24">
                  <a:moveTo>
                    <a:pt x="0" y="23"/>
                  </a:moveTo>
                  <a:lnTo>
                    <a:pt x="10" y="0"/>
                  </a:lnTo>
                  <a:lnTo>
                    <a:pt x="18" y="16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2" name="Freeform 171"/>
            <p:cNvSpPr>
              <a:spLocks/>
            </p:cNvSpPr>
            <p:nvPr/>
          </p:nvSpPr>
          <p:spPr bwMode="auto">
            <a:xfrm>
              <a:off x="1876" y="1949"/>
              <a:ext cx="29" cy="24"/>
            </a:xfrm>
            <a:custGeom>
              <a:avLst/>
              <a:gdLst>
                <a:gd name="T0" fmla="*/ 0 w 29"/>
                <a:gd name="T1" fmla="*/ 6 h 24"/>
                <a:gd name="T2" fmla="*/ 9 w 29"/>
                <a:gd name="T3" fmla="*/ 23 h 24"/>
                <a:gd name="T4" fmla="*/ 28 w 29"/>
                <a:gd name="T5" fmla="*/ 16 h 24"/>
                <a:gd name="T6" fmla="*/ 20 w 29"/>
                <a:gd name="T7" fmla="*/ 0 h 24"/>
                <a:gd name="T8" fmla="*/ 0 w 29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0" y="6"/>
                  </a:moveTo>
                  <a:lnTo>
                    <a:pt x="9" y="23"/>
                  </a:lnTo>
                  <a:lnTo>
                    <a:pt x="28" y="16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3" name="Freeform 172"/>
            <p:cNvSpPr>
              <a:spLocks/>
            </p:cNvSpPr>
            <p:nvPr/>
          </p:nvSpPr>
          <p:spPr bwMode="auto">
            <a:xfrm>
              <a:off x="1896" y="1942"/>
              <a:ext cx="21" cy="25"/>
            </a:xfrm>
            <a:custGeom>
              <a:avLst/>
              <a:gdLst>
                <a:gd name="T0" fmla="*/ 0 w 21"/>
                <a:gd name="T1" fmla="*/ 7 h 25"/>
                <a:gd name="T2" fmla="*/ 7 w 21"/>
                <a:gd name="T3" fmla="*/ 24 h 25"/>
                <a:gd name="T4" fmla="*/ 20 w 21"/>
                <a:gd name="T5" fmla="*/ 0 h 25"/>
                <a:gd name="T6" fmla="*/ 0 w 21"/>
                <a:gd name="T7" fmla="*/ 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7"/>
                  </a:moveTo>
                  <a:lnTo>
                    <a:pt x="7" y="24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4" name="Freeform 173"/>
            <p:cNvSpPr>
              <a:spLocks/>
            </p:cNvSpPr>
            <p:nvPr/>
          </p:nvSpPr>
          <p:spPr bwMode="auto">
            <a:xfrm>
              <a:off x="1904" y="1942"/>
              <a:ext cx="20" cy="25"/>
            </a:xfrm>
            <a:custGeom>
              <a:avLst/>
              <a:gdLst>
                <a:gd name="T0" fmla="*/ 0 w 20"/>
                <a:gd name="T1" fmla="*/ 24 h 25"/>
                <a:gd name="T2" fmla="*/ 12 w 20"/>
                <a:gd name="T3" fmla="*/ 0 h 25"/>
                <a:gd name="T4" fmla="*/ 19 w 20"/>
                <a:gd name="T5" fmla="*/ 17 h 25"/>
                <a:gd name="T6" fmla="*/ 0 w 20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5"/>
                <a:gd name="T14" fmla="*/ 20 w 20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5">
                  <a:moveTo>
                    <a:pt x="0" y="24"/>
                  </a:moveTo>
                  <a:lnTo>
                    <a:pt x="12" y="0"/>
                  </a:lnTo>
                  <a:lnTo>
                    <a:pt x="19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5" name="Freeform 174"/>
            <p:cNvSpPr>
              <a:spLocks/>
            </p:cNvSpPr>
            <p:nvPr/>
          </p:nvSpPr>
          <p:spPr bwMode="auto">
            <a:xfrm>
              <a:off x="1896" y="1942"/>
              <a:ext cx="28" cy="25"/>
            </a:xfrm>
            <a:custGeom>
              <a:avLst/>
              <a:gdLst>
                <a:gd name="T0" fmla="*/ 0 w 28"/>
                <a:gd name="T1" fmla="*/ 7 h 25"/>
                <a:gd name="T2" fmla="*/ 7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7"/>
                  </a:moveTo>
                  <a:lnTo>
                    <a:pt x="7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6" name="Freeform 175"/>
            <p:cNvSpPr>
              <a:spLocks/>
            </p:cNvSpPr>
            <p:nvPr/>
          </p:nvSpPr>
          <p:spPr bwMode="auto">
            <a:xfrm>
              <a:off x="1916" y="1935"/>
              <a:ext cx="23" cy="25"/>
            </a:xfrm>
            <a:custGeom>
              <a:avLst/>
              <a:gdLst>
                <a:gd name="T0" fmla="*/ 0 w 23"/>
                <a:gd name="T1" fmla="*/ 6 h 25"/>
                <a:gd name="T2" fmla="*/ 7 w 23"/>
                <a:gd name="T3" fmla="*/ 24 h 25"/>
                <a:gd name="T4" fmla="*/ 22 w 23"/>
                <a:gd name="T5" fmla="*/ 0 h 25"/>
                <a:gd name="T6" fmla="*/ 0 w 23"/>
                <a:gd name="T7" fmla="*/ 6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5"/>
                <a:gd name="T14" fmla="*/ 23 w 2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5">
                  <a:moveTo>
                    <a:pt x="0" y="6"/>
                  </a:moveTo>
                  <a:lnTo>
                    <a:pt x="7" y="24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7" name="Freeform 176"/>
            <p:cNvSpPr>
              <a:spLocks/>
            </p:cNvSpPr>
            <p:nvPr/>
          </p:nvSpPr>
          <p:spPr bwMode="auto">
            <a:xfrm>
              <a:off x="1923" y="1935"/>
              <a:ext cx="21" cy="25"/>
            </a:xfrm>
            <a:custGeom>
              <a:avLst/>
              <a:gdLst>
                <a:gd name="T0" fmla="*/ 0 w 21"/>
                <a:gd name="T1" fmla="*/ 24 h 25"/>
                <a:gd name="T2" fmla="*/ 13 w 21"/>
                <a:gd name="T3" fmla="*/ 0 h 25"/>
                <a:gd name="T4" fmla="*/ 20 w 21"/>
                <a:gd name="T5" fmla="*/ 17 h 25"/>
                <a:gd name="T6" fmla="*/ 0 w 21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5"/>
                <a:gd name="T14" fmla="*/ 21 w 2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5">
                  <a:moveTo>
                    <a:pt x="0" y="24"/>
                  </a:moveTo>
                  <a:lnTo>
                    <a:pt x="13" y="0"/>
                  </a:lnTo>
                  <a:lnTo>
                    <a:pt x="20" y="17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8" name="Freeform 177"/>
            <p:cNvSpPr>
              <a:spLocks/>
            </p:cNvSpPr>
            <p:nvPr/>
          </p:nvSpPr>
          <p:spPr bwMode="auto">
            <a:xfrm>
              <a:off x="1916" y="1935"/>
              <a:ext cx="28" cy="25"/>
            </a:xfrm>
            <a:custGeom>
              <a:avLst/>
              <a:gdLst>
                <a:gd name="T0" fmla="*/ 0 w 28"/>
                <a:gd name="T1" fmla="*/ 6 h 25"/>
                <a:gd name="T2" fmla="*/ 6 w 28"/>
                <a:gd name="T3" fmla="*/ 24 h 25"/>
                <a:gd name="T4" fmla="*/ 27 w 28"/>
                <a:gd name="T5" fmla="*/ 17 h 25"/>
                <a:gd name="T6" fmla="*/ 20 w 28"/>
                <a:gd name="T7" fmla="*/ 0 h 25"/>
                <a:gd name="T8" fmla="*/ 0 w 28"/>
                <a:gd name="T9" fmla="*/ 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6"/>
                  </a:moveTo>
                  <a:lnTo>
                    <a:pt x="6" y="24"/>
                  </a:lnTo>
                  <a:lnTo>
                    <a:pt x="27" y="17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799" name="Freeform 178"/>
            <p:cNvSpPr>
              <a:spLocks/>
            </p:cNvSpPr>
            <p:nvPr/>
          </p:nvSpPr>
          <p:spPr bwMode="auto">
            <a:xfrm>
              <a:off x="1938" y="1928"/>
              <a:ext cx="23" cy="26"/>
            </a:xfrm>
            <a:custGeom>
              <a:avLst/>
              <a:gdLst>
                <a:gd name="T0" fmla="*/ 0 w 23"/>
                <a:gd name="T1" fmla="*/ 6 h 26"/>
                <a:gd name="T2" fmla="*/ 6 w 23"/>
                <a:gd name="T3" fmla="*/ 25 h 26"/>
                <a:gd name="T4" fmla="*/ 22 w 23"/>
                <a:gd name="T5" fmla="*/ 0 h 26"/>
                <a:gd name="T6" fmla="*/ 0 w 23"/>
                <a:gd name="T7" fmla="*/ 6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6"/>
                  </a:moveTo>
                  <a:lnTo>
                    <a:pt x="6" y="25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0" name="Freeform 179"/>
            <p:cNvSpPr>
              <a:spLocks/>
            </p:cNvSpPr>
            <p:nvPr/>
          </p:nvSpPr>
          <p:spPr bwMode="auto">
            <a:xfrm>
              <a:off x="1943" y="1928"/>
              <a:ext cx="23" cy="26"/>
            </a:xfrm>
            <a:custGeom>
              <a:avLst/>
              <a:gdLst>
                <a:gd name="T0" fmla="*/ 0 w 23"/>
                <a:gd name="T1" fmla="*/ 25 h 26"/>
                <a:gd name="T2" fmla="*/ 16 w 23"/>
                <a:gd name="T3" fmla="*/ 0 h 26"/>
                <a:gd name="T4" fmla="*/ 22 w 23"/>
                <a:gd name="T5" fmla="*/ 18 h 26"/>
                <a:gd name="T6" fmla="*/ 0 w 2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6"/>
                <a:gd name="T14" fmla="*/ 23 w 2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6">
                  <a:moveTo>
                    <a:pt x="0" y="25"/>
                  </a:moveTo>
                  <a:lnTo>
                    <a:pt x="16" y="0"/>
                  </a:lnTo>
                  <a:lnTo>
                    <a:pt x="22" y="18"/>
                  </a:lnTo>
                  <a:lnTo>
                    <a:pt x="0" y="2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1" name="Freeform 180"/>
            <p:cNvSpPr>
              <a:spLocks/>
            </p:cNvSpPr>
            <p:nvPr/>
          </p:nvSpPr>
          <p:spPr bwMode="auto">
            <a:xfrm>
              <a:off x="1938" y="1928"/>
              <a:ext cx="28" cy="26"/>
            </a:xfrm>
            <a:custGeom>
              <a:avLst/>
              <a:gdLst>
                <a:gd name="T0" fmla="*/ 0 w 28"/>
                <a:gd name="T1" fmla="*/ 6 h 26"/>
                <a:gd name="T2" fmla="*/ 6 w 28"/>
                <a:gd name="T3" fmla="*/ 25 h 26"/>
                <a:gd name="T4" fmla="*/ 27 w 28"/>
                <a:gd name="T5" fmla="*/ 18 h 26"/>
                <a:gd name="T6" fmla="*/ 21 w 28"/>
                <a:gd name="T7" fmla="*/ 0 h 26"/>
                <a:gd name="T8" fmla="*/ 0 w 28"/>
                <a:gd name="T9" fmla="*/ 6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6"/>
                <a:gd name="T17" fmla="*/ 28 w 2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6">
                  <a:moveTo>
                    <a:pt x="0" y="6"/>
                  </a:moveTo>
                  <a:lnTo>
                    <a:pt x="6" y="25"/>
                  </a:lnTo>
                  <a:lnTo>
                    <a:pt x="27" y="18"/>
                  </a:lnTo>
                  <a:lnTo>
                    <a:pt x="21" y="0"/>
                  </a:lnTo>
                  <a:lnTo>
                    <a:pt x="0" y="6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2" name="Freeform 181"/>
            <p:cNvSpPr>
              <a:spLocks/>
            </p:cNvSpPr>
            <p:nvPr/>
          </p:nvSpPr>
          <p:spPr bwMode="auto">
            <a:xfrm>
              <a:off x="1960" y="1923"/>
              <a:ext cx="24" cy="23"/>
            </a:xfrm>
            <a:custGeom>
              <a:avLst/>
              <a:gdLst>
                <a:gd name="T0" fmla="*/ 0 w 24"/>
                <a:gd name="T1" fmla="*/ 5 h 23"/>
                <a:gd name="T2" fmla="*/ 5 w 24"/>
                <a:gd name="T3" fmla="*/ 22 h 23"/>
                <a:gd name="T4" fmla="*/ 23 w 24"/>
                <a:gd name="T5" fmla="*/ 0 h 23"/>
                <a:gd name="T6" fmla="*/ 0 w 24"/>
                <a:gd name="T7" fmla="*/ 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5"/>
                  </a:moveTo>
                  <a:lnTo>
                    <a:pt x="5" y="22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3" name="Freeform 182"/>
            <p:cNvSpPr>
              <a:spLocks/>
            </p:cNvSpPr>
            <p:nvPr/>
          </p:nvSpPr>
          <p:spPr bwMode="auto">
            <a:xfrm>
              <a:off x="1965" y="1923"/>
              <a:ext cx="24" cy="23"/>
            </a:xfrm>
            <a:custGeom>
              <a:avLst/>
              <a:gdLst>
                <a:gd name="T0" fmla="*/ 0 w 24"/>
                <a:gd name="T1" fmla="*/ 22 h 23"/>
                <a:gd name="T2" fmla="*/ 18 w 24"/>
                <a:gd name="T3" fmla="*/ 0 h 23"/>
                <a:gd name="T4" fmla="*/ 23 w 24"/>
                <a:gd name="T5" fmla="*/ 16 h 23"/>
                <a:gd name="T6" fmla="*/ 0 w 24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2"/>
                  </a:moveTo>
                  <a:lnTo>
                    <a:pt x="18" y="0"/>
                  </a:lnTo>
                  <a:lnTo>
                    <a:pt x="23" y="16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4" name="Freeform 183"/>
            <p:cNvSpPr>
              <a:spLocks/>
            </p:cNvSpPr>
            <p:nvPr/>
          </p:nvSpPr>
          <p:spPr bwMode="auto">
            <a:xfrm>
              <a:off x="1960" y="1923"/>
              <a:ext cx="29" cy="23"/>
            </a:xfrm>
            <a:custGeom>
              <a:avLst/>
              <a:gdLst>
                <a:gd name="T0" fmla="*/ 0 w 29"/>
                <a:gd name="T1" fmla="*/ 5 h 23"/>
                <a:gd name="T2" fmla="*/ 5 w 29"/>
                <a:gd name="T3" fmla="*/ 22 h 23"/>
                <a:gd name="T4" fmla="*/ 28 w 29"/>
                <a:gd name="T5" fmla="*/ 16 h 23"/>
                <a:gd name="T6" fmla="*/ 23 w 29"/>
                <a:gd name="T7" fmla="*/ 0 h 23"/>
                <a:gd name="T8" fmla="*/ 0 w 29"/>
                <a:gd name="T9" fmla="*/ 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3"/>
                <a:gd name="T17" fmla="*/ 29 w 2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3">
                  <a:moveTo>
                    <a:pt x="0" y="5"/>
                  </a:moveTo>
                  <a:lnTo>
                    <a:pt x="5" y="22"/>
                  </a:lnTo>
                  <a:lnTo>
                    <a:pt x="28" y="16"/>
                  </a:lnTo>
                  <a:lnTo>
                    <a:pt x="23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5" name="Freeform 184"/>
            <p:cNvSpPr>
              <a:spLocks/>
            </p:cNvSpPr>
            <p:nvPr/>
          </p:nvSpPr>
          <p:spPr bwMode="auto">
            <a:xfrm>
              <a:off x="1983" y="1917"/>
              <a:ext cx="23" cy="24"/>
            </a:xfrm>
            <a:custGeom>
              <a:avLst/>
              <a:gdLst>
                <a:gd name="T0" fmla="*/ 0 w 23"/>
                <a:gd name="T1" fmla="*/ 5 h 24"/>
                <a:gd name="T2" fmla="*/ 4 w 23"/>
                <a:gd name="T3" fmla="*/ 23 h 24"/>
                <a:gd name="T4" fmla="*/ 22 w 23"/>
                <a:gd name="T5" fmla="*/ 0 h 24"/>
                <a:gd name="T6" fmla="*/ 0 w 23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4"/>
                <a:gd name="T14" fmla="*/ 23 w 2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4">
                  <a:moveTo>
                    <a:pt x="0" y="5"/>
                  </a:moveTo>
                  <a:lnTo>
                    <a:pt x="4" y="23"/>
                  </a:lnTo>
                  <a:lnTo>
                    <a:pt x="22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6" name="Freeform 185"/>
            <p:cNvSpPr>
              <a:spLocks/>
            </p:cNvSpPr>
            <p:nvPr/>
          </p:nvSpPr>
          <p:spPr bwMode="auto">
            <a:xfrm>
              <a:off x="1988" y="1917"/>
              <a:ext cx="26" cy="24"/>
            </a:xfrm>
            <a:custGeom>
              <a:avLst/>
              <a:gdLst>
                <a:gd name="T0" fmla="*/ 0 w 26"/>
                <a:gd name="T1" fmla="*/ 23 h 24"/>
                <a:gd name="T2" fmla="*/ 20 w 26"/>
                <a:gd name="T3" fmla="*/ 0 h 24"/>
                <a:gd name="T4" fmla="*/ 25 w 26"/>
                <a:gd name="T5" fmla="*/ 17 h 24"/>
                <a:gd name="T6" fmla="*/ 0 w 26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4"/>
                <a:gd name="T14" fmla="*/ 26 w 26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4">
                  <a:moveTo>
                    <a:pt x="0" y="23"/>
                  </a:moveTo>
                  <a:lnTo>
                    <a:pt x="20" y="0"/>
                  </a:lnTo>
                  <a:lnTo>
                    <a:pt x="25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7" name="Freeform 186"/>
            <p:cNvSpPr>
              <a:spLocks/>
            </p:cNvSpPr>
            <p:nvPr/>
          </p:nvSpPr>
          <p:spPr bwMode="auto">
            <a:xfrm>
              <a:off x="1983" y="1917"/>
              <a:ext cx="31" cy="24"/>
            </a:xfrm>
            <a:custGeom>
              <a:avLst/>
              <a:gdLst>
                <a:gd name="T0" fmla="*/ 0 w 31"/>
                <a:gd name="T1" fmla="*/ 5 h 24"/>
                <a:gd name="T2" fmla="*/ 5 w 31"/>
                <a:gd name="T3" fmla="*/ 23 h 24"/>
                <a:gd name="T4" fmla="*/ 30 w 31"/>
                <a:gd name="T5" fmla="*/ 17 h 24"/>
                <a:gd name="T6" fmla="*/ 25 w 31"/>
                <a:gd name="T7" fmla="*/ 0 h 24"/>
                <a:gd name="T8" fmla="*/ 0 w 31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0" y="5"/>
                  </a:moveTo>
                  <a:lnTo>
                    <a:pt x="5" y="23"/>
                  </a:lnTo>
                  <a:lnTo>
                    <a:pt x="30" y="17"/>
                  </a:lnTo>
                  <a:lnTo>
                    <a:pt x="25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8" name="Freeform 187"/>
            <p:cNvSpPr>
              <a:spLocks/>
            </p:cNvSpPr>
            <p:nvPr/>
          </p:nvSpPr>
          <p:spPr bwMode="auto">
            <a:xfrm>
              <a:off x="2005" y="1912"/>
              <a:ext cx="28" cy="24"/>
            </a:xfrm>
            <a:custGeom>
              <a:avLst/>
              <a:gdLst>
                <a:gd name="T0" fmla="*/ 0 w 28"/>
                <a:gd name="T1" fmla="*/ 5 h 24"/>
                <a:gd name="T2" fmla="*/ 5 w 28"/>
                <a:gd name="T3" fmla="*/ 23 h 24"/>
                <a:gd name="T4" fmla="*/ 27 w 28"/>
                <a:gd name="T5" fmla="*/ 0 h 24"/>
                <a:gd name="T6" fmla="*/ 0 w 28"/>
                <a:gd name="T7" fmla="*/ 5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4"/>
                <a:gd name="T14" fmla="*/ 28 w 28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4">
                  <a:moveTo>
                    <a:pt x="0" y="5"/>
                  </a:moveTo>
                  <a:lnTo>
                    <a:pt x="5" y="23"/>
                  </a:lnTo>
                  <a:lnTo>
                    <a:pt x="27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09" name="Freeform 188"/>
            <p:cNvSpPr>
              <a:spLocks/>
            </p:cNvSpPr>
            <p:nvPr/>
          </p:nvSpPr>
          <p:spPr bwMode="auto">
            <a:xfrm>
              <a:off x="2013" y="1912"/>
              <a:ext cx="24" cy="24"/>
            </a:xfrm>
            <a:custGeom>
              <a:avLst/>
              <a:gdLst>
                <a:gd name="T0" fmla="*/ 0 w 24"/>
                <a:gd name="T1" fmla="*/ 23 h 24"/>
                <a:gd name="T2" fmla="*/ 19 w 24"/>
                <a:gd name="T3" fmla="*/ 0 h 24"/>
                <a:gd name="T4" fmla="*/ 23 w 24"/>
                <a:gd name="T5" fmla="*/ 17 h 24"/>
                <a:gd name="T6" fmla="*/ 0 w 24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4"/>
                <a:gd name="T14" fmla="*/ 24 w 24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4">
                  <a:moveTo>
                    <a:pt x="0" y="23"/>
                  </a:moveTo>
                  <a:lnTo>
                    <a:pt x="19" y="0"/>
                  </a:lnTo>
                  <a:lnTo>
                    <a:pt x="23" y="17"/>
                  </a:lnTo>
                  <a:lnTo>
                    <a:pt x="0" y="2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0" name="Freeform 189"/>
            <p:cNvSpPr>
              <a:spLocks/>
            </p:cNvSpPr>
            <p:nvPr/>
          </p:nvSpPr>
          <p:spPr bwMode="auto">
            <a:xfrm>
              <a:off x="2005" y="1912"/>
              <a:ext cx="32" cy="24"/>
            </a:xfrm>
            <a:custGeom>
              <a:avLst/>
              <a:gdLst>
                <a:gd name="T0" fmla="*/ 0 w 32"/>
                <a:gd name="T1" fmla="*/ 5 h 24"/>
                <a:gd name="T2" fmla="*/ 5 w 32"/>
                <a:gd name="T3" fmla="*/ 23 h 24"/>
                <a:gd name="T4" fmla="*/ 31 w 32"/>
                <a:gd name="T5" fmla="*/ 17 h 24"/>
                <a:gd name="T6" fmla="*/ 26 w 32"/>
                <a:gd name="T7" fmla="*/ 0 h 24"/>
                <a:gd name="T8" fmla="*/ 0 w 32"/>
                <a:gd name="T9" fmla="*/ 5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5"/>
                  </a:moveTo>
                  <a:lnTo>
                    <a:pt x="5" y="23"/>
                  </a:lnTo>
                  <a:lnTo>
                    <a:pt x="31" y="17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1" name="Freeform 190"/>
            <p:cNvSpPr>
              <a:spLocks/>
            </p:cNvSpPr>
            <p:nvPr/>
          </p:nvSpPr>
          <p:spPr bwMode="auto">
            <a:xfrm>
              <a:off x="2032" y="1906"/>
              <a:ext cx="25" cy="25"/>
            </a:xfrm>
            <a:custGeom>
              <a:avLst/>
              <a:gdLst>
                <a:gd name="T0" fmla="*/ 0 w 25"/>
                <a:gd name="T1" fmla="*/ 4 h 25"/>
                <a:gd name="T2" fmla="*/ 3 w 25"/>
                <a:gd name="T3" fmla="*/ 24 h 25"/>
                <a:gd name="T4" fmla="*/ 24 w 25"/>
                <a:gd name="T5" fmla="*/ 0 h 25"/>
                <a:gd name="T6" fmla="*/ 0 w 25"/>
                <a:gd name="T7" fmla="*/ 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25"/>
                <a:gd name="T14" fmla="*/ 25 w 2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25">
                  <a:moveTo>
                    <a:pt x="0" y="4"/>
                  </a:moveTo>
                  <a:lnTo>
                    <a:pt x="3" y="24"/>
                  </a:lnTo>
                  <a:lnTo>
                    <a:pt x="24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2" name="Freeform 191"/>
            <p:cNvSpPr>
              <a:spLocks/>
            </p:cNvSpPr>
            <p:nvPr/>
          </p:nvSpPr>
          <p:spPr bwMode="auto">
            <a:xfrm>
              <a:off x="2036" y="1906"/>
              <a:ext cx="24" cy="25"/>
            </a:xfrm>
            <a:custGeom>
              <a:avLst/>
              <a:gdLst>
                <a:gd name="T0" fmla="*/ 0 w 24"/>
                <a:gd name="T1" fmla="*/ 24 h 25"/>
                <a:gd name="T2" fmla="*/ 19 w 24"/>
                <a:gd name="T3" fmla="*/ 0 h 25"/>
                <a:gd name="T4" fmla="*/ 23 w 24"/>
                <a:gd name="T5" fmla="*/ 18 h 25"/>
                <a:gd name="T6" fmla="*/ 0 w 24"/>
                <a:gd name="T7" fmla="*/ 24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5"/>
                <a:gd name="T14" fmla="*/ 24 w 2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5">
                  <a:moveTo>
                    <a:pt x="0" y="24"/>
                  </a:moveTo>
                  <a:lnTo>
                    <a:pt x="19" y="0"/>
                  </a:lnTo>
                  <a:lnTo>
                    <a:pt x="23" y="18"/>
                  </a:lnTo>
                  <a:lnTo>
                    <a:pt x="0" y="2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3" name="Freeform 192"/>
            <p:cNvSpPr>
              <a:spLocks/>
            </p:cNvSpPr>
            <p:nvPr/>
          </p:nvSpPr>
          <p:spPr bwMode="auto">
            <a:xfrm>
              <a:off x="2032" y="1906"/>
              <a:ext cx="28" cy="25"/>
            </a:xfrm>
            <a:custGeom>
              <a:avLst/>
              <a:gdLst>
                <a:gd name="T0" fmla="*/ 0 w 28"/>
                <a:gd name="T1" fmla="*/ 4 h 25"/>
                <a:gd name="T2" fmla="*/ 3 w 28"/>
                <a:gd name="T3" fmla="*/ 24 h 25"/>
                <a:gd name="T4" fmla="*/ 27 w 28"/>
                <a:gd name="T5" fmla="*/ 18 h 25"/>
                <a:gd name="T6" fmla="*/ 23 w 28"/>
                <a:gd name="T7" fmla="*/ 0 h 25"/>
                <a:gd name="T8" fmla="*/ 0 w 28"/>
                <a:gd name="T9" fmla="*/ 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5"/>
                <a:gd name="T17" fmla="*/ 28 w 28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5">
                  <a:moveTo>
                    <a:pt x="0" y="4"/>
                  </a:moveTo>
                  <a:lnTo>
                    <a:pt x="3" y="24"/>
                  </a:lnTo>
                  <a:lnTo>
                    <a:pt x="27" y="18"/>
                  </a:lnTo>
                  <a:lnTo>
                    <a:pt x="23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4" name="Freeform 193"/>
            <p:cNvSpPr>
              <a:spLocks/>
            </p:cNvSpPr>
            <p:nvPr/>
          </p:nvSpPr>
          <p:spPr bwMode="auto">
            <a:xfrm>
              <a:off x="2056" y="1904"/>
              <a:ext cx="28" cy="21"/>
            </a:xfrm>
            <a:custGeom>
              <a:avLst/>
              <a:gdLst>
                <a:gd name="T0" fmla="*/ 0 w 28"/>
                <a:gd name="T1" fmla="*/ 4 h 21"/>
                <a:gd name="T2" fmla="*/ 4 w 28"/>
                <a:gd name="T3" fmla="*/ 20 h 21"/>
                <a:gd name="T4" fmla="*/ 27 w 28"/>
                <a:gd name="T5" fmla="*/ 0 h 21"/>
                <a:gd name="T6" fmla="*/ 0 w 28"/>
                <a:gd name="T7" fmla="*/ 4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1"/>
                <a:gd name="T14" fmla="*/ 28 w 28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1">
                  <a:moveTo>
                    <a:pt x="0" y="4"/>
                  </a:moveTo>
                  <a:lnTo>
                    <a:pt x="4" y="20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5" name="Freeform 194"/>
            <p:cNvSpPr>
              <a:spLocks/>
            </p:cNvSpPr>
            <p:nvPr/>
          </p:nvSpPr>
          <p:spPr bwMode="auto">
            <a:xfrm>
              <a:off x="2059" y="190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3 w 29"/>
                <a:gd name="T3" fmla="*/ 0 h 21"/>
                <a:gd name="T4" fmla="*/ 28 w 29"/>
                <a:gd name="T5" fmla="*/ 16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3" y="0"/>
                  </a:lnTo>
                  <a:lnTo>
                    <a:pt x="28" y="16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6" name="Freeform 195"/>
            <p:cNvSpPr>
              <a:spLocks/>
            </p:cNvSpPr>
            <p:nvPr/>
          </p:nvSpPr>
          <p:spPr bwMode="auto">
            <a:xfrm>
              <a:off x="2056" y="1904"/>
              <a:ext cx="32" cy="21"/>
            </a:xfrm>
            <a:custGeom>
              <a:avLst/>
              <a:gdLst>
                <a:gd name="T0" fmla="*/ 0 w 32"/>
                <a:gd name="T1" fmla="*/ 4 h 21"/>
                <a:gd name="T2" fmla="*/ 4 w 32"/>
                <a:gd name="T3" fmla="*/ 20 h 21"/>
                <a:gd name="T4" fmla="*/ 31 w 32"/>
                <a:gd name="T5" fmla="*/ 16 h 21"/>
                <a:gd name="T6" fmla="*/ 27 w 32"/>
                <a:gd name="T7" fmla="*/ 0 h 21"/>
                <a:gd name="T8" fmla="*/ 0 w 32"/>
                <a:gd name="T9" fmla="*/ 4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1"/>
                <a:gd name="T17" fmla="*/ 32 w 3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1">
                  <a:moveTo>
                    <a:pt x="0" y="4"/>
                  </a:moveTo>
                  <a:lnTo>
                    <a:pt x="4" y="20"/>
                  </a:lnTo>
                  <a:lnTo>
                    <a:pt x="31" y="16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7" name="Freeform 196"/>
            <p:cNvSpPr>
              <a:spLocks/>
            </p:cNvSpPr>
            <p:nvPr/>
          </p:nvSpPr>
          <p:spPr bwMode="auto">
            <a:xfrm>
              <a:off x="2083" y="1898"/>
              <a:ext cx="28" cy="23"/>
            </a:xfrm>
            <a:custGeom>
              <a:avLst/>
              <a:gdLst>
                <a:gd name="T0" fmla="*/ 0 w 28"/>
                <a:gd name="T1" fmla="*/ 4 h 23"/>
                <a:gd name="T2" fmla="*/ 3 w 28"/>
                <a:gd name="T3" fmla="*/ 22 h 23"/>
                <a:gd name="T4" fmla="*/ 27 w 28"/>
                <a:gd name="T5" fmla="*/ 0 h 23"/>
                <a:gd name="T6" fmla="*/ 0 w 28"/>
                <a:gd name="T7" fmla="*/ 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3"/>
                <a:gd name="T14" fmla="*/ 28 w 28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3">
                  <a:moveTo>
                    <a:pt x="0" y="4"/>
                  </a:moveTo>
                  <a:lnTo>
                    <a:pt x="3" y="22"/>
                  </a:lnTo>
                  <a:lnTo>
                    <a:pt x="27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8" name="Freeform 197"/>
            <p:cNvSpPr>
              <a:spLocks/>
            </p:cNvSpPr>
            <p:nvPr/>
          </p:nvSpPr>
          <p:spPr bwMode="auto">
            <a:xfrm>
              <a:off x="2087" y="1898"/>
              <a:ext cx="26" cy="23"/>
            </a:xfrm>
            <a:custGeom>
              <a:avLst/>
              <a:gdLst>
                <a:gd name="T0" fmla="*/ 0 w 26"/>
                <a:gd name="T1" fmla="*/ 22 h 23"/>
                <a:gd name="T2" fmla="*/ 22 w 26"/>
                <a:gd name="T3" fmla="*/ 0 h 23"/>
                <a:gd name="T4" fmla="*/ 25 w 26"/>
                <a:gd name="T5" fmla="*/ 18 h 23"/>
                <a:gd name="T6" fmla="*/ 0 w 26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0" y="22"/>
                  </a:moveTo>
                  <a:lnTo>
                    <a:pt x="22" y="0"/>
                  </a:lnTo>
                  <a:lnTo>
                    <a:pt x="25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19" name="Freeform 198"/>
            <p:cNvSpPr>
              <a:spLocks/>
            </p:cNvSpPr>
            <p:nvPr/>
          </p:nvSpPr>
          <p:spPr bwMode="auto">
            <a:xfrm>
              <a:off x="2083" y="1898"/>
              <a:ext cx="30" cy="23"/>
            </a:xfrm>
            <a:custGeom>
              <a:avLst/>
              <a:gdLst>
                <a:gd name="T0" fmla="*/ 0 w 30"/>
                <a:gd name="T1" fmla="*/ 4 h 23"/>
                <a:gd name="T2" fmla="*/ 3 w 30"/>
                <a:gd name="T3" fmla="*/ 22 h 23"/>
                <a:gd name="T4" fmla="*/ 29 w 30"/>
                <a:gd name="T5" fmla="*/ 18 h 23"/>
                <a:gd name="T6" fmla="*/ 26 w 30"/>
                <a:gd name="T7" fmla="*/ 0 h 23"/>
                <a:gd name="T8" fmla="*/ 0 w 30"/>
                <a:gd name="T9" fmla="*/ 4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3"/>
                <a:gd name="T17" fmla="*/ 30 w 30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3">
                  <a:moveTo>
                    <a:pt x="0" y="4"/>
                  </a:moveTo>
                  <a:lnTo>
                    <a:pt x="3" y="22"/>
                  </a:lnTo>
                  <a:lnTo>
                    <a:pt x="29" y="18"/>
                  </a:lnTo>
                  <a:lnTo>
                    <a:pt x="26" y="0"/>
                  </a:lnTo>
                  <a:lnTo>
                    <a:pt x="0" y="4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0" name="Freeform 199"/>
            <p:cNvSpPr>
              <a:spLocks/>
            </p:cNvSpPr>
            <p:nvPr/>
          </p:nvSpPr>
          <p:spPr bwMode="auto">
            <a:xfrm>
              <a:off x="2110" y="1895"/>
              <a:ext cx="29" cy="23"/>
            </a:xfrm>
            <a:custGeom>
              <a:avLst/>
              <a:gdLst>
                <a:gd name="T0" fmla="*/ 0 w 29"/>
                <a:gd name="T1" fmla="*/ 3 h 23"/>
                <a:gd name="T2" fmla="*/ 3 w 29"/>
                <a:gd name="T3" fmla="*/ 22 h 23"/>
                <a:gd name="T4" fmla="*/ 28 w 29"/>
                <a:gd name="T5" fmla="*/ 0 h 23"/>
                <a:gd name="T6" fmla="*/ 0 w 29"/>
                <a:gd name="T7" fmla="*/ 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3"/>
                  </a:moveTo>
                  <a:lnTo>
                    <a:pt x="3" y="22"/>
                  </a:lnTo>
                  <a:lnTo>
                    <a:pt x="28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1" name="Freeform 200"/>
            <p:cNvSpPr>
              <a:spLocks/>
            </p:cNvSpPr>
            <p:nvPr/>
          </p:nvSpPr>
          <p:spPr bwMode="auto">
            <a:xfrm>
              <a:off x="2112" y="1895"/>
              <a:ext cx="29" cy="23"/>
            </a:xfrm>
            <a:custGeom>
              <a:avLst/>
              <a:gdLst>
                <a:gd name="T0" fmla="*/ 0 w 29"/>
                <a:gd name="T1" fmla="*/ 22 h 23"/>
                <a:gd name="T2" fmla="*/ 25 w 29"/>
                <a:gd name="T3" fmla="*/ 0 h 23"/>
                <a:gd name="T4" fmla="*/ 28 w 29"/>
                <a:gd name="T5" fmla="*/ 18 h 23"/>
                <a:gd name="T6" fmla="*/ 0 w 29"/>
                <a:gd name="T7" fmla="*/ 2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3"/>
                <a:gd name="T14" fmla="*/ 29 w 2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3">
                  <a:moveTo>
                    <a:pt x="0" y="22"/>
                  </a:moveTo>
                  <a:lnTo>
                    <a:pt x="25" y="0"/>
                  </a:lnTo>
                  <a:lnTo>
                    <a:pt x="28" y="18"/>
                  </a:lnTo>
                  <a:lnTo>
                    <a:pt x="0" y="2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2" name="Freeform 201"/>
            <p:cNvSpPr>
              <a:spLocks/>
            </p:cNvSpPr>
            <p:nvPr/>
          </p:nvSpPr>
          <p:spPr bwMode="auto">
            <a:xfrm>
              <a:off x="2110" y="1895"/>
              <a:ext cx="31" cy="23"/>
            </a:xfrm>
            <a:custGeom>
              <a:avLst/>
              <a:gdLst>
                <a:gd name="T0" fmla="*/ 0 w 31"/>
                <a:gd name="T1" fmla="*/ 3 h 23"/>
                <a:gd name="T2" fmla="*/ 2 w 31"/>
                <a:gd name="T3" fmla="*/ 22 h 23"/>
                <a:gd name="T4" fmla="*/ 30 w 31"/>
                <a:gd name="T5" fmla="*/ 18 h 23"/>
                <a:gd name="T6" fmla="*/ 27 w 31"/>
                <a:gd name="T7" fmla="*/ 0 h 23"/>
                <a:gd name="T8" fmla="*/ 0 w 31"/>
                <a:gd name="T9" fmla="*/ 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3"/>
                <a:gd name="T17" fmla="*/ 31 w 3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3">
                  <a:moveTo>
                    <a:pt x="0" y="3"/>
                  </a:moveTo>
                  <a:lnTo>
                    <a:pt x="2" y="22"/>
                  </a:lnTo>
                  <a:lnTo>
                    <a:pt x="30" y="18"/>
                  </a:lnTo>
                  <a:lnTo>
                    <a:pt x="27" y="0"/>
                  </a:lnTo>
                  <a:lnTo>
                    <a:pt x="0" y="3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3" name="Freeform 202"/>
            <p:cNvSpPr>
              <a:spLocks/>
            </p:cNvSpPr>
            <p:nvPr/>
          </p:nvSpPr>
          <p:spPr bwMode="auto">
            <a:xfrm>
              <a:off x="2138" y="1892"/>
              <a:ext cx="28" cy="22"/>
            </a:xfrm>
            <a:custGeom>
              <a:avLst/>
              <a:gdLst>
                <a:gd name="T0" fmla="*/ 0 w 28"/>
                <a:gd name="T1" fmla="*/ 2 h 22"/>
                <a:gd name="T2" fmla="*/ 2 w 28"/>
                <a:gd name="T3" fmla="*/ 21 h 22"/>
                <a:gd name="T4" fmla="*/ 27 w 28"/>
                <a:gd name="T5" fmla="*/ 0 h 22"/>
                <a:gd name="T6" fmla="*/ 0 w 28"/>
                <a:gd name="T7" fmla="*/ 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2"/>
                <a:gd name="T14" fmla="*/ 28 w 28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2">
                  <a:moveTo>
                    <a:pt x="0" y="2"/>
                  </a:moveTo>
                  <a:lnTo>
                    <a:pt x="2" y="21"/>
                  </a:lnTo>
                  <a:lnTo>
                    <a:pt x="27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4" name="Freeform 203"/>
            <p:cNvSpPr>
              <a:spLocks/>
            </p:cNvSpPr>
            <p:nvPr/>
          </p:nvSpPr>
          <p:spPr bwMode="auto">
            <a:xfrm>
              <a:off x="2140" y="1892"/>
              <a:ext cx="31" cy="22"/>
            </a:xfrm>
            <a:custGeom>
              <a:avLst/>
              <a:gdLst>
                <a:gd name="T0" fmla="*/ 0 w 31"/>
                <a:gd name="T1" fmla="*/ 21 h 22"/>
                <a:gd name="T2" fmla="*/ 26 w 31"/>
                <a:gd name="T3" fmla="*/ 0 h 22"/>
                <a:gd name="T4" fmla="*/ 30 w 31"/>
                <a:gd name="T5" fmla="*/ 17 h 22"/>
                <a:gd name="T6" fmla="*/ 0 w 31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2"/>
                <a:gd name="T14" fmla="*/ 31 w 31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2">
                  <a:moveTo>
                    <a:pt x="0" y="21"/>
                  </a:moveTo>
                  <a:lnTo>
                    <a:pt x="26" y="0"/>
                  </a:lnTo>
                  <a:lnTo>
                    <a:pt x="30" y="17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5" name="Freeform 204"/>
            <p:cNvSpPr>
              <a:spLocks/>
            </p:cNvSpPr>
            <p:nvPr/>
          </p:nvSpPr>
          <p:spPr bwMode="auto">
            <a:xfrm>
              <a:off x="2138" y="1892"/>
              <a:ext cx="33" cy="22"/>
            </a:xfrm>
            <a:custGeom>
              <a:avLst/>
              <a:gdLst>
                <a:gd name="T0" fmla="*/ 0 w 33"/>
                <a:gd name="T1" fmla="*/ 2 h 22"/>
                <a:gd name="T2" fmla="*/ 3 w 33"/>
                <a:gd name="T3" fmla="*/ 21 h 22"/>
                <a:gd name="T4" fmla="*/ 32 w 33"/>
                <a:gd name="T5" fmla="*/ 17 h 22"/>
                <a:gd name="T6" fmla="*/ 29 w 33"/>
                <a:gd name="T7" fmla="*/ 0 h 22"/>
                <a:gd name="T8" fmla="*/ 0 w 33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2"/>
                <a:gd name="T17" fmla="*/ 33 w 3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2">
                  <a:moveTo>
                    <a:pt x="0" y="2"/>
                  </a:moveTo>
                  <a:lnTo>
                    <a:pt x="3" y="21"/>
                  </a:lnTo>
                  <a:lnTo>
                    <a:pt x="32" y="17"/>
                  </a:lnTo>
                  <a:lnTo>
                    <a:pt x="29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6" name="Freeform 205"/>
            <p:cNvSpPr>
              <a:spLocks/>
            </p:cNvSpPr>
            <p:nvPr/>
          </p:nvSpPr>
          <p:spPr bwMode="auto">
            <a:xfrm>
              <a:off x="2165" y="1890"/>
              <a:ext cx="29" cy="20"/>
            </a:xfrm>
            <a:custGeom>
              <a:avLst/>
              <a:gdLst>
                <a:gd name="T0" fmla="*/ 0 w 29"/>
                <a:gd name="T1" fmla="*/ 2 h 20"/>
                <a:gd name="T2" fmla="*/ 2 w 29"/>
                <a:gd name="T3" fmla="*/ 19 h 20"/>
                <a:gd name="T4" fmla="*/ 28 w 29"/>
                <a:gd name="T5" fmla="*/ 0 h 20"/>
                <a:gd name="T6" fmla="*/ 0 w 29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2"/>
                  </a:moveTo>
                  <a:lnTo>
                    <a:pt x="2" y="19"/>
                  </a:lnTo>
                  <a:lnTo>
                    <a:pt x="28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7" name="Freeform 206"/>
            <p:cNvSpPr>
              <a:spLocks/>
            </p:cNvSpPr>
            <p:nvPr/>
          </p:nvSpPr>
          <p:spPr bwMode="auto">
            <a:xfrm>
              <a:off x="2170" y="1890"/>
              <a:ext cx="28" cy="20"/>
            </a:xfrm>
            <a:custGeom>
              <a:avLst/>
              <a:gdLst>
                <a:gd name="T0" fmla="*/ 0 w 28"/>
                <a:gd name="T1" fmla="*/ 19 h 20"/>
                <a:gd name="T2" fmla="*/ 25 w 28"/>
                <a:gd name="T3" fmla="*/ 0 h 20"/>
                <a:gd name="T4" fmla="*/ 27 w 28"/>
                <a:gd name="T5" fmla="*/ 17 h 20"/>
                <a:gd name="T6" fmla="*/ 0 w 2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20"/>
                <a:gd name="T14" fmla="*/ 28 w 2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20">
                  <a:moveTo>
                    <a:pt x="0" y="19"/>
                  </a:moveTo>
                  <a:lnTo>
                    <a:pt x="25" y="0"/>
                  </a:lnTo>
                  <a:lnTo>
                    <a:pt x="27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8" name="Freeform 207"/>
            <p:cNvSpPr>
              <a:spLocks/>
            </p:cNvSpPr>
            <p:nvPr/>
          </p:nvSpPr>
          <p:spPr bwMode="auto">
            <a:xfrm>
              <a:off x="2165" y="1890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3 w 33"/>
                <a:gd name="T3" fmla="*/ 19 h 20"/>
                <a:gd name="T4" fmla="*/ 32 w 33"/>
                <a:gd name="T5" fmla="*/ 17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3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29" name="Freeform 208"/>
            <p:cNvSpPr>
              <a:spLocks/>
            </p:cNvSpPr>
            <p:nvPr/>
          </p:nvSpPr>
          <p:spPr bwMode="auto">
            <a:xfrm>
              <a:off x="2193" y="1887"/>
              <a:ext cx="32" cy="20"/>
            </a:xfrm>
            <a:custGeom>
              <a:avLst/>
              <a:gdLst>
                <a:gd name="T0" fmla="*/ 0 w 32"/>
                <a:gd name="T1" fmla="*/ 2 h 20"/>
                <a:gd name="T2" fmla="*/ 2 w 32"/>
                <a:gd name="T3" fmla="*/ 19 h 20"/>
                <a:gd name="T4" fmla="*/ 31 w 32"/>
                <a:gd name="T5" fmla="*/ 0 h 20"/>
                <a:gd name="T6" fmla="*/ 0 w 32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2"/>
                  </a:moveTo>
                  <a:lnTo>
                    <a:pt x="2" y="19"/>
                  </a:lnTo>
                  <a:lnTo>
                    <a:pt x="31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0" name="Freeform 209"/>
            <p:cNvSpPr>
              <a:spLocks/>
            </p:cNvSpPr>
            <p:nvPr/>
          </p:nvSpPr>
          <p:spPr bwMode="auto">
            <a:xfrm>
              <a:off x="2197" y="1887"/>
              <a:ext cx="29" cy="20"/>
            </a:xfrm>
            <a:custGeom>
              <a:avLst/>
              <a:gdLst>
                <a:gd name="T0" fmla="*/ 0 w 29"/>
                <a:gd name="T1" fmla="*/ 19 h 20"/>
                <a:gd name="T2" fmla="*/ 26 w 29"/>
                <a:gd name="T3" fmla="*/ 0 h 20"/>
                <a:gd name="T4" fmla="*/ 28 w 29"/>
                <a:gd name="T5" fmla="*/ 16 h 20"/>
                <a:gd name="T6" fmla="*/ 0 w 29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0" y="19"/>
                  </a:moveTo>
                  <a:lnTo>
                    <a:pt x="26" y="0"/>
                  </a:lnTo>
                  <a:lnTo>
                    <a:pt x="28" y="16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1" name="Freeform 210"/>
            <p:cNvSpPr>
              <a:spLocks/>
            </p:cNvSpPr>
            <p:nvPr/>
          </p:nvSpPr>
          <p:spPr bwMode="auto">
            <a:xfrm>
              <a:off x="2193" y="1887"/>
              <a:ext cx="33" cy="20"/>
            </a:xfrm>
            <a:custGeom>
              <a:avLst/>
              <a:gdLst>
                <a:gd name="T0" fmla="*/ 0 w 33"/>
                <a:gd name="T1" fmla="*/ 2 h 20"/>
                <a:gd name="T2" fmla="*/ 2 w 33"/>
                <a:gd name="T3" fmla="*/ 19 h 20"/>
                <a:gd name="T4" fmla="*/ 32 w 33"/>
                <a:gd name="T5" fmla="*/ 16 h 20"/>
                <a:gd name="T6" fmla="*/ 30 w 33"/>
                <a:gd name="T7" fmla="*/ 0 h 20"/>
                <a:gd name="T8" fmla="*/ 0 w 33"/>
                <a:gd name="T9" fmla="*/ 2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2"/>
                  </a:moveTo>
                  <a:lnTo>
                    <a:pt x="2" y="19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0" y="2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2" name="Freeform 211"/>
            <p:cNvSpPr>
              <a:spLocks/>
            </p:cNvSpPr>
            <p:nvPr/>
          </p:nvSpPr>
          <p:spPr bwMode="auto">
            <a:xfrm>
              <a:off x="2224" y="1887"/>
              <a:ext cx="30" cy="19"/>
            </a:xfrm>
            <a:custGeom>
              <a:avLst/>
              <a:gdLst>
                <a:gd name="T0" fmla="*/ 0 w 30"/>
                <a:gd name="T1" fmla="*/ 1 h 19"/>
                <a:gd name="T2" fmla="*/ 1 w 30"/>
                <a:gd name="T3" fmla="*/ 18 h 19"/>
                <a:gd name="T4" fmla="*/ 29 w 30"/>
                <a:gd name="T5" fmla="*/ 0 h 19"/>
                <a:gd name="T6" fmla="*/ 0 w 30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9"/>
                <a:gd name="T14" fmla="*/ 30 w 3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9">
                  <a:moveTo>
                    <a:pt x="0" y="1"/>
                  </a:moveTo>
                  <a:lnTo>
                    <a:pt x="1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3" name="Freeform 212"/>
            <p:cNvSpPr>
              <a:spLocks/>
            </p:cNvSpPr>
            <p:nvPr/>
          </p:nvSpPr>
          <p:spPr bwMode="auto">
            <a:xfrm>
              <a:off x="2225" y="1887"/>
              <a:ext cx="31" cy="19"/>
            </a:xfrm>
            <a:custGeom>
              <a:avLst/>
              <a:gdLst>
                <a:gd name="T0" fmla="*/ 0 w 31"/>
                <a:gd name="T1" fmla="*/ 18 h 19"/>
                <a:gd name="T2" fmla="*/ 29 w 31"/>
                <a:gd name="T3" fmla="*/ 0 h 19"/>
                <a:gd name="T4" fmla="*/ 30 w 31"/>
                <a:gd name="T5" fmla="*/ 16 h 19"/>
                <a:gd name="T6" fmla="*/ 0 w 3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9"/>
                <a:gd name="T14" fmla="*/ 31 w 3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9">
                  <a:moveTo>
                    <a:pt x="0" y="18"/>
                  </a:moveTo>
                  <a:lnTo>
                    <a:pt x="29" y="0"/>
                  </a:lnTo>
                  <a:lnTo>
                    <a:pt x="3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4" name="Freeform 213"/>
            <p:cNvSpPr>
              <a:spLocks/>
            </p:cNvSpPr>
            <p:nvPr/>
          </p:nvSpPr>
          <p:spPr bwMode="auto">
            <a:xfrm>
              <a:off x="2224" y="1887"/>
              <a:ext cx="32" cy="19"/>
            </a:xfrm>
            <a:custGeom>
              <a:avLst/>
              <a:gdLst>
                <a:gd name="T0" fmla="*/ 0 w 32"/>
                <a:gd name="T1" fmla="*/ 1 h 19"/>
                <a:gd name="T2" fmla="*/ 1 w 32"/>
                <a:gd name="T3" fmla="*/ 18 h 19"/>
                <a:gd name="T4" fmla="*/ 31 w 32"/>
                <a:gd name="T5" fmla="*/ 16 h 19"/>
                <a:gd name="T6" fmla="*/ 30 w 32"/>
                <a:gd name="T7" fmla="*/ 0 h 19"/>
                <a:gd name="T8" fmla="*/ 0 w 32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9"/>
                <a:gd name="T17" fmla="*/ 32 w 3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9">
                  <a:moveTo>
                    <a:pt x="0" y="1"/>
                  </a:moveTo>
                  <a:lnTo>
                    <a:pt x="1" y="18"/>
                  </a:lnTo>
                  <a:lnTo>
                    <a:pt x="31" y="16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5" name="Freeform 214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0 h 21"/>
                <a:gd name="T6" fmla="*/ 0 w 31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6" name="Freeform 215"/>
            <p:cNvSpPr>
              <a:spLocks/>
            </p:cNvSpPr>
            <p:nvPr/>
          </p:nvSpPr>
          <p:spPr bwMode="auto">
            <a:xfrm>
              <a:off x="2255" y="1884"/>
              <a:ext cx="29" cy="21"/>
            </a:xfrm>
            <a:custGeom>
              <a:avLst/>
              <a:gdLst>
                <a:gd name="T0" fmla="*/ 0 w 29"/>
                <a:gd name="T1" fmla="*/ 20 h 21"/>
                <a:gd name="T2" fmla="*/ 27 w 29"/>
                <a:gd name="T3" fmla="*/ 0 h 21"/>
                <a:gd name="T4" fmla="*/ 28 w 29"/>
                <a:gd name="T5" fmla="*/ 18 h 21"/>
                <a:gd name="T6" fmla="*/ 0 w 29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1"/>
                <a:gd name="T14" fmla="*/ 29 w 2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1">
                  <a:moveTo>
                    <a:pt x="0" y="20"/>
                  </a:moveTo>
                  <a:lnTo>
                    <a:pt x="27" y="0"/>
                  </a:lnTo>
                  <a:lnTo>
                    <a:pt x="28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7" name="Freeform 216"/>
            <p:cNvSpPr>
              <a:spLocks/>
            </p:cNvSpPr>
            <p:nvPr/>
          </p:nvSpPr>
          <p:spPr bwMode="auto">
            <a:xfrm>
              <a:off x="2253" y="1884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8" name="Freeform 217"/>
            <p:cNvSpPr>
              <a:spLocks/>
            </p:cNvSpPr>
            <p:nvPr/>
          </p:nvSpPr>
          <p:spPr bwMode="auto">
            <a:xfrm>
              <a:off x="2283" y="1882"/>
              <a:ext cx="30" cy="21"/>
            </a:xfrm>
            <a:custGeom>
              <a:avLst/>
              <a:gdLst>
                <a:gd name="T0" fmla="*/ 0 w 30"/>
                <a:gd name="T1" fmla="*/ 1 h 21"/>
                <a:gd name="T2" fmla="*/ 0 w 30"/>
                <a:gd name="T3" fmla="*/ 20 h 21"/>
                <a:gd name="T4" fmla="*/ 29 w 30"/>
                <a:gd name="T5" fmla="*/ 0 h 21"/>
                <a:gd name="T6" fmla="*/ 0 w 30"/>
                <a:gd name="T7" fmla="*/ 1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1"/>
                <a:gd name="T14" fmla="*/ 30 w 30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1">
                  <a:moveTo>
                    <a:pt x="0" y="1"/>
                  </a:moveTo>
                  <a:lnTo>
                    <a:pt x="0" y="20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39" name="Freeform 218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20 h 21"/>
                <a:gd name="T2" fmla="*/ 29 w 31"/>
                <a:gd name="T3" fmla="*/ 0 h 21"/>
                <a:gd name="T4" fmla="*/ 30 w 31"/>
                <a:gd name="T5" fmla="*/ 18 h 21"/>
                <a:gd name="T6" fmla="*/ 0 w 31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1"/>
                <a:gd name="T14" fmla="*/ 31 w 31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1">
                  <a:moveTo>
                    <a:pt x="0" y="20"/>
                  </a:moveTo>
                  <a:lnTo>
                    <a:pt x="29" y="0"/>
                  </a:lnTo>
                  <a:lnTo>
                    <a:pt x="30" y="18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0" name="Freeform 219"/>
            <p:cNvSpPr>
              <a:spLocks/>
            </p:cNvSpPr>
            <p:nvPr/>
          </p:nvSpPr>
          <p:spPr bwMode="auto">
            <a:xfrm>
              <a:off x="2283" y="1882"/>
              <a:ext cx="31" cy="21"/>
            </a:xfrm>
            <a:custGeom>
              <a:avLst/>
              <a:gdLst>
                <a:gd name="T0" fmla="*/ 0 w 31"/>
                <a:gd name="T1" fmla="*/ 1 h 21"/>
                <a:gd name="T2" fmla="*/ 0 w 31"/>
                <a:gd name="T3" fmla="*/ 20 h 21"/>
                <a:gd name="T4" fmla="*/ 30 w 31"/>
                <a:gd name="T5" fmla="*/ 18 h 21"/>
                <a:gd name="T6" fmla="*/ 29 w 31"/>
                <a:gd name="T7" fmla="*/ 0 h 21"/>
                <a:gd name="T8" fmla="*/ 0 w 31"/>
                <a:gd name="T9" fmla="*/ 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1"/>
                <a:gd name="T17" fmla="*/ 31 w 31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1">
                  <a:moveTo>
                    <a:pt x="0" y="1"/>
                  </a:moveTo>
                  <a:lnTo>
                    <a:pt x="0" y="20"/>
                  </a:lnTo>
                  <a:lnTo>
                    <a:pt x="30" y="18"/>
                  </a:lnTo>
                  <a:lnTo>
                    <a:pt x="29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1" name="Freeform 220"/>
            <p:cNvSpPr>
              <a:spLocks/>
            </p:cNvSpPr>
            <p:nvPr/>
          </p:nvSpPr>
          <p:spPr bwMode="auto">
            <a:xfrm>
              <a:off x="2312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2" name="Freeform 221"/>
            <p:cNvSpPr>
              <a:spLocks/>
            </p:cNvSpPr>
            <p:nvPr/>
          </p:nvSpPr>
          <p:spPr bwMode="auto">
            <a:xfrm>
              <a:off x="2313" y="1881"/>
              <a:ext cx="32" cy="20"/>
            </a:xfrm>
            <a:custGeom>
              <a:avLst/>
              <a:gdLst>
                <a:gd name="T0" fmla="*/ 0 w 32"/>
                <a:gd name="T1" fmla="*/ 19 h 20"/>
                <a:gd name="T2" fmla="*/ 30 w 32"/>
                <a:gd name="T3" fmla="*/ 0 h 20"/>
                <a:gd name="T4" fmla="*/ 31 w 32"/>
                <a:gd name="T5" fmla="*/ 18 h 20"/>
                <a:gd name="T6" fmla="*/ 0 w 3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19"/>
                  </a:moveTo>
                  <a:lnTo>
                    <a:pt x="30" y="0"/>
                  </a:lnTo>
                  <a:lnTo>
                    <a:pt x="3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3" name="Freeform 222"/>
            <p:cNvSpPr>
              <a:spLocks/>
            </p:cNvSpPr>
            <p:nvPr/>
          </p:nvSpPr>
          <p:spPr bwMode="auto">
            <a:xfrm>
              <a:off x="2312" y="1881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4" name="Freeform 223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5" name="Freeform 224"/>
            <p:cNvSpPr>
              <a:spLocks/>
            </p:cNvSpPr>
            <p:nvPr/>
          </p:nvSpPr>
          <p:spPr bwMode="auto">
            <a:xfrm>
              <a:off x="2344" y="1881"/>
              <a:ext cx="31" cy="20"/>
            </a:xfrm>
            <a:custGeom>
              <a:avLst/>
              <a:gdLst>
                <a:gd name="T0" fmla="*/ 0 w 31"/>
                <a:gd name="T1" fmla="*/ 19 h 20"/>
                <a:gd name="T2" fmla="*/ 29 w 31"/>
                <a:gd name="T3" fmla="*/ 0 h 20"/>
                <a:gd name="T4" fmla="*/ 30 w 31"/>
                <a:gd name="T5" fmla="*/ 17 h 20"/>
                <a:gd name="T6" fmla="*/ 0 w 31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0"/>
                <a:gd name="T14" fmla="*/ 31 w 3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0">
                  <a:moveTo>
                    <a:pt x="0" y="19"/>
                  </a:moveTo>
                  <a:lnTo>
                    <a:pt x="29" y="0"/>
                  </a:lnTo>
                  <a:lnTo>
                    <a:pt x="30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6" name="Freeform 225"/>
            <p:cNvSpPr>
              <a:spLocks/>
            </p:cNvSpPr>
            <p:nvPr/>
          </p:nvSpPr>
          <p:spPr bwMode="auto">
            <a:xfrm>
              <a:off x="2343" y="1881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17 h 20"/>
                <a:gd name="T6" fmla="*/ 30 w 32"/>
                <a:gd name="T7" fmla="*/ 0 h 20"/>
                <a:gd name="T8" fmla="*/ 0 w 3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0"/>
                <a:gd name="T17" fmla="*/ 32 w 3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17"/>
                  </a:lnTo>
                  <a:lnTo>
                    <a:pt x="3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7" name="Freeform 226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0 h 20"/>
                <a:gd name="T6" fmla="*/ 0 w 35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8" name="Freeform 227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2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2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49" name="Freeform 228"/>
            <p:cNvSpPr>
              <a:spLocks/>
            </p:cNvSpPr>
            <p:nvPr/>
          </p:nvSpPr>
          <p:spPr bwMode="auto">
            <a:xfrm>
              <a:off x="2374" y="1879"/>
              <a:ext cx="35" cy="20"/>
            </a:xfrm>
            <a:custGeom>
              <a:avLst/>
              <a:gdLst>
                <a:gd name="T0" fmla="*/ 0 w 35"/>
                <a:gd name="T1" fmla="*/ 1 h 20"/>
                <a:gd name="T2" fmla="*/ 1 w 35"/>
                <a:gd name="T3" fmla="*/ 19 h 20"/>
                <a:gd name="T4" fmla="*/ 34 w 35"/>
                <a:gd name="T5" fmla="*/ 18 h 20"/>
                <a:gd name="T6" fmla="*/ 32 w 35"/>
                <a:gd name="T7" fmla="*/ 0 h 20"/>
                <a:gd name="T8" fmla="*/ 0 w 35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0"/>
                <a:gd name="T17" fmla="*/ 35 w 3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0">
                  <a:moveTo>
                    <a:pt x="0" y="1"/>
                  </a:moveTo>
                  <a:lnTo>
                    <a:pt x="1" y="19"/>
                  </a:lnTo>
                  <a:lnTo>
                    <a:pt x="34" y="18"/>
                  </a:lnTo>
                  <a:lnTo>
                    <a:pt x="3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0" name="Freeform 229"/>
            <p:cNvSpPr>
              <a:spLocks/>
            </p:cNvSpPr>
            <p:nvPr/>
          </p:nvSpPr>
          <p:spPr bwMode="auto">
            <a:xfrm>
              <a:off x="2408" y="1878"/>
              <a:ext cx="32" cy="20"/>
            </a:xfrm>
            <a:custGeom>
              <a:avLst/>
              <a:gdLst>
                <a:gd name="T0" fmla="*/ 0 w 32"/>
                <a:gd name="T1" fmla="*/ 0 h 20"/>
                <a:gd name="T2" fmla="*/ 0 w 32"/>
                <a:gd name="T3" fmla="*/ 19 h 20"/>
                <a:gd name="T4" fmla="*/ 31 w 32"/>
                <a:gd name="T5" fmla="*/ 0 h 20"/>
                <a:gd name="T6" fmla="*/ 0 w 3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"/>
                <a:gd name="T13" fmla="*/ 0 h 20"/>
                <a:gd name="T14" fmla="*/ 32 w 3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" h="20">
                  <a:moveTo>
                    <a:pt x="0" y="0"/>
                  </a:moveTo>
                  <a:lnTo>
                    <a:pt x="0" y="19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1" name="Freeform 230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8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2" name="Freeform 231"/>
            <p:cNvSpPr>
              <a:spLocks/>
            </p:cNvSpPr>
            <p:nvPr/>
          </p:nvSpPr>
          <p:spPr bwMode="auto">
            <a:xfrm>
              <a:off x="2408" y="1878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18 h 20"/>
                <a:gd name="T6" fmla="*/ 31 w 33"/>
                <a:gd name="T7" fmla="*/ 0 h 20"/>
                <a:gd name="T8" fmla="*/ 0 w 3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20"/>
                <a:gd name="T17" fmla="*/ 33 w 3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18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3" name="Freeform 232"/>
            <p:cNvSpPr>
              <a:spLocks/>
            </p:cNvSpPr>
            <p:nvPr/>
          </p:nvSpPr>
          <p:spPr bwMode="auto">
            <a:xfrm>
              <a:off x="2439" y="1877"/>
              <a:ext cx="33" cy="20"/>
            </a:xfrm>
            <a:custGeom>
              <a:avLst/>
              <a:gdLst>
                <a:gd name="T0" fmla="*/ 0 w 33"/>
                <a:gd name="T1" fmla="*/ 0 h 20"/>
                <a:gd name="T2" fmla="*/ 0 w 33"/>
                <a:gd name="T3" fmla="*/ 19 h 20"/>
                <a:gd name="T4" fmla="*/ 32 w 33"/>
                <a:gd name="T5" fmla="*/ 0 h 20"/>
                <a:gd name="T6" fmla="*/ 0 w 33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0"/>
                  </a:moveTo>
                  <a:lnTo>
                    <a:pt x="0" y="19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4" name="Freeform 233"/>
            <p:cNvSpPr>
              <a:spLocks/>
            </p:cNvSpPr>
            <p:nvPr/>
          </p:nvSpPr>
          <p:spPr bwMode="auto">
            <a:xfrm>
              <a:off x="2440" y="1877"/>
              <a:ext cx="33" cy="20"/>
            </a:xfrm>
            <a:custGeom>
              <a:avLst/>
              <a:gdLst>
                <a:gd name="T0" fmla="*/ 0 w 33"/>
                <a:gd name="T1" fmla="*/ 19 h 20"/>
                <a:gd name="T2" fmla="*/ 31 w 33"/>
                <a:gd name="T3" fmla="*/ 0 h 20"/>
                <a:gd name="T4" fmla="*/ 32 w 33"/>
                <a:gd name="T5" fmla="*/ 17 h 20"/>
                <a:gd name="T6" fmla="*/ 0 w 33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0"/>
                <a:gd name="T14" fmla="*/ 33 w 3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0">
                  <a:moveTo>
                    <a:pt x="0" y="19"/>
                  </a:moveTo>
                  <a:lnTo>
                    <a:pt x="31" y="0"/>
                  </a:lnTo>
                  <a:lnTo>
                    <a:pt x="32" y="17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5" name="Freeform 234"/>
            <p:cNvSpPr>
              <a:spLocks/>
            </p:cNvSpPr>
            <p:nvPr/>
          </p:nvSpPr>
          <p:spPr bwMode="auto">
            <a:xfrm>
              <a:off x="2439" y="1877"/>
              <a:ext cx="34" cy="20"/>
            </a:xfrm>
            <a:custGeom>
              <a:avLst/>
              <a:gdLst>
                <a:gd name="T0" fmla="*/ 0 w 34"/>
                <a:gd name="T1" fmla="*/ 0 h 20"/>
                <a:gd name="T2" fmla="*/ 0 w 34"/>
                <a:gd name="T3" fmla="*/ 19 h 20"/>
                <a:gd name="T4" fmla="*/ 33 w 34"/>
                <a:gd name="T5" fmla="*/ 17 h 20"/>
                <a:gd name="T6" fmla="*/ 32 w 34"/>
                <a:gd name="T7" fmla="*/ 0 h 20"/>
                <a:gd name="T8" fmla="*/ 0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0" y="0"/>
                  </a:moveTo>
                  <a:lnTo>
                    <a:pt x="0" y="19"/>
                  </a:lnTo>
                  <a:lnTo>
                    <a:pt x="33" y="17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6" name="Freeform 235"/>
            <p:cNvSpPr>
              <a:spLocks/>
            </p:cNvSpPr>
            <p:nvPr/>
          </p:nvSpPr>
          <p:spPr bwMode="auto">
            <a:xfrm>
              <a:off x="2471" y="1875"/>
              <a:ext cx="36" cy="19"/>
            </a:xfrm>
            <a:custGeom>
              <a:avLst/>
              <a:gdLst>
                <a:gd name="T0" fmla="*/ 0 w 36"/>
                <a:gd name="T1" fmla="*/ 1 h 19"/>
                <a:gd name="T2" fmla="*/ 0 w 36"/>
                <a:gd name="T3" fmla="*/ 18 h 19"/>
                <a:gd name="T4" fmla="*/ 35 w 36"/>
                <a:gd name="T5" fmla="*/ 0 h 19"/>
                <a:gd name="T6" fmla="*/ 0 w 3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"/>
                  </a:moveTo>
                  <a:lnTo>
                    <a:pt x="0" y="18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7" name="Freeform 236"/>
            <p:cNvSpPr>
              <a:spLocks/>
            </p:cNvSpPr>
            <p:nvPr/>
          </p:nvSpPr>
          <p:spPr bwMode="auto">
            <a:xfrm>
              <a:off x="2472" y="1875"/>
              <a:ext cx="36" cy="19"/>
            </a:xfrm>
            <a:custGeom>
              <a:avLst/>
              <a:gdLst>
                <a:gd name="T0" fmla="*/ 0 w 36"/>
                <a:gd name="T1" fmla="*/ 18 h 19"/>
                <a:gd name="T2" fmla="*/ 34 w 36"/>
                <a:gd name="T3" fmla="*/ 0 h 19"/>
                <a:gd name="T4" fmla="*/ 35 w 36"/>
                <a:gd name="T5" fmla="*/ 17 h 19"/>
                <a:gd name="T6" fmla="*/ 0 w 36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9"/>
                <a:gd name="T14" fmla="*/ 36 w 3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9">
                  <a:moveTo>
                    <a:pt x="0" y="18"/>
                  </a:moveTo>
                  <a:lnTo>
                    <a:pt x="34" y="0"/>
                  </a:lnTo>
                  <a:lnTo>
                    <a:pt x="35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8" name="Freeform 237"/>
            <p:cNvSpPr>
              <a:spLocks/>
            </p:cNvSpPr>
            <p:nvPr/>
          </p:nvSpPr>
          <p:spPr bwMode="auto">
            <a:xfrm>
              <a:off x="2471" y="1875"/>
              <a:ext cx="37" cy="19"/>
            </a:xfrm>
            <a:custGeom>
              <a:avLst/>
              <a:gdLst>
                <a:gd name="T0" fmla="*/ 0 w 37"/>
                <a:gd name="T1" fmla="*/ 1 h 19"/>
                <a:gd name="T2" fmla="*/ 0 w 37"/>
                <a:gd name="T3" fmla="*/ 18 h 19"/>
                <a:gd name="T4" fmla="*/ 36 w 37"/>
                <a:gd name="T5" fmla="*/ 17 h 19"/>
                <a:gd name="T6" fmla="*/ 35 w 37"/>
                <a:gd name="T7" fmla="*/ 0 h 19"/>
                <a:gd name="T8" fmla="*/ 0 w 37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0" y="1"/>
                  </a:moveTo>
                  <a:lnTo>
                    <a:pt x="0" y="18"/>
                  </a:lnTo>
                  <a:lnTo>
                    <a:pt x="36" y="17"/>
                  </a:lnTo>
                  <a:lnTo>
                    <a:pt x="35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59" name="Freeform 238"/>
            <p:cNvSpPr>
              <a:spLocks/>
            </p:cNvSpPr>
            <p:nvPr/>
          </p:nvSpPr>
          <p:spPr bwMode="auto">
            <a:xfrm>
              <a:off x="2506" y="1874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0 w 35"/>
                <a:gd name="T3" fmla="*/ 19 h 20"/>
                <a:gd name="T4" fmla="*/ 34 w 35"/>
                <a:gd name="T5" fmla="*/ 0 h 20"/>
                <a:gd name="T6" fmla="*/ 0 w 3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0"/>
                  </a:moveTo>
                  <a:lnTo>
                    <a:pt x="0" y="19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0" name="Freeform 239"/>
            <p:cNvSpPr>
              <a:spLocks/>
            </p:cNvSpPr>
            <p:nvPr/>
          </p:nvSpPr>
          <p:spPr bwMode="auto">
            <a:xfrm>
              <a:off x="2507" y="1874"/>
              <a:ext cx="35" cy="20"/>
            </a:xfrm>
            <a:custGeom>
              <a:avLst/>
              <a:gdLst>
                <a:gd name="T0" fmla="*/ 0 w 35"/>
                <a:gd name="T1" fmla="*/ 19 h 20"/>
                <a:gd name="T2" fmla="*/ 33 w 35"/>
                <a:gd name="T3" fmla="*/ 0 h 20"/>
                <a:gd name="T4" fmla="*/ 34 w 35"/>
                <a:gd name="T5" fmla="*/ 18 h 20"/>
                <a:gd name="T6" fmla="*/ 0 w 3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0"/>
                <a:gd name="T14" fmla="*/ 35 w 3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0">
                  <a:moveTo>
                    <a:pt x="0" y="19"/>
                  </a:moveTo>
                  <a:lnTo>
                    <a:pt x="33" y="0"/>
                  </a:lnTo>
                  <a:lnTo>
                    <a:pt x="34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1" name="Freeform 240"/>
            <p:cNvSpPr>
              <a:spLocks/>
            </p:cNvSpPr>
            <p:nvPr/>
          </p:nvSpPr>
          <p:spPr bwMode="auto">
            <a:xfrm>
              <a:off x="2506" y="1874"/>
              <a:ext cx="36" cy="20"/>
            </a:xfrm>
            <a:custGeom>
              <a:avLst/>
              <a:gdLst>
                <a:gd name="T0" fmla="*/ 0 w 36"/>
                <a:gd name="T1" fmla="*/ 0 h 20"/>
                <a:gd name="T2" fmla="*/ 0 w 36"/>
                <a:gd name="T3" fmla="*/ 19 h 20"/>
                <a:gd name="T4" fmla="*/ 35 w 36"/>
                <a:gd name="T5" fmla="*/ 18 h 20"/>
                <a:gd name="T6" fmla="*/ 34 w 36"/>
                <a:gd name="T7" fmla="*/ 0 h 20"/>
                <a:gd name="T8" fmla="*/ 0 w 3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"/>
                <a:gd name="T17" fmla="*/ 36 w 3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">
                  <a:moveTo>
                    <a:pt x="0" y="0"/>
                  </a:moveTo>
                  <a:lnTo>
                    <a:pt x="0" y="19"/>
                  </a:lnTo>
                  <a:lnTo>
                    <a:pt x="35" y="18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2" name="Freeform 241"/>
            <p:cNvSpPr>
              <a:spLocks/>
            </p:cNvSpPr>
            <p:nvPr/>
          </p:nvSpPr>
          <p:spPr bwMode="auto">
            <a:xfrm>
              <a:off x="2540" y="1874"/>
              <a:ext cx="38" cy="19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18 h 19"/>
                <a:gd name="T4" fmla="*/ 37 w 38"/>
                <a:gd name="T5" fmla="*/ 0 h 19"/>
                <a:gd name="T6" fmla="*/ 0 w 38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19"/>
                <a:gd name="T14" fmla="*/ 38 w 3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19">
                  <a:moveTo>
                    <a:pt x="0" y="0"/>
                  </a:moveTo>
                  <a:lnTo>
                    <a:pt x="0" y="18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3" name="Freeform 242"/>
            <p:cNvSpPr>
              <a:spLocks/>
            </p:cNvSpPr>
            <p:nvPr/>
          </p:nvSpPr>
          <p:spPr bwMode="auto">
            <a:xfrm>
              <a:off x="2541" y="1874"/>
              <a:ext cx="39" cy="19"/>
            </a:xfrm>
            <a:custGeom>
              <a:avLst/>
              <a:gdLst>
                <a:gd name="T0" fmla="*/ 0 w 39"/>
                <a:gd name="T1" fmla="*/ 18 h 19"/>
                <a:gd name="T2" fmla="*/ 37 w 39"/>
                <a:gd name="T3" fmla="*/ 0 h 19"/>
                <a:gd name="T4" fmla="*/ 38 w 39"/>
                <a:gd name="T5" fmla="*/ 16 h 19"/>
                <a:gd name="T6" fmla="*/ 0 w 39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9"/>
                <a:gd name="T14" fmla="*/ 39 w 3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9">
                  <a:moveTo>
                    <a:pt x="0" y="18"/>
                  </a:moveTo>
                  <a:lnTo>
                    <a:pt x="37" y="0"/>
                  </a:lnTo>
                  <a:lnTo>
                    <a:pt x="38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4" name="Freeform 243"/>
            <p:cNvSpPr>
              <a:spLocks/>
            </p:cNvSpPr>
            <p:nvPr/>
          </p:nvSpPr>
          <p:spPr bwMode="auto">
            <a:xfrm>
              <a:off x="2540" y="1874"/>
              <a:ext cx="40" cy="19"/>
            </a:xfrm>
            <a:custGeom>
              <a:avLst/>
              <a:gdLst>
                <a:gd name="T0" fmla="*/ 0 w 40"/>
                <a:gd name="T1" fmla="*/ 0 h 19"/>
                <a:gd name="T2" fmla="*/ 0 w 40"/>
                <a:gd name="T3" fmla="*/ 18 h 19"/>
                <a:gd name="T4" fmla="*/ 39 w 40"/>
                <a:gd name="T5" fmla="*/ 16 h 19"/>
                <a:gd name="T6" fmla="*/ 38 w 40"/>
                <a:gd name="T7" fmla="*/ 0 h 19"/>
                <a:gd name="T8" fmla="*/ 0 w 4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9"/>
                <a:gd name="T17" fmla="*/ 40 w 4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9">
                  <a:moveTo>
                    <a:pt x="0" y="0"/>
                  </a:moveTo>
                  <a:lnTo>
                    <a:pt x="0" y="18"/>
                  </a:lnTo>
                  <a:lnTo>
                    <a:pt x="39" y="16"/>
                  </a:lnTo>
                  <a:lnTo>
                    <a:pt x="3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5" name="Freeform 244"/>
            <p:cNvSpPr>
              <a:spLocks/>
            </p:cNvSpPr>
            <p:nvPr/>
          </p:nvSpPr>
          <p:spPr bwMode="auto">
            <a:xfrm>
              <a:off x="2577" y="1872"/>
              <a:ext cx="43" cy="20"/>
            </a:xfrm>
            <a:custGeom>
              <a:avLst/>
              <a:gdLst>
                <a:gd name="T0" fmla="*/ 0 w 43"/>
                <a:gd name="T1" fmla="*/ 1 h 20"/>
                <a:gd name="T2" fmla="*/ 1 w 43"/>
                <a:gd name="T3" fmla="*/ 19 h 20"/>
                <a:gd name="T4" fmla="*/ 42 w 43"/>
                <a:gd name="T5" fmla="*/ 0 h 20"/>
                <a:gd name="T6" fmla="*/ 0 w 43"/>
                <a:gd name="T7" fmla="*/ 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0"/>
                <a:gd name="T14" fmla="*/ 43 w 4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0">
                  <a:moveTo>
                    <a:pt x="0" y="1"/>
                  </a:moveTo>
                  <a:lnTo>
                    <a:pt x="1" y="19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6" name="Freeform 245"/>
            <p:cNvSpPr>
              <a:spLocks/>
            </p:cNvSpPr>
            <p:nvPr/>
          </p:nvSpPr>
          <p:spPr bwMode="auto">
            <a:xfrm>
              <a:off x="2579" y="1872"/>
              <a:ext cx="42" cy="20"/>
            </a:xfrm>
            <a:custGeom>
              <a:avLst/>
              <a:gdLst>
                <a:gd name="T0" fmla="*/ 0 w 42"/>
                <a:gd name="T1" fmla="*/ 19 h 20"/>
                <a:gd name="T2" fmla="*/ 40 w 42"/>
                <a:gd name="T3" fmla="*/ 0 h 20"/>
                <a:gd name="T4" fmla="*/ 41 w 42"/>
                <a:gd name="T5" fmla="*/ 18 h 20"/>
                <a:gd name="T6" fmla="*/ 0 w 4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20"/>
                <a:gd name="T14" fmla="*/ 42 w 4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20">
                  <a:moveTo>
                    <a:pt x="0" y="19"/>
                  </a:moveTo>
                  <a:lnTo>
                    <a:pt x="40" y="0"/>
                  </a:lnTo>
                  <a:lnTo>
                    <a:pt x="41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7" name="Freeform 246"/>
            <p:cNvSpPr>
              <a:spLocks/>
            </p:cNvSpPr>
            <p:nvPr/>
          </p:nvSpPr>
          <p:spPr bwMode="auto">
            <a:xfrm>
              <a:off x="2577" y="1872"/>
              <a:ext cx="44" cy="20"/>
            </a:xfrm>
            <a:custGeom>
              <a:avLst/>
              <a:gdLst>
                <a:gd name="T0" fmla="*/ 0 w 44"/>
                <a:gd name="T1" fmla="*/ 1 h 20"/>
                <a:gd name="T2" fmla="*/ 1 w 44"/>
                <a:gd name="T3" fmla="*/ 19 h 20"/>
                <a:gd name="T4" fmla="*/ 43 w 44"/>
                <a:gd name="T5" fmla="*/ 18 h 20"/>
                <a:gd name="T6" fmla="*/ 42 w 44"/>
                <a:gd name="T7" fmla="*/ 0 h 20"/>
                <a:gd name="T8" fmla="*/ 0 w 44"/>
                <a:gd name="T9" fmla="*/ 1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0"/>
                <a:gd name="T17" fmla="*/ 44 w 4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0">
                  <a:moveTo>
                    <a:pt x="0" y="1"/>
                  </a:moveTo>
                  <a:lnTo>
                    <a:pt x="1" y="19"/>
                  </a:lnTo>
                  <a:lnTo>
                    <a:pt x="43" y="18"/>
                  </a:lnTo>
                  <a:lnTo>
                    <a:pt x="4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8" name="Freeform 247"/>
            <p:cNvSpPr>
              <a:spLocks/>
            </p:cNvSpPr>
            <p:nvPr/>
          </p:nvSpPr>
          <p:spPr bwMode="auto">
            <a:xfrm>
              <a:off x="2619" y="1870"/>
              <a:ext cx="43" cy="21"/>
            </a:xfrm>
            <a:custGeom>
              <a:avLst/>
              <a:gdLst>
                <a:gd name="T0" fmla="*/ 0 w 43"/>
                <a:gd name="T1" fmla="*/ 0 h 21"/>
                <a:gd name="T2" fmla="*/ 0 w 43"/>
                <a:gd name="T3" fmla="*/ 20 h 21"/>
                <a:gd name="T4" fmla="*/ 42 w 43"/>
                <a:gd name="T5" fmla="*/ 0 h 21"/>
                <a:gd name="T6" fmla="*/ 0 w 43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0"/>
                  </a:moveTo>
                  <a:lnTo>
                    <a:pt x="0" y="20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69" name="Freeform 248"/>
            <p:cNvSpPr>
              <a:spLocks/>
            </p:cNvSpPr>
            <p:nvPr/>
          </p:nvSpPr>
          <p:spPr bwMode="auto">
            <a:xfrm>
              <a:off x="2620" y="1870"/>
              <a:ext cx="43" cy="21"/>
            </a:xfrm>
            <a:custGeom>
              <a:avLst/>
              <a:gdLst>
                <a:gd name="T0" fmla="*/ 0 w 43"/>
                <a:gd name="T1" fmla="*/ 20 h 21"/>
                <a:gd name="T2" fmla="*/ 41 w 43"/>
                <a:gd name="T3" fmla="*/ 0 h 21"/>
                <a:gd name="T4" fmla="*/ 42 w 43"/>
                <a:gd name="T5" fmla="*/ 19 h 21"/>
                <a:gd name="T6" fmla="*/ 0 w 43"/>
                <a:gd name="T7" fmla="*/ 2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1"/>
                <a:gd name="T14" fmla="*/ 43 w 4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1">
                  <a:moveTo>
                    <a:pt x="0" y="20"/>
                  </a:moveTo>
                  <a:lnTo>
                    <a:pt x="41" y="0"/>
                  </a:lnTo>
                  <a:lnTo>
                    <a:pt x="42" y="19"/>
                  </a:lnTo>
                  <a:lnTo>
                    <a:pt x="0" y="2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0" name="Freeform 249"/>
            <p:cNvSpPr>
              <a:spLocks/>
            </p:cNvSpPr>
            <p:nvPr/>
          </p:nvSpPr>
          <p:spPr bwMode="auto">
            <a:xfrm>
              <a:off x="2619" y="1870"/>
              <a:ext cx="44" cy="21"/>
            </a:xfrm>
            <a:custGeom>
              <a:avLst/>
              <a:gdLst>
                <a:gd name="T0" fmla="*/ 0 w 44"/>
                <a:gd name="T1" fmla="*/ 0 h 21"/>
                <a:gd name="T2" fmla="*/ 0 w 44"/>
                <a:gd name="T3" fmla="*/ 20 h 21"/>
                <a:gd name="T4" fmla="*/ 43 w 44"/>
                <a:gd name="T5" fmla="*/ 19 h 21"/>
                <a:gd name="T6" fmla="*/ 42 w 44"/>
                <a:gd name="T7" fmla="*/ 0 h 21"/>
                <a:gd name="T8" fmla="*/ 0 w 44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1"/>
                <a:gd name="T17" fmla="*/ 44 w 44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1">
                  <a:moveTo>
                    <a:pt x="0" y="0"/>
                  </a:moveTo>
                  <a:lnTo>
                    <a:pt x="0" y="20"/>
                  </a:lnTo>
                  <a:lnTo>
                    <a:pt x="43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1" name="Freeform 250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1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1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2" name="Freeform 251"/>
            <p:cNvSpPr>
              <a:spLocks/>
            </p:cNvSpPr>
            <p:nvPr/>
          </p:nvSpPr>
          <p:spPr bwMode="auto">
            <a:xfrm>
              <a:off x="2662" y="1869"/>
              <a:ext cx="48" cy="19"/>
            </a:xfrm>
            <a:custGeom>
              <a:avLst/>
              <a:gdLst>
                <a:gd name="T0" fmla="*/ 0 w 48"/>
                <a:gd name="T1" fmla="*/ 18 h 19"/>
                <a:gd name="T2" fmla="*/ 46 w 48"/>
                <a:gd name="T3" fmla="*/ 0 h 19"/>
                <a:gd name="T4" fmla="*/ 47 w 48"/>
                <a:gd name="T5" fmla="*/ 17 h 19"/>
                <a:gd name="T6" fmla="*/ 0 w 48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9"/>
                <a:gd name="T14" fmla="*/ 48 w 48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9">
                  <a:moveTo>
                    <a:pt x="0" y="18"/>
                  </a:moveTo>
                  <a:lnTo>
                    <a:pt x="46" y="0"/>
                  </a:lnTo>
                  <a:lnTo>
                    <a:pt x="47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3" name="Freeform 252"/>
            <p:cNvSpPr>
              <a:spLocks/>
            </p:cNvSpPr>
            <p:nvPr/>
          </p:nvSpPr>
          <p:spPr bwMode="auto">
            <a:xfrm>
              <a:off x="2661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17 h 19"/>
                <a:gd name="T6" fmla="*/ 47 w 49"/>
                <a:gd name="T7" fmla="*/ 0 h 19"/>
                <a:gd name="T8" fmla="*/ 0 w 49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9"/>
                <a:gd name="T17" fmla="*/ 49 w 49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17"/>
                  </a:lnTo>
                  <a:lnTo>
                    <a:pt x="4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4" name="Freeform 253"/>
            <p:cNvSpPr>
              <a:spLocks/>
            </p:cNvSpPr>
            <p:nvPr/>
          </p:nvSpPr>
          <p:spPr bwMode="auto">
            <a:xfrm>
              <a:off x="2709" y="1869"/>
              <a:ext cx="49" cy="19"/>
            </a:xfrm>
            <a:custGeom>
              <a:avLst/>
              <a:gdLst>
                <a:gd name="T0" fmla="*/ 0 w 49"/>
                <a:gd name="T1" fmla="*/ 0 h 19"/>
                <a:gd name="T2" fmla="*/ 0 w 49"/>
                <a:gd name="T3" fmla="*/ 18 h 19"/>
                <a:gd name="T4" fmla="*/ 48 w 49"/>
                <a:gd name="T5" fmla="*/ 0 h 19"/>
                <a:gd name="T6" fmla="*/ 0 w 49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0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5" name="Freeform 254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6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6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6" name="Freeform 255"/>
            <p:cNvSpPr>
              <a:spLocks/>
            </p:cNvSpPr>
            <p:nvPr/>
          </p:nvSpPr>
          <p:spPr bwMode="auto">
            <a:xfrm>
              <a:off x="2709" y="1869"/>
              <a:ext cx="51" cy="19"/>
            </a:xfrm>
            <a:custGeom>
              <a:avLst/>
              <a:gdLst>
                <a:gd name="T0" fmla="*/ 0 w 51"/>
                <a:gd name="T1" fmla="*/ 0 h 19"/>
                <a:gd name="T2" fmla="*/ 0 w 51"/>
                <a:gd name="T3" fmla="*/ 18 h 19"/>
                <a:gd name="T4" fmla="*/ 50 w 51"/>
                <a:gd name="T5" fmla="*/ 16 h 19"/>
                <a:gd name="T6" fmla="*/ 49 w 51"/>
                <a:gd name="T7" fmla="*/ 0 h 19"/>
                <a:gd name="T8" fmla="*/ 0 w 5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9"/>
                <a:gd name="T17" fmla="*/ 51 w 5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9">
                  <a:moveTo>
                    <a:pt x="0" y="0"/>
                  </a:moveTo>
                  <a:lnTo>
                    <a:pt x="0" y="18"/>
                  </a:lnTo>
                  <a:lnTo>
                    <a:pt x="50" y="16"/>
                  </a:lnTo>
                  <a:lnTo>
                    <a:pt x="4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7" name="Freeform 256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0 h 19"/>
                <a:gd name="T6" fmla="*/ 0 w 53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19"/>
                <a:gd name="T14" fmla="*/ 53 w 5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8" name="Freeform 257"/>
            <p:cNvSpPr>
              <a:spLocks/>
            </p:cNvSpPr>
            <p:nvPr/>
          </p:nvSpPr>
          <p:spPr bwMode="auto">
            <a:xfrm>
              <a:off x="2759" y="1869"/>
              <a:ext cx="51" cy="19"/>
            </a:xfrm>
            <a:custGeom>
              <a:avLst/>
              <a:gdLst>
                <a:gd name="T0" fmla="*/ 0 w 51"/>
                <a:gd name="T1" fmla="*/ 18 h 19"/>
                <a:gd name="T2" fmla="*/ 49 w 51"/>
                <a:gd name="T3" fmla="*/ 0 h 19"/>
                <a:gd name="T4" fmla="*/ 50 w 51"/>
                <a:gd name="T5" fmla="*/ 17 h 19"/>
                <a:gd name="T6" fmla="*/ 0 w 51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9"/>
                <a:gd name="T14" fmla="*/ 51 w 51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9">
                  <a:moveTo>
                    <a:pt x="0" y="18"/>
                  </a:moveTo>
                  <a:lnTo>
                    <a:pt x="49" y="0"/>
                  </a:lnTo>
                  <a:lnTo>
                    <a:pt x="50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79" name="Freeform 258"/>
            <p:cNvSpPr>
              <a:spLocks/>
            </p:cNvSpPr>
            <p:nvPr/>
          </p:nvSpPr>
          <p:spPr bwMode="auto">
            <a:xfrm>
              <a:off x="2757" y="1869"/>
              <a:ext cx="53" cy="19"/>
            </a:xfrm>
            <a:custGeom>
              <a:avLst/>
              <a:gdLst>
                <a:gd name="T0" fmla="*/ 0 w 53"/>
                <a:gd name="T1" fmla="*/ 1 h 19"/>
                <a:gd name="T2" fmla="*/ 0 w 53"/>
                <a:gd name="T3" fmla="*/ 18 h 19"/>
                <a:gd name="T4" fmla="*/ 52 w 53"/>
                <a:gd name="T5" fmla="*/ 17 h 19"/>
                <a:gd name="T6" fmla="*/ 51 w 53"/>
                <a:gd name="T7" fmla="*/ 0 h 19"/>
                <a:gd name="T8" fmla="*/ 0 w 53"/>
                <a:gd name="T9" fmla="*/ 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0" y="1"/>
                  </a:moveTo>
                  <a:lnTo>
                    <a:pt x="0" y="18"/>
                  </a:lnTo>
                  <a:lnTo>
                    <a:pt x="52" y="17"/>
                  </a:lnTo>
                  <a:lnTo>
                    <a:pt x="51" y="0"/>
                  </a:lnTo>
                  <a:lnTo>
                    <a:pt x="0" y="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0" name="Freeform 259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0 h 20"/>
                <a:gd name="T6" fmla="*/ 0 w 56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1" name="Freeform 260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19 h 20"/>
                <a:gd name="T2" fmla="*/ 55 w 56"/>
                <a:gd name="T3" fmla="*/ 0 h 20"/>
                <a:gd name="T4" fmla="*/ 55 w 56"/>
                <a:gd name="T5" fmla="*/ 18 h 20"/>
                <a:gd name="T6" fmla="*/ 0 w 56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0"/>
                <a:gd name="T14" fmla="*/ 56 w 5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0">
                  <a:moveTo>
                    <a:pt x="0" y="19"/>
                  </a:moveTo>
                  <a:lnTo>
                    <a:pt x="55" y="0"/>
                  </a:lnTo>
                  <a:lnTo>
                    <a:pt x="55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2" name="Freeform 261"/>
            <p:cNvSpPr>
              <a:spLocks/>
            </p:cNvSpPr>
            <p:nvPr/>
          </p:nvSpPr>
          <p:spPr bwMode="auto">
            <a:xfrm>
              <a:off x="2809" y="1868"/>
              <a:ext cx="56" cy="20"/>
            </a:xfrm>
            <a:custGeom>
              <a:avLst/>
              <a:gdLst>
                <a:gd name="T0" fmla="*/ 0 w 56"/>
                <a:gd name="T1" fmla="*/ 0 h 20"/>
                <a:gd name="T2" fmla="*/ 0 w 56"/>
                <a:gd name="T3" fmla="*/ 19 h 20"/>
                <a:gd name="T4" fmla="*/ 55 w 56"/>
                <a:gd name="T5" fmla="*/ 18 h 20"/>
                <a:gd name="T6" fmla="*/ 55 w 56"/>
                <a:gd name="T7" fmla="*/ 0 h 20"/>
                <a:gd name="T8" fmla="*/ 0 w 5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0"/>
                <a:gd name="T17" fmla="*/ 56 w 5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0">
                  <a:moveTo>
                    <a:pt x="0" y="0"/>
                  </a:moveTo>
                  <a:lnTo>
                    <a:pt x="0" y="19"/>
                  </a:lnTo>
                  <a:lnTo>
                    <a:pt x="55" y="18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3" name="Freeform 262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0 h 22"/>
                <a:gd name="T6" fmla="*/ 0 w 56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4" name="Freeform 263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21 h 22"/>
                <a:gd name="T2" fmla="*/ 55 w 56"/>
                <a:gd name="T3" fmla="*/ 0 h 22"/>
                <a:gd name="T4" fmla="*/ 55 w 56"/>
                <a:gd name="T5" fmla="*/ 20 h 22"/>
                <a:gd name="T6" fmla="*/ 0 w 56"/>
                <a:gd name="T7" fmla="*/ 2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21"/>
                  </a:moveTo>
                  <a:lnTo>
                    <a:pt x="55" y="0"/>
                  </a:lnTo>
                  <a:lnTo>
                    <a:pt x="55" y="20"/>
                  </a:lnTo>
                  <a:lnTo>
                    <a:pt x="0" y="21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5" name="Freeform 264"/>
            <p:cNvSpPr>
              <a:spLocks/>
            </p:cNvSpPr>
            <p:nvPr/>
          </p:nvSpPr>
          <p:spPr bwMode="auto">
            <a:xfrm>
              <a:off x="2864" y="1865"/>
              <a:ext cx="56" cy="22"/>
            </a:xfrm>
            <a:custGeom>
              <a:avLst/>
              <a:gdLst>
                <a:gd name="T0" fmla="*/ 0 w 56"/>
                <a:gd name="T1" fmla="*/ 0 h 22"/>
                <a:gd name="T2" fmla="*/ 0 w 56"/>
                <a:gd name="T3" fmla="*/ 21 h 22"/>
                <a:gd name="T4" fmla="*/ 55 w 56"/>
                <a:gd name="T5" fmla="*/ 20 h 22"/>
                <a:gd name="T6" fmla="*/ 55 w 56"/>
                <a:gd name="T7" fmla="*/ 0 h 22"/>
                <a:gd name="T8" fmla="*/ 0 w 56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22"/>
                <a:gd name="T17" fmla="*/ 56 w 56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22">
                  <a:moveTo>
                    <a:pt x="0" y="0"/>
                  </a:moveTo>
                  <a:lnTo>
                    <a:pt x="0" y="21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6" name="Freeform 265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0 h 20"/>
                <a:gd name="T6" fmla="*/ 0 w 57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7" name="Freeform 266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19 h 20"/>
                <a:gd name="T2" fmla="*/ 56 w 57"/>
                <a:gd name="T3" fmla="*/ 0 h 20"/>
                <a:gd name="T4" fmla="*/ 56 w 57"/>
                <a:gd name="T5" fmla="*/ 18 h 20"/>
                <a:gd name="T6" fmla="*/ 0 w 57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20"/>
                <a:gd name="T14" fmla="*/ 57 w 57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20">
                  <a:moveTo>
                    <a:pt x="0" y="19"/>
                  </a:moveTo>
                  <a:lnTo>
                    <a:pt x="56" y="0"/>
                  </a:lnTo>
                  <a:lnTo>
                    <a:pt x="56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8" name="Freeform 267"/>
            <p:cNvSpPr>
              <a:spLocks/>
            </p:cNvSpPr>
            <p:nvPr/>
          </p:nvSpPr>
          <p:spPr bwMode="auto">
            <a:xfrm>
              <a:off x="2919" y="1865"/>
              <a:ext cx="57" cy="20"/>
            </a:xfrm>
            <a:custGeom>
              <a:avLst/>
              <a:gdLst>
                <a:gd name="T0" fmla="*/ 0 w 57"/>
                <a:gd name="T1" fmla="*/ 0 h 20"/>
                <a:gd name="T2" fmla="*/ 0 w 57"/>
                <a:gd name="T3" fmla="*/ 19 h 20"/>
                <a:gd name="T4" fmla="*/ 56 w 57"/>
                <a:gd name="T5" fmla="*/ 18 h 20"/>
                <a:gd name="T6" fmla="*/ 56 w 57"/>
                <a:gd name="T7" fmla="*/ 0 h 20"/>
                <a:gd name="T8" fmla="*/ 0 w 57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20"/>
                <a:gd name="T17" fmla="*/ 57 w 57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20">
                  <a:moveTo>
                    <a:pt x="0" y="0"/>
                  </a:moveTo>
                  <a:lnTo>
                    <a:pt x="0" y="19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89" name="Freeform 268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0 h 20"/>
                <a:gd name="T6" fmla="*/ 0 w 60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0" name="Freeform 269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19 h 20"/>
                <a:gd name="T2" fmla="*/ 59 w 60"/>
                <a:gd name="T3" fmla="*/ 0 h 20"/>
                <a:gd name="T4" fmla="*/ 59 w 60"/>
                <a:gd name="T5" fmla="*/ 18 h 20"/>
                <a:gd name="T6" fmla="*/ 0 w 60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20"/>
                <a:gd name="T14" fmla="*/ 60 w 6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20">
                  <a:moveTo>
                    <a:pt x="0" y="19"/>
                  </a:moveTo>
                  <a:lnTo>
                    <a:pt x="59" y="0"/>
                  </a:lnTo>
                  <a:lnTo>
                    <a:pt x="59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1" name="Freeform 270"/>
            <p:cNvSpPr>
              <a:spLocks/>
            </p:cNvSpPr>
            <p:nvPr/>
          </p:nvSpPr>
          <p:spPr bwMode="auto">
            <a:xfrm>
              <a:off x="2975" y="1865"/>
              <a:ext cx="60" cy="20"/>
            </a:xfrm>
            <a:custGeom>
              <a:avLst/>
              <a:gdLst>
                <a:gd name="T0" fmla="*/ 0 w 60"/>
                <a:gd name="T1" fmla="*/ 0 h 20"/>
                <a:gd name="T2" fmla="*/ 0 w 60"/>
                <a:gd name="T3" fmla="*/ 19 h 20"/>
                <a:gd name="T4" fmla="*/ 59 w 60"/>
                <a:gd name="T5" fmla="*/ 18 h 20"/>
                <a:gd name="T6" fmla="*/ 59 w 60"/>
                <a:gd name="T7" fmla="*/ 0 h 20"/>
                <a:gd name="T8" fmla="*/ 0 w 6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20"/>
                <a:gd name="T17" fmla="*/ 60 w 6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20">
                  <a:moveTo>
                    <a:pt x="0" y="0"/>
                  </a:moveTo>
                  <a:lnTo>
                    <a:pt x="0" y="19"/>
                  </a:lnTo>
                  <a:lnTo>
                    <a:pt x="59" y="18"/>
                  </a:lnTo>
                  <a:lnTo>
                    <a:pt x="5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2" name="Freeform 271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0 h 20"/>
                <a:gd name="T6" fmla="*/ 0 w 5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3" name="Freeform 272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19 h 20"/>
                <a:gd name="T2" fmla="*/ 57 w 58"/>
                <a:gd name="T3" fmla="*/ 0 h 20"/>
                <a:gd name="T4" fmla="*/ 57 w 58"/>
                <a:gd name="T5" fmla="*/ 18 h 20"/>
                <a:gd name="T6" fmla="*/ 0 w 58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20"/>
                <a:gd name="T14" fmla="*/ 58 w 58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20">
                  <a:moveTo>
                    <a:pt x="0" y="19"/>
                  </a:moveTo>
                  <a:lnTo>
                    <a:pt x="57" y="0"/>
                  </a:lnTo>
                  <a:lnTo>
                    <a:pt x="57" y="18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4" name="Freeform 273"/>
            <p:cNvSpPr>
              <a:spLocks/>
            </p:cNvSpPr>
            <p:nvPr/>
          </p:nvSpPr>
          <p:spPr bwMode="auto">
            <a:xfrm>
              <a:off x="3034" y="1863"/>
              <a:ext cx="58" cy="20"/>
            </a:xfrm>
            <a:custGeom>
              <a:avLst/>
              <a:gdLst>
                <a:gd name="T0" fmla="*/ 0 w 58"/>
                <a:gd name="T1" fmla="*/ 0 h 20"/>
                <a:gd name="T2" fmla="*/ 0 w 58"/>
                <a:gd name="T3" fmla="*/ 19 h 20"/>
                <a:gd name="T4" fmla="*/ 57 w 58"/>
                <a:gd name="T5" fmla="*/ 18 h 20"/>
                <a:gd name="T6" fmla="*/ 57 w 58"/>
                <a:gd name="T7" fmla="*/ 0 h 20"/>
                <a:gd name="T8" fmla="*/ 0 w 5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0"/>
                <a:gd name="T17" fmla="*/ 58 w 5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0">
                  <a:moveTo>
                    <a:pt x="0" y="0"/>
                  </a:moveTo>
                  <a:lnTo>
                    <a:pt x="0" y="19"/>
                  </a:lnTo>
                  <a:lnTo>
                    <a:pt x="57" y="18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5" name="Freeform 274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6" name="Freeform 275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7" name="Freeform 276"/>
            <p:cNvSpPr>
              <a:spLocks/>
            </p:cNvSpPr>
            <p:nvPr/>
          </p:nvSpPr>
          <p:spPr bwMode="auto">
            <a:xfrm>
              <a:off x="3091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8" name="Freeform 277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0 h 19"/>
                <a:gd name="T6" fmla="*/ 0 w 5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899" name="Freeform 278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18 h 19"/>
                <a:gd name="T2" fmla="*/ 56 w 57"/>
                <a:gd name="T3" fmla="*/ 0 h 19"/>
                <a:gd name="T4" fmla="*/ 56 w 57"/>
                <a:gd name="T5" fmla="*/ 17 h 19"/>
                <a:gd name="T6" fmla="*/ 0 w 57"/>
                <a:gd name="T7" fmla="*/ 18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9"/>
                <a:gd name="T14" fmla="*/ 57 w 57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9">
                  <a:moveTo>
                    <a:pt x="0" y="18"/>
                  </a:moveTo>
                  <a:lnTo>
                    <a:pt x="56" y="0"/>
                  </a:lnTo>
                  <a:lnTo>
                    <a:pt x="56" y="17"/>
                  </a:lnTo>
                  <a:lnTo>
                    <a:pt x="0" y="18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0" name="Freeform 279"/>
            <p:cNvSpPr>
              <a:spLocks/>
            </p:cNvSpPr>
            <p:nvPr/>
          </p:nvSpPr>
          <p:spPr bwMode="auto">
            <a:xfrm>
              <a:off x="3147" y="1863"/>
              <a:ext cx="57" cy="19"/>
            </a:xfrm>
            <a:custGeom>
              <a:avLst/>
              <a:gdLst>
                <a:gd name="T0" fmla="*/ 0 w 57"/>
                <a:gd name="T1" fmla="*/ 0 h 19"/>
                <a:gd name="T2" fmla="*/ 0 w 57"/>
                <a:gd name="T3" fmla="*/ 18 h 19"/>
                <a:gd name="T4" fmla="*/ 56 w 57"/>
                <a:gd name="T5" fmla="*/ 17 h 19"/>
                <a:gd name="T6" fmla="*/ 56 w 57"/>
                <a:gd name="T7" fmla="*/ 0 h 19"/>
                <a:gd name="T8" fmla="*/ 0 w 57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9"/>
                <a:gd name="T17" fmla="*/ 57 w 5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9">
                  <a:moveTo>
                    <a:pt x="0" y="0"/>
                  </a:moveTo>
                  <a:lnTo>
                    <a:pt x="0" y="18"/>
                  </a:lnTo>
                  <a:lnTo>
                    <a:pt x="56" y="17"/>
                  </a:lnTo>
                  <a:lnTo>
                    <a:pt x="56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1" name="Freeform 280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0 h 18"/>
                <a:gd name="T6" fmla="*/ 0 w 5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2" name="Freeform 281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17 h 18"/>
                <a:gd name="T2" fmla="*/ 57 w 58"/>
                <a:gd name="T3" fmla="*/ 0 h 18"/>
                <a:gd name="T4" fmla="*/ 57 w 58"/>
                <a:gd name="T5" fmla="*/ 17 h 18"/>
                <a:gd name="T6" fmla="*/ 0 w 58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18"/>
                <a:gd name="T14" fmla="*/ 58 w 5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18">
                  <a:moveTo>
                    <a:pt x="0" y="17"/>
                  </a:moveTo>
                  <a:lnTo>
                    <a:pt x="57" y="0"/>
                  </a:lnTo>
                  <a:lnTo>
                    <a:pt x="57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3" name="Freeform 282"/>
            <p:cNvSpPr>
              <a:spLocks/>
            </p:cNvSpPr>
            <p:nvPr/>
          </p:nvSpPr>
          <p:spPr bwMode="auto">
            <a:xfrm>
              <a:off x="3203" y="1862"/>
              <a:ext cx="58" cy="18"/>
            </a:xfrm>
            <a:custGeom>
              <a:avLst/>
              <a:gdLst>
                <a:gd name="T0" fmla="*/ 0 w 58"/>
                <a:gd name="T1" fmla="*/ 0 h 18"/>
                <a:gd name="T2" fmla="*/ 0 w 58"/>
                <a:gd name="T3" fmla="*/ 17 h 18"/>
                <a:gd name="T4" fmla="*/ 57 w 58"/>
                <a:gd name="T5" fmla="*/ 17 h 18"/>
                <a:gd name="T6" fmla="*/ 57 w 58"/>
                <a:gd name="T7" fmla="*/ 0 h 18"/>
                <a:gd name="T8" fmla="*/ 0 w 5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8"/>
                <a:gd name="T17" fmla="*/ 58 w 5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8">
                  <a:moveTo>
                    <a:pt x="0" y="0"/>
                  </a:moveTo>
                  <a:lnTo>
                    <a:pt x="0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4" name="Freeform 283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0 h 18"/>
                <a:gd name="T6" fmla="*/ 0 w 61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5" name="Freeform 284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17 h 18"/>
                <a:gd name="T2" fmla="*/ 60 w 61"/>
                <a:gd name="T3" fmla="*/ 0 h 18"/>
                <a:gd name="T4" fmla="*/ 60 w 61"/>
                <a:gd name="T5" fmla="*/ 17 h 18"/>
                <a:gd name="T6" fmla="*/ 0 w 61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18"/>
                <a:gd name="T14" fmla="*/ 61 w 61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18">
                  <a:moveTo>
                    <a:pt x="0" y="17"/>
                  </a:moveTo>
                  <a:lnTo>
                    <a:pt x="60" y="0"/>
                  </a:lnTo>
                  <a:lnTo>
                    <a:pt x="60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6" name="Freeform 285"/>
            <p:cNvSpPr>
              <a:spLocks/>
            </p:cNvSpPr>
            <p:nvPr/>
          </p:nvSpPr>
          <p:spPr bwMode="auto">
            <a:xfrm>
              <a:off x="3260" y="1862"/>
              <a:ext cx="61" cy="18"/>
            </a:xfrm>
            <a:custGeom>
              <a:avLst/>
              <a:gdLst>
                <a:gd name="T0" fmla="*/ 0 w 61"/>
                <a:gd name="T1" fmla="*/ 0 h 18"/>
                <a:gd name="T2" fmla="*/ 0 w 61"/>
                <a:gd name="T3" fmla="*/ 17 h 18"/>
                <a:gd name="T4" fmla="*/ 60 w 61"/>
                <a:gd name="T5" fmla="*/ 17 h 18"/>
                <a:gd name="T6" fmla="*/ 60 w 61"/>
                <a:gd name="T7" fmla="*/ 0 h 18"/>
                <a:gd name="T8" fmla="*/ 0 w 6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18"/>
                <a:gd name="T17" fmla="*/ 61 w 6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18">
                  <a:moveTo>
                    <a:pt x="0" y="0"/>
                  </a:moveTo>
                  <a:lnTo>
                    <a:pt x="0" y="17"/>
                  </a:lnTo>
                  <a:lnTo>
                    <a:pt x="60" y="17"/>
                  </a:lnTo>
                  <a:lnTo>
                    <a:pt x="60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7" name="Freeform 286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0 h 18"/>
                <a:gd name="T6" fmla="*/ 0 w 6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8" name="Freeform 287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17 h 18"/>
                <a:gd name="T2" fmla="*/ 68 w 69"/>
                <a:gd name="T3" fmla="*/ 0 h 18"/>
                <a:gd name="T4" fmla="*/ 68 w 69"/>
                <a:gd name="T5" fmla="*/ 16 h 18"/>
                <a:gd name="T6" fmla="*/ 0 w 6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18"/>
                <a:gd name="T14" fmla="*/ 69 w 6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18">
                  <a:moveTo>
                    <a:pt x="0" y="17"/>
                  </a:moveTo>
                  <a:lnTo>
                    <a:pt x="68" y="0"/>
                  </a:lnTo>
                  <a:lnTo>
                    <a:pt x="68" y="16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09" name="Freeform 288"/>
            <p:cNvSpPr>
              <a:spLocks/>
            </p:cNvSpPr>
            <p:nvPr/>
          </p:nvSpPr>
          <p:spPr bwMode="auto">
            <a:xfrm>
              <a:off x="3320" y="1862"/>
              <a:ext cx="69" cy="18"/>
            </a:xfrm>
            <a:custGeom>
              <a:avLst/>
              <a:gdLst>
                <a:gd name="T0" fmla="*/ 0 w 69"/>
                <a:gd name="T1" fmla="*/ 0 h 18"/>
                <a:gd name="T2" fmla="*/ 0 w 69"/>
                <a:gd name="T3" fmla="*/ 17 h 18"/>
                <a:gd name="T4" fmla="*/ 68 w 69"/>
                <a:gd name="T5" fmla="*/ 16 h 18"/>
                <a:gd name="T6" fmla="*/ 68 w 69"/>
                <a:gd name="T7" fmla="*/ 0 h 18"/>
                <a:gd name="T8" fmla="*/ 0 w 6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8"/>
                <a:gd name="T17" fmla="*/ 69 w 6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8">
                  <a:moveTo>
                    <a:pt x="0" y="0"/>
                  </a:moveTo>
                  <a:lnTo>
                    <a:pt x="0" y="17"/>
                  </a:lnTo>
                  <a:lnTo>
                    <a:pt x="68" y="16"/>
                  </a:lnTo>
                  <a:lnTo>
                    <a:pt x="6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0" name="Freeform 289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0 h 18"/>
                <a:gd name="T6" fmla="*/ 0 w 7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1" name="Freeform 290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17 h 18"/>
                <a:gd name="T2" fmla="*/ 78 w 79"/>
                <a:gd name="T3" fmla="*/ 0 h 18"/>
                <a:gd name="T4" fmla="*/ 78 w 79"/>
                <a:gd name="T5" fmla="*/ 17 h 18"/>
                <a:gd name="T6" fmla="*/ 0 w 79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8"/>
                <a:gd name="T14" fmla="*/ 79 w 7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8">
                  <a:moveTo>
                    <a:pt x="0" y="17"/>
                  </a:moveTo>
                  <a:lnTo>
                    <a:pt x="78" y="0"/>
                  </a:lnTo>
                  <a:lnTo>
                    <a:pt x="78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2" name="Freeform 291"/>
            <p:cNvSpPr>
              <a:spLocks/>
            </p:cNvSpPr>
            <p:nvPr/>
          </p:nvSpPr>
          <p:spPr bwMode="auto">
            <a:xfrm>
              <a:off x="3388" y="1862"/>
              <a:ext cx="79" cy="18"/>
            </a:xfrm>
            <a:custGeom>
              <a:avLst/>
              <a:gdLst>
                <a:gd name="T0" fmla="*/ 0 w 79"/>
                <a:gd name="T1" fmla="*/ 0 h 18"/>
                <a:gd name="T2" fmla="*/ 0 w 79"/>
                <a:gd name="T3" fmla="*/ 17 h 18"/>
                <a:gd name="T4" fmla="*/ 78 w 79"/>
                <a:gd name="T5" fmla="*/ 17 h 18"/>
                <a:gd name="T6" fmla="*/ 78 w 79"/>
                <a:gd name="T7" fmla="*/ 0 h 18"/>
                <a:gd name="T8" fmla="*/ 0 w 7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8"/>
                <a:gd name="T17" fmla="*/ 79 w 7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8">
                  <a:moveTo>
                    <a:pt x="0" y="0"/>
                  </a:moveTo>
                  <a:lnTo>
                    <a:pt x="0" y="17"/>
                  </a:lnTo>
                  <a:lnTo>
                    <a:pt x="78" y="17"/>
                  </a:lnTo>
                  <a:lnTo>
                    <a:pt x="78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3" name="Freeform 292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0 h 18"/>
                <a:gd name="T6" fmla="*/ 0 w 9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4" name="Freeform 293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17 h 18"/>
                <a:gd name="T2" fmla="*/ 89 w 90"/>
                <a:gd name="T3" fmla="*/ 0 h 18"/>
                <a:gd name="T4" fmla="*/ 89 w 90"/>
                <a:gd name="T5" fmla="*/ 17 h 18"/>
                <a:gd name="T6" fmla="*/ 0 w 90"/>
                <a:gd name="T7" fmla="*/ 1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18"/>
                <a:gd name="T14" fmla="*/ 90 w 90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18">
                  <a:moveTo>
                    <a:pt x="0" y="17"/>
                  </a:moveTo>
                  <a:lnTo>
                    <a:pt x="89" y="0"/>
                  </a:lnTo>
                  <a:lnTo>
                    <a:pt x="89" y="17"/>
                  </a:lnTo>
                  <a:lnTo>
                    <a:pt x="0" y="17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5" name="Freeform 294"/>
            <p:cNvSpPr>
              <a:spLocks/>
            </p:cNvSpPr>
            <p:nvPr/>
          </p:nvSpPr>
          <p:spPr bwMode="auto">
            <a:xfrm>
              <a:off x="3466" y="1862"/>
              <a:ext cx="90" cy="18"/>
            </a:xfrm>
            <a:custGeom>
              <a:avLst/>
              <a:gdLst>
                <a:gd name="T0" fmla="*/ 0 w 90"/>
                <a:gd name="T1" fmla="*/ 0 h 18"/>
                <a:gd name="T2" fmla="*/ 0 w 90"/>
                <a:gd name="T3" fmla="*/ 17 h 18"/>
                <a:gd name="T4" fmla="*/ 89 w 90"/>
                <a:gd name="T5" fmla="*/ 17 h 18"/>
                <a:gd name="T6" fmla="*/ 89 w 90"/>
                <a:gd name="T7" fmla="*/ 0 h 18"/>
                <a:gd name="T8" fmla="*/ 0 w 9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8"/>
                <a:gd name="T17" fmla="*/ 90 w 9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8">
                  <a:moveTo>
                    <a:pt x="0" y="0"/>
                  </a:moveTo>
                  <a:lnTo>
                    <a:pt x="0" y="17"/>
                  </a:lnTo>
                  <a:lnTo>
                    <a:pt x="89" y="17"/>
                  </a:lnTo>
                  <a:lnTo>
                    <a:pt x="89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6" name="Freeform 295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0 h 20"/>
                <a:gd name="T6" fmla="*/ 0 w 105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7" name="Freeform 296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19 h 20"/>
                <a:gd name="T2" fmla="*/ 104 w 105"/>
                <a:gd name="T3" fmla="*/ 0 h 20"/>
                <a:gd name="T4" fmla="*/ 104 w 105"/>
                <a:gd name="T5" fmla="*/ 19 h 20"/>
                <a:gd name="T6" fmla="*/ 0 w 105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"/>
                <a:gd name="T13" fmla="*/ 0 h 20"/>
                <a:gd name="T14" fmla="*/ 105 w 105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" h="20">
                  <a:moveTo>
                    <a:pt x="0" y="19"/>
                  </a:moveTo>
                  <a:lnTo>
                    <a:pt x="104" y="0"/>
                  </a:lnTo>
                  <a:lnTo>
                    <a:pt x="104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8" name="Freeform 297"/>
            <p:cNvSpPr>
              <a:spLocks/>
            </p:cNvSpPr>
            <p:nvPr/>
          </p:nvSpPr>
          <p:spPr bwMode="auto">
            <a:xfrm>
              <a:off x="3555" y="1860"/>
              <a:ext cx="105" cy="20"/>
            </a:xfrm>
            <a:custGeom>
              <a:avLst/>
              <a:gdLst>
                <a:gd name="T0" fmla="*/ 0 w 105"/>
                <a:gd name="T1" fmla="*/ 0 h 20"/>
                <a:gd name="T2" fmla="*/ 0 w 105"/>
                <a:gd name="T3" fmla="*/ 19 h 20"/>
                <a:gd name="T4" fmla="*/ 104 w 105"/>
                <a:gd name="T5" fmla="*/ 19 h 20"/>
                <a:gd name="T6" fmla="*/ 104 w 105"/>
                <a:gd name="T7" fmla="*/ 0 h 20"/>
                <a:gd name="T8" fmla="*/ 0 w 105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20"/>
                <a:gd name="T17" fmla="*/ 105 w 105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20">
                  <a:moveTo>
                    <a:pt x="0" y="0"/>
                  </a:moveTo>
                  <a:lnTo>
                    <a:pt x="0" y="19"/>
                  </a:lnTo>
                  <a:lnTo>
                    <a:pt x="104" y="19"/>
                  </a:lnTo>
                  <a:lnTo>
                    <a:pt x="104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19" name="Freeform 298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0 h 20"/>
                <a:gd name="T6" fmla="*/ 0 w 122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20" name="Freeform 299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19 h 20"/>
                <a:gd name="T2" fmla="*/ 121 w 122"/>
                <a:gd name="T3" fmla="*/ 0 h 20"/>
                <a:gd name="T4" fmla="*/ 121 w 122"/>
                <a:gd name="T5" fmla="*/ 19 h 20"/>
                <a:gd name="T6" fmla="*/ 0 w 122"/>
                <a:gd name="T7" fmla="*/ 19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"/>
                <a:gd name="T13" fmla="*/ 0 h 20"/>
                <a:gd name="T14" fmla="*/ 122 w 122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" h="20">
                  <a:moveTo>
                    <a:pt x="0" y="19"/>
                  </a:moveTo>
                  <a:lnTo>
                    <a:pt x="121" y="0"/>
                  </a:lnTo>
                  <a:lnTo>
                    <a:pt x="121" y="19"/>
                  </a:lnTo>
                  <a:lnTo>
                    <a:pt x="0" y="19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25921" name="Freeform 300"/>
            <p:cNvSpPr>
              <a:spLocks/>
            </p:cNvSpPr>
            <p:nvPr/>
          </p:nvSpPr>
          <p:spPr bwMode="auto">
            <a:xfrm>
              <a:off x="3659" y="1860"/>
              <a:ext cx="122" cy="20"/>
            </a:xfrm>
            <a:custGeom>
              <a:avLst/>
              <a:gdLst>
                <a:gd name="T0" fmla="*/ 0 w 122"/>
                <a:gd name="T1" fmla="*/ 0 h 20"/>
                <a:gd name="T2" fmla="*/ 0 w 122"/>
                <a:gd name="T3" fmla="*/ 19 h 20"/>
                <a:gd name="T4" fmla="*/ 121 w 122"/>
                <a:gd name="T5" fmla="*/ 19 h 20"/>
                <a:gd name="T6" fmla="*/ 121 w 122"/>
                <a:gd name="T7" fmla="*/ 0 h 20"/>
                <a:gd name="T8" fmla="*/ 0 w 1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20"/>
                <a:gd name="T17" fmla="*/ 122 w 1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20">
                  <a:moveTo>
                    <a:pt x="0" y="0"/>
                  </a:moveTo>
                  <a:lnTo>
                    <a:pt x="0" y="19"/>
                  </a:lnTo>
                  <a:lnTo>
                    <a:pt x="121" y="19"/>
                  </a:lnTo>
                  <a:lnTo>
                    <a:pt x="121" y="0"/>
                  </a:lnTo>
                  <a:lnTo>
                    <a:pt x="0" y="0"/>
                  </a:lnTo>
                </a:path>
              </a:pathLst>
            </a:custGeom>
            <a:grpFill/>
            <a:ln w="12700" cap="rnd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08564" name="Text Box 304"/>
          <p:cNvSpPr txBox="1">
            <a:spLocks noChangeArrowheads="1"/>
          </p:cNvSpPr>
          <p:nvPr/>
        </p:nvSpPr>
        <p:spPr bwMode="auto">
          <a:xfrm>
            <a:off x="1828800" y="1905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8565" name="Text Box 305"/>
          <p:cNvSpPr txBox="1">
            <a:spLocks noChangeArrowheads="1"/>
          </p:cNvSpPr>
          <p:nvPr/>
        </p:nvSpPr>
        <p:spPr bwMode="auto">
          <a:xfrm>
            <a:off x="1828800" y="2438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8566" name="Text Box 306"/>
          <p:cNvSpPr txBox="1">
            <a:spLocks noChangeArrowheads="1"/>
          </p:cNvSpPr>
          <p:nvPr/>
        </p:nvSpPr>
        <p:spPr bwMode="auto">
          <a:xfrm>
            <a:off x="1828800" y="3048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8567" name="Text Box 307"/>
          <p:cNvSpPr txBox="1">
            <a:spLocks noChangeArrowheads="1"/>
          </p:cNvSpPr>
          <p:nvPr/>
        </p:nvSpPr>
        <p:spPr bwMode="auto">
          <a:xfrm>
            <a:off x="1828800" y="3657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568" name="Text Box 308"/>
          <p:cNvSpPr txBox="1">
            <a:spLocks noChangeArrowheads="1"/>
          </p:cNvSpPr>
          <p:nvPr/>
        </p:nvSpPr>
        <p:spPr bwMode="auto">
          <a:xfrm>
            <a:off x="1828800" y="4267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8569" name="Text Box 309"/>
          <p:cNvSpPr txBox="1">
            <a:spLocks noChangeArrowheads="1"/>
          </p:cNvSpPr>
          <p:nvPr/>
        </p:nvSpPr>
        <p:spPr bwMode="auto">
          <a:xfrm>
            <a:off x="2819400" y="5257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8570" name="Text Box 310"/>
          <p:cNvSpPr txBox="1">
            <a:spLocks noChangeArrowheads="1"/>
          </p:cNvSpPr>
          <p:nvPr/>
        </p:nvSpPr>
        <p:spPr bwMode="auto">
          <a:xfrm>
            <a:off x="3429000" y="5257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8571" name="Text Box 311"/>
          <p:cNvSpPr txBox="1">
            <a:spLocks noChangeArrowheads="1"/>
          </p:cNvSpPr>
          <p:nvPr/>
        </p:nvSpPr>
        <p:spPr bwMode="auto">
          <a:xfrm flipH="1">
            <a:off x="3962400" y="5257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8572" name="Text Box 312"/>
          <p:cNvSpPr txBox="1">
            <a:spLocks noChangeArrowheads="1"/>
          </p:cNvSpPr>
          <p:nvPr/>
        </p:nvSpPr>
        <p:spPr bwMode="auto">
          <a:xfrm>
            <a:off x="4572000" y="5257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8573" name="Text Box 313"/>
          <p:cNvSpPr txBox="1">
            <a:spLocks noChangeArrowheads="1"/>
          </p:cNvSpPr>
          <p:nvPr/>
        </p:nvSpPr>
        <p:spPr bwMode="auto">
          <a:xfrm>
            <a:off x="5257800" y="5257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08574" name="Text Box 314"/>
          <p:cNvSpPr txBox="1">
            <a:spLocks noChangeArrowheads="1"/>
          </p:cNvSpPr>
          <p:nvPr/>
        </p:nvSpPr>
        <p:spPr bwMode="auto">
          <a:xfrm>
            <a:off x="5791200" y="5257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08575" name="Text Box 316"/>
          <p:cNvSpPr txBox="1">
            <a:spLocks noChangeArrowheads="1"/>
          </p:cNvSpPr>
          <p:nvPr/>
        </p:nvSpPr>
        <p:spPr bwMode="auto">
          <a:xfrm>
            <a:off x="4572000" y="3276600"/>
            <a:ext cx="2895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b="1">
                <a:solidFill>
                  <a:srgbClr val="FFE10C"/>
                </a:solidFill>
                <a:latin typeface="Tahoma" charset="0"/>
                <a:ea typeface="Tahoma" charset="0"/>
                <a:cs typeface="Tahoma" charset="0"/>
              </a:rPr>
              <a:t>VEMS = 1.8L</a:t>
            </a:r>
          </a:p>
          <a:p>
            <a:pPr algn="ctr">
              <a:spcBef>
                <a:spcPct val="50000"/>
              </a:spcBef>
            </a:pPr>
            <a:r>
              <a:rPr lang="en-AU" b="1">
                <a:solidFill>
                  <a:srgbClr val="FFE10C"/>
                </a:solidFill>
                <a:latin typeface="Tahoma" charset="0"/>
                <a:ea typeface="Tahoma" charset="0"/>
                <a:cs typeface="Tahoma" charset="0"/>
              </a:rPr>
              <a:t>CVF = 3.2L</a:t>
            </a:r>
          </a:p>
          <a:p>
            <a:pPr algn="ctr">
              <a:spcBef>
                <a:spcPct val="50000"/>
              </a:spcBef>
            </a:pPr>
            <a:r>
              <a:rPr lang="en-AU" b="1">
                <a:solidFill>
                  <a:srgbClr val="FFE10C"/>
                </a:solidFill>
                <a:latin typeface="Tahoma" charset="0"/>
                <a:ea typeface="Tahoma" charset="0"/>
                <a:cs typeface="Tahoma" charset="0"/>
              </a:rPr>
              <a:t>VEMS/CVF = 0.56</a:t>
            </a:r>
          </a:p>
        </p:txBody>
      </p:sp>
      <p:sp>
        <p:nvSpPr>
          <p:cNvPr id="108576" name="TextBox 318"/>
          <p:cNvSpPr txBox="1">
            <a:spLocks noChangeArrowheads="1"/>
          </p:cNvSpPr>
          <p:nvPr/>
        </p:nvSpPr>
        <p:spPr bwMode="auto">
          <a:xfrm>
            <a:off x="6324600" y="1828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Normale</a:t>
            </a:r>
          </a:p>
        </p:txBody>
      </p:sp>
      <p:sp>
        <p:nvSpPr>
          <p:cNvPr id="108577" name="TextBox 319"/>
          <p:cNvSpPr txBox="1">
            <a:spLocks noChangeArrowheads="1"/>
          </p:cNvSpPr>
          <p:nvPr/>
        </p:nvSpPr>
        <p:spPr bwMode="auto">
          <a:xfrm>
            <a:off x="7162800" y="38100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FFE10C"/>
                </a:solidFill>
                <a:latin typeface="Tahoma" charset="0"/>
                <a:ea typeface="Tahoma" charset="0"/>
                <a:cs typeface="Tahoma" charset="0"/>
              </a:rPr>
              <a:t>Deficit</a:t>
            </a:r>
          </a:p>
          <a:p>
            <a:r>
              <a:rPr lang="en-US" sz="2400" b="1">
                <a:solidFill>
                  <a:srgbClr val="FFE10C"/>
                </a:solidFill>
                <a:latin typeface="Tahoma" charset="0"/>
                <a:ea typeface="Tahoma" charset="0"/>
                <a:cs typeface="Tahoma" charset="0"/>
              </a:rPr>
              <a:t>Ostruttivo</a:t>
            </a:r>
          </a:p>
        </p:txBody>
      </p:sp>
      <p:cxnSp>
        <p:nvCxnSpPr>
          <p:cNvPr id="108578" name="Straight Connector 321"/>
          <p:cNvCxnSpPr>
            <a:cxnSpLocks noChangeShapeType="1"/>
          </p:cNvCxnSpPr>
          <p:nvPr/>
        </p:nvCxnSpPr>
        <p:spPr bwMode="auto">
          <a:xfrm rot="5400000" flipH="1" flipV="1">
            <a:off x="2474913" y="4533900"/>
            <a:ext cx="992188" cy="1587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108579" name="Straight Connector 326"/>
          <p:cNvCxnSpPr>
            <a:cxnSpLocks noChangeShapeType="1"/>
          </p:cNvCxnSpPr>
          <p:nvPr/>
        </p:nvCxnSpPr>
        <p:spPr bwMode="auto">
          <a:xfrm rot="10800000">
            <a:off x="2438400" y="4038600"/>
            <a:ext cx="533400" cy="1588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</p:spPr>
      </p:cxnSp>
      <p:cxnSp>
        <p:nvCxnSpPr>
          <p:cNvPr id="108580" name="Straight Connector 328"/>
          <p:cNvCxnSpPr>
            <a:cxnSpLocks noChangeShapeType="1"/>
          </p:cNvCxnSpPr>
          <p:nvPr/>
        </p:nvCxnSpPr>
        <p:spPr bwMode="auto">
          <a:xfrm flipH="1">
            <a:off x="2438400" y="2971800"/>
            <a:ext cx="3276600" cy="76200"/>
          </a:xfrm>
          <a:prstGeom prst="line">
            <a:avLst/>
          </a:prstGeom>
          <a:noFill/>
          <a:ln w="25400">
            <a:solidFill>
              <a:srgbClr val="00FF00"/>
            </a:solidFill>
            <a:prstDash val="dash"/>
            <a:round/>
            <a:headEnd/>
            <a:tailEnd/>
          </a:ln>
        </p:spPr>
      </p:cxnSp>
      <p:sp>
        <p:nvSpPr>
          <p:cNvPr id="108581" name="AutoShape 41"/>
          <p:cNvSpPr>
            <a:spLocks/>
          </p:cNvSpPr>
          <p:nvPr/>
        </p:nvSpPr>
        <p:spPr bwMode="auto">
          <a:xfrm>
            <a:off x="7010400" y="3505200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08000" y="49530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3200" dirty="0" smtClean="0">
                <a:solidFill>
                  <a:srgbClr val="000000"/>
                </a:solidFill>
                <a:latin typeface="+mj-lt"/>
              </a:rPr>
              <a:t>Criteri ostruzione bronchiale </a:t>
            </a:r>
            <a:endParaRPr lang="it-IT" sz="3200" dirty="0">
              <a:solidFill>
                <a:srgbClr val="000000"/>
              </a:solidFill>
              <a:latin typeface="+mj-lt"/>
            </a:endParaRPr>
          </a:p>
          <a:p>
            <a:pPr algn="ctr" eaLnBrk="0" hangingPunct="0"/>
            <a:r>
              <a:rPr lang="it-IT" sz="3200" dirty="0">
                <a:solidFill>
                  <a:srgbClr val="000000"/>
                </a:solidFill>
                <a:latin typeface="+mj-lt"/>
              </a:rPr>
              <a:t>ostruzione bronchiale</a:t>
            </a:r>
            <a:endParaRPr lang="it-IT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1600200"/>
            <a:ext cx="9296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95250" algn="ctr" eaLnBrk="0" hangingPunct="0">
              <a:spcBef>
                <a:spcPct val="20000"/>
              </a:spcBef>
              <a:buFont typeface="Monotype Sorts" charset="2"/>
              <a:buNone/>
            </a:pPr>
            <a:r>
              <a:rPr lang="it-IT" sz="2800" dirty="0">
                <a:latin typeface="+mj-lt"/>
              </a:rPr>
              <a:t> </a:t>
            </a:r>
          </a:p>
          <a:p>
            <a:pPr marL="95250" eaLnBrk="0" hangingPunct="0">
              <a:spcBef>
                <a:spcPct val="20000"/>
              </a:spcBef>
              <a:buFont typeface="Monotype Sorts" charset="2"/>
              <a:buNone/>
            </a:pPr>
            <a:r>
              <a:rPr lang="it-IT" sz="2800" dirty="0">
                <a:latin typeface="+mj-lt"/>
              </a:rPr>
              <a:t>- </a:t>
            </a:r>
            <a:r>
              <a:rPr lang="it-IT" sz="2800" u="sng" dirty="0" smtClean="0">
                <a:latin typeface="+mj-lt"/>
              </a:rPr>
              <a:t>ERS/ATS (2005)</a:t>
            </a:r>
          </a:p>
          <a:p>
            <a:pPr marL="95250" eaLnBrk="0" hangingPunct="0">
              <a:spcBef>
                <a:spcPct val="20000"/>
              </a:spcBef>
              <a:buFont typeface="Monotype Sorts" charset="2"/>
              <a:buNone/>
            </a:pPr>
            <a:r>
              <a:rPr lang="it-IT" sz="2800" dirty="0">
                <a:latin typeface="+mj-lt"/>
              </a:rPr>
              <a:t>  FEV</a:t>
            </a:r>
            <a:r>
              <a:rPr lang="it-IT" sz="2800" baseline="-25000" dirty="0">
                <a:latin typeface="+mj-lt"/>
              </a:rPr>
              <a:t>1</a:t>
            </a:r>
            <a:r>
              <a:rPr lang="it-IT" sz="2800" dirty="0">
                <a:latin typeface="+mj-lt"/>
              </a:rPr>
              <a:t>/</a:t>
            </a:r>
            <a:r>
              <a:rPr lang="it-IT" sz="2800" dirty="0" smtClean="0">
                <a:latin typeface="+mj-lt"/>
              </a:rPr>
              <a:t>VC </a:t>
            </a:r>
            <a:r>
              <a:rPr lang="it-IT" sz="2800" dirty="0" err="1" smtClean="0">
                <a:latin typeface="+mj-lt"/>
              </a:rPr>
              <a:t>%pred</a:t>
            </a:r>
            <a:r>
              <a:rPr lang="it-IT" sz="2800" dirty="0" smtClean="0">
                <a:latin typeface="+mj-lt"/>
              </a:rPr>
              <a:t> &lt; Limite inferiore di confidenza</a:t>
            </a:r>
          </a:p>
          <a:p>
            <a:pPr marL="95250" eaLnBrk="0" hangingPunct="0">
              <a:spcBef>
                <a:spcPct val="20000"/>
              </a:spcBef>
              <a:buFont typeface="Monotype Sorts" charset="2"/>
              <a:buNone/>
            </a:pPr>
            <a:r>
              <a:rPr lang="it-IT" sz="2800" dirty="0"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 -  </a:t>
            </a:r>
            <a:r>
              <a:rPr lang="it-IT" sz="2800" u="sng" dirty="0" err="1">
                <a:latin typeface="+mj-lt"/>
              </a:rPr>
              <a:t>Clinical</a:t>
            </a:r>
            <a:r>
              <a:rPr lang="it-IT" sz="2800" u="sng" dirty="0">
                <a:latin typeface="+mj-lt"/>
              </a:rPr>
              <a:t>/</a:t>
            </a:r>
            <a:r>
              <a:rPr lang="it-IT" sz="2800" u="sng" dirty="0" err="1">
                <a:latin typeface="+mj-lt"/>
              </a:rPr>
              <a:t>GOLD*</a:t>
            </a:r>
            <a:endParaRPr lang="it-IT" sz="2800" u="sng" dirty="0">
              <a:latin typeface="+mj-lt"/>
            </a:endParaRPr>
          </a:p>
          <a:p>
            <a:pPr marL="95250" eaLnBrk="0" hangingPunct="0">
              <a:spcBef>
                <a:spcPct val="20000"/>
              </a:spcBef>
              <a:buFont typeface="Monotype Sorts" charset="2"/>
              <a:buNone/>
            </a:pPr>
            <a:r>
              <a:rPr lang="it-IT" sz="2800" dirty="0">
                <a:latin typeface="+mj-lt"/>
              </a:rPr>
              <a:t>   FEV</a:t>
            </a:r>
            <a:r>
              <a:rPr lang="it-IT" sz="2800" baseline="-25000" dirty="0">
                <a:latin typeface="+mj-lt"/>
              </a:rPr>
              <a:t>1</a:t>
            </a:r>
            <a:r>
              <a:rPr lang="it-IT" sz="2800" dirty="0">
                <a:latin typeface="+mj-lt"/>
              </a:rPr>
              <a:t>/FVC &lt; 70% (valore fisso) post </a:t>
            </a:r>
            <a:r>
              <a:rPr lang="it-IT" sz="2800" dirty="0" err="1">
                <a:latin typeface="+mj-lt"/>
              </a:rPr>
              <a:t>broncodilatazione</a:t>
            </a:r>
            <a:r>
              <a:rPr lang="it-IT" sz="2800" dirty="0">
                <a:latin typeface="+mj-lt"/>
              </a:rPr>
              <a:t> </a:t>
            </a:r>
          </a:p>
          <a:p>
            <a:pPr marL="95250" eaLnBrk="0" hangingPunct="0">
              <a:spcBef>
                <a:spcPct val="20000"/>
              </a:spcBef>
              <a:buFont typeface="Monotype Sorts" charset="2"/>
              <a:buNone/>
            </a:pPr>
            <a:r>
              <a:rPr lang="it-IT" sz="1600" dirty="0">
                <a:latin typeface="+mj-lt"/>
              </a:rPr>
              <a:t>                                                       *(Global </a:t>
            </a:r>
            <a:r>
              <a:rPr lang="it-IT" sz="1600" dirty="0" err="1">
                <a:latin typeface="+mj-lt"/>
              </a:rPr>
              <a:t>initiative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for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Chronic</a:t>
            </a:r>
            <a:r>
              <a:rPr lang="it-IT" sz="1600" dirty="0">
                <a:latin typeface="+mj-lt"/>
              </a:rPr>
              <a:t>  </a:t>
            </a:r>
            <a:r>
              <a:rPr lang="it-IT" sz="1600" dirty="0" err="1">
                <a:latin typeface="+mj-lt"/>
              </a:rPr>
              <a:t>Obstructive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Lung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Disease</a:t>
            </a:r>
            <a:r>
              <a:rPr lang="it-IT" sz="1600" dirty="0">
                <a:latin typeface="+mj-lt"/>
              </a:rPr>
              <a:t>)</a:t>
            </a:r>
            <a:endParaRPr lang="it-IT" sz="2800" dirty="0">
              <a:latin typeface="+mj-lt"/>
            </a:endParaRPr>
          </a:p>
          <a:p>
            <a:pPr marL="95250" algn="ctr" eaLnBrk="0" hangingPunct="0">
              <a:spcBef>
                <a:spcPct val="20000"/>
              </a:spcBef>
              <a:buFont typeface="Monotype Sorts" charset="2"/>
              <a:buNone/>
            </a:pPr>
            <a:endParaRPr lang="it-IT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2771073" cy="2895600"/>
            <a:chOff x="4648200" y="1727200"/>
            <a:chExt cx="3505200" cy="4241800"/>
          </a:xfrm>
        </p:grpSpPr>
        <p:sp>
          <p:nvSpPr>
            <p:cNvPr id="7" name="Rectangle 6"/>
            <p:cNvSpPr/>
            <p:nvPr/>
          </p:nvSpPr>
          <p:spPr>
            <a:xfrm>
              <a:off x="4648200" y="1727200"/>
              <a:ext cx="3429000" cy="4241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1727200"/>
              <a:ext cx="3429000" cy="4241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7772400" y="37338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V</a:t>
            </a:r>
            <a:endParaRPr lang="it-IT" b="1" dirty="0">
              <a:solidFill>
                <a:schemeClr val="bg1"/>
              </a:solidFill>
            </a:endParaRPr>
          </a:p>
        </p:txBody>
      </p:sp>
      <p:grpSp>
        <p:nvGrpSpPr>
          <p:cNvPr id="3" name="Group 16"/>
          <p:cNvGrpSpPr/>
          <p:nvPr/>
        </p:nvGrpSpPr>
        <p:grpSpPr>
          <a:xfrm>
            <a:off x="85725" y="2895600"/>
            <a:ext cx="9277350" cy="3863905"/>
            <a:chOff x="85725" y="2895600"/>
            <a:chExt cx="9277350" cy="3863905"/>
          </a:xfrm>
        </p:grpSpPr>
        <p:grpSp>
          <p:nvGrpSpPr>
            <p:cNvPr id="4" name="Gruppo 4"/>
            <p:cNvGrpSpPr>
              <a:grpSpLocks/>
            </p:cNvGrpSpPr>
            <p:nvPr/>
          </p:nvGrpSpPr>
          <p:grpSpPr bwMode="auto">
            <a:xfrm>
              <a:off x="85725" y="2895600"/>
              <a:ext cx="9277350" cy="3816350"/>
              <a:chOff x="0" y="0"/>
              <a:chExt cx="9276772" cy="3816385"/>
            </a:xfrm>
          </p:grpSpPr>
          <p:pic>
            <p:nvPicPr>
              <p:cNvPr id="11" name="Picture 2" descr="io1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3149051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 descr="io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90850" y="0"/>
                <a:ext cx="3105150" cy="3816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 descr="mio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96000" y="0"/>
                <a:ext cx="3180772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" name="CasellaDiTesto 5"/>
            <p:cNvSpPr txBox="1">
              <a:spLocks noChangeArrowheads="1"/>
            </p:cNvSpPr>
            <p:nvPr/>
          </p:nvSpPr>
          <p:spPr bwMode="auto">
            <a:xfrm>
              <a:off x="304800" y="6400800"/>
              <a:ext cx="2590800" cy="3539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700">
                  <a:solidFill>
                    <a:srgbClr val="000000"/>
                  </a:solidFill>
                </a:rPr>
                <a:t>Ostruzione lieve</a:t>
              </a:r>
            </a:p>
          </p:txBody>
        </p:sp>
        <p:sp>
          <p:nvSpPr>
            <p:cNvPr id="15" name="CasellaDiTesto 6"/>
            <p:cNvSpPr txBox="1">
              <a:spLocks noChangeArrowheads="1"/>
            </p:cNvSpPr>
            <p:nvPr/>
          </p:nvSpPr>
          <p:spPr bwMode="auto">
            <a:xfrm>
              <a:off x="3657600" y="6400800"/>
              <a:ext cx="2590800" cy="3539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700" dirty="0">
                  <a:solidFill>
                    <a:srgbClr val="000000"/>
                  </a:solidFill>
                </a:rPr>
                <a:t>Ostruzione </a:t>
              </a:r>
              <a:r>
                <a:rPr lang="it-IT" sz="1700" dirty="0" smtClean="0">
                  <a:solidFill>
                    <a:srgbClr val="000000"/>
                  </a:solidFill>
                </a:rPr>
                <a:t>moderata</a:t>
              </a:r>
              <a:endParaRPr lang="it-IT" sz="1700" dirty="0">
                <a:solidFill>
                  <a:srgbClr val="000000"/>
                </a:solidFill>
              </a:endParaRPr>
            </a:p>
          </p:txBody>
        </p:sp>
        <p:sp>
          <p:nvSpPr>
            <p:cNvPr id="16" name="CasellaDiTesto 7"/>
            <p:cNvSpPr txBox="1">
              <a:spLocks noChangeArrowheads="1"/>
            </p:cNvSpPr>
            <p:nvPr/>
          </p:nvSpPr>
          <p:spPr bwMode="auto">
            <a:xfrm>
              <a:off x="6553200" y="6405562"/>
              <a:ext cx="2590800" cy="35394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sz="1700">
                  <a:solidFill>
                    <a:srgbClr val="000000"/>
                  </a:solidFill>
                </a:rPr>
                <a:t>Ostruzione grave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dirty="0" smtClean="0"/>
              <a:t>La pompa </a:t>
            </a:r>
            <a:r>
              <a:rPr lang="it-IT" sz="4000" dirty="0" err="1" smtClean="0"/>
              <a:t>ventilatoria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muscoli respiratori e la gabbia toracica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76200" y="2564904"/>
            <a:ext cx="9409113" cy="2083296"/>
            <a:chOff x="-76200" y="2564904"/>
            <a:chExt cx="9409113" cy="2083296"/>
          </a:xfrm>
        </p:grpSpPr>
        <p:cxnSp>
          <p:nvCxnSpPr>
            <p:cNvPr id="27" name="Connettore 1 26"/>
            <p:cNvCxnSpPr>
              <a:stCxn id="8218" idx="3"/>
              <a:endCxn id="8222" idx="1"/>
            </p:cNvCxnSpPr>
            <p:nvPr/>
          </p:nvCxnSpPr>
          <p:spPr>
            <a:xfrm>
              <a:off x="3424743" y="3394461"/>
              <a:ext cx="2181739" cy="147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o 40"/>
            <p:cNvGrpSpPr>
              <a:grpSpLocks/>
            </p:cNvGrpSpPr>
            <p:nvPr/>
          </p:nvGrpSpPr>
          <p:grpSpPr bwMode="auto">
            <a:xfrm>
              <a:off x="-76200" y="2564904"/>
              <a:ext cx="9409113" cy="2083296"/>
              <a:chOff x="-36512" y="4716433"/>
              <a:chExt cx="9180512" cy="1808911"/>
            </a:xfrm>
          </p:grpSpPr>
          <p:sp>
            <p:nvSpPr>
              <p:cNvPr id="8217" name="CasellaDiTesto 10"/>
              <p:cNvSpPr txBox="1">
                <a:spLocks noChangeArrowheads="1"/>
              </p:cNvSpPr>
              <p:nvPr/>
            </p:nvSpPr>
            <p:spPr bwMode="auto">
              <a:xfrm>
                <a:off x="3452397" y="5159732"/>
                <a:ext cx="1983699" cy="61555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700" b="1" dirty="0" err="1"/>
                  <a:t>MM</a:t>
                </a:r>
                <a:r>
                  <a:rPr lang="it-IT" sz="1700" b="1" dirty="0"/>
                  <a:t> RESPIRATORI</a:t>
                </a:r>
              </a:p>
            </p:txBody>
          </p:sp>
          <p:sp>
            <p:nvSpPr>
              <p:cNvPr id="8218" name="CasellaDiTesto 12"/>
              <p:cNvSpPr txBox="1">
                <a:spLocks noChangeArrowheads="1"/>
              </p:cNvSpPr>
              <p:nvPr/>
            </p:nvSpPr>
            <p:spPr bwMode="auto">
              <a:xfrm>
                <a:off x="1874498" y="5144343"/>
                <a:ext cx="1504876" cy="584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600" b="1"/>
                  <a:t>CARICO </a:t>
                </a:r>
              </a:p>
              <a:p>
                <a:pPr algn="ctr"/>
                <a:r>
                  <a:rPr lang="it-IT" sz="1600" b="1"/>
                  <a:t>MECCANICO</a:t>
                </a:r>
              </a:p>
            </p:txBody>
          </p:sp>
          <p:sp>
            <p:nvSpPr>
              <p:cNvPr id="8219" name="CasellaDiTesto 13"/>
              <p:cNvSpPr txBox="1">
                <a:spLocks noChangeArrowheads="1"/>
              </p:cNvSpPr>
              <p:nvPr/>
            </p:nvSpPr>
            <p:spPr bwMode="auto">
              <a:xfrm>
                <a:off x="-36512" y="5301208"/>
                <a:ext cx="208823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>
                    <a:solidFill>
                      <a:srgbClr val="FF0000"/>
                    </a:solidFill>
                  </a:rPr>
                  <a:t>IPERINFLAZIONE</a:t>
                </a:r>
              </a:p>
            </p:txBody>
          </p:sp>
          <p:sp>
            <p:nvSpPr>
              <p:cNvPr id="8220" name="CasellaDiTesto 14"/>
              <p:cNvSpPr txBox="1">
                <a:spLocks noChangeArrowheads="1"/>
              </p:cNvSpPr>
              <p:nvPr/>
            </p:nvSpPr>
            <p:spPr bwMode="auto">
              <a:xfrm>
                <a:off x="-36512" y="5606008"/>
                <a:ext cx="208823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 dirty="0">
                    <a:solidFill>
                      <a:srgbClr val="FF0000"/>
                    </a:solidFill>
                  </a:rPr>
                  <a:t>ALTERATA COMPLIANCE</a:t>
                </a:r>
              </a:p>
            </p:txBody>
          </p:sp>
          <p:sp>
            <p:nvSpPr>
              <p:cNvPr id="8221" name="CasellaDiTesto 15"/>
              <p:cNvSpPr txBox="1">
                <a:spLocks noChangeArrowheads="1"/>
              </p:cNvSpPr>
              <p:nvPr/>
            </p:nvSpPr>
            <p:spPr bwMode="auto">
              <a:xfrm>
                <a:off x="35496" y="4716433"/>
                <a:ext cx="2088232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>
                    <a:solidFill>
                      <a:srgbClr val="FF0000"/>
                    </a:solidFill>
                  </a:rPr>
                  <a:t>OSTRUZIONE BRONCHIALE</a:t>
                </a:r>
              </a:p>
            </p:txBody>
          </p:sp>
          <p:sp>
            <p:nvSpPr>
              <p:cNvPr id="8222" name="CasellaDiTesto 16"/>
              <p:cNvSpPr txBox="1">
                <a:spLocks noChangeArrowheads="1"/>
              </p:cNvSpPr>
              <p:nvPr/>
            </p:nvSpPr>
            <p:spPr bwMode="auto">
              <a:xfrm>
                <a:off x="5508105" y="5157192"/>
                <a:ext cx="1727176" cy="5847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it-IT" sz="1600" b="1"/>
                  <a:t>CAPACITA’ MUSCOLARE</a:t>
                </a:r>
              </a:p>
            </p:txBody>
          </p:sp>
          <p:sp>
            <p:nvSpPr>
              <p:cNvPr id="8223" name="CasellaDiTesto 17"/>
              <p:cNvSpPr txBox="1">
                <a:spLocks noChangeArrowheads="1"/>
              </p:cNvSpPr>
              <p:nvPr/>
            </p:nvSpPr>
            <p:spPr bwMode="auto">
              <a:xfrm>
                <a:off x="7235280" y="4962654"/>
                <a:ext cx="190872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>
                    <a:solidFill>
                      <a:srgbClr val="FF0000"/>
                    </a:solidFill>
                  </a:rPr>
                  <a:t>IPERINFLAZIONE</a:t>
                </a:r>
              </a:p>
            </p:txBody>
          </p:sp>
          <p:sp>
            <p:nvSpPr>
              <p:cNvPr id="8224" name="CasellaDiTesto 18"/>
              <p:cNvSpPr txBox="1">
                <a:spLocks noChangeArrowheads="1"/>
              </p:cNvSpPr>
              <p:nvPr/>
            </p:nvSpPr>
            <p:spPr bwMode="auto">
              <a:xfrm>
                <a:off x="7642684" y="5436731"/>
                <a:ext cx="15013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>
                    <a:solidFill>
                      <a:srgbClr val="FF0000"/>
                    </a:solidFill>
                  </a:rPr>
                  <a:t>DEBOLEZZA</a:t>
                </a:r>
              </a:p>
            </p:txBody>
          </p:sp>
          <p:sp>
            <p:nvSpPr>
              <p:cNvPr id="8225" name="CasellaDiTesto 19"/>
              <p:cNvSpPr txBox="1">
                <a:spLocks noChangeArrowheads="1"/>
              </p:cNvSpPr>
              <p:nvPr/>
            </p:nvSpPr>
            <p:spPr bwMode="auto">
              <a:xfrm>
                <a:off x="7642684" y="5852229"/>
                <a:ext cx="10441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600">
                    <a:solidFill>
                      <a:srgbClr val="FF0000"/>
                    </a:solidFill>
                  </a:rPr>
                  <a:t>FATICA</a:t>
                </a:r>
              </a:p>
            </p:txBody>
          </p:sp>
          <p:sp>
            <p:nvSpPr>
              <p:cNvPr id="21" name="Triangolo isoscele 20"/>
              <p:cNvSpPr/>
              <p:nvPr/>
            </p:nvSpPr>
            <p:spPr>
              <a:xfrm>
                <a:off x="3995739" y="5775734"/>
                <a:ext cx="863600" cy="74961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cxnSp>
            <p:nvCxnSpPr>
              <p:cNvPr id="30" name="Connettore 2 29"/>
              <p:cNvCxnSpPr/>
              <p:nvPr/>
            </p:nvCxnSpPr>
            <p:spPr>
              <a:xfrm>
                <a:off x="1547814" y="4962597"/>
                <a:ext cx="327025" cy="33827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2 30"/>
              <p:cNvCxnSpPr/>
              <p:nvPr/>
            </p:nvCxnSpPr>
            <p:spPr>
              <a:xfrm flipV="1">
                <a:off x="1536701" y="5729678"/>
                <a:ext cx="327025" cy="2271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2 32"/>
              <p:cNvCxnSpPr/>
              <p:nvPr/>
            </p:nvCxnSpPr>
            <p:spPr>
              <a:xfrm>
                <a:off x="1725614" y="5470807"/>
                <a:ext cx="13811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2 34"/>
              <p:cNvCxnSpPr/>
              <p:nvPr/>
            </p:nvCxnSpPr>
            <p:spPr>
              <a:xfrm flipH="1">
                <a:off x="7235825" y="5589920"/>
                <a:ext cx="45878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2 36"/>
              <p:cNvCxnSpPr/>
              <p:nvPr/>
            </p:nvCxnSpPr>
            <p:spPr>
              <a:xfrm flipH="1">
                <a:off x="7235825" y="5250054"/>
                <a:ext cx="406400" cy="2207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2 38"/>
              <p:cNvCxnSpPr/>
              <p:nvPr/>
            </p:nvCxnSpPr>
            <p:spPr>
              <a:xfrm flipH="1" flipV="1">
                <a:off x="7235825" y="5742383"/>
                <a:ext cx="458788" cy="2795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7463"/>
            <a:ext cx="8229600" cy="1143001"/>
          </a:xfrm>
        </p:spPr>
        <p:txBody>
          <a:bodyPr/>
          <a:lstStyle/>
          <a:p>
            <a:pPr eaLnBrk="1" hangingPunct="1"/>
            <a:r>
              <a:rPr lang="it-IT" smtClean="0"/>
              <a:t>La respirazione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8225"/>
            <a:ext cx="8820150" cy="59499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Polmone organo DINAMICO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Scopo: RESPIRAZIONE CELLULARE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QUINDI ciclico afflusso di aria nei sacchi alveolari per lo scambio di O2 e CO2 nel letto capillare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</a:t>
            </a:r>
            <a:r>
              <a:rPr lang="it-IT" dirty="0" smtClean="0"/>
              <a:t>e inadeguato apporto di O2 MINACCIA per organi vitali riserve O2  pochi minuti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989138"/>
            <a:ext cx="4191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sz="2600" dirty="0" smtClean="0"/>
              <a:t>Misura volumi polmonari</a:t>
            </a:r>
          </a:p>
          <a:p>
            <a:pPr>
              <a:buNone/>
            </a:pPr>
            <a:r>
              <a:rPr lang="en-US" sz="2000" dirty="0" smtClean="0"/>
              <a:t>V</a:t>
            </a:r>
            <a:r>
              <a:rPr lang="it-IT" sz="2000" dirty="0" err="1" smtClean="0"/>
              <a:t>olumi</a:t>
            </a:r>
            <a:r>
              <a:rPr lang="it-IT" sz="2000" dirty="0" smtClean="0"/>
              <a:t> polmonari mobilizzabili:</a:t>
            </a:r>
          </a:p>
          <a:p>
            <a:pPr>
              <a:buNone/>
            </a:pPr>
            <a:r>
              <a:rPr lang="en-US" sz="2000" dirty="0" smtClean="0">
                <a:latin typeface="+mj-lt"/>
                <a:ea typeface="Wingdings"/>
                <a:cs typeface="Wingdings"/>
              </a:rPr>
              <a:t>Deficit mm </a:t>
            </a:r>
            <a:r>
              <a:rPr lang="en-US" sz="2000" dirty="0" err="1" smtClean="0">
                <a:latin typeface="+mj-lt"/>
                <a:ea typeface="Wingdings"/>
                <a:cs typeface="Wingdings"/>
              </a:rPr>
              <a:t>inspiratori</a:t>
            </a:r>
            <a:r>
              <a:rPr lang="it-IT" sz="2000" dirty="0" smtClean="0">
                <a:latin typeface="Wingdings"/>
                <a:ea typeface="Wingdings"/>
                <a:cs typeface="Wingdings"/>
              </a:rPr>
              <a:t> </a:t>
            </a:r>
            <a:r>
              <a:rPr lang="it-IT" sz="2000" dirty="0" smtClean="0"/>
              <a:t>IC </a:t>
            </a:r>
            <a:r>
              <a:rPr lang="it-IT" sz="2000" dirty="0" smtClean="0">
                <a:latin typeface="Wingdings"/>
                <a:ea typeface="Wingdings"/>
                <a:cs typeface="Wingdings"/>
              </a:rPr>
              <a:t>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VC</a:t>
            </a:r>
          </a:p>
          <a:p>
            <a:pPr>
              <a:buNone/>
            </a:pPr>
            <a:r>
              <a:rPr lang="it-IT" sz="2000" dirty="0" smtClean="0">
                <a:latin typeface="+mj-lt"/>
                <a:ea typeface="Wingdings"/>
                <a:cs typeface="Wingdings"/>
              </a:rPr>
              <a:t>Deficit mm espiratori </a:t>
            </a:r>
            <a:r>
              <a:rPr lang="it-IT" sz="2000" dirty="0" smtClean="0">
                <a:latin typeface="Wingdings"/>
                <a:ea typeface="Wingdings"/>
                <a:cs typeface="Wingdings"/>
              </a:rPr>
              <a:t>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ERV</a:t>
            </a:r>
          </a:p>
          <a:p>
            <a:pPr>
              <a:buNone/>
            </a:pPr>
            <a:r>
              <a:rPr lang="it-IT" sz="2000" dirty="0" smtClean="0">
                <a:latin typeface="+mj-lt"/>
                <a:ea typeface="Wingdings"/>
                <a:cs typeface="Wingdings"/>
              </a:rPr>
              <a:t>Volumi polmonari non mobilizzabili = RV con </a:t>
            </a:r>
            <a:r>
              <a:rPr lang="it-IT" sz="2000" dirty="0" smtClean="0">
                <a:latin typeface="Wingdings"/>
                <a:ea typeface="Wingdings"/>
                <a:cs typeface="Wingdings"/>
              </a:rPr>
              <a:t>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RV/TLC</a:t>
            </a:r>
          </a:p>
          <a:p>
            <a:pPr>
              <a:buNone/>
            </a:pPr>
            <a:r>
              <a:rPr lang="it-IT" sz="2600" dirty="0" smtClean="0">
                <a:latin typeface="+mj-lt"/>
                <a:ea typeface="Wingdings"/>
                <a:cs typeface="Wingdings"/>
              </a:rPr>
              <a:t>Curva flusso/volume: 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fase espiratoria può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ess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tronca, fase inspiratoria con picco iniziale eccentrico</a:t>
            </a:r>
          </a:p>
          <a:p>
            <a:pPr>
              <a:buNone/>
            </a:pPr>
            <a:r>
              <a:rPr lang="it-IT" sz="2600" dirty="0" smtClean="0">
                <a:latin typeface="+mj-lt"/>
                <a:ea typeface="Wingdings"/>
                <a:cs typeface="Wingdings"/>
              </a:rPr>
              <a:t>Massime pressioni alla bocca: 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MIP misurata a RV (+ forza espansione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sist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toracopolm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), MEP a TLC (+ forza ritorno elastico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polm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). Modalità esecuzione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influenz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significativamente risultati.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3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misurazioni con variabilità &lt;20%)</a:t>
            </a:r>
          </a:p>
          <a:p>
            <a:pPr>
              <a:buNone/>
            </a:pPr>
            <a:r>
              <a:rPr lang="en-US" sz="2000" dirty="0" smtClean="0">
                <a:latin typeface="+mj-lt"/>
                <a:ea typeface="Wingdings"/>
                <a:cs typeface="Wingdings"/>
              </a:rPr>
              <a:t>B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uona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approssimazione delle variazioni di pressione alveolare MIP dice funzione mm inspiratori, MEP  dice funzione mm espiratori, correla con efficacia tosse</a:t>
            </a:r>
          </a:p>
          <a:p>
            <a:pPr>
              <a:buNone/>
            </a:pPr>
            <a:r>
              <a:rPr lang="it-IT" sz="2600" dirty="0" smtClean="0">
                <a:ea typeface="Wingdings"/>
                <a:cs typeface="Wingdings"/>
              </a:rPr>
              <a:t>Pressione di SNIFF</a:t>
            </a:r>
          </a:p>
          <a:p>
            <a:pPr>
              <a:buNone/>
            </a:pPr>
            <a:endParaRPr lang="it-IT" sz="2000" dirty="0" smtClean="0">
              <a:latin typeface="+mj-lt"/>
              <a:ea typeface="Wingdings"/>
              <a:cs typeface="Wingdings"/>
            </a:endParaRPr>
          </a:p>
          <a:p>
            <a:pPr>
              <a:buNone/>
            </a:pPr>
            <a:r>
              <a:rPr lang="it-IT" sz="2000" dirty="0" smtClean="0">
                <a:latin typeface="+mj-lt"/>
                <a:ea typeface="Wingdings"/>
                <a:cs typeface="Wingdings"/>
              </a:rPr>
              <a:t>CPF Picco di flusso alla bocca durante tosse maschera facciale, collegato ad un misuratore di picco di flusso. Si associa a misurazione MEP e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CoughgaUtile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per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decifere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inizio tosse assistita (manuale/meccanica). </a:t>
            </a:r>
          </a:p>
          <a:p>
            <a:pPr>
              <a:buNone/>
            </a:pPr>
            <a:r>
              <a:rPr lang="it-IT" sz="2000" dirty="0" smtClean="0">
                <a:latin typeface="+mj-lt"/>
                <a:ea typeface="Wingdings"/>
                <a:cs typeface="Wingdings"/>
              </a:rPr>
              <a:t>Pressione gastrica durante tosse</a:t>
            </a:r>
            <a:endParaRPr lang="it-IT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713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dirty="0" smtClean="0"/>
              <a:t>La pompa </a:t>
            </a:r>
            <a:r>
              <a:rPr lang="it-IT" sz="4000" dirty="0" err="1" smtClean="0"/>
              <a:t>ventilatoria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la misura della forza dei muscoli respiratori (</a:t>
            </a:r>
            <a:r>
              <a:rPr lang="it-IT" sz="4000" dirty="0" err="1" smtClean="0"/>
              <a:t>1</a:t>
            </a:r>
            <a:r>
              <a:rPr lang="it-IT" sz="4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229600" cy="4525963"/>
          </a:xfrm>
        </p:spPr>
        <p:txBody>
          <a:bodyPr/>
          <a:lstStyle/>
          <a:p>
            <a:pPr>
              <a:buNone/>
            </a:pPr>
            <a:endParaRPr lang="it-IT" sz="2000" dirty="0" smtClean="0">
              <a:latin typeface="+mj-lt"/>
              <a:ea typeface="Wingdings"/>
              <a:cs typeface="Wingdings"/>
            </a:endParaRPr>
          </a:p>
          <a:p>
            <a:pPr>
              <a:buNone/>
            </a:pPr>
            <a:r>
              <a:rPr lang="it-IT" sz="2600" dirty="0" smtClean="0">
                <a:latin typeface="+mj-lt"/>
                <a:ea typeface="Wingdings"/>
                <a:cs typeface="Wingdings"/>
              </a:rPr>
              <a:t>CPF Picco di flusso alla bocca durante tosse 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maschera facciale, collegato ad un misuratore di picco di flusso. Si associa a misurazione MEP e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Cough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ga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Utile per decidere inizio tosse assistita (manuale/meccanica). </a:t>
            </a:r>
          </a:p>
          <a:p>
            <a:pPr>
              <a:buNone/>
            </a:pPr>
            <a:r>
              <a:rPr lang="it-IT" sz="2600" dirty="0" smtClean="0">
                <a:latin typeface="+mj-lt"/>
                <a:ea typeface="Wingdings"/>
                <a:cs typeface="Wingdings"/>
              </a:rPr>
              <a:t>Pressione gastrica durante tosse</a:t>
            </a:r>
          </a:p>
          <a:p>
            <a:pPr>
              <a:buNone/>
            </a:pPr>
            <a:r>
              <a:rPr lang="it-IT" sz="2600" dirty="0" smtClean="0">
                <a:latin typeface="+mj-lt"/>
                <a:ea typeface="Wingdings"/>
                <a:cs typeface="Wingdings"/>
              </a:rPr>
              <a:t>Pressione </a:t>
            </a:r>
            <a:r>
              <a:rPr lang="it-IT" sz="2600" dirty="0" err="1" smtClean="0">
                <a:latin typeface="+mj-lt"/>
                <a:ea typeface="Wingdings"/>
                <a:cs typeface="Wingdings"/>
              </a:rPr>
              <a:t>transdiaframmatica</a:t>
            </a:r>
            <a:r>
              <a:rPr lang="it-IT" sz="2600" dirty="0" smtClean="0">
                <a:latin typeface="+mj-lt"/>
                <a:ea typeface="Wingdings"/>
                <a:cs typeface="Wingdings"/>
              </a:rPr>
              <a:t> da stimolazione magnetica </a:t>
            </a:r>
          </a:p>
          <a:p>
            <a:pPr>
              <a:buNone/>
            </a:pPr>
            <a:r>
              <a:rPr lang="en-US" sz="2000" dirty="0" smtClean="0">
                <a:latin typeface="+mj-lt"/>
                <a:ea typeface="Wingdings"/>
                <a:cs typeface="Wingdings"/>
              </a:rPr>
              <a:t>T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est non volontari, stimolazione della radice del nervo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frenico+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catetere in </a:t>
            </a:r>
            <a:r>
              <a:rPr lang="it-IT" sz="2000" dirty="0" err="1" smtClean="0">
                <a:latin typeface="+mj-lt"/>
                <a:ea typeface="Wingdings"/>
                <a:cs typeface="Wingdings"/>
              </a:rPr>
              <a:t>esofago+catetere</a:t>
            </a:r>
            <a:r>
              <a:rPr lang="it-IT" sz="2000" dirty="0" smtClean="0">
                <a:latin typeface="+mj-lt"/>
                <a:ea typeface="Wingdings"/>
                <a:cs typeface="Wingdings"/>
              </a:rPr>
              <a:t> in stomaco</a:t>
            </a:r>
          </a:p>
          <a:p>
            <a:pPr>
              <a:buNone/>
            </a:pPr>
            <a:endParaRPr lang="it-IT" sz="26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3713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dirty="0" smtClean="0"/>
              <a:t>La pompa </a:t>
            </a:r>
            <a:r>
              <a:rPr lang="it-IT" sz="4000" dirty="0" err="1" smtClean="0"/>
              <a:t>ventilatoria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la misura della forza dei muscoli respiratori (</a:t>
            </a:r>
            <a:r>
              <a:rPr lang="it-IT" sz="4000" dirty="0" err="1" smtClean="0"/>
              <a:t>2</a:t>
            </a:r>
            <a:r>
              <a:rPr lang="it-IT" sz="4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smtClean="0"/>
              <a:t>La pompa ventilatoria</a:t>
            </a:r>
            <a:br>
              <a:rPr lang="it-IT" sz="4000" smtClean="0"/>
            </a:br>
            <a:r>
              <a:rPr lang="it-IT" sz="4000" smtClean="0"/>
              <a:t>I controllori della ventilazione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6096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1" hangingPunct="1">
              <a:buNone/>
            </a:pPr>
            <a:r>
              <a:rPr lang="it-IT" b="1" dirty="0" smtClean="0"/>
              <a:t>Centri respiratori </a:t>
            </a:r>
          </a:p>
          <a:p>
            <a:pPr algn="ctr" eaLnBrk="1" hangingPunct="1">
              <a:buFont typeface="Arial"/>
              <a:buChar char="•"/>
            </a:pPr>
            <a:r>
              <a:rPr lang="it-IT" b="1" dirty="0" smtClean="0"/>
              <a:t>Bulbo encefalico generatori primari del respiro </a:t>
            </a:r>
          </a:p>
          <a:p>
            <a:pPr algn="ctr" eaLnBrk="1" hangingPunct="1">
              <a:buFont typeface="Arial"/>
              <a:buChar char="•"/>
            </a:pPr>
            <a:r>
              <a:rPr lang="it-IT" b="1" dirty="0" smtClean="0"/>
              <a:t>Ponte (modulano attività Bulbo)</a:t>
            </a:r>
          </a:p>
          <a:p>
            <a:pPr algn="ctr"/>
            <a:endParaRPr lang="it-IT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58439" y="4001869"/>
            <a:ext cx="2237361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Motoneuroni primari</a:t>
            </a:r>
          </a:p>
          <a:p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2115310" y="4832866"/>
            <a:ext cx="2532890" cy="36933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dirty="0" smtClean="0"/>
              <a:t>Motoneuroni secondari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778520"/>
            <a:ext cx="2031889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dirty="0" smtClean="0"/>
              <a:t>Muscoli inspiratori</a:t>
            </a:r>
          </a:p>
          <a:p>
            <a:pPr eaLnBrk="1" hangingPunct="1"/>
            <a:r>
              <a:rPr lang="en-US" dirty="0" smtClean="0"/>
              <a:t>e</a:t>
            </a:r>
            <a:r>
              <a:rPr lang="it-IT" dirty="0" err="1" smtClean="0"/>
              <a:t>d</a:t>
            </a:r>
            <a:r>
              <a:rPr lang="it-IT" dirty="0" smtClean="0"/>
              <a:t> espiratori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716" y="1600200"/>
            <a:ext cx="409788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Corteccia  parziale controllo volontario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4140875"/>
            <a:ext cx="21336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Sensori </a:t>
            </a:r>
            <a:r>
              <a:rPr lang="it-IT" dirty="0" err="1" smtClean="0"/>
              <a:t>neurochimici</a:t>
            </a:r>
            <a:endParaRPr lang="it-IT" dirty="0" smtClean="0"/>
          </a:p>
          <a:p>
            <a:r>
              <a:rPr lang="it-IT" dirty="0" smtClean="0"/>
              <a:t>PERIFERICI</a:t>
            </a:r>
          </a:p>
          <a:p>
            <a:r>
              <a:rPr lang="en-US" dirty="0" smtClean="0"/>
              <a:t>G</a:t>
            </a:r>
            <a:r>
              <a:rPr lang="it-IT" dirty="0" err="1" smtClean="0"/>
              <a:t>lomo</a:t>
            </a:r>
            <a:r>
              <a:rPr lang="it-IT" dirty="0" smtClean="0"/>
              <a:t> carotideo: incremento scarica se paO2&lt;60mmHg</a:t>
            </a:r>
          </a:p>
          <a:p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1600200"/>
            <a:ext cx="213360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Sensori neurochimici CENTRALI: pavimento VI ventricolo: incremento scarica per </a:t>
            </a:r>
            <a:r>
              <a:rPr lang="it-IT" dirty="0" smtClean="0">
                <a:latin typeface="Wingdings"/>
                <a:ea typeface="Wingdings"/>
                <a:cs typeface="Wingdings"/>
              </a:rPr>
              <a:t></a:t>
            </a:r>
            <a:r>
              <a:rPr lang="it-IT" dirty="0" smtClean="0"/>
              <a:t>pCO2</a:t>
            </a:r>
          </a:p>
          <a:p>
            <a:endParaRPr lang="it-IT" dirty="0"/>
          </a:p>
        </p:txBody>
      </p:sp>
      <p:sp>
        <p:nvSpPr>
          <p:cNvPr id="11" name="Lightning Bolt 10"/>
          <p:cNvSpPr/>
          <p:nvPr/>
        </p:nvSpPr>
        <p:spPr>
          <a:xfrm rot="10800000">
            <a:off x="6477000" y="3657600"/>
            <a:ext cx="381001" cy="73967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Lightning Bolt 11"/>
          <p:cNvSpPr/>
          <p:nvPr/>
        </p:nvSpPr>
        <p:spPr>
          <a:xfrm rot="5565423">
            <a:off x="6239597" y="1740833"/>
            <a:ext cx="545496" cy="66584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4800600" y="4120277"/>
            <a:ext cx="1981200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Sensori </a:t>
            </a:r>
            <a:r>
              <a:rPr lang="it-IT" dirty="0" err="1" smtClean="0"/>
              <a:t>neuromeccanici</a:t>
            </a:r>
            <a:r>
              <a:rPr lang="it-IT" dirty="0" smtClean="0"/>
              <a:t> a livello:</a:t>
            </a:r>
          </a:p>
          <a:p>
            <a:pPr>
              <a:buFont typeface="Arial"/>
              <a:buChar char="•"/>
            </a:pPr>
            <a:r>
              <a:rPr lang="en-US" dirty="0" smtClean="0"/>
              <a:t>V</a:t>
            </a:r>
            <a:r>
              <a:rPr lang="it-IT" dirty="0" err="1" smtClean="0"/>
              <a:t>ie</a:t>
            </a:r>
            <a:r>
              <a:rPr lang="it-IT" dirty="0" smtClean="0"/>
              <a:t> aeree </a:t>
            </a:r>
            <a:r>
              <a:rPr lang="it-IT" dirty="0" err="1" smtClean="0"/>
              <a:t>sup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en-US" dirty="0" smtClean="0"/>
              <a:t>T</a:t>
            </a:r>
            <a:r>
              <a:rPr lang="it-IT" dirty="0" err="1" smtClean="0"/>
              <a:t>rachea</a:t>
            </a:r>
            <a:endParaRPr lang="it-IT" dirty="0" smtClean="0"/>
          </a:p>
          <a:p>
            <a:pPr>
              <a:buFont typeface="Arial"/>
              <a:buChar char="•"/>
            </a:pPr>
            <a:r>
              <a:rPr lang="en-US" dirty="0" smtClean="0"/>
              <a:t>B</a:t>
            </a:r>
            <a:r>
              <a:rPr lang="it-IT" dirty="0" smtClean="0"/>
              <a:t>ronchi</a:t>
            </a:r>
          </a:p>
          <a:p>
            <a:pPr>
              <a:buFont typeface="Arial"/>
              <a:buChar char="•"/>
            </a:pPr>
            <a:r>
              <a:rPr lang="it-IT" dirty="0" smtClean="0"/>
              <a:t>Parete toracica (tendini, </a:t>
            </a:r>
            <a:r>
              <a:rPr lang="it-IT" dirty="0" err="1" smtClean="0"/>
              <a:t>mmm</a:t>
            </a:r>
            <a:r>
              <a:rPr lang="it-IT" dirty="0" smtClean="0"/>
              <a:t>, articolazioni)</a:t>
            </a:r>
            <a:endParaRPr lang="it-IT" dirty="0"/>
          </a:p>
        </p:txBody>
      </p:sp>
      <p:sp>
        <p:nvSpPr>
          <p:cNvPr id="15" name="Lightning Bolt 14"/>
          <p:cNvSpPr/>
          <p:nvPr/>
        </p:nvSpPr>
        <p:spPr>
          <a:xfrm rot="10800000">
            <a:off x="5334000" y="3581400"/>
            <a:ext cx="381002" cy="511076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>
            <a:endCxn id="4" idx="0"/>
          </p:cNvCxnSpPr>
          <p:nvPr/>
        </p:nvCxnSpPr>
        <p:spPr>
          <a:xfrm rot="16200000" flipH="1">
            <a:off x="3308469" y="2165469"/>
            <a:ext cx="39266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3309263" y="3765669"/>
            <a:ext cx="39266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3368933" y="4695805"/>
            <a:ext cx="2725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3309263" y="5442069"/>
            <a:ext cx="392668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47697"/>
            <a:ext cx="8229600" cy="206210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</a:rPr>
              <a:t>VENTILAZIONE/MINUTO E’ COSTANTEMENTE RAPPORTATA AI PRODOTTI DEL METABOLISMO CELLULARE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6" name="Picture 5" descr="ventilaz [gas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438401"/>
            <a:ext cx="9193335" cy="4051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4897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</a:t>
            </a:r>
            <a:r>
              <a:rPr lang="it-IT" sz="1400" dirty="0" err="1" smtClean="0"/>
              <a:t>n</a:t>
            </a:r>
            <a:r>
              <a:rPr lang="it-IT" sz="1400" dirty="0" smtClean="0"/>
              <a:t> </a:t>
            </a:r>
            <a:r>
              <a:rPr lang="it-IT" sz="1400" dirty="0" err="1" smtClean="0"/>
              <a:t>sgg</a:t>
            </a:r>
            <a:r>
              <a:rPr lang="it-IT" sz="1400" dirty="0" smtClean="0"/>
              <a:t> normale in condizione di </a:t>
            </a:r>
            <a:r>
              <a:rPr lang="it-IT" sz="1400" dirty="0" err="1" smtClean="0"/>
              <a:t>iperossia</a:t>
            </a:r>
            <a:endParaRPr lang="it-IT" sz="1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3429000"/>
            <a:ext cx="6172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800100" y="4610894"/>
            <a:ext cx="23606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38500" y="4608512"/>
            <a:ext cx="23606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76899" y="4608512"/>
            <a:ext cx="23606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914797" y="5562203"/>
            <a:ext cx="4564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5800" y="5332412"/>
            <a:ext cx="807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638403" y="5561409"/>
            <a:ext cx="45799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8457803" y="5561409"/>
            <a:ext cx="4564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:Q n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532"/>
            <a:ext cx="3474689" cy="2463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457200"/>
            <a:ext cx="307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Ventilazione/</a:t>
            </a:r>
            <a:r>
              <a:rPr lang="it-IT" b="1" dirty="0" err="1" smtClean="0"/>
              <a:t>perfusione=N</a:t>
            </a:r>
            <a:endParaRPr lang="it-IT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272534"/>
            <a:ext cx="275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Meccanismi ipossiemia</a:t>
            </a:r>
            <a:endParaRPr lang="it-IT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83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N</a:t>
            </a:r>
            <a:endParaRPr lang="it-IT" b="1" dirty="0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685800"/>
            <a:ext cx="9010132" cy="6107668"/>
            <a:chOff x="152400" y="685800"/>
            <a:chExt cx="9010132" cy="6107668"/>
          </a:xfrm>
        </p:grpSpPr>
        <p:grpSp>
          <p:nvGrpSpPr>
            <p:cNvPr id="20" name="Group 19"/>
            <p:cNvGrpSpPr/>
            <p:nvPr/>
          </p:nvGrpSpPr>
          <p:grpSpPr>
            <a:xfrm>
              <a:off x="3352800" y="685800"/>
              <a:ext cx="5809732" cy="6107668"/>
              <a:chOff x="3505200" y="826532"/>
              <a:chExt cx="5809732" cy="6107668"/>
            </a:xfrm>
          </p:grpSpPr>
          <p:pic>
            <p:nvPicPr>
              <p:cNvPr id="7" name="Picture 6" descr="mecc iposs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826532"/>
                <a:ext cx="5809732" cy="6107668"/>
              </a:xfrm>
              <a:prstGeom prst="rect">
                <a:avLst/>
              </a:prstGeom>
            </p:spPr>
          </p:pic>
          <p:sp>
            <p:nvSpPr>
              <p:cNvPr id="9" name="Frame 8"/>
              <p:cNvSpPr/>
              <p:nvPr/>
            </p:nvSpPr>
            <p:spPr>
              <a:xfrm>
                <a:off x="4419600" y="1828800"/>
                <a:ext cx="381000" cy="381000"/>
              </a:xfrm>
              <a:prstGeom prst="frame">
                <a:avLst>
                  <a:gd name="adj1" fmla="val 7751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4053159" y="3276600"/>
                <a:ext cx="595041" cy="1588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038600" y="3429000"/>
                <a:ext cx="595041" cy="1588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800600" y="82653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 smtClean="0">
                    <a:solidFill>
                      <a:srgbClr val="0000FF"/>
                    </a:solidFill>
                  </a:rPr>
                  <a:t>N</a:t>
                </a:r>
                <a:endParaRPr lang="it-IT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48200" y="27548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 smtClean="0">
                    <a:solidFill>
                      <a:srgbClr val="0000FF"/>
                    </a:solidFill>
                  </a:rPr>
                  <a:t>N</a:t>
                </a:r>
                <a:endParaRPr lang="it-IT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2000" y="382166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 smtClean="0">
                    <a:solidFill>
                      <a:srgbClr val="0000FF"/>
                    </a:solidFill>
                  </a:rPr>
                  <a:t>N</a:t>
                </a:r>
                <a:endParaRPr lang="it-IT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72000" y="586740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err="1" smtClean="0">
                    <a:solidFill>
                      <a:srgbClr val="0000FF"/>
                    </a:solidFill>
                  </a:rPr>
                  <a:t>N</a:t>
                </a:r>
                <a:endParaRPr lang="it-IT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Frame 16"/>
              <p:cNvSpPr/>
              <p:nvPr/>
            </p:nvSpPr>
            <p:spPr>
              <a:xfrm>
                <a:off x="4191000" y="4800600"/>
                <a:ext cx="381000" cy="381000"/>
              </a:xfrm>
              <a:prstGeom prst="fram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3581400" y="4191000"/>
                <a:ext cx="1219200" cy="381000"/>
              </a:xfrm>
              <a:prstGeom prst="frame">
                <a:avLst>
                  <a:gd name="adj1" fmla="val 387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3657600" y="6553200"/>
                <a:ext cx="1219200" cy="381000"/>
              </a:xfrm>
              <a:prstGeom prst="frame">
                <a:avLst>
                  <a:gd name="adj1" fmla="val 387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00600" y="11546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0000FF"/>
                  </a:solidFill>
                </a:rPr>
                <a:t>N</a:t>
              </a:r>
              <a:endParaRPr lang="it-IT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00600" y="20690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0000FF"/>
                  </a:solidFill>
                </a:rPr>
                <a:t>N</a:t>
              </a:r>
              <a:endParaRPr lang="it-IT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00400" y="51170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0000FF"/>
                  </a:solidFill>
                </a:rPr>
                <a:t>N</a:t>
              </a:r>
              <a:endParaRPr lang="it-IT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4400" y="6031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0000FF"/>
                  </a:solidFill>
                </a:rPr>
                <a:t>N</a:t>
              </a:r>
              <a:endParaRPr lang="it-IT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400" y="2438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 smtClean="0">
                  <a:solidFill>
                    <a:srgbClr val="0000FF"/>
                  </a:solidFill>
                </a:rPr>
                <a:t>N</a:t>
              </a:r>
              <a:endParaRPr lang="it-IT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100570" y="2438400"/>
            <a:ext cx="4001328" cy="3657599"/>
            <a:chOff x="-100570" y="2438401"/>
            <a:chExt cx="4001328" cy="3657599"/>
          </a:xfrm>
        </p:grpSpPr>
        <p:sp>
          <p:nvSpPr>
            <p:cNvPr id="36" name="Cloud 35"/>
            <p:cNvSpPr/>
            <p:nvPr/>
          </p:nvSpPr>
          <p:spPr>
            <a:xfrm>
              <a:off x="20128" y="3680936"/>
              <a:ext cx="3196087" cy="2415064"/>
            </a:xfrm>
            <a:prstGeom prst="cloud">
              <a:avLst/>
            </a:prstGeom>
            <a:solidFill>
              <a:srgbClr val="0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-100570" y="2438401"/>
              <a:ext cx="4001328" cy="3058417"/>
              <a:chOff x="144843" y="2438401"/>
              <a:chExt cx="3534507" cy="3058417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44843" y="4050268"/>
                <a:ext cx="300094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200" b="1" dirty="0" smtClean="0">
                    <a:solidFill>
                      <a:srgbClr val="66FF66"/>
                    </a:solidFill>
                  </a:rPr>
                  <a:t>QUANDO </a:t>
                </a:r>
                <a:r>
                  <a:rPr lang="it-IT" sz="2200" b="1" dirty="0" err="1" smtClean="0">
                    <a:solidFill>
                      <a:srgbClr val="66FF66"/>
                    </a:solidFill>
                  </a:rPr>
                  <a:t>C’E</a:t>
                </a:r>
                <a:r>
                  <a:rPr lang="it-IT" sz="2200" b="1" dirty="0" smtClean="0">
                    <a:solidFill>
                      <a:srgbClr val="66FF66"/>
                    </a:solidFill>
                  </a:rPr>
                  <a:t>’ IPOVENTILAZIONE INCREMENTA LA CO2 </a:t>
                </a:r>
                <a:endParaRPr lang="it-IT" sz="2200" b="1" dirty="0">
                  <a:solidFill>
                    <a:srgbClr val="66FF66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rot="5400000" flipH="1" flipV="1">
                <a:off x="2481541" y="2852459"/>
                <a:ext cx="1611868" cy="783751"/>
              </a:xfrm>
              <a:prstGeom prst="straightConnector1">
                <a:avLst/>
              </a:prstGeom>
              <a:ln w="76200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060700" y="4646612"/>
                <a:ext cx="605790" cy="230188"/>
              </a:xfrm>
              <a:prstGeom prst="straightConnector1">
                <a:avLst/>
              </a:prstGeom>
              <a:ln w="76200" cap="flat" cmpd="sng" algn="ctr">
                <a:solidFill>
                  <a:srgbClr val="66FF66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57200"/>
          <a:ext cx="9601200" cy="5791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00400"/>
                <a:gridCol w="3200400"/>
                <a:gridCol w="3200400"/>
              </a:tblGrid>
              <a:tr h="78499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ACUTA (sintomi e segni)</a:t>
                      </a:r>
                      <a:endParaRPr lang="it-IT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dirty="0" smtClean="0"/>
                        <a:t>CRONICA (sintomi e segni)</a:t>
                      </a:r>
                      <a:endParaRPr lang="it-IT" sz="2200" dirty="0"/>
                    </a:p>
                  </a:txBody>
                  <a:tcPr/>
                </a:tc>
              </a:tr>
              <a:tr h="2469305">
                <a:tc>
                  <a:txBody>
                    <a:bodyPr/>
                    <a:lstStyle/>
                    <a:p>
                      <a:r>
                        <a:rPr lang="it-IT" sz="2200" b="1" dirty="0" smtClean="0"/>
                        <a:t>IPOSSIEMIA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SNC: irritabilità,</a:t>
                      </a:r>
                      <a:r>
                        <a:rPr lang="it-IT" baseline="0" dirty="0" smtClean="0"/>
                        <a:t> confusione, sonnolenza, convulsioni, coma, morte</a:t>
                      </a:r>
                    </a:p>
                    <a:p>
                      <a:r>
                        <a:rPr lang="it-IT" baseline="0" dirty="0" smtClean="0"/>
                        <a:t>CIANOSI CENTRALE</a:t>
                      </a:r>
                    </a:p>
                    <a:p>
                      <a:r>
                        <a:rPr lang="it-IT" baseline="0" dirty="0" smtClean="0"/>
                        <a:t>CUORE: aritmie</a:t>
                      </a:r>
                    </a:p>
                    <a:p>
                      <a:r>
                        <a:rPr lang="it-IT" baseline="0" dirty="0" smtClean="0"/>
                        <a:t>VASI POLMONARI: vasocostrizione </a:t>
                      </a:r>
                      <a:r>
                        <a:rPr lang="it-IT" baseline="0" dirty="0" err="1" smtClean="0"/>
                        <a:t>ipossica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Policitemia</a:t>
                      </a:r>
                      <a:r>
                        <a:rPr lang="it-IT" baseline="0" dirty="0" smtClean="0"/>
                        <a:t> ( </a:t>
                      </a:r>
                      <a:r>
                        <a:rPr lang="it-IT" baseline="0" dirty="0" err="1" smtClean="0"/>
                        <a:t>eritropietina</a:t>
                      </a:r>
                      <a:r>
                        <a:rPr lang="it-IT" baseline="0" dirty="0" smtClean="0"/>
                        <a:t>)</a:t>
                      </a:r>
                    </a:p>
                    <a:p>
                      <a:r>
                        <a:rPr lang="it-IT" baseline="0" dirty="0" smtClean="0"/>
                        <a:t>Ipertensione polmonare</a:t>
                      </a:r>
                    </a:p>
                    <a:p>
                      <a:r>
                        <a:rPr lang="it-IT" baseline="0" dirty="0" smtClean="0"/>
                        <a:t>Cuore polmonare cronico scompenso cuore destro</a:t>
                      </a:r>
                      <a:endParaRPr lang="it-IT" dirty="0"/>
                    </a:p>
                  </a:txBody>
                  <a:tcPr/>
                </a:tc>
              </a:tr>
              <a:tr h="2536898">
                <a:tc>
                  <a:txBody>
                    <a:bodyPr/>
                    <a:lstStyle/>
                    <a:p>
                      <a:r>
                        <a:rPr lang="it-IT" sz="2200" b="1" dirty="0" smtClean="0"/>
                        <a:t>IPERCAPNIA</a:t>
                      </a:r>
                      <a:endParaRPr lang="it-IT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Acidosi respiratoria</a:t>
                      </a:r>
                    </a:p>
                    <a:p>
                      <a:r>
                        <a:rPr lang="it-IT" dirty="0" smtClean="0"/>
                        <a:t>Vasodilatazione</a:t>
                      </a:r>
                      <a:r>
                        <a:rPr lang="it-IT" baseline="0" dirty="0" smtClean="0"/>
                        <a:t> periferica</a:t>
                      </a:r>
                    </a:p>
                    <a:p>
                      <a:r>
                        <a:rPr lang="it-IT" baseline="0" dirty="0" err="1" smtClean="0"/>
                        <a:t>Vasodilazione</a:t>
                      </a:r>
                      <a:r>
                        <a:rPr lang="it-IT" baseline="0" dirty="0" smtClean="0"/>
                        <a:t> cerebrale: cefalea</a:t>
                      </a:r>
                    </a:p>
                    <a:p>
                      <a:r>
                        <a:rPr lang="it-IT" baseline="0" dirty="0" smtClean="0"/>
                        <a:t>SNC: irritabilità, confusione, sonnolenza, coma tremori, tremori alle mani, </a:t>
                      </a:r>
                      <a:r>
                        <a:rPr lang="it-IT" baseline="0" dirty="0" err="1" smtClean="0"/>
                        <a:t>clonie</a:t>
                      </a:r>
                      <a:endParaRPr lang="it-IT" baseline="0" dirty="0" smtClean="0"/>
                    </a:p>
                    <a:p>
                      <a:r>
                        <a:rPr lang="it-IT" baseline="0" dirty="0" smtClean="0"/>
                        <a:t>Cuore: aritmie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Compenso renale</a:t>
                      </a:r>
                    </a:p>
                    <a:p>
                      <a:r>
                        <a:rPr lang="it-IT" dirty="0" smtClean="0"/>
                        <a:t>Compenso del CSF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dirty="0" smtClean="0"/>
              <a:t>L’</a:t>
            </a:r>
            <a:r>
              <a:rPr lang="it-IT" sz="4000" dirty="0" err="1" smtClean="0"/>
              <a:t>emogasanalisi</a:t>
            </a:r>
            <a:r>
              <a:rPr lang="it-IT" sz="4000" dirty="0" smtClean="0"/>
              <a:t> ed il controllo dell’equilibrio acido-base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96012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La </a:t>
            </a:r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it-IT" dirty="0" smtClean="0"/>
              <a:t> gas arteriosi è fondamentale per la </a:t>
            </a:r>
            <a:r>
              <a:rPr lang="it-IT" u="sng" dirty="0" smtClean="0"/>
              <a:t>diagnosi</a:t>
            </a:r>
            <a:r>
              <a:rPr lang="it-IT" dirty="0" smtClean="0"/>
              <a:t> di INSUFFICIENZA RESPIRATORIA (IR) (paO2&lt;60mmHg)</a:t>
            </a:r>
          </a:p>
          <a:p>
            <a:pPr eaLnBrk="1" hangingPunct="1">
              <a:buNone/>
            </a:pPr>
            <a:r>
              <a:rPr lang="en-US" dirty="0" smtClean="0"/>
              <a:t>    </a:t>
            </a:r>
            <a:r>
              <a:rPr lang="en-US" u="sng" dirty="0" err="1" smtClean="0"/>
              <a:t>v</a:t>
            </a:r>
            <a:r>
              <a:rPr lang="it-IT" u="sng" dirty="0" err="1" smtClean="0"/>
              <a:t>alutazione</a:t>
            </a:r>
            <a:r>
              <a:rPr lang="it-IT" dirty="0" smtClean="0"/>
              <a:t> meccanismo IR</a:t>
            </a:r>
          </a:p>
          <a:p>
            <a:pPr eaLnBrk="1" hangingPunct="1">
              <a:buNone/>
            </a:pPr>
            <a:r>
              <a:rPr lang="en-US" dirty="0" smtClean="0"/>
              <a:t>    </a:t>
            </a:r>
            <a:r>
              <a:rPr lang="en-US" u="sng" dirty="0" err="1" smtClean="0"/>
              <a:t>c</a:t>
            </a:r>
            <a:r>
              <a:rPr lang="it-IT" u="sng" dirty="0" err="1" smtClean="0"/>
              <a:t>orrezione</a:t>
            </a:r>
            <a:r>
              <a:rPr lang="it-IT" dirty="0" smtClean="0"/>
              <a:t> IR</a:t>
            </a:r>
            <a:endParaRPr lang="it-IT" dirty="0" smtClean="0"/>
          </a:p>
          <a:p>
            <a:pPr eaLnBrk="1" hangingPunct="1">
              <a:buNone/>
            </a:pPr>
            <a:r>
              <a:rPr lang="it-IT" dirty="0" err="1" smtClean="0"/>
              <a:t>3</a:t>
            </a:r>
            <a:r>
              <a:rPr lang="it-IT" dirty="0" smtClean="0"/>
              <a:t> </a:t>
            </a:r>
            <a:r>
              <a:rPr lang="it-IT" dirty="0" smtClean="0"/>
              <a:t>principali variabili pH pO2, </a:t>
            </a:r>
            <a:r>
              <a:rPr lang="it-IT" dirty="0" smtClean="0"/>
              <a:t>pCO2</a:t>
            </a:r>
            <a:endParaRPr lang="it-IT" dirty="0" smtClean="0"/>
          </a:p>
          <a:p>
            <a:pPr eaLnBrk="1" hangingPunct="1"/>
            <a:r>
              <a:rPr lang="it-IT" dirty="0" smtClean="0"/>
              <a:t>ISOLATA (pCO2 N/</a:t>
            </a:r>
            <a:r>
              <a:rPr lang="it-IT" dirty="0" smtClean="0">
                <a:latin typeface="Wingdings"/>
                <a:ea typeface="Wingdings"/>
                <a:cs typeface="Wingdings"/>
              </a:rPr>
              <a:t></a:t>
            </a:r>
            <a:r>
              <a:rPr lang="it-IT" dirty="0" smtClean="0"/>
              <a:t>)</a:t>
            </a:r>
          </a:p>
          <a:p>
            <a:pPr eaLnBrk="1" hangingPunct="1"/>
            <a:r>
              <a:rPr lang="it-IT" dirty="0" smtClean="0"/>
              <a:t>ASSOCIATA AD INCREMENTO DELLA CO2</a:t>
            </a:r>
          </a:p>
          <a:p>
            <a:pPr eaLnBrk="1" hangingPunct="1"/>
            <a:endParaRPr lang="it-IT" dirty="0" smtClean="0"/>
          </a:p>
          <a:p>
            <a:pPr eaLnBrk="1" hangingPunct="1"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it-IT" sz="2600" dirty="0" smtClean="0"/>
              <a:t>Incrementi acuti della paCO2 modificano l’equilibrio acido-base del sangue</a:t>
            </a:r>
          </a:p>
          <a:p>
            <a:pPr>
              <a:buNone/>
            </a:pPr>
            <a:r>
              <a:rPr lang="it-IT" dirty="0" smtClean="0"/>
              <a:t>  CO2</a:t>
            </a:r>
            <a:r>
              <a:rPr lang="it-IT" dirty="0" smtClean="0">
                <a:latin typeface="Wingdings"/>
                <a:ea typeface="Wingdings"/>
                <a:cs typeface="Wingdings"/>
              </a:rPr>
              <a:t></a:t>
            </a:r>
            <a:r>
              <a:rPr lang="it-IT" dirty="0" smtClean="0"/>
              <a:t> CO2+H2O</a:t>
            </a:r>
            <a:r>
              <a:rPr lang="it-IT" dirty="0" smtClean="0">
                <a:latin typeface="Wingdings"/>
                <a:ea typeface="Wingdings"/>
                <a:cs typeface="Wingdings"/>
              </a:rPr>
              <a:t>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H2CO3</a:t>
            </a:r>
            <a:r>
              <a:rPr lang="it-IT" dirty="0" smtClean="0">
                <a:latin typeface="Wingdings"/>
                <a:ea typeface="Wingdings"/>
                <a:cs typeface="Wingdings"/>
              </a:rPr>
              <a:t></a:t>
            </a:r>
            <a:r>
              <a:rPr lang="it-IT" dirty="0" smtClean="0"/>
              <a:t> H+ +HCO3-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err="1" smtClean="0"/>
              <a:t>Giusta</a:t>
            </a:r>
            <a:r>
              <a:rPr lang="en-US" sz="2600" dirty="0" smtClean="0"/>
              <a:t> </a:t>
            </a:r>
            <a:r>
              <a:rPr lang="en-US" sz="2600" dirty="0" err="1" smtClean="0"/>
              <a:t>c</a:t>
            </a:r>
            <a:r>
              <a:rPr lang="it-IT" sz="2600" dirty="0" err="1" smtClean="0"/>
              <a:t>oncentrazione</a:t>
            </a:r>
            <a:r>
              <a:rPr lang="it-IT" sz="2600" dirty="0" smtClean="0"/>
              <a:t> </a:t>
            </a:r>
            <a:r>
              <a:rPr lang="it-IT" sz="2600" dirty="0" err="1" smtClean="0"/>
              <a:t>H+</a:t>
            </a:r>
            <a:r>
              <a:rPr lang="it-IT" sz="2600" dirty="0" smtClean="0"/>
              <a:t> è essenziale per i processi biologici </a:t>
            </a:r>
          </a:p>
          <a:p>
            <a:pPr>
              <a:buNone/>
            </a:pPr>
            <a:r>
              <a:rPr lang="it-IT" sz="2600" dirty="0" err="1" smtClean="0"/>
              <a:t>H+</a:t>
            </a:r>
            <a:r>
              <a:rPr lang="it-IT" sz="2600" dirty="0" smtClean="0"/>
              <a:t> 40 </a:t>
            </a:r>
            <a:r>
              <a:rPr lang="it-IT" sz="2600" dirty="0" err="1" smtClean="0"/>
              <a:t>nanoEq</a:t>
            </a:r>
            <a:r>
              <a:rPr lang="it-IT" sz="2600" dirty="0" smtClean="0"/>
              <a:t>/</a:t>
            </a:r>
            <a:r>
              <a:rPr lang="it-IT" sz="2600" dirty="0" err="1" smtClean="0"/>
              <a:t>L</a:t>
            </a:r>
            <a:r>
              <a:rPr lang="it-IT" sz="2600" dirty="0" smtClean="0"/>
              <a:t> prefisso nano=10</a:t>
            </a:r>
            <a:r>
              <a:rPr lang="it-IT" sz="2600" baseline="30000" dirty="0" smtClean="0"/>
              <a:t>-9</a:t>
            </a:r>
            <a:r>
              <a:rPr lang="it-IT" sz="2600" dirty="0" smtClean="0"/>
              <a:t> dà pH 7.40</a:t>
            </a:r>
          </a:p>
          <a:p>
            <a:pPr>
              <a:buNone/>
            </a:pPr>
            <a:r>
              <a:rPr lang="it-IT" sz="2600" dirty="0" err="1" smtClean="0"/>
              <a:t>Na+</a:t>
            </a:r>
            <a:r>
              <a:rPr lang="it-IT" sz="2600" dirty="0" smtClean="0"/>
              <a:t> 135 </a:t>
            </a:r>
            <a:r>
              <a:rPr lang="it-IT" sz="2600" dirty="0" err="1" smtClean="0"/>
              <a:t>milliEq</a:t>
            </a:r>
            <a:r>
              <a:rPr lang="it-IT" sz="2600" dirty="0" smtClean="0"/>
              <a:t>/</a:t>
            </a:r>
            <a:r>
              <a:rPr lang="it-IT" sz="2600" dirty="0" err="1" smtClean="0"/>
              <a:t>L</a:t>
            </a:r>
            <a:r>
              <a:rPr lang="it-IT" sz="2600" dirty="0" smtClean="0"/>
              <a:t> prefisso </a:t>
            </a:r>
            <a:r>
              <a:rPr lang="it-IT" sz="2600" dirty="0" err="1" smtClean="0"/>
              <a:t>milli</a:t>
            </a:r>
            <a:r>
              <a:rPr lang="it-IT" sz="2600" dirty="0" smtClean="0"/>
              <a:t> 10</a:t>
            </a:r>
            <a:r>
              <a:rPr lang="it-IT" sz="2600" baseline="30000" dirty="0" smtClean="0"/>
              <a:t>-3</a:t>
            </a:r>
          </a:p>
          <a:p>
            <a:pPr>
              <a:buNone/>
            </a:pPr>
            <a:r>
              <a:rPr lang="en-US" sz="2600" dirty="0" smtClean="0"/>
              <a:t>O</a:t>
            </a:r>
            <a:r>
              <a:rPr lang="it-IT" sz="2600" dirty="0" err="1" smtClean="0"/>
              <a:t>gni</a:t>
            </a:r>
            <a:r>
              <a:rPr lang="it-IT" sz="2600" dirty="0" smtClean="0"/>
              <a:t> giorno 15000 </a:t>
            </a:r>
            <a:r>
              <a:rPr lang="it-IT" sz="2600" dirty="0" err="1" smtClean="0"/>
              <a:t>milliEq</a:t>
            </a:r>
            <a:r>
              <a:rPr lang="it-IT" sz="2600" dirty="0" smtClean="0"/>
              <a:t> CO2, 50mEq </a:t>
            </a:r>
            <a:r>
              <a:rPr lang="it-IT" sz="2600" dirty="0" err="1" smtClean="0"/>
              <a:t>H</a:t>
            </a:r>
            <a:r>
              <a:rPr lang="it-IT" sz="2600" dirty="0" err="1" smtClean="0"/>
              <a:t>+</a:t>
            </a:r>
            <a:r>
              <a:rPr lang="it-IT" sz="2600" dirty="0" smtClean="0"/>
              <a:t> con metabolismo</a:t>
            </a:r>
          </a:p>
          <a:p>
            <a:pPr>
              <a:buNone/>
            </a:pPr>
            <a:r>
              <a:rPr lang="it-IT" sz="2600" dirty="0" smtClean="0"/>
              <a:t>                                 </a:t>
            </a:r>
            <a:r>
              <a:rPr lang="it-IT" dirty="0" smtClean="0"/>
              <a:t>[</a:t>
            </a:r>
            <a:r>
              <a:rPr lang="it-IT" dirty="0" err="1" smtClean="0"/>
              <a:t>H+</a:t>
            </a:r>
            <a:r>
              <a:rPr lang="it-IT" dirty="0" smtClean="0"/>
              <a:t>]</a:t>
            </a:r>
            <a:r>
              <a:rPr lang="it-IT" dirty="0" err="1" smtClean="0"/>
              <a:t>=K</a:t>
            </a:r>
            <a:r>
              <a:rPr lang="it-IT" dirty="0" smtClean="0"/>
              <a:t>[H2CO3]/[HCO3-]=</a:t>
            </a:r>
          </a:p>
          <a:p>
            <a:pPr>
              <a:buNone/>
            </a:pPr>
            <a:r>
              <a:rPr lang="it-IT" dirty="0" smtClean="0"/>
              <a:t>                                pCO2/[HCO3-]=</a:t>
            </a:r>
          </a:p>
          <a:p>
            <a:pPr>
              <a:buNone/>
            </a:pPr>
            <a:r>
              <a:rPr lang="it-IT" dirty="0" smtClean="0"/>
              <a:t>                                 polmone/rene</a:t>
            </a:r>
          </a:p>
          <a:p>
            <a:pPr>
              <a:buNone/>
            </a:pPr>
            <a:r>
              <a:rPr lang="it-IT" dirty="0" smtClean="0"/>
              <a:t>   </a:t>
            </a:r>
            <a:r>
              <a:rPr lang="it-IT" sz="2600" dirty="0" smtClean="0"/>
              <a:t>                                                                          </a:t>
            </a:r>
            <a:endParaRPr lang="it-IT" sz="2600" dirty="0"/>
          </a:p>
        </p:txBody>
      </p:sp>
      <p:sp>
        <p:nvSpPr>
          <p:cNvPr id="4" name="Frame 3"/>
          <p:cNvSpPr/>
          <p:nvPr/>
        </p:nvSpPr>
        <p:spPr>
          <a:xfrm>
            <a:off x="228600" y="1600200"/>
            <a:ext cx="8534400" cy="762000"/>
          </a:xfrm>
          <a:prstGeom prst="frame">
            <a:avLst>
              <a:gd name="adj1" fmla="val 4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Sabato</a:t>
            </a:r>
            <a:r>
              <a:rPr lang="en-US" dirty="0" smtClean="0"/>
              <a:t> sera ore 00.30 </a:t>
            </a:r>
            <a:r>
              <a:rPr lang="en-US" dirty="0" err="1" smtClean="0"/>
              <a:t>chiama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PS</a:t>
            </a:r>
            <a:br>
              <a:rPr lang="en-US" dirty="0" smtClean="0"/>
            </a:br>
            <a:endParaRPr lang="it-IT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SG 82 </a:t>
            </a:r>
            <a:r>
              <a:rPr lang="en-US" dirty="0" err="1" smtClean="0"/>
              <a:t>anni</a:t>
            </a:r>
            <a:r>
              <a:rPr lang="en-US" dirty="0" smtClean="0"/>
              <a:t> BMI 18.75</a:t>
            </a:r>
          </a:p>
          <a:p>
            <a:pPr eaLnBrk="1" hangingPunct="1"/>
            <a:r>
              <a:rPr lang="en-US" dirty="0" smtClean="0"/>
              <a:t>BPCO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grado</a:t>
            </a:r>
            <a:r>
              <a:rPr lang="en-US" dirty="0" smtClean="0"/>
              <a:t> grave con FEV1/FVC 37</a:t>
            </a:r>
            <a:r>
              <a:rPr lang="en-US" dirty="0" smtClean="0"/>
              <a:t>%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FEV1 0.6L 28% </a:t>
            </a:r>
            <a:r>
              <a:rPr lang="en-US" dirty="0" err="1" smtClean="0"/>
              <a:t>pred</a:t>
            </a:r>
            <a:endParaRPr lang="en-US" b="1" dirty="0" smtClean="0"/>
          </a:p>
          <a:p>
            <a:pPr eaLnBrk="1" hangingPunct="1"/>
            <a:r>
              <a:rPr lang="en-US" dirty="0" err="1" smtClean="0"/>
              <a:t>Dispnea</a:t>
            </a:r>
            <a:r>
              <a:rPr lang="en-US" dirty="0" smtClean="0"/>
              <a:t> </a:t>
            </a:r>
            <a:r>
              <a:rPr lang="en-US" dirty="0" err="1" smtClean="0"/>
              <a:t>ingravescente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3 </a:t>
            </a:r>
            <a:r>
              <a:rPr lang="en-US" dirty="0" err="1" smtClean="0"/>
              <a:t>giorni</a:t>
            </a:r>
            <a:r>
              <a:rPr lang="en-US" dirty="0" smtClean="0"/>
              <a:t> con </a:t>
            </a:r>
            <a:r>
              <a:rPr lang="en-US" dirty="0" err="1" smtClean="0"/>
              <a:t>tosse</a:t>
            </a:r>
            <a:r>
              <a:rPr lang="en-US" dirty="0" smtClean="0"/>
              <a:t> </a:t>
            </a:r>
            <a:r>
              <a:rPr lang="en-US" dirty="0" err="1" smtClean="0"/>
              <a:t>produttiva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escreato</a:t>
            </a:r>
            <a:r>
              <a:rPr lang="en-US" dirty="0" smtClean="0"/>
              <a:t> </a:t>
            </a:r>
            <a:r>
              <a:rPr lang="en-US" dirty="0" err="1" smtClean="0"/>
              <a:t>purulento</a:t>
            </a:r>
            <a:endParaRPr lang="en-US" dirty="0" smtClean="0"/>
          </a:p>
          <a:p>
            <a:pPr eaLnBrk="1" hangingPunct="1"/>
            <a:r>
              <a:rPr lang="en-US" dirty="0" smtClean="0"/>
              <a:t>FR 28 </a:t>
            </a:r>
            <a:r>
              <a:rPr lang="en-US" dirty="0" err="1" smtClean="0"/>
              <a:t>atti/minuto</a:t>
            </a:r>
            <a:endParaRPr lang="en-US" dirty="0" smtClean="0"/>
          </a:p>
          <a:p>
            <a:pPr eaLnBrk="1" hangingPunct="1"/>
            <a:r>
              <a:rPr lang="en-US" dirty="0" smtClean="0"/>
              <a:t>In AA pH 7.27 pCO2 105 pO2 46 Sao2 77%</a:t>
            </a:r>
          </a:p>
          <a:p>
            <a:pPr eaLnBrk="1" hangingPunct="1"/>
            <a:r>
              <a:rPr lang="en-US" dirty="0" smtClean="0"/>
              <a:t>Rx </a:t>
            </a:r>
            <a:r>
              <a:rPr lang="en-US" dirty="0" err="1" smtClean="0"/>
              <a:t>torace</a:t>
            </a:r>
            <a:r>
              <a:rPr lang="en-US" dirty="0" smtClean="0"/>
              <a:t> : </a:t>
            </a:r>
            <a:r>
              <a:rPr lang="en-US" dirty="0" err="1" smtClean="0"/>
              <a:t>enfisema</a:t>
            </a:r>
            <a:r>
              <a:rPr lang="en-US" dirty="0" smtClean="0"/>
              <a:t> non </a:t>
            </a:r>
            <a:r>
              <a:rPr lang="en-US" dirty="0" err="1" smtClean="0"/>
              <a:t>addensamenti</a:t>
            </a:r>
            <a:r>
              <a:rPr lang="en-US" dirty="0" smtClean="0"/>
              <a:t> </a:t>
            </a:r>
            <a:r>
              <a:rPr lang="en-US" dirty="0" err="1" smtClean="0"/>
              <a:t>polmonari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4" descr="GS Rx enfis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736848"/>
            <a:ext cx="3810000" cy="312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SG 82 </a:t>
            </a:r>
            <a:r>
              <a:rPr lang="en-US" sz="2600" dirty="0" err="1" smtClean="0"/>
              <a:t>anni</a:t>
            </a:r>
            <a:r>
              <a:rPr lang="en-US" sz="2600" dirty="0" smtClean="0"/>
              <a:t>, BMI 18.75 </a:t>
            </a:r>
            <a:r>
              <a:rPr lang="en-US" sz="3000" b="1" dirty="0" smtClean="0">
                <a:solidFill>
                  <a:srgbClr val="FF0000"/>
                </a:solidFill>
              </a:rPr>
              <a:t>MAGREZZA</a:t>
            </a:r>
            <a:r>
              <a:rPr lang="en-US" sz="3000" b="1" dirty="0" smtClean="0">
                <a:solidFill>
                  <a:srgbClr val="FF0000"/>
                </a:solidFill>
              </a:rPr>
              <a:t>, </a:t>
            </a:r>
            <a:r>
              <a:rPr lang="en-US" sz="3000" b="1" dirty="0" err="1" smtClean="0">
                <a:solidFill>
                  <a:srgbClr val="FF0000"/>
                </a:solidFill>
              </a:rPr>
              <a:t>ipotrofia</a:t>
            </a:r>
            <a:r>
              <a:rPr lang="en-US" sz="3000" b="1" dirty="0" smtClean="0">
                <a:solidFill>
                  <a:srgbClr val="FF0000"/>
                </a:solidFill>
              </a:rPr>
              <a:t> mm</a:t>
            </a:r>
          </a:p>
          <a:p>
            <a:pPr eaLnBrk="1" hangingPunct="1"/>
            <a:r>
              <a:rPr lang="en-US" sz="2600" dirty="0" smtClean="0"/>
              <a:t>BPCO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grado</a:t>
            </a:r>
            <a:r>
              <a:rPr lang="en-US" sz="2600" dirty="0" smtClean="0"/>
              <a:t> grave con FEV1/FVC 37%, FEV1 0.6L 28% </a:t>
            </a:r>
            <a:r>
              <a:rPr lang="en-US" sz="2600" dirty="0" err="1" smtClean="0"/>
              <a:t>pred</a:t>
            </a:r>
            <a:endParaRPr lang="en-US" sz="2600" dirty="0" smtClean="0"/>
          </a:p>
          <a:p>
            <a:pPr eaLnBrk="1" hangingPunct="1"/>
            <a:r>
              <a:rPr lang="en-US" sz="2600" dirty="0" err="1" smtClean="0"/>
              <a:t>Dispnea</a:t>
            </a:r>
            <a:r>
              <a:rPr lang="en-US" sz="2600" dirty="0" smtClean="0"/>
              <a:t> </a:t>
            </a:r>
            <a:r>
              <a:rPr lang="en-US" sz="2600" dirty="0" err="1" smtClean="0"/>
              <a:t>ingravescente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3 </a:t>
            </a:r>
            <a:r>
              <a:rPr lang="en-US" sz="2600" dirty="0" err="1" smtClean="0"/>
              <a:t>giorni</a:t>
            </a:r>
            <a:r>
              <a:rPr lang="en-US" sz="2600" dirty="0" smtClean="0"/>
              <a:t> con </a:t>
            </a:r>
            <a:r>
              <a:rPr lang="en-US" sz="2600" dirty="0" err="1" smtClean="0"/>
              <a:t>tosse</a:t>
            </a:r>
            <a:r>
              <a:rPr lang="en-US" sz="2600" dirty="0" smtClean="0"/>
              <a:t> </a:t>
            </a:r>
            <a:r>
              <a:rPr lang="en-US" sz="2600" dirty="0" err="1" smtClean="0"/>
              <a:t>produttiva</a:t>
            </a:r>
            <a:r>
              <a:rPr lang="en-US" sz="2600" dirty="0" smtClean="0"/>
              <a:t> </a:t>
            </a:r>
            <a:r>
              <a:rPr lang="en-US" sz="2600" dirty="0" err="1" smtClean="0"/>
              <a:t>ed</a:t>
            </a:r>
            <a:r>
              <a:rPr lang="en-US" sz="2600" dirty="0" smtClean="0"/>
              <a:t> </a:t>
            </a:r>
            <a:r>
              <a:rPr lang="en-US" sz="2600" dirty="0" err="1" smtClean="0"/>
              <a:t>escreato</a:t>
            </a:r>
            <a:r>
              <a:rPr lang="en-US" sz="2600" dirty="0" smtClean="0"/>
              <a:t> </a:t>
            </a:r>
            <a:r>
              <a:rPr lang="en-US" sz="2600" dirty="0" err="1" smtClean="0"/>
              <a:t>purulento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</a:t>
            </a:r>
            <a:r>
              <a:rPr lang="en-US" sz="3000" b="1" dirty="0" err="1" smtClean="0">
                <a:solidFill>
                  <a:srgbClr val="FF0000"/>
                </a:solidFill>
              </a:rPr>
              <a:t>ostruzione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bronchiale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3000" dirty="0" smtClean="0"/>
              <a:t>FR 28 </a:t>
            </a:r>
            <a:r>
              <a:rPr lang="en-US" sz="3000" dirty="0" err="1" smtClean="0"/>
              <a:t>atti/minuto</a:t>
            </a:r>
            <a:r>
              <a:rPr lang="en-US" sz="30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respiri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rapidi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e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superficiali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&gt;</a:t>
            </a:r>
            <a:r>
              <a:rPr lang="en-US" sz="3000" b="1" dirty="0" err="1" smtClean="0">
                <a:solidFill>
                  <a:srgbClr val="FF0000"/>
                </a:solidFill>
              </a:rPr>
              <a:t>ventilazione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spazio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morto</a:t>
            </a:r>
            <a:r>
              <a:rPr lang="en-US" sz="3000" b="1" dirty="0" err="1" smtClean="0">
                <a:solidFill>
                  <a:srgbClr val="FF0000"/>
                </a:solidFill>
              </a:rPr>
              <a:t>+</a:t>
            </a:r>
            <a:r>
              <a:rPr lang="en-US" sz="3000" b="1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</a:t>
            </a:r>
            <a:r>
              <a:rPr lang="en-US" sz="3000" b="1" dirty="0" err="1" smtClean="0">
                <a:solidFill>
                  <a:srgbClr val="FF0000"/>
                </a:solidFill>
              </a:rPr>
              <a:t>tempo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di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svuotamento</a:t>
            </a:r>
            <a:r>
              <a:rPr lang="en-US" sz="3000" b="1" dirty="0" smtClean="0">
                <a:solidFill>
                  <a:srgbClr val="FF0000"/>
                </a:solidFill>
              </a:rPr>
              <a:t> alveoli </a:t>
            </a:r>
            <a:r>
              <a:rPr lang="en-US" sz="3000" b="1" dirty="0" err="1" smtClean="0">
                <a:solidFill>
                  <a:srgbClr val="FF0000"/>
                </a:solidFill>
              </a:rPr>
              <a:t>insufficiente+</a:t>
            </a:r>
            <a:r>
              <a:rPr lang="en-US" sz="3000" b="1" dirty="0" err="1" smtClean="0">
                <a:solidFill>
                  <a:srgbClr val="FF0000"/>
                </a:solidFill>
              </a:rPr>
              <a:t>fatica</a:t>
            </a:r>
            <a:r>
              <a:rPr lang="en-US" sz="3000" b="1" dirty="0" smtClean="0">
                <a:solidFill>
                  <a:srgbClr val="FF0000"/>
                </a:solidFill>
              </a:rPr>
              <a:t> mm </a:t>
            </a:r>
            <a:r>
              <a:rPr lang="en-US" sz="3000" b="1" dirty="0" err="1" smtClean="0">
                <a:solidFill>
                  <a:srgbClr val="FF0000"/>
                </a:solidFill>
              </a:rPr>
              <a:t>respiratori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600" dirty="0" smtClean="0"/>
              <a:t>In AA pH 7.27 pCO2 105 pO2 46 Sao2 77%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IPERCAPNIA ACUTA CON ACIDOSI RESPIRATORIA</a:t>
            </a:r>
          </a:p>
          <a:p>
            <a:pPr eaLnBrk="1" hangingPunct="1"/>
            <a:r>
              <a:rPr lang="en-US" sz="2600" dirty="0" smtClean="0"/>
              <a:t>Rx </a:t>
            </a:r>
            <a:r>
              <a:rPr lang="en-US" sz="2600" dirty="0" err="1" smtClean="0"/>
              <a:t>torace</a:t>
            </a:r>
            <a:r>
              <a:rPr lang="en-US" sz="2600" dirty="0" smtClean="0"/>
              <a:t>: </a:t>
            </a:r>
            <a:r>
              <a:rPr lang="en-US" sz="2600" dirty="0" err="1" smtClean="0"/>
              <a:t>enfisema</a:t>
            </a:r>
            <a:r>
              <a:rPr lang="en-US" sz="2600" dirty="0" smtClean="0"/>
              <a:t> non </a:t>
            </a:r>
            <a:r>
              <a:rPr lang="en-US" sz="2600" dirty="0" err="1" smtClean="0"/>
              <a:t>addensamenti</a:t>
            </a:r>
            <a:r>
              <a:rPr lang="en-US" sz="2600" dirty="0" smtClean="0"/>
              <a:t> </a:t>
            </a:r>
            <a:r>
              <a:rPr lang="en-US" sz="2600" dirty="0" err="1" smtClean="0"/>
              <a:t>polmonari</a:t>
            </a:r>
            <a:r>
              <a:rPr lang="en-US" sz="2600" dirty="0" smtClean="0"/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riduzione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curva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ritorno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elastico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</a:rPr>
              <a:t>polmone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873125"/>
            <a:ext cx="6121400" cy="5942013"/>
          </a:xfrm>
          <a:noFill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-1746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4400">
                <a:latin typeface="+mj-lt"/>
                <a:cs typeface="ＭＳ Ｐゴシック" pitchFamily="-65" charset="-128"/>
              </a:rPr>
              <a:t>La respirazione</a:t>
            </a:r>
            <a:endParaRPr lang="it-IT" sz="4400" dirty="0">
              <a:latin typeface="+mj-lt"/>
              <a:cs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1002268"/>
            <a:ext cx="28956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FASE VENTILATORIA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602690" y="1764268"/>
            <a:ext cx="223651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FASE DIFFUSORIA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135868"/>
            <a:ext cx="254428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FASE CIRCOLATORIA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503862"/>
            <a:ext cx="225021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FASE  CELLULARE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it-IT" dirty="0" smtClean="0"/>
              <a:t>Cosa fare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39676"/>
            <a:ext cx="64545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+mj-lt"/>
              </a:rPr>
              <a:t>Attenzione all’ossigenoterapia!!!</a:t>
            </a:r>
          </a:p>
          <a:p>
            <a:r>
              <a:rPr lang="it-IT" sz="3600" dirty="0" smtClean="0">
                <a:latin typeface="+mj-lt"/>
              </a:rPr>
              <a:t>Iniziare </a:t>
            </a:r>
            <a:r>
              <a:rPr lang="it-IT" sz="3600" dirty="0" smtClean="0">
                <a:latin typeface="+mj-lt"/>
              </a:rPr>
              <a:t>v</a:t>
            </a:r>
            <a:r>
              <a:rPr lang="it-IT" sz="3600" dirty="0" smtClean="0">
                <a:latin typeface="+mj-lt"/>
              </a:rPr>
              <a:t>entilazione non invasiva</a:t>
            </a:r>
          </a:p>
          <a:p>
            <a:r>
              <a:rPr lang="it-IT" sz="3600" dirty="0" err="1" smtClean="0">
                <a:latin typeface="+mj-lt"/>
              </a:rPr>
              <a:t>T</a:t>
            </a:r>
            <a:r>
              <a:rPr lang="en-US" sz="3600" dirty="0" err="1" smtClean="0">
                <a:latin typeface="+mj-lt"/>
              </a:rPr>
              <a:t>e</a:t>
            </a:r>
            <a:r>
              <a:rPr lang="it-IT" sz="3600" dirty="0" err="1" smtClean="0">
                <a:latin typeface="+mj-lt"/>
              </a:rPr>
              <a:t>rapia</a:t>
            </a:r>
            <a:r>
              <a:rPr lang="it-IT" sz="3600" dirty="0" smtClean="0">
                <a:latin typeface="+mj-lt"/>
              </a:rPr>
              <a:t> appropriata dell’infezione</a:t>
            </a:r>
          </a:p>
          <a:p>
            <a:r>
              <a:rPr lang="it-IT" sz="3600" dirty="0" smtClean="0">
                <a:latin typeface="+mj-lt"/>
              </a:rPr>
              <a:t>Fisioterapia respiratoria </a:t>
            </a:r>
            <a:endParaRPr lang="it-IT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963779"/>
            <a:ext cx="5591200" cy="389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1"/>
          </a:xfrm>
        </p:spPr>
        <p:txBody>
          <a:bodyPr/>
          <a:lstStyle/>
          <a:p>
            <a:pPr eaLnBrk="1" hangingPunct="1"/>
            <a:r>
              <a:rPr lang="it-IT" dirty="0" smtClean="0"/>
              <a:t>Il polmone</a:t>
            </a:r>
          </a:p>
        </p:txBody>
      </p:sp>
      <p:pic>
        <p:nvPicPr>
          <p:cNvPr id="9" name="Content Placeholder 8" descr="diramaz bronchi classica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6091" r="-16091"/>
          <a:stretch>
            <a:fillRect/>
          </a:stretch>
        </p:blipFill>
        <p:spPr>
          <a:xfrm>
            <a:off x="-914400" y="1981200"/>
            <a:ext cx="6927758" cy="3810000"/>
          </a:xfrm>
        </p:spPr>
      </p:pic>
      <p:pic>
        <p:nvPicPr>
          <p:cNvPr id="10" name="Picture 9" descr="lobulo secondar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053" y="2235200"/>
            <a:ext cx="3938836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4288" y="6207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it-IT" sz="2600" dirty="0" smtClean="0"/>
          </a:p>
          <a:p>
            <a:pPr eaLnBrk="1" hangingPunct="1">
              <a:buFont typeface="Arial" charset="0"/>
              <a:buNone/>
            </a:pPr>
            <a:r>
              <a:rPr lang="it-IT" sz="2600" dirty="0" smtClean="0"/>
              <a:t>Rivestito dalla pleura riveste parete toracica e si riflette su polmone→spazio virtuale a pressione negativa che trasmette movimento</a:t>
            </a:r>
          </a:p>
          <a:p>
            <a:pPr eaLnBrk="1" hangingPunct="1">
              <a:buFont typeface="Arial" charset="0"/>
              <a:buNone/>
            </a:pPr>
            <a:r>
              <a:rPr lang="it-IT" sz="2600" dirty="0" smtClean="0"/>
              <a:t>Sistema di conduzione e parenchima</a:t>
            </a:r>
          </a:p>
          <a:p>
            <a:pPr eaLnBrk="1" hangingPunct="1">
              <a:buFont typeface="Arial" charset="0"/>
              <a:buNone/>
            </a:pPr>
            <a:r>
              <a:rPr lang="it-IT" sz="2600" dirty="0" smtClean="0"/>
              <a:t>MATRICE TRIDIMENSIONALE di FIBRE COLLAGENE ED ELASTICHE →ritorno elastico passivo</a:t>
            </a:r>
          </a:p>
          <a:p>
            <a:pPr eaLnBrk="1" hangingPunct="1"/>
            <a:r>
              <a:rPr lang="it-IT" sz="2600" dirty="0" smtClean="0"/>
              <a:t>Fibre assiali seguono diramazioni vie aeree</a:t>
            </a:r>
          </a:p>
          <a:p>
            <a:pPr eaLnBrk="1" hangingPunct="1"/>
            <a:r>
              <a:rPr lang="it-IT" sz="2600" dirty="0" smtClean="0"/>
              <a:t>Fibre periferiche dalla pleura viscerale </a:t>
            </a:r>
            <a:r>
              <a:rPr lang="it-IT" sz="2600" dirty="0" err="1" smtClean="0"/>
              <a:t>clungo</a:t>
            </a:r>
            <a:r>
              <a:rPr lang="it-IT" sz="2600" dirty="0" smtClean="0"/>
              <a:t> i setti interlobulari</a:t>
            </a:r>
          </a:p>
          <a:p>
            <a:pPr eaLnBrk="1" hangingPunct="1"/>
            <a:r>
              <a:rPr lang="it-IT" sz="2600" dirty="0" smtClean="0"/>
              <a:t>Fibre settali alveolari lungo setti alveolari</a:t>
            </a:r>
          </a:p>
        </p:txBody>
      </p:sp>
      <p:pic>
        <p:nvPicPr>
          <p:cNvPr id="6147" name="Immagine 3" descr="cane salt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284538"/>
            <a:ext cx="15478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itle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pPr eaLnBrk="1" hangingPunct="1"/>
            <a:r>
              <a:rPr lang="it-IT" smtClean="0"/>
              <a:t>Il polmone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5125"/>
            <a:ext cx="4448379" cy="266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1572" y="3938146"/>
            <a:ext cx="5052428" cy="291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bre tridimension pol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762000"/>
            <a:ext cx="2921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Il polmone e la pleura</a:t>
            </a:r>
          </a:p>
        </p:txBody>
      </p:sp>
      <p:pic>
        <p:nvPicPr>
          <p:cNvPr id="4" name="Content Placeholder 3" descr="semplificaz polm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4292" r="-14292"/>
          <a:stretch>
            <a:fillRect/>
          </a:stretch>
        </p:blipFill>
        <p:spPr>
          <a:xfrm>
            <a:off x="1295400" y="1886229"/>
            <a:ext cx="7239000" cy="3981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resistenze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Mm inspiratori si contraggono per superare l’impedenza dei polmoni e della gabbia toracica per generare flusso inspiratorio. Resistenze: </a:t>
            </a:r>
          </a:p>
          <a:p>
            <a:r>
              <a:rPr lang="it-IT" sz="2800" dirty="0" smtClean="0"/>
              <a:t>Elastiche intrinseche al sistema polmone-gabbia toracica</a:t>
            </a:r>
          </a:p>
          <a:p>
            <a:r>
              <a:rPr lang="it-IT" sz="2800" dirty="0" smtClean="0"/>
              <a:t>Resistenze delle vie aeree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M</a:t>
            </a:r>
            <a:r>
              <a:rPr lang="it-IT" sz="2800" dirty="0" err="1" smtClean="0"/>
              <a:t>m</a:t>
            </a:r>
            <a:r>
              <a:rPr lang="it-IT" sz="2800" dirty="0" smtClean="0"/>
              <a:t> respiratori devono superare queste resistenze per compiere il lavoro respiratorio</a:t>
            </a: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                               </a:t>
            </a:r>
            <a:r>
              <a:rPr lang="it-IT" sz="2800" b="1" dirty="0" smtClean="0"/>
              <a:t>Flusso </a:t>
            </a:r>
            <a:r>
              <a:rPr lang="it-IT" sz="2800" b="1" dirty="0" smtClean="0"/>
              <a:t>aereo=Δ P/R</a:t>
            </a:r>
            <a:r>
              <a:rPr lang="it-IT" sz="2800" dirty="0" smtClean="0"/>
              <a:t>  </a:t>
            </a: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                      </a:t>
            </a:r>
            <a:r>
              <a:rPr lang="it-IT" sz="2800" b="1" dirty="0" smtClean="0"/>
              <a:t>R</a:t>
            </a:r>
            <a:r>
              <a:rPr lang="it-IT" sz="2800" b="1" dirty="0" smtClean="0"/>
              <a:t>=8xLungh x viscosità/π raggio</a:t>
            </a:r>
            <a:r>
              <a:rPr lang="it-IT" sz="2800" b="1" baseline="30000" dirty="0" smtClean="0"/>
              <a:t>4</a:t>
            </a:r>
            <a:endParaRPr lang="it-IT" sz="28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Gli alveoli e </a:t>
            </a:r>
            <a:r>
              <a:rPr lang="it-IT" dirty="0" smtClean="0"/>
              <a:t>la </a:t>
            </a:r>
            <a:r>
              <a:rPr lang="it-IT" dirty="0" smtClean="0"/>
              <a:t>diffusione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268413"/>
            <a:ext cx="5003800" cy="4176712"/>
          </a:xfrm>
        </p:spPr>
        <p:txBody>
          <a:bodyPr/>
          <a:lstStyle/>
          <a:p>
            <a:pPr eaLnBrk="1" hangingPunct="1"/>
            <a:r>
              <a:rPr lang="it-IT" sz="2800" dirty="0" smtClean="0"/>
              <a:t>Membrana semipermeabile</a:t>
            </a:r>
          </a:p>
          <a:p>
            <a:pPr eaLnBrk="1" hangingPunct="1"/>
            <a:r>
              <a:rPr lang="it-IT" sz="2800" dirty="0" smtClean="0"/>
              <a:t>130m^2 superficie alveolare (1/2 campo tennis)</a:t>
            </a:r>
          </a:p>
          <a:p>
            <a:pPr eaLnBrk="1" hangingPunct="1"/>
            <a:r>
              <a:rPr lang="it-IT" sz="2800" dirty="0" smtClean="0"/>
              <a:t>Barriera </a:t>
            </a:r>
            <a:r>
              <a:rPr lang="it-IT" sz="2800" dirty="0" err="1" smtClean="0"/>
              <a:t>alveolocapillare</a:t>
            </a:r>
            <a:r>
              <a:rPr lang="it-IT" sz="2800" dirty="0" smtClean="0"/>
              <a:t> 0.5um</a:t>
            </a:r>
          </a:p>
          <a:p>
            <a:pPr eaLnBrk="1" hangingPunct="1"/>
            <a:r>
              <a:rPr lang="it-IT" sz="2800" dirty="0" smtClean="0"/>
              <a:t>Contenuto sangue capillare 200ml</a:t>
            </a:r>
          </a:p>
          <a:p>
            <a:pPr eaLnBrk="1" hangingPunct="1"/>
            <a:r>
              <a:rPr lang="it-IT" sz="2800" dirty="0" smtClean="0"/>
              <a:t>Legge di </a:t>
            </a:r>
            <a:r>
              <a:rPr lang="it-IT" sz="2800" dirty="0" err="1" smtClean="0"/>
              <a:t>Fick</a:t>
            </a:r>
            <a:r>
              <a:rPr lang="it-IT" sz="28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it-IT" sz="2800" dirty="0" err="1" smtClean="0"/>
              <a:t>G=</a:t>
            </a:r>
            <a:r>
              <a:rPr lang="it-IT" sz="2800" dirty="0" smtClean="0"/>
              <a:t> </a:t>
            </a:r>
            <a:r>
              <a:rPr lang="it-IT" sz="2800" dirty="0" err="1" smtClean="0"/>
              <a:t>Coeff</a:t>
            </a:r>
            <a:r>
              <a:rPr lang="it-IT" sz="2800" dirty="0" smtClean="0"/>
              <a:t> </a:t>
            </a:r>
            <a:r>
              <a:rPr lang="it-IT" sz="2800" dirty="0" err="1" smtClean="0"/>
              <a:t>xArea</a:t>
            </a:r>
            <a:r>
              <a:rPr lang="it-IT" sz="2800" dirty="0" smtClean="0"/>
              <a:t>/</a:t>
            </a:r>
            <a:r>
              <a:rPr lang="it-IT" sz="2800" dirty="0" err="1" smtClean="0"/>
              <a:t>Spess</a:t>
            </a:r>
            <a:r>
              <a:rPr lang="it-IT" sz="2800" dirty="0" smtClean="0"/>
              <a:t> x (P1-P2)</a:t>
            </a:r>
          </a:p>
          <a:p>
            <a:pPr eaLnBrk="1" hangingPunct="1"/>
            <a:endParaRPr lang="it-IT" sz="2800" dirty="0" smtClean="0"/>
          </a:p>
        </p:txBody>
      </p:sp>
      <p:pic>
        <p:nvPicPr>
          <p:cNvPr id="7172" name="Immagine 6" descr="campo_tenni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168525"/>
            <a:ext cx="10064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977900"/>
            <a:ext cx="40020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Immagine 9" descr="membr alv cap gradient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700" y="3490913"/>
            <a:ext cx="43053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dirty="0" smtClean="0"/>
              <a:t>La pompa </a:t>
            </a:r>
            <a:r>
              <a:rPr lang="it-IT" sz="4000" dirty="0" err="1" smtClean="0"/>
              <a:t>ventilatoria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 muscoli respiratori e la gabbia toracica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79388" y="1430338"/>
            <a:ext cx="8686800" cy="4525962"/>
          </a:xfrm>
        </p:spPr>
        <p:txBody>
          <a:bodyPr/>
          <a:lstStyle/>
          <a:p>
            <a:pPr eaLnBrk="1" hangingPunct="1"/>
            <a:r>
              <a:rPr lang="it-IT" sz="2800" dirty="0" smtClean="0"/>
              <a:t>Generatori di flusso </a:t>
            </a:r>
            <a:r>
              <a:rPr lang="it-IT" sz="2800" dirty="0" err="1" smtClean="0"/>
              <a:t>aereo=</a:t>
            </a:r>
            <a:r>
              <a:rPr lang="it-IT" sz="2800" dirty="0" smtClean="0"/>
              <a:t> P </a:t>
            </a:r>
            <a:r>
              <a:rPr lang="it-IT" sz="2800" dirty="0" err="1" smtClean="0"/>
              <a:t>atm</a:t>
            </a:r>
            <a:r>
              <a:rPr lang="it-IT" sz="2800" dirty="0" smtClean="0"/>
              <a:t> (=)-P </a:t>
            </a:r>
            <a:r>
              <a:rPr lang="it-IT" sz="2800" dirty="0" err="1" smtClean="0"/>
              <a:t>alv</a:t>
            </a:r>
            <a:r>
              <a:rPr lang="it-IT" sz="2800" dirty="0" smtClean="0"/>
              <a:t>(↑o↓)/</a:t>
            </a:r>
            <a:r>
              <a:rPr lang="it-IT" sz="2800" dirty="0" err="1" smtClean="0"/>
              <a:t>Resist</a:t>
            </a:r>
            <a:endParaRPr lang="it-IT" sz="2800" dirty="0" smtClean="0"/>
          </a:p>
        </p:txBody>
      </p:sp>
      <p:sp>
        <p:nvSpPr>
          <p:cNvPr id="8198" name="CasellaDiTesto 53"/>
          <p:cNvSpPr txBox="1">
            <a:spLocks noChangeArrowheads="1"/>
          </p:cNvSpPr>
          <p:nvPr/>
        </p:nvSpPr>
        <p:spPr bwMode="auto">
          <a:xfrm>
            <a:off x="673100" y="2205038"/>
            <a:ext cx="1749425" cy="923925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/>
              <a:t>Utilizzati in inspirazione forzata</a:t>
            </a:r>
          </a:p>
        </p:txBody>
      </p:sp>
      <p:grpSp>
        <p:nvGrpSpPr>
          <p:cNvPr id="4" name="Gruppo 59"/>
          <p:cNvGrpSpPr>
            <a:grpSpLocks/>
          </p:cNvGrpSpPr>
          <p:nvPr/>
        </p:nvGrpSpPr>
        <p:grpSpPr bwMode="auto">
          <a:xfrm>
            <a:off x="1604963" y="2032000"/>
            <a:ext cx="5343525" cy="2836863"/>
            <a:chOff x="812137" y="2031231"/>
            <a:chExt cx="5344039" cy="2837929"/>
          </a:xfrm>
        </p:grpSpPr>
        <p:grpSp>
          <p:nvGrpSpPr>
            <p:cNvPr id="5" name="Gruppo 58"/>
            <p:cNvGrpSpPr>
              <a:grpSpLocks/>
            </p:cNvGrpSpPr>
            <p:nvPr/>
          </p:nvGrpSpPr>
          <p:grpSpPr bwMode="auto">
            <a:xfrm>
              <a:off x="1331640" y="2031231"/>
              <a:ext cx="4824536" cy="2837929"/>
              <a:chOff x="1331640" y="2204863"/>
              <a:chExt cx="3888432" cy="2304257"/>
            </a:xfrm>
          </p:grpSpPr>
          <p:grpSp>
            <p:nvGrpSpPr>
              <p:cNvPr id="6" name="Gruppo 49"/>
              <p:cNvGrpSpPr>
                <a:grpSpLocks/>
              </p:cNvGrpSpPr>
              <p:nvPr/>
            </p:nvGrpSpPr>
            <p:grpSpPr bwMode="auto">
              <a:xfrm>
                <a:off x="1331640" y="2204863"/>
                <a:ext cx="3888432" cy="2304257"/>
                <a:chOff x="1331640" y="2204863"/>
                <a:chExt cx="3888432" cy="2304257"/>
              </a:xfrm>
            </p:grpSpPr>
            <p:grpSp>
              <p:nvGrpSpPr>
                <p:cNvPr id="7" name="Gruppo 8"/>
                <p:cNvGrpSpPr>
                  <a:grpSpLocks/>
                </p:cNvGrpSpPr>
                <p:nvPr/>
              </p:nvGrpSpPr>
              <p:grpSpPr bwMode="auto">
                <a:xfrm>
                  <a:off x="1331640" y="2204863"/>
                  <a:ext cx="3888432" cy="2304257"/>
                  <a:chOff x="1713639" y="2276872"/>
                  <a:chExt cx="4661441" cy="3024336"/>
                </a:xfrm>
              </p:grpSpPr>
              <p:pic>
                <p:nvPicPr>
                  <p:cNvPr id="8214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123728" y="2276872"/>
                    <a:ext cx="4251352" cy="30243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8215" name="CasellaDiTesto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3639" y="4221088"/>
                    <a:ext cx="1418202" cy="639826"/>
                  </a:xfrm>
                  <a:prstGeom prst="rect">
                    <a:avLst/>
                  </a:prstGeom>
                  <a:solidFill>
                    <a:schemeClr val="bg1"/>
                  </a:solidFill>
                  <a:ln w="57150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it-IT" sz="1100" b="1" dirty="0" smtClean="0">
                        <a:solidFill>
                          <a:srgbClr val="FF0000"/>
                        </a:solidFill>
                      </a:rPr>
                      <a:t>DIAFRAMMA, pistone</a:t>
                    </a:r>
                    <a:r>
                      <a:rPr lang="it-IT" sz="1100" dirty="0" smtClean="0"/>
                      <a:t> </a:t>
                    </a:r>
                    <a:r>
                      <a:rPr lang="it-IT" sz="1100" dirty="0">
                        <a:solidFill>
                          <a:srgbClr val="FF0000"/>
                        </a:solidFill>
                      </a:rPr>
                      <a:t>si abbassa di 1.5cm</a:t>
                    </a:r>
                    <a:endParaRPr lang="it-IT" sz="1100" b="1" dirty="0">
                      <a:solidFill>
                        <a:srgbClr val="FF0000"/>
                      </a:solidFill>
                    </a:endParaRPr>
                  </a:p>
                </p:txBody>
              </p:sp>
              <p:cxnSp>
                <p:nvCxnSpPr>
                  <p:cNvPr id="8" name="Connettore 2 7"/>
                  <p:cNvCxnSpPr>
                    <a:stCxn id="8215" idx="3"/>
                  </p:cNvCxnSpPr>
                  <p:nvPr/>
                </p:nvCxnSpPr>
                <p:spPr>
                  <a:xfrm flipV="1">
                    <a:off x="3131841" y="4365306"/>
                    <a:ext cx="431450" cy="175695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5" name="Connettore 2 44"/>
                <p:cNvCxnSpPr/>
                <p:nvPr/>
              </p:nvCxnSpPr>
              <p:spPr>
                <a:xfrm>
                  <a:off x="2483006" y="3357636"/>
                  <a:ext cx="360847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nettore 2 46"/>
                <p:cNvCxnSpPr/>
                <p:nvPr/>
              </p:nvCxnSpPr>
              <p:spPr>
                <a:xfrm>
                  <a:off x="2514996" y="3428556"/>
                  <a:ext cx="328857" cy="8123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Cornice 50"/>
              <p:cNvSpPr/>
              <p:nvPr/>
            </p:nvSpPr>
            <p:spPr>
              <a:xfrm>
                <a:off x="2123438" y="2492412"/>
                <a:ext cx="1008325" cy="288838"/>
              </a:xfrm>
              <a:prstGeom prst="fram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Cornice 54"/>
              <p:cNvSpPr/>
              <p:nvPr/>
            </p:nvSpPr>
            <p:spPr>
              <a:xfrm>
                <a:off x="4356341" y="3222244"/>
                <a:ext cx="647478" cy="287548"/>
              </a:xfrm>
              <a:prstGeom prst="fram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07" name="CasellaDiTesto 43"/>
            <p:cNvSpPr txBox="1">
              <a:spLocks noChangeArrowheads="1"/>
            </p:cNvSpPr>
            <p:nvPr/>
          </p:nvSpPr>
          <p:spPr bwMode="auto">
            <a:xfrm>
              <a:off x="812137" y="3275692"/>
              <a:ext cx="1887655" cy="50802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900" b="1" dirty="0">
                  <a:solidFill>
                    <a:srgbClr val="FF0000"/>
                  </a:solidFill>
                </a:rPr>
                <a:t>INTERCOSTALI  EST muovono gabbia toracica </a:t>
              </a:r>
              <a:r>
                <a:rPr lang="it-IT" sz="900" b="1" dirty="0" err="1">
                  <a:solidFill>
                    <a:srgbClr val="FF0000"/>
                  </a:solidFill>
                </a:rPr>
                <a:t>vso</a:t>
              </a:r>
              <a:r>
                <a:rPr lang="it-IT" sz="900" b="1" dirty="0">
                  <a:solidFill>
                    <a:srgbClr val="FF0000"/>
                  </a:solidFill>
                </a:rPr>
                <a:t> </a:t>
              </a:r>
              <a:r>
                <a:rPr lang="it-IT" sz="900" b="1" dirty="0" smtClean="0">
                  <a:solidFill>
                    <a:srgbClr val="FF0000"/>
                  </a:solidFill>
                </a:rPr>
                <a:t>l’alto-esterno</a:t>
              </a:r>
              <a:endParaRPr lang="it-IT" sz="9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200" name="CasellaDiTesto 57"/>
          <p:cNvSpPr txBox="1">
            <a:spLocks noChangeArrowheads="1"/>
          </p:cNvSpPr>
          <p:nvPr/>
        </p:nvSpPr>
        <p:spPr bwMode="auto">
          <a:xfrm>
            <a:off x="7019925" y="2828925"/>
            <a:ext cx="1512888" cy="923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Utilizzati in espirazione forzata</a:t>
            </a:r>
          </a:p>
        </p:txBody>
      </p:sp>
      <p:sp>
        <p:nvSpPr>
          <p:cNvPr id="8201" name="CasellaDiTesto 61"/>
          <p:cNvSpPr txBox="1">
            <a:spLocks noChangeArrowheads="1"/>
          </p:cNvSpPr>
          <p:nvPr/>
        </p:nvSpPr>
        <p:spPr bwMode="auto">
          <a:xfrm>
            <a:off x="179388" y="3275013"/>
            <a:ext cx="1357312" cy="6159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700"/>
              <a:t>Inspirazione tranquilla</a:t>
            </a:r>
          </a:p>
        </p:txBody>
      </p:sp>
      <p:sp>
        <p:nvSpPr>
          <p:cNvPr id="8202" name="CasellaDiTesto 62"/>
          <p:cNvSpPr txBox="1">
            <a:spLocks noChangeArrowheads="1"/>
          </p:cNvSpPr>
          <p:nvPr/>
        </p:nvSpPr>
        <p:spPr bwMode="auto">
          <a:xfrm>
            <a:off x="3106738" y="2386013"/>
            <a:ext cx="1250950" cy="400050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STERNOCLEIDOMASTOIDEI</a:t>
            </a:r>
          </a:p>
        </p:txBody>
      </p:sp>
      <p:sp>
        <p:nvSpPr>
          <p:cNvPr id="8203" name="CasellaDiTesto 63"/>
          <p:cNvSpPr txBox="1">
            <a:spLocks noChangeArrowheads="1"/>
          </p:cNvSpPr>
          <p:nvPr/>
        </p:nvSpPr>
        <p:spPr bwMode="auto">
          <a:xfrm>
            <a:off x="2700338" y="2967038"/>
            <a:ext cx="942975" cy="246062"/>
          </a:xfrm>
          <a:prstGeom prst="rect">
            <a:avLst/>
          </a:prstGeom>
          <a:solidFill>
            <a:schemeClr val="bg1"/>
          </a:solidFill>
          <a:ln w="57150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SCALENI</a:t>
            </a:r>
          </a:p>
        </p:txBody>
      </p:sp>
      <p:sp>
        <p:nvSpPr>
          <p:cNvPr id="8204" name="CasellaDiTesto 64"/>
          <p:cNvSpPr txBox="1">
            <a:spLocks noChangeArrowheads="1"/>
          </p:cNvSpPr>
          <p:nvPr/>
        </p:nvSpPr>
        <p:spPr bwMode="auto">
          <a:xfrm>
            <a:off x="5724525" y="3249613"/>
            <a:ext cx="1223963" cy="40005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INTERCOSTALI INTERNI</a:t>
            </a:r>
          </a:p>
        </p:txBody>
      </p:sp>
      <p:sp>
        <p:nvSpPr>
          <p:cNvPr id="8205" name="CasellaDiTesto 65"/>
          <p:cNvSpPr txBox="1">
            <a:spLocks noChangeArrowheads="1"/>
          </p:cNvSpPr>
          <p:nvPr/>
        </p:nvSpPr>
        <p:spPr bwMode="auto">
          <a:xfrm>
            <a:off x="5876925" y="3965575"/>
            <a:ext cx="1223963" cy="246063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/>
              <a:t>ADDOMINALI</a:t>
            </a:r>
          </a:p>
        </p:txBody>
      </p:sp>
      <p:pic>
        <p:nvPicPr>
          <p:cNvPr id="41" name="Immagine 40" descr="inha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476923"/>
            <a:ext cx="1819275" cy="2190750"/>
          </a:xfrm>
          <a:prstGeom prst="rect">
            <a:avLst/>
          </a:prstGeom>
        </p:spPr>
      </p:pic>
      <p:pic>
        <p:nvPicPr>
          <p:cNvPr id="42" name="Immagine 41" descr="exhal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4286423"/>
            <a:ext cx="1628775" cy="2381250"/>
          </a:xfrm>
          <a:prstGeom prst="rect">
            <a:avLst/>
          </a:prstGeom>
        </p:spPr>
      </p:pic>
      <p:sp>
        <p:nvSpPr>
          <p:cNvPr id="43" name="CasellaDiTesto 42"/>
          <p:cNvSpPr txBox="1"/>
          <p:nvPr/>
        </p:nvSpPr>
        <p:spPr>
          <a:xfrm>
            <a:off x="3106738" y="5085184"/>
            <a:ext cx="2905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Espirazione: PASSIVA data dal rilassamento del diaframma e dall’energia acquisita dell’elastico (fibre elastiche)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73,6|25,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1710</Words>
  <Application>Microsoft Office PowerPoint</Application>
  <PresentationFormat>On-screen Show (4:3)</PresentationFormat>
  <Paragraphs>271</Paragraphs>
  <Slides>30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BASI DI FISIOPATOLOGIA RESPIRATORIA</vt:lpstr>
      <vt:lpstr>La respirazione</vt:lpstr>
      <vt:lpstr>Slide 3</vt:lpstr>
      <vt:lpstr>Il polmone</vt:lpstr>
      <vt:lpstr>Il polmone</vt:lpstr>
      <vt:lpstr>Il polmone e la pleura</vt:lpstr>
      <vt:lpstr>Le resistenze</vt:lpstr>
      <vt:lpstr>Gli alveoli e la diffusione</vt:lpstr>
      <vt:lpstr>La pompa ventilatoria  muscoli respiratori e la gabbia toracica</vt:lpstr>
      <vt:lpstr>La pompa ventilatoria  muscoli respiratori e la gabbia toracica</vt:lpstr>
      <vt:lpstr>La pompa ventilatoria  muscoli respiratori e la gabbia toracica</vt:lpstr>
      <vt:lpstr>Slide 12</vt:lpstr>
      <vt:lpstr>La spirometria </vt:lpstr>
      <vt:lpstr>Slide 14</vt:lpstr>
      <vt:lpstr>Slide 15</vt:lpstr>
      <vt:lpstr>Slide 16</vt:lpstr>
      <vt:lpstr>Slide 17</vt:lpstr>
      <vt:lpstr>Slide 18</vt:lpstr>
      <vt:lpstr>La pompa ventilatoria  muscoli respiratori e la gabbia toracica</vt:lpstr>
      <vt:lpstr>La pompa ventilatoria  la misura della forza dei muscoli respiratori (1)</vt:lpstr>
      <vt:lpstr>La pompa ventilatoria  la misura della forza dei muscoli respiratori (2)</vt:lpstr>
      <vt:lpstr>La pompa ventilatoria I controllori della ventilazione</vt:lpstr>
      <vt:lpstr>Slide 23</vt:lpstr>
      <vt:lpstr>Slide 24</vt:lpstr>
      <vt:lpstr>Slide 25</vt:lpstr>
      <vt:lpstr>L’emogasanalisi ed il controllo dell’equilibrio acido-base</vt:lpstr>
      <vt:lpstr>Slide 27</vt:lpstr>
      <vt:lpstr>Sabato sera ore 00.30 chiama il PS </vt:lpstr>
      <vt:lpstr>Slide 29</vt:lpstr>
      <vt:lpstr>Cosa fare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BASI DELLA FISIOPATOLOGIA RESPIRATORIA</dc:title>
  <dc:creator>Chiara</dc:creator>
  <cp:lastModifiedBy>Chiara</cp:lastModifiedBy>
  <cp:revision>57</cp:revision>
  <dcterms:created xsi:type="dcterms:W3CDTF">2016-04-12T04:21:55Z</dcterms:created>
  <dcterms:modified xsi:type="dcterms:W3CDTF">2016-04-12T08:39:09Z</dcterms:modified>
</cp:coreProperties>
</file>