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48" r:id="rId2"/>
    <p:sldMasterId id="2147483761" r:id="rId3"/>
    <p:sldMasterId id="2147488003" r:id="rId4"/>
    <p:sldMasterId id="2147488015" r:id="rId5"/>
    <p:sldMasterId id="2147488030" r:id="rId6"/>
    <p:sldMasterId id="2147488042" r:id="rId7"/>
    <p:sldMasterId id="2147488055" r:id="rId8"/>
    <p:sldMasterId id="2147488067" r:id="rId9"/>
    <p:sldMasterId id="2147488079" r:id="rId10"/>
    <p:sldMasterId id="2147488091" r:id="rId11"/>
    <p:sldMasterId id="2147490885" r:id="rId12"/>
    <p:sldMasterId id="2147490897" r:id="rId13"/>
  </p:sldMasterIdLst>
  <p:notesMasterIdLst>
    <p:notesMasterId r:id="rId48"/>
  </p:notesMasterIdLst>
  <p:handoutMasterIdLst>
    <p:handoutMasterId r:id="rId49"/>
  </p:handoutMasterIdLst>
  <p:sldIdLst>
    <p:sldId id="871" r:id="rId14"/>
    <p:sldId id="998" r:id="rId15"/>
    <p:sldId id="999" r:id="rId16"/>
    <p:sldId id="943" r:id="rId17"/>
    <p:sldId id="964" r:id="rId18"/>
    <p:sldId id="965" r:id="rId19"/>
    <p:sldId id="966" r:id="rId20"/>
    <p:sldId id="967" r:id="rId21"/>
    <p:sldId id="968" r:id="rId22"/>
    <p:sldId id="969" r:id="rId23"/>
    <p:sldId id="970" r:id="rId24"/>
    <p:sldId id="971" r:id="rId25"/>
    <p:sldId id="972" r:id="rId26"/>
    <p:sldId id="974" r:id="rId27"/>
    <p:sldId id="975" r:id="rId28"/>
    <p:sldId id="976" r:id="rId29"/>
    <p:sldId id="942" r:id="rId30"/>
    <p:sldId id="977" r:id="rId31"/>
    <p:sldId id="978" r:id="rId32"/>
    <p:sldId id="979" r:id="rId33"/>
    <p:sldId id="980" r:id="rId34"/>
    <p:sldId id="981" r:id="rId35"/>
    <p:sldId id="982" r:id="rId36"/>
    <p:sldId id="983" r:id="rId37"/>
    <p:sldId id="984" r:id="rId38"/>
    <p:sldId id="988" r:id="rId39"/>
    <p:sldId id="989" r:id="rId40"/>
    <p:sldId id="990" r:id="rId41"/>
    <p:sldId id="991" r:id="rId42"/>
    <p:sldId id="992" r:id="rId43"/>
    <p:sldId id="993" r:id="rId44"/>
    <p:sldId id="994" r:id="rId45"/>
    <p:sldId id="995" r:id="rId46"/>
    <p:sldId id="997" r:id="rId47"/>
  </p:sldIdLst>
  <p:sldSz cx="9144000" cy="6858000" type="screen4x3"/>
  <p:notesSz cx="6735763" cy="9799638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99"/>
    <a:srgbClr val="0000CC"/>
    <a:srgbClr val="0000FF"/>
    <a:srgbClr val="C00000"/>
    <a:srgbClr val="BBE0E3"/>
    <a:srgbClr val="89A4A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3" autoAdjust="0"/>
    <p:restoredTop sz="93625" autoAdjust="0"/>
  </p:normalViewPr>
  <p:slideViewPr>
    <p:cSldViewPr snapToGrid="0" snapToObjects="1">
      <p:cViewPr varScale="1">
        <p:scale>
          <a:sx n="120" d="100"/>
          <a:sy n="12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7788EC-AE91-4749-B42D-DE8080C4CF2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36D02D-B87C-4BE3-AAB7-2169E1592F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78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A8F94D-95FD-4912-BE35-7F8D69B7DF1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7B7804-F3C9-44BF-B2C1-B87A029D4E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46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D9DA6B2-F513-4947-ACF5-3FC346E25B1B}" type="slidenum">
              <a:rPr lang="en-GB" altLang="it-IT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en-GB" altLang="it-IT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0913" y="774700"/>
            <a:ext cx="4848225" cy="363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43438"/>
            <a:ext cx="4948237" cy="441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4354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784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B13B-0C9C-4175-BBFD-D9B7C12EB5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00931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9EDC-7CBA-4C94-911A-8D27EA70E8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773811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67B5A62-94BF-4129-9FA7-0525EFDCE276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B495BBE-0620-4A05-B263-F237EFB68A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834083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0E43435-5F2F-401F-8330-CB953CE6E4EC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E91EAEC-797E-4DE6-9ABC-67499C82C8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0191070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4E1C96-D188-4D0A-9FEB-A54AF73B4F66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ECBBEDA-83B0-4F22-BCAE-DA5A913AC8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2816654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A63403F-85E8-46A3-AB59-6EB0F7A344AD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D64C04A-6F09-47CF-9FDF-21616E14B8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7367491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CADB4BD-AF9C-49A9-941C-A984C5B44F6C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340D409-22EC-461C-AE2E-656C02FBC6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777462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C709AD5-8CC3-48D9-AAFC-146063F7EF0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213D0DD-29D6-4B0B-85EA-D3D9D1EEF0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0394491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505374-B7E3-40A1-9844-05DB8427284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C399DCD-38DA-45E9-9159-017BA29DDE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6463805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A14B532-631F-46F5-BF9C-11A1951B805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800A000-1E67-4CF9-848A-51DD1F44C7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0953556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12E928D-7DDD-4811-AE26-EC521C72D653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3C89EC8-F9D5-401B-8B69-864A2A34CA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2708101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4D88120-D3BA-44DD-9CEA-AA9CECBB16FF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48D962E-425A-4926-949C-350FDCBB39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12262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C6A0-4C7B-411C-9EF5-F24EB31D387F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AE2B-4550-4340-85D5-18993B10A2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3972286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68D5AE-4F73-458F-84DD-F0672136804F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9F7B20F-DA2E-4350-95D5-CC94BFBFF2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2947822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2A49F48-B510-4DC3-A9B4-2C7E59949BEF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1A1CF4-6007-4719-812B-3DF66E9EE5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1086221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DD5082D-2A12-4BDE-9E71-8E0AE8497028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70DB5DE-907D-4B06-A4EE-B6BE730F70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856593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E04615B-D24A-4D8C-9C2B-F848780DD2EF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240D96-D689-4F0E-9026-84736B1976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866071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3C95306-EDE9-4AE4-AF0C-B7497FB04904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2A8504A-40EF-4D39-B128-DBBBF3CE1C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4912868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7552BB6-1074-4E4B-9B85-160ED72C7E22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EC20299-EEC6-4639-83D6-888E20752E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409283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EA413B-AE1B-46BF-AAF9-7E71D6C21EC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F5D23A-66B0-4C97-811F-50428FFA16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2907277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4739B82-A635-42A8-B15B-B9F15ED3DBED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EF258C7-7F5E-4431-AC6A-63970C5C16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880388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1F4842E-AB26-40F8-B05B-E85CCBB9819D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953CB81-F288-4C92-BA2D-78C33BF2D4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9079186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C2899B4-E705-473F-A08D-EB3F15360DF9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EB3641-4508-472E-B8C3-22F0C7DDFA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929627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AF32-5F97-4711-B3BE-2423C8EA5EC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9217-E761-45C4-857D-B708AD61AA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5465178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C04F3C0-3502-458B-8DE8-7CB191B19EA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8831778-E0CF-4AA4-85FB-B26C7D896D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4537674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40736A4-F018-4836-8CCB-EB27E61D9CAB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F2F0744-9B9B-4302-9DB4-F5FE02C301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2630930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6A6CA66-F726-42F9-A9E3-A7DA07034FF9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3447BD0-5A13-4A8C-BF35-3DB25875BF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0813275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68F31A5-9008-45BC-A5DF-5EF5688AE16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14D6BF-5155-4A14-BA83-2CA5BAEB68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5480417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E97798E-F051-4E6C-A79E-0D1F56E3D166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988A4C3-DFDE-4EB4-9F23-8E28C30EDC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5096914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868BD75-B147-4D50-81F1-4A78EC8A57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0209639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E162347-C6C2-4468-B21D-6C4AFBC35B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5208792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979D23D-1355-4884-BADF-DF95BDB3F4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7767736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9" y="4407023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550545E-DB6A-4907-BFD2-C1042DB382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7742533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AEF0835-1069-4DE4-9B49-67EDDC2996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22670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BFED-B64C-4A84-8774-8D25EF26891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7BAB-DC08-477F-ABE0-8E6A284BE3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1974255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011FF7B-F777-4231-B45A-CBBDBE2E71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4013837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0996258-8D1D-40BB-8E30-909D021F6B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5335922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3195C15-37F0-43F8-8365-33B677B549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3106099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756" y="273173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2F87017-F60D-49F4-822A-F580A0ECB9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9563083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883477B-32C7-4A2E-AFFA-E7337F2C0B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3543360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C9A69E2-2572-4146-B32D-FB94137B76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1765402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76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62" y="274761"/>
            <a:ext cx="6036733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1D5B8BD-3C8A-4519-9AC6-7B1EB7DBAD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7419713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725206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010281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9159977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D1E83-BA15-4A17-93EE-CC7845C4D52B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50-9852-44A2-A322-C6FB6F221A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572090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090701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621373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081731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43950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88994295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7259867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897739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1131888"/>
            <a:ext cx="1971675" cy="50450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131888"/>
            <a:ext cx="5762625" cy="5045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83688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3E51B-C20A-42AD-BBF5-3FFB9A9A1454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D20F4-E7DB-4A60-A564-0CB57ED58D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9975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17B6-EDC5-4BFA-B520-E8DC2A59F36D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05F8-772F-4BBF-BA49-4003A9FE7D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50370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3D68-A3C9-4A99-AB16-2C3D0AE9B6A8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0681-5D86-4A61-ABD8-C986AFF486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673681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D89E-395E-4F05-AC6F-49BC2C3AD819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310C-6842-4CCE-9579-114B84E076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934477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A0D0-6FFB-471D-AB8C-8CA1E725A67D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C69F-09B1-49A1-BFA8-B047F80121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73519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9EE60-B8F3-4EEE-BE10-92561102A4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237395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5431-37E2-4B13-9CA5-ADDB0D3B4B18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B36D1-255C-4E02-849C-466A79C920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288454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BE70-8B29-4C35-AAE7-60B735FF4703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7890-FBEC-4426-8625-1D40595DE8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334962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86D5-B90A-45CF-9827-3EEDB51A75A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168F-BF80-4193-9D0A-EDA12D97ED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05425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881C-CAC6-4CE4-AC7B-840DC1467620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FC12-638A-4E37-8522-EFC8FF4B18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535308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5195-83C5-4B7A-B95C-85601CAB4065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FBFD-322E-4FA2-8778-2158C81ED3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33908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0147-B3D4-42C0-9025-5FC988F7FE7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B4D-275C-4871-8DD1-182BC8468E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758731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FA34-6507-4595-871A-153F3AAC3AA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C2B7C-31F2-490A-9A22-D9B2944D9E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393636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5A57-AC4E-47BA-8BC8-8EC7111AF976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FA61-2430-45D6-AD90-63536C5AE2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216268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E01E-E6B4-4F2A-AE36-B02584D78EFF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3AA6-35E3-4F12-B8F5-FBB2EF41AF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443132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5C15-5141-46D0-BE83-ECDD98D6E280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A407-FD36-4D15-8663-F362CB0BA4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16873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DC77-74C7-4E70-BD95-F29E74B1AC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9529788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0360-B1C1-4399-9F4C-2B2809B8EB36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C3DD-7FB0-4D20-8E02-C0D3EEA743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6241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D930A-D220-4D3C-80FC-8092E338CAEA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9BED-804F-40D1-8F43-44A39DE7D2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848502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3CCE-2CC6-44BE-A43B-ED682B768BC4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7882D-2E5E-46AA-867A-CC8B0CFFAC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601443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A4C0060-652C-42D9-AF26-11A1FCF64181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AC9B33-725B-4306-8281-E20F334CCB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58252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0765E8C-2F74-4648-8F8C-1304062C9C3B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E585627-BD6B-48AE-84AF-5B768751E2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78087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24B0E57-4E71-47F7-9985-90E5D6079604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3EB1A3D-798F-4B4B-B087-F8F8B3E7C4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48225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F0288A-9B1B-4542-AA96-14F471A0C3F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D752F00-4D81-44A3-A468-E4D3939ABE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21168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72A7D92-0BD3-48AB-ADA6-E15BF23F7B8D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DC54BF1-7E94-417A-B5AC-879248D60F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91704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14DFE6F-9275-41AE-B6F6-2F70A39C03AB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5255C85-AAFE-4420-86C9-1E2CC1341E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0578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ED9C3C2-3CCA-4A4B-8478-DF7C40EDCCB9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B9AB680-C870-4737-AA2C-1EE0C624C6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4732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5139-552B-4F64-B4CA-7C2FFB375E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61818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69FDAA5-EB9A-4C58-9AD8-3D38EE56C2A9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BF6EE92-C881-4B2E-86D5-3622A0A591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829384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349C6DB-4E19-42A0-BF29-3C94AC29CA66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239ED9D-E827-4F0E-8086-EF1A249E7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08381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CCB8E38-0113-414B-BCC6-80BFD461C29A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54B79A9-9F5C-49AF-BF49-1417C5BED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76128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1BD804D-71C9-4CDA-A158-C332FEDEF7EF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67C74E1-81AD-4634-B0B7-6930E6218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24651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A475FB70-7F9D-4443-957F-B51897CC348A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15FE0026-EFE4-449D-8597-FFEBC21BFA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9663572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A3A4785A-42DA-4881-AC72-0F4D91C8E8D4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FDACC15F-1B14-4159-B6CC-08A769B40D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4338260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36465AA-8374-4A2B-A83A-8FC2480D1010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237BC8B5-C337-47CA-8457-E099F4B89A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057287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CF2FE838-22F5-4D24-870C-05B49A02F58B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EDE15416-26E4-41FC-9150-B3FC0545EB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2580259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A2858DF3-519E-4B83-A88C-E52F0A42224F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C3AC3DF6-A300-40FF-BCDC-5C7B2B7A8D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567963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B6E1A59-E7EC-4863-9726-959376DC8AB6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3874166-7293-4FF2-8B73-3B60F05B8D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8590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06D3-11CC-4107-AAEA-883D62219C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7233234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BBFD6D6-8D71-43C5-B429-3D75A3212BAA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49A5B8C-9F0F-4DC6-A349-40E935582B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1359881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3132BB3-4714-473D-95CD-7D3D718FD1EC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1941750-7929-4D94-AF0F-07026DCA2C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566490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D47EF12-224D-4DC3-A168-C6D0E65E6025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ECAF9ED-8EF5-418F-B530-88463670ED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6395059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60A0051-8BD6-4399-BCF4-025FB80C2AB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19AD0B9-4EC4-47B1-BEDD-94C45811E6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3007105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023F79ED-29C1-4A69-B8DD-7A43706A1AF7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649A3B50-13E3-481F-BB79-69FEFEECBE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2805003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13A37426-D1F9-4828-87DD-15551C822DBA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631A98A-1436-43D2-86E1-3E19073035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4768454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D62F6AD0-A05C-4EA5-915D-F6B9D85E5A5B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2179AB4-4C01-47B3-8189-4BCC02C4A4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9599292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A4BF555-2216-4C33-9094-BCB9976A0CB9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7B8A37C0-D1FE-4235-9C80-C6D4EC8CCD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5595892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3DB9F3E-8F90-4F23-9C97-031B6ACB92CA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FAC7631-54DE-4CBF-A083-35E937C584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666664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7A02A98-10E2-479F-A38C-A1CC80AF046B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2E956BC-7EF0-4321-BF99-DECFB1DAD9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980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4C76-E219-49B3-AF54-178503FC6B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471149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76CF242-FBA9-4362-BB1B-E67B0308FC93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B634B73-ED19-41CA-BB35-4101974381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5953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9CA692A-28B3-425D-9159-83006453DD2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F16FD9F-20AA-4073-8481-5B06A90ABA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907959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063C7BE-E849-4F80-A587-8C9B4FF73EAD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93F23CF-5AB4-4723-B62B-F484480D48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637977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0B49203-F9E6-496E-BC4E-605A7561D19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29B183D-FBFC-475D-BAF7-E8B7234381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39319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D12402E-7D1F-4A26-AE91-A275C15A947C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F9C6FDB-D538-471D-A1FB-375E1C3EEA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475723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610C534-ECDE-4E3E-84F1-552F0A9FDD09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F823354-F62F-4A0F-A7CC-294C12D3CB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687349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E9E7D0A-D891-472F-8A21-3A93CA2049B0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89CC125-B3D4-4AA1-9752-0ACCABF449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743056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B1FC1CC-71F4-4610-90F8-B1A5B358FAF5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ADE23B7-033A-4628-8312-768623A5F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44798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A3CE199-CD2F-4807-880F-18F6B6C31E2C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B4B974E-76BA-4B41-88C2-FD7AE63F6D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989814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1BDA0E3-546F-4109-A207-B8A1E0A94D78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5FA0507-93EB-4D0D-A569-F61BB519ED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8685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55F9-62A8-4550-B43E-C0140C98FC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3876029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E7565E7-887F-4FA6-9F27-AE0CC87CC10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B83D3E9-8C93-4605-934C-41C1819D5F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6957179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FAC771-EFFD-4144-9093-7BA008C2ED73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4C623E-A6BA-4CFA-9E5D-A37A42B079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1583669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7577E04-DEC0-4F01-8C54-131B4EA13CDC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113F1E-F4FD-4350-B433-827E2198A7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3037614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E80BDF-4457-49F1-A2D2-65B2BAB7AEF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F4B062-2931-4A86-B248-45D84A4636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4249679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FE2939-B8B1-40C6-8C9F-0FDC4C070EED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D5B5740-0BDE-4C63-A494-5E9439DA4D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3737504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E252FA2-B23D-4708-A027-9332085E56C5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3F06A04-EEE2-40E5-895B-667AF84798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0409741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20097E1-5DA2-40E8-84E1-3E5DF7E3165D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E4AEDA0-6C57-403E-B449-2933C34B3E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9024802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FE5953-A545-484A-9A17-62D6670BD65F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E3166E-EF34-428F-A869-9027DE8F48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3630481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0F35C4-BC13-49D2-A47C-EC5B937C2CBA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ED1A7E2-ACDE-4F63-A2FA-114A901623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910418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01E3F4B-7CB8-426B-94AE-96B9423669C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213F663-9EB7-466A-B9AA-EDA882C9D8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49690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5502-5509-4A77-AD95-5FBC06C465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5195442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DFCA9C-ECB2-40AF-8883-95ACDA92A6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6135658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42618DC-64D4-496E-97DB-87C571109529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C719AE0-0062-4A8B-9456-71FBC7A246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647739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4F840D3-5E09-4149-95A4-862B28C88DC3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39A66DF-8E7B-4802-89F1-09DB680DCA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709509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A52869F-E50A-4564-BDD9-058ED49D0136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98417A1-2FFE-4FE3-A69A-2FA291167B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326428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647251C-E0BB-4FBA-B813-723E7AF2597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6894BCA-A881-4EFA-820E-86085779A4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8402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5D5FE2D-BD8F-4632-B749-7900BC189289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7317E86-AC69-4103-A3B7-0DEC1E1AD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328554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8DFB6A0-2F4C-4481-9238-9EDFD619E5BD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EBF652E-2FB8-4D61-A6CD-3E725C7F97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634452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D584183-7FB2-494F-9BC5-4BE5AC7F788E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E19DB88-6833-4749-A039-F48737A835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105081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FCC6FEB-0E01-4B69-8C1B-9C4703101381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494E0B7-A3D2-41D0-8D90-600997DD93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166128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662FE4A-A62D-4189-A1BF-04487FE8BE1F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82AEBA9-F4C0-4C3F-A40E-F982C3E72A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2203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2900-D953-43E4-BF3E-7E06700360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4306528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C3C4B46-185E-45DC-9D21-3189E5187378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BA7575E-AE1A-41CE-B818-96C985226C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397127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F0C982F-9512-4540-9788-5571C1526147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B94B29B-D88D-4D13-A676-0B632CAE2C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173822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5575A55-F256-47E2-A591-C09D4F4E1A25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836FF6-287E-4215-A60F-971001CFE5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8964641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7A654C0-CE9B-4F0C-8E55-ED7517F4D7FC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149960C-31A1-4D18-89EB-37C1511722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055452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A22397-16FC-4102-9052-36C6F6321699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66DBC0D-176F-4A36-8788-1ED687087B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4353713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B31BE42-0C17-41A4-A420-13D6F067E599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F3C1523-806D-4C3E-B534-44B9A37CDC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4103538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08E0F8F-DFAE-4054-A52D-A3E7F09851A8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3EC1FB2-CD56-4227-8789-3A5FC0B196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2680884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9CEB4B-A266-4196-A3C2-D5E68DDFEE5B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6EB9447-60F6-44CD-B608-500698F77C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696976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F80A8D2-4A42-4CE5-A985-1AED2E58FAB4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3311B8-84B5-4CA9-A0EB-5C02D4662D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444393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0A92800-8C41-44D5-B8B2-7EBAEFE26608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2B2B661-DDB4-45F2-B676-979892E483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023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7A909B-89EB-4206-90F4-4C979C1D8F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68" r:id="rId1"/>
    <p:sldLayoutId id="2147490769" r:id="rId2"/>
    <p:sldLayoutId id="2147490770" r:id="rId3"/>
    <p:sldLayoutId id="2147490771" r:id="rId4"/>
    <p:sldLayoutId id="2147490772" r:id="rId5"/>
    <p:sldLayoutId id="2147490773" r:id="rId6"/>
    <p:sldLayoutId id="2147490774" r:id="rId7"/>
    <p:sldLayoutId id="2147490775" r:id="rId8"/>
    <p:sldLayoutId id="2147490776" r:id="rId9"/>
    <p:sldLayoutId id="2147490777" r:id="rId10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DD5E17-0160-447D-AB44-CA85DF830AAE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227FE9-738A-4C3F-9716-4720CD7B4E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62" r:id="rId1"/>
    <p:sldLayoutId id="2147490863" r:id="rId2"/>
    <p:sldLayoutId id="2147490864" r:id="rId3"/>
    <p:sldLayoutId id="2147490865" r:id="rId4"/>
    <p:sldLayoutId id="2147490866" r:id="rId5"/>
    <p:sldLayoutId id="2147490867" r:id="rId6"/>
    <p:sldLayoutId id="2147490868" r:id="rId7"/>
    <p:sldLayoutId id="2147490869" r:id="rId8"/>
    <p:sldLayoutId id="2147490870" r:id="rId9"/>
    <p:sldLayoutId id="2147490871" r:id="rId10"/>
    <p:sldLayoutId id="2147490872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AF1BE5-86A6-41E3-A035-91F51FFA566C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134D2C-732B-4A4E-AD62-C5495F65D3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73" r:id="rId1"/>
    <p:sldLayoutId id="2147490874" r:id="rId2"/>
    <p:sldLayoutId id="2147490875" r:id="rId3"/>
    <p:sldLayoutId id="2147490876" r:id="rId4"/>
    <p:sldLayoutId id="2147490877" r:id="rId5"/>
    <p:sldLayoutId id="2147490878" r:id="rId6"/>
    <p:sldLayoutId id="2147490879" r:id="rId7"/>
    <p:sldLayoutId id="2147490880" r:id="rId8"/>
    <p:sldLayoutId id="2147490881" r:id="rId9"/>
    <p:sldLayoutId id="2147490882" r:id="rId10"/>
    <p:sldLayoutId id="2147490883" r:id="rId11"/>
    <p:sldLayoutId id="2147490884" r:id="rId12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44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44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</a:defRPr>
            </a:lvl1pPr>
          </a:lstStyle>
          <a:p>
            <a:pPr defTabSz="914400">
              <a:defRPr/>
            </a:pPr>
            <a:fld id="{4C0D2D77-B1BF-41DA-B9F5-5AE24410F723}" type="slidenum">
              <a:rPr lang="it-IT" altLang="it-IT"/>
              <a:pPr defTabSz="914400"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4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86" r:id="rId1"/>
    <p:sldLayoutId id="2147490887" r:id="rId2"/>
    <p:sldLayoutId id="2147490888" r:id="rId3"/>
    <p:sldLayoutId id="2147490889" r:id="rId4"/>
    <p:sldLayoutId id="2147490890" r:id="rId5"/>
    <p:sldLayoutId id="2147490891" r:id="rId6"/>
    <p:sldLayoutId id="2147490892" r:id="rId7"/>
    <p:sldLayoutId id="2147490893" r:id="rId8"/>
    <p:sldLayoutId id="2147490894" r:id="rId9"/>
    <p:sldLayoutId id="2147490895" r:id="rId10"/>
    <p:sldLayoutId id="214749089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MS PGothic" pitchFamily="34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S PGothic" pitchFamily="34" charset="-128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+mn-ea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+mn-ea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+mn-ea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131888"/>
            <a:ext cx="947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9473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0898" r:id="rId1"/>
    <p:sldLayoutId id="2147490899" r:id="rId2"/>
    <p:sldLayoutId id="2147490900" r:id="rId3"/>
    <p:sldLayoutId id="2147490901" r:id="rId4"/>
    <p:sldLayoutId id="2147490902" r:id="rId5"/>
    <p:sldLayoutId id="2147490903" r:id="rId6"/>
    <p:sldLayoutId id="2147490904" r:id="rId7"/>
    <p:sldLayoutId id="2147490905" r:id="rId8"/>
    <p:sldLayoutId id="2147490906" r:id="rId9"/>
    <p:sldLayoutId id="2147490907" r:id="rId10"/>
    <p:sldLayoutId id="2147490908" r:id="rId11"/>
  </p:sldLayoutIdLst>
  <p:transition spd="slow">
    <p:wipe/>
  </p:transition>
  <p:txStyles>
    <p:titleStyle>
      <a:lvl1pPr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769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8BF1533-D865-4B80-BAC2-3131622313D8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EBFF2B2-D265-4C3B-9A55-F121EEBEC4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46" r:id="rId1"/>
    <p:sldLayoutId id="2147490747" r:id="rId2"/>
    <p:sldLayoutId id="2147490748" r:id="rId3"/>
    <p:sldLayoutId id="2147490749" r:id="rId4"/>
    <p:sldLayoutId id="2147490750" r:id="rId5"/>
    <p:sldLayoutId id="2147490751" r:id="rId6"/>
    <p:sldLayoutId id="2147490752" r:id="rId7"/>
    <p:sldLayoutId id="2147490753" r:id="rId8"/>
    <p:sldLayoutId id="2147490754" r:id="rId9"/>
    <p:sldLayoutId id="2147490755" r:id="rId10"/>
    <p:sldLayoutId id="214749075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24A9C1F-0489-4F57-8E8F-A4ADDA4D8E57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46CADB8-47AE-44C5-9F8C-D91868AF38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757" r:id="rId1"/>
    <p:sldLayoutId id="2147490758" r:id="rId2"/>
    <p:sldLayoutId id="2147490759" r:id="rId3"/>
    <p:sldLayoutId id="2147490760" r:id="rId4"/>
    <p:sldLayoutId id="2147490761" r:id="rId5"/>
    <p:sldLayoutId id="2147490762" r:id="rId6"/>
    <p:sldLayoutId id="2147490763" r:id="rId7"/>
    <p:sldLayoutId id="2147490764" r:id="rId8"/>
    <p:sldLayoutId id="2147490765" r:id="rId9"/>
    <p:sldLayoutId id="2147490766" r:id="rId10"/>
    <p:sldLayoutId id="214749076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10E515-2870-4E8A-A289-A4A949A5603E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839E99-03C7-4B9A-B92C-435119BA7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92" r:id="rId1"/>
    <p:sldLayoutId id="2147490793" r:id="rId2"/>
    <p:sldLayoutId id="2147490794" r:id="rId3"/>
    <p:sldLayoutId id="2147490795" r:id="rId4"/>
    <p:sldLayoutId id="2147490796" r:id="rId5"/>
    <p:sldLayoutId id="2147490797" r:id="rId6"/>
    <p:sldLayoutId id="2147490798" r:id="rId7"/>
    <p:sldLayoutId id="2147490799" r:id="rId8"/>
    <p:sldLayoutId id="2147490800" r:id="rId9"/>
    <p:sldLayoutId id="2147490801" r:id="rId10"/>
    <p:sldLayoutId id="2147490802" r:id="rId11"/>
  </p:sldLayoutIdLst>
  <p:transition spd="slow">
    <p:wip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46D64D-5773-4FFD-A10C-4E8A80A1CE45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00D0C0-33D0-47ED-BA75-847739C37C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3" r:id="rId1"/>
    <p:sldLayoutId id="2147490804" r:id="rId2"/>
    <p:sldLayoutId id="2147490805" r:id="rId3"/>
    <p:sldLayoutId id="2147490806" r:id="rId4"/>
    <p:sldLayoutId id="2147490807" r:id="rId5"/>
    <p:sldLayoutId id="2147490808" r:id="rId6"/>
    <p:sldLayoutId id="2147490809" r:id="rId7"/>
    <p:sldLayoutId id="2147490810" r:id="rId8"/>
    <p:sldLayoutId id="2147490811" r:id="rId9"/>
    <p:sldLayoutId id="2147490812" r:id="rId10"/>
    <p:sldLayoutId id="2147490813" r:id="rId11"/>
    <p:sldLayoutId id="2147490814" r:id="rId12"/>
    <p:sldLayoutId id="2147490815" r:id="rId13"/>
    <p:sldLayoutId id="2147490816" r:id="rId14"/>
  </p:sldLayoutIdLst>
  <p:transition spd="slow">
    <p:wip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DE352D-6A8A-400A-A488-6F2E4F498E75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1FE649-B31F-4B81-99A6-43A6DF3D6E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17" r:id="rId1"/>
    <p:sldLayoutId id="2147490818" r:id="rId2"/>
    <p:sldLayoutId id="2147490819" r:id="rId3"/>
    <p:sldLayoutId id="2147490820" r:id="rId4"/>
    <p:sldLayoutId id="2147490821" r:id="rId5"/>
    <p:sldLayoutId id="2147490822" r:id="rId6"/>
    <p:sldLayoutId id="2147490823" r:id="rId7"/>
    <p:sldLayoutId id="2147490824" r:id="rId8"/>
    <p:sldLayoutId id="2147490825" r:id="rId9"/>
    <p:sldLayoutId id="2147490826" r:id="rId10"/>
    <p:sldLayoutId id="214749082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992EA1-CCAF-4BC6-8EAC-9B4C01505A31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3A1A19-5EBC-48BE-923D-1B7FA74948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28" r:id="rId1"/>
    <p:sldLayoutId id="2147490829" r:id="rId2"/>
    <p:sldLayoutId id="2147490830" r:id="rId3"/>
    <p:sldLayoutId id="2147490831" r:id="rId4"/>
    <p:sldLayoutId id="2147490832" r:id="rId5"/>
    <p:sldLayoutId id="2147490833" r:id="rId6"/>
    <p:sldLayoutId id="2147490834" r:id="rId7"/>
    <p:sldLayoutId id="2147490835" r:id="rId8"/>
    <p:sldLayoutId id="2147490836" r:id="rId9"/>
    <p:sldLayoutId id="2147490837" r:id="rId10"/>
    <p:sldLayoutId id="2147490838" r:id="rId11"/>
    <p:sldLayoutId id="2147490839" r:id="rId12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AFA741-287F-4631-B3BD-BA20DEF35019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9F8B6B-BF6D-4819-9508-3C60503740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40" r:id="rId1"/>
    <p:sldLayoutId id="2147490841" r:id="rId2"/>
    <p:sldLayoutId id="2147490842" r:id="rId3"/>
    <p:sldLayoutId id="2147490843" r:id="rId4"/>
    <p:sldLayoutId id="2147490844" r:id="rId5"/>
    <p:sldLayoutId id="2147490845" r:id="rId6"/>
    <p:sldLayoutId id="2147490846" r:id="rId7"/>
    <p:sldLayoutId id="2147490847" r:id="rId8"/>
    <p:sldLayoutId id="2147490848" r:id="rId9"/>
    <p:sldLayoutId id="2147490849" r:id="rId10"/>
    <p:sldLayoutId id="214749085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8398C0-F572-4161-852B-FE821A869F26}" type="datetimeFigureOut">
              <a:rPr lang="it-IT" altLang="it-IT"/>
              <a:pPr>
                <a:defRPr/>
              </a:pPr>
              <a:t>04/04/2017</a:t>
            </a:fld>
            <a:endParaRPr lang="it-IT" altLang="it-I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402556-465F-4956-83CD-6EB2BE8679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51" r:id="rId1"/>
    <p:sldLayoutId id="2147490852" r:id="rId2"/>
    <p:sldLayoutId id="2147490853" r:id="rId3"/>
    <p:sldLayoutId id="2147490854" r:id="rId4"/>
    <p:sldLayoutId id="2147490855" r:id="rId5"/>
    <p:sldLayoutId id="2147490856" r:id="rId6"/>
    <p:sldLayoutId id="2147490857" r:id="rId7"/>
    <p:sldLayoutId id="2147490858" r:id="rId8"/>
    <p:sldLayoutId id="2147490859" r:id="rId9"/>
    <p:sldLayoutId id="2147490860" r:id="rId10"/>
    <p:sldLayoutId id="214749086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1.jpeg"/><Relationship Id="rId4" Type="http://schemas.openxmlformats.org/officeDocument/2006/relationships/hyperlink" Target="http://erj.ersjournals.com/current.s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hyperlink" Target="http://www.atsjournals.org/action/clickThrough?id=1040&amp;url=/toc/ajrccm/current&amp;loc=/journal/ajrccm&amp;pubId=40000017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59500"/>
            <a:ext cx="774700" cy="6731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0132" name="Text Box 4"/>
          <p:cNvSpPr txBox="1">
            <a:spLocks noChangeArrowheads="1"/>
          </p:cNvSpPr>
          <p:nvPr/>
        </p:nvSpPr>
        <p:spPr bwMode="auto">
          <a:xfrm>
            <a:off x="6516688" y="5697538"/>
            <a:ext cx="2627312" cy="1187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defRPr/>
            </a:pPr>
            <a:r>
              <a:rPr lang="it-IT" altLang="it-IT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Giuseppe Insalaco</a:t>
            </a:r>
          </a:p>
          <a:p>
            <a:pPr defTabSz="914400" eaLnBrk="1" hangingPunct="1">
              <a:defRPr/>
            </a:pPr>
            <a:r>
              <a:rPr lang="it-IT" altLang="it-IT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CNR-IBIM </a:t>
            </a:r>
          </a:p>
          <a:p>
            <a:pPr defTabSz="914400" eaLnBrk="1" hangingPunct="1">
              <a:defRPr/>
            </a:pPr>
            <a:r>
              <a:rPr lang="it-IT" altLang="it-IT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Palermo</a:t>
            </a:r>
          </a:p>
        </p:txBody>
      </p:sp>
      <p:sp>
        <p:nvSpPr>
          <p:cNvPr id="135172" name="Line 5"/>
          <p:cNvSpPr>
            <a:spLocks noChangeShapeType="1"/>
          </p:cNvSpPr>
          <p:nvPr/>
        </p:nvSpPr>
        <p:spPr bwMode="auto">
          <a:xfrm>
            <a:off x="3816350" y="1866900"/>
            <a:ext cx="532765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35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5756275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arrotondato 8"/>
          <p:cNvSpPr/>
          <p:nvPr/>
        </p:nvSpPr>
        <p:spPr>
          <a:xfrm>
            <a:off x="4587875" y="269875"/>
            <a:ext cx="4502150" cy="131445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dirty="0">
                <a:solidFill>
                  <a:srgbClr val="0000FF"/>
                </a:solidFill>
              </a:rPr>
              <a:t>OSAS e Patente di Guida:</a:t>
            </a:r>
          </a:p>
          <a:p>
            <a:pPr algn="ctr">
              <a:defRPr/>
            </a:pPr>
            <a:r>
              <a:rPr lang="it-IT" sz="2800" dirty="0">
                <a:solidFill>
                  <a:srgbClr val="0000FF"/>
                </a:solidFill>
              </a:rPr>
              <a:t>Cosa Fare</a:t>
            </a:r>
          </a:p>
        </p:txBody>
      </p:sp>
      <p:pic>
        <p:nvPicPr>
          <p:cNvPr id="135175" name="Picture 2" descr="a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6"/>
          <a:stretch>
            <a:fillRect/>
          </a:stretch>
        </p:blipFill>
        <p:spPr bwMode="auto">
          <a:xfrm>
            <a:off x="5438775" y="2152650"/>
            <a:ext cx="35575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5600"/>
            <a:ext cx="44196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87325"/>
            <a:ext cx="5240337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76338"/>
            <a:ext cx="33464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624263" y="762000"/>
            <a:ext cx="5157787" cy="163353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4A7EBB">
                <a:alpha val="10196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58775" y="1158875"/>
            <a:ext cx="845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it-IT" altLang="it-IT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Sensazione soggettiva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un imperioso bisogno di sonno in una condizione non usuale </a:t>
            </a:r>
            <a:r>
              <a:rPr lang="it-IT" altLang="it-IT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(tempo e luogo)</a:t>
            </a:r>
            <a:r>
              <a:rPr lang="it-IT" altLang="it-IT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it-IT" altLang="it-IT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algn="just"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it-IT" altLang="it-IT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Episodio di addormentamento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intenzionale o in una condizione non usuale </a:t>
            </a:r>
            <a:r>
              <a:rPr lang="it-IT" altLang="it-IT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(tempo e luogo)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Sleep Disorders Association, ICSD</a:t>
            </a:r>
          </a:p>
        </p:txBody>
      </p:sp>
      <p:sp>
        <p:nvSpPr>
          <p:cNvPr id="145411" name="Rectangle 6"/>
          <p:cNvSpPr>
            <a:spLocks noChangeArrowheads="1"/>
          </p:cNvSpPr>
          <p:nvPr/>
        </p:nvSpPr>
        <p:spPr bwMode="auto">
          <a:xfrm>
            <a:off x="3675063" y="5799138"/>
            <a:ext cx="3695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Corriere della Sera martedì 11 giugno 2013</a:t>
            </a:r>
            <a:r>
              <a:rPr lang="it-IT" altLang="it-IT" sz="1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Impiegato si addormenta in banca</a:t>
            </a:r>
            <a:br>
              <a:rPr lang="it-IT" altLang="it-IT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trasferisce 222 milioni di euro</a:t>
            </a:r>
          </a:p>
        </p:txBody>
      </p:sp>
      <p:pic>
        <p:nvPicPr>
          <p:cNvPr id="145412" name="Picture 7" descr="impiegato_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5775"/>
            <a:ext cx="34512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4213" y="396875"/>
            <a:ext cx="7775575" cy="52387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hangingPunct="1">
              <a:defRPr/>
            </a:pPr>
            <a:r>
              <a:rPr lang="it-IT" altLang="it-IT" sz="28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ECCESSIVA SONNOLENZA DIURNA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uppo 5"/>
          <p:cNvGrpSpPr>
            <a:grpSpLocks/>
          </p:cNvGrpSpPr>
          <p:nvPr/>
        </p:nvGrpSpPr>
        <p:grpSpPr bwMode="auto">
          <a:xfrm>
            <a:off x="1720850" y="1044575"/>
            <a:ext cx="6651625" cy="3392488"/>
            <a:chOff x="2339752" y="333375"/>
            <a:chExt cx="6651526" cy="3392806"/>
          </a:xfrm>
        </p:grpSpPr>
        <p:pic>
          <p:nvPicPr>
            <p:cNvPr id="147473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706"/>
            <a:stretch>
              <a:fillRect/>
            </a:stretch>
          </p:blipFill>
          <p:spPr bwMode="auto">
            <a:xfrm>
              <a:off x="2339752" y="333375"/>
              <a:ext cx="6651526" cy="339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74" name="Rettangolo 4"/>
            <p:cNvSpPr>
              <a:spLocks noChangeArrowheads="1"/>
            </p:cNvSpPr>
            <p:nvPr/>
          </p:nvSpPr>
          <p:spPr bwMode="auto">
            <a:xfrm>
              <a:off x="4571999" y="3429000"/>
              <a:ext cx="4363220" cy="2971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nl-NL" altLang="it-IT" sz="12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J Clin Sleep Med 2013;9(12):1259-1266.</a:t>
              </a:r>
            </a:p>
          </p:txBody>
        </p:sp>
      </p:grpSp>
      <p:pic>
        <p:nvPicPr>
          <p:cNvPr id="147459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211638"/>
            <a:ext cx="508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2035175" y="1052513"/>
            <a:ext cx="6337300" cy="314325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pic>
        <p:nvPicPr>
          <p:cNvPr id="128006" name="Picture 12" descr="http://www.journalsleep.org/images/imgSleepCov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3525"/>
            <a:ext cx="10302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007" name="Picture 14" descr="http://www.atsjournals.org/na101/home/literatum/publisher/thoracic/journals/content/ajrccm/2005/ajrccm.2005.172.issue-10/ajrccm.2005.172.issue-10/production/ajrccm.2005.172.issue-10.cov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3068638"/>
            <a:ext cx="1066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nettore 1 3"/>
          <p:cNvCxnSpPr/>
          <p:nvPr/>
        </p:nvCxnSpPr>
        <p:spPr>
          <a:xfrm>
            <a:off x="4716016" y="2451100"/>
            <a:ext cx="3600400" cy="0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63688" y="2767013"/>
            <a:ext cx="4752528" cy="0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763688" y="3097213"/>
            <a:ext cx="6552728" cy="0"/>
          </a:xfrm>
          <a:prstGeom prst="line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763688" y="3389313"/>
            <a:ext cx="864096" cy="0"/>
          </a:xfrm>
          <a:prstGeom prst="line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660232" y="2767013"/>
            <a:ext cx="1656184" cy="0"/>
          </a:xfrm>
          <a:prstGeom prst="line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5500" y="4513263"/>
            <a:ext cx="5111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ttangolo 17"/>
          <p:cNvSpPr/>
          <p:nvPr/>
        </p:nvSpPr>
        <p:spPr>
          <a:xfrm>
            <a:off x="6680200" y="5868988"/>
            <a:ext cx="376238" cy="21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840163" y="5867400"/>
            <a:ext cx="376237" cy="21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169150" y="6607175"/>
            <a:ext cx="19192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5" tIns="45713" rIns="91425" bIns="45713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AJRCCM 1999;159:502–507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87325"/>
            <a:ext cx="5240337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76338"/>
            <a:ext cx="33464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87750" y="2384425"/>
            <a:ext cx="5157788" cy="2678113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4A7EBB">
                <a:alpha val="10196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87325"/>
            <a:ext cx="5240337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76338"/>
            <a:ext cx="33464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87750" y="5165725"/>
            <a:ext cx="5157788" cy="149383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4A7EBB">
                <a:alpha val="10196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274638"/>
            <a:ext cx="7200900" cy="631825"/>
          </a:xfrm>
          <a:prstGeom prst="rect">
            <a:avLst/>
          </a:prstGeom>
          <a:solidFill>
            <a:srgbClr val="333399"/>
          </a:solidFill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fr-FR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fr-FR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apnea e guida</a:t>
            </a:r>
            <a:endParaRPr lang="fr-FR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579" name="Rectangle 3"/>
          <p:cNvSpPr txBox="1">
            <a:spLocks noChangeArrowheads="1"/>
          </p:cNvSpPr>
          <p:nvPr/>
        </p:nvSpPr>
        <p:spPr bwMode="auto">
          <a:xfrm>
            <a:off x="457200" y="1927225"/>
            <a:ext cx="82296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Aft>
                <a:spcPct val="40000"/>
              </a:spcAft>
              <a:buClr>
                <a:srgbClr val="000000"/>
              </a:buClr>
            </a:pPr>
            <a:r>
              <a:rPr lang="fr-FR" altLang="it-IT" sz="2800">
                <a:solidFill>
                  <a:srgbClr val="00B0F0"/>
                </a:solidFill>
              </a:rPr>
              <a:t>C’è consenso </a:t>
            </a:r>
            <a:r>
              <a:rPr lang="fr-FR" altLang="it-IT" sz="2800">
                <a:solidFill>
                  <a:srgbClr val="000000"/>
                </a:solidFill>
              </a:rPr>
              <a:t>generale sui potenziali rischi alla guida</a:t>
            </a: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50938"/>
            <a:ext cx="8072438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288" y="111125"/>
            <a:ext cx="8362950" cy="79692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>
            <a:lvl1pPr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it-IT" altLang="it-IT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OSAS e incidenti automobilistici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42925" y="1150938"/>
            <a:ext cx="8072438" cy="612775"/>
          </a:xfrm>
          <a:prstGeom prst="roundRect">
            <a:avLst/>
          </a:prstGeom>
          <a:solidFill>
            <a:srgbClr val="FFC000">
              <a:alpha val="20000"/>
            </a:srgbClr>
          </a:solidFill>
          <a:ln w="12700" cap="flat" cmpd="sng" algn="ctr">
            <a:solidFill>
              <a:srgbClr val="FF9900">
                <a:alpha val="2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23838"/>
            <a:ext cx="88693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82988"/>
            <a:ext cx="41068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884613"/>
            <a:ext cx="89027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835025"/>
            <a:ext cx="1233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0" name="AutoShape 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274638"/>
            <a:ext cx="7200900" cy="631825"/>
          </a:xfrm>
          <a:prstGeom prst="rect">
            <a:avLst/>
          </a:prstGeom>
          <a:solidFill>
            <a:srgbClr val="333399"/>
          </a:solidFill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fr-FR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fr-FR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apnea e guida</a:t>
            </a:r>
            <a:endParaRPr lang="fr-FR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1" name="Rectangle 3"/>
          <p:cNvSpPr txBox="1">
            <a:spLocks noChangeArrowheads="1"/>
          </p:cNvSpPr>
          <p:nvPr/>
        </p:nvSpPr>
        <p:spPr bwMode="auto">
          <a:xfrm>
            <a:off x="457200" y="1927225"/>
            <a:ext cx="82296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Aft>
                <a:spcPct val="40000"/>
              </a:spcAft>
              <a:buClr>
                <a:srgbClr val="000000"/>
              </a:buClr>
            </a:pPr>
            <a:r>
              <a:rPr lang="fr-FR" altLang="it-IT" sz="2800">
                <a:solidFill>
                  <a:srgbClr val="00B0F0"/>
                </a:solidFill>
              </a:rPr>
              <a:t>C’è consenso </a:t>
            </a:r>
            <a:r>
              <a:rPr lang="fr-FR" altLang="it-IT" sz="2800">
                <a:solidFill>
                  <a:srgbClr val="000000"/>
                </a:solidFill>
              </a:rPr>
              <a:t>generale sui potenziali rischi alla guida</a:t>
            </a:r>
          </a:p>
          <a:p>
            <a:pPr defTabSz="914400">
              <a:spcAft>
                <a:spcPct val="40000"/>
              </a:spcAft>
              <a:buClr>
                <a:srgbClr val="000000"/>
              </a:buClr>
            </a:pPr>
            <a:r>
              <a:rPr lang="fr-FR" altLang="it-IT" sz="2800">
                <a:solidFill>
                  <a:srgbClr val="00B0F0"/>
                </a:solidFill>
              </a:rPr>
              <a:t>C’è consenso </a:t>
            </a:r>
            <a:r>
              <a:rPr lang="fr-FR" altLang="it-IT" sz="2800">
                <a:solidFill>
                  <a:srgbClr val="000000"/>
                </a:solidFill>
              </a:rPr>
              <a:t>sull’impatto positivo del trattamento</a:t>
            </a: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09613"/>
            <a:ext cx="83883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55800"/>
            <a:ext cx="6661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24625"/>
            <a:ext cx="1847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45720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Text Box 9"/>
          <p:cNvSpPr txBox="1">
            <a:spLocks noChangeArrowheads="1"/>
          </p:cNvSpPr>
          <p:nvPr/>
        </p:nvSpPr>
        <p:spPr bwMode="auto">
          <a:xfrm>
            <a:off x="852488" y="5410200"/>
            <a:ext cx="2619375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prima e dopo CPAP</a:t>
            </a:r>
          </a:p>
        </p:txBody>
      </p:sp>
      <p:sp>
        <p:nvSpPr>
          <p:cNvPr id="156680" name="Text Box 10"/>
          <p:cNvSpPr txBox="1">
            <a:spLocks noChangeArrowheads="1"/>
          </p:cNvSpPr>
          <p:nvPr/>
        </p:nvSpPr>
        <p:spPr bwMode="auto">
          <a:xfrm>
            <a:off x="5191125" y="5426075"/>
            <a:ext cx="3203575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OSA in CPAP vs Controlli</a:t>
            </a:r>
          </a:p>
        </p:txBody>
      </p:sp>
      <p:sp>
        <p:nvSpPr>
          <p:cNvPr id="156681" name="Rectangle 11"/>
          <p:cNvSpPr>
            <a:spLocks noChangeArrowheads="1"/>
          </p:cNvSpPr>
          <p:nvPr/>
        </p:nvSpPr>
        <p:spPr bwMode="auto">
          <a:xfrm>
            <a:off x="3309938" y="4538663"/>
            <a:ext cx="161925" cy="98425"/>
          </a:xfrm>
          <a:prstGeom prst="rect">
            <a:avLst/>
          </a:prstGeom>
          <a:gradFill rotWithShape="1">
            <a:gsLst>
              <a:gs pos="0">
                <a:srgbClr val="767600">
                  <a:alpha val="10001"/>
                </a:srgbClr>
              </a:gs>
              <a:gs pos="100000">
                <a:srgbClr val="FFFF00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2" name="Rectangle 12"/>
          <p:cNvSpPr>
            <a:spLocks noChangeArrowheads="1"/>
          </p:cNvSpPr>
          <p:nvPr/>
        </p:nvSpPr>
        <p:spPr bwMode="auto">
          <a:xfrm>
            <a:off x="7950200" y="4230688"/>
            <a:ext cx="415925" cy="252412"/>
          </a:xfrm>
          <a:prstGeom prst="rect">
            <a:avLst/>
          </a:prstGeom>
          <a:gradFill rotWithShape="1">
            <a:gsLst>
              <a:gs pos="0">
                <a:srgbClr val="767600">
                  <a:alpha val="10001"/>
                </a:srgbClr>
              </a:gs>
              <a:gs pos="100000">
                <a:srgbClr val="FFFF00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6" y="998181"/>
            <a:ext cx="7407938" cy="55189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45691" b="83682"/>
          <a:stretch/>
        </p:blipFill>
        <p:spPr>
          <a:xfrm>
            <a:off x="4706258" y="6584121"/>
            <a:ext cx="4319814" cy="257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47126"/>
          <a:stretch/>
        </p:blipFill>
        <p:spPr>
          <a:xfrm>
            <a:off x="62593" y="94280"/>
            <a:ext cx="7954055" cy="834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5176157" y="1635579"/>
            <a:ext cx="3771900" cy="39703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Polysomnography data from 2121 people were included </a:t>
            </a:r>
            <a:r>
              <a:rPr lang="en-US" dirty="0" smtClean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in </a:t>
            </a:r>
            <a:r>
              <a:rPr lang="en-US" dirty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the final analysis. </a:t>
            </a:r>
            <a:endParaRPr lang="en-US" dirty="0" smtClean="0">
              <a:solidFill>
                <a:srgbClr val="063DE8">
                  <a:lumMod val="75000"/>
                </a:srgbClr>
              </a:solidFill>
              <a:latin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1024 </a:t>
            </a:r>
            <a:r>
              <a:rPr lang="en-US" dirty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(48%) participants were men, with a </a:t>
            </a:r>
            <a:r>
              <a:rPr lang="en-US" b="1" i="1" dirty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median age </a:t>
            </a:r>
            <a:r>
              <a:rPr lang="en-US" dirty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of 57 years (IQR </a:t>
            </a:r>
            <a:r>
              <a:rPr lang="en-US" dirty="0" smtClean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49–68</a:t>
            </a:r>
            <a:r>
              <a:rPr lang="en-US" dirty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, range 40–85) and </a:t>
            </a:r>
            <a:endParaRPr lang="en-US" dirty="0" smtClean="0">
              <a:solidFill>
                <a:srgbClr val="063DE8">
                  <a:lumMod val="75000"/>
                </a:srgbClr>
              </a:solidFill>
              <a:latin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mean BMI </a:t>
            </a:r>
            <a:r>
              <a:rPr lang="en-US" dirty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of </a:t>
            </a:r>
            <a:r>
              <a:rPr lang="en-US" dirty="0" smtClean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25.6 kg/m</a:t>
            </a:r>
            <a:r>
              <a:rPr lang="en-US" baseline="30000" dirty="0" smtClean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2</a:t>
            </a:r>
            <a:r>
              <a:rPr lang="en-US" dirty="0" smtClean="0">
                <a:solidFill>
                  <a:srgbClr val="063DE8">
                    <a:lumMod val="75000"/>
                  </a:srgbClr>
                </a:solidFill>
                <a:latin typeface="Times New Roman"/>
              </a:rPr>
              <a:t>(SD 4.1)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76B7E">
                  <a:lumMod val="50000"/>
                </a:srgbClr>
              </a:solidFill>
              <a:latin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The </a:t>
            </a:r>
            <a:r>
              <a:rPr lang="en-US" dirty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prevalence of moderate-to-severe sleep-disordered </a:t>
            </a:r>
            <a:r>
              <a:rPr lang="en-US" dirty="0" smtClean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breathing </a:t>
            </a:r>
            <a:r>
              <a:rPr lang="en-US" dirty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(≥15 events per h) was </a:t>
            </a:r>
            <a:endParaRPr lang="en-US" dirty="0" smtClean="0">
              <a:solidFill>
                <a:srgbClr val="F76B7E">
                  <a:lumMod val="50000"/>
                </a:srgbClr>
              </a:solidFill>
              <a:latin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23.4</a:t>
            </a:r>
            <a:r>
              <a:rPr lang="en-US" dirty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% (95% CI </a:t>
            </a:r>
            <a:r>
              <a:rPr lang="en-US" dirty="0" smtClean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20.9–26.0</a:t>
            </a:r>
            <a:r>
              <a:rPr lang="en-US" dirty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) in women and </a:t>
            </a:r>
            <a:endParaRPr lang="en-US" dirty="0" smtClean="0">
              <a:solidFill>
                <a:srgbClr val="F76B7E">
                  <a:lumMod val="50000"/>
                </a:srgbClr>
              </a:solidFill>
              <a:latin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49.7</a:t>
            </a:r>
            <a:r>
              <a:rPr lang="en-US" dirty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% (</a:t>
            </a:r>
            <a:r>
              <a:rPr lang="en-US" dirty="0" smtClean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46.6–52.8</a:t>
            </a:r>
            <a:r>
              <a:rPr lang="en-US" dirty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) </a:t>
            </a:r>
            <a:r>
              <a:rPr lang="en-US" dirty="0" smtClean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in men</a:t>
            </a:r>
            <a:r>
              <a:rPr lang="en-US" dirty="0">
                <a:solidFill>
                  <a:srgbClr val="F76B7E">
                    <a:lumMod val="50000"/>
                  </a:srgbClr>
                </a:solidFill>
                <a:latin typeface="Times New Roman"/>
              </a:rPr>
              <a:t>. </a:t>
            </a:r>
            <a:endParaRPr lang="it-IT" dirty="0">
              <a:solidFill>
                <a:srgbClr val="F76B7E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ker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36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820738" y="1520825"/>
            <a:ext cx="77485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11.4. Driving licences may be issued to applicants or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drivers with moderate or severe OSAS who show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adequate control of their condition and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compliance with appropriate treatment and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improvement of sleepiness, if any, confirmed by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authorised medical opinion.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11.4. La patente di guida può essere rilasciata ai 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richiedenti o conducenti con OSAS  moderata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o grave che dimostrano un adeguato controllo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della propria condizione, il rispetto delle cure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adeguate e il</a:t>
            </a:r>
            <a:r>
              <a:rPr lang="it-IT" altLang="it-IT" sz="2000">
                <a:solidFill>
                  <a:srgbClr val="C00000"/>
                </a:solidFill>
                <a:cs typeface="Arial" panose="020B0604020202020204" pitchFamily="34" charset="0"/>
              </a:rPr>
              <a:t> miglioramento della sonnolenza</a:t>
            </a: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se del caso, confermato dal parere di un 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      medico autorizzato.</a:t>
            </a: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274638"/>
            <a:ext cx="7200900" cy="631825"/>
          </a:xfrm>
          <a:prstGeom prst="rect">
            <a:avLst/>
          </a:prstGeom>
          <a:solidFill>
            <a:srgbClr val="333399"/>
          </a:solidFill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fr-FR" sz="2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fr-FR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apnea e guida</a:t>
            </a:r>
            <a:endParaRPr lang="fr-FR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27225"/>
            <a:ext cx="8229600" cy="3806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ct val="40000"/>
              </a:spcAft>
              <a:buClr>
                <a:srgbClr val="000000"/>
              </a:buClr>
              <a:defRPr/>
            </a:pPr>
            <a:r>
              <a:rPr lang="fr-FR" sz="2800" dirty="0" smtClean="0">
                <a:solidFill>
                  <a:srgbClr val="00B0F0"/>
                </a:solidFill>
              </a:rPr>
              <a:t>C’è </a:t>
            </a:r>
            <a:r>
              <a:rPr lang="fr-FR" sz="2800" dirty="0" err="1" smtClean="0">
                <a:solidFill>
                  <a:srgbClr val="00B0F0"/>
                </a:solidFill>
              </a:rPr>
              <a:t>consenso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generale</a:t>
            </a:r>
            <a:r>
              <a:rPr lang="fr-FR" sz="2800" dirty="0" smtClean="0">
                <a:solidFill>
                  <a:srgbClr val="000000"/>
                </a:solidFill>
              </a:rPr>
              <a:t> sui </a:t>
            </a:r>
            <a:r>
              <a:rPr lang="fr-FR" sz="2800" dirty="0" err="1" smtClean="0">
                <a:solidFill>
                  <a:srgbClr val="000000"/>
                </a:solidFill>
              </a:rPr>
              <a:t>potenziali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rischi</a:t>
            </a:r>
            <a:r>
              <a:rPr lang="fr-FR" sz="2800" dirty="0" smtClean="0">
                <a:solidFill>
                  <a:srgbClr val="000000"/>
                </a:solidFill>
              </a:rPr>
              <a:t> alla guida</a:t>
            </a:r>
          </a:p>
          <a:p>
            <a:pPr defTabSz="914400">
              <a:spcAft>
                <a:spcPct val="40000"/>
              </a:spcAft>
              <a:buClr>
                <a:srgbClr val="000000"/>
              </a:buClr>
              <a:defRPr/>
            </a:pPr>
            <a:r>
              <a:rPr lang="fr-FR" sz="2800" dirty="0" smtClean="0">
                <a:solidFill>
                  <a:srgbClr val="00B0F0"/>
                </a:solidFill>
              </a:rPr>
              <a:t>C’è </a:t>
            </a:r>
            <a:r>
              <a:rPr lang="fr-FR" sz="2800" dirty="0" err="1" smtClean="0">
                <a:solidFill>
                  <a:srgbClr val="00B0F0"/>
                </a:solidFill>
              </a:rPr>
              <a:t>consenso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sull’impatto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positivo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del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trattamento</a:t>
            </a:r>
            <a:r>
              <a:rPr lang="fr-FR" sz="2800" dirty="0" smtClean="0">
                <a:solidFill>
                  <a:srgbClr val="000000"/>
                </a:solidFill>
              </a:rPr>
              <a:t> (CPAP </a:t>
            </a:r>
            <a:r>
              <a:rPr lang="fr-FR" sz="2800" dirty="0" smtClean="0">
                <a:solidFill>
                  <a:srgbClr val="FF0000"/>
                </a:solidFill>
              </a:rPr>
              <a:t>e </a:t>
            </a:r>
            <a:r>
              <a:rPr lang="fr-FR" sz="2800" dirty="0" err="1" smtClean="0">
                <a:solidFill>
                  <a:srgbClr val="FF0000"/>
                </a:solidFill>
              </a:rPr>
              <a:t>altre</a:t>
            </a:r>
            <a:r>
              <a:rPr lang="fr-FR" sz="2800" dirty="0" smtClean="0">
                <a:solidFill>
                  <a:srgbClr val="FF0000"/>
                </a:solidFill>
              </a:rPr>
              <a:t>?</a:t>
            </a:r>
            <a:r>
              <a:rPr lang="fr-FR" sz="2800" dirty="0" smtClean="0">
                <a:solidFill>
                  <a:srgbClr val="000000"/>
                </a:solidFill>
              </a:rPr>
              <a:t>)</a:t>
            </a:r>
          </a:p>
          <a:p>
            <a:pPr marL="0" indent="0" defTabSz="914400">
              <a:spcAft>
                <a:spcPct val="40000"/>
              </a:spcAft>
              <a:buClr>
                <a:srgbClr val="000000"/>
              </a:buClr>
              <a:buFontTx/>
              <a:buNone/>
              <a:defRPr/>
            </a:pPr>
            <a:r>
              <a:rPr lang="fr-FR" sz="2800" dirty="0" smtClean="0">
                <a:solidFill>
                  <a:srgbClr val="000000"/>
                </a:solidFill>
              </a:rPr>
              <a:t>				ma</a:t>
            </a:r>
          </a:p>
          <a:p>
            <a:pPr defTabSz="914400">
              <a:spcAft>
                <a:spcPct val="40000"/>
              </a:spcAft>
              <a:buClr>
                <a:srgbClr val="000000"/>
              </a:buClr>
              <a:defRPr/>
            </a:pPr>
            <a:r>
              <a:rPr lang="fr-FR" sz="2800" dirty="0" smtClean="0">
                <a:solidFill>
                  <a:srgbClr val="FF0000"/>
                </a:solidFill>
              </a:rPr>
              <a:t>Non c’è un </a:t>
            </a:r>
            <a:r>
              <a:rPr lang="fr-FR" sz="2800" dirty="0" err="1" smtClean="0">
                <a:solidFill>
                  <a:srgbClr val="FF0000"/>
                </a:solidFill>
              </a:rPr>
              <a:t>consenso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000000"/>
                </a:solidFill>
              </a:rPr>
              <a:t>su come </a:t>
            </a:r>
            <a:r>
              <a:rPr lang="fr-FR" sz="2800" dirty="0" err="1" smtClean="0">
                <a:solidFill>
                  <a:srgbClr val="000000"/>
                </a:solidFill>
              </a:rPr>
              <a:t>fare</a:t>
            </a:r>
            <a:r>
              <a:rPr lang="fr-FR" sz="2800" dirty="0" smtClean="0">
                <a:solidFill>
                  <a:srgbClr val="000000"/>
                </a:solidFill>
              </a:rPr>
              <a:t> per </a:t>
            </a:r>
            <a:r>
              <a:rPr lang="fr-FR" sz="2800" dirty="0" err="1" smtClean="0">
                <a:solidFill>
                  <a:srgbClr val="000000"/>
                </a:solidFill>
              </a:rPr>
              <a:t>valutare</a:t>
            </a:r>
            <a:r>
              <a:rPr lang="fr-FR" sz="2800" dirty="0" smtClean="0">
                <a:solidFill>
                  <a:srgbClr val="000000"/>
                </a:solidFill>
              </a:rPr>
              <a:t> il </a:t>
            </a:r>
            <a:r>
              <a:rPr lang="fr-FR" sz="2800" dirty="0" err="1" smtClean="0">
                <a:solidFill>
                  <a:srgbClr val="000000"/>
                </a:solidFill>
              </a:rPr>
              <a:t>rischio</a:t>
            </a:r>
            <a:r>
              <a:rPr lang="fr-FR" sz="2800" dirty="0" smtClean="0">
                <a:solidFill>
                  <a:srgbClr val="000000"/>
                </a:solidFill>
              </a:rPr>
              <a:t> alla guida</a:t>
            </a:r>
            <a:endParaRPr lang="fr-FR" sz="2800" dirty="0">
              <a:solidFill>
                <a:srgbClr val="000000"/>
              </a:solidFill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 rotWithShape="1">
          <a:blip r:embed="rId2"/>
          <a:srcRect t="37545" r="13445"/>
          <a:stretch/>
        </p:blipFill>
        <p:spPr bwMode="auto">
          <a:xfrm>
            <a:off x="0" y="0"/>
            <a:ext cx="69643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190625"/>
            <a:ext cx="43434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0020" name="Rectangle 4"/>
          <p:cNvSpPr>
            <a:spLocks noChangeArrowheads="1"/>
          </p:cNvSpPr>
          <p:nvPr/>
        </p:nvSpPr>
        <p:spPr bwMode="auto">
          <a:xfrm>
            <a:off x="2601913" y="3288983"/>
            <a:ext cx="3744912" cy="177800"/>
          </a:xfrm>
          <a:prstGeom prst="rect">
            <a:avLst/>
          </a:prstGeom>
          <a:gradFill rotWithShape="1">
            <a:gsLst>
              <a:gs pos="0">
                <a:srgbClr val="FFFF00">
                  <a:alpha val="30000"/>
                </a:srgbClr>
              </a:gs>
              <a:gs pos="50000">
                <a:srgbClr val="FFFF00">
                  <a:gamma/>
                  <a:shade val="46275"/>
                  <a:invGamma/>
                  <a:alpha val="10001"/>
                </a:srgbClr>
              </a:gs>
              <a:gs pos="100000">
                <a:srgbClr val="FFFF00">
                  <a:alpha val="3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7414" name="Picture 5" descr="WEB_CHEMIN_209_11696362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4513" y="106363"/>
            <a:ext cx="839787" cy="11255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10022" name="Rectangle 6"/>
          <p:cNvSpPr>
            <a:spLocks noChangeArrowheads="1"/>
          </p:cNvSpPr>
          <p:nvPr/>
        </p:nvSpPr>
        <p:spPr bwMode="auto">
          <a:xfrm>
            <a:off x="2595563" y="3638233"/>
            <a:ext cx="3744912" cy="177800"/>
          </a:xfrm>
          <a:prstGeom prst="rect">
            <a:avLst/>
          </a:prstGeom>
          <a:gradFill rotWithShape="1">
            <a:gsLst>
              <a:gs pos="0">
                <a:srgbClr val="FFFF00">
                  <a:alpha val="30000"/>
                </a:srgbClr>
              </a:gs>
              <a:gs pos="50000">
                <a:srgbClr val="FFFF00">
                  <a:gamma/>
                  <a:shade val="46275"/>
                  <a:invGamma/>
                  <a:alpha val="10001"/>
                </a:srgbClr>
              </a:gs>
              <a:gs pos="100000">
                <a:srgbClr val="FFFF00">
                  <a:alpha val="3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59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357" r="81833" b="91884"/>
          <a:stretch>
            <a:fillRect/>
          </a:stretch>
        </p:blipFill>
        <p:spPr bwMode="auto">
          <a:xfrm>
            <a:off x="6435725" y="6459538"/>
            <a:ext cx="25066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4" descr="IJPVM-4-246-g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43038"/>
            <a:ext cx="88519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6"/>
          <p:cNvSpPr>
            <a:spLocks noChangeArrowheads="1"/>
          </p:cNvSpPr>
          <p:nvPr/>
        </p:nvSpPr>
        <p:spPr bwMode="auto">
          <a:xfrm>
            <a:off x="4800600" y="6424613"/>
            <a:ext cx="429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Int J Prev Med. 2013 March; 4(3): 246–257 </a:t>
            </a:r>
          </a:p>
        </p:txBody>
      </p:sp>
      <p:sp>
        <p:nvSpPr>
          <p:cNvPr id="1848327" name="Text Box 7"/>
          <p:cNvSpPr txBox="1">
            <a:spLocks noChangeArrowheads="1"/>
          </p:cNvSpPr>
          <p:nvPr/>
        </p:nvSpPr>
        <p:spPr bwMode="auto">
          <a:xfrm>
            <a:off x="474663" y="176213"/>
            <a:ext cx="8174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defRPr/>
            </a:pPr>
            <a:r>
              <a:rPr lang="it-IT" altLang="it-IT" sz="24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Sleep Disorders as a Cause of Motor Vehicle Collisions</a:t>
            </a:r>
          </a:p>
        </p:txBody>
      </p:sp>
      <p:pic>
        <p:nvPicPr>
          <p:cNvPr id="160773" name="Picture 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3"/>
          <a:stretch>
            <a:fillRect/>
          </a:stretch>
        </p:blipFill>
        <p:spPr bwMode="auto">
          <a:xfrm>
            <a:off x="2624138" y="706438"/>
            <a:ext cx="3984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301625" y="3094038"/>
            <a:ext cx="1168400" cy="269875"/>
          </a:xfrm>
          <a:prstGeom prst="roundRect">
            <a:avLst/>
          </a:prstGeom>
          <a:solidFill>
            <a:srgbClr val="BBE0E3">
              <a:alpha val="10196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95275" y="5786438"/>
            <a:ext cx="1557338" cy="419100"/>
          </a:xfrm>
          <a:prstGeom prst="roundRect">
            <a:avLst/>
          </a:prstGeom>
          <a:solidFill>
            <a:srgbClr val="BBE0E3">
              <a:alpha val="10196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95275" y="3398838"/>
            <a:ext cx="1558925" cy="419100"/>
          </a:xfrm>
          <a:prstGeom prst="roundRect">
            <a:avLst/>
          </a:prstGeom>
          <a:solidFill>
            <a:srgbClr val="BBE0E3">
              <a:alpha val="10196"/>
            </a:srgbClr>
          </a:solidFill>
          <a:ln w="1905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6696075"/>
            <a:ext cx="3800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" b="61040"/>
          <a:stretch>
            <a:fillRect/>
          </a:stretch>
        </p:blipFill>
        <p:spPr bwMode="auto">
          <a:xfrm>
            <a:off x="250825" y="4171950"/>
            <a:ext cx="43021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4" b="1143"/>
          <a:stretch>
            <a:fillRect/>
          </a:stretch>
        </p:blipFill>
        <p:spPr bwMode="auto">
          <a:xfrm>
            <a:off x="4710113" y="3644900"/>
            <a:ext cx="43259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7" name="Group 23"/>
          <p:cNvGrpSpPr>
            <a:grpSpLocks/>
          </p:cNvGrpSpPr>
          <p:nvPr/>
        </p:nvGrpSpPr>
        <p:grpSpPr bwMode="auto">
          <a:xfrm>
            <a:off x="34925" y="2051050"/>
            <a:ext cx="4540250" cy="1889125"/>
            <a:chOff x="22" y="1201"/>
            <a:chExt cx="2860" cy="1190"/>
          </a:xfrm>
        </p:grpSpPr>
        <p:pic>
          <p:nvPicPr>
            <p:cNvPr id="1618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1201"/>
              <a:ext cx="2813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1827" name="Group 21"/>
            <p:cNvGrpSpPr>
              <a:grpSpLocks/>
            </p:cNvGrpSpPr>
            <p:nvPr/>
          </p:nvGrpSpPr>
          <p:grpSpPr bwMode="auto">
            <a:xfrm>
              <a:off x="82" y="1330"/>
              <a:ext cx="2800" cy="1061"/>
              <a:chOff x="68" y="1330"/>
              <a:chExt cx="2800" cy="1061"/>
            </a:xfrm>
          </p:grpSpPr>
          <p:pic>
            <p:nvPicPr>
              <p:cNvPr id="16182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806"/>
              <a:stretch>
                <a:fillRect/>
              </a:stretch>
            </p:blipFill>
            <p:spPr bwMode="auto">
              <a:xfrm>
                <a:off x="143" y="2152"/>
                <a:ext cx="2690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259" name="Rectangle 11"/>
              <p:cNvSpPr>
                <a:spLocks noChangeArrowheads="1"/>
              </p:cNvSpPr>
              <p:nvPr/>
            </p:nvSpPr>
            <p:spPr bwMode="auto">
              <a:xfrm>
                <a:off x="68" y="1330"/>
                <a:ext cx="2800" cy="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FF00">
                            <a:alpha val="39999"/>
                          </a:srgbClr>
                        </a:gs>
                        <a:gs pos="50000">
                          <a:srgbClr val="FFFF00">
                            <a:gamma/>
                            <a:shade val="46275"/>
                            <a:invGamma/>
                            <a:alpha val="10001"/>
                          </a:srgbClr>
                        </a:gs>
                        <a:gs pos="100000">
                          <a:srgbClr val="FFFF00">
                            <a:alpha val="39999"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1798" name="Line 12"/>
          <p:cNvSpPr>
            <a:spLocks noChangeShapeType="1"/>
          </p:cNvSpPr>
          <p:nvPr/>
        </p:nvSpPr>
        <p:spPr bwMode="auto">
          <a:xfrm>
            <a:off x="439738" y="4418013"/>
            <a:ext cx="1614487" cy="11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799" name="Line 13"/>
          <p:cNvSpPr>
            <a:spLocks noChangeShapeType="1"/>
          </p:cNvSpPr>
          <p:nvPr/>
        </p:nvSpPr>
        <p:spPr bwMode="auto">
          <a:xfrm>
            <a:off x="974725" y="4789488"/>
            <a:ext cx="3525838" cy="23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00" name="Line 14"/>
          <p:cNvSpPr>
            <a:spLocks noChangeShapeType="1"/>
          </p:cNvSpPr>
          <p:nvPr/>
        </p:nvSpPr>
        <p:spPr bwMode="auto">
          <a:xfrm>
            <a:off x="439738" y="4981575"/>
            <a:ext cx="3363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01" name="Line 15"/>
          <p:cNvSpPr>
            <a:spLocks noChangeShapeType="1"/>
          </p:cNvSpPr>
          <p:nvPr/>
        </p:nvSpPr>
        <p:spPr bwMode="auto">
          <a:xfrm>
            <a:off x="3940175" y="4981575"/>
            <a:ext cx="5603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02" name="Line 16"/>
          <p:cNvSpPr>
            <a:spLocks noChangeShapeType="1"/>
          </p:cNvSpPr>
          <p:nvPr/>
        </p:nvSpPr>
        <p:spPr bwMode="auto">
          <a:xfrm>
            <a:off x="439738" y="5165725"/>
            <a:ext cx="4060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265" name="Rectangle 17"/>
          <p:cNvSpPr>
            <a:spLocks noChangeArrowheads="1"/>
          </p:cNvSpPr>
          <p:nvPr/>
        </p:nvSpPr>
        <p:spPr bwMode="auto">
          <a:xfrm>
            <a:off x="4710113" y="3716338"/>
            <a:ext cx="4325937" cy="404812"/>
          </a:xfrm>
          <a:prstGeom prst="rect">
            <a:avLst/>
          </a:prstGeom>
          <a:gradFill rotWithShape="1">
            <a:gsLst>
              <a:gs pos="0">
                <a:srgbClr val="FFFF00">
                  <a:alpha val="39999"/>
                </a:srgbClr>
              </a:gs>
              <a:gs pos="50000">
                <a:srgbClr val="FFFF00">
                  <a:gamma/>
                  <a:shade val="46275"/>
                  <a:invGamma/>
                  <a:alpha val="10001"/>
                </a:srgbClr>
              </a:gs>
              <a:gs pos="100000">
                <a:srgbClr val="FFFF00"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1806" name="Line 18"/>
          <p:cNvSpPr>
            <a:spLocks noChangeShapeType="1"/>
          </p:cNvSpPr>
          <p:nvPr/>
        </p:nvSpPr>
        <p:spPr bwMode="auto">
          <a:xfrm>
            <a:off x="4975225" y="4335463"/>
            <a:ext cx="4060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07" name="Line 19"/>
          <p:cNvSpPr>
            <a:spLocks noChangeShapeType="1"/>
          </p:cNvSpPr>
          <p:nvPr/>
        </p:nvSpPr>
        <p:spPr bwMode="auto">
          <a:xfrm>
            <a:off x="4979988" y="4551363"/>
            <a:ext cx="4060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268" name="Rectangle 20"/>
          <p:cNvSpPr>
            <a:spLocks noChangeArrowheads="1"/>
          </p:cNvSpPr>
          <p:nvPr/>
        </p:nvSpPr>
        <p:spPr bwMode="auto">
          <a:xfrm>
            <a:off x="4710113" y="5926138"/>
            <a:ext cx="4340225" cy="598487"/>
          </a:xfrm>
          <a:prstGeom prst="rect">
            <a:avLst/>
          </a:prstGeom>
          <a:gradFill rotWithShape="1">
            <a:gsLst>
              <a:gs pos="0">
                <a:srgbClr val="FFFF00">
                  <a:alpha val="39999"/>
                </a:srgbClr>
              </a:gs>
              <a:gs pos="50000">
                <a:srgbClr val="FFFF00">
                  <a:gamma/>
                  <a:shade val="46275"/>
                  <a:invGamma/>
                  <a:alpha val="10001"/>
                </a:srgbClr>
              </a:gs>
              <a:gs pos="100000">
                <a:srgbClr val="FFFF00">
                  <a:alpha val="39999"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45272" name="Rectangle 24"/>
          <p:cNvSpPr>
            <a:spLocks noChangeArrowheads="1"/>
          </p:cNvSpPr>
          <p:nvPr/>
        </p:nvSpPr>
        <p:spPr bwMode="auto">
          <a:xfrm>
            <a:off x="60325" y="2255838"/>
            <a:ext cx="4514850" cy="1684337"/>
          </a:xfrm>
          <a:prstGeom prst="rect">
            <a:avLst/>
          </a:prstGeom>
          <a:gradFill rotWithShape="1">
            <a:gsLst>
              <a:gs pos="0">
                <a:srgbClr val="FFFF00">
                  <a:alpha val="39999"/>
                </a:srgbClr>
              </a:gs>
              <a:gs pos="50000">
                <a:srgbClr val="FFFF00">
                  <a:gamma/>
                  <a:shade val="46275"/>
                  <a:invGamma/>
                  <a:alpha val="10001"/>
                </a:srgbClr>
              </a:gs>
              <a:gs pos="100000">
                <a:srgbClr val="FFFF00"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1814" name="Line 25"/>
          <p:cNvSpPr>
            <a:spLocks noChangeShapeType="1"/>
          </p:cNvSpPr>
          <p:nvPr/>
        </p:nvSpPr>
        <p:spPr bwMode="auto">
          <a:xfrm>
            <a:off x="974725" y="3536950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15" name="Line 26"/>
          <p:cNvSpPr>
            <a:spLocks noChangeShapeType="1"/>
          </p:cNvSpPr>
          <p:nvPr/>
        </p:nvSpPr>
        <p:spPr bwMode="auto">
          <a:xfrm flipV="1">
            <a:off x="974725" y="2808288"/>
            <a:ext cx="3525838" cy="11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16" name="Line 27"/>
          <p:cNvSpPr>
            <a:spLocks noChangeShapeType="1"/>
          </p:cNvSpPr>
          <p:nvPr/>
        </p:nvSpPr>
        <p:spPr bwMode="auto">
          <a:xfrm flipV="1">
            <a:off x="439738" y="2967038"/>
            <a:ext cx="4060825" cy="11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17" name="Line 28"/>
          <p:cNvSpPr>
            <a:spLocks noChangeShapeType="1"/>
          </p:cNvSpPr>
          <p:nvPr/>
        </p:nvSpPr>
        <p:spPr bwMode="auto">
          <a:xfrm flipV="1">
            <a:off x="439738" y="3160713"/>
            <a:ext cx="4060825" cy="11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18" name="Line 29"/>
          <p:cNvSpPr>
            <a:spLocks noChangeShapeType="1"/>
          </p:cNvSpPr>
          <p:nvPr/>
        </p:nvSpPr>
        <p:spPr bwMode="auto">
          <a:xfrm flipV="1">
            <a:off x="427038" y="3354388"/>
            <a:ext cx="14065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1819" name="Line 30"/>
          <p:cNvSpPr>
            <a:spLocks noChangeShapeType="1"/>
          </p:cNvSpPr>
          <p:nvPr/>
        </p:nvSpPr>
        <p:spPr bwMode="auto">
          <a:xfrm flipH="1">
            <a:off x="4621213" y="2359025"/>
            <a:ext cx="866775" cy="571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279" name="Text Box 31"/>
          <p:cNvSpPr txBox="1">
            <a:spLocks noChangeArrowheads="1"/>
          </p:cNvSpPr>
          <p:nvPr/>
        </p:nvSpPr>
        <p:spPr bwMode="auto">
          <a:xfrm>
            <a:off x="5487988" y="2155825"/>
            <a:ext cx="263207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defRPr/>
            </a:pPr>
            <a:r>
              <a:rPr lang="it-IT" altLang="it-IT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high risk driver!</a:t>
            </a:r>
          </a:p>
        </p:txBody>
      </p:sp>
      <p:pic>
        <p:nvPicPr>
          <p:cNvPr id="502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164388" cy="1484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975"/>
            <a:ext cx="5302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atsjournals.org/action/showCoverImage?type=current&amp;journalCode=ajrccm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3888" y="138113"/>
            <a:ext cx="754062" cy="1011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Connettore 1 2"/>
          <p:cNvCxnSpPr/>
          <p:nvPr/>
        </p:nvCxnSpPr>
        <p:spPr>
          <a:xfrm>
            <a:off x="427038" y="5334000"/>
            <a:ext cx="8397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asellaDiTesto 1"/>
          <p:cNvSpPr txBox="1">
            <a:spLocks noChangeArrowheads="1"/>
          </p:cNvSpPr>
          <p:nvPr/>
        </p:nvSpPr>
        <p:spPr bwMode="auto">
          <a:xfrm>
            <a:off x="346075" y="228600"/>
            <a:ext cx="8645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Tavolo Tecnico Ministeriale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per il recepimento della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Direttiva 2014/85/UE</a:t>
            </a: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162820" name="Picture 2" descr="Risultati immagini per tavolo tec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582863"/>
            <a:ext cx="56657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90675" y="2170113"/>
            <a:ext cx="60182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rPr>
              <a:t>Procedure Attuative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55563"/>
            <a:ext cx="47498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2343150" y="4465638"/>
            <a:ext cx="4400550" cy="571500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384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09563"/>
            <a:ext cx="50196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276225"/>
            <a:ext cx="46148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2428875" y="242888"/>
            <a:ext cx="4400550" cy="571500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376488" y="5237163"/>
            <a:ext cx="4400550" cy="503237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401888" y="5770563"/>
            <a:ext cx="4400550" cy="919162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589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376488" y="4119563"/>
            <a:ext cx="4400550" cy="754062"/>
          </a:xfrm>
          <a:prstGeom prst="roundRect">
            <a:avLst/>
          </a:prstGeom>
          <a:solidFill>
            <a:srgbClr val="FFC000">
              <a:alpha val="10196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414463"/>
            <a:ext cx="51530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995488" y="1517650"/>
            <a:ext cx="4987925" cy="503238"/>
          </a:xfrm>
          <a:prstGeom prst="roundRect">
            <a:avLst/>
          </a:prstGeom>
          <a:solidFill>
            <a:srgbClr val="00B0F0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6916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441" b="24124"/>
          <a:stretch/>
        </p:blipFill>
        <p:spPr>
          <a:xfrm>
            <a:off x="68943" y="56018"/>
            <a:ext cx="5919334" cy="65116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0709" t="76352" r="7882" b="4927"/>
          <a:stretch/>
        </p:blipFill>
        <p:spPr>
          <a:xfrm>
            <a:off x="4204607" y="3332732"/>
            <a:ext cx="4939393" cy="160666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r="45691" b="83682"/>
          <a:stretch/>
        </p:blipFill>
        <p:spPr>
          <a:xfrm>
            <a:off x="4706258" y="6584121"/>
            <a:ext cx="4319814" cy="257550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800" ker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07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b="1619"/>
          <a:stretch>
            <a:fillRect/>
          </a:stretch>
        </p:blipFill>
        <p:spPr bwMode="auto">
          <a:xfrm>
            <a:off x="1990725" y="7938"/>
            <a:ext cx="51625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2090738" y="7938"/>
            <a:ext cx="4987925" cy="652462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090738" y="1727200"/>
            <a:ext cx="4987925" cy="503238"/>
          </a:xfrm>
          <a:prstGeom prst="roundRect">
            <a:avLst/>
          </a:prstGeom>
          <a:solidFill>
            <a:srgbClr val="00B0F0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090738" y="3403600"/>
            <a:ext cx="4987925" cy="503238"/>
          </a:xfrm>
          <a:prstGeom prst="roundRect">
            <a:avLst/>
          </a:prstGeom>
          <a:solidFill>
            <a:srgbClr val="00B0F0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7942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092325" y="668338"/>
            <a:ext cx="4987925" cy="947737"/>
          </a:xfrm>
          <a:prstGeom prst="roundRect">
            <a:avLst/>
          </a:prstGeom>
          <a:solidFill>
            <a:srgbClr val="FFC000">
              <a:alpha val="1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18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981200" y="701675"/>
            <a:ext cx="4987925" cy="501650"/>
          </a:xfrm>
          <a:prstGeom prst="roundRect">
            <a:avLst/>
          </a:prstGeom>
          <a:solidFill>
            <a:srgbClr val="00B0F0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896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066800"/>
            <a:ext cx="5153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2090738" y="1625600"/>
            <a:ext cx="4987925" cy="503238"/>
          </a:xfrm>
          <a:prstGeom prst="roundRect">
            <a:avLst/>
          </a:prstGeom>
          <a:solidFill>
            <a:srgbClr val="00B0F0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9988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00038"/>
            <a:ext cx="51149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2090738" y="455613"/>
            <a:ext cx="4987925" cy="503237"/>
          </a:xfrm>
          <a:prstGeom prst="roundRect">
            <a:avLst/>
          </a:prstGeom>
          <a:solidFill>
            <a:srgbClr val="00B0F0">
              <a:alpha val="1019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71012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33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8"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12775"/>
            <a:ext cx="8229600" cy="3328988"/>
          </a:xfrm>
        </p:spPr>
        <p:txBody>
          <a:bodyPr/>
          <a:lstStyle/>
          <a:p>
            <a:pPr eaLnBrk="1" hangingPunct="1">
              <a:defRPr/>
            </a:pPr>
            <a:r>
              <a:rPr lang="it-IT" sz="3911" smtClean="0"/>
              <a:t>Grazie 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979613" y="677863"/>
            <a:ext cx="4608512" cy="11858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defRPr/>
            </a:pPr>
            <a:r>
              <a:rPr lang="it-IT" sz="1778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Molto più importante di quello che sappiamo o non sappiamo</a:t>
            </a:r>
          </a:p>
          <a:p>
            <a:pPr defTabSz="914400" eaLnBrk="1" hangingPunct="1">
              <a:defRPr/>
            </a:pPr>
            <a:r>
              <a:rPr lang="it-IT" sz="1778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è quello che non vogliamo sapere.</a:t>
            </a:r>
          </a:p>
          <a:p>
            <a:pPr algn="r" defTabSz="914400" eaLnBrk="1" hangingPunct="1">
              <a:defRPr/>
            </a:pPr>
            <a:r>
              <a:rPr lang="it-IT" sz="1778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Eric </a:t>
            </a:r>
            <a:r>
              <a:rPr lang="it-IT" sz="1778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Hoffer</a:t>
            </a:r>
            <a:endParaRPr lang="it-IT" sz="1778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89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50938"/>
            <a:ext cx="8072438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288" y="111125"/>
            <a:ext cx="8362950" cy="79692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>
            <a:lvl1pPr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it-IT" alt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OSAS e incidenti automobilistici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3238" y="3454400"/>
            <a:ext cx="8382000" cy="279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it-IT" sz="2000" dirty="0" smtClean="0">
                <a:solidFill>
                  <a:prstClr val="black"/>
                </a:solidFill>
              </a:rPr>
              <a:t>Articolo 2</a:t>
            </a:r>
          </a:p>
          <a:p>
            <a:pPr marL="449263" indent="-449263" algn="just" fontAlgn="auto">
              <a:spcAft>
                <a:spcPts val="0"/>
              </a:spcAft>
              <a:buFontTx/>
              <a:buNone/>
              <a:defRPr/>
            </a:pPr>
            <a:r>
              <a:rPr lang="it-IT" sz="2000" dirty="0" smtClean="0">
                <a:solidFill>
                  <a:prstClr val="black"/>
                </a:solidFill>
              </a:rPr>
              <a:t>   1. Gli Stati membri adottano e pubblicano, entro il 31 dicembre 2015, le disposizioni legislative, regolamentari e amministrative necessarie per conformarsi alla presente direttiva. Essi comunicano immediatamente alla Commissione il testo di tali disposizioni e le  applicano a decorrere dal </a:t>
            </a:r>
            <a:r>
              <a:rPr lang="it-IT" sz="2000" dirty="0" smtClean="0">
                <a:solidFill>
                  <a:srgbClr val="C00000"/>
                </a:solidFill>
              </a:rPr>
              <a:t>31 dicembre 2015.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0" y="27305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Direttiva 2014/85/UE del 1 luglio 2014</a:t>
            </a:r>
            <a:endParaRPr lang="it-IT" altLang="it-IT" sz="3600" b="1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610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Article 1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Annexes II and III to Directive 2006/126/EC are amended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   in accordance with the Annex to this Directive.</a:t>
            </a:r>
          </a:p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533400" y="2689225"/>
            <a:ext cx="784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cs typeface="Arial" panose="020B0604020202020204" pitchFamily="34" charset="0"/>
              </a:rPr>
              <a:t>In </a:t>
            </a:r>
            <a:r>
              <a:rPr lang="it-IT" altLang="it-IT" sz="2400" b="1">
                <a:solidFill>
                  <a:srgbClr val="C00000"/>
                </a:solidFill>
                <a:cs typeface="Arial" panose="020B0604020202020204" pitchFamily="34" charset="0"/>
              </a:rPr>
              <a:t>Annex III </a:t>
            </a:r>
            <a:r>
              <a:rPr lang="it-IT" altLang="it-IT" sz="2400" b="1">
                <a:solidFill>
                  <a:srgbClr val="000000"/>
                </a:solidFill>
                <a:cs typeface="Arial" panose="020B0604020202020204" pitchFamily="34" charset="0"/>
              </a:rPr>
              <a:t>to Directive 2006/126/EC,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cs typeface="Arial" panose="020B0604020202020204" pitchFamily="34" charset="0"/>
              </a:rPr>
              <a:t>section 11 «NEUROLOGICAL DISEASES»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cs typeface="Arial" panose="020B0604020202020204" pitchFamily="34" charset="0"/>
              </a:rPr>
              <a:t>is replaced by the following: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  <a:cs typeface="Arial" panose="020B0604020202020204" pitchFamily="34" charset="0"/>
              </a:rPr>
              <a:t>NEUROLOGICAL DISEASES AND OBSTRUCTIVE SLEEP APNOEA SYNDROME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4"/>
          <p:cNvSpPr txBox="1">
            <a:spLocks noChangeArrowheads="1"/>
          </p:cNvSpPr>
          <p:nvPr/>
        </p:nvSpPr>
        <p:spPr bwMode="auto">
          <a:xfrm>
            <a:off x="85725" y="2706688"/>
            <a:ext cx="8915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8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8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000000"/>
                </a:solidFill>
                <a:cs typeface="Arial" panose="020B0604020202020204" pitchFamily="34" charset="0"/>
              </a:rPr>
              <a:t>11.2. In the following paragraphs,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000000"/>
                </a:solidFill>
                <a:cs typeface="Arial" panose="020B0604020202020204" pitchFamily="34" charset="0"/>
              </a:rPr>
              <a:t>	a moderate OSAS corresponds to a AHI  15-29,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000000"/>
                </a:solidFill>
                <a:cs typeface="Arial" panose="020B0604020202020204" pitchFamily="34" charset="0"/>
              </a:rPr>
              <a:t>	a severe OSAS corresponds to an AHI  ≥ 30,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000000"/>
                </a:solidFill>
                <a:cs typeface="Arial" panose="020B0604020202020204" pitchFamily="34" charset="0"/>
              </a:rPr>
              <a:t>	both associated with excessive daytime sleepiness.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endParaRPr lang="it-IT" altLang="it-IT" sz="22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000000"/>
                </a:solidFill>
                <a:cs typeface="Arial" panose="020B0604020202020204" pitchFamily="34" charset="0"/>
              </a:rPr>
              <a:t>11.2. </a:t>
            </a: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Nei paragrafi seguenti,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	una OSAS moderata corrisponde ad un AHI  tra 15-29,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	mentre una OSAS grave corrisponde ad un AHI ≥ 30,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	entrambe </a:t>
            </a:r>
            <a:r>
              <a:rPr lang="it-IT" altLang="it-IT" sz="2000">
                <a:solidFill>
                  <a:srgbClr val="FF0000"/>
                </a:solidFill>
                <a:cs typeface="Arial" panose="020B0604020202020204" pitchFamily="34" charset="0"/>
              </a:rPr>
              <a:t>associate a un'eccessiva sonnolenza diurna</a:t>
            </a:r>
            <a:r>
              <a:rPr lang="it-IT" altLang="it-IT" sz="200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it-IT" altLang="it-IT" sz="20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1315" name="Text Box 8"/>
          <p:cNvSpPr txBox="1">
            <a:spLocks noChangeArrowheads="1"/>
          </p:cNvSpPr>
          <p:nvPr/>
        </p:nvSpPr>
        <p:spPr bwMode="auto">
          <a:xfrm>
            <a:off x="601663" y="1905000"/>
            <a:ext cx="739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OBSTRUCTIVE SLEEP APNOEA SYNDROME</a:t>
            </a:r>
          </a:p>
        </p:txBody>
      </p:sp>
      <p:pic>
        <p:nvPicPr>
          <p:cNvPr id="141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asellaDiTesto 1"/>
          <p:cNvSpPr txBox="1">
            <a:spLocks noChangeArrowheads="1"/>
          </p:cNvSpPr>
          <p:nvPr/>
        </p:nvSpPr>
        <p:spPr bwMode="auto">
          <a:xfrm>
            <a:off x="346075" y="228600"/>
            <a:ext cx="8645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Tavolo Tecnico Ministeriale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per il recepimento della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Direttiva 2014/85/UE</a:t>
            </a: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142340" name="Picture 2" descr="Risultati immagini per tavolo tec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582863"/>
            <a:ext cx="56657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838"/>
            <a:ext cx="6953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7"/>
          <a:stretch>
            <a:fillRect/>
          </a:stretch>
        </p:blipFill>
        <p:spPr bwMode="auto">
          <a:xfrm>
            <a:off x="923925" y="4022725"/>
            <a:ext cx="7124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 flipH="1">
            <a:off x="8964613" y="6669088"/>
            <a:ext cx="179387" cy="188912"/>
          </a:xfrm>
          <a:prstGeom prst="rtTriangle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Tema di Office">
  <a:themeElements>
    <a:clrScheme name="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i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6_Struttura predefinita">
  <a:themeElements>
    <a:clrScheme name="15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5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9_Struttura predefinita">
  <a:themeElements>
    <a:clrScheme name="59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9_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57B49">
                <a:gamma/>
                <a:shade val="46275"/>
                <a:invGamma/>
              </a:srgbClr>
            </a:gs>
            <a:gs pos="50000">
              <a:srgbClr val="F57B49"/>
            </a:gs>
            <a:gs pos="100000">
              <a:srgbClr val="F57B49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57B49">
                <a:gamma/>
                <a:shade val="46275"/>
                <a:invGamma/>
              </a:srgbClr>
            </a:gs>
            <a:gs pos="50000">
              <a:srgbClr val="F57B49"/>
            </a:gs>
            <a:gs pos="100000">
              <a:srgbClr val="F57B49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9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Struttura predefinita">
  <a:themeElements>
    <a:clrScheme name="">
      <a:dk1>
        <a:srgbClr val="000000"/>
      </a:dk1>
      <a:lt1>
        <a:srgbClr val="ECEA4A"/>
      </a:lt1>
      <a:dk2>
        <a:srgbClr val="063DE8"/>
      </a:dk2>
      <a:lt2>
        <a:srgbClr val="71F4E4"/>
      </a:lt2>
      <a:accent1>
        <a:srgbClr val="F76B7E"/>
      </a:accent1>
      <a:accent2>
        <a:srgbClr val="FFA971"/>
      </a:accent2>
      <a:accent3>
        <a:srgbClr val="AAAFF2"/>
      </a:accent3>
      <a:accent4>
        <a:srgbClr val="C9C83E"/>
      </a:accent4>
      <a:accent5>
        <a:srgbClr val="FABAC0"/>
      </a:accent5>
      <a:accent6>
        <a:srgbClr val="E79966"/>
      </a:accent6>
      <a:hlink>
        <a:srgbClr val="A4FF83"/>
      </a:hlink>
      <a:folHlink>
        <a:srgbClr val="FFFFFF"/>
      </a:folHlink>
    </a:clrScheme>
    <a:fontScheme name="3_Struttura predefinita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accent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Monotype Sorts"/>
          <a:buNone/>
          <a:tabLst/>
          <a:defRPr kumimoji="0" lang="it-IT" altLang="it-IT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sym typeface="Symbol" panose="05050102010706020507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508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accent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Monotype Sorts"/>
          <a:buNone/>
          <a:tabLst/>
          <a:defRPr kumimoji="0" lang="it-IT" altLang="it-IT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anose="02020603050405020304" pitchFamily="18" charset="0"/>
            <a:sym typeface="Symbol" panose="05050102010706020507" pitchFamily="18" charset="2"/>
          </a:defRPr>
        </a:defPPr>
      </a:lstStyle>
    </a:lnDef>
  </a:objectDefaults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Struttura predefinita">
  <a:themeElements>
    <a:clrScheme name="15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5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Struttura predefinita">
  <a:themeElements>
    <a:clrScheme name="10_Struttura predefinita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0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0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ruttura predefinita 13">
        <a:dk1>
          <a:srgbClr val="000099"/>
        </a:dk1>
        <a:lt1>
          <a:srgbClr val="FFFFFF"/>
        </a:lt1>
        <a:dk2>
          <a:srgbClr val="000000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AA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a di Office">
  <a:themeElements>
    <a:clrScheme name="2_Tema di Office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2_Tema di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ma di Office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_Struttura predefinita">
  <a:themeElements>
    <a:clrScheme name="15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5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7_Struttura predefinita">
  <a:themeElements>
    <a:clrScheme name="15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5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2869</TotalTime>
  <Words>517</Words>
  <Application>Microsoft Office PowerPoint</Application>
  <PresentationFormat>Presentazione su schermo (4:3)</PresentationFormat>
  <Paragraphs>88</Paragraphs>
  <Slides>34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13</vt:i4>
      </vt:variant>
      <vt:variant>
        <vt:lpstr>Titoli diapositive</vt:lpstr>
      </vt:variant>
      <vt:variant>
        <vt:i4>34</vt:i4>
      </vt:variant>
    </vt:vector>
  </HeadingPairs>
  <TitlesOfParts>
    <vt:vector size="54" baseType="lpstr">
      <vt:lpstr>ＭＳ Ｐゴシック</vt:lpstr>
      <vt:lpstr>ＭＳ Ｐゴシック</vt:lpstr>
      <vt:lpstr>Arial</vt:lpstr>
      <vt:lpstr>Arial Black</vt:lpstr>
      <vt:lpstr>Calibri</vt:lpstr>
      <vt:lpstr>Symbol</vt:lpstr>
      <vt:lpstr>Times New Roman</vt:lpstr>
      <vt:lpstr>Struttura predefinita</vt:lpstr>
      <vt:lpstr>15_Struttura predefinita</vt:lpstr>
      <vt:lpstr>10_Struttura predefinita</vt:lpstr>
      <vt:lpstr>Tema di Office</vt:lpstr>
      <vt:lpstr>2_Office Theme</vt:lpstr>
      <vt:lpstr>4_Tema di Office</vt:lpstr>
      <vt:lpstr>20_Struttura predefinita</vt:lpstr>
      <vt:lpstr>5_Tema di Office</vt:lpstr>
      <vt:lpstr>27_Struttura predefinita</vt:lpstr>
      <vt:lpstr>6_Tema di Office</vt:lpstr>
      <vt:lpstr>26_Struttura predefinita</vt:lpstr>
      <vt:lpstr>59_Struttura predefinita</vt:lpstr>
      <vt:lpstr>5_Struttura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</vt:lpstr>
    </vt:vector>
  </TitlesOfParts>
  <Company>personale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priincipi di trattamento</dc:title>
  <dc:creator>vincenzo patruno</dc:creator>
  <cp:lastModifiedBy>Windows User</cp:lastModifiedBy>
  <cp:revision>378</cp:revision>
  <cp:lastPrinted>2016-04-06T12:55:38Z</cp:lastPrinted>
  <dcterms:created xsi:type="dcterms:W3CDTF">2011-04-04T13:33:13Z</dcterms:created>
  <dcterms:modified xsi:type="dcterms:W3CDTF">2017-04-04T06:39:22Z</dcterms:modified>
</cp:coreProperties>
</file>