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2" r:id="rId1"/>
  </p:sldMasterIdLst>
  <p:notesMasterIdLst>
    <p:notesMasterId r:id="rId32"/>
  </p:notesMasterIdLst>
  <p:sldIdLst>
    <p:sldId id="256" r:id="rId2"/>
    <p:sldId id="383" r:id="rId3"/>
    <p:sldId id="363" r:id="rId4"/>
    <p:sldId id="469" r:id="rId5"/>
    <p:sldId id="472" r:id="rId6"/>
    <p:sldId id="471" r:id="rId7"/>
    <p:sldId id="442" r:id="rId8"/>
    <p:sldId id="444" r:id="rId9"/>
    <p:sldId id="488" r:id="rId10"/>
    <p:sldId id="484" r:id="rId11"/>
    <p:sldId id="487" r:id="rId12"/>
    <p:sldId id="474" r:id="rId13"/>
    <p:sldId id="371" r:id="rId14"/>
    <p:sldId id="372" r:id="rId15"/>
    <p:sldId id="373" r:id="rId16"/>
    <p:sldId id="375" r:id="rId17"/>
    <p:sldId id="377" r:id="rId18"/>
    <p:sldId id="413" r:id="rId19"/>
    <p:sldId id="401" r:id="rId20"/>
    <p:sldId id="402" r:id="rId21"/>
    <p:sldId id="400" r:id="rId22"/>
    <p:sldId id="391" r:id="rId23"/>
    <p:sldId id="396" r:id="rId24"/>
    <p:sldId id="491" r:id="rId25"/>
    <p:sldId id="381" r:id="rId26"/>
    <p:sldId id="407" r:id="rId27"/>
    <p:sldId id="490" r:id="rId28"/>
    <p:sldId id="492" r:id="rId29"/>
    <p:sldId id="399" r:id="rId30"/>
    <p:sldId id="414" r:id="rId3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0033"/>
    <a:srgbClr val="660066"/>
    <a:srgbClr val="CCFFFF"/>
    <a:srgbClr val="CCECFF"/>
    <a:srgbClr val="990000"/>
    <a:srgbClr val="6600CC"/>
    <a:srgbClr val="990033"/>
    <a:srgbClr val="800000"/>
    <a:srgbClr val="A50021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68" d="100"/>
          <a:sy n="68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0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1F6F0-4896-4E6F-A8D9-0E7F90EDAD63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it-IT"/>
        </a:p>
      </dgm:t>
    </dgm:pt>
    <dgm:pt modelId="{2770ED94-2012-4B38-B7FB-E3CAD6C4A336}">
      <dgm:prSet phldrT="[Testo]" custT="1"/>
      <dgm:spPr/>
      <dgm:t>
        <a:bodyPr/>
        <a:lstStyle/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Pensieri Disfunzionali</a:t>
          </a: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Idee che riguardano la patologia</a:t>
          </a:r>
          <a:endParaRPr lang="it-IT" sz="1200" b="1" dirty="0">
            <a:latin typeface="Times New Roman" pitchFamily="18" charset="0"/>
            <a:cs typeface="Times New Roman" pitchFamily="18" charset="0"/>
          </a:endParaRPr>
        </a:p>
      </dgm:t>
    </dgm:pt>
    <dgm:pt modelId="{E43F322A-808C-427C-8EF0-CABF982451E1}" type="parTrans" cxnId="{3AA9716B-570D-427A-B03B-B517199AA971}">
      <dgm:prSet/>
      <dgm:spPr/>
      <dgm:t>
        <a:bodyPr/>
        <a:lstStyle/>
        <a:p>
          <a:endParaRPr lang="it-IT"/>
        </a:p>
      </dgm:t>
    </dgm:pt>
    <dgm:pt modelId="{89AACD8D-DE25-4B07-9574-D9B8E67D4A22}" type="sibTrans" cxnId="{3AA9716B-570D-427A-B03B-B517199AA971}">
      <dgm:prSet/>
      <dgm:spPr>
        <a:ln w="28575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170C2997-9FC9-4276-AE1D-6D9BD0D3441B}">
      <dgm:prSet phldrT="[Testo]" custT="1"/>
      <dgm:spPr/>
      <dgm:t>
        <a:bodyPr/>
        <a:lstStyle/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Abitudini </a:t>
          </a:r>
          <a:r>
            <a:rPr lang="it-IT" sz="1200" b="1" dirty="0" err="1" smtClean="0">
              <a:latin typeface="Times New Roman" pitchFamily="18" charset="0"/>
              <a:cs typeface="Times New Roman" pitchFamily="18" charset="0"/>
            </a:rPr>
            <a:t>maladattative</a:t>
          </a:r>
          <a:endParaRPr lang="it-IT" sz="12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Comportamenti messi in atto in base ai pensieri disfunzionali</a:t>
          </a:r>
          <a:endParaRPr lang="it-IT" sz="1200" b="1" dirty="0">
            <a:latin typeface="Times New Roman" pitchFamily="18" charset="0"/>
            <a:cs typeface="Times New Roman" pitchFamily="18" charset="0"/>
          </a:endParaRPr>
        </a:p>
      </dgm:t>
    </dgm:pt>
    <dgm:pt modelId="{1A073EEE-8C67-45DE-8989-C01645F81F83}" type="parTrans" cxnId="{5A89E895-EBAC-4EBE-BB8D-E776D7C5C68D}">
      <dgm:prSet/>
      <dgm:spPr/>
      <dgm:t>
        <a:bodyPr/>
        <a:lstStyle/>
        <a:p>
          <a:endParaRPr lang="it-IT"/>
        </a:p>
      </dgm:t>
    </dgm:pt>
    <dgm:pt modelId="{4C20EF6A-499A-446B-8B48-5248BA60B113}" type="sibTrans" cxnId="{5A89E895-EBAC-4EBE-BB8D-E776D7C5C68D}">
      <dgm:prSet/>
      <dgm:spPr>
        <a:ln w="28575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72613DBC-D55E-48DF-9200-110236A79948}">
      <dgm:prSet phldrT="[Testo]" custT="1"/>
      <dgm:spPr/>
      <dgm:t>
        <a:bodyPr/>
        <a:lstStyle/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Conseguenze</a:t>
          </a: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Umore</a:t>
          </a: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Disagio sociale</a:t>
          </a:r>
          <a:endParaRPr lang="it-IT" sz="1200" b="1" dirty="0">
            <a:latin typeface="Times New Roman" pitchFamily="18" charset="0"/>
            <a:cs typeface="Times New Roman" pitchFamily="18" charset="0"/>
          </a:endParaRPr>
        </a:p>
      </dgm:t>
    </dgm:pt>
    <dgm:pt modelId="{F01FE0EA-98D3-4931-893C-375826D1DB0C}" type="parTrans" cxnId="{31219209-5224-4FBF-BB35-B0A42E098729}">
      <dgm:prSet/>
      <dgm:spPr/>
      <dgm:t>
        <a:bodyPr/>
        <a:lstStyle/>
        <a:p>
          <a:endParaRPr lang="it-IT"/>
        </a:p>
      </dgm:t>
    </dgm:pt>
    <dgm:pt modelId="{8C4E9ED6-EF94-4A87-8045-58E94A1297BB}" type="sibTrans" cxnId="{31219209-5224-4FBF-BB35-B0A42E098729}">
      <dgm:prSet/>
      <dgm:spPr>
        <a:ln w="28575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714FE125-F1BA-4235-81B5-0A3780379A4C}">
      <dgm:prSet phldrT="[Testo]" custT="1"/>
      <dgm:spPr/>
      <dgm:t>
        <a:bodyPr/>
        <a:lstStyle/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Vigilanza</a:t>
          </a: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Emotiva</a:t>
          </a: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Cognitiva </a:t>
          </a:r>
        </a:p>
        <a:p>
          <a:r>
            <a:rPr lang="it-IT" sz="1200" b="1" dirty="0" smtClean="0">
              <a:latin typeface="Times New Roman" pitchFamily="18" charset="0"/>
              <a:cs typeface="Times New Roman" pitchFamily="18" charset="0"/>
            </a:rPr>
            <a:t>Fisiologica</a:t>
          </a:r>
          <a:r>
            <a:rPr lang="it-IT" sz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it-IT" sz="1200" dirty="0">
            <a:latin typeface="Times New Roman" pitchFamily="18" charset="0"/>
            <a:cs typeface="Times New Roman" pitchFamily="18" charset="0"/>
          </a:endParaRPr>
        </a:p>
      </dgm:t>
    </dgm:pt>
    <dgm:pt modelId="{224F6B41-CCA0-409D-91A0-A74248F7C871}" type="parTrans" cxnId="{C1BC3E92-EC7B-4E5F-A967-AFB5905950F6}">
      <dgm:prSet/>
      <dgm:spPr/>
      <dgm:t>
        <a:bodyPr/>
        <a:lstStyle/>
        <a:p>
          <a:endParaRPr lang="it-IT"/>
        </a:p>
      </dgm:t>
    </dgm:pt>
    <dgm:pt modelId="{02FA01F3-886C-426E-92C8-097B7A3F73F4}" type="sibTrans" cxnId="{C1BC3E92-EC7B-4E5F-A967-AFB5905950F6}">
      <dgm:prSet/>
      <dgm:spPr>
        <a:ln w="28575">
          <a:solidFill>
            <a:srgbClr val="FFC000"/>
          </a:solidFill>
        </a:ln>
      </dgm:spPr>
      <dgm:t>
        <a:bodyPr/>
        <a:lstStyle/>
        <a:p>
          <a:endParaRPr lang="it-IT"/>
        </a:p>
      </dgm:t>
    </dgm:pt>
    <dgm:pt modelId="{80776066-7976-4C62-98DF-55C95FCCBB50}" type="pres">
      <dgm:prSet presAssocID="{7111F6F0-4896-4E6F-A8D9-0E7F90EDAD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6014DF9-D46A-41F6-9F8A-407A2F90FD39}" type="pres">
      <dgm:prSet presAssocID="{2770ED94-2012-4B38-B7FB-E3CAD6C4A336}" presName="node" presStyleLbl="node1" presStyleIdx="0" presStyleCnt="4" custScaleX="1433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3A6187-0084-4C32-8E39-B6494D066A53}" type="pres">
      <dgm:prSet presAssocID="{2770ED94-2012-4B38-B7FB-E3CAD6C4A336}" presName="spNode" presStyleCnt="0"/>
      <dgm:spPr/>
    </dgm:pt>
    <dgm:pt modelId="{16620A3B-2A2C-4239-86AE-49754B6A5E2C}" type="pres">
      <dgm:prSet presAssocID="{89AACD8D-DE25-4B07-9574-D9B8E67D4A22}" presName="sibTrans" presStyleLbl="sibTrans1D1" presStyleIdx="0" presStyleCnt="4"/>
      <dgm:spPr/>
      <dgm:t>
        <a:bodyPr/>
        <a:lstStyle/>
        <a:p>
          <a:endParaRPr lang="it-IT"/>
        </a:p>
      </dgm:t>
    </dgm:pt>
    <dgm:pt modelId="{0F06BDEA-AF7C-4DFD-AAFB-FCC9F60C8CDB}" type="pres">
      <dgm:prSet presAssocID="{170C2997-9FC9-4276-AE1D-6D9BD0D3441B}" presName="node" presStyleLbl="node1" presStyleIdx="1" presStyleCnt="4" custScaleX="15856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BF209E-4A66-497C-AC13-5CA962ABAF55}" type="pres">
      <dgm:prSet presAssocID="{170C2997-9FC9-4276-AE1D-6D9BD0D3441B}" presName="spNode" presStyleCnt="0"/>
      <dgm:spPr/>
    </dgm:pt>
    <dgm:pt modelId="{E28B17ED-C9E1-4387-A782-BB3E65DC7437}" type="pres">
      <dgm:prSet presAssocID="{4C20EF6A-499A-446B-8B48-5248BA60B113}" presName="sibTrans" presStyleLbl="sibTrans1D1" presStyleIdx="1" presStyleCnt="4"/>
      <dgm:spPr/>
      <dgm:t>
        <a:bodyPr/>
        <a:lstStyle/>
        <a:p>
          <a:endParaRPr lang="it-IT"/>
        </a:p>
      </dgm:t>
    </dgm:pt>
    <dgm:pt modelId="{FD5A5C98-3881-47AA-B4E8-957D4E877C5E}" type="pres">
      <dgm:prSet presAssocID="{72613DBC-D55E-48DF-9200-110236A79948}" presName="node" presStyleLbl="node1" presStyleIdx="2" presStyleCnt="4" custScaleX="1339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625E6B-976B-4265-B144-DFB5C4EFB9B0}" type="pres">
      <dgm:prSet presAssocID="{72613DBC-D55E-48DF-9200-110236A79948}" presName="spNode" presStyleCnt="0"/>
      <dgm:spPr/>
    </dgm:pt>
    <dgm:pt modelId="{73FD76A4-DB4F-4A7A-9C0B-18D0A8274696}" type="pres">
      <dgm:prSet presAssocID="{8C4E9ED6-EF94-4A87-8045-58E94A1297BB}" presName="sibTrans" presStyleLbl="sibTrans1D1" presStyleIdx="2" presStyleCnt="4"/>
      <dgm:spPr/>
      <dgm:t>
        <a:bodyPr/>
        <a:lstStyle/>
        <a:p>
          <a:endParaRPr lang="it-IT"/>
        </a:p>
      </dgm:t>
    </dgm:pt>
    <dgm:pt modelId="{0D9C0284-7174-40F0-9D9A-61EB555A5108}" type="pres">
      <dgm:prSet presAssocID="{714FE125-F1BA-4235-81B5-0A3780379A4C}" presName="node" presStyleLbl="node1" presStyleIdx="3" presStyleCnt="4" custScaleX="13965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E8E08F3-35FD-4150-8A19-7E780BFAFBA2}" type="pres">
      <dgm:prSet presAssocID="{714FE125-F1BA-4235-81B5-0A3780379A4C}" presName="spNode" presStyleCnt="0"/>
      <dgm:spPr/>
    </dgm:pt>
    <dgm:pt modelId="{818CA812-33E0-42EA-B8B5-FD6D21643938}" type="pres">
      <dgm:prSet presAssocID="{02FA01F3-886C-426E-92C8-097B7A3F73F4}" presName="sibTrans" presStyleLbl="sibTrans1D1" presStyleIdx="3" presStyleCnt="4"/>
      <dgm:spPr/>
      <dgm:t>
        <a:bodyPr/>
        <a:lstStyle/>
        <a:p>
          <a:endParaRPr lang="it-IT"/>
        </a:p>
      </dgm:t>
    </dgm:pt>
  </dgm:ptLst>
  <dgm:cxnLst>
    <dgm:cxn modelId="{5A89E895-EBAC-4EBE-BB8D-E776D7C5C68D}" srcId="{7111F6F0-4896-4E6F-A8D9-0E7F90EDAD63}" destId="{170C2997-9FC9-4276-AE1D-6D9BD0D3441B}" srcOrd="1" destOrd="0" parTransId="{1A073EEE-8C67-45DE-8989-C01645F81F83}" sibTransId="{4C20EF6A-499A-446B-8B48-5248BA60B113}"/>
    <dgm:cxn modelId="{B314001E-D87E-47A9-98F2-FC883157654C}" type="presOf" srcId="{72613DBC-D55E-48DF-9200-110236A79948}" destId="{FD5A5C98-3881-47AA-B4E8-957D4E877C5E}" srcOrd="0" destOrd="0" presId="urn:microsoft.com/office/officeart/2005/8/layout/cycle5"/>
    <dgm:cxn modelId="{D674ADA4-42D2-47CF-927D-360F9E10A272}" type="presOf" srcId="{4C20EF6A-499A-446B-8B48-5248BA60B113}" destId="{E28B17ED-C9E1-4387-A782-BB3E65DC7437}" srcOrd="0" destOrd="0" presId="urn:microsoft.com/office/officeart/2005/8/layout/cycle5"/>
    <dgm:cxn modelId="{E7CF8D85-C9A7-4D9C-BA2D-E29B5E68F25F}" type="presOf" srcId="{8C4E9ED6-EF94-4A87-8045-58E94A1297BB}" destId="{73FD76A4-DB4F-4A7A-9C0B-18D0A8274696}" srcOrd="0" destOrd="0" presId="urn:microsoft.com/office/officeart/2005/8/layout/cycle5"/>
    <dgm:cxn modelId="{6B83031B-588F-4020-9754-85A7F57F4F46}" type="presOf" srcId="{7111F6F0-4896-4E6F-A8D9-0E7F90EDAD63}" destId="{80776066-7976-4C62-98DF-55C95FCCBB50}" srcOrd="0" destOrd="0" presId="urn:microsoft.com/office/officeart/2005/8/layout/cycle5"/>
    <dgm:cxn modelId="{E5912F85-4C2C-42AD-9A80-B4F50B4E1F09}" type="presOf" srcId="{89AACD8D-DE25-4B07-9574-D9B8E67D4A22}" destId="{16620A3B-2A2C-4239-86AE-49754B6A5E2C}" srcOrd="0" destOrd="0" presId="urn:microsoft.com/office/officeart/2005/8/layout/cycle5"/>
    <dgm:cxn modelId="{E458467A-7382-4799-9DC8-68C2638136C5}" type="presOf" srcId="{2770ED94-2012-4B38-B7FB-E3CAD6C4A336}" destId="{36014DF9-D46A-41F6-9F8A-407A2F90FD39}" srcOrd="0" destOrd="0" presId="urn:microsoft.com/office/officeart/2005/8/layout/cycle5"/>
    <dgm:cxn modelId="{C1BC3E92-EC7B-4E5F-A967-AFB5905950F6}" srcId="{7111F6F0-4896-4E6F-A8D9-0E7F90EDAD63}" destId="{714FE125-F1BA-4235-81B5-0A3780379A4C}" srcOrd="3" destOrd="0" parTransId="{224F6B41-CCA0-409D-91A0-A74248F7C871}" sibTransId="{02FA01F3-886C-426E-92C8-097B7A3F73F4}"/>
    <dgm:cxn modelId="{3AA9716B-570D-427A-B03B-B517199AA971}" srcId="{7111F6F0-4896-4E6F-A8D9-0E7F90EDAD63}" destId="{2770ED94-2012-4B38-B7FB-E3CAD6C4A336}" srcOrd="0" destOrd="0" parTransId="{E43F322A-808C-427C-8EF0-CABF982451E1}" sibTransId="{89AACD8D-DE25-4B07-9574-D9B8E67D4A22}"/>
    <dgm:cxn modelId="{DC7E7B75-4059-4AD8-853E-39D115289631}" type="presOf" srcId="{170C2997-9FC9-4276-AE1D-6D9BD0D3441B}" destId="{0F06BDEA-AF7C-4DFD-AAFB-FCC9F60C8CDB}" srcOrd="0" destOrd="0" presId="urn:microsoft.com/office/officeart/2005/8/layout/cycle5"/>
    <dgm:cxn modelId="{31219209-5224-4FBF-BB35-B0A42E098729}" srcId="{7111F6F0-4896-4E6F-A8D9-0E7F90EDAD63}" destId="{72613DBC-D55E-48DF-9200-110236A79948}" srcOrd="2" destOrd="0" parTransId="{F01FE0EA-98D3-4931-893C-375826D1DB0C}" sibTransId="{8C4E9ED6-EF94-4A87-8045-58E94A1297BB}"/>
    <dgm:cxn modelId="{6CAE1913-87EE-43C2-AD62-006A2E339C1C}" type="presOf" srcId="{714FE125-F1BA-4235-81B5-0A3780379A4C}" destId="{0D9C0284-7174-40F0-9D9A-61EB555A5108}" srcOrd="0" destOrd="0" presId="urn:microsoft.com/office/officeart/2005/8/layout/cycle5"/>
    <dgm:cxn modelId="{B48168C6-9F5E-42F1-981B-5EF66DF954BB}" type="presOf" srcId="{02FA01F3-886C-426E-92C8-097B7A3F73F4}" destId="{818CA812-33E0-42EA-B8B5-FD6D21643938}" srcOrd="0" destOrd="0" presId="urn:microsoft.com/office/officeart/2005/8/layout/cycle5"/>
    <dgm:cxn modelId="{6E42A6A4-ECE7-4708-B886-B529C40B59CB}" type="presParOf" srcId="{80776066-7976-4C62-98DF-55C95FCCBB50}" destId="{36014DF9-D46A-41F6-9F8A-407A2F90FD39}" srcOrd="0" destOrd="0" presId="urn:microsoft.com/office/officeart/2005/8/layout/cycle5"/>
    <dgm:cxn modelId="{ABCF98EB-F54A-4D36-9FA9-81F5DC76BE11}" type="presParOf" srcId="{80776066-7976-4C62-98DF-55C95FCCBB50}" destId="{423A6187-0084-4C32-8E39-B6494D066A53}" srcOrd="1" destOrd="0" presId="urn:microsoft.com/office/officeart/2005/8/layout/cycle5"/>
    <dgm:cxn modelId="{AC2E496F-556F-4E87-A39A-857946108FEC}" type="presParOf" srcId="{80776066-7976-4C62-98DF-55C95FCCBB50}" destId="{16620A3B-2A2C-4239-86AE-49754B6A5E2C}" srcOrd="2" destOrd="0" presId="urn:microsoft.com/office/officeart/2005/8/layout/cycle5"/>
    <dgm:cxn modelId="{ACC52CF3-A298-4869-8DBA-A77291AC4CEB}" type="presParOf" srcId="{80776066-7976-4C62-98DF-55C95FCCBB50}" destId="{0F06BDEA-AF7C-4DFD-AAFB-FCC9F60C8CDB}" srcOrd="3" destOrd="0" presId="urn:microsoft.com/office/officeart/2005/8/layout/cycle5"/>
    <dgm:cxn modelId="{3DAD8AF0-EC42-4EFB-8C54-4B0BE3D89CA1}" type="presParOf" srcId="{80776066-7976-4C62-98DF-55C95FCCBB50}" destId="{3ABF209E-4A66-497C-AC13-5CA962ABAF55}" srcOrd="4" destOrd="0" presId="urn:microsoft.com/office/officeart/2005/8/layout/cycle5"/>
    <dgm:cxn modelId="{BBA3DA34-123C-48C2-B36D-6A42968573A8}" type="presParOf" srcId="{80776066-7976-4C62-98DF-55C95FCCBB50}" destId="{E28B17ED-C9E1-4387-A782-BB3E65DC7437}" srcOrd="5" destOrd="0" presId="urn:microsoft.com/office/officeart/2005/8/layout/cycle5"/>
    <dgm:cxn modelId="{9E1B4BEE-1F6B-4B65-A001-1B1FAC184F66}" type="presParOf" srcId="{80776066-7976-4C62-98DF-55C95FCCBB50}" destId="{FD5A5C98-3881-47AA-B4E8-957D4E877C5E}" srcOrd="6" destOrd="0" presId="urn:microsoft.com/office/officeart/2005/8/layout/cycle5"/>
    <dgm:cxn modelId="{37196BC9-634A-4B1D-89CE-1DD93851A1E2}" type="presParOf" srcId="{80776066-7976-4C62-98DF-55C95FCCBB50}" destId="{7B625E6B-976B-4265-B144-DFB5C4EFB9B0}" srcOrd="7" destOrd="0" presId="urn:microsoft.com/office/officeart/2005/8/layout/cycle5"/>
    <dgm:cxn modelId="{3060FC5E-2861-464F-A3C5-2EF027492950}" type="presParOf" srcId="{80776066-7976-4C62-98DF-55C95FCCBB50}" destId="{73FD76A4-DB4F-4A7A-9C0B-18D0A8274696}" srcOrd="8" destOrd="0" presId="urn:microsoft.com/office/officeart/2005/8/layout/cycle5"/>
    <dgm:cxn modelId="{BC715227-39C2-4746-AEC4-20706E2F7083}" type="presParOf" srcId="{80776066-7976-4C62-98DF-55C95FCCBB50}" destId="{0D9C0284-7174-40F0-9D9A-61EB555A5108}" srcOrd="9" destOrd="0" presId="urn:microsoft.com/office/officeart/2005/8/layout/cycle5"/>
    <dgm:cxn modelId="{CF46D00E-9135-4BDD-B77D-C23DC67E48DC}" type="presParOf" srcId="{80776066-7976-4C62-98DF-55C95FCCBB50}" destId="{9E8E08F3-35FD-4150-8A19-7E780BFAFBA2}" srcOrd="10" destOrd="0" presId="urn:microsoft.com/office/officeart/2005/8/layout/cycle5"/>
    <dgm:cxn modelId="{1AC0C9F4-C55F-475A-906B-B2C6931C73A4}" type="presParOf" srcId="{80776066-7976-4C62-98DF-55C95FCCBB50}" destId="{818CA812-33E0-42EA-B8B5-FD6D21643938}" srcOrd="11" destOrd="0" presId="urn:microsoft.com/office/officeart/2005/8/layout/cycle5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014DF9-D46A-41F6-9F8A-407A2F90FD39}">
      <dsp:nvSpPr>
        <dsp:cNvPr id="0" name=""/>
        <dsp:cNvSpPr/>
      </dsp:nvSpPr>
      <dsp:spPr>
        <a:xfrm>
          <a:off x="2129613" y="1408"/>
          <a:ext cx="1881380" cy="852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Pensieri Disfunzionali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Idee che riguardano la patologia</a:t>
          </a:r>
          <a:endParaRPr lang="it-IT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29613" y="1408"/>
        <a:ext cx="1881380" cy="852983"/>
      </dsp:txXfrm>
    </dsp:sp>
    <dsp:sp modelId="{16620A3B-2A2C-4239-86AE-49754B6A5E2C}">
      <dsp:nvSpPr>
        <dsp:cNvPr id="0" name=""/>
        <dsp:cNvSpPr/>
      </dsp:nvSpPr>
      <dsp:spPr>
        <a:xfrm>
          <a:off x="1661999" y="427900"/>
          <a:ext cx="2816607" cy="2816607"/>
        </a:xfrm>
        <a:custGeom>
          <a:avLst/>
          <a:gdLst/>
          <a:ahLst/>
          <a:cxnLst/>
          <a:rect l="0" t="0" r="0" b="0"/>
          <a:pathLst>
            <a:path>
              <a:moveTo>
                <a:pt x="2453735" y="464698"/>
              </a:moveTo>
              <a:arcTo wR="1408303" hR="1408303" stAng="19075840" swAng="1105208"/>
            </a:path>
          </a:pathLst>
        </a:custGeom>
        <a:noFill/>
        <a:ln w="28575" cap="flat" cmpd="sng" algn="ctr">
          <a:solidFill>
            <a:srgbClr val="FFC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6BDEA-AF7C-4DFD-AAFB-FCC9F60C8CDB}">
      <dsp:nvSpPr>
        <dsp:cNvPr id="0" name=""/>
        <dsp:cNvSpPr/>
      </dsp:nvSpPr>
      <dsp:spPr>
        <a:xfrm>
          <a:off x="3438183" y="1409712"/>
          <a:ext cx="2080847" cy="852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Abitudini </a:t>
          </a:r>
          <a:r>
            <a:rPr lang="it-IT" sz="1200" b="1" kern="1200" dirty="0" err="1" smtClean="0">
              <a:latin typeface="Times New Roman" pitchFamily="18" charset="0"/>
              <a:cs typeface="Times New Roman" pitchFamily="18" charset="0"/>
            </a:rPr>
            <a:t>maladattative</a:t>
          </a:r>
          <a:endParaRPr lang="it-IT" sz="1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Comportamenti messi in atto in base ai pensieri disfunzionali</a:t>
          </a:r>
          <a:endParaRPr lang="it-IT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38183" y="1409712"/>
        <a:ext cx="2080847" cy="852983"/>
      </dsp:txXfrm>
    </dsp:sp>
    <dsp:sp modelId="{E28B17ED-C9E1-4387-A782-BB3E65DC7437}">
      <dsp:nvSpPr>
        <dsp:cNvPr id="0" name=""/>
        <dsp:cNvSpPr/>
      </dsp:nvSpPr>
      <dsp:spPr>
        <a:xfrm>
          <a:off x="1661999" y="427900"/>
          <a:ext cx="2816607" cy="2816607"/>
        </a:xfrm>
        <a:custGeom>
          <a:avLst/>
          <a:gdLst/>
          <a:ahLst/>
          <a:cxnLst/>
          <a:rect l="0" t="0" r="0" b="0"/>
          <a:pathLst>
            <a:path>
              <a:moveTo>
                <a:pt x="2691988" y="1987503"/>
              </a:moveTo>
              <a:arcTo wR="1408303" hR="1408303" stAng="1457098" swAng="1227399"/>
            </a:path>
          </a:pathLst>
        </a:custGeom>
        <a:noFill/>
        <a:ln w="28575" cap="flat" cmpd="sng" algn="ctr">
          <a:solidFill>
            <a:srgbClr val="FFC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A5C98-3881-47AA-B4E8-957D4E877C5E}">
      <dsp:nvSpPr>
        <dsp:cNvPr id="0" name=""/>
        <dsp:cNvSpPr/>
      </dsp:nvSpPr>
      <dsp:spPr>
        <a:xfrm>
          <a:off x="2191657" y="2818015"/>
          <a:ext cx="1757290" cy="852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Conseguenze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Umore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Disagio sociale</a:t>
          </a:r>
          <a:endParaRPr lang="it-IT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91657" y="2818015"/>
        <a:ext cx="1757290" cy="852983"/>
      </dsp:txXfrm>
    </dsp:sp>
    <dsp:sp modelId="{73FD76A4-DB4F-4A7A-9C0B-18D0A8274696}">
      <dsp:nvSpPr>
        <dsp:cNvPr id="0" name=""/>
        <dsp:cNvSpPr/>
      </dsp:nvSpPr>
      <dsp:spPr>
        <a:xfrm>
          <a:off x="1661999" y="427900"/>
          <a:ext cx="2816607" cy="2816607"/>
        </a:xfrm>
        <a:custGeom>
          <a:avLst/>
          <a:gdLst/>
          <a:ahLst/>
          <a:cxnLst/>
          <a:rect l="0" t="0" r="0" b="0"/>
          <a:pathLst>
            <a:path>
              <a:moveTo>
                <a:pt x="408001" y="2399623"/>
              </a:moveTo>
              <a:arcTo wR="1408303" hR="1408303" stAng="8115504" swAng="1227399"/>
            </a:path>
          </a:pathLst>
        </a:custGeom>
        <a:noFill/>
        <a:ln w="28575" cap="flat" cmpd="sng" algn="ctr">
          <a:solidFill>
            <a:srgbClr val="FFC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C0284-7174-40F0-9D9A-61EB555A5108}">
      <dsp:nvSpPr>
        <dsp:cNvPr id="0" name=""/>
        <dsp:cNvSpPr/>
      </dsp:nvSpPr>
      <dsp:spPr>
        <a:xfrm>
          <a:off x="745665" y="1409712"/>
          <a:ext cx="1832668" cy="8529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Vigilanza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Emotiva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Cognitiva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 dirty="0" smtClean="0">
              <a:latin typeface="Times New Roman" pitchFamily="18" charset="0"/>
              <a:cs typeface="Times New Roman" pitchFamily="18" charset="0"/>
            </a:rPr>
            <a:t>Fisiologica</a:t>
          </a:r>
          <a:r>
            <a:rPr lang="it-IT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it-IT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5665" y="1409712"/>
        <a:ext cx="1832668" cy="852983"/>
      </dsp:txXfrm>
    </dsp:sp>
    <dsp:sp modelId="{818CA812-33E0-42EA-B8B5-FD6D21643938}">
      <dsp:nvSpPr>
        <dsp:cNvPr id="0" name=""/>
        <dsp:cNvSpPr/>
      </dsp:nvSpPr>
      <dsp:spPr>
        <a:xfrm>
          <a:off x="1661999" y="427900"/>
          <a:ext cx="2816607" cy="2816607"/>
        </a:xfrm>
        <a:custGeom>
          <a:avLst/>
          <a:gdLst/>
          <a:ahLst/>
          <a:cxnLst/>
          <a:rect l="0" t="0" r="0" b="0"/>
          <a:pathLst>
            <a:path>
              <a:moveTo>
                <a:pt x="118271" y="843382"/>
              </a:moveTo>
              <a:arcTo wR="1408303" hR="1408303" stAng="12218951" swAng="1105208"/>
            </a:path>
          </a:pathLst>
        </a:custGeom>
        <a:noFill/>
        <a:ln w="28575" cap="flat" cmpd="sng" algn="ctr">
          <a:solidFill>
            <a:srgbClr val="FFC00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98C5AB9-8324-4AB9-9D6D-E345EB2AAA87}" type="datetimeFigureOut">
              <a:rPr lang="it-IT"/>
              <a:pPr>
                <a:defRPr/>
              </a:pPr>
              <a:t>04/04/2017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174D69-7932-402F-91E1-FBC0C4990D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29972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cs typeface="Times New Roman" panose="02020603050405020304" pitchFamily="18" charset="0"/>
              </a:rPr>
              <a:t>, diminuendo il tratto longitudinale della trachea sulle vie aeree superiori aumentando la propensione al collabimento delle vie aeree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74D69-7932-402F-91E1-FBC0C4990DEB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88438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C26E98-AF4D-41E5-8DAD-AC224A61F6E1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7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 smtClean="0"/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4F777-0F62-4D07-8298-FD5A00E6F17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48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30F233-6FC5-49D4-AA69-AFB79E769827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2288882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4E885F-CEC6-4FF3-9CAB-70653B2273E0}" type="slidenum">
              <a:rPr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it-IT" altLang="it-IT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345165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84097-E9A8-479A-AD14-41E5FDBA732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0627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0951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6276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3206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01361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2929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2570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22A23-7556-4C88-BC21-431B2668BF2C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4275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488D1-5AE9-48E3-A3D8-57A7F3032A3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9229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F0B46-2CA4-41A9-8E69-B52DA2A423A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9438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41DFB-318E-4409-96A5-C15D1E53FF58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6968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27345-8F84-4663-B89E-3C97C80BD7A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8600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7F496-B148-4819-80DB-945F4AB822D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4212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594AB-98F8-43F7-82A2-576DAF99F79B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1217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38B29-6D65-4A6F-8876-005F53B5E942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2972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796A55-A29F-4FC4-9637-686BFAB40FCA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83345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7A36E-13AA-4117-A6E2-9EE737F242E6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8027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6DC76E0F-7691-469C-AD3B-CB11A4B98D0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87404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05" r:id="rId13"/>
    <p:sldLayoutId id="2147484206" r:id="rId14"/>
    <p:sldLayoutId id="2147484207" r:id="rId15"/>
    <p:sldLayoutId id="2147484208" r:id="rId16"/>
    <p:sldLayoutId id="214748420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url?sa=i&amp;rct=j&amp;q=&amp;esrc=s&amp;source=images&amp;cd=&amp;cad=rja&amp;uact=8&amp;ved=0ahUKEwiL6Puq4O7SAhUCVxQKHXZMCb4QjRwIBw&amp;url=https://somsinsieme.org/2016/12/14/convenzioni-istituti-clinici-scientifici-maugeri-spa-sb/&amp;psig=AFQjCNEqnx5jkz7LAbBcNEYlPD5ImavBng&amp;ust=149043154921451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png"/><Relationship Id="rId7" Type="http://schemas.openxmlformats.org/officeDocument/2006/relationships/image" Target="../media/image5.png"/><Relationship Id="rId12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.png"/><Relationship Id="rId5" Type="http://schemas.openxmlformats.org/officeDocument/2006/relationships/image" Target="../media/image43.png"/><Relationship Id="rId10" Type="http://schemas.openxmlformats.org/officeDocument/2006/relationships/image" Target="../media/image8.png"/><Relationship Id="rId4" Type="http://schemas.openxmlformats.org/officeDocument/2006/relationships/image" Target="../media/image42.png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8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.png"/><Relationship Id="rId7" Type="http://schemas.openxmlformats.org/officeDocument/2006/relationships/image" Target="../media/image5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60.png"/><Relationship Id="rId4" Type="http://schemas.openxmlformats.org/officeDocument/2006/relationships/image" Target="../media/image7.png"/><Relationship Id="rId9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3.png"/><Relationship Id="rId5" Type="http://schemas.openxmlformats.org/officeDocument/2006/relationships/image" Target="../media/image8.png"/><Relationship Id="rId10" Type="http://schemas.openxmlformats.org/officeDocument/2006/relationships/image" Target="../media/image72.png"/><Relationship Id="rId4" Type="http://schemas.openxmlformats.org/officeDocument/2006/relationships/image" Target="../media/image7.png"/><Relationship Id="rId9" Type="http://schemas.openxmlformats.org/officeDocument/2006/relationships/image" Target="../media/image71.png"/><Relationship Id="rId1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628" y="787604"/>
            <a:ext cx="9044372" cy="1828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CFFFF"/>
                </a:solidFill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 Non-</a:t>
            </a: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Pneumologica</a:t>
            </a: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Attuale</a:t>
            </a:r>
            <a:endParaRPr lang="it-IT" sz="4000" b="1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>
          <a:xfrm>
            <a:off x="2660320" y="4333325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Elisa Morrone</a:t>
            </a:r>
          </a:p>
          <a:p>
            <a:pPr>
              <a:defRPr/>
            </a:pPr>
            <a:r>
              <a:rPr lang="it-IT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U.O. Medicina del Sonno, Pavia</a:t>
            </a:r>
          </a:p>
          <a:p>
            <a:pPr>
              <a:defRPr/>
            </a:pPr>
            <a:r>
              <a:rPr lang="it-IT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lisa.morrone@icsmaugeri.it </a:t>
            </a:r>
            <a:endParaRPr lang="it-IT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680404" cy="312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Risultati immagini per ics mauger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928" y="6135465"/>
            <a:ext cx="1728192" cy="62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68"/>
            <a:ext cx="9144000" cy="1061694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solidFill>
                  <a:srgbClr val="CCECFF"/>
                </a:solidFill>
                <a:latin typeface="Times New Roman" pitchFamily="18" charset="0"/>
              </a:rPr>
              <a:t>Terapia Cognitivo-Comportamentale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50607"/>
            <a:ext cx="9144000" cy="5607393"/>
          </a:xfrm>
        </p:spPr>
        <p:txBody>
          <a:bodyPr/>
          <a:lstStyle/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Individuazione e discussione dei pensieri disfunzionali</a:t>
            </a:r>
          </a:p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endParaRPr lang="it-IT" altLang="it-IT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Guidare i pazienti nel riconoscere la scarsa accuratezza delle proprie idee e nel reinterpretare eventi e situazioni in modo più realistico e razionale</a:t>
            </a:r>
          </a:p>
          <a:p>
            <a:pPr marL="0" indent="0" eaLnBrk="1" hangingPunct="1">
              <a:buClr>
                <a:srgbClr val="FFC000"/>
              </a:buClr>
              <a:buNone/>
            </a:pPr>
            <a:endParaRPr lang="it-IT" altLang="it-IT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Cosa pensa lei del suo disturbo?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Perché ha deciso di fare la visita per il sonno?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cosa è un disturbo del sonno?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rende conto che il suo peso è eccessivo?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pensa delle diete?</a:t>
            </a:r>
          </a:p>
          <a:p>
            <a:pPr lvl="1" eaLnBrk="1" hangingPunct="1"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it-IT" alt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</a:pPr>
            <a:endParaRPr lang="it-IT" alt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</a:pPr>
            <a:endParaRPr lang="it-IT" alt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C000"/>
              </a:buClr>
              <a:buSzTx/>
              <a:buFont typeface="Wingdings" panose="05000000000000000000" pitchFamily="2" charset="2"/>
              <a:buChar char="q"/>
            </a:pPr>
            <a:r>
              <a:rPr lang="it-IT" altLang="it-IT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Ristrutturazione cognitiva dei pensieri disfunzionali: mettere in discussione quei pensieri e discuterli con il paziente facendo capire allo stesso che la sua visione può essere una delle tante</a:t>
            </a:r>
          </a:p>
          <a:p>
            <a:pPr marL="342900" lvl="1" indent="0" eaLnBrk="1" hangingPunct="1">
              <a:buClr>
                <a:srgbClr val="FFC000"/>
              </a:buClr>
              <a:buNone/>
            </a:pPr>
            <a:endParaRPr lang="it-IT" altLang="it-IT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endParaRPr lang="it-IT" alt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</a:pPr>
            <a:endParaRPr lang="it-IT" alt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4988" y="6134336"/>
            <a:ext cx="27890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637573"/>
            <a:ext cx="190817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2272" y="63624"/>
            <a:ext cx="962100" cy="13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0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307"/>
            <a:ext cx="9108504" cy="10874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solidFill>
                  <a:srgbClr val="CCFFFF"/>
                </a:solidFill>
                <a:latin typeface="Times New Roman" pitchFamily="18" charset="0"/>
              </a:rPr>
              <a:t>Terapia Cognitivo-Comportamentale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5373687"/>
          </a:xfrm>
        </p:spPr>
        <p:txBody>
          <a:bodyPr>
            <a:noAutofit/>
          </a:bodyPr>
          <a:lstStyle/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Modificazione di comportamenti  disadattativi/errati</a:t>
            </a:r>
          </a:p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21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Intervista mirata ad individuare i comportamenti errati</a:t>
            </a:r>
          </a:p>
          <a:p>
            <a:pPr eaLnBrk="1" hangingPunct="1">
              <a:lnSpc>
                <a:spcPct val="21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Indagare lo stile di vita del paziente</a:t>
            </a:r>
          </a:p>
          <a:p>
            <a:pPr eaLnBrk="1" hangingPunct="1">
              <a:lnSpc>
                <a:spcPct val="21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Inquadramento generale del paziente (altre patologie…fattori di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comorbilità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ecc..)</a:t>
            </a:r>
          </a:p>
          <a:p>
            <a:pPr eaLnBrk="1" hangingPunct="1">
              <a:lnSpc>
                <a:spcPct val="21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Regole di igiene del sonno</a:t>
            </a:r>
          </a:p>
          <a:p>
            <a:pPr eaLnBrk="1" hangingPunct="1">
              <a:lnSpc>
                <a:spcPct val="21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Psico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-educazione sul sonno e altro</a:t>
            </a:r>
          </a:p>
          <a:p>
            <a:pPr marL="0" indent="0" eaLnBrk="1" hangingPunct="1">
              <a:buClr>
                <a:srgbClr val="FFC000"/>
              </a:buClr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2838" y="6135688"/>
            <a:ext cx="29511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680200"/>
            <a:ext cx="190817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2400" y="63624"/>
            <a:ext cx="871972" cy="134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290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680" y="-182999"/>
            <a:ext cx="9144000" cy="90660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Cognitivo-Comportamentale</a:t>
            </a:r>
            <a: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FFFF"/>
              </a:solidFill>
              <a:latin typeface="Times New Roman" pitchFamily="18" charset="0"/>
            </a:endParaRPr>
          </a:p>
        </p:txBody>
      </p:sp>
      <p:pic>
        <p:nvPicPr>
          <p:cNvPr id="2867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pic>
        <p:nvPicPr>
          <p:cNvPr id="9" name="Diagramma 2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733" r="-89" b="-1813"/>
          <a:stretch>
            <a:fillRect/>
          </a:stretch>
        </p:blipFill>
        <p:spPr bwMode="auto">
          <a:xfrm>
            <a:off x="107504" y="1275930"/>
            <a:ext cx="4968552" cy="51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004048" y="4005064"/>
            <a:ext cx="4167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L’alcol </a:t>
            </a:r>
            <a:r>
              <a:rPr lang="it-IT" dirty="0">
                <a:cs typeface="Times New Roman" panose="02020603050405020304" pitchFamily="18" charset="0"/>
              </a:rPr>
              <a:t>aumenta la lunghezza delle apnee e peggiora le </a:t>
            </a:r>
            <a:r>
              <a:rPr lang="it-IT" dirty="0" err="1">
                <a:cs typeface="Times New Roman" panose="02020603050405020304" pitchFamily="18" charset="0"/>
              </a:rPr>
              <a:t>desaturazioni</a:t>
            </a: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smtClean="0">
                <a:cs typeface="Times New Roman" panose="02020603050405020304" pitchFamily="18" charset="0"/>
              </a:rPr>
              <a:t>notturne</a:t>
            </a:r>
          </a:p>
          <a:p>
            <a:pPr marL="285750" indent="-285750" algn="just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Il </a:t>
            </a:r>
            <a:r>
              <a:rPr lang="it-IT" dirty="0">
                <a:cs typeface="Times New Roman" panose="02020603050405020304" pitchFamily="18" charset="0"/>
              </a:rPr>
              <a:t>fumo irrita le </a:t>
            </a:r>
            <a:r>
              <a:rPr lang="it-IT" dirty="0" smtClean="0">
                <a:cs typeface="Times New Roman" panose="02020603050405020304" pitchFamily="18" charset="0"/>
              </a:rPr>
              <a:t>vie aeree </a:t>
            </a:r>
            <a:r>
              <a:rPr lang="it-IT" dirty="0">
                <a:cs typeface="Times New Roman" panose="02020603050405020304" pitchFamily="18" charset="0"/>
              </a:rPr>
              <a:t>superiori e  </a:t>
            </a:r>
            <a:r>
              <a:rPr lang="it-IT" dirty="0" smtClean="0">
                <a:cs typeface="Times New Roman" panose="02020603050405020304" pitchFamily="18" charset="0"/>
              </a:rPr>
              <a:t>può </a:t>
            </a:r>
            <a:r>
              <a:rPr lang="it-IT" dirty="0">
                <a:cs typeface="Times New Roman" panose="02020603050405020304" pitchFamily="18" charset="0"/>
              </a:rPr>
              <a:t>alterare i </a:t>
            </a:r>
            <a:r>
              <a:rPr lang="it-IT" dirty="0" smtClean="0">
                <a:cs typeface="Times New Roman" panose="02020603050405020304" pitchFamily="18" charset="0"/>
              </a:rPr>
              <a:t>livelli </a:t>
            </a:r>
            <a:r>
              <a:rPr lang="it-IT" dirty="0">
                <a:cs typeface="Times New Roman" panose="02020603050405020304" pitchFamily="18" charset="0"/>
              </a:rPr>
              <a:t>di ossigeno </a:t>
            </a:r>
            <a:r>
              <a:rPr lang="it-IT" dirty="0" smtClean="0">
                <a:cs typeface="Times New Roman" panose="02020603050405020304" pitchFamily="18" charset="0"/>
              </a:rPr>
              <a:t>ed effetto anche </a:t>
            </a:r>
            <a:r>
              <a:rPr lang="it-IT" dirty="0">
                <a:cs typeface="Times New Roman" panose="02020603050405020304" pitchFamily="18" charset="0"/>
              </a:rPr>
              <a:t>sulla struttura </a:t>
            </a:r>
            <a:r>
              <a:rPr lang="it-IT" dirty="0" smtClean="0">
                <a:cs typeface="Times New Roman" panose="02020603050405020304" pitchFamily="18" charset="0"/>
              </a:rPr>
              <a:t>del </a:t>
            </a:r>
            <a:r>
              <a:rPr lang="it-IT" dirty="0">
                <a:cs typeface="Times New Roman" panose="02020603050405020304" pitchFamily="18" charset="0"/>
              </a:rPr>
              <a:t>sonno</a:t>
            </a:r>
            <a:br>
              <a:rPr lang="it-IT" dirty="0"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97524" y="6395555"/>
            <a:ext cx="3240360" cy="35886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760" y="6754422"/>
            <a:ext cx="1397124" cy="9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25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8408988" cy="1196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15171"/>
            <a:ext cx="8936868" cy="724507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Clr>
                <a:srgbClr val="FFC000"/>
              </a:buClr>
              <a:defRPr/>
            </a:pPr>
            <a:r>
              <a:rPr lang="it-IT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efinizione</a:t>
            </a:r>
          </a:p>
          <a:p>
            <a:pPr marL="342900" indent="-342900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OSA posizionale</a:t>
            </a: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Indice AHI &gt; 5</a:t>
            </a:r>
          </a:p>
          <a:p>
            <a:pPr lvl="1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Eventi respiratori in posizione supina sono il doppio in confronto a quelle registrate nelle altre posizioni</a:t>
            </a:r>
          </a:p>
          <a:p>
            <a:pPr marL="342900" lvl="1" indent="0" algn="just">
              <a:buClr>
                <a:srgbClr val="FFFF00"/>
              </a:buClr>
              <a:buNone/>
              <a:defRPr/>
            </a:pPr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 algn="just">
              <a:buClr>
                <a:srgbClr val="FFFF00"/>
              </a:buClr>
              <a:buNone/>
              <a:defRPr/>
            </a:pPr>
            <a:endParaRPr lang="it-IT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Prevalenza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50-60%</a:t>
            </a:r>
            <a:endParaRPr lang="it-IT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Indicazione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nei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quadri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clinici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assolutamente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dipendenti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dalla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posizione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corporea</a:t>
            </a:r>
            <a:endParaRPr lang="en-GB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Può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essere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efficace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isolatamente</a:t>
            </a:r>
            <a:endParaRPr lang="en-GB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Impedisce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esclusivamente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decubito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supino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importanza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GB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ripetute</a:t>
            </a:r>
            <a:r>
              <a:rPr lang="en-GB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PSG). </a:t>
            </a:r>
          </a:p>
          <a:p>
            <a:pPr algn="just">
              <a:buClr>
                <a:srgbClr val="FF9900"/>
              </a:buClr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9900"/>
              </a:buClr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/>
          </a:p>
          <a:p>
            <a:pPr algn="just"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486" y="6268455"/>
            <a:ext cx="4404742" cy="58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4613" y="6610350"/>
            <a:ext cx="1428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408988" cy="14128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96" y="1160339"/>
            <a:ext cx="9144000" cy="356063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Clr>
                <a:srgbClr val="CCECFF"/>
              </a:buClr>
              <a:defRPr/>
            </a:pPr>
            <a:r>
              <a:rPr lang="it-IT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Patogenesi, I</a:t>
            </a:r>
          </a:p>
          <a:p>
            <a:pPr algn="just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rgbClr val="CC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Forza di Gravità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L’indice AHI registrato in assenza di gravità è minore rispetto a quello registrato in condizioni standard ciò è dovuto all'effetto che la forza di gravità ha sui muscoli respiratori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Il volume polmonare non presenta cambiamenti significativi in presenza o assenza di gravità </a:t>
            </a:r>
            <a:endParaRPr lang="it-IT" sz="1000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13532"/>
            <a:ext cx="4067944" cy="54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610350"/>
            <a:ext cx="1428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5589240"/>
            <a:ext cx="2147196" cy="109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75577"/>
            <a:ext cx="7886700" cy="1325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ctr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400" dirty="0" smtClean="0">
                <a:solidFill>
                  <a:srgbClr val="CCFFFF"/>
                </a:solidFill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Patogenesi, II</a:t>
            </a:r>
          </a:p>
          <a:p>
            <a:pPr algn="just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Anatomia delle vie Respiratorie</a:t>
            </a:r>
          </a:p>
          <a:p>
            <a:pPr lvl="1" algn="just" eaLnBrk="1" hangingPunct="1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endParaRPr lang="it-IT" sz="1800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200000"/>
              </a:lnSpc>
              <a:buClr>
                <a:srgbClr val="FFFF00"/>
              </a:buClr>
              <a:buNone/>
              <a:defRPr/>
            </a:pPr>
            <a:endParaRPr lang="it-IT" sz="1800" dirty="0" smtClean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9413" y="6364287"/>
            <a:ext cx="36845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6610350"/>
            <a:ext cx="14287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CasellaDiTesto 9"/>
          <p:cNvSpPr txBox="1">
            <a:spLocks noChangeArrowheads="1"/>
          </p:cNvSpPr>
          <p:nvPr/>
        </p:nvSpPr>
        <p:spPr bwMode="auto">
          <a:xfrm>
            <a:off x="4859338" y="2781300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Times New Roman" panose="02020603050405020304" pitchFamily="18" charset="0"/>
              </a:rPr>
              <a:t>Cambiamenti fisiologici dal decubito laterale al decubito in posizione supina. Si nota la diminuzione della capacità </a:t>
            </a:r>
            <a:r>
              <a:rPr lang="it-IT" altLang="it-IT" sz="1800" dirty="0" smtClean="0">
                <a:latin typeface="Times New Roman" panose="02020603050405020304" pitchFamily="18" charset="0"/>
              </a:rPr>
              <a:t>polmonare totale</a:t>
            </a:r>
            <a:r>
              <a:rPr lang="it-IT" altLang="it-IT" sz="1800" dirty="0"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418" y="2360563"/>
            <a:ext cx="4289920" cy="405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08504" cy="112440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CFFFF"/>
                </a:solidFill>
                <a:latin typeface="Times New Roman" pitchFamily="18" charset="0"/>
              </a:rPr>
            </a:br>
            <a:endParaRPr lang="it-IT" sz="4000" b="1" dirty="0" smtClean="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0576"/>
            <a:ext cx="9108504" cy="5112568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Patogenesi, IV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Grado di collabimento delle vie aeree superiori diverso per ciascun paziente 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Maggiore collabimento delle vie aeree superiori nei pazienti Maschi in posizione supina 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 grado di collabimento delle vie aeree superiori misurato tramite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Pcrit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l’attività del genioglosso </a:t>
            </a:r>
            <a:r>
              <a:rPr lang="it-IT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è diverso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 diversi stadi del sonno</a:t>
            </a: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3913" y="6308725"/>
            <a:ext cx="4510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6563" y="6719888"/>
            <a:ext cx="108743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:\Users\Elisa\Desktop\new treatments\collabimen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833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9"/>
            <a:ext cx="9144000" cy="109099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2824" y="1163629"/>
            <a:ext cx="6858000" cy="618523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Device </a:t>
            </a:r>
            <a:r>
              <a:rPr lang="it-IT" sz="7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Posizionali, </a:t>
            </a:r>
            <a:r>
              <a:rPr lang="it-IT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it-IT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1161"/>
            <a:ext cx="25923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ttangolo 9"/>
          <p:cNvSpPr>
            <a:spLocks noChangeArrowheads="1"/>
          </p:cNvSpPr>
          <p:nvPr/>
        </p:nvSpPr>
        <p:spPr bwMode="auto">
          <a:xfrm>
            <a:off x="4364422" y="3871807"/>
            <a:ext cx="4679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cs typeface="Arial" charset="0"/>
              </a:rPr>
              <a:t>SONA Pillow</a:t>
            </a:r>
            <a:r>
              <a:rPr lang="en-GB" baseline="30000" dirty="0">
                <a:cs typeface="Arial" charset="0"/>
              </a:rPr>
              <a:t>®:</a:t>
            </a:r>
            <a:r>
              <a:rPr lang="it-IT" dirty="0">
                <a:cs typeface="Arial" charset="0"/>
              </a:rPr>
              <a:t>Efficace per i pazienti con AHI moderato o severo, ma campione </a:t>
            </a:r>
            <a:r>
              <a:rPr lang="it-IT" dirty="0" smtClean="0">
                <a:cs typeface="Arial" charset="0"/>
              </a:rPr>
              <a:t>piccolo</a:t>
            </a:r>
            <a:endParaRPr lang="it-IT" sz="800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00253"/>
            <a:ext cx="1978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ttangolo 4"/>
          <p:cNvSpPr>
            <a:spLocks noChangeArrowheads="1"/>
          </p:cNvSpPr>
          <p:nvPr/>
        </p:nvSpPr>
        <p:spPr bwMode="auto">
          <a:xfrm>
            <a:off x="2323669" y="4914205"/>
            <a:ext cx="27363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>
                <a:cs typeface="Arial" charset="0"/>
              </a:rPr>
              <a:t>Positional therapy: SOS SNORE-LESS: </a:t>
            </a:r>
            <a:r>
              <a:rPr lang="en-GB" dirty="0" err="1">
                <a:cs typeface="Arial" charset="0"/>
              </a:rPr>
              <a:t>Nessuno</a:t>
            </a:r>
            <a:r>
              <a:rPr lang="en-GB" dirty="0">
                <a:cs typeface="Arial" charset="0"/>
              </a:rPr>
              <a:t> studio </a:t>
            </a:r>
            <a:r>
              <a:rPr lang="en-GB" dirty="0" err="1">
                <a:cs typeface="Arial" charset="0"/>
              </a:rPr>
              <a:t>di</a:t>
            </a:r>
            <a:r>
              <a:rPr lang="en-GB" dirty="0">
                <a:cs typeface="Arial" charset="0"/>
              </a:rPr>
              <a:t> </a:t>
            </a:r>
            <a:r>
              <a:rPr lang="en-GB" dirty="0" err="1">
                <a:cs typeface="Arial" charset="0"/>
              </a:rPr>
              <a:t>validazione</a:t>
            </a:r>
            <a:endParaRPr lang="en-GB" baseline="30000" dirty="0">
              <a:cs typeface="Arial" charset="0"/>
            </a:endParaRPr>
          </a:p>
        </p:txBody>
      </p:sp>
      <p:pic>
        <p:nvPicPr>
          <p:cNvPr id="2" name="Picture 10" descr="C:\Users\Elisa\Desktop\new treatments\tennis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325" y="185091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431595" y="3822526"/>
            <a:ext cx="2663825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cs typeface="Arial" charset="0"/>
              </a:rPr>
              <a:t>Pallina da tennis: efficace a breve </a:t>
            </a:r>
            <a:r>
              <a:rPr lang="it-IT" dirty="0" err="1">
                <a:cs typeface="Arial" charset="0"/>
              </a:rPr>
              <a:t>termine…</a:t>
            </a:r>
            <a:endParaRPr lang="it-IT" dirty="0">
              <a:cs typeface="Arial" charset="0"/>
            </a:endParaRPr>
          </a:p>
        </p:txBody>
      </p:sp>
      <p:pic>
        <p:nvPicPr>
          <p:cNvPr id="12298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397" y="4526110"/>
            <a:ext cx="20478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sp>
        <p:nvSpPr>
          <p:cNvPr id="14" name="Rettangolo 4"/>
          <p:cNvSpPr>
            <a:spLocks noChangeArrowheads="1"/>
          </p:cNvSpPr>
          <p:nvPr/>
        </p:nvSpPr>
        <p:spPr bwMode="auto">
          <a:xfrm>
            <a:off x="4932040" y="5684463"/>
            <a:ext cx="25590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dirty="0" err="1" smtClean="0">
                <a:cs typeface="Arial" charset="0"/>
              </a:rPr>
              <a:t>SalvaSonno</a:t>
            </a:r>
            <a:r>
              <a:rPr lang="en-GB" dirty="0" smtClean="0">
                <a:cs typeface="Arial" charset="0"/>
              </a:rPr>
              <a:t>: </a:t>
            </a:r>
            <a:r>
              <a:rPr lang="en-GB" dirty="0" err="1" smtClean="0">
                <a:cs typeface="Arial" charset="0"/>
              </a:rPr>
              <a:t>poco</a:t>
            </a:r>
            <a:r>
              <a:rPr lang="en-GB" dirty="0" smtClean="0">
                <a:cs typeface="Arial" charset="0"/>
              </a:rPr>
              <a:t> </a:t>
            </a:r>
            <a:r>
              <a:rPr lang="en-GB" dirty="0" err="1" smtClean="0">
                <a:cs typeface="Arial" charset="0"/>
              </a:rPr>
              <a:t>efficace</a:t>
            </a:r>
            <a:r>
              <a:rPr lang="en-GB" dirty="0" smtClean="0">
                <a:cs typeface="Arial" charset="0"/>
              </a:rPr>
              <a:t>: </a:t>
            </a:r>
            <a:r>
              <a:rPr lang="en-GB" dirty="0" err="1" smtClean="0">
                <a:cs typeface="Arial" charset="0"/>
              </a:rPr>
              <a:t>tende</a:t>
            </a:r>
            <a:r>
              <a:rPr lang="en-GB" dirty="0" smtClean="0">
                <a:cs typeface="Arial" charset="0"/>
              </a:rPr>
              <a:t> a </a:t>
            </a:r>
            <a:r>
              <a:rPr lang="en-GB" dirty="0" err="1" smtClean="0">
                <a:cs typeface="Arial" charset="0"/>
              </a:rPr>
              <a:t>slacciarsi</a:t>
            </a:r>
            <a:endParaRPr lang="en-GB" baseline="30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1271" grpId="0"/>
      <p:bldP spid="11273" grpId="0"/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981075"/>
            <a:ext cx="9144000" cy="5876925"/>
          </a:xfrm>
        </p:spPr>
        <p:txBody>
          <a:bodyPr/>
          <a:lstStyle/>
          <a:p>
            <a:pPr algn="just" eaLnBrk="1" hangingPunct="1">
              <a:lnSpc>
                <a:spcPct val="200000"/>
              </a:lnSpc>
              <a:buClr>
                <a:srgbClr val="FFC000"/>
              </a:buClr>
              <a:defRPr/>
            </a:pPr>
            <a:endParaRPr lang="it-IT" sz="1000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331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335676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05064"/>
            <a:ext cx="331933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3804595" cy="22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7991" y="6224377"/>
            <a:ext cx="3056909" cy="40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092" y="6641680"/>
            <a:ext cx="1802808" cy="17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Rettangolo 10"/>
          <p:cNvSpPr>
            <a:spLocks noChangeArrowheads="1"/>
          </p:cNvSpPr>
          <p:nvPr/>
        </p:nvSpPr>
        <p:spPr bwMode="auto">
          <a:xfrm>
            <a:off x="179512" y="5445224"/>
            <a:ext cx="8421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8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9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 dirty="0" err="1">
                <a:latin typeface="Times New Roman" panose="02020603050405020304" pitchFamily="18" charset="0"/>
              </a:rPr>
              <a:t>Controindicato</a:t>
            </a:r>
            <a:r>
              <a:rPr lang="en-US" altLang="it-IT" sz="1800" dirty="0">
                <a:latin typeface="Times New Roman" panose="02020603050405020304" pitchFamily="18" charset="0"/>
              </a:rPr>
              <a:t> in </a:t>
            </a:r>
            <a:r>
              <a:rPr lang="en-US" altLang="it-IT" sz="1800" dirty="0" err="1">
                <a:latin typeface="Times New Roman" panose="02020603050405020304" pitchFamily="18" charset="0"/>
              </a:rPr>
              <a:t>pazienti</a:t>
            </a:r>
            <a:r>
              <a:rPr lang="en-US" altLang="it-IT" sz="1800" dirty="0">
                <a:latin typeface="Times New Roman" panose="02020603050405020304" pitchFamily="18" charset="0"/>
              </a:rPr>
              <a:t> con </a:t>
            </a:r>
            <a:r>
              <a:rPr lang="en-US" altLang="it-IT" sz="1800" dirty="0" err="1">
                <a:latin typeface="Times New Roman" panose="02020603050405020304" pitchFamily="18" charset="0"/>
              </a:rPr>
              <a:t>problemi</a:t>
            </a:r>
            <a:r>
              <a:rPr lang="en-US" altLang="it-IT" sz="1800" dirty="0">
                <a:latin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</a:rPr>
              <a:t>alla</a:t>
            </a:r>
            <a:r>
              <a:rPr lang="en-US" altLang="it-IT" sz="1800" dirty="0">
                <a:latin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</a:rPr>
              <a:t>colonna</a:t>
            </a:r>
            <a:r>
              <a:rPr lang="en-US" altLang="it-IT" sz="1800" dirty="0">
                <a:latin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</a:rPr>
              <a:t>vertebrale</a:t>
            </a:r>
            <a:r>
              <a:rPr lang="en-US" altLang="it-IT" sz="1800" dirty="0">
                <a:latin typeface="Times New Roman" panose="02020603050405020304" pitchFamily="18" charset="0"/>
              </a:rPr>
              <a:t>, o in </a:t>
            </a:r>
            <a:r>
              <a:rPr lang="en-US" altLang="it-IT" sz="1800" dirty="0" err="1">
                <a:latin typeface="Times New Roman" panose="02020603050405020304" pitchFamily="18" charset="0"/>
              </a:rPr>
              <a:t>presenza</a:t>
            </a:r>
            <a:r>
              <a:rPr lang="en-US" altLang="it-IT" sz="1800" dirty="0">
                <a:latin typeface="Times New Roman" panose="02020603050405020304" pitchFamily="18" charset="0"/>
              </a:rPr>
              <a:t> di pacemaker </a:t>
            </a:r>
            <a:r>
              <a:rPr lang="en-US" altLang="it-IT" sz="1800" dirty="0" err="1">
                <a:latin typeface="Times New Roman" panose="02020603050405020304" pitchFamily="18" charset="0"/>
              </a:rPr>
              <a:t>cardiaco</a:t>
            </a:r>
            <a:r>
              <a:rPr lang="en-US" altLang="it-IT" sz="1800" dirty="0">
                <a:latin typeface="Times New Roman" panose="02020603050405020304" pitchFamily="18" charset="0"/>
              </a:rPr>
              <a:t> o in </a:t>
            </a:r>
            <a:r>
              <a:rPr lang="en-US" altLang="it-IT" sz="1800" dirty="0" err="1">
                <a:latin typeface="Times New Roman" panose="02020603050405020304" pitchFamily="18" charset="0"/>
              </a:rPr>
              <a:t>presenza</a:t>
            </a:r>
            <a:r>
              <a:rPr lang="en-US" altLang="it-IT" sz="1800" dirty="0">
                <a:latin typeface="Times New Roman" panose="02020603050405020304" pitchFamily="18" charset="0"/>
              </a:rPr>
              <a:t> di </a:t>
            </a:r>
            <a:r>
              <a:rPr lang="en-US" altLang="it-IT" sz="1800" dirty="0" err="1">
                <a:latin typeface="Times New Roman" panose="02020603050405020304" pitchFamily="18" charset="0"/>
              </a:rPr>
              <a:t>allergie</a:t>
            </a:r>
            <a:r>
              <a:rPr lang="en-US" altLang="it-IT" sz="1800" dirty="0">
                <a:latin typeface="Times New Roman" panose="02020603050405020304" pitchFamily="18" charset="0"/>
              </a:rPr>
              <a:t> e </a:t>
            </a:r>
            <a:r>
              <a:rPr lang="en-US" altLang="it-IT" sz="1800" dirty="0" err="1">
                <a:latin typeface="Times New Roman" panose="02020603050405020304" pitchFamily="18" charset="0"/>
              </a:rPr>
              <a:t>pelle</a:t>
            </a:r>
            <a:r>
              <a:rPr lang="en-US" altLang="it-IT" sz="1800" dirty="0">
                <a:latin typeface="Times New Roman" panose="02020603050405020304" pitchFamily="18" charset="0"/>
              </a:rPr>
              <a:t> </a:t>
            </a:r>
            <a:r>
              <a:rPr lang="en-US" altLang="it-IT" sz="1800" dirty="0" err="1">
                <a:latin typeface="Times New Roman" panose="02020603050405020304" pitchFamily="18" charset="0"/>
              </a:rPr>
              <a:t>sensibile</a:t>
            </a:r>
            <a:r>
              <a:rPr lang="en-US" altLang="it-IT" sz="180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346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240360" cy="146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108" y="14656"/>
            <a:ext cx="9113892" cy="10775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108" y="1370802"/>
            <a:ext cx="9113892" cy="429044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Follow-up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b="1" dirty="0" smtClean="0">
                <a:solidFill>
                  <a:srgbClr val="CCEC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Aderenza a breve termine molto alta 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7/h a notte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Miglioramento del quadro respiratorio in assenza di perdita di peso 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Diminuzione dell’aderenza al trattamento a lungo termine (effetto adattamento? Diminuzione sintomatologica? Percezione di guarigione del paziente?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276" y="6305550"/>
            <a:ext cx="3402724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686550"/>
            <a:ext cx="1403648" cy="15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2474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CCECFF"/>
                </a:solidFill>
                <a:latin typeface="Times New Roman" pitchFamily="18" charset="0"/>
              </a:rPr>
              <a:t>Terapia</a:t>
            </a:r>
            <a:r>
              <a:rPr lang="en-US" sz="3600" b="1" dirty="0" smtClean="0">
                <a:solidFill>
                  <a:srgbClr val="CCECFF"/>
                </a:solidFill>
                <a:latin typeface="Times New Roman" pitchFamily="18" charset="0"/>
              </a:rPr>
              <a:t> Non-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itchFamily="18" charset="0"/>
              </a:rPr>
              <a:t>Pneumologica</a:t>
            </a:r>
            <a:r>
              <a:rPr lang="en-US" sz="3600" b="1" dirty="0" smtClean="0">
                <a:solidFill>
                  <a:srgbClr val="CCEC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ECFF"/>
                </a:solidFill>
                <a:latin typeface="Times New Roman" pitchFamily="18" charset="0"/>
              </a:rPr>
              <a:t>Attuale</a:t>
            </a:r>
            <a:endParaRPr lang="it-IT" sz="3600" b="1" dirty="0">
              <a:solidFill>
                <a:srgbClr val="CCECFF"/>
              </a:solidFill>
            </a:endParaRPr>
          </a:p>
        </p:txBody>
      </p:sp>
      <p:pic>
        <p:nvPicPr>
          <p:cNvPr id="4099" name="Segnaposto contenuto 3" descr="http://static.wixstatic.com/media/106c8a_9e3e5e24373e043f4ca43439a817ee43.jpg_srz_2131_1407_85_22_0.50_1.20_0.00_jpg_srz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78731" y="1772816"/>
            <a:ext cx="6677645" cy="461528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448"/>
            <a:ext cx="9144000" cy="96328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Posizionale</a:t>
            </a:r>
            <a:r>
              <a:rPr lang="en-US" sz="400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94867"/>
            <a:ext cx="9144000" cy="5301208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Follow-up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Night </a:t>
            </a:r>
            <a:r>
              <a:rPr lang="it-IT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91.8% dopo un mese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74.3% dopo 3 mesi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59.8% dopo 6 mesi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Pallina da tennis vs Night </a:t>
            </a:r>
            <a:r>
              <a:rPr lang="it-IT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entrambi efficaci nel ridurre il tempo in posizione supina, il russamento e l’indice AHI. </a:t>
            </a:r>
          </a:p>
          <a:p>
            <a:pPr algn="l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aderenza a lungo termine del Night </a:t>
            </a:r>
            <a:r>
              <a:rPr lang="it-IT" sz="7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it-IT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piuttosto che la pallina da tennis</a:t>
            </a:r>
            <a:endParaRPr lang="en-US" sz="7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4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400" dirty="0" smtClean="0">
              <a:solidFill>
                <a:srgbClr val="FFC000"/>
              </a:solidFill>
            </a:endParaRPr>
          </a:p>
          <a:p>
            <a:pPr>
              <a:defRPr/>
            </a:pPr>
            <a:endParaRPr lang="it-IT" sz="2000" dirty="0" smtClean="0">
              <a:effectLst/>
            </a:endParaRP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407542"/>
            <a:ext cx="2483768" cy="27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696076"/>
            <a:ext cx="1547664" cy="12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8920"/>
            <a:ext cx="18415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Elisa\Desktop\new treatments\tennis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13287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Ortodontica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1695999"/>
            <a:ext cx="8936868" cy="455564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/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Indicata per russamento: Riduce la frequenza e l’intensità del russamento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Indicata in casi di rifiuto CPAP 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Indicata in pazienti con AHI &lt;15 o &gt;5 associato a sintomi clinici</a:t>
            </a:r>
          </a:p>
          <a:p>
            <a:pPr algn="just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Controindicata </a:t>
            </a: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pazienti con AHI &gt;35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E’ necessario che il dentista qualificato controlli nel tempo l’effetto che il dispositivo può avere sulla mandibola e sull’ occlusione mandibolare ed eventuali altri problemi che può avere il paziente, non ultimo le allergie. 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endParaRPr lang="it-IT" sz="1800" dirty="0" smtClean="0">
              <a:solidFill>
                <a:srgbClr val="CCFFFF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335713"/>
            <a:ext cx="3276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OralAppliancesSleepApn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2403"/>
            <a:ext cx="1296839" cy="98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2896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Ortodontica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16" y="836712"/>
            <a:ext cx="9144000" cy="4797152"/>
          </a:xfrm>
        </p:spPr>
        <p:txBody>
          <a:bodyPr>
            <a:normAutofit/>
          </a:bodyPr>
          <a:lstStyle/>
          <a:p>
            <a:pPr marL="342900" indent="-342900" algn="ctr" eaLnBrk="1" hangingPunct="1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Salute dentale, occlusione, articolazione temporo-mandibolare, muscoli masticatori,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bruxismo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patologie associate, reflusso gastro-esofageo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diagnosi : sempre clinica e strumentale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Collaborazione medico del sonno odontoiatra per decidere come proseguire la terapia</a:t>
            </a:r>
          </a:p>
          <a:p>
            <a:pPr marL="342900" indent="-342900"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Valutazioni </a:t>
            </a:r>
            <a:r>
              <a:rPr lang="it-IT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polisonnografiche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 tempo</a:t>
            </a:r>
          </a:p>
          <a:p>
            <a:pPr algn="just"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800" b="1" dirty="0" smtClean="0">
              <a:solidFill>
                <a:srgbClr val="CCECFF"/>
              </a:solidFill>
            </a:endParaRPr>
          </a:p>
          <a:p>
            <a:pPr algn="just"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000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89588"/>
            <a:ext cx="201612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300" y="6302101"/>
            <a:ext cx="327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10204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Ortodontica</a:t>
            </a:r>
            <a: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EC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EC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496" y="1102044"/>
            <a:ext cx="9108504" cy="486695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Aderenza a breve termine 4-76%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Aderenza a lungo termine influenzata molto dal grado di accettazione iniziale del trattamento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56 % dei pazienti a distanza di 6 mesi continua ad utilizzare il dispositivo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86% dei pazienti che accetta di utilizzare la protesi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-orale continua a d utilizzarla anche a distanza di circa 3 anni. </a:t>
            </a:r>
          </a:p>
          <a:p>
            <a:pPr algn="just" eaLnBrk="1" hangingPunct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14% invece sospende il trattamento </a:t>
            </a:r>
          </a:p>
          <a:p>
            <a:pPr algn="just" eaLnBrk="1" hangingPunct="1">
              <a:lnSpc>
                <a:spcPct val="200000"/>
              </a:lnSpc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1000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9612" y="6269228"/>
            <a:ext cx="3347864" cy="38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418" y="6458833"/>
            <a:ext cx="885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9812" y="6656388"/>
            <a:ext cx="1547664" cy="1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488" y="5803900"/>
            <a:ext cx="11858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Chirurgia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724" y="1155824"/>
            <a:ext cx="91192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Eliminare e/o ridurre la resistenza delle vie aeree ed eliminare il collabimento delle stesse </a:t>
            </a: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Le indicazioni dipendono da:</a:t>
            </a:r>
          </a:p>
          <a:p>
            <a:pPr marL="2114550" lvl="4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Severità OSA e altre patologie</a:t>
            </a:r>
          </a:p>
          <a:p>
            <a:pPr marL="2114550" lvl="4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Severità dei sintomi</a:t>
            </a:r>
          </a:p>
          <a:p>
            <a:pPr marL="2114550" lvl="4" indent="-285750"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Strutture anatomiche che causano l’ostruzione</a:t>
            </a:r>
          </a:p>
          <a:p>
            <a:pPr lvl="4">
              <a:lnSpc>
                <a:spcPct val="200000"/>
              </a:lnSpc>
              <a:buClr>
                <a:srgbClr val="FFFF00"/>
              </a:buClr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622" y="6275166"/>
            <a:ext cx="2182702" cy="48587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9288" y="6761042"/>
            <a:ext cx="1448036" cy="8700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7584" y="1772816"/>
            <a:ext cx="7066011" cy="434745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2537326"/>
            <a:ext cx="3672408" cy="314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2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Stimolazione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Nervo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Ipoglosso</a:t>
            </a:r>
            <a: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03313"/>
            <a:ext cx="9144000" cy="477395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Contrastare il rilassamento della lingua durante il sonno che provoca apnee</a:t>
            </a:r>
          </a:p>
          <a:p>
            <a:pPr algn="l">
              <a:lnSpc>
                <a:spcPct val="100000"/>
              </a:lnSpc>
              <a:buClr>
                <a:srgbClr val="FFFF00"/>
              </a:buClr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 conseguenti crisi respiratorie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Stimola il nervo ipoglosso, inducendo la contrazione dei muscoli del collo e della lingua e mantenere, così, libere le vie aeree. 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Il dispositivo rileva il ritmo respiratorio e si sincronizza ad esso stimolando opportunamente il nervo ipoglosso: il flusso d’aria inspirata si stabilizza e la pressione esofagea si riduce.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Costo Eccessivo anche buona aderenza e controllo del disturbo a distanza di 12 mesi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Pazienti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super-selezionati</a:t>
            </a:r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900" dirty="0" smtClean="0"/>
          </a:p>
          <a:p>
            <a:pPr>
              <a:defRPr/>
            </a:pPr>
            <a:endParaRPr lang="it-IT" sz="9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32438"/>
            <a:ext cx="10795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616" y="6312622"/>
            <a:ext cx="3851920" cy="3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711096"/>
            <a:ext cx="3059832" cy="1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"/>
            <a:ext cx="9144000" cy="10527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Farmacologica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40768"/>
            <a:ext cx="9144000" cy="5876478"/>
          </a:xfrm>
        </p:spPr>
        <p:txBody>
          <a:bodyPr/>
          <a:lstStyle/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Farmaci che aumentano l’attivazione dei motoneuroni che innervano i muscoli respiratori : SSRI: mantengono l’attivazione dei muscoli respiratori alta impedendone il collabimento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defRPr/>
            </a:pPr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Farmaci che diminuiscono le fasi di sonno REM (antidepressivi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triclici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defRPr/>
            </a:pPr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Farmaci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agiscono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drive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ventilatorio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diminuisce l’AHI ma non provoca miglioramento nei sintomi associati </a:t>
            </a:r>
          </a:p>
          <a:p>
            <a:pPr algn="l">
              <a:lnSpc>
                <a:spcPct val="150000"/>
              </a:lnSpc>
              <a:buClr>
                <a:srgbClr val="FFFF00"/>
              </a:buClr>
              <a:defRPr/>
            </a:pP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buClr>
                <a:srgbClr val="FF9900"/>
              </a:buClr>
              <a:buFont typeface="Wingdings" panose="05000000000000000000" pitchFamily="2" charset="2"/>
              <a:buChar char="q"/>
              <a:defRPr/>
            </a:pPr>
            <a:endParaRPr lang="it-IT" sz="1200" dirty="0" smtClean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it-IT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Clr>
                <a:srgbClr val="FF99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it-IT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it-IT" sz="20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Rettangolo 7"/>
          <p:cNvSpPr>
            <a:spLocks noChangeArrowheads="1"/>
          </p:cNvSpPr>
          <p:nvPr/>
        </p:nvSpPr>
        <p:spPr bwMode="auto">
          <a:xfrm>
            <a:off x="755650" y="3141663"/>
            <a:ext cx="2159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>
                <a:latin typeface="Times New Roman" panose="02020603050405020304" pitchFamily="18" charset="0"/>
              </a:rPr>
              <a:t>,</a:t>
            </a:r>
          </a:p>
        </p:txBody>
      </p:sp>
      <p:pic>
        <p:nvPicPr>
          <p:cNvPr id="24582" name="Picture 6" descr="C:\Users\Elisa\Desktop\new treatments\farmac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89588"/>
            <a:ext cx="1620838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745" y="6556748"/>
            <a:ext cx="2796627" cy="23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6106" y="6052916"/>
            <a:ext cx="1363573" cy="50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CPAP-MAD-</a:t>
            </a: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Dimagrimento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556792"/>
            <a:ext cx="9119242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Significativa differenza nella diminuzione dell’AHI tra CPAP e MAD</a:t>
            </a:r>
          </a:p>
          <a:p>
            <a:pPr>
              <a:lnSpc>
                <a:spcPct val="200000"/>
              </a:lnSpc>
              <a:buClr>
                <a:srgbClr val="FFFF00"/>
              </a:buClr>
            </a:pPr>
            <a:endParaRPr lang="it-IT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&gt; diminuzione AHI con dieta, esercizio fisico e CPAP </a:t>
            </a:r>
          </a:p>
          <a:p>
            <a:pPr>
              <a:lnSpc>
                <a:spcPct val="200000"/>
              </a:lnSpc>
              <a:buClr>
                <a:srgbClr val="FFFF00"/>
              </a:buClr>
            </a:pPr>
            <a:endParaRPr lang="it-IT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&gt; sintomi notturni e diurni</a:t>
            </a:r>
          </a:p>
          <a:p>
            <a:pPr>
              <a:lnSpc>
                <a:spcPct val="200000"/>
              </a:lnSpc>
              <a:buClr>
                <a:srgbClr val="FFFF00"/>
              </a:buClr>
            </a:pPr>
            <a:endParaRPr lang="it-IT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Training di esercizio fisico migliora la sintomatologia perché aumenta lo spazio delle vie aere superiori</a:t>
            </a:r>
            <a:r>
              <a:rPr lang="it-IT" dirty="0">
                <a:cs typeface="Times New Roman" panose="02020603050405020304" pitchFamily="18" charset="0"/>
              </a:rPr>
              <a:t/>
            </a:r>
            <a:br>
              <a:rPr lang="it-IT" dirty="0">
                <a:cs typeface="Times New Roman" panose="02020603050405020304" pitchFamily="18" charset="0"/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00539" y="6319267"/>
            <a:ext cx="3057525" cy="3905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79774" y="6709792"/>
            <a:ext cx="1278290" cy="1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718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APP Smartphone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7568" y="1766914"/>
            <a:ext cx="1494548" cy="265830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189" y="1763094"/>
            <a:ext cx="1494549" cy="2658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2995" y="1762363"/>
            <a:ext cx="1496696" cy="26621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295" y="1762363"/>
            <a:ext cx="1818928" cy="323526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583" y="2204864"/>
            <a:ext cx="1885685" cy="335699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2546" y="2348880"/>
            <a:ext cx="1725427" cy="306896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033" y="1762363"/>
            <a:ext cx="1519349" cy="270241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51" y="2079498"/>
            <a:ext cx="8607663" cy="3486452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83568" y="5877272"/>
            <a:ext cx="790401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Bilancia</a:t>
            </a:r>
            <a:r>
              <a:rPr lang="en-US" dirty="0" smtClean="0"/>
              <a:t> e </a:t>
            </a:r>
            <a:r>
              <a:rPr lang="en-US" dirty="0" err="1" smtClean="0"/>
              <a:t>monitoraggio</a:t>
            </a:r>
            <a:r>
              <a:rPr lang="en-US" dirty="0" smtClean="0"/>
              <a:t> </a:t>
            </a:r>
            <a:r>
              <a:rPr lang="en-US" dirty="0" err="1" smtClean="0"/>
              <a:t>movimenti</a:t>
            </a:r>
            <a:r>
              <a:rPr lang="en-US" dirty="0" smtClean="0"/>
              <a:t>. </a:t>
            </a:r>
            <a:r>
              <a:rPr lang="en-US" dirty="0" err="1" smtClean="0"/>
              <a:t>Università</a:t>
            </a:r>
            <a:r>
              <a:rPr lang="en-US" dirty="0" smtClean="0"/>
              <a:t> di Bergamo/</a:t>
            </a:r>
            <a:r>
              <a:rPr lang="en-US" dirty="0" err="1" smtClean="0"/>
              <a:t>Ubi</a:t>
            </a:r>
            <a:r>
              <a:rPr lang="en-US" dirty="0" smtClean="0"/>
              <a:t> </a:t>
            </a:r>
            <a:r>
              <a:rPr lang="en-US" dirty="0" err="1" smtClean="0"/>
              <a:t>Banca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4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t-IT" sz="3600" b="1" dirty="0" smtClean="0">
                <a:solidFill>
                  <a:srgbClr val="CCECFF"/>
                </a:solidFill>
                <a:latin typeface="Times New Roman" pitchFamily="18" charset="0"/>
                <a:cs typeface="Times New Roman" pitchFamily="18" charset="0"/>
              </a:rPr>
              <a:t>Conclusioni</a:t>
            </a:r>
            <a:endParaRPr lang="it-IT" sz="3600" b="1" dirty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-8756" y="1700808"/>
            <a:ext cx="9144000" cy="5661025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rgbClr val="CCECFF"/>
                </a:solidFill>
                <a:latin typeface="Times New Roman" pitchFamily="18" charset="0"/>
              </a:rPr>
              <a:t> 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</a:rPr>
              <a:t>Ciascun trattamento può essere efficace </a:t>
            </a: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</a:rPr>
              <a:t>SOLO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</a:rPr>
              <a:t> SE il paziente è stato adeguatamente selezionato</a:t>
            </a:r>
          </a:p>
          <a:p>
            <a:pPr algn="just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</a:rPr>
              <a:t> È necessario collaborare con i diversi specialisti, anche psicologi</a:t>
            </a:r>
          </a:p>
          <a:p>
            <a:pPr algn="just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</a:rPr>
              <a:t> E’ importante coinvolgere il paziente nella scelta della terapia</a:t>
            </a:r>
          </a:p>
          <a:p>
            <a:pPr algn="just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</a:rPr>
              <a:t> Il paziente deve sentirsi parte attiva del percorso clinico-diagnostico</a:t>
            </a:r>
          </a:p>
          <a:p>
            <a:pPr algn="just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</a:rPr>
              <a:t> E’ necessario informare, supportare e rinforzare il paziente</a:t>
            </a: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</a:endParaRPr>
          </a:p>
          <a:p>
            <a:pPr algn="just">
              <a:buClr>
                <a:srgbClr val="FF9900"/>
              </a:buClr>
              <a:buFont typeface="Wingdings" panose="05000000000000000000" pitchFamily="2" charset="2"/>
              <a:buNone/>
              <a:defRPr/>
            </a:pPr>
            <a:endParaRPr lang="it-IT" sz="2000" dirty="0">
              <a:latin typeface="Times New Roman" pitchFamily="18" charset="0"/>
            </a:endParaRPr>
          </a:p>
        </p:txBody>
      </p:sp>
      <p:pic>
        <p:nvPicPr>
          <p:cNvPr id="31749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93449" y="4941168"/>
            <a:ext cx="1785938" cy="177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6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Keys Points 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77372"/>
            <a:ext cx="9144000" cy="562133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it-IT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</a:t>
            </a:r>
            <a:r>
              <a:rPr lang="it-IT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comportamentale/mantenimento</a:t>
            </a:r>
          </a:p>
          <a:p>
            <a:pPr lvl="1" algn="just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Obesità e OSA</a:t>
            </a:r>
            <a:endParaRPr lang="it-IT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Dimagrimento</a:t>
            </a:r>
          </a:p>
          <a:p>
            <a:pPr lvl="1" algn="just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Igiene del sonno</a:t>
            </a:r>
          </a:p>
          <a:p>
            <a:pPr algn="just">
              <a:lnSpc>
                <a:spcPct val="20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Terapia Posizionale</a:t>
            </a: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Definizione di posizionale”</a:t>
            </a: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Patogenesi</a:t>
            </a: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Trattamenti/ </a:t>
            </a:r>
            <a:r>
              <a:rPr lang="it-IT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posizionali</a:t>
            </a: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Aderenza e follow-up</a:t>
            </a:r>
          </a:p>
          <a:p>
            <a:pPr algn="just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Terapia Ortodontica/ Chirurgica Maxillo-facciale</a:t>
            </a: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Oral</a:t>
            </a: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Appliance</a:t>
            </a:r>
            <a:endParaRPr lang="it-IT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Interventi Maxillo-facciali</a:t>
            </a:r>
          </a:p>
          <a:p>
            <a:pPr lvl="1" algn="just" eaLnBrk="1" hangingPunct="1">
              <a:lnSpc>
                <a:spcPct val="150000"/>
              </a:lnSpc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Stimolatore dell’ipoglosso</a:t>
            </a:r>
          </a:p>
          <a:p>
            <a:pPr algn="just" eaLnBrk="1" hangingPunct="1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Terapia Farmacologica</a:t>
            </a:r>
          </a:p>
          <a:p>
            <a:pPr marL="342900" lvl="1" indent="0" algn="just" eaLnBrk="1" hangingPunct="1">
              <a:lnSpc>
                <a:spcPct val="150000"/>
              </a:lnSpc>
              <a:buClr>
                <a:srgbClr val="CCFFFF"/>
              </a:buClr>
              <a:buNone/>
              <a:defRPr/>
            </a:pPr>
            <a:endParaRPr lang="it-IT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4000" b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GRAZIE</a:t>
            </a:r>
            <a:br>
              <a:rPr lang="it-IT" sz="4000" b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t-IT" sz="4000" b="1" smtClean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PER L’ATTENZIONE</a:t>
            </a:r>
            <a:endParaRPr lang="it-IT" sz="40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Segnaposto contenuto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20750" y="1484313"/>
            <a:ext cx="7354888" cy="3889375"/>
          </a:xfrm>
        </p:spPr>
      </p:pic>
      <p:pic>
        <p:nvPicPr>
          <p:cNvPr id="3379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Obesità</a:t>
            </a: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 &amp; OSA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1248232"/>
            <a:ext cx="91192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Obesità </a:t>
            </a:r>
            <a:r>
              <a:rPr lang="it-IT" dirty="0">
                <a:cs typeface="Times New Roman" panose="02020603050405020304" pitchFamily="18" charset="0"/>
              </a:rPr>
              <a:t>è il principale fattore di rischio per OSA </a:t>
            </a:r>
            <a:endParaRPr lang="it-IT" dirty="0" smtClean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>
                <a:cs typeface="Times New Roman" panose="02020603050405020304" pitchFamily="18" charset="0"/>
              </a:rPr>
              <a:t>Il 50% dei soggetti OSA presenta obesità</a:t>
            </a: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Obesità: ruolo «centrale» e «periferico»</a:t>
            </a:r>
          </a:p>
          <a:p>
            <a:pPr>
              <a:lnSpc>
                <a:spcPct val="150000"/>
              </a:lnSpc>
              <a:buClr>
                <a:srgbClr val="FFFF00"/>
              </a:buClr>
            </a:pP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35696" y="2348880"/>
            <a:ext cx="5701790" cy="374053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56602" y="6473189"/>
            <a:ext cx="2162640" cy="25368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43888" y="6726871"/>
            <a:ext cx="875354" cy="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25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Obesità</a:t>
            </a: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 &amp; OSA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511956" y="2243445"/>
            <a:ext cx="6560604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 Il tessuto adiposo (TA) </a:t>
            </a:r>
            <a:r>
              <a:rPr lang="it-IT" dirty="0">
                <a:cs typeface="Times New Roman" panose="02020603050405020304" pitchFamily="18" charset="0"/>
              </a:rPr>
              <a:t>nell’area </a:t>
            </a:r>
            <a:r>
              <a:rPr lang="it-IT" dirty="0" smtClean="0">
                <a:cs typeface="Times New Roman" panose="02020603050405020304" pitchFamily="18" charset="0"/>
              </a:rPr>
              <a:t>faringea </a:t>
            </a:r>
            <a:r>
              <a:rPr lang="it-IT" dirty="0">
                <a:cs typeface="Times New Roman" panose="02020603050405020304" pitchFamily="18" charset="0"/>
              </a:rPr>
              <a:t>del collo comprime direttamente le vie </a:t>
            </a:r>
            <a:r>
              <a:rPr lang="it-IT" dirty="0" smtClean="0">
                <a:cs typeface="Times New Roman" panose="02020603050405020304" pitchFamily="18" charset="0"/>
              </a:rPr>
              <a:t>aeree superiori</a:t>
            </a:r>
            <a:endParaRPr lang="it-IT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 Il TA toracico </a:t>
            </a:r>
            <a:r>
              <a:rPr lang="it-IT" dirty="0">
                <a:cs typeface="Times New Roman" panose="02020603050405020304" pitchFamily="18" charset="0"/>
              </a:rPr>
              <a:t>comprime la gabbia toracica riducendo il volume </a:t>
            </a:r>
            <a:r>
              <a:rPr lang="it-IT" dirty="0" smtClean="0">
                <a:cs typeface="Times New Roman" panose="02020603050405020304" pitchFamily="18" charset="0"/>
              </a:rPr>
              <a:t>polmonare</a:t>
            </a:r>
            <a:endParaRPr lang="it-IT" dirty="0"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 Il TA addominale </a:t>
            </a:r>
            <a:r>
              <a:rPr lang="it-IT" dirty="0">
                <a:cs typeface="Times New Roman" panose="02020603050405020304" pitchFamily="18" charset="0"/>
              </a:rPr>
              <a:t>sposta in senso craniale il </a:t>
            </a:r>
            <a:r>
              <a:rPr lang="it-IT" dirty="0" smtClean="0">
                <a:cs typeface="Times New Roman" panose="02020603050405020304" pitchFamily="18" charset="0"/>
              </a:rPr>
              <a:t>diaframma 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 TA nel collo &gt; severità OSA in F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 Circonferenza collo no differenza M e F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 Uomini OSA &gt; TA rispetto alle donne</a:t>
            </a:r>
          </a:p>
          <a:p>
            <a:pPr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dirty="0" smtClean="0">
                <a:cs typeface="Times New Roman" panose="02020603050405020304" pitchFamily="18" charset="0"/>
              </a:rPr>
              <a:t>Menopausa: ruolo fondamentale in OSA (Aumento ponderale??)</a:t>
            </a:r>
            <a:endParaRPr lang="it-IT" dirty="0"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it-IT" sz="1100" dirty="0">
              <a:cs typeface="Times New Roman" panose="02020603050405020304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36641" y="6453336"/>
            <a:ext cx="2507359" cy="3627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05189" y="6695598"/>
            <a:ext cx="1114053" cy="12043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454" y="3810867"/>
            <a:ext cx="2250976" cy="30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3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0922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latin typeface="Times New Roman" pitchFamily="18" charset="0"/>
              </a:rPr>
              <a:t>Obesità</a:t>
            </a:r>
            <a:r>
              <a:rPr lang="en-US" sz="4000" b="1" dirty="0" smtClean="0">
                <a:solidFill>
                  <a:srgbClr val="CCECFF"/>
                </a:solidFill>
                <a:latin typeface="Times New Roman" pitchFamily="18" charset="0"/>
              </a:rPr>
              <a:t> &amp; OSA</a:t>
            </a: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endParaRPr lang="it-IT" sz="4000" dirty="0" smtClean="0">
              <a:latin typeface="Times New Roman" pitchFamily="18" charset="0"/>
            </a:endParaRPr>
          </a:p>
        </p:txBody>
      </p:sp>
      <p:sp>
        <p:nvSpPr>
          <p:cNvPr id="6148" name="AutoShape 6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sp>
        <p:nvSpPr>
          <p:cNvPr id="6149" name="AutoShape 8" descr="Risultati immagini per scelta terapeutic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Times New Roman" panose="02020603050405020304" pitchFamily="18" charset="0"/>
            </a:endParaRPr>
          </a:p>
        </p:txBody>
      </p:sp>
      <p:pic>
        <p:nvPicPr>
          <p:cNvPr id="6151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599384" y="2636912"/>
            <a:ext cx="5544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&gt; TA palato molle in OSA obesi rispetto ad OSA non</a:t>
            </a: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&gt; volume della lingua in OSA obesi </a:t>
            </a: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 smtClean="0">
                <a:cs typeface="Times New Roman" panose="02020603050405020304" pitchFamily="18" charset="0"/>
              </a:rPr>
              <a:t>&gt; % TA  in lingua che non massetere</a:t>
            </a:r>
          </a:p>
          <a:p>
            <a:pPr marL="285750" indent="-285750">
              <a:lnSpc>
                <a:spcPct val="200000"/>
              </a:lnSpc>
              <a:buClr>
                <a:srgbClr val="FFFF00"/>
              </a:buClr>
              <a:buFont typeface="Wingdings" panose="05000000000000000000" pitchFamily="2" charset="2"/>
              <a:buChar char="q"/>
            </a:pPr>
            <a:r>
              <a:rPr lang="it-IT" dirty="0">
                <a:cs typeface="Times New Roman" panose="02020603050405020304" pitchFamily="18" charset="0"/>
              </a:rPr>
              <a:t> </a:t>
            </a:r>
            <a:r>
              <a:rPr lang="it-IT" dirty="0" smtClean="0">
                <a:cs typeface="Times New Roman" panose="02020603050405020304" pitchFamily="18" charset="0"/>
              </a:rPr>
              <a:t>≠ </a:t>
            </a:r>
            <a:r>
              <a:rPr lang="it-IT" dirty="0" err="1" smtClean="0">
                <a:cs typeface="Times New Roman" panose="02020603050405020304" pitchFamily="18" charset="0"/>
              </a:rPr>
              <a:t>pre</a:t>
            </a:r>
            <a:r>
              <a:rPr lang="it-IT" dirty="0" smtClean="0">
                <a:cs typeface="Times New Roman" panose="02020603050405020304" pitchFamily="18" charset="0"/>
              </a:rPr>
              <a:t>-post menopausa in % TA lingua</a:t>
            </a:r>
          </a:p>
          <a:p>
            <a:pPr>
              <a:buClr>
                <a:srgbClr val="FFFF00"/>
              </a:buClr>
            </a:pPr>
            <a:r>
              <a:rPr lang="it-IT" dirty="0">
                <a:cs typeface="Times New Roman" panose="02020603050405020304" pitchFamily="18" charset="0"/>
              </a:rPr>
              <a:t/>
            </a:r>
            <a:br>
              <a:rPr lang="it-IT" dirty="0">
                <a:cs typeface="Times New Roman" panose="02020603050405020304" pitchFamily="18" charset="0"/>
              </a:rPr>
            </a:br>
            <a:r>
              <a:rPr lang="it-IT" dirty="0">
                <a:cs typeface="Times New Roman" panose="02020603050405020304" pitchFamily="18" charset="0"/>
              </a:rPr>
              <a:t/>
            </a:r>
            <a:br>
              <a:rPr lang="it-IT" dirty="0">
                <a:cs typeface="Times New Roman" panose="02020603050405020304" pitchFamily="18" charset="0"/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endParaRPr lang="it-IT" dirty="0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33981" y="6237312"/>
            <a:ext cx="2985698" cy="432048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7907" y="6669360"/>
            <a:ext cx="1111771" cy="1241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1196752"/>
            <a:ext cx="4514309" cy="44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76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160"/>
            <a:ext cx="9144000" cy="1092199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latin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Terapia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Comportamentale</a:t>
            </a:r>
            <a: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40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4000" b="1" dirty="0" err="1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Dimagrimento</a:t>
            </a:r>
            <a: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CCFFFF"/>
                </a:solidFill>
                <a:latin typeface="Times New Roman" pitchFamily="18" charset="0"/>
              </a:rPr>
            </a:br>
            <a:endParaRPr lang="it-IT" sz="4000" dirty="0" smtClean="0">
              <a:solidFill>
                <a:srgbClr val="CCFFFF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84313"/>
            <a:ext cx="9108504" cy="3816896"/>
          </a:xfrm>
        </p:spPr>
        <p:txBody>
          <a:bodyPr/>
          <a:lstStyle/>
          <a:p>
            <a:pPr>
              <a:defRPr/>
            </a:pPr>
            <a:endParaRPr lang="it-IT" sz="9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Perdita di peso: Interventi di chirurgia </a:t>
            </a:r>
            <a:r>
              <a:rPr lang="it-IT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bariatrica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per pazienti con un BMI&gt;40</a:t>
            </a:r>
          </a:p>
          <a:p>
            <a:pPr marL="457200" indent="-457200" algn="l">
              <a:buClr>
                <a:srgbClr val="FFFF00"/>
              </a:buClr>
              <a:defRPr/>
            </a:pPr>
            <a:endParaRPr lang="it-IT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Miglioramento dello stile di vita </a:t>
            </a:r>
          </a:p>
          <a:p>
            <a:pPr marL="1200150" lvl="1" indent="-45720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Esercizio fisico</a:t>
            </a:r>
          </a:p>
          <a:p>
            <a:pPr marL="1200150" lvl="1" indent="-45720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ieta</a:t>
            </a:r>
          </a:p>
          <a:p>
            <a:pPr marL="1200150" lvl="1" indent="-457200">
              <a:buClr>
                <a:srgbClr val="FFFF00"/>
              </a:buClr>
              <a:buFont typeface="Wingdings" pitchFamily="2" charset="2"/>
              <a:buChar char="q"/>
              <a:defRPr/>
            </a:pP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iduzione comportamenti  errati</a:t>
            </a:r>
          </a:p>
          <a:p>
            <a:pPr marL="457200" indent="-457200" algn="l">
              <a:buClr>
                <a:srgbClr val="FFFF00"/>
              </a:buClr>
              <a:defRPr/>
            </a:pPr>
            <a:endParaRPr lang="it-IT" sz="1800" dirty="0" smtClean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Clr>
                <a:srgbClr val="FFFF00"/>
              </a:buClr>
              <a:defRPr/>
            </a:pPr>
            <a:endParaRPr lang="it-IT" sz="1800" dirty="0" smtClean="0">
              <a:solidFill>
                <a:srgbClr val="CCEC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00"/>
              </a:buClr>
              <a:defRPr/>
            </a:pPr>
            <a:endParaRPr lang="it-IT" sz="1800" dirty="0" smtClean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3718" y="5805264"/>
            <a:ext cx="7632700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Terapia </a:t>
            </a:r>
            <a:r>
              <a:rPr lang="it-IT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Cognitivo-Comportamentale</a:t>
            </a:r>
          </a:p>
        </p:txBody>
      </p:sp>
      <p:pic>
        <p:nvPicPr>
          <p:cNvPr id="2867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418" y="63624"/>
            <a:ext cx="957954" cy="13433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1906" y="908720"/>
            <a:ext cx="2916324" cy="505367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8836" y="6485902"/>
            <a:ext cx="2803032" cy="35186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6491" y="6747582"/>
            <a:ext cx="1162180" cy="12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08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solidFill>
                  <a:srgbClr val="CCECFF"/>
                </a:solidFill>
                <a:latin typeface="Times New Roman" pitchFamily="18" charset="0"/>
              </a:rPr>
              <a:t>Terapia Cognitivo-Comportamentale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5373687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it-IT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Clr>
                <a:srgbClr val="FFFF00"/>
              </a:buClr>
              <a:buNone/>
              <a:defRPr/>
            </a:pPr>
            <a:r>
              <a:rPr lang="it-IT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Intervento </a:t>
            </a:r>
            <a:r>
              <a:rPr lang="it-IT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Cognitivo-Comportamentale mirato alla perdita di peso </a:t>
            </a:r>
            <a:endParaRPr lang="it-IT" sz="7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Clr>
                <a:srgbClr val="FFFF00"/>
              </a:buClr>
              <a:buNone/>
              <a:defRPr/>
            </a:pPr>
            <a:endParaRPr lang="it-IT" sz="5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22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Inquadramento diagnostico: presenza di disturbi alimentari?</a:t>
            </a:r>
          </a:p>
          <a:p>
            <a:pPr lvl="1">
              <a:lnSpc>
                <a:spcPct val="22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Psicoeducazione</a:t>
            </a:r>
            <a:r>
              <a:rPr lang="it-I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alimentare </a:t>
            </a:r>
          </a:p>
          <a:p>
            <a:pPr lvl="1">
              <a:lnSpc>
                <a:spcPct val="22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Diario alimentare</a:t>
            </a:r>
          </a:p>
          <a:p>
            <a:pPr lvl="1">
              <a:lnSpc>
                <a:spcPct val="22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Tecniche cognitive di rilassamento</a:t>
            </a:r>
          </a:p>
          <a:p>
            <a:pPr lvl="1">
              <a:lnSpc>
                <a:spcPct val="22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r>
              <a:rPr lang="it-IT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Rinforzo positivo sui risultati raggiunti </a:t>
            </a: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endParaRPr lang="it-IT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Clr>
                <a:srgbClr val="FFFF00"/>
              </a:buClr>
              <a:buFont typeface="Wingdings" panose="05000000000000000000" pitchFamily="2" charset="2"/>
              <a:buChar char="q"/>
              <a:defRPr/>
            </a:pPr>
            <a:endParaRPr lang="it-IT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buClr>
                <a:srgbClr val="FFFF00"/>
              </a:buClr>
              <a:buNone/>
              <a:defRPr/>
            </a:pPr>
            <a:r>
              <a:rPr lang="it-IT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  <a:defRPr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  <a:defRPr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272" y="63624"/>
            <a:ext cx="962100" cy="134915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63224" y="5373216"/>
            <a:ext cx="2038095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7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it-IT" sz="3600" b="1" dirty="0" smtClean="0">
                <a:solidFill>
                  <a:srgbClr val="CCECFF"/>
                </a:solidFill>
                <a:latin typeface="Times New Roman" pitchFamily="18" charset="0"/>
              </a:rPr>
              <a:t>Terapia Cognitivo-Comportamentale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373687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endParaRPr lang="it-IT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Clr>
                <a:srgbClr val="FFFF00"/>
              </a:buClr>
              <a:buNone/>
              <a:defRPr/>
            </a:pPr>
            <a:r>
              <a:rPr lang="it-IT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Intervento Cognitivo-Comportamentale: individuazione pensieri disfunzionali</a:t>
            </a:r>
          </a:p>
          <a:p>
            <a:pPr marL="0" lvl="1" indent="0" algn="ctr">
              <a:lnSpc>
                <a:spcPct val="150000"/>
              </a:lnSpc>
              <a:spcBef>
                <a:spcPts val="750"/>
              </a:spcBef>
              <a:buClr>
                <a:srgbClr val="FFFF00"/>
              </a:buClr>
              <a:buNone/>
              <a:defRPr/>
            </a:pPr>
            <a:r>
              <a:rPr lang="it-IT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Pensieri disfunzionali: </a:t>
            </a:r>
            <a:r>
              <a:rPr lang="it-IT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Idee che una persona può avere in merito ad una patologia o altro e che influenzano il comportamento della persona stessa</a:t>
            </a:r>
          </a:p>
          <a:p>
            <a:pPr marL="0" indent="0" algn="ctr">
              <a:lnSpc>
                <a:spcPct val="150000"/>
              </a:lnSpc>
              <a:buClr>
                <a:srgbClr val="FFFF00"/>
              </a:buClr>
              <a:buNone/>
              <a:defRPr/>
            </a:pPr>
            <a:endParaRPr lang="it-IT" sz="5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0">
              <a:lnSpc>
                <a:spcPct val="220000"/>
              </a:lnSpc>
              <a:buClr>
                <a:srgbClr val="FFFF00"/>
              </a:buClr>
              <a:buNone/>
              <a:defRPr/>
            </a:pPr>
            <a:endParaRPr lang="it-IT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Char char="q"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  <a:defRPr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rgbClr val="FFC000"/>
              </a:buClr>
              <a:buFontTx/>
              <a:buNone/>
              <a:defRPr/>
            </a:pPr>
            <a:endParaRPr lang="it-IT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C000"/>
              </a:buClr>
              <a:buFont typeface="Wingdings" panose="05000000000000000000" pitchFamily="2" charset="2"/>
              <a:buNone/>
              <a:defRPr/>
            </a:pPr>
            <a:endParaRPr lang="it-IT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6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131763"/>
            <a:ext cx="68738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2272" y="63624"/>
            <a:ext cx="962100" cy="1349152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xmlns="" val="1028811102"/>
              </p:ext>
            </p:extLst>
          </p:nvPr>
        </p:nvGraphicFramePr>
        <p:xfrm>
          <a:off x="1331640" y="2996952"/>
          <a:ext cx="626469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6829746" y="6237312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it-IT" altLang="it-IT" sz="1200" dirty="0"/>
              <a:t>Adattato da  Circolo Vizioso dell’Insonnia,  </a:t>
            </a:r>
            <a:r>
              <a:rPr lang="it-IT" altLang="it-IT" sz="1200" dirty="0" err="1"/>
              <a:t>Morin</a:t>
            </a:r>
            <a:r>
              <a:rPr lang="it-IT" altLang="it-IT" sz="1200" dirty="0"/>
              <a:t> 1993</a:t>
            </a:r>
          </a:p>
        </p:txBody>
      </p:sp>
    </p:spTree>
    <p:extLst>
      <p:ext uri="{BB962C8B-B14F-4D97-AF65-F5344CB8AC3E}">
        <p14:creationId xmlns:p14="http://schemas.microsoft.com/office/powerpoint/2010/main" xmlns="" val="368768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  <p:bldGraphic spid="8" grpId="1">
        <p:bldAsOne/>
      </p:bldGraphic>
      <p:bldP spid="9" grpId="0"/>
    </p:bldLst>
  </p:timing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Profondità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C473073F-34A4-486A-BBA1-2A70AE921EB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TM04033923[[fn=Profondità]]</Template>
  <TotalTime>3689</TotalTime>
  <Words>1278</Words>
  <Application>Microsoft Office PowerPoint</Application>
  <PresentationFormat>Presentazione su schermo (4:3)</PresentationFormat>
  <Paragraphs>260</Paragraphs>
  <Slides>30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Profondità</vt:lpstr>
      <vt:lpstr> Terapia Non-Pneumologica Attuale</vt:lpstr>
      <vt:lpstr>Terapia Non-Pneumologica Attuale</vt:lpstr>
      <vt:lpstr> Keys Points   </vt:lpstr>
      <vt:lpstr> Obesità &amp; OSA  </vt:lpstr>
      <vt:lpstr> Obesità &amp; OSA  </vt:lpstr>
      <vt:lpstr> Obesità &amp; OSA  </vt:lpstr>
      <vt:lpstr> Terapia Comportamentale Dimagrimento </vt:lpstr>
      <vt:lpstr>Terapia Cognitivo-Comportamentale</vt:lpstr>
      <vt:lpstr>Terapia Cognitivo-Comportamentale</vt:lpstr>
      <vt:lpstr>Terapia Cognitivo-Comportamentale</vt:lpstr>
      <vt:lpstr>Terapia Cognitivo-Comportamentale</vt:lpstr>
      <vt:lpstr> Terapia Cognitivo-Comportamentale </vt:lpstr>
      <vt:lpstr> Terapia Posizionale   </vt:lpstr>
      <vt:lpstr> Terapia Posizionale   </vt:lpstr>
      <vt:lpstr> Terapia Posizionale   </vt:lpstr>
      <vt:lpstr> Terapia Posizionale   </vt:lpstr>
      <vt:lpstr> Terapia Posizionale   </vt:lpstr>
      <vt:lpstr> Terapia Posizionale   </vt:lpstr>
      <vt:lpstr> Terapia Posizionale   </vt:lpstr>
      <vt:lpstr> Terapia Posizionale   </vt:lpstr>
      <vt:lpstr> Terapia Ortodontica </vt:lpstr>
      <vt:lpstr> Terapia Ortodontica </vt:lpstr>
      <vt:lpstr> Terapia Ortodontica </vt:lpstr>
      <vt:lpstr> Chirurgia </vt:lpstr>
      <vt:lpstr> Stimolazione Nervo Ipoglosso </vt:lpstr>
      <vt:lpstr> Terapia Farmacologica  </vt:lpstr>
      <vt:lpstr> CPAP-MAD-Dimagrimento  </vt:lpstr>
      <vt:lpstr> APP Smartphone </vt:lpstr>
      <vt:lpstr>Conclusioni</vt:lpstr>
      <vt:lpstr>GRAZIE PER L’ATTENZIONE</vt:lpstr>
    </vt:vector>
  </TitlesOfParts>
  <Company>Sapio S.r.l.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Adherence, compliance  and health literacy: from in-built timer  to  Cognitive Behavior therapy</dc:title>
  <dc:creator>SAPIO S.r.l.</dc:creator>
  <cp:lastModifiedBy>Elisa Morrone</cp:lastModifiedBy>
  <cp:revision>276</cp:revision>
  <cp:lastPrinted>2017-03-24T09:38:42Z</cp:lastPrinted>
  <dcterms:created xsi:type="dcterms:W3CDTF">2015-08-10T09:08:40Z</dcterms:created>
  <dcterms:modified xsi:type="dcterms:W3CDTF">2017-04-04T06:24:31Z</dcterms:modified>
</cp:coreProperties>
</file>