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84" r:id="rId4"/>
    <p:sldId id="261" r:id="rId5"/>
    <p:sldId id="264" r:id="rId6"/>
    <p:sldId id="286" r:id="rId7"/>
    <p:sldId id="288" r:id="rId8"/>
    <p:sldId id="267" r:id="rId9"/>
    <p:sldId id="269" r:id="rId10"/>
    <p:sldId id="270" r:id="rId11"/>
    <p:sldId id="281" r:id="rId12"/>
    <p:sldId id="319" r:id="rId13"/>
    <p:sldId id="301" r:id="rId14"/>
    <p:sldId id="312" r:id="rId15"/>
    <p:sldId id="313" r:id="rId16"/>
    <p:sldId id="314" r:id="rId17"/>
    <p:sldId id="275" r:id="rId18"/>
    <p:sldId id="317" r:id="rId19"/>
    <p:sldId id="306" r:id="rId20"/>
    <p:sldId id="295" r:id="rId21"/>
    <p:sldId id="273" r:id="rId22"/>
    <p:sldId id="315" r:id="rId23"/>
    <p:sldId id="277" r:id="rId24"/>
    <p:sldId id="323" r:id="rId25"/>
    <p:sldId id="327" r:id="rId26"/>
    <p:sldId id="307" r:id="rId27"/>
    <p:sldId id="274" r:id="rId28"/>
    <p:sldId id="310" r:id="rId29"/>
    <p:sldId id="282" r:id="rId30"/>
    <p:sldId id="308" r:id="rId31"/>
    <p:sldId id="262" r:id="rId32"/>
    <p:sldId id="324" r:id="rId3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44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11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00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50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7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39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85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04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74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33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45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44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9027E-08B5-2343-B48F-9A5F952925E7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9DDFB-42E3-6D4B-9655-B9E2107762C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11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3.emf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.emf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emf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2722" y="1319156"/>
            <a:ext cx="8367684" cy="1947920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0080FF"/>
                </a:solidFill>
              </a:rPr>
              <a:t>Le cure palliative:</a:t>
            </a:r>
            <a:br>
              <a:rPr lang="it-IT" sz="3600" dirty="0" smtClean="0">
                <a:solidFill>
                  <a:srgbClr val="0080FF"/>
                </a:solidFill>
              </a:rPr>
            </a:br>
            <a:r>
              <a:rPr lang="it-IT" sz="3600" dirty="0" smtClean="0">
                <a:solidFill>
                  <a:srgbClr val="0080FF"/>
                </a:solidFill>
              </a:rPr>
              <a:t>quando non si può più guarire </a:t>
            </a:r>
            <a:br>
              <a:rPr lang="it-IT" sz="3600" dirty="0" smtClean="0">
                <a:solidFill>
                  <a:srgbClr val="0080FF"/>
                </a:solidFill>
              </a:rPr>
            </a:br>
            <a:r>
              <a:rPr lang="it-IT" sz="3600" dirty="0" smtClean="0">
                <a:solidFill>
                  <a:srgbClr val="0080FF"/>
                </a:solidFill>
              </a:rPr>
              <a:t>bisogna sempre curare </a:t>
            </a:r>
            <a:endParaRPr lang="it-IT" sz="3600" dirty="0">
              <a:solidFill>
                <a:srgbClr val="0080FF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438526"/>
            <a:ext cx="6400800" cy="1387474"/>
          </a:xfrm>
        </p:spPr>
        <p:txBody>
          <a:bodyPr>
            <a:normAutofit fontScale="92500" lnSpcReduction="10000"/>
          </a:bodyPr>
          <a:lstStyle/>
          <a:p>
            <a:r>
              <a:rPr lang="it-IT" sz="2400" dirty="0" smtClean="0"/>
              <a:t>Raffaella Antonione</a:t>
            </a:r>
          </a:p>
          <a:p>
            <a:r>
              <a:rPr lang="it-IT" sz="2000" i="1" dirty="0" smtClean="0"/>
              <a:t>Coordinatrice Master I livello in Cure Palliative</a:t>
            </a:r>
          </a:p>
          <a:p>
            <a:r>
              <a:rPr lang="it-IT" sz="2000" i="1" dirty="0" smtClean="0"/>
              <a:t> e Terapia del Dolore </a:t>
            </a:r>
          </a:p>
          <a:p>
            <a:r>
              <a:rPr lang="it-IT" sz="2000" i="1" dirty="0" smtClean="0"/>
              <a:t>Università degli Studi di Trieste</a:t>
            </a:r>
            <a:endParaRPr lang="it-IT" sz="2000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877" y="351441"/>
            <a:ext cx="1617529" cy="10991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762" y="5227383"/>
            <a:ext cx="5321300" cy="14351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351441"/>
            <a:ext cx="18161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6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912938"/>
            <a:ext cx="40290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787400"/>
            <a:ext cx="394652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ttangolo 5"/>
          <p:cNvSpPr>
            <a:spLocks noChangeArrowheads="1"/>
          </p:cNvSpPr>
          <p:nvPr/>
        </p:nvSpPr>
        <p:spPr bwMode="auto">
          <a:xfrm>
            <a:off x="2090738" y="6249988"/>
            <a:ext cx="4921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400" i="1"/>
              <a:t>From</a:t>
            </a:r>
            <a:r>
              <a:rPr lang="it-IT" sz="1400"/>
              <a:t>: Country statistics and global health estimates by WHO and UN partners, January 2015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10300" y="95250"/>
            <a:ext cx="11097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>
                <a:solidFill>
                  <a:srgbClr val="0080FF"/>
                </a:solidFill>
                <a:latin typeface="+mn-lt"/>
                <a:ea typeface="+mn-ea"/>
                <a:cs typeface="+mn-cs"/>
              </a:rPr>
              <a:t>Italia</a:t>
            </a:r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371475" y="304800"/>
            <a:ext cx="3944938" cy="1350963"/>
          </a:xfrm>
          <a:ln w="28575">
            <a:solidFill>
              <a:srgbClr val="0080FF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+mn-ea"/>
                <a:cs typeface="+mn-cs"/>
              </a:rPr>
              <a:t>Top 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+mn-ea"/>
                <a:cs typeface="+mn-cs"/>
              </a:rPr>
              <a:t>5 “killers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+mn-ea"/>
                <a:cs typeface="+mn-cs"/>
              </a:rPr>
              <a:t>” nel mondo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+mn-ea"/>
                <a:cs typeface="+mn-cs"/>
              </a:rPr>
              <a:t>M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+mn-ea"/>
                <a:cs typeface="+mn-cs"/>
              </a:rPr>
              <a:t>alattie 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+mn-ea"/>
                <a:cs typeface="+mn-cs"/>
              </a:rPr>
              <a:t>cardiovascolari, malattie cerebrovascolari, BPCO, infezioni respiratorie, cancro polmonare </a:t>
            </a:r>
          </a:p>
        </p:txBody>
      </p:sp>
      <p:sp>
        <p:nvSpPr>
          <p:cNvPr id="2" name="Ovale 1"/>
          <p:cNvSpPr/>
          <p:nvPr/>
        </p:nvSpPr>
        <p:spPr>
          <a:xfrm>
            <a:off x="287338" y="3000375"/>
            <a:ext cx="2554287" cy="1095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4406901" y="4095750"/>
            <a:ext cx="2554287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18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622425"/>
            <a:ext cx="6734175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1175" y="1622425"/>
            <a:ext cx="8113713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Percentuali di accesso ai servizi di Cure Palliative in base alla diagnosi</a:t>
            </a:r>
          </a:p>
        </p:txBody>
      </p:sp>
      <p:sp>
        <p:nvSpPr>
          <p:cNvPr id="60419" name="Rettangolo 2"/>
          <p:cNvSpPr>
            <a:spLocks noChangeArrowheads="1"/>
          </p:cNvSpPr>
          <p:nvPr/>
        </p:nvSpPr>
        <p:spPr bwMode="auto">
          <a:xfrm>
            <a:off x="1493838" y="6345238"/>
            <a:ext cx="6407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/>
              <a:t>(The Marie Curie Charity and the Bevan Foundation; 2012)</a:t>
            </a:r>
          </a:p>
        </p:txBody>
      </p:sp>
      <p:sp>
        <p:nvSpPr>
          <p:cNvPr id="4" name="Rettangolo 3"/>
          <p:cNvSpPr/>
          <p:nvPr/>
        </p:nvSpPr>
        <p:spPr>
          <a:xfrm>
            <a:off x="4618038" y="3073400"/>
            <a:ext cx="4298950" cy="1014413"/>
          </a:xfrm>
          <a:prstGeom prst="rect">
            <a:avLst/>
          </a:prstGeom>
          <a:ln w="28575" cmpd="sng">
            <a:solidFill>
              <a:srgbClr val="3366FF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+mn-lt"/>
                <a:ea typeface="+mn-ea"/>
                <a:cs typeface="+mn-cs"/>
              </a:rPr>
              <a:t>Meno del 50% dei malati oncologici e </a:t>
            </a:r>
            <a:r>
              <a:rPr lang="it-IT" sz="2000" b="1" dirty="0">
                <a:latin typeface="+mn-lt"/>
                <a:ea typeface="+mn-ea"/>
                <a:cs typeface="+mn-cs"/>
              </a:rPr>
              <a:t>solo il 5% dei malati con malattie </a:t>
            </a:r>
            <a:endParaRPr lang="it-IT" sz="2000" b="1" dirty="0" smtClean="0"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latin typeface="+mn-lt"/>
                <a:ea typeface="+mn-ea"/>
                <a:cs typeface="+mn-cs"/>
              </a:rPr>
              <a:t>non </a:t>
            </a:r>
            <a:r>
              <a:rPr lang="it-IT" sz="2000" b="1" dirty="0">
                <a:latin typeface="+mn-lt"/>
                <a:ea typeface="+mn-ea"/>
                <a:cs typeface="+mn-cs"/>
              </a:rPr>
              <a:t>oncologiche 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riceve </a:t>
            </a:r>
            <a:r>
              <a:rPr lang="it-IT" sz="2000" b="1" dirty="0">
                <a:latin typeface="+mn-lt"/>
                <a:ea typeface="+mn-ea"/>
                <a:cs typeface="+mn-cs"/>
              </a:rPr>
              <a:t>cure palliative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04913" y="5572125"/>
            <a:ext cx="6818312" cy="430213"/>
          </a:xfrm>
          <a:prstGeom prst="rect">
            <a:avLst/>
          </a:prstGeom>
          <a:noFill/>
          <a:ln>
            <a:solidFill>
              <a:srgbClr val="0080FF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latin typeface="+mn-lt"/>
                <a:ea typeface="+mn-ea"/>
                <a:cs typeface="+mn-cs"/>
              </a:rPr>
              <a:t>Netta differenza tra malato oncologico e non oncologico…</a:t>
            </a:r>
          </a:p>
        </p:txBody>
      </p:sp>
      <p:pic>
        <p:nvPicPr>
          <p:cNvPr id="6042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52400"/>
            <a:ext cx="84359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57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333375"/>
            <a:ext cx="57404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825625" y="5827494"/>
            <a:ext cx="5443768" cy="646331"/>
          </a:xfrm>
          <a:prstGeom prst="rect">
            <a:avLst/>
          </a:prstGeom>
          <a:solidFill>
            <a:srgbClr val="0080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Le Insufficienze Respiratorie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3375"/>
            <a:ext cx="1136699" cy="6836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124" y="5814700"/>
            <a:ext cx="969963" cy="6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0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2"/>
          <p:cNvSpPr txBox="1">
            <a:spLocks noChangeArrowheads="1"/>
          </p:cNvSpPr>
          <p:nvPr/>
        </p:nvSpPr>
        <p:spPr bwMode="auto">
          <a:xfrm>
            <a:off x="1892150" y="527050"/>
            <a:ext cx="5615289" cy="1384995"/>
          </a:xfrm>
          <a:prstGeom prst="rect">
            <a:avLst/>
          </a:prstGeom>
          <a:gradFill flip="none" rotWithShape="1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/>
              <a:t>Diagnosticare il processo del morire</a:t>
            </a:r>
          </a:p>
          <a:p>
            <a:pPr algn="ctr" eaLnBrk="1" hangingPunct="1"/>
            <a:r>
              <a:rPr lang="it-IT" sz="2800" dirty="0"/>
              <a:t>è </a:t>
            </a:r>
          </a:p>
          <a:p>
            <a:pPr algn="ctr" eaLnBrk="1" hangingPunct="1"/>
            <a:r>
              <a:rPr lang="it-IT" sz="2800" b="1" dirty="0"/>
              <a:t>c</a:t>
            </a:r>
            <a:r>
              <a:rPr lang="it-IT" sz="2800" b="1" dirty="0" smtClean="0"/>
              <a:t>ompetenza sanitaria </a:t>
            </a:r>
            <a:r>
              <a:rPr lang="it-IT" sz="2800" b="1" u="sng" dirty="0"/>
              <a:t>fondamentale</a:t>
            </a:r>
          </a:p>
        </p:txBody>
      </p:sp>
      <p:sp>
        <p:nvSpPr>
          <p:cNvPr id="22530" name="Segnaposto contenuto 2"/>
          <p:cNvSpPr txBox="1">
            <a:spLocks/>
          </p:cNvSpPr>
          <p:nvPr/>
        </p:nvSpPr>
        <p:spPr bwMode="auto">
          <a:xfrm>
            <a:off x="558800" y="5653088"/>
            <a:ext cx="82296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it-IT" sz="1800" i="1">
                <a:solidFill>
                  <a:srgbClr val="7F7F7F"/>
                </a:solidFill>
              </a:rPr>
              <a:t>Qualcosa nella nostra cultura potrà cambiare soltanto nel momento in cui smetteremo di considerare la morte un accidente con cui fare i conti all’ultimo minuto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it-IT" sz="1200" i="1">
                <a:solidFill>
                  <a:srgbClr val="7F7F7F"/>
                </a:solidFill>
              </a:rPr>
              <a:t>(Monti, Cosa vuol dire morire)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it-IT" sz="1800"/>
          </a:p>
        </p:txBody>
      </p:sp>
      <p:pic>
        <p:nvPicPr>
          <p:cNvPr id="22531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36775"/>
            <a:ext cx="4719637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70" y="527050"/>
            <a:ext cx="1136699" cy="68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5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34950"/>
            <a:ext cx="423862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CasellaDiTesto 5"/>
          <p:cNvSpPr txBox="1">
            <a:spLocks noChangeArrowheads="1"/>
          </p:cNvSpPr>
          <p:nvPr/>
        </p:nvSpPr>
        <p:spPr bwMode="auto">
          <a:xfrm>
            <a:off x="457200" y="1878013"/>
            <a:ext cx="1803400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dirty="0">
                <a:solidFill>
                  <a:srgbClr val="0080FF"/>
                </a:solidFill>
              </a:rPr>
              <a:t>Traiettorie di </a:t>
            </a:r>
          </a:p>
          <a:p>
            <a:pPr algn="ctr" eaLnBrk="1" hangingPunct="1"/>
            <a:r>
              <a:rPr lang="it-IT" dirty="0">
                <a:solidFill>
                  <a:srgbClr val="0080FF"/>
                </a:solidFill>
              </a:rPr>
              <a:t>malattia</a:t>
            </a:r>
          </a:p>
        </p:txBody>
      </p:sp>
      <p:sp>
        <p:nvSpPr>
          <p:cNvPr id="2" name="Freccia destra 1"/>
          <p:cNvSpPr/>
          <p:nvPr/>
        </p:nvSpPr>
        <p:spPr>
          <a:xfrm>
            <a:off x="635000" y="3127375"/>
            <a:ext cx="1412875" cy="396875"/>
          </a:xfrm>
          <a:prstGeom prst="rightArrow">
            <a:avLst/>
          </a:prstGeom>
          <a:solidFill>
            <a:srgbClr val="3366FF"/>
          </a:solidFill>
          <a:ln>
            <a:solidFill>
              <a:srgbClr val="008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8925"/>
            <a:ext cx="1136699" cy="6836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124" y="5978155"/>
            <a:ext cx="969963" cy="6591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409105" y="969694"/>
            <a:ext cx="9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Cancro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925419" y="2907927"/>
            <a:ext cx="174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80FF"/>
                </a:solidFill>
              </a:rPr>
              <a:t>Insufficienze </a:t>
            </a:r>
          </a:p>
          <a:p>
            <a:pPr algn="ctr"/>
            <a:r>
              <a:rPr lang="it-IT" sz="2400" dirty="0" smtClean="0">
                <a:solidFill>
                  <a:srgbClr val="0080FF"/>
                </a:solidFill>
              </a:rPr>
              <a:t>d’organo</a:t>
            </a:r>
            <a:endParaRPr lang="it-IT" sz="2400" dirty="0">
              <a:solidFill>
                <a:srgbClr val="0080FF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26250" y="5090470"/>
            <a:ext cx="2078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Fragilità/demenze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5955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8800" y="2557463"/>
            <a:ext cx="8229600" cy="3014662"/>
          </a:xfrm>
          <a:ln w="19050">
            <a:solidFill>
              <a:srgbClr val="0080FF"/>
            </a:solidFill>
          </a:ln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it-IT" sz="2800" dirty="0" smtClean="0">
                <a:ea typeface="+mn-ea"/>
                <a:cs typeface="+mn-cs"/>
              </a:rPr>
              <a:t>Vi sono essenzialmente tre elementi che fanno capire che un malato è a fine vita: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t-IT" sz="2800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it-IT" sz="2800" dirty="0" smtClean="0">
                <a:ea typeface="+mn-ea"/>
                <a:cs typeface="+mn-cs"/>
              </a:rPr>
              <a:t>La “</a:t>
            </a:r>
            <a:r>
              <a:rPr lang="it-IT" sz="2800" i="1" dirty="0" err="1" smtClean="0">
                <a:ea typeface="+mn-ea"/>
                <a:cs typeface="+mn-cs"/>
              </a:rPr>
              <a:t>surprise</a:t>
            </a:r>
            <a:r>
              <a:rPr lang="it-IT" sz="2800" i="1" dirty="0" smtClean="0">
                <a:ea typeface="+mn-ea"/>
                <a:cs typeface="+mn-cs"/>
              </a:rPr>
              <a:t> </a:t>
            </a:r>
            <a:r>
              <a:rPr lang="it-IT" sz="2800" i="1" dirty="0" err="1" smtClean="0">
                <a:ea typeface="+mn-ea"/>
                <a:cs typeface="+mn-cs"/>
              </a:rPr>
              <a:t>question</a:t>
            </a:r>
            <a:r>
              <a:rPr lang="it-IT" sz="2800" dirty="0" smtClean="0">
                <a:ea typeface="+mn-ea"/>
                <a:cs typeface="+mn-cs"/>
              </a:rPr>
              <a:t>”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it-IT" sz="2800" dirty="0" smtClean="0">
                <a:ea typeface="+mn-ea"/>
                <a:cs typeface="+mn-cs"/>
              </a:rPr>
              <a:t>Indicatori generali di declino o deterioramento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it-IT" sz="2800" dirty="0" smtClean="0">
                <a:ea typeface="+mn-ea"/>
                <a:cs typeface="+mn-cs"/>
              </a:rPr>
              <a:t>Indicatori specifici correlati alle singole patologie</a:t>
            </a:r>
            <a:endParaRPr lang="it-IT" sz="2800" dirty="0">
              <a:ea typeface="+mn-ea"/>
              <a:cs typeface="+mn-cs"/>
            </a:endParaRPr>
          </a:p>
        </p:txBody>
      </p:sp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1917700" y="548185"/>
            <a:ext cx="5615289" cy="1384995"/>
          </a:xfrm>
          <a:prstGeom prst="rect">
            <a:avLst/>
          </a:prstGeom>
          <a:gradFill flip="none" rotWithShape="1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/>
              <a:t>Diagnosticare il processo del morire</a:t>
            </a:r>
          </a:p>
          <a:p>
            <a:pPr algn="ctr" eaLnBrk="1" hangingPunct="1"/>
            <a:r>
              <a:rPr lang="it-IT" sz="2800" dirty="0"/>
              <a:t>è </a:t>
            </a:r>
          </a:p>
          <a:p>
            <a:pPr algn="ctr" eaLnBrk="1" hangingPunct="1"/>
            <a:r>
              <a:rPr lang="it-IT" sz="2800" b="1" dirty="0"/>
              <a:t>c</a:t>
            </a:r>
            <a:r>
              <a:rPr lang="it-IT" sz="2800" b="1" dirty="0" smtClean="0"/>
              <a:t>ompetenza sanitaria </a:t>
            </a:r>
            <a:r>
              <a:rPr lang="it-IT" sz="2800" b="1" u="sng" dirty="0"/>
              <a:t>fondamentale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42925"/>
            <a:ext cx="1136699" cy="6836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37" y="5978155"/>
            <a:ext cx="969963" cy="6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5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984250"/>
            <a:ext cx="860425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5880100"/>
            <a:ext cx="398462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sellaDiTesto 4"/>
          <p:cNvSpPr txBox="1">
            <a:spLocks noChangeArrowheads="1"/>
          </p:cNvSpPr>
          <p:nvPr/>
        </p:nvSpPr>
        <p:spPr bwMode="auto">
          <a:xfrm>
            <a:off x="3019328" y="209551"/>
            <a:ext cx="35910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 dirty="0">
                <a:solidFill>
                  <a:srgbClr val="0080FF"/>
                </a:solidFill>
              </a:rPr>
              <a:t>Indicatori generali</a:t>
            </a:r>
          </a:p>
        </p:txBody>
      </p:sp>
      <p:sp>
        <p:nvSpPr>
          <p:cNvPr id="2" name="Ovale 1"/>
          <p:cNvSpPr/>
          <p:nvPr/>
        </p:nvSpPr>
        <p:spPr>
          <a:xfrm>
            <a:off x="412749" y="1696757"/>
            <a:ext cx="5698192" cy="409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487455" y="2230157"/>
            <a:ext cx="2809875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487455" y="3051921"/>
            <a:ext cx="2667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40358" y="4687980"/>
            <a:ext cx="174625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5426"/>
            <a:ext cx="918609" cy="5524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124" y="5978155"/>
            <a:ext cx="969963" cy="6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5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93663"/>
            <a:ext cx="6164263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453063" y="0"/>
            <a:ext cx="44450" cy="93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8916" name="CasellaDiTesto 5"/>
          <p:cNvSpPr txBox="1">
            <a:spLocks noChangeArrowheads="1"/>
          </p:cNvSpPr>
          <p:nvPr/>
        </p:nvSpPr>
        <p:spPr bwMode="auto">
          <a:xfrm>
            <a:off x="7394575" y="1452563"/>
            <a:ext cx="1550988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Pneumologia</a:t>
            </a:r>
          </a:p>
        </p:txBody>
      </p:sp>
      <p:sp>
        <p:nvSpPr>
          <p:cNvPr id="4" name="Parentesi graffa chiusa 3"/>
          <p:cNvSpPr/>
          <p:nvPr/>
        </p:nvSpPr>
        <p:spPr>
          <a:xfrm>
            <a:off x="6872288" y="1042988"/>
            <a:ext cx="347662" cy="1217612"/>
          </a:xfrm>
          <a:prstGeom prst="rightBrace">
            <a:avLst/>
          </a:prstGeom>
          <a:ln>
            <a:solidFill>
              <a:srgbClr val="00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3892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8" y="2843213"/>
            <a:ext cx="2761612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81000" y="329178"/>
            <a:ext cx="22542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rgbClr val="0080FF"/>
                </a:solidFill>
              </a:rPr>
              <a:t>Indicatori specifici correlati alle singole patologie</a:t>
            </a:r>
          </a:p>
        </p:txBody>
      </p:sp>
    </p:spTree>
    <p:extLst>
      <p:ext uri="{BB962C8B-B14F-4D97-AF65-F5344CB8AC3E}">
        <p14:creationId xmlns:p14="http://schemas.microsoft.com/office/powerpoint/2010/main" val="4474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28876" y="687033"/>
            <a:ext cx="5029199" cy="714375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0080FF"/>
                </a:solidFill>
              </a:rPr>
              <a:t>“</a:t>
            </a:r>
            <a:r>
              <a:rPr lang="it-IT" sz="3600" i="1" dirty="0" smtClean="0">
                <a:solidFill>
                  <a:srgbClr val="0080FF"/>
                </a:solidFill>
              </a:rPr>
              <a:t>Pneumologia  palliativa</a:t>
            </a:r>
            <a:r>
              <a:rPr lang="it-IT" sz="3600" dirty="0" smtClean="0">
                <a:solidFill>
                  <a:srgbClr val="0080FF"/>
                </a:solidFill>
              </a:rPr>
              <a:t>”</a:t>
            </a:r>
            <a:endParaRPr lang="it-IT" sz="3600" dirty="0">
              <a:solidFill>
                <a:srgbClr val="0080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ln>
            <a:solidFill>
              <a:srgbClr val="0080FF"/>
            </a:solidFill>
          </a:ln>
        </p:spPr>
        <p:txBody>
          <a:bodyPr>
            <a:normAutofit lnSpcReduction="10000"/>
          </a:bodyPr>
          <a:lstStyle/>
          <a:p>
            <a:r>
              <a:rPr lang="it-IT" sz="2400" dirty="0" smtClean="0"/>
              <a:t>Riduzione capacità funzionale (6-min </a:t>
            </a:r>
            <a:r>
              <a:rPr lang="it-IT" sz="2400" dirty="0" err="1" smtClean="0"/>
              <a:t>walk</a:t>
            </a:r>
            <a:r>
              <a:rPr lang="it-IT" sz="2400" dirty="0" smtClean="0"/>
              <a:t> test)</a:t>
            </a:r>
          </a:p>
          <a:p>
            <a:r>
              <a:rPr lang="it-IT" sz="2400" dirty="0" err="1"/>
              <a:t>Medical</a:t>
            </a:r>
            <a:r>
              <a:rPr lang="it-IT" sz="2400" dirty="0"/>
              <a:t> </a:t>
            </a:r>
            <a:r>
              <a:rPr lang="it-IT" sz="2400" dirty="0" err="1"/>
              <a:t>Research</a:t>
            </a:r>
            <a:r>
              <a:rPr lang="it-IT" sz="2400" dirty="0"/>
              <a:t> </a:t>
            </a:r>
            <a:r>
              <a:rPr lang="it-IT" sz="2400" dirty="0" err="1"/>
              <a:t>Council</a:t>
            </a:r>
            <a:r>
              <a:rPr lang="it-IT" sz="2400" dirty="0"/>
              <a:t> </a:t>
            </a:r>
            <a:r>
              <a:rPr lang="it-IT" sz="2400" dirty="0" err="1"/>
              <a:t>D</a:t>
            </a:r>
            <a:r>
              <a:rPr lang="it-IT" sz="2400" dirty="0" err="1" smtClean="0"/>
              <a:t>yspnea</a:t>
            </a:r>
            <a:r>
              <a:rPr lang="it-IT" sz="2400" dirty="0" smtClean="0"/>
              <a:t> </a:t>
            </a:r>
            <a:r>
              <a:rPr lang="it-IT" sz="2400" dirty="0"/>
              <a:t>scale 4 </a:t>
            </a:r>
            <a:r>
              <a:rPr lang="it-IT" sz="2400" dirty="0" smtClean="0"/>
              <a:t>o 5</a:t>
            </a:r>
          </a:p>
          <a:p>
            <a:r>
              <a:rPr lang="it-IT" sz="2400" dirty="0" smtClean="0"/>
              <a:t>Riduzione vita sociale-relazionale</a:t>
            </a:r>
          </a:p>
          <a:p>
            <a:r>
              <a:rPr lang="it-IT" sz="2400" dirty="0" smtClean="0"/>
              <a:t>Dipendenza nelle ADL</a:t>
            </a:r>
          </a:p>
          <a:p>
            <a:r>
              <a:rPr lang="it-IT" sz="2400" dirty="0" smtClean="0"/>
              <a:t>Co-</a:t>
            </a:r>
            <a:r>
              <a:rPr lang="it-IT" sz="2400" dirty="0" err="1" smtClean="0"/>
              <a:t>morbidità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BMI &lt; 20</a:t>
            </a:r>
          </a:p>
          <a:p>
            <a:r>
              <a:rPr lang="it-IT" sz="2400" dirty="0" smtClean="0"/>
              <a:t>FEV1&lt; 30%</a:t>
            </a:r>
          </a:p>
          <a:p>
            <a:r>
              <a:rPr lang="it-IT" sz="2400" dirty="0" smtClean="0"/>
              <a:t>Ospedalizzazioni ripetute nell’ultimo anno</a:t>
            </a:r>
          </a:p>
          <a:p>
            <a:r>
              <a:rPr lang="it-IT" sz="2400" dirty="0" smtClean="0"/>
              <a:t>Età avanzata; deterioramento psicologico-cognitivo</a:t>
            </a:r>
          </a:p>
          <a:p>
            <a:r>
              <a:rPr lang="it-IT" sz="2400" dirty="0" smtClean="0"/>
              <a:t>Dipendenza dall’ossigeno-terapia</a:t>
            </a:r>
          </a:p>
          <a:p>
            <a:r>
              <a:rPr lang="it-IT" sz="2400" dirty="0" smtClean="0"/>
              <a:t>Desiderio di iniziare ad affrontare scelte di fine vita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075" y="78666"/>
            <a:ext cx="3702049" cy="57661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57200" y="6440726"/>
            <a:ext cx="34321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Can </a:t>
            </a:r>
            <a:r>
              <a:rPr lang="it-IT" sz="1200" dirty="0" err="1"/>
              <a:t>Respir</a:t>
            </a:r>
            <a:r>
              <a:rPr lang="it-IT" sz="1200" dirty="0"/>
              <a:t> </a:t>
            </a:r>
            <a:r>
              <a:rPr lang="it-IT" sz="1200" dirty="0" err="1"/>
              <a:t>J</a:t>
            </a:r>
            <a:r>
              <a:rPr lang="it-IT" sz="1200" dirty="0"/>
              <a:t> </a:t>
            </a:r>
            <a:r>
              <a:rPr lang="it-IT" sz="1200" dirty="0" err="1"/>
              <a:t>Vol</a:t>
            </a:r>
            <a:r>
              <a:rPr lang="it-IT" sz="1200" dirty="0"/>
              <a:t> 16 No 5 </a:t>
            </a:r>
            <a:r>
              <a:rPr lang="it-IT" sz="1200" dirty="0" err="1"/>
              <a:t>September</a:t>
            </a:r>
            <a:r>
              <a:rPr lang="it-IT" sz="1200" dirty="0"/>
              <a:t>/</a:t>
            </a:r>
            <a:r>
              <a:rPr lang="it-IT" sz="1200" dirty="0" err="1"/>
              <a:t>October</a:t>
            </a:r>
            <a:r>
              <a:rPr lang="it-IT" sz="1200" dirty="0"/>
              <a:t> 2009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895" y="2653534"/>
            <a:ext cx="3897738" cy="171209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145082" y="6465351"/>
            <a:ext cx="2805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/>
              <a:t>Primary</a:t>
            </a:r>
            <a:r>
              <a:rPr lang="it-IT" sz="1200" dirty="0"/>
              <a:t> Care </a:t>
            </a:r>
            <a:r>
              <a:rPr lang="it-IT" sz="1200" dirty="0" err="1"/>
              <a:t>Respiratory</a:t>
            </a:r>
            <a:r>
              <a:rPr lang="it-IT" sz="1200" dirty="0"/>
              <a:t> Medicine </a:t>
            </a:r>
            <a:r>
              <a:rPr lang="it-IT" sz="1200" dirty="0" smtClean="0"/>
              <a:t>2015 </a:t>
            </a:r>
            <a:endParaRPr lang="it-IT" sz="12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633" y="6188351"/>
            <a:ext cx="2539167" cy="277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08493" y="6205538"/>
            <a:ext cx="3326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International Journal of COPD 2015:10 1543–1551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25426"/>
            <a:ext cx="918609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uppo 1"/>
          <p:cNvGrpSpPr>
            <a:grpSpLocks/>
          </p:cNvGrpSpPr>
          <p:nvPr/>
        </p:nvGrpSpPr>
        <p:grpSpPr bwMode="auto">
          <a:xfrm>
            <a:off x="976313" y="1035050"/>
            <a:ext cx="7299325" cy="5486400"/>
            <a:chOff x="914400" y="812800"/>
            <a:chExt cx="7299325" cy="5486400"/>
          </a:xfrm>
        </p:grpSpPr>
        <p:sp>
          <p:nvSpPr>
            <p:cNvPr id="4" name="Ovale 3"/>
            <p:cNvSpPr/>
            <p:nvPr/>
          </p:nvSpPr>
          <p:spPr>
            <a:xfrm>
              <a:off x="3640137" y="812800"/>
              <a:ext cx="1930400" cy="147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3640137" y="4876800"/>
              <a:ext cx="1930400" cy="14224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" name="Ovale 5"/>
            <p:cNvSpPr/>
            <p:nvPr/>
          </p:nvSpPr>
          <p:spPr>
            <a:xfrm>
              <a:off x="6283325" y="2844800"/>
              <a:ext cx="1930400" cy="1490663"/>
            </a:xfrm>
            <a:prstGeom prst="ellipse">
              <a:avLst/>
            </a:prstGeom>
            <a:noFill/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" name="Ovale 6"/>
            <p:cNvSpPr/>
            <p:nvPr/>
          </p:nvSpPr>
          <p:spPr>
            <a:xfrm>
              <a:off x="914400" y="2895600"/>
              <a:ext cx="1930400" cy="1506538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3792538" y="2895600"/>
              <a:ext cx="1625600" cy="133826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802" name="CasellaDiTesto 8"/>
            <p:cNvSpPr txBox="1">
              <a:spLocks noChangeArrowheads="1"/>
            </p:cNvSpPr>
            <p:nvPr/>
          </p:nvSpPr>
          <p:spPr bwMode="auto">
            <a:xfrm>
              <a:off x="1812925" y="1236663"/>
              <a:ext cx="1552575" cy="646112"/>
            </a:xfrm>
            <a:prstGeom prst="rect">
              <a:avLst/>
            </a:prstGeom>
            <a:solidFill>
              <a:srgbClr val="FF0000">
                <a:alpha val="58823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Problematiche</a:t>
              </a:r>
            </a:p>
            <a:p>
              <a:pPr algn="ctr" eaLnBrk="1" hangingPunct="1"/>
              <a:r>
                <a:rPr lang="it-IT" sz="1800"/>
                <a:t>Fisiche</a:t>
              </a:r>
            </a:p>
          </p:txBody>
        </p:sp>
        <p:sp>
          <p:nvSpPr>
            <p:cNvPr id="33803" name="CasellaDiTesto 11"/>
            <p:cNvSpPr txBox="1">
              <a:spLocks noChangeArrowheads="1"/>
            </p:cNvSpPr>
            <p:nvPr/>
          </p:nvSpPr>
          <p:spPr bwMode="auto">
            <a:xfrm>
              <a:off x="6423025" y="1847850"/>
              <a:ext cx="1552575" cy="646113"/>
            </a:xfrm>
            <a:prstGeom prst="rect">
              <a:avLst/>
            </a:prstGeom>
            <a:solidFill>
              <a:srgbClr val="3366FF">
                <a:alpha val="58038"/>
              </a:srgbClr>
            </a:solidFill>
            <a:ln w="127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Problematiche</a:t>
              </a:r>
            </a:p>
            <a:p>
              <a:pPr algn="ctr" eaLnBrk="1" hangingPunct="1"/>
              <a:r>
                <a:rPr lang="it-IT" sz="1800"/>
                <a:t>Sociali</a:t>
              </a:r>
            </a:p>
          </p:txBody>
        </p:sp>
        <p:sp>
          <p:nvSpPr>
            <p:cNvPr id="33804" name="CasellaDiTesto 12"/>
            <p:cNvSpPr txBox="1">
              <a:spLocks noChangeArrowheads="1"/>
            </p:cNvSpPr>
            <p:nvPr/>
          </p:nvSpPr>
          <p:spPr bwMode="auto">
            <a:xfrm>
              <a:off x="5867400" y="5368925"/>
              <a:ext cx="1552575" cy="646113"/>
            </a:xfrm>
            <a:prstGeom prst="rect">
              <a:avLst/>
            </a:prstGeom>
            <a:solidFill>
              <a:srgbClr val="008000">
                <a:alpha val="63136"/>
              </a:srgbClr>
            </a:solidFill>
            <a:ln w="127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Problematiche</a:t>
              </a:r>
            </a:p>
            <a:p>
              <a:pPr algn="ctr" eaLnBrk="1" hangingPunct="1"/>
              <a:r>
                <a:rPr lang="it-IT" sz="1800"/>
                <a:t>Spirituali</a:t>
              </a:r>
            </a:p>
          </p:txBody>
        </p:sp>
        <p:sp>
          <p:nvSpPr>
            <p:cNvPr id="33805" name="CasellaDiTesto 13"/>
            <p:cNvSpPr txBox="1">
              <a:spLocks noChangeArrowheads="1"/>
            </p:cNvSpPr>
            <p:nvPr/>
          </p:nvSpPr>
          <p:spPr bwMode="auto">
            <a:xfrm>
              <a:off x="1019175" y="4722813"/>
              <a:ext cx="1552575" cy="64611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dirty="0"/>
                <a:t>Problematiche</a:t>
              </a:r>
            </a:p>
            <a:p>
              <a:pPr algn="ctr" eaLnBrk="1" hangingPunct="1"/>
              <a:r>
                <a:rPr lang="it-IT" sz="1800" dirty="0"/>
                <a:t>Psicologiche</a:t>
              </a:r>
            </a:p>
          </p:txBody>
        </p:sp>
        <p:sp>
          <p:nvSpPr>
            <p:cNvPr id="33806" name="CasellaDiTesto 14"/>
            <p:cNvSpPr txBox="1">
              <a:spLocks noChangeArrowheads="1"/>
            </p:cNvSpPr>
            <p:nvPr/>
          </p:nvSpPr>
          <p:spPr bwMode="auto">
            <a:xfrm>
              <a:off x="4025900" y="3251200"/>
              <a:ext cx="112236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000" b="1"/>
                <a:t>DISPNEA </a:t>
              </a:r>
            </a:p>
            <a:p>
              <a:pPr algn="ctr" eaLnBrk="1" hangingPunct="1"/>
              <a:r>
                <a:rPr lang="it-IT" sz="2000" b="1"/>
                <a:t>TOTALE</a:t>
              </a:r>
            </a:p>
          </p:txBody>
        </p:sp>
        <p:sp>
          <p:nvSpPr>
            <p:cNvPr id="33807" name="CasellaDiTesto 15"/>
            <p:cNvSpPr txBox="1">
              <a:spLocks noChangeArrowheads="1"/>
            </p:cNvSpPr>
            <p:nvPr/>
          </p:nvSpPr>
          <p:spPr bwMode="auto">
            <a:xfrm>
              <a:off x="3927240" y="914400"/>
              <a:ext cx="126094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dirty="0"/>
                <a:t>Neoplasia</a:t>
              </a:r>
            </a:p>
            <a:p>
              <a:pPr algn="ctr" eaLnBrk="1" hangingPunct="1"/>
              <a:r>
                <a:rPr lang="it-IT" sz="1800" dirty="0"/>
                <a:t>Versamenti</a:t>
              </a:r>
            </a:p>
            <a:p>
              <a:pPr algn="ctr" eaLnBrk="1" hangingPunct="1"/>
              <a:r>
                <a:rPr lang="it-IT" sz="1800" dirty="0" smtClean="0"/>
                <a:t>BPCO</a:t>
              </a:r>
            </a:p>
            <a:p>
              <a:pPr algn="ctr" eaLnBrk="1" hangingPunct="1"/>
              <a:r>
                <a:rPr lang="it-IT" sz="1800" dirty="0" smtClean="0"/>
                <a:t>Fibrosi</a:t>
              </a:r>
              <a:endParaRPr lang="it-IT" sz="1800" dirty="0"/>
            </a:p>
          </p:txBody>
        </p:sp>
        <p:sp>
          <p:nvSpPr>
            <p:cNvPr id="33808" name="CasellaDiTesto 16"/>
            <p:cNvSpPr txBox="1">
              <a:spLocks noChangeArrowheads="1"/>
            </p:cNvSpPr>
            <p:nvPr/>
          </p:nvSpPr>
          <p:spPr bwMode="auto">
            <a:xfrm>
              <a:off x="1476375" y="3178175"/>
              <a:ext cx="839788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Ansia</a:t>
              </a:r>
            </a:p>
            <a:p>
              <a:pPr algn="ctr" eaLnBrk="1" hangingPunct="1"/>
              <a:r>
                <a:rPr lang="it-IT" sz="1800"/>
                <a:t>Coping</a:t>
              </a:r>
            </a:p>
            <a:p>
              <a:pPr algn="ctr" eaLnBrk="1" hangingPunct="1"/>
              <a:r>
                <a:rPr lang="it-IT" sz="1800"/>
                <a:t>Rabbia</a:t>
              </a:r>
            </a:p>
          </p:txBody>
        </p:sp>
        <p:sp>
          <p:nvSpPr>
            <p:cNvPr id="33809" name="CasellaDiTesto 17"/>
            <p:cNvSpPr txBox="1">
              <a:spLocks noChangeArrowheads="1"/>
            </p:cNvSpPr>
            <p:nvPr/>
          </p:nvSpPr>
          <p:spPr bwMode="auto">
            <a:xfrm>
              <a:off x="3760788" y="5181600"/>
              <a:ext cx="1662112" cy="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Significato della </a:t>
              </a:r>
            </a:p>
            <a:p>
              <a:pPr algn="ctr" eaLnBrk="1" hangingPunct="1"/>
              <a:r>
                <a:rPr lang="it-IT" sz="1800"/>
                <a:t>vita</a:t>
              </a:r>
            </a:p>
            <a:p>
              <a:pPr algn="ctr" eaLnBrk="1" hangingPunct="1"/>
              <a:r>
                <a:rPr lang="it-IT" sz="1800"/>
                <a:t>Sofferenza</a:t>
              </a:r>
            </a:p>
          </p:txBody>
        </p:sp>
        <p:sp>
          <p:nvSpPr>
            <p:cNvPr id="33810" name="CasellaDiTesto 18"/>
            <p:cNvSpPr txBox="1">
              <a:spLocks noChangeArrowheads="1"/>
            </p:cNvSpPr>
            <p:nvPr/>
          </p:nvSpPr>
          <p:spPr bwMode="auto">
            <a:xfrm>
              <a:off x="6770688" y="3127375"/>
              <a:ext cx="947737" cy="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Coniuge</a:t>
              </a:r>
            </a:p>
            <a:p>
              <a:pPr algn="ctr" eaLnBrk="1" hangingPunct="1"/>
              <a:r>
                <a:rPr lang="it-IT" sz="1800"/>
                <a:t>Figli</a:t>
              </a:r>
            </a:p>
            <a:p>
              <a:pPr algn="ctr" eaLnBrk="1" hangingPunct="1"/>
              <a:r>
                <a:rPr lang="it-IT" sz="1800"/>
                <a:t>Finanze</a:t>
              </a:r>
            </a:p>
          </p:txBody>
        </p:sp>
        <p:sp>
          <p:nvSpPr>
            <p:cNvPr id="20" name="Freccia giù 19"/>
            <p:cNvSpPr/>
            <p:nvPr/>
          </p:nvSpPr>
          <p:spPr>
            <a:xfrm>
              <a:off x="4454525" y="2359025"/>
              <a:ext cx="287337" cy="50323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" name="Freccia su 20"/>
            <p:cNvSpPr/>
            <p:nvPr/>
          </p:nvSpPr>
          <p:spPr>
            <a:xfrm>
              <a:off x="4470400" y="4302125"/>
              <a:ext cx="287337" cy="488950"/>
            </a:xfrm>
            <a:prstGeom prst="upArrow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" name="Freccia destra 21"/>
            <p:cNvSpPr/>
            <p:nvPr/>
          </p:nvSpPr>
          <p:spPr>
            <a:xfrm>
              <a:off x="2979737" y="3470275"/>
              <a:ext cx="627063" cy="307975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" name="Freccia sinistra 22"/>
            <p:cNvSpPr/>
            <p:nvPr/>
          </p:nvSpPr>
          <p:spPr>
            <a:xfrm>
              <a:off x="5486400" y="3436938"/>
              <a:ext cx="677862" cy="307975"/>
            </a:xfrm>
            <a:prstGeom prst="leftArrow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33794" name="Titolo 1"/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688975"/>
          </a:xfrm>
        </p:spPr>
        <p:txBody>
          <a:bodyPr/>
          <a:lstStyle/>
          <a:p>
            <a:r>
              <a:rPr lang="it-IT" sz="3600" dirty="0" smtClean="0">
                <a:solidFill>
                  <a:srgbClr val="0080FF"/>
                </a:solidFill>
                <a:latin typeface="Calibri" charset="0"/>
              </a:rPr>
              <a:t>Dispnea “globale”</a:t>
            </a:r>
            <a:endParaRPr lang="it-IT" sz="3600" dirty="0">
              <a:solidFill>
                <a:srgbClr val="0080FF"/>
              </a:solidFill>
              <a:latin typeface="Calibri" charset="0"/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5426"/>
            <a:ext cx="918609" cy="55245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513" y="5996625"/>
            <a:ext cx="969963" cy="6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5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contenuto 2"/>
          <p:cNvSpPr>
            <a:spLocks noGrp="1"/>
          </p:cNvSpPr>
          <p:nvPr>
            <p:ph idx="1"/>
          </p:nvPr>
        </p:nvSpPr>
        <p:spPr>
          <a:xfrm>
            <a:off x="519113" y="1900238"/>
            <a:ext cx="8229600" cy="3627437"/>
          </a:xfrm>
          <a:ln w="19050">
            <a:solidFill>
              <a:srgbClr val="3366FF"/>
            </a:solidFill>
          </a:ln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it-IT" sz="2400" dirty="0" smtClean="0">
                <a:latin typeface="Calibri" charset="0"/>
                <a:ea typeface="+mn-ea"/>
                <a:cs typeface="+mn-cs"/>
              </a:rPr>
              <a:t>Le </a:t>
            </a:r>
            <a:r>
              <a:rPr lang="it-IT" sz="2400" i="1" dirty="0">
                <a:latin typeface="Calibri" charset="0"/>
                <a:ea typeface="+mn-ea"/>
                <a:cs typeface="+mn-cs"/>
              </a:rPr>
              <a:t>cure </a:t>
            </a:r>
            <a:r>
              <a:rPr lang="it-IT" sz="2400" i="1" dirty="0" smtClean="0">
                <a:latin typeface="Calibri" charset="0"/>
                <a:ea typeface="+mn-ea"/>
                <a:cs typeface="+mn-cs"/>
              </a:rPr>
              <a:t>palliative:</a:t>
            </a:r>
          </a:p>
          <a:p>
            <a:pPr>
              <a:defRPr/>
            </a:pPr>
            <a:r>
              <a:rPr lang="it-IT" sz="2400" i="1" dirty="0">
                <a:latin typeface="Calibri" charset="0"/>
              </a:rPr>
              <a:t>s</a:t>
            </a:r>
            <a:r>
              <a:rPr lang="it-IT" sz="2400" i="1" dirty="0" smtClean="0">
                <a:latin typeface="Calibri" charset="0"/>
                <a:ea typeface="+mn-ea"/>
                <a:cs typeface="+mn-cs"/>
              </a:rPr>
              <a:t>ono un approccio </a:t>
            </a:r>
            <a:r>
              <a:rPr lang="it-IT" sz="2400" i="1" dirty="0">
                <a:latin typeface="Calibri" charset="0"/>
                <a:ea typeface="+mn-ea"/>
                <a:cs typeface="+mn-cs"/>
              </a:rPr>
              <a:t>che migliora la </a:t>
            </a:r>
            <a:r>
              <a:rPr lang="it-IT" sz="2400" i="1" dirty="0" err="1">
                <a:solidFill>
                  <a:srgbClr val="FF0000"/>
                </a:solidFill>
                <a:latin typeface="Calibri" charset="0"/>
                <a:ea typeface="+mn-ea"/>
                <a:cs typeface="+mn-cs"/>
              </a:rPr>
              <a:t>qualita</a:t>
            </a:r>
            <a:r>
              <a:rPr lang="it-IT" sz="2400" i="1" dirty="0">
                <a:solidFill>
                  <a:srgbClr val="FF0000"/>
                </a:solidFill>
                <a:latin typeface="Calibri" charset="0"/>
                <a:ea typeface="+mn-ea"/>
                <a:cs typeface="+mn-cs"/>
              </a:rPr>
              <a:t>̀ della vita </a:t>
            </a:r>
            <a:r>
              <a:rPr lang="it-IT" sz="2400" i="1" dirty="0">
                <a:latin typeface="Calibri" charset="0"/>
                <a:ea typeface="+mn-ea"/>
                <a:cs typeface="+mn-cs"/>
              </a:rPr>
              <a:t>dei malati e delle </a:t>
            </a:r>
            <a:r>
              <a:rPr lang="it-IT" sz="2400" i="1" dirty="0" smtClean="0">
                <a:latin typeface="Calibri" charset="0"/>
                <a:ea typeface="+mn-ea"/>
                <a:cs typeface="+mn-cs"/>
              </a:rPr>
              <a:t>famiglie</a:t>
            </a:r>
          </a:p>
          <a:p>
            <a:pPr>
              <a:defRPr/>
            </a:pPr>
            <a:r>
              <a:rPr lang="it-IT" sz="2400" i="1" dirty="0">
                <a:latin typeface="Calibri" charset="0"/>
              </a:rPr>
              <a:t>s</a:t>
            </a:r>
            <a:r>
              <a:rPr lang="it-IT" sz="2400" i="1" dirty="0" smtClean="0">
                <a:latin typeface="Calibri" charset="0"/>
                <a:ea typeface="+mn-ea"/>
                <a:cs typeface="+mn-cs"/>
              </a:rPr>
              <a:t>i occupano </a:t>
            </a:r>
            <a:r>
              <a:rPr lang="it-IT" sz="2400" i="1" dirty="0" smtClean="0">
                <a:solidFill>
                  <a:srgbClr val="FF0000"/>
                </a:solidFill>
                <a:latin typeface="Calibri" charset="0"/>
                <a:ea typeface="+mn-ea"/>
                <a:cs typeface="+mn-cs"/>
              </a:rPr>
              <a:t>di malattie inguaribili </a:t>
            </a:r>
            <a:endParaRPr lang="it-IT" sz="2400" i="1" dirty="0" smtClean="0">
              <a:latin typeface="Calibri" charset="0"/>
              <a:ea typeface="+mn-ea"/>
              <a:cs typeface="+mn-cs"/>
            </a:endParaRPr>
          </a:p>
          <a:p>
            <a:pPr>
              <a:defRPr/>
            </a:pPr>
            <a:r>
              <a:rPr lang="it-IT" sz="2400" i="1" dirty="0">
                <a:latin typeface="Calibri" charset="0"/>
              </a:rPr>
              <a:t>m</a:t>
            </a:r>
            <a:r>
              <a:rPr lang="it-IT" sz="2400" i="1" dirty="0" smtClean="0">
                <a:latin typeface="Calibri" charset="0"/>
              </a:rPr>
              <a:t>irano alla p</a:t>
            </a:r>
            <a:r>
              <a:rPr lang="it-IT" sz="2400" i="1" dirty="0" smtClean="0">
                <a:latin typeface="Calibri" charset="0"/>
                <a:ea typeface="+mn-ea"/>
                <a:cs typeface="+mn-cs"/>
              </a:rPr>
              <a:t>revenzione e sollievo sofferenza, sintomi difficili e refrattari</a:t>
            </a:r>
          </a:p>
          <a:p>
            <a:pPr>
              <a:defRPr/>
            </a:pPr>
            <a:r>
              <a:rPr lang="it-IT" sz="2400" i="1" dirty="0" smtClean="0">
                <a:latin typeface="Calibri" charset="0"/>
                <a:ea typeface="+mn-ea"/>
                <a:cs typeface="+mn-cs"/>
              </a:rPr>
              <a:t>identificazione </a:t>
            </a:r>
            <a:r>
              <a:rPr lang="it-IT" sz="2400" i="1" dirty="0">
                <a:latin typeface="Calibri" charset="0"/>
                <a:ea typeface="+mn-ea"/>
                <a:cs typeface="+mn-cs"/>
              </a:rPr>
              <a:t>precoce, </a:t>
            </a:r>
            <a:r>
              <a:rPr lang="it-IT" sz="2400" i="1" dirty="0" smtClean="0">
                <a:latin typeface="Calibri" charset="0"/>
                <a:ea typeface="+mn-ea"/>
                <a:cs typeface="+mn-cs"/>
              </a:rPr>
              <a:t>valutazione </a:t>
            </a:r>
            <a:r>
              <a:rPr lang="it-IT" sz="2400" i="1" dirty="0">
                <a:latin typeface="Calibri" charset="0"/>
                <a:ea typeface="+mn-ea"/>
                <a:cs typeface="+mn-cs"/>
              </a:rPr>
              <a:t>e </a:t>
            </a:r>
            <a:r>
              <a:rPr lang="it-IT" sz="2400" i="1" dirty="0" smtClean="0">
                <a:latin typeface="Calibri" charset="0"/>
                <a:ea typeface="+mn-ea"/>
                <a:cs typeface="+mn-cs"/>
              </a:rPr>
              <a:t>trattamento problemi</a:t>
            </a:r>
            <a:r>
              <a:rPr lang="it-IT" sz="2400" b="1" i="1" dirty="0" smtClean="0">
                <a:latin typeface="Calibri" charset="0"/>
              </a:rPr>
              <a:t> </a:t>
            </a:r>
            <a:r>
              <a:rPr lang="it-IT" sz="2400" i="1" dirty="0">
                <a:latin typeface="Calibri" charset="0"/>
              </a:rPr>
              <a:t>fisici, </a:t>
            </a:r>
            <a:r>
              <a:rPr lang="it-IT" sz="2400" i="1" dirty="0" err="1" smtClean="0">
                <a:latin typeface="Calibri" charset="0"/>
              </a:rPr>
              <a:t>psico</a:t>
            </a:r>
            <a:r>
              <a:rPr lang="it-IT" sz="2400" i="1" dirty="0" smtClean="0">
                <a:latin typeface="Calibri" charset="0"/>
              </a:rPr>
              <a:t>-sociali </a:t>
            </a:r>
            <a:r>
              <a:rPr lang="it-IT" sz="2400" i="1" dirty="0">
                <a:latin typeface="Calibri" charset="0"/>
              </a:rPr>
              <a:t>e </a:t>
            </a:r>
            <a:r>
              <a:rPr lang="it-IT" sz="2400" i="1" dirty="0" smtClean="0">
                <a:latin typeface="Calibri" charset="0"/>
              </a:rPr>
              <a:t>spirituali</a:t>
            </a:r>
            <a:endParaRPr lang="it-IT" sz="2400" i="1" dirty="0">
              <a:latin typeface="Calibri" charset="0"/>
            </a:endParaRPr>
          </a:p>
          <a:p>
            <a:pPr>
              <a:defRPr/>
            </a:pPr>
            <a:r>
              <a:rPr lang="it-IT" sz="2400" i="1" dirty="0">
                <a:latin typeface="Calibri" charset="0"/>
              </a:rPr>
              <a:t>p</a:t>
            </a:r>
            <a:r>
              <a:rPr lang="it-IT" sz="2400" i="1" dirty="0" smtClean="0">
                <a:latin typeface="Calibri" charset="0"/>
              </a:rPr>
              <a:t>revedono</a:t>
            </a:r>
            <a:r>
              <a:rPr lang="it-IT" sz="2400" b="1" i="1" dirty="0" smtClean="0">
                <a:latin typeface="Calibri" charset="0"/>
              </a:rPr>
              <a:t> </a:t>
            </a:r>
            <a:r>
              <a:rPr lang="it-IT" sz="2400" i="1" dirty="0" smtClean="0">
                <a:latin typeface="Calibri" charset="0"/>
              </a:rPr>
              <a:t>lavoro multi-professionale</a:t>
            </a:r>
            <a:r>
              <a:rPr lang="it-IT" sz="2400" i="1" dirty="0">
                <a:latin typeface="Calibri" charset="0"/>
              </a:rPr>
              <a:t> </a:t>
            </a:r>
            <a:r>
              <a:rPr lang="it-IT" sz="2400" i="1" dirty="0" smtClean="0">
                <a:latin typeface="Calibri" charset="0"/>
              </a:rPr>
              <a:t>e in </a:t>
            </a:r>
            <a:r>
              <a:rPr lang="it-IT" sz="2400" i="1" dirty="0" smtClean="0">
                <a:solidFill>
                  <a:srgbClr val="FF0000"/>
                </a:solidFill>
                <a:latin typeface="Calibri" charset="0"/>
              </a:rPr>
              <a:t>equipe</a:t>
            </a:r>
            <a:endParaRPr lang="it-IT" sz="2400" i="1" u="sng" dirty="0" smtClean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3789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499" y="512763"/>
            <a:ext cx="8937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6" y="442532"/>
            <a:ext cx="6905624" cy="108146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>
                <a:solidFill>
                  <a:srgbClr val="0080FF"/>
                </a:solidFill>
                <a:latin typeface="+mn-lt"/>
                <a:ea typeface="+mj-ea"/>
                <a:cs typeface="+mj-cs"/>
              </a:rPr>
              <a:t>La Medicina </a:t>
            </a:r>
            <a:r>
              <a:rPr lang="it-IT" sz="3600" dirty="0" smtClean="0">
                <a:solidFill>
                  <a:srgbClr val="0080FF"/>
                </a:solidFill>
                <a:latin typeface="+mn-lt"/>
                <a:ea typeface="+mj-ea"/>
                <a:cs typeface="+mj-cs"/>
              </a:rPr>
              <a:t>Palliativa </a:t>
            </a:r>
            <a:br>
              <a:rPr lang="it-IT" sz="3600" dirty="0" smtClean="0">
                <a:solidFill>
                  <a:srgbClr val="0080FF"/>
                </a:solidFill>
                <a:latin typeface="+mn-lt"/>
                <a:ea typeface="+mj-ea"/>
                <a:cs typeface="+mj-cs"/>
              </a:rPr>
            </a:br>
            <a:r>
              <a:rPr lang="it-IT" sz="3600" dirty="0" smtClean="0">
                <a:solidFill>
                  <a:srgbClr val="0080FF"/>
                </a:solidFill>
                <a:latin typeface="+mn-lt"/>
                <a:ea typeface="+mj-ea"/>
                <a:cs typeface="+mj-cs"/>
              </a:rPr>
              <a:t>OMS</a:t>
            </a:r>
            <a:endParaRPr lang="it-IT" sz="3600" dirty="0">
              <a:solidFill>
                <a:srgbClr val="0080FF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7892" name="Immagine 2"/>
          <p:cNvSpPr>
            <a:spLocks noChangeAspect="1"/>
          </p:cNvSpPr>
          <p:nvPr/>
        </p:nvSpPr>
        <p:spPr bwMode="auto">
          <a:xfrm>
            <a:off x="7451725" y="115888"/>
            <a:ext cx="1296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3" y="512763"/>
            <a:ext cx="1136699" cy="6836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749" y="5851155"/>
            <a:ext cx="969963" cy="6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889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1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1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1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1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98872" y="1569826"/>
            <a:ext cx="4675253" cy="5016758"/>
          </a:xfrm>
          <a:prstGeom prst="rect">
            <a:avLst/>
          </a:prstGeom>
          <a:ln>
            <a:solidFill>
              <a:srgbClr val="008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La morfina a rilascio prolungato dovrebbe essere considerata come trattamento di prima linea </a:t>
            </a:r>
            <a:r>
              <a:rPr lang="it-IT" sz="2000" dirty="0" smtClean="0"/>
              <a:t>nelle dispnee gravi/refrattarie.</a:t>
            </a:r>
          </a:p>
          <a:p>
            <a:pPr algn="ctr"/>
            <a:r>
              <a:rPr lang="it-IT" sz="2000" dirty="0"/>
              <a:t>D</a:t>
            </a:r>
            <a:r>
              <a:rPr lang="it-IT" sz="2000" dirty="0" smtClean="0"/>
              <a:t>ovrebbe </a:t>
            </a:r>
            <a:r>
              <a:rPr lang="it-IT" sz="2000" dirty="0"/>
              <a:t>essere titolata lentamente nell’arco dei gg/settimane.</a:t>
            </a:r>
          </a:p>
          <a:p>
            <a:pPr algn="ctr"/>
            <a:endParaRPr lang="it-IT" sz="2000" dirty="0" smtClean="0"/>
          </a:p>
          <a:p>
            <a:pPr algn="ctr"/>
            <a:r>
              <a:rPr lang="it-IT" sz="2000" dirty="0" smtClean="0"/>
              <a:t>Nei pz con BPCO in OLT, la </a:t>
            </a:r>
            <a:r>
              <a:rPr lang="it-IT" sz="2000" dirty="0"/>
              <a:t>prescrizione di </a:t>
            </a:r>
            <a:r>
              <a:rPr lang="it-IT" sz="2000" dirty="0" smtClean="0"/>
              <a:t>morfina per </a:t>
            </a:r>
            <a:r>
              <a:rPr lang="it-IT" sz="2000" dirty="0"/>
              <a:t>la </a:t>
            </a:r>
            <a:r>
              <a:rPr lang="it-IT" sz="2000" dirty="0" smtClean="0"/>
              <a:t>dispnea si ha solo nel 2% dei casi  e nel 4% negli ultimi 6 mesi di vita.</a:t>
            </a:r>
          </a:p>
          <a:p>
            <a:endParaRPr lang="it-IT" sz="2000" dirty="0" smtClean="0"/>
          </a:p>
          <a:p>
            <a:r>
              <a:rPr lang="it-IT" sz="2000" dirty="0" smtClean="0"/>
              <a:t>Barriere al corretto utilizzo:</a:t>
            </a:r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i="1" dirty="0" smtClean="0"/>
              <a:t>Poca conoscenza </a:t>
            </a:r>
          </a:p>
          <a:p>
            <a:pPr marL="285750" indent="-285750">
              <a:buFont typeface="Arial"/>
              <a:buChar char="•"/>
            </a:pPr>
            <a:r>
              <a:rPr lang="it-IT" sz="2000" i="1" dirty="0" smtClean="0"/>
              <a:t>Poca dimestichezza</a:t>
            </a:r>
          </a:p>
          <a:p>
            <a:pPr marL="285750" indent="-285750">
              <a:buFont typeface="Arial"/>
              <a:buChar char="•"/>
            </a:pPr>
            <a:r>
              <a:rPr lang="it-IT" sz="2000" i="1" dirty="0" smtClean="0"/>
              <a:t>Concetto della “depressione respiratoria”</a:t>
            </a:r>
          </a:p>
          <a:p>
            <a:pPr marL="285750" indent="-285750">
              <a:buFont typeface="Arial"/>
              <a:buChar char="•"/>
            </a:pPr>
            <a:r>
              <a:rPr lang="it-IT" sz="2000" i="1" dirty="0"/>
              <a:t>M</a:t>
            </a:r>
            <a:r>
              <a:rPr lang="it-IT" sz="2000" i="1" dirty="0" smtClean="0"/>
              <a:t>orfina = end of life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8" y="1569825"/>
            <a:ext cx="4134034" cy="393399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16226" y="257176"/>
            <a:ext cx="47997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0080FF"/>
                </a:solidFill>
              </a:rPr>
              <a:t>Interventi palliativi “clinici”: </a:t>
            </a:r>
          </a:p>
          <a:p>
            <a:pPr algn="ctr"/>
            <a:r>
              <a:rPr lang="it-IT" sz="3200" dirty="0" smtClean="0">
                <a:solidFill>
                  <a:srgbClr val="0080FF"/>
                </a:solidFill>
              </a:rPr>
              <a:t>uso della morfina</a:t>
            </a:r>
            <a:endParaRPr lang="it-IT" sz="3200" dirty="0">
              <a:solidFill>
                <a:srgbClr val="008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7828" y="6197084"/>
            <a:ext cx="39091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i="1" dirty="0"/>
              <a:t>Cochrane Database Syst Rev. 2016 Mar 31;3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62" y="257176"/>
            <a:ext cx="969963" cy="6591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5426"/>
            <a:ext cx="918609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6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>
          <a:xfrm>
            <a:off x="1377949" y="288925"/>
            <a:ext cx="5289550" cy="622300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it-IT" sz="3600" dirty="0" smtClean="0">
                <a:solidFill>
                  <a:srgbClr val="0080FF"/>
                </a:solidFill>
                <a:latin typeface="Calibri" charset="0"/>
              </a:rPr>
              <a:t>Insufficienze respiratorie</a:t>
            </a:r>
            <a:endParaRPr lang="it-IT" sz="3600" dirty="0">
              <a:solidFill>
                <a:srgbClr val="0080FF"/>
              </a:solidFill>
              <a:latin typeface="Calibri" charset="0"/>
            </a:endParaRPr>
          </a:p>
        </p:txBody>
      </p:sp>
      <p:sp>
        <p:nvSpPr>
          <p:cNvPr id="32770" name="Rettangolo 3"/>
          <p:cNvSpPr>
            <a:spLocks noChangeArrowheads="1"/>
          </p:cNvSpPr>
          <p:nvPr/>
        </p:nvSpPr>
        <p:spPr bwMode="auto">
          <a:xfrm>
            <a:off x="398462" y="1219200"/>
            <a:ext cx="6269037" cy="5509199"/>
          </a:xfrm>
          <a:prstGeom prst="rect">
            <a:avLst/>
          </a:prstGeom>
          <a:noFill/>
          <a:ln w="9525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it-IT" sz="2200" dirty="0"/>
              <a:t>Fattori </a:t>
            </a:r>
            <a:r>
              <a:rPr lang="it-IT" sz="2200" dirty="0" smtClean="0"/>
              <a:t>precipitanti </a:t>
            </a:r>
            <a:r>
              <a:rPr lang="it-IT" sz="2200" dirty="0"/>
              <a:t>spesso reversibili</a:t>
            </a:r>
          </a:p>
          <a:p>
            <a:pPr marL="342900" indent="-342900">
              <a:buFontTx/>
              <a:buAutoNum type="arabicPeriod"/>
            </a:pPr>
            <a:r>
              <a:rPr lang="it-IT" sz="2200" dirty="0"/>
              <a:t>Possibilità di </a:t>
            </a:r>
            <a:r>
              <a:rPr lang="it-IT" sz="2200" dirty="0" smtClean="0">
                <a:solidFill>
                  <a:srgbClr val="FF0000"/>
                </a:solidFill>
              </a:rPr>
              <a:t>stabilizzazione/recupero </a:t>
            </a:r>
            <a:r>
              <a:rPr lang="it-IT" sz="2200" dirty="0">
                <a:solidFill>
                  <a:srgbClr val="FF0000"/>
                </a:solidFill>
              </a:rPr>
              <a:t>parziale </a:t>
            </a:r>
            <a:r>
              <a:rPr lang="it-IT" sz="2200" dirty="0"/>
              <a:t>(anche in fasi molto </a:t>
            </a:r>
            <a:r>
              <a:rPr lang="it-IT" sz="2200" dirty="0" smtClean="0"/>
              <a:t>evolute; NIV)</a:t>
            </a:r>
            <a:endParaRPr lang="it-IT" sz="2200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it-IT" sz="2200" dirty="0" smtClean="0"/>
              <a:t>Ruolo </a:t>
            </a:r>
            <a:r>
              <a:rPr lang="it-IT" sz="2200" dirty="0"/>
              <a:t>importante della </a:t>
            </a:r>
            <a:r>
              <a:rPr lang="it-IT" sz="2200" dirty="0">
                <a:solidFill>
                  <a:srgbClr val="FF0000"/>
                </a:solidFill>
              </a:rPr>
              <a:t>tecnologia</a:t>
            </a:r>
          </a:p>
          <a:p>
            <a:pPr marL="342900" indent="-342900">
              <a:buFontTx/>
              <a:buAutoNum type="arabicPeriod"/>
            </a:pPr>
            <a:r>
              <a:rPr lang="it-IT" sz="2200" dirty="0">
                <a:solidFill>
                  <a:srgbClr val="000000"/>
                </a:solidFill>
              </a:rPr>
              <a:t>Concezione</a:t>
            </a:r>
            <a:r>
              <a:rPr lang="it-IT" sz="2200" dirty="0">
                <a:solidFill>
                  <a:srgbClr val="FF0000"/>
                </a:solidFill>
              </a:rPr>
              <a:t> di malattia “benigna” </a:t>
            </a:r>
            <a:r>
              <a:rPr lang="it-IT" sz="2200" dirty="0"/>
              <a:t>(</a:t>
            </a:r>
            <a:r>
              <a:rPr lang="it-IT" sz="2200" i="1" dirty="0"/>
              <a:t>paziente, famiglia, medico!!</a:t>
            </a:r>
            <a:r>
              <a:rPr lang="it-IT" sz="2200" dirty="0"/>
              <a:t>) nonostante mortalità elevata </a:t>
            </a:r>
          </a:p>
          <a:p>
            <a:pPr marL="342900" indent="-342900">
              <a:buFontTx/>
              <a:buAutoNum type="arabicPeriod"/>
            </a:pPr>
            <a:r>
              <a:rPr lang="it-IT" sz="2200" dirty="0" smtClean="0"/>
              <a:t>Difficoltà </a:t>
            </a:r>
            <a:r>
              <a:rPr lang="it-IT" sz="2200" dirty="0"/>
              <a:t>di </a:t>
            </a:r>
            <a:r>
              <a:rPr lang="it-IT" sz="2200" dirty="0">
                <a:solidFill>
                  <a:srgbClr val="FF0000"/>
                </a:solidFill>
              </a:rPr>
              <a:t>iniziare conversazioni </a:t>
            </a:r>
            <a:r>
              <a:rPr lang="it-IT" sz="2200" dirty="0"/>
              <a:t>su “cattive notizie” e/o sul fine vita. </a:t>
            </a:r>
          </a:p>
          <a:p>
            <a:pPr marL="342900" indent="-342900">
              <a:buFontTx/>
              <a:buAutoNum type="arabicPeriod"/>
            </a:pPr>
            <a:r>
              <a:rPr lang="it-IT" sz="2200" dirty="0"/>
              <a:t>Le </a:t>
            </a:r>
            <a:r>
              <a:rPr lang="it-IT" sz="2200" dirty="0">
                <a:solidFill>
                  <a:srgbClr val="FF0000"/>
                </a:solidFill>
              </a:rPr>
              <a:t>decisioni di fine vita </a:t>
            </a:r>
            <a:r>
              <a:rPr lang="it-IT" sz="2200" dirty="0">
                <a:solidFill>
                  <a:srgbClr val="000000"/>
                </a:solidFill>
              </a:rPr>
              <a:t>vengono spesso discusse in fase di riacutizzazione/</a:t>
            </a:r>
            <a:r>
              <a:rPr lang="it-IT" sz="2200" dirty="0">
                <a:solidFill>
                  <a:srgbClr val="FF0000"/>
                </a:solidFill>
              </a:rPr>
              <a:t>emergenza…..</a:t>
            </a:r>
          </a:p>
          <a:p>
            <a:pPr marL="342900" indent="-342900">
              <a:buFontTx/>
              <a:buAutoNum type="arabicPeriod"/>
            </a:pPr>
            <a:r>
              <a:rPr lang="it-IT" sz="2200" dirty="0"/>
              <a:t>La gravità non è generalmente correlata con le preferenze di trattamento di fine vita…non sempre scadente condizioni = rifiuto trattamenti invasivi di sostegno vitale….</a:t>
            </a:r>
          </a:p>
          <a:p>
            <a:pPr marL="342900" indent="-342900">
              <a:buFontTx/>
              <a:buAutoNum type="arabicPeriod"/>
            </a:pPr>
            <a:r>
              <a:rPr lang="it-IT" sz="2200" dirty="0" smtClean="0"/>
              <a:t>“</a:t>
            </a:r>
            <a:r>
              <a:rPr lang="it-IT" altLang="ja-JP" sz="2200" dirty="0"/>
              <a:t>Distanasia</a:t>
            </a:r>
            <a:r>
              <a:rPr lang="it-IT" sz="2200" dirty="0"/>
              <a:t>”</a:t>
            </a:r>
            <a:r>
              <a:rPr lang="it-IT" altLang="ja-JP" sz="2200" dirty="0"/>
              <a:t>: meno del 10-15% riceve supporto palliativo; l’85-90% muore </a:t>
            </a:r>
            <a:r>
              <a:rPr lang="it-IT" altLang="ja-JP" sz="2200" dirty="0" smtClean="0"/>
              <a:t>male</a:t>
            </a:r>
            <a:endParaRPr lang="it-IT" altLang="ja-JP" sz="2200" dirty="0"/>
          </a:p>
        </p:txBody>
      </p:sp>
      <p:sp>
        <p:nvSpPr>
          <p:cNvPr id="32771" name="Immagine 1"/>
          <p:cNvSpPr>
            <a:spLocks noChangeAspect="1"/>
          </p:cNvSpPr>
          <p:nvPr/>
        </p:nvSpPr>
        <p:spPr bwMode="auto">
          <a:xfrm>
            <a:off x="169863" y="195263"/>
            <a:ext cx="1379537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2773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4" y="225425"/>
            <a:ext cx="157321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3" y="1857375"/>
            <a:ext cx="1792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288925"/>
            <a:ext cx="1136699" cy="68360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905625" y="3429000"/>
            <a:ext cx="2047874" cy="2585323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i="1" dirty="0" smtClean="0"/>
              <a:t>….The </a:t>
            </a:r>
            <a:r>
              <a:rPr lang="it-IT" i="1" dirty="0"/>
              <a:t>SUPPORT </a:t>
            </a:r>
            <a:r>
              <a:rPr lang="it-IT" i="1" dirty="0" err="1" smtClean="0"/>
              <a:t>showed</a:t>
            </a:r>
            <a:r>
              <a:rPr lang="it-IT" i="1" dirty="0" smtClean="0"/>
              <a:t> </a:t>
            </a:r>
            <a:r>
              <a:rPr lang="it-IT" i="1" dirty="0" err="1"/>
              <a:t>that</a:t>
            </a:r>
            <a:r>
              <a:rPr lang="it-IT" i="1" dirty="0"/>
              <a:t> 5 </a:t>
            </a:r>
            <a:r>
              <a:rPr lang="it-IT" i="1" dirty="0" err="1"/>
              <a:t>days</a:t>
            </a:r>
            <a:r>
              <a:rPr lang="it-IT" i="1" dirty="0"/>
              <a:t> </a:t>
            </a:r>
            <a:r>
              <a:rPr lang="it-IT" i="1" dirty="0" err="1"/>
              <a:t>before</a:t>
            </a:r>
            <a:r>
              <a:rPr lang="it-IT" i="1" dirty="0"/>
              <a:t> </a:t>
            </a:r>
            <a:r>
              <a:rPr lang="it-IT" i="1" dirty="0" err="1"/>
              <a:t>death</a:t>
            </a:r>
            <a:r>
              <a:rPr lang="it-IT" i="1" dirty="0"/>
              <a:t>, </a:t>
            </a:r>
            <a:r>
              <a:rPr lang="it-IT" i="1" dirty="0" err="1"/>
              <a:t>physicians</a:t>
            </a:r>
            <a:r>
              <a:rPr lang="it-IT" i="1" dirty="0"/>
              <a:t> </a:t>
            </a:r>
            <a:r>
              <a:rPr lang="it-IT" i="1" dirty="0" err="1"/>
              <a:t>estimated</a:t>
            </a:r>
            <a:r>
              <a:rPr lang="it-IT" i="1" dirty="0"/>
              <a:t> </a:t>
            </a:r>
            <a:r>
              <a:rPr lang="it-IT" i="1" dirty="0" err="1"/>
              <a:t>that</a:t>
            </a:r>
            <a:r>
              <a:rPr lang="it-IT" i="1" dirty="0"/>
              <a:t> </a:t>
            </a:r>
            <a:r>
              <a:rPr lang="it-IT" i="1" dirty="0" err="1"/>
              <a:t>their</a:t>
            </a:r>
            <a:r>
              <a:rPr lang="it-IT" i="1" dirty="0"/>
              <a:t> </a:t>
            </a:r>
            <a:r>
              <a:rPr lang="it-IT" i="1" dirty="0" err="1"/>
              <a:t>patients</a:t>
            </a:r>
            <a:r>
              <a:rPr lang="it-IT" i="1" dirty="0"/>
              <a:t> with COPD </a:t>
            </a:r>
            <a:r>
              <a:rPr lang="it-IT" i="1" dirty="0" err="1"/>
              <a:t>were</a:t>
            </a:r>
            <a:r>
              <a:rPr lang="it-IT" i="1" dirty="0"/>
              <a:t> more </a:t>
            </a:r>
            <a:r>
              <a:rPr lang="it-IT" i="1" dirty="0" err="1"/>
              <a:t>than</a:t>
            </a:r>
            <a:r>
              <a:rPr lang="it-IT" i="1" dirty="0"/>
              <a:t> 50% </a:t>
            </a:r>
            <a:r>
              <a:rPr lang="it-IT" i="1" dirty="0" err="1"/>
              <a:t>likely</a:t>
            </a:r>
            <a:r>
              <a:rPr lang="it-IT" i="1" dirty="0"/>
              <a:t> to be </a:t>
            </a:r>
            <a:r>
              <a:rPr lang="it-IT" i="1" dirty="0" err="1"/>
              <a:t>alive</a:t>
            </a:r>
            <a:r>
              <a:rPr lang="it-IT" i="1" dirty="0"/>
              <a:t> in 6 </a:t>
            </a:r>
            <a:r>
              <a:rPr lang="it-IT" i="1" dirty="0" err="1" smtClean="0"/>
              <a:t>months</a:t>
            </a:r>
            <a:r>
              <a:rPr lang="it-IT" dirty="0" smtClean="0"/>
              <a:t>…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549" y="6266494"/>
            <a:ext cx="679736" cy="4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4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827088"/>
            <a:ext cx="6697662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838450" y="200025"/>
            <a:ext cx="3517900" cy="64611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 dirty="0">
                <a:solidFill>
                  <a:srgbClr val="0080FF"/>
                </a:solidFill>
              </a:rPr>
              <a:t>COMUNICAZIONE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514350" y="2044700"/>
            <a:ext cx="8148638" cy="2308225"/>
          </a:xfrm>
          <a:prstGeom prst="rect">
            <a:avLst/>
          </a:prstGeom>
          <a:solidFill>
            <a:schemeClr val="bg1"/>
          </a:solidFill>
          <a:ln>
            <a:solidFill>
              <a:srgbClr val="0080FF"/>
            </a:solidFill>
          </a:ln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400" dirty="0"/>
              <a:t>Discussione </a:t>
            </a:r>
            <a:r>
              <a:rPr lang="it-IT" sz="2400" b="1" dirty="0"/>
              <a:t>precoce</a:t>
            </a:r>
            <a:r>
              <a:rPr lang="it-IT" sz="2400" b="1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+mn-lt"/>
                <a:ea typeface="+mn-ea"/>
                <a:cs typeface="+mn-cs"/>
              </a:rPr>
              <a:t>(non intrapresa in </a:t>
            </a:r>
            <a:r>
              <a:rPr lang="it-IT" sz="2400" i="1" dirty="0" err="1">
                <a:latin typeface="+mn-lt"/>
                <a:ea typeface="+mn-ea"/>
                <a:cs typeface="+mn-cs"/>
              </a:rPr>
              <a:t>setting</a:t>
            </a:r>
            <a:r>
              <a:rPr lang="it-IT" sz="2400" i="1" dirty="0">
                <a:latin typeface="+mn-lt"/>
                <a:ea typeface="+mn-ea"/>
                <a:cs typeface="+mn-cs"/>
              </a:rPr>
              <a:t> di emergenza/</a:t>
            </a:r>
            <a:r>
              <a:rPr lang="it-IT" sz="2400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urgenza...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“in the back of the </a:t>
            </a:r>
            <a:r>
              <a:rPr lang="it-IT" sz="2400" i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ambulance</a:t>
            </a:r>
            <a:r>
              <a:rPr lang="it-IT" sz="2400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”) </a:t>
            </a:r>
            <a:endParaRPr lang="it-IT" sz="2400" i="1" dirty="0"/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400" b="1" dirty="0"/>
              <a:t>Non nascondere le incertezze </a:t>
            </a:r>
            <a:r>
              <a:rPr lang="it-IT" sz="2400" dirty="0"/>
              <a:t>“mediche”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400" dirty="0"/>
              <a:t>Differenze </a:t>
            </a:r>
            <a:r>
              <a:rPr lang="it-IT" sz="2400" dirty="0" smtClean="0"/>
              <a:t>religiose, sociali e </a:t>
            </a:r>
            <a:r>
              <a:rPr lang="it-IT" sz="2400" dirty="0"/>
              <a:t>culturali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400" dirty="0"/>
              <a:t>Non far prevalere i nostri valori morali</a:t>
            </a: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652463" y="5280025"/>
            <a:ext cx="7967662" cy="584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b="1" dirty="0"/>
              <a:t>Parlare non è sprecare ma investire tempo!!!!</a:t>
            </a:r>
          </a:p>
        </p:txBody>
      </p:sp>
    </p:spTree>
    <p:extLst>
      <p:ext uri="{BB962C8B-B14F-4D97-AF65-F5344CB8AC3E}">
        <p14:creationId xmlns:p14="http://schemas.microsoft.com/office/powerpoint/2010/main" val="25735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egnaposto contenuto 2"/>
          <p:cNvSpPr>
            <a:spLocks noGrp="1"/>
          </p:cNvSpPr>
          <p:nvPr>
            <p:ph idx="1"/>
          </p:nvPr>
        </p:nvSpPr>
        <p:spPr>
          <a:xfrm>
            <a:off x="457200" y="1601788"/>
            <a:ext cx="8301038" cy="987425"/>
          </a:xfrm>
          <a:ln>
            <a:solidFill>
              <a:srgbClr val="0080FF"/>
            </a:solidFill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it-IT" sz="2400" dirty="0" smtClean="0">
                <a:latin typeface="Calibri" charset="0"/>
                <a:ea typeface="+mn-ea"/>
                <a:cs typeface="+mn-cs"/>
              </a:rPr>
              <a:t>E’ eticamente giustificato astenersi da interventi che possono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it-IT" sz="2400" dirty="0" smtClean="0">
                <a:latin typeface="Calibri" charset="0"/>
                <a:ea typeface="+mn-ea"/>
                <a:cs typeface="+mn-cs"/>
              </a:rPr>
              <a:t>potenzialmente prolungare la vita?</a:t>
            </a:r>
            <a:endParaRPr lang="it-IT" sz="2000" dirty="0">
              <a:latin typeface="Calibri" charset="0"/>
              <a:ea typeface="+mn-ea"/>
              <a:cs typeface="+mn-cs"/>
            </a:endParaRPr>
          </a:p>
        </p:txBody>
      </p:sp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457200" y="2819400"/>
            <a:ext cx="8339138" cy="14779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it-IT" dirty="0"/>
              <a:t>E’ giustificabile—in alcuni casi di fine vita—astenersi da interventi che possono potenzialmente prolungare la vita....</a:t>
            </a:r>
          </a:p>
          <a:p>
            <a:pPr algn="ctr"/>
            <a:r>
              <a:rPr lang="it-IT" dirty="0"/>
              <a:t>…sembra etico astenersi dal massimo della cura se il risultato impatta negativamente sulla qualità di vita senza curare la malattia </a:t>
            </a:r>
          </a:p>
          <a:p>
            <a:pPr algn="ctr"/>
            <a:r>
              <a:rPr lang="it-IT" dirty="0"/>
              <a:t>o migliorare significativamente la condizione generale.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0963" name="Rettangolo 4"/>
          <p:cNvSpPr>
            <a:spLocks noChangeArrowheads="1"/>
          </p:cNvSpPr>
          <p:nvPr/>
        </p:nvSpPr>
        <p:spPr bwMode="auto">
          <a:xfrm>
            <a:off x="1141413" y="4427538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/>
              <a:t>Neoplasie in fase avanzata</a:t>
            </a:r>
          </a:p>
        </p:txBody>
      </p:sp>
      <p:sp>
        <p:nvSpPr>
          <p:cNvPr id="40964" name="Rettangolo 5"/>
          <p:cNvSpPr>
            <a:spLocks noChangeArrowheads="1"/>
          </p:cNvSpPr>
          <p:nvPr/>
        </p:nvSpPr>
        <p:spPr bwMode="auto">
          <a:xfrm>
            <a:off x="3276600" y="5621338"/>
            <a:ext cx="2514600" cy="368300"/>
          </a:xfrm>
          <a:prstGeom prst="rect">
            <a:avLst/>
          </a:prstGeom>
          <a:solidFill>
            <a:srgbClr val="0080FF">
              <a:alpha val="18039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/>
              <a:t>Cure Palliative</a:t>
            </a:r>
          </a:p>
        </p:txBody>
      </p:sp>
      <p:sp>
        <p:nvSpPr>
          <p:cNvPr id="40965" name="Rettangolo 6"/>
          <p:cNvSpPr>
            <a:spLocks noChangeArrowheads="1"/>
          </p:cNvSpPr>
          <p:nvPr/>
        </p:nvSpPr>
        <p:spPr bwMode="auto">
          <a:xfrm>
            <a:off x="141288" y="5373688"/>
            <a:ext cx="2182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/>
              <a:t>Trattamento curativo</a:t>
            </a:r>
          </a:p>
          <a:p>
            <a:pPr algn="ctr"/>
            <a:r>
              <a:rPr lang="it-IT"/>
              <a:t>Chemioterapia</a:t>
            </a:r>
          </a:p>
        </p:txBody>
      </p:sp>
      <p:sp>
        <p:nvSpPr>
          <p:cNvPr id="40966" name="Rettangolo 7"/>
          <p:cNvSpPr>
            <a:spLocks noChangeArrowheads="1"/>
          </p:cNvSpPr>
          <p:nvPr/>
        </p:nvSpPr>
        <p:spPr bwMode="auto">
          <a:xfrm>
            <a:off x="5665788" y="4427538"/>
            <a:ext cx="2989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/>
              <a:t>Grandi insufficienze d’organo</a:t>
            </a:r>
          </a:p>
        </p:txBody>
      </p:sp>
      <p:sp>
        <p:nvSpPr>
          <p:cNvPr id="40967" name="Rettangolo 9"/>
          <p:cNvSpPr>
            <a:spLocks noChangeArrowheads="1"/>
          </p:cNvSpPr>
          <p:nvPr/>
        </p:nvSpPr>
        <p:spPr bwMode="auto">
          <a:xfrm>
            <a:off x="6915150" y="5619750"/>
            <a:ext cx="1963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/>
              <a:t>Procedure invasive</a:t>
            </a:r>
          </a:p>
        </p:txBody>
      </p:sp>
      <p:sp>
        <p:nvSpPr>
          <p:cNvPr id="11" name="Freccia sinistra 10"/>
          <p:cNvSpPr/>
          <p:nvPr/>
        </p:nvSpPr>
        <p:spPr>
          <a:xfrm rot="12981892">
            <a:off x="2582863" y="5014913"/>
            <a:ext cx="839787" cy="288925"/>
          </a:xfrm>
          <a:prstGeom prst="leftArrow">
            <a:avLst/>
          </a:prstGeom>
          <a:solidFill>
            <a:srgbClr val="008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Freccia sinistra 11"/>
          <p:cNvSpPr/>
          <p:nvPr/>
        </p:nvSpPr>
        <p:spPr>
          <a:xfrm rot="19007958">
            <a:off x="5610225" y="5049838"/>
            <a:ext cx="860425" cy="287337"/>
          </a:xfrm>
          <a:prstGeom prst="leftArrow">
            <a:avLst/>
          </a:prstGeom>
          <a:solidFill>
            <a:srgbClr val="008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Freccia sinistra 13"/>
          <p:cNvSpPr/>
          <p:nvPr/>
        </p:nvSpPr>
        <p:spPr>
          <a:xfrm rot="18989656">
            <a:off x="1355725" y="4986338"/>
            <a:ext cx="669925" cy="287337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Freccia sinistra 14"/>
          <p:cNvSpPr/>
          <p:nvPr/>
        </p:nvSpPr>
        <p:spPr>
          <a:xfrm rot="13284163">
            <a:off x="6924675" y="5065713"/>
            <a:ext cx="685800" cy="287337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4097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168275"/>
            <a:ext cx="31019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bidirezionale orizzontale 1"/>
          <p:cNvSpPr/>
          <p:nvPr/>
        </p:nvSpPr>
        <p:spPr>
          <a:xfrm>
            <a:off x="4098925" y="4591050"/>
            <a:ext cx="1312863" cy="160338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0974" name="CasellaDiTesto 3"/>
          <p:cNvSpPr txBox="1">
            <a:spLocks noChangeArrowheads="1"/>
          </p:cNvSpPr>
          <p:nvPr/>
        </p:nvSpPr>
        <p:spPr bwMode="auto">
          <a:xfrm>
            <a:off x="1808163" y="6221413"/>
            <a:ext cx="1057275" cy="460375"/>
          </a:xfrm>
          <a:prstGeom prst="rect">
            <a:avLst/>
          </a:prstGeom>
          <a:noFill/>
          <a:ln w="19050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Cancro</a:t>
            </a:r>
          </a:p>
        </p:txBody>
      </p:sp>
      <p:sp>
        <p:nvSpPr>
          <p:cNvPr id="40975" name="CasellaDiTesto 19"/>
          <p:cNvSpPr txBox="1">
            <a:spLocks noChangeArrowheads="1"/>
          </p:cNvSpPr>
          <p:nvPr/>
        </p:nvSpPr>
        <p:spPr bwMode="auto">
          <a:xfrm>
            <a:off x="5992813" y="6221413"/>
            <a:ext cx="2649537" cy="461962"/>
          </a:xfrm>
          <a:prstGeom prst="rect">
            <a:avLst/>
          </a:prstGeom>
          <a:noFill/>
          <a:ln w="19050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Patologie d’Organo</a:t>
            </a:r>
          </a:p>
        </p:txBody>
      </p:sp>
      <p:sp>
        <p:nvSpPr>
          <p:cNvPr id="27664" name="Rettangolo 2"/>
          <p:cNvSpPr>
            <a:spLocks noChangeArrowheads="1"/>
          </p:cNvSpPr>
          <p:nvPr/>
        </p:nvSpPr>
        <p:spPr bwMode="auto">
          <a:xfrm>
            <a:off x="2110509" y="288826"/>
            <a:ext cx="26320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it-IT" sz="3200" dirty="0">
                <a:solidFill>
                  <a:srgbClr val="0080FF"/>
                </a:solidFill>
              </a:rPr>
              <a:t>Considerazioni </a:t>
            </a:r>
            <a:endParaRPr lang="it-IT" sz="3200" dirty="0" smtClean="0">
              <a:solidFill>
                <a:srgbClr val="0080FF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it-IT" sz="3200" dirty="0" smtClean="0">
                <a:solidFill>
                  <a:srgbClr val="0080FF"/>
                </a:solidFill>
              </a:rPr>
              <a:t>etiche</a:t>
            </a:r>
            <a:endParaRPr lang="it-IT" sz="3200" dirty="0">
              <a:solidFill>
                <a:srgbClr val="0080FF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17" y="288826"/>
            <a:ext cx="918609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5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50825" y="1557338"/>
            <a:ext cx="3816350" cy="1152525"/>
          </a:xfrm>
          <a:ln>
            <a:solidFill>
              <a:srgbClr val="7F7F7F"/>
            </a:solidFill>
          </a:ln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it-IT" sz="1800" b="1" dirty="0" smtClean="0"/>
              <a:t>Limitazione dei trattamenti</a:t>
            </a:r>
            <a:r>
              <a:rPr lang="it-IT" sz="1800" dirty="0" smtClean="0"/>
              <a:t>: </a:t>
            </a:r>
          </a:p>
          <a:p>
            <a:pPr algn="ctr">
              <a:defRPr/>
            </a:pPr>
            <a:r>
              <a:rPr lang="it-IT" sz="1800" u="sng" dirty="0" smtClean="0"/>
              <a:t>non inizio </a:t>
            </a:r>
            <a:r>
              <a:rPr lang="it-IT" sz="1800" dirty="0" smtClean="0"/>
              <a:t>(</a:t>
            </a:r>
            <a:r>
              <a:rPr lang="it-IT" sz="1800" i="1" dirty="0" err="1" smtClean="0"/>
              <a:t>withholding</a:t>
            </a:r>
            <a:r>
              <a:rPr lang="it-IT" sz="1800" dirty="0" smtClean="0"/>
              <a:t>) </a:t>
            </a:r>
          </a:p>
          <a:p>
            <a:pPr algn="ctr">
              <a:defRPr/>
            </a:pPr>
            <a:r>
              <a:rPr lang="it-IT" sz="1800" u="sng" dirty="0" smtClean="0"/>
              <a:t>sospensione </a:t>
            </a:r>
            <a:r>
              <a:rPr lang="it-IT" sz="1800" dirty="0" smtClean="0"/>
              <a:t>(</a:t>
            </a:r>
            <a:r>
              <a:rPr lang="it-IT" sz="1800" i="1" dirty="0" err="1" smtClean="0"/>
              <a:t>withdrawing</a:t>
            </a:r>
            <a:r>
              <a:rPr lang="it-IT" sz="1800" i="1" dirty="0" smtClean="0"/>
              <a:t>)</a:t>
            </a:r>
            <a:endParaRPr lang="it-IT" sz="1800" dirty="0" smtClean="0"/>
          </a:p>
          <a:p>
            <a:pPr marL="0" indent="0">
              <a:buFont typeface="Arial" charset="0"/>
              <a:buNone/>
              <a:defRPr/>
            </a:pPr>
            <a:endParaRPr lang="it-IT" sz="1800" dirty="0"/>
          </a:p>
        </p:txBody>
      </p:sp>
      <p:sp>
        <p:nvSpPr>
          <p:cNvPr id="55298" name="Rettangolo 4"/>
          <p:cNvSpPr>
            <a:spLocks noChangeArrowheads="1"/>
          </p:cNvSpPr>
          <p:nvPr/>
        </p:nvSpPr>
        <p:spPr bwMode="auto">
          <a:xfrm>
            <a:off x="250825" y="333375"/>
            <a:ext cx="8640763" cy="584200"/>
          </a:xfrm>
          <a:prstGeom prst="rect">
            <a:avLst/>
          </a:prstGeom>
          <a:noFill/>
          <a:ln w="9525" cmpd="sng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nb-NO" dirty="0"/>
              <a:t>SIAARTI </a:t>
            </a:r>
            <a:r>
              <a:rPr lang="nb-NO" dirty="0" err="1"/>
              <a:t>recommendations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management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dying</a:t>
            </a:r>
            <a:r>
              <a:rPr lang="nb-NO" dirty="0"/>
              <a:t> </a:t>
            </a:r>
            <a:r>
              <a:rPr lang="nb-NO" dirty="0" err="1"/>
              <a:t>patient</a:t>
            </a:r>
            <a:endParaRPr lang="nb-NO" dirty="0"/>
          </a:p>
          <a:p>
            <a:pPr algn="ctr"/>
            <a:r>
              <a:rPr lang="nb-NO" sz="1400" i="1" dirty="0"/>
              <a:t>Minerva </a:t>
            </a:r>
            <a:r>
              <a:rPr lang="nb-NO" sz="1400" i="1" dirty="0" err="1"/>
              <a:t>Anestesiol</a:t>
            </a:r>
            <a:r>
              <a:rPr lang="nb-NO" sz="1400" i="1" dirty="0"/>
              <a:t> 2006 Dec;72(12):927-63</a:t>
            </a:r>
            <a:endParaRPr lang="nb-NO" dirty="0"/>
          </a:p>
        </p:txBody>
      </p:sp>
      <p:sp>
        <p:nvSpPr>
          <p:cNvPr id="55299" name="Segnaposto contenuto 3"/>
          <p:cNvSpPr txBox="1">
            <a:spLocks/>
          </p:cNvSpPr>
          <p:nvPr/>
        </p:nvSpPr>
        <p:spPr bwMode="auto">
          <a:xfrm>
            <a:off x="5076825" y="1557338"/>
            <a:ext cx="3816350" cy="115252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it-IT" sz="1800" dirty="0"/>
              <a:t>Eticamente equivalenti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it-IT" sz="2200" b="1" dirty="0">
                <a:solidFill>
                  <a:srgbClr val="FF0000"/>
                </a:solidFill>
              </a:rPr>
              <a:t>Appropriatezza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it-IT" sz="2200" b="1" dirty="0">
                <a:solidFill>
                  <a:srgbClr val="FF0000"/>
                </a:solidFill>
              </a:rPr>
              <a:t>degli interventi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it-IT" sz="1800" dirty="0"/>
          </a:p>
        </p:txBody>
      </p:sp>
      <p:pic>
        <p:nvPicPr>
          <p:cNvPr id="5530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53911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55673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2133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bidirezionale orizzontale 1"/>
          <p:cNvSpPr/>
          <p:nvPr/>
        </p:nvSpPr>
        <p:spPr>
          <a:xfrm>
            <a:off x="4067175" y="1989138"/>
            <a:ext cx="1009650" cy="215900"/>
          </a:xfrm>
          <a:prstGeom prst="leftRightArrow">
            <a:avLst/>
          </a:prstGeom>
          <a:solidFill>
            <a:srgbClr val="0080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1047750" y="4652963"/>
            <a:ext cx="1943100" cy="1368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2" name="Picture 3" descr="ANd9GcSQiKcaweFRh5vaJWZgSyI2c86uKIcWsp8HOOr670vQfCTATL5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4652963"/>
            <a:ext cx="2605087" cy="2068512"/>
          </a:xfrm>
          <a:prstGeom prst="rect">
            <a:avLst/>
          </a:prstGeom>
          <a:ln w="1270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306" name="CasellaDiTesto 2"/>
          <p:cNvSpPr txBox="1">
            <a:spLocks noChangeArrowheads="1"/>
          </p:cNvSpPr>
          <p:nvPr/>
        </p:nvSpPr>
        <p:spPr bwMode="auto">
          <a:xfrm>
            <a:off x="3563938" y="2852738"/>
            <a:ext cx="2100262" cy="461962"/>
          </a:xfrm>
          <a:prstGeom prst="rect">
            <a:avLst/>
          </a:prstGeom>
          <a:noFill/>
          <a:ln w="2857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F0000"/>
                </a:solidFill>
              </a:rPr>
              <a:t>Proporzionalità</a:t>
            </a:r>
          </a:p>
        </p:txBody>
      </p:sp>
      <p:sp>
        <p:nvSpPr>
          <p:cNvPr id="3" name="Freccia curva 2"/>
          <p:cNvSpPr/>
          <p:nvPr/>
        </p:nvSpPr>
        <p:spPr>
          <a:xfrm rot="10800000">
            <a:off x="5651500" y="2708275"/>
            <a:ext cx="720725" cy="433388"/>
          </a:xfrm>
          <a:prstGeom prst="bentArrow">
            <a:avLst/>
          </a:prstGeom>
          <a:solidFill>
            <a:srgbClr val="0080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curva 13"/>
          <p:cNvSpPr/>
          <p:nvPr/>
        </p:nvSpPr>
        <p:spPr>
          <a:xfrm flipV="1">
            <a:off x="2916238" y="2708275"/>
            <a:ext cx="647700" cy="433388"/>
          </a:xfrm>
          <a:prstGeom prst="bentArrow">
            <a:avLst>
              <a:gd name="adj1" fmla="val 28230"/>
              <a:gd name="adj2" fmla="val 25000"/>
              <a:gd name="adj3" fmla="val 25000"/>
              <a:gd name="adj4" fmla="val 43750"/>
            </a:avLst>
          </a:prstGeom>
          <a:solidFill>
            <a:srgbClr val="0080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ttangolo 3"/>
          <p:cNvSpPr>
            <a:spLocks noChangeArrowheads="1"/>
          </p:cNvSpPr>
          <p:nvPr/>
        </p:nvSpPr>
        <p:spPr bwMode="auto">
          <a:xfrm>
            <a:off x="6076950" y="3327400"/>
            <a:ext cx="2814638" cy="15684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/>
              <a:t>Le terapie dovrebbero essere stabilite sulla base del </a:t>
            </a:r>
          </a:p>
          <a:p>
            <a:pPr algn="ctr">
              <a:defRPr/>
            </a:pPr>
            <a:r>
              <a:rPr lang="it-IT" sz="1600" dirty="0"/>
              <a:t>rapporto beneficio vs danno, </a:t>
            </a:r>
          </a:p>
          <a:p>
            <a:pPr algn="ctr">
              <a:defRPr/>
            </a:pPr>
            <a:r>
              <a:rPr lang="it-IT" sz="1600" dirty="0"/>
              <a:t>per </a:t>
            </a:r>
            <a:r>
              <a:rPr lang="it-IT" sz="1600" i="1" dirty="0">
                <a:solidFill>
                  <a:srgbClr val="FF0000"/>
                </a:solidFill>
              </a:rPr>
              <a:t>quel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/>
              <a:t>malato, </a:t>
            </a:r>
          </a:p>
          <a:p>
            <a:pPr algn="ctr">
              <a:defRPr/>
            </a:pPr>
            <a:r>
              <a:rPr lang="it-IT" sz="1600" dirty="0"/>
              <a:t>in </a:t>
            </a:r>
            <a:r>
              <a:rPr lang="it-IT" sz="1600" i="1" dirty="0">
                <a:solidFill>
                  <a:srgbClr val="FF0000"/>
                </a:solidFill>
              </a:rPr>
              <a:t>quell</a:t>
            </a:r>
            <a:r>
              <a:rPr lang="it-IT" sz="1600" dirty="0">
                <a:solidFill>
                  <a:srgbClr val="FF0000"/>
                </a:solidFill>
              </a:rPr>
              <a:t>a</a:t>
            </a:r>
            <a:r>
              <a:rPr lang="it-IT" sz="1600" dirty="0"/>
              <a:t> situazione, </a:t>
            </a:r>
          </a:p>
          <a:p>
            <a:pPr algn="ctr">
              <a:defRPr/>
            </a:pPr>
            <a:r>
              <a:rPr lang="it-IT" sz="1600" dirty="0"/>
              <a:t>con </a:t>
            </a:r>
            <a:r>
              <a:rPr lang="it-IT" sz="1600" i="1" dirty="0">
                <a:solidFill>
                  <a:srgbClr val="FF0000"/>
                </a:solidFill>
              </a:rPr>
              <a:t>quei </a:t>
            </a:r>
            <a:r>
              <a:rPr lang="it-IT" sz="1600" b="1" dirty="0">
                <a:solidFill>
                  <a:srgbClr val="FF0000"/>
                </a:solidFill>
              </a:rPr>
              <a:t>bisogni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/>
              <a:t>specifici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7" name="Freccia curva 16"/>
          <p:cNvSpPr/>
          <p:nvPr/>
        </p:nvSpPr>
        <p:spPr>
          <a:xfrm flipV="1">
            <a:off x="5432425" y="3319463"/>
            <a:ext cx="646113" cy="990600"/>
          </a:xfrm>
          <a:prstGeom prst="bentArrow">
            <a:avLst>
              <a:gd name="adj1" fmla="val 20826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55311" name="Rettangolo 3"/>
          <p:cNvSpPr>
            <a:spLocks noChangeArrowheads="1"/>
          </p:cNvSpPr>
          <p:nvPr/>
        </p:nvSpPr>
        <p:spPr bwMode="auto">
          <a:xfrm>
            <a:off x="472515" y="1095188"/>
            <a:ext cx="8143875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it-IT"/>
              <a:t>“</a:t>
            </a:r>
            <a:r>
              <a:rPr lang="it-IT" altLang="ja-JP" i="1"/>
              <a:t>Curare</a:t>
            </a:r>
            <a:r>
              <a:rPr lang="it-IT"/>
              <a:t>”</a:t>
            </a:r>
            <a:r>
              <a:rPr lang="it-IT" altLang="ja-JP"/>
              <a:t> è considerato un successo  mentre </a:t>
            </a:r>
            <a:r>
              <a:rPr lang="it-IT"/>
              <a:t>“</a:t>
            </a:r>
            <a:r>
              <a:rPr lang="it-IT" altLang="ja-JP" i="1"/>
              <a:t>morte</a:t>
            </a:r>
            <a:r>
              <a:rPr lang="it-IT"/>
              <a:t>”</a:t>
            </a:r>
            <a:r>
              <a:rPr lang="it-IT" altLang="ja-JP"/>
              <a:t> è sinonimo di fallimento…. </a:t>
            </a:r>
          </a:p>
        </p:txBody>
      </p:sp>
      <p:sp>
        <p:nvSpPr>
          <p:cNvPr id="55312" name="CasellaDiTesto 9"/>
          <p:cNvSpPr txBox="1">
            <a:spLocks noChangeArrowheads="1"/>
          </p:cNvSpPr>
          <p:nvPr/>
        </p:nvSpPr>
        <p:spPr bwMode="auto">
          <a:xfrm>
            <a:off x="6881813" y="5402263"/>
            <a:ext cx="1050925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Malattia</a:t>
            </a:r>
          </a:p>
        </p:txBody>
      </p:sp>
      <p:sp>
        <p:nvSpPr>
          <p:cNvPr id="55313" name="CasellaDiTesto 23"/>
          <p:cNvSpPr txBox="1">
            <a:spLocks noChangeArrowheads="1"/>
          </p:cNvSpPr>
          <p:nvPr/>
        </p:nvSpPr>
        <p:spPr bwMode="auto">
          <a:xfrm>
            <a:off x="6813550" y="6203950"/>
            <a:ext cx="1219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80FF"/>
                </a:solidFill>
              </a:rPr>
              <a:t>Persona</a:t>
            </a:r>
          </a:p>
        </p:txBody>
      </p:sp>
      <p:cxnSp>
        <p:nvCxnSpPr>
          <p:cNvPr id="13" name="Connettore 2 12"/>
          <p:cNvCxnSpPr>
            <a:endCxn id="55312" idx="0"/>
          </p:cNvCxnSpPr>
          <p:nvPr/>
        </p:nvCxnSpPr>
        <p:spPr>
          <a:xfrm>
            <a:off x="7407275" y="4895850"/>
            <a:ext cx="0" cy="5064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7407275" y="5802313"/>
            <a:ext cx="0" cy="439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7320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24938" y="4494895"/>
            <a:ext cx="5957065" cy="1284941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35000">
                <a:schemeClr val="accent1">
                  <a:tint val="50000"/>
                  <a:shade val="100000"/>
                  <a:satMod val="350000"/>
                </a:schemeClr>
              </a:gs>
              <a:gs pos="95000">
                <a:schemeClr val="bg1"/>
              </a:gs>
            </a:gsLst>
            <a:lin ang="42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chemeClr val="tx1"/>
                </a:solidFill>
              </a:rPr>
              <a:t>Terapia “</a:t>
            </a:r>
            <a:r>
              <a:rPr lang="it-IT" sz="2400" dirty="0" err="1" smtClean="0">
                <a:solidFill>
                  <a:schemeClr val="tx1"/>
                </a:solidFill>
              </a:rPr>
              <a:t>disease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modifying</a:t>
            </a:r>
            <a:r>
              <a:rPr lang="it-IT" sz="2400" dirty="0" smtClean="0">
                <a:solidFill>
                  <a:schemeClr val="tx1"/>
                </a:solidFill>
              </a:rPr>
              <a:t>”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Triangolo rettangolo 13"/>
          <p:cNvSpPr/>
          <p:nvPr/>
        </p:nvSpPr>
        <p:spPr>
          <a:xfrm flipH="1">
            <a:off x="590591" y="2296763"/>
            <a:ext cx="5991412" cy="2198132"/>
          </a:xfrm>
          <a:prstGeom prst="rtTriangle">
            <a:avLst/>
          </a:prstGeom>
          <a:gradFill flip="none" rotWithShape="1">
            <a:gsLst>
              <a:gs pos="66000">
                <a:schemeClr val="accent5">
                  <a:lumMod val="75000"/>
                </a:schemeClr>
              </a:gs>
              <a:gs pos="5000">
                <a:srgbClr val="FFFFFF"/>
              </a:gs>
            </a:gsLst>
            <a:lin ang="11160000" scaled="0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riangolo isoscele 14"/>
          <p:cNvSpPr/>
          <p:nvPr/>
        </p:nvSpPr>
        <p:spPr>
          <a:xfrm>
            <a:off x="597662" y="3584390"/>
            <a:ext cx="5991412" cy="92784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4016580" y="3083307"/>
            <a:ext cx="2674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solidFill>
                  <a:schemeClr val="bg1"/>
                </a:solidFill>
              </a:rPr>
              <a:t>Terapie per </a:t>
            </a:r>
            <a:r>
              <a:rPr lang="it-IT" sz="2200" dirty="0" smtClean="0">
                <a:solidFill>
                  <a:srgbClr val="FFFFFF"/>
                </a:solidFill>
              </a:rPr>
              <a:t>sintomi</a:t>
            </a:r>
          </a:p>
          <a:p>
            <a:pPr algn="ctr"/>
            <a:r>
              <a:rPr lang="it-IT" sz="2200" dirty="0" smtClean="0">
                <a:solidFill>
                  <a:srgbClr val="FFFFFF"/>
                </a:solidFill>
              </a:rPr>
              <a:t> difficili e refrattari</a:t>
            </a:r>
            <a:endParaRPr lang="it-IT" sz="2200" dirty="0">
              <a:solidFill>
                <a:srgbClr val="FFFFFF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119040" y="4033230"/>
            <a:ext cx="3305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Riabilitazione polmonare</a:t>
            </a:r>
            <a:endParaRPr lang="it-IT" sz="2400" dirty="0"/>
          </a:p>
        </p:txBody>
      </p:sp>
      <p:cxnSp>
        <p:nvCxnSpPr>
          <p:cNvPr id="21" name="Connettore 2 20"/>
          <p:cNvCxnSpPr/>
          <p:nvPr/>
        </p:nvCxnSpPr>
        <p:spPr>
          <a:xfrm>
            <a:off x="590591" y="6036236"/>
            <a:ext cx="694764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 rot="20387467">
            <a:off x="222224" y="2427976"/>
            <a:ext cx="6835638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6582003" y="1292797"/>
            <a:ext cx="926353" cy="32194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 rot="20420047">
            <a:off x="1283952" y="2426539"/>
            <a:ext cx="4854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Comunicazione costante</a:t>
            </a:r>
          </a:p>
          <a:p>
            <a:pPr algn="ctr"/>
            <a:r>
              <a:rPr lang="it-IT" sz="2400" dirty="0" smtClean="0"/>
              <a:t> (direttive anticipate/coordinamento)</a:t>
            </a:r>
            <a:endParaRPr lang="it-IT" sz="24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472086" y="2436976"/>
            <a:ext cx="1105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FF"/>
                </a:solidFill>
              </a:rPr>
              <a:t>Gestione</a:t>
            </a:r>
          </a:p>
          <a:p>
            <a:pPr algn="ctr"/>
            <a:r>
              <a:rPr lang="it-IT" dirty="0" smtClean="0">
                <a:solidFill>
                  <a:srgbClr val="FFFFFF"/>
                </a:solidFill>
              </a:rPr>
              <a:t> lutto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76109" y="127115"/>
            <a:ext cx="61959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dirty="0" smtClean="0">
                <a:solidFill>
                  <a:srgbClr val="0080FF"/>
                </a:solidFill>
              </a:rPr>
              <a:t>“Palliative </a:t>
            </a:r>
            <a:r>
              <a:rPr lang="it-IT" sz="2800" dirty="0">
                <a:solidFill>
                  <a:srgbClr val="0080FF"/>
                </a:solidFill>
              </a:rPr>
              <a:t>care in COPD</a:t>
            </a:r>
            <a:r>
              <a:rPr lang="it-IT" sz="2800" dirty="0" smtClean="0">
                <a:solidFill>
                  <a:srgbClr val="0080FF"/>
                </a:solidFill>
              </a:rPr>
              <a:t>:</a:t>
            </a:r>
          </a:p>
          <a:p>
            <a:pPr algn="ctr"/>
            <a:r>
              <a:rPr lang="it-IT" sz="2800" dirty="0" smtClean="0">
                <a:solidFill>
                  <a:srgbClr val="0080FF"/>
                </a:solidFill>
              </a:rPr>
              <a:t> </a:t>
            </a:r>
            <a:r>
              <a:rPr lang="it-IT" sz="2800" dirty="0">
                <a:solidFill>
                  <a:srgbClr val="0080FF"/>
                </a:solidFill>
              </a:rPr>
              <a:t>an </a:t>
            </a:r>
            <a:r>
              <a:rPr lang="it-IT" sz="2800" dirty="0" err="1">
                <a:solidFill>
                  <a:srgbClr val="0080FF"/>
                </a:solidFill>
              </a:rPr>
              <a:t>unmet</a:t>
            </a:r>
            <a:r>
              <a:rPr lang="it-IT" sz="2800" dirty="0">
                <a:solidFill>
                  <a:srgbClr val="0080FF"/>
                </a:solidFill>
              </a:rPr>
              <a:t> area for </a:t>
            </a:r>
            <a:r>
              <a:rPr lang="it-IT" sz="2800" dirty="0" err="1">
                <a:solidFill>
                  <a:srgbClr val="0080FF"/>
                </a:solidFill>
              </a:rPr>
              <a:t>quality</a:t>
            </a:r>
            <a:r>
              <a:rPr lang="it-IT" sz="2800" dirty="0">
                <a:solidFill>
                  <a:srgbClr val="0080FF"/>
                </a:solidFill>
              </a:rPr>
              <a:t> </a:t>
            </a:r>
            <a:r>
              <a:rPr lang="it-IT" sz="2800" dirty="0" err="1" smtClean="0">
                <a:solidFill>
                  <a:srgbClr val="0080FF"/>
                </a:solidFill>
              </a:rPr>
              <a:t>improvement</a:t>
            </a:r>
            <a:r>
              <a:rPr lang="it-IT" sz="2800" dirty="0" smtClean="0">
                <a:solidFill>
                  <a:srgbClr val="0080FF"/>
                </a:solidFill>
              </a:rPr>
              <a:t>”</a:t>
            </a:r>
            <a:endParaRPr lang="it-IT" sz="2800" dirty="0">
              <a:solidFill>
                <a:srgbClr val="0080FF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276109" y="1136957"/>
            <a:ext cx="3351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/>
              <a:t>International Journal of COPD 2015:10 1543–1551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624938" y="6067967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</a:t>
            </a:r>
            <a:endParaRPr lang="it-IT" dirty="0"/>
          </a:p>
        </p:txBody>
      </p:sp>
      <p:cxnSp>
        <p:nvCxnSpPr>
          <p:cNvPr id="32" name="Connettore 2 31"/>
          <p:cNvCxnSpPr/>
          <p:nvPr/>
        </p:nvCxnSpPr>
        <p:spPr>
          <a:xfrm flipV="1">
            <a:off x="6589074" y="6198240"/>
            <a:ext cx="0" cy="4781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4592470" y="6252633"/>
            <a:ext cx="187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Morte del  malato</a:t>
            </a:r>
            <a:endParaRPr lang="it-IT" dirty="0"/>
          </a:p>
        </p:txBody>
      </p:sp>
      <p:sp>
        <p:nvSpPr>
          <p:cNvPr id="36" name="Parentesi graffa chiusa 35"/>
          <p:cNvSpPr/>
          <p:nvPr/>
        </p:nvSpPr>
        <p:spPr>
          <a:xfrm>
            <a:off x="7675720" y="1275457"/>
            <a:ext cx="330728" cy="321943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7859058" y="2417572"/>
            <a:ext cx="1314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Cure Palliative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4545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01891"/>
            <a:ext cx="4227512" cy="6290998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849" y="460641"/>
            <a:ext cx="1724025" cy="14489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49" y="301891"/>
            <a:ext cx="1485900" cy="762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649" y="1350756"/>
            <a:ext cx="1524000" cy="8001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799" y="2790825"/>
            <a:ext cx="24257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5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6" y="2608962"/>
            <a:ext cx="2933700" cy="410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92088"/>
            <a:ext cx="715962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74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523875"/>
            <a:ext cx="6362700" cy="177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4762500"/>
            <a:ext cx="5232400" cy="16383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25" y="6166779"/>
            <a:ext cx="1817688" cy="3760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" y="2416174"/>
            <a:ext cx="5018088" cy="3460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863" y="2997200"/>
            <a:ext cx="5765800" cy="13589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725" y="4175124"/>
            <a:ext cx="2166938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9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olo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895350"/>
          </a:xfrm>
        </p:spPr>
        <p:txBody>
          <a:bodyPr/>
          <a:lstStyle/>
          <a:p>
            <a:pPr>
              <a:defRPr/>
            </a:pPr>
            <a:r>
              <a:rPr lang="it-IT" i="1" dirty="0">
                <a:solidFill>
                  <a:srgbClr val="0080FF"/>
                </a:solidFill>
                <a:latin typeface="Calibri" charset="0"/>
              </a:rPr>
              <a:t>Take home </a:t>
            </a:r>
            <a:r>
              <a:rPr lang="it-IT" i="1" dirty="0" err="1">
                <a:solidFill>
                  <a:srgbClr val="0080FF"/>
                </a:solidFill>
                <a:latin typeface="Calibri" charset="0"/>
              </a:rPr>
              <a:t>messages</a:t>
            </a:r>
            <a:endParaRPr lang="it-IT" i="1" dirty="0">
              <a:solidFill>
                <a:srgbClr val="0080FF"/>
              </a:solidFill>
              <a:latin typeface="Calibri" charset="0"/>
            </a:endParaRPr>
          </a:p>
        </p:txBody>
      </p:sp>
      <p:sp>
        <p:nvSpPr>
          <p:cNvPr id="64514" name="Segnaposto contenuto 2"/>
          <p:cNvSpPr>
            <a:spLocks noGrp="1"/>
          </p:cNvSpPr>
          <p:nvPr>
            <p:ph idx="1"/>
          </p:nvPr>
        </p:nvSpPr>
        <p:spPr>
          <a:xfrm>
            <a:off x="457200" y="1504858"/>
            <a:ext cx="8229600" cy="4292318"/>
          </a:xfrm>
          <a:ln>
            <a:solidFill>
              <a:srgbClr val="008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sz="2200" dirty="0">
                <a:latin typeface="Calibri" charset="0"/>
              </a:rPr>
              <a:t>Non è più possibile “</a:t>
            </a:r>
            <a:r>
              <a:rPr lang="it-IT" altLang="ja-JP" sz="2200" dirty="0">
                <a:latin typeface="Calibri" charset="0"/>
              </a:rPr>
              <a:t>dimenticarsi</a:t>
            </a:r>
            <a:r>
              <a:rPr lang="it-IT" sz="2200" dirty="0">
                <a:latin typeface="Calibri" charset="0"/>
              </a:rPr>
              <a:t>”</a:t>
            </a:r>
            <a:r>
              <a:rPr lang="it-IT" altLang="ja-JP" sz="2200" dirty="0">
                <a:latin typeface="Calibri" charset="0"/>
              </a:rPr>
              <a:t> delle patologia d</a:t>
            </a:r>
            <a:r>
              <a:rPr lang="it-IT" sz="2200" dirty="0">
                <a:latin typeface="Calibri" charset="0"/>
              </a:rPr>
              <a:t>’</a:t>
            </a:r>
            <a:r>
              <a:rPr lang="it-IT" altLang="ja-JP" sz="2200" dirty="0">
                <a:latin typeface="Calibri" charset="0"/>
              </a:rPr>
              <a:t>organo in fase avanzata</a:t>
            </a:r>
            <a:r>
              <a:rPr lang="it-IT" altLang="ja-JP" sz="2200" b="1" dirty="0">
                <a:latin typeface="Calibri" charset="0"/>
              </a:rPr>
              <a:t>:</a:t>
            </a:r>
            <a:r>
              <a:rPr lang="it-IT" altLang="ja-JP" sz="2200" b="1" dirty="0">
                <a:solidFill>
                  <a:srgbClr val="FF0000"/>
                </a:solidFill>
                <a:latin typeface="Calibri" charset="0"/>
              </a:rPr>
              <a:t> si muore soprattutto di queste e si muore male!</a:t>
            </a:r>
          </a:p>
          <a:p>
            <a:r>
              <a:rPr lang="it-IT" sz="2200" dirty="0">
                <a:latin typeface="Calibri" charset="0"/>
              </a:rPr>
              <a:t>Interessate tutte le branche specialistiche!! </a:t>
            </a:r>
            <a:r>
              <a:rPr lang="it-IT" sz="2200" dirty="0" smtClean="0">
                <a:latin typeface="Calibri" charset="0"/>
              </a:rPr>
              <a:t>Anche la Pneumologia!</a:t>
            </a:r>
            <a:r>
              <a:rPr lang="it-IT" sz="2200" dirty="0">
                <a:latin typeface="Calibri" charset="0"/>
              </a:rPr>
              <a:t>! Interessati </a:t>
            </a:r>
            <a:r>
              <a:rPr lang="it-IT" sz="2200" b="1" dirty="0">
                <a:solidFill>
                  <a:srgbClr val="FF0000"/>
                </a:solidFill>
                <a:latin typeface="Calibri" charset="0"/>
              </a:rPr>
              <a:t>tutti </a:t>
            </a:r>
            <a:r>
              <a:rPr lang="it-IT" sz="2200" dirty="0">
                <a:latin typeface="Calibri" charset="0"/>
              </a:rPr>
              <a:t>i </a:t>
            </a:r>
            <a:r>
              <a:rPr lang="it-IT" sz="2200" dirty="0" err="1">
                <a:latin typeface="Calibri" charset="0"/>
              </a:rPr>
              <a:t>setting</a:t>
            </a:r>
            <a:r>
              <a:rPr lang="it-IT" sz="2200" dirty="0">
                <a:latin typeface="Calibri" charset="0"/>
              </a:rPr>
              <a:t>!!</a:t>
            </a:r>
          </a:p>
          <a:p>
            <a:r>
              <a:rPr lang="it-IT" sz="2200" dirty="0" smtClean="0">
                <a:latin typeface="Calibri" charset="0"/>
              </a:rPr>
              <a:t>Difficile </a:t>
            </a:r>
            <a:r>
              <a:rPr lang="it-IT" sz="2200" dirty="0">
                <a:latin typeface="Calibri" charset="0"/>
              </a:rPr>
              <a:t>gestione, spesso prolungata nel tempo</a:t>
            </a:r>
            <a:r>
              <a:rPr lang="it-IT" sz="2200" dirty="0" smtClean="0">
                <a:latin typeface="Calibri" charset="0"/>
              </a:rPr>
              <a:t>…</a:t>
            </a:r>
          </a:p>
          <a:p>
            <a:r>
              <a:rPr lang="it-IT" sz="2200" dirty="0" smtClean="0">
                <a:latin typeface="Calibri" charset="0"/>
              </a:rPr>
              <a:t>Ruolo </a:t>
            </a:r>
            <a:r>
              <a:rPr lang="it-IT" sz="2200" dirty="0">
                <a:latin typeface="Calibri" charset="0"/>
              </a:rPr>
              <a:t>importante della </a:t>
            </a:r>
            <a:r>
              <a:rPr lang="it-IT" sz="2200" b="1" dirty="0">
                <a:solidFill>
                  <a:srgbClr val="FF0000"/>
                </a:solidFill>
                <a:latin typeface="Calibri" charset="0"/>
              </a:rPr>
              <a:t>tecnologia</a:t>
            </a:r>
            <a:r>
              <a:rPr lang="it-IT" sz="2200" dirty="0">
                <a:latin typeface="Calibri" charset="0"/>
              </a:rPr>
              <a:t>, che condiziona le scelte di cura</a:t>
            </a:r>
          </a:p>
          <a:p>
            <a:r>
              <a:rPr lang="it-IT" sz="2200" dirty="0">
                <a:latin typeface="Calibri" charset="0"/>
              </a:rPr>
              <a:t>Scarsa preparazione, anche legata a problematiche cliniche, tecnologiche, </a:t>
            </a:r>
            <a:r>
              <a:rPr lang="it-IT" sz="2200" dirty="0" smtClean="0">
                <a:latin typeface="Calibri" charset="0"/>
              </a:rPr>
              <a:t>culturali. </a:t>
            </a:r>
            <a:r>
              <a:rPr lang="it-IT" sz="2200" dirty="0">
                <a:latin typeface="Calibri" charset="0"/>
              </a:rPr>
              <a:t>Pochi dati in letteratura. </a:t>
            </a:r>
          </a:p>
          <a:p>
            <a:r>
              <a:rPr lang="it-IT" sz="2200" dirty="0">
                <a:latin typeface="Calibri" charset="0"/>
              </a:rPr>
              <a:t>M</a:t>
            </a:r>
            <a:r>
              <a:rPr lang="it-IT" sz="2200" dirty="0" smtClean="0">
                <a:latin typeface="Calibri" charset="0"/>
              </a:rPr>
              <a:t>ancanza </a:t>
            </a:r>
            <a:r>
              <a:rPr lang="it-IT" sz="2200" dirty="0">
                <a:latin typeface="Calibri" charset="0"/>
              </a:rPr>
              <a:t>di </a:t>
            </a:r>
            <a:r>
              <a:rPr lang="it-IT" sz="2200" dirty="0" smtClean="0">
                <a:latin typeface="Calibri" charset="0"/>
              </a:rPr>
              <a:t>educazione/formazione </a:t>
            </a:r>
            <a:r>
              <a:rPr lang="it-IT" sz="2200" dirty="0">
                <a:latin typeface="Calibri" charset="0"/>
              </a:rPr>
              <a:t>mettono a rischio la persona malata soprattutto di over-treatment</a:t>
            </a:r>
          </a:p>
          <a:p>
            <a:r>
              <a:rPr lang="it-IT" sz="2200" b="1" dirty="0">
                <a:solidFill>
                  <a:srgbClr val="FF0000"/>
                </a:solidFill>
                <a:latin typeface="Calibri" charset="0"/>
              </a:rPr>
              <a:t>Disparità</a:t>
            </a:r>
            <a:r>
              <a:rPr lang="it-IT" sz="2200" dirty="0">
                <a:latin typeface="Calibri" charset="0"/>
              </a:rPr>
              <a:t> nell’accesso alle cure…è forse meglio avere il cancro??</a:t>
            </a:r>
          </a:p>
          <a:p>
            <a:endParaRPr lang="it-IT" sz="2400" dirty="0">
              <a:latin typeface="Calibri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8826"/>
            <a:ext cx="918609" cy="5524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574" y="6122840"/>
            <a:ext cx="784226" cy="53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contenuto 2"/>
          <p:cNvSpPr>
            <a:spLocks noGrp="1"/>
          </p:cNvSpPr>
          <p:nvPr>
            <p:ph idx="1"/>
          </p:nvPr>
        </p:nvSpPr>
        <p:spPr>
          <a:xfrm>
            <a:off x="468313" y="1277938"/>
            <a:ext cx="8229600" cy="4554392"/>
          </a:xfrm>
          <a:ln w="19050">
            <a:solidFill>
              <a:srgbClr val="3366FF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it-IT" sz="2400" dirty="0" smtClean="0">
                <a:solidFill>
                  <a:srgbClr val="FF0000"/>
                </a:solidFill>
                <a:latin typeface="Calibri" charset="0"/>
                <a:ea typeface="+mn-ea"/>
                <a:cs typeface="+mn-cs"/>
              </a:rPr>
              <a:t>Sostengono </a:t>
            </a:r>
            <a:r>
              <a:rPr lang="it-IT" sz="2400" dirty="0">
                <a:solidFill>
                  <a:srgbClr val="FF0000"/>
                </a:solidFill>
                <a:latin typeface="Calibri" charset="0"/>
                <a:ea typeface="+mn-ea"/>
                <a:cs typeface="+mn-cs"/>
              </a:rPr>
              <a:t>la vita </a:t>
            </a:r>
            <a:r>
              <a:rPr lang="it-IT" sz="2400" dirty="0">
                <a:latin typeface="Calibri" charset="0"/>
                <a:ea typeface="+mn-ea"/>
                <a:cs typeface="+mn-cs"/>
              </a:rPr>
              <a:t>e guardano al morire come a un processo naturale </a:t>
            </a:r>
          </a:p>
          <a:p>
            <a:pPr>
              <a:defRPr/>
            </a:pPr>
            <a:r>
              <a:rPr lang="it-IT" sz="2400" dirty="0">
                <a:latin typeface="Calibri" charset="0"/>
              </a:rPr>
              <a:t>Offrono un sistema di supporto per aiutare il paziente a </a:t>
            </a:r>
            <a:r>
              <a:rPr lang="it-IT" sz="2400" dirty="0">
                <a:solidFill>
                  <a:srgbClr val="FF0000"/>
                </a:solidFill>
                <a:latin typeface="Calibri" charset="0"/>
              </a:rPr>
              <a:t>vivere</a:t>
            </a:r>
            <a:r>
              <a:rPr lang="it-IT" sz="2400" dirty="0">
                <a:latin typeface="Calibri" charset="0"/>
              </a:rPr>
              <a:t> quanto </a:t>
            </a:r>
            <a:r>
              <a:rPr lang="it-IT" sz="2400" dirty="0" err="1">
                <a:latin typeface="Calibri" charset="0"/>
              </a:rPr>
              <a:t>piu</a:t>
            </a:r>
            <a:r>
              <a:rPr lang="it-IT" sz="2400" dirty="0">
                <a:latin typeface="Calibri" charset="0"/>
              </a:rPr>
              <a:t>̀ attivamente possibile fino alla morte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it-IT" sz="2400" dirty="0" smtClean="0">
                <a:latin typeface="Calibri" charset="0"/>
                <a:ea typeface="+mn-ea"/>
                <a:cs typeface="+mn-cs"/>
              </a:rPr>
              <a:t>Non </a:t>
            </a:r>
            <a:r>
              <a:rPr lang="it-IT" sz="2400" dirty="0">
                <a:latin typeface="Calibri" charset="0"/>
                <a:ea typeface="+mn-ea"/>
                <a:cs typeface="+mn-cs"/>
              </a:rPr>
              <a:t>intendono né affrettare né posporre la morte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it-IT" sz="2400" dirty="0" smtClean="0">
                <a:latin typeface="Calibri" charset="0"/>
                <a:ea typeface="+mn-ea"/>
                <a:cs typeface="+mn-cs"/>
              </a:rPr>
              <a:t>Sono </a:t>
            </a:r>
            <a:r>
              <a:rPr lang="it-IT" sz="2400" dirty="0">
                <a:latin typeface="Calibri" charset="0"/>
                <a:ea typeface="+mn-ea"/>
                <a:cs typeface="+mn-cs"/>
              </a:rPr>
              <a:t>applicabili </a:t>
            </a:r>
            <a:r>
              <a:rPr lang="it-IT" sz="2400" dirty="0">
                <a:solidFill>
                  <a:srgbClr val="FF0000"/>
                </a:solidFill>
                <a:latin typeface="Calibri" charset="0"/>
                <a:ea typeface="+mn-ea"/>
                <a:cs typeface="+mn-cs"/>
              </a:rPr>
              <a:t>precocemente</a:t>
            </a:r>
            <a:r>
              <a:rPr lang="it-IT" sz="2400" dirty="0">
                <a:latin typeface="Calibri" charset="0"/>
                <a:ea typeface="+mn-ea"/>
                <a:cs typeface="+mn-cs"/>
              </a:rPr>
              <a:t> nel corso della malattia insieme con altre terapie che hanno lo scopo di prolungare la vita, come la chemioterapia e la </a:t>
            </a:r>
            <a:r>
              <a:rPr lang="it-IT" sz="2400" dirty="0" smtClean="0">
                <a:latin typeface="Calibri" charset="0"/>
                <a:ea typeface="+mn-ea"/>
                <a:cs typeface="+mn-cs"/>
              </a:rPr>
              <a:t>radioterapia (</a:t>
            </a:r>
            <a:r>
              <a:rPr lang="it-IT" sz="2400" i="1" dirty="0" err="1" smtClean="0">
                <a:latin typeface="Calibri" charset="0"/>
                <a:ea typeface="+mn-ea"/>
                <a:cs typeface="+mn-cs"/>
              </a:rPr>
              <a:t>Simultaneous</a:t>
            </a:r>
            <a:r>
              <a:rPr lang="it-IT" sz="2400" i="1" dirty="0" smtClean="0">
                <a:latin typeface="Calibri" charset="0"/>
                <a:ea typeface="+mn-ea"/>
                <a:cs typeface="+mn-cs"/>
              </a:rPr>
              <a:t> </a:t>
            </a:r>
            <a:r>
              <a:rPr lang="it-IT" sz="2400" i="1" dirty="0" err="1" smtClean="0">
                <a:latin typeface="Calibri" charset="0"/>
                <a:ea typeface="+mn-ea"/>
                <a:cs typeface="+mn-cs"/>
              </a:rPr>
              <a:t>cares</a:t>
            </a:r>
            <a:r>
              <a:rPr lang="it-IT" sz="2400" dirty="0" smtClean="0">
                <a:latin typeface="Calibri" charset="0"/>
                <a:ea typeface="+mn-ea"/>
                <a:cs typeface="+mn-cs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it-IT" sz="2400" dirty="0" smtClean="0">
                <a:latin typeface="Calibri" charset="0"/>
              </a:rPr>
              <a:t>C</a:t>
            </a:r>
            <a:r>
              <a:rPr lang="it-IT" sz="2400" dirty="0" smtClean="0">
                <a:latin typeface="Calibri" charset="0"/>
                <a:ea typeface="+mn-ea"/>
                <a:cs typeface="+mn-cs"/>
              </a:rPr>
              <a:t>omprendono/usano indagini </a:t>
            </a:r>
            <a:r>
              <a:rPr lang="it-IT" sz="2400" dirty="0">
                <a:latin typeface="Calibri" charset="0"/>
                <a:ea typeface="+mn-ea"/>
                <a:cs typeface="+mn-cs"/>
              </a:rPr>
              <a:t>necessarie per </a:t>
            </a:r>
            <a:r>
              <a:rPr lang="it-IT" sz="2400" dirty="0" smtClean="0">
                <a:latin typeface="Calibri" charset="0"/>
                <a:ea typeface="+mn-ea"/>
                <a:cs typeface="+mn-cs"/>
              </a:rPr>
              <a:t>un </a:t>
            </a:r>
            <a:r>
              <a:rPr lang="it-IT" sz="2400" dirty="0">
                <a:latin typeface="Calibri" charset="0"/>
                <a:ea typeface="+mn-ea"/>
                <a:cs typeface="+mn-cs"/>
              </a:rPr>
              <a:t>miglior trattamento delle complicazioni </a:t>
            </a:r>
            <a:r>
              <a:rPr lang="it-IT" sz="2400" dirty="0" smtClean="0">
                <a:latin typeface="Calibri" charset="0"/>
                <a:ea typeface="+mn-ea"/>
                <a:cs typeface="+mn-cs"/>
              </a:rPr>
              <a:t>cliniche</a:t>
            </a:r>
            <a:endParaRPr lang="it-IT" sz="2400" dirty="0">
              <a:latin typeface="Calibri" charset="0"/>
              <a:ea typeface="+mn-ea"/>
              <a:cs typeface="+mn-cs"/>
            </a:endParaRPr>
          </a:p>
        </p:txBody>
      </p:sp>
      <p:pic>
        <p:nvPicPr>
          <p:cNvPr id="3789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4" y="139700"/>
            <a:ext cx="8937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98450"/>
            <a:ext cx="5903912" cy="736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>
                <a:solidFill>
                  <a:srgbClr val="0080FF"/>
                </a:solidFill>
                <a:latin typeface="+mn-lt"/>
                <a:ea typeface="+mj-ea"/>
                <a:cs typeface="+mj-cs"/>
              </a:rPr>
              <a:t>La Medicina </a:t>
            </a:r>
            <a:r>
              <a:rPr lang="it-IT" sz="3200" dirty="0" smtClean="0">
                <a:solidFill>
                  <a:srgbClr val="0080FF"/>
                </a:solidFill>
                <a:latin typeface="+mn-lt"/>
                <a:ea typeface="+mj-ea"/>
                <a:cs typeface="+mj-cs"/>
              </a:rPr>
              <a:t>Palliativa - OMS</a:t>
            </a:r>
            <a:endParaRPr lang="it-IT" sz="3200" dirty="0">
              <a:solidFill>
                <a:srgbClr val="0080FF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7892" name="Immagine 2"/>
          <p:cNvSpPr>
            <a:spLocks noChangeAspect="1"/>
          </p:cNvSpPr>
          <p:nvPr/>
        </p:nvSpPr>
        <p:spPr bwMode="auto">
          <a:xfrm>
            <a:off x="7451725" y="115888"/>
            <a:ext cx="1296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351441"/>
            <a:ext cx="1136699" cy="6836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124" y="5978155"/>
            <a:ext cx="969963" cy="6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987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1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1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CasellaDiTesto 1"/>
          <p:cNvSpPr txBox="1">
            <a:spLocks noChangeArrowheads="1"/>
          </p:cNvSpPr>
          <p:nvPr/>
        </p:nvSpPr>
        <p:spPr bwMode="auto">
          <a:xfrm>
            <a:off x="1984375" y="93484"/>
            <a:ext cx="5476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600" i="1" dirty="0" smtClean="0">
                <a:solidFill>
                  <a:srgbClr val="0080FF"/>
                </a:solidFill>
              </a:rPr>
              <a:t>Sfide e provocazioni…</a:t>
            </a:r>
          </a:p>
          <a:p>
            <a:pPr algn="ctr" eaLnBrk="1" hangingPunct="1"/>
            <a:r>
              <a:rPr lang="it-IT" sz="3600" i="1" dirty="0" smtClean="0">
                <a:solidFill>
                  <a:srgbClr val="0080FF"/>
                </a:solidFill>
              </a:rPr>
              <a:t>dubbi </a:t>
            </a:r>
            <a:r>
              <a:rPr lang="it-IT" sz="3600" i="1" dirty="0">
                <a:solidFill>
                  <a:srgbClr val="0080FF"/>
                </a:solidFill>
              </a:rPr>
              <a:t>e incertezze….</a:t>
            </a:r>
          </a:p>
        </p:txBody>
      </p:sp>
      <p:sp>
        <p:nvSpPr>
          <p:cNvPr id="66562" name="CasellaDiTesto 1"/>
          <p:cNvSpPr txBox="1">
            <a:spLocks noChangeArrowheads="1"/>
          </p:cNvSpPr>
          <p:nvPr/>
        </p:nvSpPr>
        <p:spPr bwMode="auto">
          <a:xfrm>
            <a:off x="296863" y="1668277"/>
            <a:ext cx="8642350" cy="4154983"/>
          </a:xfrm>
          <a:prstGeom prst="rect">
            <a:avLst/>
          </a:prstGeom>
          <a:noFill/>
          <a:ln w="9525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dirty="0"/>
              <a:t>Siamo pronti a considerare “terminale” una insufficienza d’organo?</a:t>
            </a:r>
          </a:p>
          <a:p>
            <a:pPr eaLnBrk="1" hangingPunct="1">
              <a:buFont typeface="Arial" charset="0"/>
              <a:buChar char="•"/>
            </a:pPr>
            <a:r>
              <a:rPr lang="it-IT" dirty="0"/>
              <a:t>Siamo pronti a guardare alla persona malata e non alla malattia in sé? </a:t>
            </a:r>
          </a:p>
          <a:p>
            <a:pPr eaLnBrk="1" hangingPunct="1">
              <a:buFont typeface="Arial" charset="0"/>
              <a:buChar char="•"/>
            </a:pPr>
            <a:r>
              <a:rPr lang="it-IT" dirty="0"/>
              <a:t>Siamo pronti ad affrontare prevalentemente il sintomo? Il sintomo è lo stesso in tutte le condizioni e in tutti i malati? </a:t>
            </a:r>
            <a:endParaRPr lang="it-IT" altLang="ja-JP" dirty="0"/>
          </a:p>
          <a:p>
            <a:pPr eaLnBrk="1" hangingPunct="1">
              <a:buFont typeface="Arial" charset="0"/>
              <a:buChar char="•"/>
            </a:pPr>
            <a:r>
              <a:rPr lang="it-IT" dirty="0"/>
              <a:t>Siamo pronti a “</a:t>
            </a:r>
            <a:r>
              <a:rPr lang="it-IT" altLang="ja-JP" i="1" dirty="0"/>
              <a:t>condividere</a:t>
            </a:r>
            <a:r>
              <a:rPr lang="it-IT" dirty="0"/>
              <a:t>”</a:t>
            </a:r>
            <a:r>
              <a:rPr lang="it-IT" altLang="ja-JP" dirty="0"/>
              <a:t> la cura della persona malata con il </a:t>
            </a:r>
            <a:r>
              <a:rPr lang="it-IT" altLang="ja-JP" dirty="0" smtClean="0"/>
              <a:t>palliativista, gli altri specialisti, l’infermiere, gli altri sanitari? </a:t>
            </a:r>
            <a:endParaRPr lang="it-IT" altLang="ja-JP" dirty="0"/>
          </a:p>
          <a:p>
            <a:pPr eaLnBrk="1" hangingPunct="1">
              <a:buFont typeface="Arial" charset="0"/>
              <a:buChar char="•"/>
            </a:pPr>
            <a:r>
              <a:rPr lang="it-IT" dirty="0"/>
              <a:t>Il </a:t>
            </a:r>
            <a:r>
              <a:rPr lang="it-IT" dirty="0" smtClean="0"/>
              <a:t>“palliativista” </a:t>
            </a:r>
            <a:r>
              <a:rPr lang="it-IT" dirty="0"/>
              <a:t>è sufficientemente formato per farsi carico anche di patologie d’organo</a:t>
            </a:r>
            <a:r>
              <a:rPr lang="it-IT" dirty="0" smtClean="0"/>
              <a:t>? Lo specialista è adeguatamente formato per gestire la fase terminale?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625" y="6189663"/>
            <a:ext cx="768351" cy="5221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3" y="288826"/>
            <a:ext cx="918609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1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19063"/>
            <a:ext cx="4322763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1084263"/>
            <a:ext cx="350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454275"/>
            <a:ext cx="47371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6238875"/>
            <a:ext cx="19240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860800"/>
            <a:ext cx="38957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e 8"/>
          <p:cNvSpPr/>
          <p:nvPr/>
        </p:nvSpPr>
        <p:spPr>
          <a:xfrm>
            <a:off x="3079750" y="4413250"/>
            <a:ext cx="141763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74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4284663"/>
            <a:ext cx="2497137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4652963"/>
            <a:ext cx="249713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CasellaDiTesto 3"/>
          <p:cNvSpPr txBox="1">
            <a:spLocks noChangeArrowheads="1"/>
          </p:cNvSpPr>
          <p:nvPr/>
        </p:nvSpPr>
        <p:spPr bwMode="auto">
          <a:xfrm>
            <a:off x="3063875" y="6096000"/>
            <a:ext cx="311149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dirty="0" err="1">
                <a:solidFill>
                  <a:srgbClr val="0080FF"/>
                </a:solidFill>
              </a:rPr>
              <a:t>rantonione@units.it</a:t>
            </a:r>
            <a:endParaRPr lang="it-IT" dirty="0">
              <a:solidFill>
                <a:srgbClr val="0080FF"/>
              </a:solidFill>
            </a:endParaRPr>
          </a:p>
        </p:txBody>
      </p:sp>
      <p:pic>
        <p:nvPicPr>
          <p:cNvPr id="66564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690563"/>
            <a:ext cx="4610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93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3"/>
          <p:cNvSpPr txBox="1">
            <a:spLocks noChangeArrowheads="1"/>
          </p:cNvSpPr>
          <p:nvPr/>
        </p:nvSpPr>
        <p:spPr bwMode="auto">
          <a:xfrm>
            <a:off x="2828859" y="490538"/>
            <a:ext cx="39006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0080FF"/>
                </a:solidFill>
              </a:rPr>
              <a:t>DOVE SI </a:t>
            </a:r>
            <a:r>
              <a:rPr lang="it-IT" sz="3200" dirty="0" smtClean="0">
                <a:solidFill>
                  <a:srgbClr val="0080FF"/>
                </a:solidFill>
              </a:rPr>
              <a:t>COLLOCANO </a:t>
            </a:r>
          </a:p>
          <a:p>
            <a:pPr algn="ctr" eaLnBrk="1" hangingPunct="1"/>
            <a:r>
              <a:rPr lang="it-IT" sz="3200" dirty="0" smtClean="0">
                <a:solidFill>
                  <a:srgbClr val="0080FF"/>
                </a:solidFill>
              </a:rPr>
              <a:t>LE CURE PALLIATIVE?</a:t>
            </a:r>
            <a:r>
              <a:rPr lang="it-IT" sz="3200" dirty="0">
                <a:solidFill>
                  <a:srgbClr val="0080FF"/>
                </a:solidFill>
              </a:rPr>
              <a:t>?</a:t>
            </a:r>
          </a:p>
        </p:txBody>
      </p:sp>
      <p:sp>
        <p:nvSpPr>
          <p:cNvPr id="2" name="Ovale 1"/>
          <p:cNvSpPr/>
          <p:nvPr/>
        </p:nvSpPr>
        <p:spPr>
          <a:xfrm>
            <a:off x="1865313" y="1804988"/>
            <a:ext cx="5426075" cy="4429125"/>
          </a:xfrm>
          <a:prstGeom prst="ellipse">
            <a:avLst/>
          </a:prstGeom>
          <a:solidFill>
            <a:schemeClr val="accent1">
              <a:lumMod val="75000"/>
              <a:alpha val="33000"/>
            </a:schemeClr>
          </a:solidFill>
          <a:ln>
            <a:solidFill>
              <a:srgbClr val="008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1507" name="CasellaDiTesto 2"/>
          <p:cNvSpPr txBox="1">
            <a:spLocks noChangeArrowheads="1"/>
          </p:cNvSpPr>
          <p:nvPr/>
        </p:nvSpPr>
        <p:spPr bwMode="auto">
          <a:xfrm>
            <a:off x="3789363" y="2047875"/>
            <a:ext cx="1449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Cure “usuali”</a:t>
            </a:r>
          </a:p>
        </p:txBody>
      </p:sp>
      <p:sp>
        <p:nvSpPr>
          <p:cNvPr id="4" name="Ovale 3"/>
          <p:cNvSpPr/>
          <p:nvPr/>
        </p:nvSpPr>
        <p:spPr>
          <a:xfrm>
            <a:off x="3622675" y="2884488"/>
            <a:ext cx="3511550" cy="31051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509" name="CasellaDiTesto 6"/>
          <p:cNvSpPr txBox="1">
            <a:spLocks noChangeArrowheads="1"/>
          </p:cNvSpPr>
          <p:nvPr/>
        </p:nvSpPr>
        <p:spPr bwMode="auto">
          <a:xfrm>
            <a:off x="4605338" y="3257550"/>
            <a:ext cx="1562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Cure Palliative</a:t>
            </a:r>
          </a:p>
        </p:txBody>
      </p:sp>
      <p:sp>
        <p:nvSpPr>
          <p:cNvPr id="6" name="Ovale 5"/>
          <p:cNvSpPr/>
          <p:nvPr/>
        </p:nvSpPr>
        <p:spPr>
          <a:xfrm>
            <a:off x="4986338" y="4287838"/>
            <a:ext cx="2022475" cy="13414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511" name="CasellaDiTesto 10"/>
          <p:cNvSpPr txBox="1">
            <a:spLocks noChangeArrowheads="1"/>
          </p:cNvSpPr>
          <p:nvPr/>
        </p:nvSpPr>
        <p:spPr bwMode="auto">
          <a:xfrm>
            <a:off x="5238750" y="4592638"/>
            <a:ext cx="15351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b="1">
                <a:solidFill>
                  <a:srgbClr val="000000"/>
                </a:solidFill>
              </a:rPr>
              <a:t>Cure di </a:t>
            </a:r>
          </a:p>
          <a:p>
            <a:pPr algn="ctr" eaLnBrk="1" hangingPunct="1"/>
            <a:r>
              <a:rPr lang="it-IT" sz="1600" b="1">
                <a:solidFill>
                  <a:srgbClr val="000000"/>
                </a:solidFill>
              </a:rPr>
              <a:t>Fine Vita</a:t>
            </a:r>
          </a:p>
        </p:txBody>
      </p:sp>
      <p:sp>
        <p:nvSpPr>
          <p:cNvPr id="21512" name="CasellaDiTesto 11"/>
          <p:cNvSpPr txBox="1">
            <a:spLocks noChangeArrowheads="1"/>
          </p:cNvSpPr>
          <p:nvPr/>
        </p:nvSpPr>
        <p:spPr bwMode="auto">
          <a:xfrm>
            <a:off x="2820988" y="2592388"/>
            <a:ext cx="10493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/>
              <a:t>Procedure </a:t>
            </a:r>
          </a:p>
          <a:p>
            <a:pPr algn="ctr" eaLnBrk="1" hangingPunct="1"/>
            <a:r>
              <a:rPr lang="it-IT" sz="1600"/>
              <a:t>invasive</a:t>
            </a:r>
          </a:p>
        </p:txBody>
      </p:sp>
      <p:sp>
        <p:nvSpPr>
          <p:cNvPr id="21513" name="CasellaDiTesto 12"/>
          <p:cNvSpPr txBox="1">
            <a:spLocks noChangeArrowheads="1"/>
          </p:cNvSpPr>
          <p:nvPr/>
        </p:nvSpPr>
        <p:spPr bwMode="auto">
          <a:xfrm>
            <a:off x="3789363" y="5346700"/>
            <a:ext cx="1631950" cy="83185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rgbClr val="000000"/>
                </a:solidFill>
              </a:rPr>
              <a:t>Controllo sintomi</a:t>
            </a:r>
          </a:p>
          <a:p>
            <a:pPr algn="ctr" eaLnBrk="1" hangingPunct="1"/>
            <a:r>
              <a:rPr lang="it-IT" sz="1600">
                <a:solidFill>
                  <a:srgbClr val="000000"/>
                </a:solidFill>
              </a:rPr>
              <a:t>e</a:t>
            </a:r>
          </a:p>
          <a:p>
            <a:pPr algn="ctr" eaLnBrk="1" hangingPunct="1"/>
            <a:r>
              <a:rPr lang="it-IT" sz="1600">
                <a:solidFill>
                  <a:srgbClr val="000000"/>
                </a:solidFill>
              </a:rPr>
              <a:t>Qualità di vita</a:t>
            </a:r>
          </a:p>
        </p:txBody>
      </p:sp>
      <p:sp>
        <p:nvSpPr>
          <p:cNvPr id="21514" name="CasellaDiTesto 13"/>
          <p:cNvSpPr txBox="1">
            <a:spLocks noChangeArrowheads="1"/>
          </p:cNvSpPr>
          <p:nvPr/>
        </p:nvSpPr>
        <p:spPr bwMode="auto">
          <a:xfrm>
            <a:off x="2103438" y="3557588"/>
            <a:ext cx="12430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/>
              <a:t>Procedure </a:t>
            </a:r>
          </a:p>
          <a:p>
            <a:pPr algn="ctr" eaLnBrk="1" hangingPunct="1"/>
            <a:r>
              <a:rPr lang="it-IT" sz="1600"/>
              <a:t>diagnostiche</a:t>
            </a:r>
          </a:p>
        </p:txBody>
      </p:sp>
      <p:sp>
        <p:nvSpPr>
          <p:cNvPr id="21515" name="CasellaDiTesto 14"/>
          <p:cNvSpPr txBox="1">
            <a:spLocks noChangeArrowheads="1"/>
          </p:cNvSpPr>
          <p:nvPr/>
        </p:nvSpPr>
        <p:spPr bwMode="auto">
          <a:xfrm>
            <a:off x="2371725" y="4592638"/>
            <a:ext cx="1117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/>
              <a:t>Terapia </a:t>
            </a:r>
          </a:p>
          <a:p>
            <a:pPr algn="ctr" eaLnBrk="1" hangingPunct="1"/>
            <a:r>
              <a:rPr lang="it-IT" sz="1600"/>
              <a:t>eziologiche</a:t>
            </a:r>
          </a:p>
        </p:txBody>
      </p:sp>
      <p:sp>
        <p:nvSpPr>
          <p:cNvPr id="8" name="Freccia destra 7"/>
          <p:cNvSpPr/>
          <p:nvPr/>
        </p:nvSpPr>
        <p:spPr>
          <a:xfrm>
            <a:off x="5421313" y="5435600"/>
            <a:ext cx="1073150" cy="166688"/>
          </a:xfrm>
          <a:prstGeom prst="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Freccia sinistra 9"/>
          <p:cNvSpPr/>
          <p:nvPr/>
        </p:nvSpPr>
        <p:spPr>
          <a:xfrm>
            <a:off x="2665413" y="5435600"/>
            <a:ext cx="1123950" cy="166688"/>
          </a:xfrm>
          <a:prstGeom prst="lef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519" name="CasellaDiTesto 18"/>
          <p:cNvSpPr txBox="1">
            <a:spLocks noChangeArrowheads="1"/>
          </p:cNvSpPr>
          <p:nvPr/>
        </p:nvSpPr>
        <p:spPr bwMode="auto">
          <a:xfrm>
            <a:off x="4048125" y="4189413"/>
            <a:ext cx="938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/>
              <a:t>Terapie </a:t>
            </a:r>
          </a:p>
          <a:p>
            <a:pPr algn="ctr" eaLnBrk="1" hangingPunct="1"/>
            <a:r>
              <a:rPr lang="it-IT" sz="1600"/>
              <a:t>palliative</a:t>
            </a:r>
          </a:p>
        </p:txBody>
      </p:sp>
      <p:sp>
        <p:nvSpPr>
          <p:cNvPr id="21520" name="CasellaDiTesto 19"/>
          <p:cNvSpPr txBox="1">
            <a:spLocks noChangeArrowheads="1"/>
          </p:cNvSpPr>
          <p:nvPr/>
        </p:nvSpPr>
        <p:spPr bwMode="auto">
          <a:xfrm>
            <a:off x="5057775" y="3805238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/>
              <a:t>“Care” vs “Cure”</a:t>
            </a:r>
          </a:p>
        </p:txBody>
      </p:sp>
      <p:sp>
        <p:nvSpPr>
          <p:cNvPr id="3" name="Freccia destra 2"/>
          <p:cNvSpPr/>
          <p:nvPr/>
        </p:nvSpPr>
        <p:spPr>
          <a:xfrm rot="1818090">
            <a:off x="4986338" y="4592638"/>
            <a:ext cx="434975" cy="180975"/>
          </a:xfrm>
          <a:prstGeom prst="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Freccia destra 19"/>
          <p:cNvSpPr/>
          <p:nvPr/>
        </p:nvSpPr>
        <p:spPr>
          <a:xfrm rot="5400000">
            <a:off x="5635625" y="4286250"/>
            <a:ext cx="434975" cy="180975"/>
          </a:xfrm>
          <a:prstGeom prst="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3" y="442533"/>
            <a:ext cx="1136699" cy="68360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24" y="5978155"/>
            <a:ext cx="969963" cy="6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1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487" y="380017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0080FF"/>
                </a:solidFill>
              </a:rPr>
              <a:t>Le cure palliative NON sono…</a:t>
            </a:r>
            <a:endParaRPr lang="it-IT" sz="3600" dirty="0">
              <a:solidFill>
                <a:srgbClr val="0080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1487" y="2076451"/>
            <a:ext cx="8229600" cy="3305174"/>
          </a:xfrm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r>
              <a:rPr lang="it-IT" sz="2800" b="1" dirty="0" smtClean="0"/>
              <a:t>Non</a:t>
            </a:r>
            <a:r>
              <a:rPr lang="it-IT" sz="2800" dirty="0" smtClean="0"/>
              <a:t> sono “</a:t>
            </a:r>
            <a:r>
              <a:rPr lang="it-IT" sz="2800" i="1" dirty="0" smtClean="0"/>
              <a:t>eutanasia</a:t>
            </a:r>
            <a:r>
              <a:rPr lang="it-IT" sz="2800" dirty="0" smtClean="0"/>
              <a:t>” e </a:t>
            </a:r>
            <a:r>
              <a:rPr lang="it-IT" sz="2800" b="1" dirty="0" smtClean="0"/>
              <a:t>non anticipano </a:t>
            </a:r>
            <a:r>
              <a:rPr lang="it-IT" sz="2800" dirty="0" smtClean="0"/>
              <a:t>la morte</a:t>
            </a:r>
          </a:p>
          <a:p>
            <a:r>
              <a:rPr lang="it-IT" sz="2800" dirty="0" smtClean="0"/>
              <a:t>Non sono solo “</a:t>
            </a:r>
            <a:r>
              <a:rPr lang="it-IT" sz="2800" i="1" dirty="0" smtClean="0"/>
              <a:t>gentilezza</a:t>
            </a:r>
            <a:r>
              <a:rPr lang="it-IT" sz="2800" dirty="0" smtClean="0"/>
              <a:t>” e “</a:t>
            </a:r>
            <a:r>
              <a:rPr lang="it-IT" sz="2800" i="1" dirty="0" smtClean="0"/>
              <a:t>bontà</a:t>
            </a:r>
            <a:r>
              <a:rPr lang="it-IT" sz="2800" dirty="0" smtClean="0"/>
              <a:t>”…richiedono competenze tecniche e preparazione adeguata</a:t>
            </a:r>
          </a:p>
          <a:p>
            <a:r>
              <a:rPr lang="it-IT" sz="2800" dirty="0"/>
              <a:t>Non sono solo per malati con cancro*</a:t>
            </a:r>
          </a:p>
          <a:p>
            <a:r>
              <a:rPr lang="it-IT" sz="2800" dirty="0" smtClean="0"/>
              <a:t>Sono un </a:t>
            </a:r>
            <a:r>
              <a:rPr lang="it-IT" sz="2800" b="1" u="sng" dirty="0" smtClean="0">
                <a:solidFill>
                  <a:srgbClr val="FF0000"/>
                </a:solidFill>
              </a:rPr>
              <a:t>DIRITTO</a:t>
            </a:r>
            <a:r>
              <a:rPr lang="it-IT" sz="2800" dirty="0" smtClean="0"/>
              <a:t> del cittadino </a:t>
            </a:r>
          </a:p>
          <a:p>
            <a:r>
              <a:rPr lang="it-IT" sz="2800" dirty="0"/>
              <a:t>S</a:t>
            </a:r>
            <a:r>
              <a:rPr lang="it-IT" sz="2800" dirty="0" smtClean="0"/>
              <a:t>ono un </a:t>
            </a:r>
            <a:r>
              <a:rPr lang="it-IT" sz="2800" b="1" u="sng" dirty="0" smtClean="0">
                <a:solidFill>
                  <a:srgbClr val="FF0000"/>
                </a:solidFill>
              </a:rPr>
              <a:t>DOVERE</a:t>
            </a:r>
            <a:r>
              <a:rPr lang="it-IT" sz="2800" dirty="0" smtClean="0"/>
              <a:t> dello Stato erogarle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65767"/>
            <a:ext cx="1136699" cy="6836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24" y="5978155"/>
            <a:ext cx="969963" cy="6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/>
          <p:cNvSpPr>
            <a:spLocks noGrp="1"/>
          </p:cNvSpPr>
          <p:nvPr>
            <p:ph type="title"/>
          </p:nvPr>
        </p:nvSpPr>
        <p:spPr>
          <a:xfrm>
            <a:off x="457200" y="554642"/>
            <a:ext cx="8229600" cy="893762"/>
          </a:xfrm>
        </p:spPr>
        <p:txBody>
          <a:bodyPr/>
          <a:lstStyle/>
          <a:p>
            <a:r>
              <a:rPr lang="it-IT" sz="3600" dirty="0">
                <a:solidFill>
                  <a:srgbClr val="0080FF"/>
                </a:solidFill>
                <a:latin typeface="Calibri" charset="0"/>
              </a:rPr>
              <a:t>Legge 38/2010</a:t>
            </a:r>
          </a:p>
        </p:txBody>
      </p:sp>
      <p:pic>
        <p:nvPicPr>
          <p:cNvPr id="2253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800226"/>
            <a:ext cx="72167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4509196"/>
            <a:ext cx="1603375" cy="205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ttangolo 6"/>
          <p:cNvSpPr>
            <a:spLocks noChangeArrowheads="1"/>
          </p:cNvSpPr>
          <p:nvPr/>
        </p:nvSpPr>
        <p:spPr bwMode="auto">
          <a:xfrm>
            <a:off x="1160463" y="3800476"/>
            <a:ext cx="685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Non soffrire diventa a tutti gli effetti un diritto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54642"/>
            <a:ext cx="1136699" cy="6836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124" y="5978155"/>
            <a:ext cx="969963" cy="6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4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/>
          <p:cNvSpPr>
            <a:spLocks noGrp="1"/>
          </p:cNvSpPr>
          <p:nvPr>
            <p:ph type="title"/>
          </p:nvPr>
        </p:nvSpPr>
        <p:spPr>
          <a:xfrm>
            <a:off x="2584450" y="288925"/>
            <a:ext cx="3635375" cy="683609"/>
          </a:xfrm>
        </p:spPr>
        <p:txBody>
          <a:bodyPr/>
          <a:lstStyle/>
          <a:p>
            <a:r>
              <a:rPr lang="it-IT" sz="3600" dirty="0">
                <a:solidFill>
                  <a:srgbClr val="0080FF"/>
                </a:solidFill>
                <a:latin typeface="Calibri" charset="0"/>
              </a:rPr>
              <a:t>Punti principali</a:t>
            </a:r>
          </a:p>
        </p:txBody>
      </p:sp>
      <p:pic>
        <p:nvPicPr>
          <p:cNvPr id="2457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398" y="288925"/>
            <a:ext cx="1096402" cy="73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ttangolo 2"/>
          <p:cNvSpPr>
            <a:spLocks noChangeArrowheads="1"/>
          </p:cNvSpPr>
          <p:nvPr/>
        </p:nvSpPr>
        <p:spPr bwMode="auto">
          <a:xfrm>
            <a:off x="457200" y="1190626"/>
            <a:ext cx="8229600" cy="3138487"/>
          </a:xfrm>
          <a:prstGeom prst="rect">
            <a:avLst/>
          </a:prstGeom>
          <a:noFill/>
          <a:ln w="9525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200" b="1" dirty="0">
                <a:solidFill>
                  <a:srgbClr val="FF0000"/>
                </a:solidFill>
              </a:rPr>
              <a:t> ART. 1 </a:t>
            </a:r>
            <a:r>
              <a:rPr lang="en-US" sz="2200" b="1" dirty="0">
                <a:solidFill>
                  <a:srgbClr val="FF0000"/>
                </a:solidFill>
              </a:rPr>
              <a:t>  </a:t>
            </a:r>
            <a:r>
              <a:rPr lang="en-US" sz="2200" b="1" dirty="0" err="1">
                <a:solidFill>
                  <a:srgbClr val="FF0000"/>
                </a:solidFill>
              </a:rPr>
              <a:t>Finalita</a:t>
            </a:r>
            <a:r>
              <a:rPr lang="en-US" sz="2200" b="1" dirty="0">
                <a:solidFill>
                  <a:srgbClr val="FF0000"/>
                </a:solidFill>
              </a:rPr>
              <a:t>’</a:t>
            </a:r>
          </a:p>
          <a:p>
            <a:pPr algn="ctr"/>
            <a:endParaRPr lang="en-US" sz="2200" b="1" dirty="0">
              <a:solidFill>
                <a:srgbClr val="FF0000"/>
              </a:solidFill>
            </a:endParaRPr>
          </a:p>
          <a:p>
            <a:pPr algn="ctr"/>
            <a:r>
              <a:rPr lang="en-US" sz="2200" dirty="0"/>
              <a:t>….</a:t>
            </a:r>
            <a:r>
              <a:rPr lang="en-US" sz="2200" dirty="0" err="1"/>
              <a:t>tutela</a:t>
            </a:r>
            <a:r>
              <a:rPr lang="en-US" sz="2200" dirty="0"/>
              <a:t> </a:t>
            </a:r>
            <a:r>
              <a:rPr lang="en-US" sz="2200" dirty="0" err="1"/>
              <a:t>il</a:t>
            </a:r>
            <a:r>
              <a:rPr lang="en-US" sz="2200" dirty="0"/>
              <a:t> </a:t>
            </a:r>
            <a:r>
              <a:rPr lang="en-US" sz="2200" b="1" dirty="0" err="1"/>
              <a:t>diritto</a:t>
            </a:r>
            <a:r>
              <a:rPr lang="en-US" sz="2200" b="1" dirty="0"/>
              <a:t> </a:t>
            </a:r>
            <a:r>
              <a:rPr lang="en-US" sz="2200" dirty="0"/>
              <a:t>ad  </a:t>
            </a:r>
            <a:r>
              <a:rPr lang="en-US" sz="2200" dirty="0" err="1"/>
              <a:t>accedere</a:t>
            </a:r>
            <a:r>
              <a:rPr lang="en-US" sz="2200" dirty="0"/>
              <a:t> </a:t>
            </a:r>
            <a:r>
              <a:rPr lang="en-US" sz="2200" dirty="0" err="1"/>
              <a:t>alle</a:t>
            </a:r>
            <a:r>
              <a:rPr lang="en-US" sz="2200" dirty="0"/>
              <a:t> cure palliative e </a:t>
            </a:r>
          </a:p>
          <a:p>
            <a:pPr algn="ctr"/>
            <a:r>
              <a:rPr lang="en-US" sz="2200" dirty="0" err="1"/>
              <a:t>alla</a:t>
            </a:r>
            <a:r>
              <a:rPr lang="en-US" sz="2200" dirty="0"/>
              <a:t> </a:t>
            </a:r>
            <a:r>
              <a:rPr lang="en-US" sz="2200" dirty="0" err="1"/>
              <a:t>terapia</a:t>
            </a:r>
            <a:r>
              <a:rPr lang="en-US" sz="2200" dirty="0"/>
              <a:t> del </a:t>
            </a:r>
            <a:r>
              <a:rPr lang="en-US" sz="2200" dirty="0" err="1" smtClean="0"/>
              <a:t>dolore</a:t>
            </a:r>
            <a:r>
              <a:rPr lang="en-US" sz="2200" dirty="0" smtClean="0"/>
              <a:t>…</a:t>
            </a:r>
            <a:endParaRPr lang="en-US" sz="2200" dirty="0"/>
          </a:p>
          <a:p>
            <a:pPr algn="ctr"/>
            <a:r>
              <a:rPr lang="en-US" sz="2200" dirty="0"/>
              <a:t>…..al fine di </a:t>
            </a:r>
            <a:r>
              <a:rPr lang="en-US" sz="2200" dirty="0" err="1"/>
              <a:t>assicurare</a:t>
            </a:r>
            <a:r>
              <a:rPr lang="en-US" sz="2200" dirty="0"/>
              <a:t> </a:t>
            </a:r>
            <a:r>
              <a:rPr lang="en-US" sz="2200" dirty="0" err="1"/>
              <a:t>il</a:t>
            </a:r>
            <a:r>
              <a:rPr lang="en-US" sz="2200" dirty="0"/>
              <a:t>  </a:t>
            </a:r>
            <a:r>
              <a:rPr lang="en-US" sz="2200" dirty="0" err="1"/>
              <a:t>rispetto</a:t>
            </a:r>
            <a:r>
              <a:rPr lang="en-US" sz="2200" dirty="0"/>
              <a:t>  </a:t>
            </a:r>
            <a:r>
              <a:rPr lang="en-US" sz="2200" dirty="0" err="1"/>
              <a:t>della</a:t>
            </a:r>
            <a:r>
              <a:rPr lang="en-US" sz="2200" dirty="0"/>
              <a:t>  </a:t>
            </a:r>
            <a:r>
              <a:rPr lang="en-US" sz="2200" b="1" dirty="0" err="1"/>
              <a:t>dignita</a:t>
            </a:r>
            <a:r>
              <a:rPr lang="en-US" sz="2200" b="1" dirty="0"/>
              <a:t>’</a:t>
            </a:r>
            <a:r>
              <a:rPr lang="en-US" altLang="ja-JP" sz="2200" dirty="0"/>
              <a:t> e </a:t>
            </a:r>
            <a:r>
              <a:rPr lang="en-US" altLang="ja-JP" sz="2200" dirty="0" err="1" smtClean="0"/>
              <a:t>dell'</a:t>
            </a:r>
            <a:r>
              <a:rPr lang="en-US" altLang="ja-JP" sz="2200" b="1" dirty="0" err="1" smtClean="0"/>
              <a:t>autonomia</a:t>
            </a:r>
            <a:r>
              <a:rPr lang="en-US" altLang="ja-JP" sz="2200" dirty="0" smtClean="0"/>
              <a:t>, </a:t>
            </a:r>
            <a:r>
              <a:rPr lang="en-US" altLang="ja-JP" sz="2200" b="1" dirty="0" smtClean="0"/>
              <a:t>la </a:t>
            </a:r>
            <a:r>
              <a:rPr lang="en-US" altLang="ja-JP" sz="2200" b="1" dirty="0" err="1"/>
              <a:t>qualita</a:t>
            </a:r>
            <a:r>
              <a:rPr lang="en-US" altLang="ja-JP" sz="2200" b="1" dirty="0"/>
              <a:t>'  </a:t>
            </a:r>
            <a:r>
              <a:rPr lang="en-US" altLang="ja-JP" sz="2200" b="1" dirty="0" err="1"/>
              <a:t>delle</a:t>
            </a:r>
            <a:r>
              <a:rPr lang="en-US" altLang="ja-JP" sz="2200" b="1" dirty="0"/>
              <a:t>  cure  e  la  </a:t>
            </a:r>
            <a:r>
              <a:rPr lang="en-US" altLang="ja-JP" sz="2200" b="1" dirty="0" err="1"/>
              <a:t>loro</a:t>
            </a:r>
            <a:r>
              <a:rPr lang="en-US" altLang="ja-JP" sz="2200" b="1" dirty="0"/>
              <a:t>  </a:t>
            </a:r>
            <a:r>
              <a:rPr lang="en-US" altLang="ja-JP" sz="2200" b="1" dirty="0" err="1"/>
              <a:t>appropriatezza</a:t>
            </a:r>
            <a:r>
              <a:rPr lang="en-US" altLang="ja-JP" sz="2200" dirty="0"/>
              <a:t>……</a:t>
            </a:r>
          </a:p>
          <a:p>
            <a:pPr algn="ctr"/>
            <a:r>
              <a:rPr lang="en-US" sz="2200" b="1" dirty="0" err="1"/>
              <a:t>fino</a:t>
            </a:r>
            <a:r>
              <a:rPr lang="en-US" sz="2200" b="1" dirty="0"/>
              <a:t> al </a:t>
            </a:r>
            <a:r>
              <a:rPr lang="en-US" sz="2200" b="1" dirty="0" err="1"/>
              <a:t>termine</a:t>
            </a:r>
            <a:r>
              <a:rPr lang="en-US" sz="2200" b="1" dirty="0"/>
              <a:t> </a:t>
            </a:r>
            <a:r>
              <a:rPr lang="en-US" sz="2200" b="1" dirty="0" err="1"/>
              <a:t>della</a:t>
            </a:r>
            <a:r>
              <a:rPr lang="en-US" sz="2200" b="1" dirty="0"/>
              <a:t> </a:t>
            </a:r>
            <a:r>
              <a:rPr lang="en-US" sz="2200" b="1" dirty="0" smtClean="0"/>
              <a:t>vita</a:t>
            </a:r>
            <a:r>
              <a:rPr lang="en-US" sz="2200" dirty="0" smtClean="0"/>
              <a:t>… </a:t>
            </a:r>
            <a:endParaRPr lang="en-US" sz="2200" dirty="0"/>
          </a:p>
          <a:p>
            <a:pPr algn="ctr"/>
            <a:r>
              <a:rPr lang="en-US" sz="2200" dirty="0"/>
              <a:t>…</a:t>
            </a:r>
            <a:r>
              <a:rPr lang="en-US" sz="2200" dirty="0" err="1"/>
              <a:t>Programma</a:t>
            </a:r>
            <a:r>
              <a:rPr lang="en-US" sz="2200" dirty="0"/>
              <a:t> di </a:t>
            </a:r>
            <a:r>
              <a:rPr lang="en-US" sz="2200" dirty="0" err="1"/>
              <a:t>cura</a:t>
            </a:r>
            <a:r>
              <a:rPr lang="en-US" sz="2200" dirty="0"/>
              <a:t> </a:t>
            </a:r>
            <a:r>
              <a:rPr lang="en-US" sz="2200" b="1" dirty="0" err="1"/>
              <a:t>individuale</a:t>
            </a:r>
            <a:r>
              <a:rPr lang="en-US" sz="2200" b="1" dirty="0"/>
              <a:t> per </a:t>
            </a:r>
            <a:r>
              <a:rPr lang="en-US" sz="2200" b="1" dirty="0" err="1"/>
              <a:t>il</a:t>
            </a:r>
            <a:r>
              <a:rPr lang="en-US" sz="2200" b="1" dirty="0"/>
              <a:t> </a:t>
            </a:r>
            <a:r>
              <a:rPr lang="en-US" sz="2200" b="1" dirty="0" err="1"/>
              <a:t>malato</a:t>
            </a:r>
            <a:r>
              <a:rPr lang="en-US" sz="2200" b="1" dirty="0"/>
              <a:t> e per la </a:t>
            </a:r>
            <a:r>
              <a:rPr lang="en-US" sz="2200" b="1" dirty="0" err="1"/>
              <a:t>sua</a:t>
            </a:r>
            <a:r>
              <a:rPr lang="en-US" sz="2200" b="1" dirty="0"/>
              <a:t> </a:t>
            </a:r>
            <a:r>
              <a:rPr lang="en-US" sz="2200" b="1" dirty="0" err="1"/>
              <a:t>famiglia</a:t>
            </a:r>
            <a:r>
              <a:rPr lang="en-US" sz="2200" dirty="0"/>
              <a:t>…</a:t>
            </a:r>
          </a:p>
          <a:p>
            <a:pPr algn="ctr"/>
            <a:r>
              <a:rPr lang="en-US" sz="2200" dirty="0"/>
              <a:t>…..</a:t>
            </a:r>
            <a:r>
              <a:rPr lang="en-US" sz="2200" dirty="0" err="1"/>
              <a:t>adeguato</a:t>
            </a:r>
            <a:r>
              <a:rPr lang="en-US" sz="2200" dirty="0"/>
              <a:t>  </a:t>
            </a:r>
            <a:r>
              <a:rPr lang="en-US" sz="2200" b="1" dirty="0" err="1"/>
              <a:t>sostegno</a:t>
            </a:r>
            <a:r>
              <a:rPr lang="en-US" sz="2200" b="1" dirty="0"/>
              <a:t>  </a:t>
            </a:r>
            <a:r>
              <a:rPr lang="en-US" sz="2200" b="1" dirty="0" err="1"/>
              <a:t>sanitario</a:t>
            </a:r>
            <a:r>
              <a:rPr lang="en-US" sz="2200" b="1" dirty="0"/>
              <a:t>  e  socio-</a:t>
            </a:r>
            <a:r>
              <a:rPr lang="en-US" sz="2200" b="1" dirty="0" err="1"/>
              <a:t>assistenziale</a:t>
            </a:r>
            <a:r>
              <a:rPr lang="en-US" sz="2200" b="1" dirty="0"/>
              <a:t> </a:t>
            </a:r>
          </a:p>
        </p:txBody>
      </p:sp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457200" y="4615835"/>
            <a:ext cx="3765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FF0000"/>
                </a:solidFill>
              </a:rPr>
              <a:t>ART. 2 e 3 </a:t>
            </a:r>
            <a:r>
              <a:rPr lang="it-IT" sz="2200" b="1" dirty="0" smtClean="0">
                <a:solidFill>
                  <a:srgbClr val="FF0000"/>
                </a:solidFill>
              </a:rPr>
              <a:t>Definizioni</a:t>
            </a:r>
            <a:endParaRPr lang="it-IT" sz="2200" b="1" dirty="0">
              <a:solidFill>
                <a:srgbClr val="FF0000"/>
              </a:solidFill>
            </a:endParaRPr>
          </a:p>
        </p:txBody>
      </p:sp>
      <p:sp>
        <p:nvSpPr>
          <p:cNvPr id="7" name="Rettangolo 7"/>
          <p:cNvSpPr>
            <a:spLocks noChangeArrowheads="1"/>
          </p:cNvSpPr>
          <p:nvPr/>
        </p:nvSpPr>
        <p:spPr bwMode="auto">
          <a:xfrm>
            <a:off x="457200" y="5047580"/>
            <a:ext cx="39639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it-IT" sz="2200" dirty="0"/>
              <a:t>Le cure palliative  e  la  terapia  del  dolore </a:t>
            </a:r>
            <a:r>
              <a:rPr lang="it-IT" sz="2200" dirty="0" smtClean="0"/>
              <a:t> costituiscono </a:t>
            </a:r>
          </a:p>
          <a:p>
            <a:pPr algn="ctr">
              <a:buFont typeface="Arial" charset="0"/>
              <a:buNone/>
            </a:pPr>
            <a:r>
              <a:rPr lang="it-IT" sz="2200" b="1" dirty="0" smtClean="0"/>
              <a:t>obbiettivi  </a:t>
            </a:r>
            <a:r>
              <a:rPr lang="it-IT" sz="2200" b="1" dirty="0"/>
              <a:t>prioritari  </a:t>
            </a:r>
            <a:endParaRPr lang="it-IT" sz="2200" b="1" dirty="0" smtClean="0"/>
          </a:p>
          <a:p>
            <a:pPr algn="ctr">
              <a:buFont typeface="Arial" charset="0"/>
              <a:buNone/>
            </a:pPr>
            <a:r>
              <a:rPr lang="it-IT" sz="2200" dirty="0" smtClean="0"/>
              <a:t>del  </a:t>
            </a:r>
            <a:r>
              <a:rPr lang="it-IT" sz="2200" dirty="0"/>
              <a:t>Piano  sanitario   nazionale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"/>
            <a:ext cx="1136699" cy="68360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124" y="5978155"/>
            <a:ext cx="969963" cy="659125"/>
          </a:xfrm>
          <a:prstGeom prst="rect">
            <a:avLst/>
          </a:prstGeom>
        </p:spPr>
      </p:pic>
      <p:sp>
        <p:nvSpPr>
          <p:cNvPr id="10" name="Segnaposto contenuto 2"/>
          <p:cNvSpPr txBox="1">
            <a:spLocks/>
          </p:cNvSpPr>
          <p:nvPr/>
        </p:nvSpPr>
        <p:spPr bwMode="auto">
          <a:xfrm>
            <a:off x="5305425" y="4568383"/>
            <a:ext cx="3381375" cy="1153683"/>
          </a:xfrm>
          <a:prstGeom prst="rect">
            <a:avLst/>
          </a:prstGeom>
          <a:noFill/>
          <a:ln w="9525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it-IT" sz="2400" b="1" dirty="0" smtClean="0">
                <a:latin typeface="Calibri" charset="0"/>
              </a:rPr>
              <a:t>Livelli </a:t>
            </a:r>
            <a:r>
              <a:rPr lang="it-IT" sz="2400" b="1" dirty="0">
                <a:latin typeface="Calibri" charset="0"/>
              </a:rPr>
              <a:t>Essenziali </a:t>
            </a:r>
            <a:endParaRPr lang="it-IT" sz="2400" b="1" dirty="0" smtClean="0">
              <a:latin typeface="Calibri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it-IT" sz="2400" b="1" dirty="0" smtClean="0">
                <a:latin typeface="Calibri" charset="0"/>
              </a:rPr>
              <a:t>di Assistenza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alibri" charset="0"/>
              </a:rPr>
              <a:t>(LEA)</a:t>
            </a:r>
            <a:r>
              <a:rPr lang="it-IT" sz="2400" dirty="0" smtClean="0">
                <a:latin typeface="Calibri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457200" y="4568210"/>
            <a:ext cx="3963987" cy="1925920"/>
          </a:xfrm>
          <a:prstGeom prst="rect">
            <a:avLst/>
          </a:prstGeom>
          <a:noFill/>
          <a:ln w="9525" cmpd="sng">
            <a:solidFill>
              <a:srgbClr val="008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2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307975"/>
            <a:ext cx="5408612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CasellaDiTesto 1"/>
          <p:cNvSpPr txBox="1">
            <a:spLocks noChangeArrowheads="1"/>
          </p:cNvSpPr>
          <p:nvPr/>
        </p:nvSpPr>
        <p:spPr bwMode="auto">
          <a:xfrm>
            <a:off x="461963" y="5795963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i="1"/>
              <a:t>La morte non è solo prerogativa dei malati di tumore…</a:t>
            </a:r>
          </a:p>
        </p:txBody>
      </p:sp>
    </p:spTree>
    <p:extLst>
      <p:ext uri="{BB962C8B-B14F-4D97-AF65-F5344CB8AC3E}">
        <p14:creationId xmlns:p14="http://schemas.microsoft.com/office/powerpoint/2010/main" val="388650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20749"/>
            <a:ext cx="7620000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ttangolo 2"/>
          <p:cNvSpPr>
            <a:spLocks noChangeArrowheads="1"/>
          </p:cNvSpPr>
          <p:nvPr/>
        </p:nvSpPr>
        <p:spPr bwMode="auto">
          <a:xfrm>
            <a:off x="1371600" y="6211888"/>
            <a:ext cx="7570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it-IT"/>
              <a:t>Sources: World Health Organization and Worldwide Palliative Care Alliance: </a:t>
            </a:r>
            <a:r>
              <a:rPr lang="it-IT" i="1" u="sng"/>
              <a:t>Global Atlas of Palliative Care at the End of Life</a:t>
            </a:r>
            <a:endParaRPr lang="it-IT"/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2046288" y="4451349"/>
            <a:ext cx="5529262" cy="460375"/>
          </a:xfrm>
          <a:prstGeom prst="rect">
            <a:avLst/>
          </a:prstGeom>
          <a:solidFill>
            <a:srgbClr val="FFFFFF"/>
          </a:solidFill>
          <a:ln w="9525">
            <a:solidFill>
              <a:srgbClr val="37609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35% neoplastiche vs 65% non neoplastiche</a:t>
            </a:r>
          </a:p>
        </p:txBody>
      </p:sp>
      <p:pic>
        <p:nvPicPr>
          <p:cNvPr id="16388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27625"/>
            <a:ext cx="11207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100393" y="212209"/>
            <a:ext cx="27045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Cause di morte </a:t>
            </a:r>
          </a:p>
        </p:txBody>
      </p:sp>
      <p:sp>
        <p:nvSpPr>
          <p:cNvPr id="3" name="Ovale 2"/>
          <p:cNvSpPr/>
          <p:nvPr/>
        </p:nvSpPr>
        <p:spPr>
          <a:xfrm>
            <a:off x="539750" y="2333625"/>
            <a:ext cx="3270250" cy="650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ngolare in su 4"/>
          <p:cNvSpPr/>
          <p:nvPr/>
        </p:nvSpPr>
        <p:spPr>
          <a:xfrm rot="5400000">
            <a:off x="2184400" y="3116263"/>
            <a:ext cx="939805" cy="892177"/>
          </a:xfrm>
          <a:prstGeom prst="bentUpArrow">
            <a:avLst>
              <a:gd name="adj1" fmla="val 12544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58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1495</Words>
  <Application>Microsoft Macintosh PowerPoint</Application>
  <PresentationFormat>Presentazione su schermo (4:3)</PresentationFormat>
  <Paragraphs>228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Le cure palliative: quando non si può più guarire  bisogna sempre curare </vt:lpstr>
      <vt:lpstr>La Medicina Palliativa  OMS</vt:lpstr>
      <vt:lpstr>La Medicina Palliativa - OMS</vt:lpstr>
      <vt:lpstr>Presentazione di PowerPoint</vt:lpstr>
      <vt:lpstr>Le cure palliative NON sono…</vt:lpstr>
      <vt:lpstr>Legge 38/2010</vt:lpstr>
      <vt:lpstr>Punti principali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“Pneumologia  palliativa”</vt:lpstr>
      <vt:lpstr>Dispnea “globale”</vt:lpstr>
      <vt:lpstr>Presentazione di PowerPoint</vt:lpstr>
      <vt:lpstr>Insufficienze respiratorie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Take home messages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Raffaella Antonione</dc:creator>
  <cp:lastModifiedBy>Raffaella Antonione</cp:lastModifiedBy>
  <cp:revision>192</cp:revision>
  <dcterms:created xsi:type="dcterms:W3CDTF">2017-03-06T23:11:54Z</dcterms:created>
  <dcterms:modified xsi:type="dcterms:W3CDTF">2017-04-03T15:34:50Z</dcterms:modified>
</cp:coreProperties>
</file>