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70" r:id="rId11"/>
    <p:sldId id="271" r:id="rId12"/>
    <p:sldId id="272" r:id="rId13"/>
    <p:sldId id="262" r:id="rId14"/>
    <p:sldId id="263" r:id="rId15"/>
    <p:sldId id="264" r:id="rId16"/>
    <p:sldId id="265" r:id="rId17"/>
    <p:sldId id="266" r:id="rId18"/>
    <p:sldId id="267" r:id="rId19"/>
    <p:sldId id="274" r:id="rId20"/>
    <p:sldId id="275" r:id="rId21"/>
    <p:sldId id="268" r:id="rId22"/>
    <p:sldId id="269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19" autoAdjust="0"/>
    <p:restoredTop sz="94656" autoAdjust="0"/>
  </p:normalViewPr>
  <p:slideViewPr>
    <p:cSldViewPr snapToGrid="0" snapToObjects="1">
      <p:cViewPr>
        <p:scale>
          <a:sx n="76" d="100"/>
          <a:sy n="76" d="100"/>
        </p:scale>
        <p:origin x="-2072" y="-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31/03/17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31/03/17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31/03/17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Autofit/>
          </a:bodyPr>
          <a:lstStyle/>
          <a:p>
            <a:r>
              <a:rPr lang="it-IT" sz="2800" dirty="0" smtClean="0"/>
              <a:t>AOU CAREGGI</a:t>
            </a:r>
            <a:br>
              <a:rPr lang="it-IT" sz="2800" dirty="0" smtClean="0"/>
            </a:br>
            <a:r>
              <a:rPr lang="it-IT" sz="2800" dirty="0" smtClean="0"/>
              <a:t>PNEUMOLOGIA INTERVENTISTICA</a:t>
            </a:r>
            <a:br>
              <a:rPr lang="it-IT" sz="2800" dirty="0" smtClean="0"/>
            </a:br>
            <a:r>
              <a:rPr lang="it-IT" sz="2800" dirty="0" smtClean="0"/>
              <a:t>Dr. S. Orsi</a:t>
            </a:r>
            <a:endParaRPr lang="it-IT" sz="2800" dirty="0"/>
          </a:p>
        </p:txBody>
      </p:sp>
      <p:pic>
        <p:nvPicPr>
          <p:cNvPr id="6" name="Segnaposto contenuto 5" descr="WP_20170329_16_21_35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2" b="34532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0745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419288" cy="813200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3100" dirty="0" smtClean="0"/>
              <a:t>STRUMENTAZIONE</a:t>
            </a:r>
            <a:endParaRPr lang="it-IT" sz="3100" dirty="0"/>
          </a:p>
        </p:txBody>
      </p:sp>
      <p:pic>
        <p:nvPicPr>
          <p:cNvPr id="7" name="Segnaposto contenuto 6" descr="WP_20170329_19_12_46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b="17796"/>
          <a:stretch>
            <a:fillRect/>
          </a:stretch>
        </p:blipFill>
        <p:spPr>
          <a:xfrm>
            <a:off x="3876488" y="434500"/>
            <a:ext cx="4810312" cy="5815617"/>
          </a:xfrm>
        </p:spPr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Broncoscopio flessibile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90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/>
              <a:t>STRUMENTAZIONE</a:t>
            </a:r>
            <a:br>
              <a:rPr lang="it-IT" sz="3600" dirty="0" smtClean="0"/>
            </a:br>
            <a:r>
              <a:rPr lang="it-IT" sz="3600" dirty="0" smtClean="0"/>
              <a:t>Broncoscopio rigido</a:t>
            </a:r>
            <a:endParaRPr lang="it-IT" sz="3600" dirty="0"/>
          </a:p>
        </p:txBody>
      </p:sp>
      <p:pic>
        <p:nvPicPr>
          <p:cNvPr id="6" name="Segnaposto contenuto 5" descr="WP_20170331_07_40_56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690563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721308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/>
              <a:t>STRUMENTAZIONE</a:t>
            </a:r>
            <a:br>
              <a:rPr lang="it-IT" sz="3600" dirty="0" smtClean="0"/>
            </a:br>
            <a:r>
              <a:rPr lang="it-IT" sz="3600" dirty="0" smtClean="0"/>
              <a:t>Fluoroscopio</a:t>
            </a:r>
            <a:endParaRPr lang="it-IT" sz="3600" dirty="0"/>
          </a:p>
        </p:txBody>
      </p:sp>
      <p:pic>
        <p:nvPicPr>
          <p:cNvPr id="4" name="Segnaposto contenuto 3" descr="WP_20170330_13_02_51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48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STRUMENTAZIONE</a:t>
            </a:r>
            <a:br>
              <a:rPr lang="it-IT" sz="3200" dirty="0" smtClean="0"/>
            </a:br>
            <a:r>
              <a:rPr lang="it-IT" sz="3200" dirty="0" smtClean="0"/>
              <a:t>EBUS - EUS</a:t>
            </a:r>
            <a:endParaRPr lang="it-IT" sz="3200" dirty="0"/>
          </a:p>
        </p:txBody>
      </p:sp>
      <p:pic>
        <p:nvPicPr>
          <p:cNvPr id="9" name="Segnaposto contenuto 8" descr="imgr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9052"/>
          <a:stretch>
            <a:fillRect/>
          </a:stretch>
        </p:blipFill>
        <p:spPr>
          <a:xfrm>
            <a:off x="1286593" y="2038809"/>
            <a:ext cx="6633474" cy="3592982"/>
          </a:xfrm>
        </p:spPr>
      </p:pic>
    </p:spTree>
    <p:extLst>
      <p:ext uri="{BB962C8B-B14F-4D97-AF65-F5344CB8AC3E}">
        <p14:creationId xmlns:p14="http://schemas.microsoft.com/office/powerpoint/2010/main" val="119977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100" dirty="0" smtClean="0"/>
              <a:t>STRUMENTAZIONE</a:t>
            </a:r>
            <a:br>
              <a:rPr lang="it-IT" sz="3100" dirty="0" smtClean="0"/>
            </a:br>
            <a:endParaRPr lang="it-IT" sz="2700" dirty="0"/>
          </a:p>
        </p:txBody>
      </p:sp>
      <p:pic>
        <p:nvPicPr>
          <p:cNvPr id="7" name="Segnaposto contenuto 6" descr="WP_20170330_13_03_57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b="17796"/>
          <a:stretch>
            <a:fillRect/>
          </a:stretch>
        </p:blipFill>
        <p:spPr/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sz="2400" dirty="0"/>
              <a:t>Laser (diodi e </a:t>
            </a:r>
            <a:r>
              <a:rPr lang="it-IT" sz="2400" dirty="0" err="1"/>
              <a:t>Nd:YAG</a:t>
            </a:r>
            <a:r>
              <a:rPr lang="it-IT" sz="2400" dirty="0"/>
              <a:t>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798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STRUMENTAZIONE</a:t>
            </a:r>
            <a:br>
              <a:rPr lang="it-IT" sz="2800" dirty="0" smtClean="0"/>
            </a:br>
            <a:endParaRPr lang="it-IT" sz="28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sz="2400" dirty="0"/>
              <a:t>Navigatore Elettromagnetico</a:t>
            </a:r>
          </a:p>
          <a:p>
            <a:endParaRPr lang="it-IT" dirty="0"/>
          </a:p>
        </p:txBody>
      </p:sp>
      <p:pic>
        <p:nvPicPr>
          <p:cNvPr id="5" name="Segnaposto contenuto 4" descr="WP_20170330_13_06_07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b="177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304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STRUMENTAZIONE</a:t>
            </a:r>
            <a:br>
              <a:rPr lang="it-IT" dirty="0" smtClean="0"/>
            </a:br>
            <a:r>
              <a:rPr lang="it-IT" dirty="0" smtClean="0"/>
              <a:t>Anestesia</a:t>
            </a:r>
            <a:endParaRPr lang="it-IT" dirty="0"/>
          </a:p>
        </p:txBody>
      </p:sp>
      <p:pic>
        <p:nvPicPr>
          <p:cNvPr id="4" name="Segnaposto contenuto 3" descr="WP_20170329_19_11_10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309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dirty="0" smtClean="0"/>
              <a:t>STRUMENTAZIONE</a:t>
            </a:r>
            <a:br>
              <a:rPr lang="it-IT" sz="4000" dirty="0" smtClean="0"/>
            </a:br>
            <a:r>
              <a:rPr lang="it-IT" sz="4000" dirty="0" smtClean="0"/>
              <a:t>Anestesia</a:t>
            </a:r>
            <a:endParaRPr lang="it-IT" sz="4000" dirty="0"/>
          </a:p>
        </p:txBody>
      </p:sp>
      <p:pic>
        <p:nvPicPr>
          <p:cNvPr id="4" name="Segnaposto contenuto 3" descr="WP_20170331_07_44_29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108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STRUMENTAZIONE</a:t>
            </a:r>
            <a:br>
              <a:rPr lang="it-IT" dirty="0" smtClean="0"/>
            </a:br>
            <a:r>
              <a:rPr lang="it-IT" dirty="0" smtClean="0"/>
              <a:t>Ventilatori</a:t>
            </a:r>
            <a:endParaRPr lang="it-IT" dirty="0"/>
          </a:p>
        </p:txBody>
      </p:sp>
      <p:pic>
        <p:nvPicPr>
          <p:cNvPr id="3" name="Segnaposto contenuto 2" descr="WP_20170330_13_05_09_Pro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r="24904"/>
          <a:stretch>
            <a:fillRect/>
          </a:stretch>
        </p:blipFill>
        <p:spPr/>
      </p:pic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6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400" dirty="0" smtClean="0"/>
              <a:t>FARMACI E MATERIALE SANITARIO</a:t>
            </a:r>
            <a:endParaRPr lang="it-IT" sz="2400" dirty="0"/>
          </a:p>
        </p:txBody>
      </p:sp>
      <p:pic>
        <p:nvPicPr>
          <p:cNvPr id="4" name="Segnaposto contenuto 3" descr="WP_20170329_19_11_29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b="17796"/>
          <a:stretch>
            <a:fillRect/>
          </a:stretch>
        </p:blipFill>
        <p:spPr/>
      </p:pic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625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ORGANIZZAZIONE IN PNEUMOLOGIA INTERVENTISTICA</a:t>
            </a:r>
            <a:endParaRPr lang="it-IT" sz="32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2239347"/>
            <a:ext cx="8229600" cy="38868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it-IT" sz="2400" dirty="0" smtClean="0">
                <a:solidFill>
                  <a:srgbClr val="FF0000"/>
                </a:solidFill>
              </a:rPr>
              <a:t>AMBIENTI </a:t>
            </a:r>
          </a:p>
          <a:p>
            <a:pPr>
              <a:lnSpc>
                <a:spcPct val="120000"/>
              </a:lnSpc>
            </a:pPr>
            <a:r>
              <a:rPr lang="it-IT" sz="2400" dirty="0" smtClean="0"/>
              <a:t>STRUMENTAZIONE</a:t>
            </a:r>
          </a:p>
          <a:p>
            <a:pPr>
              <a:lnSpc>
                <a:spcPct val="120000"/>
              </a:lnSpc>
            </a:pPr>
            <a:r>
              <a:rPr lang="it-IT" sz="2400" dirty="0" smtClean="0">
                <a:solidFill>
                  <a:schemeClr val="tx2"/>
                </a:solidFill>
              </a:rPr>
              <a:t>FARMACI E MATERIALE SANITARIO</a:t>
            </a:r>
          </a:p>
          <a:p>
            <a:pPr>
              <a:lnSpc>
                <a:spcPct val="120000"/>
              </a:lnSpc>
            </a:pPr>
            <a:r>
              <a:rPr lang="it-IT" sz="2400" dirty="0" smtClean="0">
                <a:solidFill>
                  <a:srgbClr val="008000"/>
                </a:solidFill>
              </a:rPr>
              <a:t>PERSONALE</a:t>
            </a:r>
          </a:p>
          <a:p>
            <a:pPr>
              <a:lnSpc>
                <a:spcPct val="120000"/>
              </a:lnSpc>
            </a:pPr>
            <a:r>
              <a:rPr lang="it-IT" sz="2400" dirty="0" smtClean="0">
                <a:solidFill>
                  <a:srgbClr val="000090"/>
                </a:solidFill>
              </a:rPr>
              <a:t>MISURE DI CONTROLLO E MANUTENZION</a:t>
            </a:r>
            <a:r>
              <a:rPr lang="it-IT" sz="2800" dirty="0" smtClean="0">
                <a:solidFill>
                  <a:srgbClr val="000090"/>
                </a:solidFill>
              </a:rPr>
              <a:t>E</a:t>
            </a:r>
            <a:endParaRPr lang="it-IT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DISPOSIZIONE IN SALA</a:t>
            </a:r>
            <a:br>
              <a:rPr lang="it-IT" dirty="0" smtClean="0"/>
            </a:br>
            <a:r>
              <a:rPr lang="it-IT" dirty="0" smtClean="0"/>
              <a:t>Broncoscopia flessibile</a:t>
            </a:r>
            <a:endParaRPr lang="it-IT" dirty="0"/>
          </a:p>
        </p:txBody>
      </p:sp>
      <p:pic>
        <p:nvPicPr>
          <p:cNvPr id="4" name="Segnaposto contenuto 3" descr="WP_20170330_08_45_10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52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DISPOSIZIONE IN SALA</a:t>
            </a:r>
            <a:br>
              <a:rPr lang="it-IT" dirty="0" smtClean="0"/>
            </a:br>
            <a:r>
              <a:rPr lang="it-IT" dirty="0" smtClean="0"/>
              <a:t>Broncoscopia rigida</a:t>
            </a:r>
            <a:endParaRPr lang="it-IT" dirty="0"/>
          </a:p>
        </p:txBody>
      </p:sp>
      <p:pic>
        <p:nvPicPr>
          <p:cNvPr id="4" name="Segnaposto contenuto 3" descr="WP_20170330_11_50_08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489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68192"/>
            <a:ext cx="8229600" cy="116980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ATTIVITA’ ENDOSCOPICA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72500"/>
            <a:ext cx="8229600" cy="317519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it-IT" dirty="0" smtClean="0">
                <a:solidFill>
                  <a:srgbClr val="FF0000"/>
                </a:solidFill>
              </a:rPr>
              <a:t>L’obiettivo ottimale è fornire un servizio 24h/24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it-IT" dirty="0" smtClean="0">
                <a:solidFill>
                  <a:srgbClr val="3366FF"/>
                </a:solidFill>
              </a:rPr>
              <a:t>Almeno 1 medico sempre reperibile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it-IT" dirty="0" smtClean="0">
                <a:solidFill>
                  <a:srgbClr val="008000"/>
                </a:solidFill>
              </a:rPr>
              <a:t>Almeno 1 I.P. disponibile nel turno pomeridiano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it-IT" dirty="0" smtClean="0">
                <a:solidFill>
                  <a:srgbClr val="660066"/>
                </a:solidFill>
              </a:rPr>
              <a:t>L’I.P. deve essere “esperto” di procedure di Pneumologia Interventistica</a:t>
            </a:r>
            <a:endParaRPr lang="it-IT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4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PROCEDURE E CONTROLLI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4" name="Segnaposto contenuto 3" descr="WP_20170329_18_50_58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08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PROCEDURE E CONTROLLI</a:t>
            </a:r>
            <a:endParaRPr lang="it-IT" dirty="0"/>
          </a:p>
        </p:txBody>
      </p:sp>
      <p:pic>
        <p:nvPicPr>
          <p:cNvPr id="4" name="Segnaposto contenuto 3" descr="WP_20170329_19_01_16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945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PROCEDURE E CONTROLLI</a:t>
            </a:r>
            <a:endParaRPr lang="it-IT" sz="2400" dirty="0"/>
          </a:p>
        </p:txBody>
      </p:sp>
      <p:pic>
        <p:nvPicPr>
          <p:cNvPr id="14" name="Segnaposto contenuto 13" descr="WP_20170331_14_34_49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b="17796"/>
          <a:stretch>
            <a:fillRect/>
          </a:stretch>
        </p:blipFill>
        <p:spPr>
          <a:xfrm>
            <a:off x="3575050" y="752020"/>
            <a:ext cx="5111750" cy="5374144"/>
          </a:xfrm>
        </p:spPr>
      </p:pic>
      <p:sp>
        <p:nvSpPr>
          <p:cNvPr id="13" name="Segnaposto testo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884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PROCEDURE E CONTROLLI</a:t>
            </a:r>
            <a:endParaRPr lang="it-IT" sz="2400" dirty="0"/>
          </a:p>
        </p:txBody>
      </p:sp>
      <p:pic>
        <p:nvPicPr>
          <p:cNvPr id="10" name="Segnaposto contenuto 9" descr="WP_20170331_14_30_34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b="17796"/>
          <a:stretch>
            <a:fillRect/>
          </a:stretch>
        </p:blipFill>
        <p:spPr/>
      </p:pic>
      <p:sp>
        <p:nvSpPr>
          <p:cNvPr id="9" name="Segnaposto testo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81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 smtClean="0">
                <a:solidFill>
                  <a:srgbClr val="0000FF"/>
                </a:solidFill>
                <a:latin typeface="Handwriting - Dakota"/>
                <a:cs typeface="Handwriting - Dakota"/>
              </a:rPr>
              <a:t>GRAZIE PER L’ATTENZIONE</a:t>
            </a:r>
            <a:endParaRPr lang="it-IT" sz="3600" dirty="0">
              <a:solidFill>
                <a:srgbClr val="0000FF"/>
              </a:solidFill>
              <a:latin typeface="Handwriting - Dakota"/>
              <a:cs typeface="Handwriting - Dakota"/>
            </a:endParaRPr>
          </a:p>
        </p:txBody>
      </p:sp>
      <p:pic>
        <p:nvPicPr>
          <p:cNvPr id="3" name="Segnaposto contenuto 2" descr="WP_20170222_14_14_11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640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LOCALI</a:t>
            </a:r>
            <a:br>
              <a:rPr lang="it-IT" dirty="0" smtClean="0"/>
            </a:br>
            <a:r>
              <a:rPr lang="it-IT" dirty="0" smtClean="0"/>
              <a:t>Sala d’Attesa</a:t>
            </a:r>
            <a:endParaRPr lang="it-IT" dirty="0"/>
          </a:p>
        </p:txBody>
      </p:sp>
      <p:pic>
        <p:nvPicPr>
          <p:cNvPr id="4" name="Segnaposto contenuto 3" descr="WP_20170329_18_50_22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517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LOCALI</a:t>
            </a:r>
            <a:br>
              <a:rPr lang="it-IT" dirty="0" smtClean="0"/>
            </a:br>
            <a:r>
              <a:rPr lang="it-IT" dirty="0" smtClean="0"/>
              <a:t>Segreteria</a:t>
            </a:r>
            <a:endParaRPr lang="it-IT" dirty="0"/>
          </a:p>
        </p:txBody>
      </p:sp>
      <p:pic>
        <p:nvPicPr>
          <p:cNvPr id="4" name="Segnaposto contenuto 3" descr="WP_20170329_19_08_14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33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LOCALI</a:t>
            </a:r>
            <a:br>
              <a:rPr lang="it-IT" dirty="0" smtClean="0"/>
            </a:br>
            <a:r>
              <a:rPr lang="it-IT" dirty="0" smtClean="0"/>
              <a:t> Sala Endoscopica</a:t>
            </a:r>
            <a:endParaRPr lang="it-IT" dirty="0"/>
          </a:p>
        </p:txBody>
      </p:sp>
      <p:pic>
        <p:nvPicPr>
          <p:cNvPr id="4" name="Segnaposto contenuto 3" descr="WP_20170329_19_09_24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904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LOCALI</a:t>
            </a:r>
            <a:br>
              <a:rPr lang="it-IT" dirty="0" smtClean="0"/>
            </a:br>
            <a:r>
              <a:rPr lang="it-IT" dirty="0" smtClean="0"/>
              <a:t>Monitoraggio Post Intervento</a:t>
            </a:r>
            <a:endParaRPr lang="it-IT" dirty="0"/>
          </a:p>
        </p:txBody>
      </p:sp>
      <p:pic>
        <p:nvPicPr>
          <p:cNvPr id="4" name="Segnaposto contenuto 3" descr="WP_20170330_12_38_32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88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LOCALI</a:t>
            </a:r>
            <a:br>
              <a:rPr lang="it-IT" dirty="0" smtClean="0"/>
            </a:br>
            <a:r>
              <a:rPr lang="it-IT" dirty="0" smtClean="0"/>
              <a:t>Refertazione</a:t>
            </a:r>
            <a:endParaRPr lang="it-IT" dirty="0"/>
          </a:p>
        </p:txBody>
      </p:sp>
      <p:pic>
        <p:nvPicPr>
          <p:cNvPr id="5" name="Segnaposto contenuto 4" descr="WP_20170331_07_46_51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57200" y="163362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67549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LOCALI</a:t>
            </a:r>
            <a:br>
              <a:rPr lang="it-IT" dirty="0" smtClean="0"/>
            </a:br>
            <a:r>
              <a:rPr lang="it-IT" dirty="0" smtClean="0"/>
              <a:t>Pulizia e sterilizzazione</a:t>
            </a:r>
            <a:endParaRPr lang="it-IT" dirty="0"/>
          </a:p>
        </p:txBody>
      </p:sp>
      <p:pic>
        <p:nvPicPr>
          <p:cNvPr id="6" name="Segnaposto contenuto 5" descr="WP_20170329_19_11_45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516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LOCALI</a:t>
            </a:r>
            <a:br>
              <a:rPr lang="it-IT" dirty="0" smtClean="0"/>
            </a:br>
            <a:r>
              <a:rPr lang="it-IT" dirty="0" smtClean="0"/>
              <a:t>Citologia “on site”</a:t>
            </a:r>
            <a:endParaRPr lang="it-IT" dirty="0"/>
          </a:p>
        </p:txBody>
      </p:sp>
      <p:pic>
        <p:nvPicPr>
          <p:cNvPr id="4" name="Segnaposto contenuto 3" descr="WP_20170330_08_42_48_Pr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853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315</TotalTime>
  <Words>105</Words>
  <Application>Microsoft Macintosh PowerPoint</Application>
  <PresentationFormat>Presentazione su schermo (4:3)</PresentationFormat>
  <Paragraphs>39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Office Theme</vt:lpstr>
      <vt:lpstr>AOU CAREGGI PNEUMOLOGIA INTERVENTISTICA Dr. S. Orsi</vt:lpstr>
      <vt:lpstr>ORGANIZZAZIONE IN PNEUMOLOGIA INTERVENTISTICA</vt:lpstr>
      <vt:lpstr>LOCALI Sala d’Attesa</vt:lpstr>
      <vt:lpstr>LOCALI Segreteria</vt:lpstr>
      <vt:lpstr>LOCALI  Sala Endoscopica</vt:lpstr>
      <vt:lpstr>LOCALI Monitoraggio Post Intervento</vt:lpstr>
      <vt:lpstr>LOCALI Refertazione</vt:lpstr>
      <vt:lpstr>LOCALI Pulizia e sterilizzazione</vt:lpstr>
      <vt:lpstr>LOCALI Citologia “on site”</vt:lpstr>
      <vt:lpstr> STRUMENTAZIONE</vt:lpstr>
      <vt:lpstr>STRUMENTAZIONE Broncoscopio rigido</vt:lpstr>
      <vt:lpstr>STRUMENTAZIONE Fluoroscopio</vt:lpstr>
      <vt:lpstr>STRUMENTAZIONE EBUS - EUS</vt:lpstr>
      <vt:lpstr>STRUMENTAZIONE </vt:lpstr>
      <vt:lpstr>STRUMENTAZIONE </vt:lpstr>
      <vt:lpstr>STRUMENTAZIONE Anestesia</vt:lpstr>
      <vt:lpstr>STRUMENTAZIONE Anestesia</vt:lpstr>
      <vt:lpstr>STRUMENTAZIONE Ventilatori</vt:lpstr>
      <vt:lpstr>FARMACI E MATERIALE SANITARIO</vt:lpstr>
      <vt:lpstr>DISPOSIZIONE IN SALA Broncoscopia flessibile</vt:lpstr>
      <vt:lpstr>DISPOSIZIONE IN SALA Broncoscopia rigida</vt:lpstr>
      <vt:lpstr>ATTIVITA’ ENDOSCOPICA </vt:lpstr>
      <vt:lpstr>PROCEDURE E CONTROLLI </vt:lpstr>
      <vt:lpstr>PROCEDURE E CONTROLLI</vt:lpstr>
      <vt:lpstr>PROCEDURE E CONTROLLI</vt:lpstr>
      <vt:lpstr>PROCEDURE E CONTROLLI</vt:lpstr>
      <vt:lpstr>GRAZIE PER L’ATTENZIONE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******* ********* **************</cp:lastModifiedBy>
  <cp:revision>83</cp:revision>
  <dcterms:created xsi:type="dcterms:W3CDTF">2010-04-12T23:12:02Z</dcterms:created>
  <dcterms:modified xsi:type="dcterms:W3CDTF">2017-03-31T17:10:47Z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