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372" r:id="rId2"/>
    <p:sldId id="376" r:id="rId3"/>
    <p:sldId id="377" r:id="rId4"/>
    <p:sldId id="405" r:id="rId5"/>
    <p:sldId id="406" r:id="rId6"/>
    <p:sldId id="407" r:id="rId7"/>
    <p:sldId id="408" r:id="rId8"/>
    <p:sldId id="374" r:id="rId9"/>
    <p:sldId id="428" r:id="rId10"/>
    <p:sldId id="429" r:id="rId11"/>
    <p:sldId id="430" r:id="rId12"/>
    <p:sldId id="431" r:id="rId13"/>
    <p:sldId id="341" r:id="rId14"/>
    <p:sldId id="363" r:id="rId15"/>
    <p:sldId id="344" r:id="rId16"/>
    <p:sldId id="432" r:id="rId17"/>
    <p:sldId id="404" r:id="rId18"/>
    <p:sldId id="456" r:id="rId19"/>
    <p:sldId id="378" r:id="rId20"/>
    <p:sldId id="414" r:id="rId21"/>
    <p:sldId id="416" r:id="rId22"/>
    <p:sldId id="426" r:id="rId23"/>
    <p:sldId id="454" r:id="rId24"/>
    <p:sldId id="391" r:id="rId25"/>
    <p:sldId id="390" r:id="rId26"/>
    <p:sldId id="437" r:id="rId27"/>
    <p:sldId id="451" r:id="rId28"/>
    <p:sldId id="452" r:id="rId29"/>
    <p:sldId id="455" r:id="rId30"/>
    <p:sldId id="422" r:id="rId31"/>
    <p:sldId id="439" r:id="rId32"/>
    <p:sldId id="441" r:id="rId33"/>
    <p:sldId id="423" r:id="rId34"/>
    <p:sldId id="427" r:id="rId35"/>
    <p:sldId id="362" r:id="rId36"/>
    <p:sldId id="442" r:id="rId37"/>
    <p:sldId id="444" r:id="rId38"/>
    <p:sldId id="399" r:id="rId39"/>
    <p:sldId id="433" r:id="rId40"/>
    <p:sldId id="425" r:id="rId41"/>
    <p:sldId id="435" r:id="rId42"/>
    <p:sldId id="358" r:id="rId43"/>
    <p:sldId id="361" r:id="rId44"/>
    <p:sldId id="445" r:id="rId45"/>
    <p:sldId id="440" r:id="rId46"/>
    <p:sldId id="381" r:id="rId47"/>
    <p:sldId id="387" r:id="rId48"/>
    <p:sldId id="463" r:id="rId49"/>
    <p:sldId id="459" r:id="rId50"/>
    <p:sldId id="460" r:id="rId51"/>
    <p:sldId id="461" r:id="rId52"/>
    <p:sldId id="462" r:id="rId53"/>
    <p:sldId id="457" r:id="rId54"/>
    <p:sldId id="453" r:id="rId55"/>
    <p:sldId id="389" r:id="rId56"/>
    <p:sldId id="450" r:id="rId57"/>
    <p:sldId id="332" r:id="rId58"/>
    <p:sldId id="446" r:id="rId59"/>
    <p:sldId id="447" r:id="rId60"/>
    <p:sldId id="449" r:id="rId61"/>
    <p:sldId id="436" r:id="rId6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F20"/>
    <a:srgbClr val="0070C0"/>
    <a:srgbClr val="996633"/>
    <a:srgbClr val="1455C0"/>
    <a:srgbClr val="FF3300"/>
    <a:srgbClr val="2F5AD2"/>
    <a:srgbClr val="2C59E0"/>
    <a:srgbClr val="172EC5"/>
    <a:srgbClr val="5FA5C5"/>
    <a:srgbClr val="3A5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739" autoAdjust="0"/>
  </p:normalViewPr>
  <p:slideViewPr>
    <p:cSldViewPr snapToGrid="0" snapToObjects="1">
      <p:cViewPr>
        <p:scale>
          <a:sx n="99" d="100"/>
          <a:sy n="99" d="100"/>
        </p:scale>
        <p:origin x="-256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3F731-108F-4769-9EE6-0C8761FF7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17900A-9208-4787-AC74-4EADC19BDF59}">
      <dgm:prSet phldrT="[Tes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it-IT" sz="2000" dirty="0" err="1" smtClean="0"/>
            <a:t>Pulsossimetro</a:t>
          </a:r>
          <a:r>
            <a:rPr lang="it-IT" sz="2000" dirty="0" smtClean="0"/>
            <a:t>: principi di funzionamento</a:t>
          </a:r>
          <a:endParaRPr lang="it-IT" sz="2000" dirty="0"/>
        </a:p>
      </dgm:t>
    </dgm:pt>
    <dgm:pt modelId="{A5AFF6D9-470D-4DEF-924E-60AD29A43E51}" type="parTrans" cxnId="{9205F39D-B5B2-44D5-AE59-3B9F404B4BCB}">
      <dgm:prSet/>
      <dgm:spPr/>
      <dgm:t>
        <a:bodyPr/>
        <a:lstStyle/>
        <a:p>
          <a:endParaRPr lang="it-IT"/>
        </a:p>
      </dgm:t>
    </dgm:pt>
    <dgm:pt modelId="{8B3803C5-AB60-4587-A99D-DF1B04ECF48A}" type="sibTrans" cxnId="{9205F39D-B5B2-44D5-AE59-3B9F404B4BCB}">
      <dgm:prSet/>
      <dgm:spPr/>
      <dgm:t>
        <a:bodyPr/>
        <a:lstStyle/>
        <a:p>
          <a:endParaRPr lang="it-IT"/>
        </a:p>
      </dgm:t>
    </dgm:pt>
    <dgm:pt modelId="{F2A7D220-EAA1-46AB-87C4-88F6F5879323}">
      <dgm:prSet phldrT="[Tes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it-IT" sz="2000" dirty="0" err="1" smtClean="0"/>
            <a:t>Pulsossimetro</a:t>
          </a:r>
          <a:r>
            <a:rPr lang="it-IT" sz="2000" dirty="0" smtClean="0"/>
            <a:t>: modelli </a:t>
          </a:r>
          <a:endParaRPr lang="it-IT" sz="2000" dirty="0"/>
        </a:p>
      </dgm:t>
    </dgm:pt>
    <dgm:pt modelId="{322F2666-07AD-449E-A9FE-A1821918AC45}" type="parTrans" cxnId="{3C0B5F82-1B63-4BA2-B6A3-0DFFFAA8DB16}">
      <dgm:prSet/>
      <dgm:spPr/>
      <dgm:t>
        <a:bodyPr/>
        <a:lstStyle/>
        <a:p>
          <a:endParaRPr lang="it-IT"/>
        </a:p>
      </dgm:t>
    </dgm:pt>
    <dgm:pt modelId="{AC11B9C2-F4FA-4434-A5E2-C93E284DF754}" type="sibTrans" cxnId="{3C0B5F82-1B63-4BA2-B6A3-0DFFFAA8DB16}">
      <dgm:prSet/>
      <dgm:spPr/>
      <dgm:t>
        <a:bodyPr/>
        <a:lstStyle/>
        <a:p>
          <a:endParaRPr lang="it-IT"/>
        </a:p>
      </dgm:t>
    </dgm:pt>
    <dgm:pt modelId="{A3E5EBC9-6D9A-495F-87A4-DA7178D238D5}">
      <dgm:prSet phldrT="[Tes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it-IT" sz="2000" dirty="0" smtClean="0"/>
            <a:t>Sensori: modelli</a:t>
          </a:r>
          <a:endParaRPr lang="it-IT" sz="2000" dirty="0"/>
        </a:p>
      </dgm:t>
    </dgm:pt>
    <dgm:pt modelId="{EF34C1B6-E326-4640-B185-53A9BE8D250C}" type="parTrans" cxnId="{BB93D769-926B-434C-B572-EC94F646B2FE}">
      <dgm:prSet/>
      <dgm:spPr/>
      <dgm:t>
        <a:bodyPr/>
        <a:lstStyle/>
        <a:p>
          <a:endParaRPr lang="it-IT"/>
        </a:p>
      </dgm:t>
    </dgm:pt>
    <dgm:pt modelId="{354C875B-CB8C-4C4B-A3AA-75D77F5BD553}" type="sibTrans" cxnId="{BB93D769-926B-434C-B572-EC94F646B2FE}">
      <dgm:prSet/>
      <dgm:spPr/>
      <dgm:t>
        <a:bodyPr/>
        <a:lstStyle/>
        <a:p>
          <a:endParaRPr lang="it-IT"/>
        </a:p>
      </dgm:t>
    </dgm:pt>
    <dgm:pt modelId="{334D14CD-A465-E34D-A669-07E11C3F9A0A}">
      <dgm:prSet phldrT="[Tes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it-IT" sz="2000" dirty="0" smtClean="0"/>
            <a:t>La </a:t>
          </a:r>
          <a:r>
            <a:rPr lang="it-IT" sz="2000" dirty="0" err="1" smtClean="0"/>
            <a:t>pulsossimetria</a:t>
          </a:r>
          <a:endParaRPr lang="it-IT" sz="2000" dirty="0"/>
        </a:p>
      </dgm:t>
    </dgm:pt>
    <dgm:pt modelId="{C115411C-200C-9C48-87A4-7C5E4C7A9D1F}" type="parTrans" cxnId="{A8C4B3E1-7A40-B649-BAF9-88523435B30B}">
      <dgm:prSet/>
      <dgm:spPr/>
      <dgm:t>
        <a:bodyPr/>
        <a:lstStyle/>
        <a:p>
          <a:endParaRPr lang="it-IT"/>
        </a:p>
      </dgm:t>
    </dgm:pt>
    <dgm:pt modelId="{7A6DDA5F-59D8-9B45-BF57-C0CFA6C28BAD}" type="sibTrans" cxnId="{A8C4B3E1-7A40-B649-BAF9-88523435B30B}">
      <dgm:prSet/>
      <dgm:spPr/>
      <dgm:t>
        <a:bodyPr/>
        <a:lstStyle/>
        <a:p>
          <a:endParaRPr lang="it-IT"/>
        </a:p>
      </dgm:t>
    </dgm:pt>
    <dgm:pt modelId="{FD2D2468-3EB2-AE4E-B84F-740D53D5E67D}">
      <dgm:prSet phldrT="[Tes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it-IT" sz="2000" dirty="0" err="1" smtClean="0"/>
            <a:t>Pulsossimetro</a:t>
          </a:r>
          <a:r>
            <a:rPr lang="it-IT" sz="2000" dirty="0" smtClean="0"/>
            <a:t>: utilizzo clinico</a:t>
          </a:r>
          <a:endParaRPr lang="it-IT" sz="2000" dirty="0"/>
        </a:p>
      </dgm:t>
    </dgm:pt>
    <dgm:pt modelId="{436C48C5-021B-7D40-ABA4-B2483D44C9ED}" type="sibTrans" cxnId="{833FBB6F-61A5-8541-9C46-EB085C29DDB3}">
      <dgm:prSet/>
      <dgm:spPr/>
      <dgm:t>
        <a:bodyPr/>
        <a:lstStyle/>
        <a:p>
          <a:endParaRPr lang="it-IT"/>
        </a:p>
      </dgm:t>
    </dgm:pt>
    <dgm:pt modelId="{36F01E05-0585-654D-A1B0-E02BA46F9D05}" type="parTrans" cxnId="{833FBB6F-61A5-8541-9C46-EB085C29DDB3}">
      <dgm:prSet/>
      <dgm:spPr/>
      <dgm:t>
        <a:bodyPr/>
        <a:lstStyle/>
        <a:p>
          <a:endParaRPr lang="it-IT"/>
        </a:p>
      </dgm:t>
    </dgm:pt>
    <dgm:pt modelId="{9A077A69-DCB7-4BFE-A23D-2A50F4A74180}" type="pres">
      <dgm:prSet presAssocID="{B2E3F731-108F-4769-9EE6-0C8761FF7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D1D0A2-DA64-1E4A-A089-D251D198CFFC}" type="pres">
      <dgm:prSet presAssocID="{334D14CD-A465-E34D-A669-07E11C3F9A0A}" presName="parentLin" presStyleCnt="0"/>
      <dgm:spPr/>
    </dgm:pt>
    <dgm:pt modelId="{C583D514-4ED6-814F-8B9A-4B9A39A77EE8}" type="pres">
      <dgm:prSet presAssocID="{334D14CD-A465-E34D-A669-07E11C3F9A0A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DF89BBD2-522B-BD45-BA82-9FFCF33C35CB}" type="pres">
      <dgm:prSet presAssocID="{334D14CD-A465-E34D-A669-07E11C3F9A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9A50BE-C5B5-1D4A-BF8C-CCE15FCE8440}" type="pres">
      <dgm:prSet presAssocID="{334D14CD-A465-E34D-A669-07E11C3F9A0A}" presName="negativeSpace" presStyleCnt="0"/>
      <dgm:spPr/>
    </dgm:pt>
    <dgm:pt modelId="{B7AE4F84-8E5A-4242-BDBE-1684E07ECE1C}" type="pres">
      <dgm:prSet presAssocID="{334D14CD-A465-E34D-A669-07E11C3F9A0A}" presName="childText" presStyleLbl="conFgAcc1" presStyleIdx="0" presStyleCnt="5">
        <dgm:presLayoutVars>
          <dgm:bulletEnabled val="1"/>
        </dgm:presLayoutVars>
      </dgm:prSet>
      <dgm:spPr/>
    </dgm:pt>
    <dgm:pt modelId="{E91B1EC5-DC59-5D4C-A234-CB3EE3F43AF7}" type="pres">
      <dgm:prSet presAssocID="{7A6DDA5F-59D8-9B45-BF57-C0CFA6C28BAD}" presName="spaceBetweenRectangles" presStyleCnt="0"/>
      <dgm:spPr/>
    </dgm:pt>
    <dgm:pt modelId="{0CB31FCD-7E68-4C35-9EE8-EE8FCFE207B9}" type="pres">
      <dgm:prSet presAssocID="{3E17900A-9208-4787-AC74-4EADC19BDF59}" presName="parentLin" presStyleCnt="0"/>
      <dgm:spPr/>
    </dgm:pt>
    <dgm:pt modelId="{4C7221B0-5B4F-4EFD-8BFB-6E9E17493958}" type="pres">
      <dgm:prSet presAssocID="{3E17900A-9208-4787-AC74-4EADC19BDF59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490F877F-AC99-4019-B9C8-5261CE17C431}" type="pres">
      <dgm:prSet presAssocID="{3E17900A-9208-4787-AC74-4EADC19BDF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D90D44-3446-41AB-8635-ABA18E6BB601}" type="pres">
      <dgm:prSet presAssocID="{3E17900A-9208-4787-AC74-4EADC19BDF59}" presName="negativeSpace" presStyleCnt="0"/>
      <dgm:spPr/>
    </dgm:pt>
    <dgm:pt modelId="{24C690D8-749D-4E6A-BCB5-A87A94DEAEC2}" type="pres">
      <dgm:prSet presAssocID="{3E17900A-9208-4787-AC74-4EADC19BDF59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0000"/>
          </a:solidFill>
        </a:ln>
      </dgm:spPr>
      <dgm:t>
        <a:bodyPr/>
        <a:lstStyle/>
        <a:p>
          <a:endParaRPr lang="it-IT"/>
        </a:p>
      </dgm:t>
    </dgm:pt>
    <dgm:pt modelId="{2D1B9D14-BC65-4E15-A809-43A8BB3FBEC9}" type="pres">
      <dgm:prSet presAssocID="{8B3803C5-AB60-4587-A99D-DF1B04ECF48A}" presName="spaceBetweenRectangles" presStyleCnt="0"/>
      <dgm:spPr/>
    </dgm:pt>
    <dgm:pt modelId="{1041AB2E-C378-4440-9694-3E2BB94EDA9D}" type="pres">
      <dgm:prSet presAssocID="{F2A7D220-EAA1-46AB-87C4-88F6F5879323}" presName="parentLin" presStyleCnt="0"/>
      <dgm:spPr/>
    </dgm:pt>
    <dgm:pt modelId="{98C79405-AB18-4E66-B6A5-7FA5EB241DBA}" type="pres">
      <dgm:prSet presAssocID="{F2A7D220-EAA1-46AB-87C4-88F6F5879323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96B55199-7CDB-468F-A72C-139224794A35}" type="pres">
      <dgm:prSet presAssocID="{F2A7D220-EAA1-46AB-87C4-88F6F58793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B28DE5-CDDA-483B-9EA6-A4223B0A098F}" type="pres">
      <dgm:prSet presAssocID="{F2A7D220-EAA1-46AB-87C4-88F6F5879323}" presName="negativeSpace" presStyleCnt="0"/>
      <dgm:spPr/>
    </dgm:pt>
    <dgm:pt modelId="{481E7FD1-81DF-4CFF-B9D1-7CCD26320E34}" type="pres">
      <dgm:prSet presAssocID="{F2A7D220-EAA1-46AB-87C4-88F6F5879323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0000"/>
          </a:solidFill>
        </a:ln>
      </dgm:spPr>
      <dgm:t>
        <a:bodyPr/>
        <a:lstStyle/>
        <a:p>
          <a:endParaRPr lang="it-IT"/>
        </a:p>
      </dgm:t>
    </dgm:pt>
    <dgm:pt modelId="{2869EE8E-3CDE-47D1-8EC1-611E60F75579}" type="pres">
      <dgm:prSet presAssocID="{AC11B9C2-F4FA-4434-A5E2-C93E284DF754}" presName="spaceBetweenRectangles" presStyleCnt="0"/>
      <dgm:spPr/>
    </dgm:pt>
    <dgm:pt modelId="{0F2B6100-6910-4AC5-A02D-BEF4E133AC67}" type="pres">
      <dgm:prSet presAssocID="{A3E5EBC9-6D9A-495F-87A4-DA7178D238D5}" presName="parentLin" presStyleCnt="0"/>
      <dgm:spPr/>
    </dgm:pt>
    <dgm:pt modelId="{669EBBE3-3D67-4AC2-8F56-84D60B4DB223}" type="pres">
      <dgm:prSet presAssocID="{A3E5EBC9-6D9A-495F-87A4-DA7178D238D5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3DCF5B7C-23A6-4EC4-87F8-88313C5548BD}" type="pres">
      <dgm:prSet presAssocID="{A3E5EBC9-6D9A-495F-87A4-DA7178D238D5}" presName="parentText" presStyleLbl="node1" presStyleIdx="3" presStyleCnt="5" custLinFactNeighborX="-5342" custLinFactNeighborY="-30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72F6F6-5672-4835-9B20-61BCD7870345}" type="pres">
      <dgm:prSet presAssocID="{A3E5EBC9-6D9A-495F-87A4-DA7178D238D5}" presName="negativeSpace" presStyleCnt="0"/>
      <dgm:spPr/>
    </dgm:pt>
    <dgm:pt modelId="{CFF80708-3797-4D87-B95D-5965101362FF}" type="pres">
      <dgm:prSet presAssocID="{A3E5EBC9-6D9A-495F-87A4-DA7178D238D5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0000"/>
          </a:solidFill>
        </a:ln>
      </dgm:spPr>
      <dgm:t>
        <a:bodyPr/>
        <a:lstStyle/>
        <a:p>
          <a:endParaRPr lang="it-IT"/>
        </a:p>
      </dgm:t>
    </dgm:pt>
    <dgm:pt modelId="{3CB66449-E3AF-CD47-90B1-3A2E6FDA7B00}" type="pres">
      <dgm:prSet presAssocID="{354C875B-CB8C-4C4B-A3AA-75D77F5BD553}" presName="spaceBetweenRectangles" presStyleCnt="0"/>
      <dgm:spPr/>
    </dgm:pt>
    <dgm:pt modelId="{A37C0AB0-9752-CD41-8775-469634AFFCD2}" type="pres">
      <dgm:prSet presAssocID="{FD2D2468-3EB2-AE4E-B84F-740D53D5E67D}" presName="parentLin" presStyleCnt="0"/>
      <dgm:spPr/>
    </dgm:pt>
    <dgm:pt modelId="{B7E0EC77-E642-7548-83F5-ABA67CDCF80F}" type="pres">
      <dgm:prSet presAssocID="{FD2D2468-3EB2-AE4E-B84F-740D53D5E67D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6D16979C-4CAF-C046-89E5-79A396247417}" type="pres">
      <dgm:prSet presAssocID="{FD2D2468-3EB2-AE4E-B84F-740D53D5E6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F44F2-127C-BE4E-9E7A-AC8CAA84D46E}" type="pres">
      <dgm:prSet presAssocID="{FD2D2468-3EB2-AE4E-B84F-740D53D5E67D}" presName="negativeSpace" presStyleCnt="0"/>
      <dgm:spPr/>
    </dgm:pt>
    <dgm:pt modelId="{F3B95B71-08CE-ED47-AE8B-8CED9EB9B1E3}" type="pres">
      <dgm:prSet presAssocID="{FD2D2468-3EB2-AE4E-B84F-740D53D5E67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B26F58-FEC5-4F8D-9243-C65912D2FCF9}" type="presOf" srcId="{F2A7D220-EAA1-46AB-87C4-88F6F5879323}" destId="{96B55199-7CDB-468F-A72C-139224794A35}" srcOrd="1" destOrd="0" presId="urn:microsoft.com/office/officeart/2005/8/layout/list1"/>
    <dgm:cxn modelId="{30F01446-701A-4846-A7F5-9BDEEA687AFD}" type="presOf" srcId="{F2A7D220-EAA1-46AB-87C4-88F6F5879323}" destId="{98C79405-AB18-4E66-B6A5-7FA5EB241DBA}" srcOrd="0" destOrd="0" presId="urn:microsoft.com/office/officeart/2005/8/layout/list1"/>
    <dgm:cxn modelId="{738CB67F-9740-4AA9-9F5C-2E078154F4B0}" type="presOf" srcId="{334D14CD-A465-E34D-A669-07E11C3F9A0A}" destId="{C583D514-4ED6-814F-8B9A-4B9A39A77EE8}" srcOrd="0" destOrd="0" presId="urn:microsoft.com/office/officeart/2005/8/layout/list1"/>
    <dgm:cxn modelId="{90977C72-22E9-4A42-9E8D-030CF25D7BD2}" type="presOf" srcId="{A3E5EBC9-6D9A-495F-87A4-DA7178D238D5}" destId="{3DCF5B7C-23A6-4EC4-87F8-88313C5548BD}" srcOrd="1" destOrd="0" presId="urn:microsoft.com/office/officeart/2005/8/layout/list1"/>
    <dgm:cxn modelId="{62DC0BEA-1ADC-4663-9850-685355E41A0F}" type="presOf" srcId="{A3E5EBC9-6D9A-495F-87A4-DA7178D238D5}" destId="{669EBBE3-3D67-4AC2-8F56-84D60B4DB223}" srcOrd="0" destOrd="0" presId="urn:microsoft.com/office/officeart/2005/8/layout/list1"/>
    <dgm:cxn modelId="{CEE94EC2-5257-40BF-98D0-C80E80317285}" type="presOf" srcId="{FD2D2468-3EB2-AE4E-B84F-740D53D5E67D}" destId="{6D16979C-4CAF-C046-89E5-79A396247417}" srcOrd="1" destOrd="0" presId="urn:microsoft.com/office/officeart/2005/8/layout/list1"/>
    <dgm:cxn modelId="{BB93D769-926B-434C-B572-EC94F646B2FE}" srcId="{B2E3F731-108F-4769-9EE6-0C8761FF7DDE}" destId="{A3E5EBC9-6D9A-495F-87A4-DA7178D238D5}" srcOrd="3" destOrd="0" parTransId="{EF34C1B6-E326-4640-B185-53A9BE8D250C}" sibTransId="{354C875B-CB8C-4C4B-A3AA-75D77F5BD553}"/>
    <dgm:cxn modelId="{833FBB6F-61A5-8541-9C46-EB085C29DDB3}" srcId="{B2E3F731-108F-4769-9EE6-0C8761FF7DDE}" destId="{FD2D2468-3EB2-AE4E-B84F-740D53D5E67D}" srcOrd="4" destOrd="0" parTransId="{36F01E05-0585-654D-A1B0-E02BA46F9D05}" sibTransId="{436C48C5-021B-7D40-ABA4-B2483D44C9ED}"/>
    <dgm:cxn modelId="{6DB96202-BEA2-44F9-BC48-48532054B288}" type="presOf" srcId="{334D14CD-A465-E34D-A669-07E11C3F9A0A}" destId="{DF89BBD2-522B-BD45-BA82-9FFCF33C35CB}" srcOrd="1" destOrd="0" presId="urn:microsoft.com/office/officeart/2005/8/layout/list1"/>
    <dgm:cxn modelId="{3C0B5F82-1B63-4BA2-B6A3-0DFFFAA8DB16}" srcId="{B2E3F731-108F-4769-9EE6-0C8761FF7DDE}" destId="{F2A7D220-EAA1-46AB-87C4-88F6F5879323}" srcOrd="2" destOrd="0" parTransId="{322F2666-07AD-449E-A9FE-A1821918AC45}" sibTransId="{AC11B9C2-F4FA-4434-A5E2-C93E284DF754}"/>
    <dgm:cxn modelId="{AB84DC0F-64EF-4282-B4FF-C09BBBDE5736}" type="presOf" srcId="{FD2D2468-3EB2-AE4E-B84F-740D53D5E67D}" destId="{B7E0EC77-E642-7548-83F5-ABA67CDCF80F}" srcOrd="0" destOrd="0" presId="urn:microsoft.com/office/officeart/2005/8/layout/list1"/>
    <dgm:cxn modelId="{9205F39D-B5B2-44D5-AE59-3B9F404B4BCB}" srcId="{B2E3F731-108F-4769-9EE6-0C8761FF7DDE}" destId="{3E17900A-9208-4787-AC74-4EADC19BDF59}" srcOrd="1" destOrd="0" parTransId="{A5AFF6D9-470D-4DEF-924E-60AD29A43E51}" sibTransId="{8B3803C5-AB60-4587-A99D-DF1B04ECF48A}"/>
    <dgm:cxn modelId="{317E2726-AE3B-454E-AF13-936571B9053F}" type="presOf" srcId="{3E17900A-9208-4787-AC74-4EADC19BDF59}" destId="{490F877F-AC99-4019-B9C8-5261CE17C431}" srcOrd="1" destOrd="0" presId="urn:microsoft.com/office/officeart/2005/8/layout/list1"/>
    <dgm:cxn modelId="{50BC0566-4712-4A7F-95FB-E294E20EBDAF}" type="presOf" srcId="{B2E3F731-108F-4769-9EE6-0C8761FF7DDE}" destId="{9A077A69-DCB7-4BFE-A23D-2A50F4A74180}" srcOrd="0" destOrd="0" presId="urn:microsoft.com/office/officeart/2005/8/layout/list1"/>
    <dgm:cxn modelId="{B7FC46A0-F4B7-4343-9F0F-BB1813C271D3}" type="presOf" srcId="{3E17900A-9208-4787-AC74-4EADC19BDF59}" destId="{4C7221B0-5B4F-4EFD-8BFB-6E9E17493958}" srcOrd="0" destOrd="0" presId="urn:microsoft.com/office/officeart/2005/8/layout/list1"/>
    <dgm:cxn modelId="{A8C4B3E1-7A40-B649-BAF9-88523435B30B}" srcId="{B2E3F731-108F-4769-9EE6-0C8761FF7DDE}" destId="{334D14CD-A465-E34D-A669-07E11C3F9A0A}" srcOrd="0" destOrd="0" parTransId="{C115411C-200C-9C48-87A4-7C5E4C7A9D1F}" sibTransId="{7A6DDA5F-59D8-9B45-BF57-C0CFA6C28BAD}"/>
    <dgm:cxn modelId="{2A8831B1-C1D2-4DF6-AA10-61CB206451AB}" type="presParOf" srcId="{9A077A69-DCB7-4BFE-A23D-2A50F4A74180}" destId="{28D1D0A2-DA64-1E4A-A089-D251D198CFFC}" srcOrd="0" destOrd="0" presId="urn:microsoft.com/office/officeart/2005/8/layout/list1"/>
    <dgm:cxn modelId="{A2F90F8F-7FF2-4320-BAAE-AD734B4D6200}" type="presParOf" srcId="{28D1D0A2-DA64-1E4A-A089-D251D198CFFC}" destId="{C583D514-4ED6-814F-8B9A-4B9A39A77EE8}" srcOrd="0" destOrd="0" presId="urn:microsoft.com/office/officeart/2005/8/layout/list1"/>
    <dgm:cxn modelId="{881EFB1C-8E53-4E82-9556-26354C914422}" type="presParOf" srcId="{28D1D0A2-DA64-1E4A-A089-D251D198CFFC}" destId="{DF89BBD2-522B-BD45-BA82-9FFCF33C35CB}" srcOrd="1" destOrd="0" presId="urn:microsoft.com/office/officeart/2005/8/layout/list1"/>
    <dgm:cxn modelId="{FB5B0110-41ED-4BAA-89C7-961C50587327}" type="presParOf" srcId="{9A077A69-DCB7-4BFE-A23D-2A50F4A74180}" destId="{D89A50BE-C5B5-1D4A-BF8C-CCE15FCE8440}" srcOrd="1" destOrd="0" presId="urn:microsoft.com/office/officeart/2005/8/layout/list1"/>
    <dgm:cxn modelId="{167BAFE5-7D85-4349-81E7-AEF9196605BB}" type="presParOf" srcId="{9A077A69-DCB7-4BFE-A23D-2A50F4A74180}" destId="{B7AE4F84-8E5A-4242-BDBE-1684E07ECE1C}" srcOrd="2" destOrd="0" presId="urn:microsoft.com/office/officeart/2005/8/layout/list1"/>
    <dgm:cxn modelId="{269A0801-18DE-44FA-A2DF-AA94D4A41670}" type="presParOf" srcId="{9A077A69-DCB7-4BFE-A23D-2A50F4A74180}" destId="{E91B1EC5-DC59-5D4C-A234-CB3EE3F43AF7}" srcOrd="3" destOrd="0" presId="urn:microsoft.com/office/officeart/2005/8/layout/list1"/>
    <dgm:cxn modelId="{9E431634-A4B6-42A0-A133-29B85AE73072}" type="presParOf" srcId="{9A077A69-DCB7-4BFE-A23D-2A50F4A74180}" destId="{0CB31FCD-7E68-4C35-9EE8-EE8FCFE207B9}" srcOrd="4" destOrd="0" presId="urn:microsoft.com/office/officeart/2005/8/layout/list1"/>
    <dgm:cxn modelId="{3D0F087C-539D-48FF-9523-C91B62C7B5D6}" type="presParOf" srcId="{0CB31FCD-7E68-4C35-9EE8-EE8FCFE207B9}" destId="{4C7221B0-5B4F-4EFD-8BFB-6E9E17493958}" srcOrd="0" destOrd="0" presId="urn:microsoft.com/office/officeart/2005/8/layout/list1"/>
    <dgm:cxn modelId="{F531F27A-9C0F-4D69-A77C-40844AC4BA85}" type="presParOf" srcId="{0CB31FCD-7E68-4C35-9EE8-EE8FCFE207B9}" destId="{490F877F-AC99-4019-B9C8-5261CE17C431}" srcOrd="1" destOrd="0" presId="urn:microsoft.com/office/officeart/2005/8/layout/list1"/>
    <dgm:cxn modelId="{07284CC4-9953-417F-B368-C6B8F91E4EEF}" type="presParOf" srcId="{9A077A69-DCB7-4BFE-A23D-2A50F4A74180}" destId="{A7D90D44-3446-41AB-8635-ABA18E6BB601}" srcOrd="5" destOrd="0" presId="urn:microsoft.com/office/officeart/2005/8/layout/list1"/>
    <dgm:cxn modelId="{E8B08E1A-CFD9-45F6-90C9-94F8D0F059B1}" type="presParOf" srcId="{9A077A69-DCB7-4BFE-A23D-2A50F4A74180}" destId="{24C690D8-749D-4E6A-BCB5-A87A94DEAEC2}" srcOrd="6" destOrd="0" presId="urn:microsoft.com/office/officeart/2005/8/layout/list1"/>
    <dgm:cxn modelId="{3267D204-B313-4533-BD06-3AF972F650DA}" type="presParOf" srcId="{9A077A69-DCB7-4BFE-A23D-2A50F4A74180}" destId="{2D1B9D14-BC65-4E15-A809-43A8BB3FBEC9}" srcOrd="7" destOrd="0" presId="urn:microsoft.com/office/officeart/2005/8/layout/list1"/>
    <dgm:cxn modelId="{4EAE9141-ABDF-4E08-B697-C6A5041D16FD}" type="presParOf" srcId="{9A077A69-DCB7-4BFE-A23D-2A50F4A74180}" destId="{1041AB2E-C378-4440-9694-3E2BB94EDA9D}" srcOrd="8" destOrd="0" presId="urn:microsoft.com/office/officeart/2005/8/layout/list1"/>
    <dgm:cxn modelId="{44126931-7008-4A1B-BCD6-DCDA40B1282F}" type="presParOf" srcId="{1041AB2E-C378-4440-9694-3E2BB94EDA9D}" destId="{98C79405-AB18-4E66-B6A5-7FA5EB241DBA}" srcOrd="0" destOrd="0" presId="urn:microsoft.com/office/officeart/2005/8/layout/list1"/>
    <dgm:cxn modelId="{B6A54D4D-AA5C-4AB1-A599-715D50D42EAD}" type="presParOf" srcId="{1041AB2E-C378-4440-9694-3E2BB94EDA9D}" destId="{96B55199-7CDB-468F-A72C-139224794A35}" srcOrd="1" destOrd="0" presId="urn:microsoft.com/office/officeart/2005/8/layout/list1"/>
    <dgm:cxn modelId="{49C51CBC-5806-43C9-BC52-2D07A203A820}" type="presParOf" srcId="{9A077A69-DCB7-4BFE-A23D-2A50F4A74180}" destId="{40B28DE5-CDDA-483B-9EA6-A4223B0A098F}" srcOrd="9" destOrd="0" presId="urn:microsoft.com/office/officeart/2005/8/layout/list1"/>
    <dgm:cxn modelId="{F1357321-0803-4B7B-AFD6-E8AABF1B50E0}" type="presParOf" srcId="{9A077A69-DCB7-4BFE-A23D-2A50F4A74180}" destId="{481E7FD1-81DF-4CFF-B9D1-7CCD26320E34}" srcOrd="10" destOrd="0" presId="urn:microsoft.com/office/officeart/2005/8/layout/list1"/>
    <dgm:cxn modelId="{635E5C7A-1878-42A4-805D-1117E8258DB0}" type="presParOf" srcId="{9A077A69-DCB7-4BFE-A23D-2A50F4A74180}" destId="{2869EE8E-3CDE-47D1-8EC1-611E60F75579}" srcOrd="11" destOrd="0" presId="urn:microsoft.com/office/officeart/2005/8/layout/list1"/>
    <dgm:cxn modelId="{E896CCD7-EF86-4B16-9E0F-3ACF169C0E34}" type="presParOf" srcId="{9A077A69-DCB7-4BFE-A23D-2A50F4A74180}" destId="{0F2B6100-6910-4AC5-A02D-BEF4E133AC67}" srcOrd="12" destOrd="0" presId="urn:microsoft.com/office/officeart/2005/8/layout/list1"/>
    <dgm:cxn modelId="{39C641E0-20F0-4045-8EE6-AE952E2D2FBF}" type="presParOf" srcId="{0F2B6100-6910-4AC5-A02D-BEF4E133AC67}" destId="{669EBBE3-3D67-4AC2-8F56-84D60B4DB223}" srcOrd="0" destOrd="0" presId="urn:microsoft.com/office/officeart/2005/8/layout/list1"/>
    <dgm:cxn modelId="{46616852-ACA7-41B0-BF63-81B09A5FC94D}" type="presParOf" srcId="{0F2B6100-6910-4AC5-A02D-BEF4E133AC67}" destId="{3DCF5B7C-23A6-4EC4-87F8-88313C5548BD}" srcOrd="1" destOrd="0" presId="urn:microsoft.com/office/officeart/2005/8/layout/list1"/>
    <dgm:cxn modelId="{4A2C7538-20B4-4516-B86A-402DB7E06257}" type="presParOf" srcId="{9A077A69-DCB7-4BFE-A23D-2A50F4A74180}" destId="{3972F6F6-5672-4835-9B20-61BCD7870345}" srcOrd="13" destOrd="0" presId="urn:microsoft.com/office/officeart/2005/8/layout/list1"/>
    <dgm:cxn modelId="{FDB7BB20-DF50-4065-AC15-DFC63FD088BB}" type="presParOf" srcId="{9A077A69-DCB7-4BFE-A23D-2A50F4A74180}" destId="{CFF80708-3797-4D87-B95D-5965101362FF}" srcOrd="14" destOrd="0" presId="urn:microsoft.com/office/officeart/2005/8/layout/list1"/>
    <dgm:cxn modelId="{B87FC82D-5E83-4DD8-8B41-C3DDE7904F64}" type="presParOf" srcId="{9A077A69-DCB7-4BFE-A23D-2A50F4A74180}" destId="{3CB66449-E3AF-CD47-90B1-3A2E6FDA7B00}" srcOrd="15" destOrd="0" presId="urn:microsoft.com/office/officeart/2005/8/layout/list1"/>
    <dgm:cxn modelId="{230C05B9-A6A9-4803-861E-2CCBE55DFB1B}" type="presParOf" srcId="{9A077A69-DCB7-4BFE-A23D-2A50F4A74180}" destId="{A37C0AB0-9752-CD41-8775-469634AFFCD2}" srcOrd="16" destOrd="0" presId="urn:microsoft.com/office/officeart/2005/8/layout/list1"/>
    <dgm:cxn modelId="{20F58CE8-095B-44FD-AE77-B28D8E175FEA}" type="presParOf" srcId="{A37C0AB0-9752-CD41-8775-469634AFFCD2}" destId="{B7E0EC77-E642-7548-83F5-ABA67CDCF80F}" srcOrd="0" destOrd="0" presId="urn:microsoft.com/office/officeart/2005/8/layout/list1"/>
    <dgm:cxn modelId="{C73A0D89-40BD-4A68-9439-F380779CEB05}" type="presParOf" srcId="{A37C0AB0-9752-CD41-8775-469634AFFCD2}" destId="{6D16979C-4CAF-C046-89E5-79A396247417}" srcOrd="1" destOrd="0" presId="urn:microsoft.com/office/officeart/2005/8/layout/list1"/>
    <dgm:cxn modelId="{31424DFA-EC28-4AF7-AC73-96186B832417}" type="presParOf" srcId="{9A077A69-DCB7-4BFE-A23D-2A50F4A74180}" destId="{785F44F2-127C-BE4E-9E7A-AC8CAA84D46E}" srcOrd="17" destOrd="0" presId="urn:microsoft.com/office/officeart/2005/8/layout/list1"/>
    <dgm:cxn modelId="{69E89709-CA59-403F-BD2C-EBCFD439864C}" type="presParOf" srcId="{9A077A69-DCB7-4BFE-A23D-2A50F4A74180}" destId="{F3B95B71-08CE-ED47-AE8B-8CED9EB9B1E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E4F84-8E5A-4242-BDBE-1684E07ECE1C}">
      <dsp:nvSpPr>
        <dsp:cNvPr id="0" name=""/>
        <dsp:cNvSpPr/>
      </dsp:nvSpPr>
      <dsp:spPr>
        <a:xfrm>
          <a:off x="0" y="362446"/>
          <a:ext cx="72559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9BBD2-522B-BD45-BA82-9FFCF33C35CB}">
      <dsp:nvSpPr>
        <dsp:cNvPr id="0" name=""/>
        <dsp:cNvSpPr/>
      </dsp:nvSpPr>
      <dsp:spPr>
        <a:xfrm>
          <a:off x="362797" y="8206"/>
          <a:ext cx="50791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80" tIns="0" rIns="19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La </a:t>
          </a:r>
          <a:r>
            <a:rPr lang="it-IT" sz="2000" kern="1200" dirty="0" err="1" smtClean="0"/>
            <a:t>pulsossimetria</a:t>
          </a:r>
          <a:endParaRPr lang="it-IT" sz="2000" kern="1200" dirty="0"/>
        </a:p>
      </dsp:txBody>
      <dsp:txXfrm>
        <a:off x="397382" y="42791"/>
        <a:ext cx="5009994" cy="639310"/>
      </dsp:txXfrm>
    </dsp:sp>
    <dsp:sp modelId="{24C690D8-749D-4E6A-BCB5-A87A94DEAEC2}">
      <dsp:nvSpPr>
        <dsp:cNvPr id="0" name=""/>
        <dsp:cNvSpPr/>
      </dsp:nvSpPr>
      <dsp:spPr>
        <a:xfrm>
          <a:off x="0" y="1451086"/>
          <a:ext cx="72559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F877F-AC99-4019-B9C8-5261CE17C431}">
      <dsp:nvSpPr>
        <dsp:cNvPr id="0" name=""/>
        <dsp:cNvSpPr/>
      </dsp:nvSpPr>
      <dsp:spPr>
        <a:xfrm>
          <a:off x="362797" y="1096846"/>
          <a:ext cx="50791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80" tIns="0" rIns="19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Pulsossimetro</a:t>
          </a:r>
          <a:r>
            <a:rPr lang="it-IT" sz="2000" kern="1200" dirty="0" smtClean="0"/>
            <a:t>: principi di funzionamento</a:t>
          </a:r>
          <a:endParaRPr lang="it-IT" sz="2000" kern="1200" dirty="0"/>
        </a:p>
      </dsp:txBody>
      <dsp:txXfrm>
        <a:off x="397382" y="1131431"/>
        <a:ext cx="5009994" cy="639310"/>
      </dsp:txXfrm>
    </dsp:sp>
    <dsp:sp modelId="{481E7FD1-81DF-4CFF-B9D1-7CCD26320E34}">
      <dsp:nvSpPr>
        <dsp:cNvPr id="0" name=""/>
        <dsp:cNvSpPr/>
      </dsp:nvSpPr>
      <dsp:spPr>
        <a:xfrm>
          <a:off x="0" y="2539726"/>
          <a:ext cx="72559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55199-7CDB-468F-A72C-139224794A35}">
      <dsp:nvSpPr>
        <dsp:cNvPr id="0" name=""/>
        <dsp:cNvSpPr/>
      </dsp:nvSpPr>
      <dsp:spPr>
        <a:xfrm>
          <a:off x="362797" y="2185486"/>
          <a:ext cx="50791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80" tIns="0" rIns="19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Pulsossimetro</a:t>
          </a:r>
          <a:r>
            <a:rPr lang="it-IT" sz="2000" kern="1200" dirty="0" smtClean="0"/>
            <a:t>: modelli </a:t>
          </a:r>
          <a:endParaRPr lang="it-IT" sz="2000" kern="1200" dirty="0"/>
        </a:p>
      </dsp:txBody>
      <dsp:txXfrm>
        <a:off x="397382" y="2220071"/>
        <a:ext cx="5009994" cy="639310"/>
      </dsp:txXfrm>
    </dsp:sp>
    <dsp:sp modelId="{CFF80708-3797-4D87-B95D-5965101362FF}">
      <dsp:nvSpPr>
        <dsp:cNvPr id="0" name=""/>
        <dsp:cNvSpPr/>
      </dsp:nvSpPr>
      <dsp:spPr>
        <a:xfrm>
          <a:off x="0" y="3628366"/>
          <a:ext cx="72559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5B7C-23A6-4EC4-87F8-88313C5548BD}">
      <dsp:nvSpPr>
        <dsp:cNvPr id="0" name=""/>
        <dsp:cNvSpPr/>
      </dsp:nvSpPr>
      <dsp:spPr>
        <a:xfrm>
          <a:off x="343416" y="3252418"/>
          <a:ext cx="50791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80" tIns="0" rIns="19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Sensori: modelli</a:t>
          </a:r>
          <a:endParaRPr lang="it-IT" sz="2000" kern="1200" dirty="0"/>
        </a:p>
      </dsp:txBody>
      <dsp:txXfrm>
        <a:off x="378001" y="3287003"/>
        <a:ext cx="5009994" cy="639310"/>
      </dsp:txXfrm>
    </dsp:sp>
    <dsp:sp modelId="{F3B95B71-08CE-ED47-AE8B-8CED9EB9B1E3}">
      <dsp:nvSpPr>
        <dsp:cNvPr id="0" name=""/>
        <dsp:cNvSpPr/>
      </dsp:nvSpPr>
      <dsp:spPr>
        <a:xfrm>
          <a:off x="0" y="4717006"/>
          <a:ext cx="72559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6979C-4CAF-C046-89E5-79A396247417}">
      <dsp:nvSpPr>
        <dsp:cNvPr id="0" name=""/>
        <dsp:cNvSpPr/>
      </dsp:nvSpPr>
      <dsp:spPr>
        <a:xfrm>
          <a:off x="362797" y="4362766"/>
          <a:ext cx="50791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80" tIns="0" rIns="19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Pulsossimetro</a:t>
          </a:r>
          <a:r>
            <a:rPr lang="it-IT" sz="2000" kern="1200" dirty="0" smtClean="0"/>
            <a:t>: utilizzo clinico</a:t>
          </a:r>
          <a:endParaRPr lang="it-IT" sz="2000" kern="1200" dirty="0"/>
        </a:p>
      </dsp:txBody>
      <dsp:txXfrm>
        <a:off x="397382" y="4397351"/>
        <a:ext cx="500999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4E5E3-4E97-3B4C-96C2-767022F38B66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10A1-5247-054C-8CE0-AC79BCF7EC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1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5CDF-05E6-4E05-A19A-49F13CEA038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4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54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3FB4-ACEC-1C41-8312-A565E0CD3CF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05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5CDF-05E6-4E05-A19A-49F13CEA0387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3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5CDF-05E6-4E05-A19A-49F13CEA038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459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5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5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3FB4-ACEC-1C41-8312-A565E0CD3CF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856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7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7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captore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ossigeno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essere posizionato in varie parti del corpo, anche se generalmente si posiziona sulle dita della mano; in caso di vasocostrizione importante, con impossibilità di percepire un segnale o con un segnale pessimo, é importante posizionare il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captore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livello del lobo dell’orecchio, che generalmente mostra una buona accuratezza e soprattutto detesta una ipossia in maniera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rapida rispetto al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captore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dito. </a:t>
            </a:r>
            <a:endParaRPr lang="it-IT" dirty="0" smtClean="0">
              <a:effectLst/>
            </a:endParaRP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oximeter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it-IT" b="1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oximeter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interrogate the finger,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forehead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wall.4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clip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(finger,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single-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adhesive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(finger,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forehead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oximeter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clip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cost-effectiveness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sequentially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SpO2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single-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adhesive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nosocomial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placement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monitor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latter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vasoconstriction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SpO2,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more appropriate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circumstance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i.e., some “trial-and-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probe.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hypotensive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vaso-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constricted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forehead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vasoconstrict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exogenous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catechol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amines.3,7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hypothermia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striction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forehead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finger probe.8,9 </a:t>
            </a:r>
            <a:endParaRPr lang="it-IT" dirty="0" smtClean="0"/>
          </a:p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probe, false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SpO2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unreliable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SpO2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SaO2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7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3FB4-ACEC-1C41-8312-A565E0CD3CF5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51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3FB4-ACEC-1C41-8312-A565E0CD3CF5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51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4EEA-56FC-2447-8880-79452783FF9D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756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5CDF-05E6-4E05-A19A-49F13CEA0387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4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31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9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 smtClean="0">
                <a:solidFill>
                  <a:srgbClr val="66FFFF"/>
                </a:solidFill>
              </a:rPr>
              <a:t>	</a:t>
            </a:r>
            <a:endParaRPr lang="it-IT" sz="1200" dirty="0" smtClean="0">
              <a:solidFill>
                <a:srgbClr val="66FFFF"/>
              </a:solidFill>
              <a:latin typeface="Symbol" pitchFamily="16" charset="2"/>
            </a:endParaRPr>
          </a:p>
          <a:p>
            <a:pPr>
              <a:buClrTx/>
              <a:buFontTx/>
              <a:buNone/>
              <a:tabLst>
                <a:tab pos="0" algn="l"/>
                <a:tab pos="31464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200" dirty="0" smtClean="0">
              <a:solidFill>
                <a:srgbClr val="66FFFF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0A1-5247-054C-8CE0-AC79BCF7ECC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8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6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4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4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64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40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45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7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3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56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CA0C-58CF-FC45-B9FE-F71C777D8135}" type="datetimeFigureOut">
              <a:rPr lang="it-IT" smtClean="0"/>
              <a:pPr/>
              <a:t>05/04/17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4890-9B23-6745-AB69-1C9CD7DD49E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2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nfermieritalia.com/wp-content/uploads/2015/11/IMG_4528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_EX6JjJW6iM/UY4yO1qGXXI/AAAAAAAAFjE/fmKNPLsiLpA/s1600/olv+5100.jpg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hyperlink" Target="http://www.google.it/url?url=http://www.keyword-suggestions.com/amFwYW5lc2UgYW5lc3RoZXNpYQ/&amp;rct=j&amp;frm=1&amp;q=&amp;esrc=s&amp;sa=U&amp;ved=0ahUKEwjAysKR-57SAhWCBBoKHf9lCLAQwW4IIDAF&amp;usg=AFQjCNECl_bCrQDIp0PwVG2AMGTPaAyAeA" TargetMode="External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microsoft.com/office/2007/relationships/hdphoto" Target="../media/hdphoto5.wdp"/><Relationship Id="rId5" Type="http://schemas.openxmlformats.org/officeDocument/2006/relationships/image" Target="../media/image60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145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581128"/>
            <a:ext cx="23397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5661248"/>
            <a:ext cx="2267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Stefano Calabro</a:t>
            </a:r>
          </a:p>
          <a:p>
            <a:endParaRPr lang="it-IT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Azienda </a:t>
            </a:r>
            <a:r>
              <a:rPr lang="it-IT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U.L.S.S.</a:t>
            </a: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n.7 – Pedemontana</a:t>
            </a:r>
            <a:b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Presidio Ospedaliero di Bassano del Grappa </a:t>
            </a:r>
            <a:b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Struttura Complessa di Pneumologia</a:t>
            </a:r>
          </a:p>
          <a:p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stefano.calabro@aulss7.veneto.it</a:t>
            </a:r>
            <a:endParaRPr lang="it-IT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ULSS 7 Pedemon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53136"/>
            <a:ext cx="1293735" cy="68999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96660" y="4454483"/>
            <a:ext cx="6367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La </a:t>
            </a:r>
            <a:r>
              <a:rPr lang="it-IT" sz="3600" dirty="0" err="1" smtClean="0"/>
              <a:t>pulsossimetria</a:t>
            </a:r>
            <a:r>
              <a:rPr lang="it-IT" sz="3600" dirty="0" smtClean="0"/>
              <a:t>: significato, interpretazione, limiti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17515" y="408702"/>
            <a:ext cx="4572000" cy="899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x-none" sz="2800" dirty="0" smtClean="0">
                <a:solidFill>
                  <a:srgbClr val="0070C0"/>
                </a:solidFill>
              </a:rPr>
              <a:t>Pneumotrieste 2017</a:t>
            </a:r>
            <a:endParaRPr lang="it-IT" sz="280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x-none" sz="2000" dirty="0" smtClean="0">
                <a:solidFill>
                  <a:srgbClr val="0070C0"/>
                </a:solidFill>
              </a:rPr>
              <a:t>Trieste</a:t>
            </a:r>
            <a:r>
              <a:rPr lang="x-none" sz="2000" dirty="0">
                <a:solidFill>
                  <a:srgbClr val="0070C0"/>
                </a:solidFill>
              </a:rPr>
              <a:t>, 3-5 Aprile 2017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7200" y="1422987"/>
            <a:ext cx="86985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it-IT" sz="2400" dirty="0" smtClean="0"/>
              <a:t>Nei vertebrati la proteina trasportatrice di O2del sangue è l’emoglobina (</a:t>
            </a:r>
            <a:r>
              <a:rPr lang="it-IT" sz="2400" dirty="0" err="1" smtClean="0"/>
              <a:t>Hb</a:t>
            </a:r>
            <a:r>
              <a:rPr lang="it-IT" sz="2400" dirty="0" smtClean="0"/>
              <a:t>).</a:t>
            </a:r>
          </a:p>
          <a:p>
            <a:endParaRPr lang="it-IT" sz="1000" dirty="0" smtClean="0"/>
          </a:p>
          <a:p>
            <a:pPr>
              <a:lnSpc>
                <a:spcPts val="3100"/>
              </a:lnSpc>
            </a:pPr>
            <a:r>
              <a:rPr lang="it-IT" sz="2400" u="sng" dirty="0" smtClean="0"/>
              <a:t>La molecola di emoglobina è composta da quattro catene, ciascuna contenente un gruppo funzionale (EME). </a:t>
            </a:r>
          </a:p>
          <a:p>
            <a:endParaRPr lang="it-IT" sz="1000" i="1" dirty="0" smtClean="0"/>
          </a:p>
          <a:p>
            <a:pPr>
              <a:lnSpc>
                <a:spcPts val="3100"/>
              </a:lnSpc>
            </a:pPr>
            <a:r>
              <a:rPr lang="it-IT" sz="2400" dirty="0" smtClean="0"/>
              <a:t>Esistono quattro diversi tipi di catene: </a:t>
            </a:r>
            <a:r>
              <a:rPr lang="it-IT" sz="2400" dirty="0" err="1" smtClean="0"/>
              <a:t>catene</a:t>
            </a:r>
            <a:r>
              <a:rPr lang="it-IT" sz="2400" dirty="0" smtClean="0"/>
              <a:t> alfa, beta, gamma e delta. </a:t>
            </a:r>
          </a:p>
          <a:p>
            <a:endParaRPr lang="it-IT" sz="1000" dirty="0" smtClean="0"/>
          </a:p>
          <a:p>
            <a:pPr>
              <a:lnSpc>
                <a:spcPts val="3100"/>
              </a:lnSpc>
            </a:pPr>
            <a:r>
              <a:rPr lang="it-IT" sz="2400" dirty="0" smtClean="0"/>
              <a:t>Essenziale per la funzione dell’</a:t>
            </a:r>
            <a:r>
              <a:rPr lang="it-IT" sz="2400" dirty="0" err="1" smtClean="0"/>
              <a:t>Hb</a:t>
            </a:r>
            <a:r>
              <a:rPr lang="it-IT" sz="2400" dirty="0" smtClean="0"/>
              <a:t> è il legame con un gruppo prostetico: il gruppo EME in cui è presente lo ione ferroso Fe</a:t>
            </a:r>
            <a:r>
              <a:rPr lang="it-IT" sz="2400" baseline="30000" dirty="0" smtClean="0"/>
              <a:t>2+ </a:t>
            </a:r>
            <a:r>
              <a:rPr lang="it-IT" sz="2400" dirty="0" smtClean="0"/>
              <a:t>che funziona da sito di legame per l’O2.</a:t>
            </a:r>
          </a:p>
          <a:p>
            <a:endParaRPr lang="it-IT" sz="1000" dirty="0" smtClean="0"/>
          </a:p>
          <a:p>
            <a:pPr>
              <a:lnSpc>
                <a:spcPts val="3100"/>
              </a:lnSpc>
            </a:pPr>
            <a:r>
              <a:rPr lang="it-IT" sz="2400" u="sng" dirty="0" smtClean="0"/>
              <a:t>Una molecola di emoglobina può trasportare un massimo di quattro molecole di ossigeno dando origine ad ossiemoglobina.</a:t>
            </a:r>
          </a:p>
          <a:p>
            <a:pPr>
              <a:lnSpc>
                <a:spcPts val="3100"/>
              </a:lnSpc>
            </a:pP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flipH="1">
            <a:off x="894893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988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Emoglobina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Struttura e funzione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647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80812" cy="123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800" b="1" dirty="0" smtClean="0"/>
          </a:p>
          <a:p>
            <a:pPr algn="ctr">
              <a:spcBef>
                <a:spcPct val="50000"/>
              </a:spcBef>
            </a:pPr>
            <a:r>
              <a:rPr lang="it-IT" sz="3200" dirty="0" smtClean="0">
                <a:solidFill>
                  <a:schemeClr val="bg1"/>
                </a:solidFill>
              </a:rPr>
              <a:t>Sintesi di catene </a:t>
            </a:r>
            <a:r>
              <a:rPr lang="it-IT" sz="3200" dirty="0" err="1" smtClean="0">
                <a:solidFill>
                  <a:schemeClr val="bg1"/>
                </a:solidFill>
              </a:rPr>
              <a:t>globiniche</a:t>
            </a:r>
            <a:r>
              <a:rPr lang="it-IT" sz="3200" dirty="0" smtClean="0">
                <a:solidFill>
                  <a:schemeClr val="bg1"/>
                </a:solidFill>
              </a:rPr>
              <a:t> prima e dopo la nascita</a:t>
            </a:r>
            <a:endParaRPr lang="it-IT" sz="3200" baseline="-25000" dirty="0" smtClean="0">
              <a:solidFill>
                <a:schemeClr val="bg1"/>
              </a:solidFill>
            </a:endParaRPr>
          </a:p>
          <a:p>
            <a:pPr lvl="1" algn="ctr"/>
            <a:endParaRPr lang="it-IT" b="1" dirty="0" smtClean="0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flipH="1">
            <a:off x="894893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pic>
        <p:nvPicPr>
          <p:cNvPr id="16388" name="Picture 4" descr="Fig. 3. Changes in globin gene expression profile during ontogeny. The x-axis represents the age of the fetus in weeks. The y-axis corresponds to the expression of each globin gene as a percentage of total globin gene expression. Time of birth is denoted with a vertical line. The embryonic genes are expressed during the first six weeks of gestation. The first switch from ε - to γ -globin occurs within 6 weeks after conception, and the second switch from γ - to β -globin occurs shortly after birth. &#10;              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09027"/>
            <a:ext cx="4947139" cy="320109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947140" y="1409026"/>
            <a:ext cx="40017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Emoglobina A</a:t>
            </a:r>
            <a:r>
              <a:rPr lang="it-IT" sz="1400" dirty="0" smtClean="0"/>
              <a:t>: la proteina respiratoria maggiormente presente nell’individuo adulto (di solito superiore al 97%) formata da un tetramero di catene, 2 alfa e 2 beta (α2β2).</a:t>
            </a:r>
          </a:p>
          <a:p>
            <a:endParaRPr lang="it-IT" sz="1400" dirty="0" smtClean="0"/>
          </a:p>
          <a:p>
            <a:r>
              <a:rPr lang="it-IT" sz="1400" b="1" dirty="0" smtClean="0"/>
              <a:t>Emoglobina A2</a:t>
            </a:r>
            <a:r>
              <a:rPr lang="it-IT" sz="1400" dirty="0" smtClean="0"/>
              <a:t>: componente minore dell’emoglobina presente nell’individuo adulto di solito in quantità inferiore al 3% formata da un tetramero di catene, 2 alfa e 2 delta (α2δ2).</a:t>
            </a:r>
          </a:p>
          <a:p>
            <a:endParaRPr lang="it-IT" sz="1400" dirty="0" smtClean="0"/>
          </a:p>
          <a:p>
            <a:r>
              <a:rPr lang="it-IT" sz="1400" b="1" dirty="0" smtClean="0"/>
              <a:t>Emoglobina F:</a:t>
            </a:r>
            <a:r>
              <a:rPr lang="it-IT" sz="1400" dirty="0" smtClean="0"/>
              <a:t> emoglobina prodotta in epoca fetale costituita da un tetramero di catene</a:t>
            </a:r>
            <a:r>
              <a:rPr lang="it-IT" sz="1400" b="1" dirty="0" smtClean="0"/>
              <a:t>: </a:t>
            </a:r>
            <a:r>
              <a:rPr lang="it-IT" sz="1400" dirty="0" smtClean="0"/>
              <a:t>2 alfa e 2 gamma (α2γ2).</a:t>
            </a:r>
            <a:endParaRPr lang="it-IT" sz="1400" dirty="0"/>
          </a:p>
        </p:txBody>
      </p:sp>
      <p:graphicFrame>
        <p:nvGraphicFramePr>
          <p:cNvPr id="9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9853"/>
              </p:ext>
            </p:extLst>
          </p:nvPr>
        </p:nvGraphicFramePr>
        <p:xfrm>
          <a:off x="4712677" y="5076214"/>
          <a:ext cx="3985845" cy="1584960"/>
        </p:xfrm>
        <a:graphic>
          <a:graphicData uri="http://schemas.openxmlformats.org/drawingml/2006/table">
            <a:tbl>
              <a:tblPr/>
              <a:tblGrid>
                <a:gridCol w="1922583"/>
                <a:gridCol w="2063262"/>
              </a:tblGrid>
              <a:tr h="38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Emoglobina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Composizione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HbA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(96-97)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it-IT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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endParaRPr kumimoji="0" lang="it-IT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</a:tr>
              <a:tr h="38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HbA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2-3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)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it-IT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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endParaRPr kumimoji="0" lang="it-IT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</a:tr>
              <a:tr h="38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HbF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it-IT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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2</a:t>
                      </a:r>
                      <a:endParaRPr kumimoji="0" lang="it-IT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5C0"/>
                    </a:solidFill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773974" y="5076214"/>
            <a:ext cx="37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 smtClean="0"/>
              <a:t>Tipi di emoglobina nell’adulto normale</a:t>
            </a:r>
            <a:endParaRPr lang="it-IT" baseline="-25000" dirty="0" smtClean="0"/>
          </a:p>
        </p:txBody>
      </p:sp>
      <p:pic>
        <p:nvPicPr>
          <p:cNvPr id="11" name="Immagine 10" descr="Schermata 2017-02-20 alle 22.1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77" y="-1042721"/>
            <a:ext cx="3541889" cy="10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988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Emoglobina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Struttura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" y="1491617"/>
            <a:ext cx="8686800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it-IT" sz="2400" dirty="0" smtClean="0"/>
              <a:t>Ogni globina ha una tasca  in cui lega un gruppo EME,</a:t>
            </a:r>
          </a:p>
          <a:p>
            <a:pPr>
              <a:lnSpc>
                <a:spcPts val="2900"/>
              </a:lnSpc>
            </a:pPr>
            <a:r>
              <a:rPr lang="it-IT" sz="2400" dirty="0" smtClean="0"/>
              <a:t>Nella tasca idrofobica è impedito l’ingresso all’H2O e il Fe</a:t>
            </a:r>
            <a:r>
              <a:rPr lang="it-IT" sz="2400" baseline="30000" dirty="0" smtClean="0"/>
              <a:t>2+ </a:t>
            </a:r>
            <a:r>
              <a:rPr lang="it-IT" sz="2400" dirty="0" smtClean="0"/>
              <a:t>è protetto dall’ossidazione irreversibile.</a:t>
            </a:r>
          </a:p>
          <a:p>
            <a:endParaRPr lang="it-IT" sz="1000" dirty="0" smtClean="0"/>
          </a:p>
          <a:p>
            <a:pPr>
              <a:lnSpc>
                <a:spcPts val="2900"/>
              </a:lnSpc>
            </a:pPr>
            <a:r>
              <a:rPr lang="it-IT" sz="2400" dirty="0" smtClean="0"/>
              <a:t>Quando si lega all'ossigeno l'emoglobina viene chiamata </a:t>
            </a:r>
            <a:r>
              <a:rPr lang="it-IT" sz="2400" dirty="0" smtClean="0">
                <a:solidFill>
                  <a:srgbClr val="FF0000"/>
                </a:solidFill>
              </a:rPr>
              <a:t>ossiemoglobina</a:t>
            </a:r>
            <a:r>
              <a:rPr lang="it-IT" sz="2400" dirty="0" smtClean="0"/>
              <a:t>, nella forma non legata </a:t>
            </a:r>
            <a:r>
              <a:rPr lang="it-IT" sz="2400" dirty="0" err="1" smtClean="0">
                <a:solidFill>
                  <a:srgbClr val="1455C0"/>
                </a:solidFill>
              </a:rPr>
              <a:t>deossiemoglobina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5" name="Immagine 4" descr="Schermata 2017-02-15 alle 23.52.3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6075"/>
            <a:ext cx="5372893" cy="26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4" descr="http://www.scrigroup.com/files/limba/italiana/medicina/15_poze/image01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1875230"/>
            <a:ext cx="5146431" cy="4147619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988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Emoglobina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Curva di dissociazione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30406" y="1404832"/>
            <a:ext cx="381359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/>
              <a:t>La percentuale di saturazione</a:t>
            </a:r>
          </a:p>
          <a:p>
            <a:r>
              <a:rPr lang="it-IT" sz="2000" u="sng" dirty="0"/>
              <a:t>di ossigeno dell’emoglobina del sangue </a:t>
            </a:r>
            <a:r>
              <a:rPr lang="it-IT" sz="2000" u="sng" dirty="0" smtClean="0"/>
              <a:t>arterioso e </a:t>
            </a:r>
            <a:r>
              <a:rPr lang="it-IT" sz="2000" u="sng" dirty="0"/>
              <a:t>venoso dipende dalla pressione parziale </a:t>
            </a:r>
            <a:r>
              <a:rPr lang="it-IT" sz="2000" u="sng" dirty="0" smtClean="0"/>
              <a:t>del l’ossigeno </a:t>
            </a:r>
            <a:r>
              <a:rPr lang="it-IT" sz="2000" u="sng" dirty="0"/>
              <a:t>plasmatico</a:t>
            </a:r>
            <a:r>
              <a:rPr lang="it-IT" sz="2000" dirty="0"/>
              <a:t>. 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In </a:t>
            </a:r>
            <a:r>
              <a:rPr lang="it-IT" sz="2000" dirty="0"/>
              <a:t>condizioni normali, la pO2 scende da 100 mm Hg nel sangue arterioso a 40 mm Hg nel sangue venoso e la percentuale di </a:t>
            </a:r>
            <a:r>
              <a:rPr lang="it-IT" sz="2000" dirty="0" smtClean="0"/>
              <a:t>saturazione </a:t>
            </a:r>
            <a:r>
              <a:rPr lang="it-IT" sz="2000" dirty="0"/>
              <a:t>dell’emoglobina passa da circa il 100% nelle </a:t>
            </a:r>
            <a:r>
              <a:rPr lang="it-IT" sz="2000" dirty="0" smtClean="0"/>
              <a:t>arterie </a:t>
            </a:r>
            <a:r>
              <a:rPr lang="it-IT" sz="2000" dirty="0"/>
              <a:t>al 75% nelle vene. 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/>
              <a:t>I</a:t>
            </a:r>
            <a:r>
              <a:rPr lang="it-IT" sz="2000" dirty="0" smtClean="0"/>
              <a:t>n condizioni </a:t>
            </a:r>
            <a:r>
              <a:rPr lang="it-IT" sz="2000" dirty="0"/>
              <a:t>fisiologiche basali, l’emoglobina cede solo il 25% del suo ossigeno ai tessuti. </a:t>
            </a:r>
          </a:p>
          <a:p>
            <a:endParaRPr lang="it-IT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flipH="1">
            <a:off x="8937212" y="6649451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988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Emoglobina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Curva di dissociazione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flipH="1">
            <a:off x="8948935" y="6649451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596534" y="3099917"/>
            <a:ext cx="1179690" cy="323165"/>
          </a:xfrm>
          <a:prstGeom prst="rect">
            <a:avLst/>
          </a:prstGeom>
          <a:solidFill>
            <a:srgbClr val="1455C0"/>
          </a:solidFill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bg1"/>
                </a:solidFill>
              </a:rPr>
              <a:t>temperatura</a:t>
            </a:r>
            <a:endParaRPr lang="it-IT" sz="15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6721" y="2117657"/>
            <a:ext cx="4918236" cy="38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738375" y="1984039"/>
            <a:ext cx="3389948" cy="385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40"/>
              </a:lnSpc>
            </a:pPr>
            <a:r>
              <a:rPr lang="it-IT" sz="2200" dirty="0" smtClean="0"/>
              <a:t>Il pH, la temperatura e il 2,3-bisfosfoglicerato influenzano la curva.</a:t>
            </a:r>
          </a:p>
          <a:p>
            <a:pPr>
              <a:lnSpc>
                <a:spcPts val="2940"/>
              </a:lnSpc>
            </a:pPr>
            <a:endParaRPr lang="it-IT" sz="2200" dirty="0" smtClean="0"/>
          </a:p>
          <a:p>
            <a:pPr>
              <a:lnSpc>
                <a:spcPts val="2940"/>
              </a:lnSpc>
            </a:pPr>
            <a:r>
              <a:rPr lang="it-IT" sz="2200" dirty="0" smtClean="0"/>
              <a:t>Un aumento o diminuzione di questi valori agisce direttamente sulla affinità dell’emoglobina per l’ossigeno, spostando la posizione della curva. 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8435" y="2362556"/>
            <a:ext cx="4864100" cy="36068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988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Emoglobina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Curva di dissociazione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25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5205" y="339822"/>
            <a:ext cx="5029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  La misura dei gas respiratori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0690" y="1795165"/>
            <a:ext cx="8873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it-IT" sz="3200" dirty="0" smtClean="0">
                <a:solidFill>
                  <a:schemeClr val="bg1"/>
                </a:solidFill>
              </a:rPr>
              <a:t>L’</a:t>
            </a:r>
            <a:r>
              <a:rPr lang="it-IT" sz="3200" dirty="0" err="1" smtClean="0">
                <a:solidFill>
                  <a:schemeClr val="bg1"/>
                </a:solidFill>
              </a:rPr>
              <a:t>emogasanalisi</a:t>
            </a:r>
            <a:r>
              <a:rPr lang="it-IT" sz="3200" dirty="0" smtClean="0">
                <a:solidFill>
                  <a:schemeClr val="bg1"/>
                </a:solidFill>
              </a:rPr>
              <a:t> arteriosa (EGA) è il test di riferimento per la misura dei gas ematici 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pic>
        <p:nvPicPr>
          <p:cNvPr id="23554" name="Picture 2" descr="IMG_45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69" y="3469542"/>
            <a:ext cx="2857500" cy="2724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698" name="Picture 2" descr="http://www.osceskills.com/resources/Prepare-to-insert-the-nee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05" y="3171788"/>
            <a:ext cx="4401231" cy="330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7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6562" name="Picture 2" descr="http://3.bp.blogspot.com/-_EX6JjJW6iM/UY4yO1qGXXI/AAAAAAAAFjE/fmKNPLsiLpA/s400/olv+510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674" y="3170744"/>
            <a:ext cx="2968977" cy="1974370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609" y="1895885"/>
            <a:ext cx="4714875" cy="3629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tangolo arrotondato 3"/>
          <p:cNvSpPr/>
          <p:nvPr/>
        </p:nvSpPr>
        <p:spPr>
          <a:xfrm>
            <a:off x="501671" y="1637977"/>
            <a:ext cx="1788766" cy="427892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19609" y="6036093"/>
            <a:ext cx="237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Takuo</a:t>
            </a:r>
            <a:r>
              <a:rPr lang="en-US" sz="3200" dirty="0" smtClean="0"/>
              <a:t> Aoyagi</a:t>
            </a:r>
            <a:endParaRPr lang="it-IT" sz="3200" dirty="0"/>
          </a:p>
        </p:txBody>
      </p:sp>
      <p:pic>
        <p:nvPicPr>
          <p:cNvPr id="66565" name="Picture 5" descr="Risultati immagini per OLV 51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738" y="1496357"/>
            <a:ext cx="2171729" cy="1674387"/>
          </a:xfrm>
          <a:prstGeom prst="rect">
            <a:avLst/>
          </a:prstGeom>
          <a:noFill/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419609" y="270506"/>
            <a:ext cx="7844537" cy="6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3200" dirty="0" smtClean="0">
                <a:solidFill>
                  <a:schemeClr val="bg1"/>
                </a:solidFill>
              </a:rPr>
              <a:t>La moderna </a:t>
            </a:r>
            <a:r>
              <a:rPr lang="it-IT" sz="3200" dirty="0" err="1" smtClean="0">
                <a:solidFill>
                  <a:schemeClr val="bg1"/>
                </a:solidFill>
              </a:rPr>
              <a:t>pulsossimetria</a:t>
            </a:r>
            <a:endParaRPr lang="it-IT" sz="3200" dirty="0" smtClean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56738" y="3216586"/>
            <a:ext cx="3434862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smtClean="0"/>
              <a:t>Nihon </a:t>
            </a:r>
            <a:r>
              <a:rPr lang="en-US" sz="2000" dirty="0" err="1" smtClean="0"/>
              <a:t>Kohden</a:t>
            </a:r>
            <a:r>
              <a:rPr lang="en-US" sz="2000" dirty="0" smtClean="0"/>
              <a:t> develops the world’s first ear </a:t>
            </a:r>
            <a:r>
              <a:rPr lang="en-US" sz="2000" dirty="0" err="1" smtClean="0"/>
              <a:t>oximeter</a:t>
            </a:r>
            <a:r>
              <a:rPr lang="en-US" sz="2000" dirty="0" smtClean="0"/>
              <a:t>, the OLV-5100. </a:t>
            </a:r>
          </a:p>
          <a:p>
            <a:pPr>
              <a:lnSpc>
                <a:spcPts val="2600"/>
              </a:lnSpc>
            </a:pPr>
            <a:r>
              <a:rPr lang="en-US" sz="2000" dirty="0" smtClean="0"/>
              <a:t>It was based on the principle of pulse </a:t>
            </a:r>
            <a:r>
              <a:rPr lang="en-US" sz="2000" dirty="0" err="1" smtClean="0"/>
              <a:t>oximetry</a:t>
            </a:r>
            <a:r>
              <a:rPr lang="en-US" sz="2000" dirty="0" smtClean="0"/>
              <a:t> which was invented by Nihon </a:t>
            </a:r>
            <a:r>
              <a:rPr lang="en-US" sz="2000" dirty="0" err="1" smtClean="0"/>
              <a:t>Kohden</a:t>
            </a:r>
            <a:r>
              <a:rPr lang="en-US" sz="2000" dirty="0" smtClean="0"/>
              <a:t> researcher </a:t>
            </a:r>
            <a:r>
              <a:rPr lang="en-US" sz="2000" dirty="0" err="1" smtClean="0"/>
              <a:t>Takuo</a:t>
            </a:r>
            <a:r>
              <a:rPr lang="en-US" sz="2000" dirty="0" smtClean="0"/>
              <a:t> Aoyagi.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28467" y="1637977"/>
            <a:ext cx="126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1455C0"/>
                </a:solidFill>
              </a:rPr>
              <a:t>1975</a:t>
            </a:r>
            <a:endParaRPr lang="it-IT" sz="4000" dirty="0">
              <a:solidFill>
                <a:srgbClr val="1455C0"/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7-04-04 alle 09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1" y="1026194"/>
            <a:ext cx="7202025" cy="5137109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83199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7" name="Immagine 6" descr="Schermata 2017-04-04 alle 09.0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69" y="298047"/>
            <a:ext cx="2021288" cy="118899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432857" y="1026194"/>
            <a:ext cx="1711143" cy="46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727903" y="1026194"/>
            <a:ext cx="1711143" cy="46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439046" y="6391416"/>
            <a:ext cx="186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Pulse</a:t>
            </a:r>
            <a:r>
              <a:rPr lang="it-IT" sz="1000" dirty="0"/>
              <a:t> </a:t>
            </a:r>
            <a:r>
              <a:rPr lang="it-IT" sz="1000" dirty="0" err="1"/>
              <a:t>oximetry</a:t>
            </a:r>
            <a:r>
              <a:rPr lang="it-IT" sz="1000" dirty="0"/>
              <a:t> training </a:t>
            </a:r>
            <a:r>
              <a:rPr lang="it-IT" sz="1000" dirty="0" err="1"/>
              <a:t>manual</a:t>
            </a:r>
            <a:r>
              <a:rPr lang="it-IT" sz="1000" smtClean="0"/>
              <a:t>.</a:t>
            </a:r>
            <a:endParaRPr lang="it-IT" sz="1000" dirty="0" smtClean="0"/>
          </a:p>
          <a:p>
            <a:r>
              <a:rPr lang="it-IT" sz="1000" dirty="0"/>
              <a:t>World </a:t>
            </a:r>
            <a:r>
              <a:rPr lang="it-IT" sz="1000" dirty="0" err="1"/>
              <a:t>Health</a:t>
            </a:r>
            <a:r>
              <a:rPr lang="it-IT" sz="1000" dirty="0"/>
              <a:t> Organization 2011 </a:t>
            </a:r>
          </a:p>
        </p:txBody>
      </p:sp>
    </p:spTree>
    <p:extLst>
      <p:ext uri="{BB962C8B-B14F-4D97-AF65-F5344CB8AC3E}">
        <p14:creationId xmlns:p14="http://schemas.microsoft.com/office/powerpoint/2010/main" val="288353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15911"/>
            <a:ext cx="9144000" cy="514208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02188" y="428734"/>
            <a:ext cx="7665147" cy="1005910"/>
            <a:chOff x="362797" y="783106"/>
            <a:chExt cx="5079164" cy="501840"/>
          </a:xfrm>
        </p:grpSpPr>
        <p:sp>
          <p:nvSpPr>
            <p:cNvPr id="4" name="Rettangolo arrotondato 3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tangolo 4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96743" y="2032000"/>
            <a:ext cx="876787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Si utilizza la  spettrofotometria; due diodi  emettono due luci a differente lunghezza d’onda (luce rossa a 660 </a:t>
            </a:r>
            <a:r>
              <a:rPr lang="it-IT" sz="2000" dirty="0" err="1" smtClean="0">
                <a:solidFill>
                  <a:schemeClr val="bg1"/>
                </a:solidFill>
              </a:rPr>
              <a:t>nm</a:t>
            </a:r>
            <a:r>
              <a:rPr lang="it-IT" sz="2000" dirty="0" smtClean="0">
                <a:solidFill>
                  <a:schemeClr val="bg1"/>
                </a:solidFill>
              </a:rPr>
              <a:t> e luce infrarossa a 940 </a:t>
            </a:r>
            <a:r>
              <a:rPr lang="it-IT" sz="2000" dirty="0" err="1" smtClean="0">
                <a:solidFill>
                  <a:schemeClr val="bg1"/>
                </a:solidFill>
              </a:rPr>
              <a:t>nm</a:t>
            </a:r>
            <a:r>
              <a:rPr lang="it-IT" sz="2000" dirty="0" smtClean="0">
                <a:solidFill>
                  <a:schemeClr val="bg1"/>
                </a:solidFill>
              </a:rPr>
              <a:t>), con un recettore sul lato opposto del </a:t>
            </a:r>
            <a:r>
              <a:rPr lang="it-IT" sz="2000" dirty="0" err="1" smtClean="0">
                <a:solidFill>
                  <a:schemeClr val="bg1"/>
                </a:solidFill>
              </a:rPr>
              <a:t>pulsossimetro</a:t>
            </a:r>
            <a:r>
              <a:rPr lang="it-IT" sz="2000" dirty="0" smtClean="0">
                <a:solidFill>
                  <a:schemeClr val="bg1"/>
                </a:solidFill>
              </a:rPr>
              <a:t>.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/>
              <a:t/>
            </a:r>
            <a:br>
              <a:rPr lang="it-IT" b="1" dirty="0" smtClean="0"/>
            </a:b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2474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90029923"/>
              </p:ext>
            </p:extLst>
          </p:nvPr>
        </p:nvGraphicFramePr>
        <p:xfrm>
          <a:off x="1416475" y="1365186"/>
          <a:ext cx="7255949" cy="533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chemeClr val="bg1"/>
                </a:solidFill>
              </a:rPr>
              <a:t>Pulsossimetria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62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25436"/>
            <a:ext cx="9144000" cy="514208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02188" y="428734"/>
            <a:ext cx="7665147" cy="1005910"/>
            <a:chOff x="362797" y="783106"/>
            <a:chExt cx="5079164" cy="501840"/>
          </a:xfrm>
        </p:grpSpPr>
        <p:sp>
          <p:nvSpPr>
            <p:cNvPr id="4" name="Rettangolo arrotondato 3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tangolo 4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96743" y="2032000"/>
            <a:ext cx="87678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Si utilizza la  spettrofotometria; due diodi  emettono due luci a differente lunghezza d’onda (luce rossa a 660 </a:t>
            </a:r>
            <a:r>
              <a:rPr lang="it-IT" sz="2000" dirty="0" err="1" smtClean="0">
                <a:solidFill>
                  <a:schemeClr val="bg1"/>
                </a:solidFill>
              </a:rPr>
              <a:t>nm</a:t>
            </a:r>
            <a:r>
              <a:rPr lang="it-IT" sz="2000" dirty="0" smtClean="0">
                <a:solidFill>
                  <a:schemeClr val="bg1"/>
                </a:solidFill>
              </a:rPr>
              <a:t> e luce infrarossa a 940 </a:t>
            </a:r>
            <a:r>
              <a:rPr lang="it-IT" sz="2000" dirty="0" err="1" smtClean="0">
                <a:solidFill>
                  <a:schemeClr val="bg1"/>
                </a:solidFill>
              </a:rPr>
              <a:t>nm</a:t>
            </a:r>
            <a:r>
              <a:rPr lang="it-IT" sz="2000" dirty="0" smtClean="0">
                <a:solidFill>
                  <a:schemeClr val="bg1"/>
                </a:solidFill>
              </a:rPr>
              <a:t>), con un recettore sul lato opposto del </a:t>
            </a:r>
            <a:r>
              <a:rPr lang="it-IT" sz="2000" dirty="0" err="1" smtClean="0">
                <a:solidFill>
                  <a:schemeClr val="bg1"/>
                </a:solidFill>
              </a:rPr>
              <a:t>pulsossimetro</a:t>
            </a:r>
            <a:r>
              <a:rPr lang="it-IT" sz="2000" dirty="0" smtClean="0">
                <a:solidFill>
                  <a:schemeClr val="bg1"/>
                </a:solidFill>
              </a:rPr>
              <a:t>.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b="1" dirty="0" smtClean="0"/>
              <a:t/>
            </a:r>
            <a:br>
              <a:rPr lang="it-IT" b="1" dirty="0" smtClean="0"/>
            </a:br>
            <a:endParaRPr lang="it-IT" dirty="0" smtClean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159" y="3518614"/>
            <a:ext cx="4292247" cy="20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 flipH="1" flipV="1">
            <a:off x="3668888" y="3939822"/>
            <a:ext cx="169334" cy="1693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flipH="1" flipV="1">
            <a:off x="3894667" y="3934178"/>
            <a:ext cx="169334" cy="16933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1704622" y="4572000"/>
            <a:ext cx="2359379" cy="11289"/>
          </a:xfrm>
          <a:prstGeom prst="line">
            <a:avLst/>
          </a:prstGeom>
          <a:ln w="76200">
            <a:solidFill>
              <a:srgbClr val="FF3300">
                <a:alpha val="8588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297994" y="5181803"/>
            <a:ext cx="22381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                 Fotodiodo (PD) </a:t>
            </a:r>
            <a:endParaRPr lang="it-IT" sz="1400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5408767" y="3518615"/>
            <a:ext cx="2952394" cy="201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5007126" y="3092869"/>
            <a:ext cx="3589867" cy="265288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02188" y="5745758"/>
            <a:ext cx="88048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Si analizza l’</a:t>
            </a:r>
            <a:r>
              <a:rPr lang="it-IT" sz="2000" dirty="0" err="1" smtClean="0">
                <a:solidFill>
                  <a:schemeClr val="bg1"/>
                </a:solidFill>
              </a:rPr>
              <a:t>Hb</a:t>
            </a:r>
            <a:r>
              <a:rPr lang="it-IT" sz="2000" dirty="0" smtClean="0">
                <a:solidFill>
                  <a:schemeClr val="bg1"/>
                </a:solidFill>
              </a:rPr>
              <a:t> presente nel dito a livello periferico. L’</a:t>
            </a:r>
            <a:r>
              <a:rPr lang="it-IT" sz="2000" dirty="0" smtClean="0">
                <a:solidFill>
                  <a:srgbClr val="FF0000"/>
                </a:solidFill>
              </a:rPr>
              <a:t>ossiemoglobina</a:t>
            </a:r>
          </a:p>
          <a:p>
            <a:pPr>
              <a:lnSpc>
                <a:spcPts val="26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(</a:t>
            </a:r>
            <a:r>
              <a:rPr lang="it-IT" sz="2000" dirty="0" err="1" smtClean="0">
                <a:solidFill>
                  <a:schemeClr val="bg1"/>
                </a:solidFill>
              </a:rPr>
              <a:t>ossiHb</a:t>
            </a:r>
            <a:r>
              <a:rPr lang="it-IT" sz="2000" dirty="0" smtClean="0">
                <a:solidFill>
                  <a:schemeClr val="bg1"/>
                </a:solidFill>
              </a:rPr>
              <a:t>) assorbe la luce infrarossa (940 nm) e la </a:t>
            </a:r>
            <a:r>
              <a:rPr lang="it-IT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deossiemoglobina</a:t>
            </a:r>
            <a:r>
              <a:rPr lang="it-IT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</a:t>
            </a:r>
            <a:r>
              <a:rPr lang="it-IT" sz="2000" dirty="0" err="1" smtClean="0">
                <a:solidFill>
                  <a:schemeClr val="bg1"/>
                </a:solidFill>
              </a:rPr>
              <a:t>deossiHb</a:t>
            </a:r>
            <a:r>
              <a:rPr lang="it-IT" sz="2000" dirty="0" smtClean="0">
                <a:solidFill>
                  <a:schemeClr val="bg1"/>
                </a:solidFill>
              </a:rPr>
              <a:t>) assorbe la luce rossa (660 nm)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96743" y="5745758"/>
            <a:ext cx="8767870" cy="109260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74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35449"/>
            <a:ext cx="9144000" cy="514208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02188" y="428734"/>
            <a:ext cx="7665147" cy="1005910"/>
            <a:chOff x="362797" y="783106"/>
            <a:chExt cx="5079164" cy="501840"/>
          </a:xfrm>
        </p:grpSpPr>
        <p:sp>
          <p:nvSpPr>
            <p:cNvPr id="4" name="Rettangolo arrotondato 3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tangolo 4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73013" y="3887285"/>
            <a:ext cx="8105423" cy="324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Il segnale luminoso proveniente dall’accensione alternata dei due LED attraverso il tessuto viene rilevato da un fotodiodo (PD). </a:t>
            </a:r>
          </a:p>
          <a:p>
            <a:pPr>
              <a:lnSpc>
                <a:spcPts val="27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Si hanno due possibili configurazioni del sensore a contatto con la cute: </a:t>
            </a:r>
          </a:p>
          <a:p>
            <a:endParaRPr lang="it-IT" sz="1000" dirty="0" smtClean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se il fotodiodo è posto dalla parte opposta rispetto alle sorgenti luminose il </a:t>
            </a:r>
            <a:r>
              <a:rPr lang="it-IT" sz="2000" dirty="0" err="1" smtClean="0">
                <a:solidFill>
                  <a:schemeClr val="bg1"/>
                </a:solidFill>
              </a:rPr>
              <a:t>pulsossimetro</a:t>
            </a:r>
            <a:r>
              <a:rPr lang="it-IT" sz="2000" dirty="0" smtClean="0">
                <a:solidFill>
                  <a:schemeClr val="bg1"/>
                </a:solidFill>
              </a:rPr>
              <a:t> è costituito da un sensore a </a:t>
            </a:r>
            <a:r>
              <a:rPr lang="it-IT" sz="2000" i="1" dirty="0" err="1" smtClean="0">
                <a:solidFill>
                  <a:schemeClr val="bg1"/>
                </a:solidFill>
              </a:rPr>
              <a:t>trasmittanza</a:t>
            </a:r>
            <a:r>
              <a:rPr lang="it-IT" sz="2000" i="1" dirty="0" smtClean="0">
                <a:solidFill>
                  <a:schemeClr val="bg1"/>
                </a:solidFill>
              </a:rPr>
              <a:t>; </a:t>
            </a:r>
          </a:p>
          <a:p>
            <a:endParaRPr lang="it-IT" sz="1400" dirty="0" smtClean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con fotodiodo dalla stessa parte dei led il sensore è a </a:t>
            </a:r>
            <a:r>
              <a:rPr lang="it-IT" sz="2000" i="1" dirty="0" err="1" smtClean="0">
                <a:solidFill>
                  <a:schemeClr val="bg1"/>
                </a:solidFill>
              </a:rPr>
              <a:t>riflettanza</a:t>
            </a:r>
            <a:r>
              <a:rPr lang="it-IT" sz="2000" i="1" dirty="0" smtClean="0">
                <a:solidFill>
                  <a:schemeClr val="bg1"/>
                </a:solidFill>
              </a:rPr>
              <a:t>. </a:t>
            </a:r>
            <a:endParaRPr lang="it-IT" sz="2000" i="1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r>
              <a:rPr lang="it-IT" sz="1400" dirty="0" smtClean="0">
                <a:solidFill>
                  <a:srgbClr val="FFFFFF"/>
                </a:solidFill>
              </a:rPr>
              <a:t>(l’utilizzo </a:t>
            </a:r>
            <a:r>
              <a:rPr lang="it-IT" sz="1400" dirty="0">
                <a:solidFill>
                  <a:srgbClr val="FFFFFF"/>
                </a:solidFill>
              </a:rPr>
              <a:t>prevalente dei sensori a</a:t>
            </a:r>
            <a:r>
              <a:rPr lang="it-IT" sz="1400" dirty="0" smtClean="0">
                <a:solidFill>
                  <a:srgbClr val="FFFFFF"/>
                </a:solidFill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</a:rPr>
              <a:t>riflettanza</a:t>
            </a:r>
            <a:r>
              <a:rPr lang="it-IT" sz="1400" dirty="0" smtClean="0">
                <a:solidFill>
                  <a:srgbClr val="FFFFFF"/>
                </a:solidFill>
              </a:rPr>
              <a:t> è </a:t>
            </a:r>
            <a:r>
              <a:rPr lang="it-IT" sz="1400" dirty="0">
                <a:solidFill>
                  <a:srgbClr val="FFFFFF"/>
                </a:solidFill>
              </a:rPr>
              <a:t>quello </a:t>
            </a:r>
            <a:r>
              <a:rPr lang="it-IT" sz="1400" dirty="0" smtClean="0">
                <a:solidFill>
                  <a:srgbClr val="FFFFFF"/>
                </a:solidFill>
              </a:rPr>
              <a:t>frontale) </a:t>
            </a:r>
            <a:endParaRPr lang="it-IT" sz="1400" dirty="0">
              <a:solidFill>
                <a:srgbClr val="FFFFFF"/>
              </a:solidFill>
            </a:endParaRPr>
          </a:p>
          <a:p>
            <a:pPr>
              <a:lnSpc>
                <a:spcPts val="2700"/>
              </a:lnSpc>
            </a:pPr>
            <a:endParaRPr lang="it-IT" sz="2000" i="1" dirty="0" smtClean="0">
              <a:solidFill>
                <a:schemeClr val="bg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718141" y="5207176"/>
            <a:ext cx="221005" cy="215548"/>
          </a:xfrm>
          <a:prstGeom prst="ellipse">
            <a:avLst/>
          </a:prstGeom>
          <a:solidFill>
            <a:schemeClr val="bg1"/>
          </a:solidFill>
          <a:ln>
            <a:solidFill>
              <a:srgbClr val="1455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013" y="2317600"/>
            <a:ext cx="2879183" cy="13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718141" y="6080477"/>
            <a:ext cx="221005" cy="215548"/>
          </a:xfrm>
          <a:prstGeom prst="ellipse">
            <a:avLst/>
          </a:prstGeom>
          <a:solidFill>
            <a:schemeClr val="bg1"/>
          </a:solidFill>
          <a:ln>
            <a:solidFill>
              <a:srgbClr val="1455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297994" y="3421989"/>
            <a:ext cx="155420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000" dirty="0" smtClean="0"/>
              <a:t>   Sensore a </a:t>
            </a:r>
            <a:r>
              <a:rPr lang="it-IT" sz="1000" dirty="0" err="1" smtClean="0"/>
              <a:t>trasmittanza</a:t>
            </a:r>
            <a:endParaRPr lang="it-IT" sz="1000" dirty="0"/>
          </a:p>
        </p:txBody>
      </p:sp>
      <p:sp>
        <p:nvSpPr>
          <p:cNvPr id="15" name="Rettangolo 14"/>
          <p:cNvSpPr/>
          <p:nvPr/>
        </p:nvSpPr>
        <p:spPr>
          <a:xfrm flipH="1" flipV="1">
            <a:off x="3211687" y="2612570"/>
            <a:ext cx="117889" cy="1106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flipH="1" flipV="1">
            <a:off x="3367314" y="2612570"/>
            <a:ext cx="115574" cy="1106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1603022" y="3014133"/>
            <a:ext cx="1879866" cy="11289"/>
          </a:xfrm>
          <a:prstGeom prst="line">
            <a:avLst/>
          </a:prstGeom>
          <a:ln w="38100">
            <a:solidFill>
              <a:srgbClr val="FF3300">
                <a:alpha val="8588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4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696373"/>
            <a:ext cx="9144000" cy="514208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02188" y="428734"/>
            <a:ext cx="7665147" cy="1005910"/>
            <a:chOff x="362797" y="783106"/>
            <a:chExt cx="5079164" cy="501840"/>
          </a:xfrm>
        </p:grpSpPr>
        <p:sp>
          <p:nvSpPr>
            <p:cNvPr id="4" name="Rettangolo arrotondato 3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tangolo 4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73013" y="3887285"/>
            <a:ext cx="8105424" cy="129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La ossiemoglobina </a:t>
            </a:r>
            <a:r>
              <a:rPr lang="it-IT" sz="2800" dirty="0">
                <a:solidFill>
                  <a:schemeClr val="bg1"/>
                </a:solidFill>
              </a:rPr>
              <a:t>(</a:t>
            </a:r>
            <a:r>
              <a:rPr lang="it-IT" sz="2800" dirty="0" err="1">
                <a:solidFill>
                  <a:schemeClr val="bg1"/>
                </a:solidFill>
              </a:rPr>
              <a:t>ossiHb</a:t>
            </a:r>
            <a:r>
              <a:rPr lang="it-IT" sz="2800" dirty="0">
                <a:solidFill>
                  <a:schemeClr val="bg1"/>
                </a:solidFill>
              </a:rPr>
              <a:t>) assorbe </a:t>
            </a:r>
            <a:r>
              <a:rPr lang="it-IT" sz="2800" dirty="0" smtClean="0">
                <a:solidFill>
                  <a:schemeClr val="bg1"/>
                </a:solidFill>
              </a:rPr>
              <a:t>l’infrarosso </a:t>
            </a:r>
            <a:r>
              <a:rPr lang="it-IT" sz="2800" dirty="0">
                <a:solidFill>
                  <a:schemeClr val="bg1"/>
                </a:solidFill>
              </a:rPr>
              <a:t>e la </a:t>
            </a:r>
            <a:r>
              <a:rPr lang="it-IT" sz="2800" dirty="0" err="1" smtClean="0">
                <a:solidFill>
                  <a:schemeClr val="bg1"/>
                </a:solidFill>
              </a:rPr>
              <a:t>deossiemoglobina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(</a:t>
            </a:r>
            <a:r>
              <a:rPr lang="it-IT" sz="2800" dirty="0" err="1">
                <a:solidFill>
                  <a:schemeClr val="bg1"/>
                </a:solidFill>
              </a:rPr>
              <a:t>deossiHb</a:t>
            </a:r>
            <a:r>
              <a:rPr lang="it-IT" sz="2800" dirty="0">
                <a:solidFill>
                  <a:schemeClr val="bg1"/>
                </a:solidFill>
              </a:rPr>
              <a:t>) assorbe il </a:t>
            </a:r>
            <a:r>
              <a:rPr lang="it-IT" sz="2800" dirty="0" smtClean="0">
                <a:solidFill>
                  <a:schemeClr val="bg1"/>
                </a:solidFill>
              </a:rPr>
              <a:t>rosso</a:t>
            </a:r>
            <a:r>
              <a:rPr lang="it-IT" sz="2800" dirty="0">
                <a:solidFill>
                  <a:schemeClr val="bg1"/>
                </a:solidFill>
              </a:rPr>
              <a:t>. </a:t>
            </a:r>
            <a:endParaRPr lang="it-IT" sz="2800" dirty="0" smtClean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013" y="2317600"/>
            <a:ext cx="2879183" cy="13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2297994" y="3421989"/>
            <a:ext cx="155420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000" dirty="0" smtClean="0"/>
              <a:t>   Sensore a </a:t>
            </a:r>
            <a:r>
              <a:rPr lang="it-IT" sz="1000" dirty="0" err="1" smtClean="0"/>
              <a:t>trasmittanza</a:t>
            </a:r>
            <a:endParaRPr lang="it-IT" sz="1000" dirty="0"/>
          </a:p>
        </p:txBody>
      </p:sp>
      <p:sp>
        <p:nvSpPr>
          <p:cNvPr id="15" name="Rettangolo 14"/>
          <p:cNvSpPr/>
          <p:nvPr/>
        </p:nvSpPr>
        <p:spPr>
          <a:xfrm flipH="1" flipV="1">
            <a:off x="3211687" y="2612570"/>
            <a:ext cx="117889" cy="1106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flipH="1" flipV="1">
            <a:off x="3367314" y="2612570"/>
            <a:ext cx="115574" cy="1106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1603022" y="3014133"/>
            <a:ext cx="1879866" cy="11289"/>
          </a:xfrm>
          <a:prstGeom prst="line">
            <a:avLst/>
          </a:prstGeom>
          <a:ln w="38100">
            <a:solidFill>
              <a:srgbClr val="FF3300">
                <a:alpha val="8588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46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9158" y="1844120"/>
            <a:ext cx="8804841" cy="35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pPr>
              <a:lnSpc>
                <a:spcPts val="2880"/>
              </a:lnSpc>
            </a:pPr>
            <a:r>
              <a:rPr lang="it-IT" sz="2400" dirty="0" smtClean="0"/>
              <a:t>In </a:t>
            </a:r>
            <a:r>
              <a:rPr lang="it-IT" sz="2400" dirty="0"/>
              <a:t>base al rapporto delle onde di assorbimento delle due luci (rosso e </a:t>
            </a:r>
            <a:r>
              <a:rPr lang="it-IT" sz="2400" dirty="0" smtClean="0"/>
              <a:t>infrarosso</a:t>
            </a:r>
            <a:r>
              <a:rPr lang="it-IT" sz="2400" dirty="0"/>
              <a:t>) l’algoritmo calcola il valore della saturazione.</a:t>
            </a:r>
          </a:p>
          <a:p>
            <a:pPr>
              <a:lnSpc>
                <a:spcPts val="3080"/>
              </a:lnSpc>
            </a:pPr>
            <a:endParaRPr lang="it-IT" sz="2400" dirty="0" smtClean="0"/>
          </a:p>
          <a:p>
            <a:pPr>
              <a:lnSpc>
                <a:spcPts val="3080"/>
              </a:lnSpc>
            </a:pPr>
            <a:endParaRPr lang="it-IT" sz="2400" dirty="0" smtClean="0"/>
          </a:p>
          <a:p>
            <a:pPr>
              <a:lnSpc>
                <a:spcPts val="3080"/>
              </a:lnSpc>
            </a:pPr>
            <a:r>
              <a:rPr lang="it-IT" sz="2400" dirty="0" smtClean="0"/>
              <a:t>85</a:t>
            </a:r>
            <a:r>
              <a:rPr lang="it-IT" sz="2400" dirty="0"/>
              <a:t>% le due onde si </a:t>
            </a:r>
            <a:r>
              <a:rPr lang="it-IT" sz="2400" dirty="0" smtClean="0"/>
              <a:t>equivalgono</a:t>
            </a:r>
            <a:endParaRPr lang="it-IT" sz="2400" dirty="0" smtClean="0"/>
          </a:p>
          <a:p>
            <a:pPr>
              <a:lnSpc>
                <a:spcPts val="3080"/>
              </a:lnSpc>
            </a:pPr>
            <a:endParaRPr lang="it-IT" sz="2400" dirty="0" smtClean="0"/>
          </a:p>
          <a:p>
            <a:pPr>
              <a:lnSpc>
                <a:spcPts val="3080"/>
              </a:lnSpc>
            </a:pPr>
            <a:endParaRPr lang="it-IT" sz="2400" dirty="0"/>
          </a:p>
          <a:p>
            <a:pPr>
              <a:lnSpc>
                <a:spcPts val="3080"/>
              </a:lnSpc>
            </a:pPr>
            <a:r>
              <a:rPr lang="it-IT" sz="2400" dirty="0" smtClean="0"/>
              <a:t>100</a:t>
            </a:r>
            <a:r>
              <a:rPr lang="it-IT" sz="2400" dirty="0"/>
              <a:t>% </a:t>
            </a:r>
            <a:r>
              <a:rPr lang="it-IT" sz="2400" dirty="0" smtClean="0"/>
              <a:t>rapporto </a:t>
            </a:r>
            <a:r>
              <a:rPr lang="it-IT" sz="2400" dirty="0"/>
              <a:t>di 0.43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8852" y="1144620"/>
            <a:ext cx="485275" cy="40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-1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302188" y="270688"/>
            <a:ext cx="7665147" cy="1005910"/>
            <a:chOff x="362797" y="783106"/>
            <a:chExt cx="5079164" cy="501840"/>
          </a:xfrm>
        </p:grpSpPr>
        <p:sp>
          <p:nvSpPr>
            <p:cNvPr id="8" name="Rettangolo arrotondato 7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pic>
        <p:nvPicPr>
          <p:cNvPr id="12" name="Immagine 11" descr="Schermata 2017-04-04 alle 08.5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2" y="3548105"/>
            <a:ext cx="3866533" cy="867449"/>
          </a:xfrm>
          <a:prstGeom prst="rect">
            <a:avLst/>
          </a:prstGeom>
        </p:spPr>
      </p:pic>
      <p:pic>
        <p:nvPicPr>
          <p:cNvPr id="13" name="Immagine 12" descr="Schermata 2017-04-04 alle 08.5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39" y="4617156"/>
            <a:ext cx="4017430" cy="897718"/>
          </a:xfrm>
          <a:prstGeom prst="rect">
            <a:avLst/>
          </a:prstGeom>
        </p:spPr>
      </p:pic>
      <p:sp>
        <p:nvSpPr>
          <p:cNvPr id="14" name="AutoShape 12"/>
          <p:cNvSpPr>
            <a:spLocks noChangeArrowheads="1"/>
          </p:cNvSpPr>
          <p:nvPr/>
        </p:nvSpPr>
        <p:spPr bwMode="auto">
          <a:xfrm flipH="1">
            <a:off x="8964612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26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-1"/>
            <a:ext cx="9144000" cy="181751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Schermata 2017-03-26 alle 12.0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5" y="3644592"/>
            <a:ext cx="5473685" cy="283298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2878665"/>
            <a:ext cx="1576063" cy="148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02188" y="428734"/>
            <a:ext cx="7665147" cy="1005910"/>
            <a:chOff x="362797" y="783106"/>
            <a:chExt cx="5079164" cy="501840"/>
          </a:xfrm>
        </p:grpSpPr>
        <p:sp>
          <p:nvSpPr>
            <p:cNvPr id="10" name="Rettangolo arrotondato 9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39159" y="2065562"/>
            <a:ext cx="452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Sistema vascolare</a:t>
            </a:r>
          </a:p>
          <a:p>
            <a:r>
              <a:rPr lang="it-IT" dirty="0" smtClean="0"/>
              <a:t>Compatimento pulsatile</a:t>
            </a:r>
          </a:p>
          <a:p>
            <a:r>
              <a:rPr lang="it-IT" dirty="0" smtClean="0"/>
              <a:t>Compartimento non pulsatile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556000" y="6176778"/>
            <a:ext cx="558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Chan ED, Chan MM,  Chan MM.</a:t>
            </a:r>
          </a:p>
          <a:p>
            <a:r>
              <a:rPr lang="en-US" sz="1000" b="1" dirty="0" smtClean="0"/>
              <a:t>Pulse </a:t>
            </a:r>
            <a:r>
              <a:rPr lang="en-US" sz="1000" b="1" dirty="0" err="1" smtClean="0"/>
              <a:t>oximetry</a:t>
            </a:r>
            <a:r>
              <a:rPr lang="en-US" sz="1000" dirty="0" smtClean="0"/>
              <a:t>: </a:t>
            </a:r>
            <a:r>
              <a:rPr lang="en-US" sz="1000" b="1" dirty="0" smtClean="0"/>
              <a:t>understanding its basic principles facilitates appreciation of its</a:t>
            </a:r>
            <a:r>
              <a:rPr lang="en-US" sz="1000" dirty="0" smtClean="0"/>
              <a:t>  </a:t>
            </a:r>
            <a:r>
              <a:rPr lang="en-US" sz="1000" b="1" dirty="0" smtClean="0"/>
              <a:t>limitations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Respir</a:t>
            </a:r>
            <a:r>
              <a:rPr lang="en-US" sz="1000" dirty="0" smtClean="0"/>
              <a:t> Med. 2013;107:789–799.</a:t>
            </a:r>
            <a:endParaRPr lang="en-US" sz="1000" dirty="0"/>
          </a:p>
        </p:txBody>
      </p:sp>
      <p:pic>
        <p:nvPicPr>
          <p:cNvPr id="2" name="Immagine 1" descr="Schermata 2017-03-31 alle 18.13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" y="3781361"/>
            <a:ext cx="59817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Schermata 2017-04-01 alle 23.4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8" y="4335163"/>
            <a:ext cx="7342884" cy="2114405"/>
          </a:xfrm>
          <a:prstGeom prst="rect">
            <a:avLst/>
          </a:prstGeom>
        </p:spPr>
      </p:pic>
      <p:pic>
        <p:nvPicPr>
          <p:cNvPr id="17" name="Immagine 16" descr="Schermata 2017-04-01 alle 23.45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8" y="1094926"/>
            <a:ext cx="7320788" cy="374077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8852" y="1144620"/>
            <a:ext cx="485275" cy="40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-1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478113" y="2633200"/>
            <a:ext cx="167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(</a:t>
            </a:r>
            <a:r>
              <a:rPr lang="it-IT" sz="1400" dirty="0" err="1" smtClean="0"/>
              <a:t>alternating</a:t>
            </a:r>
            <a:r>
              <a:rPr lang="it-IT" sz="1400" dirty="0" smtClean="0"/>
              <a:t> </a:t>
            </a:r>
            <a:r>
              <a:rPr lang="it-IT" sz="1400" dirty="0" err="1" smtClean="0"/>
              <a:t>current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7591620" y="3545574"/>
            <a:ext cx="1296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(</a:t>
            </a:r>
            <a:r>
              <a:rPr lang="it-IT" sz="1400" dirty="0" err="1" smtClean="0"/>
              <a:t>direct</a:t>
            </a:r>
            <a:r>
              <a:rPr lang="it-IT" sz="1400" dirty="0" smtClean="0"/>
              <a:t> </a:t>
            </a:r>
            <a:r>
              <a:rPr lang="it-IT" sz="1400" dirty="0" err="1" smtClean="0"/>
              <a:t>current</a:t>
            </a:r>
            <a:r>
              <a:rPr lang="it-IT" sz="1400" dirty="0" smtClean="0"/>
              <a:t>) </a:t>
            </a:r>
            <a:endParaRPr lang="it-IT" sz="14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02188" y="270688"/>
            <a:ext cx="7665147" cy="1005910"/>
            <a:chOff x="362797" y="783106"/>
            <a:chExt cx="5079164" cy="501840"/>
          </a:xfrm>
        </p:grpSpPr>
        <p:sp>
          <p:nvSpPr>
            <p:cNvPr id="12" name="Rettangolo arrotondato 11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5361763" y="6050429"/>
            <a:ext cx="376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Chan ED, Chan MM,  Chan MM.</a:t>
            </a:r>
          </a:p>
          <a:p>
            <a:r>
              <a:rPr lang="en-US" sz="1000" b="1" dirty="0" smtClean="0"/>
              <a:t>Pulse </a:t>
            </a:r>
            <a:r>
              <a:rPr lang="en-US" sz="1000" b="1" dirty="0" err="1" smtClean="0"/>
              <a:t>oximetry</a:t>
            </a:r>
            <a:r>
              <a:rPr lang="en-US" sz="1000" dirty="0" smtClean="0"/>
              <a:t>: </a:t>
            </a:r>
            <a:r>
              <a:rPr lang="en-US" sz="1000" b="1" dirty="0" smtClean="0"/>
              <a:t>understanding its basic principles facilitates appreciation of its</a:t>
            </a:r>
            <a:r>
              <a:rPr lang="en-US" sz="1000" dirty="0" smtClean="0"/>
              <a:t>  </a:t>
            </a:r>
            <a:r>
              <a:rPr lang="en-US" sz="1000" b="1" dirty="0" smtClean="0"/>
              <a:t>limitations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Respir</a:t>
            </a:r>
            <a:r>
              <a:rPr lang="en-US" sz="1000" dirty="0" smtClean="0"/>
              <a:t> Med. 2013;107:789–799.</a:t>
            </a:r>
            <a:endParaRPr lang="en-US" sz="1000" dirty="0"/>
          </a:p>
        </p:txBody>
      </p:sp>
      <p:sp>
        <p:nvSpPr>
          <p:cNvPr id="2" name="Rettangolo 1"/>
          <p:cNvSpPr/>
          <p:nvPr/>
        </p:nvSpPr>
        <p:spPr>
          <a:xfrm>
            <a:off x="-15678" y="4752116"/>
            <a:ext cx="8972229" cy="1978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ts val="2460"/>
              </a:lnSpc>
            </a:pPr>
            <a:r>
              <a:rPr lang="it-IT" b="1" dirty="0"/>
              <a:t>Per evitare </a:t>
            </a:r>
            <a:r>
              <a:rPr lang="it-IT" b="1" dirty="0" smtClean="0"/>
              <a:t>l’analisi della </a:t>
            </a:r>
            <a:r>
              <a:rPr lang="it-IT" b="1" dirty="0"/>
              <a:t>saturazione venosa, </a:t>
            </a:r>
            <a:r>
              <a:rPr lang="it-IT" b="1" dirty="0" smtClean="0"/>
              <a:t>si determina solo il segnale </a:t>
            </a:r>
            <a:r>
              <a:rPr lang="it-IT" b="1" dirty="0"/>
              <a:t>riscontrato durante la pulsazione </a:t>
            </a:r>
            <a:r>
              <a:rPr lang="it-IT" b="1" dirty="0" smtClean="0"/>
              <a:t>arteriosa</a:t>
            </a:r>
            <a:r>
              <a:rPr lang="it-IT" dirty="0" smtClean="0"/>
              <a:t>.</a:t>
            </a:r>
          </a:p>
          <a:p>
            <a:pPr lvl="1">
              <a:lnSpc>
                <a:spcPts val="2460"/>
              </a:lnSpc>
            </a:pPr>
            <a:r>
              <a:rPr lang="it-IT" dirty="0" smtClean="0"/>
              <a:t>La variazione </a:t>
            </a:r>
            <a:r>
              <a:rPr lang="it-IT" dirty="0"/>
              <a:t>fra sistole e diastole viene aggiunto all’algoritmo per calcolare la SpO2. </a:t>
            </a:r>
            <a:endParaRPr lang="it-IT" dirty="0" smtClean="0"/>
          </a:p>
          <a:p>
            <a:pPr lvl="1">
              <a:lnSpc>
                <a:spcPts val="2460"/>
              </a:lnSpc>
            </a:pPr>
            <a:r>
              <a:rPr lang="it-IT" dirty="0" smtClean="0"/>
              <a:t>L’errore </a:t>
            </a:r>
            <a:r>
              <a:rPr lang="it-IT" dirty="0"/>
              <a:t>fra la saturazione arteriosa periferica e la saturazione arteriosa misurata </a:t>
            </a:r>
            <a:r>
              <a:rPr lang="it-IT" dirty="0" smtClean="0"/>
              <a:t>con EGA </a:t>
            </a:r>
            <a:r>
              <a:rPr lang="it-IT" dirty="0" err="1" smtClean="0"/>
              <a:t>é</a:t>
            </a:r>
            <a:r>
              <a:rPr lang="it-IT" dirty="0" smtClean="0"/>
              <a:t> </a:t>
            </a:r>
            <a:r>
              <a:rPr lang="it-IT" dirty="0"/>
              <a:t>inferiore al 2%, con una deviazione standard attorno al 3</a:t>
            </a:r>
            <a:r>
              <a:rPr lang="it-IT" dirty="0" smtClean="0"/>
              <a:t>%.</a:t>
            </a:r>
          </a:p>
          <a:p>
            <a:pPr lvl="1">
              <a:lnSpc>
                <a:spcPts val="2460"/>
              </a:lnSpc>
            </a:pPr>
            <a:r>
              <a:rPr lang="it-IT" dirty="0" smtClean="0"/>
              <a:t>Tale </a:t>
            </a:r>
            <a:r>
              <a:rPr lang="it-IT" dirty="0"/>
              <a:t>errore aumenta sempre di più quando la saturazione scende </a:t>
            </a:r>
            <a:r>
              <a:rPr lang="it-IT" dirty="0" smtClean="0"/>
              <a:t>sotto il 90</a:t>
            </a:r>
            <a:r>
              <a:rPr lang="it-IT" dirty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1821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268760"/>
            <a:ext cx="3460090" cy="558924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27939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Pletismografia ottica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8948935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4626"/>
            <a:ext cx="3460090" cy="35292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46963" y="1677750"/>
            <a:ext cx="5381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frequenza cardiaca viene misurata  attraverso le variazioni cicliche della trasmissione della luce.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La trasmissione della luce è inversamente proporzionale all’assorbimento.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46962" y="4359015"/>
            <a:ext cx="5397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Sistole: il volume ematico aumenta</a:t>
            </a:r>
          </a:p>
          <a:p>
            <a:r>
              <a:rPr lang="it-IT" dirty="0" smtClean="0">
                <a:solidFill>
                  <a:srgbClr val="FFFFFF"/>
                </a:solidFill>
              </a:rPr>
              <a:t>(l’assorbimento delle luce aumenta e la trasmissione diminuisce)</a:t>
            </a:r>
          </a:p>
          <a:p>
            <a:endParaRPr lang="it-IT" dirty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</a:rPr>
              <a:t>Diastole: il volume ematico diminuisce</a:t>
            </a:r>
          </a:p>
          <a:p>
            <a:r>
              <a:rPr lang="it-IT" dirty="0">
                <a:solidFill>
                  <a:srgbClr val="FFFFFF"/>
                </a:solidFill>
              </a:rPr>
              <a:t>(</a:t>
            </a:r>
            <a:r>
              <a:rPr lang="it-IT" dirty="0" smtClean="0">
                <a:solidFill>
                  <a:srgbClr val="FFFFFF"/>
                </a:solidFill>
              </a:rPr>
              <a:t>l’assorbimento della luce diminuisce e la trasmissione aumenta)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557" y="1565668"/>
            <a:ext cx="4249120" cy="21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81962" y="3318569"/>
            <a:ext cx="86826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O</a:t>
            </a:r>
            <a:r>
              <a:rPr lang="it-IT" sz="2800" dirty="0" smtClean="0"/>
              <a:t>gni </a:t>
            </a:r>
            <a:r>
              <a:rPr lang="it-IT" sz="2800" dirty="0"/>
              <a:t>battito cardiaco </a:t>
            </a:r>
            <a:r>
              <a:rPr lang="it-IT" sz="2800" dirty="0" smtClean="0"/>
              <a:t>determina </a:t>
            </a:r>
            <a:endParaRPr lang="it-IT" sz="2800" dirty="0"/>
          </a:p>
          <a:p>
            <a:r>
              <a:rPr lang="it-IT" sz="2800" dirty="0" smtClean="0"/>
              <a:t>un </a:t>
            </a:r>
            <a:r>
              <a:rPr lang="it-IT" sz="2800" dirty="0"/>
              <a:t>valore arterioso pressorio, che influisce </a:t>
            </a:r>
            <a:r>
              <a:rPr lang="it-IT" sz="2800" dirty="0" smtClean="0"/>
              <a:t>sul </a:t>
            </a:r>
            <a:r>
              <a:rPr lang="it-IT" sz="2800" dirty="0"/>
              <a:t>volume arterioso </a:t>
            </a:r>
            <a:r>
              <a:rPr lang="it-IT" sz="2800" dirty="0" smtClean="0"/>
              <a:t>periferico </a:t>
            </a:r>
            <a:r>
              <a:rPr lang="it-IT" sz="2800" dirty="0"/>
              <a:t>misurato</a:t>
            </a:r>
            <a:r>
              <a:rPr lang="it-IT" sz="2800" dirty="0" smtClean="0"/>
              <a:t> (volume variabile), portando  </a:t>
            </a:r>
            <a:r>
              <a:rPr lang="it-IT" sz="2800" dirty="0"/>
              <a:t>a maggior assorbimento di luce durante </a:t>
            </a:r>
            <a:r>
              <a:rPr lang="it-IT" sz="2800" dirty="0" smtClean="0"/>
              <a:t>l’analisi.</a:t>
            </a:r>
          </a:p>
          <a:p>
            <a:endParaRPr lang="it-IT" sz="1600" dirty="0"/>
          </a:p>
          <a:p>
            <a:r>
              <a:rPr lang="it-IT" sz="2800" dirty="0" smtClean="0"/>
              <a:t>Se </a:t>
            </a:r>
            <a:r>
              <a:rPr lang="it-IT" sz="2800" dirty="0"/>
              <a:t>i segnali ricevuti dal </a:t>
            </a:r>
            <a:r>
              <a:rPr lang="it-IT" sz="2800" dirty="0" err="1"/>
              <a:t>fotodetettore</a:t>
            </a:r>
            <a:r>
              <a:rPr lang="it-IT" sz="2800" dirty="0"/>
              <a:t> vengono considerati come lunghezze d’onda, ci saranno </a:t>
            </a:r>
            <a:r>
              <a:rPr lang="it-IT" sz="2800" dirty="0" smtClean="0"/>
              <a:t>variazioni tra </a:t>
            </a:r>
            <a:r>
              <a:rPr lang="it-IT" sz="2800" dirty="0"/>
              <a:t>un battito e l’altro.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8852" y="1144620"/>
            <a:ext cx="485275" cy="40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-1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302188" y="270688"/>
            <a:ext cx="7665147" cy="1005910"/>
            <a:chOff x="362797" y="783106"/>
            <a:chExt cx="5079164" cy="501840"/>
          </a:xfrm>
        </p:grpSpPr>
        <p:sp>
          <p:nvSpPr>
            <p:cNvPr id="8" name="Rettangolo arrotondato 7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62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557" y="1565668"/>
            <a:ext cx="4249120" cy="21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81962" y="3318569"/>
            <a:ext cx="86826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O</a:t>
            </a:r>
            <a:r>
              <a:rPr lang="it-IT" sz="2800" dirty="0" smtClean="0"/>
              <a:t>gni </a:t>
            </a:r>
            <a:r>
              <a:rPr lang="it-IT" sz="2800" dirty="0"/>
              <a:t>battito cardiaco </a:t>
            </a:r>
            <a:r>
              <a:rPr lang="it-IT" sz="2800" dirty="0" smtClean="0"/>
              <a:t>determina </a:t>
            </a:r>
            <a:endParaRPr lang="it-IT" sz="2800" dirty="0"/>
          </a:p>
          <a:p>
            <a:r>
              <a:rPr lang="it-IT" sz="2800" dirty="0" smtClean="0"/>
              <a:t>un </a:t>
            </a:r>
            <a:r>
              <a:rPr lang="it-IT" sz="2800" dirty="0"/>
              <a:t>valore arterioso pressorio, che influisce </a:t>
            </a:r>
            <a:r>
              <a:rPr lang="it-IT" sz="2800" dirty="0" smtClean="0"/>
              <a:t>sul </a:t>
            </a:r>
            <a:r>
              <a:rPr lang="it-IT" sz="2800" dirty="0"/>
              <a:t>volume arterioso </a:t>
            </a:r>
            <a:r>
              <a:rPr lang="it-IT" sz="2800" dirty="0" smtClean="0"/>
              <a:t>periferico </a:t>
            </a:r>
            <a:r>
              <a:rPr lang="it-IT" sz="2800" dirty="0"/>
              <a:t>misurato</a:t>
            </a:r>
            <a:r>
              <a:rPr lang="it-IT" sz="2800" dirty="0" smtClean="0"/>
              <a:t> (volume variabile), portando  </a:t>
            </a:r>
            <a:r>
              <a:rPr lang="it-IT" sz="2800" dirty="0"/>
              <a:t>a maggior assorbimento di luce durante </a:t>
            </a:r>
            <a:r>
              <a:rPr lang="it-IT" sz="2800" dirty="0" smtClean="0"/>
              <a:t>l’analisi.</a:t>
            </a:r>
          </a:p>
          <a:p>
            <a:endParaRPr lang="it-IT" sz="1600" dirty="0"/>
          </a:p>
          <a:p>
            <a:r>
              <a:rPr lang="it-IT" sz="2800" dirty="0" smtClean="0"/>
              <a:t>Se </a:t>
            </a:r>
            <a:r>
              <a:rPr lang="it-IT" sz="2800" dirty="0"/>
              <a:t>i segnali ricevuti dal </a:t>
            </a:r>
            <a:r>
              <a:rPr lang="it-IT" sz="2800" dirty="0" err="1"/>
              <a:t>fotodetettore</a:t>
            </a:r>
            <a:r>
              <a:rPr lang="it-IT" sz="2800" dirty="0"/>
              <a:t> vengono considerati come lunghezze d’onda, ci saranno </a:t>
            </a:r>
            <a:r>
              <a:rPr lang="it-IT" sz="2800" dirty="0" smtClean="0"/>
              <a:t>variazioni tra </a:t>
            </a:r>
            <a:r>
              <a:rPr lang="it-IT" sz="2800" dirty="0"/>
              <a:t>un battito e l’altro.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8852" y="1144620"/>
            <a:ext cx="485275" cy="40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-1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302188" y="270688"/>
            <a:ext cx="7665147" cy="1005910"/>
            <a:chOff x="362797" y="783106"/>
            <a:chExt cx="5079164" cy="501840"/>
          </a:xfrm>
        </p:grpSpPr>
        <p:sp>
          <p:nvSpPr>
            <p:cNvPr id="8" name="Rettangolo arrotondato 7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94155" y="2225666"/>
            <a:ext cx="560670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lvl="2"/>
            <a:r>
              <a:rPr lang="it-IT" sz="1000" dirty="0" smtClean="0">
                <a:solidFill>
                  <a:srgbClr val="FFFFFF"/>
                </a:solidFill>
              </a:rPr>
              <a:t>   </a:t>
            </a:r>
          </a:p>
          <a:p>
            <a:pPr marL="0" lvl="2"/>
            <a:r>
              <a:rPr lang="it-IT" sz="2800" dirty="0" smtClean="0">
                <a:solidFill>
                  <a:srgbClr val="FFFFFF"/>
                </a:solidFill>
              </a:rPr>
              <a:t>  Forma </a:t>
            </a:r>
            <a:r>
              <a:rPr lang="it-IT" sz="2800" dirty="0">
                <a:solidFill>
                  <a:srgbClr val="FFFFFF"/>
                </a:solidFill>
              </a:rPr>
              <a:t>d'o</a:t>
            </a:r>
            <a:r>
              <a:rPr lang="it-IT" sz="2800" dirty="0">
                <a:solidFill>
                  <a:schemeClr val="bg1"/>
                </a:solidFill>
              </a:rPr>
              <a:t>nda </a:t>
            </a:r>
            <a:r>
              <a:rPr lang="it-IT" sz="2800" dirty="0" smtClean="0">
                <a:solidFill>
                  <a:schemeClr val="bg1"/>
                </a:solidFill>
              </a:rPr>
              <a:t>pletismografica</a:t>
            </a:r>
          </a:p>
          <a:p>
            <a:pPr marL="0" lvl="2"/>
            <a:endParaRPr lang="it-I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6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9158" y="1798660"/>
            <a:ext cx="8494361" cy="119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 err="1"/>
              <a:t>saturimetro</a:t>
            </a:r>
            <a:r>
              <a:rPr lang="it-IT" sz="2000" dirty="0"/>
              <a:t> deve distinguere tra l’assorbimento costante di fondo e i cambiamenti pulsatili causati dai cambiamenti del volume ematico con ogni battito </a:t>
            </a:r>
            <a:r>
              <a:rPr lang="it-IT" sz="2000" dirty="0" smtClean="0"/>
              <a:t>cardiaco per garantire una </a:t>
            </a:r>
            <a:r>
              <a:rPr lang="it-IT" sz="2000" dirty="0"/>
              <a:t>misurazione </a:t>
            </a:r>
            <a:r>
              <a:rPr lang="it-IT" sz="2000" dirty="0" smtClean="0"/>
              <a:t>accurata.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328852" y="1144620"/>
            <a:ext cx="485275" cy="40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-1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302188" y="270688"/>
            <a:ext cx="7665147" cy="1005910"/>
            <a:chOff x="362797" y="783106"/>
            <a:chExt cx="5079164" cy="501840"/>
          </a:xfrm>
        </p:grpSpPr>
        <p:sp>
          <p:nvSpPr>
            <p:cNvPr id="8" name="Rettangolo arrotondato 7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Pulsossimetro</a:t>
              </a:r>
              <a:r>
                <a:rPr lang="it-IT" sz="3200" kern="1200" dirty="0" smtClean="0"/>
                <a:t>: principi di funzionamento</a:t>
              </a:r>
              <a:endParaRPr lang="it-IT" sz="3200" kern="1200" dirty="0"/>
            </a:p>
          </p:txBody>
        </p:sp>
      </p:grpSp>
      <p:pic>
        <p:nvPicPr>
          <p:cNvPr id="2" name="Immagine 1" descr="Schermata 2017-04-04 alle 10.3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5" y="3273843"/>
            <a:ext cx="2733439" cy="337035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08628" y="5945832"/>
            <a:ext cx="196720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dirty="0"/>
              <a:t>A</a:t>
            </a:r>
            <a:r>
              <a:rPr lang="it-IT" sz="1400" dirty="0" smtClean="0"/>
              <a:t>rtefatti </a:t>
            </a:r>
            <a:r>
              <a:rPr lang="it-IT" sz="1400" dirty="0"/>
              <a:t>da </a:t>
            </a:r>
            <a:r>
              <a:rPr lang="it-IT" sz="1400" dirty="0" smtClean="0"/>
              <a:t>movimento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2408628" y="4977542"/>
            <a:ext cx="2480166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it-IT" sz="1400" dirty="0"/>
              <a:t>Artefatti </a:t>
            </a:r>
            <a:r>
              <a:rPr lang="it-IT" sz="1400" dirty="0" smtClean="0"/>
              <a:t> </a:t>
            </a:r>
            <a:r>
              <a:rPr lang="it-IT" sz="1400" dirty="0" err="1" smtClean="0"/>
              <a:t>da“</a:t>
            </a:r>
            <a:r>
              <a:rPr lang="it-IT" sz="1400" dirty="0" err="1"/>
              <a:t>rumore</a:t>
            </a:r>
            <a:r>
              <a:rPr lang="it-IT" sz="1400" dirty="0"/>
              <a:t>” di fondo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477235" y="4031968"/>
            <a:ext cx="1511438" cy="49244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it-IT" b="1" baseline="30000" dirty="0"/>
          </a:p>
          <a:p>
            <a:r>
              <a:rPr lang="it-IT" sz="1400" dirty="0"/>
              <a:t>Scarsa perfusione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447115" y="3235114"/>
            <a:ext cx="1511438" cy="49244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it-IT" b="1" baseline="30000" dirty="0"/>
          </a:p>
          <a:p>
            <a:r>
              <a:rPr lang="it-IT" sz="1400" dirty="0" smtClean="0"/>
              <a:t>Segnale normale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4143826" y="3235114"/>
            <a:ext cx="4417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Osservare la forma della curva per valutare la normalità del segnale</a:t>
            </a:r>
            <a:endParaRPr lang="it-IT" sz="2000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57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0906" y="2435190"/>
            <a:ext cx="7993094" cy="213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it-IT" sz="3000" dirty="0">
                <a:solidFill>
                  <a:schemeClr val="bg1"/>
                </a:solidFill>
              </a:rPr>
              <a:t>La </a:t>
            </a:r>
            <a:r>
              <a:rPr lang="it-IT" sz="3000" dirty="0" err="1">
                <a:solidFill>
                  <a:schemeClr val="bg1"/>
                </a:solidFill>
              </a:rPr>
              <a:t>pulsossimetria</a:t>
            </a:r>
            <a:r>
              <a:rPr lang="it-IT" sz="3000" dirty="0">
                <a:solidFill>
                  <a:schemeClr val="bg1"/>
                </a:solidFill>
              </a:rPr>
              <a:t> è una </a:t>
            </a:r>
            <a:r>
              <a:rPr lang="it-IT" sz="3000" dirty="0" smtClean="0">
                <a:solidFill>
                  <a:schemeClr val="bg1"/>
                </a:solidFill>
              </a:rPr>
              <a:t>metodica</a:t>
            </a:r>
            <a:r>
              <a:rPr lang="it-IT" sz="3000" dirty="0">
                <a:solidFill>
                  <a:schemeClr val="bg1"/>
                </a:solidFill>
              </a:rPr>
              <a:t>, indiretta e non invasiva, che </a:t>
            </a:r>
            <a:r>
              <a:rPr lang="it-IT" sz="3000" dirty="0" smtClean="0">
                <a:solidFill>
                  <a:schemeClr val="bg1"/>
                </a:solidFill>
              </a:rPr>
              <a:t>misurare la </a:t>
            </a:r>
            <a:r>
              <a:rPr lang="it-IT" sz="3000" dirty="0">
                <a:solidFill>
                  <a:schemeClr val="bg1"/>
                </a:solidFill>
              </a:rPr>
              <a:t>saturazione in ossigeno dell'emoglobina presente nel sangue arterioso </a:t>
            </a:r>
            <a:r>
              <a:rPr lang="it-IT" sz="3000" dirty="0" smtClean="0">
                <a:solidFill>
                  <a:schemeClr val="bg1"/>
                </a:solidFill>
              </a:rPr>
              <a:t>(SpO2) e la frequenza cardiaca.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8948935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17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38125" y="1747755"/>
            <a:ext cx="8667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796845" y="5858934"/>
            <a:ext cx="3347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Chan ED, Chan MM,  Chan MM.</a:t>
            </a:r>
          </a:p>
          <a:p>
            <a:r>
              <a:rPr lang="en-US" sz="1000" b="1" dirty="0" smtClean="0"/>
              <a:t>Pulse </a:t>
            </a:r>
            <a:r>
              <a:rPr lang="en-US" sz="1000" b="1" dirty="0" err="1" smtClean="0"/>
              <a:t>oximetry</a:t>
            </a:r>
            <a:r>
              <a:rPr lang="en-US" sz="1000" dirty="0" smtClean="0"/>
              <a:t>: </a:t>
            </a:r>
            <a:r>
              <a:rPr lang="en-US" sz="1000" b="1" dirty="0" smtClean="0"/>
              <a:t>understanding its basic principles facilitates appreciation of its</a:t>
            </a:r>
            <a:r>
              <a:rPr lang="en-US" sz="1000" dirty="0" smtClean="0"/>
              <a:t>  </a:t>
            </a:r>
            <a:r>
              <a:rPr lang="en-US" sz="1000" b="1" dirty="0" smtClean="0"/>
              <a:t>limitations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Respir</a:t>
            </a:r>
            <a:r>
              <a:rPr lang="en-US" sz="1000" dirty="0" smtClean="0"/>
              <a:t> Med. 2013;107:789–799.</a:t>
            </a:r>
            <a:endParaRPr lang="en-US" sz="1000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6472" y="486046"/>
            <a:ext cx="8905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Causes and mechanisms of unreliable SpO2 readings</a:t>
            </a:r>
            <a:endParaRPr lang="it-IT" sz="32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02188" y="270688"/>
            <a:ext cx="7665147" cy="1005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ttangolo 7"/>
          <p:cNvSpPr/>
          <p:nvPr/>
        </p:nvSpPr>
        <p:spPr>
          <a:xfrm>
            <a:off x="627107" y="321039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err="1" smtClean="0"/>
              <a:t>Pulsossimetro</a:t>
            </a:r>
            <a:endParaRPr lang="it-IT" sz="3200" kern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9159" y="2101108"/>
            <a:ext cx="8625453" cy="9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it-IT" sz="2400" dirty="0" smtClean="0"/>
              <a:t>I </a:t>
            </a:r>
            <a:r>
              <a:rPr lang="it-IT" sz="2400" dirty="0" err="1" smtClean="0"/>
              <a:t>pulsossimetri</a:t>
            </a:r>
            <a:r>
              <a:rPr lang="it-IT" sz="2400" dirty="0" smtClean="0"/>
              <a:t> utilizzati permettono l’analisi delle sole emoglobine funzionali, ovvero quelle attive nel trasporto dell’ossigeno. 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144470" y="3429000"/>
            <a:ext cx="7572314" cy="9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80"/>
              </a:lnSpc>
            </a:pPr>
            <a:r>
              <a:rPr lang="it-IT" sz="2400" dirty="0"/>
              <a:t>O</a:t>
            </a:r>
            <a:r>
              <a:rPr lang="it-IT" sz="2400" dirty="0" smtClean="0"/>
              <a:t>ssiemoglobina </a:t>
            </a:r>
            <a:r>
              <a:rPr lang="it-IT" sz="2400" dirty="0"/>
              <a:t>(</a:t>
            </a:r>
            <a:r>
              <a:rPr lang="it-IT" sz="2400" dirty="0" err="1"/>
              <a:t>ossiHb</a:t>
            </a:r>
            <a:r>
              <a:rPr lang="it-IT" sz="2400" dirty="0"/>
              <a:t>) assorbe </a:t>
            </a:r>
            <a:r>
              <a:rPr lang="it-IT" sz="2400" dirty="0" smtClean="0"/>
              <a:t>l’infrarosso</a:t>
            </a:r>
          </a:p>
          <a:p>
            <a:pPr>
              <a:lnSpc>
                <a:spcPts val="3280"/>
              </a:lnSpc>
            </a:pPr>
            <a:r>
              <a:rPr lang="it-IT" sz="2400" dirty="0" err="1"/>
              <a:t>D</a:t>
            </a:r>
            <a:r>
              <a:rPr lang="it-IT" sz="2400" dirty="0" err="1" smtClean="0"/>
              <a:t>eossiemoglobina</a:t>
            </a:r>
            <a:r>
              <a:rPr lang="it-IT" sz="2400" dirty="0" smtClean="0"/>
              <a:t> </a:t>
            </a:r>
            <a:r>
              <a:rPr lang="it-IT" sz="2400" dirty="0"/>
              <a:t>(</a:t>
            </a:r>
            <a:r>
              <a:rPr lang="it-IT" sz="2400" dirty="0" err="1"/>
              <a:t>deossiHb</a:t>
            </a:r>
            <a:r>
              <a:rPr lang="it-IT" sz="2400" dirty="0"/>
              <a:t>) assorbe il rosso</a:t>
            </a:r>
          </a:p>
        </p:txBody>
      </p:sp>
      <p:sp>
        <p:nvSpPr>
          <p:cNvPr id="11" name="Freccia destra 10"/>
          <p:cNvSpPr/>
          <p:nvPr/>
        </p:nvSpPr>
        <p:spPr>
          <a:xfrm>
            <a:off x="470330" y="4977431"/>
            <a:ext cx="1771577" cy="96525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492749" y="4977431"/>
            <a:ext cx="6224035" cy="948550"/>
          </a:xfrm>
          <a:prstGeom prst="rect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ts val="3380"/>
              </a:lnSpc>
            </a:pPr>
            <a:r>
              <a:rPr lang="it-IT" sz="2400" dirty="0" smtClean="0">
                <a:solidFill>
                  <a:srgbClr val="FFFFFF"/>
                </a:solidFill>
              </a:rPr>
              <a:t>Il </a:t>
            </a:r>
            <a:r>
              <a:rPr lang="it-IT" sz="2400" dirty="0" err="1" smtClean="0">
                <a:solidFill>
                  <a:srgbClr val="FFFFFF"/>
                </a:solidFill>
              </a:rPr>
              <a:t>pulsossimetro</a:t>
            </a:r>
            <a:r>
              <a:rPr lang="it-IT" sz="2400" dirty="0" smtClean="0">
                <a:solidFill>
                  <a:srgbClr val="FFFFFF"/>
                </a:solidFill>
              </a:rPr>
              <a:t> non misura le emoglobine non funzionali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7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4343400" cy="3459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</a:rPr>
              <a:t>Funzionali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ts val="3280"/>
              </a:lnSpc>
              <a:buNone/>
            </a:pPr>
            <a:r>
              <a:rPr lang="it-IT" sz="2800" dirty="0"/>
              <a:t>Ossiemoglobina </a:t>
            </a:r>
            <a:r>
              <a:rPr lang="it-IT" sz="2800" dirty="0" err="1" smtClean="0"/>
              <a:t>Deossiemoglobina</a:t>
            </a:r>
            <a:endParaRPr lang="it-IT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2745399"/>
            <a:ext cx="438694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Non </a:t>
            </a:r>
            <a:r>
              <a:rPr lang="en-US" sz="3600" dirty="0" err="1" smtClean="0">
                <a:solidFill>
                  <a:srgbClr val="0070C0"/>
                </a:solidFill>
              </a:rPr>
              <a:t>funzionali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ts val="3040"/>
              </a:lnSpc>
              <a:buNone/>
            </a:pPr>
            <a:r>
              <a:rPr lang="it-IT" sz="2800" dirty="0">
                <a:latin typeface="+mn-lt"/>
              </a:rPr>
              <a:t>C</a:t>
            </a:r>
            <a:r>
              <a:rPr lang="it-IT" sz="2800" dirty="0" smtClean="0">
                <a:latin typeface="+mn-lt"/>
              </a:rPr>
              <a:t>arbossiemoglobina Metaemoglobina</a:t>
            </a:r>
            <a:endParaRPr lang="it-IT" sz="2800" dirty="0">
              <a:latin typeface="+mn-lt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02188" y="270688"/>
            <a:ext cx="7665147" cy="1005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ttangolo 8"/>
          <p:cNvSpPr/>
          <p:nvPr/>
        </p:nvSpPr>
        <p:spPr>
          <a:xfrm>
            <a:off x="627107" y="321039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err="1" smtClean="0"/>
              <a:t>Pulsossimetro</a:t>
            </a:r>
            <a:endParaRPr lang="it-IT" sz="3200" kern="1200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648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5667" y="1897503"/>
            <a:ext cx="849894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 smtClean="0"/>
              <a:t>La </a:t>
            </a:r>
            <a:r>
              <a:rPr lang="it-IT" sz="2600" dirty="0"/>
              <a:t>saturazione dell’ ossigeno può </a:t>
            </a:r>
            <a:r>
              <a:rPr lang="it-IT" sz="2600" dirty="0" smtClean="0"/>
              <a:t>essere espressa </a:t>
            </a:r>
            <a:r>
              <a:rPr lang="it-IT" sz="2600" dirty="0"/>
              <a:t>come saturazione funzionale o frazionata</a:t>
            </a:r>
            <a:r>
              <a:rPr lang="it-IT" sz="2600" dirty="0" smtClean="0"/>
              <a:t>.</a:t>
            </a:r>
          </a:p>
          <a:p>
            <a:endParaRPr lang="it-IT" sz="2600" dirty="0"/>
          </a:p>
          <a:p>
            <a:r>
              <a:rPr lang="it-IT" sz="2600" b="1" dirty="0" smtClean="0"/>
              <a:t>Saturazione </a:t>
            </a:r>
            <a:r>
              <a:rPr lang="it-IT" sz="2600" b="1" dirty="0"/>
              <a:t>funzionale: </a:t>
            </a:r>
            <a:r>
              <a:rPr lang="it-IT" sz="2600" dirty="0"/>
              <a:t>concentrazione di ossiemoglobina espressa come una percentuale dell’ </a:t>
            </a:r>
            <a:r>
              <a:rPr lang="it-IT" sz="2600" dirty="0" err="1"/>
              <a:t>Hb</a:t>
            </a:r>
            <a:r>
              <a:rPr lang="it-IT" sz="2600" dirty="0"/>
              <a:t> in grado di trasportare ossigeno</a:t>
            </a:r>
            <a:r>
              <a:rPr lang="it-IT" sz="2600" dirty="0" smtClean="0"/>
              <a:t>.</a:t>
            </a:r>
          </a:p>
          <a:p>
            <a:r>
              <a:rPr lang="it-IT" sz="2200" dirty="0" smtClean="0"/>
              <a:t>(</a:t>
            </a:r>
            <a:r>
              <a:rPr lang="it-IT" sz="2200" dirty="0"/>
              <a:t>I</a:t>
            </a:r>
            <a:r>
              <a:rPr lang="it-IT" sz="2200" dirty="0" smtClean="0"/>
              <a:t> </a:t>
            </a:r>
            <a:r>
              <a:rPr lang="it-IT" sz="2200" dirty="0" err="1"/>
              <a:t>pulsossimetri</a:t>
            </a:r>
            <a:r>
              <a:rPr lang="it-IT" sz="2200" dirty="0"/>
              <a:t> </a:t>
            </a:r>
            <a:r>
              <a:rPr lang="it-IT" sz="2200" dirty="0" smtClean="0"/>
              <a:t>convenzionali </a:t>
            </a:r>
            <a:r>
              <a:rPr lang="it-IT" sz="2200" dirty="0"/>
              <a:t>non </a:t>
            </a:r>
            <a:r>
              <a:rPr lang="it-IT" sz="2200" dirty="0" smtClean="0"/>
              <a:t>distinguono </a:t>
            </a:r>
            <a:r>
              <a:rPr lang="it-IT" sz="2200" dirty="0"/>
              <a:t>fra ossiemoglobina, </a:t>
            </a:r>
            <a:r>
              <a:rPr lang="it-IT" sz="2200" dirty="0" err="1"/>
              <a:t>COHb</a:t>
            </a:r>
            <a:r>
              <a:rPr lang="it-IT" sz="2200" dirty="0"/>
              <a:t> e </a:t>
            </a:r>
            <a:r>
              <a:rPr lang="it-IT" sz="2200" dirty="0" err="1"/>
              <a:t>METHb</a:t>
            </a:r>
            <a:r>
              <a:rPr lang="it-IT" sz="2200" dirty="0"/>
              <a:t>. M</a:t>
            </a:r>
            <a:r>
              <a:rPr lang="it-IT" sz="2200" dirty="0" smtClean="0"/>
              <a:t>isurano </a:t>
            </a:r>
            <a:r>
              <a:rPr lang="it-IT" sz="2200" dirty="0"/>
              <a:t>la saturazione </a:t>
            </a:r>
            <a:r>
              <a:rPr lang="it-IT" sz="2200" dirty="0" smtClean="0"/>
              <a:t>funzionale). </a:t>
            </a:r>
            <a:endParaRPr lang="it-IT" sz="2200" dirty="0"/>
          </a:p>
          <a:p>
            <a:endParaRPr lang="it-IT" sz="2600" dirty="0"/>
          </a:p>
          <a:p>
            <a:r>
              <a:rPr lang="it-IT" sz="2600" b="1" dirty="0" smtClean="0"/>
              <a:t>Saturazione </a:t>
            </a:r>
            <a:r>
              <a:rPr lang="it-IT" sz="2600" b="1" dirty="0"/>
              <a:t>frazionata: </a:t>
            </a:r>
            <a:r>
              <a:rPr lang="it-IT" sz="2600" dirty="0"/>
              <a:t>ossiemoglobina espressa come percentuale di tutta l’</a:t>
            </a:r>
            <a:r>
              <a:rPr lang="it-IT" sz="2600" dirty="0" err="1"/>
              <a:t>Hb</a:t>
            </a:r>
            <a:r>
              <a:rPr lang="it-IT" sz="2600" dirty="0"/>
              <a:t> presente, incluse </a:t>
            </a:r>
            <a:r>
              <a:rPr lang="it-IT" sz="2600" dirty="0" err="1" smtClean="0"/>
              <a:t>disemoglobine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302188" y="270688"/>
            <a:ext cx="7665147" cy="1005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ttangolo 6"/>
          <p:cNvSpPr/>
          <p:nvPr/>
        </p:nvSpPr>
        <p:spPr>
          <a:xfrm>
            <a:off x="627107" y="321039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err="1" smtClean="0"/>
              <a:t>Pulsossimetro</a:t>
            </a:r>
            <a:endParaRPr lang="it-IT" sz="3200" kern="1200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38125" y="1794795"/>
            <a:ext cx="8667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796845" y="5858934"/>
            <a:ext cx="3347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Chan ED, Chan MM,  Chan MM.</a:t>
            </a:r>
          </a:p>
          <a:p>
            <a:r>
              <a:rPr lang="en-US" sz="1000" b="1" dirty="0" smtClean="0"/>
              <a:t>Pulse </a:t>
            </a:r>
            <a:r>
              <a:rPr lang="en-US" sz="1000" b="1" dirty="0" err="1" smtClean="0"/>
              <a:t>oximetry</a:t>
            </a:r>
            <a:r>
              <a:rPr lang="en-US" sz="1000" dirty="0" smtClean="0"/>
              <a:t>: </a:t>
            </a:r>
            <a:r>
              <a:rPr lang="en-US" sz="1000" b="1" dirty="0" smtClean="0"/>
              <a:t>understanding its basic principles facilitates appreciation of its</a:t>
            </a:r>
            <a:r>
              <a:rPr lang="en-US" sz="1000" dirty="0" smtClean="0"/>
              <a:t>  </a:t>
            </a:r>
            <a:r>
              <a:rPr lang="en-US" sz="1000" b="1" dirty="0" smtClean="0"/>
              <a:t>limitations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Respir</a:t>
            </a:r>
            <a:r>
              <a:rPr lang="en-US" sz="1000" dirty="0" smtClean="0"/>
              <a:t> Med. 2013;107:789–799.</a:t>
            </a:r>
            <a:endParaRPr lang="en-US" sz="1000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6472" y="470366"/>
            <a:ext cx="8905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Causes and mechanisms of unreliable SpO2 readings</a:t>
            </a:r>
            <a:endParaRPr lang="it-IT" sz="32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-87924" y="1546275"/>
            <a:ext cx="9231923" cy="67134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" y="2704906"/>
            <a:ext cx="9144000" cy="415309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9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1588" y="3119549"/>
            <a:ext cx="9144000" cy="382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07618" y="35066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Carbossiemoglobina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7" name="Immagine 6" descr="Schermata 2017-04-03 alle 00.3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1" y="3119549"/>
            <a:ext cx="4402207" cy="354162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07618" y="1445684"/>
            <a:ext cx="8736381" cy="12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it-IT" sz="2200" dirty="0">
                <a:solidFill>
                  <a:srgbClr val="FFFFFF"/>
                </a:solidFill>
              </a:rPr>
              <a:t>Il monossido di carbonio (CO) è uno degli inquinanti atmosferici più diffusi. </a:t>
            </a:r>
          </a:p>
          <a:p>
            <a:pPr>
              <a:lnSpc>
                <a:spcPts val="3040"/>
              </a:lnSpc>
            </a:pPr>
            <a:r>
              <a:rPr lang="it-IT" sz="2200" dirty="0">
                <a:solidFill>
                  <a:srgbClr val="FFFFFF"/>
                </a:solidFill>
              </a:rPr>
              <a:t>E’ un gas tossico, incolore, inodore e insapore che viene prodotto ogni volta che una sostanza contenente carbonio brucia in maniera </a:t>
            </a:r>
            <a:r>
              <a:rPr lang="it-IT" sz="2200" dirty="0" smtClean="0">
                <a:solidFill>
                  <a:srgbClr val="FFFFFF"/>
                </a:solidFill>
              </a:rPr>
              <a:t>incompleta.</a:t>
            </a:r>
            <a:endParaRPr lang="it-IT" sz="2200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91826" y="6449976"/>
            <a:ext cx="2734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Levels in most non-smokers: 1-2%</a:t>
            </a:r>
          </a:p>
          <a:p>
            <a:pPr lvl="1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Levels in heavy smokers: up to 10-20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2338" y="1493734"/>
            <a:ext cx="8311662" cy="471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80"/>
              </a:lnSpc>
            </a:pPr>
            <a:r>
              <a:rPr lang="it-IT" sz="2400" dirty="0" smtClean="0">
                <a:solidFill>
                  <a:srgbClr val="FFFFFF"/>
                </a:solidFill>
              </a:rPr>
              <a:t>L'emoglobina lega il CO con una affinità 250 volte superiore a quella per l'O2.</a:t>
            </a:r>
          </a:p>
          <a:p>
            <a:pPr>
              <a:lnSpc>
                <a:spcPts val="3280"/>
              </a:lnSpc>
            </a:pPr>
            <a:r>
              <a:rPr lang="it-IT" sz="2400" dirty="0" smtClean="0">
                <a:solidFill>
                  <a:srgbClr val="FFFFFF"/>
                </a:solidFill>
              </a:rPr>
              <a:t>Legandosi con l'emoglobina in corrispondenza del Fe</a:t>
            </a:r>
            <a:r>
              <a:rPr lang="it-IT" sz="2400" baseline="30000" dirty="0" smtClean="0">
                <a:solidFill>
                  <a:srgbClr val="FFFFFF"/>
                </a:solidFill>
              </a:rPr>
              <a:t>2+ </a:t>
            </a:r>
            <a:r>
              <a:rPr lang="it-IT" sz="2400" dirty="0" smtClean="0">
                <a:solidFill>
                  <a:srgbClr val="FFFFFF"/>
                </a:solidFill>
              </a:rPr>
              <a:t>dell'eme, il CO impedisce all'O2 di legarsi all'emoglobina, di qui la sua elevata tossicità. </a:t>
            </a:r>
          </a:p>
          <a:p>
            <a:pPr>
              <a:lnSpc>
                <a:spcPts val="3280"/>
              </a:lnSpc>
            </a:pPr>
            <a:endParaRPr lang="it-IT" sz="2400" dirty="0" smtClean="0">
              <a:solidFill>
                <a:srgbClr val="FFFFFF"/>
              </a:solidFill>
            </a:endParaRPr>
          </a:p>
          <a:p>
            <a:pPr>
              <a:lnSpc>
                <a:spcPts val="3280"/>
              </a:lnSpc>
            </a:pPr>
            <a:r>
              <a:rPr lang="it-IT" sz="2400" dirty="0" smtClean="0">
                <a:solidFill>
                  <a:srgbClr val="FFFFFF"/>
                </a:solidFill>
              </a:rPr>
              <a:t>Anche legandosi ad uno solo dei 4 gruppi eme dell'emoglobina, il CO diminuisce notevolmente l'affinità per l'O2 dei rimanenti 3. </a:t>
            </a:r>
          </a:p>
          <a:p>
            <a:pPr>
              <a:lnSpc>
                <a:spcPts val="3280"/>
              </a:lnSpc>
            </a:pPr>
            <a:r>
              <a:rPr lang="it-IT" sz="2400" dirty="0" smtClean="0">
                <a:solidFill>
                  <a:srgbClr val="FFFFFF"/>
                </a:solidFill>
              </a:rPr>
              <a:t>Per questa ragione la tossicità del CO è molto più elevata di quanto sia prevedibile in base alla sua concentrazione nel sangue</a:t>
            </a:r>
            <a:r>
              <a:rPr lang="it-IT" sz="22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35498" y="339969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Carbossiemoglobina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38465" y="1602104"/>
            <a:ext cx="386862" cy="351692"/>
          </a:xfrm>
          <a:prstGeom prst="ellipse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3391" y="1535219"/>
            <a:ext cx="8229600" cy="4297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1" y="2279934"/>
            <a:ext cx="75438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2194874" y="2967840"/>
            <a:ext cx="470330" cy="45471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35498" y="339969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Carbossiemoglobina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6392125" y="2967840"/>
            <a:ext cx="470330" cy="45471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"/>
          <p:cNvSpPr>
            <a:spLocks noChangeArrowheads="1"/>
          </p:cNvSpPr>
          <p:nvPr/>
        </p:nvSpPr>
        <p:spPr bwMode="auto">
          <a:xfrm flipH="1">
            <a:off x="8968703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pic>
        <p:nvPicPr>
          <p:cNvPr id="7" name="Immagine 6" descr="Schermata 2017-04-01 alle 00.2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21" y="2392432"/>
            <a:ext cx="6733006" cy="44412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741368" y="4389283"/>
            <a:ext cx="649314" cy="377345"/>
          </a:xfrm>
          <a:prstGeom prst="rect">
            <a:avLst/>
          </a:prstGeom>
          <a:noFill/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004576" y="5318639"/>
            <a:ext cx="768205" cy="351839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221421" y="3570115"/>
            <a:ext cx="628860" cy="4614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1200" y="350208"/>
            <a:ext cx="8962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Carboxyhemoglobin</a:t>
            </a:r>
            <a:endParaRPr lang="en-US" sz="2400" dirty="0" smtClean="0"/>
          </a:p>
          <a:p>
            <a:endParaRPr lang="en-US" sz="1000" dirty="0"/>
          </a:p>
          <a:p>
            <a:pPr lvl="1">
              <a:lnSpc>
                <a:spcPts val="2600"/>
              </a:lnSpc>
            </a:pPr>
            <a:r>
              <a:rPr lang="en-US" sz="2000" dirty="0" smtClean="0"/>
              <a:t> -    Absorbs </a:t>
            </a:r>
            <a:r>
              <a:rPr lang="en-US" sz="2000" dirty="0"/>
              <a:t>light at 660nm much like </a:t>
            </a:r>
            <a:r>
              <a:rPr lang="en-US" sz="2000" dirty="0" err="1" smtClean="0"/>
              <a:t>oxyhemoglobin</a:t>
            </a:r>
            <a:endParaRPr lang="en-US" sz="2000" dirty="0"/>
          </a:p>
          <a:p>
            <a:pPr lvl="1">
              <a:lnSpc>
                <a:spcPts val="2600"/>
              </a:lnSpc>
            </a:pPr>
            <a:r>
              <a:rPr lang="en-US" sz="2000" dirty="0" smtClean="0"/>
              <a:t> -    Effect </a:t>
            </a:r>
            <a:r>
              <a:rPr lang="en-US" sz="2000" dirty="0"/>
              <a:t>on measured oxygen saturation (SpO2) is to overestimate true oxygen </a:t>
            </a:r>
            <a:endParaRPr lang="en-US" sz="2000" dirty="0" smtClean="0"/>
          </a:p>
          <a:p>
            <a:pPr lvl="1">
              <a:lnSpc>
                <a:spcPts val="26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saturation</a:t>
            </a:r>
            <a:endParaRPr lang="en-US" sz="2000" dirty="0"/>
          </a:p>
          <a:p>
            <a:pPr lvl="1"/>
            <a:r>
              <a:rPr lang="en-US" sz="2000" dirty="0" smtClean="0"/>
              <a:t> -    Overestimation </a:t>
            </a:r>
            <a:r>
              <a:rPr lang="en-US" sz="2000" dirty="0"/>
              <a:t>is approximately proportional to the </a:t>
            </a:r>
            <a:r>
              <a:rPr lang="en-US" sz="2000" dirty="0" err="1"/>
              <a:t>carboxyhemoglobin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 level (</a:t>
            </a:r>
            <a:r>
              <a:rPr lang="en-US" sz="2000" dirty="0" err="1"/>
              <a:t>COHb</a:t>
            </a:r>
            <a:r>
              <a:rPr lang="en-US" sz="2000" dirty="0" smtClean="0"/>
              <a:t>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SpO2 </a:t>
            </a:r>
            <a:r>
              <a:rPr lang="en-US" sz="2000" dirty="0"/>
              <a:t>= SaO2 + %</a:t>
            </a:r>
            <a:r>
              <a:rPr lang="en-US" sz="2000" dirty="0" err="1"/>
              <a:t>COHb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86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38125" y="1794795"/>
            <a:ext cx="8667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796845" y="5858934"/>
            <a:ext cx="3347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Chan ED, Chan MM,  Chan MM.</a:t>
            </a:r>
          </a:p>
          <a:p>
            <a:r>
              <a:rPr lang="en-US" sz="1000" b="1" dirty="0" smtClean="0"/>
              <a:t>Pulse </a:t>
            </a:r>
            <a:r>
              <a:rPr lang="en-US" sz="1000" b="1" dirty="0" err="1" smtClean="0"/>
              <a:t>oximetry</a:t>
            </a:r>
            <a:r>
              <a:rPr lang="en-US" sz="1000" dirty="0" smtClean="0"/>
              <a:t>: </a:t>
            </a:r>
            <a:r>
              <a:rPr lang="en-US" sz="1000" b="1" dirty="0" smtClean="0"/>
              <a:t>understanding its basic principles facilitates appreciation of its</a:t>
            </a:r>
            <a:r>
              <a:rPr lang="en-US" sz="1000" dirty="0" smtClean="0"/>
              <a:t>  </a:t>
            </a:r>
            <a:r>
              <a:rPr lang="en-US" sz="1000" b="1" dirty="0" smtClean="0"/>
              <a:t>limitations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Respir</a:t>
            </a:r>
            <a:r>
              <a:rPr lang="en-US" sz="1000" dirty="0" smtClean="0"/>
              <a:t> Med. 2013;107:789–799.</a:t>
            </a:r>
            <a:endParaRPr lang="en-US" sz="1000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6472" y="564446"/>
            <a:ext cx="8905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Causes and mechanisms of unreliable SpO2 readings</a:t>
            </a:r>
            <a:endParaRPr lang="it-IT" sz="32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-87924" y="1546274"/>
            <a:ext cx="9231923" cy="1431775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" y="4390434"/>
            <a:ext cx="9144000" cy="2467566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" y="3207973"/>
            <a:ext cx="9231923" cy="91880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12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Schermata 2017-02-19 alle 11.2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2" y="1397341"/>
            <a:ext cx="5983953" cy="3989302"/>
          </a:xfrm>
          <a:prstGeom prst="rect">
            <a:avLst/>
          </a:prstGeom>
        </p:spPr>
      </p:pic>
      <p:sp>
        <p:nvSpPr>
          <p:cNvPr id="4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4282" y="92767"/>
            <a:ext cx="87603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  Concentrazione dei principali componenti dell’aria 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(concentrazione volumetrica %)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9001" y="5386643"/>
            <a:ext cx="85756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L’aria che respiriamo non è una sostanza pura, un’unica sostanza chimica, ma un miscuglio di gas e di microscopiche particelle solide e liquide.</a:t>
            </a:r>
          </a:p>
          <a:p>
            <a:endParaRPr lang="it-IT" sz="1000" dirty="0"/>
          </a:p>
          <a:p>
            <a:r>
              <a:rPr lang="it-IT" dirty="0"/>
              <a:t>I due componenti principali sono l’azoto, che ne costituisce quasi i quattro quinti (78,08 %) e l’ossigeno che ne rappresenta poco più di un quinto (20,94 %).</a:t>
            </a:r>
          </a:p>
        </p:txBody>
      </p:sp>
    </p:spTree>
    <p:extLst>
      <p:ext uri="{BB962C8B-B14F-4D97-AF65-F5344CB8AC3E}">
        <p14:creationId xmlns:p14="http://schemas.microsoft.com/office/powerpoint/2010/main" val="373572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hanel-nails-br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867" y="1970319"/>
            <a:ext cx="4762500" cy="3552825"/>
          </a:xfrm>
          <a:prstGeom prst="rect">
            <a:avLst/>
          </a:prstGeom>
          <a:noFill/>
        </p:spPr>
      </p:pic>
      <p:sp>
        <p:nvSpPr>
          <p:cNvPr id="4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50693" y="5961202"/>
            <a:ext cx="3985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 smtClean="0">
                <a:solidFill>
                  <a:schemeClr val="bg1"/>
                </a:solidFill>
              </a:rPr>
              <a:t>Hinkelbein</a:t>
            </a:r>
            <a:r>
              <a:rPr lang="it-IT" sz="1000" dirty="0" smtClean="0">
                <a:solidFill>
                  <a:schemeClr val="bg1"/>
                </a:solidFill>
              </a:rPr>
              <a:t> J, </a:t>
            </a:r>
            <a:r>
              <a:rPr lang="it-IT" sz="1000" dirty="0" err="1" smtClean="0">
                <a:solidFill>
                  <a:schemeClr val="bg1"/>
                </a:solidFill>
              </a:rPr>
              <a:t>Genzwuerker</a:t>
            </a:r>
            <a:r>
              <a:rPr lang="it-IT" sz="1000" dirty="0" smtClean="0">
                <a:solidFill>
                  <a:schemeClr val="bg1"/>
                </a:solidFill>
              </a:rPr>
              <a:t> HV, </a:t>
            </a:r>
            <a:r>
              <a:rPr lang="it-IT" sz="1000" dirty="0" err="1" smtClean="0">
                <a:solidFill>
                  <a:schemeClr val="bg1"/>
                </a:solidFill>
              </a:rPr>
              <a:t>Sogl</a:t>
            </a:r>
            <a:r>
              <a:rPr lang="it-IT" sz="1000" dirty="0" smtClean="0">
                <a:solidFill>
                  <a:schemeClr val="bg1"/>
                </a:solidFill>
              </a:rPr>
              <a:t> R, </a:t>
            </a:r>
            <a:r>
              <a:rPr lang="it-IT" sz="1000" dirty="0" err="1" smtClean="0">
                <a:solidFill>
                  <a:schemeClr val="bg1"/>
                </a:solidFill>
              </a:rPr>
              <a:t>Fiedler</a:t>
            </a:r>
            <a:r>
              <a:rPr lang="it-IT" sz="1000" dirty="0" smtClean="0">
                <a:solidFill>
                  <a:schemeClr val="bg1"/>
                </a:solidFill>
              </a:rPr>
              <a:t> F. </a:t>
            </a:r>
          </a:p>
          <a:p>
            <a:r>
              <a:rPr lang="it-IT" sz="1000" b="1" dirty="0" err="1" smtClean="0">
                <a:solidFill>
                  <a:schemeClr val="bg1"/>
                </a:solidFill>
              </a:rPr>
              <a:t>Effect</a:t>
            </a:r>
            <a:r>
              <a:rPr lang="it-IT" sz="1000" b="1" dirty="0" smtClean="0">
                <a:solidFill>
                  <a:schemeClr val="bg1"/>
                </a:solidFill>
              </a:rPr>
              <a:t> of </a:t>
            </a:r>
            <a:r>
              <a:rPr lang="it-IT" sz="1000" b="1" dirty="0" err="1" smtClean="0">
                <a:solidFill>
                  <a:schemeClr val="bg1"/>
                </a:solidFill>
              </a:rPr>
              <a:t>nail</a:t>
            </a:r>
            <a:r>
              <a:rPr lang="it-IT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polish on oxygen saturation determined by pulse </a:t>
            </a:r>
            <a:r>
              <a:rPr lang="en-US" sz="1000" b="1" dirty="0" err="1" smtClean="0">
                <a:solidFill>
                  <a:schemeClr val="bg1"/>
                </a:solidFill>
              </a:rPr>
              <a:t>oximetry</a:t>
            </a:r>
            <a:r>
              <a:rPr lang="en-US" sz="1000" b="1" dirty="0" smtClean="0">
                <a:solidFill>
                  <a:schemeClr val="bg1"/>
                </a:solidFill>
              </a:rPr>
              <a:t> in </a:t>
            </a:r>
            <a:r>
              <a:rPr lang="it-IT" sz="1000" b="1" dirty="0" err="1" smtClean="0">
                <a:solidFill>
                  <a:schemeClr val="bg1"/>
                </a:solidFill>
              </a:rPr>
              <a:t>critically</a:t>
            </a:r>
            <a:r>
              <a:rPr lang="it-IT" sz="1000" b="1" dirty="0" smtClean="0">
                <a:solidFill>
                  <a:schemeClr val="bg1"/>
                </a:solidFill>
              </a:rPr>
              <a:t> </a:t>
            </a:r>
            <a:r>
              <a:rPr lang="it-IT" sz="1000" b="1" dirty="0" err="1" smtClean="0">
                <a:solidFill>
                  <a:schemeClr val="bg1"/>
                </a:solidFill>
              </a:rPr>
              <a:t>ill</a:t>
            </a:r>
            <a:r>
              <a:rPr lang="it-IT" sz="1000" b="1" dirty="0" smtClean="0">
                <a:solidFill>
                  <a:schemeClr val="bg1"/>
                </a:solidFill>
              </a:rPr>
              <a:t> </a:t>
            </a:r>
            <a:r>
              <a:rPr lang="it-IT" sz="1000" b="1" dirty="0" err="1" smtClean="0">
                <a:solidFill>
                  <a:schemeClr val="bg1"/>
                </a:solidFill>
              </a:rPr>
              <a:t>patients</a:t>
            </a:r>
            <a:r>
              <a:rPr lang="it-IT" sz="1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it-IT" sz="1000" dirty="0" err="1" smtClean="0">
                <a:solidFill>
                  <a:schemeClr val="bg1"/>
                </a:solidFill>
              </a:rPr>
              <a:t>Resuscitation</a:t>
            </a:r>
            <a:r>
              <a:rPr lang="it-IT" sz="1000" dirty="0" smtClean="0">
                <a:solidFill>
                  <a:schemeClr val="bg1"/>
                </a:solidFill>
              </a:rPr>
              <a:t> 2007;72:82e91.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6524978" y="2822222"/>
            <a:ext cx="778933" cy="1614311"/>
          </a:xfrm>
          <a:prstGeom prst="downArrow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97422" y="3285067"/>
            <a:ext cx="109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~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20850" y="328506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2%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491111" y="236055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SpO2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7107" y="242639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err="1" smtClean="0"/>
              <a:t>Pulsossimetria</a:t>
            </a:r>
            <a:r>
              <a:rPr lang="it-IT" sz="3200" kern="1200" dirty="0" smtClean="0"/>
              <a:t> e smalto unghie</a:t>
            </a:r>
            <a:endParaRPr lang="it-IT" sz="3200" kern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87918" y="1825737"/>
            <a:ext cx="379750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FFFF"/>
                </a:solidFill>
              </a:rPr>
              <a:t>In caso di anemia importante, i valori di saturazione risultano elevati anche se la quantità totale di ossigeno trasportata dal sangue è</a:t>
            </a:r>
            <a:r>
              <a:rPr lang="it-IT" sz="2800" dirty="0" smtClean="0">
                <a:solidFill>
                  <a:srgbClr val="FFFFFF"/>
                </a:solidFill>
              </a:rPr>
              <a:t> insufficiente.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1568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2" descr="http://cucinaecucito.altervista.org/wp-content/uploads/2014/03/circolazione-sanguig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5737"/>
            <a:ext cx="4616651" cy="30777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635498" y="632357"/>
            <a:ext cx="14604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Anemia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9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35498" y="339969"/>
            <a:ext cx="304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Metaemoglobina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66228" y="4542692"/>
            <a:ext cx="77372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 smtClean="0"/>
              <a:t>Fisiologicamente o per effetto di sostanze ossidanti, lo ione Fe</a:t>
            </a:r>
            <a:r>
              <a:rPr lang="it-IT" sz="2400" baseline="30000" dirty="0" smtClean="0"/>
              <a:t>2+ </a:t>
            </a:r>
            <a:r>
              <a:rPr lang="it-IT" sz="2400" dirty="0" smtClean="0"/>
              <a:t>si trasforma in ione Fe</a:t>
            </a:r>
            <a:r>
              <a:rPr lang="it-IT" sz="2400" baseline="30000" dirty="0" smtClean="0"/>
              <a:t>3+ </a:t>
            </a:r>
            <a:r>
              <a:rPr lang="it-IT" sz="2400" dirty="0" smtClean="0"/>
              <a:t>e l'emoglobina si trasforma in metaemoglobina (</a:t>
            </a:r>
            <a:r>
              <a:rPr lang="it-IT" sz="2400" dirty="0" err="1" smtClean="0"/>
              <a:t>MetHb</a:t>
            </a:r>
            <a:r>
              <a:rPr lang="it-IT" sz="2400" dirty="0" smtClean="0"/>
              <a:t>), incapace di legare l'ossigeno</a:t>
            </a:r>
            <a:r>
              <a:rPr lang="it-IT" b="1" dirty="0" smtClean="0"/>
              <a:t>. 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15815" y="1652953"/>
            <a:ext cx="386862" cy="351692"/>
          </a:xfrm>
          <a:prstGeom prst="ellipse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215794" y="1488831"/>
            <a:ext cx="7737231" cy="277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 smtClean="0"/>
              <a:t>Viene chiamata metaemoglobina la molecola di emoglobina, strutturalmente normale, in cui l'atomo di ferro contenuto nei 4 gruppi eme sia stato ossidato da Fe</a:t>
            </a:r>
            <a:r>
              <a:rPr lang="it-IT" sz="2400" baseline="30000" dirty="0" smtClean="0"/>
              <a:t>2+</a:t>
            </a:r>
            <a:r>
              <a:rPr lang="it-IT" sz="2400" dirty="0" smtClean="0"/>
              <a:t> a Fe</a:t>
            </a:r>
            <a:r>
              <a:rPr lang="it-IT" sz="2400" baseline="30000" dirty="0" smtClean="0"/>
              <a:t>3+</a:t>
            </a:r>
            <a:r>
              <a:rPr lang="it-IT" sz="2400" dirty="0" smtClean="0"/>
              <a:t>. </a:t>
            </a:r>
          </a:p>
          <a:p>
            <a:pPr>
              <a:lnSpc>
                <a:spcPts val="3000"/>
              </a:lnSpc>
            </a:pPr>
            <a:r>
              <a:rPr lang="it-IT" sz="2400" dirty="0" smtClean="0"/>
              <a:t>Il cambiamento dello stato di ossidazione priva la molecola della sua capacità di legare reversibilmente l'ossigeno, e quindi perde anche la sua funzione fisiologica di trasporto dello stesso. </a:t>
            </a:r>
            <a:endParaRPr lang="it-IT" sz="2400" dirty="0"/>
          </a:p>
        </p:txBody>
      </p:sp>
      <p:sp>
        <p:nvSpPr>
          <p:cNvPr id="9" name="Ovale 8"/>
          <p:cNvSpPr/>
          <p:nvPr/>
        </p:nvSpPr>
        <p:spPr>
          <a:xfrm>
            <a:off x="635498" y="4683812"/>
            <a:ext cx="386862" cy="351692"/>
          </a:xfrm>
          <a:prstGeom prst="ellipse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35498" y="339969"/>
            <a:ext cx="304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Metaemoglobina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67419" y="1535723"/>
            <a:ext cx="8076581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dirty="0" smtClean="0"/>
              <a:t>La </a:t>
            </a:r>
            <a:r>
              <a:rPr lang="it-IT" sz="2000" dirty="0" err="1" smtClean="0"/>
              <a:t>metaemoglobinemia</a:t>
            </a:r>
            <a:r>
              <a:rPr lang="it-IT" sz="2000" dirty="0" smtClean="0"/>
              <a:t> può essere causata o da cause congenite o da cause acquisite.</a:t>
            </a:r>
          </a:p>
          <a:p>
            <a:pPr>
              <a:lnSpc>
                <a:spcPts val="2800"/>
              </a:lnSpc>
            </a:pPr>
            <a:r>
              <a:rPr lang="it-IT" sz="2000" dirty="0" smtClean="0"/>
              <a:t>Le cause acquisite sono l'esposizione dell'organismo a sostanze chimiche ossidanti e a farmaci (</a:t>
            </a:r>
            <a:r>
              <a:rPr lang="it-IT" sz="2000" dirty="0" err="1" smtClean="0"/>
              <a:t>clorochina</a:t>
            </a:r>
            <a:r>
              <a:rPr lang="it-IT" sz="2000" dirty="0" smtClean="0"/>
              <a:t>, lidocaina, paracetamolo, sulfamidici, etc.), mentre quelle congenite sono dovute principalmente ad un deficit enzimatico (deficit dell'enzima metaemoglobina-reduttasi).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5" name="Ovale 4"/>
          <p:cNvSpPr/>
          <p:nvPr/>
        </p:nvSpPr>
        <p:spPr>
          <a:xfrm>
            <a:off x="471373" y="1641230"/>
            <a:ext cx="386862" cy="351692"/>
          </a:xfrm>
          <a:prstGeom prst="ellipse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71373" y="4141565"/>
            <a:ext cx="386862" cy="351692"/>
          </a:xfrm>
          <a:prstGeom prst="ellipse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flipH="1">
            <a:off x="8953025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75513" y="4074768"/>
            <a:ext cx="7956900" cy="259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dirty="0" smtClean="0"/>
              <a:t>Un incremento della concentrazione di questa molecola in rapporto all'emoglobina totale (la quota fisiologica è &lt; 1,5 % dell’</a:t>
            </a:r>
            <a:r>
              <a:rPr lang="it-IT" sz="2000" dirty="0" err="1" smtClean="0"/>
              <a:t>Hb</a:t>
            </a:r>
            <a:r>
              <a:rPr lang="it-IT" sz="2000" dirty="0" smtClean="0"/>
              <a:t> totale) causa fenomeni d’ipossia tessutale. </a:t>
            </a:r>
          </a:p>
          <a:p>
            <a:pPr>
              <a:lnSpc>
                <a:spcPts val="2800"/>
              </a:lnSpc>
            </a:pPr>
            <a:r>
              <a:rPr lang="it-IT" sz="2000" dirty="0" smtClean="0"/>
              <a:t>Indicativamente per concentrazioni superiori al 10%  (1,5 g/</a:t>
            </a:r>
            <a:r>
              <a:rPr lang="it-IT" sz="2000" dirty="0" err="1" smtClean="0"/>
              <a:t>dL</a:t>
            </a:r>
            <a:r>
              <a:rPr lang="it-IT" sz="2000" dirty="0" smtClean="0"/>
              <a:t>) è possibile osservare cianosi e per concentrazioni superiori al 20-25% manifestazioni cliniche conclamate con segni di grave ipossia (ipotensione, cefalea, nausea, alterazioni del sistema nervoso centrale fino al coma).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"/>
          <p:cNvSpPr>
            <a:spLocks noChangeArrowheads="1"/>
          </p:cNvSpPr>
          <p:nvPr/>
        </p:nvSpPr>
        <p:spPr bwMode="auto">
          <a:xfrm flipH="1">
            <a:off x="8968703" y="6661174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pic>
        <p:nvPicPr>
          <p:cNvPr id="7" name="Immagine 6" descr="Schermata 2017-04-01 alle 00.2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21" y="2392432"/>
            <a:ext cx="6733006" cy="44412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741368" y="4389283"/>
            <a:ext cx="649314" cy="377345"/>
          </a:xfrm>
          <a:prstGeom prst="rect">
            <a:avLst/>
          </a:prstGeom>
          <a:noFill/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694334" y="3910602"/>
            <a:ext cx="768205" cy="351839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099371" y="3339388"/>
            <a:ext cx="628860" cy="4614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1200" y="350208"/>
            <a:ext cx="896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Methemoglobin</a:t>
            </a:r>
            <a:endParaRPr lang="en-US" sz="2400" dirty="0"/>
          </a:p>
          <a:p>
            <a:endParaRPr lang="en-US" sz="1000" dirty="0"/>
          </a:p>
          <a:p>
            <a:pPr lvl="1"/>
            <a:r>
              <a:rPr lang="en-US" sz="2000" dirty="0" smtClean="0"/>
              <a:t> -    </a:t>
            </a:r>
            <a:r>
              <a:rPr lang="en-US" sz="2000" dirty="0"/>
              <a:t>Increases both numerator and denominator of the ratio of relative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absorbances</a:t>
            </a:r>
            <a:endParaRPr lang="en-US" sz="2000" dirty="0" smtClean="0"/>
          </a:p>
          <a:p>
            <a:pPr lvl="1"/>
            <a:endParaRPr lang="en-US" sz="1000" dirty="0"/>
          </a:p>
          <a:p>
            <a:pPr lvl="1"/>
            <a:r>
              <a:rPr lang="en-US" sz="2000" dirty="0" smtClean="0"/>
              <a:t> -    </a:t>
            </a:r>
            <a:r>
              <a:rPr lang="en-US" sz="2000" dirty="0"/>
              <a:t>Drives ratio toward 1 which results in measured SpO2 of 85%</a:t>
            </a:r>
          </a:p>
          <a:p>
            <a:pPr lvl="1"/>
            <a:r>
              <a:rPr lang="en-US" sz="2000" dirty="0" smtClean="0"/>
              <a:t> </a:t>
            </a:r>
            <a:endParaRPr lang="en-US" sz="1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623469" y="4964906"/>
            <a:ext cx="472281" cy="43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615531" y="4783930"/>
            <a:ext cx="117475" cy="43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sinistra 4"/>
          <p:cNvSpPr/>
          <p:nvPr/>
        </p:nvSpPr>
        <p:spPr>
          <a:xfrm rot="19424450">
            <a:off x="4183896" y="3647247"/>
            <a:ext cx="526378" cy="380643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inistra 12"/>
          <p:cNvSpPr/>
          <p:nvPr/>
        </p:nvSpPr>
        <p:spPr>
          <a:xfrm rot="19424450">
            <a:off x="7042983" y="3610520"/>
            <a:ext cx="526378" cy="380643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25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chermata 2017-04-02 alle 17.34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704"/>
            <a:ext cx="5669611" cy="27460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5462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00868" y="1686326"/>
            <a:ext cx="8943131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it-IT" sz="2400" dirty="0"/>
              <a:t>La </a:t>
            </a:r>
            <a:r>
              <a:rPr lang="it-IT" sz="2400" dirty="0" err="1"/>
              <a:t>pulsossimetria</a:t>
            </a:r>
            <a:r>
              <a:rPr lang="it-IT" sz="2400" dirty="0"/>
              <a:t> è basata sulla trasmissione di diverse lunghezze d’onda della luce e del loro </a:t>
            </a:r>
            <a:r>
              <a:rPr lang="it-IT" sz="2400" dirty="0" smtClean="0"/>
              <a:t>assorbimento.</a:t>
            </a:r>
          </a:p>
          <a:p>
            <a:pPr>
              <a:lnSpc>
                <a:spcPts val="3040"/>
              </a:lnSpc>
            </a:pPr>
            <a:r>
              <a:rPr lang="it-IT" sz="2400" dirty="0"/>
              <a:t>La </a:t>
            </a:r>
            <a:r>
              <a:rPr lang="it-IT" sz="2400" dirty="0" err="1"/>
              <a:t>pulsossimetria</a:t>
            </a:r>
            <a:r>
              <a:rPr lang="it-IT" sz="2400" dirty="0"/>
              <a:t> convenzionale presume l’assenza di </a:t>
            </a:r>
            <a:r>
              <a:rPr lang="it-IT" sz="2400" dirty="0" err="1" smtClean="0"/>
              <a:t>disemoglobine</a:t>
            </a:r>
            <a:r>
              <a:rPr lang="it-IT" sz="2400" dirty="0" smtClean="0"/>
              <a:t>.</a:t>
            </a:r>
          </a:p>
          <a:p>
            <a:pPr>
              <a:lnSpc>
                <a:spcPts val="3040"/>
              </a:lnSpc>
            </a:pPr>
            <a:r>
              <a:rPr lang="it-IT" sz="2400" dirty="0" smtClean="0"/>
              <a:t>Misura la saturazione funzionale.</a:t>
            </a:r>
          </a:p>
          <a:p>
            <a:pPr>
              <a:lnSpc>
                <a:spcPts val="3040"/>
              </a:lnSpc>
            </a:pPr>
            <a:r>
              <a:rPr lang="it-IT" sz="2400" dirty="0" smtClean="0"/>
              <a:t>Oggi sono disponibili strumenti  che misurano carbossiemoglobina e metaemoglobina</a:t>
            </a:r>
            <a:endParaRPr lang="it-IT" sz="2400" dirty="0"/>
          </a:p>
          <a:p>
            <a:endParaRPr lang="it-IT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dirty="0"/>
          </a:p>
        </p:txBody>
      </p:sp>
      <p:pic>
        <p:nvPicPr>
          <p:cNvPr id="10" name="Immagine 9" descr="Schermata 2017-04-02 alle 17.39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28020"/>
            <a:ext cx="2743200" cy="2159000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302188" y="270688"/>
            <a:ext cx="7665147" cy="1005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627107" y="321039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err="1" smtClean="0"/>
              <a:t>Pulsossimetria</a:t>
            </a:r>
            <a:endParaRPr lang="it-IT" sz="3200" kern="1200" dirty="0"/>
          </a:p>
        </p:txBody>
      </p:sp>
    </p:spTree>
    <p:extLst>
      <p:ext uri="{BB962C8B-B14F-4D97-AF65-F5344CB8AC3E}">
        <p14:creationId xmlns:p14="http://schemas.microsoft.com/office/powerpoint/2010/main" val="221962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75" y="2013994"/>
            <a:ext cx="3049620" cy="30496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5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7" name="Rettangolo arrotondato 6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dirty="0" err="1"/>
                <a:t>P</a:t>
              </a:r>
              <a:r>
                <a:rPr lang="it-IT" sz="3200" kern="1200" dirty="0" err="1" smtClean="0"/>
                <a:t>ulsossimetro</a:t>
              </a:r>
              <a:r>
                <a:rPr lang="it-IT" sz="3200" kern="1200" dirty="0" smtClean="0"/>
                <a:t>: modelli</a:t>
              </a:r>
              <a:endParaRPr lang="it-IT" sz="3200" kern="1200" dirty="0"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80" y="2569308"/>
            <a:ext cx="1361568" cy="1745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8254" y="2027086"/>
            <a:ext cx="2711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Pulsossimetro</a:t>
            </a:r>
            <a:r>
              <a:rPr lang="it-IT" sz="2000" dirty="0"/>
              <a:t> </a:t>
            </a:r>
            <a:r>
              <a:rPr lang="it-IT" sz="2000" dirty="0" smtClean="0"/>
              <a:t>compatto</a:t>
            </a:r>
            <a:endParaRPr lang="it-IT" sz="20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467541" y="2214049"/>
            <a:ext cx="2676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Pulsossimetro</a:t>
            </a:r>
            <a:r>
              <a:rPr lang="it-IT" sz="2000" dirty="0"/>
              <a:t> da tavolo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02221" y="4389822"/>
            <a:ext cx="2586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Pulsossimetro</a:t>
            </a:r>
            <a:r>
              <a:rPr lang="it-IT" sz="2000" dirty="0"/>
              <a:t> </a:t>
            </a:r>
            <a:r>
              <a:rPr lang="it-IT" sz="2000" dirty="0" smtClean="0"/>
              <a:t>da polso</a:t>
            </a:r>
            <a:endParaRPr lang="it-IT" sz="20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0" y="4886966"/>
            <a:ext cx="2849246" cy="189340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252164" y="5317429"/>
            <a:ext cx="2568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Pulsossimetro</a:t>
            </a:r>
            <a:r>
              <a:rPr lang="it-IT" sz="2000" dirty="0"/>
              <a:t> </a:t>
            </a:r>
            <a:r>
              <a:rPr lang="it-IT" sz="2000" dirty="0" smtClean="0"/>
              <a:t>palmare</a:t>
            </a:r>
            <a:endParaRPr lang="it-IT" sz="2000" dirty="0"/>
          </a:p>
        </p:txBody>
      </p:sp>
      <p:pic>
        <p:nvPicPr>
          <p:cNvPr id="17" name="Immagine 16" descr="Schermata 2017-03-26 alle 12.39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92" y="4168185"/>
            <a:ext cx="2292656" cy="26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1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5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7" name="Rettangolo arrotondato 6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Sensori: modelli</a:t>
              </a:r>
              <a:endParaRPr lang="it-IT" sz="3200" kern="1200" dirty="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4265707" y="2059646"/>
            <a:ext cx="271898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frontale</a:t>
            </a:r>
            <a:endParaRPr lang="it-IT" sz="20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18" y="2197815"/>
            <a:ext cx="2248409" cy="15588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68" y="4711677"/>
            <a:ext cx="2201117" cy="147474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298271" y="4711677"/>
            <a:ext cx="26050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per padiglione auricolare</a:t>
            </a:r>
            <a:endParaRPr lang="it-IT" sz="20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73" y="4552781"/>
            <a:ext cx="2537773" cy="173076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53566" y="6283542"/>
            <a:ext cx="285404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digitale monouso</a:t>
            </a:r>
            <a:endParaRPr lang="it-IT" sz="2000" dirty="0"/>
          </a:p>
        </p:txBody>
      </p:sp>
      <p:pic>
        <p:nvPicPr>
          <p:cNvPr id="18" name="Immagine 17" descr="Schermata 2017-03-26 alle 13.37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20" y="2117872"/>
            <a:ext cx="2260638" cy="22606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02221" y="2059646"/>
            <a:ext cx="35612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digitale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274375" y="2123786"/>
            <a:ext cx="8410982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1"/>
            <a:endParaRPr lang="it-IT" sz="2800" dirty="0" smtClean="0">
              <a:solidFill>
                <a:srgbClr val="FFFFFF"/>
              </a:solidFill>
            </a:endParaRPr>
          </a:p>
          <a:p>
            <a:pPr lvl="1"/>
            <a:endParaRPr lang="it-IT" sz="2800" dirty="0" smtClean="0">
              <a:solidFill>
                <a:srgbClr val="FFFFFF"/>
              </a:solidFill>
            </a:endParaRPr>
          </a:p>
          <a:p>
            <a:pPr lvl="1"/>
            <a:r>
              <a:rPr lang="it-IT" sz="3200" dirty="0" smtClean="0">
                <a:solidFill>
                  <a:srgbClr val="FFFFFF"/>
                </a:solidFill>
              </a:rPr>
              <a:t>Sono utilizzate aree ben vascolarizzate (dita</a:t>
            </a:r>
            <a:r>
              <a:rPr lang="it-IT" sz="3200" dirty="0">
                <a:solidFill>
                  <a:srgbClr val="FFFFFF"/>
                </a:solidFill>
              </a:rPr>
              <a:t>, </a:t>
            </a:r>
            <a:r>
              <a:rPr lang="it-IT" sz="3200" dirty="0" smtClean="0">
                <a:solidFill>
                  <a:srgbClr val="FFFFFF"/>
                </a:solidFill>
              </a:rPr>
              <a:t>fronte, lobo dell’orecchio). </a:t>
            </a:r>
            <a:endParaRPr lang="it-IT" sz="3200" dirty="0">
              <a:solidFill>
                <a:srgbClr val="FFFFFF"/>
              </a:solidFill>
            </a:endParaRPr>
          </a:p>
          <a:p>
            <a:pPr lvl="1"/>
            <a:endParaRPr lang="it-IT" sz="3200" dirty="0">
              <a:solidFill>
                <a:srgbClr val="FFFFFF"/>
              </a:solidFill>
            </a:endParaRPr>
          </a:p>
          <a:p>
            <a:pPr lvl="1"/>
            <a:r>
              <a:rPr lang="it-IT" sz="3200" dirty="0" smtClean="0">
                <a:solidFill>
                  <a:srgbClr val="FFFFFF"/>
                </a:solidFill>
              </a:rPr>
              <a:t>Siti </a:t>
            </a:r>
            <a:r>
              <a:rPr lang="it-IT" sz="3200" dirty="0">
                <a:solidFill>
                  <a:srgbClr val="FFFFFF"/>
                </a:solidFill>
              </a:rPr>
              <a:t>per infanti sono piedi o palmo della mano o lobo </a:t>
            </a:r>
            <a:r>
              <a:rPr lang="it-IT" sz="3200" dirty="0" smtClean="0">
                <a:solidFill>
                  <a:srgbClr val="FFFFFF"/>
                </a:solidFill>
              </a:rPr>
              <a:t>orecchio. </a:t>
            </a:r>
            <a:endParaRPr lang="it-IT" sz="3200" dirty="0">
              <a:solidFill>
                <a:srgbClr val="FFFFFF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Schermata 2017-04-04 alle 11.48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-1"/>
            <a:ext cx="3860800" cy="336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328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7-04-04 alle 12.1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31"/>
            <a:ext cx="9144000" cy="53207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481061" y="6215213"/>
            <a:ext cx="1166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/>
              <a:t>Andrea De </a:t>
            </a:r>
            <a:r>
              <a:rPr lang="it-IT" sz="1000" dirty="0" err="1"/>
              <a:t>Pascalis</a:t>
            </a:r>
            <a:endParaRPr lang="it-IT" sz="1000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1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27107" y="152843"/>
            <a:ext cx="7303257" cy="90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980" tIns="0" rIns="19198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200" kern="1200" dirty="0" smtClean="0"/>
              <a:t>Valutazione del punto di misurazione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 smtClean="0"/>
              <a:t>(sede digitale)</a:t>
            </a:r>
            <a:endParaRPr lang="it-IT" sz="2400" kern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065498" y="2065257"/>
            <a:ext cx="5555036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Ipotensione arteriosa</a:t>
            </a:r>
          </a:p>
          <a:p>
            <a:pPr>
              <a:lnSpc>
                <a:spcPts val="386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Alterazioni del circolo periferico</a:t>
            </a:r>
          </a:p>
          <a:p>
            <a:pPr>
              <a:lnSpc>
                <a:spcPts val="386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Edema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82580" y="4473609"/>
            <a:ext cx="763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Valutare altri punti di misurazione e altri sensori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9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7-02-19 alle 20.5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009080"/>
            <a:ext cx="6173611" cy="32567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2454" y="1499117"/>
            <a:ext cx="360587" cy="5017571"/>
          </a:xfrm>
          <a:prstGeom prst="rect">
            <a:avLst/>
          </a:prstGeom>
          <a:solidFill>
            <a:srgbClr val="1455C0"/>
          </a:solidFill>
          <a:ln>
            <a:solidFill>
              <a:srgbClr val="145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44606" y="1651517"/>
            <a:ext cx="360587" cy="5017571"/>
          </a:xfrm>
          <a:prstGeom prst="rect">
            <a:avLst/>
          </a:prstGeom>
          <a:solidFill>
            <a:srgbClr val="1455C0"/>
          </a:solidFill>
          <a:ln>
            <a:solidFill>
              <a:srgbClr val="145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19100" y="1499117"/>
            <a:ext cx="8305800" cy="432156"/>
          </a:xfrm>
          <a:prstGeom prst="rect">
            <a:avLst/>
          </a:prstGeom>
          <a:solidFill>
            <a:srgbClr val="1455C0"/>
          </a:solidFill>
          <a:ln>
            <a:solidFill>
              <a:srgbClr val="145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flipH="1">
            <a:off x="8964613" y="665340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6176" y="105226"/>
            <a:ext cx="2118889" cy="1100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  Atmosfera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Ossigeno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94184" y="176947"/>
            <a:ext cx="5849815" cy="1877437"/>
          </a:xfrm>
          <a:prstGeom prst="rect">
            <a:avLst/>
          </a:prstGeom>
          <a:solidFill>
            <a:srgbClr val="1455C0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pressione atmosferica a livello del mare è uguale a circa 760 mm Hg e decresce con l'altitudine.</a:t>
            </a:r>
          </a:p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Po</a:t>
            </a:r>
            <a:r>
              <a:rPr lang="pl-PL" baseline="-25000" dirty="0" smtClean="0">
                <a:solidFill>
                  <a:schemeClr val="bg1"/>
                </a:solidFill>
              </a:rPr>
              <a:t>2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i="1" dirty="0" smtClean="0">
                <a:solidFill>
                  <a:schemeClr val="bg1"/>
                </a:solidFill>
              </a:rPr>
              <a:t>= </a:t>
            </a:r>
            <a:r>
              <a:rPr lang="pl-PL" dirty="0" smtClean="0">
                <a:solidFill>
                  <a:schemeClr val="bg1"/>
                </a:solidFill>
              </a:rPr>
              <a:t>(0,21) x (</a:t>
            </a:r>
            <a:r>
              <a:rPr lang="it-IT" dirty="0" smtClean="0">
                <a:solidFill>
                  <a:schemeClr val="bg1"/>
                </a:solidFill>
              </a:rPr>
              <a:t>76</a:t>
            </a:r>
            <a:r>
              <a:rPr lang="pl-PL" dirty="0" smtClean="0">
                <a:solidFill>
                  <a:schemeClr val="bg1"/>
                </a:solidFill>
              </a:rPr>
              <a:t>0 mmHg) = </a:t>
            </a:r>
            <a:r>
              <a:rPr lang="it-IT" dirty="0" smtClean="0">
                <a:solidFill>
                  <a:schemeClr val="bg1"/>
                </a:solidFill>
              </a:rPr>
              <a:t>159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  <a:r>
              <a:rPr lang="it-IT" dirty="0" smtClean="0">
                <a:solidFill>
                  <a:schemeClr val="bg1"/>
                </a:solidFill>
              </a:rPr>
              <a:t>1</a:t>
            </a:r>
            <a:r>
              <a:rPr lang="pl-PL" dirty="0" smtClean="0">
                <a:solidFill>
                  <a:schemeClr val="bg1"/>
                </a:solidFill>
              </a:rPr>
              <a:t> mmHg</a:t>
            </a:r>
            <a:r>
              <a:rPr lang="pl-PL" dirty="0" smtClean="0"/>
              <a:t/>
            </a:r>
            <a:br>
              <a:rPr lang="pl-PL" dirty="0" smtClean="0"/>
            </a:br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rot="5400000">
            <a:off x="3325612" y="-235440"/>
            <a:ext cx="360587" cy="6173611"/>
          </a:xfrm>
          <a:prstGeom prst="rect">
            <a:avLst/>
          </a:prstGeom>
          <a:solidFill>
            <a:srgbClr val="1455C0"/>
          </a:solidFill>
          <a:ln>
            <a:solidFill>
              <a:srgbClr val="145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558844" y="1651517"/>
            <a:ext cx="360587" cy="5017571"/>
          </a:xfrm>
          <a:prstGeom prst="rect">
            <a:avLst/>
          </a:prstGeom>
          <a:solidFill>
            <a:srgbClr val="1455C0"/>
          </a:solidFill>
          <a:ln>
            <a:solidFill>
              <a:srgbClr val="145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46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5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7" name="Rettangolo arrotondato 6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Sensore digitale</a:t>
              </a:r>
              <a:endParaRPr lang="it-IT" sz="3200" kern="1200" dirty="0"/>
            </a:p>
          </p:txBody>
        </p:sp>
      </p:grp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8" name="Immagine 17" descr="Schermata 2017-03-26 alle 13.3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20" y="2117872"/>
            <a:ext cx="2260638" cy="22606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02221" y="2059646"/>
            <a:ext cx="35612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digitale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810644" y="4629791"/>
            <a:ext cx="7193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Non </a:t>
            </a:r>
            <a:r>
              <a:rPr lang="it-IT" sz="2400" dirty="0"/>
              <a:t>fissare </a:t>
            </a:r>
            <a:r>
              <a:rPr lang="it-IT" sz="2400" dirty="0" smtClean="0"/>
              <a:t>il </a:t>
            </a:r>
            <a:r>
              <a:rPr lang="it-IT" sz="2400" dirty="0"/>
              <a:t>sensore al dito</a:t>
            </a:r>
            <a:r>
              <a:rPr lang="it-IT" sz="2400" dirty="0" smtClean="0"/>
              <a:t>, stringendo il cerotto ad anello; può agire da “</a:t>
            </a:r>
            <a:r>
              <a:rPr lang="it-IT" sz="2400" dirty="0"/>
              <a:t>laccio emostatico</a:t>
            </a:r>
            <a:r>
              <a:rPr lang="it-IT" sz="2400" dirty="0" smtClean="0"/>
              <a:t>” con conseguente alterazione della </a:t>
            </a:r>
            <a:r>
              <a:rPr lang="it-IT" sz="2400" dirty="0"/>
              <a:t>qualità del letto </a:t>
            </a:r>
            <a:r>
              <a:rPr lang="it-IT" sz="2400" dirty="0" smtClean="0"/>
              <a:t>ematico</a:t>
            </a:r>
            <a:r>
              <a:rPr lang="it-IT" sz="2400" dirty="0"/>
              <a:t> </a:t>
            </a:r>
            <a:r>
              <a:rPr lang="it-IT" sz="2400" dirty="0" smtClean="0"/>
              <a:t>e lettura errata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43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5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7" name="Rettangolo arrotondato 6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Sensore digitale</a:t>
              </a:r>
              <a:endParaRPr lang="it-IT" sz="3200" kern="1200" dirty="0"/>
            </a:p>
          </p:txBody>
        </p:sp>
      </p:grp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8" name="Immagine 17" descr="Schermata 2017-03-26 alle 13.3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20" y="2117872"/>
            <a:ext cx="2260638" cy="22606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02221" y="2059646"/>
            <a:ext cx="35612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digitale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810643" y="4629791"/>
            <a:ext cx="8153969" cy="166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80"/>
              </a:lnSpc>
            </a:pPr>
            <a:r>
              <a:rPr lang="it-IT" sz="2400" dirty="0" smtClean="0"/>
              <a:t>Per evitare gli artefatti da movimento si può fissare il </a:t>
            </a:r>
            <a:r>
              <a:rPr lang="it-IT" sz="2400" dirty="0"/>
              <a:t>cavo paziente </a:t>
            </a:r>
            <a:r>
              <a:rPr lang="it-IT" sz="2400" dirty="0" smtClean="0"/>
              <a:t>alla </a:t>
            </a:r>
            <a:r>
              <a:rPr lang="it-IT" sz="2400" dirty="0"/>
              <a:t>mano con del nastro </a:t>
            </a:r>
            <a:r>
              <a:rPr lang="it-IT" sz="2400" dirty="0" smtClean="0"/>
              <a:t>adesivo.</a:t>
            </a:r>
          </a:p>
          <a:p>
            <a:pPr>
              <a:lnSpc>
                <a:spcPts val="3080"/>
              </a:lnSpc>
            </a:pPr>
            <a:r>
              <a:rPr lang="it-IT" sz="2400" dirty="0" smtClean="0"/>
              <a:t>In tal modo i movimenti vengono limitati nella trasmissione  </a:t>
            </a:r>
            <a:r>
              <a:rPr lang="it-IT" sz="2400" dirty="0"/>
              <a:t>al sensore.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64529" y="2059646"/>
            <a:ext cx="41028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Artefatti </a:t>
            </a:r>
            <a:r>
              <a:rPr lang="it-IT" sz="3200" dirty="0"/>
              <a:t>da movimento </a:t>
            </a:r>
          </a:p>
        </p:txBody>
      </p:sp>
    </p:spTree>
    <p:extLst>
      <p:ext uri="{BB962C8B-B14F-4D97-AF65-F5344CB8AC3E}">
        <p14:creationId xmlns:p14="http://schemas.microsoft.com/office/powerpoint/2010/main" val="337485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5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7" name="Rettangolo arrotondato 6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Sensore digitale</a:t>
              </a:r>
              <a:endParaRPr lang="it-IT" sz="3200" kern="1200" dirty="0"/>
            </a:p>
          </p:txBody>
        </p:sp>
      </p:grp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8" name="Immagine 17" descr="Schermata 2017-03-26 alle 13.3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20" y="2117872"/>
            <a:ext cx="2260638" cy="22606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02221" y="2059646"/>
            <a:ext cx="35612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Sensore digitale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810643" y="4629791"/>
            <a:ext cx="8153969" cy="166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80"/>
              </a:lnSpc>
            </a:pPr>
            <a:r>
              <a:rPr lang="it-IT" sz="2400" dirty="0"/>
              <a:t>E</a:t>
            </a:r>
            <a:r>
              <a:rPr lang="it-IT" sz="2400" dirty="0" smtClean="0"/>
              <a:t>vitare che luce esterna giunga </a:t>
            </a:r>
            <a:r>
              <a:rPr lang="it-IT" sz="2400" dirty="0"/>
              <a:t>al </a:t>
            </a:r>
            <a:r>
              <a:rPr lang="it-IT" sz="2400" dirty="0" err="1" smtClean="0"/>
              <a:t>fotodetettore</a:t>
            </a:r>
            <a:r>
              <a:rPr lang="it-IT" sz="2400" dirty="0" smtClean="0"/>
              <a:t> </a:t>
            </a:r>
            <a:r>
              <a:rPr lang="it-IT" sz="2400" dirty="0"/>
              <a:t>senza passare attraverso il letto </a:t>
            </a:r>
            <a:r>
              <a:rPr lang="it-IT" sz="2400" dirty="0" smtClean="0"/>
              <a:t>vascolare.</a:t>
            </a:r>
          </a:p>
          <a:p>
            <a:pPr>
              <a:lnSpc>
                <a:spcPts val="3080"/>
              </a:lnSpc>
            </a:pPr>
            <a:r>
              <a:rPr lang="it-IT" sz="2400" dirty="0" smtClean="0"/>
              <a:t>Per verificare la presenza di questa interferenza provare a coprire la zona e valutare eventuali modificazioni della SpO2.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5724689" y="2167368"/>
            <a:ext cx="22426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/>
              <a:t> </a:t>
            </a:r>
            <a:r>
              <a:rPr lang="it-IT" sz="3200" dirty="0"/>
              <a:t>S</a:t>
            </a:r>
            <a:r>
              <a:rPr lang="it-IT" sz="3200" dirty="0" smtClean="0"/>
              <a:t>hunt ottico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8840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7-04-04 alle 09.1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" y="1270309"/>
            <a:ext cx="2849877" cy="2238161"/>
          </a:xfrm>
          <a:prstGeom prst="rect">
            <a:avLst/>
          </a:prstGeom>
        </p:spPr>
      </p:pic>
      <p:pic>
        <p:nvPicPr>
          <p:cNvPr id="5" name="Immagine 4" descr="Schermata 2017-04-04 alle 09.1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23" y="1279445"/>
            <a:ext cx="2890542" cy="2229025"/>
          </a:xfrm>
          <a:prstGeom prst="rect">
            <a:avLst/>
          </a:prstGeom>
        </p:spPr>
      </p:pic>
      <p:pic>
        <p:nvPicPr>
          <p:cNvPr id="6" name="Immagine 5" descr="Schermata 2017-04-04 alle 09.15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623"/>
            <a:ext cx="9144000" cy="1737429"/>
          </a:xfrm>
          <a:prstGeom prst="rect">
            <a:avLst/>
          </a:prstGeom>
        </p:spPr>
      </p:pic>
      <p:pic>
        <p:nvPicPr>
          <p:cNvPr id="8" name="Immagine 7" descr="Schermata 2017-04-04 alle 09.14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07" y="1279445"/>
            <a:ext cx="2746875" cy="2242200"/>
          </a:xfrm>
          <a:prstGeom prst="rect">
            <a:avLst/>
          </a:prstGeom>
        </p:spPr>
      </p:pic>
      <p:pic>
        <p:nvPicPr>
          <p:cNvPr id="3" name="Immagine 2" descr="Schermata 2017-04-04 alle 09.20.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07" y="504347"/>
            <a:ext cx="2336800" cy="698500"/>
          </a:xfrm>
          <a:prstGeom prst="rect">
            <a:avLst/>
          </a:prstGeom>
        </p:spPr>
      </p:pic>
      <p:pic>
        <p:nvPicPr>
          <p:cNvPr id="7" name="Immagine 6" descr="Schermata 2017-04-04 alle 09.20.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23" y="749609"/>
            <a:ext cx="2425700" cy="520700"/>
          </a:xfrm>
          <a:prstGeom prst="rect">
            <a:avLst/>
          </a:prstGeom>
        </p:spPr>
      </p:pic>
      <p:pic>
        <p:nvPicPr>
          <p:cNvPr id="9" name="Immagine 8" descr="Schermata 2017-04-04 alle 09.20.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" y="618647"/>
            <a:ext cx="1905000" cy="584200"/>
          </a:xfrm>
          <a:prstGeom prst="rect">
            <a:avLst/>
          </a:prstGeom>
        </p:spPr>
      </p:pic>
      <p:pic>
        <p:nvPicPr>
          <p:cNvPr id="13" name="Immagine 12" descr="Schermata 2017-04-04 alle 09.20.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57" y="0"/>
            <a:ext cx="1167456" cy="51835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440" y="5437052"/>
            <a:ext cx="9027542" cy="144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/>
              <a:t>La correlazione tra SpO2 e SaO2 varia a seconda dei costruttori, tuttavia mostra un'elevata accuratezza </a:t>
            </a:r>
            <a:r>
              <a:rPr lang="it-IT" sz="1600" dirty="0" smtClean="0"/>
              <a:t>entro </a:t>
            </a:r>
            <a:r>
              <a:rPr lang="it-IT" sz="1600" dirty="0"/>
              <a:t>i limiti fisiologici.</a:t>
            </a:r>
          </a:p>
          <a:p>
            <a:pPr>
              <a:lnSpc>
                <a:spcPts val="2120"/>
              </a:lnSpc>
            </a:pPr>
            <a:r>
              <a:rPr lang="it-IT" sz="1600" dirty="0" smtClean="0"/>
              <a:t>L’errore </a:t>
            </a:r>
            <a:r>
              <a:rPr lang="it-IT" sz="1600" dirty="0"/>
              <a:t>fra la saturazione arteriosa periferica e la saturazione arteriosa misurata al gasometro é inferiore al 2%, con una deviazione standard attorno al 3</a:t>
            </a:r>
            <a:r>
              <a:rPr lang="it-IT" sz="1600" dirty="0" smtClean="0"/>
              <a:t>%; tale </a:t>
            </a:r>
            <a:r>
              <a:rPr lang="it-IT" sz="1600" dirty="0"/>
              <a:t>errore aumenta </a:t>
            </a:r>
            <a:r>
              <a:rPr lang="it-IT" sz="1600" dirty="0" smtClean="0"/>
              <a:t>progressivamente quando </a:t>
            </a:r>
            <a:r>
              <a:rPr lang="it-IT" sz="1600" dirty="0"/>
              <a:t>la saturazione scende al di sotto dei valori di 90%</a:t>
            </a:r>
            <a:r>
              <a:rPr lang="it-IT" sz="1600" b="1" dirty="0"/>
              <a:t>. 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40253" y="865826"/>
            <a:ext cx="56048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SpO2 (saturazione dell'ossigeno</a:t>
            </a:r>
            <a:r>
              <a:rPr lang="it-IT" sz="3200" dirty="0" smtClean="0"/>
              <a:t>)</a:t>
            </a:r>
          </a:p>
          <a:p>
            <a:r>
              <a:rPr lang="it-IT" sz="3200" dirty="0" smtClean="0"/>
              <a:t>PR (battiti per minuto)</a:t>
            </a:r>
          </a:p>
          <a:p>
            <a:r>
              <a:rPr lang="it-IT" sz="3200" dirty="0" smtClean="0"/>
              <a:t>Indice di perfusione* </a:t>
            </a:r>
            <a:endParaRPr lang="it-IT" sz="3200" dirty="0"/>
          </a:p>
        </p:txBody>
      </p:sp>
      <p:pic>
        <p:nvPicPr>
          <p:cNvPr id="5" name="Immagine 4" descr="Schermata 2017-04-04 alle 08.4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59" y="2576589"/>
            <a:ext cx="3581092" cy="31307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694128" y="5952584"/>
            <a:ext cx="6449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* Valore generalmente ricavato dalla </a:t>
            </a:r>
            <a:r>
              <a:rPr lang="it-IT" sz="1400" dirty="0"/>
              <a:t>curva pletismografica relativa </a:t>
            </a:r>
            <a:r>
              <a:rPr lang="it-IT" sz="1400" dirty="0" smtClean="0"/>
              <a:t>all’infrarosso, basati sul confronto  </a:t>
            </a:r>
            <a:r>
              <a:rPr lang="it-IT" sz="1400" dirty="0"/>
              <a:t>tra componente pulsante </a:t>
            </a:r>
            <a:r>
              <a:rPr lang="it-IT" sz="1400" dirty="0" smtClean="0"/>
              <a:t> componente continua</a:t>
            </a:r>
            <a:r>
              <a:rPr lang="it-IT" sz="1400" baseline="30000" dirty="0" smtClean="0"/>
              <a:t>.</a:t>
            </a:r>
          </a:p>
          <a:p>
            <a:r>
              <a:rPr lang="it-IT" sz="1400" dirty="0" smtClean="0"/>
              <a:t>Non correla </a:t>
            </a:r>
            <a:r>
              <a:rPr lang="it-IT" sz="1400" dirty="0"/>
              <a:t>con i valori di saturazione e </a:t>
            </a:r>
            <a:r>
              <a:rPr lang="it-IT" sz="1400" dirty="0" smtClean="0"/>
              <a:t>polso. </a:t>
            </a:r>
            <a:endParaRPr lang="it-IT" sz="1400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91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5" name="Rettangolo arrotondato 4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Pulsossimetria</a:t>
              </a:r>
              <a:r>
                <a:rPr lang="it-IT" sz="3200" kern="1200" dirty="0" smtClean="0"/>
                <a:t> dinamica</a:t>
              </a:r>
              <a:endParaRPr lang="it-IT" sz="3200" kern="1200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2877426" y="2102314"/>
            <a:ext cx="1534962" cy="1921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719440" y="4706499"/>
            <a:ext cx="815663" cy="2038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66" y="2102314"/>
            <a:ext cx="2914943" cy="4084633"/>
          </a:xfrm>
          <a:prstGeom prst="rect">
            <a:avLst/>
          </a:prstGeom>
        </p:spPr>
      </p:pic>
      <p:pic>
        <p:nvPicPr>
          <p:cNvPr id="12" name="Immagine 11" descr="Schermata 2017-04-04 alle 07.12.24.pn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2" y="1953961"/>
            <a:ext cx="5445398" cy="19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7-03-26 alle 14.0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613"/>
            <a:ext cx="4446775" cy="477414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-1"/>
            <a:ext cx="9144000" cy="179081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339159" y="418763"/>
            <a:ext cx="7665147" cy="1005910"/>
            <a:chOff x="362797" y="783106"/>
            <a:chExt cx="5079164" cy="501840"/>
          </a:xfrm>
        </p:grpSpPr>
        <p:sp>
          <p:nvSpPr>
            <p:cNvPr id="5" name="Rettangolo arrotondato 4"/>
            <p:cNvSpPr/>
            <p:nvPr/>
          </p:nvSpPr>
          <p:spPr>
            <a:xfrm>
              <a:off x="362797" y="783106"/>
              <a:ext cx="5079164" cy="5018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387295" y="807604"/>
              <a:ext cx="503016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980" tIns="0" rIns="1919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Pulsossimetria</a:t>
              </a:r>
              <a:r>
                <a:rPr lang="it-IT" sz="3200" kern="1200" dirty="0" smtClean="0"/>
                <a:t> dinamica</a:t>
              </a:r>
              <a:endParaRPr lang="it-IT" sz="3200" kern="1200" dirty="0"/>
            </a:p>
          </p:txBody>
        </p:sp>
      </p:grpSp>
      <p:pic>
        <p:nvPicPr>
          <p:cNvPr id="7" name="Immagine 6" descr="Schermata 2017-03-26 alle 14.08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45" y="2044491"/>
            <a:ext cx="4091281" cy="470062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77426" y="2102314"/>
            <a:ext cx="1534962" cy="1921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719440" y="4706499"/>
            <a:ext cx="815663" cy="2038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15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7-02-13 alle 19.2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5" y="460571"/>
            <a:ext cx="8213897" cy="6162732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5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98888" y="2002410"/>
            <a:ext cx="6434667" cy="235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Pulsossimetria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(convenzionale)</a:t>
            </a:r>
          </a:p>
          <a:p>
            <a:pPr>
              <a:lnSpc>
                <a:spcPts val="3480"/>
              </a:lnSpc>
            </a:pPr>
            <a:endParaRPr lang="it-IT" sz="2400" b="1" dirty="0" smtClean="0"/>
          </a:p>
          <a:p>
            <a:pPr>
              <a:lnSpc>
                <a:spcPts val="3480"/>
              </a:lnSpc>
            </a:pPr>
            <a:r>
              <a:rPr lang="it-IT" sz="2400" dirty="0" smtClean="0"/>
              <a:t>La </a:t>
            </a:r>
            <a:r>
              <a:rPr lang="it-IT" sz="2400" dirty="0" err="1"/>
              <a:t>pulsossimetria</a:t>
            </a:r>
            <a:r>
              <a:rPr lang="it-IT" sz="2400" dirty="0"/>
              <a:t> </a:t>
            </a:r>
            <a:r>
              <a:rPr lang="it-IT" sz="2400" dirty="0" smtClean="0"/>
              <a:t>si  basa </a:t>
            </a:r>
            <a:r>
              <a:rPr lang="it-IT" sz="2400" dirty="0"/>
              <a:t>sulla trasmissione di diverse lunghezze d’onda della luce e del loro </a:t>
            </a:r>
            <a:r>
              <a:rPr lang="it-IT" sz="2400" dirty="0" smtClean="0"/>
              <a:t>assorbimento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16200000">
            <a:off x="-1079596" y="1359080"/>
            <a:ext cx="3111596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Pneumotrieste 2017</a:t>
            </a:r>
            <a:endParaRPr lang="it-IT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</a:t>
            </a:r>
            <a:r>
              <a:rPr lang="it-IT" sz="1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pulsossimetria</a:t>
            </a: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significato, interpretazione, limiti</a:t>
            </a:r>
          </a:p>
          <a:p>
            <a:pPr>
              <a:lnSpc>
                <a:spcPct val="110000"/>
              </a:lnSpc>
            </a:pPr>
            <a:endParaRPr lang="it-IT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8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82333" y="1339575"/>
            <a:ext cx="6382280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Pulsossimetria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(convenzionale)</a:t>
            </a:r>
          </a:p>
          <a:p>
            <a:pPr>
              <a:lnSpc>
                <a:spcPts val="3480"/>
              </a:lnSpc>
            </a:pPr>
            <a:endParaRPr lang="it-IT" sz="2400" b="1" dirty="0" smtClean="0"/>
          </a:p>
          <a:p>
            <a:pPr>
              <a:lnSpc>
                <a:spcPts val="3480"/>
              </a:lnSpc>
            </a:pPr>
            <a:r>
              <a:rPr lang="it-IT" sz="2400" dirty="0"/>
              <a:t>S</a:t>
            </a:r>
            <a:r>
              <a:rPr lang="it-IT" sz="2400" dirty="0" smtClean="0"/>
              <a:t>i  basa su due principi</a:t>
            </a:r>
          </a:p>
          <a:p>
            <a:endParaRPr lang="it-IT" sz="1000" dirty="0" smtClean="0"/>
          </a:p>
          <a:p>
            <a:pPr>
              <a:lnSpc>
                <a:spcPts val="3480"/>
              </a:lnSpc>
            </a:pPr>
            <a:r>
              <a:rPr lang="it-IT" sz="2600" dirty="0" smtClean="0"/>
              <a:t>Spettrometria</a:t>
            </a:r>
            <a:r>
              <a:rPr lang="it-IT" sz="2400" dirty="0" smtClean="0"/>
              <a:t> (</a:t>
            </a:r>
            <a:r>
              <a:rPr lang="it-IT" sz="2400" dirty="0" err="1"/>
              <a:t>Hb</a:t>
            </a:r>
            <a:r>
              <a:rPr lang="it-IT" sz="2400" dirty="0"/>
              <a:t> ossigenata e deossigenata assorbono differenti </a:t>
            </a:r>
            <a:r>
              <a:rPr lang="it-IT" sz="2400" dirty="0" err="1"/>
              <a:t>quantita</a:t>
            </a:r>
            <a:r>
              <a:rPr lang="it-IT" sz="2400" dirty="0"/>
              <a:t>̀ di luce rossa o </a:t>
            </a:r>
            <a:r>
              <a:rPr lang="it-IT" sz="2400" dirty="0" smtClean="0"/>
              <a:t>infrarossa) </a:t>
            </a:r>
            <a:endParaRPr lang="it-IT" sz="2400" dirty="0"/>
          </a:p>
          <a:p>
            <a:pPr>
              <a:lnSpc>
                <a:spcPts val="3480"/>
              </a:lnSpc>
            </a:pPr>
            <a:endParaRPr lang="it-IT" sz="2400" dirty="0" smtClean="0"/>
          </a:p>
          <a:p>
            <a:pPr>
              <a:lnSpc>
                <a:spcPts val="3480"/>
              </a:lnSpc>
            </a:pPr>
            <a:r>
              <a:rPr lang="it-IT" sz="2600" dirty="0"/>
              <a:t>P</a:t>
            </a:r>
            <a:r>
              <a:rPr lang="it-IT" sz="2600" dirty="0" smtClean="0"/>
              <a:t>letismografia</a:t>
            </a:r>
            <a:endParaRPr lang="it-IT" sz="2600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16200000">
            <a:off x="-1079596" y="1359080"/>
            <a:ext cx="3111596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Pneumotrieste 2017</a:t>
            </a:r>
            <a:endParaRPr lang="it-IT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</a:t>
            </a:r>
            <a:r>
              <a:rPr lang="it-IT" sz="1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pulsossimetria</a:t>
            </a: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significato, interpretazione, limiti</a:t>
            </a:r>
          </a:p>
          <a:p>
            <a:pPr>
              <a:lnSpc>
                <a:spcPct val="110000"/>
              </a:lnSpc>
            </a:pPr>
            <a:endParaRPr lang="it-IT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6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71286" y="308462"/>
            <a:ext cx="28817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  La respirazione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7106" y="1465013"/>
            <a:ext cx="82660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/>
              <a:t>Funzione della </a:t>
            </a:r>
            <a:r>
              <a:rPr lang="it-IT" sz="3000" dirty="0" smtClean="0"/>
              <a:t>respirazione</a:t>
            </a:r>
          </a:p>
          <a:p>
            <a:endParaRPr lang="it-IT" sz="1000" dirty="0"/>
          </a:p>
          <a:p>
            <a:r>
              <a:rPr lang="it-IT" sz="2800" dirty="0"/>
              <a:t>Fornire ossigeno ai tessuti ed </a:t>
            </a:r>
            <a:r>
              <a:rPr lang="it-IT" sz="2800" dirty="0" smtClean="0"/>
              <a:t>eliminare dall’organismo </a:t>
            </a:r>
            <a:r>
              <a:rPr lang="it-IT" sz="2800" dirty="0"/>
              <a:t>l’anidride carbonica, che si forma </a:t>
            </a:r>
            <a:r>
              <a:rPr lang="it-IT" sz="2800" dirty="0" smtClean="0"/>
              <a:t>in seguito </a:t>
            </a:r>
            <a:r>
              <a:rPr lang="it-IT" sz="2800" dirty="0"/>
              <a:t>al metabolismo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13983" y="3817883"/>
            <a:ext cx="7720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Ventilazione </a:t>
            </a:r>
            <a:r>
              <a:rPr lang="it-IT" sz="1600" dirty="0" smtClean="0"/>
              <a:t>polmonare movimento </a:t>
            </a:r>
            <a:r>
              <a:rPr lang="it-IT" sz="1600" dirty="0"/>
              <a:t>di aria dall'esterno </a:t>
            </a:r>
            <a:r>
              <a:rPr lang="it-IT" sz="1600" dirty="0" smtClean="0"/>
              <a:t>all'interno del </a:t>
            </a:r>
            <a:r>
              <a:rPr lang="it-IT" sz="1600" dirty="0"/>
              <a:t>polmone e </a:t>
            </a:r>
            <a:r>
              <a:rPr lang="it-IT" sz="1600" dirty="0" smtClean="0"/>
              <a:t>viceversa</a:t>
            </a: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313983" y="4192416"/>
            <a:ext cx="757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Diffusione alveoli </a:t>
            </a:r>
            <a:r>
              <a:rPr lang="it-IT" sz="1600" dirty="0" smtClean="0"/>
              <a:t>– sangue movimento O 2 </a:t>
            </a:r>
            <a:r>
              <a:rPr lang="it-IT" sz="1600" dirty="0"/>
              <a:t>e </a:t>
            </a:r>
            <a:r>
              <a:rPr lang="it-IT" sz="1600" dirty="0" smtClean="0"/>
              <a:t>CO 2 </a:t>
            </a:r>
            <a:r>
              <a:rPr lang="it-IT" sz="1600" dirty="0"/>
              <a:t>attraverso </a:t>
            </a:r>
            <a:r>
              <a:rPr lang="it-IT" sz="1600" dirty="0" smtClean="0"/>
              <a:t>la membrana </a:t>
            </a:r>
            <a:r>
              <a:rPr lang="it-IT" sz="1600" dirty="0"/>
              <a:t>respiratoria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313981" y="4570480"/>
            <a:ext cx="7453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Trasporto </a:t>
            </a:r>
            <a:r>
              <a:rPr lang="it-IT" sz="1600" dirty="0" smtClean="0"/>
              <a:t>O2 </a:t>
            </a:r>
            <a:r>
              <a:rPr lang="it-IT" sz="1600" dirty="0"/>
              <a:t>e </a:t>
            </a:r>
            <a:r>
              <a:rPr lang="it-IT" sz="1600" dirty="0" smtClean="0"/>
              <a:t>CO 2 </a:t>
            </a:r>
            <a:r>
              <a:rPr lang="it-IT" sz="1600" dirty="0"/>
              <a:t>nel sangue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27643" y="4978206"/>
            <a:ext cx="7565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Diffusione sangue-tessuti </a:t>
            </a:r>
            <a:r>
              <a:rPr lang="it-IT" sz="1600" dirty="0" smtClean="0"/>
              <a:t>movimento di O 2 </a:t>
            </a:r>
            <a:r>
              <a:rPr lang="it-IT" sz="1600" dirty="0"/>
              <a:t>e </a:t>
            </a:r>
            <a:r>
              <a:rPr lang="it-IT" sz="1600" dirty="0" smtClean="0"/>
              <a:t>CO 2 </a:t>
            </a:r>
            <a:r>
              <a:rPr lang="it-IT" sz="1600" dirty="0"/>
              <a:t>a livello tissutale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27642" y="5367632"/>
            <a:ext cx="7565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Utilizzazione O2 e produzione </a:t>
            </a:r>
            <a:r>
              <a:rPr lang="it-IT" sz="1600" dirty="0" smtClean="0"/>
              <a:t>CO 2 nelle cellule (respirazione cellulare)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04680" y="5980836"/>
            <a:ext cx="8629576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La respirazione cellulare è il meccanismo attraverso cui </a:t>
            </a:r>
            <a:r>
              <a:rPr lang="it-IT" dirty="0" smtClean="0"/>
              <a:t>la cellula</a:t>
            </a:r>
            <a:r>
              <a:rPr lang="it-IT" dirty="0"/>
              <a:t>, in presenza di ossigeno, è in grado di </a:t>
            </a:r>
            <a:r>
              <a:rPr lang="it-IT" dirty="0" smtClean="0"/>
              <a:t>ricavare energia. La </a:t>
            </a:r>
            <a:r>
              <a:rPr lang="it-IT" dirty="0"/>
              <a:t>sede di questo processo è il mitocondrio.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13" name="Freccia giù 12"/>
          <p:cNvSpPr/>
          <p:nvPr/>
        </p:nvSpPr>
        <p:spPr>
          <a:xfrm>
            <a:off x="627106" y="3951337"/>
            <a:ext cx="517364" cy="1754849"/>
          </a:xfrm>
          <a:prstGeom prst="downArrow">
            <a:avLst/>
          </a:prstGeom>
          <a:solidFill>
            <a:srgbClr val="1455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0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82332" y="337686"/>
            <a:ext cx="656166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Pulsossimetria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(convenzionale)</a:t>
            </a:r>
          </a:p>
          <a:p>
            <a:pPr>
              <a:lnSpc>
                <a:spcPts val="3480"/>
              </a:lnSpc>
            </a:pPr>
            <a:endParaRPr lang="it-IT" sz="2400" b="1" dirty="0" smtClean="0"/>
          </a:p>
          <a:p>
            <a:r>
              <a:rPr lang="it-IT" sz="2400" dirty="0"/>
              <a:t>La sola componente ematica in grado di assorbire la luce </a:t>
            </a:r>
            <a:r>
              <a:rPr lang="it-IT" sz="2400" dirty="0" smtClean="0"/>
              <a:t>è il </a:t>
            </a:r>
            <a:r>
              <a:rPr lang="it-IT" sz="2400" dirty="0"/>
              <a:t>sangue </a:t>
            </a:r>
            <a:r>
              <a:rPr lang="it-IT" sz="2400" dirty="0" smtClean="0"/>
              <a:t>arterioso.</a:t>
            </a:r>
          </a:p>
          <a:p>
            <a:endParaRPr lang="it-IT" sz="2400" dirty="0"/>
          </a:p>
          <a:p>
            <a:r>
              <a:rPr lang="it-IT" sz="2400" dirty="0"/>
              <a:t>Le uniche componenti ematiche in grado di </a:t>
            </a:r>
            <a:r>
              <a:rPr lang="it-IT" sz="2400" dirty="0" smtClean="0"/>
              <a:t>assorbire </a:t>
            </a:r>
            <a:r>
              <a:rPr lang="it-IT" sz="2400" dirty="0"/>
              <a:t>luce sono ossiemoglobina e </a:t>
            </a:r>
            <a:r>
              <a:rPr lang="it-IT" sz="2400" dirty="0" err="1"/>
              <a:t>deossiemoglobina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Si presume </a:t>
            </a:r>
            <a:r>
              <a:rPr lang="it-IT" sz="2400" dirty="0"/>
              <a:t>l’assenza di </a:t>
            </a:r>
            <a:r>
              <a:rPr lang="it-IT" sz="2400" dirty="0" err="1" smtClean="0"/>
              <a:t>disemoglobine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it-IT" sz="2400" dirty="0" smtClean="0"/>
              <a:t> </a:t>
            </a:r>
            <a:endParaRPr lang="it-IT" sz="2400" dirty="0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16200000">
            <a:off x="-1079596" y="1359080"/>
            <a:ext cx="3111596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Pneumotrieste 2017</a:t>
            </a:r>
            <a:endParaRPr lang="it-IT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</a:t>
            </a:r>
            <a:r>
              <a:rPr lang="it-IT" sz="1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pulsossimetria</a:t>
            </a:r>
            <a:r>
              <a:rPr lang="it-IT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significato, interpretazione, limiti</a:t>
            </a:r>
          </a:p>
          <a:p>
            <a:pPr>
              <a:lnSpc>
                <a:spcPct val="110000"/>
              </a:lnSpc>
            </a:pPr>
            <a:endParaRPr lang="it-IT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25" y="4213678"/>
            <a:ext cx="3152344" cy="2644322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3208528" y="4660615"/>
            <a:ext cx="1184967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150425" y="5727700"/>
            <a:ext cx="1330810" cy="105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5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4581128"/>
            <a:ext cx="23397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5661248"/>
            <a:ext cx="2267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Stefano Calabro</a:t>
            </a:r>
          </a:p>
          <a:p>
            <a:endParaRPr lang="it-IT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Azienda </a:t>
            </a:r>
            <a:r>
              <a:rPr lang="it-IT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U.L.S.S.</a:t>
            </a: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n.7 – Pedemontana</a:t>
            </a:r>
            <a:b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Presidio Ospedaliero di Bassano del Grappa </a:t>
            </a:r>
            <a:b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Struttura Complessa di Pneumologia</a:t>
            </a:r>
          </a:p>
          <a:p>
            <a:r>
              <a:rPr lang="it-I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stefano.calabro@aulss7.veneto.it</a:t>
            </a:r>
            <a:endParaRPr lang="it-IT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ULSS 7 Pedemon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53136"/>
            <a:ext cx="1293735" cy="68999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612633" y="4725144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Grazie per l’attenzione</a:t>
            </a:r>
            <a:endParaRPr lang="it-IT" sz="3600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617515" y="408702"/>
            <a:ext cx="4572000" cy="899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x-none" sz="2800" dirty="0" smtClean="0">
                <a:solidFill>
                  <a:srgbClr val="0070C0"/>
                </a:solidFill>
              </a:rPr>
              <a:t>Pneumotrieste 2017</a:t>
            </a:r>
            <a:endParaRPr lang="it-IT" sz="280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x-none" sz="2000" dirty="0" smtClean="0">
                <a:solidFill>
                  <a:srgbClr val="0070C0"/>
                </a:solidFill>
              </a:rPr>
              <a:t>Trieste</a:t>
            </a:r>
            <a:r>
              <a:rPr lang="x-none" sz="2000" dirty="0">
                <a:solidFill>
                  <a:srgbClr val="0070C0"/>
                </a:solidFill>
              </a:rPr>
              <a:t>, 3-5 Aprile 2017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9" y="1411192"/>
            <a:ext cx="3527537" cy="514889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45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2969" y="308462"/>
            <a:ext cx="4451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  Il trasporto dell’ossigeno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1" y="4488028"/>
            <a:ext cx="2171399" cy="20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Schermata 2017-02-20 alle 22.25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43" y="4473450"/>
            <a:ext cx="3907832" cy="219563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055556" y="4473450"/>
            <a:ext cx="948266" cy="154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810943" y="6482585"/>
            <a:ext cx="948266" cy="154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53351" y="1305685"/>
            <a:ext cx="5111262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it-IT" sz="2200" dirty="0" smtClean="0"/>
              <a:t>L’ossigeno deve arrivare ai tessuti come ossigeno molecolare.</a:t>
            </a:r>
          </a:p>
          <a:p>
            <a:pPr>
              <a:lnSpc>
                <a:spcPts val="2900"/>
              </a:lnSpc>
            </a:pPr>
            <a:endParaRPr lang="it-IT" dirty="0" smtClean="0"/>
          </a:p>
          <a:p>
            <a:pPr>
              <a:lnSpc>
                <a:spcPts val="2900"/>
              </a:lnSpc>
            </a:pPr>
            <a:r>
              <a:rPr lang="it-IT" sz="2200" dirty="0" smtClean="0"/>
              <a:t>L’emoglobina è una proteina </a:t>
            </a:r>
            <a:r>
              <a:rPr lang="it-IT" sz="2200" dirty="0" err="1" smtClean="0"/>
              <a:t>tetramerica</a:t>
            </a:r>
            <a:r>
              <a:rPr lang="it-IT" sz="2200" dirty="0" smtClean="0"/>
              <a:t> costituita da quattro catene </a:t>
            </a:r>
            <a:r>
              <a:rPr lang="it-IT" sz="2200" dirty="0" err="1" smtClean="0"/>
              <a:t>polipetidiche</a:t>
            </a:r>
            <a:r>
              <a:rPr lang="it-IT" sz="2200" dirty="0" smtClean="0"/>
              <a:t>  </a:t>
            </a:r>
            <a:r>
              <a:rPr lang="it-IT" sz="2200" dirty="0" smtClean="0">
                <a:latin typeface="Symbol" pitchFamily="16" charset="2"/>
              </a:rPr>
              <a:t></a:t>
            </a:r>
            <a:r>
              <a:rPr lang="it-IT" sz="2400" dirty="0" smtClean="0">
                <a:solidFill>
                  <a:srgbClr val="CCECFF"/>
                </a:solidFill>
                <a:latin typeface="Symbol" pitchFamily="16" charset="2"/>
              </a:rPr>
              <a:t> </a:t>
            </a:r>
            <a:r>
              <a:rPr lang="it-IT" sz="2200" dirty="0" smtClean="0"/>
              <a:t>ciascuna legata ad un gruppo eme.</a:t>
            </a:r>
          </a:p>
          <a:p>
            <a:pPr>
              <a:lnSpc>
                <a:spcPts val="2900"/>
              </a:lnSpc>
            </a:pPr>
            <a:endParaRPr lang="it-IT" dirty="0" smtClean="0"/>
          </a:p>
          <a:p>
            <a:pPr>
              <a:lnSpc>
                <a:spcPts val="2900"/>
              </a:lnSpc>
            </a:pPr>
            <a:r>
              <a:rPr lang="it-IT" sz="2200" dirty="0" smtClean="0"/>
              <a:t>L’ossigeno si lega reversibilmente al ferro dell’EME.</a:t>
            </a:r>
          </a:p>
          <a:p>
            <a:pPr>
              <a:lnSpc>
                <a:spcPts val="2900"/>
              </a:lnSpc>
            </a:pPr>
            <a:endParaRPr lang="it-IT" sz="2200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601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494668"/>
            <a:ext cx="9144001" cy="338554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1"/>
            <a:endParaRPr lang="it-IT" sz="1400" dirty="0" smtClean="0">
              <a:solidFill>
                <a:srgbClr val="FFFFFF"/>
              </a:solidFill>
            </a:endParaRPr>
          </a:p>
          <a:p>
            <a:pPr lvl="1"/>
            <a:r>
              <a:rPr lang="it-IT" sz="2400" dirty="0" smtClean="0">
                <a:solidFill>
                  <a:srgbClr val="FFFFFF"/>
                </a:solidFill>
              </a:rPr>
              <a:t>A </a:t>
            </a:r>
            <a:r>
              <a:rPr lang="it-IT" sz="2400" dirty="0">
                <a:solidFill>
                  <a:srgbClr val="FFFFFF"/>
                </a:solidFill>
              </a:rPr>
              <a:t>livello alveolare si verifica la </a:t>
            </a:r>
            <a:r>
              <a:rPr lang="it-IT" sz="2400" dirty="0" smtClean="0">
                <a:solidFill>
                  <a:srgbClr val="FFFFFF"/>
                </a:solidFill>
              </a:rPr>
              <a:t>diffusione dell’O2 dagli alveoli verso il sangue e </a:t>
            </a:r>
            <a:r>
              <a:rPr lang="it-IT" sz="2400" dirty="0">
                <a:solidFill>
                  <a:srgbClr val="FFFFFF"/>
                </a:solidFill>
              </a:rPr>
              <a:t>la diffusione in senso inverso </a:t>
            </a:r>
            <a:r>
              <a:rPr lang="it-IT" sz="2400" dirty="0" smtClean="0">
                <a:solidFill>
                  <a:srgbClr val="FFFFFF"/>
                </a:solidFill>
              </a:rPr>
              <a:t>della CO2.</a:t>
            </a:r>
            <a:endParaRPr lang="it-IT" sz="2400" dirty="0">
              <a:solidFill>
                <a:srgbClr val="FFFFFF"/>
              </a:solidFill>
            </a:endParaRPr>
          </a:p>
          <a:p>
            <a:pPr lvl="1"/>
            <a:endParaRPr lang="it-IT" sz="1600" dirty="0" smtClean="0">
              <a:solidFill>
                <a:srgbClr val="FFFFFF"/>
              </a:solidFill>
            </a:endParaRPr>
          </a:p>
          <a:p>
            <a:pPr lvl="1"/>
            <a:r>
              <a:rPr lang="it-IT" sz="2400" dirty="0" smtClean="0">
                <a:solidFill>
                  <a:srgbClr val="FFFFFF"/>
                </a:solidFill>
              </a:rPr>
              <a:t>Il </a:t>
            </a:r>
            <a:r>
              <a:rPr lang="it-IT" sz="2400" dirty="0">
                <a:solidFill>
                  <a:srgbClr val="FFFFFF"/>
                </a:solidFill>
              </a:rPr>
              <a:t>sangue venoso in arrivo al capillare alveolare si </a:t>
            </a:r>
            <a:r>
              <a:rPr lang="it-IT" sz="2400" dirty="0" err="1">
                <a:solidFill>
                  <a:srgbClr val="FFFFFF"/>
                </a:solidFill>
              </a:rPr>
              <a:t>arterializza</a:t>
            </a:r>
            <a:r>
              <a:rPr lang="it-IT" sz="2400" dirty="0">
                <a:solidFill>
                  <a:srgbClr val="FFFFFF"/>
                </a:solidFill>
              </a:rPr>
              <a:t> in 0,25 sec</a:t>
            </a:r>
            <a:r>
              <a:rPr lang="it-IT" sz="2400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it-IT" sz="1600" dirty="0" smtClean="0">
              <a:solidFill>
                <a:srgbClr val="FFFFFF"/>
              </a:solidFill>
            </a:endParaRPr>
          </a:p>
          <a:p>
            <a:pPr lvl="1"/>
            <a:r>
              <a:rPr lang="it-IT" sz="2400" u="sng" dirty="0" smtClean="0">
                <a:solidFill>
                  <a:srgbClr val="FFFFFF"/>
                </a:solidFill>
              </a:rPr>
              <a:t>Solo </a:t>
            </a:r>
            <a:r>
              <a:rPr lang="it-IT" sz="2400" u="sng" dirty="0">
                <a:solidFill>
                  <a:srgbClr val="FFFFFF"/>
                </a:solidFill>
              </a:rPr>
              <a:t>circa 3% dell’ossigeno nel sangue è disciolto mentre  il resto è legato chimicamente alle molecole di emoglobina (</a:t>
            </a:r>
            <a:r>
              <a:rPr lang="it-IT" sz="2400" u="sng" dirty="0" err="1">
                <a:solidFill>
                  <a:srgbClr val="FFFFFF"/>
                </a:solidFill>
              </a:rPr>
              <a:t>Hb</a:t>
            </a:r>
            <a:r>
              <a:rPr lang="it-IT" sz="2400" u="sng" dirty="0" smtClean="0">
                <a:solidFill>
                  <a:srgbClr val="FFFFFF"/>
                </a:solidFill>
              </a:rPr>
              <a:t>).</a:t>
            </a:r>
          </a:p>
          <a:p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flipH="1">
            <a:off x="8964613" y="6683199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22" y="875552"/>
            <a:ext cx="4244622" cy="1997469"/>
          </a:xfrm>
          <a:prstGeom prst="rect">
            <a:avLst/>
          </a:prstGeom>
        </p:spPr>
      </p:pic>
      <p:sp>
        <p:nvSpPr>
          <p:cNvPr id="9" name="Freccia destra 8"/>
          <p:cNvSpPr/>
          <p:nvPr/>
        </p:nvSpPr>
        <p:spPr>
          <a:xfrm>
            <a:off x="592668" y="1284111"/>
            <a:ext cx="1518354" cy="74788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66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ucinaecucito.altervista.org/wp-content/uploads/2014/03/circolazione-sanguig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1" y="404665"/>
            <a:ext cx="4616651" cy="307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ucinaecucito.altervista.org/wp-content/uploads/2014/03/circolazione-sanguig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5"/>
            <a:ext cx="4616651" cy="3077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246663" y="5967873"/>
            <a:ext cx="870227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dirty="0" smtClean="0">
                <a:solidFill>
                  <a:schemeClr val="bg1"/>
                </a:solidFill>
              </a:rPr>
              <a:t>Limiti inferiori di concentrazione dell'emoglobina per la diagnosi di anemia usati dalla OMS (1 g/</a:t>
            </a:r>
            <a:r>
              <a:rPr lang="it-IT" sz="1400" dirty="0" err="1" smtClean="0">
                <a:solidFill>
                  <a:schemeClr val="bg1"/>
                </a:solidFill>
              </a:rPr>
              <a:t>dL</a:t>
            </a:r>
            <a:r>
              <a:rPr lang="it-IT" sz="1400" dirty="0" smtClean="0">
                <a:solidFill>
                  <a:schemeClr val="bg1"/>
                </a:solidFill>
              </a:rPr>
              <a:t> = 0,6206 </a:t>
            </a:r>
            <a:r>
              <a:rPr lang="it-IT" sz="1400" dirty="0" err="1" smtClean="0">
                <a:solidFill>
                  <a:schemeClr val="bg1"/>
                </a:solidFill>
              </a:rPr>
              <a:t>mmol</a:t>
            </a:r>
            <a:r>
              <a:rPr lang="it-IT" sz="1400" dirty="0" smtClean="0">
                <a:solidFill>
                  <a:schemeClr val="bg1"/>
                </a:solidFill>
              </a:rPr>
              <a:t>/L)</a:t>
            </a:r>
            <a:endParaRPr 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70203"/>
              </p:ext>
            </p:extLst>
          </p:nvPr>
        </p:nvGraphicFramePr>
        <p:xfrm>
          <a:off x="146994" y="3839846"/>
          <a:ext cx="8829022" cy="2128027"/>
        </p:xfrm>
        <a:graphic>
          <a:graphicData uri="http://schemas.openxmlformats.org/drawingml/2006/table">
            <a:tbl>
              <a:tblPr/>
              <a:tblGrid>
                <a:gridCol w="2476325"/>
                <a:gridCol w="2933451"/>
                <a:gridCol w="3419246"/>
              </a:tblGrid>
              <a:tr h="620857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Età o </a:t>
                      </a:r>
                      <a:r>
                        <a:rPr lang="it-IT" sz="2000" b="0" dirty="0" smtClean="0">
                          <a:solidFill>
                            <a:schemeClr val="bg1"/>
                          </a:solidFill>
                        </a:rPr>
                        <a:t>genere</a:t>
                      </a:r>
                      <a:endParaRPr lang="it-IT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Limiti inferiori </a:t>
                      </a:r>
                      <a:r>
                        <a:rPr lang="it-IT" sz="2000" b="0" dirty="0" err="1">
                          <a:solidFill>
                            <a:schemeClr val="bg1"/>
                          </a:solidFill>
                        </a:rPr>
                        <a:t>Hb</a:t>
                      </a:r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 (g/</a:t>
                      </a:r>
                      <a:r>
                        <a:rPr lang="it-IT" sz="2000" b="0" dirty="0" err="1">
                          <a:solidFill>
                            <a:schemeClr val="bg1"/>
                          </a:solidFill>
                        </a:rPr>
                        <a:t>dL</a:t>
                      </a:r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Limiti inferiori </a:t>
                      </a:r>
                      <a:r>
                        <a:rPr lang="it-IT" sz="2000" b="0" dirty="0" err="1" smtClean="0">
                          <a:solidFill>
                            <a:schemeClr val="bg1"/>
                          </a:solidFill>
                        </a:rPr>
                        <a:t>Hb</a:t>
                      </a:r>
                      <a:r>
                        <a:rPr lang="it-IT" sz="20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it-IT" sz="2000" b="0" dirty="0" err="1">
                          <a:solidFill>
                            <a:schemeClr val="bg1"/>
                          </a:solidFill>
                        </a:rPr>
                        <a:t>mmol</a:t>
                      </a:r>
                      <a:r>
                        <a:rPr lang="it-IT" sz="2000" b="0" dirty="0">
                          <a:solidFill>
                            <a:schemeClr val="bg1"/>
                          </a:solidFill>
                        </a:rPr>
                        <a:t>/L)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</a:tr>
              <a:tr h="47996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Donne (&gt;15 anni)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12,0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7,4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</a:tr>
              <a:tr h="102720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Uomini (&gt;15 anni)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13,0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8,1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C0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13"/>
          <p:cNvSpPr>
            <a:spLocks noChangeArrowheads="1"/>
          </p:cNvSpPr>
          <p:nvPr/>
        </p:nvSpPr>
        <p:spPr bwMode="auto">
          <a:xfrm flipH="1">
            <a:off x="8948935" y="6637728"/>
            <a:ext cx="179387" cy="1889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63108" y="322604"/>
            <a:ext cx="5380892" cy="3231654"/>
          </a:xfrm>
          <a:prstGeom prst="rect">
            <a:avLst/>
          </a:prstGeom>
          <a:solidFill>
            <a:srgbClr val="1455C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t-IT" sz="800" b="1" dirty="0" smtClean="0"/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Emoglobina (</a:t>
            </a:r>
            <a:r>
              <a:rPr lang="it-IT" sz="2400" dirty="0" err="1" smtClean="0">
                <a:solidFill>
                  <a:schemeClr val="bg1"/>
                </a:solidFill>
              </a:rPr>
              <a:t>Hb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it-IT" sz="800" dirty="0" smtClean="0">
              <a:solidFill>
                <a:schemeClr val="bg1"/>
              </a:solidFill>
            </a:endParaRPr>
          </a:p>
          <a:p>
            <a:pPr lvl="1"/>
            <a:r>
              <a:rPr lang="it-IT" sz="2200" dirty="0" err="1" smtClean="0">
                <a:solidFill>
                  <a:schemeClr val="bg1"/>
                </a:solidFill>
              </a:rPr>
              <a:t>Hb</a:t>
            </a:r>
            <a:r>
              <a:rPr lang="it-IT" sz="2200" dirty="0" smtClean="0">
                <a:solidFill>
                  <a:schemeClr val="bg1"/>
                </a:solidFill>
              </a:rPr>
              <a:t> lega O</a:t>
            </a:r>
            <a:r>
              <a:rPr lang="it-IT" sz="2200" baseline="-25000" dirty="0" smtClean="0">
                <a:solidFill>
                  <a:schemeClr val="bg1"/>
                </a:solidFill>
              </a:rPr>
              <a:t>2</a:t>
            </a:r>
            <a:r>
              <a:rPr lang="it-IT" sz="2200" dirty="0" smtClean="0">
                <a:solidFill>
                  <a:schemeClr val="bg1"/>
                </a:solidFill>
              </a:rPr>
              <a:t> a livello degli alveoli polmonari e lo trasporta ai tessuti periferici attraverso il circolo sanguigno.</a:t>
            </a:r>
          </a:p>
          <a:p>
            <a:pPr lvl="1"/>
            <a:endParaRPr lang="it-IT" sz="2200" dirty="0" smtClean="0">
              <a:solidFill>
                <a:schemeClr val="bg1"/>
              </a:solidFill>
            </a:endParaRPr>
          </a:p>
          <a:p>
            <a:pPr lvl="1"/>
            <a:r>
              <a:rPr lang="it-IT" sz="2200" dirty="0" err="1" smtClean="0">
                <a:solidFill>
                  <a:schemeClr val="bg1"/>
                </a:solidFill>
              </a:rPr>
              <a:t>Hb</a:t>
            </a:r>
            <a:r>
              <a:rPr lang="it-IT" sz="2200" dirty="0" smtClean="0">
                <a:solidFill>
                  <a:schemeClr val="bg1"/>
                </a:solidFill>
              </a:rPr>
              <a:t> incrementa di circa 50-70 volte la capacità di trasporto di O</a:t>
            </a:r>
            <a:r>
              <a:rPr lang="it-IT" sz="2200" baseline="-25000" dirty="0" smtClean="0">
                <a:solidFill>
                  <a:schemeClr val="bg1"/>
                </a:solidFill>
              </a:rPr>
              <a:t>2</a:t>
            </a:r>
            <a:r>
              <a:rPr lang="it-IT" sz="2200" dirty="0" smtClean="0">
                <a:solidFill>
                  <a:schemeClr val="bg1"/>
                </a:solidFill>
              </a:rPr>
              <a:t> in un litro di sangue.</a:t>
            </a:r>
          </a:p>
          <a:p>
            <a:pPr lvl="1"/>
            <a:endParaRPr lang="it-IT" sz="1000" dirty="0" smtClean="0"/>
          </a:p>
        </p:txBody>
      </p:sp>
    </p:spTree>
    <p:extLst>
      <p:ext uri="{BB962C8B-B14F-4D97-AF65-F5344CB8AC3E}">
        <p14:creationId xmlns:p14="http://schemas.microsoft.com/office/powerpoint/2010/main" val="180247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3361</Words>
  <Application>Microsoft Macintosh PowerPoint</Application>
  <PresentationFormat>Presentazione su schermo (4:3)</PresentationFormat>
  <Paragraphs>407</Paragraphs>
  <Slides>61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Calabro</dc:creator>
  <cp:lastModifiedBy>Stefano Calabro</cp:lastModifiedBy>
  <cp:revision>425</cp:revision>
  <dcterms:created xsi:type="dcterms:W3CDTF">2017-01-14T10:37:34Z</dcterms:created>
  <dcterms:modified xsi:type="dcterms:W3CDTF">2017-04-05T06:41:14Z</dcterms:modified>
</cp:coreProperties>
</file>