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5"/>
  </p:notesMasterIdLst>
  <p:sldIdLst>
    <p:sldId id="1043" r:id="rId2"/>
    <p:sldId id="1305" r:id="rId3"/>
    <p:sldId id="1361" r:id="rId4"/>
    <p:sldId id="1500" r:id="rId5"/>
    <p:sldId id="1494" r:id="rId6"/>
    <p:sldId id="1308" r:id="rId7"/>
    <p:sldId id="1315" r:id="rId8"/>
    <p:sldId id="1310" r:id="rId9"/>
    <p:sldId id="1312" r:id="rId10"/>
    <p:sldId id="1313" r:id="rId11"/>
    <p:sldId id="1505" r:id="rId12"/>
    <p:sldId id="1316" r:id="rId13"/>
    <p:sldId id="1504" r:id="rId14"/>
    <p:sldId id="1602" r:id="rId15"/>
    <p:sldId id="1625" r:id="rId16"/>
    <p:sldId id="1549" r:id="rId17"/>
    <p:sldId id="1544" r:id="rId18"/>
    <p:sldId id="1508" r:id="rId19"/>
    <p:sldId id="1506" r:id="rId20"/>
    <p:sldId id="1550" r:id="rId21"/>
    <p:sldId id="1629" r:id="rId22"/>
    <p:sldId id="1630" r:id="rId23"/>
    <p:sldId id="1627" r:id="rId24"/>
    <p:sldId id="1557" r:id="rId25"/>
    <p:sldId id="1628" r:id="rId26"/>
    <p:sldId id="1551" r:id="rId27"/>
    <p:sldId id="1608" r:id="rId28"/>
    <p:sldId id="1552" r:id="rId29"/>
    <p:sldId id="1616" r:id="rId30"/>
    <p:sldId id="1619" r:id="rId31"/>
    <p:sldId id="1610" r:id="rId32"/>
    <p:sldId id="1611" r:id="rId33"/>
    <p:sldId id="1615" r:id="rId34"/>
    <p:sldId id="1618" r:id="rId35"/>
    <p:sldId id="1558" r:id="rId36"/>
    <p:sldId id="1626" r:id="rId37"/>
    <p:sldId id="1522" r:id="rId38"/>
    <p:sldId id="1600" r:id="rId39"/>
    <p:sldId id="1524" r:id="rId40"/>
    <p:sldId id="1548" r:id="rId41"/>
    <p:sldId id="1536" r:id="rId42"/>
    <p:sldId id="1599" r:id="rId43"/>
    <p:sldId id="1538" r:id="rId44"/>
    <p:sldId id="1617" r:id="rId45"/>
    <p:sldId id="1583" r:id="rId46"/>
    <p:sldId id="1584" r:id="rId47"/>
    <p:sldId id="1585" r:id="rId48"/>
    <p:sldId id="1586" r:id="rId49"/>
    <p:sldId id="1085" r:id="rId50"/>
    <p:sldId id="1632" r:id="rId51"/>
    <p:sldId id="1633" r:id="rId52"/>
    <p:sldId id="1634" r:id="rId53"/>
    <p:sldId id="1635" r:id="rId54"/>
    <p:sldId id="1636" r:id="rId55"/>
    <p:sldId id="1637" r:id="rId56"/>
    <p:sldId id="1638" r:id="rId57"/>
    <p:sldId id="1320" r:id="rId58"/>
    <p:sldId id="1336" r:id="rId59"/>
    <p:sldId id="1458" r:id="rId60"/>
    <p:sldId id="1459" r:id="rId61"/>
    <p:sldId id="1468" r:id="rId62"/>
    <p:sldId id="1470" r:id="rId63"/>
    <p:sldId id="1460" r:id="rId64"/>
    <p:sldId id="1461" r:id="rId65"/>
    <p:sldId id="1360" r:id="rId66"/>
    <p:sldId id="1333" r:id="rId67"/>
    <p:sldId id="1322" r:id="rId68"/>
    <p:sldId id="1334" r:id="rId69"/>
    <p:sldId id="1323" r:id="rId70"/>
    <p:sldId id="1329" r:id="rId71"/>
    <p:sldId id="1330" r:id="rId72"/>
    <p:sldId id="1332" r:id="rId73"/>
    <p:sldId id="1097" r:id="rId74"/>
    <p:sldId id="1098" r:id="rId75"/>
    <p:sldId id="1099" r:id="rId76"/>
    <p:sldId id="1358" r:id="rId77"/>
    <p:sldId id="1363" r:id="rId78"/>
    <p:sldId id="1219" r:id="rId79"/>
    <p:sldId id="1631" r:id="rId80"/>
    <p:sldId id="1621" r:id="rId81"/>
    <p:sldId id="1622" r:id="rId82"/>
    <p:sldId id="1623" r:id="rId83"/>
    <p:sldId id="1624" r:id="rId84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00001E"/>
    <a:srgbClr val="EEF7F8"/>
    <a:srgbClr val="FFFF00"/>
    <a:srgbClr val="BBE0E3"/>
    <a:srgbClr val="000042"/>
    <a:srgbClr val="000066"/>
    <a:srgbClr val="00000C"/>
    <a:srgbClr val="00000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84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03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222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70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22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2222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222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9085C9E7-90F8-4372-AC1B-FF7F578FC32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1619" name="Segnaposto note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  <p:sp>
        <p:nvSpPr>
          <p:cNvPr id="111620" name="Segnaposto numero diapositiva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4400" tIns="42200" rIns="84400" bIns="42200"/>
          <a:lstStyle/>
          <a:p>
            <a:fld id="{67102206-7739-4E58-88EF-9889F00DBE6E}" type="slidenum">
              <a:rPr lang="it-IT"/>
              <a:pPr/>
              <a:t>19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E06277-4E6E-4016-AB1B-482A575B6D3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66862B-7ED8-4F00-9337-62201F805A4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71662E-D0A4-4F0B-AB3F-EA69D9A019B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971CDB-8079-49BB-84F2-F66FF3B9DE6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E35A2A-1FA1-4765-BD75-ED8AF7AD319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72A9A2-797C-401B-9EAC-F675A78BC03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olo e  contenu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4E4191-3843-4AE5-A25F-1F0F8155DA7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olo, testo e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lipArt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802CFF-1A1C-427C-94E4-4A506D11CCD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olo, contenu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AC458B-6F1E-4449-A145-4C1819623FD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9DFA0B-164D-4997-A6E3-08970B2C2BB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188802-9BFE-4D29-BA15-F31FFE62113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99101F-17BD-48C3-AE41-966141D60A4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8B04C3-D2BE-461A-A6D1-A2A6E9DC5EE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F89D8D-716D-4D23-933F-0776E78F9A6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B62138-EBAD-4F4E-BAA4-D155AD872FF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1956D9-0272-4707-AEAF-D0514F925A8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F1B4A1-BEDF-446E-AD67-98A96EC6C6E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C409FF40-1475-41CA-A17C-2CA6BA83C59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12" Type="http://schemas.openxmlformats.org/officeDocument/2006/relationships/image" Target="../media/image103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11" Type="http://schemas.openxmlformats.org/officeDocument/2006/relationships/image" Target="../media/image102.jpeg"/><Relationship Id="rId5" Type="http://schemas.openxmlformats.org/officeDocument/2006/relationships/image" Target="../media/image96.jpeg"/><Relationship Id="rId10" Type="http://schemas.openxmlformats.org/officeDocument/2006/relationships/image" Target="../media/image101.jpeg"/><Relationship Id="rId4" Type="http://schemas.openxmlformats.org/officeDocument/2006/relationships/image" Target="../media/image95.jpeg"/><Relationship Id="rId9" Type="http://schemas.openxmlformats.org/officeDocument/2006/relationships/image" Target="../media/image10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5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hyperlink" Target="http://www.google.it/url?sa=i&amp;rct=j&amp;q=&amp;esrc=s&amp;source=images&amp;cd=&amp;cad=rja&amp;docid=fkQer1syY5FZSM&amp;tbnid=qUaY88l2TpW3VM:&amp;ved=0CAUQjRw&amp;url=http://laughingsquid.com/fda-unveils-36-graphic-warning-labels-for-cigarette-packages/&amp;ei=d1neUvHAMcjGtAbKtoCYAQ&amp;bvm=bv.59568121,d.Yms&amp;psig=AFQjCNG1RISq7wknKCruvdKJOqbOhSUF2g&amp;ust=1390389982996002" TargetMode="Externa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0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3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png"/><Relationship Id="rId5" Type="http://schemas.openxmlformats.org/officeDocument/2006/relationships/image" Target="../media/image144.jpeg"/><Relationship Id="rId4" Type="http://schemas.openxmlformats.org/officeDocument/2006/relationships/image" Target="../media/image3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4294967295"/>
          </p:nvPr>
        </p:nvSpPr>
        <p:spPr>
          <a:xfrm>
            <a:off x="4788024" y="4005064"/>
            <a:ext cx="3888432" cy="1752600"/>
          </a:xfrm>
        </p:spPr>
        <p:txBody>
          <a:bodyPr/>
          <a:lstStyle/>
          <a:p>
            <a:pPr algn="just">
              <a:buNone/>
            </a:pPr>
            <a:endParaRPr lang="it-IT" sz="16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r>
              <a:rPr lang="it-IT" sz="18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News at the </a:t>
            </a:r>
            <a:r>
              <a:rPr lang="it-IT" sz="1800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horizon</a:t>
            </a:r>
            <a:r>
              <a:rPr lang="it-IT" sz="18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pPr algn="ctr">
              <a:buNone/>
            </a:pPr>
            <a:r>
              <a:rPr lang="it-IT" sz="18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Pathogenesis</a:t>
            </a:r>
            <a:r>
              <a:rPr lang="it-IT" sz="1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18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it-IT" sz="1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ILD</a:t>
            </a:r>
          </a:p>
          <a:p>
            <a:pPr algn="ctr">
              <a:buNone/>
            </a:pPr>
            <a:endParaRPr lang="it-IT" sz="18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r>
              <a:rPr lang="it-IT" sz="16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Marco Chilosi,  Verona</a:t>
            </a:r>
            <a:endParaRPr lang="it-IT" sz="1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3" descr="CD1a BAL"/>
          <p:cNvPicPr>
            <a:picLocks noChangeAspect="1" noChangeArrowheads="1"/>
          </p:cNvPicPr>
          <p:nvPr/>
        </p:nvPicPr>
        <p:blipFill>
          <a:blip r:embed="rId2" cstate="print">
            <a:lum bright="10000" contrast="30000"/>
          </a:blip>
          <a:srcRect b="17928"/>
          <a:stretch>
            <a:fillRect/>
          </a:stretch>
        </p:blipFill>
        <p:spPr bwMode="auto">
          <a:xfrm>
            <a:off x="5005215" y="2088827"/>
            <a:ext cx="1857507" cy="137150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6" name="Picture 2" descr="\\Gymmy\desktop\master-DOCUMENTI\CHILOSI D\imaging\CHILOSI ICH IMAGES\CHILOSI CASI ICH\POLMONE\MICROCALCINOSI\EE0005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l="10101" t="8052" r="9077"/>
          <a:stretch>
            <a:fillRect/>
          </a:stretch>
        </p:blipFill>
        <p:spPr bwMode="auto">
          <a:xfrm>
            <a:off x="6228184" y="1268760"/>
            <a:ext cx="1564397" cy="1340172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9" name="Picture 2" descr="\\Gymmy-pc\gymmy\Desktop\Desktop\master-DOCUMENTI\CHILOSI D\imaging\CHILOSI ICH IMAGES\CHILOSI CASI ICH\POLMONE\UIP TOT\casistica\13-4915\MUC5B-3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rot="10800000">
            <a:off x="7174063" y="352028"/>
            <a:ext cx="1659339" cy="1244504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94913" name="Picture 1"/>
          <p:cNvPicPr>
            <a:picLocks noChangeAspect="1" noChangeArrowheads="1"/>
          </p:cNvPicPr>
          <p:nvPr/>
        </p:nvPicPr>
        <p:blipFill>
          <a:blip r:embed="rId5" cstate="print"/>
          <a:srcRect l="25256" t="11513" r="41716" b="4443"/>
          <a:stretch>
            <a:fillRect/>
          </a:stretch>
        </p:blipFill>
        <p:spPr bwMode="auto">
          <a:xfrm>
            <a:off x="-1" y="0"/>
            <a:ext cx="479120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 l="5942" t="39313" b="9148"/>
          <a:stretch>
            <a:fillRect/>
          </a:stretch>
        </p:blipFill>
        <p:spPr bwMode="auto">
          <a:xfrm>
            <a:off x="0" y="3725863"/>
            <a:ext cx="9144000" cy="31321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7347" name="Picture 3"/>
          <p:cNvPicPr>
            <a:picLocks noGrp="1" noChangeAspect="1" noChangeArrowheads="1"/>
          </p:cNvPicPr>
          <p:nvPr>
            <p:ph/>
          </p:nvPr>
        </p:nvPicPr>
        <p:blipFill>
          <a:blip r:embed="rId3" cstate="print">
            <a:lum bright="-12000" contrast="12000"/>
          </a:blip>
          <a:srcRect l="6454" t="11536" r="3676" b="11372"/>
          <a:stretch>
            <a:fillRect/>
          </a:stretch>
        </p:blipFill>
        <p:spPr>
          <a:xfrm>
            <a:off x="0" y="0"/>
            <a:ext cx="5761038" cy="3089275"/>
          </a:xfrm>
          <a:noFill/>
        </p:spPr>
      </p:pic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4" cstate="print"/>
          <a:srcRect l="43349" r="12718" b="51295"/>
          <a:stretch>
            <a:fillRect/>
          </a:stretch>
        </p:blipFill>
        <p:spPr bwMode="auto">
          <a:xfrm>
            <a:off x="5795963" y="1628775"/>
            <a:ext cx="335597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3794" name="Picture 2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 l="15001" t="12939" r="28125" b="4618"/>
          <a:stretch>
            <a:fillRect/>
          </a:stretch>
        </p:blipFill>
        <p:spPr bwMode="auto">
          <a:xfrm>
            <a:off x="360040" y="-1"/>
            <a:ext cx="8172400" cy="6663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tangolo 3"/>
          <p:cNvSpPr/>
          <p:nvPr/>
        </p:nvSpPr>
        <p:spPr>
          <a:xfrm>
            <a:off x="5343023" y="0"/>
            <a:ext cx="38009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 smtClean="0"/>
              <a:t>Autophagy</a:t>
            </a:r>
            <a:r>
              <a:rPr lang="en-US" i="1" dirty="0" smtClean="0"/>
              <a:t>. 2011 Nov;7(11):1400-1.</a:t>
            </a:r>
            <a:endParaRPr lang="en-US" i="1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1187624" y="2420888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Sirolimus</a:t>
            </a:r>
            <a:endParaRPr lang="en-US" dirty="0"/>
          </a:p>
        </p:txBody>
      </p:sp>
      <p:cxnSp>
        <p:nvCxnSpPr>
          <p:cNvPr id="7" name="Connettore 2 6"/>
          <p:cNvCxnSpPr/>
          <p:nvPr/>
        </p:nvCxnSpPr>
        <p:spPr>
          <a:xfrm>
            <a:off x="1907704" y="2852936"/>
            <a:ext cx="504056" cy="93610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/>
          <p:cNvCxnSpPr/>
          <p:nvPr/>
        </p:nvCxnSpPr>
        <p:spPr>
          <a:xfrm flipH="1">
            <a:off x="1187624" y="2852936"/>
            <a:ext cx="360040" cy="864096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/>
        </p:nvCxnSpPr>
        <p:spPr>
          <a:xfrm flipH="1">
            <a:off x="971600" y="3717032"/>
            <a:ext cx="423664" cy="838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580301" y="3861048"/>
            <a:ext cx="984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200" dirty="0" err="1" smtClean="0"/>
              <a:t>Cell</a:t>
            </a:r>
            <a:endParaRPr lang="it-IT" sz="1200" dirty="0" smtClean="0"/>
          </a:p>
          <a:p>
            <a:pPr algn="ctr"/>
            <a:r>
              <a:rPr lang="it-IT" sz="1200" dirty="0" err="1" smtClean="0"/>
              <a:t>proliferation</a:t>
            </a:r>
            <a:endParaRPr lang="en-US" sz="1200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1690371" y="3861048"/>
            <a:ext cx="1438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200" dirty="0" err="1" smtClean="0"/>
              <a:t>Autophagy</a:t>
            </a:r>
            <a:endParaRPr lang="it-IT" sz="1200" dirty="0" smtClean="0"/>
          </a:p>
          <a:p>
            <a:pPr algn="ctr"/>
            <a:r>
              <a:rPr lang="it-IT" sz="1200" dirty="0" smtClean="0"/>
              <a:t>(LAM </a:t>
            </a:r>
            <a:r>
              <a:rPr lang="it-IT" sz="1200" dirty="0" err="1" smtClean="0"/>
              <a:t>cell</a:t>
            </a:r>
            <a:r>
              <a:rPr lang="it-IT" sz="1200" dirty="0" smtClean="0"/>
              <a:t> </a:t>
            </a:r>
            <a:r>
              <a:rPr lang="it-IT" sz="1200" dirty="0" err="1" smtClean="0"/>
              <a:t>survival</a:t>
            </a:r>
            <a:r>
              <a:rPr lang="it-IT" sz="1200" dirty="0" smtClean="0"/>
              <a:t>)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634" name="Picture 2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 l="4501" t="14068" r="60559" b="4618"/>
          <a:stretch>
            <a:fillRect/>
          </a:stretch>
        </p:blipFill>
        <p:spPr bwMode="auto">
          <a:xfrm>
            <a:off x="2339752" y="1484894"/>
            <a:ext cx="4104456" cy="5373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0" y="260648"/>
            <a:ext cx="9144000" cy="81560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El-</a:t>
            </a:r>
            <a:r>
              <a:rPr lang="en-US" sz="1100" dirty="0" err="1" smtClean="0"/>
              <a:t>Chemaly</a:t>
            </a:r>
            <a:r>
              <a:rPr lang="en-US" sz="1100" dirty="0" smtClean="0"/>
              <a:t> S, </a:t>
            </a:r>
            <a:r>
              <a:rPr lang="en-US" sz="1100" dirty="0" err="1" smtClean="0"/>
              <a:t>Taveira-Dasilva</a:t>
            </a:r>
            <a:r>
              <a:rPr lang="en-US" sz="1100" dirty="0" smtClean="0"/>
              <a:t> A, Goldberg HJ, Peters E, </a:t>
            </a:r>
            <a:r>
              <a:rPr lang="en-US" sz="1100" dirty="0" err="1" smtClean="0"/>
              <a:t>Haughey</a:t>
            </a:r>
            <a:r>
              <a:rPr lang="en-US" sz="1100" dirty="0" smtClean="0"/>
              <a:t> M, </a:t>
            </a:r>
            <a:r>
              <a:rPr lang="en-US" sz="1100" dirty="0" err="1" smtClean="0"/>
              <a:t>Bienfang</a:t>
            </a:r>
            <a:r>
              <a:rPr lang="en-US" sz="1100" dirty="0" smtClean="0"/>
              <a:t> D, Jones AM, </a:t>
            </a:r>
            <a:r>
              <a:rPr lang="en-US" sz="1100" dirty="0" err="1" smtClean="0"/>
              <a:t>Julien</a:t>
            </a:r>
            <a:r>
              <a:rPr lang="en-US" sz="1100" dirty="0" smtClean="0"/>
              <a:t>-Williams P, Cui Y, </a:t>
            </a:r>
            <a:r>
              <a:rPr lang="en-US" sz="1100" dirty="0" err="1" smtClean="0"/>
              <a:t>Villalba</a:t>
            </a:r>
            <a:r>
              <a:rPr lang="en-US" sz="1100" dirty="0" smtClean="0"/>
              <a:t> JA, </a:t>
            </a:r>
            <a:r>
              <a:rPr lang="en-US" sz="1100" dirty="0" err="1" smtClean="0"/>
              <a:t>Bagwe</a:t>
            </a:r>
            <a:r>
              <a:rPr lang="en-US" sz="1100" dirty="0" smtClean="0"/>
              <a:t> S, Maurer R, Rosas IO, Moss J, </a:t>
            </a:r>
            <a:r>
              <a:rPr lang="en-US" sz="1100" dirty="0" err="1" smtClean="0"/>
              <a:t>Henske</a:t>
            </a:r>
            <a:r>
              <a:rPr lang="en-US" sz="1100" dirty="0" smtClean="0"/>
              <a:t> EP</a:t>
            </a:r>
            <a:r>
              <a:rPr lang="en-US" sz="1200" dirty="0" smtClean="0"/>
              <a:t>. </a:t>
            </a:r>
            <a:r>
              <a:rPr lang="en-US" dirty="0" err="1" smtClean="0">
                <a:solidFill>
                  <a:srgbClr val="FF0000"/>
                </a:solidFill>
              </a:rPr>
              <a:t>Sirolimus</a:t>
            </a:r>
            <a:r>
              <a:rPr lang="en-US" dirty="0" smtClean="0">
                <a:solidFill>
                  <a:srgbClr val="FF0000"/>
                </a:solidFill>
              </a:rPr>
              <a:t> and </a:t>
            </a:r>
            <a:r>
              <a:rPr lang="en-US" dirty="0" err="1" smtClean="0">
                <a:solidFill>
                  <a:srgbClr val="FF0000"/>
                </a:solidFill>
              </a:rPr>
              <a:t>Autophagy</a:t>
            </a:r>
            <a:r>
              <a:rPr lang="en-US" dirty="0" smtClean="0">
                <a:solidFill>
                  <a:srgbClr val="FF0000"/>
                </a:solidFill>
              </a:rPr>
              <a:t> Inhibition in LAM: Results of a Phase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I Clinical Trial.</a:t>
            </a:r>
            <a:r>
              <a:rPr lang="en-US" sz="1600" dirty="0" smtClean="0"/>
              <a:t> Chest. 2017 Feb 10, (17)30174-5.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2770" name="Picture 2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 l="15000" t="16050" r="29875" b="10840"/>
          <a:stretch>
            <a:fillRect/>
          </a:stretch>
        </p:blipFill>
        <p:spPr bwMode="auto">
          <a:xfrm>
            <a:off x="0" y="0"/>
            <a:ext cx="91926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626" name="Connettore 1 8"/>
          <p:cNvCxnSpPr>
            <a:cxnSpLocks noChangeShapeType="1"/>
          </p:cNvCxnSpPr>
          <p:nvPr/>
        </p:nvCxnSpPr>
        <p:spPr bwMode="auto">
          <a:xfrm>
            <a:off x="5148263" y="3546475"/>
            <a:ext cx="1079500" cy="0"/>
          </a:xfrm>
          <a:prstGeom prst="line">
            <a:avLst/>
          </a:prstGeom>
          <a:noFill/>
          <a:ln w="57150" algn="ctr">
            <a:solidFill>
              <a:srgbClr val="D84800"/>
            </a:solidFill>
            <a:round/>
            <a:headEnd/>
            <a:tailEnd/>
          </a:ln>
        </p:spPr>
      </p:cxn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2" cstate="print"/>
          <a:srcRect l="13084" r="13545"/>
          <a:stretch>
            <a:fillRect/>
          </a:stretch>
        </p:blipFill>
        <p:spPr bwMode="auto">
          <a:xfrm>
            <a:off x="611188" y="565150"/>
            <a:ext cx="8208962" cy="62928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4" name="Segnaposto contenuto 1"/>
          <p:cNvSpPr>
            <a:spLocks noGrp="1"/>
          </p:cNvSpPr>
          <p:nvPr>
            <p:ph/>
          </p:nvPr>
        </p:nvSpPr>
        <p:spPr>
          <a:xfrm>
            <a:off x="0" y="0"/>
            <a:ext cx="9144000" cy="836613"/>
          </a:xfrm>
          <a:gradFill flip="none" rotWithShape="1">
            <a:gsLst>
              <a:gs pos="0">
                <a:srgbClr val="DFE9FF">
                  <a:shade val="30000"/>
                  <a:satMod val="115000"/>
                </a:srgbClr>
              </a:gs>
              <a:gs pos="50000">
                <a:srgbClr val="DFE9FF">
                  <a:shade val="67500"/>
                  <a:satMod val="115000"/>
                </a:srgbClr>
              </a:gs>
              <a:gs pos="100000">
                <a:srgbClr val="DFE9FF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txBody>
          <a:bodyPr/>
          <a:lstStyle/>
          <a:p>
            <a:pPr algn="ctr">
              <a:buFontTx/>
              <a:buNone/>
              <a:defRPr/>
            </a:pPr>
            <a:r>
              <a:rPr lang="it-IT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</a:t>
            </a:r>
            <a:r>
              <a:rPr lang="it-IT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it-IT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IPF ?  </a:t>
            </a:r>
            <a:r>
              <a:rPr lang="it-IT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</a:t>
            </a:r>
            <a:r>
              <a:rPr lang="it-IT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it-IT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“</a:t>
            </a:r>
            <a:r>
              <a:rPr lang="it-IT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honeycombing</a:t>
            </a:r>
            <a:r>
              <a:rPr lang="it-IT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?</a:t>
            </a:r>
          </a:p>
        </p:txBody>
      </p:sp>
      <p:sp>
        <p:nvSpPr>
          <p:cNvPr id="26629" name="Rettangolo 4"/>
          <p:cNvSpPr>
            <a:spLocks noChangeArrowheads="1"/>
          </p:cNvSpPr>
          <p:nvPr/>
        </p:nvSpPr>
        <p:spPr bwMode="auto">
          <a:xfrm>
            <a:off x="5651500" y="836613"/>
            <a:ext cx="3097213" cy="647700"/>
          </a:xfrm>
          <a:prstGeom prst="rect">
            <a:avLst/>
          </a:prstGeom>
          <a:solidFill>
            <a:srgbClr val="FFFFFF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253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20000"/>
          </a:blip>
          <a:srcRect l="17783" t="5405" r="17783" b="8681"/>
          <a:stretch>
            <a:fillRect/>
          </a:stretch>
        </p:blipFill>
        <p:spPr>
          <a:xfrm>
            <a:off x="0" y="0"/>
            <a:ext cx="9144000" cy="6858000"/>
          </a:xfrm>
        </p:spPr>
      </p:pic>
      <p:cxnSp>
        <p:nvCxnSpPr>
          <p:cNvPr id="6" name="Connettore 2 5"/>
          <p:cNvCxnSpPr/>
          <p:nvPr/>
        </p:nvCxnSpPr>
        <p:spPr>
          <a:xfrm>
            <a:off x="2411413" y="4437063"/>
            <a:ext cx="431800" cy="21590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/>
          <p:cNvCxnSpPr/>
          <p:nvPr/>
        </p:nvCxnSpPr>
        <p:spPr>
          <a:xfrm>
            <a:off x="1835150" y="2060575"/>
            <a:ext cx="433388" cy="21590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/>
          <p:cNvSpPr txBox="1"/>
          <p:nvPr/>
        </p:nvSpPr>
        <p:spPr>
          <a:xfrm>
            <a:off x="2411760" y="5517232"/>
            <a:ext cx="2599814" cy="646331"/>
          </a:xfrm>
          <a:prstGeom prst="rect">
            <a:avLst/>
          </a:prstGeom>
          <a:solidFill>
            <a:srgbClr val="EBFFFF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i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Focal</a:t>
            </a:r>
            <a:r>
              <a:rPr lang="it-IT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i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Alveolar</a:t>
            </a:r>
            <a:r>
              <a:rPr lang="it-IT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i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damage</a:t>
            </a:r>
            <a:r>
              <a:rPr lang="it-IT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>
              <a:defRPr/>
            </a:pPr>
            <a:r>
              <a:rPr lang="it-IT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IPF</a:t>
            </a:r>
          </a:p>
        </p:txBody>
      </p:sp>
      <p:cxnSp>
        <p:nvCxnSpPr>
          <p:cNvPr id="10" name="Connettore 2 9"/>
          <p:cNvCxnSpPr/>
          <p:nvPr/>
        </p:nvCxnSpPr>
        <p:spPr>
          <a:xfrm flipH="1" flipV="1">
            <a:off x="4932363" y="2276475"/>
            <a:ext cx="576262" cy="21590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4949213" y="332656"/>
            <a:ext cx="2406428" cy="89255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sz="3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IPF</a:t>
            </a:r>
          </a:p>
          <a:p>
            <a:pPr algn="ctr"/>
            <a:r>
              <a:rPr lang="it-IT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the </a:t>
            </a:r>
            <a:r>
              <a:rPr lang="it-IT" sz="20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beginning…</a:t>
            </a:r>
            <a:r>
              <a:rPr lang="it-IT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</a:t>
            </a:r>
            <a:endParaRPr lang="en-US" sz="20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 l="2969" t="14185" r="35904" b="38565"/>
          <a:stretch>
            <a:fillRect/>
          </a:stretch>
        </p:blipFill>
        <p:spPr>
          <a:xfrm>
            <a:off x="0" y="3357563"/>
            <a:ext cx="4360863" cy="2087562"/>
          </a:xfrm>
          <a:ln cap="flat">
            <a:solidFill>
              <a:srgbClr val="FF0000"/>
            </a:solidFill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/>
          <a:srcRect l="12415" t="13362" r="29195" b="68434"/>
          <a:stretch>
            <a:fillRect/>
          </a:stretch>
        </p:blipFill>
        <p:spPr bwMode="auto">
          <a:xfrm>
            <a:off x="0" y="2436813"/>
            <a:ext cx="4356100" cy="8477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1508" name="Rettangolo 5"/>
          <p:cNvSpPr>
            <a:spLocks noChangeArrowheads="1"/>
          </p:cNvSpPr>
          <p:nvPr/>
        </p:nvSpPr>
        <p:spPr bwMode="auto">
          <a:xfrm>
            <a:off x="1403350" y="2997200"/>
            <a:ext cx="27940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i="1"/>
              <a:t>Proc Am Thorac Soc Vol 8. pp 158–162, 2011</a:t>
            </a:r>
            <a:endParaRPr lang="it-IT" sz="1100" i="1"/>
          </a:p>
        </p:txBody>
      </p:sp>
      <p:sp>
        <p:nvSpPr>
          <p:cNvPr id="21509" name="CasellaDiTesto 5"/>
          <p:cNvSpPr txBox="1">
            <a:spLocks noChangeArrowheads="1"/>
          </p:cNvSpPr>
          <p:nvPr/>
        </p:nvSpPr>
        <p:spPr bwMode="auto">
          <a:xfrm>
            <a:off x="611188" y="5876925"/>
            <a:ext cx="17335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/>
              <a:t>Telomere dysfunction</a:t>
            </a:r>
          </a:p>
        </p:txBody>
      </p:sp>
      <p:sp>
        <p:nvSpPr>
          <p:cNvPr id="21510" name="CasellaDiTesto 6"/>
          <p:cNvSpPr txBox="1">
            <a:spLocks noChangeArrowheads="1"/>
          </p:cNvSpPr>
          <p:nvPr/>
        </p:nvSpPr>
        <p:spPr bwMode="auto">
          <a:xfrm>
            <a:off x="2916238" y="5842000"/>
            <a:ext cx="273526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/>
              <a:t>Endoplasmic reticulum stress (unfolded proteins)</a:t>
            </a:r>
          </a:p>
        </p:txBody>
      </p:sp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4" cstate="print"/>
          <a:srcRect l="16733" t="5949" r="12988" b="6792"/>
          <a:stretch>
            <a:fillRect/>
          </a:stretch>
        </p:blipFill>
        <p:spPr bwMode="auto">
          <a:xfrm>
            <a:off x="4437063" y="2492375"/>
            <a:ext cx="4638675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sellaDiTesto 7"/>
          <p:cNvSpPr txBox="1"/>
          <p:nvPr/>
        </p:nvSpPr>
        <p:spPr>
          <a:xfrm>
            <a:off x="6729413" y="765175"/>
            <a:ext cx="1435100" cy="584200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320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?</a:t>
            </a:r>
          </a:p>
        </p:txBody>
      </p:sp>
      <p:pic>
        <p:nvPicPr>
          <p:cNvPr id="21513" name="Picture 2"/>
          <p:cNvPicPr>
            <a:picLocks noChangeAspect="1" noChangeArrowheads="1"/>
          </p:cNvPicPr>
          <p:nvPr/>
        </p:nvPicPr>
        <p:blipFill>
          <a:blip r:embed="rId5" cstate="print"/>
          <a:srcRect l="12015" t="30331" r="15721" b="26846"/>
          <a:stretch>
            <a:fillRect/>
          </a:stretch>
        </p:blipFill>
        <p:spPr bwMode="auto">
          <a:xfrm>
            <a:off x="611188" y="620713"/>
            <a:ext cx="4608512" cy="15367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1514" name="CasellaDiTesto 6"/>
          <p:cNvSpPr txBox="1">
            <a:spLocks noChangeArrowheads="1"/>
          </p:cNvSpPr>
          <p:nvPr/>
        </p:nvSpPr>
        <p:spPr bwMode="auto">
          <a:xfrm>
            <a:off x="5867400" y="5961063"/>
            <a:ext cx="27352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/>
              <a:t>Epithelial stem cell exhaustion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lum contrast="10000"/>
          </a:blip>
          <a:srcRect l="31471" t="12215" r="26839" b="7082"/>
          <a:stretch>
            <a:fillRect/>
          </a:stretch>
        </p:blipFill>
        <p:spPr>
          <a:xfrm>
            <a:off x="2951162" y="0"/>
            <a:ext cx="6192838" cy="6743700"/>
          </a:xfrm>
        </p:spPr>
      </p:pic>
      <p:sp>
        <p:nvSpPr>
          <p:cNvPr id="14339" name="CasellaDiTesto 4"/>
          <p:cNvSpPr txBox="1">
            <a:spLocks noChangeArrowheads="1"/>
          </p:cNvSpPr>
          <p:nvPr/>
        </p:nvSpPr>
        <p:spPr bwMode="auto">
          <a:xfrm>
            <a:off x="0" y="0"/>
            <a:ext cx="295275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0" dirty="0"/>
              <a:t>Van </a:t>
            </a:r>
            <a:r>
              <a:rPr lang="en-US" sz="1600" b="0" dirty="0" err="1"/>
              <a:t>Deursen</a:t>
            </a:r>
            <a:r>
              <a:rPr lang="en-US" sz="1600" b="0" dirty="0"/>
              <a:t> JM. The role of senescent cells in ageing. </a:t>
            </a:r>
          </a:p>
          <a:p>
            <a:r>
              <a:rPr lang="en-US" sz="1600" b="0" i="1" dirty="0"/>
              <a:t>Nature</a:t>
            </a:r>
            <a:r>
              <a:rPr lang="en-US" sz="1600" b="0" dirty="0"/>
              <a:t> 2014;509(7501):439-446</a:t>
            </a:r>
          </a:p>
          <a:p>
            <a:endParaRPr lang="it-IT" sz="1600" b="0" dirty="0"/>
          </a:p>
        </p:txBody>
      </p:sp>
      <p:sp>
        <p:nvSpPr>
          <p:cNvPr id="14340" name="Rettangolo 3"/>
          <p:cNvSpPr>
            <a:spLocks noChangeArrowheads="1"/>
          </p:cNvSpPr>
          <p:nvPr/>
        </p:nvSpPr>
        <p:spPr bwMode="auto">
          <a:xfrm>
            <a:off x="6443663" y="5084763"/>
            <a:ext cx="1152525" cy="576262"/>
          </a:xfrm>
          <a:prstGeom prst="rect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pic>
        <p:nvPicPr>
          <p:cNvPr id="5" name="Picture 2" descr="\\Gymmy\Desktop\master-DOCUMENTI\CHILOSI D\imaging\CHILOSI ICH IMAGES\CHILOSI CASI ICH\POLMONE\UIP TOT\ICH UIP\p16\06-4186\P16000100030004.tif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/>
          <a:stretch>
            <a:fillRect/>
          </a:stretch>
        </p:blipFill>
        <p:spPr bwMode="auto">
          <a:xfrm>
            <a:off x="467544" y="1772816"/>
            <a:ext cx="2358159" cy="204775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" name="Picture 3" descr="C:\Users\ASUS\Desktop\UIP TOT\01-394 UIP BO CARLINI\SURF S 01-394.JPG"/>
          <p:cNvPicPr>
            <a:picLocks noChangeAspect="1" noChangeArrowheads="1"/>
          </p:cNvPicPr>
          <p:nvPr/>
        </p:nvPicPr>
        <p:blipFill>
          <a:blip r:embed="rId4" cstate="print"/>
          <a:srcRect l="21092" b="20964"/>
          <a:stretch>
            <a:fillRect/>
          </a:stretch>
        </p:blipFill>
        <p:spPr bwMode="auto">
          <a:xfrm>
            <a:off x="467544" y="3861048"/>
            <a:ext cx="2376264" cy="202549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7" name="Rettangolo 6"/>
          <p:cNvSpPr/>
          <p:nvPr/>
        </p:nvSpPr>
        <p:spPr>
          <a:xfrm>
            <a:off x="467544" y="5517232"/>
            <a:ext cx="1633537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Surf-Prot-A1</a:t>
            </a:r>
          </a:p>
        </p:txBody>
      </p:sp>
      <p:sp>
        <p:nvSpPr>
          <p:cNvPr id="8" name="Rettangolo 7"/>
          <p:cNvSpPr/>
          <p:nvPr/>
        </p:nvSpPr>
        <p:spPr>
          <a:xfrm>
            <a:off x="467544" y="3429000"/>
            <a:ext cx="1106487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p16</a:t>
            </a:r>
            <a:r>
              <a:rPr lang="it-IT" sz="20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INK4B</a:t>
            </a:r>
            <a:endParaRPr lang="it-IT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5650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it-IT" sz="36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IPF </a:t>
            </a:r>
            <a:r>
              <a:rPr lang="it-IT" sz="3600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pathogenesis</a:t>
            </a:r>
            <a:endParaRPr lang="it-IT" sz="3600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55650" y="1341438"/>
            <a:ext cx="7772400" cy="4114800"/>
          </a:xfrm>
        </p:spPr>
        <p:txBody>
          <a:bodyPr/>
          <a:lstStyle/>
          <a:p>
            <a:pPr algn="ctr">
              <a:buFontTx/>
              <a:buNone/>
              <a:defRPr/>
            </a:pPr>
            <a:r>
              <a:rPr lang="it-IT" sz="2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Stem</a:t>
            </a:r>
            <a:r>
              <a:rPr lang="it-IT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cell</a:t>
            </a:r>
            <a:r>
              <a:rPr lang="it-IT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exhaustion</a:t>
            </a:r>
            <a:endParaRPr lang="it-IT" sz="28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FontTx/>
              <a:buNone/>
              <a:defRPr/>
            </a:pPr>
            <a:r>
              <a:rPr lang="it-IT" sz="2400" i="1" dirty="0" err="1" smtClean="0"/>
              <a:t>Pulmonary</a:t>
            </a:r>
            <a:r>
              <a:rPr lang="it-IT" sz="2400" i="1" dirty="0" smtClean="0"/>
              <a:t> </a:t>
            </a:r>
            <a:r>
              <a:rPr lang="it-IT" sz="2400" i="1" dirty="0" err="1" smtClean="0"/>
              <a:t>disease</a:t>
            </a:r>
            <a:r>
              <a:rPr lang="it-IT" sz="2400" i="1" dirty="0" smtClean="0"/>
              <a:t> </a:t>
            </a:r>
            <a:r>
              <a:rPr lang="it-IT" sz="2400" i="1" dirty="0" err="1" smtClean="0"/>
              <a:t>determined</a:t>
            </a:r>
            <a:r>
              <a:rPr lang="it-IT" sz="2400" i="1" dirty="0" smtClean="0"/>
              <a:t>  </a:t>
            </a:r>
            <a:r>
              <a:rPr lang="it-IT" sz="2400" i="1" dirty="0" err="1" smtClean="0"/>
              <a:t>by</a:t>
            </a:r>
            <a:r>
              <a:rPr lang="it-IT" sz="2400" i="1" dirty="0" smtClean="0"/>
              <a:t> </a:t>
            </a:r>
            <a:r>
              <a:rPr lang="it-IT" sz="2400" i="1" dirty="0" err="1" smtClean="0"/>
              <a:t>accelerated</a:t>
            </a:r>
            <a:r>
              <a:rPr lang="it-IT" sz="2400" i="1" dirty="0" smtClean="0"/>
              <a:t> </a:t>
            </a:r>
            <a:r>
              <a:rPr lang="it-IT" sz="2400" i="1" dirty="0" err="1" smtClean="0"/>
              <a:t>aging</a:t>
            </a:r>
            <a:r>
              <a:rPr lang="it-IT" sz="2400" i="1" dirty="0" smtClean="0"/>
              <a:t> of </a:t>
            </a:r>
            <a:r>
              <a:rPr lang="it-IT" sz="2400" i="1" dirty="0" err="1" smtClean="0"/>
              <a:t>lung</a:t>
            </a:r>
            <a:r>
              <a:rPr lang="it-IT" sz="2400" i="1" dirty="0" smtClean="0"/>
              <a:t> </a:t>
            </a:r>
            <a:r>
              <a:rPr lang="it-IT" sz="2400" i="1" dirty="0" err="1" smtClean="0"/>
              <a:t>parenchyma</a:t>
            </a:r>
            <a:r>
              <a:rPr lang="it-IT" sz="2400" i="1" dirty="0" smtClean="0"/>
              <a:t> </a:t>
            </a:r>
            <a:r>
              <a:rPr lang="it-IT" sz="2400" i="1" dirty="0" err="1" smtClean="0"/>
              <a:t>leading</a:t>
            </a:r>
            <a:r>
              <a:rPr lang="it-IT" sz="2400" i="1" dirty="0" smtClean="0"/>
              <a:t> </a:t>
            </a:r>
            <a:r>
              <a:rPr lang="it-IT" sz="2400" i="1" dirty="0" err="1" smtClean="0"/>
              <a:t>to</a:t>
            </a:r>
            <a:r>
              <a:rPr lang="it-IT" sz="2400" i="1" dirty="0" smtClean="0"/>
              <a:t> </a:t>
            </a:r>
            <a:r>
              <a:rPr lang="it-IT" sz="2400" i="1" dirty="0" err="1" smtClean="0"/>
              <a:t>abnormal</a:t>
            </a:r>
            <a:r>
              <a:rPr lang="it-IT" sz="2400" i="1" dirty="0" smtClean="0"/>
              <a:t> </a:t>
            </a:r>
            <a:r>
              <a:rPr lang="it-IT" sz="2400" i="1" dirty="0" err="1" smtClean="0"/>
              <a:t>tissue</a:t>
            </a:r>
            <a:r>
              <a:rPr lang="it-IT" sz="2400" i="1" dirty="0" smtClean="0"/>
              <a:t> </a:t>
            </a:r>
            <a:r>
              <a:rPr lang="it-IT" sz="2400" i="1" dirty="0" err="1" smtClean="0"/>
              <a:t>renewal</a:t>
            </a:r>
            <a:r>
              <a:rPr lang="it-IT" sz="2400" i="1" dirty="0" smtClean="0"/>
              <a:t> </a:t>
            </a:r>
            <a:r>
              <a:rPr lang="it-IT" sz="2400" i="1" dirty="0" err="1" smtClean="0"/>
              <a:t>with</a:t>
            </a:r>
            <a:r>
              <a:rPr lang="it-IT" sz="2400" i="1" dirty="0" smtClean="0"/>
              <a:t> </a:t>
            </a:r>
            <a:r>
              <a:rPr lang="it-IT" sz="2400" i="1" dirty="0" err="1" smtClean="0"/>
              <a:t>tissue</a:t>
            </a:r>
            <a:r>
              <a:rPr lang="it-IT" sz="2400" i="1" dirty="0" smtClean="0"/>
              <a:t> </a:t>
            </a:r>
            <a:r>
              <a:rPr lang="it-IT" sz="2400" i="1" dirty="0" err="1" smtClean="0"/>
              <a:t>remodelling</a:t>
            </a:r>
            <a:r>
              <a:rPr lang="it-IT" sz="2400" i="1" dirty="0" smtClean="0"/>
              <a:t>, and progressive </a:t>
            </a:r>
            <a:r>
              <a:rPr lang="it-IT" sz="2400" i="1" dirty="0" err="1" smtClean="0"/>
              <a:t>functional</a:t>
            </a:r>
            <a:r>
              <a:rPr lang="it-IT" sz="2400" i="1" dirty="0" smtClean="0"/>
              <a:t> </a:t>
            </a:r>
            <a:r>
              <a:rPr lang="it-IT" sz="2400" i="1" dirty="0" err="1" smtClean="0"/>
              <a:t>impairment</a:t>
            </a:r>
            <a:r>
              <a:rPr lang="it-IT" sz="2400" i="1" dirty="0" smtClean="0"/>
              <a:t>.</a:t>
            </a:r>
          </a:p>
          <a:p>
            <a:pPr algn="ctr">
              <a:buFontTx/>
              <a:buNone/>
              <a:defRPr/>
            </a:pPr>
            <a:endParaRPr lang="it-IT" sz="2400" i="1" dirty="0" smtClean="0"/>
          </a:p>
          <a:p>
            <a:pPr>
              <a:buFontTx/>
              <a:buNone/>
              <a:defRPr/>
            </a:pPr>
            <a:r>
              <a:rPr lang="it-IT" sz="2400" i="1" u="sng" dirty="0" err="1" smtClean="0">
                <a:solidFill>
                  <a:srgbClr val="0070C0"/>
                </a:solidFill>
              </a:rPr>
              <a:t>Complications</a:t>
            </a:r>
            <a:r>
              <a:rPr lang="it-IT" sz="2400" i="1" u="sng" dirty="0" smtClean="0">
                <a:solidFill>
                  <a:srgbClr val="0070C0"/>
                </a:solidFill>
              </a:rPr>
              <a:t>: </a:t>
            </a:r>
          </a:p>
          <a:p>
            <a:pPr>
              <a:defRPr/>
            </a:pPr>
            <a:r>
              <a:rPr lang="it-IT" sz="1800" i="1" dirty="0" err="1" smtClean="0"/>
              <a:t>senescence</a:t>
            </a:r>
            <a:r>
              <a:rPr lang="it-IT" sz="1800" i="1" dirty="0" smtClean="0"/>
              <a:t> </a:t>
            </a:r>
            <a:r>
              <a:rPr lang="it-IT" sz="1800" i="1" dirty="0" err="1" smtClean="0"/>
              <a:t>related</a:t>
            </a:r>
            <a:r>
              <a:rPr lang="it-IT" sz="1800" i="1" dirty="0" smtClean="0"/>
              <a:t> </a:t>
            </a:r>
            <a:r>
              <a:rPr lang="it-IT" sz="1800" i="1" dirty="0" err="1" smtClean="0"/>
              <a:t>co-morbidities</a:t>
            </a:r>
            <a:endParaRPr lang="it-IT" sz="1800" i="1" dirty="0" smtClean="0"/>
          </a:p>
          <a:p>
            <a:pPr>
              <a:defRPr/>
            </a:pPr>
            <a:r>
              <a:rPr lang="it-IT" sz="1800" i="1" dirty="0" err="1" smtClean="0"/>
              <a:t>Acceleration</a:t>
            </a:r>
            <a:r>
              <a:rPr lang="it-IT" sz="1800" i="1" dirty="0" smtClean="0"/>
              <a:t> </a:t>
            </a:r>
            <a:r>
              <a:rPr lang="it-IT" sz="1800" i="1" dirty="0" err="1" smtClean="0"/>
              <a:t>with</a:t>
            </a:r>
            <a:r>
              <a:rPr lang="it-IT" sz="1800" i="1" dirty="0" smtClean="0"/>
              <a:t> DAD </a:t>
            </a:r>
            <a:r>
              <a:rPr lang="it-IT" sz="1800" i="1" dirty="0" err="1" smtClean="0"/>
              <a:t>features</a:t>
            </a:r>
            <a:r>
              <a:rPr lang="it-IT" sz="1800" i="1" dirty="0" smtClean="0"/>
              <a:t>,</a:t>
            </a:r>
          </a:p>
          <a:p>
            <a:pPr>
              <a:defRPr/>
            </a:pPr>
            <a:r>
              <a:rPr lang="it-IT" sz="1800" i="1" dirty="0" smtClean="0"/>
              <a:t>Carcinoma </a:t>
            </a:r>
            <a:r>
              <a:rPr lang="it-IT" sz="1800" i="1" dirty="0" err="1" smtClean="0"/>
              <a:t>development</a:t>
            </a:r>
            <a:endParaRPr lang="it-IT" sz="1800" i="1" dirty="0" smtClean="0"/>
          </a:p>
          <a:p>
            <a:pPr>
              <a:defRPr/>
            </a:pPr>
            <a:endParaRPr lang="it-IT" sz="1800" i="1" dirty="0" smtClean="0"/>
          </a:p>
          <a:p>
            <a:pPr>
              <a:defRPr/>
            </a:pPr>
            <a:endParaRPr lang="it-IT" sz="1800" i="1" dirty="0" smtClean="0"/>
          </a:p>
          <a:p>
            <a:pPr algn="ctr">
              <a:buFontTx/>
              <a:buNone/>
              <a:defRPr/>
            </a:pPr>
            <a:endParaRPr lang="it-IT" sz="2400" i="1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5940152" y="4077072"/>
            <a:ext cx="1867819" cy="2246769"/>
          </a:xfrm>
          <a:prstGeom prst="rect">
            <a:avLst/>
          </a:prstGeom>
          <a:solidFill>
            <a:srgbClr val="E8FCFE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WNT</a:t>
            </a:r>
          </a:p>
          <a:p>
            <a:pPr>
              <a:defRPr/>
            </a:pPr>
            <a:r>
              <a:rPr lang="it-IT" sz="20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mTOR</a:t>
            </a:r>
            <a:endParaRPr lang="it-IT" sz="20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  <a:p>
            <a:pPr>
              <a:defRPr/>
            </a:pPr>
            <a:r>
              <a:rPr lang="it-IT" sz="2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EMT</a:t>
            </a:r>
          </a:p>
          <a:p>
            <a:pPr>
              <a:defRPr/>
            </a:pPr>
            <a:r>
              <a:rPr lang="it-IT" sz="2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OIS</a:t>
            </a:r>
          </a:p>
          <a:p>
            <a:pPr>
              <a:defRPr/>
            </a:pPr>
            <a:r>
              <a:rPr lang="it-IT" sz="2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SASP</a:t>
            </a:r>
          </a:p>
          <a:p>
            <a:pPr>
              <a:defRPr/>
            </a:pPr>
            <a:r>
              <a:rPr lang="it-IT" sz="2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INDUCTION</a:t>
            </a:r>
          </a:p>
          <a:p>
            <a:pPr>
              <a:defRPr/>
            </a:pPr>
            <a:r>
              <a:rPr lang="it-IT" sz="2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HONEYCOMB</a:t>
            </a:r>
            <a:endParaRPr lang="it-IT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5" name="Rettangolo 11"/>
          <p:cNvSpPr>
            <a:spLocks noChangeArrowheads="1"/>
          </p:cNvSpPr>
          <p:nvPr/>
        </p:nvSpPr>
        <p:spPr bwMode="auto">
          <a:xfrm>
            <a:off x="467544" y="6309320"/>
            <a:ext cx="341446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i="1" dirty="0" err="1"/>
              <a:t>Sarcoidosis</a:t>
            </a:r>
            <a:r>
              <a:rPr lang="en-GB" sz="1400" i="1" dirty="0"/>
              <a:t> </a:t>
            </a:r>
            <a:r>
              <a:rPr lang="en-GB" sz="1400" i="1" dirty="0" err="1"/>
              <a:t>Vasc</a:t>
            </a:r>
            <a:r>
              <a:rPr lang="en-GB" sz="1400" i="1" dirty="0"/>
              <a:t> Diffuse Lung Dis. 2010</a:t>
            </a:r>
            <a:endParaRPr lang="it-IT" sz="1400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 descr="C:\Users\ASUS\Desktop\UIP TOT\FAMILIAL-IPF\08-276\LAM0005.tif"/>
          <p:cNvPicPr>
            <a:picLocks noChangeAspect="1" noChangeArrowheads="1"/>
          </p:cNvPicPr>
          <p:nvPr/>
        </p:nvPicPr>
        <p:blipFill>
          <a:blip r:embed="rId3" cstate="print">
            <a:lum bright="20000" contrast="20000"/>
          </a:blip>
          <a:srcRect l="23541" t="31389" r="17767" b="6616"/>
          <a:stretch>
            <a:fillRect/>
          </a:stretch>
        </p:blipFill>
        <p:spPr bwMode="auto">
          <a:xfrm>
            <a:off x="4140200" y="3213100"/>
            <a:ext cx="1743075" cy="2301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4339" name="CasellaDiTesto 5"/>
          <p:cNvSpPr txBox="1">
            <a:spLocks noChangeArrowheads="1"/>
          </p:cNvSpPr>
          <p:nvPr/>
        </p:nvSpPr>
        <p:spPr bwMode="auto">
          <a:xfrm>
            <a:off x="6227763" y="3644900"/>
            <a:ext cx="2665412" cy="1816100"/>
          </a:xfrm>
          <a:prstGeom prst="rect">
            <a:avLst/>
          </a:prstGeom>
          <a:solidFill>
            <a:srgbClr val="DFE9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3200" dirty="0">
                <a:solidFill>
                  <a:srgbClr val="FF0000"/>
                </a:solidFill>
                <a:latin typeface="Segoe UI Symbol" pitchFamily="34" charset="0"/>
              </a:rPr>
              <a:t>IPF</a:t>
            </a:r>
            <a:endParaRPr lang="it-IT" sz="2000" dirty="0">
              <a:solidFill>
                <a:srgbClr val="0070C0"/>
              </a:solidFill>
              <a:latin typeface="Segoe UI Symbol" pitchFamily="34" charset="0"/>
            </a:endParaRPr>
          </a:p>
          <a:p>
            <a:pPr>
              <a:defRPr/>
            </a:pPr>
            <a:r>
              <a:rPr lang="it-IT" sz="2000" dirty="0" err="1">
                <a:solidFill>
                  <a:srgbClr val="0070C0"/>
                </a:solidFill>
                <a:latin typeface="Segoe UI Symbol" pitchFamily="34" charset="0"/>
              </a:rPr>
              <a:t>Epithelial</a:t>
            </a:r>
            <a:r>
              <a:rPr lang="it-IT" sz="2000" dirty="0">
                <a:solidFill>
                  <a:srgbClr val="0070C0"/>
                </a:solidFill>
                <a:latin typeface="Segoe UI Symbol" pitchFamily="34" charset="0"/>
              </a:rPr>
              <a:t> </a:t>
            </a:r>
            <a:r>
              <a:rPr lang="it-IT" sz="2000" dirty="0" err="1">
                <a:solidFill>
                  <a:srgbClr val="0070C0"/>
                </a:solidFill>
                <a:latin typeface="Segoe UI Symbol" pitchFamily="34" charset="0"/>
              </a:rPr>
              <a:t>Stem</a:t>
            </a:r>
            <a:r>
              <a:rPr lang="it-IT" sz="2000" dirty="0">
                <a:solidFill>
                  <a:srgbClr val="0070C0"/>
                </a:solidFill>
                <a:latin typeface="Segoe UI Symbol" pitchFamily="34" charset="0"/>
              </a:rPr>
              <a:t> </a:t>
            </a:r>
            <a:r>
              <a:rPr lang="it-IT" sz="2000" dirty="0" err="1">
                <a:solidFill>
                  <a:srgbClr val="0070C0"/>
                </a:solidFill>
                <a:latin typeface="Segoe UI Symbol" pitchFamily="34" charset="0"/>
              </a:rPr>
              <a:t>cell</a:t>
            </a:r>
            <a:r>
              <a:rPr lang="it-IT" sz="2000" dirty="0">
                <a:solidFill>
                  <a:srgbClr val="0070C0"/>
                </a:solidFill>
                <a:latin typeface="Segoe UI Symbol" pitchFamily="34" charset="0"/>
              </a:rPr>
              <a:t> </a:t>
            </a:r>
            <a:r>
              <a:rPr lang="it-IT" sz="2000" dirty="0" err="1">
                <a:solidFill>
                  <a:srgbClr val="0070C0"/>
                </a:solidFill>
                <a:latin typeface="Segoe UI Symbol" pitchFamily="34" charset="0"/>
              </a:rPr>
              <a:t>exhaustion</a:t>
            </a:r>
            <a:endParaRPr lang="it-IT" sz="2000" dirty="0">
              <a:solidFill>
                <a:srgbClr val="0070C0"/>
              </a:solidFill>
              <a:latin typeface="Segoe UI Symbol" pitchFamily="34" charset="0"/>
            </a:endParaRPr>
          </a:p>
          <a:p>
            <a:pPr>
              <a:defRPr/>
            </a:pPr>
            <a:endParaRPr lang="it-IT" sz="2000" dirty="0">
              <a:solidFill>
                <a:srgbClr val="0070C0"/>
              </a:solidFill>
              <a:latin typeface="Segoe UI Symbol" pitchFamily="34" charset="0"/>
            </a:endParaRPr>
          </a:p>
          <a:p>
            <a:pPr>
              <a:defRPr/>
            </a:pPr>
            <a:r>
              <a:rPr lang="it-IT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ymbol" pitchFamily="34" charset="0"/>
              </a:rPr>
              <a:t>INTRINSIC DEFECT</a:t>
            </a:r>
          </a:p>
        </p:txBody>
      </p:sp>
      <p:pic>
        <p:nvPicPr>
          <p:cNvPr id="25604" name="Picture 8" descr="http://ilreferendum.files.wordpress.com/2012/07/logo_univ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8350" y="6237288"/>
            <a:ext cx="504825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asellaDiTesto 9"/>
          <p:cNvSpPr txBox="1"/>
          <p:nvPr/>
        </p:nvSpPr>
        <p:spPr>
          <a:xfrm>
            <a:off x="1331913" y="2133600"/>
            <a:ext cx="2232025" cy="9540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1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Aging</a:t>
            </a:r>
            <a:endParaRPr lang="it-IT" sz="14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>
              <a:defRPr/>
            </a:pPr>
            <a:r>
              <a:rPr lang="it-IT" sz="1400" dirty="0" err="1">
                <a:latin typeface="Arial" charset="0"/>
              </a:rPr>
              <a:t>Replicative</a:t>
            </a:r>
            <a:r>
              <a:rPr lang="it-IT" sz="1400" dirty="0">
                <a:latin typeface="Arial" charset="0"/>
              </a:rPr>
              <a:t> </a:t>
            </a:r>
            <a:r>
              <a:rPr lang="it-IT" sz="1400" dirty="0" err="1">
                <a:latin typeface="Arial" charset="0"/>
              </a:rPr>
              <a:t>senescence</a:t>
            </a:r>
            <a:r>
              <a:rPr lang="it-IT" sz="1400" dirty="0">
                <a:latin typeface="Arial" charset="0"/>
              </a:rPr>
              <a:t> and </a:t>
            </a:r>
            <a:r>
              <a:rPr lang="it-IT" sz="1400" dirty="0" err="1">
                <a:latin typeface="Arial" charset="0"/>
              </a:rPr>
              <a:t>Telomere</a:t>
            </a:r>
            <a:r>
              <a:rPr lang="it-IT" sz="1400" dirty="0">
                <a:latin typeface="Arial" charset="0"/>
              </a:rPr>
              <a:t> </a:t>
            </a:r>
            <a:r>
              <a:rPr lang="it-IT" sz="1400" dirty="0" err="1">
                <a:latin typeface="Arial" charset="0"/>
              </a:rPr>
              <a:t>attrition</a:t>
            </a:r>
            <a:r>
              <a:rPr lang="it-IT" sz="1400" dirty="0">
                <a:latin typeface="Arial" charset="0"/>
              </a:rPr>
              <a:t>   </a:t>
            </a:r>
          </a:p>
          <a:p>
            <a:pPr>
              <a:defRPr/>
            </a:pPr>
            <a:endParaRPr lang="it-IT" sz="1400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468313" y="3068638"/>
            <a:ext cx="2513012" cy="11699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Genetic</a:t>
            </a:r>
            <a:endParaRPr lang="it-IT" sz="14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>
              <a:defRPr/>
            </a:pPr>
            <a:r>
              <a:rPr lang="it-IT" sz="1400" dirty="0" err="1">
                <a:latin typeface="Arial" charset="0"/>
              </a:rPr>
              <a:t>Telomerase</a:t>
            </a:r>
            <a:r>
              <a:rPr lang="it-IT" sz="1400" dirty="0">
                <a:latin typeface="Arial" charset="0"/>
              </a:rPr>
              <a:t> gene </a:t>
            </a:r>
            <a:r>
              <a:rPr lang="it-IT" sz="1400" dirty="0" err="1">
                <a:latin typeface="Arial" charset="0"/>
              </a:rPr>
              <a:t>mutations</a:t>
            </a:r>
            <a:endParaRPr lang="it-IT" sz="1400" dirty="0">
              <a:latin typeface="Arial" charset="0"/>
            </a:endParaRPr>
          </a:p>
          <a:p>
            <a:pPr>
              <a:defRPr/>
            </a:pPr>
            <a:r>
              <a:rPr lang="it-IT" sz="1400" dirty="0" err="1">
                <a:latin typeface="Arial" charset="0"/>
              </a:rPr>
              <a:t>Surfactant</a:t>
            </a:r>
            <a:r>
              <a:rPr lang="it-IT" sz="1400" dirty="0">
                <a:latin typeface="Arial" charset="0"/>
              </a:rPr>
              <a:t> gene </a:t>
            </a:r>
            <a:r>
              <a:rPr lang="it-IT" sz="1400" dirty="0" err="1">
                <a:latin typeface="Arial" charset="0"/>
              </a:rPr>
              <a:t>mutations</a:t>
            </a:r>
            <a:endParaRPr lang="it-IT" sz="1400" dirty="0">
              <a:latin typeface="Arial" charset="0"/>
            </a:endParaRPr>
          </a:p>
          <a:p>
            <a:pPr>
              <a:defRPr/>
            </a:pPr>
            <a:r>
              <a:rPr lang="it-IT" sz="1400" dirty="0" err="1">
                <a:latin typeface="Arial" charset="0"/>
              </a:rPr>
              <a:t>Endoplasmic</a:t>
            </a:r>
            <a:r>
              <a:rPr lang="it-IT" sz="1400" dirty="0">
                <a:latin typeface="Arial" charset="0"/>
              </a:rPr>
              <a:t> </a:t>
            </a:r>
            <a:r>
              <a:rPr lang="it-IT" sz="1400" dirty="0" err="1">
                <a:latin typeface="Arial" charset="0"/>
              </a:rPr>
              <a:t>reticulum</a:t>
            </a:r>
            <a:r>
              <a:rPr lang="it-IT" sz="1400" dirty="0">
                <a:latin typeface="Arial" charset="0"/>
              </a:rPr>
              <a:t> stress</a:t>
            </a:r>
          </a:p>
          <a:p>
            <a:pPr>
              <a:defRPr/>
            </a:pPr>
            <a:endParaRPr lang="it-IT" sz="1400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684213" y="4429125"/>
            <a:ext cx="2535237" cy="7381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Smoking, </a:t>
            </a:r>
            <a:r>
              <a:rPr lang="it-IT" sz="1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pollutions</a:t>
            </a:r>
            <a:r>
              <a:rPr lang="it-IT" sz="1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:</a:t>
            </a:r>
          </a:p>
          <a:p>
            <a:pPr>
              <a:defRPr/>
            </a:pPr>
            <a:r>
              <a:rPr lang="it-IT" sz="1400" dirty="0" err="1">
                <a:latin typeface="Arial" charset="0"/>
              </a:rPr>
              <a:t>Oxidative</a:t>
            </a:r>
            <a:r>
              <a:rPr lang="it-IT" sz="1400" dirty="0">
                <a:latin typeface="Arial" charset="0"/>
              </a:rPr>
              <a:t> stress, ROS, NOX4</a:t>
            </a:r>
          </a:p>
          <a:p>
            <a:pPr>
              <a:defRPr/>
            </a:pPr>
            <a:endParaRPr lang="it-IT" sz="1400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1144588" y="4941888"/>
            <a:ext cx="1617662" cy="9540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endParaRPr lang="it-IT" sz="1400" dirty="0">
              <a:latin typeface="Arial" charset="0"/>
            </a:endParaRPr>
          </a:p>
          <a:p>
            <a:pPr>
              <a:defRPr/>
            </a:pPr>
            <a:r>
              <a:rPr lang="it-IT" sz="1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Anatomy</a:t>
            </a:r>
            <a:endParaRPr lang="it-IT" sz="14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>
              <a:defRPr/>
            </a:pPr>
            <a:r>
              <a:rPr lang="it-IT" sz="1400" dirty="0" err="1">
                <a:latin typeface="Arial" charset="0"/>
              </a:rPr>
              <a:t>Mechanical</a:t>
            </a:r>
            <a:r>
              <a:rPr lang="it-IT" sz="1400" dirty="0">
                <a:latin typeface="Arial" charset="0"/>
              </a:rPr>
              <a:t> stress</a:t>
            </a:r>
          </a:p>
          <a:p>
            <a:pPr>
              <a:defRPr/>
            </a:pPr>
            <a:endParaRPr lang="it-IT" sz="1400" dirty="0"/>
          </a:p>
        </p:txBody>
      </p:sp>
      <p:cxnSp>
        <p:nvCxnSpPr>
          <p:cNvPr id="25609" name="Connettore 2 14"/>
          <p:cNvCxnSpPr>
            <a:cxnSpLocks noChangeShapeType="1"/>
          </p:cNvCxnSpPr>
          <p:nvPr/>
        </p:nvCxnSpPr>
        <p:spPr bwMode="auto">
          <a:xfrm>
            <a:off x="3563938" y="2708275"/>
            <a:ext cx="1295400" cy="1008063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25610" name="Connettore 2 15"/>
          <p:cNvCxnSpPr>
            <a:cxnSpLocks noChangeShapeType="1"/>
          </p:cNvCxnSpPr>
          <p:nvPr/>
        </p:nvCxnSpPr>
        <p:spPr bwMode="auto">
          <a:xfrm>
            <a:off x="3419475" y="4652963"/>
            <a:ext cx="1081088" cy="71437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25611" name="Connettore 2 16"/>
          <p:cNvCxnSpPr>
            <a:cxnSpLocks noChangeShapeType="1"/>
          </p:cNvCxnSpPr>
          <p:nvPr/>
        </p:nvCxnSpPr>
        <p:spPr bwMode="auto">
          <a:xfrm>
            <a:off x="3059113" y="3789363"/>
            <a:ext cx="1296987" cy="21590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25612" name="Connettore 2 19"/>
          <p:cNvCxnSpPr>
            <a:cxnSpLocks noChangeShapeType="1"/>
            <a:stCxn id="13" idx="3"/>
          </p:cNvCxnSpPr>
          <p:nvPr/>
        </p:nvCxnSpPr>
        <p:spPr bwMode="auto">
          <a:xfrm flipV="1">
            <a:off x="2762250" y="5084763"/>
            <a:ext cx="2097088" cy="334962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pic>
        <p:nvPicPr>
          <p:cNvPr id="25613" name="Picture 2"/>
          <p:cNvPicPr>
            <a:picLocks noChangeAspect="1" noChangeArrowheads="1"/>
          </p:cNvPicPr>
          <p:nvPr/>
        </p:nvPicPr>
        <p:blipFill>
          <a:blip r:embed="rId5" cstate="print"/>
          <a:srcRect l="24986" t="14510" r="24059" b="61867"/>
          <a:stretch>
            <a:fillRect/>
          </a:stretch>
        </p:blipFill>
        <p:spPr bwMode="auto">
          <a:xfrm>
            <a:off x="3635375" y="188913"/>
            <a:ext cx="5221288" cy="1512887"/>
          </a:xfrm>
          <a:prstGeom prst="rect">
            <a:avLst/>
          </a:prstGeom>
          <a:solidFill>
            <a:srgbClr val="00B0F0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4" name="Rettangolo 11"/>
          <p:cNvSpPr>
            <a:spLocks noChangeArrowheads="1"/>
          </p:cNvSpPr>
          <p:nvPr/>
        </p:nvSpPr>
        <p:spPr bwMode="auto">
          <a:xfrm>
            <a:off x="467544" y="6309320"/>
            <a:ext cx="341446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i="1" dirty="0" err="1"/>
              <a:t>Sarcoidosis</a:t>
            </a:r>
            <a:r>
              <a:rPr lang="en-GB" sz="1400" i="1" dirty="0"/>
              <a:t> </a:t>
            </a:r>
            <a:r>
              <a:rPr lang="en-GB" sz="1400" i="1" dirty="0" err="1"/>
              <a:t>Vasc</a:t>
            </a:r>
            <a:r>
              <a:rPr lang="en-GB" sz="1400" i="1" dirty="0"/>
              <a:t> Diffuse Lung Dis. 2010</a:t>
            </a:r>
            <a:endParaRPr lang="it-IT" sz="1400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2627784" y="764704"/>
            <a:ext cx="4032448" cy="5376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ottotitolo 2"/>
          <p:cNvSpPr txBox="1">
            <a:spLocks/>
          </p:cNvSpPr>
          <p:nvPr/>
        </p:nvSpPr>
        <p:spPr bwMode="auto">
          <a:xfrm>
            <a:off x="2699792" y="188640"/>
            <a:ext cx="388843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News at the </a:t>
            </a:r>
            <a:r>
              <a:rPr kumimoji="0" lang="it-IT" sz="28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horizon</a:t>
            </a:r>
            <a:r>
              <a:rPr kumimoji="0" lang="it-IT" sz="2800" b="0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8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it-IT" sz="2800" kern="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8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it-IT" sz="2800" kern="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8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it-IT" sz="2800" kern="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8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it-IT" sz="2800" kern="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8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1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Pathogenesis</a:t>
            </a:r>
            <a:r>
              <a:rPr kumimoji="0" lang="it-IT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it-IT" sz="24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it-IT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ILD</a:t>
            </a:r>
            <a:endParaRPr kumimoji="0" lang="it-IT" sz="2800" b="0" i="1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8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333375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it-IT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Experimental</a:t>
            </a:r>
            <a:r>
              <a:rPr lang="it-IT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studies</a:t>
            </a:r>
            <a:endParaRPr lang="it-IT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830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lum bright="-12000" contrast="6000"/>
          </a:blip>
          <a:srcRect l="8005" t="10172" r="7118" b="43669"/>
          <a:stretch>
            <a:fillRect/>
          </a:stretch>
        </p:blipFill>
        <p:spPr>
          <a:xfrm>
            <a:off x="0" y="1341438"/>
            <a:ext cx="9144000" cy="2735262"/>
          </a:xfrm>
          <a:ln>
            <a:solidFill>
              <a:srgbClr val="FF0000"/>
            </a:solidFill>
          </a:ln>
        </p:spPr>
      </p:pic>
      <p:pic>
        <p:nvPicPr>
          <p:cNvPr id="98308" name="Picture 2"/>
          <p:cNvPicPr>
            <a:picLocks noChangeAspect="1" noChangeArrowheads="1"/>
          </p:cNvPicPr>
          <p:nvPr/>
        </p:nvPicPr>
        <p:blipFill>
          <a:blip r:embed="rId3" cstate="print"/>
          <a:srcRect l="30544" t="22096" r="17574" b="46553"/>
          <a:stretch>
            <a:fillRect/>
          </a:stretch>
        </p:blipFill>
        <p:spPr bwMode="auto">
          <a:xfrm>
            <a:off x="1547813" y="4221163"/>
            <a:ext cx="5903912" cy="2006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98309" name="Rettangolo 3"/>
          <p:cNvSpPr>
            <a:spLocks noChangeArrowheads="1"/>
          </p:cNvSpPr>
          <p:nvPr/>
        </p:nvSpPr>
        <p:spPr bwMode="auto">
          <a:xfrm>
            <a:off x="3995738" y="6021388"/>
            <a:ext cx="3586162" cy="400050"/>
          </a:xfrm>
          <a:prstGeom prst="rect">
            <a:avLst/>
          </a:prstGeom>
          <a:solidFill>
            <a:srgbClr val="EB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000" i="1"/>
              <a:t>JCI Insight. 2016;1(14):e86704.</a:t>
            </a:r>
            <a:endParaRPr lang="it-IT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 l="12943" r="15721"/>
          <a:stretch>
            <a:fillRect/>
          </a:stretch>
        </p:blipFill>
        <p:spPr>
          <a:xfrm>
            <a:off x="473075" y="0"/>
            <a:ext cx="8275638" cy="6524625"/>
          </a:xfrm>
          <a:noFill/>
        </p:spPr>
      </p:pic>
      <p:pic>
        <p:nvPicPr>
          <p:cNvPr id="66563" name="Picture 70" descr="F:\UIP TOT\ICH UIP\p16\06-3688B\p160003.tif"/>
          <p:cNvPicPr>
            <a:picLocks noChangeAspect="1" noChangeArrowheads="1"/>
          </p:cNvPicPr>
          <p:nvPr/>
        </p:nvPicPr>
        <p:blipFill>
          <a:blip r:embed="rId3" cstate="print"/>
          <a:srcRect t="24158" b="7249"/>
          <a:stretch>
            <a:fillRect/>
          </a:stretch>
        </p:blipFill>
        <p:spPr bwMode="auto">
          <a:xfrm>
            <a:off x="395288" y="188913"/>
            <a:ext cx="1871662" cy="160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3"/>
          <p:cNvSpPr txBox="1"/>
          <p:nvPr/>
        </p:nvSpPr>
        <p:spPr>
          <a:xfrm>
            <a:off x="1042988" y="2205038"/>
            <a:ext cx="835025" cy="46196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lum bright="-10000" contrast="20000"/>
          </a:blip>
          <a:srcRect l="22141" t="12436" r="23718" b="7066"/>
          <a:stretch>
            <a:fillRect/>
          </a:stretch>
        </p:blipFill>
        <p:spPr>
          <a:xfrm>
            <a:off x="431800" y="0"/>
            <a:ext cx="8172450" cy="6835775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lum bright="-10000" contrast="20000"/>
          </a:blip>
          <a:srcRect l="15721" t="8920" r="14795" b="3787"/>
          <a:stretch>
            <a:fillRect/>
          </a:stretch>
        </p:blipFill>
        <p:spPr>
          <a:xfrm>
            <a:off x="0" y="115888"/>
            <a:ext cx="9069388" cy="6408737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 l="6456" t="18802" r="11089" b="51878"/>
          <a:stretch>
            <a:fillRect/>
          </a:stretch>
        </p:blipFill>
        <p:spPr>
          <a:xfrm>
            <a:off x="0" y="260350"/>
            <a:ext cx="9002713" cy="1800225"/>
          </a:xfrm>
          <a:noFill/>
        </p:spPr>
      </p:pic>
      <p:sp>
        <p:nvSpPr>
          <p:cNvPr id="64515" name="Rettangolo 3"/>
          <p:cNvSpPr>
            <a:spLocks noChangeArrowheads="1"/>
          </p:cNvSpPr>
          <p:nvPr/>
        </p:nvSpPr>
        <p:spPr bwMode="auto">
          <a:xfrm>
            <a:off x="5219700" y="260350"/>
            <a:ext cx="369152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 i="1" dirty="0" err="1"/>
              <a:t>Biochem</a:t>
            </a:r>
            <a:r>
              <a:rPr lang="it-IT" sz="1400" i="1" dirty="0"/>
              <a:t>. Soc. Trans. (2013) 41, 1489–1494</a:t>
            </a:r>
          </a:p>
        </p:txBody>
      </p:sp>
      <p:pic>
        <p:nvPicPr>
          <p:cNvPr id="64516" name="Picture 3"/>
          <p:cNvPicPr>
            <a:picLocks noChangeAspect="1" noChangeArrowheads="1"/>
          </p:cNvPicPr>
          <p:nvPr/>
        </p:nvPicPr>
        <p:blipFill>
          <a:blip r:embed="rId3" cstate="print">
            <a:lum bright="-30000" contrast="30000"/>
          </a:blip>
          <a:srcRect/>
          <a:stretch>
            <a:fillRect/>
          </a:stretch>
        </p:blipFill>
        <p:spPr bwMode="auto">
          <a:xfrm>
            <a:off x="2771775" y="2133600"/>
            <a:ext cx="4416425" cy="437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83" name="Picture 3"/>
          <p:cNvPicPr>
            <a:picLocks noChangeAspect="1" noChangeArrowheads="1"/>
          </p:cNvPicPr>
          <p:nvPr/>
        </p:nvPicPr>
        <p:blipFill>
          <a:blip r:embed="rId2" cstate="print"/>
          <a:srcRect l="4582" t="23787" r="20066" b="48484"/>
          <a:stretch>
            <a:fillRect/>
          </a:stretch>
        </p:blipFill>
        <p:spPr bwMode="auto">
          <a:xfrm>
            <a:off x="109069" y="404664"/>
            <a:ext cx="9044831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5004048" y="0"/>
            <a:ext cx="3839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/>
              <a:t>J </a:t>
            </a:r>
            <a:r>
              <a:rPr lang="en-US" i="1" dirty="0" err="1" smtClean="0"/>
              <a:t>Clin</a:t>
            </a:r>
            <a:r>
              <a:rPr lang="en-US" i="1" dirty="0" smtClean="0"/>
              <a:t> Invest. 2017;127(2):405–414.</a:t>
            </a:r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 l="4435" t="23277" r="57250" b="28641"/>
          <a:stretch>
            <a:fillRect/>
          </a:stretch>
        </p:blipFill>
        <p:spPr bwMode="auto">
          <a:xfrm>
            <a:off x="1187624" y="2204864"/>
            <a:ext cx="6324703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3"/>
          <p:cNvPicPr>
            <a:picLocks noChangeAspect="1" noChangeArrowheads="1"/>
          </p:cNvPicPr>
          <p:nvPr/>
        </p:nvPicPr>
        <p:blipFill>
          <a:blip r:embed="rId2" cstate="print"/>
          <a:srcRect l="38954" t="26872" r="37790" b="15245"/>
          <a:stretch>
            <a:fillRect/>
          </a:stretch>
        </p:blipFill>
        <p:spPr bwMode="auto">
          <a:xfrm>
            <a:off x="6890707" y="2996952"/>
            <a:ext cx="2253294" cy="3154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9" name="Picture 2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 l="20354" t="7272" r="18500" b="70572"/>
          <a:stretch>
            <a:fillRect/>
          </a:stretch>
        </p:blipFill>
        <p:spPr>
          <a:xfrm>
            <a:off x="34925" y="0"/>
            <a:ext cx="9053513" cy="1844675"/>
          </a:xfrm>
          <a:noFill/>
          <a:ln>
            <a:solidFill>
              <a:schemeClr val="accent1"/>
            </a:solidFill>
          </a:ln>
        </p:spPr>
      </p:pic>
      <p:sp>
        <p:nvSpPr>
          <p:cNvPr id="65540" name="CasellaDiTesto 2"/>
          <p:cNvSpPr txBox="1">
            <a:spLocks noChangeArrowheads="1"/>
          </p:cNvSpPr>
          <p:nvPr/>
        </p:nvSpPr>
        <p:spPr bwMode="auto">
          <a:xfrm>
            <a:off x="2979738" y="115888"/>
            <a:ext cx="2216150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000" i="1"/>
              <a:t>PLOS 2012:e41394</a:t>
            </a:r>
          </a:p>
        </p:txBody>
      </p:sp>
      <p:pic>
        <p:nvPicPr>
          <p:cNvPr id="65541" name="Picture 2"/>
          <p:cNvPicPr>
            <a:picLocks noChangeAspect="1" noChangeArrowheads="1"/>
          </p:cNvPicPr>
          <p:nvPr/>
        </p:nvPicPr>
        <p:blipFill>
          <a:blip r:embed="rId4" cstate="print"/>
          <a:srcRect l="12015" t="27037" r="32397" b="61617"/>
          <a:stretch>
            <a:fillRect/>
          </a:stretch>
        </p:blipFill>
        <p:spPr bwMode="auto">
          <a:xfrm>
            <a:off x="179388" y="1844675"/>
            <a:ext cx="8785225" cy="10080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65542" name="Picture 2"/>
          <p:cNvPicPr>
            <a:picLocks noChangeAspect="1" noChangeArrowheads="1"/>
          </p:cNvPicPr>
          <p:nvPr/>
        </p:nvPicPr>
        <p:blipFill>
          <a:blip r:embed="rId5" cstate="print"/>
          <a:srcRect l="20839" t="6589" r="18015" b="61172"/>
          <a:stretch>
            <a:fillRect/>
          </a:stretch>
        </p:blipFill>
        <p:spPr bwMode="auto">
          <a:xfrm>
            <a:off x="1" y="2852738"/>
            <a:ext cx="6660232" cy="1975379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65543" name="CasellaDiTesto 6"/>
          <p:cNvSpPr txBox="1">
            <a:spLocks noChangeArrowheads="1"/>
          </p:cNvSpPr>
          <p:nvPr/>
        </p:nvSpPr>
        <p:spPr bwMode="auto">
          <a:xfrm>
            <a:off x="2573338" y="2924175"/>
            <a:ext cx="25749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800" i="1"/>
              <a:t>PLOS 2013:e61017</a:t>
            </a:r>
          </a:p>
        </p:txBody>
      </p:sp>
      <p:pic>
        <p:nvPicPr>
          <p:cNvPr id="65544" name="Picture 2"/>
          <p:cNvPicPr>
            <a:picLocks noChangeAspect="1" noChangeArrowheads="1"/>
          </p:cNvPicPr>
          <p:nvPr/>
        </p:nvPicPr>
        <p:blipFill>
          <a:blip r:embed="rId6" cstate="print"/>
          <a:srcRect l="24403" t="11639" r="25616" b="66039"/>
          <a:stretch>
            <a:fillRect/>
          </a:stretch>
        </p:blipFill>
        <p:spPr bwMode="auto">
          <a:xfrm>
            <a:off x="34925" y="5084763"/>
            <a:ext cx="7058025" cy="1773237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9330" name="Picture 2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 l="7126" t="11383" r="24625" b="9284"/>
          <a:stretch>
            <a:fillRect/>
          </a:stretch>
        </p:blipFill>
        <p:spPr bwMode="auto">
          <a:xfrm>
            <a:off x="0" y="692696"/>
            <a:ext cx="5836884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tangolo 3"/>
          <p:cNvSpPr/>
          <p:nvPr/>
        </p:nvSpPr>
        <p:spPr>
          <a:xfrm>
            <a:off x="3419872" y="188640"/>
            <a:ext cx="42611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/>
              <a:t>April 2014 | Volume 9 | Issue 4 | e94616</a:t>
            </a:r>
            <a:endParaRPr lang="en-US" i="1" dirty="0"/>
          </a:p>
        </p:txBody>
      </p:sp>
      <p:pic>
        <p:nvPicPr>
          <p:cNvPr id="7393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8422" y="764704"/>
            <a:ext cx="3285578" cy="4228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9332" name="Picture 4"/>
          <p:cNvPicPr>
            <a:picLocks noChangeAspect="1" noChangeArrowheads="1"/>
          </p:cNvPicPr>
          <p:nvPr/>
        </p:nvPicPr>
        <p:blipFill>
          <a:blip r:embed="rId4" cstate="print"/>
          <a:srcRect b="25915"/>
          <a:stretch>
            <a:fillRect/>
          </a:stretch>
        </p:blipFill>
        <p:spPr bwMode="auto">
          <a:xfrm>
            <a:off x="5976664" y="2102852"/>
            <a:ext cx="3131840" cy="348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933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9632" y="4581128"/>
            <a:ext cx="3014383" cy="2019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 l="7413" t="12215" r="7355" b="31787"/>
          <a:stretch>
            <a:fillRect/>
          </a:stretch>
        </p:blipFill>
        <p:spPr>
          <a:xfrm>
            <a:off x="179388" y="0"/>
            <a:ext cx="6624637" cy="2447925"/>
          </a:xfrm>
          <a:noFill/>
        </p:spPr>
      </p:pic>
      <p:sp>
        <p:nvSpPr>
          <p:cNvPr id="4" name="Rettangolo 3"/>
          <p:cNvSpPr/>
          <p:nvPr/>
        </p:nvSpPr>
        <p:spPr>
          <a:xfrm>
            <a:off x="0" y="5589588"/>
            <a:ext cx="9144000" cy="83099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l">
              <a:defRPr/>
            </a:pPr>
            <a:r>
              <a:rPr lang="it-IT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Here</a:t>
            </a:r>
            <a:r>
              <a:rPr lang="it-IT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</a:t>
            </a:r>
            <a:r>
              <a:rPr lang="it-IT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identify</a:t>
            </a:r>
            <a:r>
              <a:rPr lang="it-IT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Wnt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/b-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catenin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signalling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pathway as a negative regulator of both basal and stress-induced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autophagy</a:t>
            </a:r>
            <a:endParaRPr lang="it-IT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656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938" y="981075"/>
            <a:ext cx="4524375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 l="16647" t="8920" r="22206" b="10374"/>
          <a:stretch>
            <a:fillRect/>
          </a:stretch>
        </p:blipFill>
        <p:spPr>
          <a:xfrm>
            <a:off x="0" y="0"/>
            <a:ext cx="9144000" cy="6788150"/>
          </a:xfrm>
          <a:noFill/>
        </p:spPr>
      </p:pic>
      <p:sp>
        <p:nvSpPr>
          <p:cNvPr id="3" name="Rettangolo 2"/>
          <p:cNvSpPr/>
          <p:nvPr/>
        </p:nvSpPr>
        <p:spPr>
          <a:xfrm>
            <a:off x="1115616" y="2204864"/>
            <a:ext cx="7848872" cy="163121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 smtClean="0"/>
              <a:t>These findings suggest that whereas activation of 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β-</a:t>
            </a:r>
            <a:r>
              <a:rPr lang="en-US" sz="2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catenin</a:t>
            </a:r>
            <a:r>
              <a:rPr lang="en-US" sz="2000" dirty="0" smtClean="0"/>
              <a:t> contributes to tumor growth, epithelial stem cells may be endowed with a protective mechanism that results in cell senescence upon the persistent stimulation of proliferative pathways that activate </a:t>
            </a:r>
            <a:r>
              <a:rPr lang="en-US" sz="2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mTOR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dirty="0" smtClean="0"/>
              <a:t>ultimately suppressing tumor formation.</a:t>
            </a:r>
            <a:endParaRPr lang="en-US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923928" y="1124744"/>
            <a:ext cx="5040560" cy="147732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algn="l">
              <a:buFont typeface="Arial" pitchFamily="34" charset="0"/>
              <a:buChar char="•"/>
              <a:defRPr/>
            </a:pPr>
            <a:r>
              <a:rPr lang="it-IT" dirty="0">
                <a:solidFill>
                  <a:srgbClr val="002060"/>
                </a:solidFill>
              </a:rPr>
              <a:t>  New </a:t>
            </a:r>
            <a:r>
              <a:rPr lang="it-IT" dirty="0" err="1">
                <a:solidFill>
                  <a:srgbClr val="002060"/>
                </a:solidFill>
              </a:rPr>
              <a:t>robust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diagnostic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criteria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smtClean="0">
                <a:solidFill>
                  <a:srgbClr val="002060"/>
                </a:solidFill>
              </a:rPr>
              <a:t> </a:t>
            </a:r>
            <a:endParaRPr lang="it-IT" dirty="0">
              <a:solidFill>
                <a:srgbClr val="002060"/>
              </a:solidFill>
            </a:endParaRPr>
          </a:p>
          <a:p>
            <a:pPr algn="l">
              <a:buFont typeface="Arial" pitchFamily="34" charset="0"/>
              <a:buChar char="•"/>
              <a:defRPr/>
            </a:pPr>
            <a:endParaRPr lang="it-IT" dirty="0">
              <a:solidFill>
                <a:srgbClr val="002060"/>
              </a:solidFill>
            </a:endParaRPr>
          </a:p>
          <a:p>
            <a:pPr algn="l">
              <a:buFont typeface="Arial" pitchFamily="34" charset="0"/>
              <a:buChar char="•"/>
              <a:defRPr/>
            </a:pPr>
            <a:r>
              <a:rPr lang="it-IT" dirty="0">
                <a:solidFill>
                  <a:srgbClr val="002060"/>
                </a:solidFill>
              </a:rPr>
              <a:t>  </a:t>
            </a:r>
            <a:r>
              <a:rPr lang="it-IT" dirty="0" err="1">
                <a:solidFill>
                  <a:srgbClr val="002060"/>
                </a:solidFill>
              </a:rPr>
              <a:t>Mechanisms</a:t>
            </a:r>
            <a:r>
              <a:rPr lang="it-IT" dirty="0">
                <a:solidFill>
                  <a:srgbClr val="002060"/>
                </a:solidFill>
              </a:rPr>
              <a:t> of </a:t>
            </a:r>
            <a:r>
              <a:rPr lang="it-IT" dirty="0" err="1">
                <a:solidFill>
                  <a:srgbClr val="002060"/>
                </a:solidFill>
              </a:rPr>
              <a:t>action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of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 smtClean="0">
                <a:solidFill>
                  <a:srgbClr val="002060"/>
                </a:solidFill>
              </a:rPr>
              <a:t>new</a:t>
            </a:r>
            <a:r>
              <a:rPr lang="it-IT" dirty="0" smtClean="0">
                <a:solidFill>
                  <a:srgbClr val="002060"/>
                </a:solidFill>
              </a:rPr>
              <a:t> (and </a:t>
            </a:r>
            <a:r>
              <a:rPr lang="it-IT" dirty="0" err="1" smtClean="0">
                <a:solidFill>
                  <a:srgbClr val="002060"/>
                </a:solidFill>
              </a:rPr>
              <a:t>old</a:t>
            </a:r>
            <a:r>
              <a:rPr lang="it-IT" dirty="0" smtClean="0">
                <a:solidFill>
                  <a:srgbClr val="002060"/>
                </a:solidFill>
              </a:rPr>
              <a:t>) </a:t>
            </a:r>
            <a:r>
              <a:rPr lang="it-IT" dirty="0" err="1">
                <a:solidFill>
                  <a:srgbClr val="002060"/>
                </a:solidFill>
              </a:rPr>
              <a:t>drugs</a:t>
            </a:r>
            <a:r>
              <a:rPr lang="it-IT" dirty="0">
                <a:solidFill>
                  <a:srgbClr val="002060"/>
                </a:solidFill>
              </a:rPr>
              <a:t> </a:t>
            </a:r>
          </a:p>
          <a:p>
            <a:pPr algn="l">
              <a:buFont typeface="Arial" pitchFamily="34" charset="0"/>
              <a:buChar char="•"/>
              <a:defRPr/>
            </a:pPr>
            <a:endParaRPr lang="it-IT" dirty="0">
              <a:solidFill>
                <a:srgbClr val="002060"/>
              </a:solidFill>
            </a:endParaRPr>
          </a:p>
          <a:p>
            <a:pPr algn="l">
              <a:buFont typeface="Arial" pitchFamily="34" charset="0"/>
              <a:buChar char="•"/>
              <a:defRPr/>
            </a:pPr>
            <a:r>
              <a:rPr lang="it-IT" dirty="0">
                <a:solidFill>
                  <a:srgbClr val="002060"/>
                </a:solidFill>
              </a:rPr>
              <a:t>  New </a:t>
            </a:r>
            <a:r>
              <a:rPr lang="it-IT" dirty="0" err="1">
                <a:solidFill>
                  <a:srgbClr val="002060"/>
                </a:solidFill>
              </a:rPr>
              <a:t>therapeutic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options</a:t>
            </a:r>
            <a:endParaRPr lang="it-IT" dirty="0">
              <a:solidFill>
                <a:srgbClr val="002060"/>
              </a:solidFill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4067944" y="3789040"/>
            <a:ext cx="3977476" cy="2704366"/>
            <a:chOff x="2195736" y="1844824"/>
            <a:chExt cx="3977476" cy="2704366"/>
          </a:xfrm>
        </p:grpSpPr>
        <p:sp>
          <p:nvSpPr>
            <p:cNvPr id="5" name="CasellaDiTesto 4"/>
            <p:cNvSpPr txBox="1"/>
            <p:nvPr/>
          </p:nvSpPr>
          <p:spPr>
            <a:xfrm>
              <a:off x="2195736" y="1844824"/>
              <a:ext cx="173957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i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Pathogenesis</a:t>
              </a:r>
              <a:endParaRPr lang="en-US" sz="2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" name="CasellaDiTesto 5"/>
            <p:cNvSpPr txBox="1"/>
            <p:nvPr/>
          </p:nvSpPr>
          <p:spPr>
            <a:xfrm>
              <a:off x="4860032" y="2852936"/>
              <a:ext cx="131318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i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Diagnosis</a:t>
              </a:r>
              <a:endParaRPr lang="en-US" sz="2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" name="CasellaDiTesto 6"/>
            <p:cNvSpPr txBox="1"/>
            <p:nvPr/>
          </p:nvSpPr>
          <p:spPr>
            <a:xfrm>
              <a:off x="3419872" y="4149080"/>
              <a:ext cx="11256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i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Therapy</a:t>
              </a:r>
              <a:endParaRPr lang="en-US" sz="2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8" name="Connettore 2 7"/>
            <p:cNvCxnSpPr/>
            <p:nvPr/>
          </p:nvCxnSpPr>
          <p:spPr>
            <a:xfrm>
              <a:off x="3347864" y="2204864"/>
              <a:ext cx="1440160" cy="792088"/>
            </a:xfrm>
            <a:prstGeom prst="straightConnector1">
              <a:avLst/>
            </a:prstGeom>
            <a:ln>
              <a:solidFill>
                <a:srgbClr val="FF33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ttore 2 8"/>
            <p:cNvCxnSpPr/>
            <p:nvPr/>
          </p:nvCxnSpPr>
          <p:spPr>
            <a:xfrm>
              <a:off x="2987824" y="2276872"/>
              <a:ext cx="936104" cy="1728192"/>
            </a:xfrm>
            <a:prstGeom prst="straightConnector1">
              <a:avLst/>
            </a:prstGeom>
            <a:ln>
              <a:solidFill>
                <a:srgbClr val="FF33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ttore 2 9"/>
            <p:cNvCxnSpPr/>
            <p:nvPr/>
          </p:nvCxnSpPr>
          <p:spPr>
            <a:xfrm flipH="1">
              <a:off x="4355976" y="3284984"/>
              <a:ext cx="1008112" cy="792088"/>
            </a:xfrm>
            <a:prstGeom prst="straightConnector1">
              <a:avLst/>
            </a:prstGeom>
            <a:ln>
              <a:solidFill>
                <a:srgbClr val="FF33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 l="27834" r="33921" b="3162"/>
          <a:stretch>
            <a:fillRect/>
          </a:stretch>
        </p:blipFill>
        <p:spPr bwMode="auto">
          <a:xfrm>
            <a:off x="179511" y="1196752"/>
            <a:ext cx="3589675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CasellaDiTesto 6"/>
          <p:cNvSpPr txBox="1">
            <a:spLocks noChangeArrowheads="1"/>
          </p:cNvSpPr>
          <p:nvPr/>
        </p:nvSpPr>
        <p:spPr bwMode="auto">
          <a:xfrm>
            <a:off x="1" y="0"/>
            <a:ext cx="9144000" cy="830997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2400" i="1" dirty="0" err="1" smtClean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Understanding</a:t>
            </a:r>
            <a:r>
              <a:rPr lang="it-IT" sz="2400" i="1" dirty="0" smtClean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</a:t>
            </a:r>
            <a:r>
              <a:rPr lang="it-IT" sz="2400" i="1" dirty="0" err="1" smtClean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Pathogenesis</a:t>
            </a:r>
            <a:r>
              <a:rPr lang="it-IT" sz="2400" i="1" dirty="0" smtClean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i="1" dirty="0" err="1" smtClean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it-IT" sz="2400" i="1" dirty="0" smtClean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</a:t>
            </a:r>
            <a:r>
              <a:rPr lang="it-IT" sz="2400" i="1" dirty="0" err="1" smtClean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basis</a:t>
            </a:r>
            <a:r>
              <a:rPr lang="it-IT" sz="2400" i="1" dirty="0" smtClean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it-IT" sz="2400" i="1" dirty="0" err="1" smtClean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</a:t>
            </a:r>
            <a:r>
              <a:rPr lang="it-IT" sz="2400" i="1" dirty="0" smtClean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i="1" dirty="0" err="1" smtClean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correct</a:t>
            </a:r>
            <a:r>
              <a:rPr lang="it-IT" sz="2400" i="1" dirty="0" smtClean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it-IT" sz="2400" i="1" dirty="0" err="1" smtClean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diagnosis</a:t>
            </a:r>
            <a:r>
              <a:rPr lang="it-IT" sz="2400" i="1" dirty="0" smtClean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it-IT" sz="2400" i="1" dirty="0" err="1" smtClean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therapy</a:t>
            </a:r>
            <a:endParaRPr lang="it-IT" sz="2400" i="1" dirty="0">
              <a:solidFill>
                <a:schemeClr val="bg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634" name="Picture 2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 l="4501" t="14068" r="60559" b="4618"/>
          <a:stretch>
            <a:fillRect/>
          </a:stretch>
        </p:blipFill>
        <p:spPr bwMode="auto">
          <a:xfrm>
            <a:off x="2339752" y="1484894"/>
            <a:ext cx="4104456" cy="5373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0" y="260648"/>
            <a:ext cx="9144000" cy="81560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El-</a:t>
            </a:r>
            <a:r>
              <a:rPr lang="en-US" sz="1100" dirty="0" err="1" smtClean="0"/>
              <a:t>Chemaly</a:t>
            </a:r>
            <a:r>
              <a:rPr lang="en-US" sz="1100" dirty="0" smtClean="0"/>
              <a:t> S, </a:t>
            </a:r>
            <a:r>
              <a:rPr lang="en-US" sz="1100" dirty="0" err="1" smtClean="0"/>
              <a:t>Taveira-Dasilva</a:t>
            </a:r>
            <a:r>
              <a:rPr lang="en-US" sz="1100" dirty="0" smtClean="0"/>
              <a:t> A, Goldberg HJ, Peters E, </a:t>
            </a:r>
            <a:r>
              <a:rPr lang="en-US" sz="1100" dirty="0" err="1" smtClean="0"/>
              <a:t>Haughey</a:t>
            </a:r>
            <a:r>
              <a:rPr lang="en-US" sz="1100" dirty="0" smtClean="0"/>
              <a:t> M, </a:t>
            </a:r>
            <a:r>
              <a:rPr lang="en-US" sz="1100" dirty="0" err="1" smtClean="0"/>
              <a:t>Bienfang</a:t>
            </a:r>
            <a:r>
              <a:rPr lang="en-US" sz="1100" dirty="0" smtClean="0"/>
              <a:t> D, Jones AM, </a:t>
            </a:r>
            <a:r>
              <a:rPr lang="en-US" sz="1100" dirty="0" err="1" smtClean="0"/>
              <a:t>Julien</a:t>
            </a:r>
            <a:r>
              <a:rPr lang="en-US" sz="1100" dirty="0" smtClean="0"/>
              <a:t>-Williams P, Cui Y, </a:t>
            </a:r>
            <a:r>
              <a:rPr lang="en-US" sz="1100" dirty="0" err="1" smtClean="0"/>
              <a:t>Villalba</a:t>
            </a:r>
            <a:r>
              <a:rPr lang="en-US" sz="1100" dirty="0" smtClean="0"/>
              <a:t> JA, </a:t>
            </a:r>
            <a:r>
              <a:rPr lang="en-US" sz="1100" dirty="0" err="1" smtClean="0"/>
              <a:t>Bagwe</a:t>
            </a:r>
            <a:r>
              <a:rPr lang="en-US" sz="1100" dirty="0" smtClean="0"/>
              <a:t> S, Maurer R, Rosas IO, Moss J, </a:t>
            </a:r>
            <a:r>
              <a:rPr lang="en-US" sz="1100" dirty="0" err="1" smtClean="0"/>
              <a:t>Henske</a:t>
            </a:r>
            <a:r>
              <a:rPr lang="en-US" sz="1100" dirty="0" smtClean="0"/>
              <a:t> EP</a:t>
            </a:r>
            <a:r>
              <a:rPr lang="en-US" sz="1200" dirty="0" smtClean="0"/>
              <a:t>. </a:t>
            </a:r>
            <a:r>
              <a:rPr lang="en-US" dirty="0" err="1" smtClean="0">
                <a:solidFill>
                  <a:srgbClr val="FF0000"/>
                </a:solidFill>
              </a:rPr>
              <a:t>Sirolimus</a:t>
            </a:r>
            <a:r>
              <a:rPr lang="en-US" dirty="0" smtClean="0">
                <a:solidFill>
                  <a:srgbClr val="FF0000"/>
                </a:solidFill>
              </a:rPr>
              <a:t> and </a:t>
            </a:r>
            <a:r>
              <a:rPr lang="en-US" dirty="0" err="1" smtClean="0">
                <a:solidFill>
                  <a:srgbClr val="FF0000"/>
                </a:solidFill>
              </a:rPr>
              <a:t>Autophagy</a:t>
            </a:r>
            <a:r>
              <a:rPr lang="en-US" dirty="0" smtClean="0">
                <a:solidFill>
                  <a:srgbClr val="FF0000"/>
                </a:solidFill>
              </a:rPr>
              <a:t> Inhibition in LAM: Results of a Phase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I Clinical Trial.</a:t>
            </a:r>
            <a:r>
              <a:rPr lang="en-US" sz="1600" dirty="0" smtClean="0"/>
              <a:t> Chest. 2017 Feb 10, (17)30174-5.</a:t>
            </a:r>
            <a:endParaRPr lang="en-US" sz="1600" dirty="0"/>
          </a:p>
        </p:txBody>
      </p:sp>
      <p:cxnSp>
        <p:nvCxnSpPr>
          <p:cNvPr id="5" name="Connettore 1 4"/>
          <p:cNvCxnSpPr/>
          <p:nvPr/>
        </p:nvCxnSpPr>
        <p:spPr>
          <a:xfrm>
            <a:off x="2627784" y="5517232"/>
            <a:ext cx="20882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0355" name="Picture 3"/>
          <p:cNvPicPr>
            <a:picLocks noChangeAspect="1" noChangeArrowheads="1"/>
          </p:cNvPicPr>
          <p:nvPr/>
        </p:nvPicPr>
        <p:blipFill>
          <a:blip r:embed="rId2" cstate="print"/>
          <a:srcRect l="19378" t="12528" r="40103" b="6043"/>
          <a:stretch>
            <a:fillRect/>
          </a:stretch>
        </p:blipFill>
        <p:spPr bwMode="auto">
          <a:xfrm>
            <a:off x="1475656" y="0"/>
            <a:ext cx="6012160" cy="6796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tangolo 5"/>
          <p:cNvSpPr/>
          <p:nvPr/>
        </p:nvSpPr>
        <p:spPr>
          <a:xfrm>
            <a:off x="4427984" y="4005064"/>
            <a:ext cx="4572000" cy="147732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Conclusions: </a:t>
            </a:r>
            <a:r>
              <a:rPr lang="en-US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Everolimus</a:t>
            </a:r>
            <a:r>
              <a:rPr lang="en-US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use was associated with more rapid disease progression in a well-defined cohort of patients with IPF confirmed by surgical lung biopsy followed for 3 years.</a:t>
            </a:r>
            <a:endParaRPr lang="en-US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29875" t="20716" r="30750" b="54395"/>
          <a:stretch>
            <a:fillRect/>
          </a:stretch>
        </p:blipFill>
        <p:spPr bwMode="auto">
          <a:xfrm>
            <a:off x="4427983" y="5445224"/>
            <a:ext cx="3973415" cy="141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2402" name="Picture 2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 l="5376" t="20717" r="19375" b="57780"/>
          <a:stretch>
            <a:fillRect/>
          </a:stretch>
        </p:blipFill>
        <p:spPr bwMode="auto">
          <a:xfrm>
            <a:off x="37029" y="260648"/>
            <a:ext cx="8959634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tangolo 5"/>
          <p:cNvSpPr/>
          <p:nvPr/>
        </p:nvSpPr>
        <p:spPr>
          <a:xfrm>
            <a:off x="467544" y="2492896"/>
            <a:ext cx="8352928" cy="215443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This study implies a significant </a:t>
            </a:r>
            <a:r>
              <a:rPr lang="en-US" sz="2000" dirty="0" err="1" smtClean="0">
                <a:solidFill>
                  <a:srgbClr val="FF0000"/>
                </a:solidFill>
              </a:rPr>
              <a:t>fibrogenic</a:t>
            </a:r>
            <a:r>
              <a:rPr lang="en-US" sz="2000" dirty="0" smtClean="0">
                <a:solidFill>
                  <a:srgbClr val="FF0000"/>
                </a:solidFill>
              </a:rPr>
              <a:t> induction activity of </a:t>
            </a:r>
            <a:r>
              <a:rPr lang="en-US" sz="2000" dirty="0" err="1" smtClean="0">
                <a:solidFill>
                  <a:srgbClr val="FF0000"/>
                </a:solidFill>
              </a:rPr>
              <a:t>rapamycin</a:t>
            </a:r>
            <a:r>
              <a:rPr lang="en-US" sz="2000" dirty="0" smtClean="0">
                <a:solidFill>
                  <a:srgbClr val="FF0000"/>
                </a:solidFill>
              </a:rPr>
              <a:t> by activating AKT and inducing CCN2 expression in vitro and provides the possible mechanisms for the in vivo findings which previously showed no </a:t>
            </a:r>
            <a:r>
              <a:rPr lang="en-US" sz="2000" dirty="0" err="1" smtClean="0">
                <a:solidFill>
                  <a:srgbClr val="FF0000"/>
                </a:solidFill>
              </a:rPr>
              <a:t>antifibrotic</a:t>
            </a:r>
            <a:r>
              <a:rPr lang="en-US" sz="2000" dirty="0" smtClean="0">
                <a:solidFill>
                  <a:srgbClr val="FF0000"/>
                </a:solidFill>
              </a:rPr>
              <a:t> effect of </a:t>
            </a:r>
            <a:r>
              <a:rPr lang="en-US" sz="2000" dirty="0" err="1" smtClean="0">
                <a:solidFill>
                  <a:srgbClr val="FF0000"/>
                </a:solidFill>
              </a:rPr>
              <a:t>rapamycin</a:t>
            </a:r>
            <a:r>
              <a:rPr lang="en-US" sz="2000" dirty="0" smtClean="0">
                <a:solidFill>
                  <a:srgbClr val="FF0000"/>
                </a:solidFill>
              </a:rPr>
              <a:t> on lung fibrosis.</a:t>
            </a:r>
          </a:p>
          <a:p>
            <a:endParaRPr lang="it-IT" dirty="0" smtClean="0">
              <a:solidFill>
                <a:srgbClr val="FF0000"/>
              </a:solidFill>
            </a:endParaRP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i="1" dirty="0" smtClean="0">
                <a:solidFill>
                  <a:schemeClr val="accent2">
                    <a:lumMod val="50000"/>
                  </a:schemeClr>
                </a:solidFill>
              </a:rPr>
              <a:t>Laboratory Investigation (2015) 95, 846–859; </a:t>
            </a:r>
            <a:endParaRPr lang="en-US" i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olo 2"/>
          <p:cNvSpPr>
            <a:spLocks noGrp="1"/>
          </p:cNvSpPr>
          <p:nvPr>
            <p:ph type="title"/>
          </p:nvPr>
        </p:nvSpPr>
        <p:spPr>
          <a:xfrm>
            <a:off x="684213" y="0"/>
            <a:ext cx="7772400" cy="765175"/>
          </a:xfrm>
        </p:spPr>
        <p:txBody>
          <a:bodyPr/>
          <a:lstStyle/>
          <a:p>
            <a:pPr>
              <a:defRPr/>
            </a:pPr>
            <a:r>
              <a:rPr lang="it-IT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DAD/ARDS</a:t>
            </a:r>
          </a:p>
        </p:txBody>
      </p:sp>
      <p:pic>
        <p:nvPicPr>
          <p:cNvPr id="105475" name="Picture 3" descr="\\Gymmy-pc\gymmy\Desktop\Desktop\master-DOCUMENTI\CHILOSI D\imaging\CHILOSI ICH IMAGES\CHILOSI CASI ICH\POLMONE\ARDS-DAD-AIP\2010-3033\PH-MTOR00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>
          <a:xfrm>
            <a:off x="1187450" y="1117600"/>
            <a:ext cx="3168650" cy="2671763"/>
          </a:xfrm>
          <a:noFill/>
          <a:ln>
            <a:solidFill>
              <a:srgbClr val="FF0000"/>
            </a:solidFill>
          </a:ln>
        </p:spPr>
      </p:pic>
      <p:pic>
        <p:nvPicPr>
          <p:cNvPr id="105476" name="Picture 4" descr="\\Gymmy-pc\gymmy\Desktop\Desktop\master-DOCUMENTI\CHILOSI D\imaging\CHILOSI ICH IMAGES\CHILOSI CASI ICH\POLMONE\ARDS-DAD-AIP\2010-3033\PH-MTOR000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19310" t="36504" r="44138" b="18381"/>
          <a:stretch>
            <a:fillRect/>
          </a:stretch>
        </p:blipFill>
        <p:spPr>
          <a:xfrm>
            <a:off x="4500563" y="1125538"/>
            <a:ext cx="2697162" cy="2663825"/>
          </a:xfrm>
          <a:noFill/>
          <a:ln>
            <a:solidFill>
              <a:srgbClr val="FF0000"/>
            </a:solidFill>
          </a:ln>
        </p:spPr>
      </p:pic>
      <p:pic>
        <p:nvPicPr>
          <p:cNvPr id="105477" name="Picture 3" descr="BCATEN0004"/>
          <p:cNvPicPr>
            <a:picLocks noChangeAspect="1" noChangeArrowheads="1"/>
          </p:cNvPicPr>
          <p:nvPr/>
        </p:nvPicPr>
        <p:blipFill>
          <a:blip r:embed="rId4" cstate="print">
            <a:lum bright="12000" contrast="12000"/>
          </a:blip>
          <a:srcRect/>
          <a:stretch>
            <a:fillRect/>
          </a:stretch>
        </p:blipFill>
        <p:spPr bwMode="auto">
          <a:xfrm>
            <a:off x="1187450" y="3860800"/>
            <a:ext cx="3168650" cy="2740025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05478" name="Picture 4" descr="BCATEN0008"/>
          <p:cNvPicPr>
            <a:picLocks noChangeAspect="1" noChangeArrowheads="1"/>
          </p:cNvPicPr>
          <p:nvPr/>
        </p:nvPicPr>
        <p:blipFill>
          <a:blip r:embed="rId5" cstate="print">
            <a:lum bright="18000" contrast="18000"/>
          </a:blip>
          <a:srcRect l="23007" r="17389" b="12880"/>
          <a:stretch>
            <a:fillRect/>
          </a:stretch>
        </p:blipFill>
        <p:spPr bwMode="auto">
          <a:xfrm>
            <a:off x="4500563" y="3849688"/>
            <a:ext cx="2735262" cy="2727325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7" name="Titolo 2"/>
          <p:cNvSpPr txBox="1">
            <a:spLocks/>
          </p:cNvSpPr>
          <p:nvPr/>
        </p:nvSpPr>
        <p:spPr bwMode="auto">
          <a:xfrm>
            <a:off x="7272338" y="5013325"/>
            <a:ext cx="1692275" cy="33178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12700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defTabSz="762000">
              <a:defRPr/>
            </a:pPr>
            <a:r>
              <a:rPr lang="it-IT" sz="2400" kern="0" dirty="0" err="1" smtClean="0">
                <a:solidFill>
                  <a:schemeClr val="accent3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ea typeface="+mj-ea"/>
                <a:cs typeface="+mj-cs"/>
              </a:rPr>
              <a:t>b</a:t>
            </a:r>
            <a:r>
              <a:rPr lang="it-IT" sz="2400" kern="0" dirty="0" err="1" smtClean="0">
                <a:solidFill>
                  <a:schemeClr val="accent3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-Catenin</a:t>
            </a:r>
            <a:endParaRPr lang="it-IT" sz="2400" kern="0" dirty="0">
              <a:solidFill>
                <a:schemeClr val="accent3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7308850" y="2349500"/>
            <a:ext cx="1443857" cy="46166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400" dirty="0" err="1">
                <a:solidFill>
                  <a:schemeClr val="accent3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ph-mTOR</a:t>
            </a:r>
            <a:endParaRPr lang="it-IT" sz="2400" dirty="0">
              <a:solidFill>
                <a:schemeClr val="accent3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3426" name="Picture 2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lum bright="-10000" contrast="20000"/>
          </a:blip>
          <a:srcRect l="17626" t="16050" r="35125" b="53341"/>
          <a:stretch>
            <a:fillRect/>
          </a:stretch>
        </p:blipFill>
        <p:spPr bwMode="auto">
          <a:xfrm>
            <a:off x="936104" y="0"/>
            <a:ext cx="7236296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3427" name="Picture 3"/>
          <p:cNvPicPr>
            <a:picLocks noChangeAspect="1" noChangeArrowheads="1"/>
          </p:cNvPicPr>
          <p:nvPr/>
        </p:nvPicPr>
        <p:blipFill>
          <a:blip r:embed="rId3" cstate="print"/>
          <a:srcRect l="30175" b="50420"/>
          <a:stretch>
            <a:fillRect/>
          </a:stretch>
        </p:blipFill>
        <p:spPr bwMode="auto">
          <a:xfrm>
            <a:off x="4572000" y="2924944"/>
            <a:ext cx="3600400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323528" y="2852936"/>
            <a:ext cx="4176464" cy="215443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data reveal, for the first time, a dose-dependent EVE-induced EMT in alveolar and airway cells. </a:t>
            </a: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suggest that clinicians should employ, wherever possible, low</a:t>
            </a:r>
          </a:p>
          <a:p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dosages of </a:t>
            </a:r>
            <a:r>
              <a:rPr lang="en-US" sz="1600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mTOR</a:t>
            </a: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-Is in transplant recipients, assessing periodically their pulmonary function.</a:t>
            </a:r>
            <a:endParaRPr lang="en-US" sz="16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43428" name="Picture 4"/>
          <p:cNvPicPr>
            <a:picLocks noChangeAspect="1" noChangeArrowheads="1"/>
          </p:cNvPicPr>
          <p:nvPr/>
        </p:nvPicPr>
        <p:blipFill>
          <a:blip r:embed="rId4" cstate="print"/>
          <a:srcRect t="64615" r="54334"/>
          <a:stretch>
            <a:fillRect/>
          </a:stretch>
        </p:blipFill>
        <p:spPr bwMode="auto">
          <a:xfrm>
            <a:off x="4644008" y="5157192"/>
            <a:ext cx="3691772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 l="19427" t="8920" r="18500" b="10374"/>
          <a:stretch>
            <a:fillRect/>
          </a:stretch>
        </p:blipFill>
        <p:spPr>
          <a:xfrm>
            <a:off x="107950" y="0"/>
            <a:ext cx="8921750" cy="6524625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1666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333375"/>
            <a:ext cx="7772400" cy="1143000"/>
          </a:xfrm>
          <a:solidFill>
            <a:srgbClr val="EBF1FF"/>
          </a:solidFill>
        </p:spPr>
        <p:txBody>
          <a:bodyPr/>
          <a:lstStyle/>
          <a:p>
            <a:pPr>
              <a:defRPr/>
            </a:pPr>
            <a:r>
              <a:rPr lang="it-IT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EMT in </a:t>
            </a:r>
            <a:r>
              <a:rPr lang="it-IT" dirty="0" err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embriogenesis</a:t>
            </a:r>
            <a:endParaRPr lang="it-IT" dirty="0" smtClean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pic>
        <p:nvPicPr>
          <p:cNvPr id="67587" name="Picture 3" descr="nrm757-i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b="9305"/>
          <a:stretch>
            <a:fillRect/>
          </a:stretch>
        </p:blipFill>
        <p:spPr>
          <a:xfrm>
            <a:off x="750888" y="1981200"/>
            <a:ext cx="3679825" cy="4114800"/>
          </a:xfrm>
          <a:noFill/>
        </p:spPr>
      </p:pic>
      <p:sp>
        <p:nvSpPr>
          <p:cNvPr id="67588" name="Line 4"/>
          <p:cNvSpPr>
            <a:spLocks noChangeShapeType="1"/>
          </p:cNvSpPr>
          <p:nvPr/>
        </p:nvSpPr>
        <p:spPr bwMode="auto">
          <a:xfrm>
            <a:off x="2195513" y="2565400"/>
            <a:ext cx="1223962" cy="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67589" name="Picture 5" descr="nrm757-f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lum contrast="6000"/>
          </a:blip>
          <a:srcRect l="3258" r="41315" b="61830"/>
          <a:stretch>
            <a:fillRect/>
          </a:stretch>
        </p:blipFill>
        <p:spPr>
          <a:xfrm>
            <a:off x="4787900" y="2852738"/>
            <a:ext cx="4033838" cy="2335212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 l="18839" t="8612" r="18587" b="8495"/>
          <a:stretch>
            <a:fillRect/>
          </a:stretch>
        </p:blipFill>
        <p:spPr bwMode="auto">
          <a:xfrm>
            <a:off x="254000" y="0"/>
            <a:ext cx="6981825" cy="578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8400" y="2708275"/>
            <a:ext cx="5060950" cy="36703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" name="Ovale 3"/>
          <p:cNvSpPr/>
          <p:nvPr/>
        </p:nvSpPr>
        <p:spPr>
          <a:xfrm>
            <a:off x="5219700" y="3500438"/>
            <a:ext cx="792163" cy="5048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it-IT"/>
          </a:p>
        </p:txBody>
      </p:sp>
      <p:sp>
        <p:nvSpPr>
          <p:cNvPr id="5" name="Ovale 4"/>
          <p:cNvSpPr/>
          <p:nvPr/>
        </p:nvSpPr>
        <p:spPr>
          <a:xfrm>
            <a:off x="3995738" y="3500438"/>
            <a:ext cx="792162" cy="5048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it-IT"/>
          </a:p>
        </p:txBody>
      </p:sp>
      <p:sp>
        <p:nvSpPr>
          <p:cNvPr id="6" name="Ovale 5"/>
          <p:cNvSpPr/>
          <p:nvPr/>
        </p:nvSpPr>
        <p:spPr>
          <a:xfrm>
            <a:off x="6156325" y="3500438"/>
            <a:ext cx="792163" cy="5048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 l="8450" t="16315" r="7042" b="4384"/>
          <a:stretch>
            <a:fillRect/>
          </a:stretch>
        </p:blipFill>
        <p:spPr bwMode="auto">
          <a:xfrm>
            <a:off x="0" y="0"/>
            <a:ext cx="8640763" cy="506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3" cstate="print"/>
          <a:srcRect l="13516" t="16516" r="49033" b="6065"/>
          <a:stretch>
            <a:fillRect/>
          </a:stretch>
        </p:blipFill>
        <p:spPr bwMode="auto">
          <a:xfrm>
            <a:off x="4500563" y="2276475"/>
            <a:ext cx="3959225" cy="4465638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4"/>
          <p:cNvGrpSpPr>
            <a:grpSpLocks/>
          </p:cNvGrpSpPr>
          <p:nvPr/>
        </p:nvGrpSpPr>
        <p:grpSpPr bwMode="auto">
          <a:xfrm>
            <a:off x="1403350" y="1342356"/>
            <a:ext cx="3125788" cy="2743200"/>
            <a:chOff x="3573016" y="3851920"/>
            <a:chExt cx="3124800" cy="2743200"/>
          </a:xfrm>
        </p:grpSpPr>
        <p:pic>
          <p:nvPicPr>
            <p:cNvPr id="61451" name="Immagine 5" descr="zeb1ck8.tif"/>
            <p:cNvPicPr>
              <a:picLocks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73016" y="3851920"/>
              <a:ext cx="3124800" cy="2743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cxnSp>
          <p:nvCxnSpPr>
            <p:cNvPr id="7" name="Connettore 2 6"/>
            <p:cNvCxnSpPr/>
            <p:nvPr/>
          </p:nvCxnSpPr>
          <p:spPr>
            <a:xfrm flipH="1" flipV="1">
              <a:off x="5517089" y="4644082"/>
              <a:ext cx="360248" cy="144463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1443" name="Picture 2" descr="C:\Users\Toshiba\AppData\Local\Temp\Rar$DI00.658\UIP ZEB green TUB orange.tif"/>
          <p:cNvPicPr>
            <a:picLocks noChangeArrowheads="1"/>
          </p:cNvPicPr>
          <p:nvPr/>
        </p:nvPicPr>
        <p:blipFill>
          <a:blip r:embed="rId3" cstate="print"/>
          <a:srcRect l="1532" t="34845" r="39526" b="45154"/>
          <a:stretch>
            <a:fillRect/>
          </a:stretch>
        </p:blipFill>
        <p:spPr bwMode="auto">
          <a:xfrm>
            <a:off x="4538663" y="1340768"/>
            <a:ext cx="3124200" cy="275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0463" y="3080668"/>
            <a:ext cx="47625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86488" y="2610768"/>
            <a:ext cx="47625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6" name="Rettangolo 10"/>
          <p:cNvSpPr>
            <a:spLocks noChangeArrowheads="1"/>
          </p:cNvSpPr>
          <p:nvPr/>
        </p:nvSpPr>
        <p:spPr bwMode="auto">
          <a:xfrm>
            <a:off x="1403648" y="4293096"/>
            <a:ext cx="69850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600" dirty="0">
                <a:ea typeface="SimSun" pitchFamily="2" charset="-122"/>
                <a:cs typeface="Times New Roman" pitchFamily="18" charset="0"/>
              </a:rPr>
              <a:t>Nuclear ZEB1 </a:t>
            </a:r>
            <a:r>
              <a:rPr lang="en-US" sz="1600" dirty="0" err="1">
                <a:ea typeface="SimSun" pitchFamily="2" charset="-122"/>
                <a:cs typeface="Times New Roman" pitchFamily="18" charset="0"/>
              </a:rPr>
              <a:t>immunofluorescence</a:t>
            </a:r>
            <a:r>
              <a:rPr lang="en-US" sz="1600" dirty="0">
                <a:ea typeface="SimSun" pitchFamily="2" charset="-122"/>
                <a:cs typeface="Times New Roman" pitchFamily="18" charset="0"/>
              </a:rPr>
              <a:t> expression is evidenced in both </a:t>
            </a:r>
            <a:r>
              <a:rPr lang="en-US" sz="1600" dirty="0" err="1">
                <a:ea typeface="SimSun" pitchFamily="2" charset="-122"/>
                <a:cs typeface="Times New Roman" pitchFamily="18" charset="0"/>
              </a:rPr>
              <a:t>myofibroblasts</a:t>
            </a:r>
            <a:r>
              <a:rPr lang="en-US" sz="1600" dirty="0">
                <a:ea typeface="SimSun" pitchFamily="2" charset="-122"/>
                <a:cs typeface="Times New Roman" pitchFamily="18" charset="0"/>
              </a:rPr>
              <a:t> and regenerating </a:t>
            </a:r>
            <a:r>
              <a:rPr lang="en-US" sz="1600" dirty="0" err="1">
                <a:ea typeface="SimSun" pitchFamily="2" charset="-122"/>
                <a:cs typeface="Times New Roman" pitchFamily="18" charset="0"/>
              </a:rPr>
              <a:t>pneumocytes</a:t>
            </a:r>
            <a:r>
              <a:rPr lang="en-US" sz="1600" dirty="0">
                <a:ea typeface="SimSun" pitchFamily="2" charset="-122"/>
                <a:cs typeface="Times New Roman" pitchFamily="18" charset="0"/>
              </a:rPr>
              <a:t>, as confirmed by double </a:t>
            </a:r>
            <a:r>
              <a:rPr lang="en-US" sz="1600" dirty="0" err="1">
                <a:ea typeface="SimSun" pitchFamily="2" charset="-122"/>
                <a:cs typeface="Times New Roman" pitchFamily="18" charset="0"/>
              </a:rPr>
              <a:t>immunostaining</a:t>
            </a:r>
            <a:r>
              <a:rPr lang="en-US" sz="1600" dirty="0">
                <a:ea typeface="SimSun" pitchFamily="2" charset="-122"/>
                <a:cs typeface="Times New Roman" pitchFamily="18" charset="0"/>
              </a:rPr>
              <a:t> (ZEB1-green, </a:t>
            </a:r>
            <a:r>
              <a:rPr lang="en-US" sz="1600" dirty="0" err="1">
                <a:ea typeface="SimSun" pitchFamily="2" charset="-122"/>
                <a:cs typeface="Times New Roman" pitchFamily="18" charset="0"/>
              </a:rPr>
              <a:t>cytokeratin</a:t>
            </a:r>
            <a:r>
              <a:rPr lang="en-US" sz="1600" dirty="0">
                <a:ea typeface="SimSun" pitchFamily="2" charset="-122"/>
                <a:cs typeface="Times New Roman" pitchFamily="18" charset="0"/>
              </a:rPr>
              <a:t> 8-orange) (arrows, 40x).</a:t>
            </a:r>
            <a:endParaRPr lang="it-IT" sz="1600" dirty="0"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1979613" y="476250"/>
            <a:ext cx="5654112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800" i="1" dirty="0">
                <a:solidFill>
                  <a:srgbClr val="002060"/>
                </a:solidFill>
              </a:rPr>
              <a:t>EMT in </a:t>
            </a:r>
            <a:r>
              <a:rPr lang="it-IT" sz="2800" i="1" dirty="0" err="1">
                <a:solidFill>
                  <a:srgbClr val="002060"/>
                </a:solidFill>
              </a:rPr>
              <a:t>Pneumocytes-II</a:t>
            </a:r>
            <a:r>
              <a:rPr lang="it-IT" sz="2800" i="1" dirty="0">
                <a:solidFill>
                  <a:srgbClr val="002060"/>
                </a:solidFill>
              </a:rPr>
              <a:t> in UIP/IPF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6500813" y="1847181"/>
            <a:ext cx="635000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ZEB1</a:t>
            </a:r>
          </a:p>
        </p:txBody>
      </p:sp>
      <p:sp>
        <p:nvSpPr>
          <p:cNvPr id="61450" name="CasellaDiTesto 14"/>
          <p:cNvSpPr txBox="1">
            <a:spLocks noChangeArrowheads="1"/>
          </p:cNvSpPr>
          <p:nvPr/>
        </p:nvSpPr>
        <p:spPr bwMode="auto">
          <a:xfrm>
            <a:off x="6486525" y="1558256"/>
            <a:ext cx="7731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 b="1">
                <a:solidFill>
                  <a:srgbClr val="FF0000"/>
                </a:solidFill>
              </a:rPr>
              <a:t>CK8/18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/>
          <a:srcRect l="27765" t="10567" r="27765" b="60302"/>
          <a:stretch>
            <a:fillRect/>
          </a:stretch>
        </p:blipFill>
        <p:spPr>
          <a:xfrm>
            <a:off x="0" y="5425163"/>
            <a:ext cx="3887787" cy="1432837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ttangolo arrotondato 37"/>
          <p:cNvSpPr/>
          <p:nvPr/>
        </p:nvSpPr>
        <p:spPr>
          <a:xfrm>
            <a:off x="5796136" y="1484784"/>
            <a:ext cx="1512168" cy="12961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asellaDiTesto 3"/>
          <p:cNvSpPr txBox="1"/>
          <p:nvPr/>
        </p:nvSpPr>
        <p:spPr>
          <a:xfrm>
            <a:off x="2411760" y="1844824"/>
            <a:ext cx="2023311" cy="400110"/>
          </a:xfrm>
          <a:prstGeom prst="rect">
            <a:avLst/>
          </a:prstGeom>
          <a:solidFill>
            <a:srgbClr val="FFFF00"/>
          </a:solidFill>
          <a:ln>
            <a:solidFill>
              <a:srgbClr val="000042"/>
            </a:solidFill>
          </a:ln>
        </p:spPr>
        <p:txBody>
          <a:bodyPr wrap="none" rtlCol="0">
            <a:spAutoFit/>
          </a:bodyPr>
          <a:lstStyle/>
          <a:p>
            <a:r>
              <a:rPr lang="it-IT" sz="20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Etiologic</a:t>
            </a:r>
            <a:r>
              <a:rPr lang="it-IT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trigger 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331640" y="3059668"/>
            <a:ext cx="3249608" cy="369332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it-IT" dirty="0" err="1" smtClean="0"/>
              <a:t>Cellular</a:t>
            </a:r>
            <a:r>
              <a:rPr lang="it-IT" dirty="0" smtClean="0"/>
              <a:t> </a:t>
            </a:r>
            <a:r>
              <a:rPr lang="it-IT" dirty="0" err="1" smtClean="0"/>
              <a:t>response</a:t>
            </a:r>
            <a:r>
              <a:rPr lang="it-IT" dirty="0" smtClean="0"/>
              <a:t> </a:t>
            </a:r>
            <a:r>
              <a:rPr lang="it-IT" dirty="0" err="1" smtClean="0"/>
              <a:t>to</a:t>
            </a:r>
            <a:r>
              <a:rPr lang="it-IT" dirty="0" smtClean="0"/>
              <a:t> </a:t>
            </a:r>
            <a:r>
              <a:rPr lang="it-IT" dirty="0" err="1" smtClean="0"/>
              <a:t>damage</a:t>
            </a:r>
            <a:endParaRPr lang="en-US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3491880" y="2411596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Damage</a:t>
            </a:r>
            <a:endParaRPr lang="en-US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1043608" y="3635732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Repair</a:t>
            </a:r>
            <a:endParaRPr lang="en-US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5868144" y="2267580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Proliferation</a:t>
            </a:r>
            <a:endParaRPr lang="en-US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2987824" y="3923764"/>
            <a:ext cx="1651414" cy="400110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it-IT" sz="20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Inflammation</a:t>
            </a:r>
            <a:endParaRPr lang="en-US" sz="20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1" name="Connettore 2 10"/>
          <p:cNvCxnSpPr/>
          <p:nvPr/>
        </p:nvCxnSpPr>
        <p:spPr>
          <a:xfrm>
            <a:off x="3203848" y="2564904"/>
            <a:ext cx="288032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/>
          <p:cNvCxnSpPr/>
          <p:nvPr/>
        </p:nvCxnSpPr>
        <p:spPr>
          <a:xfrm>
            <a:off x="4427984" y="1916832"/>
            <a:ext cx="1296144" cy="21602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/>
        </p:nvSpPr>
        <p:spPr>
          <a:xfrm>
            <a:off x="1547664" y="2348880"/>
            <a:ext cx="1505540" cy="369332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it-IT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Inflammation</a:t>
            </a:r>
            <a:endParaRPr lang="en-US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7" name="Connettore 2 16"/>
          <p:cNvCxnSpPr/>
          <p:nvPr/>
        </p:nvCxnSpPr>
        <p:spPr>
          <a:xfrm>
            <a:off x="3275856" y="3419708"/>
            <a:ext cx="216024" cy="43204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/>
          <p:cNvSpPr txBox="1"/>
          <p:nvPr/>
        </p:nvSpPr>
        <p:spPr>
          <a:xfrm>
            <a:off x="5436096" y="3122384"/>
            <a:ext cx="2088232" cy="58477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000042"/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i="1" dirty="0" err="1" smtClean="0">
                <a:solidFill>
                  <a:schemeClr val="accent5">
                    <a:lumMod val="10000"/>
                  </a:schemeClr>
                </a:solidFill>
              </a:rPr>
              <a:t>Oncogene-induced</a:t>
            </a:r>
            <a:r>
              <a:rPr lang="it-IT" sz="1600" i="1" dirty="0" smtClean="0">
                <a:solidFill>
                  <a:schemeClr val="accent5">
                    <a:lumMod val="10000"/>
                  </a:schemeClr>
                </a:solidFill>
              </a:rPr>
              <a:t> </a:t>
            </a:r>
            <a:r>
              <a:rPr lang="it-IT" sz="1600" i="1" dirty="0" err="1" smtClean="0">
                <a:solidFill>
                  <a:schemeClr val="accent5">
                    <a:lumMod val="10000"/>
                  </a:schemeClr>
                </a:solidFill>
              </a:rPr>
              <a:t>senescence</a:t>
            </a:r>
            <a:endParaRPr lang="en-US" sz="1600" i="1" dirty="0">
              <a:solidFill>
                <a:schemeClr val="accent5">
                  <a:lumMod val="10000"/>
                </a:schemeClr>
              </a:solidFill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5796136" y="3698448"/>
            <a:ext cx="800219" cy="36933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000042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SASP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0" name="Connettore 2 19"/>
          <p:cNvCxnSpPr>
            <a:stCxn id="7" idx="2"/>
          </p:cNvCxnSpPr>
          <p:nvPr/>
        </p:nvCxnSpPr>
        <p:spPr>
          <a:xfrm flipH="1">
            <a:off x="1115616" y="4005064"/>
            <a:ext cx="360162" cy="49476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/>
          <p:cNvCxnSpPr/>
          <p:nvPr/>
        </p:nvCxnSpPr>
        <p:spPr>
          <a:xfrm>
            <a:off x="4427984" y="4427820"/>
            <a:ext cx="216024" cy="14401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/>
          <p:cNvCxnSpPr/>
          <p:nvPr/>
        </p:nvCxnSpPr>
        <p:spPr>
          <a:xfrm flipH="1">
            <a:off x="4788024" y="3923764"/>
            <a:ext cx="936104" cy="7200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sellaDiTesto 23"/>
          <p:cNvSpPr txBox="1"/>
          <p:nvPr/>
        </p:nvSpPr>
        <p:spPr>
          <a:xfrm>
            <a:off x="683568" y="4571836"/>
            <a:ext cx="915635" cy="369332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it-IT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fibrosis</a:t>
            </a:r>
            <a:endParaRPr lang="en-US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4067944" y="4643844"/>
            <a:ext cx="915635" cy="369332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it-IT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fibrosis</a:t>
            </a:r>
            <a:endParaRPr lang="en-US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2" name="Connettore 2 31"/>
          <p:cNvCxnSpPr>
            <a:endCxn id="5" idx="0"/>
          </p:cNvCxnSpPr>
          <p:nvPr/>
        </p:nvCxnSpPr>
        <p:spPr>
          <a:xfrm flipH="1">
            <a:off x="2956444" y="2771636"/>
            <a:ext cx="895476" cy="28803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/>
          <p:cNvSpPr txBox="1"/>
          <p:nvPr/>
        </p:nvSpPr>
        <p:spPr>
          <a:xfrm>
            <a:off x="5940152" y="1907540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Apoptosis</a:t>
            </a:r>
            <a:endParaRPr lang="en-US" dirty="0"/>
          </a:p>
        </p:txBody>
      </p:sp>
      <p:sp>
        <p:nvSpPr>
          <p:cNvPr id="26" name="CasellaDiTesto 25"/>
          <p:cNvSpPr txBox="1"/>
          <p:nvPr/>
        </p:nvSpPr>
        <p:spPr>
          <a:xfrm>
            <a:off x="6012160" y="1547500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EMT</a:t>
            </a:r>
            <a:endParaRPr lang="en-US" dirty="0"/>
          </a:p>
        </p:txBody>
      </p:sp>
      <p:sp>
        <p:nvSpPr>
          <p:cNvPr id="27" name="CasellaDiTesto 26"/>
          <p:cNvSpPr txBox="1"/>
          <p:nvPr/>
        </p:nvSpPr>
        <p:spPr>
          <a:xfrm>
            <a:off x="5148064" y="2699628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Cell</a:t>
            </a:r>
            <a:r>
              <a:rPr lang="it-IT" dirty="0" smtClean="0"/>
              <a:t> </a:t>
            </a:r>
            <a:r>
              <a:rPr lang="it-IT" dirty="0" err="1" smtClean="0"/>
              <a:t>senescence</a:t>
            </a:r>
            <a:endParaRPr lang="en-US" dirty="0"/>
          </a:p>
        </p:txBody>
      </p:sp>
      <p:sp>
        <p:nvSpPr>
          <p:cNvPr id="28" name="CasellaDiTesto 27"/>
          <p:cNvSpPr txBox="1"/>
          <p:nvPr/>
        </p:nvSpPr>
        <p:spPr>
          <a:xfrm>
            <a:off x="5580112" y="4931876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Autophagy</a:t>
            </a:r>
            <a:endParaRPr lang="en-US" dirty="0"/>
          </a:p>
        </p:txBody>
      </p:sp>
      <p:cxnSp>
        <p:nvCxnSpPr>
          <p:cNvPr id="30" name="Connettore 1 29"/>
          <p:cNvCxnSpPr/>
          <p:nvPr/>
        </p:nvCxnSpPr>
        <p:spPr>
          <a:xfrm flipH="1" flipV="1">
            <a:off x="5076056" y="4931876"/>
            <a:ext cx="432048" cy="216024"/>
          </a:xfrm>
          <a:prstGeom prst="line">
            <a:avLst/>
          </a:prstGeom>
          <a:ln w="38100">
            <a:solidFill>
              <a:srgbClr val="000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1 32"/>
          <p:cNvCxnSpPr/>
          <p:nvPr/>
        </p:nvCxnSpPr>
        <p:spPr>
          <a:xfrm>
            <a:off x="5076056" y="4859868"/>
            <a:ext cx="0" cy="144016"/>
          </a:xfrm>
          <a:prstGeom prst="line">
            <a:avLst/>
          </a:prstGeom>
          <a:ln w="38100">
            <a:solidFill>
              <a:srgbClr val="000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/>
          <p:cNvSpPr txBox="1"/>
          <p:nvPr/>
        </p:nvSpPr>
        <p:spPr>
          <a:xfrm>
            <a:off x="7956376" y="2339588"/>
            <a:ext cx="860172" cy="923330"/>
          </a:xfrm>
          <a:prstGeom prst="rect">
            <a:avLst/>
          </a:prstGeom>
          <a:solidFill>
            <a:srgbClr val="BBE0E3"/>
          </a:solidFill>
          <a:ln>
            <a:solidFill>
              <a:srgbClr val="000042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WNT</a:t>
            </a:r>
          </a:p>
          <a:p>
            <a:r>
              <a:rPr lang="it-IT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mTOR</a:t>
            </a:r>
            <a:endParaRPr lang="it-IT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TGF</a:t>
            </a:r>
            <a:r>
              <a:rPr lang="it-IT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cs typeface="Simplex" pitchFamily="2" charset="0"/>
              </a:rPr>
              <a:t>b</a:t>
            </a:r>
            <a:endParaRPr lang="it-IT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mbol" pitchFamily="18" charset="2"/>
              <a:cs typeface="Simplex" pitchFamily="2" charset="0"/>
            </a:endParaRPr>
          </a:p>
        </p:txBody>
      </p:sp>
      <p:sp>
        <p:nvSpPr>
          <p:cNvPr id="37" name="CasellaDiTesto 36"/>
          <p:cNvSpPr txBox="1"/>
          <p:nvPr/>
        </p:nvSpPr>
        <p:spPr>
          <a:xfrm>
            <a:off x="1763688" y="1052736"/>
            <a:ext cx="1111202" cy="646331"/>
          </a:xfrm>
          <a:prstGeom prst="rect">
            <a:avLst/>
          </a:prstGeom>
          <a:noFill/>
          <a:ln>
            <a:solidFill>
              <a:srgbClr val="000042"/>
            </a:solidFill>
          </a:ln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dirty="0" err="1" smtClean="0"/>
              <a:t>Intrinsic</a:t>
            </a:r>
            <a:endParaRPr lang="it-IT" dirty="0" smtClean="0"/>
          </a:p>
          <a:p>
            <a:pPr>
              <a:buFont typeface="Arial" pitchFamily="34" charset="0"/>
              <a:buChar char="•"/>
            </a:pPr>
            <a:r>
              <a:rPr lang="it-IT" dirty="0" err="1" smtClean="0"/>
              <a:t>extrinsic</a:t>
            </a:r>
            <a:endParaRPr lang="en-US" dirty="0"/>
          </a:p>
        </p:txBody>
      </p:sp>
      <p:sp>
        <p:nvSpPr>
          <p:cNvPr id="29" name="CasellaDiTesto 28"/>
          <p:cNvSpPr txBox="1"/>
          <p:nvPr/>
        </p:nvSpPr>
        <p:spPr>
          <a:xfrm>
            <a:off x="2987824" y="1052736"/>
            <a:ext cx="33409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i="1" dirty="0" err="1" smtClean="0"/>
              <a:t>Genetic</a:t>
            </a:r>
            <a:r>
              <a:rPr lang="it-IT" sz="1600" i="1" dirty="0" smtClean="0"/>
              <a:t> background/</a:t>
            </a:r>
            <a:r>
              <a:rPr lang="it-IT" sz="1600" i="1" dirty="0" err="1" smtClean="0"/>
              <a:t>predisposition</a:t>
            </a:r>
            <a:endParaRPr lang="en-US" sz="1600" i="1" dirty="0"/>
          </a:p>
        </p:txBody>
      </p:sp>
      <p:sp>
        <p:nvSpPr>
          <p:cNvPr id="31" name="CasellaDiTesto 30"/>
          <p:cNvSpPr txBox="1"/>
          <p:nvPr/>
        </p:nvSpPr>
        <p:spPr>
          <a:xfrm>
            <a:off x="0" y="6165304"/>
            <a:ext cx="9144000" cy="6463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004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i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Heterogeneous</a:t>
            </a:r>
            <a:r>
              <a:rPr lang="it-IT" sz="2000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000" i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responses</a:t>
            </a:r>
            <a:r>
              <a:rPr lang="it-IT" sz="2000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000" i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it-IT" sz="2000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000" i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tissue</a:t>
            </a:r>
            <a:r>
              <a:rPr lang="it-IT" sz="2000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000" i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damage</a:t>
            </a:r>
            <a:r>
              <a:rPr lang="it-IT" sz="2000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000" i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producing</a:t>
            </a:r>
            <a:r>
              <a:rPr lang="it-IT" sz="2000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000" i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different</a:t>
            </a:r>
            <a:r>
              <a:rPr lang="it-IT" sz="2000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000" i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repair</a:t>
            </a:r>
            <a:r>
              <a:rPr lang="it-IT" sz="2000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000" i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patterns</a:t>
            </a:r>
            <a:r>
              <a:rPr lang="it-IT" sz="2000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it-IT" sz="1600" i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it-IT" sz="1600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(NSIP, UIP, DAD, OP, AFOP, etc.)</a:t>
            </a:r>
            <a:endParaRPr lang="en-US" sz="1600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 t="17517" r="26131" b="68816"/>
          <a:stretch>
            <a:fillRect/>
          </a:stretch>
        </p:blipFill>
        <p:spPr>
          <a:xfrm>
            <a:off x="431800" y="3529013"/>
            <a:ext cx="8712200" cy="1008062"/>
          </a:xfrm>
          <a:noFill/>
          <a:ln>
            <a:solidFill>
              <a:schemeClr val="accent1"/>
            </a:solidFill>
          </a:ln>
        </p:spPr>
      </p:pic>
      <p:pic>
        <p:nvPicPr>
          <p:cNvPr id="81923" name="Picture 2"/>
          <p:cNvPicPr>
            <a:picLocks noChangeAspect="1" noChangeArrowheads="1"/>
          </p:cNvPicPr>
          <p:nvPr/>
        </p:nvPicPr>
        <p:blipFill>
          <a:blip r:embed="rId3" cstate="print"/>
          <a:srcRect l="20142" t="8328" r="34570" b="66145"/>
          <a:stretch>
            <a:fillRect/>
          </a:stretch>
        </p:blipFill>
        <p:spPr bwMode="auto">
          <a:xfrm>
            <a:off x="1763713" y="4537075"/>
            <a:ext cx="6272212" cy="1987550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81924" name="CasellaDiTesto 2"/>
          <p:cNvSpPr txBox="1">
            <a:spLocks noChangeArrowheads="1"/>
          </p:cNvSpPr>
          <p:nvPr/>
        </p:nvSpPr>
        <p:spPr bwMode="auto">
          <a:xfrm>
            <a:off x="3708400" y="260350"/>
            <a:ext cx="2349500" cy="585788"/>
          </a:xfrm>
          <a:prstGeom prst="rect">
            <a:avLst/>
          </a:prstGeom>
          <a:solidFill>
            <a:srgbClr val="EB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3200">
                <a:solidFill>
                  <a:srgbClr val="FF0000"/>
                </a:solidFill>
                <a:latin typeface="Stencil" pitchFamily="82" charset="0"/>
              </a:rPr>
              <a:t>Induction</a:t>
            </a:r>
          </a:p>
        </p:txBody>
      </p:sp>
      <p:sp>
        <p:nvSpPr>
          <p:cNvPr id="8" name="Segnaposto contenuto 1"/>
          <p:cNvSpPr txBox="1">
            <a:spLocks/>
          </p:cNvSpPr>
          <p:nvPr/>
        </p:nvSpPr>
        <p:spPr>
          <a:xfrm>
            <a:off x="971550" y="1052513"/>
            <a:ext cx="7772400" cy="2057400"/>
          </a:xfrm>
          <a:prstGeom prst="rect">
            <a:avLst/>
          </a:prstGeom>
        </p:spPr>
        <p:txBody>
          <a:bodyPr/>
          <a:lstStyle/>
          <a:p>
            <a:pPr marL="342900" indent="-342900" algn="l" defTabSz="762000">
              <a:spcBef>
                <a:spcPct val="20000"/>
              </a:spcBef>
              <a:buSzPct val="100000"/>
              <a:buFontTx/>
              <a:buChar char="•"/>
              <a:defRPr/>
            </a:pPr>
            <a:r>
              <a:rPr lang="it-IT" sz="2000" i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it-IT" sz="2000" i="1" kern="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ability</a:t>
            </a:r>
            <a:r>
              <a:rPr lang="it-IT" sz="2000" i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i="1" kern="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it-IT" sz="2000" i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i="1" kern="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one</a:t>
            </a:r>
            <a:r>
              <a:rPr lang="it-IT" sz="2000" i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i="1" kern="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tissue</a:t>
            </a:r>
            <a:r>
              <a:rPr lang="it-IT" sz="2000" i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i="1" kern="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to</a:t>
            </a:r>
            <a:r>
              <a:rPr lang="it-IT" sz="2000" i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i="1" kern="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change</a:t>
            </a:r>
            <a:r>
              <a:rPr lang="it-IT" sz="2000" i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the </a:t>
            </a:r>
            <a:r>
              <a:rPr lang="it-IT" sz="2000" i="1" kern="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behavior</a:t>
            </a:r>
            <a:r>
              <a:rPr lang="it-IT" sz="2000" i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i="1" kern="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it-IT" sz="2000" i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i="1" kern="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an</a:t>
            </a:r>
            <a:r>
              <a:rPr lang="it-IT" sz="2000" i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i="1" kern="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adjacent</a:t>
            </a:r>
            <a:r>
              <a:rPr lang="it-IT" sz="2000" i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i="1" kern="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tissue</a:t>
            </a:r>
            <a:r>
              <a:rPr lang="it-IT" sz="2000" i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i="1" kern="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lang="it-IT" sz="2000" i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a key </a:t>
            </a:r>
            <a:r>
              <a:rPr lang="it-IT" sz="2000" i="1" kern="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process</a:t>
            </a:r>
            <a:r>
              <a:rPr lang="it-IT" sz="2000" i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i="1" kern="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during</a:t>
            </a:r>
            <a:r>
              <a:rPr lang="it-IT" sz="2000" i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i="1" kern="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organogenesis</a:t>
            </a:r>
            <a:r>
              <a:rPr lang="it-IT" sz="2000" i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it-IT" sz="2000" i="1" kern="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including</a:t>
            </a:r>
            <a:r>
              <a:rPr lang="it-IT" sz="2000" i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i="1" kern="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lung</a:t>
            </a:r>
            <a:r>
              <a:rPr lang="it-IT" sz="2000" i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i="1" kern="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morphogenesis</a:t>
            </a:r>
            <a:r>
              <a:rPr lang="it-IT" sz="2000" i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342900" indent="-342900" algn="l" defTabSz="762000">
              <a:spcBef>
                <a:spcPct val="20000"/>
              </a:spcBef>
              <a:buSzPct val="100000"/>
              <a:buFontTx/>
              <a:buChar char="•"/>
              <a:defRPr/>
            </a:pPr>
            <a:endParaRPr lang="it-IT" sz="2000" i="1" kern="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l" defTabSz="762000">
              <a:spcBef>
                <a:spcPct val="20000"/>
              </a:spcBef>
              <a:buSzPct val="100000"/>
              <a:buFontTx/>
              <a:buChar char="•"/>
              <a:defRPr/>
            </a:pPr>
            <a:r>
              <a:rPr lang="it-IT" sz="2000" i="1" kern="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These</a:t>
            </a:r>
            <a:r>
              <a:rPr lang="it-IT" sz="2000" i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i="1" kern="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studies</a:t>
            </a:r>
            <a:r>
              <a:rPr lang="it-IT" sz="2000" i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i="1" kern="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reveal</a:t>
            </a:r>
            <a:r>
              <a:rPr lang="it-IT" sz="2000" i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the </a:t>
            </a:r>
            <a:r>
              <a:rPr lang="it-IT" sz="2000" i="1" kern="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requirement</a:t>
            </a:r>
            <a:r>
              <a:rPr lang="it-IT" sz="2000" i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i="1" kern="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for</a:t>
            </a:r>
            <a:r>
              <a:rPr lang="it-IT" sz="2000" i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i="1" kern="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lung</a:t>
            </a:r>
            <a:r>
              <a:rPr lang="it-IT" sz="2000" i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i="1" kern="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mesenchyme</a:t>
            </a:r>
            <a:r>
              <a:rPr lang="it-IT" sz="2000" i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i="1" kern="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to</a:t>
            </a:r>
            <a:r>
              <a:rPr lang="it-IT" sz="2000" i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i="1" kern="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initiate</a:t>
            </a:r>
            <a:r>
              <a:rPr lang="it-IT" sz="2000" i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branching </a:t>
            </a:r>
            <a:r>
              <a:rPr lang="it-IT" sz="2000" i="1" kern="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morphogenesis</a:t>
            </a:r>
            <a:r>
              <a:rPr lang="it-IT" sz="2000" i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it-IT" sz="2000" i="1" kern="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direct</a:t>
            </a:r>
            <a:r>
              <a:rPr lang="it-IT" sz="2000" i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i="1" kern="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epithelial</a:t>
            </a:r>
            <a:r>
              <a:rPr lang="it-IT" sz="2000" i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i="1" kern="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cell</a:t>
            </a:r>
            <a:r>
              <a:rPr lang="it-IT" sz="2000" i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fate.</a:t>
            </a:r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 l="15721" t="8920" r="6456" b="3787"/>
          <a:stretch>
            <a:fillRect/>
          </a:stretch>
        </p:blipFill>
        <p:spPr>
          <a:xfrm>
            <a:off x="0" y="476250"/>
            <a:ext cx="8901113" cy="5616575"/>
          </a:xfrm>
          <a:noFill/>
        </p:spPr>
      </p:pic>
      <p:sp>
        <p:nvSpPr>
          <p:cNvPr id="84995" name="CasellaDiTesto 2"/>
          <p:cNvSpPr txBox="1">
            <a:spLocks noChangeArrowheads="1"/>
          </p:cNvSpPr>
          <p:nvPr/>
        </p:nvSpPr>
        <p:spPr bwMode="auto">
          <a:xfrm>
            <a:off x="5399088" y="115888"/>
            <a:ext cx="2349500" cy="585787"/>
          </a:xfrm>
          <a:prstGeom prst="rect">
            <a:avLst/>
          </a:prstGeom>
          <a:solidFill>
            <a:srgbClr val="EB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3200">
                <a:solidFill>
                  <a:srgbClr val="FF0000"/>
                </a:solidFill>
                <a:latin typeface="Stencil" pitchFamily="82" charset="0"/>
              </a:rPr>
              <a:t>Induction</a:t>
            </a:r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5364163" y="44450"/>
            <a:ext cx="3600450" cy="26776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IPF</a:t>
            </a:r>
          </a:p>
          <a:p>
            <a:pPr algn="l">
              <a:defRPr/>
            </a:pPr>
            <a:endParaRPr lang="it-IT" sz="1600" dirty="0"/>
          </a:p>
          <a:p>
            <a:pPr algn="l">
              <a:defRPr/>
            </a:pPr>
            <a:r>
              <a:rPr lang="it-IT" sz="1600" dirty="0"/>
              <a:t>- </a:t>
            </a:r>
            <a:r>
              <a:rPr lang="it-IT" sz="1600" dirty="0" err="1"/>
              <a:t>nuclear</a:t>
            </a:r>
            <a:r>
              <a:rPr lang="it-IT" sz="1600" dirty="0"/>
              <a:t> </a:t>
            </a:r>
            <a:r>
              <a:rPr lang="it-IT" sz="1600" dirty="0" err="1"/>
              <a:t>expression</a:t>
            </a:r>
            <a:r>
              <a:rPr lang="it-IT" sz="1600" dirty="0"/>
              <a:t> </a:t>
            </a:r>
            <a:r>
              <a:rPr lang="it-IT" sz="1600" dirty="0" err="1"/>
              <a:t>of</a:t>
            </a:r>
            <a:r>
              <a:rPr lang="it-IT" sz="1600" dirty="0"/>
              <a:t>    </a:t>
            </a:r>
            <a:r>
              <a:rPr lang="it-IT" sz="1600" dirty="0" err="1"/>
              <a:t>beta-Catenin</a:t>
            </a:r>
            <a:r>
              <a:rPr lang="it-IT" sz="1600" dirty="0"/>
              <a:t> in proliferative </a:t>
            </a:r>
            <a:r>
              <a:rPr lang="it-IT" sz="1600" dirty="0" err="1"/>
              <a:t>bronchiolar</a:t>
            </a:r>
            <a:r>
              <a:rPr lang="it-IT" sz="1600" dirty="0"/>
              <a:t> </a:t>
            </a:r>
            <a:r>
              <a:rPr lang="it-IT" sz="1600" dirty="0" err="1"/>
              <a:t>lesions</a:t>
            </a:r>
            <a:r>
              <a:rPr lang="it-IT" sz="1600" dirty="0"/>
              <a:t> and </a:t>
            </a:r>
            <a:r>
              <a:rPr lang="it-IT" sz="1600" dirty="0" err="1"/>
              <a:t>honeycoming</a:t>
            </a:r>
            <a:r>
              <a:rPr lang="it-IT" sz="1600" dirty="0"/>
              <a:t>.</a:t>
            </a:r>
          </a:p>
          <a:p>
            <a:pPr algn="l">
              <a:defRPr/>
            </a:pPr>
            <a:endParaRPr lang="it-IT" sz="1600" dirty="0"/>
          </a:p>
          <a:p>
            <a:pPr algn="l">
              <a:defRPr/>
            </a:pPr>
            <a:r>
              <a:rPr lang="it-IT" sz="1600" dirty="0"/>
              <a:t>- </a:t>
            </a:r>
            <a:r>
              <a:rPr lang="it-IT" sz="1600" dirty="0" err="1"/>
              <a:t>abnormal</a:t>
            </a:r>
            <a:r>
              <a:rPr lang="it-IT" sz="1600" dirty="0"/>
              <a:t> </a:t>
            </a:r>
            <a:r>
              <a:rPr lang="it-IT" sz="1600" dirty="0" err="1"/>
              <a:t>expression</a:t>
            </a:r>
            <a:r>
              <a:rPr lang="it-IT" sz="1600" dirty="0"/>
              <a:t> </a:t>
            </a:r>
            <a:r>
              <a:rPr lang="it-IT" sz="1600" dirty="0" err="1"/>
              <a:t>of</a:t>
            </a:r>
            <a:r>
              <a:rPr lang="it-IT" sz="1600" dirty="0"/>
              <a:t> </a:t>
            </a:r>
            <a:r>
              <a:rPr lang="it-IT" sz="1600" dirty="0" err="1"/>
              <a:t>WNT-target</a:t>
            </a:r>
            <a:r>
              <a:rPr lang="it-IT" sz="1600" dirty="0"/>
              <a:t> </a:t>
            </a:r>
            <a:r>
              <a:rPr lang="it-IT" sz="1600" dirty="0" err="1"/>
              <a:t>proteins</a:t>
            </a:r>
            <a:r>
              <a:rPr lang="it-IT" sz="1600" dirty="0"/>
              <a:t> </a:t>
            </a:r>
          </a:p>
          <a:p>
            <a:pPr algn="l">
              <a:defRPr/>
            </a:pPr>
            <a:r>
              <a:rPr lang="it-IT" sz="1600" dirty="0"/>
              <a:t>(MMP7, cyclin-D1)</a:t>
            </a:r>
          </a:p>
          <a:p>
            <a:pPr algn="l">
              <a:defRPr/>
            </a:pPr>
            <a:r>
              <a:rPr lang="it-IT" sz="1600" dirty="0"/>
              <a:t>in </a:t>
            </a:r>
            <a:r>
              <a:rPr lang="it-IT" sz="1600" dirty="0" err="1"/>
              <a:t>bronchiolar</a:t>
            </a:r>
            <a:r>
              <a:rPr lang="it-IT" sz="1600" dirty="0"/>
              <a:t> </a:t>
            </a:r>
            <a:r>
              <a:rPr lang="it-IT" sz="1600" dirty="0" err="1"/>
              <a:t>basal</a:t>
            </a:r>
            <a:r>
              <a:rPr lang="it-IT" sz="1600" dirty="0"/>
              <a:t> </a:t>
            </a:r>
            <a:r>
              <a:rPr lang="it-IT" sz="1600" dirty="0" err="1"/>
              <a:t>cells</a:t>
            </a:r>
            <a:endParaRPr lang="it-IT" sz="1600" dirty="0"/>
          </a:p>
        </p:txBody>
      </p:sp>
      <p:pic>
        <p:nvPicPr>
          <p:cNvPr id="55299" name="Picture 3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lum bright="-10000"/>
          </a:blip>
          <a:srcRect l="29617" r="29617" b="5434"/>
          <a:stretch>
            <a:fillRect/>
          </a:stretch>
        </p:blipFill>
        <p:spPr>
          <a:xfrm>
            <a:off x="0" y="0"/>
            <a:ext cx="5256213" cy="6858000"/>
          </a:xfrm>
          <a:noFill/>
        </p:spPr>
      </p:pic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 l="9920" t="16165" r="48750" b="11829"/>
          <a:stretch>
            <a:fillRect/>
          </a:stretch>
        </p:blipFill>
        <p:spPr bwMode="auto">
          <a:xfrm>
            <a:off x="5364088" y="2924944"/>
            <a:ext cx="3600450" cy="3529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5301" name="CasellaDiTesto 4"/>
          <p:cNvSpPr txBox="1">
            <a:spLocks noChangeArrowheads="1"/>
          </p:cNvSpPr>
          <p:nvPr/>
        </p:nvSpPr>
        <p:spPr bwMode="auto">
          <a:xfrm>
            <a:off x="5213350" y="6546850"/>
            <a:ext cx="345293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 i="1" dirty="0"/>
              <a:t>Chilosi </a:t>
            </a:r>
            <a:r>
              <a:rPr lang="it-IT" sz="1400" i="1" dirty="0" err="1"/>
              <a:t>et</a:t>
            </a:r>
            <a:r>
              <a:rPr lang="it-IT" sz="1400" i="1" dirty="0"/>
              <a:t> al. Am J </a:t>
            </a:r>
            <a:r>
              <a:rPr lang="it-IT" sz="1400" i="1" dirty="0" err="1"/>
              <a:t>Pathol</a:t>
            </a:r>
            <a:r>
              <a:rPr lang="it-IT" sz="1400" i="1" dirty="0"/>
              <a:t> ;162: May 2003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Ovale 3"/>
          <p:cNvSpPr>
            <a:spLocks noChangeArrowheads="1"/>
          </p:cNvSpPr>
          <p:nvPr/>
        </p:nvSpPr>
        <p:spPr bwMode="auto">
          <a:xfrm>
            <a:off x="2987675" y="2424113"/>
            <a:ext cx="914400" cy="91440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Figura a mano libera 2"/>
          <p:cNvSpPr/>
          <p:nvPr/>
        </p:nvSpPr>
        <p:spPr bwMode="auto">
          <a:xfrm>
            <a:off x="0" y="908050"/>
            <a:ext cx="9101138" cy="5949950"/>
          </a:xfrm>
          <a:custGeom>
            <a:avLst/>
            <a:gdLst>
              <a:gd name="connsiteX0" fmla="*/ 0 w 8163674"/>
              <a:gd name="connsiteY0" fmla="*/ 2215330 h 5077283"/>
              <a:gd name="connsiteX1" fmla="*/ 178130 w 8163674"/>
              <a:gd name="connsiteY1" fmla="*/ 1514686 h 5077283"/>
              <a:gd name="connsiteX2" fmla="*/ 463137 w 8163674"/>
              <a:gd name="connsiteY2" fmla="*/ 1015922 h 5077283"/>
              <a:gd name="connsiteX3" fmla="*/ 629392 w 8163674"/>
              <a:gd name="connsiteY3" fmla="*/ 766540 h 5077283"/>
              <a:gd name="connsiteX4" fmla="*/ 795646 w 8163674"/>
              <a:gd name="connsiteY4" fmla="*/ 588410 h 5077283"/>
              <a:gd name="connsiteX5" fmla="*/ 866898 w 8163674"/>
              <a:gd name="connsiteY5" fmla="*/ 517158 h 5077283"/>
              <a:gd name="connsiteX6" fmla="*/ 1021278 w 8163674"/>
              <a:gd name="connsiteY6" fmla="*/ 398405 h 5077283"/>
              <a:gd name="connsiteX7" fmla="*/ 1116280 w 8163674"/>
              <a:gd name="connsiteY7" fmla="*/ 339028 h 5077283"/>
              <a:gd name="connsiteX8" fmla="*/ 1175657 w 8163674"/>
              <a:gd name="connsiteY8" fmla="*/ 291527 h 5077283"/>
              <a:gd name="connsiteX9" fmla="*/ 1282535 w 8163674"/>
              <a:gd name="connsiteY9" fmla="*/ 232151 h 5077283"/>
              <a:gd name="connsiteX10" fmla="*/ 1353787 w 8163674"/>
              <a:gd name="connsiteY10" fmla="*/ 172774 h 5077283"/>
              <a:gd name="connsiteX11" fmla="*/ 1472540 w 8163674"/>
              <a:gd name="connsiteY11" fmla="*/ 125273 h 5077283"/>
              <a:gd name="connsiteX12" fmla="*/ 1543792 w 8163674"/>
              <a:gd name="connsiteY12" fmla="*/ 89647 h 5077283"/>
              <a:gd name="connsiteX13" fmla="*/ 1650670 w 8163674"/>
              <a:gd name="connsiteY13" fmla="*/ 65896 h 5077283"/>
              <a:gd name="connsiteX14" fmla="*/ 1769423 w 8163674"/>
              <a:gd name="connsiteY14" fmla="*/ 18395 h 5077283"/>
              <a:gd name="connsiteX15" fmla="*/ 1828800 w 8163674"/>
              <a:gd name="connsiteY15" fmla="*/ 6519 h 5077283"/>
              <a:gd name="connsiteX16" fmla="*/ 2113807 w 8163674"/>
              <a:gd name="connsiteY16" fmla="*/ 18395 h 5077283"/>
              <a:gd name="connsiteX17" fmla="*/ 2220685 w 8163674"/>
              <a:gd name="connsiteY17" fmla="*/ 54021 h 5077283"/>
              <a:gd name="connsiteX18" fmla="*/ 2363189 w 8163674"/>
              <a:gd name="connsiteY18" fmla="*/ 89647 h 5077283"/>
              <a:gd name="connsiteX19" fmla="*/ 2422566 w 8163674"/>
              <a:gd name="connsiteY19" fmla="*/ 113397 h 5077283"/>
              <a:gd name="connsiteX20" fmla="*/ 2600696 w 8163674"/>
              <a:gd name="connsiteY20" fmla="*/ 160899 h 5077283"/>
              <a:gd name="connsiteX21" fmla="*/ 2660072 w 8163674"/>
              <a:gd name="connsiteY21" fmla="*/ 172774 h 5077283"/>
              <a:gd name="connsiteX22" fmla="*/ 2707574 w 8163674"/>
              <a:gd name="connsiteY22" fmla="*/ 184649 h 5077283"/>
              <a:gd name="connsiteX23" fmla="*/ 2766950 w 8163674"/>
              <a:gd name="connsiteY23" fmla="*/ 196525 h 5077283"/>
              <a:gd name="connsiteX24" fmla="*/ 2814452 w 8163674"/>
              <a:gd name="connsiteY24" fmla="*/ 208400 h 5077283"/>
              <a:gd name="connsiteX25" fmla="*/ 2945080 w 8163674"/>
              <a:gd name="connsiteY25" fmla="*/ 232151 h 5077283"/>
              <a:gd name="connsiteX26" fmla="*/ 3051958 w 8163674"/>
              <a:gd name="connsiteY26" fmla="*/ 267776 h 5077283"/>
              <a:gd name="connsiteX27" fmla="*/ 3087584 w 8163674"/>
              <a:gd name="connsiteY27" fmla="*/ 291527 h 5077283"/>
              <a:gd name="connsiteX28" fmla="*/ 3170711 w 8163674"/>
              <a:gd name="connsiteY28" fmla="*/ 327153 h 5077283"/>
              <a:gd name="connsiteX29" fmla="*/ 3206337 w 8163674"/>
              <a:gd name="connsiteY29" fmla="*/ 350904 h 5077283"/>
              <a:gd name="connsiteX30" fmla="*/ 3253839 w 8163674"/>
              <a:gd name="connsiteY30" fmla="*/ 374654 h 5077283"/>
              <a:gd name="connsiteX31" fmla="*/ 3431968 w 8163674"/>
              <a:gd name="connsiteY31" fmla="*/ 457782 h 5077283"/>
              <a:gd name="connsiteX32" fmla="*/ 3942607 w 8163674"/>
              <a:gd name="connsiteY32" fmla="*/ 552784 h 5077283"/>
              <a:gd name="connsiteX33" fmla="*/ 4061361 w 8163674"/>
              <a:gd name="connsiteY33" fmla="*/ 576535 h 5077283"/>
              <a:gd name="connsiteX34" fmla="*/ 4358244 w 8163674"/>
              <a:gd name="connsiteY34" fmla="*/ 612161 h 5077283"/>
              <a:gd name="connsiteX35" fmla="*/ 4583875 w 8163674"/>
              <a:gd name="connsiteY35" fmla="*/ 683413 h 5077283"/>
              <a:gd name="connsiteX36" fmla="*/ 4667002 w 8163674"/>
              <a:gd name="connsiteY36" fmla="*/ 707164 h 5077283"/>
              <a:gd name="connsiteX37" fmla="*/ 4797631 w 8163674"/>
              <a:gd name="connsiteY37" fmla="*/ 778415 h 5077283"/>
              <a:gd name="connsiteX38" fmla="*/ 4845132 w 8163674"/>
              <a:gd name="connsiteY38" fmla="*/ 825917 h 5077283"/>
              <a:gd name="connsiteX39" fmla="*/ 4916384 w 8163674"/>
              <a:gd name="connsiteY39" fmla="*/ 885293 h 5077283"/>
              <a:gd name="connsiteX40" fmla="*/ 4987636 w 8163674"/>
              <a:gd name="connsiteY40" fmla="*/ 968421 h 5077283"/>
              <a:gd name="connsiteX41" fmla="*/ 5058888 w 8163674"/>
              <a:gd name="connsiteY41" fmla="*/ 1075299 h 5077283"/>
              <a:gd name="connsiteX42" fmla="*/ 5082639 w 8163674"/>
              <a:gd name="connsiteY42" fmla="*/ 1170301 h 5077283"/>
              <a:gd name="connsiteX43" fmla="*/ 5070763 w 8163674"/>
              <a:gd name="connsiteY43" fmla="*/ 1336556 h 5077283"/>
              <a:gd name="connsiteX44" fmla="*/ 5082639 w 8163674"/>
              <a:gd name="connsiteY44" fmla="*/ 1384057 h 5077283"/>
              <a:gd name="connsiteX45" fmla="*/ 5189517 w 8163674"/>
              <a:gd name="connsiteY45" fmla="*/ 1336556 h 5077283"/>
              <a:gd name="connsiteX46" fmla="*/ 5391397 w 8163674"/>
              <a:gd name="connsiteY46" fmla="*/ 1348431 h 5077283"/>
              <a:gd name="connsiteX47" fmla="*/ 5462649 w 8163674"/>
              <a:gd name="connsiteY47" fmla="*/ 1384057 h 5077283"/>
              <a:gd name="connsiteX48" fmla="*/ 5510150 w 8163674"/>
              <a:gd name="connsiteY48" fmla="*/ 1395932 h 5077283"/>
              <a:gd name="connsiteX49" fmla="*/ 5628904 w 8163674"/>
              <a:gd name="connsiteY49" fmla="*/ 1490935 h 5077283"/>
              <a:gd name="connsiteX50" fmla="*/ 5723906 w 8163674"/>
              <a:gd name="connsiteY50" fmla="*/ 1585938 h 5077283"/>
              <a:gd name="connsiteX51" fmla="*/ 5795158 w 8163674"/>
              <a:gd name="connsiteY51" fmla="*/ 1728441 h 5077283"/>
              <a:gd name="connsiteX52" fmla="*/ 5830784 w 8163674"/>
              <a:gd name="connsiteY52" fmla="*/ 1775943 h 5077283"/>
              <a:gd name="connsiteX53" fmla="*/ 5866410 w 8163674"/>
              <a:gd name="connsiteY53" fmla="*/ 1847195 h 5077283"/>
              <a:gd name="connsiteX54" fmla="*/ 5890161 w 8163674"/>
              <a:gd name="connsiteY54" fmla="*/ 1882821 h 5077283"/>
              <a:gd name="connsiteX55" fmla="*/ 5913911 w 8163674"/>
              <a:gd name="connsiteY55" fmla="*/ 1942197 h 5077283"/>
              <a:gd name="connsiteX56" fmla="*/ 5961413 w 8163674"/>
              <a:gd name="connsiteY56" fmla="*/ 2013449 h 5077283"/>
              <a:gd name="connsiteX57" fmla="*/ 5997039 w 8163674"/>
              <a:gd name="connsiteY57" fmla="*/ 2025325 h 5077283"/>
              <a:gd name="connsiteX58" fmla="*/ 6044540 w 8163674"/>
              <a:gd name="connsiteY58" fmla="*/ 2037200 h 5077283"/>
              <a:gd name="connsiteX59" fmla="*/ 6198919 w 8163674"/>
              <a:gd name="connsiteY59" fmla="*/ 2108452 h 5077283"/>
              <a:gd name="connsiteX60" fmla="*/ 6317672 w 8163674"/>
              <a:gd name="connsiteY60" fmla="*/ 2144078 h 5077283"/>
              <a:gd name="connsiteX61" fmla="*/ 6531428 w 8163674"/>
              <a:gd name="connsiteY61" fmla="*/ 2215330 h 5077283"/>
              <a:gd name="connsiteX62" fmla="*/ 6911439 w 8163674"/>
              <a:gd name="connsiteY62" fmla="*/ 2417210 h 5077283"/>
              <a:gd name="connsiteX63" fmla="*/ 7291449 w 8163674"/>
              <a:gd name="connsiteY63" fmla="*/ 2595340 h 5077283"/>
              <a:gd name="connsiteX64" fmla="*/ 7564581 w 8163674"/>
              <a:gd name="connsiteY64" fmla="*/ 2785345 h 5077283"/>
              <a:gd name="connsiteX65" fmla="*/ 7659584 w 8163674"/>
              <a:gd name="connsiteY65" fmla="*/ 2832847 h 5077283"/>
              <a:gd name="connsiteX66" fmla="*/ 7837714 w 8163674"/>
              <a:gd name="connsiteY66" fmla="*/ 2975351 h 5077283"/>
              <a:gd name="connsiteX67" fmla="*/ 7885215 w 8163674"/>
              <a:gd name="connsiteY67" fmla="*/ 3022852 h 5077283"/>
              <a:gd name="connsiteX68" fmla="*/ 7944592 w 8163674"/>
              <a:gd name="connsiteY68" fmla="*/ 3058478 h 5077283"/>
              <a:gd name="connsiteX69" fmla="*/ 8027719 w 8163674"/>
              <a:gd name="connsiteY69" fmla="*/ 3165356 h 5077283"/>
              <a:gd name="connsiteX70" fmla="*/ 8063345 w 8163674"/>
              <a:gd name="connsiteY70" fmla="*/ 3212857 h 5077283"/>
              <a:gd name="connsiteX71" fmla="*/ 8098971 w 8163674"/>
              <a:gd name="connsiteY71" fmla="*/ 3248483 h 5077283"/>
              <a:gd name="connsiteX72" fmla="*/ 8146472 w 8163674"/>
              <a:gd name="connsiteY72" fmla="*/ 3379112 h 5077283"/>
              <a:gd name="connsiteX73" fmla="*/ 8158348 w 8163674"/>
              <a:gd name="connsiteY73" fmla="*/ 3414738 h 5077283"/>
              <a:gd name="connsiteX74" fmla="*/ 8134597 w 8163674"/>
              <a:gd name="connsiteY74" fmla="*/ 3628493 h 5077283"/>
              <a:gd name="connsiteX75" fmla="*/ 8015844 w 8163674"/>
              <a:gd name="connsiteY75" fmla="*/ 3806623 h 5077283"/>
              <a:gd name="connsiteX76" fmla="*/ 7932717 w 8163674"/>
              <a:gd name="connsiteY76" fmla="*/ 3901626 h 5077283"/>
              <a:gd name="connsiteX77" fmla="*/ 7897091 w 8163674"/>
              <a:gd name="connsiteY77" fmla="*/ 3949127 h 5077283"/>
              <a:gd name="connsiteX78" fmla="*/ 7861465 w 8163674"/>
              <a:gd name="connsiteY78" fmla="*/ 3972878 h 5077283"/>
              <a:gd name="connsiteX79" fmla="*/ 7790213 w 8163674"/>
              <a:gd name="connsiteY79" fmla="*/ 4056005 h 5077283"/>
              <a:gd name="connsiteX80" fmla="*/ 7754587 w 8163674"/>
              <a:gd name="connsiteY80" fmla="*/ 4079756 h 5077283"/>
              <a:gd name="connsiteX81" fmla="*/ 7635833 w 8163674"/>
              <a:gd name="connsiteY81" fmla="*/ 4222260 h 5077283"/>
              <a:gd name="connsiteX82" fmla="*/ 7588332 w 8163674"/>
              <a:gd name="connsiteY82" fmla="*/ 4269761 h 5077283"/>
              <a:gd name="connsiteX83" fmla="*/ 7505205 w 8163674"/>
              <a:gd name="connsiteY83" fmla="*/ 4400389 h 5077283"/>
              <a:gd name="connsiteX84" fmla="*/ 7445828 w 8163674"/>
              <a:gd name="connsiteY84" fmla="*/ 4447891 h 5077283"/>
              <a:gd name="connsiteX85" fmla="*/ 7422078 w 8163674"/>
              <a:gd name="connsiteY85" fmla="*/ 4483517 h 5077283"/>
              <a:gd name="connsiteX86" fmla="*/ 7386452 w 8163674"/>
              <a:gd name="connsiteY86" fmla="*/ 4507267 h 5077283"/>
              <a:gd name="connsiteX87" fmla="*/ 7327075 w 8163674"/>
              <a:gd name="connsiteY87" fmla="*/ 4554769 h 5077283"/>
              <a:gd name="connsiteX88" fmla="*/ 7243948 w 8163674"/>
              <a:gd name="connsiteY88" fmla="*/ 4637896 h 5077283"/>
              <a:gd name="connsiteX89" fmla="*/ 7089568 w 8163674"/>
              <a:gd name="connsiteY89" fmla="*/ 4721023 h 5077283"/>
              <a:gd name="connsiteX90" fmla="*/ 6970815 w 8163674"/>
              <a:gd name="connsiteY90" fmla="*/ 4792275 h 5077283"/>
              <a:gd name="connsiteX91" fmla="*/ 6863937 w 8163674"/>
              <a:gd name="connsiteY91" fmla="*/ 4851652 h 5077283"/>
              <a:gd name="connsiteX92" fmla="*/ 6768935 w 8163674"/>
              <a:gd name="connsiteY92" fmla="*/ 4887278 h 5077283"/>
              <a:gd name="connsiteX93" fmla="*/ 6543304 w 8163674"/>
              <a:gd name="connsiteY93" fmla="*/ 4982280 h 5077283"/>
              <a:gd name="connsiteX94" fmla="*/ 6448301 w 8163674"/>
              <a:gd name="connsiteY94" fmla="*/ 5017906 h 5077283"/>
              <a:gd name="connsiteX95" fmla="*/ 6377049 w 8163674"/>
              <a:gd name="connsiteY95" fmla="*/ 5041657 h 5077283"/>
              <a:gd name="connsiteX96" fmla="*/ 6175168 w 8163674"/>
              <a:gd name="connsiteY96" fmla="*/ 5077283 h 5077283"/>
              <a:gd name="connsiteX97" fmla="*/ 5557652 w 8163674"/>
              <a:gd name="connsiteY97" fmla="*/ 5053532 h 5077283"/>
              <a:gd name="connsiteX98" fmla="*/ 5450774 w 8163674"/>
              <a:gd name="connsiteY98" fmla="*/ 5041657 h 5077283"/>
              <a:gd name="connsiteX99" fmla="*/ 5296394 w 8163674"/>
              <a:gd name="connsiteY99" fmla="*/ 5029782 h 5077283"/>
              <a:gd name="connsiteX100" fmla="*/ 4952010 w 8163674"/>
              <a:gd name="connsiteY100" fmla="*/ 5006031 h 5077283"/>
              <a:gd name="connsiteX101" fmla="*/ 3930732 w 8163674"/>
              <a:gd name="connsiteY101" fmla="*/ 5006031 h 5077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8163674" h="5077283">
                <a:moveTo>
                  <a:pt x="0" y="2215330"/>
                </a:moveTo>
                <a:cubicBezTo>
                  <a:pt x="37318" y="2016299"/>
                  <a:pt x="78309" y="1702584"/>
                  <a:pt x="178130" y="1514686"/>
                </a:cubicBezTo>
                <a:cubicBezTo>
                  <a:pt x="550027" y="814641"/>
                  <a:pt x="248118" y="1345617"/>
                  <a:pt x="463137" y="1015922"/>
                </a:cubicBezTo>
                <a:cubicBezTo>
                  <a:pt x="528080" y="916343"/>
                  <a:pt x="555171" y="851895"/>
                  <a:pt x="629392" y="766540"/>
                </a:cubicBezTo>
                <a:cubicBezTo>
                  <a:pt x="682687" y="705251"/>
                  <a:pt x="739632" y="647225"/>
                  <a:pt x="795646" y="588410"/>
                </a:cubicBezTo>
                <a:cubicBezTo>
                  <a:pt x="818810" y="564087"/>
                  <a:pt x="838951" y="535789"/>
                  <a:pt x="866898" y="517158"/>
                </a:cubicBezTo>
                <a:cubicBezTo>
                  <a:pt x="1120720" y="347945"/>
                  <a:pt x="721880" y="617964"/>
                  <a:pt x="1021278" y="398405"/>
                </a:cubicBezTo>
                <a:cubicBezTo>
                  <a:pt x="1051392" y="376321"/>
                  <a:pt x="1085576" y="360284"/>
                  <a:pt x="1116280" y="339028"/>
                </a:cubicBezTo>
                <a:cubicBezTo>
                  <a:pt x="1137120" y="324601"/>
                  <a:pt x="1154336" y="305233"/>
                  <a:pt x="1175657" y="291527"/>
                </a:cubicBezTo>
                <a:cubicBezTo>
                  <a:pt x="1209939" y="269489"/>
                  <a:pt x="1248625" y="254758"/>
                  <a:pt x="1282535" y="232151"/>
                </a:cubicBezTo>
                <a:cubicBezTo>
                  <a:pt x="1308259" y="215002"/>
                  <a:pt x="1326841" y="187931"/>
                  <a:pt x="1353787" y="172774"/>
                </a:cubicBezTo>
                <a:cubicBezTo>
                  <a:pt x="1390945" y="151872"/>
                  <a:pt x="1433481" y="142361"/>
                  <a:pt x="1472540" y="125273"/>
                </a:cubicBezTo>
                <a:cubicBezTo>
                  <a:pt x="1496868" y="114630"/>
                  <a:pt x="1518601" y="98044"/>
                  <a:pt x="1543792" y="89647"/>
                </a:cubicBezTo>
                <a:cubicBezTo>
                  <a:pt x="1578414" y="78106"/>
                  <a:pt x="1615407" y="75300"/>
                  <a:pt x="1650670" y="65896"/>
                </a:cubicBezTo>
                <a:cubicBezTo>
                  <a:pt x="1897776" y="0"/>
                  <a:pt x="1587059" y="79183"/>
                  <a:pt x="1769423" y="18395"/>
                </a:cubicBezTo>
                <a:cubicBezTo>
                  <a:pt x="1788572" y="12012"/>
                  <a:pt x="1809008" y="10478"/>
                  <a:pt x="1828800" y="6519"/>
                </a:cubicBezTo>
                <a:cubicBezTo>
                  <a:pt x="1923802" y="10478"/>
                  <a:pt x="2019413" y="6953"/>
                  <a:pt x="2113807" y="18395"/>
                </a:cubicBezTo>
                <a:cubicBezTo>
                  <a:pt x="2151087" y="22914"/>
                  <a:pt x="2184253" y="44913"/>
                  <a:pt x="2220685" y="54021"/>
                </a:cubicBezTo>
                <a:cubicBezTo>
                  <a:pt x="2268186" y="65896"/>
                  <a:pt x="2317728" y="71463"/>
                  <a:pt x="2363189" y="89647"/>
                </a:cubicBezTo>
                <a:cubicBezTo>
                  <a:pt x="2382981" y="97564"/>
                  <a:pt x="2402343" y="106656"/>
                  <a:pt x="2422566" y="113397"/>
                </a:cubicBezTo>
                <a:cubicBezTo>
                  <a:pt x="2455476" y="124367"/>
                  <a:pt x="2570168" y="154794"/>
                  <a:pt x="2600696" y="160899"/>
                </a:cubicBezTo>
                <a:cubicBezTo>
                  <a:pt x="2620488" y="164857"/>
                  <a:pt x="2640369" y="168396"/>
                  <a:pt x="2660072" y="172774"/>
                </a:cubicBezTo>
                <a:cubicBezTo>
                  <a:pt x="2676005" y="176314"/>
                  <a:pt x="2691641" y="181108"/>
                  <a:pt x="2707574" y="184649"/>
                </a:cubicBezTo>
                <a:cubicBezTo>
                  <a:pt x="2727277" y="189028"/>
                  <a:pt x="2747247" y="192146"/>
                  <a:pt x="2766950" y="196525"/>
                </a:cubicBezTo>
                <a:cubicBezTo>
                  <a:pt x="2782883" y="200066"/>
                  <a:pt x="2798519" y="204860"/>
                  <a:pt x="2814452" y="208400"/>
                </a:cubicBezTo>
                <a:cubicBezTo>
                  <a:pt x="2864239" y="219463"/>
                  <a:pt x="2893524" y="223558"/>
                  <a:pt x="2945080" y="232151"/>
                </a:cubicBezTo>
                <a:cubicBezTo>
                  <a:pt x="3104865" y="312042"/>
                  <a:pt x="2867781" y="198710"/>
                  <a:pt x="3051958" y="267776"/>
                </a:cubicBezTo>
                <a:cubicBezTo>
                  <a:pt x="3065322" y="272787"/>
                  <a:pt x="3074818" y="285144"/>
                  <a:pt x="3087584" y="291527"/>
                </a:cubicBezTo>
                <a:cubicBezTo>
                  <a:pt x="3220808" y="358139"/>
                  <a:pt x="2997740" y="228310"/>
                  <a:pt x="3170711" y="327153"/>
                </a:cubicBezTo>
                <a:cubicBezTo>
                  <a:pt x="3183103" y="334234"/>
                  <a:pt x="3193945" y="343823"/>
                  <a:pt x="3206337" y="350904"/>
                </a:cubicBezTo>
                <a:cubicBezTo>
                  <a:pt x="3221707" y="359687"/>
                  <a:pt x="3238298" y="366177"/>
                  <a:pt x="3253839" y="374654"/>
                </a:cubicBezTo>
                <a:cubicBezTo>
                  <a:pt x="3332856" y="417754"/>
                  <a:pt x="3342558" y="433397"/>
                  <a:pt x="3431968" y="457782"/>
                </a:cubicBezTo>
                <a:cubicBezTo>
                  <a:pt x="3560866" y="492936"/>
                  <a:pt x="3853259" y="534914"/>
                  <a:pt x="3942607" y="552784"/>
                </a:cubicBezTo>
                <a:cubicBezTo>
                  <a:pt x="3982192" y="560701"/>
                  <a:pt x="4021499" y="570157"/>
                  <a:pt x="4061361" y="576535"/>
                </a:cubicBezTo>
                <a:cubicBezTo>
                  <a:pt x="4182236" y="595875"/>
                  <a:pt x="4244097" y="600747"/>
                  <a:pt x="4358244" y="612161"/>
                </a:cubicBezTo>
                <a:cubicBezTo>
                  <a:pt x="4433454" y="635912"/>
                  <a:pt x="4508038" y="661745"/>
                  <a:pt x="4583875" y="683413"/>
                </a:cubicBezTo>
                <a:cubicBezTo>
                  <a:pt x="4611584" y="691330"/>
                  <a:pt x="4640245" y="696461"/>
                  <a:pt x="4667002" y="707164"/>
                </a:cubicBezTo>
                <a:cubicBezTo>
                  <a:pt x="4683916" y="713930"/>
                  <a:pt x="4769170" y="754020"/>
                  <a:pt x="4797631" y="778415"/>
                </a:cubicBezTo>
                <a:cubicBezTo>
                  <a:pt x="4814633" y="792988"/>
                  <a:pt x="4828488" y="810937"/>
                  <a:pt x="4845132" y="825917"/>
                </a:cubicBezTo>
                <a:cubicBezTo>
                  <a:pt x="4868112" y="846599"/>
                  <a:pt x="4893404" y="864611"/>
                  <a:pt x="4916384" y="885293"/>
                </a:cubicBezTo>
                <a:cubicBezTo>
                  <a:pt x="4982510" y="944807"/>
                  <a:pt x="4946025" y="912940"/>
                  <a:pt x="4987636" y="968421"/>
                </a:cubicBezTo>
                <a:cubicBezTo>
                  <a:pt x="5034330" y="1030680"/>
                  <a:pt x="5032089" y="1012768"/>
                  <a:pt x="5058888" y="1075299"/>
                </a:cubicBezTo>
                <a:cubicBezTo>
                  <a:pt x="5072580" y="1107248"/>
                  <a:pt x="5075669" y="1135456"/>
                  <a:pt x="5082639" y="1170301"/>
                </a:cubicBezTo>
                <a:cubicBezTo>
                  <a:pt x="5078680" y="1225719"/>
                  <a:pt x="5070763" y="1280996"/>
                  <a:pt x="5070763" y="1336556"/>
                </a:cubicBezTo>
                <a:cubicBezTo>
                  <a:pt x="5070763" y="1352877"/>
                  <a:pt x="5066946" y="1379573"/>
                  <a:pt x="5082639" y="1384057"/>
                </a:cubicBezTo>
                <a:cubicBezTo>
                  <a:pt x="5112315" y="1392536"/>
                  <a:pt x="5164481" y="1353246"/>
                  <a:pt x="5189517" y="1336556"/>
                </a:cubicBezTo>
                <a:cubicBezTo>
                  <a:pt x="5256810" y="1340514"/>
                  <a:pt x="5324322" y="1341724"/>
                  <a:pt x="5391397" y="1348431"/>
                </a:cubicBezTo>
                <a:cubicBezTo>
                  <a:pt x="5434911" y="1352782"/>
                  <a:pt x="5423052" y="1367087"/>
                  <a:pt x="5462649" y="1384057"/>
                </a:cubicBezTo>
                <a:cubicBezTo>
                  <a:pt x="5477650" y="1390486"/>
                  <a:pt x="5494316" y="1391974"/>
                  <a:pt x="5510150" y="1395932"/>
                </a:cubicBezTo>
                <a:cubicBezTo>
                  <a:pt x="5651802" y="1490368"/>
                  <a:pt x="5520607" y="1396176"/>
                  <a:pt x="5628904" y="1490935"/>
                </a:cubicBezTo>
                <a:cubicBezTo>
                  <a:pt x="5681454" y="1536915"/>
                  <a:pt x="5683543" y="1517321"/>
                  <a:pt x="5723906" y="1585938"/>
                </a:cubicBezTo>
                <a:cubicBezTo>
                  <a:pt x="5750833" y="1631713"/>
                  <a:pt x="5763294" y="1685955"/>
                  <a:pt x="5795158" y="1728441"/>
                </a:cubicBezTo>
                <a:cubicBezTo>
                  <a:pt x="5807033" y="1744275"/>
                  <a:pt x="5820601" y="1758971"/>
                  <a:pt x="5830784" y="1775943"/>
                </a:cubicBezTo>
                <a:cubicBezTo>
                  <a:pt x="5844446" y="1798713"/>
                  <a:pt x="5853514" y="1823983"/>
                  <a:pt x="5866410" y="1847195"/>
                </a:cubicBezTo>
                <a:cubicBezTo>
                  <a:pt x="5873341" y="1859671"/>
                  <a:pt x="5883778" y="1870055"/>
                  <a:pt x="5890161" y="1882821"/>
                </a:cubicBezTo>
                <a:cubicBezTo>
                  <a:pt x="5899694" y="1901887"/>
                  <a:pt x="5903703" y="1923483"/>
                  <a:pt x="5913911" y="1942197"/>
                </a:cubicBezTo>
                <a:cubicBezTo>
                  <a:pt x="5927580" y="1967256"/>
                  <a:pt x="5934333" y="2004422"/>
                  <a:pt x="5961413" y="2013449"/>
                </a:cubicBezTo>
                <a:cubicBezTo>
                  <a:pt x="5973288" y="2017408"/>
                  <a:pt x="5985003" y="2021886"/>
                  <a:pt x="5997039" y="2025325"/>
                </a:cubicBezTo>
                <a:cubicBezTo>
                  <a:pt x="6012732" y="2029809"/>
                  <a:pt x="6029448" y="2030986"/>
                  <a:pt x="6044540" y="2037200"/>
                </a:cubicBezTo>
                <a:cubicBezTo>
                  <a:pt x="6096947" y="2058779"/>
                  <a:pt x="6146140" y="2087799"/>
                  <a:pt x="6198919" y="2108452"/>
                </a:cubicBezTo>
                <a:cubicBezTo>
                  <a:pt x="6237405" y="2123512"/>
                  <a:pt x="6278327" y="2131431"/>
                  <a:pt x="6317672" y="2144078"/>
                </a:cubicBezTo>
                <a:cubicBezTo>
                  <a:pt x="6389175" y="2167061"/>
                  <a:pt x="6461386" y="2188217"/>
                  <a:pt x="6531428" y="2215330"/>
                </a:cubicBezTo>
                <a:cubicBezTo>
                  <a:pt x="6724121" y="2289921"/>
                  <a:pt x="6699002" y="2308909"/>
                  <a:pt x="6911439" y="2417210"/>
                </a:cubicBezTo>
                <a:cubicBezTo>
                  <a:pt x="7036073" y="2480749"/>
                  <a:pt x="7176608" y="2515450"/>
                  <a:pt x="7291449" y="2595340"/>
                </a:cubicBezTo>
                <a:cubicBezTo>
                  <a:pt x="7382493" y="2658675"/>
                  <a:pt x="7465383" y="2735746"/>
                  <a:pt x="7564581" y="2785345"/>
                </a:cubicBezTo>
                <a:cubicBezTo>
                  <a:pt x="7596249" y="2801179"/>
                  <a:pt x="7630519" y="2812628"/>
                  <a:pt x="7659584" y="2832847"/>
                </a:cubicBezTo>
                <a:cubicBezTo>
                  <a:pt x="7722005" y="2876270"/>
                  <a:pt x="7783946" y="2921583"/>
                  <a:pt x="7837714" y="2975351"/>
                </a:cubicBezTo>
                <a:cubicBezTo>
                  <a:pt x="7853548" y="2991185"/>
                  <a:pt x="7867540" y="3009105"/>
                  <a:pt x="7885215" y="3022852"/>
                </a:cubicBezTo>
                <a:cubicBezTo>
                  <a:pt x="7903435" y="3037023"/>
                  <a:pt x="7924800" y="3046603"/>
                  <a:pt x="7944592" y="3058478"/>
                </a:cubicBezTo>
                <a:lnTo>
                  <a:pt x="8027719" y="3165356"/>
                </a:lnTo>
                <a:cubicBezTo>
                  <a:pt x="8039786" y="3181044"/>
                  <a:pt x="8049350" y="3198862"/>
                  <a:pt x="8063345" y="3212857"/>
                </a:cubicBezTo>
                <a:lnTo>
                  <a:pt x="8098971" y="3248483"/>
                </a:lnTo>
                <a:cubicBezTo>
                  <a:pt x="8132024" y="3331116"/>
                  <a:pt x="8115976" y="3287624"/>
                  <a:pt x="8146472" y="3379112"/>
                </a:cubicBezTo>
                <a:lnTo>
                  <a:pt x="8158348" y="3414738"/>
                </a:lnTo>
                <a:cubicBezTo>
                  <a:pt x="8153320" y="3490151"/>
                  <a:pt x="8163674" y="3560646"/>
                  <a:pt x="8134597" y="3628493"/>
                </a:cubicBezTo>
                <a:cubicBezTo>
                  <a:pt x="8095519" y="3719675"/>
                  <a:pt x="8094643" y="3675291"/>
                  <a:pt x="8015844" y="3806623"/>
                </a:cubicBezTo>
                <a:cubicBezTo>
                  <a:pt x="7941187" y="3931051"/>
                  <a:pt x="8023420" y="3810923"/>
                  <a:pt x="7932717" y="3901626"/>
                </a:cubicBezTo>
                <a:cubicBezTo>
                  <a:pt x="7918722" y="3915621"/>
                  <a:pt x="7911086" y="3935132"/>
                  <a:pt x="7897091" y="3949127"/>
                </a:cubicBezTo>
                <a:cubicBezTo>
                  <a:pt x="7886999" y="3959219"/>
                  <a:pt x="7872301" y="3963590"/>
                  <a:pt x="7861465" y="3972878"/>
                </a:cubicBezTo>
                <a:cubicBezTo>
                  <a:pt x="7662847" y="4143121"/>
                  <a:pt x="7916268" y="3929948"/>
                  <a:pt x="7790213" y="4056005"/>
                </a:cubicBezTo>
                <a:cubicBezTo>
                  <a:pt x="7780121" y="4066097"/>
                  <a:pt x="7765254" y="4070274"/>
                  <a:pt x="7754587" y="4079756"/>
                </a:cubicBezTo>
                <a:cubicBezTo>
                  <a:pt x="7637412" y="4183912"/>
                  <a:pt x="7723841" y="4112251"/>
                  <a:pt x="7635833" y="4222260"/>
                </a:cubicBezTo>
                <a:cubicBezTo>
                  <a:pt x="7621845" y="4239745"/>
                  <a:pt x="7604166" y="4253927"/>
                  <a:pt x="7588332" y="4269761"/>
                </a:cubicBezTo>
                <a:cubicBezTo>
                  <a:pt x="7569977" y="4324827"/>
                  <a:pt x="7564875" y="4352653"/>
                  <a:pt x="7505205" y="4400389"/>
                </a:cubicBezTo>
                <a:cubicBezTo>
                  <a:pt x="7485413" y="4416223"/>
                  <a:pt x="7463751" y="4429968"/>
                  <a:pt x="7445828" y="4447891"/>
                </a:cubicBezTo>
                <a:cubicBezTo>
                  <a:pt x="7435736" y="4457983"/>
                  <a:pt x="7432170" y="4473425"/>
                  <a:pt x="7422078" y="4483517"/>
                </a:cubicBezTo>
                <a:cubicBezTo>
                  <a:pt x="7411986" y="4493609"/>
                  <a:pt x="7397870" y="4498704"/>
                  <a:pt x="7386452" y="4507267"/>
                </a:cubicBezTo>
                <a:cubicBezTo>
                  <a:pt x="7366175" y="4522475"/>
                  <a:pt x="7345759" y="4537642"/>
                  <a:pt x="7327075" y="4554769"/>
                </a:cubicBezTo>
                <a:cubicBezTo>
                  <a:pt x="7298189" y="4581248"/>
                  <a:pt x="7277550" y="4617735"/>
                  <a:pt x="7243948" y="4637896"/>
                </a:cubicBezTo>
                <a:cubicBezTo>
                  <a:pt x="7114460" y="4715588"/>
                  <a:pt x="7168988" y="4694550"/>
                  <a:pt x="7089568" y="4721023"/>
                </a:cubicBezTo>
                <a:cubicBezTo>
                  <a:pt x="6915276" y="4837221"/>
                  <a:pt x="7098617" y="4719246"/>
                  <a:pt x="6970815" y="4792275"/>
                </a:cubicBezTo>
                <a:cubicBezTo>
                  <a:pt x="6897185" y="4834349"/>
                  <a:pt x="6977555" y="4802958"/>
                  <a:pt x="6863937" y="4851652"/>
                </a:cubicBezTo>
                <a:cubicBezTo>
                  <a:pt x="6832851" y="4864975"/>
                  <a:pt x="6800238" y="4874472"/>
                  <a:pt x="6768935" y="4887278"/>
                </a:cubicBezTo>
                <a:cubicBezTo>
                  <a:pt x="6640218" y="4939935"/>
                  <a:pt x="6638463" y="4945681"/>
                  <a:pt x="6543304" y="4982280"/>
                </a:cubicBezTo>
                <a:cubicBezTo>
                  <a:pt x="6511737" y="4994421"/>
                  <a:pt x="6480386" y="5007211"/>
                  <a:pt x="6448301" y="5017906"/>
                </a:cubicBezTo>
                <a:cubicBezTo>
                  <a:pt x="6424550" y="5025823"/>
                  <a:pt x="6401337" y="5035585"/>
                  <a:pt x="6377049" y="5041657"/>
                </a:cubicBezTo>
                <a:cubicBezTo>
                  <a:pt x="6299071" y="5061152"/>
                  <a:pt x="6250955" y="5066457"/>
                  <a:pt x="6175168" y="5077283"/>
                </a:cubicBezTo>
                <a:cubicBezTo>
                  <a:pt x="5887705" y="5069718"/>
                  <a:pt x="5793009" y="5073998"/>
                  <a:pt x="5557652" y="5053532"/>
                </a:cubicBezTo>
                <a:cubicBezTo>
                  <a:pt x="5521942" y="5050427"/>
                  <a:pt x="5486472" y="5044902"/>
                  <a:pt x="5450774" y="5041657"/>
                </a:cubicBezTo>
                <a:cubicBezTo>
                  <a:pt x="5399374" y="5036984"/>
                  <a:pt x="5347774" y="5034675"/>
                  <a:pt x="5296394" y="5029782"/>
                </a:cubicBezTo>
                <a:cubicBezTo>
                  <a:pt x="5105327" y="5011585"/>
                  <a:pt x="5268437" y="5008988"/>
                  <a:pt x="4952010" y="5006031"/>
                </a:cubicBezTo>
                <a:lnTo>
                  <a:pt x="3930732" y="5006031"/>
                </a:lnTo>
              </a:path>
            </a:pathLst>
          </a:custGeom>
          <a:blipFill>
            <a:blip r:embed="rId2" cstate="print"/>
            <a:tile tx="0" ty="0" sx="100000" sy="100000" flip="none" algn="tl"/>
          </a:blipFill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it-IT" dirty="0"/>
          </a:p>
        </p:txBody>
      </p:sp>
      <p:sp>
        <p:nvSpPr>
          <p:cNvPr id="6" name="Ovale 5"/>
          <p:cNvSpPr/>
          <p:nvPr/>
        </p:nvSpPr>
        <p:spPr bwMode="auto">
          <a:xfrm>
            <a:off x="2627313" y="3860800"/>
            <a:ext cx="863600" cy="792163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57150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87045" name="CasellaDiTesto 6"/>
          <p:cNvSpPr txBox="1">
            <a:spLocks noChangeArrowheads="1"/>
          </p:cNvSpPr>
          <p:nvPr/>
        </p:nvSpPr>
        <p:spPr bwMode="auto">
          <a:xfrm>
            <a:off x="2484438" y="623888"/>
            <a:ext cx="8159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>
                <a:latin typeface="Tahoma" pitchFamily="34" charset="0"/>
                <a:cs typeface="Tahoma" pitchFamily="34" charset="0"/>
              </a:rPr>
              <a:t>pleura</a:t>
            </a:r>
          </a:p>
        </p:txBody>
      </p:sp>
      <p:sp>
        <p:nvSpPr>
          <p:cNvPr id="87046" name="Figura a mano libera 13"/>
          <p:cNvSpPr>
            <a:spLocks/>
          </p:cNvSpPr>
          <p:nvPr/>
        </p:nvSpPr>
        <p:spPr bwMode="auto">
          <a:xfrm>
            <a:off x="2719388" y="1487488"/>
            <a:ext cx="2849562" cy="949325"/>
          </a:xfrm>
          <a:custGeom>
            <a:avLst/>
            <a:gdLst>
              <a:gd name="T0" fmla="*/ 0 w 2850078"/>
              <a:gd name="T1" fmla="*/ 34560 h 950026"/>
              <a:gd name="T2" fmla="*/ 35380 w 2850078"/>
              <a:gd name="T3" fmla="*/ 23052 h 950026"/>
              <a:gd name="T4" fmla="*/ 176818 w 2850078"/>
              <a:gd name="T5" fmla="*/ 0 h 950026"/>
              <a:gd name="T6" fmla="*/ 506866 w 2850078"/>
              <a:gd name="T7" fmla="*/ 11507 h 950026"/>
              <a:gd name="T8" fmla="*/ 542227 w 2850078"/>
              <a:gd name="T9" fmla="*/ 23052 h 950026"/>
              <a:gd name="T10" fmla="*/ 624739 w 2850078"/>
              <a:gd name="T11" fmla="*/ 69131 h 950026"/>
              <a:gd name="T12" fmla="*/ 742612 w 2850078"/>
              <a:gd name="T13" fmla="*/ 103690 h 950026"/>
              <a:gd name="T14" fmla="*/ 990145 w 2850078"/>
              <a:gd name="T15" fmla="*/ 115214 h 950026"/>
              <a:gd name="T16" fmla="*/ 1108026 w 2850078"/>
              <a:gd name="T17" fmla="*/ 103690 h 950026"/>
              <a:gd name="T18" fmla="*/ 1367350 w 2850078"/>
              <a:gd name="T19" fmla="*/ 115214 h 950026"/>
              <a:gd name="T20" fmla="*/ 1449861 w 2850078"/>
              <a:gd name="T21" fmla="*/ 195862 h 950026"/>
              <a:gd name="T22" fmla="*/ 1497012 w 2850078"/>
              <a:gd name="T23" fmla="*/ 218905 h 950026"/>
              <a:gd name="T24" fmla="*/ 1544160 w 2850078"/>
              <a:gd name="T25" fmla="*/ 230427 h 950026"/>
              <a:gd name="T26" fmla="*/ 1626670 w 2850078"/>
              <a:gd name="T27" fmla="*/ 264992 h 950026"/>
              <a:gd name="T28" fmla="*/ 1697394 w 2850078"/>
              <a:gd name="T29" fmla="*/ 276515 h 950026"/>
              <a:gd name="T30" fmla="*/ 1732757 w 2850078"/>
              <a:gd name="T31" fmla="*/ 288034 h 950026"/>
              <a:gd name="T32" fmla="*/ 1791692 w 2850078"/>
              <a:gd name="T33" fmla="*/ 299557 h 950026"/>
              <a:gd name="T34" fmla="*/ 1827058 w 2850078"/>
              <a:gd name="T35" fmla="*/ 311076 h 950026"/>
              <a:gd name="T36" fmla="*/ 1933142 w 2850078"/>
              <a:gd name="T37" fmla="*/ 334118 h 950026"/>
              <a:gd name="T38" fmla="*/ 2015653 w 2850078"/>
              <a:gd name="T39" fmla="*/ 380204 h 950026"/>
              <a:gd name="T40" fmla="*/ 2051015 w 2850078"/>
              <a:gd name="T41" fmla="*/ 414768 h 950026"/>
              <a:gd name="T42" fmla="*/ 2086382 w 2850078"/>
              <a:gd name="T43" fmla="*/ 437810 h 950026"/>
              <a:gd name="T44" fmla="*/ 2180669 w 2850078"/>
              <a:gd name="T45" fmla="*/ 529985 h 950026"/>
              <a:gd name="T46" fmla="*/ 2227827 w 2850078"/>
              <a:gd name="T47" fmla="*/ 564549 h 950026"/>
              <a:gd name="T48" fmla="*/ 2439998 w 2850078"/>
              <a:gd name="T49" fmla="*/ 576070 h 950026"/>
              <a:gd name="T50" fmla="*/ 2510715 w 2850078"/>
              <a:gd name="T51" fmla="*/ 587591 h 950026"/>
              <a:gd name="T52" fmla="*/ 2546085 w 2850078"/>
              <a:gd name="T53" fmla="*/ 599108 h 950026"/>
              <a:gd name="T54" fmla="*/ 2605020 w 2850078"/>
              <a:gd name="T55" fmla="*/ 610633 h 950026"/>
              <a:gd name="T56" fmla="*/ 2675740 w 2850078"/>
              <a:gd name="T57" fmla="*/ 633675 h 950026"/>
              <a:gd name="T58" fmla="*/ 2758255 w 2850078"/>
              <a:gd name="T59" fmla="*/ 691280 h 950026"/>
              <a:gd name="T60" fmla="*/ 2781828 w 2850078"/>
              <a:gd name="T61" fmla="*/ 725844 h 950026"/>
              <a:gd name="T62" fmla="*/ 2817190 w 2850078"/>
              <a:gd name="T63" fmla="*/ 760409 h 950026"/>
              <a:gd name="T64" fmla="*/ 2828976 w 2850078"/>
              <a:gd name="T65" fmla="*/ 921705 h 95002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850078"/>
              <a:gd name="T100" fmla="*/ 0 h 950026"/>
              <a:gd name="T101" fmla="*/ 2850078 w 2850078"/>
              <a:gd name="T102" fmla="*/ 950026 h 95002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850078" h="950026">
                <a:moveTo>
                  <a:pt x="0" y="35626"/>
                </a:moveTo>
                <a:cubicBezTo>
                  <a:pt x="11875" y="31668"/>
                  <a:pt x="23482" y="26787"/>
                  <a:pt x="35626" y="23751"/>
                </a:cubicBezTo>
                <a:cubicBezTo>
                  <a:pt x="81940" y="12172"/>
                  <a:pt x="131197" y="6705"/>
                  <a:pt x="178130" y="0"/>
                </a:cubicBezTo>
                <a:cubicBezTo>
                  <a:pt x="288966" y="3958"/>
                  <a:pt x="399962" y="4734"/>
                  <a:pt x="510639" y="11875"/>
                </a:cubicBezTo>
                <a:cubicBezTo>
                  <a:pt x="523131" y="12681"/>
                  <a:pt x="534759" y="18820"/>
                  <a:pt x="546265" y="23751"/>
                </a:cubicBezTo>
                <a:cubicBezTo>
                  <a:pt x="691999" y="86208"/>
                  <a:pt x="510133" y="11621"/>
                  <a:pt x="629393" y="71252"/>
                </a:cubicBezTo>
                <a:cubicBezTo>
                  <a:pt x="681472" y="97292"/>
                  <a:pt x="692520" y="95753"/>
                  <a:pt x="748146" y="106878"/>
                </a:cubicBezTo>
                <a:cubicBezTo>
                  <a:pt x="842168" y="169560"/>
                  <a:pt x="774424" y="134689"/>
                  <a:pt x="997528" y="118753"/>
                </a:cubicBezTo>
                <a:cubicBezTo>
                  <a:pt x="1037209" y="115919"/>
                  <a:pt x="1076697" y="110836"/>
                  <a:pt x="1116281" y="106878"/>
                </a:cubicBezTo>
                <a:cubicBezTo>
                  <a:pt x="1203367" y="110836"/>
                  <a:pt x="1290640" y="111801"/>
                  <a:pt x="1377538" y="118753"/>
                </a:cubicBezTo>
                <a:cubicBezTo>
                  <a:pt x="1459268" y="125292"/>
                  <a:pt x="1362838" y="152970"/>
                  <a:pt x="1460665" y="201881"/>
                </a:cubicBezTo>
                <a:cubicBezTo>
                  <a:pt x="1476499" y="209798"/>
                  <a:pt x="1491591" y="219415"/>
                  <a:pt x="1508167" y="225631"/>
                </a:cubicBezTo>
                <a:cubicBezTo>
                  <a:pt x="1523449" y="231362"/>
                  <a:pt x="1540386" y="231776"/>
                  <a:pt x="1555668" y="237507"/>
                </a:cubicBezTo>
                <a:cubicBezTo>
                  <a:pt x="1608477" y="257310"/>
                  <a:pt x="1590539" y="262408"/>
                  <a:pt x="1638795" y="273132"/>
                </a:cubicBezTo>
                <a:cubicBezTo>
                  <a:pt x="1662300" y="278355"/>
                  <a:pt x="1686542" y="279785"/>
                  <a:pt x="1710047" y="285008"/>
                </a:cubicBezTo>
                <a:cubicBezTo>
                  <a:pt x="1722267" y="287723"/>
                  <a:pt x="1733529" y="293847"/>
                  <a:pt x="1745673" y="296883"/>
                </a:cubicBezTo>
                <a:cubicBezTo>
                  <a:pt x="1765255" y="301778"/>
                  <a:pt x="1785468" y="303863"/>
                  <a:pt x="1805050" y="308758"/>
                </a:cubicBezTo>
                <a:cubicBezTo>
                  <a:pt x="1817194" y="311794"/>
                  <a:pt x="1828640" y="317195"/>
                  <a:pt x="1840676" y="320634"/>
                </a:cubicBezTo>
                <a:cubicBezTo>
                  <a:pt x="1879803" y="331813"/>
                  <a:pt x="1906746" y="336223"/>
                  <a:pt x="1947554" y="344384"/>
                </a:cubicBezTo>
                <a:cubicBezTo>
                  <a:pt x="1976592" y="358903"/>
                  <a:pt x="2005503" y="370904"/>
                  <a:pt x="2030681" y="391886"/>
                </a:cubicBezTo>
                <a:cubicBezTo>
                  <a:pt x="2043583" y="402637"/>
                  <a:pt x="2053405" y="416761"/>
                  <a:pt x="2066307" y="427512"/>
                </a:cubicBezTo>
                <a:cubicBezTo>
                  <a:pt x="2077271" y="436649"/>
                  <a:pt x="2091372" y="441661"/>
                  <a:pt x="2101933" y="451262"/>
                </a:cubicBezTo>
                <a:cubicBezTo>
                  <a:pt x="2135071" y="481387"/>
                  <a:pt x="2161107" y="519394"/>
                  <a:pt x="2196935" y="546265"/>
                </a:cubicBezTo>
                <a:cubicBezTo>
                  <a:pt x="2212769" y="558140"/>
                  <a:pt x="2224964" y="578350"/>
                  <a:pt x="2244437" y="581891"/>
                </a:cubicBezTo>
                <a:cubicBezTo>
                  <a:pt x="2314648" y="594656"/>
                  <a:pt x="2386941" y="589808"/>
                  <a:pt x="2458193" y="593766"/>
                </a:cubicBezTo>
                <a:cubicBezTo>
                  <a:pt x="2481944" y="597725"/>
                  <a:pt x="2505940" y="600419"/>
                  <a:pt x="2529445" y="605642"/>
                </a:cubicBezTo>
                <a:cubicBezTo>
                  <a:pt x="2541664" y="608357"/>
                  <a:pt x="2552926" y="614481"/>
                  <a:pt x="2565070" y="617517"/>
                </a:cubicBezTo>
                <a:cubicBezTo>
                  <a:pt x="2584652" y="622412"/>
                  <a:pt x="2604974" y="624081"/>
                  <a:pt x="2624447" y="629392"/>
                </a:cubicBezTo>
                <a:cubicBezTo>
                  <a:pt x="2648600" y="635979"/>
                  <a:pt x="2695699" y="653143"/>
                  <a:pt x="2695699" y="653143"/>
                </a:cubicBezTo>
                <a:cubicBezTo>
                  <a:pt x="2715924" y="666627"/>
                  <a:pt x="2764100" y="697793"/>
                  <a:pt x="2778826" y="712519"/>
                </a:cubicBezTo>
                <a:cubicBezTo>
                  <a:pt x="2788918" y="722611"/>
                  <a:pt x="2793440" y="737181"/>
                  <a:pt x="2802577" y="748145"/>
                </a:cubicBezTo>
                <a:cubicBezTo>
                  <a:pt x="2813328" y="761047"/>
                  <a:pt x="2826328" y="771896"/>
                  <a:pt x="2838203" y="783771"/>
                </a:cubicBezTo>
                <a:lnTo>
                  <a:pt x="2850078" y="950026"/>
                </a:lnTo>
              </a:path>
            </a:pathLst>
          </a:custGeom>
          <a:noFill/>
          <a:ln w="571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7047" name="Figura a mano libera 14"/>
          <p:cNvSpPr>
            <a:spLocks/>
          </p:cNvSpPr>
          <p:nvPr/>
        </p:nvSpPr>
        <p:spPr bwMode="auto">
          <a:xfrm>
            <a:off x="2871788" y="1905000"/>
            <a:ext cx="2849562" cy="950913"/>
          </a:xfrm>
          <a:custGeom>
            <a:avLst/>
            <a:gdLst>
              <a:gd name="T0" fmla="*/ 0 w 2850078"/>
              <a:gd name="T1" fmla="*/ 37012 h 950026"/>
              <a:gd name="T2" fmla="*/ 35380 w 2850078"/>
              <a:gd name="T3" fmla="*/ 24677 h 950026"/>
              <a:gd name="T4" fmla="*/ 176818 w 2850078"/>
              <a:gd name="T5" fmla="*/ 0 h 950026"/>
              <a:gd name="T6" fmla="*/ 506866 w 2850078"/>
              <a:gd name="T7" fmla="*/ 12326 h 950026"/>
              <a:gd name="T8" fmla="*/ 542227 w 2850078"/>
              <a:gd name="T9" fmla="*/ 24677 h 950026"/>
              <a:gd name="T10" fmla="*/ 624739 w 2850078"/>
              <a:gd name="T11" fmla="*/ 74031 h 950026"/>
              <a:gd name="T12" fmla="*/ 742612 w 2850078"/>
              <a:gd name="T13" fmla="*/ 111045 h 950026"/>
              <a:gd name="T14" fmla="*/ 990145 w 2850078"/>
              <a:gd name="T15" fmla="*/ 123382 h 950026"/>
              <a:gd name="T16" fmla="*/ 1108026 w 2850078"/>
              <a:gd name="T17" fmla="*/ 111045 h 950026"/>
              <a:gd name="T18" fmla="*/ 1367350 w 2850078"/>
              <a:gd name="T19" fmla="*/ 123382 h 950026"/>
              <a:gd name="T20" fmla="*/ 1449861 w 2850078"/>
              <a:gd name="T21" fmla="*/ 209750 h 950026"/>
              <a:gd name="T22" fmla="*/ 1497012 w 2850078"/>
              <a:gd name="T23" fmla="*/ 234426 h 950026"/>
              <a:gd name="T24" fmla="*/ 1544160 w 2850078"/>
              <a:gd name="T25" fmla="*/ 246767 h 950026"/>
              <a:gd name="T26" fmla="*/ 1626670 w 2850078"/>
              <a:gd name="T27" fmla="*/ 283783 h 950026"/>
              <a:gd name="T28" fmla="*/ 1697394 w 2850078"/>
              <a:gd name="T29" fmla="*/ 296119 h 950026"/>
              <a:gd name="T30" fmla="*/ 1732757 w 2850078"/>
              <a:gd name="T31" fmla="*/ 308459 h 950026"/>
              <a:gd name="T32" fmla="*/ 1791692 w 2850078"/>
              <a:gd name="T33" fmla="*/ 320796 h 950026"/>
              <a:gd name="T34" fmla="*/ 1827058 w 2850078"/>
              <a:gd name="T35" fmla="*/ 333134 h 950026"/>
              <a:gd name="T36" fmla="*/ 1933142 w 2850078"/>
              <a:gd name="T37" fmla="*/ 357811 h 950026"/>
              <a:gd name="T38" fmla="*/ 2015653 w 2850078"/>
              <a:gd name="T39" fmla="*/ 407164 h 950026"/>
              <a:gd name="T40" fmla="*/ 2051015 w 2850078"/>
              <a:gd name="T41" fmla="*/ 444177 h 950026"/>
              <a:gd name="T42" fmla="*/ 2086382 w 2850078"/>
              <a:gd name="T43" fmla="*/ 468853 h 950026"/>
              <a:gd name="T44" fmla="*/ 2180669 w 2850078"/>
              <a:gd name="T45" fmla="*/ 567567 h 950026"/>
              <a:gd name="T46" fmla="*/ 2227827 w 2850078"/>
              <a:gd name="T47" fmla="*/ 604577 h 950026"/>
              <a:gd name="T48" fmla="*/ 2439998 w 2850078"/>
              <a:gd name="T49" fmla="*/ 616916 h 950026"/>
              <a:gd name="T50" fmla="*/ 2510715 w 2850078"/>
              <a:gd name="T51" fmla="*/ 629254 h 950026"/>
              <a:gd name="T52" fmla="*/ 2546085 w 2850078"/>
              <a:gd name="T53" fmla="*/ 641594 h 950026"/>
              <a:gd name="T54" fmla="*/ 2605020 w 2850078"/>
              <a:gd name="T55" fmla="*/ 653930 h 950026"/>
              <a:gd name="T56" fmla="*/ 2675740 w 2850078"/>
              <a:gd name="T57" fmla="*/ 678607 h 950026"/>
              <a:gd name="T58" fmla="*/ 2758255 w 2850078"/>
              <a:gd name="T59" fmla="*/ 740298 h 950026"/>
              <a:gd name="T60" fmla="*/ 2781828 w 2850078"/>
              <a:gd name="T61" fmla="*/ 777311 h 950026"/>
              <a:gd name="T62" fmla="*/ 2817190 w 2850078"/>
              <a:gd name="T63" fmla="*/ 814327 h 950026"/>
              <a:gd name="T64" fmla="*/ 2828976 w 2850078"/>
              <a:gd name="T65" fmla="*/ 987060 h 95002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850078"/>
              <a:gd name="T100" fmla="*/ 0 h 950026"/>
              <a:gd name="T101" fmla="*/ 2850078 w 2850078"/>
              <a:gd name="T102" fmla="*/ 950026 h 95002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850078" h="950026">
                <a:moveTo>
                  <a:pt x="0" y="35626"/>
                </a:moveTo>
                <a:cubicBezTo>
                  <a:pt x="11875" y="31668"/>
                  <a:pt x="23482" y="26787"/>
                  <a:pt x="35626" y="23751"/>
                </a:cubicBezTo>
                <a:cubicBezTo>
                  <a:pt x="81940" y="12172"/>
                  <a:pt x="131197" y="6705"/>
                  <a:pt x="178130" y="0"/>
                </a:cubicBezTo>
                <a:cubicBezTo>
                  <a:pt x="288966" y="3958"/>
                  <a:pt x="399962" y="4734"/>
                  <a:pt x="510639" y="11875"/>
                </a:cubicBezTo>
                <a:cubicBezTo>
                  <a:pt x="523131" y="12681"/>
                  <a:pt x="534759" y="18820"/>
                  <a:pt x="546265" y="23751"/>
                </a:cubicBezTo>
                <a:cubicBezTo>
                  <a:pt x="691999" y="86208"/>
                  <a:pt x="510133" y="11621"/>
                  <a:pt x="629393" y="71252"/>
                </a:cubicBezTo>
                <a:cubicBezTo>
                  <a:pt x="681472" y="97292"/>
                  <a:pt x="692520" y="95753"/>
                  <a:pt x="748146" y="106878"/>
                </a:cubicBezTo>
                <a:cubicBezTo>
                  <a:pt x="842168" y="169560"/>
                  <a:pt x="774424" y="134689"/>
                  <a:pt x="997528" y="118753"/>
                </a:cubicBezTo>
                <a:cubicBezTo>
                  <a:pt x="1037209" y="115919"/>
                  <a:pt x="1076697" y="110836"/>
                  <a:pt x="1116281" y="106878"/>
                </a:cubicBezTo>
                <a:cubicBezTo>
                  <a:pt x="1203367" y="110836"/>
                  <a:pt x="1290640" y="111801"/>
                  <a:pt x="1377538" y="118753"/>
                </a:cubicBezTo>
                <a:cubicBezTo>
                  <a:pt x="1459268" y="125292"/>
                  <a:pt x="1362838" y="152970"/>
                  <a:pt x="1460665" y="201881"/>
                </a:cubicBezTo>
                <a:cubicBezTo>
                  <a:pt x="1476499" y="209798"/>
                  <a:pt x="1491591" y="219415"/>
                  <a:pt x="1508167" y="225631"/>
                </a:cubicBezTo>
                <a:cubicBezTo>
                  <a:pt x="1523449" y="231362"/>
                  <a:pt x="1540386" y="231776"/>
                  <a:pt x="1555668" y="237507"/>
                </a:cubicBezTo>
                <a:cubicBezTo>
                  <a:pt x="1608477" y="257310"/>
                  <a:pt x="1590539" y="262408"/>
                  <a:pt x="1638795" y="273132"/>
                </a:cubicBezTo>
                <a:cubicBezTo>
                  <a:pt x="1662300" y="278355"/>
                  <a:pt x="1686542" y="279785"/>
                  <a:pt x="1710047" y="285008"/>
                </a:cubicBezTo>
                <a:cubicBezTo>
                  <a:pt x="1722267" y="287723"/>
                  <a:pt x="1733529" y="293847"/>
                  <a:pt x="1745673" y="296883"/>
                </a:cubicBezTo>
                <a:cubicBezTo>
                  <a:pt x="1765255" y="301778"/>
                  <a:pt x="1785468" y="303863"/>
                  <a:pt x="1805050" y="308758"/>
                </a:cubicBezTo>
                <a:cubicBezTo>
                  <a:pt x="1817194" y="311794"/>
                  <a:pt x="1828640" y="317195"/>
                  <a:pt x="1840676" y="320634"/>
                </a:cubicBezTo>
                <a:cubicBezTo>
                  <a:pt x="1879803" y="331813"/>
                  <a:pt x="1906746" y="336223"/>
                  <a:pt x="1947554" y="344384"/>
                </a:cubicBezTo>
                <a:cubicBezTo>
                  <a:pt x="1976592" y="358903"/>
                  <a:pt x="2005503" y="370904"/>
                  <a:pt x="2030681" y="391886"/>
                </a:cubicBezTo>
                <a:cubicBezTo>
                  <a:pt x="2043583" y="402637"/>
                  <a:pt x="2053405" y="416761"/>
                  <a:pt x="2066307" y="427512"/>
                </a:cubicBezTo>
                <a:cubicBezTo>
                  <a:pt x="2077271" y="436649"/>
                  <a:pt x="2091372" y="441661"/>
                  <a:pt x="2101933" y="451262"/>
                </a:cubicBezTo>
                <a:cubicBezTo>
                  <a:pt x="2135071" y="481387"/>
                  <a:pt x="2161107" y="519394"/>
                  <a:pt x="2196935" y="546265"/>
                </a:cubicBezTo>
                <a:cubicBezTo>
                  <a:pt x="2212769" y="558140"/>
                  <a:pt x="2224964" y="578350"/>
                  <a:pt x="2244437" y="581891"/>
                </a:cubicBezTo>
                <a:cubicBezTo>
                  <a:pt x="2314648" y="594656"/>
                  <a:pt x="2386941" y="589808"/>
                  <a:pt x="2458193" y="593766"/>
                </a:cubicBezTo>
                <a:cubicBezTo>
                  <a:pt x="2481944" y="597725"/>
                  <a:pt x="2505940" y="600419"/>
                  <a:pt x="2529445" y="605642"/>
                </a:cubicBezTo>
                <a:cubicBezTo>
                  <a:pt x="2541664" y="608357"/>
                  <a:pt x="2552926" y="614481"/>
                  <a:pt x="2565070" y="617517"/>
                </a:cubicBezTo>
                <a:cubicBezTo>
                  <a:pt x="2584652" y="622412"/>
                  <a:pt x="2604974" y="624081"/>
                  <a:pt x="2624447" y="629392"/>
                </a:cubicBezTo>
                <a:cubicBezTo>
                  <a:pt x="2648600" y="635979"/>
                  <a:pt x="2695699" y="653143"/>
                  <a:pt x="2695699" y="653143"/>
                </a:cubicBezTo>
                <a:cubicBezTo>
                  <a:pt x="2715924" y="666627"/>
                  <a:pt x="2764100" y="697793"/>
                  <a:pt x="2778826" y="712519"/>
                </a:cubicBezTo>
                <a:cubicBezTo>
                  <a:pt x="2788918" y="722611"/>
                  <a:pt x="2793440" y="737181"/>
                  <a:pt x="2802577" y="748145"/>
                </a:cubicBezTo>
                <a:cubicBezTo>
                  <a:pt x="2813328" y="761047"/>
                  <a:pt x="2826328" y="771896"/>
                  <a:pt x="2838203" y="783771"/>
                </a:cubicBezTo>
                <a:lnTo>
                  <a:pt x="2850078" y="950026"/>
                </a:lnTo>
              </a:path>
            </a:pathLst>
          </a:custGeom>
          <a:noFill/>
          <a:ln w="571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7048" name="Figura a mano libera 15"/>
          <p:cNvSpPr>
            <a:spLocks/>
          </p:cNvSpPr>
          <p:nvPr/>
        </p:nvSpPr>
        <p:spPr bwMode="auto">
          <a:xfrm>
            <a:off x="3024188" y="2552700"/>
            <a:ext cx="2849562" cy="950913"/>
          </a:xfrm>
          <a:custGeom>
            <a:avLst/>
            <a:gdLst>
              <a:gd name="T0" fmla="*/ 0 w 2850078"/>
              <a:gd name="T1" fmla="*/ 37012 h 950026"/>
              <a:gd name="T2" fmla="*/ 35380 w 2850078"/>
              <a:gd name="T3" fmla="*/ 24677 h 950026"/>
              <a:gd name="T4" fmla="*/ 176818 w 2850078"/>
              <a:gd name="T5" fmla="*/ 0 h 950026"/>
              <a:gd name="T6" fmla="*/ 506866 w 2850078"/>
              <a:gd name="T7" fmla="*/ 12326 h 950026"/>
              <a:gd name="T8" fmla="*/ 542227 w 2850078"/>
              <a:gd name="T9" fmla="*/ 24677 h 950026"/>
              <a:gd name="T10" fmla="*/ 624739 w 2850078"/>
              <a:gd name="T11" fmla="*/ 74031 h 950026"/>
              <a:gd name="T12" fmla="*/ 742612 w 2850078"/>
              <a:gd name="T13" fmla="*/ 111045 h 950026"/>
              <a:gd name="T14" fmla="*/ 990145 w 2850078"/>
              <a:gd name="T15" fmla="*/ 123382 h 950026"/>
              <a:gd name="T16" fmla="*/ 1108026 w 2850078"/>
              <a:gd name="T17" fmla="*/ 111045 h 950026"/>
              <a:gd name="T18" fmla="*/ 1367350 w 2850078"/>
              <a:gd name="T19" fmla="*/ 123382 h 950026"/>
              <a:gd name="T20" fmla="*/ 1449861 w 2850078"/>
              <a:gd name="T21" fmla="*/ 209750 h 950026"/>
              <a:gd name="T22" fmla="*/ 1497012 w 2850078"/>
              <a:gd name="T23" fmla="*/ 234426 h 950026"/>
              <a:gd name="T24" fmla="*/ 1544160 w 2850078"/>
              <a:gd name="T25" fmla="*/ 246767 h 950026"/>
              <a:gd name="T26" fmla="*/ 1626670 w 2850078"/>
              <a:gd name="T27" fmla="*/ 283783 h 950026"/>
              <a:gd name="T28" fmla="*/ 1697394 w 2850078"/>
              <a:gd name="T29" fmla="*/ 296119 h 950026"/>
              <a:gd name="T30" fmla="*/ 1732757 w 2850078"/>
              <a:gd name="T31" fmla="*/ 308459 h 950026"/>
              <a:gd name="T32" fmla="*/ 1791692 w 2850078"/>
              <a:gd name="T33" fmla="*/ 320796 h 950026"/>
              <a:gd name="T34" fmla="*/ 1827058 w 2850078"/>
              <a:gd name="T35" fmla="*/ 333134 h 950026"/>
              <a:gd name="T36" fmla="*/ 1933142 w 2850078"/>
              <a:gd name="T37" fmla="*/ 357811 h 950026"/>
              <a:gd name="T38" fmla="*/ 2015653 w 2850078"/>
              <a:gd name="T39" fmla="*/ 407164 h 950026"/>
              <a:gd name="T40" fmla="*/ 2051015 w 2850078"/>
              <a:gd name="T41" fmla="*/ 444177 h 950026"/>
              <a:gd name="T42" fmla="*/ 2086382 w 2850078"/>
              <a:gd name="T43" fmla="*/ 468853 h 950026"/>
              <a:gd name="T44" fmla="*/ 2180669 w 2850078"/>
              <a:gd name="T45" fmla="*/ 567567 h 950026"/>
              <a:gd name="T46" fmla="*/ 2227827 w 2850078"/>
              <a:gd name="T47" fmla="*/ 604577 h 950026"/>
              <a:gd name="T48" fmla="*/ 2439998 w 2850078"/>
              <a:gd name="T49" fmla="*/ 616916 h 950026"/>
              <a:gd name="T50" fmla="*/ 2510715 w 2850078"/>
              <a:gd name="T51" fmla="*/ 629254 h 950026"/>
              <a:gd name="T52" fmla="*/ 2546085 w 2850078"/>
              <a:gd name="T53" fmla="*/ 641594 h 950026"/>
              <a:gd name="T54" fmla="*/ 2605020 w 2850078"/>
              <a:gd name="T55" fmla="*/ 653930 h 950026"/>
              <a:gd name="T56" fmla="*/ 2675740 w 2850078"/>
              <a:gd name="T57" fmla="*/ 678607 h 950026"/>
              <a:gd name="T58" fmla="*/ 2758255 w 2850078"/>
              <a:gd name="T59" fmla="*/ 740298 h 950026"/>
              <a:gd name="T60" fmla="*/ 2781828 w 2850078"/>
              <a:gd name="T61" fmla="*/ 777311 h 950026"/>
              <a:gd name="T62" fmla="*/ 2817190 w 2850078"/>
              <a:gd name="T63" fmla="*/ 814327 h 950026"/>
              <a:gd name="T64" fmla="*/ 2828976 w 2850078"/>
              <a:gd name="T65" fmla="*/ 987060 h 95002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850078"/>
              <a:gd name="T100" fmla="*/ 0 h 950026"/>
              <a:gd name="T101" fmla="*/ 2850078 w 2850078"/>
              <a:gd name="T102" fmla="*/ 950026 h 95002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850078" h="950026">
                <a:moveTo>
                  <a:pt x="0" y="35626"/>
                </a:moveTo>
                <a:cubicBezTo>
                  <a:pt x="11875" y="31668"/>
                  <a:pt x="23482" y="26787"/>
                  <a:pt x="35626" y="23751"/>
                </a:cubicBezTo>
                <a:cubicBezTo>
                  <a:pt x="81940" y="12172"/>
                  <a:pt x="131197" y="6705"/>
                  <a:pt x="178130" y="0"/>
                </a:cubicBezTo>
                <a:cubicBezTo>
                  <a:pt x="288966" y="3958"/>
                  <a:pt x="399962" y="4734"/>
                  <a:pt x="510639" y="11875"/>
                </a:cubicBezTo>
                <a:cubicBezTo>
                  <a:pt x="523131" y="12681"/>
                  <a:pt x="534759" y="18820"/>
                  <a:pt x="546265" y="23751"/>
                </a:cubicBezTo>
                <a:cubicBezTo>
                  <a:pt x="691999" y="86208"/>
                  <a:pt x="510133" y="11621"/>
                  <a:pt x="629393" y="71252"/>
                </a:cubicBezTo>
                <a:cubicBezTo>
                  <a:pt x="681472" y="97292"/>
                  <a:pt x="692520" y="95753"/>
                  <a:pt x="748146" y="106878"/>
                </a:cubicBezTo>
                <a:cubicBezTo>
                  <a:pt x="842168" y="169560"/>
                  <a:pt x="774424" y="134689"/>
                  <a:pt x="997528" y="118753"/>
                </a:cubicBezTo>
                <a:cubicBezTo>
                  <a:pt x="1037209" y="115919"/>
                  <a:pt x="1076697" y="110836"/>
                  <a:pt x="1116281" y="106878"/>
                </a:cubicBezTo>
                <a:cubicBezTo>
                  <a:pt x="1203367" y="110836"/>
                  <a:pt x="1290640" y="111801"/>
                  <a:pt x="1377538" y="118753"/>
                </a:cubicBezTo>
                <a:cubicBezTo>
                  <a:pt x="1459268" y="125292"/>
                  <a:pt x="1362838" y="152970"/>
                  <a:pt x="1460665" y="201881"/>
                </a:cubicBezTo>
                <a:cubicBezTo>
                  <a:pt x="1476499" y="209798"/>
                  <a:pt x="1491591" y="219415"/>
                  <a:pt x="1508167" y="225631"/>
                </a:cubicBezTo>
                <a:cubicBezTo>
                  <a:pt x="1523449" y="231362"/>
                  <a:pt x="1540386" y="231776"/>
                  <a:pt x="1555668" y="237507"/>
                </a:cubicBezTo>
                <a:cubicBezTo>
                  <a:pt x="1608477" y="257310"/>
                  <a:pt x="1590539" y="262408"/>
                  <a:pt x="1638795" y="273132"/>
                </a:cubicBezTo>
                <a:cubicBezTo>
                  <a:pt x="1662300" y="278355"/>
                  <a:pt x="1686542" y="279785"/>
                  <a:pt x="1710047" y="285008"/>
                </a:cubicBezTo>
                <a:cubicBezTo>
                  <a:pt x="1722267" y="287723"/>
                  <a:pt x="1733529" y="293847"/>
                  <a:pt x="1745673" y="296883"/>
                </a:cubicBezTo>
                <a:cubicBezTo>
                  <a:pt x="1765255" y="301778"/>
                  <a:pt x="1785468" y="303863"/>
                  <a:pt x="1805050" y="308758"/>
                </a:cubicBezTo>
                <a:cubicBezTo>
                  <a:pt x="1817194" y="311794"/>
                  <a:pt x="1828640" y="317195"/>
                  <a:pt x="1840676" y="320634"/>
                </a:cubicBezTo>
                <a:cubicBezTo>
                  <a:pt x="1879803" y="331813"/>
                  <a:pt x="1906746" y="336223"/>
                  <a:pt x="1947554" y="344384"/>
                </a:cubicBezTo>
                <a:cubicBezTo>
                  <a:pt x="1976592" y="358903"/>
                  <a:pt x="2005503" y="370904"/>
                  <a:pt x="2030681" y="391886"/>
                </a:cubicBezTo>
                <a:cubicBezTo>
                  <a:pt x="2043583" y="402637"/>
                  <a:pt x="2053405" y="416761"/>
                  <a:pt x="2066307" y="427512"/>
                </a:cubicBezTo>
                <a:cubicBezTo>
                  <a:pt x="2077271" y="436649"/>
                  <a:pt x="2091372" y="441661"/>
                  <a:pt x="2101933" y="451262"/>
                </a:cubicBezTo>
                <a:cubicBezTo>
                  <a:pt x="2135071" y="481387"/>
                  <a:pt x="2161107" y="519394"/>
                  <a:pt x="2196935" y="546265"/>
                </a:cubicBezTo>
                <a:cubicBezTo>
                  <a:pt x="2212769" y="558140"/>
                  <a:pt x="2224964" y="578350"/>
                  <a:pt x="2244437" y="581891"/>
                </a:cubicBezTo>
                <a:cubicBezTo>
                  <a:pt x="2314648" y="594656"/>
                  <a:pt x="2386941" y="589808"/>
                  <a:pt x="2458193" y="593766"/>
                </a:cubicBezTo>
                <a:cubicBezTo>
                  <a:pt x="2481944" y="597725"/>
                  <a:pt x="2505940" y="600419"/>
                  <a:pt x="2529445" y="605642"/>
                </a:cubicBezTo>
                <a:cubicBezTo>
                  <a:pt x="2541664" y="608357"/>
                  <a:pt x="2552926" y="614481"/>
                  <a:pt x="2565070" y="617517"/>
                </a:cubicBezTo>
                <a:cubicBezTo>
                  <a:pt x="2584652" y="622412"/>
                  <a:pt x="2604974" y="624081"/>
                  <a:pt x="2624447" y="629392"/>
                </a:cubicBezTo>
                <a:cubicBezTo>
                  <a:pt x="2648600" y="635979"/>
                  <a:pt x="2695699" y="653143"/>
                  <a:pt x="2695699" y="653143"/>
                </a:cubicBezTo>
                <a:cubicBezTo>
                  <a:pt x="2715924" y="666627"/>
                  <a:pt x="2764100" y="697793"/>
                  <a:pt x="2778826" y="712519"/>
                </a:cubicBezTo>
                <a:cubicBezTo>
                  <a:pt x="2788918" y="722611"/>
                  <a:pt x="2793440" y="737181"/>
                  <a:pt x="2802577" y="748145"/>
                </a:cubicBezTo>
                <a:cubicBezTo>
                  <a:pt x="2813328" y="761047"/>
                  <a:pt x="2826328" y="771896"/>
                  <a:pt x="2838203" y="783771"/>
                </a:cubicBezTo>
                <a:lnTo>
                  <a:pt x="2850078" y="950026"/>
                </a:lnTo>
              </a:path>
            </a:pathLst>
          </a:custGeom>
          <a:noFill/>
          <a:ln w="571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7049" name="Figura a mano libera 16"/>
          <p:cNvSpPr>
            <a:spLocks/>
          </p:cNvSpPr>
          <p:nvPr/>
        </p:nvSpPr>
        <p:spPr bwMode="auto">
          <a:xfrm rot="856414">
            <a:off x="6186488" y="3944938"/>
            <a:ext cx="2849562" cy="949325"/>
          </a:xfrm>
          <a:custGeom>
            <a:avLst/>
            <a:gdLst>
              <a:gd name="T0" fmla="*/ 0 w 2850078"/>
              <a:gd name="T1" fmla="*/ 34560 h 950026"/>
              <a:gd name="T2" fmla="*/ 35380 w 2850078"/>
              <a:gd name="T3" fmla="*/ 23052 h 950026"/>
              <a:gd name="T4" fmla="*/ 176818 w 2850078"/>
              <a:gd name="T5" fmla="*/ 0 h 950026"/>
              <a:gd name="T6" fmla="*/ 506866 w 2850078"/>
              <a:gd name="T7" fmla="*/ 11507 h 950026"/>
              <a:gd name="T8" fmla="*/ 542227 w 2850078"/>
              <a:gd name="T9" fmla="*/ 23052 h 950026"/>
              <a:gd name="T10" fmla="*/ 624739 w 2850078"/>
              <a:gd name="T11" fmla="*/ 69131 h 950026"/>
              <a:gd name="T12" fmla="*/ 742612 w 2850078"/>
              <a:gd name="T13" fmla="*/ 103690 h 950026"/>
              <a:gd name="T14" fmla="*/ 990145 w 2850078"/>
              <a:gd name="T15" fmla="*/ 115214 h 950026"/>
              <a:gd name="T16" fmla="*/ 1108026 w 2850078"/>
              <a:gd name="T17" fmla="*/ 103690 h 950026"/>
              <a:gd name="T18" fmla="*/ 1367350 w 2850078"/>
              <a:gd name="T19" fmla="*/ 115214 h 950026"/>
              <a:gd name="T20" fmla="*/ 1449861 w 2850078"/>
              <a:gd name="T21" fmla="*/ 195862 h 950026"/>
              <a:gd name="T22" fmla="*/ 1497012 w 2850078"/>
              <a:gd name="T23" fmla="*/ 218905 h 950026"/>
              <a:gd name="T24" fmla="*/ 1544160 w 2850078"/>
              <a:gd name="T25" fmla="*/ 230427 h 950026"/>
              <a:gd name="T26" fmla="*/ 1626670 w 2850078"/>
              <a:gd name="T27" fmla="*/ 264992 h 950026"/>
              <a:gd name="T28" fmla="*/ 1697394 w 2850078"/>
              <a:gd name="T29" fmla="*/ 276515 h 950026"/>
              <a:gd name="T30" fmla="*/ 1732757 w 2850078"/>
              <a:gd name="T31" fmla="*/ 288034 h 950026"/>
              <a:gd name="T32" fmla="*/ 1791692 w 2850078"/>
              <a:gd name="T33" fmla="*/ 299557 h 950026"/>
              <a:gd name="T34" fmla="*/ 1827058 w 2850078"/>
              <a:gd name="T35" fmla="*/ 311076 h 950026"/>
              <a:gd name="T36" fmla="*/ 1933142 w 2850078"/>
              <a:gd name="T37" fmla="*/ 334118 h 950026"/>
              <a:gd name="T38" fmla="*/ 2015653 w 2850078"/>
              <a:gd name="T39" fmla="*/ 380204 h 950026"/>
              <a:gd name="T40" fmla="*/ 2051015 w 2850078"/>
              <a:gd name="T41" fmla="*/ 414768 h 950026"/>
              <a:gd name="T42" fmla="*/ 2086382 w 2850078"/>
              <a:gd name="T43" fmla="*/ 437810 h 950026"/>
              <a:gd name="T44" fmla="*/ 2180669 w 2850078"/>
              <a:gd name="T45" fmla="*/ 529985 h 950026"/>
              <a:gd name="T46" fmla="*/ 2227827 w 2850078"/>
              <a:gd name="T47" fmla="*/ 564549 h 950026"/>
              <a:gd name="T48" fmla="*/ 2439998 w 2850078"/>
              <a:gd name="T49" fmla="*/ 576070 h 950026"/>
              <a:gd name="T50" fmla="*/ 2510715 w 2850078"/>
              <a:gd name="T51" fmla="*/ 587591 h 950026"/>
              <a:gd name="T52" fmla="*/ 2546085 w 2850078"/>
              <a:gd name="T53" fmla="*/ 599108 h 950026"/>
              <a:gd name="T54" fmla="*/ 2605020 w 2850078"/>
              <a:gd name="T55" fmla="*/ 610633 h 950026"/>
              <a:gd name="T56" fmla="*/ 2675740 w 2850078"/>
              <a:gd name="T57" fmla="*/ 633675 h 950026"/>
              <a:gd name="T58" fmla="*/ 2758255 w 2850078"/>
              <a:gd name="T59" fmla="*/ 691280 h 950026"/>
              <a:gd name="T60" fmla="*/ 2781828 w 2850078"/>
              <a:gd name="T61" fmla="*/ 725844 h 950026"/>
              <a:gd name="T62" fmla="*/ 2817190 w 2850078"/>
              <a:gd name="T63" fmla="*/ 760409 h 950026"/>
              <a:gd name="T64" fmla="*/ 2828976 w 2850078"/>
              <a:gd name="T65" fmla="*/ 921705 h 95002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850078"/>
              <a:gd name="T100" fmla="*/ 0 h 950026"/>
              <a:gd name="T101" fmla="*/ 2850078 w 2850078"/>
              <a:gd name="T102" fmla="*/ 950026 h 95002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850078" h="950026">
                <a:moveTo>
                  <a:pt x="0" y="35626"/>
                </a:moveTo>
                <a:cubicBezTo>
                  <a:pt x="11875" y="31668"/>
                  <a:pt x="23482" y="26787"/>
                  <a:pt x="35626" y="23751"/>
                </a:cubicBezTo>
                <a:cubicBezTo>
                  <a:pt x="81940" y="12172"/>
                  <a:pt x="131197" y="6705"/>
                  <a:pt x="178130" y="0"/>
                </a:cubicBezTo>
                <a:cubicBezTo>
                  <a:pt x="288966" y="3958"/>
                  <a:pt x="399962" y="4734"/>
                  <a:pt x="510639" y="11875"/>
                </a:cubicBezTo>
                <a:cubicBezTo>
                  <a:pt x="523131" y="12681"/>
                  <a:pt x="534759" y="18820"/>
                  <a:pt x="546265" y="23751"/>
                </a:cubicBezTo>
                <a:cubicBezTo>
                  <a:pt x="691999" y="86208"/>
                  <a:pt x="510133" y="11621"/>
                  <a:pt x="629393" y="71252"/>
                </a:cubicBezTo>
                <a:cubicBezTo>
                  <a:pt x="681472" y="97292"/>
                  <a:pt x="692520" y="95753"/>
                  <a:pt x="748146" y="106878"/>
                </a:cubicBezTo>
                <a:cubicBezTo>
                  <a:pt x="842168" y="169560"/>
                  <a:pt x="774424" y="134689"/>
                  <a:pt x="997528" y="118753"/>
                </a:cubicBezTo>
                <a:cubicBezTo>
                  <a:pt x="1037209" y="115919"/>
                  <a:pt x="1076697" y="110836"/>
                  <a:pt x="1116281" y="106878"/>
                </a:cubicBezTo>
                <a:cubicBezTo>
                  <a:pt x="1203367" y="110836"/>
                  <a:pt x="1290640" y="111801"/>
                  <a:pt x="1377538" y="118753"/>
                </a:cubicBezTo>
                <a:cubicBezTo>
                  <a:pt x="1459268" y="125292"/>
                  <a:pt x="1362838" y="152970"/>
                  <a:pt x="1460665" y="201881"/>
                </a:cubicBezTo>
                <a:cubicBezTo>
                  <a:pt x="1476499" y="209798"/>
                  <a:pt x="1491591" y="219415"/>
                  <a:pt x="1508167" y="225631"/>
                </a:cubicBezTo>
                <a:cubicBezTo>
                  <a:pt x="1523449" y="231362"/>
                  <a:pt x="1540386" y="231776"/>
                  <a:pt x="1555668" y="237507"/>
                </a:cubicBezTo>
                <a:cubicBezTo>
                  <a:pt x="1608477" y="257310"/>
                  <a:pt x="1590539" y="262408"/>
                  <a:pt x="1638795" y="273132"/>
                </a:cubicBezTo>
                <a:cubicBezTo>
                  <a:pt x="1662300" y="278355"/>
                  <a:pt x="1686542" y="279785"/>
                  <a:pt x="1710047" y="285008"/>
                </a:cubicBezTo>
                <a:cubicBezTo>
                  <a:pt x="1722267" y="287723"/>
                  <a:pt x="1733529" y="293847"/>
                  <a:pt x="1745673" y="296883"/>
                </a:cubicBezTo>
                <a:cubicBezTo>
                  <a:pt x="1765255" y="301778"/>
                  <a:pt x="1785468" y="303863"/>
                  <a:pt x="1805050" y="308758"/>
                </a:cubicBezTo>
                <a:cubicBezTo>
                  <a:pt x="1817194" y="311794"/>
                  <a:pt x="1828640" y="317195"/>
                  <a:pt x="1840676" y="320634"/>
                </a:cubicBezTo>
                <a:cubicBezTo>
                  <a:pt x="1879803" y="331813"/>
                  <a:pt x="1906746" y="336223"/>
                  <a:pt x="1947554" y="344384"/>
                </a:cubicBezTo>
                <a:cubicBezTo>
                  <a:pt x="1976592" y="358903"/>
                  <a:pt x="2005503" y="370904"/>
                  <a:pt x="2030681" y="391886"/>
                </a:cubicBezTo>
                <a:cubicBezTo>
                  <a:pt x="2043583" y="402637"/>
                  <a:pt x="2053405" y="416761"/>
                  <a:pt x="2066307" y="427512"/>
                </a:cubicBezTo>
                <a:cubicBezTo>
                  <a:pt x="2077271" y="436649"/>
                  <a:pt x="2091372" y="441661"/>
                  <a:pt x="2101933" y="451262"/>
                </a:cubicBezTo>
                <a:cubicBezTo>
                  <a:pt x="2135071" y="481387"/>
                  <a:pt x="2161107" y="519394"/>
                  <a:pt x="2196935" y="546265"/>
                </a:cubicBezTo>
                <a:cubicBezTo>
                  <a:pt x="2212769" y="558140"/>
                  <a:pt x="2224964" y="578350"/>
                  <a:pt x="2244437" y="581891"/>
                </a:cubicBezTo>
                <a:cubicBezTo>
                  <a:pt x="2314648" y="594656"/>
                  <a:pt x="2386941" y="589808"/>
                  <a:pt x="2458193" y="593766"/>
                </a:cubicBezTo>
                <a:cubicBezTo>
                  <a:pt x="2481944" y="597725"/>
                  <a:pt x="2505940" y="600419"/>
                  <a:pt x="2529445" y="605642"/>
                </a:cubicBezTo>
                <a:cubicBezTo>
                  <a:pt x="2541664" y="608357"/>
                  <a:pt x="2552926" y="614481"/>
                  <a:pt x="2565070" y="617517"/>
                </a:cubicBezTo>
                <a:cubicBezTo>
                  <a:pt x="2584652" y="622412"/>
                  <a:pt x="2604974" y="624081"/>
                  <a:pt x="2624447" y="629392"/>
                </a:cubicBezTo>
                <a:cubicBezTo>
                  <a:pt x="2648600" y="635979"/>
                  <a:pt x="2695699" y="653143"/>
                  <a:pt x="2695699" y="653143"/>
                </a:cubicBezTo>
                <a:cubicBezTo>
                  <a:pt x="2715924" y="666627"/>
                  <a:pt x="2764100" y="697793"/>
                  <a:pt x="2778826" y="712519"/>
                </a:cubicBezTo>
                <a:cubicBezTo>
                  <a:pt x="2788918" y="722611"/>
                  <a:pt x="2793440" y="737181"/>
                  <a:pt x="2802577" y="748145"/>
                </a:cubicBezTo>
                <a:cubicBezTo>
                  <a:pt x="2813328" y="761047"/>
                  <a:pt x="2826328" y="771896"/>
                  <a:pt x="2838203" y="783771"/>
                </a:cubicBezTo>
                <a:lnTo>
                  <a:pt x="2850078" y="950026"/>
                </a:lnTo>
              </a:path>
            </a:pathLst>
          </a:custGeom>
          <a:noFill/>
          <a:ln w="571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7050" name="Figura a mano libera 18"/>
          <p:cNvSpPr>
            <a:spLocks/>
          </p:cNvSpPr>
          <p:nvPr/>
        </p:nvSpPr>
        <p:spPr bwMode="auto">
          <a:xfrm>
            <a:off x="2987675" y="2193925"/>
            <a:ext cx="2849563" cy="949325"/>
          </a:xfrm>
          <a:custGeom>
            <a:avLst/>
            <a:gdLst>
              <a:gd name="T0" fmla="*/ 0 w 2850078"/>
              <a:gd name="T1" fmla="*/ 34560 h 950026"/>
              <a:gd name="T2" fmla="*/ 35380 w 2850078"/>
              <a:gd name="T3" fmla="*/ 23052 h 950026"/>
              <a:gd name="T4" fmla="*/ 176818 w 2850078"/>
              <a:gd name="T5" fmla="*/ 0 h 950026"/>
              <a:gd name="T6" fmla="*/ 506867 w 2850078"/>
              <a:gd name="T7" fmla="*/ 11507 h 950026"/>
              <a:gd name="T8" fmla="*/ 542238 w 2850078"/>
              <a:gd name="T9" fmla="*/ 23052 h 950026"/>
              <a:gd name="T10" fmla="*/ 624750 w 2850078"/>
              <a:gd name="T11" fmla="*/ 69131 h 950026"/>
              <a:gd name="T12" fmla="*/ 742623 w 2850078"/>
              <a:gd name="T13" fmla="*/ 103690 h 950026"/>
              <a:gd name="T14" fmla="*/ 990162 w 2850078"/>
              <a:gd name="T15" fmla="*/ 115214 h 950026"/>
              <a:gd name="T16" fmla="*/ 1108047 w 2850078"/>
              <a:gd name="T17" fmla="*/ 103690 h 950026"/>
              <a:gd name="T18" fmla="*/ 1367370 w 2850078"/>
              <a:gd name="T19" fmla="*/ 115214 h 950026"/>
              <a:gd name="T20" fmla="*/ 1449882 w 2850078"/>
              <a:gd name="T21" fmla="*/ 195862 h 950026"/>
              <a:gd name="T22" fmla="*/ 1497032 w 2850078"/>
              <a:gd name="T23" fmla="*/ 218905 h 950026"/>
              <a:gd name="T24" fmla="*/ 1544183 w 2850078"/>
              <a:gd name="T25" fmla="*/ 230427 h 950026"/>
              <a:gd name="T26" fmla="*/ 1626695 w 2850078"/>
              <a:gd name="T27" fmla="*/ 264992 h 950026"/>
              <a:gd name="T28" fmla="*/ 1697420 w 2850078"/>
              <a:gd name="T29" fmla="*/ 276515 h 950026"/>
              <a:gd name="T30" fmla="*/ 1732784 w 2850078"/>
              <a:gd name="T31" fmla="*/ 288034 h 950026"/>
              <a:gd name="T32" fmla="*/ 1791721 w 2850078"/>
              <a:gd name="T33" fmla="*/ 299557 h 950026"/>
              <a:gd name="T34" fmla="*/ 1827082 w 2850078"/>
              <a:gd name="T35" fmla="*/ 311076 h 950026"/>
              <a:gd name="T36" fmla="*/ 1933168 w 2850078"/>
              <a:gd name="T37" fmla="*/ 334118 h 950026"/>
              <a:gd name="T38" fmla="*/ 2015681 w 2850078"/>
              <a:gd name="T39" fmla="*/ 380204 h 950026"/>
              <a:gd name="T40" fmla="*/ 2051045 w 2850078"/>
              <a:gd name="T41" fmla="*/ 414768 h 950026"/>
              <a:gd name="T42" fmla="*/ 2086402 w 2850078"/>
              <a:gd name="T43" fmla="*/ 437810 h 950026"/>
              <a:gd name="T44" fmla="*/ 2180708 w 2850078"/>
              <a:gd name="T45" fmla="*/ 529985 h 950026"/>
              <a:gd name="T46" fmla="*/ 2227852 w 2850078"/>
              <a:gd name="T47" fmla="*/ 564549 h 950026"/>
              <a:gd name="T48" fmla="*/ 2440031 w 2850078"/>
              <a:gd name="T49" fmla="*/ 576070 h 950026"/>
              <a:gd name="T50" fmla="*/ 2510758 w 2850078"/>
              <a:gd name="T51" fmla="*/ 587591 h 950026"/>
              <a:gd name="T52" fmla="*/ 2546118 w 2850078"/>
              <a:gd name="T53" fmla="*/ 599108 h 950026"/>
              <a:gd name="T54" fmla="*/ 2605055 w 2850078"/>
              <a:gd name="T55" fmla="*/ 610633 h 950026"/>
              <a:gd name="T56" fmla="*/ 2675782 w 2850078"/>
              <a:gd name="T57" fmla="*/ 633675 h 950026"/>
              <a:gd name="T58" fmla="*/ 2758292 w 2850078"/>
              <a:gd name="T59" fmla="*/ 691280 h 950026"/>
              <a:gd name="T60" fmla="*/ 2781871 w 2850078"/>
              <a:gd name="T61" fmla="*/ 725844 h 950026"/>
              <a:gd name="T62" fmla="*/ 2817233 w 2850078"/>
              <a:gd name="T63" fmla="*/ 760409 h 950026"/>
              <a:gd name="T64" fmla="*/ 2829021 w 2850078"/>
              <a:gd name="T65" fmla="*/ 921705 h 95002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850078"/>
              <a:gd name="T100" fmla="*/ 0 h 950026"/>
              <a:gd name="T101" fmla="*/ 2850078 w 2850078"/>
              <a:gd name="T102" fmla="*/ 950026 h 95002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850078" h="950026">
                <a:moveTo>
                  <a:pt x="0" y="35626"/>
                </a:moveTo>
                <a:cubicBezTo>
                  <a:pt x="11875" y="31668"/>
                  <a:pt x="23482" y="26787"/>
                  <a:pt x="35626" y="23751"/>
                </a:cubicBezTo>
                <a:cubicBezTo>
                  <a:pt x="81940" y="12172"/>
                  <a:pt x="131197" y="6705"/>
                  <a:pt x="178130" y="0"/>
                </a:cubicBezTo>
                <a:cubicBezTo>
                  <a:pt x="288966" y="3958"/>
                  <a:pt x="399962" y="4734"/>
                  <a:pt x="510639" y="11875"/>
                </a:cubicBezTo>
                <a:cubicBezTo>
                  <a:pt x="523131" y="12681"/>
                  <a:pt x="534759" y="18820"/>
                  <a:pt x="546265" y="23751"/>
                </a:cubicBezTo>
                <a:cubicBezTo>
                  <a:pt x="691999" y="86208"/>
                  <a:pt x="510133" y="11621"/>
                  <a:pt x="629393" y="71252"/>
                </a:cubicBezTo>
                <a:cubicBezTo>
                  <a:pt x="681472" y="97292"/>
                  <a:pt x="692520" y="95753"/>
                  <a:pt x="748146" y="106878"/>
                </a:cubicBezTo>
                <a:cubicBezTo>
                  <a:pt x="842168" y="169560"/>
                  <a:pt x="774424" y="134689"/>
                  <a:pt x="997528" y="118753"/>
                </a:cubicBezTo>
                <a:cubicBezTo>
                  <a:pt x="1037209" y="115919"/>
                  <a:pt x="1076697" y="110836"/>
                  <a:pt x="1116281" y="106878"/>
                </a:cubicBezTo>
                <a:cubicBezTo>
                  <a:pt x="1203367" y="110836"/>
                  <a:pt x="1290640" y="111801"/>
                  <a:pt x="1377538" y="118753"/>
                </a:cubicBezTo>
                <a:cubicBezTo>
                  <a:pt x="1459268" y="125292"/>
                  <a:pt x="1362838" y="152970"/>
                  <a:pt x="1460665" y="201881"/>
                </a:cubicBezTo>
                <a:cubicBezTo>
                  <a:pt x="1476499" y="209798"/>
                  <a:pt x="1491591" y="219415"/>
                  <a:pt x="1508167" y="225631"/>
                </a:cubicBezTo>
                <a:cubicBezTo>
                  <a:pt x="1523449" y="231362"/>
                  <a:pt x="1540386" y="231776"/>
                  <a:pt x="1555668" y="237507"/>
                </a:cubicBezTo>
                <a:cubicBezTo>
                  <a:pt x="1608477" y="257310"/>
                  <a:pt x="1590539" y="262408"/>
                  <a:pt x="1638795" y="273132"/>
                </a:cubicBezTo>
                <a:cubicBezTo>
                  <a:pt x="1662300" y="278355"/>
                  <a:pt x="1686542" y="279785"/>
                  <a:pt x="1710047" y="285008"/>
                </a:cubicBezTo>
                <a:cubicBezTo>
                  <a:pt x="1722267" y="287723"/>
                  <a:pt x="1733529" y="293847"/>
                  <a:pt x="1745673" y="296883"/>
                </a:cubicBezTo>
                <a:cubicBezTo>
                  <a:pt x="1765255" y="301778"/>
                  <a:pt x="1785468" y="303863"/>
                  <a:pt x="1805050" y="308758"/>
                </a:cubicBezTo>
                <a:cubicBezTo>
                  <a:pt x="1817194" y="311794"/>
                  <a:pt x="1828640" y="317195"/>
                  <a:pt x="1840676" y="320634"/>
                </a:cubicBezTo>
                <a:cubicBezTo>
                  <a:pt x="1879803" y="331813"/>
                  <a:pt x="1906746" y="336223"/>
                  <a:pt x="1947554" y="344384"/>
                </a:cubicBezTo>
                <a:cubicBezTo>
                  <a:pt x="1976592" y="358903"/>
                  <a:pt x="2005503" y="370904"/>
                  <a:pt x="2030681" y="391886"/>
                </a:cubicBezTo>
                <a:cubicBezTo>
                  <a:pt x="2043583" y="402637"/>
                  <a:pt x="2053405" y="416761"/>
                  <a:pt x="2066307" y="427512"/>
                </a:cubicBezTo>
                <a:cubicBezTo>
                  <a:pt x="2077271" y="436649"/>
                  <a:pt x="2091372" y="441661"/>
                  <a:pt x="2101933" y="451262"/>
                </a:cubicBezTo>
                <a:cubicBezTo>
                  <a:pt x="2135071" y="481387"/>
                  <a:pt x="2161107" y="519394"/>
                  <a:pt x="2196935" y="546265"/>
                </a:cubicBezTo>
                <a:cubicBezTo>
                  <a:pt x="2212769" y="558140"/>
                  <a:pt x="2224964" y="578350"/>
                  <a:pt x="2244437" y="581891"/>
                </a:cubicBezTo>
                <a:cubicBezTo>
                  <a:pt x="2314648" y="594656"/>
                  <a:pt x="2386941" y="589808"/>
                  <a:pt x="2458193" y="593766"/>
                </a:cubicBezTo>
                <a:cubicBezTo>
                  <a:pt x="2481944" y="597725"/>
                  <a:pt x="2505940" y="600419"/>
                  <a:pt x="2529445" y="605642"/>
                </a:cubicBezTo>
                <a:cubicBezTo>
                  <a:pt x="2541664" y="608357"/>
                  <a:pt x="2552926" y="614481"/>
                  <a:pt x="2565070" y="617517"/>
                </a:cubicBezTo>
                <a:cubicBezTo>
                  <a:pt x="2584652" y="622412"/>
                  <a:pt x="2604974" y="624081"/>
                  <a:pt x="2624447" y="629392"/>
                </a:cubicBezTo>
                <a:cubicBezTo>
                  <a:pt x="2648600" y="635979"/>
                  <a:pt x="2695699" y="653143"/>
                  <a:pt x="2695699" y="653143"/>
                </a:cubicBezTo>
                <a:cubicBezTo>
                  <a:pt x="2715924" y="666627"/>
                  <a:pt x="2764100" y="697793"/>
                  <a:pt x="2778826" y="712519"/>
                </a:cubicBezTo>
                <a:cubicBezTo>
                  <a:pt x="2788918" y="722611"/>
                  <a:pt x="2793440" y="737181"/>
                  <a:pt x="2802577" y="748145"/>
                </a:cubicBezTo>
                <a:cubicBezTo>
                  <a:pt x="2813328" y="761047"/>
                  <a:pt x="2826328" y="771896"/>
                  <a:pt x="2838203" y="783771"/>
                </a:cubicBezTo>
                <a:lnTo>
                  <a:pt x="2850078" y="950026"/>
                </a:lnTo>
              </a:path>
            </a:pathLst>
          </a:custGeom>
          <a:noFill/>
          <a:ln w="571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CasellaDiTesto 14"/>
          <p:cNvSpPr txBox="1"/>
          <p:nvPr/>
        </p:nvSpPr>
        <p:spPr>
          <a:xfrm>
            <a:off x="1857375" y="1271588"/>
            <a:ext cx="769938" cy="400050"/>
          </a:xfrm>
          <a:prstGeom prst="rect">
            <a:avLst/>
          </a:prstGeom>
          <a:solidFill>
            <a:srgbClr val="E5EFFD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Sun" pitchFamily="2" charset="-122"/>
              </a:rPr>
              <a:t>WNT</a:t>
            </a:r>
          </a:p>
        </p:txBody>
      </p:sp>
      <p:cxnSp>
        <p:nvCxnSpPr>
          <p:cNvPr id="87052" name="Connettore 2 16"/>
          <p:cNvCxnSpPr>
            <a:cxnSpLocks noChangeShapeType="1"/>
          </p:cNvCxnSpPr>
          <p:nvPr/>
        </p:nvCxnSpPr>
        <p:spPr bwMode="auto">
          <a:xfrm>
            <a:off x="2268538" y="1774825"/>
            <a:ext cx="0" cy="1081088"/>
          </a:xfrm>
          <a:prstGeom prst="straightConnector1">
            <a:avLst/>
          </a:prstGeom>
          <a:noFill/>
          <a:ln w="7620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18" name="Ovale 17"/>
          <p:cNvSpPr/>
          <p:nvPr/>
        </p:nvSpPr>
        <p:spPr bwMode="auto">
          <a:xfrm>
            <a:off x="4572000" y="4295775"/>
            <a:ext cx="863600" cy="792163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57150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19" name="Ovale 18"/>
          <p:cNvSpPr/>
          <p:nvPr/>
        </p:nvSpPr>
        <p:spPr bwMode="auto">
          <a:xfrm>
            <a:off x="6084888" y="4224338"/>
            <a:ext cx="863600" cy="792162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57150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87055" name="Freccia circolare in giù 19"/>
          <p:cNvSpPr>
            <a:spLocks noChangeArrowheads="1"/>
          </p:cNvSpPr>
          <p:nvPr/>
        </p:nvSpPr>
        <p:spPr bwMode="auto">
          <a:xfrm rot="5601954">
            <a:off x="6492082" y="3623469"/>
            <a:ext cx="431800" cy="503237"/>
          </a:xfrm>
          <a:prstGeom prst="curvedDownArrow">
            <a:avLst>
              <a:gd name="adj1" fmla="val 25000"/>
              <a:gd name="adj2" fmla="val 50000"/>
              <a:gd name="adj3" fmla="val 24976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7056" name="Freccia circolare in giù 20"/>
          <p:cNvSpPr>
            <a:spLocks noChangeArrowheads="1"/>
          </p:cNvSpPr>
          <p:nvPr/>
        </p:nvSpPr>
        <p:spPr bwMode="auto">
          <a:xfrm rot="5601954">
            <a:off x="7716838" y="4418012"/>
            <a:ext cx="431800" cy="504825"/>
          </a:xfrm>
          <a:prstGeom prst="curvedDownArrow">
            <a:avLst>
              <a:gd name="adj1" fmla="val 25000"/>
              <a:gd name="adj2" fmla="val 50000"/>
              <a:gd name="adj3" fmla="val 25055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7057" name="Freccia circolare in giù 21"/>
          <p:cNvSpPr>
            <a:spLocks noChangeArrowheads="1"/>
          </p:cNvSpPr>
          <p:nvPr/>
        </p:nvSpPr>
        <p:spPr bwMode="auto">
          <a:xfrm rot="5601954">
            <a:off x="4546600" y="2544763"/>
            <a:ext cx="433387" cy="503238"/>
          </a:xfrm>
          <a:prstGeom prst="curvedDownArrow">
            <a:avLst>
              <a:gd name="adj1" fmla="val 25000"/>
              <a:gd name="adj2" fmla="val 50000"/>
              <a:gd name="adj3" fmla="val 24885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7058" name="Freccia circolare in giù 22"/>
          <p:cNvSpPr>
            <a:spLocks noChangeArrowheads="1"/>
          </p:cNvSpPr>
          <p:nvPr/>
        </p:nvSpPr>
        <p:spPr bwMode="auto">
          <a:xfrm rot="5601954">
            <a:off x="3756026" y="1609725"/>
            <a:ext cx="431800" cy="504825"/>
          </a:xfrm>
          <a:prstGeom prst="curvedDownArrow">
            <a:avLst>
              <a:gd name="adj1" fmla="val 25000"/>
              <a:gd name="adj2" fmla="val 50000"/>
              <a:gd name="adj3" fmla="val 25055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CasellaDiTesto 23"/>
          <p:cNvSpPr txBox="1"/>
          <p:nvPr/>
        </p:nvSpPr>
        <p:spPr>
          <a:xfrm>
            <a:off x="3708400" y="1196975"/>
            <a:ext cx="2778125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Waves</a:t>
            </a:r>
            <a:r>
              <a:rPr lang="it-IT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sz="1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of</a:t>
            </a:r>
            <a:r>
              <a:rPr lang="it-IT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sz="1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abnormal</a:t>
            </a:r>
            <a:r>
              <a:rPr lang="it-IT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sz="1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signaling</a:t>
            </a:r>
            <a:endParaRPr lang="it-IT" sz="1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6408738" y="2060575"/>
            <a:ext cx="2525050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it-IT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OIS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it-IT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SASP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it-IT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abnormal</a:t>
            </a:r>
            <a:r>
              <a:rPr lang="it-IT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Induction</a:t>
            </a:r>
            <a:endParaRPr lang="it-IT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7061" name="CasellaDiTesto 7"/>
          <p:cNvSpPr txBox="1">
            <a:spLocks noChangeArrowheads="1"/>
          </p:cNvSpPr>
          <p:nvPr/>
        </p:nvSpPr>
        <p:spPr bwMode="auto">
          <a:xfrm>
            <a:off x="4227513" y="3206750"/>
            <a:ext cx="14684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t-IT" sz="2000">
              <a:latin typeface="Tahoma" pitchFamily="34" charset="0"/>
              <a:cs typeface="Tahoma" pitchFamily="34" charset="0"/>
            </a:endParaRPr>
          </a:p>
          <a:p>
            <a:r>
              <a:rPr lang="it-IT" sz="2000">
                <a:latin typeface="Tahoma" pitchFamily="34" charset="0"/>
                <a:cs typeface="Tahoma" pitchFamily="34" charset="0"/>
              </a:rPr>
              <a:t>bronchioles</a:t>
            </a:r>
          </a:p>
        </p:txBody>
      </p:sp>
      <p:pic>
        <p:nvPicPr>
          <p:cNvPr id="87062" name="Picture 2" descr="\\Gymmy\Desktop\master-DOCUMENTI\CHILOSI D\imaging\CHILOSI ICH IMAGES\CHILOSI CASI ICH\POLMONE\UIP TOT\ICH UIP\p16\06-4186\P16000100030004.tif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 t="21996" r="43417" b="13414"/>
          <a:stretch>
            <a:fillRect/>
          </a:stretch>
        </p:blipFill>
        <p:spPr bwMode="auto">
          <a:xfrm>
            <a:off x="6875463" y="260350"/>
            <a:ext cx="1568450" cy="15557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87063" name="CasellaDiTesto 25"/>
          <p:cNvSpPr txBox="1">
            <a:spLocks noChangeArrowheads="1"/>
          </p:cNvSpPr>
          <p:nvPr/>
        </p:nvSpPr>
        <p:spPr bwMode="auto">
          <a:xfrm>
            <a:off x="3554413" y="115888"/>
            <a:ext cx="2861681" cy="707886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000" i="1" dirty="0" err="1">
                <a:solidFill>
                  <a:srgbClr val="002060"/>
                </a:solidFill>
              </a:rPr>
              <a:t>Attempted</a:t>
            </a:r>
            <a:r>
              <a:rPr lang="it-IT" sz="2000" i="1" dirty="0">
                <a:solidFill>
                  <a:srgbClr val="002060"/>
                </a:solidFill>
              </a:rPr>
              <a:t> </a:t>
            </a:r>
            <a:r>
              <a:rPr lang="it-IT" sz="2000" i="1" dirty="0" err="1">
                <a:solidFill>
                  <a:srgbClr val="002060"/>
                </a:solidFill>
              </a:rPr>
              <a:t>regeneration</a:t>
            </a:r>
            <a:endParaRPr lang="it-IT" sz="2000" i="1" dirty="0">
              <a:solidFill>
                <a:srgbClr val="002060"/>
              </a:solidFill>
            </a:endParaRPr>
          </a:p>
          <a:p>
            <a:r>
              <a:rPr lang="it-IT" sz="2000" i="1" dirty="0" err="1">
                <a:solidFill>
                  <a:srgbClr val="002060"/>
                </a:solidFill>
              </a:rPr>
              <a:t>Intrinsic</a:t>
            </a:r>
            <a:r>
              <a:rPr lang="it-IT" sz="2000" i="1" dirty="0">
                <a:solidFill>
                  <a:srgbClr val="002060"/>
                </a:solidFill>
              </a:rPr>
              <a:t> PNII </a:t>
            </a:r>
            <a:r>
              <a:rPr lang="it-IT" sz="2000" i="1" dirty="0" err="1">
                <a:solidFill>
                  <a:srgbClr val="002060"/>
                </a:solidFill>
              </a:rPr>
              <a:t>defects</a:t>
            </a:r>
            <a:endParaRPr lang="it-IT" sz="2000" i="1" dirty="0">
              <a:solidFill>
                <a:srgbClr val="002060"/>
              </a:solidFill>
            </a:endParaRPr>
          </a:p>
        </p:txBody>
      </p:sp>
      <p:sp>
        <p:nvSpPr>
          <p:cNvPr id="87064" name="Figura a mano libera 16"/>
          <p:cNvSpPr>
            <a:spLocks/>
          </p:cNvSpPr>
          <p:nvPr/>
        </p:nvSpPr>
        <p:spPr bwMode="auto">
          <a:xfrm rot="856414">
            <a:off x="6338888" y="3765550"/>
            <a:ext cx="2849562" cy="949325"/>
          </a:xfrm>
          <a:custGeom>
            <a:avLst/>
            <a:gdLst>
              <a:gd name="T0" fmla="*/ 0 w 2850078"/>
              <a:gd name="T1" fmla="*/ 34560 h 950026"/>
              <a:gd name="T2" fmla="*/ 35380 w 2850078"/>
              <a:gd name="T3" fmla="*/ 23052 h 950026"/>
              <a:gd name="T4" fmla="*/ 176818 w 2850078"/>
              <a:gd name="T5" fmla="*/ 0 h 950026"/>
              <a:gd name="T6" fmla="*/ 506866 w 2850078"/>
              <a:gd name="T7" fmla="*/ 11507 h 950026"/>
              <a:gd name="T8" fmla="*/ 542227 w 2850078"/>
              <a:gd name="T9" fmla="*/ 23052 h 950026"/>
              <a:gd name="T10" fmla="*/ 624739 w 2850078"/>
              <a:gd name="T11" fmla="*/ 69131 h 950026"/>
              <a:gd name="T12" fmla="*/ 742612 w 2850078"/>
              <a:gd name="T13" fmla="*/ 103690 h 950026"/>
              <a:gd name="T14" fmla="*/ 990145 w 2850078"/>
              <a:gd name="T15" fmla="*/ 115214 h 950026"/>
              <a:gd name="T16" fmla="*/ 1108026 w 2850078"/>
              <a:gd name="T17" fmla="*/ 103690 h 950026"/>
              <a:gd name="T18" fmla="*/ 1367350 w 2850078"/>
              <a:gd name="T19" fmla="*/ 115214 h 950026"/>
              <a:gd name="T20" fmla="*/ 1449861 w 2850078"/>
              <a:gd name="T21" fmla="*/ 195862 h 950026"/>
              <a:gd name="T22" fmla="*/ 1497012 w 2850078"/>
              <a:gd name="T23" fmla="*/ 218905 h 950026"/>
              <a:gd name="T24" fmla="*/ 1544160 w 2850078"/>
              <a:gd name="T25" fmla="*/ 230427 h 950026"/>
              <a:gd name="T26" fmla="*/ 1626670 w 2850078"/>
              <a:gd name="T27" fmla="*/ 264992 h 950026"/>
              <a:gd name="T28" fmla="*/ 1697394 w 2850078"/>
              <a:gd name="T29" fmla="*/ 276515 h 950026"/>
              <a:gd name="T30" fmla="*/ 1732757 w 2850078"/>
              <a:gd name="T31" fmla="*/ 288034 h 950026"/>
              <a:gd name="T32" fmla="*/ 1791692 w 2850078"/>
              <a:gd name="T33" fmla="*/ 299557 h 950026"/>
              <a:gd name="T34" fmla="*/ 1827058 w 2850078"/>
              <a:gd name="T35" fmla="*/ 311076 h 950026"/>
              <a:gd name="T36" fmla="*/ 1933142 w 2850078"/>
              <a:gd name="T37" fmla="*/ 334118 h 950026"/>
              <a:gd name="T38" fmla="*/ 2015653 w 2850078"/>
              <a:gd name="T39" fmla="*/ 380204 h 950026"/>
              <a:gd name="T40" fmla="*/ 2051015 w 2850078"/>
              <a:gd name="T41" fmla="*/ 414768 h 950026"/>
              <a:gd name="T42" fmla="*/ 2086382 w 2850078"/>
              <a:gd name="T43" fmla="*/ 437810 h 950026"/>
              <a:gd name="T44" fmla="*/ 2180669 w 2850078"/>
              <a:gd name="T45" fmla="*/ 529985 h 950026"/>
              <a:gd name="T46" fmla="*/ 2227827 w 2850078"/>
              <a:gd name="T47" fmla="*/ 564549 h 950026"/>
              <a:gd name="T48" fmla="*/ 2439998 w 2850078"/>
              <a:gd name="T49" fmla="*/ 576070 h 950026"/>
              <a:gd name="T50" fmla="*/ 2510715 w 2850078"/>
              <a:gd name="T51" fmla="*/ 587591 h 950026"/>
              <a:gd name="T52" fmla="*/ 2546085 w 2850078"/>
              <a:gd name="T53" fmla="*/ 599108 h 950026"/>
              <a:gd name="T54" fmla="*/ 2605020 w 2850078"/>
              <a:gd name="T55" fmla="*/ 610633 h 950026"/>
              <a:gd name="T56" fmla="*/ 2675740 w 2850078"/>
              <a:gd name="T57" fmla="*/ 633675 h 950026"/>
              <a:gd name="T58" fmla="*/ 2758255 w 2850078"/>
              <a:gd name="T59" fmla="*/ 691280 h 950026"/>
              <a:gd name="T60" fmla="*/ 2781828 w 2850078"/>
              <a:gd name="T61" fmla="*/ 725844 h 950026"/>
              <a:gd name="T62" fmla="*/ 2817190 w 2850078"/>
              <a:gd name="T63" fmla="*/ 760409 h 950026"/>
              <a:gd name="T64" fmla="*/ 2828976 w 2850078"/>
              <a:gd name="T65" fmla="*/ 921705 h 95002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850078"/>
              <a:gd name="T100" fmla="*/ 0 h 950026"/>
              <a:gd name="T101" fmla="*/ 2850078 w 2850078"/>
              <a:gd name="T102" fmla="*/ 950026 h 95002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850078" h="950026">
                <a:moveTo>
                  <a:pt x="0" y="35626"/>
                </a:moveTo>
                <a:cubicBezTo>
                  <a:pt x="11875" y="31668"/>
                  <a:pt x="23482" y="26787"/>
                  <a:pt x="35626" y="23751"/>
                </a:cubicBezTo>
                <a:cubicBezTo>
                  <a:pt x="81940" y="12172"/>
                  <a:pt x="131197" y="6705"/>
                  <a:pt x="178130" y="0"/>
                </a:cubicBezTo>
                <a:cubicBezTo>
                  <a:pt x="288966" y="3958"/>
                  <a:pt x="399962" y="4734"/>
                  <a:pt x="510639" y="11875"/>
                </a:cubicBezTo>
                <a:cubicBezTo>
                  <a:pt x="523131" y="12681"/>
                  <a:pt x="534759" y="18820"/>
                  <a:pt x="546265" y="23751"/>
                </a:cubicBezTo>
                <a:cubicBezTo>
                  <a:pt x="691999" y="86208"/>
                  <a:pt x="510133" y="11621"/>
                  <a:pt x="629393" y="71252"/>
                </a:cubicBezTo>
                <a:cubicBezTo>
                  <a:pt x="681472" y="97292"/>
                  <a:pt x="692520" y="95753"/>
                  <a:pt x="748146" y="106878"/>
                </a:cubicBezTo>
                <a:cubicBezTo>
                  <a:pt x="842168" y="169560"/>
                  <a:pt x="774424" y="134689"/>
                  <a:pt x="997528" y="118753"/>
                </a:cubicBezTo>
                <a:cubicBezTo>
                  <a:pt x="1037209" y="115919"/>
                  <a:pt x="1076697" y="110836"/>
                  <a:pt x="1116281" y="106878"/>
                </a:cubicBezTo>
                <a:cubicBezTo>
                  <a:pt x="1203367" y="110836"/>
                  <a:pt x="1290640" y="111801"/>
                  <a:pt x="1377538" y="118753"/>
                </a:cubicBezTo>
                <a:cubicBezTo>
                  <a:pt x="1459268" y="125292"/>
                  <a:pt x="1362838" y="152970"/>
                  <a:pt x="1460665" y="201881"/>
                </a:cubicBezTo>
                <a:cubicBezTo>
                  <a:pt x="1476499" y="209798"/>
                  <a:pt x="1491591" y="219415"/>
                  <a:pt x="1508167" y="225631"/>
                </a:cubicBezTo>
                <a:cubicBezTo>
                  <a:pt x="1523449" y="231362"/>
                  <a:pt x="1540386" y="231776"/>
                  <a:pt x="1555668" y="237507"/>
                </a:cubicBezTo>
                <a:cubicBezTo>
                  <a:pt x="1608477" y="257310"/>
                  <a:pt x="1590539" y="262408"/>
                  <a:pt x="1638795" y="273132"/>
                </a:cubicBezTo>
                <a:cubicBezTo>
                  <a:pt x="1662300" y="278355"/>
                  <a:pt x="1686542" y="279785"/>
                  <a:pt x="1710047" y="285008"/>
                </a:cubicBezTo>
                <a:cubicBezTo>
                  <a:pt x="1722267" y="287723"/>
                  <a:pt x="1733529" y="293847"/>
                  <a:pt x="1745673" y="296883"/>
                </a:cubicBezTo>
                <a:cubicBezTo>
                  <a:pt x="1765255" y="301778"/>
                  <a:pt x="1785468" y="303863"/>
                  <a:pt x="1805050" y="308758"/>
                </a:cubicBezTo>
                <a:cubicBezTo>
                  <a:pt x="1817194" y="311794"/>
                  <a:pt x="1828640" y="317195"/>
                  <a:pt x="1840676" y="320634"/>
                </a:cubicBezTo>
                <a:cubicBezTo>
                  <a:pt x="1879803" y="331813"/>
                  <a:pt x="1906746" y="336223"/>
                  <a:pt x="1947554" y="344384"/>
                </a:cubicBezTo>
                <a:cubicBezTo>
                  <a:pt x="1976592" y="358903"/>
                  <a:pt x="2005503" y="370904"/>
                  <a:pt x="2030681" y="391886"/>
                </a:cubicBezTo>
                <a:cubicBezTo>
                  <a:pt x="2043583" y="402637"/>
                  <a:pt x="2053405" y="416761"/>
                  <a:pt x="2066307" y="427512"/>
                </a:cubicBezTo>
                <a:cubicBezTo>
                  <a:pt x="2077271" y="436649"/>
                  <a:pt x="2091372" y="441661"/>
                  <a:pt x="2101933" y="451262"/>
                </a:cubicBezTo>
                <a:cubicBezTo>
                  <a:pt x="2135071" y="481387"/>
                  <a:pt x="2161107" y="519394"/>
                  <a:pt x="2196935" y="546265"/>
                </a:cubicBezTo>
                <a:cubicBezTo>
                  <a:pt x="2212769" y="558140"/>
                  <a:pt x="2224964" y="578350"/>
                  <a:pt x="2244437" y="581891"/>
                </a:cubicBezTo>
                <a:cubicBezTo>
                  <a:pt x="2314648" y="594656"/>
                  <a:pt x="2386941" y="589808"/>
                  <a:pt x="2458193" y="593766"/>
                </a:cubicBezTo>
                <a:cubicBezTo>
                  <a:pt x="2481944" y="597725"/>
                  <a:pt x="2505940" y="600419"/>
                  <a:pt x="2529445" y="605642"/>
                </a:cubicBezTo>
                <a:cubicBezTo>
                  <a:pt x="2541664" y="608357"/>
                  <a:pt x="2552926" y="614481"/>
                  <a:pt x="2565070" y="617517"/>
                </a:cubicBezTo>
                <a:cubicBezTo>
                  <a:pt x="2584652" y="622412"/>
                  <a:pt x="2604974" y="624081"/>
                  <a:pt x="2624447" y="629392"/>
                </a:cubicBezTo>
                <a:cubicBezTo>
                  <a:pt x="2648600" y="635979"/>
                  <a:pt x="2695699" y="653143"/>
                  <a:pt x="2695699" y="653143"/>
                </a:cubicBezTo>
                <a:cubicBezTo>
                  <a:pt x="2715924" y="666627"/>
                  <a:pt x="2764100" y="697793"/>
                  <a:pt x="2778826" y="712519"/>
                </a:cubicBezTo>
                <a:cubicBezTo>
                  <a:pt x="2788918" y="722611"/>
                  <a:pt x="2793440" y="737181"/>
                  <a:pt x="2802577" y="748145"/>
                </a:cubicBezTo>
                <a:cubicBezTo>
                  <a:pt x="2813328" y="761047"/>
                  <a:pt x="2826328" y="771896"/>
                  <a:pt x="2838203" y="783771"/>
                </a:cubicBezTo>
                <a:lnTo>
                  <a:pt x="2850078" y="950026"/>
                </a:lnTo>
              </a:path>
            </a:pathLst>
          </a:custGeom>
          <a:noFill/>
          <a:ln w="571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7065" name="Picture 12" descr="2358 CATE 18"/>
          <p:cNvPicPr>
            <a:picLocks noChangeAspect="1" noChangeArrowheads="1"/>
          </p:cNvPicPr>
          <p:nvPr/>
        </p:nvPicPr>
        <p:blipFill>
          <a:blip r:embed="rId4" cstate="print">
            <a:lum bright="-12000" contrast="36000"/>
          </a:blip>
          <a:srcRect l="41078" t="15770" r="21153" b="34615"/>
          <a:stretch>
            <a:fillRect/>
          </a:stretch>
        </p:blipFill>
        <p:spPr bwMode="auto">
          <a:xfrm>
            <a:off x="1692275" y="3860800"/>
            <a:ext cx="2087563" cy="24018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87066" name="Picture 2" descr="02_20980010"/>
          <p:cNvPicPr>
            <a:picLocks noChangeAspect="1" noChangeArrowheads="1"/>
          </p:cNvPicPr>
          <p:nvPr/>
        </p:nvPicPr>
        <p:blipFill>
          <a:blip r:embed="rId5" cstate="print">
            <a:lum bright="18000" contrast="12000"/>
          </a:blip>
          <a:srcRect t="34067" b="13528"/>
          <a:stretch>
            <a:fillRect/>
          </a:stretch>
        </p:blipFill>
        <p:spPr bwMode="auto">
          <a:xfrm>
            <a:off x="0" y="2781300"/>
            <a:ext cx="2160588" cy="208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CasellaDiTesto 25"/>
          <p:cNvSpPr txBox="1"/>
          <p:nvPr/>
        </p:nvSpPr>
        <p:spPr>
          <a:xfrm>
            <a:off x="1619250" y="3068638"/>
            <a:ext cx="3779838" cy="338137"/>
          </a:xfrm>
          <a:prstGeom prst="rect">
            <a:avLst/>
          </a:prstGeom>
          <a:solidFill>
            <a:srgbClr val="EBFFFF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Waves</a:t>
            </a:r>
            <a:r>
              <a:rPr lang="it-IT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of </a:t>
            </a:r>
            <a:r>
              <a:rPr lang="it-IT" sz="1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abnormal</a:t>
            </a:r>
            <a:r>
              <a:rPr lang="it-IT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sz="1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mesenchymal</a:t>
            </a:r>
            <a:r>
              <a:rPr lang="it-IT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sz="1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cells</a:t>
            </a:r>
            <a:endParaRPr lang="it-IT" sz="1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8706" name="Rectangle 2"/>
          <p:cNvSpPr>
            <a:spLocks noChangeArrowheads="1"/>
          </p:cNvSpPr>
          <p:nvPr/>
        </p:nvSpPr>
        <p:spPr bwMode="auto">
          <a:xfrm>
            <a:off x="0" y="0"/>
            <a:ext cx="9144000" cy="198913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89091" name="Line 3"/>
          <p:cNvSpPr>
            <a:spLocks noChangeShapeType="1"/>
          </p:cNvSpPr>
          <p:nvPr/>
        </p:nvSpPr>
        <p:spPr bwMode="auto">
          <a:xfrm>
            <a:off x="6084888" y="981075"/>
            <a:ext cx="3059112" cy="0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08708" name="Rectangle 4"/>
          <p:cNvSpPr>
            <a:spLocks noChangeArrowheads="1"/>
          </p:cNvSpPr>
          <p:nvPr/>
        </p:nvSpPr>
        <p:spPr bwMode="auto">
          <a:xfrm>
            <a:off x="3276600" y="3933825"/>
            <a:ext cx="5616575" cy="251936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89093" name="Line 5"/>
          <p:cNvSpPr>
            <a:spLocks noChangeShapeType="1"/>
          </p:cNvSpPr>
          <p:nvPr/>
        </p:nvSpPr>
        <p:spPr bwMode="auto">
          <a:xfrm>
            <a:off x="5795963" y="5157788"/>
            <a:ext cx="3024187" cy="0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9094" name="Oval 6"/>
          <p:cNvSpPr>
            <a:spLocks noChangeArrowheads="1"/>
          </p:cNvSpPr>
          <p:nvPr/>
        </p:nvSpPr>
        <p:spPr bwMode="auto">
          <a:xfrm>
            <a:off x="4714875" y="692150"/>
            <a:ext cx="1009650" cy="720725"/>
          </a:xfrm>
          <a:prstGeom prst="ellipse">
            <a:avLst/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3976" name="Text Box 8"/>
          <p:cNvSpPr txBox="1">
            <a:spLocks noChangeArrowheads="1"/>
          </p:cNvSpPr>
          <p:nvPr/>
        </p:nvSpPr>
        <p:spPr bwMode="auto">
          <a:xfrm>
            <a:off x="4140200" y="2565400"/>
            <a:ext cx="1116013" cy="51911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8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c-myc</a:t>
            </a:r>
          </a:p>
        </p:txBody>
      </p:sp>
      <p:sp>
        <p:nvSpPr>
          <p:cNvPr id="89096" name="Text Box 9"/>
          <p:cNvSpPr txBox="1">
            <a:spLocks noChangeArrowheads="1"/>
          </p:cNvSpPr>
          <p:nvPr/>
        </p:nvSpPr>
        <p:spPr bwMode="auto">
          <a:xfrm>
            <a:off x="6156325" y="4941888"/>
            <a:ext cx="2071688" cy="519112"/>
          </a:xfrm>
          <a:prstGeom prst="rect">
            <a:avLst/>
          </a:prstGeom>
          <a:solidFill>
            <a:srgbClr val="22228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800" i="1">
                <a:solidFill>
                  <a:srgbClr val="FFFFFF"/>
                </a:solidFill>
                <a:latin typeface="Tahoma" pitchFamily="34" charset="0"/>
              </a:rPr>
              <a:t>Proliferation</a:t>
            </a:r>
          </a:p>
        </p:txBody>
      </p:sp>
      <p:sp>
        <p:nvSpPr>
          <p:cNvPr id="1608714" name="Text Box 10"/>
          <p:cNvSpPr txBox="1">
            <a:spLocks noChangeArrowheads="1"/>
          </p:cNvSpPr>
          <p:nvPr/>
        </p:nvSpPr>
        <p:spPr bwMode="auto">
          <a:xfrm>
            <a:off x="781050" y="4941888"/>
            <a:ext cx="1042988" cy="1016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MMP7</a:t>
            </a:r>
          </a:p>
          <a:p>
            <a:pPr>
              <a:defRPr/>
            </a:pPr>
            <a:r>
              <a:rPr lang="it-IT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LAM5</a:t>
            </a:r>
            <a:r>
              <a:rPr lang="it-IT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g</a:t>
            </a:r>
            <a:r>
              <a:rPr lang="it-IT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2</a:t>
            </a:r>
          </a:p>
          <a:p>
            <a:pPr>
              <a:defRPr/>
            </a:pPr>
            <a:r>
              <a:rPr lang="it-IT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HSP27</a:t>
            </a:r>
          </a:p>
        </p:txBody>
      </p:sp>
      <p:sp>
        <p:nvSpPr>
          <p:cNvPr id="89098" name="Oval 11"/>
          <p:cNvSpPr>
            <a:spLocks noChangeArrowheads="1"/>
          </p:cNvSpPr>
          <p:nvPr/>
        </p:nvSpPr>
        <p:spPr bwMode="auto">
          <a:xfrm>
            <a:off x="4859338" y="765175"/>
            <a:ext cx="720725" cy="5762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08716" name="Line 12"/>
          <p:cNvSpPr>
            <a:spLocks noChangeShapeType="1"/>
          </p:cNvSpPr>
          <p:nvPr/>
        </p:nvSpPr>
        <p:spPr bwMode="auto">
          <a:xfrm>
            <a:off x="1403350" y="3213100"/>
            <a:ext cx="0" cy="1728788"/>
          </a:xfrm>
          <a:prstGeom prst="line">
            <a:avLst/>
          </a:prstGeom>
          <a:noFill/>
          <a:ln w="57150">
            <a:solidFill>
              <a:schemeClr val="tx1">
                <a:lumMod val="50000"/>
                <a:lumOff val="50000"/>
              </a:schemeClr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89100" name="Text Box 13"/>
          <p:cNvSpPr txBox="1">
            <a:spLocks noChangeArrowheads="1"/>
          </p:cNvSpPr>
          <p:nvPr/>
        </p:nvSpPr>
        <p:spPr bwMode="auto">
          <a:xfrm>
            <a:off x="619125" y="6340475"/>
            <a:ext cx="1517650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000" i="1">
                <a:latin typeface="Tahoma" pitchFamily="34" charset="0"/>
              </a:rPr>
              <a:t>Cell-motility</a:t>
            </a:r>
          </a:p>
        </p:txBody>
      </p:sp>
      <p:sp>
        <p:nvSpPr>
          <p:cNvPr id="1608718" name="Line 14"/>
          <p:cNvSpPr>
            <a:spLocks noChangeShapeType="1"/>
          </p:cNvSpPr>
          <p:nvPr/>
        </p:nvSpPr>
        <p:spPr bwMode="auto">
          <a:xfrm>
            <a:off x="2411413" y="2997200"/>
            <a:ext cx="1655762" cy="0"/>
          </a:xfrm>
          <a:prstGeom prst="lin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89102" name="Oval 15"/>
          <p:cNvSpPr>
            <a:spLocks noChangeArrowheads="1"/>
          </p:cNvSpPr>
          <p:nvPr/>
        </p:nvSpPr>
        <p:spPr bwMode="auto">
          <a:xfrm>
            <a:off x="4068763" y="4795838"/>
            <a:ext cx="1655762" cy="720725"/>
          </a:xfrm>
          <a:prstGeom prst="ellipse">
            <a:avLst/>
          </a:prstGeom>
          <a:solidFill>
            <a:srgbClr val="DADADA"/>
          </a:solidFill>
          <a:ln w="76200" cmpd="tri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hlink"/>
              </a:solidFill>
            </a:endParaRPr>
          </a:p>
        </p:txBody>
      </p:sp>
      <p:sp>
        <p:nvSpPr>
          <p:cNvPr id="89103" name="Oval 16"/>
          <p:cNvSpPr>
            <a:spLocks noChangeArrowheads="1"/>
          </p:cNvSpPr>
          <p:nvPr/>
        </p:nvSpPr>
        <p:spPr bwMode="auto">
          <a:xfrm>
            <a:off x="3995738" y="4868863"/>
            <a:ext cx="1008062" cy="5762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9104" name="Text Box 17"/>
          <p:cNvSpPr txBox="1">
            <a:spLocks noChangeArrowheads="1"/>
          </p:cNvSpPr>
          <p:nvPr/>
        </p:nvSpPr>
        <p:spPr bwMode="auto">
          <a:xfrm>
            <a:off x="6650038" y="673100"/>
            <a:ext cx="1684337" cy="523875"/>
          </a:xfrm>
          <a:prstGeom prst="rect">
            <a:avLst/>
          </a:prstGeom>
          <a:solidFill>
            <a:srgbClr val="22228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800" i="1">
                <a:solidFill>
                  <a:srgbClr val="FFFFFF"/>
                </a:solidFill>
                <a:latin typeface="Tahoma" pitchFamily="34" charset="0"/>
              </a:rPr>
              <a:t>apoptosis</a:t>
            </a:r>
          </a:p>
        </p:txBody>
      </p:sp>
      <p:sp>
        <p:nvSpPr>
          <p:cNvPr id="1608722" name="Text Box 18"/>
          <p:cNvSpPr txBox="1">
            <a:spLocks noChangeArrowheads="1"/>
          </p:cNvSpPr>
          <p:nvPr/>
        </p:nvSpPr>
        <p:spPr bwMode="auto">
          <a:xfrm>
            <a:off x="179388" y="1196975"/>
            <a:ext cx="32543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400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Alveolar</a:t>
            </a:r>
            <a:r>
              <a:rPr lang="it-IT" sz="2400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it-IT" sz="2400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pneumocytes</a:t>
            </a:r>
            <a:r>
              <a:rPr lang="it-IT" sz="2400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</a:p>
        </p:txBody>
      </p:sp>
      <p:sp>
        <p:nvSpPr>
          <p:cNvPr id="1608723" name="Text Box 19"/>
          <p:cNvSpPr txBox="1">
            <a:spLocks noChangeArrowheads="1"/>
          </p:cNvSpPr>
          <p:nvPr/>
        </p:nvSpPr>
        <p:spPr bwMode="auto">
          <a:xfrm>
            <a:off x="3824288" y="3884613"/>
            <a:ext cx="414813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32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Bronchiolar basal cells</a:t>
            </a:r>
          </a:p>
        </p:txBody>
      </p:sp>
      <p:sp>
        <p:nvSpPr>
          <p:cNvPr id="83988" name="Text Box 20"/>
          <p:cNvSpPr txBox="1">
            <a:spLocks noChangeArrowheads="1"/>
          </p:cNvSpPr>
          <p:nvPr/>
        </p:nvSpPr>
        <p:spPr bwMode="auto">
          <a:xfrm>
            <a:off x="6045200" y="5589588"/>
            <a:ext cx="860425" cy="7381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4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D</a:t>
            </a:r>
            <a:r>
              <a:rPr lang="it-IT" sz="14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N-p63</a:t>
            </a:r>
          </a:p>
          <a:p>
            <a:pPr>
              <a:defRPr/>
            </a:pPr>
            <a:r>
              <a:rPr lang="it-IT" sz="14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P53</a:t>
            </a:r>
          </a:p>
          <a:p>
            <a:pPr>
              <a:defRPr/>
            </a:pPr>
            <a:r>
              <a:rPr lang="it-IT" sz="14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p21waf1</a:t>
            </a:r>
          </a:p>
        </p:txBody>
      </p:sp>
      <p:sp>
        <p:nvSpPr>
          <p:cNvPr id="83989" name="Text Box 21"/>
          <p:cNvSpPr txBox="1">
            <a:spLocks noChangeArrowheads="1"/>
          </p:cNvSpPr>
          <p:nvPr/>
        </p:nvSpPr>
        <p:spPr bwMode="auto">
          <a:xfrm>
            <a:off x="2943225" y="44450"/>
            <a:ext cx="981075" cy="10779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TA-p63</a:t>
            </a:r>
          </a:p>
          <a:p>
            <a:pPr>
              <a:defRPr/>
            </a:pP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P53</a:t>
            </a:r>
          </a:p>
          <a:p>
            <a:pPr>
              <a:defRPr/>
            </a:pP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P21waf1</a:t>
            </a:r>
          </a:p>
          <a:p>
            <a:pPr>
              <a:defRPr/>
            </a:pP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p16</a:t>
            </a:r>
          </a:p>
        </p:txBody>
      </p:sp>
      <p:sp>
        <p:nvSpPr>
          <p:cNvPr id="89109" name="Text Box 22"/>
          <p:cNvSpPr txBox="1">
            <a:spLocks noChangeArrowheads="1"/>
          </p:cNvSpPr>
          <p:nvPr/>
        </p:nvSpPr>
        <p:spPr bwMode="auto">
          <a:xfrm>
            <a:off x="179388" y="2614613"/>
            <a:ext cx="2321982" cy="769441"/>
          </a:xfrm>
          <a:prstGeom prst="rect">
            <a:avLst/>
          </a:prstGeom>
          <a:solidFill>
            <a:srgbClr val="EBFFFF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400" dirty="0" err="1">
                <a:solidFill>
                  <a:srgbClr val="002060"/>
                </a:solidFill>
                <a:latin typeface="Symbol" pitchFamily="18" charset="2"/>
              </a:rPr>
              <a:t>b</a:t>
            </a:r>
            <a:r>
              <a:rPr lang="it-IT" sz="2400" dirty="0" err="1">
                <a:solidFill>
                  <a:srgbClr val="002060"/>
                </a:solidFill>
                <a:latin typeface="Tahoma" pitchFamily="34" charset="0"/>
              </a:rPr>
              <a:t>-catenin</a:t>
            </a:r>
            <a:endParaRPr lang="it-IT" sz="2400" dirty="0">
              <a:solidFill>
                <a:srgbClr val="002060"/>
              </a:solidFill>
              <a:latin typeface="Tahoma" pitchFamily="34" charset="0"/>
            </a:endParaRPr>
          </a:p>
          <a:p>
            <a:r>
              <a:rPr lang="it-IT" sz="2000" dirty="0" err="1" smtClean="0">
                <a:solidFill>
                  <a:srgbClr val="002060"/>
                </a:solidFill>
                <a:latin typeface="Tahoma" pitchFamily="34" charset="0"/>
              </a:rPr>
              <a:t>transcription</a:t>
            </a:r>
            <a:r>
              <a:rPr lang="it-IT" sz="20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it-IT" sz="2000" dirty="0" err="1">
                <a:solidFill>
                  <a:srgbClr val="002060"/>
                </a:solidFill>
                <a:latin typeface="Tahoma" pitchFamily="34" charset="0"/>
              </a:rPr>
              <a:t>factor</a:t>
            </a:r>
            <a:endParaRPr lang="it-IT" sz="2000" dirty="0">
              <a:solidFill>
                <a:srgbClr val="002060"/>
              </a:solidFill>
              <a:latin typeface="Tahoma" pitchFamily="34" charset="0"/>
            </a:endParaRPr>
          </a:p>
        </p:txBody>
      </p:sp>
      <p:sp>
        <p:nvSpPr>
          <p:cNvPr id="89110" name="Line 23"/>
          <p:cNvSpPr>
            <a:spLocks noChangeShapeType="1"/>
          </p:cNvSpPr>
          <p:nvPr/>
        </p:nvSpPr>
        <p:spPr bwMode="auto">
          <a:xfrm>
            <a:off x="4716463" y="3141663"/>
            <a:ext cx="0" cy="719137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08728" name="Line 24"/>
          <p:cNvSpPr>
            <a:spLocks noChangeShapeType="1"/>
          </p:cNvSpPr>
          <p:nvPr/>
        </p:nvSpPr>
        <p:spPr bwMode="auto">
          <a:xfrm flipV="1">
            <a:off x="1403350" y="1628775"/>
            <a:ext cx="0" cy="936625"/>
          </a:xfrm>
          <a:prstGeom prst="line">
            <a:avLst/>
          </a:prstGeom>
          <a:noFill/>
          <a:ln w="76200">
            <a:solidFill>
              <a:schemeClr val="tx1">
                <a:lumMod val="50000"/>
                <a:lumOff val="50000"/>
              </a:schemeClr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pic>
        <p:nvPicPr>
          <p:cNvPr id="89112" name="Picture 25" descr="CATE 15  01-396"/>
          <p:cNvPicPr>
            <a:picLocks noChangeAspect="1" noChangeArrowheads="1"/>
          </p:cNvPicPr>
          <p:nvPr/>
        </p:nvPicPr>
        <p:blipFill>
          <a:blip r:embed="rId2" cstate="print">
            <a:lum bright="-6000" contrast="12000"/>
          </a:blip>
          <a:srcRect t="13147" r="52039" b="31003"/>
          <a:stretch>
            <a:fillRect/>
          </a:stretch>
        </p:blipFill>
        <p:spPr bwMode="auto">
          <a:xfrm>
            <a:off x="4356100" y="188913"/>
            <a:ext cx="1800225" cy="1747837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89113" name="Picture 26" descr="2358 CATE 7"/>
          <p:cNvPicPr>
            <a:picLocks noChangeAspect="1" noChangeArrowheads="1"/>
          </p:cNvPicPr>
          <p:nvPr/>
        </p:nvPicPr>
        <p:blipFill>
          <a:blip r:embed="rId3" cstate="print">
            <a:lum bright="-18000" contrast="36000"/>
          </a:blip>
          <a:srcRect l="22333" t="43619" r="37321" b="30125"/>
          <a:stretch>
            <a:fillRect/>
          </a:stretch>
        </p:blipFill>
        <p:spPr bwMode="auto">
          <a:xfrm>
            <a:off x="3492500" y="4437063"/>
            <a:ext cx="2520950" cy="1368425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395536" y="1916832"/>
            <a:ext cx="8229600" cy="2304256"/>
          </a:xfrm>
        </p:spPr>
        <p:txBody>
          <a:bodyPr/>
          <a:lstStyle/>
          <a:p>
            <a:r>
              <a:rPr lang="it-IT" sz="2800" i="1" dirty="0" smtClean="0">
                <a:solidFill>
                  <a:srgbClr val="002060"/>
                </a:solidFill>
              </a:rPr>
              <a:t>Can </a:t>
            </a:r>
            <a:r>
              <a:rPr lang="it-IT" sz="2800" i="1" dirty="0" err="1" smtClean="0">
                <a:solidFill>
                  <a:srgbClr val="002060"/>
                </a:solidFill>
              </a:rPr>
              <a:t>this</a:t>
            </a:r>
            <a:r>
              <a:rPr lang="it-IT" sz="2800" i="1" dirty="0" smtClean="0">
                <a:solidFill>
                  <a:srgbClr val="002060"/>
                </a:solidFill>
              </a:rPr>
              <a:t> </a:t>
            </a:r>
            <a:r>
              <a:rPr lang="it-IT" sz="2800" i="1" dirty="0" err="1" smtClean="0">
                <a:solidFill>
                  <a:srgbClr val="002060"/>
                </a:solidFill>
              </a:rPr>
              <a:t>pathogenetic</a:t>
            </a:r>
            <a:r>
              <a:rPr lang="it-IT" sz="2800" i="1" dirty="0" smtClean="0">
                <a:solidFill>
                  <a:srgbClr val="002060"/>
                </a:solidFill>
              </a:rPr>
              <a:t> </a:t>
            </a:r>
            <a:r>
              <a:rPr lang="it-IT" sz="2800" i="1" dirty="0" err="1" smtClean="0">
                <a:solidFill>
                  <a:srgbClr val="002060"/>
                </a:solidFill>
              </a:rPr>
              <a:t>complexity</a:t>
            </a:r>
            <a:r>
              <a:rPr lang="it-IT" sz="2800" i="1" dirty="0" smtClean="0">
                <a:solidFill>
                  <a:srgbClr val="002060"/>
                </a:solidFill>
              </a:rPr>
              <a:t> and </a:t>
            </a:r>
            <a:r>
              <a:rPr lang="it-IT" sz="2800" i="1" dirty="0" err="1" smtClean="0">
                <a:solidFill>
                  <a:srgbClr val="002060"/>
                </a:solidFill>
              </a:rPr>
              <a:t>heterogeneity</a:t>
            </a:r>
            <a:r>
              <a:rPr lang="it-IT" sz="2800" i="1" dirty="0" smtClean="0">
                <a:solidFill>
                  <a:srgbClr val="002060"/>
                </a:solidFill>
              </a:rPr>
              <a:t> </a:t>
            </a:r>
            <a:r>
              <a:rPr lang="it-IT" sz="2800" i="1" dirty="0" err="1" smtClean="0">
                <a:solidFill>
                  <a:srgbClr val="002060"/>
                </a:solidFill>
              </a:rPr>
              <a:t>be</a:t>
            </a:r>
            <a:r>
              <a:rPr lang="it-IT" sz="2800" i="1" dirty="0" smtClean="0">
                <a:solidFill>
                  <a:srgbClr val="002060"/>
                </a:solidFill>
              </a:rPr>
              <a:t> </a:t>
            </a:r>
            <a:r>
              <a:rPr lang="it-IT" sz="2800" i="1" dirty="0" err="1" smtClean="0">
                <a:solidFill>
                  <a:srgbClr val="002060"/>
                </a:solidFill>
              </a:rPr>
              <a:t>successfully</a:t>
            </a:r>
            <a:r>
              <a:rPr lang="it-IT" sz="2800" i="1" dirty="0" smtClean="0">
                <a:solidFill>
                  <a:srgbClr val="002060"/>
                </a:solidFill>
              </a:rPr>
              <a:t> </a:t>
            </a:r>
            <a:r>
              <a:rPr lang="it-IT" sz="2800" i="1" dirty="0" err="1" smtClean="0">
                <a:solidFill>
                  <a:srgbClr val="002060"/>
                </a:solidFill>
              </a:rPr>
              <a:t>described</a:t>
            </a:r>
            <a:r>
              <a:rPr lang="it-IT" sz="2800" i="1" dirty="0" smtClean="0">
                <a:solidFill>
                  <a:srgbClr val="002060"/>
                </a:solidFill>
              </a:rPr>
              <a:t> </a:t>
            </a:r>
            <a:r>
              <a:rPr lang="it-IT" sz="2800" i="1" dirty="0" err="1" smtClean="0">
                <a:solidFill>
                  <a:srgbClr val="002060"/>
                </a:solidFill>
              </a:rPr>
              <a:t>by</a:t>
            </a:r>
            <a:r>
              <a:rPr lang="it-IT" sz="2800" i="1" dirty="0" smtClean="0">
                <a:solidFill>
                  <a:srgbClr val="002060"/>
                </a:solidFill>
              </a:rPr>
              <a:t> “</a:t>
            </a:r>
            <a:r>
              <a:rPr lang="it-IT" sz="2800" i="1" dirty="0" err="1" smtClean="0">
                <a:solidFill>
                  <a:srgbClr val="002060"/>
                </a:solidFill>
              </a:rPr>
              <a:t>classical</a:t>
            </a:r>
            <a:r>
              <a:rPr lang="it-IT" sz="2800" i="1" dirty="0" smtClean="0">
                <a:solidFill>
                  <a:srgbClr val="002060"/>
                </a:solidFill>
              </a:rPr>
              <a:t>” </a:t>
            </a:r>
            <a:r>
              <a:rPr lang="it-IT" sz="2800" i="1" dirty="0" err="1" smtClean="0">
                <a:solidFill>
                  <a:srgbClr val="002060"/>
                </a:solidFill>
              </a:rPr>
              <a:t>morphologic</a:t>
            </a:r>
            <a:r>
              <a:rPr lang="it-IT" sz="2800" i="1" dirty="0" smtClean="0">
                <a:solidFill>
                  <a:srgbClr val="002060"/>
                </a:solidFill>
              </a:rPr>
              <a:t> </a:t>
            </a:r>
            <a:r>
              <a:rPr lang="it-IT" sz="2800" i="1" dirty="0" err="1" smtClean="0">
                <a:solidFill>
                  <a:srgbClr val="002060"/>
                </a:solidFill>
              </a:rPr>
              <a:t>classification</a:t>
            </a:r>
            <a:r>
              <a:rPr lang="it-IT" sz="2800" i="1" dirty="0" smtClean="0">
                <a:solidFill>
                  <a:srgbClr val="002060"/>
                </a:solidFill>
              </a:rPr>
              <a:t>?</a:t>
            </a:r>
            <a:endParaRPr lang="en-US" sz="2800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0" y="5705475"/>
            <a:ext cx="9144000" cy="8255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defTabSz="762000"/>
            <a:r>
              <a:rPr lang="it-IT" sz="1400" i="1">
                <a:solidFill>
                  <a:srgbClr val="222286"/>
                </a:solidFill>
                <a:latin typeface="Tahoma" pitchFamily="34" charset="0"/>
              </a:rPr>
              <a:t>Am J Respir Crit Care Med 2002 Jan 15;165(2):277-304</a:t>
            </a:r>
            <a:r>
              <a:rPr lang="it-IT" sz="1600">
                <a:solidFill>
                  <a:srgbClr val="222286"/>
                </a:solidFill>
                <a:latin typeface="Tahoma" pitchFamily="34" charset="0"/>
              </a:rPr>
              <a:t> </a:t>
            </a:r>
          </a:p>
          <a:p>
            <a:pPr defTabSz="762000"/>
            <a:r>
              <a:rPr lang="it-IT" sz="1600">
                <a:solidFill>
                  <a:srgbClr val="222286"/>
                </a:solidFill>
                <a:latin typeface="Tahoma" pitchFamily="34" charset="0"/>
              </a:rPr>
              <a:t>American Thoracic Society/European Respiratory Society International Multidisciplinary Consensus Classification of the Idiopathic Interstitial Pneumonias. 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179388" y="981075"/>
            <a:ext cx="2232025" cy="64928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200">
                <a:latin typeface="Tahoma" pitchFamily="34" charset="0"/>
              </a:rPr>
              <a:t>DPLD of known cause e.g. drugs or association e.g. collagen vascular disease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2555875" y="981075"/>
            <a:ext cx="1727200" cy="658813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200">
                <a:latin typeface="Tahoma" pitchFamily="34" charset="0"/>
              </a:rPr>
              <a:t>Idiopathic Interstitial Pneumonias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4500563" y="908050"/>
            <a:ext cx="1870075" cy="7397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>
                <a:solidFill>
                  <a:schemeClr val="tx2"/>
                </a:solidFill>
                <a:latin typeface="Tahoma" pitchFamily="34" charset="0"/>
              </a:rPr>
              <a:t>Granulomatous DPLD e.g. sarcoidosis</a:t>
            </a:r>
          </a:p>
        </p:txBody>
      </p:sp>
      <p:sp>
        <p:nvSpPr>
          <p:cNvPr id="168966" name="Text Box 6"/>
          <p:cNvSpPr txBox="1">
            <a:spLocks noChangeArrowheads="1"/>
          </p:cNvSpPr>
          <p:nvPr/>
        </p:nvSpPr>
        <p:spPr bwMode="auto">
          <a:xfrm>
            <a:off x="6516688" y="981075"/>
            <a:ext cx="1943100" cy="64928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it-IT" sz="1200">
                <a:latin typeface="Tahoma" pitchFamily="34" charset="0"/>
              </a:rPr>
              <a:t>Other forms of DPLD e.g. </a:t>
            </a:r>
          </a:p>
          <a:p>
            <a:pPr>
              <a:defRPr/>
            </a:pPr>
            <a:r>
              <a:rPr lang="it-IT" sz="120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LAM, HX</a:t>
            </a:r>
            <a:r>
              <a:rPr lang="it-IT" sz="1200">
                <a:latin typeface="Tahoma" pitchFamily="34" charset="0"/>
              </a:rPr>
              <a:t> </a:t>
            </a:r>
          </a:p>
        </p:txBody>
      </p:sp>
      <p:sp>
        <p:nvSpPr>
          <p:cNvPr id="168967" name="Text Box 7"/>
          <p:cNvSpPr txBox="1">
            <a:spLocks noChangeArrowheads="1"/>
          </p:cNvSpPr>
          <p:nvPr/>
        </p:nvSpPr>
        <p:spPr bwMode="auto">
          <a:xfrm>
            <a:off x="1835150" y="2060575"/>
            <a:ext cx="1727200" cy="835025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it-IT" sz="1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Idiopathic Pulmonary Fibrosis</a:t>
            </a:r>
          </a:p>
        </p:txBody>
      </p:sp>
      <p:sp>
        <p:nvSpPr>
          <p:cNvPr id="168968" name="Text Box 8"/>
          <p:cNvSpPr txBox="1">
            <a:spLocks noChangeArrowheads="1"/>
          </p:cNvSpPr>
          <p:nvPr/>
        </p:nvSpPr>
        <p:spPr bwMode="auto">
          <a:xfrm>
            <a:off x="3924300" y="2060575"/>
            <a:ext cx="2087563" cy="846138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it-IT" sz="1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IIP other than Idiopathic Pulmonary Fibrosis</a:t>
            </a:r>
          </a:p>
          <a:p>
            <a:pPr>
              <a:defRPr/>
            </a:pPr>
            <a:endParaRPr lang="it-IT" sz="700">
              <a:solidFill>
                <a:schemeClr val="tx2"/>
              </a:solidFill>
              <a:latin typeface="Tahoma" pitchFamily="34" charset="0"/>
            </a:endParaRPr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2843213" y="3141663"/>
            <a:ext cx="1727200" cy="649287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200">
                <a:solidFill>
                  <a:schemeClr val="tx2"/>
                </a:solidFill>
                <a:latin typeface="Tahoma" pitchFamily="34" charset="0"/>
              </a:rPr>
              <a:t>Desquamative interstitial pneumonia</a:t>
            </a:r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2843213" y="3933825"/>
            <a:ext cx="1727200" cy="649288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200">
                <a:latin typeface="Tahoma" pitchFamily="34" charset="0"/>
              </a:rPr>
              <a:t>Acute interstitial pneumonia</a:t>
            </a:r>
          </a:p>
          <a:p>
            <a:endParaRPr lang="it-IT" sz="1200">
              <a:latin typeface="Tahoma" pitchFamily="34" charset="0"/>
            </a:endParaRPr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2843213" y="4724400"/>
            <a:ext cx="1727200" cy="649288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200">
                <a:latin typeface="Tahoma" pitchFamily="34" charset="0"/>
              </a:rPr>
              <a:t>Nonspecific interstitial pneumonia</a:t>
            </a:r>
          </a:p>
        </p:txBody>
      </p:sp>
      <p:sp>
        <p:nvSpPr>
          <p:cNvPr id="6156" name="Text Box 12"/>
          <p:cNvSpPr txBox="1">
            <a:spLocks noChangeArrowheads="1"/>
          </p:cNvSpPr>
          <p:nvPr/>
        </p:nvSpPr>
        <p:spPr bwMode="auto">
          <a:xfrm>
            <a:off x="4716463" y="4724400"/>
            <a:ext cx="2016125" cy="504825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it-IT" sz="1200">
                <a:latin typeface="Tahoma" pitchFamily="34" charset="0"/>
              </a:rPr>
              <a:t>Lymphocytic interstitial pneumonia</a:t>
            </a:r>
          </a:p>
        </p:txBody>
      </p:sp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4716463" y="3933825"/>
            <a:ext cx="2016125" cy="649288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200">
                <a:latin typeface="Tahoma" pitchFamily="34" charset="0"/>
              </a:rPr>
              <a:t>Cryptogenic organizing pneumonia</a:t>
            </a:r>
          </a:p>
          <a:p>
            <a:endParaRPr lang="it-IT" sz="1200">
              <a:latin typeface="Tahoma" pitchFamily="34" charset="0"/>
            </a:endParaRPr>
          </a:p>
        </p:txBody>
      </p:sp>
      <p:sp>
        <p:nvSpPr>
          <p:cNvPr id="6158" name="Text Box 14"/>
          <p:cNvSpPr txBox="1">
            <a:spLocks noChangeArrowheads="1"/>
          </p:cNvSpPr>
          <p:nvPr/>
        </p:nvSpPr>
        <p:spPr bwMode="auto">
          <a:xfrm>
            <a:off x="4716463" y="3141663"/>
            <a:ext cx="2016125" cy="706437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it-IT" sz="1200">
                <a:solidFill>
                  <a:schemeClr val="tx2"/>
                </a:solidFill>
                <a:latin typeface="Tahoma" pitchFamily="34" charset="0"/>
              </a:rPr>
              <a:t>Respiratory bronchiolitis interstitial lung disease</a:t>
            </a:r>
          </a:p>
        </p:txBody>
      </p:sp>
      <p:sp>
        <p:nvSpPr>
          <p:cNvPr id="168975" name="Text Box 15"/>
          <p:cNvSpPr txBox="1">
            <a:spLocks noChangeArrowheads="1"/>
          </p:cNvSpPr>
          <p:nvPr/>
        </p:nvSpPr>
        <p:spPr bwMode="auto">
          <a:xfrm>
            <a:off x="2124075" y="0"/>
            <a:ext cx="5472113" cy="4572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it-IT" sz="2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Diffuse Parenchymal Lung Disease</a:t>
            </a:r>
          </a:p>
        </p:txBody>
      </p:sp>
      <p:sp>
        <p:nvSpPr>
          <p:cNvPr id="6160" name="Line 16"/>
          <p:cNvSpPr>
            <a:spLocks noChangeShapeType="1"/>
          </p:cNvSpPr>
          <p:nvPr/>
        </p:nvSpPr>
        <p:spPr bwMode="auto">
          <a:xfrm>
            <a:off x="4572000" y="620713"/>
            <a:ext cx="0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6161" name="Line 17"/>
          <p:cNvSpPr>
            <a:spLocks noChangeShapeType="1"/>
          </p:cNvSpPr>
          <p:nvPr/>
        </p:nvSpPr>
        <p:spPr bwMode="auto">
          <a:xfrm>
            <a:off x="1116013" y="765175"/>
            <a:ext cx="68405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6162" name="Line 18"/>
          <p:cNvSpPr>
            <a:spLocks noChangeShapeType="1"/>
          </p:cNvSpPr>
          <p:nvPr/>
        </p:nvSpPr>
        <p:spPr bwMode="auto">
          <a:xfrm>
            <a:off x="3203575" y="1628775"/>
            <a:ext cx="0" cy="43180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6163" name="Line 19"/>
          <p:cNvSpPr>
            <a:spLocks noChangeShapeType="1"/>
          </p:cNvSpPr>
          <p:nvPr/>
        </p:nvSpPr>
        <p:spPr bwMode="auto">
          <a:xfrm>
            <a:off x="4140200" y="1628775"/>
            <a:ext cx="0" cy="43180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6164" name="Line 20"/>
          <p:cNvSpPr>
            <a:spLocks noChangeShapeType="1"/>
          </p:cNvSpPr>
          <p:nvPr/>
        </p:nvSpPr>
        <p:spPr bwMode="auto">
          <a:xfrm>
            <a:off x="4643438" y="2924175"/>
            <a:ext cx="0" cy="2160588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6165" name="Line 21"/>
          <p:cNvSpPr>
            <a:spLocks noChangeShapeType="1"/>
          </p:cNvSpPr>
          <p:nvPr/>
        </p:nvSpPr>
        <p:spPr bwMode="auto">
          <a:xfrm>
            <a:off x="4572000" y="3429000"/>
            <a:ext cx="144463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6166" name="Line 22"/>
          <p:cNvSpPr>
            <a:spLocks noChangeShapeType="1"/>
          </p:cNvSpPr>
          <p:nvPr/>
        </p:nvSpPr>
        <p:spPr bwMode="auto">
          <a:xfrm>
            <a:off x="4572000" y="4292600"/>
            <a:ext cx="144463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6167" name="Line 23"/>
          <p:cNvSpPr>
            <a:spLocks noChangeShapeType="1"/>
          </p:cNvSpPr>
          <p:nvPr/>
        </p:nvSpPr>
        <p:spPr bwMode="auto">
          <a:xfrm>
            <a:off x="4572000" y="5084763"/>
            <a:ext cx="144463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ttangolo 3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it-IT" sz="2800" b="1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7171" name="Picture 3" descr="Pathologist"/>
          <p:cNvPicPr>
            <a:picLocks noChangeAspect="1" noChangeArrowheads="1"/>
          </p:cNvPicPr>
          <p:nvPr/>
        </p:nvPicPr>
        <p:blipFill>
          <a:blip r:embed="rId2" cstate="print"/>
          <a:srcRect t="30367"/>
          <a:stretch>
            <a:fillRect/>
          </a:stretch>
        </p:blipFill>
        <p:spPr bwMode="auto">
          <a:xfrm>
            <a:off x="0" y="5156200"/>
            <a:ext cx="1692275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179388" y="981075"/>
            <a:ext cx="2232025" cy="649288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1200">
                <a:solidFill>
                  <a:srgbClr val="E2E2E2"/>
                </a:solidFill>
                <a:latin typeface="Tahoma" pitchFamily="34" charset="0"/>
              </a:rPr>
              <a:t>DPLD of known cause e.g. drugs or association e.g. collagen vascular disease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2555875" y="981075"/>
            <a:ext cx="1727200" cy="461963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1200">
                <a:solidFill>
                  <a:srgbClr val="E2E2E2"/>
                </a:solidFill>
                <a:latin typeface="Tahoma" pitchFamily="34" charset="0"/>
              </a:rPr>
              <a:t>Idiopathic Interstitial Pneumonias</a:t>
            </a: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4643438" y="981075"/>
            <a:ext cx="1727200" cy="461963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1200">
                <a:solidFill>
                  <a:srgbClr val="E2E2E2"/>
                </a:solidFill>
                <a:latin typeface="Tahoma" pitchFamily="34" charset="0"/>
              </a:rPr>
              <a:t>Granulomatous DPLD e.g. sarcoidosis, HP</a:t>
            </a: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6516688" y="981075"/>
            <a:ext cx="1943100" cy="649288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1200">
                <a:solidFill>
                  <a:srgbClr val="E2E2E2"/>
                </a:solidFill>
                <a:latin typeface="Tahoma" pitchFamily="34" charset="0"/>
              </a:rPr>
              <a:t>Other forms of DPLD e.g. LAM, HX etc.</a:t>
            </a:r>
          </a:p>
          <a:p>
            <a:pPr algn="ctr"/>
            <a:endParaRPr lang="it-IT" sz="1200">
              <a:solidFill>
                <a:srgbClr val="E2E2E2"/>
              </a:solidFill>
              <a:latin typeface="Tahoma" pitchFamily="34" charset="0"/>
            </a:endParaRPr>
          </a:p>
        </p:txBody>
      </p:sp>
      <p:sp>
        <p:nvSpPr>
          <p:cNvPr id="677896" name="Text Box 8"/>
          <p:cNvSpPr txBox="1">
            <a:spLocks noChangeArrowheads="1"/>
          </p:cNvSpPr>
          <p:nvPr/>
        </p:nvSpPr>
        <p:spPr bwMode="auto">
          <a:xfrm>
            <a:off x="3924300" y="2276475"/>
            <a:ext cx="1368425" cy="6334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1400">
                <a:solidFill>
                  <a:srgbClr val="E6E6E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IIP other than IPF</a:t>
            </a:r>
          </a:p>
          <a:p>
            <a:pPr algn="ctr">
              <a:defRPr/>
            </a:pPr>
            <a:endParaRPr lang="it-IT" sz="700">
              <a:solidFill>
                <a:srgbClr val="E6E6E6"/>
              </a:solidFill>
              <a:latin typeface="Tahoma" pitchFamily="34" charset="0"/>
            </a:endParaRPr>
          </a:p>
        </p:txBody>
      </p:sp>
      <p:sp>
        <p:nvSpPr>
          <p:cNvPr id="677897" name="Text Box 9"/>
          <p:cNvSpPr txBox="1">
            <a:spLocks noChangeArrowheads="1"/>
          </p:cNvSpPr>
          <p:nvPr/>
        </p:nvSpPr>
        <p:spPr bwMode="auto">
          <a:xfrm>
            <a:off x="1258888" y="3141663"/>
            <a:ext cx="1727200" cy="46196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1200">
                <a:solidFill>
                  <a:srgbClr val="E6E6E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Desquamative interstitial pneumonia</a:t>
            </a:r>
          </a:p>
        </p:txBody>
      </p:sp>
      <p:sp>
        <p:nvSpPr>
          <p:cNvPr id="677898" name="Text Box 10"/>
          <p:cNvSpPr txBox="1">
            <a:spLocks noChangeArrowheads="1"/>
          </p:cNvSpPr>
          <p:nvPr/>
        </p:nvSpPr>
        <p:spPr bwMode="auto">
          <a:xfrm>
            <a:off x="6084888" y="4797425"/>
            <a:ext cx="2016125" cy="64928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1200">
                <a:solidFill>
                  <a:srgbClr val="E6E6E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Lymphocytic interstitial pneumonia</a:t>
            </a:r>
          </a:p>
          <a:p>
            <a:pPr algn="ctr">
              <a:defRPr/>
            </a:pPr>
            <a:endParaRPr lang="it-IT" sz="1200">
              <a:solidFill>
                <a:srgbClr val="E6E6E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5940425" y="3141663"/>
            <a:ext cx="2016125" cy="46196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Respiratory</a:t>
            </a:r>
            <a:r>
              <a:rPr lang="it-IT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 </a:t>
            </a:r>
            <a:r>
              <a:rPr lang="it-IT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bronchiolitis</a:t>
            </a:r>
            <a:r>
              <a:rPr lang="it-IT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 </a:t>
            </a:r>
            <a:r>
              <a:rPr lang="it-IT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interstitial</a:t>
            </a:r>
            <a:r>
              <a:rPr lang="it-IT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 </a:t>
            </a:r>
            <a:r>
              <a:rPr lang="it-IT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lung</a:t>
            </a:r>
            <a:r>
              <a:rPr lang="it-IT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 </a:t>
            </a:r>
            <a:r>
              <a:rPr lang="it-IT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disease</a:t>
            </a:r>
            <a:endParaRPr lang="it-IT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677900" name="Text Box 12"/>
          <p:cNvSpPr txBox="1">
            <a:spLocks noChangeArrowheads="1"/>
          </p:cNvSpPr>
          <p:nvPr/>
        </p:nvSpPr>
        <p:spPr bwMode="auto">
          <a:xfrm>
            <a:off x="2124075" y="0"/>
            <a:ext cx="5472113" cy="4572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Diffuse Parenchymal Lung Disease</a:t>
            </a:r>
          </a:p>
        </p:txBody>
      </p:sp>
      <p:sp>
        <p:nvSpPr>
          <p:cNvPr id="7181" name="Line 13"/>
          <p:cNvSpPr>
            <a:spLocks noChangeShapeType="1"/>
          </p:cNvSpPr>
          <p:nvPr/>
        </p:nvSpPr>
        <p:spPr bwMode="auto">
          <a:xfrm>
            <a:off x="4572000" y="620713"/>
            <a:ext cx="0" cy="144462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7182" name="Line 14"/>
          <p:cNvSpPr>
            <a:spLocks noChangeShapeType="1"/>
          </p:cNvSpPr>
          <p:nvPr/>
        </p:nvSpPr>
        <p:spPr bwMode="auto">
          <a:xfrm>
            <a:off x="1116013" y="765175"/>
            <a:ext cx="6840537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7183" name="Line 15"/>
          <p:cNvSpPr>
            <a:spLocks noChangeShapeType="1"/>
          </p:cNvSpPr>
          <p:nvPr/>
        </p:nvSpPr>
        <p:spPr bwMode="auto">
          <a:xfrm>
            <a:off x="3203575" y="1628775"/>
            <a:ext cx="0" cy="43180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7184" name="Line 16"/>
          <p:cNvSpPr>
            <a:spLocks noChangeShapeType="1"/>
          </p:cNvSpPr>
          <p:nvPr/>
        </p:nvSpPr>
        <p:spPr bwMode="auto">
          <a:xfrm>
            <a:off x="4140200" y="1628775"/>
            <a:ext cx="0" cy="64770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7185" name="Line 17"/>
          <p:cNvSpPr>
            <a:spLocks noChangeShapeType="1"/>
          </p:cNvSpPr>
          <p:nvPr/>
        </p:nvSpPr>
        <p:spPr bwMode="auto">
          <a:xfrm>
            <a:off x="4643438" y="2924175"/>
            <a:ext cx="0" cy="2160588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7186" name="Line 18"/>
          <p:cNvSpPr>
            <a:spLocks noChangeShapeType="1"/>
          </p:cNvSpPr>
          <p:nvPr/>
        </p:nvSpPr>
        <p:spPr bwMode="auto">
          <a:xfrm>
            <a:off x="4140200" y="3429000"/>
            <a:ext cx="792163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7187" name="Line 19"/>
          <p:cNvSpPr>
            <a:spLocks noChangeShapeType="1"/>
          </p:cNvSpPr>
          <p:nvPr/>
        </p:nvSpPr>
        <p:spPr bwMode="auto">
          <a:xfrm>
            <a:off x="4356100" y="4292600"/>
            <a:ext cx="576263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7188" name="Line 20"/>
          <p:cNvSpPr>
            <a:spLocks noChangeShapeType="1"/>
          </p:cNvSpPr>
          <p:nvPr/>
        </p:nvSpPr>
        <p:spPr bwMode="auto">
          <a:xfrm>
            <a:off x="4356100" y="5084763"/>
            <a:ext cx="576263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677909" name="Text Box 21"/>
          <p:cNvSpPr txBox="1">
            <a:spLocks noChangeArrowheads="1"/>
          </p:cNvSpPr>
          <p:nvPr/>
        </p:nvSpPr>
        <p:spPr bwMode="auto">
          <a:xfrm>
            <a:off x="5867400" y="3860800"/>
            <a:ext cx="1944688" cy="64928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1200">
                <a:solidFill>
                  <a:srgbClr val="E6E6E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Cryptogenic organizing pneumonia</a:t>
            </a:r>
          </a:p>
          <a:p>
            <a:pPr algn="ctr">
              <a:defRPr/>
            </a:pPr>
            <a:endParaRPr lang="it-IT" sz="1200">
              <a:solidFill>
                <a:srgbClr val="E6E6E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677910" name="Text Box 22"/>
          <p:cNvSpPr txBox="1">
            <a:spLocks noChangeArrowheads="1"/>
          </p:cNvSpPr>
          <p:nvPr/>
        </p:nvSpPr>
        <p:spPr bwMode="auto">
          <a:xfrm>
            <a:off x="1547813" y="4005263"/>
            <a:ext cx="1584325" cy="649287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1200">
                <a:solidFill>
                  <a:srgbClr val="E6E6E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Acute interstitial pneumonia</a:t>
            </a:r>
          </a:p>
          <a:p>
            <a:pPr algn="ctr">
              <a:defRPr/>
            </a:pPr>
            <a:endParaRPr lang="it-IT" sz="1200">
              <a:solidFill>
                <a:srgbClr val="E6E6E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677911" name="Text Box 23"/>
          <p:cNvSpPr txBox="1">
            <a:spLocks noChangeArrowheads="1"/>
          </p:cNvSpPr>
          <p:nvPr/>
        </p:nvSpPr>
        <p:spPr bwMode="auto">
          <a:xfrm>
            <a:off x="1476375" y="4868863"/>
            <a:ext cx="1727200" cy="46196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1200">
                <a:solidFill>
                  <a:srgbClr val="E6E6E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Nonspecific interstitial pneumonia</a:t>
            </a:r>
          </a:p>
        </p:txBody>
      </p:sp>
      <p:pic>
        <p:nvPicPr>
          <p:cNvPr id="7192" name="Picture 24" descr="EE2_98-2381"/>
          <p:cNvPicPr>
            <a:picLocks noChangeAspect="1" noChangeArrowheads="1"/>
          </p:cNvPicPr>
          <p:nvPr/>
        </p:nvPicPr>
        <p:blipFill>
          <a:blip r:embed="rId3" cstate="print">
            <a:lum bright="-30000" contrast="54000"/>
          </a:blip>
          <a:srcRect r="5336"/>
          <a:stretch>
            <a:fillRect/>
          </a:stretch>
        </p:blipFill>
        <p:spPr bwMode="auto">
          <a:xfrm>
            <a:off x="7740650" y="1557338"/>
            <a:ext cx="1008063" cy="8890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7193" name="Picture 25" descr="Ee6"/>
          <p:cNvPicPr>
            <a:picLocks noChangeAspect="1" noChangeArrowheads="1"/>
          </p:cNvPicPr>
          <p:nvPr/>
        </p:nvPicPr>
        <p:blipFill>
          <a:blip r:embed="rId4" cstate="print">
            <a:lum bright="-6000" contrast="18000"/>
          </a:blip>
          <a:srcRect r="6813"/>
          <a:stretch>
            <a:fillRect/>
          </a:stretch>
        </p:blipFill>
        <p:spPr bwMode="auto">
          <a:xfrm>
            <a:off x="5349875" y="1557338"/>
            <a:ext cx="1020763" cy="858837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7194" name="Picture 26" descr="EE8 HX BL"/>
          <p:cNvPicPr>
            <a:picLocks noChangeAspect="1" noChangeArrowheads="1"/>
          </p:cNvPicPr>
          <p:nvPr/>
        </p:nvPicPr>
        <p:blipFill>
          <a:blip r:embed="rId5" cstate="print">
            <a:lum bright="-18000" contrast="24000"/>
          </a:blip>
          <a:srcRect t="15094"/>
          <a:stretch>
            <a:fillRect/>
          </a:stretch>
        </p:blipFill>
        <p:spPr bwMode="auto">
          <a:xfrm>
            <a:off x="6443663" y="1557338"/>
            <a:ext cx="1225550" cy="868362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7195" name="Picture 27" descr="EE 01-220C"/>
          <p:cNvPicPr>
            <a:picLocks noChangeAspect="1" noChangeArrowheads="1"/>
          </p:cNvPicPr>
          <p:nvPr/>
        </p:nvPicPr>
        <p:blipFill>
          <a:blip r:embed="rId6" cstate="print">
            <a:lum bright="-30000" contrast="48000"/>
          </a:blip>
          <a:srcRect r="2702"/>
          <a:stretch>
            <a:fillRect/>
          </a:stretch>
        </p:blipFill>
        <p:spPr bwMode="auto">
          <a:xfrm>
            <a:off x="4932363" y="3871913"/>
            <a:ext cx="863600" cy="7413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7196" name="Picture 28" descr="EE RBILD3"/>
          <p:cNvPicPr>
            <a:picLocks noChangeAspect="1" noChangeArrowheads="1"/>
          </p:cNvPicPr>
          <p:nvPr/>
        </p:nvPicPr>
        <p:blipFill>
          <a:blip r:embed="rId7" cstate="print">
            <a:lum contrast="-6000"/>
          </a:blip>
          <a:srcRect l="24231" t="15944"/>
          <a:stretch>
            <a:fillRect/>
          </a:stretch>
        </p:blipFill>
        <p:spPr bwMode="auto">
          <a:xfrm>
            <a:off x="4932363" y="2986088"/>
            <a:ext cx="935037" cy="788987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7197" name="Picture 29" descr="EE3 "/>
          <p:cNvPicPr>
            <a:picLocks noChangeAspect="1" noChangeArrowheads="1"/>
          </p:cNvPicPr>
          <p:nvPr/>
        </p:nvPicPr>
        <p:blipFill>
          <a:blip r:embed="rId8" cstate="print">
            <a:lum bright="-6000" contrast="12000"/>
          </a:blip>
          <a:srcRect b="6493"/>
          <a:stretch>
            <a:fillRect/>
          </a:stretch>
        </p:blipFill>
        <p:spPr bwMode="auto">
          <a:xfrm>
            <a:off x="4932363" y="4797425"/>
            <a:ext cx="1079500" cy="8509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7198" name="Picture 30" descr="EE UIP BO2359-00BO"/>
          <p:cNvPicPr>
            <a:picLocks noChangeAspect="1" noChangeArrowheads="1"/>
          </p:cNvPicPr>
          <p:nvPr/>
        </p:nvPicPr>
        <p:blipFill>
          <a:blip r:embed="rId9" cstate="print">
            <a:lum bright="-18000" contrast="42000"/>
          </a:blip>
          <a:srcRect t="15306" r="2049"/>
          <a:stretch>
            <a:fillRect/>
          </a:stretch>
        </p:blipFill>
        <p:spPr bwMode="auto">
          <a:xfrm>
            <a:off x="3276600" y="4797425"/>
            <a:ext cx="1096963" cy="790575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7199" name="Picture 31" descr="TRIC4 01-392"/>
          <p:cNvPicPr>
            <a:picLocks noChangeAspect="1" noChangeArrowheads="1"/>
          </p:cNvPicPr>
          <p:nvPr/>
        </p:nvPicPr>
        <p:blipFill>
          <a:blip r:embed="rId10" cstate="print">
            <a:lum contrast="18000"/>
          </a:blip>
          <a:srcRect t="7730"/>
          <a:stretch>
            <a:fillRect/>
          </a:stretch>
        </p:blipFill>
        <p:spPr bwMode="auto">
          <a:xfrm>
            <a:off x="3203575" y="3933825"/>
            <a:ext cx="1008063" cy="776288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7200" name="Picture 32" descr="EEb 01-220WDIP"/>
          <p:cNvPicPr>
            <a:picLocks noChangeAspect="1" noChangeArrowheads="1"/>
          </p:cNvPicPr>
          <p:nvPr/>
        </p:nvPicPr>
        <p:blipFill>
          <a:blip r:embed="rId11" cstate="print">
            <a:lum bright="-12000" contrast="24000"/>
          </a:blip>
          <a:srcRect t="13454" r="3647" b="12978"/>
          <a:stretch>
            <a:fillRect/>
          </a:stretch>
        </p:blipFill>
        <p:spPr bwMode="auto">
          <a:xfrm>
            <a:off x="3059113" y="3068638"/>
            <a:ext cx="1079500" cy="765175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677921" name="Text Box 33"/>
          <p:cNvSpPr txBox="1">
            <a:spLocks noChangeArrowheads="1"/>
          </p:cNvSpPr>
          <p:nvPr/>
        </p:nvSpPr>
        <p:spPr bwMode="auto">
          <a:xfrm>
            <a:off x="1331913" y="2133600"/>
            <a:ext cx="719137" cy="862013"/>
          </a:xfrm>
          <a:prstGeom prst="rect">
            <a:avLst/>
          </a:prstGeom>
          <a:solidFill>
            <a:schemeClr val="bg2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it-IT" sz="20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  <a:p>
            <a:pPr algn="ctr">
              <a:defRPr/>
            </a:pPr>
            <a:r>
              <a:rPr lang="it-IT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IPF</a:t>
            </a:r>
          </a:p>
          <a:p>
            <a:pPr algn="ctr">
              <a:defRPr/>
            </a:pPr>
            <a:endParaRPr lang="it-IT" sz="1000" dirty="0">
              <a:solidFill>
                <a:srgbClr val="FF0000"/>
              </a:solidFill>
              <a:latin typeface="Tahoma" pitchFamily="34" charset="0"/>
            </a:endParaRPr>
          </a:p>
        </p:txBody>
      </p:sp>
      <p:pic>
        <p:nvPicPr>
          <p:cNvPr id="7202" name="Picture 34" descr="EE"/>
          <p:cNvPicPr>
            <a:picLocks noChangeAspect="1" noChangeArrowheads="1"/>
          </p:cNvPicPr>
          <p:nvPr/>
        </p:nvPicPr>
        <p:blipFill>
          <a:blip r:embed="rId12" cstate="print">
            <a:lum bright="-12000" contrast="18000"/>
          </a:blip>
          <a:srcRect r="3708"/>
          <a:stretch>
            <a:fillRect/>
          </a:stretch>
        </p:blipFill>
        <p:spPr bwMode="auto">
          <a:xfrm>
            <a:off x="2105025" y="1844675"/>
            <a:ext cx="1382713" cy="1152525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7203" name="Text Box 35"/>
          <p:cNvSpPr txBox="1">
            <a:spLocks noChangeArrowheads="1"/>
          </p:cNvSpPr>
          <p:nvPr/>
        </p:nvSpPr>
        <p:spPr bwMode="auto">
          <a:xfrm>
            <a:off x="1908175" y="5949950"/>
            <a:ext cx="36337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3600">
                <a:solidFill>
                  <a:srgbClr val="E8F84C"/>
                </a:solidFill>
                <a:latin typeface="Monotype Corsiva" pitchFamily="66" charset="0"/>
              </a:rPr>
              <a:t>Histological Patterns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50246" name="Picture 6" descr="Risultati immagini per SQUAL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24472" y="1124744"/>
            <a:ext cx="6119528" cy="2520280"/>
          </a:xfrm>
          <a:prstGeom prst="rect">
            <a:avLst/>
          </a:prstGeom>
          <a:noFill/>
        </p:spPr>
      </p:pic>
      <p:pic>
        <p:nvPicPr>
          <p:cNvPr id="650242" name="Picture 2" descr="Risultati immagini per DOLPH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13068" y="3689648"/>
            <a:ext cx="5630932" cy="3168352"/>
          </a:xfrm>
          <a:prstGeom prst="rect">
            <a:avLst/>
          </a:prstGeom>
          <a:noFill/>
        </p:spPr>
      </p:pic>
      <p:sp>
        <p:nvSpPr>
          <p:cNvPr id="3" name="Titolo 1"/>
          <p:cNvSpPr txBox="1">
            <a:spLocks/>
          </p:cNvSpPr>
          <p:nvPr/>
        </p:nvSpPr>
        <p:spPr>
          <a:xfrm>
            <a:off x="467544" y="188640"/>
            <a:ext cx="8229600" cy="56207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1" u="none" strike="noStrike" kern="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Limits</a:t>
            </a:r>
            <a:r>
              <a:rPr kumimoji="0" lang="it-IT" sz="2800" b="0" i="1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it-IT" sz="2800" b="0" i="1" u="none" strike="noStrike" kern="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of</a:t>
            </a:r>
            <a:r>
              <a:rPr kumimoji="0" lang="it-IT" sz="2800" b="0" i="1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it-IT" sz="2800" b="0" i="1" u="none" strike="noStrike" kern="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Morphological</a:t>
            </a:r>
            <a:r>
              <a:rPr kumimoji="0" lang="it-IT" sz="2800" b="0" i="1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it-IT" sz="2800" b="0" i="1" u="none" strike="noStrike" kern="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Classification</a:t>
            </a:r>
            <a:endParaRPr kumimoji="0" lang="en-US" sz="2800" b="0" i="1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50248" name="Picture 8" descr="Risultati immagini per DOLPHI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66119"/>
            <a:ext cx="3491880" cy="3491881"/>
          </a:xfrm>
          <a:prstGeom prst="rect">
            <a:avLst/>
          </a:prstGeom>
          <a:noFill/>
        </p:spPr>
      </p:pic>
      <p:pic>
        <p:nvPicPr>
          <p:cNvPr id="650244" name="Picture 4" descr="Immagine correlata"/>
          <p:cNvPicPr>
            <a:picLocks noChangeAspect="1" noChangeArrowheads="1"/>
          </p:cNvPicPr>
          <p:nvPr/>
        </p:nvPicPr>
        <p:blipFill>
          <a:blip r:embed="rId5" cstate="print"/>
          <a:srcRect t="21420"/>
          <a:stretch>
            <a:fillRect/>
          </a:stretch>
        </p:blipFill>
        <p:spPr bwMode="auto">
          <a:xfrm>
            <a:off x="0" y="1124744"/>
            <a:ext cx="4968552" cy="2602868"/>
          </a:xfrm>
          <a:prstGeom prst="rect">
            <a:avLst/>
          </a:prstGeom>
          <a:noFill/>
        </p:spPr>
      </p:pic>
      <p:sp>
        <p:nvSpPr>
          <p:cNvPr id="8" name="CasellaDiTesto 7"/>
          <p:cNvSpPr txBox="1"/>
          <p:nvPr/>
        </p:nvSpPr>
        <p:spPr>
          <a:xfrm>
            <a:off x="3203848" y="4077072"/>
            <a:ext cx="1733167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32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Fishes</a:t>
            </a:r>
            <a:r>
              <a:rPr lang="it-IT" sz="3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?</a:t>
            </a:r>
            <a:endParaRPr lang="en-US" sz="32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 descr="Immagine correlata"/>
          <p:cNvPicPr>
            <a:picLocks noChangeAspect="1" noChangeArrowheads="1"/>
          </p:cNvPicPr>
          <p:nvPr/>
        </p:nvPicPr>
        <p:blipFill>
          <a:blip r:embed="rId2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0" y="0"/>
            <a:ext cx="6336704" cy="4757495"/>
          </a:xfrm>
          <a:prstGeom prst="rect">
            <a:avLst/>
          </a:prstGeom>
          <a:noFill/>
        </p:spPr>
      </p:pic>
      <p:pic>
        <p:nvPicPr>
          <p:cNvPr id="179204" name="Picture 4" descr="Immagine correlat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469685" y="3683444"/>
            <a:ext cx="4032448" cy="1363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6" name="Freccia a destra 5"/>
          <p:cNvSpPr/>
          <p:nvPr/>
        </p:nvSpPr>
        <p:spPr>
          <a:xfrm>
            <a:off x="5796136" y="4005064"/>
            <a:ext cx="936104" cy="216024"/>
          </a:xfrm>
          <a:prstGeom prst="rightArrow">
            <a:avLst/>
          </a:prstGeom>
          <a:solidFill>
            <a:schemeClr val="accent3">
              <a:lumMod val="9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88769" name="Picture 1"/>
          <p:cNvPicPr>
            <a:picLocks noChangeAspect="1" noChangeArrowheads="1"/>
          </p:cNvPicPr>
          <p:nvPr/>
        </p:nvPicPr>
        <p:blipFill>
          <a:blip r:embed="rId4" cstate="print"/>
          <a:srcRect l="7571" t="17947" r="6620" b="4658"/>
          <a:stretch>
            <a:fillRect/>
          </a:stretch>
        </p:blipFill>
        <p:spPr bwMode="auto">
          <a:xfrm>
            <a:off x="1043608" y="4625752"/>
            <a:ext cx="4399793" cy="2232248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1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it-IT" sz="4000" dirty="0" err="1" smtClean="0">
                <a:solidFill>
                  <a:srgbClr val="FFFF00"/>
                </a:solidFill>
              </a:rPr>
              <a:t>example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9552" y="1124744"/>
            <a:ext cx="8229600" cy="4525963"/>
          </a:xfrm>
        </p:spPr>
        <p:txBody>
          <a:bodyPr/>
          <a:lstStyle/>
          <a:p>
            <a:pPr algn="ctr">
              <a:buNone/>
            </a:pPr>
            <a:r>
              <a:rPr lang="it-IT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it-IT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mysterious</a:t>
            </a:r>
            <a:r>
              <a:rPr lang="it-IT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LAM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195411" y="2132856"/>
            <a:ext cx="5040885" cy="3672408"/>
            <a:chOff x="311" y="0"/>
            <a:chExt cx="5449" cy="4320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 cstate="print">
              <a:lum bright="30000" contrast="54000"/>
            </a:blip>
            <a:srcRect l="5406" r="8092"/>
            <a:stretch>
              <a:fillRect/>
            </a:stretch>
          </p:blipFill>
          <p:spPr bwMode="auto">
            <a:xfrm>
              <a:off x="311" y="0"/>
              <a:ext cx="4982" cy="43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2" cstate="print">
              <a:lum bright="30000" contrast="54000"/>
            </a:blip>
            <a:srcRect l="84077" b="70132"/>
            <a:stretch>
              <a:fillRect/>
            </a:stretch>
          </p:blipFill>
          <p:spPr bwMode="auto">
            <a:xfrm>
              <a:off x="4843" y="3030"/>
              <a:ext cx="917" cy="129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682" name="Picture 2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lum bright="-20000" contrast="20000"/>
          </a:blip>
          <a:srcRect l="23364" t="18908" r="34093" b="4727"/>
          <a:stretch>
            <a:fillRect/>
          </a:stretch>
        </p:blipFill>
        <p:spPr bwMode="auto">
          <a:xfrm>
            <a:off x="1187624" y="60572"/>
            <a:ext cx="6732240" cy="6797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Connettore 1 4"/>
          <p:cNvCxnSpPr/>
          <p:nvPr/>
        </p:nvCxnSpPr>
        <p:spPr>
          <a:xfrm>
            <a:off x="3779912" y="5157192"/>
            <a:ext cx="35283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lum bright="-10000"/>
          </a:blip>
          <a:srcRect l="26375" t="8244" r="13251" b="4956"/>
          <a:stretch>
            <a:fillRect/>
          </a:stretch>
        </p:blipFill>
        <p:spPr>
          <a:xfrm>
            <a:off x="792163" y="0"/>
            <a:ext cx="7596187" cy="6826250"/>
          </a:xfrm>
        </p:spPr>
      </p:pic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 l="27162" t="61810" r="23045" b="17130"/>
          <a:stretch>
            <a:fillRect/>
          </a:stretch>
        </p:blipFill>
        <p:spPr bwMode="auto">
          <a:xfrm>
            <a:off x="0" y="3500438"/>
            <a:ext cx="9144000" cy="2376487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aae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lum bright="-6000" contrast="18000"/>
          </a:blip>
          <a:srcRect l="10178" t="27798" r="4591" b="42081"/>
          <a:stretch>
            <a:fillRect/>
          </a:stretch>
        </p:blipFill>
        <p:spPr>
          <a:xfrm rot="5400000">
            <a:off x="5156912" y="2772080"/>
            <a:ext cx="4806840" cy="2808312"/>
          </a:xfrm>
        </p:spPr>
      </p:pic>
      <p:sp>
        <p:nvSpPr>
          <p:cNvPr id="101379" name="CasellaDiTesto 2"/>
          <p:cNvSpPr txBox="1">
            <a:spLocks noChangeArrowheads="1"/>
          </p:cNvSpPr>
          <p:nvPr/>
        </p:nvSpPr>
        <p:spPr bwMode="auto">
          <a:xfrm>
            <a:off x="4067944" y="260648"/>
            <a:ext cx="305564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Hypersensitivity</a:t>
            </a:r>
            <a:endParaRPr lang="it-IT" sz="32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it-IT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Pneumonitis</a:t>
            </a:r>
            <a:endParaRPr lang="it-IT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85058" name="AutoShape 2" descr="Risultati immagini per CONTADIN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5060" name="AutoShape 4" descr="Risultati immagini per CONTADIN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85062" name="Picture 6" descr="Immagine correlat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16632"/>
            <a:ext cx="2476500" cy="2476501"/>
          </a:xfrm>
          <a:prstGeom prst="rect">
            <a:avLst/>
          </a:prstGeom>
          <a:noFill/>
        </p:spPr>
      </p:pic>
      <p:pic>
        <p:nvPicPr>
          <p:cNvPr id="592897" name="Picture 1"/>
          <p:cNvPicPr>
            <a:picLocks noChangeAspect="1" noChangeArrowheads="1"/>
          </p:cNvPicPr>
          <p:nvPr/>
        </p:nvPicPr>
        <p:blipFill>
          <a:blip r:embed="rId4" cstate="print"/>
          <a:srcRect l="12642" r="12659"/>
          <a:stretch>
            <a:fillRect/>
          </a:stretch>
        </p:blipFill>
        <p:spPr bwMode="auto">
          <a:xfrm>
            <a:off x="-1" y="2708920"/>
            <a:ext cx="5509889" cy="4149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sellaDiTesto 7"/>
          <p:cNvSpPr txBox="1"/>
          <p:nvPr/>
        </p:nvSpPr>
        <p:spPr>
          <a:xfrm>
            <a:off x="4788024" y="1484784"/>
            <a:ext cx="1340432" cy="923330"/>
          </a:xfrm>
          <a:prstGeom prst="rect">
            <a:avLst/>
          </a:prstGeom>
          <a:solidFill>
            <a:srgbClr val="EEF7F8"/>
          </a:solidFill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it-IT" dirty="0" smtClean="0"/>
              <a:t>Acute</a:t>
            </a:r>
          </a:p>
          <a:p>
            <a:pPr>
              <a:buFont typeface="Wingdings" pitchFamily="2" charset="2"/>
              <a:buChar char="ü"/>
            </a:pPr>
            <a:r>
              <a:rPr lang="it-IT" dirty="0" smtClean="0"/>
              <a:t>Subacute</a:t>
            </a:r>
          </a:p>
          <a:p>
            <a:pPr>
              <a:buFont typeface="Wingdings" pitchFamily="2" charset="2"/>
              <a:buChar char="ü"/>
            </a:pPr>
            <a:r>
              <a:rPr lang="it-IT" dirty="0" err="1" smtClean="0"/>
              <a:t>chronic</a:t>
            </a:r>
            <a:endParaRPr lang="en-US" dirty="0"/>
          </a:p>
        </p:txBody>
      </p:sp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/>
          <a:lstStyle/>
          <a:p>
            <a:r>
              <a:rPr lang="it-IT" sz="28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HP - </a:t>
            </a:r>
            <a:r>
              <a:rPr lang="it-IT" sz="28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Pathogenesis</a:t>
            </a:r>
            <a:endParaRPr lang="en-US" sz="28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>
            <a:off x="457200" y="1600201"/>
            <a:ext cx="5050904" cy="676672"/>
          </a:xfrm>
        </p:spPr>
        <p:txBody>
          <a:bodyPr/>
          <a:lstStyle/>
          <a:p>
            <a:r>
              <a:rPr lang="it-IT" sz="2000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Inducing</a:t>
            </a:r>
            <a:r>
              <a:rPr lang="it-IT" sz="20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000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Factor</a:t>
            </a:r>
            <a:r>
              <a:rPr lang="it-IT" sz="20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1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it-IT" sz="16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antigen</a:t>
            </a:r>
            <a:r>
              <a:rPr lang="it-IT" sz="1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16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2123728" y="2492896"/>
            <a:ext cx="2313518" cy="3693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err="1" smtClean="0"/>
              <a:t>Subclinical</a:t>
            </a:r>
            <a:r>
              <a:rPr lang="it-IT" dirty="0" smtClean="0"/>
              <a:t>  </a:t>
            </a:r>
            <a:r>
              <a:rPr lang="it-IT" dirty="0" err="1" smtClean="0"/>
              <a:t>Alveolitis</a:t>
            </a:r>
            <a:endParaRPr lang="en-US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5364088" y="2708920"/>
            <a:ext cx="3135667" cy="1846659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it-IT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Promoting</a:t>
            </a:r>
            <a:r>
              <a:rPr lang="it-IT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Factors</a:t>
            </a:r>
            <a:endParaRPr lang="it-IT" u="sng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it-IT" u="sng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sz="1600" dirty="0" smtClean="0"/>
              <a:t>-  </a:t>
            </a:r>
            <a:r>
              <a:rPr lang="it-IT" sz="1600" dirty="0" err="1" smtClean="0"/>
              <a:t>Genetic</a:t>
            </a:r>
            <a:r>
              <a:rPr lang="it-IT" sz="1600" dirty="0" smtClean="0"/>
              <a:t> </a:t>
            </a:r>
            <a:r>
              <a:rPr lang="it-IT" sz="1600" dirty="0" err="1" smtClean="0"/>
              <a:t>predisposition</a:t>
            </a:r>
            <a:r>
              <a:rPr lang="it-IT" sz="1600" dirty="0" smtClean="0"/>
              <a:t>  </a:t>
            </a:r>
            <a:endParaRPr lang="it-IT" sz="1400" i="1" dirty="0" smtClean="0"/>
          </a:p>
          <a:p>
            <a:r>
              <a:rPr lang="it-IT" sz="1400" i="1" dirty="0" smtClean="0"/>
              <a:t>	 (</a:t>
            </a:r>
            <a:r>
              <a:rPr lang="it-IT" sz="1200" i="1" dirty="0" smtClean="0"/>
              <a:t>MHC, </a:t>
            </a:r>
            <a:r>
              <a:rPr lang="it-IT" sz="1200" i="1" dirty="0" err="1" smtClean="0"/>
              <a:t>TNFa-promoter</a:t>
            </a:r>
            <a:r>
              <a:rPr lang="it-IT" sz="1200" i="1" dirty="0" smtClean="0"/>
              <a:t>) </a:t>
            </a:r>
            <a:endParaRPr lang="it-IT" sz="1600" i="1" dirty="0" smtClean="0"/>
          </a:p>
          <a:p>
            <a:r>
              <a:rPr lang="it-IT" sz="1600" dirty="0" smtClean="0"/>
              <a:t>-  </a:t>
            </a:r>
            <a:r>
              <a:rPr lang="it-IT" sz="1600" dirty="0" err="1" smtClean="0"/>
              <a:t>Persistent</a:t>
            </a:r>
            <a:r>
              <a:rPr lang="it-IT" sz="1600" dirty="0" smtClean="0"/>
              <a:t> </a:t>
            </a:r>
            <a:r>
              <a:rPr lang="it-IT" sz="1600" dirty="0" err="1" smtClean="0"/>
              <a:t>antigen</a:t>
            </a:r>
            <a:r>
              <a:rPr lang="it-IT" sz="1600" dirty="0" smtClean="0"/>
              <a:t> </a:t>
            </a:r>
            <a:r>
              <a:rPr lang="it-IT" sz="1600" dirty="0" err="1" smtClean="0"/>
              <a:t>inhalation</a:t>
            </a:r>
            <a:r>
              <a:rPr lang="it-IT" sz="1600" dirty="0" smtClean="0"/>
              <a:t>  </a:t>
            </a:r>
          </a:p>
          <a:p>
            <a:r>
              <a:rPr lang="it-IT" sz="1600" dirty="0" smtClean="0"/>
              <a:t>-  </a:t>
            </a:r>
            <a:r>
              <a:rPr lang="it-IT" sz="1600" dirty="0" err="1" smtClean="0"/>
              <a:t>Chemicals</a:t>
            </a:r>
            <a:r>
              <a:rPr lang="it-IT" sz="1600" dirty="0" smtClean="0"/>
              <a:t> </a:t>
            </a:r>
            <a:r>
              <a:rPr lang="it-IT" sz="1200" i="1" dirty="0" smtClean="0"/>
              <a:t>(</a:t>
            </a:r>
            <a:r>
              <a:rPr lang="it-IT" sz="1200" i="1" dirty="0" err="1" smtClean="0"/>
              <a:t>pesticides</a:t>
            </a:r>
            <a:r>
              <a:rPr lang="it-IT" sz="1200" i="1" dirty="0" smtClean="0"/>
              <a:t>)</a:t>
            </a:r>
            <a:endParaRPr lang="it-IT" sz="1600" i="1" dirty="0" smtClean="0"/>
          </a:p>
          <a:p>
            <a:r>
              <a:rPr lang="it-IT" sz="1600" dirty="0" smtClean="0"/>
              <a:t>-  </a:t>
            </a:r>
            <a:r>
              <a:rPr lang="it-IT" sz="1600" dirty="0" err="1" smtClean="0"/>
              <a:t>Age</a:t>
            </a:r>
            <a:r>
              <a:rPr lang="it-IT" sz="1600" dirty="0" smtClean="0"/>
              <a:t> </a:t>
            </a:r>
            <a:r>
              <a:rPr lang="it-IT" sz="1400" i="1" dirty="0" smtClean="0"/>
              <a:t>(</a:t>
            </a:r>
            <a:r>
              <a:rPr lang="it-IT" sz="1400" i="1" dirty="0" err="1" smtClean="0"/>
              <a:t>immunoaging</a:t>
            </a:r>
            <a:r>
              <a:rPr lang="it-IT" sz="1400" i="1" dirty="0" smtClean="0"/>
              <a:t>, </a:t>
            </a:r>
            <a:r>
              <a:rPr lang="it-IT" sz="1400" i="1" dirty="0" err="1" smtClean="0"/>
              <a:t>inflammaging</a:t>
            </a:r>
            <a:r>
              <a:rPr lang="it-IT" sz="1400" i="1" dirty="0" smtClean="0"/>
              <a:t>)</a:t>
            </a:r>
            <a:endParaRPr lang="en-US" sz="1400" i="1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4211960" y="1412776"/>
            <a:ext cx="4160113" cy="6463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err="1" smtClean="0"/>
              <a:t>Humoral</a:t>
            </a:r>
            <a:r>
              <a:rPr lang="it-IT" dirty="0" smtClean="0"/>
              <a:t> immune </a:t>
            </a:r>
            <a:r>
              <a:rPr lang="it-IT" dirty="0" err="1" smtClean="0"/>
              <a:t>response</a:t>
            </a:r>
            <a:endParaRPr lang="it-IT" dirty="0" smtClean="0"/>
          </a:p>
          <a:p>
            <a:r>
              <a:rPr lang="it-IT" dirty="0" err="1" smtClean="0"/>
              <a:t>Cell-mediated</a:t>
            </a:r>
            <a:r>
              <a:rPr lang="it-IT" dirty="0" smtClean="0"/>
              <a:t> immune </a:t>
            </a:r>
            <a:r>
              <a:rPr lang="it-IT" dirty="0" err="1" smtClean="0"/>
              <a:t>response</a:t>
            </a:r>
            <a:r>
              <a:rPr lang="it-IT" dirty="0" smtClean="0"/>
              <a:t> (TH1)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827584" y="3284984"/>
            <a:ext cx="391235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Impaired</a:t>
            </a:r>
            <a:r>
              <a:rPr lang="it-IT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T-cell</a:t>
            </a:r>
            <a:r>
              <a:rPr lang="it-IT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suppressor</a:t>
            </a:r>
            <a:r>
              <a:rPr lang="it-IT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response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979712" y="3861048"/>
            <a:ext cx="17402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CD8+ </a:t>
            </a:r>
            <a:r>
              <a:rPr lang="it-IT" dirty="0" err="1" smtClean="0"/>
              <a:t>alveolitis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 </a:t>
            </a:r>
            <a:r>
              <a:rPr lang="it-IT" dirty="0" smtClean="0">
                <a:sym typeface="Wingdings" pitchFamily="2" charset="2"/>
              </a:rPr>
              <a:t> </a:t>
            </a:r>
            <a:r>
              <a:rPr lang="it-IT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TH2 </a:t>
            </a:r>
            <a:r>
              <a:rPr lang="it-IT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switch</a:t>
            </a:r>
            <a:r>
              <a:rPr lang="it-IT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</a:t>
            </a:r>
            <a:endParaRPr lang="en-US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2627784" y="5013176"/>
            <a:ext cx="1620957" cy="923330"/>
          </a:xfrm>
          <a:prstGeom prst="rect">
            <a:avLst/>
          </a:prstGeom>
          <a:solidFill>
            <a:srgbClr val="EEF7F8"/>
          </a:solidFill>
        </p:spPr>
        <p:txBody>
          <a:bodyPr wrap="none" rtlCol="0">
            <a:spAutoFit/>
          </a:bodyPr>
          <a:lstStyle/>
          <a:p>
            <a:r>
              <a:rPr lang="it-IT" dirty="0" err="1" smtClean="0"/>
              <a:t>Chronic</a:t>
            </a:r>
            <a:r>
              <a:rPr lang="it-IT" dirty="0" smtClean="0"/>
              <a:t> </a:t>
            </a:r>
            <a:r>
              <a:rPr lang="it-IT" dirty="0" err="1" smtClean="0"/>
              <a:t>forms</a:t>
            </a:r>
            <a:endParaRPr lang="it-IT" dirty="0" smtClean="0"/>
          </a:p>
          <a:p>
            <a:r>
              <a:rPr lang="it-IT" dirty="0" err="1" smtClean="0"/>
              <a:t>Fibrosis</a:t>
            </a:r>
            <a:endParaRPr lang="it-IT" dirty="0" smtClean="0"/>
          </a:p>
          <a:p>
            <a:r>
              <a:rPr lang="it-IT" dirty="0" smtClean="0"/>
              <a:t>UIP pattern</a:t>
            </a:r>
            <a:endParaRPr lang="en-US" dirty="0"/>
          </a:p>
        </p:txBody>
      </p:sp>
      <p:sp>
        <p:nvSpPr>
          <p:cNvPr id="11" name="Freccia in giù 10"/>
          <p:cNvSpPr/>
          <p:nvPr/>
        </p:nvSpPr>
        <p:spPr>
          <a:xfrm>
            <a:off x="3707904" y="4509120"/>
            <a:ext cx="288032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arrotondato 7"/>
          <p:cNvSpPr/>
          <p:nvPr/>
        </p:nvSpPr>
        <p:spPr>
          <a:xfrm>
            <a:off x="2411760" y="2420888"/>
            <a:ext cx="2304256" cy="15121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059832" y="2780928"/>
            <a:ext cx="14975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Chronic</a:t>
            </a:r>
            <a:r>
              <a:rPr lang="it-IT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HP</a:t>
            </a:r>
            <a:endParaRPr lang="en-US" sz="20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ttangolo arrotondato 9"/>
          <p:cNvSpPr/>
          <p:nvPr/>
        </p:nvSpPr>
        <p:spPr>
          <a:xfrm>
            <a:off x="4355976" y="1124744"/>
            <a:ext cx="1944216" cy="17281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4860032" y="2132856"/>
            <a:ext cx="583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IPF</a:t>
            </a:r>
            <a:endParaRPr lang="en-US" sz="20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ttangolo arrotondato 11"/>
          <p:cNvSpPr/>
          <p:nvPr/>
        </p:nvSpPr>
        <p:spPr>
          <a:xfrm>
            <a:off x="4355976" y="2420888"/>
            <a:ext cx="432048" cy="43204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Connettore 2 13"/>
          <p:cNvCxnSpPr/>
          <p:nvPr/>
        </p:nvCxnSpPr>
        <p:spPr>
          <a:xfrm>
            <a:off x="4572000" y="2636912"/>
            <a:ext cx="1008112" cy="9361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/>
          <p:cNvSpPr txBox="1"/>
          <p:nvPr/>
        </p:nvSpPr>
        <p:spPr>
          <a:xfrm>
            <a:off x="5580112" y="3573016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???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259632" y="1412776"/>
            <a:ext cx="6394699" cy="87203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it-IT" dirty="0" smtClean="0"/>
              <a:t> </a:t>
            </a:r>
            <a:r>
              <a:rPr lang="it-IT" dirty="0" err="1" smtClean="0"/>
              <a:t>Hypersensitivity-mediated</a:t>
            </a:r>
            <a:r>
              <a:rPr lang="it-IT" dirty="0" smtClean="0"/>
              <a:t> </a:t>
            </a:r>
            <a:r>
              <a:rPr lang="it-IT" dirty="0" err="1" smtClean="0"/>
              <a:t>bronchiolar</a:t>
            </a:r>
            <a:r>
              <a:rPr lang="it-IT" dirty="0" smtClean="0"/>
              <a:t> and </a:t>
            </a:r>
            <a:r>
              <a:rPr lang="it-IT" dirty="0" err="1" smtClean="0"/>
              <a:t>alveolar</a:t>
            </a:r>
            <a:r>
              <a:rPr lang="it-IT" dirty="0" smtClean="0"/>
              <a:t> </a:t>
            </a:r>
            <a:r>
              <a:rPr lang="it-IT" dirty="0" err="1" smtClean="0"/>
              <a:t>damage</a:t>
            </a:r>
            <a:endParaRPr lang="it-IT" dirty="0" smtClean="0"/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it-IT" dirty="0" smtClean="0"/>
              <a:t> </a:t>
            </a:r>
            <a:r>
              <a:rPr lang="it-IT" dirty="0" err="1" smtClean="0"/>
              <a:t>Repair</a:t>
            </a:r>
            <a:r>
              <a:rPr lang="it-IT" dirty="0" smtClean="0"/>
              <a:t> and </a:t>
            </a:r>
            <a:r>
              <a:rPr lang="it-IT" dirty="0" err="1" smtClean="0"/>
              <a:t>resolution</a:t>
            </a:r>
            <a:endParaRPr lang="en-US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1547664" y="3573016"/>
            <a:ext cx="5432898" cy="170303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it-IT" dirty="0" smtClean="0"/>
              <a:t> </a:t>
            </a:r>
            <a:r>
              <a:rPr lang="it-IT" dirty="0" err="1" smtClean="0"/>
              <a:t>Persistence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the </a:t>
            </a:r>
            <a:r>
              <a:rPr lang="it-IT" dirty="0" err="1" smtClean="0"/>
              <a:t>damage</a:t>
            </a:r>
            <a:r>
              <a:rPr lang="it-IT" dirty="0" smtClean="0"/>
              <a:t> (TH2 </a:t>
            </a:r>
            <a:r>
              <a:rPr lang="it-IT" dirty="0" err="1" smtClean="0"/>
              <a:t>switch</a:t>
            </a:r>
            <a:r>
              <a:rPr lang="it-IT" dirty="0" smtClean="0"/>
              <a:t>)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it-IT" dirty="0" smtClean="0"/>
              <a:t> Premature </a:t>
            </a:r>
            <a:r>
              <a:rPr lang="it-IT" dirty="0" err="1" smtClean="0"/>
              <a:t>lung</a:t>
            </a:r>
            <a:r>
              <a:rPr lang="it-IT" dirty="0" smtClean="0"/>
              <a:t> </a:t>
            </a:r>
            <a:r>
              <a:rPr lang="it-IT" dirty="0" err="1" smtClean="0"/>
              <a:t>senescence</a:t>
            </a:r>
            <a:r>
              <a:rPr lang="it-IT" dirty="0" smtClean="0"/>
              <a:t> (</a:t>
            </a:r>
            <a:r>
              <a:rPr lang="it-IT" dirty="0" err="1" smtClean="0"/>
              <a:t>genetic</a:t>
            </a:r>
            <a:r>
              <a:rPr lang="it-IT" dirty="0" smtClean="0"/>
              <a:t> background)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it-IT" dirty="0" smtClean="0"/>
              <a:t> </a:t>
            </a:r>
            <a:r>
              <a:rPr lang="it-IT" dirty="0" err="1" smtClean="0"/>
              <a:t>Triggering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the “UIP” </a:t>
            </a:r>
            <a:r>
              <a:rPr lang="it-IT" dirty="0" err="1" smtClean="0"/>
              <a:t>remodelling</a:t>
            </a:r>
            <a:r>
              <a:rPr lang="it-IT" dirty="0" smtClean="0"/>
              <a:t> </a:t>
            </a:r>
            <a:r>
              <a:rPr lang="it-IT" dirty="0" err="1" smtClean="0"/>
              <a:t>mechanism</a:t>
            </a:r>
            <a:endParaRPr lang="it-IT" dirty="0" smtClean="0"/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3491880" y="2924944"/>
            <a:ext cx="1760418" cy="461665"/>
          </a:xfrm>
          <a:prstGeom prst="rect">
            <a:avLst/>
          </a:prstGeom>
          <a:solidFill>
            <a:srgbClr val="EEF7F8"/>
          </a:solidFill>
        </p:spPr>
        <p:txBody>
          <a:bodyPr wrap="none" rtlCol="0">
            <a:spAutoFit/>
          </a:bodyPr>
          <a:lstStyle/>
          <a:p>
            <a:r>
              <a:rPr lang="it-IT" sz="24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Chronic</a:t>
            </a:r>
            <a:r>
              <a:rPr lang="it-IT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HP</a:t>
            </a:r>
            <a:endParaRPr lang="en-US" sz="24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3995936" y="332656"/>
            <a:ext cx="683200" cy="523220"/>
          </a:xfrm>
          <a:prstGeom prst="rect">
            <a:avLst/>
          </a:prstGeom>
          <a:solidFill>
            <a:srgbClr val="EEF7F8"/>
          </a:solidFill>
        </p:spPr>
        <p:txBody>
          <a:bodyPr wrap="none" rtlCol="0">
            <a:spAutoFit/>
          </a:bodyPr>
          <a:lstStyle/>
          <a:p>
            <a:r>
              <a:rPr lang="it-IT" sz="28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HP</a:t>
            </a:r>
            <a:endParaRPr lang="en-US" sz="28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259632" y="1412776"/>
            <a:ext cx="6394699" cy="87203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it-IT" dirty="0" smtClean="0"/>
              <a:t> </a:t>
            </a:r>
            <a:r>
              <a:rPr lang="it-IT" dirty="0" err="1" smtClean="0"/>
              <a:t>Hypersensitivity-mediated</a:t>
            </a:r>
            <a:r>
              <a:rPr lang="it-IT" dirty="0" smtClean="0"/>
              <a:t> </a:t>
            </a:r>
            <a:r>
              <a:rPr lang="it-IT" dirty="0" err="1" smtClean="0"/>
              <a:t>bronchiolar</a:t>
            </a:r>
            <a:r>
              <a:rPr lang="it-IT" dirty="0" smtClean="0"/>
              <a:t> and </a:t>
            </a:r>
            <a:r>
              <a:rPr lang="it-IT" dirty="0" err="1" smtClean="0"/>
              <a:t>alveolar</a:t>
            </a:r>
            <a:r>
              <a:rPr lang="it-IT" dirty="0" smtClean="0"/>
              <a:t> </a:t>
            </a:r>
            <a:r>
              <a:rPr lang="it-IT" dirty="0" err="1" smtClean="0"/>
              <a:t>damage</a:t>
            </a:r>
            <a:endParaRPr lang="it-IT" dirty="0" smtClean="0"/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it-IT" dirty="0" smtClean="0"/>
              <a:t> </a:t>
            </a:r>
            <a:r>
              <a:rPr lang="it-IT" dirty="0" err="1" smtClean="0"/>
              <a:t>Repair</a:t>
            </a:r>
            <a:r>
              <a:rPr lang="it-IT" dirty="0" smtClean="0"/>
              <a:t> and </a:t>
            </a:r>
            <a:r>
              <a:rPr lang="it-IT" dirty="0" err="1" smtClean="0"/>
              <a:t>resolution</a:t>
            </a:r>
            <a:endParaRPr lang="en-US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1547664" y="3573016"/>
            <a:ext cx="5432898" cy="170303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it-IT" dirty="0" smtClean="0"/>
              <a:t> </a:t>
            </a:r>
            <a:r>
              <a:rPr lang="it-IT" dirty="0" err="1" smtClean="0"/>
              <a:t>Persistence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the </a:t>
            </a:r>
            <a:r>
              <a:rPr lang="it-IT" dirty="0" err="1" smtClean="0"/>
              <a:t>damage</a:t>
            </a:r>
            <a:r>
              <a:rPr lang="it-IT" dirty="0" smtClean="0"/>
              <a:t> (TH2 </a:t>
            </a:r>
            <a:r>
              <a:rPr lang="it-IT" dirty="0" err="1" smtClean="0"/>
              <a:t>switch</a:t>
            </a:r>
            <a:r>
              <a:rPr lang="it-IT" dirty="0" smtClean="0"/>
              <a:t>)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it-IT" dirty="0" smtClean="0"/>
              <a:t> Premature </a:t>
            </a:r>
            <a:r>
              <a:rPr lang="it-IT" dirty="0" err="1" smtClean="0"/>
              <a:t>lung</a:t>
            </a:r>
            <a:r>
              <a:rPr lang="it-IT" dirty="0" smtClean="0"/>
              <a:t> </a:t>
            </a:r>
            <a:r>
              <a:rPr lang="it-IT" dirty="0" err="1" smtClean="0"/>
              <a:t>senescence</a:t>
            </a:r>
            <a:r>
              <a:rPr lang="it-IT" dirty="0" smtClean="0"/>
              <a:t> (</a:t>
            </a:r>
            <a:r>
              <a:rPr lang="it-IT" dirty="0" err="1" smtClean="0"/>
              <a:t>genetic</a:t>
            </a:r>
            <a:r>
              <a:rPr lang="it-IT" dirty="0" smtClean="0"/>
              <a:t> background)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it-IT" dirty="0" smtClean="0"/>
              <a:t> </a:t>
            </a:r>
            <a:r>
              <a:rPr lang="it-IT" dirty="0" err="1" smtClean="0"/>
              <a:t>Triggering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the “UIP” </a:t>
            </a:r>
            <a:r>
              <a:rPr lang="it-IT" dirty="0" err="1" smtClean="0"/>
              <a:t>remodelling</a:t>
            </a:r>
            <a:r>
              <a:rPr lang="it-IT" dirty="0" smtClean="0"/>
              <a:t> </a:t>
            </a:r>
            <a:r>
              <a:rPr lang="it-IT" dirty="0" err="1" smtClean="0"/>
              <a:t>mechanism</a:t>
            </a:r>
            <a:endParaRPr lang="it-IT" dirty="0" smtClean="0"/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3491880" y="2924944"/>
            <a:ext cx="1760418" cy="461665"/>
          </a:xfrm>
          <a:prstGeom prst="rect">
            <a:avLst/>
          </a:prstGeom>
          <a:solidFill>
            <a:srgbClr val="EEF7F8"/>
          </a:solidFill>
        </p:spPr>
        <p:txBody>
          <a:bodyPr wrap="none" rtlCol="0">
            <a:spAutoFit/>
          </a:bodyPr>
          <a:lstStyle/>
          <a:p>
            <a:r>
              <a:rPr lang="it-IT" sz="24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Chronic</a:t>
            </a:r>
            <a:r>
              <a:rPr lang="it-IT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HP</a:t>
            </a:r>
            <a:endParaRPr lang="en-US" sz="24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3995936" y="332656"/>
            <a:ext cx="683200" cy="523220"/>
          </a:xfrm>
          <a:prstGeom prst="rect">
            <a:avLst/>
          </a:prstGeom>
          <a:solidFill>
            <a:srgbClr val="EEF7F8"/>
          </a:solidFill>
        </p:spPr>
        <p:txBody>
          <a:bodyPr wrap="none" rtlCol="0">
            <a:spAutoFit/>
          </a:bodyPr>
          <a:lstStyle/>
          <a:p>
            <a:r>
              <a:rPr lang="it-IT" sz="28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HP</a:t>
            </a:r>
            <a:endParaRPr lang="en-US" sz="28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6156176" y="5013176"/>
            <a:ext cx="1941557" cy="369332"/>
          </a:xfrm>
          <a:prstGeom prst="rect">
            <a:avLst/>
          </a:prstGeom>
          <a:solidFill>
            <a:srgbClr val="00001E"/>
          </a:solidFill>
        </p:spPr>
        <p:txBody>
          <a:bodyPr wrap="none" rtlCol="0">
            <a:spAutoFit/>
          </a:bodyPr>
          <a:lstStyle/>
          <a:p>
            <a:r>
              <a:rPr lang="it-IT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Same</a:t>
            </a:r>
            <a:r>
              <a:rPr lang="it-IT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therapy</a:t>
            </a:r>
            <a:r>
              <a:rPr lang="it-IT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??</a:t>
            </a:r>
            <a:endParaRPr lang="en-US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1" name="Rectangle 1"/>
          <p:cNvSpPr>
            <a:spLocks noGrp="1" noChangeArrowheads="1"/>
          </p:cNvSpPr>
          <p:nvPr>
            <p:ph/>
          </p:nvPr>
        </p:nvSpPr>
        <p:spPr bwMode="auto">
          <a:xfrm>
            <a:off x="539552" y="3319830"/>
            <a:ext cx="8136904" cy="461665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25550" algn="l"/>
              </a:tabLst>
            </a:pPr>
            <a:r>
              <a:rPr kumimoji="0" lang="en-US" sz="24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Inflammatory	  		Non Inflammatory 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</a:t>
            </a:r>
            <a:endParaRPr kumimoji="0" lang="it-IT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2627784" y="188640"/>
            <a:ext cx="496693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tabLst>
                <a:tab pos="1225550" algn="l"/>
              </a:tabLst>
            </a:pPr>
            <a:r>
              <a:rPr lang="en-US" sz="2800" i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Pathogenetic</a:t>
            </a:r>
            <a:r>
              <a:rPr lang="en-US" sz="2800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classification of ILD</a:t>
            </a:r>
          </a:p>
          <a:p>
            <a:pPr lvl="0" algn="ctr">
              <a:tabLst>
                <a:tab pos="1225550" algn="l"/>
              </a:tabLst>
            </a:pPr>
            <a:r>
              <a:rPr lang="it-IT" sz="2000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(</a:t>
            </a:r>
            <a:r>
              <a:rPr lang="it-IT" sz="2000" i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potentially</a:t>
            </a:r>
            <a:r>
              <a:rPr lang="it-IT" sz="2000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it-IT" sz="2000" i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useful</a:t>
            </a:r>
            <a:r>
              <a:rPr lang="it-IT" sz="2000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it-IT" sz="2000" i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for</a:t>
            </a:r>
            <a:r>
              <a:rPr lang="it-IT" sz="2000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it-IT" sz="2000" i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therapy</a:t>
            </a:r>
            <a:r>
              <a:rPr lang="it-IT" sz="2000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)</a:t>
            </a:r>
            <a:endParaRPr lang="en-US" sz="2000" i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1" name="Rectangle 1"/>
          <p:cNvSpPr>
            <a:spLocks noGrp="1" noChangeArrowheads="1"/>
          </p:cNvSpPr>
          <p:nvPr>
            <p:ph/>
          </p:nvPr>
        </p:nvSpPr>
        <p:spPr bwMode="auto">
          <a:xfrm>
            <a:off x="539552" y="1565503"/>
            <a:ext cx="8136904" cy="3970318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25550" algn="l"/>
              </a:tabLst>
            </a:pPr>
            <a:r>
              <a:rPr kumimoji="0" lang="en-US" sz="24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Inflammatory	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						</a:t>
            </a:r>
            <a:endParaRPr kumimoji="0" lang="it-IT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228600" marR="0" lvl="0" indent="-22860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>
                <a:tab pos="1225550" algn="l"/>
              </a:tabLst>
            </a:pPr>
            <a:r>
              <a:rPr kumimoji="0" lang="en-US" sz="1600" b="0" i="0" u="sng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Hypersensitivity (</a:t>
            </a:r>
            <a:r>
              <a:rPr kumimoji="0" lang="en-US" sz="1600" b="0" i="0" u="sng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granulomatous</a:t>
            </a:r>
            <a:r>
              <a:rPr kumimoji="0" lang="en-US" sz="1600" b="0" i="0" u="sng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  <a:endParaRPr kumimoji="0" lang="it-IT" sz="1600" b="0" i="0" u="sng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25550" algn="l"/>
              </a:tabLst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sarcoidosis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berylliosis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it-IT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>
                <a:tab pos="1225550" algn="l"/>
              </a:tabLst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hypersensitivity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pneumonitis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>
                <a:tab pos="1225550" algn="l"/>
              </a:tabLst>
            </a:pPr>
            <a:endParaRPr kumimoji="0" lang="it-IT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R="0" lvl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2"/>
              <a:tabLst>
                <a:tab pos="1225550" algn="l"/>
              </a:tabLst>
            </a:pPr>
            <a:r>
              <a:rPr kumimoji="0" lang="en-US" sz="1600" b="0" i="0" u="sng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Smoke related  (</a:t>
            </a:r>
            <a:r>
              <a:rPr kumimoji="0" lang="en-US" sz="1600" b="0" i="0" u="sng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macrophagic</a:t>
            </a:r>
            <a:r>
              <a:rPr kumimoji="0" lang="en-US" sz="1600" b="0" i="0" u="sng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</a:p>
          <a:p>
            <a:pPr marR="0" lvl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1225550" algn="l"/>
              </a:tabLst>
            </a:pPr>
            <a:r>
              <a:rPr kumimoji="0" lang="en-US" sz="14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respiratory </a:t>
            </a:r>
            <a:r>
              <a:rPr kumimoji="0" lang="en-US" sz="14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bronchiolitis</a:t>
            </a:r>
            <a:r>
              <a:rPr kumimoji="0" lang="en-US" sz="14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-ILD</a:t>
            </a:r>
          </a:p>
          <a:p>
            <a:pPr marR="0" lvl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>
                <a:tab pos="1225550" algn="l"/>
              </a:tabLst>
            </a:pPr>
            <a:r>
              <a:rPr lang="en-US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DIP</a:t>
            </a:r>
            <a:r>
              <a:rPr kumimoji="0" lang="en-US" sz="1200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R="0" lvl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>
                <a:tab pos="1225550" algn="l"/>
              </a:tabLst>
            </a:pPr>
            <a:endParaRPr lang="en-US" sz="12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R="0" lvl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1225550" algn="l"/>
              </a:tabLst>
            </a:pPr>
            <a:r>
              <a:rPr kumimoji="0" lang="en-US" sz="1600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 </a:t>
            </a:r>
            <a:r>
              <a:rPr kumimoji="0" lang="en-US" sz="16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</a:t>
            </a:r>
            <a:r>
              <a:rPr kumimoji="0" lang="en-US" sz="1600" b="0" i="0" u="sng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utoimmune (CVD)</a:t>
            </a:r>
            <a:endParaRPr kumimoji="0" lang="it-IT" sz="16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>
                <a:tab pos="1225550" algn="l"/>
              </a:tabLst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systemic sclerosis, rheumatoid arthritis,   anti-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synthetase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etc.</a:t>
            </a:r>
          </a:p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>
                <a:tab pos="1225550" algn="l"/>
              </a:tabLst>
            </a:pPr>
            <a:r>
              <a:rPr lang="it-IT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IPAF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1225550" algn="l"/>
              </a:tabLst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</a:t>
            </a:r>
            <a:endParaRPr kumimoji="0" lang="it-IT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25550" algn="l"/>
              </a:tabLst>
            </a:pPr>
            <a:r>
              <a:rPr kumimoji="0" lang="en-US" sz="1600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5. </a:t>
            </a:r>
            <a:r>
              <a:rPr kumimoji="0" lang="en-US" sz="1600" b="0" i="0" u="sng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drug related</a:t>
            </a:r>
            <a:endParaRPr kumimoji="0" lang="it-IT" sz="16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25550" algn="l"/>
              </a:tabLst>
            </a:pPr>
            <a:endParaRPr kumimoji="0" lang="it-IT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2627784" y="188640"/>
            <a:ext cx="50974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tabLst>
                <a:tab pos="1225550" algn="l"/>
              </a:tabLst>
            </a:pPr>
            <a:r>
              <a:rPr lang="en-US" sz="2800" i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Pathogenetic</a:t>
            </a:r>
            <a:r>
              <a:rPr lang="en-US" sz="2800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classification of ILD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755576" y="5877272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sz="1400" i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it-IT" sz="1400" i="1" dirty="0" err="1" smtClean="0">
                <a:solidFill>
                  <a:schemeClr val="accent2">
                    <a:lumMod val="50000"/>
                  </a:schemeClr>
                </a:solidFill>
              </a:rPr>
              <a:t>To</a:t>
            </a:r>
            <a:r>
              <a:rPr lang="it-IT" sz="1400" i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it-IT" sz="1400" i="1" dirty="0" err="1" smtClean="0">
                <a:solidFill>
                  <a:schemeClr val="accent2">
                    <a:lumMod val="50000"/>
                  </a:schemeClr>
                </a:solidFill>
              </a:rPr>
              <a:t>be</a:t>
            </a:r>
            <a:r>
              <a:rPr lang="it-IT" sz="1400" i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it-IT" sz="1400" i="1" dirty="0" err="1" smtClean="0">
                <a:solidFill>
                  <a:schemeClr val="accent2">
                    <a:lumMod val="50000"/>
                  </a:schemeClr>
                </a:solidFill>
              </a:rPr>
              <a:t>specified</a:t>
            </a:r>
            <a:r>
              <a:rPr lang="it-IT" sz="1400" i="1" dirty="0" smtClean="0">
                <a:solidFill>
                  <a:schemeClr val="accent2">
                    <a:lumMod val="50000"/>
                  </a:schemeClr>
                </a:solidFill>
              </a:rPr>
              <a:t> the </a:t>
            </a:r>
            <a:r>
              <a:rPr lang="it-IT" sz="1400" i="1" dirty="0" err="1" smtClean="0">
                <a:solidFill>
                  <a:schemeClr val="accent2">
                    <a:lumMod val="50000"/>
                  </a:schemeClr>
                </a:solidFill>
              </a:rPr>
              <a:t>specific</a:t>
            </a:r>
            <a:r>
              <a:rPr lang="it-IT" sz="1400" i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it-IT" sz="1400" i="1" dirty="0" err="1" smtClean="0">
                <a:solidFill>
                  <a:schemeClr val="accent2">
                    <a:lumMod val="50000"/>
                  </a:schemeClr>
                </a:solidFill>
              </a:rPr>
              <a:t>immune-mechanisms</a:t>
            </a:r>
            <a:r>
              <a:rPr lang="it-IT" sz="1400" i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it-IT" sz="1400" i="1" dirty="0" err="1" smtClean="0">
                <a:solidFill>
                  <a:schemeClr val="accent2">
                    <a:lumMod val="50000"/>
                  </a:schemeClr>
                </a:solidFill>
              </a:rPr>
              <a:t>involved</a:t>
            </a:r>
            <a:r>
              <a:rPr lang="it-IT" sz="1400" i="1" dirty="0" smtClean="0">
                <a:solidFill>
                  <a:schemeClr val="accent2">
                    <a:lumMod val="50000"/>
                  </a:schemeClr>
                </a:solidFill>
              </a:rPr>
              <a:t>  (</a:t>
            </a:r>
            <a:r>
              <a:rPr lang="it-IT" sz="1400" i="1" dirty="0" err="1" smtClean="0">
                <a:solidFill>
                  <a:schemeClr val="accent2">
                    <a:lumMod val="50000"/>
                  </a:schemeClr>
                </a:solidFill>
              </a:rPr>
              <a:t>e.g</a:t>
            </a:r>
            <a:r>
              <a:rPr lang="it-IT" sz="1400" i="1" dirty="0" smtClean="0">
                <a:solidFill>
                  <a:schemeClr val="accent2">
                    <a:lumMod val="50000"/>
                  </a:schemeClr>
                </a:solidFill>
              </a:rPr>
              <a:t> TH1/TH2) and the </a:t>
            </a:r>
            <a:r>
              <a:rPr lang="it-IT" sz="1400" i="1" dirty="0" err="1" smtClean="0">
                <a:solidFill>
                  <a:schemeClr val="accent2">
                    <a:lumMod val="50000"/>
                  </a:schemeClr>
                </a:solidFill>
              </a:rPr>
              <a:t>role</a:t>
            </a:r>
            <a:r>
              <a:rPr lang="it-IT" sz="1400" i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it-IT" sz="1400" i="1" dirty="0" err="1" smtClean="0">
                <a:solidFill>
                  <a:schemeClr val="accent2">
                    <a:lumMod val="50000"/>
                  </a:schemeClr>
                </a:solidFill>
              </a:rPr>
              <a:t>of</a:t>
            </a:r>
            <a:r>
              <a:rPr lang="it-IT" sz="1400" i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it-IT" sz="1400" i="1" dirty="0" err="1" smtClean="0">
                <a:solidFill>
                  <a:schemeClr val="accent2">
                    <a:lumMod val="50000"/>
                  </a:schemeClr>
                </a:solidFill>
              </a:rPr>
              <a:t>genetic</a:t>
            </a:r>
            <a:r>
              <a:rPr lang="it-IT" sz="1400" i="1" dirty="0" smtClean="0">
                <a:solidFill>
                  <a:schemeClr val="accent2">
                    <a:lumMod val="50000"/>
                  </a:schemeClr>
                </a:solidFill>
              </a:rPr>
              <a:t> background</a:t>
            </a:r>
            <a:endParaRPr lang="en-US" sz="1400" i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82" name="Picture 2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 l="14000" t="43037" r="26501" b="25852"/>
          <a:stretch>
            <a:fillRect/>
          </a:stretch>
        </p:blipFill>
        <p:spPr bwMode="auto">
          <a:xfrm>
            <a:off x="899592" y="3717032"/>
            <a:ext cx="8079298" cy="2376264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</p:pic>
      <p:pic>
        <p:nvPicPr>
          <p:cNvPr id="481283" name="Picture 3"/>
          <p:cNvPicPr>
            <a:picLocks noChangeAspect="1" noChangeArrowheads="1"/>
          </p:cNvPicPr>
          <p:nvPr/>
        </p:nvPicPr>
        <p:blipFill>
          <a:blip r:embed="rId3" cstate="print"/>
          <a:srcRect l="5177" t="19151" r="21719" b="19547"/>
          <a:stretch>
            <a:fillRect/>
          </a:stretch>
        </p:blipFill>
        <p:spPr bwMode="auto">
          <a:xfrm>
            <a:off x="1115616" y="260648"/>
            <a:ext cx="6768752" cy="3192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179512" y="6381328"/>
            <a:ext cx="86409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AMERICAN JOURNAL OF RESPIRATORY AND CRITICAL CARE MEDICINE VOL 188 2013</a:t>
            </a:r>
            <a:endParaRPr lang="en-US" sz="1200" dirty="0"/>
          </a:p>
        </p:txBody>
      </p:sp>
      <p:cxnSp>
        <p:nvCxnSpPr>
          <p:cNvPr id="7" name="Connettore 2 6"/>
          <p:cNvCxnSpPr/>
          <p:nvPr/>
        </p:nvCxnSpPr>
        <p:spPr>
          <a:xfrm>
            <a:off x="323528" y="5013176"/>
            <a:ext cx="720080" cy="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4000" i="1" smtClean="0"/>
              <a:t>Lymphangioleiomyomatosis</a:t>
            </a:r>
            <a:r>
              <a:rPr lang="it-IT" sz="4000" smtClean="0"/>
              <a:t> (LAM)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it-IT" sz="2400" i="1" dirty="0" err="1" smtClean="0"/>
              <a:t>is</a:t>
            </a:r>
            <a:r>
              <a:rPr lang="it-IT" sz="2400" i="1" dirty="0" smtClean="0"/>
              <a:t> a rare and progressive </a:t>
            </a:r>
            <a:r>
              <a:rPr lang="it-IT" sz="2400" i="1" dirty="0" err="1" smtClean="0"/>
              <a:t>disease</a:t>
            </a:r>
            <a:r>
              <a:rPr lang="it-IT" sz="2400" i="1" dirty="0" smtClean="0"/>
              <a:t> </a:t>
            </a:r>
            <a:r>
              <a:rPr lang="it-IT" sz="2400" i="1" dirty="0" err="1" smtClean="0"/>
              <a:t>that</a:t>
            </a:r>
            <a:r>
              <a:rPr lang="it-IT" sz="2400" i="1" dirty="0" smtClean="0"/>
              <a:t> </a:t>
            </a:r>
            <a:r>
              <a:rPr lang="it-IT" sz="2400" i="1" dirty="0" err="1" smtClean="0"/>
              <a:t>affects</a:t>
            </a:r>
            <a:r>
              <a:rPr lang="it-IT" sz="2400" i="1" dirty="0" smtClean="0"/>
              <a:t> the </a:t>
            </a:r>
            <a:r>
              <a:rPr lang="it-IT" sz="2400" i="1" dirty="0" err="1" smtClean="0"/>
              <a:t>lungs</a:t>
            </a:r>
            <a:r>
              <a:rPr lang="it-IT" sz="2400" i="1" dirty="0" smtClean="0"/>
              <a:t> </a:t>
            </a:r>
            <a:r>
              <a:rPr lang="it-IT" sz="2400" i="1" dirty="0" err="1" smtClean="0"/>
              <a:t>of</a:t>
            </a:r>
            <a:r>
              <a:rPr lang="it-IT" sz="2400" i="1" dirty="0" smtClean="0"/>
              <a:t> women, </a:t>
            </a:r>
            <a:r>
              <a:rPr lang="it-IT" sz="2400" i="1" dirty="0" err="1" smtClean="0"/>
              <a:t>usually</a:t>
            </a:r>
            <a:r>
              <a:rPr lang="it-IT" sz="2400" i="1" dirty="0" smtClean="0"/>
              <a:t> in </a:t>
            </a:r>
            <a:r>
              <a:rPr lang="it-IT" sz="2400" i="1" dirty="0" err="1" smtClean="0"/>
              <a:t>premenopausal</a:t>
            </a:r>
            <a:r>
              <a:rPr lang="it-IT" sz="2400" i="1" dirty="0" smtClean="0"/>
              <a:t> </a:t>
            </a:r>
            <a:r>
              <a:rPr lang="it-IT" sz="2400" i="1" dirty="0" err="1" smtClean="0"/>
              <a:t>age</a:t>
            </a:r>
            <a:endParaRPr lang="it-IT" sz="2400" i="1" dirty="0" smtClean="0"/>
          </a:p>
          <a:p>
            <a:pPr>
              <a:buFontTx/>
              <a:buNone/>
            </a:pPr>
            <a:endParaRPr lang="it-IT" sz="2400" dirty="0" smtClean="0"/>
          </a:p>
        </p:txBody>
      </p:sp>
      <p:pic>
        <p:nvPicPr>
          <p:cNvPr id="52228" name="Picture 5" descr="thmb_45cefb1bbc374LAM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lum bright="20000" contrast="40000"/>
          </a:blip>
          <a:srcRect t="1958"/>
          <a:stretch>
            <a:fillRect/>
          </a:stretch>
        </p:blipFill>
        <p:spPr>
          <a:xfrm>
            <a:off x="5283592" y="2519408"/>
            <a:ext cx="2384752" cy="3861920"/>
          </a:xfr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755576" y="3645024"/>
            <a:ext cx="3743325" cy="194468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it-IT" i="1" kern="0" dirty="0" err="1">
                <a:latin typeface="+mn-lt"/>
              </a:rPr>
              <a:t>Pneumotorax</a:t>
            </a:r>
            <a:endParaRPr lang="it-IT" i="1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it-IT" i="1" kern="0" dirty="0" err="1">
                <a:latin typeface="+mn-lt"/>
              </a:rPr>
              <a:t>Lymphatic</a:t>
            </a:r>
            <a:r>
              <a:rPr lang="it-IT" i="1" kern="0" dirty="0">
                <a:latin typeface="+mn-lt"/>
              </a:rPr>
              <a:t> </a:t>
            </a:r>
            <a:r>
              <a:rPr lang="it-IT" i="1" kern="0" dirty="0" err="1">
                <a:latin typeface="+mn-lt"/>
              </a:rPr>
              <a:t>obstruction</a:t>
            </a:r>
            <a:endParaRPr lang="it-IT" i="1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it-IT" i="1" kern="0" dirty="0" err="1">
                <a:latin typeface="+mn-lt"/>
              </a:rPr>
              <a:t>Cystic</a:t>
            </a:r>
            <a:r>
              <a:rPr lang="it-IT" i="1" kern="0" dirty="0">
                <a:latin typeface="+mn-lt"/>
              </a:rPr>
              <a:t> </a:t>
            </a:r>
            <a:r>
              <a:rPr lang="it-IT" i="1" kern="0" dirty="0" err="1">
                <a:latin typeface="+mn-lt"/>
              </a:rPr>
              <a:t>disease</a:t>
            </a:r>
            <a:endParaRPr lang="it-IT" i="1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it-IT" i="1" kern="0" dirty="0">
                <a:latin typeface="+mn-lt"/>
              </a:rPr>
              <a:t>Progressive </a:t>
            </a:r>
            <a:r>
              <a:rPr lang="it-IT" i="1" kern="0" dirty="0" err="1">
                <a:latin typeface="+mn-lt"/>
              </a:rPr>
              <a:t>dyspnea</a:t>
            </a:r>
            <a:endParaRPr lang="it-IT" i="1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it-IT" i="1" kern="0" dirty="0" err="1">
                <a:latin typeface="+mn-lt"/>
              </a:rPr>
              <a:t>Renal</a:t>
            </a:r>
            <a:r>
              <a:rPr lang="it-IT" i="1" kern="0" dirty="0">
                <a:latin typeface="+mn-lt"/>
              </a:rPr>
              <a:t> AML</a:t>
            </a:r>
          </a:p>
        </p:txBody>
      </p:sp>
      <p:pic>
        <p:nvPicPr>
          <p:cNvPr id="6" name="Picture 5" descr="ee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l="12500" r="22652"/>
          <a:stretch>
            <a:fillRect/>
          </a:stretch>
        </p:blipFill>
        <p:spPr bwMode="auto">
          <a:xfrm>
            <a:off x="5283591" y="2236401"/>
            <a:ext cx="2376264" cy="21552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913"/>
            <a:ext cx="9144000" cy="719137"/>
          </a:xfrm>
          <a:solidFill>
            <a:srgbClr val="E6E6E6"/>
          </a:solidFill>
        </p:spPr>
        <p:txBody>
          <a:bodyPr/>
          <a:lstStyle/>
          <a:p>
            <a:r>
              <a:rPr lang="it-IT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RB-ILD </a:t>
            </a:r>
            <a:r>
              <a:rPr lang="it-IT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and DIP</a:t>
            </a:r>
          </a:p>
        </p:txBody>
      </p:sp>
      <p:pic>
        <p:nvPicPr>
          <p:cNvPr id="34820" name="Picture 4" descr="CD680002"/>
          <p:cNvPicPr>
            <a:picLocks noChangeAspect="1" noChangeArrowheads="1"/>
          </p:cNvPicPr>
          <p:nvPr/>
        </p:nvPicPr>
        <p:blipFill>
          <a:blip r:embed="rId2" cstate="print">
            <a:lum bright="12000" contrast="6000"/>
          </a:blip>
          <a:srcRect r="2298"/>
          <a:stretch>
            <a:fillRect/>
          </a:stretch>
        </p:blipFill>
        <p:spPr bwMode="auto">
          <a:xfrm>
            <a:off x="1104938" y="3970338"/>
            <a:ext cx="3312368" cy="271161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</p:pic>
      <p:pic>
        <p:nvPicPr>
          <p:cNvPr id="34821" name="Picture 5" descr="EE0001"/>
          <p:cNvPicPr>
            <a:picLocks noChangeAspect="1" noChangeArrowheads="1"/>
          </p:cNvPicPr>
          <p:nvPr/>
        </p:nvPicPr>
        <p:blipFill>
          <a:blip r:embed="rId3" cstate="print">
            <a:lum bright="6000" contrast="36000"/>
          </a:blip>
          <a:srcRect r="2296"/>
          <a:stretch>
            <a:fillRect/>
          </a:stretch>
        </p:blipFill>
        <p:spPr bwMode="auto">
          <a:xfrm>
            <a:off x="1104937" y="1196752"/>
            <a:ext cx="3312368" cy="271211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</p:pic>
      <p:pic>
        <p:nvPicPr>
          <p:cNvPr id="7" name="Picture 7" descr="EEb 01-220WDIP"/>
          <p:cNvPicPr>
            <a:picLocks noChangeAspect="1" noChangeArrowheads="1"/>
          </p:cNvPicPr>
          <p:nvPr/>
        </p:nvPicPr>
        <p:blipFill>
          <a:blip r:embed="rId4" cstate="print">
            <a:lum bright="-12000" contrast="18000"/>
          </a:blip>
          <a:srcRect t="25425" r="40895" b="17743"/>
          <a:stretch>
            <a:fillRect/>
          </a:stretch>
        </p:blipFill>
        <p:spPr>
          <a:xfrm>
            <a:off x="4633329" y="1196752"/>
            <a:ext cx="3312368" cy="2736304"/>
          </a:xfrm>
          <a:prstGeom prst="rect">
            <a:avLst/>
          </a:prstGeom>
          <a:ln>
            <a:solidFill>
              <a:srgbClr val="FF3300"/>
            </a:solidFill>
          </a:ln>
        </p:spPr>
      </p:pic>
      <p:pic>
        <p:nvPicPr>
          <p:cNvPr id="8" name="Picture 3" descr="CK 01-220WDIP"/>
          <p:cNvPicPr>
            <a:picLocks noChangeAspect="1" noChangeArrowheads="1"/>
          </p:cNvPicPr>
          <p:nvPr/>
        </p:nvPicPr>
        <p:blipFill>
          <a:blip r:embed="rId5" cstate="print">
            <a:lum bright="-18000" contrast="36000"/>
          </a:blip>
          <a:srcRect t="2600"/>
          <a:stretch>
            <a:fillRect/>
          </a:stretch>
        </p:blipFill>
        <p:spPr bwMode="auto">
          <a:xfrm>
            <a:off x="4633329" y="4005064"/>
            <a:ext cx="3323047" cy="2697932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346050"/>
          </a:xfrm>
        </p:spPr>
        <p:txBody>
          <a:bodyPr/>
          <a:lstStyle/>
          <a:p>
            <a:r>
              <a:rPr lang="it-IT" sz="2400" i="1" dirty="0" err="1" smtClean="0">
                <a:solidFill>
                  <a:srgbClr val="FF0000"/>
                </a:solidFill>
              </a:rPr>
              <a:t>Limits</a:t>
            </a:r>
            <a:r>
              <a:rPr lang="it-IT" sz="2400" i="1" dirty="0" smtClean="0">
                <a:solidFill>
                  <a:srgbClr val="FF0000"/>
                </a:solidFill>
              </a:rPr>
              <a:t> </a:t>
            </a:r>
            <a:r>
              <a:rPr lang="it-IT" sz="2400" i="1" dirty="0" err="1" smtClean="0">
                <a:solidFill>
                  <a:srgbClr val="FF0000"/>
                </a:solidFill>
              </a:rPr>
              <a:t>of</a:t>
            </a:r>
            <a:r>
              <a:rPr lang="it-IT" sz="2400" i="1" dirty="0" smtClean="0">
                <a:solidFill>
                  <a:srgbClr val="FF0000"/>
                </a:solidFill>
              </a:rPr>
              <a:t> </a:t>
            </a:r>
            <a:r>
              <a:rPr lang="it-IT" sz="2400" i="1" dirty="0" err="1" smtClean="0">
                <a:solidFill>
                  <a:srgbClr val="FF0000"/>
                </a:solidFill>
              </a:rPr>
              <a:t>Morphological</a:t>
            </a:r>
            <a:r>
              <a:rPr lang="it-IT" sz="2400" i="1" dirty="0" smtClean="0">
                <a:solidFill>
                  <a:srgbClr val="FF0000"/>
                </a:solidFill>
              </a:rPr>
              <a:t> </a:t>
            </a:r>
            <a:r>
              <a:rPr lang="it-IT" sz="2400" i="1" dirty="0" err="1" smtClean="0">
                <a:solidFill>
                  <a:srgbClr val="FF0000"/>
                </a:solidFill>
              </a:rPr>
              <a:t>Classification</a:t>
            </a:r>
            <a:endParaRPr lang="en-US" sz="2400" i="1" dirty="0">
              <a:solidFill>
                <a:srgbClr val="FF0000"/>
              </a:solidFill>
            </a:endParaRPr>
          </a:p>
        </p:txBody>
      </p:sp>
      <p:pic>
        <p:nvPicPr>
          <p:cNvPr id="64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10000" contrast="20000"/>
          </a:blip>
          <a:srcRect l="16887" t="14951" r="31206" b="51578"/>
          <a:stretch>
            <a:fillRect/>
          </a:stretch>
        </p:blipFill>
        <p:spPr bwMode="auto">
          <a:xfrm>
            <a:off x="1187624" y="1052736"/>
            <a:ext cx="7146786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3789040"/>
            <a:ext cx="3322633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92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3789040"/>
            <a:ext cx="3663019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asellaDiTesto 4"/>
          <p:cNvSpPr txBox="1">
            <a:spLocks noChangeArrowheads="1"/>
          </p:cNvSpPr>
          <p:nvPr/>
        </p:nvSpPr>
        <p:spPr bwMode="auto">
          <a:xfrm>
            <a:off x="6988001" y="1989212"/>
            <a:ext cx="189667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COPD</a:t>
            </a:r>
          </a:p>
          <a:p>
            <a:r>
              <a:rPr lang="it-IT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Emphysema</a:t>
            </a:r>
            <a:endParaRPr lang="it-IT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363" name="CasellaDiTesto 5"/>
          <p:cNvSpPr txBox="1">
            <a:spLocks noChangeArrowheads="1"/>
          </p:cNvSpPr>
          <p:nvPr/>
        </p:nvSpPr>
        <p:spPr bwMode="auto">
          <a:xfrm>
            <a:off x="7348041" y="3573388"/>
            <a:ext cx="6623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IPF</a:t>
            </a:r>
          </a:p>
        </p:txBody>
      </p:sp>
      <p:sp>
        <p:nvSpPr>
          <p:cNvPr id="15364" name="CasellaDiTesto 6"/>
          <p:cNvSpPr txBox="1">
            <a:spLocks noChangeArrowheads="1"/>
          </p:cNvSpPr>
          <p:nvPr/>
        </p:nvSpPr>
        <p:spPr bwMode="auto">
          <a:xfrm>
            <a:off x="7092280" y="4437112"/>
            <a:ext cx="10054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4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CPFE</a:t>
            </a:r>
          </a:p>
        </p:txBody>
      </p:sp>
      <p:sp>
        <p:nvSpPr>
          <p:cNvPr id="15365" name="CasellaDiTesto 7"/>
          <p:cNvSpPr txBox="1">
            <a:spLocks noChangeArrowheads="1"/>
          </p:cNvSpPr>
          <p:nvPr/>
        </p:nvSpPr>
        <p:spPr bwMode="auto">
          <a:xfrm>
            <a:off x="900038" y="3645074"/>
            <a:ext cx="100700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PLCH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-58738" y="116632"/>
            <a:ext cx="92027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8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Cigarette</a:t>
            </a:r>
            <a:r>
              <a:rPr lang="it-IT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Smoke</a:t>
            </a:r>
            <a:r>
              <a:rPr lang="it-IT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it-IT" sz="28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Lung</a:t>
            </a:r>
            <a:r>
              <a:rPr lang="it-IT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Pathology</a:t>
            </a:r>
            <a:endParaRPr lang="it-IT" sz="28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367" name="CasellaDiTesto 10"/>
          <p:cNvSpPr txBox="1">
            <a:spLocks noChangeArrowheads="1"/>
          </p:cNvSpPr>
          <p:nvPr/>
        </p:nvSpPr>
        <p:spPr bwMode="auto">
          <a:xfrm>
            <a:off x="971600" y="2060848"/>
            <a:ext cx="6976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DIP</a:t>
            </a:r>
            <a:endParaRPr lang="it-IT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368" name="CasellaDiTesto 11"/>
          <p:cNvSpPr txBox="1">
            <a:spLocks noChangeArrowheads="1"/>
          </p:cNvSpPr>
          <p:nvPr/>
        </p:nvSpPr>
        <p:spPr bwMode="auto">
          <a:xfrm>
            <a:off x="899592" y="2780928"/>
            <a:ext cx="11945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RB-ILD</a:t>
            </a:r>
          </a:p>
        </p:txBody>
      </p:sp>
      <p:sp>
        <p:nvSpPr>
          <p:cNvPr id="15369" name="CasellaDiTesto 11"/>
          <p:cNvSpPr txBox="1">
            <a:spLocks noChangeArrowheads="1"/>
          </p:cNvSpPr>
          <p:nvPr/>
        </p:nvSpPr>
        <p:spPr bwMode="auto">
          <a:xfrm>
            <a:off x="3851275" y="5876925"/>
            <a:ext cx="16754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Carcinoma</a:t>
            </a:r>
          </a:p>
        </p:txBody>
      </p:sp>
      <p:sp>
        <p:nvSpPr>
          <p:cNvPr id="15370" name="CasellaDiTesto 7"/>
          <p:cNvSpPr txBox="1">
            <a:spLocks noChangeArrowheads="1"/>
          </p:cNvSpPr>
          <p:nvPr/>
        </p:nvSpPr>
        <p:spPr bwMode="auto">
          <a:xfrm>
            <a:off x="827584" y="4437112"/>
            <a:ext cx="130035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Alveolar</a:t>
            </a:r>
            <a:r>
              <a:rPr lang="it-IT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it-IT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proteinosis</a:t>
            </a:r>
            <a:endParaRPr lang="it-IT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371" name="Picture 2" descr="http://laughingsquid.com/wp-content/uploads/cigarette-label-20101110-152615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63135" y="2708920"/>
            <a:ext cx="3193041" cy="2394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 l="11578" t="11377" r="48541" b="39673"/>
          <a:stretch>
            <a:fillRect/>
          </a:stretch>
        </p:blipFill>
        <p:spPr bwMode="auto">
          <a:xfrm>
            <a:off x="611188" y="1393825"/>
            <a:ext cx="4248844" cy="3259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3" cstate="print"/>
          <a:srcRect l="14114" t="21701" r="43529" b="69141"/>
          <a:stretch>
            <a:fillRect/>
          </a:stretch>
        </p:blipFill>
        <p:spPr bwMode="auto">
          <a:xfrm>
            <a:off x="0" y="0"/>
            <a:ext cx="8856663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Ovale 3"/>
          <p:cNvSpPr>
            <a:spLocks noChangeArrowheads="1"/>
          </p:cNvSpPr>
          <p:nvPr/>
        </p:nvSpPr>
        <p:spPr bwMode="auto">
          <a:xfrm>
            <a:off x="3779912" y="3645024"/>
            <a:ext cx="1081087" cy="935037"/>
          </a:xfrm>
          <a:prstGeom prst="ellipse">
            <a:avLst/>
          </a:prstGeom>
          <a:noFill/>
          <a:ln w="38100" algn="ctr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 l="11578" t="11377" r="11578" b="8299"/>
          <a:stretch>
            <a:fillRect/>
          </a:stretch>
        </p:blipFill>
        <p:spPr bwMode="auto">
          <a:xfrm>
            <a:off x="611188" y="1393825"/>
            <a:ext cx="8186737" cy="534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3" cstate="print"/>
          <a:srcRect l="14114" t="21701" r="43529" b="69141"/>
          <a:stretch>
            <a:fillRect/>
          </a:stretch>
        </p:blipFill>
        <p:spPr bwMode="auto">
          <a:xfrm>
            <a:off x="0" y="0"/>
            <a:ext cx="8856663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Ovale 3"/>
          <p:cNvSpPr>
            <a:spLocks noChangeArrowheads="1"/>
          </p:cNvSpPr>
          <p:nvPr/>
        </p:nvSpPr>
        <p:spPr bwMode="auto">
          <a:xfrm>
            <a:off x="3779912" y="3645024"/>
            <a:ext cx="1081087" cy="935037"/>
          </a:xfrm>
          <a:prstGeom prst="ellipse">
            <a:avLst/>
          </a:prstGeom>
          <a:noFill/>
          <a:ln w="38100" algn="ctr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5" name="Ovale 3"/>
          <p:cNvSpPr>
            <a:spLocks noChangeArrowheads="1"/>
          </p:cNvSpPr>
          <p:nvPr/>
        </p:nvSpPr>
        <p:spPr bwMode="auto">
          <a:xfrm>
            <a:off x="6444208" y="2924944"/>
            <a:ext cx="1081087" cy="935037"/>
          </a:xfrm>
          <a:prstGeom prst="ellipse">
            <a:avLst/>
          </a:prstGeom>
          <a:noFill/>
          <a:ln w="38100" algn="ctr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6" name="Ovale 3"/>
          <p:cNvSpPr>
            <a:spLocks noChangeArrowheads="1"/>
          </p:cNvSpPr>
          <p:nvPr/>
        </p:nvSpPr>
        <p:spPr bwMode="auto">
          <a:xfrm>
            <a:off x="4644008" y="2708920"/>
            <a:ext cx="1081087" cy="935037"/>
          </a:xfrm>
          <a:prstGeom prst="ellipse">
            <a:avLst/>
          </a:prstGeom>
          <a:noFill/>
          <a:ln w="38100" algn="ctr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7" name="Ovale 3"/>
          <p:cNvSpPr>
            <a:spLocks noChangeArrowheads="1"/>
          </p:cNvSpPr>
          <p:nvPr/>
        </p:nvSpPr>
        <p:spPr bwMode="auto">
          <a:xfrm>
            <a:off x="4860032" y="1772816"/>
            <a:ext cx="1081087" cy="935037"/>
          </a:xfrm>
          <a:prstGeom prst="ellipse">
            <a:avLst/>
          </a:prstGeom>
          <a:noFill/>
          <a:ln w="38100" algn="ctr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8" name="Ovale 3"/>
          <p:cNvSpPr>
            <a:spLocks noChangeArrowheads="1"/>
          </p:cNvSpPr>
          <p:nvPr/>
        </p:nvSpPr>
        <p:spPr bwMode="auto">
          <a:xfrm>
            <a:off x="4572000" y="4437112"/>
            <a:ext cx="1081087" cy="935037"/>
          </a:xfrm>
          <a:prstGeom prst="ellipse">
            <a:avLst/>
          </a:prstGeom>
          <a:noFill/>
          <a:ln w="38100" algn="ctr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9" name="Ovale 3"/>
          <p:cNvSpPr>
            <a:spLocks noChangeArrowheads="1"/>
          </p:cNvSpPr>
          <p:nvPr/>
        </p:nvSpPr>
        <p:spPr bwMode="auto">
          <a:xfrm>
            <a:off x="5939185" y="5157192"/>
            <a:ext cx="1081087" cy="935037"/>
          </a:xfrm>
          <a:prstGeom prst="ellipse">
            <a:avLst/>
          </a:prstGeom>
          <a:noFill/>
          <a:ln w="38100" algn="ctr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CD1 HX 01-257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1295400"/>
            <a:ext cx="3124200" cy="2605088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108547" name="Picture 3" descr="EE HX 01-2573"/>
          <p:cNvPicPr>
            <a:picLocks noChangeAspect="1" noChangeArrowheads="1"/>
          </p:cNvPicPr>
          <p:nvPr/>
        </p:nvPicPr>
        <p:blipFill>
          <a:blip r:embed="rId3" cstate="print">
            <a:lum bright="-24000" contrast="48000"/>
          </a:blip>
          <a:srcRect l="11528"/>
          <a:stretch>
            <a:fillRect/>
          </a:stretch>
        </p:blipFill>
        <p:spPr bwMode="auto">
          <a:xfrm>
            <a:off x="755650" y="1981200"/>
            <a:ext cx="4044950" cy="3813175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2682884" name="Text Box 4"/>
          <p:cNvSpPr txBox="1">
            <a:spLocks noChangeArrowheads="1"/>
          </p:cNvSpPr>
          <p:nvPr/>
        </p:nvSpPr>
        <p:spPr bwMode="auto">
          <a:xfrm>
            <a:off x="5181600" y="1371600"/>
            <a:ext cx="11318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defTabSz="762000">
              <a:defRPr/>
            </a:pPr>
            <a:r>
              <a:rPr lang="it-IT" sz="280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CD1a</a:t>
            </a:r>
          </a:p>
        </p:txBody>
      </p:sp>
      <p:pic>
        <p:nvPicPr>
          <p:cNvPr id="108549" name="Picture 5" descr="EE2 HX 01-257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3962400"/>
            <a:ext cx="3124200" cy="2605088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6" name="CasellaDiTesto 5"/>
          <p:cNvSpPr txBox="1"/>
          <p:nvPr/>
        </p:nvSpPr>
        <p:spPr>
          <a:xfrm>
            <a:off x="684213" y="404813"/>
            <a:ext cx="4525962" cy="522287"/>
          </a:xfrm>
          <a:prstGeom prst="rect">
            <a:avLst/>
          </a:prstGeom>
          <a:solidFill>
            <a:srgbClr val="E5EFFD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800" b="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Langerhans </a:t>
            </a:r>
            <a:r>
              <a:rPr lang="it-IT" sz="2800" b="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cell</a:t>
            </a:r>
            <a:r>
              <a:rPr lang="it-IT" sz="2800" b="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b="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Histiocytosis</a:t>
            </a:r>
            <a:endParaRPr lang="it-IT" sz="2800" b="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207963" y="6092825"/>
            <a:ext cx="4505325" cy="461963"/>
          </a:xfrm>
          <a:prstGeom prst="rect">
            <a:avLst/>
          </a:prstGeom>
          <a:solidFill>
            <a:srgbClr val="E5EFFD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400" b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CD68-, CD1a+, S100+, </a:t>
            </a:r>
            <a:r>
              <a:rPr lang="it-IT" sz="2400" b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langerin+</a:t>
            </a:r>
            <a:endParaRPr lang="it-IT" sz="2400" b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730" name="Picture 2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lum bright="-10000" contrast="30000"/>
          </a:blip>
          <a:srcRect l="10626" t="16050" r="12375" b="29506"/>
          <a:stretch>
            <a:fillRect/>
          </a:stretch>
        </p:blipFill>
        <p:spPr bwMode="auto">
          <a:xfrm>
            <a:off x="467544" y="116632"/>
            <a:ext cx="6336704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7731" name="Picture 3"/>
          <p:cNvPicPr>
            <a:picLocks noChangeAspect="1" noChangeArrowheads="1"/>
          </p:cNvPicPr>
          <p:nvPr/>
        </p:nvPicPr>
        <p:blipFill>
          <a:blip r:embed="rId3" cstate="print"/>
          <a:srcRect l="11624" t="14000" r="50600" b="14167"/>
          <a:stretch>
            <a:fillRect/>
          </a:stretch>
        </p:blipFill>
        <p:spPr bwMode="auto">
          <a:xfrm>
            <a:off x="755576" y="2492896"/>
            <a:ext cx="3744416" cy="4005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4860032" y="4941168"/>
            <a:ext cx="3600400" cy="1015663"/>
          </a:xfrm>
          <a:prstGeom prst="rect">
            <a:avLst/>
          </a:prstGeom>
          <a:solidFill>
            <a:srgbClr val="BBE0E3"/>
          </a:solidFill>
        </p:spPr>
        <p:txBody>
          <a:bodyPr wrap="square" rtlCol="0">
            <a:spAutoFit/>
          </a:bodyPr>
          <a:lstStyle/>
          <a:p>
            <a:r>
              <a:rPr lang="it-IT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</a:t>
            </a:r>
            <a:r>
              <a:rPr lang="it-IT" sz="20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contrast</a:t>
            </a:r>
            <a:r>
              <a:rPr lang="it-IT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0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it-IT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0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systemic</a:t>
            </a:r>
            <a:r>
              <a:rPr lang="it-IT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LCH, </a:t>
            </a:r>
            <a:r>
              <a:rPr lang="it-IT" sz="20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pulmonary</a:t>
            </a:r>
            <a:r>
              <a:rPr lang="it-IT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LCH </a:t>
            </a:r>
            <a:r>
              <a:rPr lang="it-IT" sz="20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appears</a:t>
            </a:r>
            <a:r>
              <a:rPr lang="it-IT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0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it-IT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0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</a:t>
            </a:r>
            <a:r>
              <a:rPr lang="it-IT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0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primarily</a:t>
            </a:r>
            <a:r>
              <a:rPr lang="it-IT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it-IT" sz="20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reactive</a:t>
            </a:r>
            <a:r>
              <a:rPr lang="it-IT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0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process…</a:t>
            </a:r>
            <a:r>
              <a:rPr lang="it-IT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20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 l="16887" t="3814" r="7043" b="3908"/>
          <a:stretch>
            <a:fillRect/>
          </a:stretch>
        </p:blipFill>
        <p:spPr bwMode="auto">
          <a:xfrm>
            <a:off x="5436095" y="2132856"/>
            <a:ext cx="3587985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2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 l="14999" t="12445" r="12376" b="23157"/>
          <a:stretch>
            <a:fillRect/>
          </a:stretch>
        </p:blipFill>
        <p:spPr>
          <a:xfrm>
            <a:off x="0" y="692150"/>
            <a:ext cx="9144000" cy="5068888"/>
          </a:xfrm>
          <a:noFill/>
        </p:spPr>
      </p:pic>
      <p:sp>
        <p:nvSpPr>
          <p:cNvPr id="3" name="CasellaDiTesto 2"/>
          <p:cNvSpPr txBox="1"/>
          <p:nvPr/>
        </p:nvSpPr>
        <p:spPr>
          <a:xfrm>
            <a:off x="3059113" y="6092825"/>
            <a:ext cx="2803525" cy="4619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35/61 </a:t>
            </a:r>
            <a:r>
              <a:rPr lang="it-IT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cases</a:t>
            </a:r>
            <a:r>
              <a:rPr lang="it-IT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57%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754" name="Picture 2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 l="20250" t="17605" r="37750" b="10840"/>
          <a:stretch>
            <a:fillRect/>
          </a:stretch>
        </p:blipFill>
        <p:spPr bwMode="auto">
          <a:xfrm>
            <a:off x="467544" y="188639"/>
            <a:ext cx="6624736" cy="6348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8755" name="Picture 3"/>
          <p:cNvPicPr>
            <a:picLocks noChangeAspect="1" noChangeArrowheads="1"/>
          </p:cNvPicPr>
          <p:nvPr/>
        </p:nvPicPr>
        <p:blipFill>
          <a:blip r:embed="rId3" cstate="print">
            <a:lum bright="-20000" contrast="30000"/>
          </a:blip>
          <a:srcRect l="41444" t="19993" r="36613" b="14575"/>
          <a:stretch>
            <a:fillRect/>
          </a:stretch>
        </p:blipFill>
        <p:spPr bwMode="auto">
          <a:xfrm>
            <a:off x="3923928" y="2144749"/>
            <a:ext cx="2880320" cy="4713251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</p:pic>
      <p:cxnSp>
        <p:nvCxnSpPr>
          <p:cNvPr id="6" name="Connettore 2 5"/>
          <p:cNvCxnSpPr/>
          <p:nvPr/>
        </p:nvCxnSpPr>
        <p:spPr>
          <a:xfrm flipV="1">
            <a:off x="1187624" y="6453336"/>
            <a:ext cx="648072" cy="72008"/>
          </a:xfrm>
          <a:prstGeom prst="straightConnector1">
            <a:avLst/>
          </a:prstGeom>
          <a:ln w="28575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 l="8308" t="10567" r="6458" b="20258"/>
          <a:stretch>
            <a:fillRect/>
          </a:stretch>
        </p:blipFill>
        <p:spPr>
          <a:xfrm>
            <a:off x="1547813" y="188913"/>
            <a:ext cx="6192837" cy="2827337"/>
          </a:xfrm>
        </p:spPr>
      </p:pic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3357563"/>
            <a:ext cx="3600450" cy="232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8" name="Picture 4"/>
          <p:cNvPicPr>
            <a:picLocks noChangeAspect="1" noChangeArrowheads="1"/>
          </p:cNvPicPr>
          <p:nvPr/>
        </p:nvPicPr>
        <p:blipFill>
          <a:blip r:embed="rId4" cstate="print"/>
          <a:srcRect l="7759" t="10728" r="49138" b="24904"/>
          <a:stretch>
            <a:fillRect/>
          </a:stretch>
        </p:blipFill>
        <p:spPr bwMode="auto">
          <a:xfrm>
            <a:off x="228600" y="3068638"/>
            <a:ext cx="4340225" cy="36449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72709" name="CasellaDiTesto 5"/>
          <p:cNvSpPr txBox="1">
            <a:spLocks noChangeArrowheads="1"/>
          </p:cNvSpPr>
          <p:nvPr/>
        </p:nvSpPr>
        <p:spPr bwMode="auto">
          <a:xfrm>
            <a:off x="5051425" y="6021388"/>
            <a:ext cx="3956532" cy="5847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 dirty="0"/>
              <a:t>12/19 </a:t>
            </a:r>
            <a:r>
              <a:rPr lang="it-IT" sz="1600" dirty="0" err="1"/>
              <a:t>pulmonary</a:t>
            </a:r>
            <a:r>
              <a:rPr lang="it-IT" sz="1600" dirty="0"/>
              <a:t> LCH     </a:t>
            </a:r>
            <a:r>
              <a:rPr lang="it-IT" sz="1600" dirty="0">
                <a:sym typeface="Wingdings" pitchFamily="2" charset="2"/>
              </a:rPr>
              <a:t> </a:t>
            </a:r>
            <a:r>
              <a:rPr lang="it-IT" sz="1600" dirty="0" err="1">
                <a:sym typeface="Wingdings" pitchFamily="2" charset="2"/>
              </a:rPr>
              <a:t>BRAF+</a:t>
            </a:r>
            <a:endParaRPr lang="it-IT" sz="1600" dirty="0">
              <a:sym typeface="Wingdings" pitchFamily="2" charset="2"/>
            </a:endParaRPr>
          </a:p>
          <a:p>
            <a:r>
              <a:rPr lang="it-IT" sz="1600" dirty="0">
                <a:sym typeface="Wingdings" pitchFamily="2" charset="2"/>
              </a:rPr>
              <a:t>19/</a:t>
            </a:r>
            <a:r>
              <a:rPr lang="it-IT" sz="1600" dirty="0" err="1">
                <a:sym typeface="Wingdings" pitchFamily="2" charset="2"/>
              </a:rPr>
              <a:t>19</a:t>
            </a:r>
            <a:r>
              <a:rPr lang="it-IT" sz="1600" dirty="0">
                <a:sym typeface="Wingdings" pitchFamily="2" charset="2"/>
              </a:rPr>
              <a:t>                              </a:t>
            </a:r>
            <a:r>
              <a:rPr lang="it-IT" sz="1600" dirty="0" smtClean="0">
                <a:sym typeface="Wingdings" pitchFamily="2" charset="2"/>
              </a:rPr>
              <a:t> </a:t>
            </a:r>
            <a:r>
              <a:rPr lang="it-IT" sz="1600" dirty="0">
                <a:sym typeface="Wingdings" pitchFamily="2" charset="2"/>
              </a:rPr>
              <a:t>  p16+, p21+</a:t>
            </a:r>
            <a:endParaRPr lang="it-IT" sz="1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610" name="Picture 2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lum bright="-10000" contrast="10000"/>
          </a:blip>
          <a:srcRect l="22875" t="12939" r="38625" b="67135"/>
          <a:stretch>
            <a:fillRect/>
          </a:stretch>
        </p:blipFill>
        <p:spPr bwMode="auto">
          <a:xfrm>
            <a:off x="1187624" y="1340768"/>
            <a:ext cx="6336704" cy="1844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sellaDiTesto 7"/>
          <p:cNvSpPr txBox="1"/>
          <p:nvPr/>
        </p:nvSpPr>
        <p:spPr>
          <a:xfrm>
            <a:off x="7740352" y="2249488"/>
            <a:ext cx="697627" cy="3693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2000</a:t>
            </a:r>
            <a:endParaRPr lang="en-US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14203" t="16542" r="31206" b="63026"/>
          <a:stretch>
            <a:fillRect/>
          </a:stretch>
        </p:blipFill>
        <p:spPr bwMode="auto">
          <a:xfrm>
            <a:off x="395536" y="3401616"/>
            <a:ext cx="8208912" cy="1728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7884368" y="4193704"/>
            <a:ext cx="761747" cy="3693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2006 </a:t>
            </a:r>
            <a:endParaRPr lang="en-US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2699792" y="332656"/>
            <a:ext cx="3549370" cy="400110"/>
          </a:xfrm>
          <a:prstGeom prst="rect">
            <a:avLst/>
          </a:prstGeom>
          <a:solidFill>
            <a:srgbClr val="BBE0E3"/>
          </a:solidFill>
        </p:spPr>
        <p:txBody>
          <a:bodyPr wrap="none" rtlCol="0">
            <a:spAutoFit/>
          </a:bodyPr>
          <a:lstStyle/>
          <a:p>
            <a:r>
              <a:rPr lang="it-IT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LAM </a:t>
            </a:r>
            <a:r>
              <a:rPr lang="it-IT" sz="20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cells</a:t>
            </a:r>
            <a:r>
              <a:rPr lang="it-IT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are neoplastic </a:t>
            </a:r>
            <a:r>
              <a:rPr lang="it-IT" sz="20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cells</a:t>
            </a:r>
            <a:endParaRPr lang="en-US" sz="20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 l="10626" t="23645" r="8002" b="30156"/>
          <a:stretch>
            <a:fillRect/>
          </a:stretch>
        </p:blipFill>
        <p:spPr>
          <a:xfrm>
            <a:off x="0" y="476250"/>
            <a:ext cx="9102725" cy="3228975"/>
          </a:xfrm>
          <a:noFill/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 cstate="print"/>
          <a:srcRect l="10556" t="34662" r="47916" b="48212"/>
          <a:stretch>
            <a:fillRect/>
          </a:stretch>
        </p:blipFill>
        <p:spPr bwMode="auto">
          <a:xfrm>
            <a:off x="3087688" y="3500438"/>
            <a:ext cx="4364037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CasellaDiTesto 3"/>
          <p:cNvSpPr txBox="1">
            <a:spLocks noChangeArrowheads="1"/>
          </p:cNvSpPr>
          <p:nvPr/>
        </p:nvSpPr>
        <p:spPr bwMode="auto">
          <a:xfrm>
            <a:off x="971550" y="4508500"/>
            <a:ext cx="203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/>
              <a:t>Anti-BRAF V600E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arrotondato 4"/>
          <p:cNvSpPr/>
          <p:nvPr/>
        </p:nvSpPr>
        <p:spPr>
          <a:xfrm>
            <a:off x="2051050" y="1052513"/>
            <a:ext cx="1008063" cy="5762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6" name="Ovale 5"/>
          <p:cNvSpPr/>
          <p:nvPr/>
        </p:nvSpPr>
        <p:spPr>
          <a:xfrm>
            <a:off x="2195513" y="1125538"/>
            <a:ext cx="720725" cy="358775"/>
          </a:xfrm>
          <a:prstGeom prst="ellipse">
            <a:avLst/>
          </a:prstGeom>
          <a:solidFill>
            <a:srgbClr val="FAFC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8916" name="CasellaDiTesto 6"/>
          <p:cNvSpPr txBox="1">
            <a:spLocks noChangeArrowheads="1"/>
          </p:cNvSpPr>
          <p:nvPr/>
        </p:nvSpPr>
        <p:spPr bwMode="auto">
          <a:xfrm>
            <a:off x="395288" y="260350"/>
            <a:ext cx="25193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/>
              <a:t>Bone marrow -derived</a:t>
            </a:r>
          </a:p>
          <a:p>
            <a:r>
              <a:rPr lang="it-IT"/>
              <a:t>monocyte precursor</a:t>
            </a:r>
          </a:p>
        </p:txBody>
      </p:sp>
      <p:sp>
        <p:nvSpPr>
          <p:cNvPr id="8" name="Rettangolo arrotondato 7"/>
          <p:cNvSpPr/>
          <p:nvPr/>
        </p:nvSpPr>
        <p:spPr>
          <a:xfrm>
            <a:off x="2484438" y="1844675"/>
            <a:ext cx="1008062" cy="576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9" name="Ovale 8"/>
          <p:cNvSpPr/>
          <p:nvPr/>
        </p:nvSpPr>
        <p:spPr>
          <a:xfrm>
            <a:off x="2627313" y="1916113"/>
            <a:ext cx="720725" cy="36036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8919" name="CasellaDiTesto 9"/>
          <p:cNvSpPr txBox="1">
            <a:spLocks noChangeArrowheads="1"/>
          </p:cNvSpPr>
          <p:nvPr/>
        </p:nvSpPr>
        <p:spPr bwMode="auto">
          <a:xfrm>
            <a:off x="3708400" y="1700213"/>
            <a:ext cx="2160588" cy="6477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/>
              <a:t>BRAF  V600E mutation</a:t>
            </a:r>
          </a:p>
        </p:txBody>
      </p:sp>
      <p:sp>
        <p:nvSpPr>
          <p:cNvPr id="47112" name="CasellaDiTesto 10"/>
          <p:cNvSpPr txBox="1">
            <a:spLocks noChangeArrowheads="1"/>
          </p:cNvSpPr>
          <p:nvPr/>
        </p:nvSpPr>
        <p:spPr bwMode="auto">
          <a:xfrm>
            <a:off x="4500563" y="2997200"/>
            <a:ext cx="7127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OIS</a:t>
            </a:r>
          </a:p>
        </p:txBody>
      </p:sp>
      <p:sp>
        <p:nvSpPr>
          <p:cNvPr id="38921" name="CasellaDiTesto 11"/>
          <p:cNvSpPr txBox="1">
            <a:spLocks noChangeArrowheads="1"/>
          </p:cNvSpPr>
          <p:nvPr/>
        </p:nvSpPr>
        <p:spPr bwMode="auto">
          <a:xfrm>
            <a:off x="3783013" y="4149725"/>
            <a:ext cx="23018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/>
              <a:t>P16 over-expression</a:t>
            </a:r>
          </a:p>
        </p:txBody>
      </p:sp>
      <p:sp>
        <p:nvSpPr>
          <p:cNvPr id="13" name="Freccia in giù 12"/>
          <p:cNvSpPr/>
          <p:nvPr/>
        </p:nvSpPr>
        <p:spPr>
          <a:xfrm>
            <a:off x="4643438" y="2420938"/>
            <a:ext cx="433387" cy="5032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6" name="Freccia in giù 15"/>
          <p:cNvSpPr/>
          <p:nvPr/>
        </p:nvSpPr>
        <p:spPr>
          <a:xfrm>
            <a:off x="4643438" y="3500438"/>
            <a:ext cx="433387" cy="5048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8" name="Rettangolo arrotondato 17"/>
          <p:cNvSpPr/>
          <p:nvPr/>
        </p:nvSpPr>
        <p:spPr>
          <a:xfrm>
            <a:off x="4500563" y="4652963"/>
            <a:ext cx="1008062" cy="57626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9" name="Ovale 18"/>
          <p:cNvSpPr/>
          <p:nvPr/>
        </p:nvSpPr>
        <p:spPr>
          <a:xfrm>
            <a:off x="4643438" y="4724400"/>
            <a:ext cx="720725" cy="36036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cxnSp>
        <p:nvCxnSpPr>
          <p:cNvPr id="22" name="Connettore 2 21"/>
          <p:cNvCxnSpPr/>
          <p:nvPr/>
        </p:nvCxnSpPr>
        <p:spPr>
          <a:xfrm flipH="1">
            <a:off x="4643438" y="5300663"/>
            <a:ext cx="215900" cy="57626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/>
          <p:cNvCxnSpPr/>
          <p:nvPr/>
        </p:nvCxnSpPr>
        <p:spPr>
          <a:xfrm>
            <a:off x="5148263" y="5373688"/>
            <a:ext cx="144462" cy="57626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/>
          <p:cNvCxnSpPr/>
          <p:nvPr/>
        </p:nvCxnSpPr>
        <p:spPr>
          <a:xfrm>
            <a:off x="5508104" y="5301208"/>
            <a:ext cx="576263" cy="57626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sellaDiTesto 27"/>
          <p:cNvSpPr txBox="1"/>
          <p:nvPr/>
        </p:nvSpPr>
        <p:spPr>
          <a:xfrm>
            <a:off x="5435600" y="6029325"/>
            <a:ext cx="1512888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000" i="1" dirty="0" err="1">
                <a:solidFill>
                  <a:schemeClr val="accent6">
                    <a:lumMod val="75000"/>
                  </a:schemeClr>
                </a:solidFill>
              </a:rPr>
              <a:t>remodelling</a:t>
            </a:r>
            <a:endParaRPr lang="it-IT" sz="20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9" name="CasellaDiTesto 28"/>
          <p:cNvSpPr txBox="1"/>
          <p:nvPr/>
        </p:nvSpPr>
        <p:spPr>
          <a:xfrm>
            <a:off x="3862388" y="6092825"/>
            <a:ext cx="11557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000" i="1" dirty="0" err="1">
                <a:solidFill>
                  <a:schemeClr val="accent6">
                    <a:lumMod val="75000"/>
                  </a:schemeClr>
                </a:solidFill>
              </a:rPr>
              <a:t>Fibrosis</a:t>
            </a:r>
            <a:r>
              <a:rPr lang="it-IT" sz="2000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38931" name="Picture 1" descr="\\Gymmy\desktop\master-DOCUMENTI\CHILOSI D\imaging\CHILOSI ICH IMAGES\CHILOSI CASI ICH\POLMONE\ERDHEIM-CHESTER\p16-05-892\p160001.jpg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/>
          <a:stretch>
            <a:fillRect/>
          </a:stretch>
        </p:blipFill>
        <p:spPr bwMode="auto">
          <a:xfrm>
            <a:off x="6156325" y="2911475"/>
            <a:ext cx="2808288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6443663" y="4652963"/>
            <a:ext cx="692150" cy="369887"/>
          </a:xfrm>
          <a:prstGeom prst="rect">
            <a:avLst/>
          </a:prstGeom>
          <a:solidFill>
            <a:srgbClr val="E5ECFF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it-IT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P16 </a:t>
            </a:r>
          </a:p>
        </p:txBody>
      </p:sp>
      <p:sp>
        <p:nvSpPr>
          <p:cNvPr id="27" name="CasellaDiTesto 10"/>
          <p:cNvSpPr txBox="1">
            <a:spLocks noChangeArrowheads="1"/>
          </p:cNvSpPr>
          <p:nvPr/>
        </p:nvSpPr>
        <p:spPr bwMode="auto">
          <a:xfrm>
            <a:off x="3132138" y="4652963"/>
            <a:ext cx="10223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SASP</a:t>
            </a:r>
          </a:p>
        </p:txBody>
      </p:sp>
      <p:pic>
        <p:nvPicPr>
          <p:cNvPr id="38934" name="Picture 2" descr="CD680014"/>
          <p:cNvPicPr>
            <a:picLocks noChangeAspect="1" noChangeArrowheads="1"/>
          </p:cNvPicPr>
          <p:nvPr/>
        </p:nvPicPr>
        <p:blipFill>
          <a:blip r:embed="rId3" cstate="print">
            <a:lum bright="6000" contrast="24000"/>
          </a:blip>
          <a:srcRect r="1154"/>
          <a:stretch>
            <a:fillRect/>
          </a:stretch>
        </p:blipFill>
        <p:spPr bwMode="auto">
          <a:xfrm>
            <a:off x="900113" y="2924175"/>
            <a:ext cx="2232025" cy="180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 Box 7"/>
          <p:cNvSpPr txBox="1">
            <a:spLocks noChangeArrowheads="1"/>
          </p:cNvSpPr>
          <p:nvPr/>
        </p:nvSpPr>
        <p:spPr bwMode="auto">
          <a:xfrm>
            <a:off x="1926096" y="2708275"/>
            <a:ext cx="1350050" cy="369332"/>
          </a:xfrm>
          <a:prstGeom prst="rect">
            <a:avLst/>
          </a:prstGeom>
          <a:solidFill>
            <a:srgbClr val="E5ECFF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it-IT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BRAF-VE1</a:t>
            </a:r>
            <a:endParaRPr lang="it-IT" b="1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pic>
        <p:nvPicPr>
          <p:cNvPr id="38936" name="Picture 8" descr="http://ilreferendum.files.wordpress.com/2012/07/logo_univ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8350" y="6237288"/>
            <a:ext cx="504825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37" name="Picture 4" descr="EE0007"/>
          <p:cNvPicPr>
            <a:picLocks noChangeAspect="1" noChangeArrowheads="1"/>
          </p:cNvPicPr>
          <p:nvPr/>
        </p:nvPicPr>
        <p:blipFill>
          <a:blip r:embed="rId5" cstate="print">
            <a:lum bright="18000" contrast="30000"/>
          </a:blip>
          <a:srcRect r="2051"/>
          <a:stretch>
            <a:fillRect/>
          </a:stretch>
        </p:blipFill>
        <p:spPr bwMode="auto">
          <a:xfrm>
            <a:off x="6156325" y="476250"/>
            <a:ext cx="2822575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4941168"/>
            <a:ext cx="1985797" cy="1489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738" name="Picture 2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 l="15001" t="8245" r="14125" b="14756"/>
          <a:stretch>
            <a:fillRect/>
          </a:stretch>
        </p:blipFill>
        <p:spPr bwMode="auto">
          <a:xfrm>
            <a:off x="115359" y="404664"/>
            <a:ext cx="6256841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2739" name="Picture 3"/>
          <p:cNvPicPr>
            <a:picLocks noChangeAspect="1" noChangeArrowheads="1"/>
          </p:cNvPicPr>
          <p:nvPr/>
        </p:nvPicPr>
        <p:blipFill>
          <a:blip r:embed="rId3" cstate="print"/>
          <a:srcRect l="65103"/>
          <a:stretch>
            <a:fillRect/>
          </a:stretch>
        </p:blipFill>
        <p:spPr bwMode="auto">
          <a:xfrm>
            <a:off x="6516216" y="2060848"/>
            <a:ext cx="2376265" cy="4358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/>
          <p:cNvSpPr>
            <a:spLocks noChangeArrowheads="1"/>
          </p:cNvSpPr>
          <p:nvPr/>
        </p:nvSpPr>
        <p:spPr bwMode="auto">
          <a:xfrm>
            <a:off x="395536" y="757592"/>
            <a:ext cx="8352928" cy="4708981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t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Non</a:t>
            </a:r>
            <a:r>
              <a:rPr kumimoji="0" lang="en-US" sz="2800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kumimoji="0" lang="en-US" sz="280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inflammatory</a:t>
            </a:r>
          </a:p>
          <a:p>
            <a:pPr marL="0" marR="0" lvl="0" indent="0" algn="l" defTabSz="914400" rtl="0" eaLnBrk="1" fontAlgn="t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28600" marR="0" lvl="0" indent="-228600" algn="l" defTabSz="914400" rtl="0" eaLnBrk="0" fontAlgn="t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n-US" sz="2400" b="1" i="1" u="sng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known genetic/molecular pathogenesis</a:t>
            </a:r>
            <a:endParaRPr kumimoji="0" lang="en-US" b="1" i="1" u="sng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228600" marR="0" lvl="0" indent="-228600" algn="l" defTabSz="914400" rtl="0" eaLnBrk="0" fontAlgn="t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endParaRPr kumimoji="0" lang="it-IT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t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Alveolar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microlithiasis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(SLC34A2 gene mutations)</a:t>
            </a:r>
            <a:endParaRPr kumimoji="0" lang="it-IT" sz="16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200000"/>
              </a:lnSpc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Hermansky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Pudlak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en-US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HPS-1, HPS-4 , and </a:t>
            </a:r>
            <a:r>
              <a:rPr lang="it-IT" sz="1600" i="1" dirty="0" smtClean="0">
                <a:latin typeface="Times New Roman" pitchFamily="18" charset="0"/>
                <a:cs typeface="Times New Roman" pitchFamily="18" charset="0"/>
              </a:rPr>
              <a:t>HPS-2 gene </a:t>
            </a:r>
            <a:r>
              <a:rPr lang="it-IT" sz="1600" i="1" dirty="0" err="1" smtClean="0">
                <a:latin typeface="Times New Roman" pitchFamily="18" charset="0"/>
                <a:cs typeface="Times New Roman" pitchFamily="18" charset="0"/>
              </a:rPr>
              <a:t>mutations</a:t>
            </a:r>
            <a:r>
              <a:rPr lang="it-IT" sz="1600" i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kumimoji="0" lang="it-IT" sz="16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t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Congenital alveolar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proteinosis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en-US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(surfactant protein B mutation; GM-CSFR mutation) </a:t>
            </a:r>
            <a:endParaRPr kumimoji="0" lang="it-IT" sz="16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t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en-US" sz="16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ymphangioleiomyomatosis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en-US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(TSC1/2</a:t>
            </a:r>
            <a:r>
              <a:rPr kumimoji="0" lang="en-US" sz="1600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en-US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gene mutations)</a:t>
            </a:r>
            <a:endParaRPr kumimoji="0" lang="it-IT" sz="16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t" hangingPunct="0">
              <a:lnSpc>
                <a:spcPct val="200000"/>
              </a:lnSpc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Langerhans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' cell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histiocytosis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</a:t>
            </a:r>
            <a:r>
              <a:rPr lang="en-US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Erdheim</a:t>
            </a:r>
            <a:r>
              <a:rPr lang="en-US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-Chester disease</a:t>
            </a:r>
            <a:r>
              <a:rPr kumimoji="0" lang="en-US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(BRAF V600E mutation, cell senescence)</a:t>
            </a:r>
          </a:p>
        </p:txBody>
      </p:sp>
      <p:sp>
        <p:nvSpPr>
          <p:cNvPr id="5" name="Rettangolo 4"/>
          <p:cNvSpPr/>
          <p:nvPr/>
        </p:nvSpPr>
        <p:spPr>
          <a:xfrm>
            <a:off x="2627784" y="188640"/>
            <a:ext cx="50974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tabLst>
                <a:tab pos="1225550" algn="l"/>
              </a:tabLst>
            </a:pPr>
            <a:r>
              <a:rPr lang="en-US" sz="2800" i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Pathogenetic</a:t>
            </a:r>
            <a:r>
              <a:rPr lang="en-US" sz="2800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classification of ILD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 cstate="print"/>
          <a:srcRect l="19250" t="9178" r="18471" b="5600"/>
          <a:stretch>
            <a:fillRect/>
          </a:stretch>
        </p:blipFill>
        <p:spPr bwMode="auto">
          <a:xfrm>
            <a:off x="0" y="0"/>
            <a:ext cx="8027988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Connettore 1 4"/>
          <p:cNvCxnSpPr/>
          <p:nvPr/>
        </p:nvCxnSpPr>
        <p:spPr>
          <a:xfrm>
            <a:off x="3887788" y="5661025"/>
            <a:ext cx="36718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ttore 1 3"/>
          <p:cNvCxnSpPr/>
          <p:nvPr/>
        </p:nvCxnSpPr>
        <p:spPr>
          <a:xfrm>
            <a:off x="2374900" y="5813425"/>
            <a:ext cx="1727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6261" name="Picture 2" descr="\\Gymmy\desktop\master-DOCUMENTI\CHILOSI D\imaging\CHILOSI ICH IMAGES\CHILOSI CASI ICH\POLMONE\MICROCALCINOSI\EE0005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l="10101" t="8052" r="9077"/>
          <a:stretch>
            <a:fillRect/>
          </a:stretch>
        </p:blipFill>
        <p:spPr bwMode="auto">
          <a:xfrm>
            <a:off x="6264275" y="0"/>
            <a:ext cx="2879725" cy="2466975"/>
          </a:xfrm>
          <a:prstGeom prst="rect">
            <a:avLst/>
          </a:prstGeom>
          <a:noFill/>
          <a:ln w="9525">
            <a:solidFill>
              <a:srgbClr val="333399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 cstate="print"/>
          <a:srcRect l="9450" t="14400" r="49152" b="14320"/>
          <a:stretch>
            <a:fillRect/>
          </a:stretch>
        </p:blipFill>
        <p:spPr bwMode="auto">
          <a:xfrm>
            <a:off x="3622675" y="2105025"/>
            <a:ext cx="4416425" cy="47529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3" cstate="print"/>
          <a:srcRect l="9450" t="17281" r="22601" b="39326"/>
          <a:stretch>
            <a:fillRect/>
          </a:stretch>
        </p:blipFill>
        <p:spPr bwMode="auto">
          <a:xfrm>
            <a:off x="395288" y="188913"/>
            <a:ext cx="4622800" cy="18446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cxnSp>
        <p:nvCxnSpPr>
          <p:cNvPr id="5" name="Connettore 1 4"/>
          <p:cNvCxnSpPr/>
          <p:nvPr/>
        </p:nvCxnSpPr>
        <p:spPr>
          <a:xfrm>
            <a:off x="4198938" y="3644900"/>
            <a:ext cx="36004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1 6"/>
          <p:cNvCxnSpPr/>
          <p:nvPr/>
        </p:nvCxnSpPr>
        <p:spPr>
          <a:xfrm>
            <a:off x="5422900" y="4941888"/>
            <a:ext cx="24479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286" name="Picture 4"/>
          <p:cNvPicPr>
            <a:picLocks noChangeAspect="1" noChangeArrowheads="1"/>
          </p:cNvPicPr>
          <p:nvPr/>
        </p:nvPicPr>
        <p:blipFill>
          <a:blip r:embed="rId4" cstate="print"/>
          <a:srcRect l="50819" t="20984" r="9016" b="23122"/>
          <a:stretch>
            <a:fillRect/>
          </a:stretch>
        </p:blipFill>
        <p:spPr bwMode="auto">
          <a:xfrm>
            <a:off x="395288" y="4179888"/>
            <a:ext cx="2663825" cy="23177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9728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5938" y="2222500"/>
            <a:ext cx="2471737" cy="1854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/>
          <p:cNvSpPr>
            <a:spLocks noChangeArrowheads="1"/>
          </p:cNvSpPr>
          <p:nvPr/>
        </p:nvSpPr>
        <p:spPr bwMode="auto">
          <a:xfrm>
            <a:off x="467544" y="908720"/>
            <a:ext cx="8280920" cy="5078313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t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Non</a:t>
            </a:r>
            <a:r>
              <a:rPr kumimoji="0" lang="en-US" sz="2000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kumimoji="0" lang="en-US" sz="200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inflammatory</a:t>
            </a:r>
          </a:p>
          <a:p>
            <a:pPr marL="0" marR="0" lvl="0" indent="0" algn="l" defTabSz="914400" rtl="0" eaLnBrk="1" fontAlgn="t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28600" marR="0" lvl="0" indent="-228600" algn="l" defTabSz="914400" rtl="0" eaLnBrk="0" fontAlgn="t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endParaRPr kumimoji="0" lang="it-IT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000" u="sng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Multifactorial</a:t>
            </a:r>
            <a:r>
              <a:rPr lang="en-US" sz="2000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/complex pathogenesis:  </a:t>
            </a:r>
          </a:p>
          <a:p>
            <a:pPr>
              <a:buFont typeface="Wingdings" pitchFamily="2" charset="2"/>
              <a:buChar char="Ø"/>
            </a:pPr>
            <a:r>
              <a:rPr lang="en-US" sz="20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genetic background, cell senescence, stem cell exhaustion</a:t>
            </a:r>
          </a:p>
          <a:p>
            <a:pPr>
              <a:buNone/>
            </a:pPr>
            <a:endParaRPr lang="en-US" sz="1400" u="sng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it-IT" sz="1600" dirty="0" smtClean="0">
              <a:latin typeface="Times New Roman" pitchFamily="18" charset="0"/>
              <a:cs typeface="Times New Roman" pitchFamily="18" charset="0"/>
            </a:endParaRPr>
          </a:p>
          <a:p>
            <a:pPr fontAlgn="t">
              <a:buFontTx/>
              <a:buChar char="-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Pediatric ILD 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(Surfactant-PB or PC-deficiency, ABCA3 mutation, NKX2-1 mutations)</a:t>
            </a:r>
          </a:p>
          <a:p>
            <a:pPr fontAlgn="t">
              <a:buFontTx/>
              <a:buChar char="-"/>
            </a:pPr>
            <a:endParaRPr lang="it-IT" sz="16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-  Familial IPF 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(TERT, TERC, SP-A2, SP-C, ABCA3, pro-MUC5B rs35705950 polymorphism)</a:t>
            </a:r>
            <a:endParaRPr lang="it-IT" sz="16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Dyskeratosis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congenita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with pulmonary involvement</a:t>
            </a:r>
          </a:p>
          <a:p>
            <a:pPr>
              <a:buFontTx/>
              <a:buChar char="-"/>
            </a:pPr>
            <a:r>
              <a:rPr lang="it-IT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it-IT" sz="1600" dirty="0" err="1" smtClean="0">
                <a:latin typeface="Times New Roman" pitchFamily="18" charset="0"/>
                <a:cs typeface="Times New Roman" pitchFamily="18" charset="0"/>
              </a:rPr>
              <a:t>Pleuroparenchymal</a:t>
            </a:r>
            <a:r>
              <a:rPr lang="it-IT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1600" dirty="0" err="1" smtClean="0">
                <a:latin typeface="Times New Roman" pitchFamily="18" charset="0"/>
                <a:cs typeface="Times New Roman" pitchFamily="18" charset="0"/>
              </a:rPr>
              <a:t>fibroelastosis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it-IT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Idiopatic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pulmonary fibrosis - IPF/CPFE  </a:t>
            </a:r>
            <a:endParaRPr lang="it-IT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- genetic features:  </a:t>
            </a:r>
            <a:r>
              <a:rPr lang="en-US" sz="1600" u="sng" dirty="0" smtClean="0">
                <a:latin typeface="Times New Roman" pitchFamily="18" charset="0"/>
                <a:cs typeface="Times New Roman" pitchFamily="18" charset="0"/>
              </a:rPr>
              <a:t>rare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 TERT, TERC, surfactant SPA2 and SPC, ABCA3 mutations, 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			            </a:t>
            </a:r>
            <a:r>
              <a:rPr lang="en-US" sz="1600" u="sng" dirty="0" smtClean="0">
                <a:latin typeface="Times New Roman" pitchFamily="18" charset="0"/>
                <a:cs typeface="Times New Roman" pitchFamily="18" charset="0"/>
              </a:rPr>
              <a:t> frequent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:  pro-MUC5B rs35705950 polymorphism,</a:t>
            </a:r>
            <a:endParaRPr lang="it-IT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	- molecular features: telomere shortening, WNT-pathway activation , EMT, etc.)</a:t>
            </a:r>
          </a:p>
          <a:p>
            <a:pPr>
              <a:buNone/>
            </a:pPr>
            <a:endParaRPr lang="en-US" sz="16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2627784" y="188640"/>
            <a:ext cx="50974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tabLst>
                <a:tab pos="1225550" algn="l"/>
              </a:tabLst>
            </a:pPr>
            <a:r>
              <a:rPr lang="en-US" sz="2800" i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Pathogenetic</a:t>
            </a:r>
            <a:r>
              <a:rPr lang="en-US" sz="2800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classification of ILD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 l="37351" t="20556" r="27765" b="64422"/>
          <a:stretch>
            <a:fillRect/>
          </a:stretch>
        </p:blipFill>
        <p:spPr>
          <a:xfrm>
            <a:off x="0" y="0"/>
            <a:ext cx="3844553" cy="1034901"/>
          </a:xfrm>
          <a:noFill/>
          <a:ln w="9525" cap="flat">
            <a:solidFill>
              <a:schemeClr val="tx1"/>
            </a:solidFill>
          </a:ln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 l="30833" t="13455" r="34256" b="13290"/>
          <a:stretch>
            <a:fillRect/>
          </a:stretch>
        </p:blipFill>
        <p:spPr bwMode="auto">
          <a:xfrm>
            <a:off x="3851920" y="0"/>
            <a:ext cx="5112568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64225" name="Picture 1"/>
          <p:cNvPicPr>
            <a:picLocks noChangeAspect="1" noChangeArrowheads="1"/>
          </p:cNvPicPr>
          <p:nvPr/>
        </p:nvPicPr>
        <p:blipFill>
          <a:blip r:embed="rId4" cstate="print">
            <a:lum bright="-20000" contrast="30000"/>
          </a:blip>
          <a:srcRect l="16787" r="16066"/>
          <a:stretch>
            <a:fillRect/>
          </a:stretch>
        </p:blipFill>
        <p:spPr bwMode="auto">
          <a:xfrm>
            <a:off x="65653" y="1484784"/>
            <a:ext cx="3782170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 l="2969" t="14185" r="4063" b="38565"/>
          <a:stretch>
            <a:fillRect/>
          </a:stretch>
        </p:blipFill>
        <p:spPr>
          <a:xfrm>
            <a:off x="0" y="2852738"/>
            <a:ext cx="9144000" cy="2879725"/>
          </a:xfrm>
          <a:noFill/>
          <a:ln cap="flat">
            <a:solidFill>
              <a:srgbClr val="FF0000"/>
            </a:solidFill>
          </a:ln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 cstate="print"/>
          <a:srcRect l="12415" t="13362" r="29195" b="61485"/>
          <a:stretch>
            <a:fillRect/>
          </a:stretch>
        </p:blipFill>
        <p:spPr bwMode="auto">
          <a:xfrm>
            <a:off x="468313" y="260350"/>
            <a:ext cx="74882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Rettangolo 5"/>
          <p:cNvSpPr>
            <a:spLocks noChangeArrowheads="1"/>
          </p:cNvSpPr>
          <p:nvPr/>
        </p:nvSpPr>
        <p:spPr bwMode="auto">
          <a:xfrm>
            <a:off x="98425" y="6308725"/>
            <a:ext cx="49053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1"/>
              <a:t>Proc Am Thorac Soc Vol 8. pp 158–162, 2011</a:t>
            </a:r>
            <a:endParaRPr lang="it-IT" sz="2000" i="1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395536" y="1340768"/>
            <a:ext cx="8229600" cy="2736304"/>
          </a:xfrm>
        </p:spPr>
        <p:txBody>
          <a:bodyPr/>
          <a:lstStyle/>
          <a:p>
            <a:pPr>
              <a:buNone/>
            </a:pPr>
            <a:r>
              <a:rPr lang="it-IT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The future</a:t>
            </a:r>
          </a:p>
          <a:p>
            <a:endParaRPr lang="it-IT" dirty="0" smtClean="0"/>
          </a:p>
          <a:p>
            <a:pPr>
              <a:buNone/>
            </a:pPr>
            <a:endParaRPr lang="it-IT" sz="2400" i="1" dirty="0" smtClean="0">
              <a:solidFill>
                <a:srgbClr val="002060"/>
              </a:solidFill>
            </a:endParaRPr>
          </a:p>
          <a:p>
            <a:pPr>
              <a:buNone/>
            </a:pPr>
            <a:endParaRPr lang="it-IT" sz="2400" i="1" dirty="0" smtClean="0">
              <a:solidFill>
                <a:srgbClr val="002060"/>
              </a:solidFill>
            </a:endParaRPr>
          </a:p>
          <a:p>
            <a:pPr>
              <a:buNone/>
            </a:pPr>
            <a:endParaRPr lang="it-IT" sz="2400" i="1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it-IT" sz="2400" i="1" dirty="0" smtClean="0">
                <a:solidFill>
                  <a:srgbClr val="002060"/>
                </a:solidFill>
              </a:rPr>
              <a:t>Can </a:t>
            </a:r>
            <a:r>
              <a:rPr lang="it-IT" sz="2400" i="1" dirty="0" err="1" smtClean="0">
                <a:solidFill>
                  <a:srgbClr val="002060"/>
                </a:solidFill>
              </a:rPr>
              <a:t>we</a:t>
            </a:r>
            <a:r>
              <a:rPr lang="it-IT" sz="2400" i="1" dirty="0" smtClean="0">
                <a:solidFill>
                  <a:srgbClr val="002060"/>
                </a:solidFill>
              </a:rPr>
              <a:t> </a:t>
            </a:r>
            <a:r>
              <a:rPr lang="it-IT" sz="2400" i="1" dirty="0" err="1" smtClean="0">
                <a:solidFill>
                  <a:srgbClr val="002060"/>
                </a:solidFill>
              </a:rPr>
              <a:t>hypothesize</a:t>
            </a:r>
            <a:r>
              <a:rPr lang="it-IT" sz="2400" i="1" dirty="0" smtClean="0">
                <a:solidFill>
                  <a:srgbClr val="002060"/>
                </a:solidFill>
              </a:rPr>
              <a:t> a </a:t>
            </a:r>
            <a:r>
              <a:rPr lang="it-IT" sz="2400" i="1" dirty="0" err="1" smtClean="0">
                <a:solidFill>
                  <a:srgbClr val="002060"/>
                </a:solidFill>
              </a:rPr>
              <a:t>therapeutic</a:t>
            </a:r>
            <a:r>
              <a:rPr lang="it-IT" sz="2400" i="1" dirty="0" smtClean="0">
                <a:solidFill>
                  <a:srgbClr val="002060"/>
                </a:solidFill>
              </a:rPr>
              <a:t> </a:t>
            </a:r>
            <a:r>
              <a:rPr lang="it-IT" sz="2400" i="1" dirty="0" err="1" smtClean="0">
                <a:solidFill>
                  <a:srgbClr val="002060"/>
                </a:solidFill>
              </a:rPr>
              <a:t>strategy</a:t>
            </a:r>
            <a:r>
              <a:rPr lang="it-IT" sz="2400" i="1" dirty="0" smtClean="0">
                <a:solidFill>
                  <a:srgbClr val="002060"/>
                </a:solidFill>
              </a:rPr>
              <a:t> </a:t>
            </a:r>
            <a:r>
              <a:rPr lang="it-IT" sz="2400" i="1" dirty="0" err="1" smtClean="0">
                <a:solidFill>
                  <a:srgbClr val="002060"/>
                </a:solidFill>
              </a:rPr>
              <a:t>focussed</a:t>
            </a:r>
            <a:r>
              <a:rPr lang="it-IT" sz="2400" i="1" dirty="0" smtClean="0">
                <a:solidFill>
                  <a:srgbClr val="002060"/>
                </a:solidFill>
              </a:rPr>
              <a:t> on </a:t>
            </a:r>
            <a:r>
              <a:rPr lang="it-IT" sz="2400" i="1" dirty="0" err="1" smtClean="0">
                <a:solidFill>
                  <a:srgbClr val="002060"/>
                </a:solidFill>
              </a:rPr>
              <a:t>different</a:t>
            </a:r>
            <a:r>
              <a:rPr lang="it-IT" sz="2400" i="1" dirty="0" smtClean="0">
                <a:solidFill>
                  <a:srgbClr val="002060"/>
                </a:solidFill>
              </a:rPr>
              <a:t> </a:t>
            </a:r>
            <a:r>
              <a:rPr lang="it-IT" sz="2400" i="1" dirty="0" err="1" smtClean="0">
                <a:solidFill>
                  <a:srgbClr val="002060"/>
                </a:solidFill>
              </a:rPr>
              <a:t>mechanisms</a:t>
            </a:r>
            <a:r>
              <a:rPr lang="it-IT" sz="2400" i="1" dirty="0" smtClean="0">
                <a:solidFill>
                  <a:srgbClr val="002060"/>
                </a:solidFill>
              </a:rPr>
              <a:t> </a:t>
            </a:r>
            <a:r>
              <a:rPr lang="it-IT" sz="2400" i="1" dirty="0" err="1" smtClean="0">
                <a:solidFill>
                  <a:srgbClr val="002060"/>
                </a:solidFill>
              </a:rPr>
              <a:t>involved</a:t>
            </a:r>
            <a:r>
              <a:rPr lang="it-IT" sz="2400" i="1" dirty="0" smtClean="0">
                <a:solidFill>
                  <a:srgbClr val="002060"/>
                </a:solidFill>
              </a:rPr>
              <a:t> in the </a:t>
            </a:r>
            <a:r>
              <a:rPr lang="it-IT" sz="2400" i="1" dirty="0" err="1" smtClean="0">
                <a:solidFill>
                  <a:srgbClr val="002060"/>
                </a:solidFill>
              </a:rPr>
              <a:t>disease</a:t>
            </a:r>
            <a:r>
              <a:rPr lang="it-IT" sz="2400" i="1" dirty="0" smtClean="0">
                <a:solidFill>
                  <a:srgbClr val="002060"/>
                </a:solidFill>
              </a:rPr>
              <a:t>’s </a:t>
            </a:r>
            <a:r>
              <a:rPr lang="it-IT" sz="2400" i="1" dirty="0" err="1" smtClean="0">
                <a:solidFill>
                  <a:srgbClr val="002060"/>
                </a:solidFill>
              </a:rPr>
              <a:t>pathogenesis</a:t>
            </a:r>
            <a:r>
              <a:rPr lang="it-IT" sz="2400" i="1" dirty="0" smtClean="0">
                <a:solidFill>
                  <a:srgbClr val="002060"/>
                </a:solidFill>
              </a:rPr>
              <a:t> ?</a:t>
            </a:r>
          </a:p>
        </p:txBody>
      </p:sp>
      <p:pic>
        <p:nvPicPr>
          <p:cNvPr id="675842" name="Picture 2" descr="Risultati immagini per fantascienza città futur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476672"/>
            <a:ext cx="4104456" cy="18375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ASMA1 98-238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lum bright="-6000" contrast="18000"/>
          </a:blip>
          <a:srcRect/>
          <a:stretch>
            <a:fillRect/>
          </a:stretch>
        </p:blipFill>
        <p:spPr>
          <a:xfrm>
            <a:off x="5076825" y="4192588"/>
            <a:ext cx="2808288" cy="2343150"/>
          </a:xfrm>
          <a:noFill/>
          <a:ln w="9525">
            <a:solidFill>
              <a:schemeClr val="hlink"/>
            </a:solidFill>
          </a:ln>
        </p:spPr>
      </p:pic>
      <p:pic>
        <p:nvPicPr>
          <p:cNvPr id="54275" name="Picture 3" descr="HMB45B 98-238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lum contrast="24000"/>
          </a:blip>
          <a:srcRect/>
          <a:stretch>
            <a:fillRect/>
          </a:stretch>
        </p:blipFill>
        <p:spPr>
          <a:xfrm>
            <a:off x="5076825" y="1771650"/>
            <a:ext cx="2808288" cy="2343150"/>
          </a:xfrm>
          <a:noFill/>
          <a:ln w="9525">
            <a:solidFill>
              <a:schemeClr val="hlink"/>
            </a:solidFill>
          </a:ln>
        </p:spPr>
      </p:pic>
      <p:sp>
        <p:nvSpPr>
          <p:cNvPr id="2686980" name="Text Box 4"/>
          <p:cNvSpPr txBox="1">
            <a:spLocks noChangeArrowheads="1"/>
          </p:cNvSpPr>
          <p:nvPr/>
        </p:nvSpPr>
        <p:spPr bwMode="auto">
          <a:xfrm>
            <a:off x="0" y="260350"/>
            <a:ext cx="9143999" cy="707886"/>
          </a:xfrm>
          <a:prstGeom prst="rect">
            <a:avLst/>
          </a:prstGeom>
          <a:solidFill>
            <a:srgbClr val="D6E1FE"/>
          </a:solidFill>
          <a:ln w="254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The </a:t>
            </a:r>
            <a:r>
              <a:rPr lang="it-IT" sz="2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peculiar</a:t>
            </a:r>
            <a:r>
              <a:rPr lang="it-IT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phenotype</a:t>
            </a:r>
            <a:r>
              <a:rPr lang="it-IT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of</a:t>
            </a:r>
            <a:r>
              <a:rPr lang="it-IT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LAM </a:t>
            </a:r>
            <a:r>
              <a:rPr lang="it-IT" sz="2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cells</a:t>
            </a:r>
            <a:endParaRPr lang="it-IT" sz="2000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  <a:p>
            <a:pPr algn="ctr">
              <a:defRPr/>
            </a:pPr>
            <a:r>
              <a:rPr lang="it-IT" sz="2000" i="1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</a:rPr>
              <a:t>The </a:t>
            </a:r>
            <a:r>
              <a:rPr lang="it-IT" sz="2000" i="1" dirty="0" err="1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</a:rPr>
              <a:t>Perivascular</a:t>
            </a:r>
            <a:r>
              <a:rPr lang="it-IT" sz="2000" i="1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</a:rPr>
              <a:t> </a:t>
            </a:r>
            <a:r>
              <a:rPr lang="it-IT" sz="2000" i="1" dirty="0" err="1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</a:rPr>
              <a:t>epithelioid</a:t>
            </a:r>
            <a:r>
              <a:rPr lang="it-IT" sz="2000" i="1" dirty="0" smtClean="0">
                <a:solidFill>
                  <a:schemeClr val="accent2">
                    <a:lumMod val="50000"/>
                  </a:schemeClr>
                </a:solidFill>
                <a:latin typeface="Tahoma" pitchFamily="34" charset="0"/>
              </a:rPr>
              <a:t> system (PEC) </a:t>
            </a:r>
            <a:endParaRPr lang="it-IT" sz="1600" i="1" dirty="0">
              <a:solidFill>
                <a:schemeClr val="accent2">
                  <a:lumMod val="50000"/>
                </a:schemeClr>
              </a:solidFill>
              <a:latin typeface="Tahoma" pitchFamily="34" charset="0"/>
            </a:endParaRPr>
          </a:p>
        </p:txBody>
      </p:sp>
      <p:sp>
        <p:nvSpPr>
          <p:cNvPr id="2686981" name="Text Box 5"/>
          <p:cNvSpPr txBox="1">
            <a:spLocks noChangeArrowheads="1"/>
          </p:cNvSpPr>
          <p:nvPr/>
        </p:nvSpPr>
        <p:spPr bwMode="auto">
          <a:xfrm>
            <a:off x="4644579" y="6338888"/>
            <a:ext cx="1151557" cy="457200"/>
          </a:xfrm>
          <a:prstGeom prst="rect">
            <a:avLst/>
          </a:prstGeom>
          <a:solidFill>
            <a:srgbClr val="E5ECFF"/>
          </a:solidFill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762000">
              <a:defRPr/>
            </a:pPr>
            <a:r>
              <a:rPr lang="it-IT" sz="2400" b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a</a:t>
            </a:r>
            <a:r>
              <a:rPr lang="it-IT" sz="2400" b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-SMA</a:t>
            </a:r>
          </a:p>
        </p:txBody>
      </p:sp>
      <p:sp>
        <p:nvSpPr>
          <p:cNvPr id="2686982" name="Text Box 6"/>
          <p:cNvSpPr txBox="1">
            <a:spLocks noChangeArrowheads="1"/>
          </p:cNvSpPr>
          <p:nvPr/>
        </p:nvSpPr>
        <p:spPr bwMode="auto">
          <a:xfrm>
            <a:off x="4643438" y="1484313"/>
            <a:ext cx="1148071" cy="461665"/>
          </a:xfrm>
          <a:prstGeom prst="rect">
            <a:avLst/>
          </a:prstGeom>
          <a:solidFill>
            <a:srgbClr val="E5ECFF"/>
          </a:solidFill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762000">
              <a:defRPr/>
            </a:pPr>
            <a:r>
              <a:rPr lang="it-IT" sz="2400" b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HMB45</a:t>
            </a:r>
          </a:p>
        </p:txBody>
      </p:sp>
      <p:pic>
        <p:nvPicPr>
          <p:cNvPr id="54279" name="Picture 7" descr="EE2_98-238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lum bright="-20000" contrast="30000"/>
          </a:blip>
          <a:srcRect/>
          <a:stretch>
            <a:fillRect/>
          </a:stretch>
        </p:blipFill>
        <p:spPr>
          <a:xfrm>
            <a:off x="1043608" y="4581128"/>
            <a:ext cx="2376264" cy="1982788"/>
          </a:xfrm>
          <a:noFill/>
          <a:ln w="9525">
            <a:solidFill>
              <a:schemeClr val="hlink"/>
            </a:solidFill>
          </a:ln>
        </p:spPr>
      </p:pic>
      <p:sp>
        <p:nvSpPr>
          <p:cNvPr id="8" name="Rettangolo 7"/>
          <p:cNvSpPr/>
          <p:nvPr/>
        </p:nvSpPr>
        <p:spPr>
          <a:xfrm>
            <a:off x="323528" y="3501008"/>
            <a:ext cx="51125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 smtClean="0"/>
              <a:t>Transbronchial</a:t>
            </a:r>
            <a:r>
              <a:rPr lang="en-US" sz="1400" dirty="0" smtClean="0"/>
              <a:t> biopsy in </a:t>
            </a:r>
            <a:r>
              <a:rPr lang="en-US" sz="1400" dirty="0" err="1" smtClean="0"/>
              <a:t>lymphangioleiomyomatosis</a:t>
            </a:r>
            <a:r>
              <a:rPr lang="en-US" sz="1400" dirty="0" smtClean="0"/>
              <a:t> of the lung: HMB45 for diagnosis. </a:t>
            </a:r>
          </a:p>
          <a:p>
            <a:r>
              <a:rPr lang="en-US" sz="1400" i="1" dirty="0" err="1" smtClean="0"/>
              <a:t>Bonetti</a:t>
            </a:r>
            <a:r>
              <a:rPr lang="en-US" sz="1400" i="1" dirty="0" smtClean="0"/>
              <a:t> F, et al</a:t>
            </a:r>
            <a:r>
              <a:rPr lang="en-US" sz="1100" i="1" dirty="0" smtClean="0"/>
              <a:t>. </a:t>
            </a:r>
            <a:r>
              <a:rPr lang="en-US" sz="1100" i="1" u="sng" dirty="0" smtClean="0"/>
              <a:t>Am J </a:t>
            </a:r>
            <a:r>
              <a:rPr lang="en-US" sz="1100" i="1" u="sng" dirty="0" err="1" smtClean="0"/>
              <a:t>Surg</a:t>
            </a:r>
            <a:r>
              <a:rPr lang="en-US" sz="1100" i="1" u="sng" dirty="0" smtClean="0"/>
              <a:t> </a:t>
            </a:r>
            <a:r>
              <a:rPr lang="en-US" sz="1100" i="1" u="sng" dirty="0" err="1" smtClean="0"/>
              <a:t>Pathol</a:t>
            </a:r>
            <a:r>
              <a:rPr lang="en-US" sz="1100" i="1" u="sng" dirty="0" smtClean="0"/>
              <a:t>. 1993(11):1092-102</a:t>
            </a:r>
            <a:r>
              <a:rPr lang="en-US" sz="1400" i="1" u="sng" dirty="0" smtClean="0"/>
              <a:t>.</a:t>
            </a:r>
            <a:endParaRPr lang="en-US" sz="1400" i="1" u="sng" dirty="0"/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6599" t="18771" r="41928" b="46034"/>
          <a:stretch>
            <a:fillRect/>
          </a:stretch>
        </p:blipFill>
        <p:spPr bwMode="auto">
          <a:xfrm>
            <a:off x="395536" y="1484784"/>
            <a:ext cx="4197558" cy="16144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lum contrast="20000"/>
          </a:blip>
          <a:srcRect l="4889" t="16098" r="4880" b="5864"/>
          <a:stretch>
            <a:fillRect/>
          </a:stretch>
        </p:blipFill>
        <p:spPr>
          <a:xfrm>
            <a:off x="154139" y="620712"/>
            <a:ext cx="8434236" cy="4104431"/>
          </a:xfrm>
          <a:noFill/>
        </p:spPr>
      </p:pic>
      <p:sp>
        <p:nvSpPr>
          <p:cNvPr id="105478" name="Rettangolo 2"/>
          <p:cNvSpPr>
            <a:spLocks noChangeArrowheads="1"/>
          </p:cNvSpPr>
          <p:nvPr/>
        </p:nvSpPr>
        <p:spPr bwMode="auto">
          <a:xfrm>
            <a:off x="179512" y="6381328"/>
            <a:ext cx="44644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600" i="1" dirty="0" err="1">
                <a:solidFill>
                  <a:schemeClr val="accent1">
                    <a:lumMod val="10000"/>
                  </a:schemeClr>
                </a:solidFill>
              </a:rPr>
              <a:t>Eur</a:t>
            </a:r>
            <a:r>
              <a:rPr lang="fr-FR" sz="1600" i="1" dirty="0">
                <a:solidFill>
                  <a:schemeClr val="accent1">
                    <a:lumMod val="10000"/>
                  </a:schemeClr>
                </a:solidFill>
              </a:rPr>
              <a:t> </a:t>
            </a:r>
            <a:r>
              <a:rPr lang="fr-FR" sz="1600" i="1" dirty="0" err="1">
                <a:solidFill>
                  <a:schemeClr val="accent1">
                    <a:lumMod val="10000"/>
                  </a:schemeClr>
                </a:solidFill>
              </a:rPr>
              <a:t>Respir</a:t>
            </a:r>
            <a:r>
              <a:rPr lang="fr-FR" sz="1600" i="1" dirty="0">
                <a:solidFill>
                  <a:schemeClr val="accent1">
                    <a:lumMod val="10000"/>
                  </a:schemeClr>
                </a:solidFill>
              </a:rPr>
              <a:t> J </a:t>
            </a:r>
            <a:r>
              <a:rPr lang="fr-FR" sz="1600" i="1" dirty="0" smtClean="0">
                <a:solidFill>
                  <a:schemeClr val="accent1">
                    <a:lumMod val="10000"/>
                  </a:schemeClr>
                </a:solidFill>
              </a:rPr>
              <a:t> 2015</a:t>
            </a:r>
            <a:r>
              <a:rPr lang="fr-FR" sz="1600" i="1" dirty="0">
                <a:solidFill>
                  <a:schemeClr val="accent1">
                    <a:lumMod val="10000"/>
                  </a:schemeClr>
                </a:solidFill>
              </a:rPr>
              <a:t>; 45: 1539–1541 |</a:t>
            </a:r>
            <a:endParaRPr lang="it-IT" sz="1600" i="1" dirty="0">
              <a:solidFill>
                <a:schemeClr val="accent1">
                  <a:lumMod val="1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706" name="Picture 2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lum bright="-20000" contrast="30000"/>
          </a:blip>
          <a:srcRect l="4501" t="14494" r="18500" b="4618"/>
          <a:stretch>
            <a:fillRect/>
          </a:stretch>
        </p:blipFill>
        <p:spPr bwMode="auto">
          <a:xfrm>
            <a:off x="395536" y="0"/>
            <a:ext cx="8408319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2411760" y="5157192"/>
            <a:ext cx="49808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“telomere-mediated lung disorders”</a:t>
            </a:r>
            <a:endParaRPr lang="en-US" sz="24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4283968" y="5661248"/>
            <a:ext cx="813043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TMLD</a:t>
            </a:r>
          </a:p>
          <a:p>
            <a:r>
              <a:rPr lang="it-IT" dirty="0" smtClean="0"/>
              <a:t>TMPF</a:t>
            </a:r>
            <a:endParaRPr lang="en-US" dirty="0"/>
          </a:p>
        </p:txBody>
      </p:sp>
      <p:sp>
        <p:nvSpPr>
          <p:cNvPr id="5" name="Rettangolo 4"/>
          <p:cNvSpPr/>
          <p:nvPr/>
        </p:nvSpPr>
        <p:spPr>
          <a:xfrm>
            <a:off x="4211960" y="188640"/>
            <a:ext cx="29097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i="1" dirty="0" err="1" smtClean="0"/>
              <a:t>Eur</a:t>
            </a:r>
            <a:r>
              <a:rPr lang="fr-FR" sz="1400" i="1" dirty="0" smtClean="0"/>
              <a:t> </a:t>
            </a:r>
            <a:r>
              <a:rPr lang="fr-FR" sz="1400" i="1" dirty="0" err="1" smtClean="0"/>
              <a:t>Respir</a:t>
            </a:r>
            <a:r>
              <a:rPr lang="fr-FR" sz="1400" i="1" dirty="0" smtClean="0"/>
              <a:t> J 2016; 48: 1556–1558</a:t>
            </a:r>
            <a:endParaRPr lang="en-US" sz="1400" i="1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lum bright="-10000" contrast="20000"/>
          </a:blip>
          <a:srcRect l="19332" t="16830" r="18373" b="69327"/>
          <a:stretch>
            <a:fillRect/>
          </a:stretch>
        </p:blipFill>
        <p:spPr>
          <a:xfrm>
            <a:off x="323850" y="1844675"/>
            <a:ext cx="8064500" cy="1008063"/>
          </a:xfrm>
          <a:solidFill>
            <a:schemeClr val="bg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</p:pic>
      <p:pic>
        <p:nvPicPr>
          <p:cNvPr id="52227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l="8438" t="31064" r="2969" b="48846"/>
          <a:stretch>
            <a:fillRect/>
          </a:stretch>
        </p:blipFill>
        <p:spPr bwMode="auto">
          <a:xfrm>
            <a:off x="250825" y="333375"/>
            <a:ext cx="8172450" cy="1158875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3348038" y="3500438"/>
            <a:ext cx="1462087" cy="13843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SCE-LF</a:t>
            </a:r>
          </a:p>
          <a:p>
            <a:pPr>
              <a:defRPr/>
            </a:pPr>
            <a:r>
              <a:rPr lang="it-IT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SE-LF</a:t>
            </a:r>
          </a:p>
          <a:p>
            <a:pPr>
              <a:defRPr/>
            </a:pPr>
            <a:r>
              <a:rPr lang="it-IT" sz="2800" dirty="0">
                <a:cs typeface="Arial" charset="0"/>
              </a:rPr>
              <a:t>SF-LF</a:t>
            </a:r>
          </a:p>
        </p:txBody>
      </p:sp>
      <p:sp>
        <p:nvSpPr>
          <p:cNvPr id="52229" name="CasellaDiTesto 6"/>
          <p:cNvSpPr txBox="1">
            <a:spLocks noChangeArrowheads="1"/>
          </p:cNvSpPr>
          <p:nvPr/>
        </p:nvSpPr>
        <p:spPr bwMode="auto">
          <a:xfrm>
            <a:off x="2627313" y="5084763"/>
            <a:ext cx="316547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 b="0" i="1"/>
              <a:t>Stem-cell-Exhaustion-Lung Fibrosis</a:t>
            </a:r>
          </a:p>
          <a:p>
            <a:r>
              <a:rPr lang="it-IT" sz="1600" b="0" i="1"/>
              <a:t>Stem/cell-Exhaustion-Lung Fibrosis</a:t>
            </a:r>
          </a:p>
          <a:p>
            <a:r>
              <a:rPr lang="it-IT" sz="1600" b="0" i="1"/>
              <a:t>Stem/cell-Failure-Lung Fibrosis</a:t>
            </a:r>
          </a:p>
        </p:txBody>
      </p:sp>
      <p:sp>
        <p:nvSpPr>
          <p:cNvPr id="52230" name="CasellaDiTesto 7"/>
          <p:cNvSpPr txBox="1">
            <a:spLocks noChangeArrowheads="1"/>
          </p:cNvSpPr>
          <p:nvPr/>
        </p:nvSpPr>
        <p:spPr bwMode="auto">
          <a:xfrm>
            <a:off x="1908175" y="3789363"/>
            <a:ext cx="9271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3600"/>
              <a:t>IPF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4716016" y="764704"/>
            <a:ext cx="2133918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IPF:  </a:t>
            </a:r>
            <a:r>
              <a:rPr lang="it-IT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it-IT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misnomer</a:t>
            </a:r>
            <a:r>
              <a:rPr lang="it-IT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?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5436096" y="1772816"/>
            <a:ext cx="763588" cy="522287"/>
          </a:xfrm>
          <a:prstGeom prst="rect">
            <a:avLst/>
          </a:prstGeom>
          <a:solidFill>
            <a:srgbClr val="E8FCFE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IPF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3667646" y="3573388"/>
            <a:ext cx="356219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8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</a:t>
            </a:r>
            <a:r>
              <a:rPr lang="it-IT" sz="2000" i="1" u="sng" dirty="0" err="1">
                <a:solidFill>
                  <a:schemeClr val="accent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diopathic</a:t>
            </a:r>
            <a:r>
              <a:rPr lang="it-IT" sz="2000" i="1" dirty="0">
                <a:solidFill>
                  <a:schemeClr val="accent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000" i="1" dirty="0" err="1">
                <a:solidFill>
                  <a:schemeClr val="accent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pulmonary</a:t>
            </a:r>
            <a:r>
              <a:rPr lang="it-IT" sz="2000" i="1" dirty="0">
                <a:solidFill>
                  <a:schemeClr val="accent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000" i="1" dirty="0" err="1">
                <a:solidFill>
                  <a:schemeClr val="accent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fibrosis</a:t>
            </a:r>
            <a:endParaRPr lang="it-IT" sz="1600" dirty="0">
              <a:solidFill>
                <a:schemeClr val="accent1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3635896" y="4221088"/>
            <a:ext cx="3690434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32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</a:t>
            </a:r>
            <a:r>
              <a:rPr lang="it-IT" sz="2000" i="1" u="sng" dirty="0" err="1">
                <a:solidFill>
                  <a:schemeClr val="accent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nheritable</a:t>
            </a:r>
            <a:r>
              <a:rPr lang="it-IT" sz="2000" i="1" dirty="0">
                <a:solidFill>
                  <a:schemeClr val="accent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000" i="1" dirty="0" err="1">
                <a:solidFill>
                  <a:schemeClr val="accent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pulmonary</a:t>
            </a:r>
            <a:r>
              <a:rPr lang="it-IT" sz="2000" i="1" dirty="0">
                <a:solidFill>
                  <a:schemeClr val="accent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000" i="1" dirty="0" err="1">
                <a:solidFill>
                  <a:schemeClr val="accent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fibrosis</a:t>
            </a:r>
            <a:endParaRPr lang="it-IT" sz="1600" dirty="0">
              <a:solidFill>
                <a:schemeClr val="accent1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2" cstate="print"/>
          <a:srcRect l="39175" t="66667" r="37988" b="4367"/>
          <a:stretch>
            <a:fillRect/>
          </a:stretch>
        </p:blipFill>
        <p:spPr bwMode="auto">
          <a:xfrm>
            <a:off x="539552" y="908720"/>
            <a:ext cx="2447862" cy="174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CasellaDiTesto 13"/>
          <p:cNvSpPr txBox="1"/>
          <p:nvPr/>
        </p:nvSpPr>
        <p:spPr>
          <a:xfrm>
            <a:off x="395536" y="476672"/>
            <a:ext cx="2850204" cy="276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sz="1200" i="1" dirty="0" smtClean="0"/>
              <a:t>Chilosi M, </a:t>
            </a:r>
            <a:r>
              <a:rPr lang="it-IT" sz="1200" i="1" dirty="0" err="1" smtClean="0"/>
              <a:t>Tomassetti</a:t>
            </a:r>
            <a:r>
              <a:rPr lang="it-IT" sz="1200" i="1" dirty="0" smtClean="0"/>
              <a:t> S, </a:t>
            </a:r>
            <a:r>
              <a:rPr lang="it-IT" sz="1200" i="1" dirty="0" err="1" smtClean="0"/>
              <a:t>Poletti</a:t>
            </a:r>
            <a:r>
              <a:rPr lang="it-IT" sz="1200" i="1" dirty="0" smtClean="0"/>
              <a:t> V, 2015</a:t>
            </a:r>
            <a:endParaRPr lang="en-US" sz="1200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14176" t="27041" r="13207" b="45527"/>
          <a:stretch>
            <a:fillRect/>
          </a:stretch>
        </p:blipFill>
        <p:spPr bwMode="auto">
          <a:xfrm>
            <a:off x="3959225" y="404664"/>
            <a:ext cx="5184775" cy="1224136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56323" name="Picture 4"/>
          <p:cNvPicPr>
            <a:picLocks noChangeAspect="1" noChangeArrowheads="1"/>
          </p:cNvPicPr>
          <p:nvPr/>
        </p:nvPicPr>
        <p:blipFill>
          <a:blip r:embed="rId3" cstate="print"/>
          <a:srcRect l="20836" t="28590" b="18975"/>
          <a:stretch>
            <a:fillRect/>
          </a:stretch>
        </p:blipFill>
        <p:spPr bwMode="auto">
          <a:xfrm>
            <a:off x="0" y="116632"/>
            <a:ext cx="3275856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4" name="Rettangolo 9"/>
          <p:cNvSpPr>
            <a:spLocks noChangeArrowheads="1"/>
          </p:cNvSpPr>
          <p:nvPr/>
        </p:nvSpPr>
        <p:spPr bwMode="auto">
          <a:xfrm>
            <a:off x="3995936" y="2492896"/>
            <a:ext cx="4826000" cy="92392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it-IT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development</a:t>
            </a:r>
            <a:r>
              <a:rPr lang="it-IT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</a:t>
            </a:r>
            <a:r>
              <a:rPr lang="en-US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PEComas</a:t>
            </a:r>
            <a:r>
              <a:rPr lang="en-US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related to inactivating losses of gene TSC1 (9q34) or TSC2 (16p13.3)</a:t>
            </a:r>
            <a:endParaRPr lang="it-IT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5085184"/>
            <a:ext cx="3275856" cy="1643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6"/>
          <p:cNvSpPr txBox="1"/>
          <p:nvPr/>
        </p:nvSpPr>
        <p:spPr>
          <a:xfrm>
            <a:off x="6948264" y="476672"/>
            <a:ext cx="18149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i="1" dirty="0" smtClean="0"/>
              <a:t>Arch. </a:t>
            </a:r>
            <a:r>
              <a:rPr lang="it-IT" sz="1600" i="1" dirty="0" err="1" smtClean="0"/>
              <a:t>Pathol</a:t>
            </a:r>
            <a:r>
              <a:rPr lang="it-IT" sz="1600" i="1" dirty="0" smtClean="0"/>
              <a:t> 2006</a:t>
            </a:r>
            <a:endParaRPr lang="en-US" sz="1600" i="1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 l="19427" t="8582" r="16647" b="61503"/>
          <a:stretch>
            <a:fillRect/>
          </a:stretch>
        </p:blipFill>
        <p:spPr>
          <a:xfrm>
            <a:off x="3923928" y="5229200"/>
            <a:ext cx="5041056" cy="14744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9" name="CasellaDiTesto 8"/>
          <p:cNvSpPr txBox="1"/>
          <p:nvPr/>
        </p:nvSpPr>
        <p:spPr>
          <a:xfrm>
            <a:off x="1403648" y="4653136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Cathepsin-K</a:t>
            </a:r>
            <a:endParaRPr lang="en-US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3779912" y="4653136"/>
            <a:ext cx="4078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Stromal</a:t>
            </a:r>
            <a:r>
              <a:rPr lang="it-IT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destruction</a:t>
            </a:r>
            <a:r>
              <a:rPr lang="it-IT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  </a:t>
            </a:r>
            <a:r>
              <a:rPr lang="it-IT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Cyst</a:t>
            </a:r>
            <a:r>
              <a:rPr lang="it-IT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</a:t>
            </a:r>
            <a:r>
              <a:rPr lang="it-IT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formation</a:t>
            </a:r>
            <a:endParaRPr lang="en-US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9121</TotalTime>
  <Words>1575</Words>
  <Application>Microsoft Office PowerPoint</Application>
  <PresentationFormat>Presentazione su schermo (4:3)</PresentationFormat>
  <Paragraphs>376</Paragraphs>
  <Slides>83</Slides>
  <Notes>1</Notes>
  <HiddenSlides>1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83</vt:i4>
      </vt:variant>
    </vt:vector>
  </HeadingPairs>
  <TitlesOfParts>
    <vt:vector size="84" baseType="lpstr">
      <vt:lpstr>Struttura predefinita</vt:lpstr>
      <vt:lpstr>Diapositiva 1</vt:lpstr>
      <vt:lpstr>Diapositiva 2</vt:lpstr>
      <vt:lpstr>Diapositiva 3</vt:lpstr>
      <vt:lpstr>Diapositiva 4</vt:lpstr>
      <vt:lpstr>example</vt:lpstr>
      <vt:lpstr>Lymphangioleiomyomatosis (LAM)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IPF pathogenesis</vt:lpstr>
      <vt:lpstr>Diapositiva 19</vt:lpstr>
      <vt:lpstr>Experimental studies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DAD/ARDS</vt:lpstr>
      <vt:lpstr>Diapositiva 34</vt:lpstr>
      <vt:lpstr>Diapositiva 35</vt:lpstr>
      <vt:lpstr>EMT in embriogenesis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HP - Pathogenesis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RB-ILD and DIP</vt:lpstr>
      <vt:lpstr>Limits of Morphological Classification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Diapositiva 72</vt:lpstr>
      <vt:lpstr>Diapositiva 73</vt:lpstr>
      <vt:lpstr>Diapositiva 74</vt:lpstr>
      <vt:lpstr>Diapositiva 75</vt:lpstr>
      <vt:lpstr>Diapositiva 76</vt:lpstr>
      <vt:lpstr>Diapositiva 77</vt:lpstr>
      <vt:lpstr>Diapositiva 78</vt:lpstr>
      <vt:lpstr>Diapositiva 79</vt:lpstr>
      <vt:lpstr>Diapositiva 80</vt:lpstr>
      <vt:lpstr>Diapositiva 81</vt:lpstr>
      <vt:lpstr>Diapositiva 82</vt:lpstr>
      <vt:lpstr>Diapositiva 83</vt:lpstr>
    </vt:vector>
  </TitlesOfParts>
  <Company>ANPAT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Prof. Chilosi</dc:creator>
  <cp:lastModifiedBy>HP</cp:lastModifiedBy>
  <cp:revision>301</cp:revision>
  <dcterms:created xsi:type="dcterms:W3CDTF">2008-01-21T17:12:01Z</dcterms:created>
  <dcterms:modified xsi:type="dcterms:W3CDTF">2017-04-04T06:13:02Z</dcterms:modified>
</cp:coreProperties>
</file>