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86" r:id="rId2"/>
    <p:sldId id="256" r:id="rId3"/>
    <p:sldId id="258" r:id="rId4"/>
    <p:sldId id="257" r:id="rId5"/>
    <p:sldId id="260" r:id="rId6"/>
    <p:sldId id="261" r:id="rId7"/>
    <p:sldId id="278" r:id="rId8"/>
    <p:sldId id="263" r:id="rId9"/>
    <p:sldId id="280" r:id="rId10"/>
    <p:sldId id="262" r:id="rId11"/>
    <p:sldId id="264" r:id="rId12"/>
    <p:sldId id="265" r:id="rId13"/>
    <p:sldId id="276" r:id="rId14"/>
    <p:sldId id="266" r:id="rId15"/>
    <p:sldId id="274" r:id="rId16"/>
    <p:sldId id="281" r:id="rId17"/>
    <p:sldId id="282" r:id="rId18"/>
    <p:sldId id="275" r:id="rId19"/>
    <p:sldId id="269" r:id="rId20"/>
    <p:sldId id="283" r:id="rId21"/>
    <p:sldId id="289" r:id="rId22"/>
    <p:sldId id="291" r:id="rId23"/>
    <p:sldId id="290" r:id="rId24"/>
    <p:sldId id="284" r:id="rId25"/>
    <p:sldId id="267" r:id="rId26"/>
    <p:sldId id="277" r:id="rId27"/>
    <p:sldId id="271" r:id="rId28"/>
    <p:sldId id="270" r:id="rId29"/>
    <p:sldId id="273" r:id="rId30"/>
    <p:sldId id="272" r:id="rId31"/>
    <p:sldId id="287" r:id="rId32"/>
    <p:sldId id="301" r:id="rId33"/>
    <p:sldId id="300" r:id="rId34"/>
    <p:sldId id="299" r:id="rId35"/>
    <p:sldId id="302" r:id="rId36"/>
    <p:sldId id="288" r:id="rId37"/>
    <p:sldId id="293" r:id="rId38"/>
    <p:sldId id="297" r:id="rId39"/>
    <p:sldId id="298" r:id="rId40"/>
    <p:sldId id="294" r:id="rId41"/>
    <p:sldId id="295" r:id="rId42"/>
    <p:sldId id="296" r:id="rId43"/>
    <p:sldId id="305" r:id="rId44"/>
    <p:sldId id="304" r:id="rId45"/>
    <p:sldId id="303" r:id="rId4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73" autoAdjust="0"/>
  </p:normalViewPr>
  <p:slideViewPr>
    <p:cSldViewPr snapToGrid="0" snapToObjects="1">
      <p:cViewPr varScale="1">
        <p:scale>
          <a:sx n="95" d="100"/>
          <a:sy n="95" d="100"/>
        </p:scale>
        <p:origin x="-148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2"/>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F1852D-0948-B94F-9AFB-90ADD273046A}" type="datetimeFigureOut">
              <a:rPr lang="it-IT" smtClean="0"/>
              <a:t>03/04/17</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2E9D3E-A585-004D-BF05-7C8E93E0111B}" type="slidenum">
              <a:rPr lang="en-GB" smtClean="0"/>
              <a:t>‹n.›</a:t>
            </a:fld>
            <a:endParaRPr lang="en-GB"/>
          </a:p>
        </p:txBody>
      </p:sp>
    </p:spTree>
    <p:extLst>
      <p:ext uri="{BB962C8B-B14F-4D97-AF65-F5344CB8AC3E}">
        <p14:creationId xmlns:p14="http://schemas.microsoft.com/office/powerpoint/2010/main" val="3328464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CT scans were reviewed</a:t>
            </a:r>
            <a:r>
              <a:rPr lang="en-GB" baseline="0" dirty="0" smtClean="0"/>
              <a:t> by 3 readers (2 radiologists and 1 pulmonary physician) using a sequential reading method. Quantitative lung volume and emphysema were measured with Airway Inspector. Coronary artery calcium scores were calculated using the </a:t>
            </a:r>
            <a:r>
              <a:rPr lang="en-GB" baseline="0" dirty="0" err="1" smtClean="0"/>
              <a:t>Agatston</a:t>
            </a:r>
            <a:r>
              <a:rPr lang="en-GB" baseline="0" dirty="0" smtClean="0"/>
              <a:t> scoring method. </a:t>
            </a:r>
            <a:endParaRPr lang="en-GB" dirty="0" smtClean="0"/>
          </a:p>
          <a:p>
            <a:endParaRPr lang="en-GB" dirty="0"/>
          </a:p>
        </p:txBody>
      </p:sp>
      <p:sp>
        <p:nvSpPr>
          <p:cNvPr id="4" name="Segnaposto numero diapositiva 3"/>
          <p:cNvSpPr>
            <a:spLocks noGrp="1"/>
          </p:cNvSpPr>
          <p:nvPr>
            <p:ph type="sldNum" sz="quarter" idx="10"/>
          </p:nvPr>
        </p:nvSpPr>
        <p:spPr/>
        <p:txBody>
          <a:bodyPr/>
          <a:lstStyle/>
          <a:p>
            <a:fld id="{D2910D67-46F3-224E-8654-F38CCEB7A5F1}" type="slidenum">
              <a:rPr lang="en-GB" smtClean="0"/>
              <a:t>6</a:t>
            </a:fld>
            <a:endParaRPr lang="en-GB"/>
          </a:p>
        </p:txBody>
      </p:sp>
    </p:spTree>
    <p:extLst>
      <p:ext uri="{BB962C8B-B14F-4D97-AF65-F5344CB8AC3E}">
        <p14:creationId xmlns:p14="http://schemas.microsoft.com/office/powerpoint/2010/main" val="199168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dirty="0" smtClean="0"/>
              <a:t>Mortality related ILA  in adults is around 7%</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GB" dirty="0" smtClean="0"/>
          </a:p>
          <a:p>
            <a:pPr marL="228600" indent="-228600">
              <a:buAutoNum type="arabicPeriod"/>
            </a:pPr>
            <a:r>
              <a:rPr lang="en-GB" dirty="0" smtClean="0"/>
              <a:t>For all cohorts</a:t>
            </a:r>
            <a:r>
              <a:rPr lang="en-GB" baseline="0" dirty="0" smtClean="0"/>
              <a:t> except for the COPD gene the absolute mortality rates were </a:t>
            </a:r>
            <a:r>
              <a:rPr lang="en-GB" baseline="0" dirty="0" err="1" smtClean="0"/>
              <a:t>significnatly</a:t>
            </a:r>
            <a:r>
              <a:rPr lang="en-GB" baseline="0" dirty="0" smtClean="0"/>
              <a:t> higher among participants with ILA. </a:t>
            </a:r>
          </a:p>
          <a:p>
            <a:pPr marL="228600" indent="-228600">
              <a:buAutoNum type="arabicPeriod"/>
            </a:pPr>
            <a:endParaRPr lang="en-GB"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dirty="0" smtClean="0"/>
              <a:t>.</a:t>
            </a:r>
            <a:r>
              <a:rPr lang="en-GB" baseline="0" dirty="0" smtClean="0"/>
              <a:t> In the FHS 7% of ILA died over 4 years compared to 1% of </a:t>
            </a:r>
            <a:r>
              <a:rPr lang="en-GB" baseline="0" dirty="0" err="1" smtClean="0"/>
              <a:t>pts</a:t>
            </a:r>
            <a:r>
              <a:rPr lang="en-GB" baseline="0" dirty="0" smtClean="0"/>
              <a:t> without ILA, with a mortality difference of 6% </a:t>
            </a:r>
            <a:r>
              <a:rPr lang="is-IS" baseline="0" dirty="0" smtClean="0"/>
              <a:t>… repeat the phrase for all 4 studies. The differences in mortality rates are due to difference in recruitment criteria and follow-up time</a:t>
            </a:r>
            <a:r>
              <a:rPr lang="en-GB" baseline="0" dirty="0" smtClean="0"/>
              <a:t>. H</a:t>
            </a:r>
            <a:r>
              <a:rPr lang="en-GB" dirty="0" smtClean="0"/>
              <a:t>igher mortality in </a:t>
            </a:r>
            <a:r>
              <a:rPr lang="en-GB" dirty="0" err="1" smtClean="0"/>
              <a:t>COPDgene</a:t>
            </a:r>
            <a:r>
              <a:rPr lang="en-GB" dirty="0" smtClean="0"/>
              <a:t> and ECLIPSE are likely </a:t>
            </a:r>
            <a:r>
              <a:rPr lang="en-GB" dirty="0" err="1" smtClean="0"/>
              <a:t>explanied</a:t>
            </a:r>
            <a:r>
              <a:rPr lang="en-GB" dirty="0" smtClean="0"/>
              <a:t> by longer FU and recruitment of COPD patients. The higher mortality in the Reykjavik cohort are likely </a:t>
            </a:r>
            <a:r>
              <a:rPr lang="en-GB" dirty="0" err="1" smtClean="0"/>
              <a:t>explaned</a:t>
            </a:r>
            <a:r>
              <a:rPr lang="en-GB" baseline="0" dirty="0" smtClean="0"/>
              <a:t> by longer FU ad higher age. </a:t>
            </a:r>
            <a:endParaRPr lang="en-GB" dirty="0" smtClean="0"/>
          </a:p>
          <a:p>
            <a:pPr marL="228600" indent="-228600">
              <a:buAutoNum type="arabicPeriod"/>
            </a:pPr>
            <a:endParaRPr lang="en-GB" baseline="0" dirty="0" smtClean="0"/>
          </a:p>
          <a:p>
            <a:pPr marL="228600" indent="-228600">
              <a:buAutoNum type="arabicPeriod"/>
            </a:pPr>
            <a:r>
              <a:rPr lang="en-GB" baseline="0" dirty="0" smtClean="0"/>
              <a:t>The association between ILA and mortality remained statistically significant after </a:t>
            </a:r>
            <a:r>
              <a:rPr lang="en-GB" baseline="0" dirty="0" err="1" smtClean="0"/>
              <a:t>adjustem</a:t>
            </a:r>
            <a:r>
              <a:rPr lang="en-GB" baseline="0" dirty="0" smtClean="0"/>
              <a:t> for emphysema CAD and cancer, except in the FHS and COPD-gene in </a:t>
            </a:r>
            <a:r>
              <a:rPr lang="en-GB" baseline="0" dirty="0" err="1" smtClean="0"/>
              <a:t>wich</a:t>
            </a:r>
            <a:r>
              <a:rPr lang="en-GB" baseline="0" dirty="0" smtClean="0"/>
              <a:t> </a:t>
            </a:r>
            <a:r>
              <a:rPr lang="en-GB" baseline="0" dirty="0" err="1" smtClean="0"/>
              <a:t>adjustement</a:t>
            </a:r>
            <a:r>
              <a:rPr lang="en-GB" baseline="0" dirty="0" smtClean="0"/>
              <a:t> for CAD resulted in no association.</a:t>
            </a:r>
            <a:endParaRPr lang="en-GB" dirty="0"/>
          </a:p>
        </p:txBody>
      </p:sp>
      <p:sp>
        <p:nvSpPr>
          <p:cNvPr id="4" name="Segnaposto numero diapositiva 3"/>
          <p:cNvSpPr>
            <a:spLocks noGrp="1"/>
          </p:cNvSpPr>
          <p:nvPr>
            <p:ph type="sldNum" sz="quarter" idx="10"/>
          </p:nvPr>
        </p:nvSpPr>
        <p:spPr/>
        <p:txBody>
          <a:bodyPr/>
          <a:lstStyle/>
          <a:p>
            <a:fld id="{D2910D67-46F3-224E-8654-F38CCEB7A5F1}" type="slidenum">
              <a:rPr lang="en-GB" smtClean="0"/>
              <a:t>32</a:t>
            </a:fld>
            <a:endParaRPr lang="en-GB"/>
          </a:p>
        </p:txBody>
      </p:sp>
    </p:spTree>
    <p:extLst>
      <p:ext uri="{BB962C8B-B14F-4D97-AF65-F5344CB8AC3E}">
        <p14:creationId xmlns:p14="http://schemas.microsoft.com/office/powerpoint/2010/main" val="2831362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Participants with ILA were more likely to die of respiratory causes 13%compared to indeterminate and </a:t>
            </a:r>
            <a:r>
              <a:rPr lang="en-GB" dirty="0" err="1" smtClean="0"/>
              <a:t>NoILA</a:t>
            </a:r>
            <a:r>
              <a:rPr lang="en-GB" dirty="0" smtClean="0"/>
              <a:t>,</a:t>
            </a:r>
            <a:r>
              <a:rPr lang="en-GB" baseline="0" dirty="0" smtClean="0"/>
              <a:t> WITH AN INCREASED RATE OF DEATH FROM PULMONARY FIBROSIS.</a:t>
            </a:r>
          </a:p>
          <a:p>
            <a:endParaRPr lang="en-GB" baseline="0" dirty="0" smtClean="0"/>
          </a:p>
          <a:p>
            <a:r>
              <a:rPr lang="en-GB" baseline="0" dirty="0" smtClean="0"/>
              <a:t>Only if asked: pulmonary fibrosis 5 definite UIP by CT, 2 ILA </a:t>
            </a:r>
            <a:r>
              <a:rPr lang="en-GB" baseline="0" dirty="0" err="1" smtClean="0"/>
              <a:t>witout</a:t>
            </a:r>
            <a:r>
              <a:rPr lang="en-GB" baseline="0" dirty="0" smtClean="0"/>
              <a:t> fibrosis + 1 indeterminate </a:t>
            </a:r>
            <a:endParaRPr lang="en-GB" dirty="0" smtClean="0"/>
          </a:p>
          <a:p>
            <a:endParaRPr lang="en-GB" dirty="0" smtClean="0"/>
          </a:p>
          <a:p>
            <a:r>
              <a:rPr lang="en-GB" dirty="0" smtClean="0"/>
              <a:t>Only</a:t>
            </a:r>
            <a:r>
              <a:rPr lang="en-GB" baseline="0" dirty="0" smtClean="0"/>
              <a:t> if asked: THERE WAS NO ASSOCIATION BETWEEN ILA STATUS AND DEATH DUE TO CAD, CANCER OR OTHER CAUSES. </a:t>
            </a:r>
            <a:endParaRPr lang="en-GB" dirty="0"/>
          </a:p>
        </p:txBody>
      </p:sp>
      <p:sp>
        <p:nvSpPr>
          <p:cNvPr id="4" name="Segnaposto numero diapositiva 3"/>
          <p:cNvSpPr>
            <a:spLocks noGrp="1"/>
          </p:cNvSpPr>
          <p:nvPr>
            <p:ph type="sldNum" sz="quarter" idx="10"/>
          </p:nvPr>
        </p:nvSpPr>
        <p:spPr/>
        <p:txBody>
          <a:bodyPr/>
          <a:lstStyle/>
          <a:p>
            <a:fld id="{D2910D67-46F3-224E-8654-F38CCEB7A5F1}" type="slidenum">
              <a:rPr lang="en-GB" smtClean="0"/>
              <a:t>34</a:t>
            </a:fld>
            <a:endParaRPr lang="en-GB"/>
          </a:p>
        </p:txBody>
      </p:sp>
    </p:spTree>
    <p:extLst>
      <p:ext uri="{BB962C8B-B14F-4D97-AF65-F5344CB8AC3E}">
        <p14:creationId xmlns:p14="http://schemas.microsoft.com/office/powerpoint/2010/main" val="163828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Despite often being asymptomatic and undiagnosed ILA may be associated with lower survival rates among older </a:t>
            </a:r>
            <a:r>
              <a:rPr lang="en-GB" dirty="0" err="1" smtClean="0"/>
              <a:t>persosns</a:t>
            </a:r>
            <a:endParaRPr lang="en-GB" dirty="0" smtClean="0"/>
          </a:p>
          <a:p>
            <a:r>
              <a:rPr lang="en-GB" dirty="0" smtClean="0"/>
              <a:t>Mortality and </a:t>
            </a:r>
            <a:r>
              <a:rPr lang="en-GB" dirty="0" err="1" smtClean="0"/>
              <a:t>repiratory</a:t>
            </a:r>
            <a:r>
              <a:rPr lang="en-GB" baseline="0" dirty="0" smtClean="0"/>
              <a:t> failure </a:t>
            </a:r>
            <a:r>
              <a:rPr lang="en-GB" dirty="0" smtClean="0"/>
              <a:t>rates are lower compared to IPF</a:t>
            </a:r>
            <a:endParaRPr lang="en-GB" dirty="0"/>
          </a:p>
        </p:txBody>
      </p:sp>
      <p:sp>
        <p:nvSpPr>
          <p:cNvPr id="4" name="Segnaposto numero diapositiva 3"/>
          <p:cNvSpPr>
            <a:spLocks noGrp="1"/>
          </p:cNvSpPr>
          <p:nvPr>
            <p:ph type="sldNum" sz="quarter" idx="10"/>
          </p:nvPr>
        </p:nvSpPr>
        <p:spPr/>
        <p:txBody>
          <a:bodyPr/>
          <a:lstStyle/>
          <a:p>
            <a:fld id="{D2910D67-46F3-224E-8654-F38CCEB7A5F1}" type="slidenum">
              <a:rPr lang="en-GB" smtClean="0"/>
              <a:t>44</a:t>
            </a:fld>
            <a:endParaRPr lang="en-GB"/>
          </a:p>
        </p:txBody>
      </p:sp>
    </p:spTree>
    <p:extLst>
      <p:ext uri="{BB962C8B-B14F-4D97-AF65-F5344CB8AC3E}">
        <p14:creationId xmlns:p14="http://schemas.microsoft.com/office/powerpoint/2010/main" val="157616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CT scans were reviewed</a:t>
            </a:r>
            <a:r>
              <a:rPr lang="en-GB" baseline="0" dirty="0" smtClean="0"/>
              <a:t> by 3 readers (2 radiologists and 1 pulmonary physician) using a sequential reading method. </a:t>
            </a:r>
            <a:r>
              <a:rPr lang="en-US" sz="1200" kern="1200" dirty="0" smtClean="0">
                <a:solidFill>
                  <a:schemeClr val="tx1"/>
                </a:solidFill>
                <a:effectLst/>
                <a:latin typeface="+mn-lt"/>
                <a:ea typeface="+mn-ea"/>
                <a:cs typeface="+mn-cs"/>
              </a:rPr>
              <a:t>In the AGES-Reykjavik cohort, of the CT scans scored by at least two readers (2836), 1623 (57%) were concordant reads.  Of the 1213 discordant reads, 1155 (95%) involved one indeterminate read, while a discrepancy between those with and without ILA was less common (58 [5%]).  In the ECLIPSE cohort, of the CT scans scored by at least two readers (1868), 1240 (66%) were concordant reads.  Of the 628 discordant reads, 617 (98%) involved one indeterminate read, while a discrepancy between those with and without ILA was rare (9 [1%]).  These findings are mostly consistent with levels of discordant reads we have noted in previous evaluations. </a:t>
            </a:r>
            <a:endParaRPr lang="it-IT" sz="1200" kern="1200" dirty="0" smtClean="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D2910D67-46F3-224E-8654-F38CCEB7A5F1}" type="slidenum">
              <a:rPr lang="en-GB" smtClean="0"/>
              <a:t>10</a:t>
            </a:fld>
            <a:endParaRPr lang="en-GB"/>
          </a:p>
        </p:txBody>
      </p:sp>
    </p:spTree>
    <p:extLst>
      <p:ext uri="{BB962C8B-B14F-4D97-AF65-F5344CB8AC3E}">
        <p14:creationId xmlns:p14="http://schemas.microsoft.com/office/powerpoint/2010/main" val="1991686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the </a:t>
            </a:r>
            <a:r>
              <a:rPr lang="it-IT" sz="1200" kern="1200" dirty="0" err="1" smtClean="0">
                <a:solidFill>
                  <a:schemeClr val="tx1"/>
                </a:solidFill>
                <a:effectLst/>
                <a:latin typeface="+mn-lt"/>
                <a:ea typeface="+mn-ea"/>
                <a:cs typeface="+mn-cs"/>
              </a:rPr>
              <a:t>risk</a:t>
            </a:r>
            <a:r>
              <a:rPr lang="it-IT" sz="1200" kern="1200" dirty="0" smtClean="0">
                <a:solidFill>
                  <a:schemeClr val="tx1"/>
                </a:solidFill>
                <a:effectLst/>
                <a:latin typeface="+mn-lt"/>
                <a:ea typeface="+mn-ea"/>
                <a:cs typeface="+mn-cs"/>
              </a:rPr>
              <a:t> for the </a:t>
            </a:r>
            <a:r>
              <a:rPr lang="it-IT" sz="1200" kern="1200" dirty="0" err="1" smtClean="0">
                <a:solidFill>
                  <a:schemeClr val="tx1"/>
                </a:solidFill>
                <a:effectLst/>
                <a:latin typeface="+mn-lt"/>
                <a:ea typeface="+mn-ea"/>
                <a:cs typeface="+mn-cs"/>
              </a:rPr>
              <a:t>presence</a:t>
            </a:r>
            <a:r>
              <a:rPr lang="it-IT" sz="1200" kern="1200" dirty="0" smtClean="0">
                <a:solidFill>
                  <a:schemeClr val="tx1"/>
                </a:solidFill>
                <a:effectLst/>
                <a:latin typeface="+mn-lt"/>
                <a:ea typeface="+mn-ea"/>
                <a:cs typeface="+mn-cs"/>
              </a:rPr>
              <a:t> of UIP/OCIP-</a:t>
            </a:r>
            <a:r>
              <a:rPr lang="it-IT" sz="1200" kern="1200" dirty="0" err="1" smtClean="0">
                <a:solidFill>
                  <a:schemeClr val="tx1"/>
                </a:solidFill>
                <a:effectLst/>
                <a:latin typeface="+mn-lt"/>
                <a:ea typeface="+mn-ea"/>
                <a:cs typeface="+mn-cs"/>
              </a:rPr>
              <a:t>like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patterns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directly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associated</a:t>
            </a:r>
            <a:r>
              <a:rPr lang="it-IT" sz="1200" kern="1200" dirty="0" smtClean="0">
                <a:solidFill>
                  <a:schemeClr val="tx1"/>
                </a:solidFill>
                <a:effectLst/>
                <a:latin typeface="+mn-lt"/>
                <a:ea typeface="+mn-ea"/>
                <a:cs typeface="+mn-cs"/>
              </a:rPr>
              <a:t> with </a:t>
            </a:r>
            <a:r>
              <a:rPr lang="it-IT" sz="1200" kern="1200" dirty="0" err="1" smtClean="0">
                <a:solidFill>
                  <a:schemeClr val="tx1"/>
                </a:solidFill>
                <a:effectLst/>
                <a:latin typeface="+mn-lt"/>
                <a:ea typeface="+mn-ea"/>
                <a:cs typeface="+mn-cs"/>
              </a:rPr>
              <a:t>age</a:t>
            </a:r>
            <a:r>
              <a:rPr lang="it-IT" sz="1200" kern="1200" dirty="0" smtClean="0">
                <a:solidFill>
                  <a:schemeClr val="tx1"/>
                </a:solidFill>
                <a:effectLst/>
                <a:latin typeface="+mn-lt"/>
                <a:ea typeface="+mn-ea"/>
                <a:cs typeface="+mn-cs"/>
              </a:rPr>
              <a:t> (OR 2.06 for 10 </a:t>
            </a:r>
            <a:r>
              <a:rPr lang="it-IT" sz="1200" kern="1200" dirty="0" err="1" smtClean="0">
                <a:solidFill>
                  <a:schemeClr val="tx1"/>
                </a:solidFill>
                <a:effectLst/>
                <a:latin typeface="+mn-lt"/>
                <a:ea typeface="+mn-ea"/>
                <a:cs typeface="+mn-cs"/>
              </a:rPr>
              <a:t>yrs</a:t>
            </a:r>
            <a:r>
              <a:rPr lang="it-IT" sz="1200" kern="1200" dirty="0" smtClean="0">
                <a:solidFill>
                  <a:schemeClr val="tx1"/>
                </a:solidFill>
                <a:effectLst/>
                <a:latin typeface="+mn-lt"/>
                <a:ea typeface="+mn-ea"/>
                <a:cs typeface="+mn-cs"/>
              </a:rPr>
              <a:t> (95% CI 0.94–4.51)), male sex (OR 2.71 (95% CI 0.90–8.15)) and </a:t>
            </a:r>
            <a:r>
              <a:rPr lang="it-IT" sz="1200" kern="1200" dirty="0" err="1" smtClean="0">
                <a:solidFill>
                  <a:schemeClr val="tx1"/>
                </a:solidFill>
                <a:effectLst/>
                <a:latin typeface="+mn-lt"/>
                <a:ea typeface="+mn-ea"/>
                <a:cs typeface="+mn-cs"/>
              </a:rPr>
              <a:t>current</a:t>
            </a:r>
            <a:r>
              <a:rPr lang="it-IT" sz="1200" kern="1200" dirty="0" smtClean="0">
                <a:solidFill>
                  <a:schemeClr val="tx1"/>
                </a:solidFill>
                <a:effectLst/>
                <a:latin typeface="+mn-lt"/>
                <a:ea typeface="+mn-ea"/>
                <a:cs typeface="+mn-cs"/>
              </a:rPr>
              <a:t> smoking status (OR 2.29 (95% CI 0.80–6.60)), </a:t>
            </a:r>
            <a:r>
              <a:rPr lang="it-IT" sz="1200" kern="1200" dirty="0" err="1" smtClean="0">
                <a:solidFill>
                  <a:schemeClr val="tx1"/>
                </a:solidFill>
                <a:effectLst/>
                <a:latin typeface="+mn-lt"/>
                <a:ea typeface="+mn-ea"/>
                <a:cs typeface="+mn-cs"/>
              </a:rPr>
              <a:t>whereas</a:t>
            </a:r>
            <a:r>
              <a:rPr lang="it-IT" sz="1200" kern="1200" dirty="0" smtClean="0">
                <a:solidFill>
                  <a:schemeClr val="tx1"/>
                </a:solidFill>
                <a:effectLst/>
                <a:latin typeface="+mn-lt"/>
                <a:ea typeface="+mn-ea"/>
                <a:cs typeface="+mn-cs"/>
              </a:rPr>
              <a:t> the RB-</a:t>
            </a:r>
            <a:r>
              <a:rPr lang="it-IT" sz="1200" kern="1200" dirty="0" err="1" smtClean="0">
                <a:solidFill>
                  <a:schemeClr val="tx1"/>
                </a:solidFill>
                <a:effectLst/>
                <a:latin typeface="+mn-lt"/>
                <a:ea typeface="+mn-ea"/>
                <a:cs typeface="+mn-cs"/>
              </a:rPr>
              <a:t>like</a:t>
            </a:r>
            <a:r>
              <a:rPr lang="it-IT" sz="1200" kern="1200" dirty="0" smtClean="0">
                <a:solidFill>
                  <a:schemeClr val="tx1"/>
                </a:solidFill>
                <a:effectLst/>
                <a:latin typeface="+mn-lt"/>
                <a:ea typeface="+mn-ea"/>
                <a:cs typeface="+mn-cs"/>
              </a:rPr>
              <a:t> pattern </a:t>
            </a:r>
            <a:r>
              <a:rPr lang="it-IT" sz="1200" kern="1200" dirty="0" err="1" smtClean="0">
                <a:solidFill>
                  <a:schemeClr val="tx1"/>
                </a:solidFill>
                <a:effectLst/>
                <a:latin typeface="+mn-lt"/>
                <a:ea typeface="+mn-ea"/>
                <a:cs typeface="+mn-cs"/>
              </a:rPr>
              <a:t>was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inversely</a:t>
            </a:r>
            <a:r>
              <a:rPr lang="it-IT" sz="1200" kern="1200" dirty="0" smtClean="0">
                <a:solidFill>
                  <a:schemeClr val="tx1"/>
                </a:solidFill>
                <a:effectLst/>
                <a:latin typeface="+mn-lt"/>
                <a:ea typeface="+mn-ea"/>
                <a:cs typeface="+mn-cs"/>
              </a:rPr>
              <a:t> asso- </a:t>
            </a:r>
            <a:r>
              <a:rPr lang="it-IT" sz="1200" kern="1200" dirty="0" err="1" smtClean="0">
                <a:solidFill>
                  <a:schemeClr val="tx1"/>
                </a:solidFill>
                <a:effectLst/>
                <a:latin typeface="+mn-lt"/>
                <a:ea typeface="+mn-ea"/>
                <a:cs typeface="+mn-cs"/>
              </a:rPr>
              <a:t>ciated</a:t>
            </a:r>
            <a:r>
              <a:rPr lang="it-IT" sz="1200" kern="1200" dirty="0" smtClean="0">
                <a:solidFill>
                  <a:schemeClr val="tx1"/>
                </a:solidFill>
                <a:effectLst/>
                <a:latin typeface="+mn-lt"/>
                <a:ea typeface="+mn-ea"/>
                <a:cs typeface="+mn-cs"/>
              </a:rPr>
              <a:t> with </a:t>
            </a:r>
            <a:r>
              <a:rPr lang="it-IT" sz="1200" kern="1200" dirty="0" err="1" smtClean="0">
                <a:solidFill>
                  <a:schemeClr val="tx1"/>
                </a:solidFill>
                <a:effectLst/>
                <a:latin typeface="+mn-lt"/>
                <a:ea typeface="+mn-ea"/>
                <a:cs typeface="+mn-cs"/>
              </a:rPr>
              <a:t>age</a:t>
            </a:r>
            <a:r>
              <a:rPr lang="it-IT" sz="1200" kern="1200" dirty="0" smtClean="0">
                <a:solidFill>
                  <a:schemeClr val="tx1"/>
                </a:solidFill>
                <a:effectLst/>
                <a:latin typeface="+mn-lt"/>
                <a:ea typeface="+mn-ea"/>
                <a:cs typeface="+mn-cs"/>
              </a:rPr>
              <a:t> (OR 0.51 for 10 </a:t>
            </a:r>
            <a:r>
              <a:rPr lang="it-IT" sz="1200" kern="1200" dirty="0" err="1" smtClean="0">
                <a:solidFill>
                  <a:schemeClr val="tx1"/>
                </a:solidFill>
                <a:effectLst/>
                <a:latin typeface="+mn-lt"/>
                <a:ea typeface="+mn-ea"/>
                <a:cs typeface="+mn-cs"/>
              </a:rPr>
              <a:t>yrs</a:t>
            </a:r>
            <a:r>
              <a:rPr lang="it-IT" sz="1200" kern="1200" dirty="0" smtClean="0">
                <a:solidFill>
                  <a:schemeClr val="tx1"/>
                </a:solidFill>
                <a:effectLst/>
                <a:latin typeface="+mn-lt"/>
                <a:ea typeface="+mn-ea"/>
                <a:cs typeface="+mn-cs"/>
              </a:rPr>
              <a:t> (95% CI 0.32–0.84)) and </a:t>
            </a:r>
            <a:r>
              <a:rPr lang="it-IT" sz="1200" kern="1200" dirty="0" err="1" smtClean="0">
                <a:solidFill>
                  <a:schemeClr val="tx1"/>
                </a:solidFill>
                <a:effectLst/>
                <a:latin typeface="+mn-lt"/>
                <a:ea typeface="+mn-ea"/>
                <a:cs typeface="+mn-cs"/>
              </a:rPr>
              <a:t>directly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associated</a:t>
            </a:r>
            <a:r>
              <a:rPr lang="it-IT" sz="1200" kern="1200" dirty="0" smtClean="0">
                <a:solidFill>
                  <a:schemeClr val="tx1"/>
                </a:solidFill>
                <a:effectLst/>
                <a:latin typeface="+mn-lt"/>
                <a:ea typeface="+mn-ea"/>
                <a:cs typeface="+mn-cs"/>
              </a:rPr>
              <a:t> with </a:t>
            </a:r>
            <a:r>
              <a:rPr lang="it-IT" sz="1200" kern="1200" dirty="0" err="1" smtClean="0">
                <a:solidFill>
                  <a:schemeClr val="tx1"/>
                </a:solidFill>
                <a:effectLst/>
                <a:latin typeface="+mn-lt"/>
                <a:ea typeface="+mn-ea"/>
                <a:cs typeface="+mn-cs"/>
              </a:rPr>
              <a:t>current</a:t>
            </a:r>
            <a:r>
              <a:rPr lang="it-IT" sz="1200" kern="1200" dirty="0" smtClean="0">
                <a:solidFill>
                  <a:schemeClr val="tx1"/>
                </a:solidFill>
                <a:effectLst/>
                <a:latin typeface="+mn-lt"/>
                <a:ea typeface="+mn-ea"/>
                <a:cs typeface="+mn-cs"/>
              </a:rPr>
              <a:t> smoking status (OR 3.35 (95% CI 1.70–6.58)). </a:t>
            </a:r>
            <a:r>
              <a:rPr lang="it-IT" sz="1200" kern="1200" dirty="0" err="1" smtClean="0">
                <a:solidFill>
                  <a:schemeClr val="tx1"/>
                </a:solidFill>
                <a:effectLst/>
                <a:latin typeface="+mn-lt"/>
                <a:ea typeface="+mn-ea"/>
                <a:cs typeface="+mn-cs"/>
              </a:rPr>
              <a:t>Heterogeneity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between</a:t>
            </a:r>
            <a:r>
              <a:rPr lang="it-IT" sz="1200" kern="1200" dirty="0" smtClean="0">
                <a:solidFill>
                  <a:schemeClr val="tx1"/>
                </a:solidFill>
                <a:effectLst/>
                <a:latin typeface="+mn-lt"/>
                <a:ea typeface="+mn-ea"/>
                <a:cs typeface="+mn-cs"/>
              </a:rPr>
              <a:t> the RB-</a:t>
            </a:r>
            <a:r>
              <a:rPr lang="it-IT" sz="1200" kern="1200" dirty="0" err="1" smtClean="0">
                <a:solidFill>
                  <a:schemeClr val="tx1"/>
                </a:solidFill>
                <a:effectLst/>
                <a:latin typeface="+mn-lt"/>
                <a:ea typeface="+mn-ea"/>
                <a:cs typeface="+mn-cs"/>
              </a:rPr>
              <a:t>like</a:t>
            </a:r>
            <a:r>
              <a:rPr lang="it-IT" sz="1200" kern="1200" dirty="0" smtClean="0">
                <a:solidFill>
                  <a:schemeClr val="tx1"/>
                </a:solidFill>
                <a:effectLst/>
                <a:latin typeface="+mn-lt"/>
                <a:ea typeface="+mn-ea"/>
                <a:cs typeface="+mn-cs"/>
              </a:rPr>
              <a:t> pattern </a:t>
            </a:r>
            <a:r>
              <a:rPr lang="it-IT" sz="1200" kern="1200" dirty="0" err="1" smtClean="0">
                <a:solidFill>
                  <a:schemeClr val="tx1"/>
                </a:solidFill>
                <a:effectLst/>
                <a:latin typeface="+mn-lt"/>
                <a:ea typeface="+mn-ea"/>
                <a:cs typeface="+mn-cs"/>
              </a:rPr>
              <a:t>risk</a:t>
            </a:r>
            <a:r>
              <a:rPr lang="it-IT" sz="1200" kern="1200" dirty="0" smtClean="0">
                <a:solidFill>
                  <a:schemeClr val="tx1"/>
                </a:solidFill>
                <a:effectLst/>
                <a:latin typeface="+mn-lt"/>
                <a:ea typeface="+mn-ea"/>
                <a:cs typeface="+mn-cs"/>
              </a:rPr>
              <a:t> and the UIP/OCIP-</a:t>
            </a:r>
            <a:r>
              <a:rPr lang="it-IT" sz="1200" kern="1200" dirty="0" err="1" smtClean="0">
                <a:solidFill>
                  <a:schemeClr val="tx1"/>
                </a:solidFill>
                <a:effectLst/>
                <a:latin typeface="+mn-lt"/>
                <a:ea typeface="+mn-ea"/>
                <a:cs typeface="+mn-cs"/>
              </a:rPr>
              <a:t>like</a:t>
            </a:r>
            <a:r>
              <a:rPr lang="it-IT" sz="1200" kern="1200" dirty="0" smtClean="0">
                <a:solidFill>
                  <a:schemeClr val="tx1"/>
                </a:solidFill>
                <a:effectLst/>
                <a:latin typeface="+mn-lt"/>
                <a:ea typeface="+mn-ea"/>
                <a:cs typeface="+mn-cs"/>
              </a:rPr>
              <a:t> pattern </a:t>
            </a:r>
            <a:r>
              <a:rPr lang="it-IT" sz="1200" kern="1200" dirty="0" err="1" smtClean="0">
                <a:solidFill>
                  <a:schemeClr val="tx1"/>
                </a:solidFill>
                <a:effectLst/>
                <a:latin typeface="+mn-lt"/>
                <a:ea typeface="+mn-ea"/>
                <a:cs typeface="+mn-cs"/>
              </a:rPr>
              <a:t>risk</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was</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observed</a:t>
            </a:r>
            <a:r>
              <a:rPr lang="it-IT" sz="1200" kern="1200" dirty="0" smtClean="0">
                <a:solidFill>
                  <a:schemeClr val="tx1"/>
                </a:solidFill>
                <a:effectLst/>
                <a:latin typeface="+mn-lt"/>
                <a:ea typeface="+mn-ea"/>
                <a:cs typeface="+mn-cs"/>
              </a:rPr>
              <a:t> for </a:t>
            </a:r>
            <a:r>
              <a:rPr lang="it-IT" sz="1200" kern="1200" dirty="0" err="1" smtClean="0">
                <a:solidFill>
                  <a:schemeClr val="tx1"/>
                </a:solidFill>
                <a:effectLst/>
                <a:latin typeface="+mn-lt"/>
                <a:ea typeface="+mn-ea"/>
                <a:cs typeface="+mn-cs"/>
              </a:rPr>
              <a:t>age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a:t>
            </a:r>
            <a:r>
              <a:rPr lang="it-IT" sz="1200" kern="1200" baseline="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0.002), </a:t>
            </a:r>
            <a:r>
              <a:rPr lang="it-IT" sz="1200" kern="1200" dirty="0" err="1" smtClean="0">
                <a:solidFill>
                  <a:schemeClr val="tx1"/>
                </a:solidFill>
                <a:effectLst/>
                <a:latin typeface="+mn-lt"/>
                <a:ea typeface="+mn-ea"/>
                <a:cs typeface="+mn-cs"/>
              </a:rPr>
              <a:t>but</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not</a:t>
            </a:r>
            <a:r>
              <a:rPr lang="it-IT" sz="1200" kern="1200" dirty="0" smtClean="0">
                <a:solidFill>
                  <a:schemeClr val="tx1"/>
                </a:solidFill>
                <a:effectLst/>
                <a:latin typeface="+mn-lt"/>
                <a:ea typeface="+mn-ea"/>
                <a:cs typeface="+mn-cs"/>
              </a:rPr>
              <a:t> for smoking status (</a:t>
            </a:r>
            <a:r>
              <a:rPr lang="it-IT" sz="1200" kern="1200" dirty="0" err="1" smtClean="0">
                <a:solidFill>
                  <a:schemeClr val="tx1"/>
                </a:solidFill>
                <a:effectLst/>
                <a:latin typeface="+mn-lt"/>
                <a:ea typeface="+mn-ea"/>
                <a:cs typeface="+mn-cs"/>
              </a:rPr>
              <a:t>p</a:t>
            </a:r>
            <a:r>
              <a:rPr lang="it-IT" sz="1200" kern="1200" baseline="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0.545). </a:t>
            </a:r>
            <a:endParaRPr lang="it-IT"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smtClean="0"/>
          </a:p>
        </p:txBody>
      </p:sp>
      <p:sp>
        <p:nvSpPr>
          <p:cNvPr id="4" name="Segnaposto numero diapositiva 3"/>
          <p:cNvSpPr>
            <a:spLocks noGrp="1"/>
          </p:cNvSpPr>
          <p:nvPr>
            <p:ph type="sldNum" sz="quarter" idx="10"/>
          </p:nvPr>
        </p:nvSpPr>
        <p:spPr/>
        <p:txBody>
          <a:bodyPr/>
          <a:lstStyle/>
          <a:p>
            <a:fld id="{262E9D3E-A585-004D-BF05-7C8E93E0111B}" type="slidenum">
              <a:rPr lang="en-GB" smtClean="0"/>
              <a:t>16</a:t>
            </a:fld>
            <a:endParaRPr lang="en-GB"/>
          </a:p>
        </p:txBody>
      </p:sp>
    </p:spTree>
    <p:extLst>
      <p:ext uri="{BB962C8B-B14F-4D97-AF65-F5344CB8AC3E}">
        <p14:creationId xmlns:p14="http://schemas.microsoft.com/office/powerpoint/2010/main" val="162418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limited predominantly </a:t>
            </a:r>
            <a:r>
              <a:rPr lang="en-GB" sz="1200" b="0" i="0" u="none" strike="noStrike" kern="1200" baseline="0" dirty="0" err="1" smtClean="0">
                <a:solidFill>
                  <a:schemeClr val="tx1"/>
                </a:solidFill>
                <a:latin typeface="+mn-lt"/>
                <a:ea typeface="+mn-ea"/>
                <a:cs typeface="+mn-cs"/>
              </a:rPr>
              <a:t>subpleural</a:t>
            </a:r>
            <a:r>
              <a:rPr lang="en-GB" sz="1200" b="0" i="0" u="none" strike="noStrike" kern="1200" baseline="0" dirty="0" smtClean="0">
                <a:solidFill>
                  <a:schemeClr val="tx1"/>
                </a:solidFill>
                <a:latin typeface="+mn-lt"/>
                <a:ea typeface="+mn-ea"/>
                <a:cs typeface="+mn-cs"/>
              </a:rPr>
              <a:t> basal reticular pattern</a:t>
            </a:r>
          </a:p>
          <a:p>
            <a:r>
              <a:rPr lang="en-GB" sz="1200" b="0" i="0" u="none" strike="noStrike" kern="1200" baseline="0" dirty="0" smtClean="0">
                <a:solidFill>
                  <a:schemeClr val="tx1"/>
                </a:solidFill>
                <a:latin typeface="+mn-lt"/>
                <a:ea typeface="+mn-ea"/>
                <a:cs typeface="+mn-cs"/>
              </a:rPr>
              <a:t>was identified in the majority (24 of 40, 60%) of individuals</a:t>
            </a:r>
          </a:p>
          <a:p>
            <a:r>
              <a:rPr lang="en-GB" sz="1200" b="0" i="0" u="none" strike="noStrike" kern="1200" baseline="0" dirty="0" smtClean="0">
                <a:solidFill>
                  <a:schemeClr val="tx1"/>
                </a:solidFill>
                <a:latin typeface="+mn-lt"/>
                <a:ea typeface="+mn-ea"/>
                <a:cs typeface="+mn-cs"/>
              </a:rPr>
              <a:t>in the older group and was absent (zero of 16) in the</a:t>
            </a:r>
          </a:p>
          <a:p>
            <a:r>
              <a:rPr lang="en-US" sz="1200" b="0" i="0" u="none" strike="noStrike" kern="1200" baseline="0" dirty="0" smtClean="0">
                <a:solidFill>
                  <a:schemeClr val="tx1"/>
                </a:solidFill>
                <a:latin typeface="+mn-lt"/>
                <a:ea typeface="+mn-ea"/>
                <a:cs typeface="+mn-cs"/>
              </a:rPr>
              <a:t>younger group (P " .001).</a:t>
            </a:r>
          </a:p>
          <a:p>
            <a:endParaRPr lang="en-US"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Cysts were seen in 10 (25%) of</a:t>
            </a:r>
          </a:p>
          <a:p>
            <a:r>
              <a:rPr lang="en-GB" sz="1200" b="0" i="0" u="none" strike="noStrike" kern="1200" baseline="0" dirty="0" smtClean="0">
                <a:solidFill>
                  <a:schemeClr val="tx1"/>
                </a:solidFill>
                <a:latin typeface="+mn-lt"/>
                <a:ea typeface="+mn-ea"/>
                <a:cs typeface="+mn-cs"/>
              </a:rPr>
              <a:t>the 40 subjects in the older group but were seen in none of</a:t>
            </a:r>
          </a:p>
          <a:p>
            <a:r>
              <a:rPr lang="en-GB" sz="1200" b="0" i="0" u="none" strike="noStrike" kern="1200" baseline="0" dirty="0" smtClean="0">
                <a:solidFill>
                  <a:schemeClr val="tx1"/>
                </a:solidFill>
                <a:latin typeface="+mn-lt"/>
                <a:ea typeface="+mn-ea"/>
                <a:cs typeface="+mn-cs"/>
              </a:rPr>
              <a:t>the subjects in the younger group (P ! .02).</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All findings were independent</a:t>
            </a:r>
          </a:p>
          <a:p>
            <a:r>
              <a:rPr lang="en-GB" sz="1200" b="0" i="0" u="none" strike="noStrike" kern="1200" baseline="0" dirty="0" smtClean="0">
                <a:solidFill>
                  <a:schemeClr val="tx1"/>
                </a:solidFill>
                <a:latin typeface="+mn-lt"/>
                <a:ea typeface="+mn-ea"/>
                <a:cs typeface="+mn-cs"/>
              </a:rPr>
              <a:t>of pack-year smoking history with multiple logistic</a:t>
            </a:r>
          </a:p>
          <a:p>
            <a:r>
              <a:rPr lang="en-GB" sz="1200" b="0" i="0" u="none" strike="noStrike" kern="1200" baseline="0" dirty="0" smtClean="0">
                <a:solidFill>
                  <a:schemeClr val="tx1"/>
                </a:solidFill>
                <a:latin typeface="+mn-lt"/>
                <a:ea typeface="+mn-ea"/>
                <a:cs typeface="+mn-cs"/>
              </a:rPr>
              <a:t>regression analysis.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We have documented that asymptomatic</a:t>
            </a:r>
          </a:p>
          <a:p>
            <a:r>
              <a:rPr lang="en-GB" sz="1200" b="0" i="0" u="none" strike="noStrike" kern="1200" baseline="0" dirty="0" smtClean="0">
                <a:solidFill>
                  <a:schemeClr val="tx1"/>
                </a:solidFill>
                <a:latin typeface="+mn-lt"/>
                <a:ea typeface="+mn-ea"/>
                <a:cs typeface="+mn-cs"/>
              </a:rPr>
              <a:t>older individuals have a relatively</a:t>
            </a:r>
          </a:p>
          <a:p>
            <a:r>
              <a:rPr lang="en-GB" sz="1200" b="0" i="0" u="none" strike="noStrike" kern="1200" baseline="0" dirty="0" smtClean="0">
                <a:solidFill>
                  <a:schemeClr val="tx1"/>
                </a:solidFill>
                <a:latin typeface="+mn-lt"/>
                <a:ea typeface="+mn-ea"/>
                <a:cs typeface="+mn-cs"/>
              </a:rPr>
              <a:t>high frequency of a basal </a:t>
            </a:r>
            <a:r>
              <a:rPr lang="en-GB" sz="1200" b="0" i="0" u="none" strike="noStrike" kern="1200" baseline="0" dirty="0" err="1" smtClean="0">
                <a:solidFill>
                  <a:schemeClr val="tx1"/>
                </a:solidFill>
                <a:latin typeface="+mn-lt"/>
                <a:ea typeface="+mn-ea"/>
                <a:cs typeface="+mn-cs"/>
              </a:rPr>
              <a:t>subpleural</a:t>
            </a:r>
            <a:r>
              <a:rPr lang="en-GB" sz="1200" b="0" i="0" u="none" strike="noStrike" kern="1200" baseline="0" dirty="0" smtClean="0">
                <a:solidFill>
                  <a:schemeClr val="tx1"/>
                </a:solidFill>
                <a:latin typeface="+mn-lt"/>
                <a:ea typeface="+mn-ea"/>
                <a:cs typeface="+mn-cs"/>
              </a:rPr>
              <a:t> reticular</a:t>
            </a:r>
          </a:p>
          <a:p>
            <a:r>
              <a:rPr lang="en-GB" sz="1200" b="0" i="0" u="none" strike="noStrike" kern="1200" baseline="0" dirty="0" smtClean="0">
                <a:solidFill>
                  <a:schemeClr val="tx1"/>
                </a:solidFill>
                <a:latin typeface="+mn-lt"/>
                <a:ea typeface="+mn-ea"/>
                <a:cs typeface="+mn-cs"/>
              </a:rPr>
              <a:t>pattern and cysts, independent</a:t>
            </a:r>
          </a:p>
          <a:p>
            <a:r>
              <a:rPr lang="en-GB" sz="1200" b="0" i="0" u="none" strike="noStrike" kern="1200" baseline="0" dirty="0" smtClean="0">
                <a:solidFill>
                  <a:schemeClr val="tx1"/>
                </a:solidFill>
                <a:latin typeface="+mn-lt"/>
                <a:ea typeface="+mn-ea"/>
                <a:cs typeface="+mn-cs"/>
              </a:rPr>
              <a:t>of smoking history.</a:t>
            </a:r>
          </a:p>
          <a:p>
            <a:endParaRPr lang="en-GB" sz="1200" b="0" i="0" u="none" strike="noStrike" kern="1200" baseline="0" dirty="0" smtClean="0">
              <a:solidFill>
                <a:schemeClr val="tx1"/>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262E9D3E-A585-004D-BF05-7C8E93E0111B}" type="slidenum">
              <a:rPr lang="en-GB" smtClean="0"/>
              <a:t>17</a:t>
            </a:fld>
            <a:endParaRPr lang="en-GB"/>
          </a:p>
        </p:txBody>
      </p:sp>
    </p:spTree>
    <p:extLst>
      <p:ext uri="{BB962C8B-B14F-4D97-AF65-F5344CB8AC3E}">
        <p14:creationId xmlns:p14="http://schemas.microsoft.com/office/powerpoint/2010/main" val="106143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28600" indent="-228600">
              <a:buAutoNum type="arabicPeriod"/>
            </a:pPr>
            <a:r>
              <a:rPr lang="en-GB" dirty="0" smtClean="0"/>
              <a:t>Across all cohort ILA were associated with older age</a:t>
            </a:r>
            <a:r>
              <a:rPr lang="en-GB" baseline="0" dirty="0" smtClean="0"/>
              <a:t> when compared to the absence of ILA.</a:t>
            </a:r>
          </a:p>
          <a:p>
            <a:pPr marL="228600" indent="-228600">
              <a:buAutoNum type="arabicPeriod"/>
            </a:pPr>
            <a:r>
              <a:rPr lang="en-GB" baseline="0" dirty="0" smtClean="0"/>
              <a:t>Among Framingham and AGES-Reykjavik participants there was a higher smoking pack year in the ILA subgroup, whereas the prevalence of COPD was higher in the ILA participants of Framingham but lower in the ILA participants of COPD-gene study. </a:t>
            </a:r>
          </a:p>
          <a:p>
            <a:pPr marL="228600" indent="-228600">
              <a:buAutoNum type="arabicPeriod"/>
            </a:pPr>
            <a:r>
              <a:rPr lang="en-GB" baseline="0" dirty="0" smtClean="0"/>
              <a:t>3. Among ECLIPSE study ILA were associated with less severe airway obstruction as shown by higher FEV1 and higher </a:t>
            </a:r>
            <a:r>
              <a:rPr lang="en-GB" baseline="0" dirty="0" err="1" smtClean="0"/>
              <a:t>Tiffenau</a:t>
            </a:r>
            <a:r>
              <a:rPr lang="en-GB" baseline="0" dirty="0" smtClean="0"/>
              <a:t> index. 4. Whereas in the </a:t>
            </a:r>
            <a:r>
              <a:rPr lang="en-GB" baseline="0" dirty="0" err="1" smtClean="0"/>
              <a:t>Framigham</a:t>
            </a:r>
            <a:r>
              <a:rPr lang="en-GB" baseline="0" dirty="0" smtClean="0"/>
              <a:t> study the </a:t>
            </a:r>
            <a:r>
              <a:rPr lang="en-GB" baseline="0" dirty="0" err="1" smtClean="0"/>
              <a:t>Tiffenau</a:t>
            </a:r>
            <a:r>
              <a:rPr lang="en-GB" baseline="0" dirty="0" smtClean="0"/>
              <a:t> was higher in patients without ILA. </a:t>
            </a:r>
            <a:endParaRPr lang="en-GB" dirty="0"/>
          </a:p>
        </p:txBody>
      </p:sp>
      <p:sp>
        <p:nvSpPr>
          <p:cNvPr id="4" name="Segnaposto numero diapositiva 3"/>
          <p:cNvSpPr>
            <a:spLocks noGrp="1"/>
          </p:cNvSpPr>
          <p:nvPr>
            <p:ph type="sldNum" sz="quarter" idx="10"/>
          </p:nvPr>
        </p:nvSpPr>
        <p:spPr/>
        <p:txBody>
          <a:bodyPr/>
          <a:lstStyle/>
          <a:p>
            <a:fld id="{D2910D67-46F3-224E-8654-F38CCEB7A5F1}" type="slidenum">
              <a:rPr lang="en-GB" smtClean="0"/>
              <a:t>18</a:t>
            </a:fld>
            <a:endParaRPr lang="en-GB"/>
          </a:p>
        </p:txBody>
      </p:sp>
    </p:spTree>
    <p:extLst>
      <p:ext uri="{BB962C8B-B14F-4D97-AF65-F5344CB8AC3E}">
        <p14:creationId xmlns:p14="http://schemas.microsoft.com/office/powerpoint/2010/main" val="194497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As noted in this table, there is now accumulating information about the similarities between the radiologic and clinical phenotype of patients with IPF and research subjects with ILA. Comparable to the similarities we have</a:t>
            </a:r>
          </a:p>
          <a:p>
            <a:r>
              <a:rPr lang="en-GB" sz="1200" b="0" i="0" u="none" strike="noStrike" kern="1200" baseline="0" dirty="0" smtClean="0">
                <a:solidFill>
                  <a:schemeClr val="tx1"/>
                </a:solidFill>
                <a:latin typeface="+mn-lt"/>
                <a:ea typeface="+mn-ea"/>
                <a:cs typeface="+mn-cs"/>
              </a:rPr>
              <a:t>noted in radiologic findings, many</a:t>
            </a:r>
          </a:p>
          <a:p>
            <a:r>
              <a:rPr lang="en-GB" sz="1200" b="0" i="0" u="none" strike="noStrike" kern="1200" baseline="0" dirty="0" smtClean="0">
                <a:solidFill>
                  <a:schemeClr val="tx1"/>
                </a:solidFill>
                <a:latin typeface="+mn-lt"/>
                <a:ea typeface="+mn-ea"/>
                <a:cs typeface="+mn-cs"/>
              </a:rPr>
              <a:t>similarities exist between the clinical</a:t>
            </a:r>
          </a:p>
          <a:p>
            <a:r>
              <a:rPr lang="en-GB" sz="1200" b="0" i="0" u="none" strike="noStrike" kern="1200" baseline="0" dirty="0" smtClean="0">
                <a:solidFill>
                  <a:schemeClr val="tx1"/>
                </a:solidFill>
                <a:latin typeface="+mn-lt"/>
                <a:ea typeface="+mn-ea"/>
                <a:cs typeface="+mn-cs"/>
              </a:rPr>
              <a:t>syndrome and physiologic abnormalities</a:t>
            </a:r>
          </a:p>
          <a:p>
            <a:r>
              <a:rPr lang="en-GB" sz="1200" b="0" i="0" u="none" strike="noStrike" kern="1200" baseline="0" dirty="0" smtClean="0">
                <a:solidFill>
                  <a:schemeClr val="tx1"/>
                </a:solidFill>
                <a:latin typeface="+mn-lt"/>
                <a:ea typeface="+mn-ea"/>
                <a:cs typeface="+mn-cs"/>
              </a:rPr>
              <a:t>apparent in both subjects with ILA and</a:t>
            </a:r>
          </a:p>
          <a:p>
            <a:r>
              <a:rPr lang="en-GB" sz="1200" b="0" i="0" u="none" strike="noStrike" kern="1200" baseline="0" dirty="0" smtClean="0">
                <a:solidFill>
                  <a:schemeClr val="tx1"/>
                </a:solidFill>
                <a:latin typeface="+mn-lt"/>
                <a:ea typeface="+mn-ea"/>
                <a:cs typeface="+mn-cs"/>
              </a:rPr>
              <a:t>patients with IPF (Table 1).</a:t>
            </a:r>
          </a:p>
          <a:p>
            <a:r>
              <a:rPr lang="en-GB" sz="1200" b="0" i="0" u="none" strike="noStrike" kern="1200" baseline="0" dirty="0" smtClean="0">
                <a:solidFill>
                  <a:schemeClr val="tx1"/>
                </a:solidFill>
                <a:latin typeface="+mn-lt"/>
                <a:ea typeface="+mn-ea"/>
                <a:cs typeface="+mn-cs"/>
              </a:rPr>
              <a:t>Advanced age, a common feature of</a:t>
            </a:r>
          </a:p>
          <a:p>
            <a:r>
              <a:rPr lang="en-GB" sz="1200" b="0" i="0" u="none" strike="noStrike" kern="1200" baseline="0" dirty="0" smtClean="0">
                <a:solidFill>
                  <a:schemeClr val="tx1"/>
                </a:solidFill>
                <a:latin typeface="+mn-lt"/>
                <a:ea typeface="+mn-ea"/>
                <a:cs typeface="+mn-cs"/>
              </a:rPr>
              <a:t>patients with IPF (1), is strongly associated</a:t>
            </a:r>
          </a:p>
          <a:p>
            <a:r>
              <a:rPr lang="en-GB" sz="1200" b="0" i="0" u="none" strike="noStrike" kern="1200" baseline="0" dirty="0" smtClean="0">
                <a:solidFill>
                  <a:schemeClr val="tx1"/>
                </a:solidFill>
                <a:latin typeface="+mn-lt"/>
                <a:ea typeface="+mn-ea"/>
                <a:cs typeface="+mn-cs"/>
              </a:rPr>
              <a:t>with the presence of ILA and has been</a:t>
            </a:r>
          </a:p>
          <a:p>
            <a:r>
              <a:rPr lang="en-GB" sz="1200" b="0" i="0" u="none" strike="noStrike" kern="1200" baseline="0" dirty="0" smtClean="0">
                <a:solidFill>
                  <a:schemeClr val="tx1"/>
                </a:solidFill>
                <a:latin typeface="+mn-lt"/>
                <a:ea typeface="+mn-ea"/>
                <a:cs typeface="+mn-cs"/>
              </a:rPr>
              <a:t>a consistent finding across most studies</a:t>
            </a:r>
          </a:p>
          <a:p>
            <a:r>
              <a:rPr lang="en-GB" sz="1200" b="0" i="0" u="none" strike="noStrike" kern="1200" baseline="0" dirty="0" smtClean="0">
                <a:solidFill>
                  <a:schemeClr val="tx1"/>
                </a:solidFill>
                <a:latin typeface="+mn-lt"/>
                <a:ea typeface="+mn-ea"/>
                <a:cs typeface="+mn-cs"/>
              </a:rPr>
              <a:t>(14–18). Smoking, an increasingly accepted</a:t>
            </a:r>
          </a:p>
          <a:p>
            <a:r>
              <a:rPr lang="en-GB" sz="1200" b="0" i="0" u="none" strike="noStrike" kern="1200" baseline="0" dirty="0" smtClean="0">
                <a:solidFill>
                  <a:schemeClr val="tx1"/>
                </a:solidFill>
                <a:latin typeface="+mn-lt"/>
                <a:ea typeface="+mn-ea"/>
                <a:cs typeface="+mn-cs"/>
              </a:rPr>
              <a:t>risk factor for IPF (20, 21), has now</a:t>
            </a:r>
          </a:p>
          <a:p>
            <a:r>
              <a:rPr lang="en-GB" sz="1200" b="0" i="0" u="none" strike="noStrike" kern="1200" baseline="0" dirty="0" smtClean="0">
                <a:solidFill>
                  <a:schemeClr val="tx1"/>
                </a:solidFill>
                <a:latin typeface="+mn-lt"/>
                <a:ea typeface="+mn-ea"/>
                <a:cs typeface="+mn-cs"/>
              </a:rPr>
              <a:t>been associated with ILA in multiple</a:t>
            </a:r>
          </a:p>
          <a:p>
            <a:r>
              <a:rPr lang="en-GB" sz="1200" b="0" i="0" u="none" strike="noStrike" kern="1200" baseline="0" dirty="0" smtClean="0">
                <a:solidFill>
                  <a:schemeClr val="tx1"/>
                </a:solidFill>
                <a:latin typeface="+mn-lt"/>
                <a:ea typeface="+mn-ea"/>
                <a:cs typeface="+mn-cs"/>
              </a:rPr>
              <a:t>independent populations and is currently</a:t>
            </a:r>
          </a:p>
          <a:p>
            <a:r>
              <a:rPr lang="en-GB" sz="1200" b="0" i="0" u="none" strike="noStrike" kern="1200" baseline="0" dirty="0" smtClean="0">
                <a:solidFill>
                  <a:schemeClr val="tx1"/>
                </a:solidFill>
                <a:latin typeface="+mn-lt"/>
                <a:ea typeface="+mn-ea"/>
                <a:cs typeface="+mn-cs"/>
              </a:rPr>
              <a:t>the most well-replicated risk factor for ILA</a:t>
            </a:r>
          </a:p>
          <a:p>
            <a:r>
              <a:rPr lang="en-GB" sz="1200" b="0" i="0" u="none" strike="noStrike" kern="1200" baseline="0" dirty="0" smtClean="0">
                <a:solidFill>
                  <a:schemeClr val="tx1"/>
                </a:solidFill>
                <a:latin typeface="+mn-lt"/>
                <a:ea typeface="+mn-ea"/>
                <a:cs typeface="+mn-cs"/>
              </a:rPr>
              <a:t>(14–18). Subjects with ILA have been</a:t>
            </a:r>
          </a:p>
          <a:p>
            <a:r>
              <a:rPr lang="en-GB" sz="1200" b="0" i="0" u="none" strike="noStrike" kern="1200" baseline="0" dirty="0" smtClean="0">
                <a:solidFill>
                  <a:schemeClr val="tx1"/>
                </a:solidFill>
                <a:latin typeface="+mn-lt"/>
                <a:ea typeface="+mn-ea"/>
                <a:cs typeface="+mn-cs"/>
              </a:rPr>
              <a:t>demonstrated to have an increase in</a:t>
            </a:r>
          </a:p>
          <a:p>
            <a:r>
              <a:rPr lang="en-GB" sz="1200" b="0" i="0" u="none" strike="noStrike" kern="1200" baseline="0" dirty="0" smtClean="0">
                <a:solidFill>
                  <a:schemeClr val="tx1"/>
                </a:solidFill>
                <a:latin typeface="+mn-lt"/>
                <a:ea typeface="+mn-ea"/>
                <a:cs typeface="+mn-cs"/>
              </a:rPr>
              <a:t>respiratory symptoms (14–16) and physical</a:t>
            </a:r>
          </a:p>
          <a:p>
            <a:r>
              <a:rPr lang="en-GB" sz="1200" b="0" i="0" u="none" strike="noStrike" kern="1200" baseline="0" dirty="0" smtClean="0">
                <a:solidFill>
                  <a:schemeClr val="tx1"/>
                </a:solidFill>
                <a:latin typeface="+mn-lt"/>
                <a:ea typeface="+mn-ea"/>
                <a:cs typeface="+mn-cs"/>
              </a:rPr>
              <a:t>examination findings noted in patients with</a:t>
            </a:r>
          </a:p>
          <a:p>
            <a:r>
              <a:rPr lang="en-GB" sz="1200" b="0" i="0" u="none" strike="noStrike" kern="1200" baseline="0" dirty="0" smtClean="0">
                <a:solidFill>
                  <a:schemeClr val="tx1"/>
                </a:solidFill>
                <a:latin typeface="+mn-lt"/>
                <a:ea typeface="+mn-ea"/>
                <a:cs typeface="+mn-cs"/>
              </a:rPr>
              <a:t>IPF (15). In addition, statistically significant</a:t>
            </a:r>
          </a:p>
          <a:p>
            <a:r>
              <a:rPr lang="en-GB" sz="1200" b="0" i="0" u="none" strike="noStrike" kern="1200" baseline="0" dirty="0" smtClean="0">
                <a:solidFill>
                  <a:schemeClr val="tx1"/>
                </a:solidFill>
                <a:latin typeface="+mn-lt"/>
                <a:ea typeface="+mn-ea"/>
                <a:cs typeface="+mn-cs"/>
              </a:rPr>
              <a:t>reductions in total lung, exercise, and</a:t>
            </a:r>
          </a:p>
          <a:p>
            <a:r>
              <a:rPr lang="en-GB" sz="1200" b="0" i="0" u="none" strike="noStrike" kern="1200" baseline="0" dirty="0" smtClean="0">
                <a:solidFill>
                  <a:schemeClr val="tx1"/>
                </a:solidFill>
                <a:latin typeface="+mn-lt"/>
                <a:ea typeface="+mn-ea"/>
                <a:cs typeface="+mn-cs"/>
              </a:rPr>
              <a:t>diffusion capacity have been noted in</a:t>
            </a:r>
          </a:p>
          <a:p>
            <a:r>
              <a:rPr lang="en-GB" sz="1200" b="0" i="0" u="none" strike="noStrike" kern="1200" baseline="0" dirty="0" smtClean="0">
                <a:solidFill>
                  <a:schemeClr val="tx1"/>
                </a:solidFill>
                <a:latin typeface="+mn-lt"/>
                <a:ea typeface="+mn-ea"/>
                <a:cs typeface="+mn-cs"/>
              </a:rPr>
              <a:t>subjects with ILA when compared with</a:t>
            </a:r>
          </a:p>
          <a:p>
            <a:r>
              <a:rPr lang="en-GB" sz="1200" b="0" i="0" u="none" strike="noStrike" kern="1200" baseline="0" dirty="0" smtClean="0">
                <a:solidFill>
                  <a:schemeClr val="tx1"/>
                </a:solidFill>
                <a:latin typeface="+mn-lt"/>
                <a:ea typeface="+mn-ea"/>
                <a:cs typeface="+mn-cs"/>
              </a:rPr>
              <a:t>subjects without ILA (Table 1) (14, 16, 22). Although relative increases in age,</a:t>
            </a:r>
          </a:p>
          <a:p>
            <a:r>
              <a:rPr lang="en-GB" sz="1200" b="0" i="0" u="none" strike="noStrike" kern="1200" baseline="0" dirty="0" smtClean="0">
                <a:solidFill>
                  <a:schemeClr val="tx1"/>
                </a:solidFill>
                <a:latin typeface="+mn-lt"/>
                <a:ea typeface="+mn-ea"/>
                <a:cs typeface="+mn-cs"/>
              </a:rPr>
              <a:t>respiratory symptoms, and physical</a:t>
            </a:r>
          </a:p>
          <a:p>
            <a:r>
              <a:rPr lang="en-GB" sz="1200" b="0" i="0" u="none" strike="noStrike" kern="1200" baseline="0" dirty="0" smtClean="0">
                <a:solidFill>
                  <a:schemeClr val="tx1"/>
                </a:solidFill>
                <a:latin typeface="+mn-lt"/>
                <a:ea typeface="+mn-ea"/>
                <a:cs typeface="+mn-cs"/>
              </a:rPr>
              <a:t>examination findings, and relative</a:t>
            </a:r>
          </a:p>
          <a:p>
            <a:r>
              <a:rPr lang="en-GB" sz="1200" b="0" i="0" u="none" strike="noStrike" kern="1200" baseline="0" dirty="0" smtClean="0">
                <a:solidFill>
                  <a:schemeClr val="tx1"/>
                </a:solidFill>
                <a:latin typeface="+mn-lt"/>
                <a:ea typeface="+mn-ea"/>
                <a:cs typeface="+mn-cs"/>
              </a:rPr>
              <a:t>reductions in physiologic parameters</a:t>
            </a:r>
          </a:p>
          <a:p>
            <a:r>
              <a:rPr lang="en-GB" sz="1200" b="0" i="0" u="none" strike="noStrike" kern="1200" baseline="0" dirty="0" smtClean="0">
                <a:solidFill>
                  <a:schemeClr val="tx1"/>
                </a:solidFill>
                <a:latin typeface="+mn-lt"/>
                <a:ea typeface="+mn-ea"/>
                <a:cs typeface="+mn-cs"/>
              </a:rPr>
              <a:t>suggestive of an early restrictive </a:t>
            </a:r>
            <a:r>
              <a:rPr lang="en-GB" sz="1200" b="0" i="0" u="none" strike="noStrike" kern="1200" baseline="0" dirty="0" err="1" smtClean="0">
                <a:solidFill>
                  <a:schemeClr val="tx1"/>
                </a:solidFill>
                <a:latin typeface="+mn-lt"/>
                <a:ea typeface="+mn-ea"/>
                <a:cs typeface="+mn-cs"/>
              </a:rPr>
              <a:t>ventilatory</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deficit with impaired exercise capacity</a:t>
            </a:r>
          </a:p>
          <a:p>
            <a:r>
              <a:rPr lang="en-GB" sz="1200" b="0" i="0" u="none" strike="noStrike" kern="1200" baseline="0" dirty="0" smtClean="0">
                <a:solidFill>
                  <a:schemeClr val="tx1"/>
                </a:solidFill>
                <a:latin typeface="+mn-lt"/>
                <a:ea typeface="+mn-ea"/>
                <a:cs typeface="+mn-cs"/>
              </a:rPr>
              <a:t>and gas exchange, all suggest that, in</a:t>
            </a:r>
          </a:p>
          <a:p>
            <a:r>
              <a:rPr lang="en-GB" sz="1200" b="0" i="0" u="none" strike="noStrike" kern="1200" baseline="0" dirty="0" smtClean="0">
                <a:solidFill>
                  <a:schemeClr val="tx1"/>
                </a:solidFill>
                <a:latin typeface="+mn-lt"/>
                <a:ea typeface="+mn-ea"/>
                <a:cs typeface="+mn-cs"/>
              </a:rPr>
              <a:t>some cases, ILA may be an early stage of</a:t>
            </a:r>
          </a:p>
          <a:p>
            <a:r>
              <a:rPr lang="en-GB" sz="1200" b="0" i="0" u="none" strike="noStrike" kern="1200" baseline="0" dirty="0" smtClean="0">
                <a:solidFill>
                  <a:schemeClr val="tx1"/>
                </a:solidFill>
                <a:latin typeface="+mn-lt"/>
                <a:ea typeface="+mn-ea"/>
                <a:cs typeface="+mn-cs"/>
              </a:rPr>
              <a:t>pulmonary fibrosis, it is also important to</a:t>
            </a:r>
          </a:p>
          <a:p>
            <a:r>
              <a:rPr lang="en-GB" sz="1200" b="0" i="0" u="none" strike="noStrike" kern="1200" baseline="0" dirty="0" smtClean="0">
                <a:solidFill>
                  <a:schemeClr val="tx1"/>
                </a:solidFill>
                <a:latin typeface="+mn-lt"/>
                <a:ea typeface="+mn-ea"/>
                <a:cs typeface="+mn-cs"/>
              </a:rPr>
              <a:t>comment on the differences noted between</a:t>
            </a:r>
          </a:p>
          <a:p>
            <a:r>
              <a:rPr lang="en-GB" sz="1200" b="0" i="0" u="none" strike="noStrike" kern="1200" baseline="0" dirty="0" smtClean="0">
                <a:solidFill>
                  <a:schemeClr val="tx1"/>
                </a:solidFill>
                <a:latin typeface="+mn-lt"/>
                <a:ea typeface="+mn-ea"/>
                <a:cs typeface="+mn-cs"/>
              </a:rPr>
              <a:t>these two phenotypes. Respiratory</a:t>
            </a:r>
          </a:p>
          <a:p>
            <a:r>
              <a:rPr lang="en-GB" sz="1200" b="0" i="0" u="none" strike="noStrike" kern="1200" baseline="0" dirty="0" smtClean="0">
                <a:solidFill>
                  <a:schemeClr val="tx1"/>
                </a:solidFill>
                <a:latin typeface="+mn-lt"/>
                <a:ea typeface="+mn-ea"/>
                <a:cs typeface="+mn-cs"/>
              </a:rPr>
              <a:t>symptoms are less common among subjects</a:t>
            </a:r>
          </a:p>
          <a:p>
            <a:r>
              <a:rPr lang="en-GB" sz="1200" b="0" i="0" u="none" strike="noStrike" kern="1200" baseline="0" dirty="0" smtClean="0">
                <a:solidFill>
                  <a:schemeClr val="tx1"/>
                </a:solidFill>
                <a:latin typeface="+mn-lt"/>
                <a:ea typeface="+mn-ea"/>
                <a:cs typeface="+mn-cs"/>
              </a:rPr>
              <a:t>with ILA than in patients with IPF</a:t>
            </a:r>
            <a:endParaRPr lang="en-GB" dirty="0"/>
          </a:p>
        </p:txBody>
      </p:sp>
      <p:sp>
        <p:nvSpPr>
          <p:cNvPr id="4" name="Segnaposto numero diapositiva 3"/>
          <p:cNvSpPr>
            <a:spLocks noGrp="1"/>
          </p:cNvSpPr>
          <p:nvPr>
            <p:ph type="sldNum" sz="quarter" idx="10"/>
          </p:nvPr>
        </p:nvSpPr>
        <p:spPr/>
        <p:txBody>
          <a:bodyPr/>
          <a:lstStyle/>
          <a:p>
            <a:fld id="{262E9D3E-A585-004D-BF05-7C8E93E0111B}" type="slidenum">
              <a:rPr lang="en-GB" smtClean="0"/>
              <a:t>19</a:t>
            </a:fld>
            <a:endParaRPr lang="en-GB"/>
          </a:p>
        </p:txBody>
      </p:sp>
    </p:spTree>
    <p:extLst>
      <p:ext uri="{BB962C8B-B14F-4D97-AF65-F5344CB8AC3E}">
        <p14:creationId xmlns:p14="http://schemas.microsoft.com/office/powerpoint/2010/main" val="2872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association between the MUC5B</a:t>
            </a:r>
          </a:p>
          <a:p>
            <a:r>
              <a:rPr lang="en-GB" sz="1200" b="0" i="0" u="none" strike="noStrike" kern="1200" baseline="0" dirty="0" smtClean="0">
                <a:solidFill>
                  <a:schemeClr val="tx1"/>
                </a:solidFill>
                <a:latin typeface="+mn-lt"/>
                <a:ea typeface="+mn-ea"/>
                <a:cs typeface="+mn-cs"/>
              </a:rPr>
              <a:t>promoter variant and pulmonary fibrosis is</a:t>
            </a:r>
          </a:p>
          <a:p>
            <a:r>
              <a:rPr lang="en-GB" sz="1200" b="0" i="0" u="none" strike="noStrike" kern="1200" baseline="0" dirty="0" smtClean="0">
                <a:solidFill>
                  <a:schemeClr val="tx1"/>
                </a:solidFill>
                <a:latin typeface="+mn-lt"/>
                <a:ea typeface="+mn-ea"/>
                <a:cs typeface="+mn-cs"/>
              </a:rPr>
              <a:t>currently the most consistently reproducible</a:t>
            </a:r>
          </a:p>
          <a:p>
            <a:r>
              <a:rPr lang="en-GB" sz="1200" b="0" i="0" u="none" strike="noStrike" kern="1200" baseline="0" dirty="0" smtClean="0">
                <a:solidFill>
                  <a:schemeClr val="tx1"/>
                </a:solidFill>
                <a:latin typeface="+mn-lt"/>
                <a:ea typeface="+mn-ea"/>
                <a:cs typeface="+mn-cs"/>
              </a:rPr>
              <a:t>finding in the genetics of pulmonary fibrosis</a:t>
            </a:r>
          </a:p>
          <a:p>
            <a:r>
              <a:rPr lang="en-GB" sz="1200" b="0" i="0" u="none" strike="noStrike" kern="1200" baseline="0" dirty="0" smtClean="0">
                <a:solidFill>
                  <a:schemeClr val="tx1"/>
                </a:solidFill>
                <a:latin typeface="+mn-lt"/>
                <a:ea typeface="+mn-ea"/>
                <a:cs typeface="+mn-cs"/>
              </a:rPr>
              <a:t>(28–30) and remains the dominant genetic</a:t>
            </a:r>
          </a:p>
          <a:p>
            <a:r>
              <a:rPr lang="en-GB" sz="1200" b="0" i="0" u="none" strike="noStrike" kern="1200" baseline="0" dirty="0" smtClean="0">
                <a:solidFill>
                  <a:schemeClr val="tx1"/>
                </a:solidFill>
                <a:latin typeface="+mn-lt"/>
                <a:ea typeface="+mn-ea"/>
                <a:cs typeface="+mn-cs"/>
              </a:rPr>
              <a:t>finding for pulmonary fibrosis identified by</a:t>
            </a:r>
            <a:endParaRPr lang="en-GB" dirty="0"/>
          </a:p>
        </p:txBody>
      </p:sp>
      <p:sp>
        <p:nvSpPr>
          <p:cNvPr id="4" name="Segnaposto numero diapositiva 3"/>
          <p:cNvSpPr>
            <a:spLocks noGrp="1"/>
          </p:cNvSpPr>
          <p:nvPr>
            <p:ph type="sldNum" sz="quarter" idx="10"/>
          </p:nvPr>
        </p:nvSpPr>
        <p:spPr/>
        <p:txBody>
          <a:bodyPr/>
          <a:lstStyle/>
          <a:p>
            <a:fld id="{262E9D3E-A585-004D-BF05-7C8E93E0111B}" type="slidenum">
              <a:rPr lang="en-GB" smtClean="0"/>
              <a:t>20</a:t>
            </a:fld>
            <a:endParaRPr lang="en-GB"/>
          </a:p>
        </p:txBody>
      </p:sp>
    </p:spTree>
    <p:extLst>
      <p:ext uri="{BB962C8B-B14F-4D97-AF65-F5344CB8AC3E}">
        <p14:creationId xmlns:p14="http://schemas.microsoft.com/office/powerpoint/2010/main" val="1804811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To date, studies attempting to identify ILA have primarily relied on chest computed tomograms (CTs) and have included subjects from population samples and smokers participating in</a:t>
            </a:r>
          </a:p>
          <a:p>
            <a:r>
              <a:rPr lang="en-GB" sz="1200" b="0" i="0" u="none" strike="noStrike" kern="1200" baseline="0" dirty="0" smtClean="0">
                <a:solidFill>
                  <a:schemeClr val="tx1"/>
                </a:solidFill>
                <a:latin typeface="+mn-lt"/>
                <a:ea typeface="+mn-ea"/>
                <a:cs typeface="+mn-cs"/>
              </a:rPr>
              <a:t>research studies </a:t>
            </a:r>
            <a:endParaRPr lang="en-GB" dirty="0"/>
          </a:p>
        </p:txBody>
      </p:sp>
      <p:sp>
        <p:nvSpPr>
          <p:cNvPr id="4" name="Segnaposto numero diapositiva 3"/>
          <p:cNvSpPr>
            <a:spLocks noGrp="1"/>
          </p:cNvSpPr>
          <p:nvPr>
            <p:ph type="sldNum" sz="quarter" idx="10"/>
          </p:nvPr>
        </p:nvSpPr>
        <p:spPr/>
        <p:txBody>
          <a:bodyPr/>
          <a:lstStyle/>
          <a:p>
            <a:fld id="{262E9D3E-A585-004D-BF05-7C8E93E0111B}" type="slidenum">
              <a:rPr lang="en-GB" smtClean="0"/>
              <a:t>27</a:t>
            </a:fld>
            <a:endParaRPr lang="en-GB"/>
          </a:p>
        </p:txBody>
      </p:sp>
    </p:spTree>
    <p:extLst>
      <p:ext uri="{BB962C8B-B14F-4D97-AF65-F5344CB8AC3E}">
        <p14:creationId xmlns:p14="http://schemas.microsoft.com/office/powerpoint/2010/main" val="197375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Mortality</a:t>
            </a:r>
            <a:r>
              <a:rPr lang="en-GB" baseline="0" dirty="0" smtClean="0"/>
              <a:t> for fibrosis was similar to ILA in the FHS 6%, but higher in the other cohorts</a:t>
            </a:r>
          </a:p>
          <a:p>
            <a:endParaRPr lang="en-GB" baseline="0" dirty="0" smtClean="0"/>
          </a:p>
          <a:p>
            <a:r>
              <a:rPr lang="en-GB" baseline="0" dirty="0" smtClean="0"/>
              <a:t>Risk of death after adjusting for age sex pack year smoking status and BMI , was increased only in the </a:t>
            </a:r>
            <a:r>
              <a:rPr lang="en-GB" baseline="0" dirty="0" err="1" smtClean="0"/>
              <a:t>reykjiavik</a:t>
            </a:r>
            <a:r>
              <a:rPr lang="en-GB" baseline="0" dirty="0" smtClean="0"/>
              <a:t> and eclipse cohort but not in the FHS and COPD study cohorts.</a:t>
            </a:r>
            <a:endParaRPr lang="en-GB" dirty="0"/>
          </a:p>
        </p:txBody>
      </p:sp>
      <p:sp>
        <p:nvSpPr>
          <p:cNvPr id="4" name="Segnaposto numero diapositiva 3"/>
          <p:cNvSpPr>
            <a:spLocks noGrp="1"/>
          </p:cNvSpPr>
          <p:nvPr>
            <p:ph type="sldNum" sz="quarter" idx="10"/>
          </p:nvPr>
        </p:nvSpPr>
        <p:spPr/>
        <p:txBody>
          <a:bodyPr/>
          <a:lstStyle/>
          <a:p>
            <a:fld id="{D2910D67-46F3-224E-8654-F38CCEB7A5F1}" type="slidenum">
              <a:rPr lang="en-GB" smtClean="0"/>
              <a:t>29</a:t>
            </a:fld>
            <a:endParaRPr lang="en-GB"/>
          </a:p>
        </p:txBody>
      </p:sp>
    </p:spTree>
    <p:extLst>
      <p:ext uri="{BB962C8B-B14F-4D97-AF65-F5344CB8AC3E}">
        <p14:creationId xmlns:p14="http://schemas.microsoft.com/office/powerpoint/2010/main" val="91416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6A6115C1-AD96-CF4A-B772-4ACCA597A26B}" type="datetimeFigureOut">
              <a:rPr lang="it-IT" smtClean="0"/>
              <a:t>03/04/17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1395712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6A6115C1-AD96-CF4A-B772-4ACCA597A26B}" type="datetimeFigureOut">
              <a:rPr lang="it-IT" smtClean="0"/>
              <a:t>03/04/17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126778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6A6115C1-AD96-CF4A-B772-4ACCA597A26B}" type="datetimeFigureOut">
              <a:rPr lang="it-IT" smtClean="0"/>
              <a:t>03/04/17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421966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6A6115C1-AD96-CF4A-B772-4ACCA597A26B}" type="datetimeFigureOut">
              <a:rPr lang="it-IT" smtClean="0"/>
              <a:t>03/04/17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235112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6A6115C1-AD96-CF4A-B772-4ACCA597A26B}" type="datetimeFigureOut">
              <a:rPr lang="it-IT" smtClean="0"/>
              <a:t>03/04/17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64877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6A6115C1-AD96-CF4A-B772-4ACCA597A26B}" type="datetimeFigureOut">
              <a:rPr lang="it-IT" smtClean="0"/>
              <a:t>03/04/17</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2228385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6A6115C1-AD96-CF4A-B772-4ACCA597A26B}" type="datetimeFigureOut">
              <a:rPr lang="it-IT" smtClean="0"/>
              <a:t>03/04/17</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114828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data 2"/>
          <p:cNvSpPr>
            <a:spLocks noGrp="1"/>
          </p:cNvSpPr>
          <p:nvPr>
            <p:ph type="dt" sz="half" idx="10"/>
          </p:nvPr>
        </p:nvSpPr>
        <p:spPr/>
        <p:txBody>
          <a:bodyPr/>
          <a:lstStyle/>
          <a:p>
            <a:fld id="{6A6115C1-AD96-CF4A-B772-4ACCA597A26B}" type="datetimeFigureOut">
              <a:rPr lang="it-IT" smtClean="0"/>
              <a:t>03/04/17</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2238205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A6115C1-AD96-CF4A-B772-4ACCA597A26B}" type="datetimeFigureOut">
              <a:rPr lang="it-IT" smtClean="0"/>
              <a:t>03/04/17</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343422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6A6115C1-AD96-CF4A-B772-4ACCA597A26B}" type="datetimeFigureOut">
              <a:rPr lang="it-IT" smtClean="0"/>
              <a:t>03/04/17</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3738459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6A6115C1-AD96-CF4A-B772-4ACCA597A26B}" type="datetimeFigureOut">
              <a:rPr lang="it-IT" smtClean="0"/>
              <a:t>03/04/17</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619E22C8-7C76-6E42-9C14-13A9B4613689}" type="slidenum">
              <a:rPr lang="en-GB" smtClean="0"/>
              <a:t>‹n.›</a:t>
            </a:fld>
            <a:endParaRPr lang="en-GB"/>
          </a:p>
        </p:txBody>
      </p:sp>
    </p:spTree>
    <p:extLst>
      <p:ext uri="{BB962C8B-B14F-4D97-AF65-F5344CB8AC3E}">
        <p14:creationId xmlns:p14="http://schemas.microsoft.com/office/powerpoint/2010/main" val="16106361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115C1-AD96-CF4A-B772-4ACCA597A26B}" type="datetimeFigureOut">
              <a:rPr lang="it-IT" smtClean="0"/>
              <a:t>03/04/17</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E22C8-7C76-6E42-9C14-13A9B4613689}" type="slidenum">
              <a:rPr lang="en-GB" smtClean="0"/>
              <a:t>‹n.›</a:t>
            </a:fld>
            <a:endParaRPr lang="en-GB"/>
          </a:p>
        </p:txBody>
      </p:sp>
    </p:spTree>
    <p:extLst>
      <p:ext uri="{BB962C8B-B14F-4D97-AF65-F5344CB8AC3E}">
        <p14:creationId xmlns:p14="http://schemas.microsoft.com/office/powerpoint/2010/main" val="3482356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952500"/>
            <a:ext cx="9144000" cy="4933476"/>
          </a:xfrm>
          <a:prstGeom prst="rect">
            <a:avLst/>
          </a:prstGeom>
        </p:spPr>
      </p:pic>
    </p:spTree>
    <p:extLst>
      <p:ext uri="{BB962C8B-B14F-4D97-AF65-F5344CB8AC3E}">
        <p14:creationId xmlns:p14="http://schemas.microsoft.com/office/powerpoint/2010/main" val="40950268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9066" y="-148352"/>
            <a:ext cx="8229600" cy="1143000"/>
          </a:xfrm>
        </p:spPr>
        <p:txBody>
          <a:bodyPr>
            <a:normAutofit/>
          </a:bodyPr>
          <a:lstStyle/>
          <a:p>
            <a:r>
              <a:rPr lang="en-GB" b="1" dirty="0" smtClean="0"/>
              <a:t>Indeterminate findings</a:t>
            </a:r>
            <a:endParaRPr lang="en-GB" b="1" dirty="0"/>
          </a:p>
        </p:txBody>
      </p:sp>
      <p:sp>
        <p:nvSpPr>
          <p:cNvPr id="4" name="CasellaDiTesto 3"/>
          <p:cNvSpPr txBox="1"/>
          <p:nvPr/>
        </p:nvSpPr>
        <p:spPr>
          <a:xfrm>
            <a:off x="369067" y="663081"/>
            <a:ext cx="8521334" cy="1200328"/>
          </a:xfrm>
          <a:prstGeom prst="rect">
            <a:avLst/>
          </a:prstGeom>
          <a:noFill/>
        </p:spPr>
        <p:txBody>
          <a:bodyPr wrap="square" rtlCol="0">
            <a:spAutoFit/>
          </a:bodyPr>
          <a:lstStyle/>
          <a:p>
            <a:r>
              <a:rPr lang="it-IT" sz="2400" dirty="0" err="1"/>
              <a:t>CTs</a:t>
            </a:r>
            <a:r>
              <a:rPr lang="it-IT" sz="2400" dirty="0"/>
              <a:t> with </a:t>
            </a:r>
            <a:r>
              <a:rPr lang="it-IT" sz="2400" dirty="0" err="1"/>
              <a:t>either</a:t>
            </a:r>
            <a:r>
              <a:rPr lang="it-IT" sz="2400" dirty="0"/>
              <a:t> </a:t>
            </a:r>
            <a:r>
              <a:rPr lang="it-IT" sz="2400" dirty="0" err="1"/>
              <a:t>focal</a:t>
            </a:r>
            <a:r>
              <a:rPr lang="it-IT" sz="2400" dirty="0"/>
              <a:t> or </a:t>
            </a:r>
            <a:r>
              <a:rPr lang="it-IT" sz="2400" dirty="0" err="1"/>
              <a:t>unilateral</a:t>
            </a:r>
            <a:r>
              <a:rPr lang="it-IT" sz="2400" dirty="0"/>
              <a:t> </a:t>
            </a:r>
            <a:r>
              <a:rPr lang="it-IT" sz="2400" dirty="0" err="1"/>
              <a:t>ground-glass</a:t>
            </a:r>
            <a:r>
              <a:rPr lang="it-IT" sz="2400" dirty="0"/>
              <a:t> </a:t>
            </a:r>
            <a:r>
              <a:rPr lang="it-IT" sz="2400" dirty="0" err="1"/>
              <a:t>attenuation</a:t>
            </a:r>
            <a:r>
              <a:rPr lang="it-IT" sz="2400" dirty="0"/>
              <a:t>, </a:t>
            </a:r>
            <a:r>
              <a:rPr lang="it-IT" sz="2400" dirty="0" err="1"/>
              <a:t>focal</a:t>
            </a:r>
            <a:r>
              <a:rPr lang="it-IT" sz="2400" dirty="0"/>
              <a:t> or </a:t>
            </a:r>
            <a:r>
              <a:rPr lang="it-IT" sz="2400" dirty="0" err="1"/>
              <a:t>unilateral</a:t>
            </a:r>
            <a:r>
              <a:rPr lang="it-IT" sz="2400" dirty="0"/>
              <a:t> </a:t>
            </a:r>
            <a:r>
              <a:rPr lang="it-IT" sz="2400" dirty="0" err="1"/>
              <a:t>reticulation</a:t>
            </a:r>
            <a:r>
              <a:rPr lang="it-IT" sz="2400" dirty="0"/>
              <a:t>, or </a:t>
            </a:r>
            <a:r>
              <a:rPr lang="it-IT" sz="2400" dirty="0" err="1"/>
              <a:t>patchy</a:t>
            </a:r>
            <a:r>
              <a:rPr lang="it-IT" sz="2400" dirty="0"/>
              <a:t> </a:t>
            </a:r>
            <a:r>
              <a:rPr lang="it-IT" sz="2400" dirty="0" err="1"/>
              <a:t>ground-glass</a:t>
            </a:r>
            <a:r>
              <a:rPr lang="it-IT" sz="2400" dirty="0"/>
              <a:t> </a:t>
            </a:r>
            <a:r>
              <a:rPr lang="it-IT" sz="2400" dirty="0" err="1" smtClean="0"/>
              <a:t>abnormality</a:t>
            </a:r>
            <a:r>
              <a:rPr lang="it-IT" sz="2400" dirty="0" smtClean="0"/>
              <a:t> </a:t>
            </a:r>
            <a:r>
              <a:rPr lang="en-GB" sz="2400" dirty="0" smtClean="0"/>
              <a:t>(&lt;5% of any lung zone)</a:t>
            </a:r>
            <a:endParaRPr lang="en-GB" sz="2400" dirty="0"/>
          </a:p>
        </p:txBody>
      </p:sp>
      <p:pic>
        <p:nvPicPr>
          <p:cNvPr id="3" name="Immagine 2" descr="Schermata 2016-08-27 alle 19.23.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816476"/>
            <a:ext cx="8216900" cy="4702831"/>
          </a:xfrm>
          <a:prstGeom prst="rect">
            <a:avLst/>
          </a:prstGeom>
        </p:spPr>
      </p:pic>
      <p:sp>
        <p:nvSpPr>
          <p:cNvPr id="5" name="CasellaDiTesto 4"/>
          <p:cNvSpPr txBox="1"/>
          <p:nvPr/>
        </p:nvSpPr>
        <p:spPr>
          <a:xfrm>
            <a:off x="6214442" y="6440359"/>
            <a:ext cx="2384224" cy="369332"/>
          </a:xfrm>
          <a:prstGeom prst="rect">
            <a:avLst/>
          </a:prstGeom>
          <a:noFill/>
        </p:spPr>
        <p:txBody>
          <a:bodyPr wrap="none" rtlCol="0">
            <a:spAutoFit/>
          </a:bodyPr>
          <a:lstStyle/>
          <a:p>
            <a:r>
              <a:rPr lang="en-GB" dirty="0" smtClean="0"/>
              <a:t>Putman RK, JAMA 2016</a:t>
            </a:r>
            <a:endParaRPr lang="en-GB" dirty="0"/>
          </a:p>
        </p:txBody>
      </p:sp>
    </p:spTree>
    <p:extLst>
      <p:ext uri="{BB962C8B-B14F-4D97-AF65-F5344CB8AC3E}">
        <p14:creationId xmlns:p14="http://schemas.microsoft.com/office/powerpoint/2010/main" val="35299360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4736" y="166526"/>
            <a:ext cx="8969264" cy="1323439"/>
          </a:xfrm>
          <a:prstGeom prst="rect">
            <a:avLst/>
          </a:prstGeom>
        </p:spPr>
        <p:txBody>
          <a:bodyPr wrap="square">
            <a:spAutoFit/>
          </a:bodyPr>
          <a:lstStyle/>
          <a:p>
            <a:pPr algn="ctr"/>
            <a:r>
              <a:rPr lang="en-GB" sz="3200" b="1" dirty="0" smtClean="0"/>
              <a:t>ILA with </a:t>
            </a:r>
            <a:r>
              <a:rPr lang="en-GB" sz="3200" b="1" dirty="0"/>
              <a:t>definite </a:t>
            </a:r>
            <a:r>
              <a:rPr lang="en-GB" sz="3200" b="1" dirty="0" smtClean="0"/>
              <a:t>fibrosis </a:t>
            </a:r>
          </a:p>
          <a:p>
            <a:r>
              <a:rPr lang="en-GB" sz="2400" dirty="0" smtClean="0"/>
              <a:t>defined </a:t>
            </a:r>
            <a:r>
              <a:rPr lang="en-GB" sz="2400" dirty="0"/>
              <a:t>as pulmonary parenchymal architectural </a:t>
            </a:r>
            <a:r>
              <a:rPr lang="en-GB" sz="2400" dirty="0" smtClean="0"/>
              <a:t>distortion diagnostic </a:t>
            </a:r>
            <a:r>
              <a:rPr lang="en-GB" sz="2400" dirty="0"/>
              <a:t>of fibrotic lung disease</a:t>
            </a:r>
          </a:p>
        </p:txBody>
      </p:sp>
      <p:pic>
        <p:nvPicPr>
          <p:cNvPr id="5" name="Immagine 4"/>
          <p:cNvPicPr>
            <a:picLocks noChangeAspect="1"/>
          </p:cNvPicPr>
          <p:nvPr/>
        </p:nvPicPr>
        <p:blipFill>
          <a:blip r:embed="rId2"/>
          <a:stretch>
            <a:fillRect/>
          </a:stretch>
        </p:blipFill>
        <p:spPr>
          <a:xfrm>
            <a:off x="174736" y="1412697"/>
            <a:ext cx="8577010" cy="5107657"/>
          </a:xfrm>
          <a:prstGeom prst="rect">
            <a:avLst/>
          </a:prstGeom>
        </p:spPr>
      </p:pic>
      <p:sp>
        <p:nvSpPr>
          <p:cNvPr id="6" name="CasellaDiTesto 5"/>
          <p:cNvSpPr txBox="1"/>
          <p:nvPr/>
        </p:nvSpPr>
        <p:spPr>
          <a:xfrm>
            <a:off x="6214442" y="6440359"/>
            <a:ext cx="2384224" cy="369332"/>
          </a:xfrm>
          <a:prstGeom prst="rect">
            <a:avLst/>
          </a:prstGeom>
          <a:noFill/>
        </p:spPr>
        <p:txBody>
          <a:bodyPr wrap="none" rtlCol="0">
            <a:spAutoFit/>
          </a:bodyPr>
          <a:lstStyle/>
          <a:p>
            <a:r>
              <a:rPr lang="en-GB" dirty="0" smtClean="0"/>
              <a:t>Putman RK, JAMA 2016</a:t>
            </a:r>
            <a:endParaRPr lang="en-GB" dirty="0"/>
          </a:p>
        </p:txBody>
      </p:sp>
    </p:spTree>
    <p:extLst>
      <p:ext uri="{BB962C8B-B14F-4D97-AF65-F5344CB8AC3E}">
        <p14:creationId xmlns:p14="http://schemas.microsoft.com/office/powerpoint/2010/main" val="5621250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0"/>
            <a:ext cx="3084425" cy="2519973"/>
          </a:xfrm>
          <a:prstGeom prst="rect">
            <a:avLst/>
          </a:prstGeom>
        </p:spPr>
      </p:pic>
      <p:sp>
        <p:nvSpPr>
          <p:cNvPr id="6" name="CasellaDiTesto 5"/>
          <p:cNvSpPr txBox="1"/>
          <p:nvPr/>
        </p:nvSpPr>
        <p:spPr>
          <a:xfrm>
            <a:off x="945653" y="2241912"/>
            <a:ext cx="1326004" cy="461665"/>
          </a:xfrm>
          <a:prstGeom prst="rect">
            <a:avLst/>
          </a:prstGeom>
          <a:noFill/>
        </p:spPr>
        <p:txBody>
          <a:bodyPr wrap="none" rtlCol="0">
            <a:spAutoFit/>
          </a:bodyPr>
          <a:lstStyle/>
          <a:p>
            <a:r>
              <a:rPr lang="en-GB" sz="2400" dirty="0" smtClean="0"/>
              <a:t>NORMAL</a:t>
            </a:r>
            <a:endParaRPr lang="en-GB" sz="2400" dirty="0"/>
          </a:p>
        </p:txBody>
      </p:sp>
      <p:pic>
        <p:nvPicPr>
          <p:cNvPr id="9" name="Immagine 8"/>
          <p:cNvPicPr>
            <a:picLocks noChangeAspect="1"/>
          </p:cNvPicPr>
          <p:nvPr/>
        </p:nvPicPr>
        <p:blipFill>
          <a:blip r:embed="rId3"/>
          <a:stretch>
            <a:fillRect/>
          </a:stretch>
        </p:blipFill>
        <p:spPr>
          <a:xfrm>
            <a:off x="155157" y="3796886"/>
            <a:ext cx="2952471" cy="2519974"/>
          </a:xfrm>
          <a:prstGeom prst="rect">
            <a:avLst/>
          </a:prstGeom>
        </p:spPr>
      </p:pic>
      <p:sp>
        <p:nvSpPr>
          <p:cNvPr id="12" name="CasellaDiTesto 11"/>
          <p:cNvSpPr txBox="1"/>
          <p:nvPr/>
        </p:nvSpPr>
        <p:spPr>
          <a:xfrm>
            <a:off x="798823" y="6316860"/>
            <a:ext cx="2285602" cy="461665"/>
          </a:xfrm>
          <a:prstGeom prst="rect">
            <a:avLst/>
          </a:prstGeom>
          <a:noFill/>
        </p:spPr>
        <p:txBody>
          <a:bodyPr wrap="none" rtlCol="0">
            <a:spAutoFit/>
          </a:bodyPr>
          <a:lstStyle/>
          <a:p>
            <a:r>
              <a:rPr lang="en-GB" sz="2400" dirty="0" smtClean="0"/>
              <a:t>INDETERMINATE</a:t>
            </a:r>
            <a:endParaRPr lang="en-GB" sz="2400" dirty="0"/>
          </a:p>
        </p:txBody>
      </p:sp>
      <p:pic>
        <p:nvPicPr>
          <p:cNvPr id="13" name="Immagine 12"/>
          <p:cNvPicPr>
            <a:picLocks noChangeAspect="1"/>
          </p:cNvPicPr>
          <p:nvPr/>
        </p:nvPicPr>
        <p:blipFill>
          <a:blip r:embed="rId4"/>
          <a:stretch>
            <a:fillRect/>
          </a:stretch>
        </p:blipFill>
        <p:spPr>
          <a:xfrm>
            <a:off x="2746019" y="2241912"/>
            <a:ext cx="2960652" cy="2530598"/>
          </a:xfrm>
          <a:prstGeom prst="rect">
            <a:avLst/>
          </a:prstGeom>
        </p:spPr>
      </p:pic>
      <p:pic>
        <p:nvPicPr>
          <p:cNvPr id="14" name="Immagine 13"/>
          <p:cNvPicPr>
            <a:picLocks noChangeAspect="1"/>
          </p:cNvPicPr>
          <p:nvPr/>
        </p:nvPicPr>
        <p:blipFill>
          <a:blip r:embed="rId5"/>
          <a:stretch>
            <a:fillRect/>
          </a:stretch>
        </p:blipFill>
        <p:spPr>
          <a:xfrm>
            <a:off x="5816415" y="2246607"/>
            <a:ext cx="3091583" cy="2530599"/>
          </a:xfrm>
          <a:prstGeom prst="rect">
            <a:avLst/>
          </a:prstGeom>
        </p:spPr>
      </p:pic>
      <p:sp>
        <p:nvSpPr>
          <p:cNvPr id="17" name="CasellaDiTesto 16"/>
          <p:cNvSpPr txBox="1"/>
          <p:nvPr/>
        </p:nvSpPr>
        <p:spPr>
          <a:xfrm>
            <a:off x="3261117" y="19135"/>
            <a:ext cx="5646881" cy="646331"/>
          </a:xfrm>
          <a:prstGeom prst="rect">
            <a:avLst/>
          </a:prstGeom>
          <a:noFill/>
        </p:spPr>
        <p:txBody>
          <a:bodyPr wrap="square" rtlCol="0">
            <a:spAutoFit/>
          </a:bodyPr>
          <a:lstStyle/>
          <a:p>
            <a:pPr algn="ctr"/>
            <a:r>
              <a:rPr lang="en-GB" sz="3600" b="1" dirty="0" smtClean="0"/>
              <a:t>The </a:t>
            </a:r>
            <a:r>
              <a:rPr lang="en-GB" sz="3600" b="1" dirty="0" smtClean="0"/>
              <a:t>boundaries of ILA</a:t>
            </a:r>
            <a:endParaRPr lang="en-GB" sz="3600" b="1" dirty="0"/>
          </a:p>
        </p:txBody>
      </p:sp>
      <p:sp>
        <p:nvSpPr>
          <p:cNvPr id="2" name="Rettangolo 1"/>
          <p:cNvSpPr/>
          <p:nvPr/>
        </p:nvSpPr>
        <p:spPr>
          <a:xfrm>
            <a:off x="2746019" y="2241910"/>
            <a:ext cx="6161979" cy="2530599"/>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CasellaDiTesto 15"/>
          <p:cNvSpPr txBox="1"/>
          <p:nvPr/>
        </p:nvSpPr>
        <p:spPr>
          <a:xfrm>
            <a:off x="4114008" y="2273460"/>
            <a:ext cx="505517" cy="400110"/>
          </a:xfrm>
          <a:prstGeom prst="rect">
            <a:avLst/>
          </a:prstGeom>
          <a:solidFill>
            <a:srgbClr val="FFFFFF"/>
          </a:solidFill>
        </p:spPr>
        <p:txBody>
          <a:bodyPr wrap="none" rtlCol="0">
            <a:spAutoFit/>
          </a:bodyPr>
          <a:lstStyle/>
          <a:p>
            <a:r>
              <a:rPr lang="en-GB" sz="2000" dirty="0" smtClean="0"/>
              <a:t>ILA</a:t>
            </a:r>
            <a:endParaRPr lang="en-GB" sz="2000" dirty="0"/>
          </a:p>
        </p:txBody>
      </p:sp>
      <p:sp>
        <p:nvSpPr>
          <p:cNvPr id="18" name="CasellaDiTesto 17"/>
          <p:cNvSpPr txBox="1"/>
          <p:nvPr/>
        </p:nvSpPr>
        <p:spPr>
          <a:xfrm>
            <a:off x="5985076" y="2246607"/>
            <a:ext cx="2922921" cy="400110"/>
          </a:xfrm>
          <a:prstGeom prst="rect">
            <a:avLst/>
          </a:prstGeom>
          <a:solidFill>
            <a:srgbClr val="FFFFFF"/>
          </a:solidFill>
        </p:spPr>
        <p:txBody>
          <a:bodyPr wrap="square" rtlCol="0">
            <a:spAutoFit/>
          </a:bodyPr>
          <a:lstStyle/>
          <a:p>
            <a:r>
              <a:rPr lang="en-GB" sz="2000" dirty="0" smtClean="0"/>
              <a:t>ILA with definite fibrosis</a:t>
            </a:r>
            <a:endParaRPr lang="en-GB" sz="2000" dirty="0"/>
          </a:p>
        </p:txBody>
      </p:sp>
      <p:sp>
        <p:nvSpPr>
          <p:cNvPr id="4" name="Freccia bidirezionale verticale 3"/>
          <p:cNvSpPr/>
          <p:nvPr/>
        </p:nvSpPr>
        <p:spPr>
          <a:xfrm rot="18877181">
            <a:off x="2354078" y="1351856"/>
            <a:ext cx="783883" cy="1780109"/>
          </a:xfrm>
          <a:prstGeom prst="up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ttangolo 6"/>
          <p:cNvSpPr/>
          <p:nvPr/>
        </p:nvSpPr>
        <p:spPr>
          <a:xfrm>
            <a:off x="2909932" y="1294552"/>
            <a:ext cx="5593478" cy="646331"/>
          </a:xfrm>
          <a:prstGeom prst="rect">
            <a:avLst/>
          </a:prstGeom>
          <a:solidFill>
            <a:schemeClr val="bg1"/>
          </a:solidFill>
          <a:ln>
            <a:solidFill>
              <a:srgbClr val="008000"/>
            </a:solidFill>
          </a:ln>
        </p:spPr>
        <p:txBody>
          <a:bodyPr wrap="square">
            <a:spAutoFit/>
          </a:bodyPr>
          <a:lstStyle/>
          <a:p>
            <a:r>
              <a:rPr lang="en-US" dirty="0"/>
              <a:t>discrepancy between </a:t>
            </a:r>
            <a:r>
              <a:rPr lang="en-US" dirty="0" smtClean="0"/>
              <a:t>normal and ILA is uncommon </a:t>
            </a:r>
            <a:r>
              <a:rPr lang="en-US" dirty="0"/>
              <a:t>5%-1% (58 in AGES-Reykjavik and 9 in The ECLIPSE). </a:t>
            </a:r>
          </a:p>
        </p:txBody>
      </p:sp>
      <p:sp>
        <p:nvSpPr>
          <p:cNvPr id="19" name="Freccia bidirezionale verticale 18"/>
          <p:cNvSpPr/>
          <p:nvPr/>
        </p:nvSpPr>
        <p:spPr>
          <a:xfrm rot="13716825">
            <a:off x="2292417" y="3882456"/>
            <a:ext cx="783883" cy="1780109"/>
          </a:xfrm>
          <a:prstGeom prst="up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ttangolo 9"/>
          <p:cNvSpPr/>
          <p:nvPr/>
        </p:nvSpPr>
        <p:spPr>
          <a:xfrm>
            <a:off x="2746019" y="5193351"/>
            <a:ext cx="5923732" cy="923330"/>
          </a:xfrm>
          <a:prstGeom prst="rect">
            <a:avLst/>
          </a:prstGeom>
          <a:solidFill>
            <a:srgbClr val="FF0000"/>
          </a:solidFill>
          <a:ln>
            <a:solidFill>
              <a:srgbClr val="FF0000"/>
            </a:solidFill>
          </a:ln>
        </p:spPr>
        <p:txBody>
          <a:bodyPr wrap="square">
            <a:spAutoFit/>
          </a:bodyPr>
          <a:lstStyle/>
          <a:p>
            <a:r>
              <a:rPr lang="en-US" b="1" u="sng" dirty="0"/>
              <a:t>95% and 98% of the discordant reads involved one indeterminate </a:t>
            </a:r>
            <a:r>
              <a:rPr lang="en-US" dirty="0"/>
              <a:t>read (1155/1213 in the AGES-Reykjavik and 617/628 in the ECLIPSE)</a:t>
            </a:r>
          </a:p>
        </p:txBody>
      </p:sp>
      <p:sp>
        <p:nvSpPr>
          <p:cNvPr id="20" name="CasellaDiTesto 19"/>
          <p:cNvSpPr txBox="1"/>
          <p:nvPr/>
        </p:nvSpPr>
        <p:spPr>
          <a:xfrm>
            <a:off x="6214442" y="6440359"/>
            <a:ext cx="2384224" cy="369332"/>
          </a:xfrm>
          <a:prstGeom prst="rect">
            <a:avLst/>
          </a:prstGeom>
          <a:noFill/>
        </p:spPr>
        <p:txBody>
          <a:bodyPr wrap="none" rtlCol="0">
            <a:spAutoFit/>
          </a:bodyPr>
          <a:lstStyle/>
          <a:p>
            <a:r>
              <a:rPr lang="en-GB" dirty="0" smtClean="0"/>
              <a:t>Putman RK, JAMA 2016</a:t>
            </a:r>
            <a:endParaRPr lang="en-GB" dirty="0"/>
          </a:p>
        </p:txBody>
      </p:sp>
      <p:sp>
        <p:nvSpPr>
          <p:cNvPr id="11" name="Rettangolo 10"/>
          <p:cNvSpPr/>
          <p:nvPr/>
        </p:nvSpPr>
        <p:spPr>
          <a:xfrm>
            <a:off x="3107628" y="646331"/>
            <a:ext cx="5800370" cy="584776"/>
          </a:xfrm>
          <a:prstGeom prst="rect">
            <a:avLst/>
          </a:prstGeom>
        </p:spPr>
        <p:txBody>
          <a:bodyPr wrap="square">
            <a:spAutoFit/>
          </a:bodyPr>
          <a:lstStyle/>
          <a:p>
            <a:pPr algn="ctr"/>
            <a:r>
              <a:rPr lang="en-GB" sz="1600" dirty="0" smtClean="0"/>
              <a:t>CT </a:t>
            </a:r>
            <a:r>
              <a:rPr lang="en-GB" sz="1600" dirty="0"/>
              <a:t>reviewed by 3 readers (2 radiologists and 1 pulmonary physician) using a sequential reading method.</a:t>
            </a:r>
          </a:p>
        </p:txBody>
      </p:sp>
      <p:sp>
        <p:nvSpPr>
          <p:cNvPr id="3" name="Rettangolo 2"/>
          <p:cNvSpPr/>
          <p:nvPr/>
        </p:nvSpPr>
        <p:spPr>
          <a:xfrm>
            <a:off x="3928442" y="3135108"/>
            <a:ext cx="4572000" cy="954107"/>
          </a:xfrm>
          <a:prstGeom prst="rect">
            <a:avLst/>
          </a:prstGeom>
          <a:solidFill>
            <a:schemeClr val="bg1"/>
          </a:solidFill>
          <a:ln>
            <a:solidFill>
              <a:srgbClr val="4F81BD"/>
            </a:solidFill>
          </a:ln>
        </p:spPr>
        <p:txBody>
          <a:bodyPr>
            <a:spAutoFit/>
          </a:bodyPr>
          <a:lstStyle/>
          <a:p>
            <a:r>
              <a:rPr lang="en-GB" dirty="0"/>
              <a:t> </a:t>
            </a:r>
            <a:r>
              <a:rPr lang="en-US" sz="2000" b="1" u="sng" dirty="0"/>
              <a:t>57% and 66% were concordant reads </a:t>
            </a:r>
            <a:r>
              <a:rPr lang="en-US" dirty="0"/>
              <a:t>(1623/2836 in the AGES-Reykjavik cohort, and 1240/1868 in the ECLIPSE </a:t>
            </a:r>
            <a:r>
              <a:rPr lang="en-US" dirty="0" smtClean="0"/>
              <a:t>cohort).  </a:t>
            </a:r>
            <a:endParaRPr lang="en-US" dirty="0"/>
          </a:p>
        </p:txBody>
      </p:sp>
    </p:spTree>
    <p:extLst>
      <p:ext uri="{BB962C8B-B14F-4D97-AF65-F5344CB8AC3E}">
        <p14:creationId xmlns:p14="http://schemas.microsoft.com/office/powerpoint/2010/main" val="3679503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4" grpId="0" animBg="1"/>
      <p:bldP spid="7" grpId="0" animBg="1"/>
      <p:bldP spid="19" grpId="0" animBg="1"/>
      <p:bldP spid="10"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99557" y="19127"/>
            <a:ext cx="5371182" cy="646331"/>
          </a:xfrm>
          <a:prstGeom prst="rect">
            <a:avLst/>
          </a:prstGeom>
          <a:noFill/>
        </p:spPr>
        <p:txBody>
          <a:bodyPr wrap="none" rtlCol="0">
            <a:spAutoFit/>
          </a:bodyPr>
          <a:lstStyle/>
          <a:p>
            <a:r>
              <a:rPr lang="en-GB" sz="3600" b="1" dirty="0" smtClean="0"/>
              <a:t>Discriminating ILA from IPF</a:t>
            </a:r>
            <a:endParaRPr lang="en-GB" sz="3600" b="1" dirty="0"/>
          </a:p>
        </p:txBody>
      </p:sp>
      <p:pic>
        <p:nvPicPr>
          <p:cNvPr id="14" name="Immagine 13" descr="Schermata 2017-04-03 alle 19.51.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098"/>
            <a:ext cx="9144000" cy="1407376"/>
          </a:xfrm>
          <a:prstGeom prst="rect">
            <a:avLst/>
          </a:prstGeom>
        </p:spPr>
      </p:pic>
      <p:pic>
        <p:nvPicPr>
          <p:cNvPr id="16" name="Immagine 15" descr="Schermata 2017-04-03 alle 19.5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252"/>
            <a:ext cx="9144000" cy="1023846"/>
          </a:xfrm>
          <a:prstGeom prst="rect">
            <a:avLst/>
          </a:prstGeom>
        </p:spPr>
      </p:pic>
      <p:sp>
        <p:nvSpPr>
          <p:cNvPr id="17" name="CasellaDiTesto 16"/>
          <p:cNvSpPr txBox="1"/>
          <p:nvPr/>
        </p:nvSpPr>
        <p:spPr>
          <a:xfrm>
            <a:off x="6214442" y="6440359"/>
            <a:ext cx="2622157" cy="369332"/>
          </a:xfrm>
          <a:prstGeom prst="rect">
            <a:avLst/>
          </a:prstGeom>
          <a:noFill/>
        </p:spPr>
        <p:txBody>
          <a:bodyPr wrap="none" rtlCol="0">
            <a:spAutoFit/>
          </a:bodyPr>
          <a:lstStyle/>
          <a:p>
            <a:r>
              <a:rPr lang="en-GB" dirty="0" smtClean="0"/>
              <a:t>Putman RK, </a:t>
            </a:r>
            <a:r>
              <a:rPr lang="en-GB" dirty="0" smtClean="0"/>
              <a:t>AJRCCM 2014</a:t>
            </a:r>
            <a:endParaRPr lang="en-GB" dirty="0"/>
          </a:p>
        </p:txBody>
      </p:sp>
      <p:pic>
        <p:nvPicPr>
          <p:cNvPr id="18" name="Immagine 17"/>
          <p:cNvPicPr>
            <a:picLocks noChangeAspect="1"/>
          </p:cNvPicPr>
          <p:nvPr/>
        </p:nvPicPr>
        <p:blipFill>
          <a:blip r:embed="rId4"/>
          <a:stretch>
            <a:fillRect/>
          </a:stretch>
        </p:blipFill>
        <p:spPr>
          <a:xfrm>
            <a:off x="162207" y="3956362"/>
            <a:ext cx="2960652" cy="2530598"/>
          </a:xfrm>
          <a:prstGeom prst="rect">
            <a:avLst/>
          </a:prstGeom>
        </p:spPr>
      </p:pic>
      <p:pic>
        <p:nvPicPr>
          <p:cNvPr id="19" name="Immagine 18"/>
          <p:cNvPicPr>
            <a:picLocks noChangeAspect="1"/>
          </p:cNvPicPr>
          <p:nvPr/>
        </p:nvPicPr>
        <p:blipFill>
          <a:blip r:embed="rId5"/>
          <a:stretch>
            <a:fillRect/>
          </a:stretch>
        </p:blipFill>
        <p:spPr>
          <a:xfrm>
            <a:off x="3122859" y="3956362"/>
            <a:ext cx="3091583" cy="2530599"/>
          </a:xfrm>
          <a:prstGeom prst="rect">
            <a:avLst/>
          </a:prstGeom>
        </p:spPr>
      </p:pic>
      <p:sp>
        <p:nvSpPr>
          <p:cNvPr id="20" name="CasellaDiTesto 19"/>
          <p:cNvSpPr txBox="1"/>
          <p:nvPr/>
        </p:nvSpPr>
        <p:spPr>
          <a:xfrm>
            <a:off x="1509408" y="4008107"/>
            <a:ext cx="505517" cy="400110"/>
          </a:xfrm>
          <a:prstGeom prst="rect">
            <a:avLst/>
          </a:prstGeom>
          <a:solidFill>
            <a:srgbClr val="FFFFFF"/>
          </a:solidFill>
        </p:spPr>
        <p:txBody>
          <a:bodyPr wrap="none" rtlCol="0">
            <a:spAutoFit/>
          </a:bodyPr>
          <a:lstStyle/>
          <a:p>
            <a:r>
              <a:rPr lang="en-GB" sz="2000" dirty="0" smtClean="0"/>
              <a:t>ILA</a:t>
            </a:r>
            <a:endParaRPr lang="en-GB" sz="2000" dirty="0"/>
          </a:p>
        </p:txBody>
      </p:sp>
      <p:sp>
        <p:nvSpPr>
          <p:cNvPr id="21" name="CasellaDiTesto 20"/>
          <p:cNvSpPr txBox="1"/>
          <p:nvPr/>
        </p:nvSpPr>
        <p:spPr>
          <a:xfrm>
            <a:off x="3122859" y="3979829"/>
            <a:ext cx="3091583" cy="400110"/>
          </a:xfrm>
          <a:prstGeom prst="rect">
            <a:avLst/>
          </a:prstGeom>
          <a:solidFill>
            <a:srgbClr val="FFFFFF"/>
          </a:solidFill>
        </p:spPr>
        <p:txBody>
          <a:bodyPr wrap="square" rtlCol="0">
            <a:spAutoFit/>
          </a:bodyPr>
          <a:lstStyle/>
          <a:p>
            <a:pPr algn="ctr"/>
            <a:r>
              <a:rPr lang="en-GB" sz="2000" dirty="0" smtClean="0"/>
              <a:t>ILA with definite fibrosis</a:t>
            </a:r>
            <a:endParaRPr lang="en-GB" sz="2000" dirty="0"/>
          </a:p>
        </p:txBody>
      </p:sp>
      <p:pic>
        <p:nvPicPr>
          <p:cNvPr id="22" name="Immagine 21" descr="Schermata 2017-04-03 alle 19.46.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8576" y="3956362"/>
            <a:ext cx="2989609" cy="2530598"/>
          </a:xfrm>
          <a:prstGeom prst="rect">
            <a:avLst/>
          </a:prstGeom>
        </p:spPr>
      </p:pic>
      <p:sp>
        <p:nvSpPr>
          <p:cNvPr id="23" name="CasellaDiTesto 22"/>
          <p:cNvSpPr txBox="1"/>
          <p:nvPr/>
        </p:nvSpPr>
        <p:spPr>
          <a:xfrm>
            <a:off x="7320506" y="4009834"/>
            <a:ext cx="499631" cy="400110"/>
          </a:xfrm>
          <a:prstGeom prst="rect">
            <a:avLst/>
          </a:prstGeom>
          <a:solidFill>
            <a:srgbClr val="FFFFFF"/>
          </a:solidFill>
        </p:spPr>
        <p:txBody>
          <a:bodyPr wrap="none" rtlCol="0">
            <a:spAutoFit/>
          </a:bodyPr>
          <a:lstStyle/>
          <a:p>
            <a:r>
              <a:rPr lang="en-GB" sz="2000" dirty="0" smtClean="0"/>
              <a:t>IPF</a:t>
            </a:r>
            <a:endParaRPr lang="en-GB" sz="2000" dirty="0"/>
          </a:p>
        </p:txBody>
      </p:sp>
      <p:cxnSp>
        <p:nvCxnSpPr>
          <p:cNvPr id="24" name="Connettore 1 23"/>
          <p:cNvCxnSpPr/>
          <p:nvPr/>
        </p:nvCxnSpPr>
        <p:spPr>
          <a:xfrm>
            <a:off x="6128576" y="3772474"/>
            <a:ext cx="0" cy="2914316"/>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4574918" y="3623105"/>
            <a:ext cx="2745588" cy="400110"/>
          </a:xfrm>
          <a:prstGeom prst="rect">
            <a:avLst/>
          </a:prstGeom>
          <a:solidFill>
            <a:srgbClr val="FF0000"/>
          </a:solidFill>
        </p:spPr>
        <p:txBody>
          <a:bodyPr wrap="none" rtlCol="0">
            <a:spAutoFit/>
          </a:bodyPr>
          <a:lstStyle/>
          <a:p>
            <a:r>
              <a:rPr lang="en-GB" sz="2000" b="1" dirty="0" smtClean="0"/>
              <a:t>Where is the boundary?</a:t>
            </a:r>
            <a:endParaRPr lang="en-GB" sz="2000" b="1" dirty="0"/>
          </a:p>
        </p:txBody>
      </p:sp>
    </p:spTree>
    <p:extLst>
      <p:ext uri="{BB962C8B-B14F-4D97-AF65-F5344CB8AC3E}">
        <p14:creationId xmlns:p14="http://schemas.microsoft.com/office/powerpoint/2010/main" val="1095166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ILA definition</a:t>
            </a:r>
            <a:endParaRPr lang="en-GB" dirty="0"/>
          </a:p>
        </p:txBody>
      </p:sp>
      <p:sp>
        <p:nvSpPr>
          <p:cNvPr id="3" name="Segnaposto contenuto 2"/>
          <p:cNvSpPr>
            <a:spLocks noGrp="1"/>
          </p:cNvSpPr>
          <p:nvPr>
            <p:ph idx="1"/>
          </p:nvPr>
        </p:nvSpPr>
        <p:spPr/>
        <p:txBody>
          <a:bodyPr/>
          <a:lstStyle/>
          <a:p>
            <a:r>
              <a:rPr lang="en-GB" dirty="0" smtClean="0"/>
              <a:t>ILA is not a disease,  but a radiologic (CT) entity</a:t>
            </a:r>
          </a:p>
          <a:p>
            <a:r>
              <a:rPr lang="en-GB" dirty="0" smtClean="0"/>
              <a:t>Distinction of ILA from indeterminate cases may be challenging</a:t>
            </a:r>
          </a:p>
          <a:p>
            <a:r>
              <a:rPr lang="en-GB" dirty="0" smtClean="0"/>
              <a:t>The boundaries between ILA and fibrotic lung disease (particularly IPF) are unclear.</a:t>
            </a:r>
            <a:endParaRPr lang="en-GB" dirty="0"/>
          </a:p>
        </p:txBody>
      </p:sp>
    </p:spTree>
    <p:extLst>
      <p:ext uri="{BB962C8B-B14F-4D97-AF65-F5344CB8AC3E}">
        <p14:creationId xmlns:p14="http://schemas.microsoft.com/office/powerpoint/2010/main" val="21196735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ILA</a:t>
            </a:r>
            <a:endParaRPr lang="en-GB" dirty="0"/>
          </a:p>
        </p:txBody>
      </p:sp>
      <p:sp>
        <p:nvSpPr>
          <p:cNvPr id="3" name="Segnaposto contenuto 2"/>
          <p:cNvSpPr>
            <a:spLocks noGrp="1"/>
          </p:cNvSpPr>
          <p:nvPr>
            <p:ph idx="1"/>
          </p:nvPr>
        </p:nvSpPr>
        <p:spPr/>
        <p:txBody>
          <a:bodyPr>
            <a:normAutofit/>
          </a:bodyPr>
          <a:lstStyle/>
          <a:p>
            <a:r>
              <a:rPr lang="en-GB" sz="3600" dirty="0" smtClean="0"/>
              <a:t>Definition</a:t>
            </a:r>
          </a:p>
          <a:p>
            <a:r>
              <a:rPr lang="en-GB" sz="3600" dirty="0">
                <a:solidFill>
                  <a:srgbClr val="FF0000"/>
                </a:solidFill>
              </a:rPr>
              <a:t>ILA characteristics (demographics, lung function, genetic background, pathology)</a:t>
            </a:r>
          </a:p>
          <a:p>
            <a:r>
              <a:rPr lang="en-GB" sz="3600" dirty="0" smtClean="0"/>
              <a:t>Prevalence</a:t>
            </a:r>
            <a:endParaRPr lang="en-GB" sz="3600" dirty="0" smtClean="0"/>
          </a:p>
          <a:p>
            <a:r>
              <a:rPr lang="en-GB" sz="3600" dirty="0" smtClean="0"/>
              <a:t>ILA </a:t>
            </a:r>
            <a:r>
              <a:rPr lang="en-GB" sz="3600" dirty="0" smtClean="0"/>
              <a:t>natural history</a:t>
            </a:r>
          </a:p>
          <a:p>
            <a:r>
              <a:rPr lang="en-GB" sz="3600" dirty="0" smtClean="0"/>
              <a:t>ILA clinical relevance and future directions</a:t>
            </a:r>
          </a:p>
          <a:p>
            <a:endParaRPr lang="en-GB" sz="3600" dirty="0"/>
          </a:p>
        </p:txBody>
      </p:sp>
    </p:spTree>
    <p:extLst>
      <p:ext uri="{BB962C8B-B14F-4D97-AF65-F5344CB8AC3E}">
        <p14:creationId xmlns:p14="http://schemas.microsoft.com/office/powerpoint/2010/main" val="10194056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3999" y="204888"/>
            <a:ext cx="8742947" cy="523220"/>
          </a:xfrm>
          <a:prstGeom prst="rect">
            <a:avLst/>
          </a:prstGeom>
        </p:spPr>
        <p:txBody>
          <a:bodyPr wrap="square">
            <a:spAutoFit/>
          </a:bodyPr>
          <a:lstStyle/>
          <a:p>
            <a:r>
              <a:rPr lang="it-IT" sz="2800" b="1" dirty="0" err="1" smtClean="0"/>
              <a:t>Risk</a:t>
            </a:r>
            <a:r>
              <a:rPr lang="it-IT" sz="2800" b="1" dirty="0" smtClean="0"/>
              <a:t> pattern </a:t>
            </a:r>
            <a:r>
              <a:rPr lang="it-IT" sz="2800" b="1" dirty="0" err="1"/>
              <a:t>h</a:t>
            </a:r>
            <a:r>
              <a:rPr lang="it-IT" sz="2800" b="1" dirty="0" err="1" smtClean="0"/>
              <a:t>eterogeneity</a:t>
            </a:r>
            <a:r>
              <a:rPr lang="it-IT" sz="2800" b="1" dirty="0" smtClean="0"/>
              <a:t> </a:t>
            </a:r>
            <a:r>
              <a:rPr lang="it-IT" sz="2800" b="1" dirty="0" err="1" smtClean="0"/>
              <a:t>among</a:t>
            </a:r>
            <a:r>
              <a:rPr lang="it-IT" sz="2800" b="1" dirty="0" smtClean="0"/>
              <a:t> </a:t>
            </a:r>
            <a:r>
              <a:rPr lang="it-IT" sz="2800" b="1" dirty="0" err="1" smtClean="0"/>
              <a:t>different</a:t>
            </a:r>
            <a:r>
              <a:rPr lang="it-IT" sz="2800" b="1" dirty="0" smtClean="0"/>
              <a:t> ILA pattern</a:t>
            </a:r>
            <a:endParaRPr lang="en-GB" sz="2800" b="1" dirty="0"/>
          </a:p>
        </p:txBody>
      </p:sp>
      <p:pic>
        <p:nvPicPr>
          <p:cNvPr id="3" name="Immagine 2"/>
          <p:cNvPicPr>
            <a:picLocks noChangeAspect="1"/>
          </p:cNvPicPr>
          <p:nvPr/>
        </p:nvPicPr>
        <p:blipFill>
          <a:blip r:embed="rId3"/>
          <a:stretch>
            <a:fillRect/>
          </a:stretch>
        </p:blipFill>
        <p:spPr>
          <a:xfrm>
            <a:off x="0" y="2807368"/>
            <a:ext cx="9144000" cy="3297144"/>
          </a:xfrm>
          <a:prstGeom prst="rect">
            <a:avLst/>
          </a:prstGeom>
        </p:spPr>
      </p:pic>
      <p:sp>
        <p:nvSpPr>
          <p:cNvPr id="4" name="CasellaDiTesto 3"/>
          <p:cNvSpPr txBox="1"/>
          <p:nvPr/>
        </p:nvSpPr>
        <p:spPr>
          <a:xfrm>
            <a:off x="3486011" y="6438932"/>
            <a:ext cx="2543147" cy="369332"/>
          </a:xfrm>
          <a:prstGeom prst="rect">
            <a:avLst/>
          </a:prstGeom>
          <a:noFill/>
        </p:spPr>
        <p:txBody>
          <a:bodyPr wrap="none" rtlCol="0">
            <a:spAutoFit/>
          </a:bodyPr>
          <a:lstStyle/>
          <a:p>
            <a:r>
              <a:rPr lang="en-GB" dirty="0" err="1" smtClean="0"/>
              <a:t>Sverzellati</a:t>
            </a:r>
            <a:r>
              <a:rPr lang="en-GB" dirty="0" smtClean="0"/>
              <a:t> et al, ERJ 2011</a:t>
            </a:r>
            <a:endParaRPr lang="en-GB" dirty="0"/>
          </a:p>
        </p:txBody>
      </p:sp>
      <p:pic>
        <p:nvPicPr>
          <p:cNvPr id="5" name="Immagine 4" descr="Schermata 2017-04-03 alle 20.43.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699" y="1163430"/>
            <a:ext cx="2298623" cy="1643938"/>
          </a:xfrm>
          <a:prstGeom prst="rect">
            <a:avLst/>
          </a:prstGeom>
        </p:spPr>
      </p:pic>
      <p:pic>
        <p:nvPicPr>
          <p:cNvPr id="6" name="Immagine 5"/>
          <p:cNvPicPr>
            <a:picLocks noChangeAspect="1"/>
          </p:cNvPicPr>
          <p:nvPr/>
        </p:nvPicPr>
        <p:blipFill>
          <a:blip r:embed="rId5"/>
          <a:stretch>
            <a:fillRect/>
          </a:stretch>
        </p:blipFill>
        <p:spPr>
          <a:xfrm>
            <a:off x="4798703" y="1176421"/>
            <a:ext cx="2300494" cy="1630947"/>
          </a:xfrm>
          <a:prstGeom prst="rect">
            <a:avLst/>
          </a:prstGeom>
        </p:spPr>
      </p:pic>
      <p:sp>
        <p:nvSpPr>
          <p:cNvPr id="7" name="CasellaDiTesto 6"/>
          <p:cNvSpPr txBox="1"/>
          <p:nvPr/>
        </p:nvSpPr>
        <p:spPr>
          <a:xfrm>
            <a:off x="253999" y="1752678"/>
            <a:ext cx="2826047" cy="461665"/>
          </a:xfrm>
          <a:prstGeom prst="rect">
            <a:avLst/>
          </a:prstGeom>
          <a:noFill/>
        </p:spPr>
        <p:txBody>
          <a:bodyPr wrap="square" rtlCol="0">
            <a:spAutoFit/>
          </a:bodyPr>
          <a:lstStyle/>
          <a:p>
            <a:r>
              <a:rPr lang="en-GB" sz="2400" dirty="0" smtClean="0"/>
              <a:t>ILA with </a:t>
            </a:r>
            <a:r>
              <a:rPr lang="en-GB" sz="2400" dirty="0" smtClean="0"/>
              <a:t>RB-ILD</a:t>
            </a:r>
            <a:endParaRPr lang="en-GB" sz="2400" dirty="0"/>
          </a:p>
        </p:txBody>
      </p:sp>
      <p:sp>
        <p:nvSpPr>
          <p:cNvPr id="8" name="CasellaDiTesto 7"/>
          <p:cNvSpPr txBox="1"/>
          <p:nvPr/>
        </p:nvSpPr>
        <p:spPr>
          <a:xfrm>
            <a:off x="7045725" y="1905078"/>
            <a:ext cx="2826047" cy="461665"/>
          </a:xfrm>
          <a:prstGeom prst="rect">
            <a:avLst/>
          </a:prstGeom>
          <a:noFill/>
        </p:spPr>
        <p:txBody>
          <a:bodyPr wrap="square" rtlCol="0">
            <a:spAutoFit/>
          </a:bodyPr>
          <a:lstStyle/>
          <a:p>
            <a:r>
              <a:rPr lang="en-GB" sz="2400" dirty="0" smtClean="0"/>
              <a:t>ILA with </a:t>
            </a:r>
            <a:r>
              <a:rPr lang="en-GB" sz="2400" dirty="0" smtClean="0"/>
              <a:t>fibrosis</a:t>
            </a:r>
            <a:endParaRPr lang="en-GB" sz="2400" dirty="0"/>
          </a:p>
        </p:txBody>
      </p:sp>
    </p:spTree>
    <p:extLst>
      <p:ext uri="{BB962C8B-B14F-4D97-AF65-F5344CB8AC3E}">
        <p14:creationId xmlns:p14="http://schemas.microsoft.com/office/powerpoint/2010/main" val="29396641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6267116" cy="1143000"/>
          </a:xfrm>
        </p:spPr>
        <p:txBody>
          <a:bodyPr>
            <a:noAutofit/>
          </a:bodyPr>
          <a:lstStyle/>
          <a:p>
            <a:r>
              <a:rPr lang="en-GB" sz="2400" b="1" dirty="0" smtClean="0"/>
              <a:t>ILA are </a:t>
            </a:r>
            <a:r>
              <a:rPr lang="en-GB" sz="2400" b="1" dirty="0"/>
              <a:t>frequently seen in asymptomatic elderly</a:t>
            </a:r>
            <a:br>
              <a:rPr lang="en-GB" sz="2400" b="1" dirty="0"/>
            </a:br>
            <a:r>
              <a:rPr lang="en-GB" sz="2400" b="1" dirty="0"/>
              <a:t>individuals </a:t>
            </a:r>
            <a:r>
              <a:rPr lang="en-GB" sz="2400" b="1" dirty="0" smtClean="0"/>
              <a:t>and  </a:t>
            </a:r>
            <a:r>
              <a:rPr lang="en-GB" sz="2400" b="1" dirty="0"/>
              <a:t>may not necessarily represent </a:t>
            </a:r>
            <a:r>
              <a:rPr lang="en-GB" sz="2400" b="1" dirty="0" smtClean="0"/>
              <a:t>clinically relevant disease</a:t>
            </a:r>
            <a:r>
              <a:rPr lang="en-GB" sz="2400" b="1" dirty="0"/>
              <a:t>.</a:t>
            </a:r>
            <a:endParaRPr lang="en-GB" sz="2400" b="1" dirty="0"/>
          </a:p>
        </p:txBody>
      </p:sp>
      <p:pic>
        <p:nvPicPr>
          <p:cNvPr id="4" name="Immagine 3" descr="Schermata 2017-04-04 alle 02.33.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16" y="1701799"/>
            <a:ext cx="8795468" cy="4844659"/>
          </a:xfrm>
          <a:prstGeom prst="rect">
            <a:avLst/>
          </a:prstGeom>
        </p:spPr>
      </p:pic>
      <p:pic>
        <p:nvPicPr>
          <p:cNvPr id="5" name="Immagine 4" descr="Schermata 2017-04-04 alle 02.33.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948" y="110958"/>
            <a:ext cx="2077452" cy="2404540"/>
          </a:xfrm>
          <a:prstGeom prst="rect">
            <a:avLst/>
          </a:prstGeom>
        </p:spPr>
      </p:pic>
      <p:sp>
        <p:nvSpPr>
          <p:cNvPr id="6" name="CasellaDiTesto 5"/>
          <p:cNvSpPr txBox="1"/>
          <p:nvPr/>
        </p:nvSpPr>
        <p:spPr>
          <a:xfrm>
            <a:off x="6230975" y="6470595"/>
            <a:ext cx="2832814" cy="369332"/>
          </a:xfrm>
          <a:prstGeom prst="rect">
            <a:avLst/>
          </a:prstGeom>
          <a:noFill/>
        </p:spPr>
        <p:txBody>
          <a:bodyPr wrap="none" rtlCol="0">
            <a:spAutoFit/>
          </a:bodyPr>
          <a:lstStyle/>
          <a:p>
            <a:r>
              <a:rPr lang="en-GB" dirty="0" smtClean="0"/>
              <a:t>Copley et al, Radiology 2009</a:t>
            </a:r>
            <a:endParaRPr lang="en-GB" dirty="0"/>
          </a:p>
        </p:txBody>
      </p:sp>
      <p:sp>
        <p:nvSpPr>
          <p:cNvPr id="7" name="CasellaDiTesto 6"/>
          <p:cNvSpPr txBox="1"/>
          <p:nvPr/>
        </p:nvSpPr>
        <p:spPr>
          <a:xfrm>
            <a:off x="4104105" y="2820737"/>
            <a:ext cx="184666" cy="369332"/>
          </a:xfrm>
          <a:prstGeom prst="rect">
            <a:avLst/>
          </a:prstGeom>
          <a:noFill/>
        </p:spPr>
        <p:txBody>
          <a:bodyPr wrap="none" rtlCol="0">
            <a:spAutoFit/>
          </a:bodyPr>
          <a:lstStyle/>
          <a:p>
            <a:endParaRPr lang="en-GB" dirty="0"/>
          </a:p>
        </p:txBody>
      </p:sp>
      <p:sp>
        <p:nvSpPr>
          <p:cNvPr id="8" name="CasellaDiTesto 7"/>
          <p:cNvSpPr txBox="1"/>
          <p:nvPr/>
        </p:nvSpPr>
        <p:spPr>
          <a:xfrm>
            <a:off x="228216" y="6488668"/>
            <a:ext cx="4840763" cy="369332"/>
          </a:xfrm>
          <a:prstGeom prst="rect">
            <a:avLst/>
          </a:prstGeom>
          <a:noFill/>
        </p:spPr>
        <p:txBody>
          <a:bodyPr wrap="none" rtlCol="0">
            <a:spAutoFit/>
          </a:bodyPr>
          <a:lstStyle/>
          <a:p>
            <a:r>
              <a:rPr lang="en-GB" dirty="0" smtClean="0"/>
              <a:t>* Median age </a:t>
            </a:r>
            <a:r>
              <a:rPr lang="sk-SK" dirty="0" smtClean="0"/>
              <a:t>80.6 yo +/-  4.2 and 39.4 yo +/-   </a:t>
            </a:r>
            <a:r>
              <a:rPr lang="sk-SK" dirty="0"/>
              <a:t>7.5</a:t>
            </a:r>
            <a:endParaRPr lang="en-GB" dirty="0"/>
          </a:p>
        </p:txBody>
      </p:sp>
    </p:spTree>
    <p:extLst>
      <p:ext uri="{BB962C8B-B14F-4D97-AF65-F5344CB8AC3E}">
        <p14:creationId xmlns:p14="http://schemas.microsoft.com/office/powerpoint/2010/main" val="93762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421343" y="6470595"/>
            <a:ext cx="2384224" cy="369332"/>
          </a:xfrm>
          <a:prstGeom prst="rect">
            <a:avLst/>
          </a:prstGeom>
          <a:noFill/>
        </p:spPr>
        <p:txBody>
          <a:bodyPr wrap="none" rtlCol="0">
            <a:spAutoFit/>
          </a:bodyPr>
          <a:lstStyle/>
          <a:p>
            <a:r>
              <a:rPr lang="en-GB" dirty="0" smtClean="0"/>
              <a:t>Putman RK, JAMA 2016</a:t>
            </a:r>
            <a:endParaRPr lang="en-GB" dirty="0"/>
          </a:p>
        </p:txBody>
      </p:sp>
      <p:pic>
        <p:nvPicPr>
          <p:cNvPr id="20" name="Immagine 19" descr="Schermata 2016-08-28 alle 12.30.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689"/>
            <a:ext cx="9144000" cy="5608857"/>
          </a:xfrm>
          <a:prstGeom prst="rect">
            <a:avLst/>
          </a:prstGeom>
        </p:spPr>
      </p:pic>
      <p:sp>
        <p:nvSpPr>
          <p:cNvPr id="21" name="Pergamena 2 20"/>
          <p:cNvSpPr/>
          <p:nvPr/>
        </p:nvSpPr>
        <p:spPr>
          <a:xfrm>
            <a:off x="0" y="2377392"/>
            <a:ext cx="9011697" cy="257009"/>
          </a:xfrm>
          <a:prstGeom prst="horizontalScroll">
            <a:avLst/>
          </a:prstGeom>
          <a:solidFill>
            <a:srgbClr val="CCFFCC">
              <a:alpha val="23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Pergamena 2 21"/>
          <p:cNvSpPr/>
          <p:nvPr/>
        </p:nvSpPr>
        <p:spPr>
          <a:xfrm>
            <a:off x="0" y="3677558"/>
            <a:ext cx="4914097" cy="468665"/>
          </a:xfrm>
          <a:prstGeom prst="horizontalScroll">
            <a:avLst/>
          </a:prstGeom>
          <a:solidFill>
            <a:srgbClr val="CCFFCC">
              <a:alpha val="41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Pergamena 2 22"/>
          <p:cNvSpPr/>
          <p:nvPr/>
        </p:nvSpPr>
        <p:spPr>
          <a:xfrm>
            <a:off x="1" y="6112809"/>
            <a:ext cx="6789014" cy="317482"/>
          </a:xfrm>
          <a:prstGeom prst="horizontalScroll">
            <a:avLst/>
          </a:prstGeom>
          <a:solidFill>
            <a:srgbClr val="CCFFCC">
              <a:alpha val="41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Pergamena 2 24"/>
          <p:cNvSpPr/>
          <p:nvPr/>
        </p:nvSpPr>
        <p:spPr>
          <a:xfrm>
            <a:off x="0" y="5631461"/>
            <a:ext cx="876977" cy="481347"/>
          </a:xfrm>
          <a:prstGeom prst="horizontalScroll">
            <a:avLst/>
          </a:prstGeom>
          <a:solidFill>
            <a:schemeClr val="accent1">
              <a:lumMod val="40000"/>
              <a:lumOff val="60000"/>
              <a:alpha val="41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a:t>
            </a:r>
            <a:endParaRPr lang="en-GB" dirty="0"/>
          </a:p>
        </p:txBody>
      </p:sp>
      <p:sp>
        <p:nvSpPr>
          <p:cNvPr id="26" name="Pergamena 2 25"/>
          <p:cNvSpPr/>
          <p:nvPr/>
        </p:nvSpPr>
        <p:spPr>
          <a:xfrm>
            <a:off x="6789015" y="5631461"/>
            <a:ext cx="2222682" cy="481347"/>
          </a:xfrm>
          <a:prstGeom prst="horizontalScroll">
            <a:avLst/>
          </a:prstGeom>
          <a:solidFill>
            <a:schemeClr val="accent1">
              <a:lumMod val="40000"/>
              <a:lumOff val="60000"/>
              <a:alpha val="41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Pergamena 2 26"/>
          <p:cNvSpPr/>
          <p:nvPr/>
        </p:nvSpPr>
        <p:spPr>
          <a:xfrm>
            <a:off x="6789015" y="4604641"/>
            <a:ext cx="2222682" cy="481347"/>
          </a:xfrm>
          <a:prstGeom prst="horizontalScroll">
            <a:avLst/>
          </a:prstGeom>
          <a:solidFill>
            <a:schemeClr val="accent1">
              <a:lumMod val="40000"/>
              <a:lumOff val="60000"/>
              <a:alpha val="41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Pergamena 2 27"/>
          <p:cNvSpPr/>
          <p:nvPr/>
        </p:nvSpPr>
        <p:spPr>
          <a:xfrm>
            <a:off x="1" y="4697786"/>
            <a:ext cx="876976" cy="481347"/>
          </a:xfrm>
          <a:prstGeom prst="horizontalScroll">
            <a:avLst/>
          </a:prstGeom>
          <a:solidFill>
            <a:schemeClr val="accent1">
              <a:lumMod val="40000"/>
              <a:lumOff val="60000"/>
              <a:alpha val="41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asellaDiTesto 1"/>
          <p:cNvSpPr txBox="1"/>
          <p:nvPr/>
        </p:nvSpPr>
        <p:spPr>
          <a:xfrm>
            <a:off x="0" y="240631"/>
            <a:ext cx="9144000" cy="523220"/>
          </a:xfrm>
          <a:prstGeom prst="rect">
            <a:avLst/>
          </a:prstGeom>
          <a:noFill/>
        </p:spPr>
        <p:txBody>
          <a:bodyPr wrap="square" rtlCol="0">
            <a:spAutoFit/>
          </a:bodyPr>
          <a:lstStyle/>
          <a:p>
            <a:pPr algn="ctr"/>
            <a:r>
              <a:rPr lang="en-GB" sz="2800" b="1" dirty="0" smtClean="0"/>
              <a:t>Comparison between participants with and without ILA</a:t>
            </a:r>
            <a:endParaRPr lang="en-GB" sz="2800" b="1" dirty="0"/>
          </a:p>
        </p:txBody>
      </p:sp>
    </p:spTree>
    <p:extLst>
      <p:ext uri="{BB962C8B-B14F-4D97-AF65-F5344CB8AC3E}">
        <p14:creationId xmlns:p14="http://schemas.microsoft.com/office/powerpoint/2010/main" val="3498852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3630"/>
            <a:ext cx="8229600" cy="1143000"/>
          </a:xfrm>
        </p:spPr>
        <p:txBody>
          <a:bodyPr>
            <a:normAutofit fontScale="90000"/>
          </a:bodyPr>
          <a:lstStyle/>
          <a:p>
            <a:r>
              <a:rPr lang="en-GB" sz="3600" b="1" dirty="0"/>
              <a:t>similarities between </a:t>
            </a:r>
            <a:r>
              <a:rPr lang="en-GB" sz="3600" b="1" dirty="0" smtClean="0"/>
              <a:t>the clinical </a:t>
            </a:r>
            <a:r>
              <a:rPr lang="en-GB" sz="3600" b="1" dirty="0"/>
              <a:t>phenotype of patients </a:t>
            </a:r>
            <a:r>
              <a:rPr lang="en-GB" sz="3600" b="1" dirty="0" smtClean="0"/>
              <a:t>ILA and IPF</a:t>
            </a:r>
            <a:endParaRPr lang="en-GB" sz="3600" b="1" dirty="0"/>
          </a:p>
        </p:txBody>
      </p:sp>
      <p:sp>
        <p:nvSpPr>
          <p:cNvPr id="4" name="CasellaDiTesto 3"/>
          <p:cNvSpPr txBox="1"/>
          <p:nvPr/>
        </p:nvSpPr>
        <p:spPr>
          <a:xfrm>
            <a:off x="6421343" y="6470595"/>
            <a:ext cx="2622157" cy="369332"/>
          </a:xfrm>
          <a:prstGeom prst="rect">
            <a:avLst/>
          </a:prstGeom>
          <a:noFill/>
        </p:spPr>
        <p:txBody>
          <a:bodyPr wrap="none" rtlCol="0">
            <a:spAutoFit/>
          </a:bodyPr>
          <a:lstStyle/>
          <a:p>
            <a:r>
              <a:rPr lang="en-GB" dirty="0" smtClean="0"/>
              <a:t>Putman RK, </a:t>
            </a:r>
            <a:r>
              <a:rPr lang="en-GB" dirty="0" smtClean="0"/>
              <a:t>AJRCCM 2014 </a:t>
            </a:r>
            <a:endParaRPr lang="en-GB" dirty="0"/>
          </a:p>
        </p:txBody>
      </p:sp>
      <p:pic>
        <p:nvPicPr>
          <p:cNvPr id="5" name="Immagine 4" descr="Schermata 2017-04-03 alle 19.19.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9370"/>
            <a:ext cx="9144000" cy="1555098"/>
          </a:xfrm>
          <a:prstGeom prst="rect">
            <a:avLst/>
          </a:prstGeom>
        </p:spPr>
      </p:pic>
      <p:pic>
        <p:nvPicPr>
          <p:cNvPr id="6" name="Immagine 5" descr="Schermata 2017-04-03 alle 19.19.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37949"/>
            <a:ext cx="9144000" cy="3832646"/>
          </a:xfrm>
          <a:prstGeom prst="rect">
            <a:avLst/>
          </a:prstGeom>
        </p:spPr>
      </p:pic>
    </p:spTree>
    <p:extLst>
      <p:ext uri="{BB962C8B-B14F-4D97-AF65-F5344CB8AC3E}">
        <p14:creationId xmlns:p14="http://schemas.microsoft.com/office/powerpoint/2010/main" val="16609308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en-GB" dirty="0" smtClean="0"/>
              <a:t>ILA (interstitial lung abnormalities): prevalence and clinical relevance</a:t>
            </a:r>
            <a:endParaRPr lang="en-GB" dirty="0"/>
          </a:p>
        </p:txBody>
      </p:sp>
      <p:sp>
        <p:nvSpPr>
          <p:cNvPr id="3" name="Sottotitolo 2"/>
          <p:cNvSpPr>
            <a:spLocks noGrp="1"/>
          </p:cNvSpPr>
          <p:nvPr>
            <p:ph type="subTitle" idx="1"/>
          </p:nvPr>
        </p:nvSpPr>
        <p:spPr/>
        <p:txBody>
          <a:bodyPr/>
          <a:lstStyle/>
          <a:p>
            <a:r>
              <a:rPr lang="en-GB" dirty="0" smtClean="0"/>
              <a:t>S Tomassetti, MD</a:t>
            </a:r>
          </a:p>
          <a:p>
            <a:r>
              <a:rPr lang="en-GB" dirty="0" smtClean="0"/>
              <a:t>GB </a:t>
            </a:r>
            <a:r>
              <a:rPr lang="en-GB" dirty="0" err="1" smtClean="0"/>
              <a:t>Morgagni</a:t>
            </a:r>
            <a:r>
              <a:rPr lang="en-GB" dirty="0" smtClean="0"/>
              <a:t> Hospital, </a:t>
            </a:r>
            <a:r>
              <a:rPr lang="en-GB" dirty="0" err="1" smtClean="0"/>
              <a:t>Forlì</a:t>
            </a:r>
            <a:endParaRPr lang="en-GB" dirty="0"/>
          </a:p>
        </p:txBody>
      </p:sp>
    </p:spTree>
    <p:extLst>
      <p:ext uri="{BB962C8B-B14F-4D97-AF65-F5344CB8AC3E}">
        <p14:creationId xmlns:p14="http://schemas.microsoft.com/office/powerpoint/2010/main" val="36011457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8223"/>
            <a:ext cx="3074737" cy="1143000"/>
          </a:xfrm>
        </p:spPr>
        <p:txBody>
          <a:bodyPr>
            <a:normAutofit/>
          </a:bodyPr>
          <a:lstStyle/>
          <a:p>
            <a:pPr algn="l"/>
            <a:r>
              <a:rPr lang="en-GB" sz="3600" b="1" dirty="0" smtClean="0"/>
              <a:t>Genetic of ILA </a:t>
            </a:r>
            <a:endParaRPr lang="en-GB" sz="3600" b="1" dirty="0"/>
          </a:p>
        </p:txBody>
      </p:sp>
      <p:pic>
        <p:nvPicPr>
          <p:cNvPr id="4" name="Immagine 3" descr="Schermata 2017-04-04 alle 03.06.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26" y="1417638"/>
            <a:ext cx="8716211" cy="4678362"/>
          </a:xfrm>
          <a:prstGeom prst="rect">
            <a:avLst/>
          </a:prstGeom>
        </p:spPr>
      </p:pic>
      <p:sp>
        <p:nvSpPr>
          <p:cNvPr id="5" name="Rettangolo 4"/>
          <p:cNvSpPr/>
          <p:nvPr/>
        </p:nvSpPr>
        <p:spPr>
          <a:xfrm>
            <a:off x="2887579" y="127585"/>
            <a:ext cx="6256421" cy="1200328"/>
          </a:xfrm>
          <a:prstGeom prst="rect">
            <a:avLst/>
          </a:prstGeom>
        </p:spPr>
        <p:txBody>
          <a:bodyPr wrap="square">
            <a:spAutoFit/>
          </a:bodyPr>
          <a:lstStyle/>
          <a:p>
            <a:r>
              <a:rPr lang="en-GB" sz="3600" baseline="30000" dirty="0"/>
              <a:t>the risk of </a:t>
            </a:r>
            <a:r>
              <a:rPr lang="en-GB" sz="3600" baseline="30000" dirty="0" smtClean="0"/>
              <a:t>ILA associated </a:t>
            </a:r>
            <a:r>
              <a:rPr lang="en-GB" sz="3600" baseline="30000" dirty="0"/>
              <a:t>with increasing copies of the MUC5B promoter variant </a:t>
            </a:r>
            <a:r>
              <a:rPr lang="en-GB" sz="3600" baseline="30000" dirty="0"/>
              <a:t>i</a:t>
            </a:r>
            <a:r>
              <a:rPr lang="en-GB" sz="3600" baseline="30000" dirty="0" smtClean="0"/>
              <a:t>s </a:t>
            </a:r>
            <a:r>
              <a:rPr lang="en-GB" sz="3600" baseline="30000" dirty="0"/>
              <a:t>similar to the risk noted with this variant in IPF </a:t>
            </a:r>
            <a:endParaRPr lang="en-GB" sz="3600" dirty="0"/>
          </a:p>
        </p:txBody>
      </p:sp>
      <p:sp>
        <p:nvSpPr>
          <p:cNvPr id="6" name="CasellaDiTesto 5"/>
          <p:cNvSpPr txBox="1"/>
          <p:nvPr/>
        </p:nvSpPr>
        <p:spPr>
          <a:xfrm>
            <a:off x="2887579" y="6488668"/>
            <a:ext cx="2622157" cy="369332"/>
          </a:xfrm>
          <a:prstGeom prst="rect">
            <a:avLst/>
          </a:prstGeom>
          <a:noFill/>
        </p:spPr>
        <p:txBody>
          <a:bodyPr wrap="none" rtlCol="0">
            <a:spAutoFit/>
          </a:bodyPr>
          <a:lstStyle/>
          <a:p>
            <a:r>
              <a:rPr lang="en-GB" dirty="0" smtClean="0"/>
              <a:t>Putman RK, </a:t>
            </a:r>
            <a:r>
              <a:rPr lang="en-GB" dirty="0" smtClean="0"/>
              <a:t>AJRCCM 2014 </a:t>
            </a:r>
            <a:endParaRPr lang="en-GB" dirty="0"/>
          </a:p>
        </p:txBody>
      </p:sp>
    </p:spTree>
    <p:extLst>
      <p:ext uri="{BB962C8B-B14F-4D97-AF65-F5344CB8AC3E}">
        <p14:creationId xmlns:p14="http://schemas.microsoft.com/office/powerpoint/2010/main" val="12692090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033" y="274639"/>
            <a:ext cx="8526264" cy="1143000"/>
          </a:xfrm>
        </p:spPr>
        <p:txBody>
          <a:bodyPr>
            <a:normAutofit fontScale="90000"/>
          </a:bodyPr>
          <a:lstStyle/>
          <a:p>
            <a:r>
              <a:rPr lang="en-US" dirty="0"/>
              <a:t>Suspected </a:t>
            </a:r>
            <a:r>
              <a:rPr lang="en-US" b="1" dirty="0"/>
              <a:t>pathologic correlates of ILAs</a:t>
            </a:r>
          </a:p>
        </p:txBody>
      </p:sp>
      <p:sp>
        <p:nvSpPr>
          <p:cNvPr id="3" name="Content Placeholder 2"/>
          <p:cNvSpPr>
            <a:spLocks noGrp="1"/>
          </p:cNvSpPr>
          <p:nvPr>
            <p:ph idx="1"/>
          </p:nvPr>
        </p:nvSpPr>
        <p:spPr/>
        <p:txBody>
          <a:bodyPr/>
          <a:lstStyle/>
          <a:p>
            <a:pPr marL="742950" indent="-742950">
              <a:buFont typeface="+mj-lt"/>
              <a:buAutoNum type="arabicPeriod"/>
            </a:pPr>
            <a:r>
              <a:rPr lang="en-US" dirty="0"/>
              <a:t>Early/subclinical UIP/IPF</a:t>
            </a:r>
          </a:p>
          <a:p>
            <a:pPr marL="742950" indent="-742950">
              <a:buFont typeface="+mj-lt"/>
              <a:buAutoNum type="arabicPeriod"/>
            </a:pPr>
            <a:r>
              <a:rPr lang="en-US" dirty="0"/>
              <a:t>Smoking related changes (which could overlap with #1)</a:t>
            </a:r>
          </a:p>
          <a:p>
            <a:pPr marL="742950" indent="-742950">
              <a:buFont typeface="+mj-lt"/>
              <a:buAutoNum type="arabicPeriod"/>
            </a:pPr>
            <a:r>
              <a:rPr lang="en-US" dirty="0"/>
              <a:t>Others, especially foci of inflammation and organizing pneumonia (since these are </a:t>
            </a:r>
            <a:r>
              <a:rPr lang="en-US" u="sng" dirty="0"/>
              <a:t>frequent</a:t>
            </a:r>
            <a:r>
              <a:rPr lang="en-US" dirty="0"/>
              <a:t> minor findings in lobectomies)</a:t>
            </a:r>
          </a:p>
        </p:txBody>
      </p:sp>
      <p:sp>
        <p:nvSpPr>
          <p:cNvPr id="4" name="CasellaDiTesto 3"/>
          <p:cNvSpPr txBox="1"/>
          <p:nvPr/>
        </p:nvSpPr>
        <p:spPr>
          <a:xfrm>
            <a:off x="5133474" y="6126163"/>
            <a:ext cx="3563182" cy="369332"/>
          </a:xfrm>
          <a:prstGeom prst="rect">
            <a:avLst/>
          </a:prstGeom>
          <a:noFill/>
        </p:spPr>
        <p:txBody>
          <a:bodyPr wrap="none" rtlCol="0">
            <a:spAutoFit/>
          </a:bodyPr>
          <a:lstStyle/>
          <a:p>
            <a:r>
              <a:rPr lang="en-GB" dirty="0" smtClean="0"/>
              <a:t>Courtesy of TV Colby and S </a:t>
            </a:r>
            <a:r>
              <a:rPr lang="en-GB" dirty="0" err="1" smtClean="0"/>
              <a:t>Piciucchi</a:t>
            </a:r>
            <a:endParaRPr lang="en-GB" dirty="0"/>
          </a:p>
        </p:txBody>
      </p:sp>
    </p:spTree>
    <p:extLst>
      <p:ext uri="{BB962C8B-B14F-4D97-AF65-F5344CB8AC3E}">
        <p14:creationId xmlns:p14="http://schemas.microsoft.com/office/powerpoint/2010/main" val="19967840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7810" name="Object 2"/>
          <p:cNvGraphicFramePr>
            <a:graphicFrameLocks noChangeAspect="1"/>
          </p:cNvGraphicFramePr>
          <p:nvPr>
            <p:extLst/>
          </p:nvPr>
        </p:nvGraphicFramePr>
        <p:xfrm>
          <a:off x="130539" y="1295400"/>
          <a:ext cx="4855202" cy="4914900"/>
        </p:xfrm>
        <a:graphic>
          <a:graphicData uri="http://schemas.openxmlformats.org/presentationml/2006/ole">
            <mc:AlternateContent xmlns:mc="http://schemas.openxmlformats.org/markup-compatibility/2006">
              <mc:Choice xmlns:v="urn:schemas-microsoft-com:vml" Requires="v">
                <p:oleObj spid="_x0000_s1063" name="Image" r:id="rId3" imgW="466197" imgH="341283" progId="PhotoshopElements.Image.3">
                  <p:embed/>
                </p:oleObj>
              </mc:Choice>
              <mc:Fallback>
                <p:oleObj name="Image" r:id="rId3" imgW="466197" imgH="341283" progId="PhotoshopElements.Image.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0001" t="4556" b="2040"/>
                      <a:stretch>
                        <a:fillRect/>
                      </a:stretch>
                    </p:blipFill>
                    <p:spPr bwMode="auto">
                      <a:xfrm>
                        <a:off x="130539" y="1295400"/>
                        <a:ext cx="4855202" cy="4914900"/>
                      </a:xfrm>
                      <a:prstGeom prst="rect">
                        <a:avLst/>
                      </a:prstGeom>
                      <a:noFill/>
                      <a:ln>
                        <a:solidFill>
                          <a:schemeClr val="tx1"/>
                        </a:solidFill>
                      </a:ln>
                      <a:effectLst/>
                    </p:spPr>
                  </p:pic>
                </p:oleObj>
              </mc:Fallback>
            </mc:AlternateContent>
          </a:graphicData>
        </a:graphic>
      </p:graphicFrame>
      <p:sp>
        <p:nvSpPr>
          <p:cNvPr id="247811" name="Line 3"/>
          <p:cNvSpPr>
            <a:spLocks noChangeShapeType="1"/>
          </p:cNvSpPr>
          <p:nvPr/>
        </p:nvSpPr>
        <p:spPr bwMode="auto">
          <a:xfrm flipH="1">
            <a:off x="7164388" y="4508500"/>
            <a:ext cx="144462" cy="433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12" name="Text Box 4"/>
          <p:cNvSpPr txBox="1">
            <a:spLocks noChangeArrowheads="1"/>
          </p:cNvSpPr>
          <p:nvPr/>
        </p:nvSpPr>
        <p:spPr bwMode="auto">
          <a:xfrm>
            <a:off x="152401" y="76200"/>
            <a:ext cx="2700848" cy="1323439"/>
          </a:xfrm>
          <a:prstGeom prst="rect">
            <a:avLst/>
          </a:prstGeom>
          <a:solidFill>
            <a:schemeClr val="tx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000" b="1">
                <a:solidFill>
                  <a:srgbClr val="FFFF00"/>
                </a:solidFill>
              </a:rPr>
              <a:t>UIP-like foci</a:t>
            </a:r>
          </a:p>
        </p:txBody>
      </p:sp>
      <p:grpSp>
        <p:nvGrpSpPr>
          <p:cNvPr id="11" name="Group 6"/>
          <p:cNvGrpSpPr>
            <a:grpSpLocks/>
          </p:cNvGrpSpPr>
          <p:nvPr/>
        </p:nvGrpSpPr>
        <p:grpSpPr bwMode="auto">
          <a:xfrm>
            <a:off x="2337622" y="1066800"/>
            <a:ext cx="6531258" cy="5410200"/>
            <a:chOff x="979" y="864"/>
            <a:chExt cx="4781" cy="3456"/>
          </a:xfrm>
        </p:grpSpPr>
        <p:pic>
          <p:nvPicPr>
            <p:cNvPr id="12" name="Picture 7" descr="200544-12x2"/>
            <p:cNvPicPr>
              <a:picLocks noChangeAspect="1" noChangeArrowheads="1"/>
            </p:cNvPicPr>
            <p:nvPr/>
          </p:nvPicPr>
          <p:blipFill>
            <a:blip r:embed="rId5">
              <a:extLst>
                <a:ext uri="{28A0092B-C50C-407E-A947-70E740481C1C}">
                  <a14:useLocalDpi xmlns:a14="http://schemas.microsoft.com/office/drawing/2010/main" val="0"/>
                </a:ext>
              </a:extLst>
            </a:blip>
            <a:srcRect b="15634"/>
            <a:stretch>
              <a:fillRect/>
            </a:stretch>
          </p:blipFill>
          <p:spPr bwMode="auto">
            <a:xfrm rot="16200000">
              <a:off x="346" y="1497"/>
              <a:ext cx="3456" cy="218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8" descr="200544-12x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735" y="1295"/>
              <a:ext cx="3456" cy="259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Text Box 22"/>
          <p:cNvSpPr txBox="1">
            <a:spLocks noChangeArrowheads="1"/>
          </p:cNvSpPr>
          <p:nvPr/>
        </p:nvSpPr>
        <p:spPr bwMode="auto">
          <a:xfrm>
            <a:off x="6978253" y="173464"/>
            <a:ext cx="2057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dirty="0">
                <a:solidFill>
                  <a:schemeClr val="accent2"/>
                </a:solidFill>
              </a:rPr>
              <a:t>Slide courtesy Y Kawabata</a:t>
            </a:r>
          </a:p>
        </p:txBody>
      </p:sp>
      <p:sp>
        <p:nvSpPr>
          <p:cNvPr id="2" name="TextBox 1"/>
          <p:cNvSpPr txBox="1"/>
          <p:nvPr/>
        </p:nvSpPr>
        <p:spPr>
          <a:xfrm>
            <a:off x="6177997" y="5638800"/>
            <a:ext cx="2117243" cy="954107"/>
          </a:xfrm>
          <a:prstGeom prst="rect">
            <a:avLst/>
          </a:prstGeom>
          <a:solidFill>
            <a:schemeClr val="bg1"/>
          </a:solidFill>
          <a:ln>
            <a:solidFill>
              <a:schemeClr val="tx1"/>
            </a:solidFill>
          </a:ln>
        </p:spPr>
        <p:txBody>
          <a:bodyPr wrap="square" rtlCol="0">
            <a:spAutoFit/>
          </a:bodyPr>
          <a:lstStyle/>
          <a:p>
            <a:pPr algn="ctr"/>
            <a:r>
              <a:rPr lang="en-US" sz="2800" b="1" dirty="0"/>
              <a:t>Fibroblast focus</a:t>
            </a:r>
          </a:p>
        </p:txBody>
      </p:sp>
      <p:cxnSp>
        <p:nvCxnSpPr>
          <p:cNvPr id="4" name="Straight Arrow Connector 3"/>
          <p:cNvCxnSpPr>
            <a:stCxn id="2" idx="0"/>
          </p:cNvCxnSpPr>
          <p:nvPr/>
        </p:nvCxnSpPr>
        <p:spPr>
          <a:xfrm flipH="1" flipV="1">
            <a:off x="7164388" y="4267200"/>
            <a:ext cx="72231" cy="1371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8871" y="1676400"/>
            <a:ext cx="7906259" cy="1323439"/>
          </a:xfrm>
          <a:prstGeom prst="rect">
            <a:avLst/>
          </a:prstGeom>
          <a:solidFill>
            <a:schemeClr val="bg1"/>
          </a:solidFill>
          <a:ln>
            <a:solidFill>
              <a:schemeClr val="tx1"/>
            </a:solidFill>
          </a:ln>
        </p:spPr>
        <p:txBody>
          <a:bodyPr wrap="square" rtlCol="0">
            <a:spAutoFit/>
          </a:bodyPr>
          <a:lstStyle/>
          <a:p>
            <a:pPr algn="ctr"/>
            <a:r>
              <a:rPr lang="en-US" sz="4000" b="1" dirty="0"/>
              <a:t>This is EARLY UIP as recognized by pathologists</a:t>
            </a:r>
          </a:p>
        </p:txBody>
      </p:sp>
    </p:spTree>
    <p:extLst>
      <p:ext uri="{BB962C8B-B14F-4D97-AF65-F5344CB8AC3E}">
        <p14:creationId xmlns:p14="http://schemas.microsoft.com/office/powerpoint/2010/main" val="550247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0"/>
            <a:ext cx="8229600" cy="1676400"/>
          </a:xfrm>
        </p:spPr>
        <p:txBody>
          <a:bodyPr>
            <a:noAutofit/>
          </a:bodyPr>
          <a:lstStyle/>
          <a:p>
            <a:pPr eaLnBrk="1" hangingPunct="1"/>
            <a:r>
              <a:rPr lang="en-US" sz="4000" dirty="0"/>
              <a:t>MICROSCOPIC FIBROSIS CAN BE RELATED TO SMOKING </a:t>
            </a:r>
            <a:r>
              <a:rPr lang="en-US" sz="2800" dirty="0">
                <a:solidFill>
                  <a:srgbClr val="C00000"/>
                </a:solidFill>
              </a:rPr>
              <a:t>(Pathologic studies)</a:t>
            </a:r>
          </a:p>
        </p:txBody>
      </p:sp>
      <p:sp>
        <p:nvSpPr>
          <p:cNvPr id="16387" name="Rectangle 3"/>
          <p:cNvSpPr>
            <a:spLocks noGrp="1" noChangeArrowheads="1"/>
          </p:cNvSpPr>
          <p:nvPr>
            <p:ph type="body" idx="1"/>
          </p:nvPr>
        </p:nvSpPr>
        <p:spPr>
          <a:xfrm>
            <a:off x="103245" y="1752600"/>
            <a:ext cx="4857892" cy="1752600"/>
          </a:xfrm>
          <a:ln>
            <a:solidFill>
              <a:schemeClr val="tx1"/>
            </a:solidFill>
            <a:miter lim="800000"/>
            <a:headEnd/>
            <a:tailEnd/>
          </a:ln>
        </p:spPr>
        <p:txBody>
          <a:bodyPr>
            <a:noAutofit/>
          </a:bodyPr>
          <a:lstStyle/>
          <a:p>
            <a:pPr eaLnBrk="1" hangingPunct="1"/>
            <a:r>
              <a:rPr lang="en-US" sz="1400" u="sng" dirty="0"/>
              <a:t>(</a:t>
            </a:r>
            <a:r>
              <a:rPr lang="en-US" sz="1400" u="sng" dirty="0" err="1"/>
              <a:t>Yousem</a:t>
            </a:r>
            <a:r>
              <a:rPr lang="en-US" sz="1400" u="sng" dirty="0"/>
              <a:t> SA. Mod </a:t>
            </a:r>
            <a:r>
              <a:rPr lang="en-US" sz="1400" u="sng" dirty="0" err="1"/>
              <a:t>Pathol</a:t>
            </a:r>
            <a:r>
              <a:rPr lang="en-US" sz="1400" u="sng" dirty="0"/>
              <a:t> 2006;19:1474)</a:t>
            </a:r>
            <a:r>
              <a:rPr lang="en-US" sz="1400" dirty="0"/>
              <a:t> </a:t>
            </a:r>
          </a:p>
          <a:p>
            <a:pPr eaLnBrk="1" hangingPunct="1"/>
            <a:r>
              <a:rPr lang="en-US" sz="2400" dirty="0"/>
              <a:t>30 lobectomies from smokers: </a:t>
            </a:r>
            <a:r>
              <a:rPr lang="en-US" sz="2400" dirty="0">
                <a:solidFill>
                  <a:schemeClr val="tx2"/>
                </a:solidFill>
              </a:rPr>
              <a:t>13 (43%) with some fibrosis </a:t>
            </a:r>
          </a:p>
          <a:p>
            <a:pPr eaLnBrk="1" hangingPunct="1"/>
            <a:r>
              <a:rPr lang="en-US" sz="2000" dirty="0"/>
              <a:t>(No fibrosis in lobectomies from 16 nonsmokers)</a:t>
            </a:r>
            <a:endParaRPr lang="en-US" sz="1200" dirty="0">
              <a:solidFill>
                <a:srgbClr val="FFFF00"/>
              </a:solidFill>
            </a:endParaRPr>
          </a:p>
        </p:txBody>
      </p:sp>
      <p:sp>
        <p:nvSpPr>
          <p:cNvPr id="16388" name="Rectangle 4"/>
          <p:cNvSpPr>
            <a:spLocks noChangeArrowheads="1"/>
          </p:cNvSpPr>
          <p:nvPr/>
        </p:nvSpPr>
        <p:spPr bwMode="auto">
          <a:xfrm>
            <a:off x="103245" y="3733800"/>
            <a:ext cx="4800600" cy="19737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r>
              <a:rPr lang="en-US" sz="1600" b="1" dirty="0"/>
              <a:t>(</a:t>
            </a:r>
            <a:r>
              <a:rPr lang="en-US" sz="1600" b="1" u="sng" dirty="0" err="1"/>
              <a:t>Katzenstein</a:t>
            </a:r>
            <a:r>
              <a:rPr lang="en-US" sz="1600" b="1" u="sng" dirty="0"/>
              <a:t> et al in Hum </a:t>
            </a:r>
            <a:r>
              <a:rPr lang="en-US" sz="1600" b="1" u="sng" dirty="0" err="1"/>
              <a:t>Pathol</a:t>
            </a:r>
            <a:r>
              <a:rPr lang="en-US" sz="1600" b="1" u="sng" dirty="0"/>
              <a:t> 2010)</a:t>
            </a:r>
          </a:p>
          <a:p>
            <a:pPr marL="342900" indent="-342900" algn="l">
              <a:spcBef>
                <a:spcPct val="20000"/>
              </a:spcBef>
            </a:pPr>
            <a:r>
              <a:rPr lang="en-US" sz="2400" b="1" dirty="0"/>
              <a:t>20 lobectomies from smokers: </a:t>
            </a:r>
            <a:r>
              <a:rPr lang="en-US" sz="2400" b="1" dirty="0">
                <a:solidFill>
                  <a:schemeClr val="tx2"/>
                </a:solidFill>
              </a:rPr>
              <a:t>9 (45%) with fibrosis labeled:</a:t>
            </a:r>
          </a:p>
          <a:p>
            <a:pPr marL="342900" indent="-342900" algn="l">
              <a:spcBef>
                <a:spcPct val="20000"/>
              </a:spcBef>
            </a:pPr>
            <a:r>
              <a:rPr lang="en-US" sz="2400" b="1" u="sng" dirty="0">
                <a:solidFill>
                  <a:schemeClr val="tx2"/>
                </a:solidFill>
              </a:rPr>
              <a:t>Smoking-related interstitial fibrosis (SRIF)</a:t>
            </a:r>
            <a:endParaRPr lang="en-US" sz="1600" b="1" dirty="0">
              <a:solidFill>
                <a:schemeClr val="tx2"/>
              </a:solidFill>
            </a:endParaRPr>
          </a:p>
        </p:txBody>
      </p:sp>
      <p:grpSp>
        <p:nvGrpSpPr>
          <p:cNvPr id="11" name="Group 10"/>
          <p:cNvGrpSpPr>
            <a:grpSpLocks/>
          </p:cNvGrpSpPr>
          <p:nvPr/>
        </p:nvGrpSpPr>
        <p:grpSpPr bwMode="auto">
          <a:xfrm>
            <a:off x="5087626" y="1600202"/>
            <a:ext cx="3860800" cy="3962399"/>
            <a:chOff x="5181600" y="2743200"/>
            <a:chExt cx="3860799" cy="2906955"/>
          </a:xfrm>
        </p:grpSpPr>
        <p:pic>
          <p:nvPicPr>
            <p:cNvPr id="25607"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81600" y="2743200"/>
              <a:ext cx="3860799" cy="290695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5608" name="Straight Arrow Connector 4"/>
            <p:cNvCxnSpPr>
              <a:cxnSpLocks noChangeShapeType="1"/>
            </p:cNvCxnSpPr>
            <p:nvPr/>
          </p:nvCxnSpPr>
          <p:spPr bwMode="auto">
            <a:xfrm flipV="1">
              <a:off x="5486400" y="4097797"/>
              <a:ext cx="533400" cy="375323"/>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09" name="Straight Arrow Connector 6"/>
            <p:cNvCxnSpPr>
              <a:cxnSpLocks noChangeShapeType="1"/>
            </p:cNvCxnSpPr>
            <p:nvPr/>
          </p:nvCxnSpPr>
          <p:spPr bwMode="auto">
            <a:xfrm flipV="1">
              <a:off x="7111999" y="4267200"/>
              <a:ext cx="127001" cy="60960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0" name="Straight Arrow Connector 8"/>
            <p:cNvCxnSpPr>
              <a:cxnSpLocks noChangeShapeType="1"/>
            </p:cNvCxnSpPr>
            <p:nvPr/>
          </p:nvCxnSpPr>
          <p:spPr bwMode="auto">
            <a:xfrm flipH="1" flipV="1">
              <a:off x="8458200" y="4114800"/>
              <a:ext cx="381000" cy="60960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Box 11"/>
          <p:cNvSpPr txBox="1"/>
          <p:nvPr/>
        </p:nvSpPr>
        <p:spPr>
          <a:xfrm>
            <a:off x="381001" y="5783761"/>
            <a:ext cx="8458200" cy="646331"/>
          </a:xfrm>
          <a:prstGeom prst="rect">
            <a:avLst/>
          </a:prstGeom>
          <a:solidFill>
            <a:schemeClr val="bg1"/>
          </a:solidFill>
          <a:ln>
            <a:solidFill>
              <a:schemeClr val="tx1"/>
            </a:solidFill>
          </a:ln>
        </p:spPr>
        <p:txBody>
          <a:bodyPr wrap="square">
            <a:spAutoFit/>
          </a:bodyPr>
          <a:lstStyle/>
          <a:p>
            <a:pPr algn="ctr">
              <a:defRPr/>
            </a:pPr>
            <a:r>
              <a:rPr lang="en-US" b="1" dirty="0">
                <a:latin typeface="Arial" charset="0"/>
              </a:rPr>
              <a:t>Can this smoking-related fibrosis be clinically recognized ??   ---Interstitial lung abnormalities (</a:t>
            </a:r>
            <a:r>
              <a:rPr lang="en-US" b="1" dirty="0" err="1">
                <a:latin typeface="Arial" charset="0"/>
              </a:rPr>
              <a:t>ILA</a:t>
            </a:r>
            <a:r>
              <a:rPr lang="en-US" b="1" dirty="0">
                <a:latin typeface="Arial" charset="0"/>
              </a:rPr>
              <a:t>) in CT studies</a:t>
            </a:r>
          </a:p>
        </p:txBody>
      </p:sp>
      <p:sp>
        <p:nvSpPr>
          <p:cNvPr id="13" name="CasellaDiTesto 12"/>
          <p:cNvSpPr txBox="1"/>
          <p:nvPr/>
        </p:nvSpPr>
        <p:spPr>
          <a:xfrm>
            <a:off x="5276019" y="6430092"/>
            <a:ext cx="3563182" cy="369332"/>
          </a:xfrm>
          <a:prstGeom prst="rect">
            <a:avLst/>
          </a:prstGeom>
          <a:noFill/>
        </p:spPr>
        <p:txBody>
          <a:bodyPr wrap="none" rtlCol="0">
            <a:spAutoFit/>
          </a:bodyPr>
          <a:lstStyle/>
          <a:p>
            <a:r>
              <a:rPr lang="en-GB" dirty="0" smtClean="0"/>
              <a:t>Courtesy of TV Colby and S </a:t>
            </a:r>
            <a:r>
              <a:rPr lang="en-GB" dirty="0" err="1" smtClean="0"/>
              <a:t>Piciucchi</a:t>
            </a:r>
            <a:endParaRPr lang="en-GB" dirty="0"/>
          </a:p>
        </p:txBody>
      </p:sp>
    </p:spTree>
    <p:extLst>
      <p:ext uri="{BB962C8B-B14F-4D97-AF65-F5344CB8AC3E}">
        <p14:creationId xmlns:p14="http://schemas.microsoft.com/office/powerpoint/2010/main" val="21812372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ILA characteristics</a:t>
            </a:r>
            <a:endParaRPr lang="en-GB" dirty="0"/>
          </a:p>
        </p:txBody>
      </p:sp>
      <p:sp>
        <p:nvSpPr>
          <p:cNvPr id="3" name="Segnaposto contenuto 2"/>
          <p:cNvSpPr>
            <a:spLocks noGrp="1"/>
          </p:cNvSpPr>
          <p:nvPr>
            <p:ph idx="1"/>
          </p:nvPr>
        </p:nvSpPr>
        <p:spPr/>
        <p:txBody>
          <a:bodyPr/>
          <a:lstStyle/>
          <a:p>
            <a:r>
              <a:rPr lang="en-US" dirty="0" smtClean="0"/>
              <a:t>Those studies, through the demonstration of </a:t>
            </a:r>
            <a:r>
              <a:rPr lang="en-US" b="1" dirty="0" smtClean="0"/>
              <a:t>similarities</a:t>
            </a:r>
            <a:r>
              <a:rPr lang="en-US" dirty="0" smtClean="0"/>
              <a:t> in radiologic, physiologic, and genetic features, suggests that ILA may in some cases represent an early stage or mild form of </a:t>
            </a:r>
            <a:r>
              <a:rPr lang="en-US" b="1" dirty="0" smtClean="0"/>
              <a:t>IPF</a:t>
            </a:r>
          </a:p>
          <a:p>
            <a:r>
              <a:rPr lang="en-US" b="1" dirty="0"/>
              <a:t>L</a:t>
            </a:r>
            <a:r>
              <a:rPr lang="en-US" b="1" dirty="0" smtClean="0"/>
              <a:t>ung biopsies studies are lacking </a:t>
            </a:r>
            <a:r>
              <a:rPr lang="en-US" dirty="0" smtClean="0"/>
              <a:t>and would help to definitively establish the connections between ILA and IPF </a:t>
            </a:r>
          </a:p>
          <a:p>
            <a:pPr marL="0" indent="0">
              <a:buNone/>
            </a:pPr>
            <a:endParaRPr lang="en-US" dirty="0"/>
          </a:p>
        </p:txBody>
      </p:sp>
    </p:spTree>
    <p:extLst>
      <p:ext uri="{BB962C8B-B14F-4D97-AF65-F5344CB8AC3E}">
        <p14:creationId xmlns:p14="http://schemas.microsoft.com/office/powerpoint/2010/main" val="19906815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ILA</a:t>
            </a:r>
            <a:endParaRPr lang="en-GB" dirty="0"/>
          </a:p>
        </p:txBody>
      </p:sp>
      <p:sp>
        <p:nvSpPr>
          <p:cNvPr id="3" name="Segnaposto contenuto 2"/>
          <p:cNvSpPr>
            <a:spLocks noGrp="1"/>
          </p:cNvSpPr>
          <p:nvPr>
            <p:ph idx="1"/>
          </p:nvPr>
        </p:nvSpPr>
        <p:spPr/>
        <p:txBody>
          <a:bodyPr>
            <a:normAutofit/>
          </a:bodyPr>
          <a:lstStyle/>
          <a:p>
            <a:r>
              <a:rPr lang="en-GB" sz="3600" dirty="0" smtClean="0"/>
              <a:t>Definition</a:t>
            </a:r>
          </a:p>
          <a:p>
            <a:r>
              <a:rPr lang="en-GB" sz="3600" dirty="0"/>
              <a:t>ILA characteristics </a:t>
            </a:r>
          </a:p>
          <a:p>
            <a:r>
              <a:rPr lang="en-GB" sz="3600" dirty="0" smtClean="0">
                <a:solidFill>
                  <a:srgbClr val="FF0000"/>
                </a:solidFill>
              </a:rPr>
              <a:t>Prevalence</a:t>
            </a:r>
            <a:endParaRPr lang="en-GB" sz="3600" dirty="0" smtClean="0">
              <a:solidFill>
                <a:srgbClr val="FF0000"/>
              </a:solidFill>
            </a:endParaRPr>
          </a:p>
          <a:p>
            <a:r>
              <a:rPr lang="en-GB" sz="3600" dirty="0" smtClean="0"/>
              <a:t>ILA </a:t>
            </a:r>
            <a:r>
              <a:rPr lang="en-GB" sz="3600" dirty="0" smtClean="0"/>
              <a:t>natural history</a:t>
            </a:r>
          </a:p>
          <a:p>
            <a:r>
              <a:rPr lang="en-GB" sz="3600" dirty="0" smtClean="0"/>
              <a:t>ILA clinical relevance and future directions</a:t>
            </a:r>
          </a:p>
          <a:p>
            <a:endParaRPr lang="en-GB" sz="3600" dirty="0"/>
          </a:p>
        </p:txBody>
      </p:sp>
    </p:spTree>
    <p:extLst>
      <p:ext uri="{BB962C8B-B14F-4D97-AF65-F5344CB8AC3E}">
        <p14:creationId xmlns:p14="http://schemas.microsoft.com/office/powerpoint/2010/main" val="17688557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57200" y="274638"/>
            <a:ext cx="8229600" cy="1143000"/>
          </a:xfrm>
        </p:spPr>
        <p:txBody>
          <a:bodyPr/>
          <a:lstStyle/>
          <a:p>
            <a:r>
              <a:rPr lang="en-GB" b="1" dirty="0" smtClean="0"/>
              <a:t>Prevalence of ILA and IPF </a:t>
            </a:r>
            <a:endParaRPr lang="en-GB" b="1" dirty="0"/>
          </a:p>
        </p:txBody>
      </p:sp>
      <p:pic>
        <p:nvPicPr>
          <p:cNvPr id="5" name="Immagine 4" descr="Schermata 2017-04-03 alle 19.57.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3546"/>
            <a:ext cx="9144000" cy="2538663"/>
          </a:xfrm>
          <a:prstGeom prst="rect">
            <a:avLst/>
          </a:prstGeom>
        </p:spPr>
      </p:pic>
      <p:sp>
        <p:nvSpPr>
          <p:cNvPr id="6" name="CasellaDiTesto 5"/>
          <p:cNvSpPr txBox="1"/>
          <p:nvPr/>
        </p:nvSpPr>
        <p:spPr>
          <a:xfrm>
            <a:off x="6214442" y="6440359"/>
            <a:ext cx="2622157" cy="369332"/>
          </a:xfrm>
          <a:prstGeom prst="rect">
            <a:avLst/>
          </a:prstGeom>
          <a:noFill/>
        </p:spPr>
        <p:txBody>
          <a:bodyPr wrap="none" rtlCol="0">
            <a:spAutoFit/>
          </a:bodyPr>
          <a:lstStyle/>
          <a:p>
            <a:r>
              <a:rPr lang="en-GB" dirty="0" smtClean="0"/>
              <a:t>Putman RK, </a:t>
            </a:r>
            <a:r>
              <a:rPr lang="en-GB" dirty="0" smtClean="0"/>
              <a:t>AJRCCM 2014</a:t>
            </a:r>
            <a:endParaRPr lang="en-GB" dirty="0"/>
          </a:p>
        </p:txBody>
      </p:sp>
    </p:spTree>
    <p:extLst>
      <p:ext uri="{BB962C8B-B14F-4D97-AF65-F5344CB8AC3E}">
        <p14:creationId xmlns:p14="http://schemas.microsoft.com/office/powerpoint/2010/main" val="36543788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smtClean="0"/>
              <a:t>Prevalence of ILA </a:t>
            </a:r>
            <a:endParaRPr lang="en-GB" b="1" dirty="0"/>
          </a:p>
        </p:txBody>
      </p:sp>
      <p:sp>
        <p:nvSpPr>
          <p:cNvPr id="3" name="Segnaposto contenuto 2"/>
          <p:cNvSpPr>
            <a:spLocks noGrp="1"/>
          </p:cNvSpPr>
          <p:nvPr>
            <p:ph idx="1"/>
          </p:nvPr>
        </p:nvSpPr>
        <p:spPr/>
        <p:txBody>
          <a:bodyPr>
            <a:normAutofit fontScale="55000" lnSpcReduction="20000"/>
          </a:bodyPr>
          <a:lstStyle/>
          <a:p>
            <a:pPr marL="0" indent="0" algn="ctr">
              <a:buNone/>
            </a:pPr>
            <a:r>
              <a:rPr lang="en-GB" sz="5800" b="1" dirty="0"/>
              <a:t>i</a:t>
            </a:r>
            <a:r>
              <a:rPr lang="en-GB" sz="5800" b="1" dirty="0" smtClean="0"/>
              <a:t>n 4 prospective </a:t>
            </a:r>
            <a:r>
              <a:rPr lang="en-GB" sz="5800" b="1" dirty="0" smtClean="0"/>
              <a:t>cohort study </a:t>
            </a:r>
            <a:r>
              <a:rPr lang="en-GB" sz="5800" b="1" dirty="0" smtClean="0"/>
              <a:t> (11.691 participants)</a:t>
            </a:r>
            <a:endParaRPr lang="en-GB" sz="5800" b="1" dirty="0" smtClean="0"/>
          </a:p>
          <a:p>
            <a:endParaRPr lang="en-GB" sz="4600" dirty="0" smtClean="0"/>
          </a:p>
          <a:p>
            <a:r>
              <a:rPr lang="en-GB" sz="3800" b="1" dirty="0" smtClean="0"/>
              <a:t>2633 </a:t>
            </a:r>
            <a:r>
              <a:rPr lang="en-GB" sz="3800" dirty="0" smtClean="0"/>
              <a:t>from the </a:t>
            </a:r>
            <a:r>
              <a:rPr lang="en-GB" sz="3800" b="1" dirty="0"/>
              <a:t>FHS (Framingham Heart Study</a:t>
            </a:r>
            <a:r>
              <a:rPr lang="en-GB" sz="3800" dirty="0"/>
              <a:t>; </a:t>
            </a:r>
            <a:r>
              <a:rPr lang="en-GB" sz="3800" dirty="0" smtClean="0"/>
              <a:t>2008-2011</a:t>
            </a:r>
            <a:r>
              <a:rPr lang="en-GB" sz="3800" dirty="0"/>
              <a:t>), </a:t>
            </a:r>
            <a:r>
              <a:rPr lang="en-GB" sz="3800" dirty="0" smtClean="0"/>
              <a:t>to identify risk factors for cardiovascular d. in the general population.</a:t>
            </a:r>
          </a:p>
          <a:p>
            <a:r>
              <a:rPr lang="en-GB" sz="3800" b="1" dirty="0" smtClean="0"/>
              <a:t>5320</a:t>
            </a:r>
            <a:r>
              <a:rPr lang="en-GB" sz="3800" dirty="0" smtClean="0"/>
              <a:t> </a:t>
            </a:r>
            <a:r>
              <a:rPr lang="en-GB" sz="3800" dirty="0"/>
              <a:t>from the </a:t>
            </a:r>
            <a:r>
              <a:rPr lang="en-GB" sz="3800" b="1" dirty="0"/>
              <a:t>AGES-Reykjavik Study </a:t>
            </a:r>
            <a:r>
              <a:rPr lang="en-GB" sz="3800" dirty="0"/>
              <a:t>(Age Gene/Environment </a:t>
            </a:r>
            <a:r>
              <a:rPr lang="en-GB" sz="3800" dirty="0" smtClean="0"/>
              <a:t>2002-2006</a:t>
            </a:r>
            <a:r>
              <a:rPr lang="en-GB" sz="3800" dirty="0"/>
              <a:t>), </a:t>
            </a:r>
            <a:r>
              <a:rPr lang="en-GB" sz="3800" dirty="0" smtClean="0"/>
              <a:t> longitudinal birth cohort from Reykjavik Study.</a:t>
            </a:r>
          </a:p>
          <a:p>
            <a:r>
              <a:rPr lang="en-GB" sz="3800" b="1" dirty="0" smtClean="0"/>
              <a:t>2068</a:t>
            </a:r>
            <a:r>
              <a:rPr lang="en-GB" sz="3800" dirty="0" smtClean="0"/>
              <a:t> </a:t>
            </a:r>
            <a:r>
              <a:rPr lang="en-GB" sz="3800" dirty="0"/>
              <a:t>from the </a:t>
            </a:r>
            <a:r>
              <a:rPr lang="en-GB" sz="3800" b="1" dirty="0" err="1"/>
              <a:t>COPDGene</a:t>
            </a:r>
            <a:r>
              <a:rPr lang="en-GB" sz="3800" b="1" dirty="0"/>
              <a:t> Study </a:t>
            </a:r>
            <a:r>
              <a:rPr lang="en-GB" sz="3800" dirty="0" smtClean="0"/>
              <a:t>(2007-2010</a:t>
            </a:r>
            <a:r>
              <a:rPr lang="en-GB" sz="3800" dirty="0"/>
              <a:t>), </a:t>
            </a:r>
            <a:r>
              <a:rPr lang="en-GB" sz="3800" dirty="0" smtClean="0"/>
              <a:t>to identify risk factors for COPD (all smokers, with and without COPD, any GOLD stage; participants with lung disease other than asthma, emphysema or COPD were excluded).</a:t>
            </a:r>
          </a:p>
          <a:p>
            <a:r>
              <a:rPr lang="en-GB" sz="3800" b="1" dirty="0" smtClean="0"/>
              <a:t>1670</a:t>
            </a:r>
            <a:r>
              <a:rPr lang="en-GB" sz="3800" dirty="0" smtClean="0"/>
              <a:t> </a:t>
            </a:r>
            <a:r>
              <a:rPr lang="en-GB" sz="3800" dirty="0"/>
              <a:t>from </a:t>
            </a:r>
            <a:r>
              <a:rPr lang="en-GB" sz="3800" b="1" dirty="0"/>
              <a:t>ECLIPSE </a:t>
            </a:r>
            <a:r>
              <a:rPr lang="en-GB" sz="3800" dirty="0" smtClean="0"/>
              <a:t>(2005-2006), Evaluation </a:t>
            </a:r>
            <a:r>
              <a:rPr lang="en-GB" sz="3800" dirty="0"/>
              <a:t>of </a:t>
            </a:r>
            <a:r>
              <a:rPr lang="en-GB" sz="3800" dirty="0" smtClean="0"/>
              <a:t>COPD Longitudinally </a:t>
            </a:r>
            <a:r>
              <a:rPr lang="en-GB" sz="3800" dirty="0"/>
              <a:t>to Identify Predictive Surrogate </a:t>
            </a:r>
            <a:r>
              <a:rPr lang="en-GB" sz="3800" dirty="0" smtClean="0"/>
              <a:t>Endpoints ( 2,180 COPD, GOLD II-IV and 500 controls smokers and non-smokers).</a:t>
            </a:r>
            <a:endParaRPr lang="en-GB" sz="3800" dirty="0"/>
          </a:p>
        </p:txBody>
      </p:sp>
      <p:sp>
        <p:nvSpPr>
          <p:cNvPr id="4" name="CasellaDiTesto 3"/>
          <p:cNvSpPr txBox="1"/>
          <p:nvPr/>
        </p:nvSpPr>
        <p:spPr>
          <a:xfrm>
            <a:off x="6214442" y="6440359"/>
            <a:ext cx="2384224" cy="369332"/>
          </a:xfrm>
          <a:prstGeom prst="rect">
            <a:avLst/>
          </a:prstGeom>
          <a:noFill/>
        </p:spPr>
        <p:txBody>
          <a:bodyPr wrap="none" rtlCol="0">
            <a:spAutoFit/>
          </a:bodyPr>
          <a:lstStyle/>
          <a:p>
            <a:r>
              <a:rPr lang="en-GB" dirty="0" smtClean="0"/>
              <a:t>Putman RK, JAMA 2016</a:t>
            </a:r>
            <a:endParaRPr lang="en-GB" dirty="0"/>
          </a:p>
        </p:txBody>
      </p:sp>
    </p:spTree>
    <p:extLst>
      <p:ext uri="{BB962C8B-B14F-4D97-AF65-F5344CB8AC3E}">
        <p14:creationId xmlns:p14="http://schemas.microsoft.com/office/powerpoint/2010/main" val="5085877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2747"/>
            <a:ext cx="8229600" cy="1143000"/>
          </a:xfrm>
        </p:spPr>
        <p:txBody>
          <a:bodyPr/>
          <a:lstStyle/>
          <a:p>
            <a:r>
              <a:rPr lang="en-GB" dirty="0" smtClean="0"/>
              <a:t>Prevalence of ILA in 4 studies</a:t>
            </a:r>
            <a:endParaRPr lang="en-GB" dirty="0"/>
          </a:p>
        </p:txBody>
      </p:sp>
      <p:sp>
        <p:nvSpPr>
          <p:cNvPr id="4" name="CasellaDiTesto 3"/>
          <p:cNvSpPr txBox="1"/>
          <p:nvPr/>
        </p:nvSpPr>
        <p:spPr>
          <a:xfrm>
            <a:off x="5324360" y="6440359"/>
            <a:ext cx="3745775" cy="369332"/>
          </a:xfrm>
          <a:prstGeom prst="rect">
            <a:avLst/>
          </a:prstGeom>
          <a:noFill/>
        </p:spPr>
        <p:txBody>
          <a:bodyPr wrap="none" rtlCol="0">
            <a:spAutoFit/>
          </a:bodyPr>
          <a:lstStyle/>
          <a:p>
            <a:r>
              <a:rPr lang="en-GB" dirty="0" smtClean="0"/>
              <a:t>Adapted from Putman RK, JAMA 2016</a:t>
            </a:r>
            <a:endParaRPr lang="en-GB" dirty="0"/>
          </a:p>
        </p:txBody>
      </p:sp>
      <p:sp>
        <p:nvSpPr>
          <p:cNvPr id="7" name="CasellaDiTesto 6"/>
          <p:cNvSpPr txBox="1"/>
          <p:nvPr/>
        </p:nvSpPr>
        <p:spPr>
          <a:xfrm>
            <a:off x="1239852" y="1511821"/>
            <a:ext cx="1829556" cy="954107"/>
          </a:xfrm>
          <a:prstGeom prst="rect">
            <a:avLst/>
          </a:prstGeom>
          <a:noFill/>
          <a:ln>
            <a:solidFill>
              <a:srgbClr val="000000"/>
            </a:solidFill>
          </a:ln>
        </p:spPr>
        <p:txBody>
          <a:bodyPr wrap="square" rtlCol="0">
            <a:spAutoFit/>
          </a:bodyPr>
          <a:lstStyle/>
          <a:p>
            <a:pPr algn="ctr"/>
            <a:r>
              <a:rPr lang="en-GB" sz="2800" baseline="30000" dirty="0"/>
              <a:t>Framingham Heart Study</a:t>
            </a:r>
          </a:p>
          <a:p>
            <a:pPr algn="ctr"/>
            <a:r>
              <a:rPr lang="is-IS" sz="2800" baseline="30000" dirty="0" smtClean="0"/>
              <a:t>N=2764</a:t>
            </a:r>
            <a:endParaRPr lang="en-GB" sz="2800" dirty="0"/>
          </a:p>
        </p:txBody>
      </p:sp>
      <p:sp>
        <p:nvSpPr>
          <p:cNvPr id="8" name="CasellaDiTesto 7"/>
          <p:cNvSpPr txBox="1"/>
          <p:nvPr/>
        </p:nvSpPr>
        <p:spPr>
          <a:xfrm>
            <a:off x="3267169" y="1511821"/>
            <a:ext cx="1829556" cy="954107"/>
          </a:xfrm>
          <a:prstGeom prst="rect">
            <a:avLst/>
          </a:prstGeom>
          <a:noFill/>
          <a:ln>
            <a:solidFill>
              <a:schemeClr val="tx1"/>
            </a:solidFill>
          </a:ln>
        </p:spPr>
        <p:txBody>
          <a:bodyPr wrap="square" rtlCol="0">
            <a:spAutoFit/>
          </a:bodyPr>
          <a:lstStyle/>
          <a:p>
            <a:pPr algn="ctr"/>
            <a:r>
              <a:rPr lang="it-IT" sz="2800" baseline="30000" dirty="0"/>
              <a:t>AGES-</a:t>
            </a:r>
            <a:r>
              <a:rPr lang="it-IT" sz="2800" baseline="30000" dirty="0" err="1"/>
              <a:t>Reykjavik</a:t>
            </a:r>
            <a:r>
              <a:rPr lang="it-IT" sz="2800" baseline="30000" dirty="0"/>
              <a:t> </a:t>
            </a:r>
            <a:r>
              <a:rPr lang="it-IT" sz="2800" baseline="30000" dirty="0" err="1" smtClean="0"/>
              <a:t>Study</a:t>
            </a:r>
            <a:r>
              <a:rPr lang="it-IT" sz="2800" baseline="30000" dirty="0" smtClean="0"/>
              <a:t> </a:t>
            </a:r>
            <a:endParaRPr lang="it-IT" sz="2800" baseline="30000" dirty="0"/>
          </a:p>
          <a:p>
            <a:pPr algn="ctr"/>
            <a:r>
              <a:rPr lang="it-IT" sz="2800" baseline="30000" dirty="0" err="1"/>
              <a:t>N</a:t>
            </a:r>
            <a:r>
              <a:rPr lang="it-IT" sz="2800" baseline="30000" dirty="0"/>
              <a:t>=5764 </a:t>
            </a:r>
          </a:p>
        </p:txBody>
      </p:sp>
      <p:sp>
        <p:nvSpPr>
          <p:cNvPr id="9" name="Rettangolo 8"/>
          <p:cNvSpPr/>
          <p:nvPr/>
        </p:nvSpPr>
        <p:spPr>
          <a:xfrm>
            <a:off x="5346289" y="1506552"/>
            <a:ext cx="1850959" cy="954107"/>
          </a:xfrm>
          <a:prstGeom prst="rect">
            <a:avLst/>
          </a:prstGeom>
          <a:ln>
            <a:solidFill>
              <a:srgbClr val="000000"/>
            </a:solidFill>
          </a:ln>
        </p:spPr>
        <p:txBody>
          <a:bodyPr wrap="square">
            <a:spAutoFit/>
          </a:bodyPr>
          <a:lstStyle/>
          <a:p>
            <a:pPr algn="ctr"/>
            <a:r>
              <a:rPr lang="en-GB" sz="2800" baseline="30000" dirty="0" err="1"/>
              <a:t>COPDGene</a:t>
            </a:r>
            <a:r>
              <a:rPr lang="en-GB" sz="2800" baseline="30000" dirty="0"/>
              <a:t> </a:t>
            </a:r>
            <a:r>
              <a:rPr lang="en-GB" sz="2800" baseline="30000" dirty="0" smtClean="0"/>
              <a:t>Study</a:t>
            </a:r>
          </a:p>
          <a:p>
            <a:pPr algn="ctr"/>
            <a:endParaRPr lang="en-GB" sz="2800" baseline="30000" dirty="0" smtClean="0"/>
          </a:p>
          <a:p>
            <a:pPr algn="ctr"/>
            <a:r>
              <a:rPr lang="en-GB" sz="2800" baseline="30000" dirty="0" smtClean="0"/>
              <a:t>N= </a:t>
            </a:r>
            <a:r>
              <a:rPr lang="en-GB" sz="2800" baseline="30000" dirty="0"/>
              <a:t>2508 </a:t>
            </a:r>
            <a:endParaRPr lang="en-GB" sz="2800" dirty="0"/>
          </a:p>
        </p:txBody>
      </p:sp>
      <p:sp>
        <p:nvSpPr>
          <p:cNvPr id="10" name="Rettangolo 9"/>
          <p:cNvSpPr/>
          <p:nvPr/>
        </p:nvSpPr>
        <p:spPr>
          <a:xfrm>
            <a:off x="7351287" y="1511821"/>
            <a:ext cx="1615037" cy="954107"/>
          </a:xfrm>
          <a:prstGeom prst="rect">
            <a:avLst/>
          </a:prstGeom>
          <a:ln>
            <a:solidFill>
              <a:srgbClr val="000000"/>
            </a:solidFill>
          </a:ln>
        </p:spPr>
        <p:txBody>
          <a:bodyPr wrap="square">
            <a:spAutoFit/>
          </a:bodyPr>
          <a:lstStyle/>
          <a:p>
            <a:pPr algn="ctr"/>
            <a:r>
              <a:rPr lang="en-GB" sz="2800" baseline="30000" dirty="0"/>
              <a:t>ECLIPSE </a:t>
            </a:r>
            <a:r>
              <a:rPr lang="en-GB" sz="2800" baseline="30000" dirty="0" smtClean="0"/>
              <a:t>Study</a:t>
            </a:r>
          </a:p>
          <a:p>
            <a:pPr algn="ctr"/>
            <a:endParaRPr lang="en-GB" sz="2800" baseline="30000" dirty="0"/>
          </a:p>
          <a:p>
            <a:pPr algn="ctr"/>
            <a:r>
              <a:rPr lang="is-IS" sz="2800" baseline="30000" dirty="0" smtClean="0"/>
              <a:t>N=2164</a:t>
            </a:r>
            <a:endParaRPr lang="en-GB" sz="2800" dirty="0"/>
          </a:p>
        </p:txBody>
      </p:sp>
      <p:cxnSp>
        <p:nvCxnSpPr>
          <p:cNvPr id="14" name="Connettore 2 13"/>
          <p:cNvCxnSpPr>
            <a:stCxn id="7" idx="2"/>
          </p:cNvCxnSpPr>
          <p:nvPr/>
        </p:nvCxnSpPr>
        <p:spPr>
          <a:xfrm>
            <a:off x="2154630" y="2465928"/>
            <a:ext cx="0" cy="10868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a:xfrm>
            <a:off x="4181947" y="2460659"/>
            <a:ext cx="0" cy="10868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ttore 2 16"/>
          <p:cNvCxnSpPr/>
          <p:nvPr/>
        </p:nvCxnSpPr>
        <p:spPr>
          <a:xfrm>
            <a:off x="6179023" y="2460659"/>
            <a:ext cx="0" cy="10868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ttore 2 17"/>
          <p:cNvCxnSpPr/>
          <p:nvPr/>
        </p:nvCxnSpPr>
        <p:spPr>
          <a:xfrm>
            <a:off x="8236581" y="2460659"/>
            <a:ext cx="0" cy="10868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Rettangolo 18"/>
          <p:cNvSpPr/>
          <p:nvPr/>
        </p:nvSpPr>
        <p:spPr>
          <a:xfrm>
            <a:off x="1239853" y="2776481"/>
            <a:ext cx="7726472" cy="420628"/>
          </a:xfrm>
          <a:prstGeom prst="rect">
            <a:avLst/>
          </a:prstGeom>
          <a:solidFill>
            <a:schemeClr val="bg1"/>
          </a:solidFill>
          <a:ln w="57150" cmpd="sng">
            <a:solidFill>
              <a:schemeClr val="bg1">
                <a:lumMod val="50000"/>
              </a:schemeClr>
            </a:solidFill>
          </a:ln>
        </p:spPr>
        <p:txBody>
          <a:bodyPr wrap="square">
            <a:spAutoFit/>
          </a:bodyPr>
          <a:lstStyle/>
          <a:p>
            <a:pPr algn="ctr"/>
            <a:r>
              <a:rPr lang="en-GB" sz="3200" baseline="30000" dirty="0" smtClean="0"/>
              <a:t>Excluded </a:t>
            </a:r>
            <a:r>
              <a:rPr lang="en-GB" sz="3200" baseline="30000" dirty="0"/>
              <a:t>(missing chest CT and/or mortality data)</a:t>
            </a:r>
            <a:endParaRPr lang="en-GB" sz="3200" dirty="0"/>
          </a:p>
        </p:txBody>
      </p:sp>
      <p:sp>
        <p:nvSpPr>
          <p:cNvPr id="21" name="CasellaDiTesto 20"/>
          <p:cNvSpPr txBox="1"/>
          <p:nvPr/>
        </p:nvSpPr>
        <p:spPr>
          <a:xfrm>
            <a:off x="0" y="3566031"/>
            <a:ext cx="1382094" cy="400110"/>
          </a:xfrm>
          <a:prstGeom prst="rect">
            <a:avLst/>
          </a:prstGeom>
          <a:solidFill>
            <a:srgbClr val="BFBFBF"/>
          </a:solidFill>
        </p:spPr>
        <p:txBody>
          <a:bodyPr wrap="square" rtlCol="0">
            <a:spAutoFit/>
          </a:bodyPr>
          <a:lstStyle/>
          <a:p>
            <a:r>
              <a:rPr lang="en-GB" sz="2000" dirty="0" smtClean="0"/>
              <a:t>Included</a:t>
            </a:r>
            <a:endParaRPr lang="en-GB" sz="2000" dirty="0"/>
          </a:p>
        </p:txBody>
      </p:sp>
      <p:sp>
        <p:nvSpPr>
          <p:cNvPr id="22" name="CasellaDiTesto 21"/>
          <p:cNvSpPr txBox="1"/>
          <p:nvPr/>
        </p:nvSpPr>
        <p:spPr>
          <a:xfrm>
            <a:off x="54334" y="4537394"/>
            <a:ext cx="1608899" cy="369332"/>
          </a:xfrm>
          <a:prstGeom prst="rect">
            <a:avLst/>
          </a:prstGeom>
          <a:solidFill>
            <a:srgbClr val="FFFF00"/>
          </a:solidFill>
        </p:spPr>
        <p:txBody>
          <a:bodyPr wrap="square" rtlCol="0">
            <a:spAutoFit/>
          </a:bodyPr>
          <a:lstStyle/>
          <a:p>
            <a:r>
              <a:rPr lang="en-GB" dirty="0" smtClean="0"/>
              <a:t>ILA</a:t>
            </a:r>
            <a:endParaRPr lang="en-GB" dirty="0"/>
          </a:p>
        </p:txBody>
      </p:sp>
      <p:sp>
        <p:nvSpPr>
          <p:cNvPr id="23" name="CasellaDiTesto 22"/>
          <p:cNvSpPr txBox="1"/>
          <p:nvPr/>
        </p:nvSpPr>
        <p:spPr>
          <a:xfrm>
            <a:off x="26854" y="5104381"/>
            <a:ext cx="2004786" cy="369332"/>
          </a:xfrm>
          <a:prstGeom prst="rect">
            <a:avLst/>
          </a:prstGeom>
          <a:noFill/>
        </p:spPr>
        <p:txBody>
          <a:bodyPr wrap="square" rtlCol="0">
            <a:spAutoFit/>
          </a:bodyPr>
          <a:lstStyle/>
          <a:p>
            <a:r>
              <a:rPr lang="en-GB" dirty="0" smtClean="0"/>
              <a:t>INDETERM.</a:t>
            </a:r>
            <a:endParaRPr lang="en-GB" dirty="0"/>
          </a:p>
        </p:txBody>
      </p:sp>
      <p:sp>
        <p:nvSpPr>
          <p:cNvPr id="24" name="CasellaDiTesto 23"/>
          <p:cNvSpPr txBox="1"/>
          <p:nvPr/>
        </p:nvSpPr>
        <p:spPr>
          <a:xfrm>
            <a:off x="72214" y="5691962"/>
            <a:ext cx="1333974" cy="369332"/>
          </a:xfrm>
          <a:prstGeom prst="rect">
            <a:avLst/>
          </a:prstGeom>
          <a:noFill/>
        </p:spPr>
        <p:txBody>
          <a:bodyPr wrap="square" rtlCol="0">
            <a:spAutoFit/>
          </a:bodyPr>
          <a:lstStyle/>
          <a:p>
            <a:r>
              <a:rPr lang="en-GB" dirty="0" smtClean="0"/>
              <a:t>NO ILA</a:t>
            </a:r>
            <a:endParaRPr lang="en-GB" dirty="0"/>
          </a:p>
        </p:txBody>
      </p:sp>
      <p:sp>
        <p:nvSpPr>
          <p:cNvPr id="25" name="CasellaDiTesto 24"/>
          <p:cNvSpPr txBox="1"/>
          <p:nvPr/>
        </p:nvSpPr>
        <p:spPr>
          <a:xfrm>
            <a:off x="1436429" y="3552780"/>
            <a:ext cx="7707572" cy="400110"/>
          </a:xfrm>
          <a:prstGeom prst="rect">
            <a:avLst/>
          </a:prstGeom>
          <a:solidFill>
            <a:srgbClr val="BFBFBF"/>
          </a:solidFill>
        </p:spPr>
        <p:txBody>
          <a:bodyPr wrap="square" rtlCol="0">
            <a:spAutoFit/>
          </a:bodyPr>
          <a:lstStyle/>
          <a:p>
            <a:r>
              <a:rPr lang="en-GB" sz="2000" dirty="0" smtClean="0"/>
              <a:t>95% (N=2633)           92% (N=5320)          82% (N=2068)         77%(N=1670)</a:t>
            </a:r>
            <a:endParaRPr lang="en-GB" sz="2000" dirty="0"/>
          </a:p>
        </p:txBody>
      </p:sp>
      <p:sp>
        <p:nvSpPr>
          <p:cNvPr id="26" name="CasellaDiTesto 25"/>
          <p:cNvSpPr txBox="1"/>
          <p:nvPr/>
        </p:nvSpPr>
        <p:spPr>
          <a:xfrm>
            <a:off x="1492503" y="4506616"/>
            <a:ext cx="7707572" cy="400110"/>
          </a:xfrm>
          <a:prstGeom prst="rect">
            <a:avLst/>
          </a:prstGeom>
          <a:solidFill>
            <a:srgbClr val="FFFF00"/>
          </a:solidFill>
        </p:spPr>
        <p:txBody>
          <a:bodyPr wrap="square" rtlCol="0">
            <a:spAutoFit/>
          </a:bodyPr>
          <a:lstStyle/>
          <a:p>
            <a:r>
              <a:rPr lang="en-GB" sz="2000" dirty="0"/>
              <a:t>7</a:t>
            </a:r>
            <a:r>
              <a:rPr lang="en-GB" sz="2000" dirty="0" smtClean="0"/>
              <a:t>% (N=177)               7% (N=378)                7.5% (N=156)            9%(N=157)</a:t>
            </a:r>
            <a:endParaRPr lang="en-GB" sz="2000" dirty="0"/>
          </a:p>
        </p:txBody>
      </p:sp>
      <p:sp>
        <p:nvSpPr>
          <p:cNvPr id="27" name="CasellaDiTesto 26"/>
          <p:cNvSpPr txBox="1"/>
          <p:nvPr/>
        </p:nvSpPr>
        <p:spPr>
          <a:xfrm>
            <a:off x="1492503" y="5083245"/>
            <a:ext cx="7707572" cy="400110"/>
          </a:xfrm>
          <a:prstGeom prst="rect">
            <a:avLst/>
          </a:prstGeom>
          <a:noFill/>
        </p:spPr>
        <p:txBody>
          <a:bodyPr wrap="square" rtlCol="0">
            <a:spAutoFit/>
          </a:bodyPr>
          <a:lstStyle/>
          <a:p>
            <a:r>
              <a:rPr lang="en-GB" sz="2000" dirty="0" smtClean="0"/>
              <a:t>41% (N=1086)         32% (N=1726)           36% (N=739)              59%(N=985)</a:t>
            </a:r>
            <a:endParaRPr lang="en-GB" sz="2000" dirty="0"/>
          </a:p>
        </p:txBody>
      </p:sp>
      <p:sp>
        <p:nvSpPr>
          <p:cNvPr id="28" name="CasellaDiTesto 27"/>
          <p:cNvSpPr txBox="1"/>
          <p:nvPr/>
        </p:nvSpPr>
        <p:spPr>
          <a:xfrm>
            <a:off x="1492503" y="5691962"/>
            <a:ext cx="7707572" cy="400110"/>
          </a:xfrm>
          <a:prstGeom prst="rect">
            <a:avLst/>
          </a:prstGeom>
          <a:noFill/>
        </p:spPr>
        <p:txBody>
          <a:bodyPr wrap="square" rtlCol="0">
            <a:spAutoFit/>
          </a:bodyPr>
          <a:lstStyle/>
          <a:p>
            <a:r>
              <a:rPr lang="en-GB" sz="2000" dirty="0" smtClean="0"/>
              <a:t>52% (N=1370)         61% (N=1173)           56.5% (N=3216)        32%(N=528)</a:t>
            </a:r>
            <a:endParaRPr lang="en-GB" sz="2000" dirty="0"/>
          </a:p>
        </p:txBody>
      </p:sp>
    </p:spTree>
    <p:extLst>
      <p:ext uri="{BB962C8B-B14F-4D97-AF65-F5344CB8AC3E}">
        <p14:creationId xmlns:p14="http://schemas.microsoft.com/office/powerpoint/2010/main" val="38401116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2747"/>
            <a:ext cx="8229600" cy="1143000"/>
          </a:xfrm>
        </p:spPr>
        <p:txBody>
          <a:bodyPr/>
          <a:lstStyle/>
          <a:p>
            <a:r>
              <a:rPr lang="en-GB" dirty="0" smtClean="0"/>
              <a:t>Prevalence of definite </a:t>
            </a:r>
            <a:r>
              <a:rPr lang="en-GB" dirty="0"/>
              <a:t>f</a:t>
            </a:r>
            <a:r>
              <a:rPr lang="en-GB" dirty="0" smtClean="0"/>
              <a:t>ibrosis</a:t>
            </a:r>
            <a:endParaRPr lang="en-GB" dirty="0"/>
          </a:p>
        </p:txBody>
      </p:sp>
      <p:sp>
        <p:nvSpPr>
          <p:cNvPr id="4" name="CasellaDiTesto 3"/>
          <p:cNvSpPr txBox="1"/>
          <p:nvPr/>
        </p:nvSpPr>
        <p:spPr>
          <a:xfrm>
            <a:off x="5324360" y="6440359"/>
            <a:ext cx="3745775" cy="369332"/>
          </a:xfrm>
          <a:prstGeom prst="rect">
            <a:avLst/>
          </a:prstGeom>
          <a:noFill/>
        </p:spPr>
        <p:txBody>
          <a:bodyPr wrap="none" rtlCol="0">
            <a:spAutoFit/>
          </a:bodyPr>
          <a:lstStyle/>
          <a:p>
            <a:r>
              <a:rPr lang="en-GB" dirty="0" smtClean="0"/>
              <a:t>Adapted from Putman RK, JAMA 2016</a:t>
            </a:r>
            <a:endParaRPr lang="en-GB" dirty="0"/>
          </a:p>
        </p:txBody>
      </p:sp>
      <p:sp>
        <p:nvSpPr>
          <p:cNvPr id="7" name="CasellaDiTesto 6"/>
          <p:cNvSpPr txBox="1"/>
          <p:nvPr/>
        </p:nvSpPr>
        <p:spPr>
          <a:xfrm>
            <a:off x="1239852" y="1511821"/>
            <a:ext cx="1829556" cy="954107"/>
          </a:xfrm>
          <a:prstGeom prst="rect">
            <a:avLst/>
          </a:prstGeom>
          <a:noFill/>
          <a:ln>
            <a:solidFill>
              <a:srgbClr val="000000"/>
            </a:solidFill>
          </a:ln>
        </p:spPr>
        <p:txBody>
          <a:bodyPr wrap="square" rtlCol="0">
            <a:spAutoFit/>
          </a:bodyPr>
          <a:lstStyle/>
          <a:p>
            <a:pPr algn="ctr"/>
            <a:r>
              <a:rPr lang="en-GB" sz="2800" baseline="30000" dirty="0"/>
              <a:t>Framingham Heart Study</a:t>
            </a:r>
          </a:p>
          <a:p>
            <a:pPr algn="ctr"/>
            <a:r>
              <a:rPr lang="is-IS" sz="2800" baseline="30000" dirty="0" smtClean="0"/>
              <a:t>N=2633</a:t>
            </a:r>
            <a:endParaRPr lang="en-GB" sz="2800" dirty="0"/>
          </a:p>
        </p:txBody>
      </p:sp>
      <p:sp>
        <p:nvSpPr>
          <p:cNvPr id="8" name="CasellaDiTesto 7"/>
          <p:cNvSpPr txBox="1"/>
          <p:nvPr/>
        </p:nvSpPr>
        <p:spPr>
          <a:xfrm>
            <a:off x="3267169" y="1511821"/>
            <a:ext cx="1829556" cy="954107"/>
          </a:xfrm>
          <a:prstGeom prst="rect">
            <a:avLst/>
          </a:prstGeom>
          <a:noFill/>
          <a:ln>
            <a:solidFill>
              <a:schemeClr val="tx1"/>
            </a:solidFill>
          </a:ln>
        </p:spPr>
        <p:txBody>
          <a:bodyPr wrap="square" rtlCol="0">
            <a:spAutoFit/>
          </a:bodyPr>
          <a:lstStyle/>
          <a:p>
            <a:pPr algn="ctr"/>
            <a:r>
              <a:rPr lang="it-IT" sz="2800" baseline="30000" dirty="0"/>
              <a:t>AGES-</a:t>
            </a:r>
            <a:r>
              <a:rPr lang="it-IT" sz="2800" baseline="30000" dirty="0" err="1"/>
              <a:t>Reykjavik</a:t>
            </a:r>
            <a:r>
              <a:rPr lang="it-IT" sz="2800" baseline="30000" dirty="0"/>
              <a:t> </a:t>
            </a:r>
            <a:r>
              <a:rPr lang="it-IT" sz="2800" baseline="30000" dirty="0" err="1" smtClean="0"/>
              <a:t>Study</a:t>
            </a:r>
            <a:r>
              <a:rPr lang="it-IT" sz="2800" baseline="30000" dirty="0" smtClean="0"/>
              <a:t> </a:t>
            </a:r>
            <a:endParaRPr lang="it-IT" sz="2800" baseline="30000" dirty="0"/>
          </a:p>
          <a:p>
            <a:pPr algn="ctr"/>
            <a:r>
              <a:rPr lang="it-IT" sz="2800" baseline="30000" dirty="0" err="1"/>
              <a:t>N</a:t>
            </a:r>
            <a:r>
              <a:rPr lang="it-IT" sz="2800" baseline="30000" dirty="0"/>
              <a:t>=</a:t>
            </a:r>
            <a:r>
              <a:rPr lang="it-IT" sz="2800" baseline="30000" dirty="0" smtClean="0"/>
              <a:t>5320</a:t>
            </a:r>
            <a:endParaRPr lang="it-IT" sz="2800" baseline="30000" dirty="0"/>
          </a:p>
        </p:txBody>
      </p:sp>
      <p:sp>
        <p:nvSpPr>
          <p:cNvPr id="9" name="Rettangolo 8"/>
          <p:cNvSpPr/>
          <p:nvPr/>
        </p:nvSpPr>
        <p:spPr>
          <a:xfrm>
            <a:off x="5346289" y="1506552"/>
            <a:ext cx="1850959" cy="954107"/>
          </a:xfrm>
          <a:prstGeom prst="rect">
            <a:avLst/>
          </a:prstGeom>
          <a:ln>
            <a:solidFill>
              <a:srgbClr val="000000"/>
            </a:solidFill>
          </a:ln>
        </p:spPr>
        <p:txBody>
          <a:bodyPr wrap="square">
            <a:spAutoFit/>
          </a:bodyPr>
          <a:lstStyle/>
          <a:p>
            <a:pPr algn="ctr"/>
            <a:r>
              <a:rPr lang="en-GB" sz="2800" baseline="30000" dirty="0" err="1"/>
              <a:t>COPDGene</a:t>
            </a:r>
            <a:r>
              <a:rPr lang="en-GB" sz="2800" baseline="30000" dirty="0"/>
              <a:t> </a:t>
            </a:r>
            <a:r>
              <a:rPr lang="en-GB" sz="2800" baseline="30000" dirty="0" smtClean="0"/>
              <a:t>Study</a:t>
            </a:r>
          </a:p>
          <a:p>
            <a:pPr algn="ctr"/>
            <a:endParaRPr lang="en-GB" sz="2800" baseline="30000" dirty="0" smtClean="0"/>
          </a:p>
          <a:p>
            <a:pPr algn="ctr"/>
            <a:r>
              <a:rPr lang="en-GB" sz="2800" baseline="30000" dirty="0" smtClean="0"/>
              <a:t>N= 2068 </a:t>
            </a:r>
            <a:endParaRPr lang="en-GB" sz="2800" dirty="0"/>
          </a:p>
        </p:txBody>
      </p:sp>
      <p:sp>
        <p:nvSpPr>
          <p:cNvPr id="10" name="Rettangolo 9"/>
          <p:cNvSpPr/>
          <p:nvPr/>
        </p:nvSpPr>
        <p:spPr>
          <a:xfrm>
            <a:off x="7351287" y="1511821"/>
            <a:ext cx="1615037" cy="954107"/>
          </a:xfrm>
          <a:prstGeom prst="rect">
            <a:avLst/>
          </a:prstGeom>
          <a:ln>
            <a:solidFill>
              <a:srgbClr val="000000"/>
            </a:solidFill>
          </a:ln>
        </p:spPr>
        <p:txBody>
          <a:bodyPr wrap="square">
            <a:spAutoFit/>
          </a:bodyPr>
          <a:lstStyle/>
          <a:p>
            <a:pPr algn="ctr"/>
            <a:r>
              <a:rPr lang="en-GB" sz="2800" baseline="30000" dirty="0"/>
              <a:t>ECLIPSE </a:t>
            </a:r>
            <a:r>
              <a:rPr lang="en-GB" sz="2800" baseline="30000" dirty="0" smtClean="0"/>
              <a:t>Study</a:t>
            </a:r>
          </a:p>
          <a:p>
            <a:pPr algn="ctr"/>
            <a:endParaRPr lang="en-GB" sz="2800" baseline="30000" dirty="0"/>
          </a:p>
          <a:p>
            <a:pPr algn="ctr"/>
            <a:r>
              <a:rPr lang="is-IS" sz="2800" baseline="30000" dirty="0" smtClean="0"/>
              <a:t>N=1670</a:t>
            </a:r>
            <a:endParaRPr lang="en-GB" sz="2800" dirty="0"/>
          </a:p>
        </p:txBody>
      </p:sp>
      <p:cxnSp>
        <p:nvCxnSpPr>
          <p:cNvPr id="14" name="Connettore 2 13"/>
          <p:cNvCxnSpPr/>
          <p:nvPr/>
        </p:nvCxnSpPr>
        <p:spPr>
          <a:xfrm>
            <a:off x="2381434" y="2763019"/>
            <a:ext cx="0" cy="10868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a:xfrm>
            <a:off x="4181947" y="2763019"/>
            <a:ext cx="0" cy="10868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ttore 2 16"/>
          <p:cNvCxnSpPr/>
          <p:nvPr/>
        </p:nvCxnSpPr>
        <p:spPr>
          <a:xfrm>
            <a:off x="6179023" y="2763019"/>
            <a:ext cx="0" cy="10868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ttore 2 17"/>
          <p:cNvCxnSpPr/>
          <p:nvPr/>
        </p:nvCxnSpPr>
        <p:spPr>
          <a:xfrm>
            <a:off x="8024896" y="2768288"/>
            <a:ext cx="0" cy="10868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CasellaDiTesto 20"/>
          <p:cNvSpPr txBox="1"/>
          <p:nvPr/>
        </p:nvSpPr>
        <p:spPr>
          <a:xfrm>
            <a:off x="0" y="1751845"/>
            <a:ext cx="1382094" cy="400110"/>
          </a:xfrm>
          <a:prstGeom prst="rect">
            <a:avLst/>
          </a:prstGeom>
          <a:solidFill>
            <a:srgbClr val="BFBFBF"/>
          </a:solidFill>
        </p:spPr>
        <p:txBody>
          <a:bodyPr wrap="square" rtlCol="0">
            <a:spAutoFit/>
          </a:bodyPr>
          <a:lstStyle/>
          <a:p>
            <a:r>
              <a:rPr lang="en-GB" sz="2000" dirty="0" smtClean="0"/>
              <a:t>Included</a:t>
            </a:r>
            <a:endParaRPr lang="en-GB" sz="2000" dirty="0"/>
          </a:p>
        </p:txBody>
      </p:sp>
      <p:sp>
        <p:nvSpPr>
          <p:cNvPr id="22" name="CasellaDiTesto 21"/>
          <p:cNvSpPr txBox="1"/>
          <p:nvPr/>
        </p:nvSpPr>
        <p:spPr>
          <a:xfrm>
            <a:off x="15325" y="3078841"/>
            <a:ext cx="1366769" cy="369332"/>
          </a:xfrm>
          <a:prstGeom prst="rect">
            <a:avLst/>
          </a:prstGeom>
          <a:solidFill>
            <a:schemeClr val="bg1">
              <a:lumMod val="75000"/>
            </a:schemeClr>
          </a:solidFill>
        </p:spPr>
        <p:txBody>
          <a:bodyPr wrap="square" rtlCol="0">
            <a:spAutoFit/>
          </a:bodyPr>
          <a:lstStyle/>
          <a:p>
            <a:r>
              <a:rPr lang="en-GB" dirty="0" smtClean="0"/>
              <a:t>ILA</a:t>
            </a:r>
            <a:endParaRPr lang="en-GB" dirty="0"/>
          </a:p>
        </p:txBody>
      </p:sp>
      <p:sp>
        <p:nvSpPr>
          <p:cNvPr id="23" name="CasellaDiTesto 22"/>
          <p:cNvSpPr txBox="1"/>
          <p:nvPr/>
        </p:nvSpPr>
        <p:spPr>
          <a:xfrm>
            <a:off x="26854" y="4439172"/>
            <a:ext cx="1355240" cy="646331"/>
          </a:xfrm>
          <a:prstGeom prst="rect">
            <a:avLst/>
          </a:prstGeom>
          <a:solidFill>
            <a:srgbClr val="BFBFBF"/>
          </a:solidFill>
        </p:spPr>
        <p:txBody>
          <a:bodyPr wrap="square" rtlCol="0">
            <a:spAutoFit/>
          </a:bodyPr>
          <a:lstStyle/>
          <a:p>
            <a:r>
              <a:rPr lang="en-GB" dirty="0" smtClean="0"/>
              <a:t>DEFINITE </a:t>
            </a:r>
          </a:p>
          <a:p>
            <a:r>
              <a:rPr lang="en-GB" dirty="0" smtClean="0"/>
              <a:t>FIBROSIS</a:t>
            </a:r>
            <a:endParaRPr lang="en-GB" dirty="0"/>
          </a:p>
        </p:txBody>
      </p:sp>
      <p:sp>
        <p:nvSpPr>
          <p:cNvPr id="26" name="CasellaDiTesto 25"/>
          <p:cNvSpPr txBox="1"/>
          <p:nvPr/>
        </p:nvSpPr>
        <p:spPr>
          <a:xfrm>
            <a:off x="1406188" y="3064569"/>
            <a:ext cx="7707572" cy="400110"/>
          </a:xfrm>
          <a:prstGeom prst="rect">
            <a:avLst/>
          </a:prstGeom>
          <a:solidFill>
            <a:srgbClr val="BFBFBF"/>
          </a:solidFill>
        </p:spPr>
        <p:txBody>
          <a:bodyPr wrap="square" rtlCol="0">
            <a:spAutoFit/>
          </a:bodyPr>
          <a:lstStyle/>
          <a:p>
            <a:r>
              <a:rPr lang="en-GB" sz="2000" dirty="0"/>
              <a:t>7</a:t>
            </a:r>
            <a:r>
              <a:rPr lang="en-GB" sz="2000" dirty="0" smtClean="0"/>
              <a:t>% (N=177)               7% (N=378)                7.5% (N=156)            9%(N=157)</a:t>
            </a:r>
            <a:endParaRPr lang="en-GB" sz="2000" dirty="0"/>
          </a:p>
        </p:txBody>
      </p:sp>
      <p:sp>
        <p:nvSpPr>
          <p:cNvPr id="27" name="CasellaDiTesto 26"/>
          <p:cNvSpPr txBox="1"/>
          <p:nvPr/>
        </p:nvSpPr>
        <p:spPr>
          <a:xfrm>
            <a:off x="2307030" y="4528599"/>
            <a:ext cx="6708436" cy="400110"/>
          </a:xfrm>
          <a:prstGeom prst="rect">
            <a:avLst/>
          </a:prstGeom>
          <a:noFill/>
        </p:spPr>
        <p:txBody>
          <a:bodyPr wrap="square" rtlCol="0">
            <a:spAutoFit/>
          </a:bodyPr>
          <a:lstStyle/>
          <a:p>
            <a:r>
              <a:rPr lang="en-GB" sz="2000" dirty="0" smtClean="0"/>
              <a:t>25%                      34%                             21%                        18% </a:t>
            </a:r>
            <a:endParaRPr lang="en-GB" sz="2000" dirty="0"/>
          </a:p>
        </p:txBody>
      </p:sp>
      <p:sp>
        <p:nvSpPr>
          <p:cNvPr id="33" name="CasellaDiTesto 32"/>
          <p:cNvSpPr txBox="1"/>
          <p:nvPr/>
        </p:nvSpPr>
        <p:spPr>
          <a:xfrm>
            <a:off x="1014461" y="4551978"/>
            <a:ext cx="1140168" cy="369332"/>
          </a:xfrm>
          <a:prstGeom prst="rect">
            <a:avLst/>
          </a:prstGeom>
          <a:solidFill>
            <a:schemeClr val="bg1">
              <a:lumMod val="75000"/>
            </a:schemeClr>
          </a:solidFill>
        </p:spPr>
        <p:txBody>
          <a:bodyPr wrap="square" rtlCol="0">
            <a:spAutoFit/>
          </a:bodyPr>
          <a:lstStyle/>
          <a:p>
            <a:r>
              <a:rPr lang="en-GB" dirty="0" smtClean="0"/>
              <a:t>%  </a:t>
            </a:r>
            <a:r>
              <a:rPr lang="en-GB" dirty="0" err="1" smtClean="0"/>
              <a:t>vs</a:t>
            </a:r>
            <a:r>
              <a:rPr lang="en-GB" dirty="0" smtClean="0"/>
              <a:t> ILA</a:t>
            </a:r>
            <a:endParaRPr lang="en-GB" dirty="0"/>
          </a:p>
        </p:txBody>
      </p:sp>
      <p:sp>
        <p:nvSpPr>
          <p:cNvPr id="34" name="CasellaDiTesto 33"/>
          <p:cNvSpPr txBox="1"/>
          <p:nvPr/>
        </p:nvSpPr>
        <p:spPr>
          <a:xfrm>
            <a:off x="1044701" y="4958945"/>
            <a:ext cx="1268702" cy="369332"/>
          </a:xfrm>
          <a:prstGeom prst="rect">
            <a:avLst/>
          </a:prstGeom>
          <a:solidFill>
            <a:srgbClr val="FFFF00"/>
          </a:solidFill>
        </p:spPr>
        <p:txBody>
          <a:bodyPr wrap="square" rtlCol="0">
            <a:spAutoFit/>
          </a:bodyPr>
          <a:lstStyle/>
          <a:p>
            <a:r>
              <a:rPr lang="en-GB" dirty="0" smtClean="0"/>
              <a:t>% </a:t>
            </a:r>
            <a:r>
              <a:rPr lang="en-GB" dirty="0" err="1" smtClean="0"/>
              <a:t>vs</a:t>
            </a:r>
            <a:r>
              <a:rPr lang="en-GB" dirty="0" smtClean="0"/>
              <a:t> </a:t>
            </a:r>
            <a:r>
              <a:rPr lang="en-GB" dirty="0" smtClean="0"/>
              <a:t>TOTAL</a:t>
            </a:r>
            <a:endParaRPr lang="en-GB" dirty="0"/>
          </a:p>
        </p:txBody>
      </p:sp>
      <p:sp>
        <p:nvSpPr>
          <p:cNvPr id="35" name="CasellaDiTesto 34"/>
          <p:cNvSpPr txBox="1"/>
          <p:nvPr/>
        </p:nvSpPr>
        <p:spPr>
          <a:xfrm>
            <a:off x="2314590" y="4943285"/>
            <a:ext cx="6708436" cy="400110"/>
          </a:xfrm>
          <a:prstGeom prst="rect">
            <a:avLst/>
          </a:prstGeom>
          <a:solidFill>
            <a:srgbClr val="FFFF00"/>
          </a:solidFill>
        </p:spPr>
        <p:txBody>
          <a:bodyPr wrap="square" rtlCol="0">
            <a:spAutoFit/>
          </a:bodyPr>
          <a:lstStyle/>
          <a:p>
            <a:r>
              <a:rPr lang="en-GB" sz="2000" dirty="0" smtClean="0"/>
              <a:t>1.6%                      2.4%                             1.5%                     1.6%              </a:t>
            </a:r>
            <a:endParaRPr lang="en-GB" sz="2000" dirty="0"/>
          </a:p>
        </p:txBody>
      </p:sp>
      <p:sp>
        <p:nvSpPr>
          <p:cNvPr id="37" name="CasellaDiTesto 36"/>
          <p:cNvSpPr txBox="1"/>
          <p:nvPr/>
        </p:nvSpPr>
        <p:spPr>
          <a:xfrm>
            <a:off x="1038328" y="4137113"/>
            <a:ext cx="1140168" cy="369332"/>
          </a:xfrm>
          <a:prstGeom prst="rect">
            <a:avLst/>
          </a:prstGeom>
          <a:solidFill>
            <a:schemeClr val="bg1">
              <a:lumMod val="75000"/>
            </a:schemeClr>
          </a:solidFill>
        </p:spPr>
        <p:txBody>
          <a:bodyPr wrap="square" rtlCol="0">
            <a:spAutoFit/>
          </a:bodyPr>
          <a:lstStyle/>
          <a:p>
            <a:r>
              <a:rPr lang="en-GB" dirty="0" smtClean="0"/>
              <a:t>N</a:t>
            </a:r>
            <a:endParaRPr lang="en-GB" dirty="0"/>
          </a:p>
        </p:txBody>
      </p:sp>
      <p:sp>
        <p:nvSpPr>
          <p:cNvPr id="38" name="CasellaDiTesto 37"/>
          <p:cNvSpPr txBox="1"/>
          <p:nvPr/>
        </p:nvSpPr>
        <p:spPr>
          <a:xfrm>
            <a:off x="1992071" y="4128489"/>
            <a:ext cx="6708436" cy="400110"/>
          </a:xfrm>
          <a:prstGeom prst="rect">
            <a:avLst/>
          </a:prstGeom>
          <a:solidFill>
            <a:schemeClr val="bg1"/>
          </a:solidFill>
        </p:spPr>
        <p:txBody>
          <a:bodyPr wrap="square" rtlCol="0">
            <a:spAutoFit/>
          </a:bodyPr>
          <a:lstStyle/>
          <a:p>
            <a:r>
              <a:rPr lang="en-GB" sz="2000" dirty="0"/>
              <a:t> </a:t>
            </a:r>
            <a:r>
              <a:rPr lang="en-GB" sz="2000" dirty="0" smtClean="0"/>
              <a:t>    (N=44)                  (N=129)                      (N=32)                 (N=28)              </a:t>
            </a:r>
            <a:endParaRPr lang="en-GB" sz="2000" dirty="0"/>
          </a:p>
        </p:txBody>
      </p:sp>
    </p:spTree>
    <p:extLst>
      <p:ext uri="{BB962C8B-B14F-4D97-AF65-F5344CB8AC3E}">
        <p14:creationId xmlns:p14="http://schemas.microsoft.com/office/powerpoint/2010/main" val="41065190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Conflict of Interest</a:t>
            </a:r>
            <a:endParaRPr lang="en-GB" dirty="0"/>
          </a:p>
        </p:txBody>
      </p:sp>
      <p:sp>
        <p:nvSpPr>
          <p:cNvPr id="3" name="Segnaposto contenuto 2"/>
          <p:cNvSpPr>
            <a:spLocks noGrp="1"/>
          </p:cNvSpPr>
          <p:nvPr>
            <p:ph idx="1"/>
          </p:nvPr>
        </p:nvSpPr>
        <p:spPr/>
        <p:txBody>
          <a:bodyPr/>
          <a:lstStyle/>
          <a:p>
            <a:r>
              <a:rPr lang="en-GB" dirty="0" smtClean="0"/>
              <a:t>Speaker’s fees:</a:t>
            </a:r>
          </a:p>
          <a:p>
            <a:pPr marL="457200" lvl="1" indent="0">
              <a:buNone/>
            </a:pPr>
            <a:r>
              <a:rPr lang="en-GB" dirty="0" err="1" smtClean="0"/>
              <a:t>Intermune</a:t>
            </a:r>
            <a:r>
              <a:rPr lang="en-GB" dirty="0" smtClean="0"/>
              <a:t>, Roche, </a:t>
            </a:r>
            <a:r>
              <a:rPr lang="en-GB" dirty="0" err="1" smtClean="0"/>
              <a:t>Boehringer-Ingelheim</a:t>
            </a:r>
            <a:r>
              <a:rPr lang="en-GB" dirty="0" smtClean="0"/>
              <a:t>, </a:t>
            </a:r>
            <a:r>
              <a:rPr lang="en-GB" dirty="0" err="1" smtClean="0"/>
              <a:t>Menarini</a:t>
            </a:r>
            <a:r>
              <a:rPr lang="en-GB" dirty="0" smtClean="0"/>
              <a:t>, </a:t>
            </a:r>
            <a:r>
              <a:rPr lang="en-GB" dirty="0" err="1" smtClean="0"/>
              <a:t>Chiesi</a:t>
            </a:r>
            <a:r>
              <a:rPr lang="en-GB" dirty="0" smtClean="0"/>
              <a:t>, </a:t>
            </a:r>
            <a:r>
              <a:rPr lang="en-GB" dirty="0" err="1" smtClean="0"/>
              <a:t>GlaxoSmithKliner</a:t>
            </a:r>
            <a:r>
              <a:rPr lang="en-GB" dirty="0" smtClean="0"/>
              <a:t>.</a:t>
            </a:r>
          </a:p>
          <a:p>
            <a:pPr lvl="1"/>
            <a:endParaRPr lang="en-GB" dirty="0" smtClean="0"/>
          </a:p>
          <a:p>
            <a:r>
              <a:rPr lang="en-GB" dirty="0"/>
              <a:t>Advisory Board</a:t>
            </a:r>
            <a:r>
              <a:rPr lang="en-GB" sz="2800" dirty="0"/>
              <a:t>: </a:t>
            </a:r>
            <a:r>
              <a:rPr lang="en-GB" sz="2800" dirty="0" err="1"/>
              <a:t>Boeringher-Ingelheim</a:t>
            </a:r>
            <a:r>
              <a:rPr lang="en-GB" sz="2800" dirty="0"/>
              <a:t>.</a:t>
            </a:r>
          </a:p>
          <a:p>
            <a:pPr marL="457200" lvl="1" indent="0">
              <a:buNone/>
            </a:pPr>
            <a:endParaRPr lang="en-GB" dirty="0"/>
          </a:p>
        </p:txBody>
      </p:sp>
    </p:spTree>
    <p:extLst>
      <p:ext uri="{BB962C8B-B14F-4D97-AF65-F5344CB8AC3E}">
        <p14:creationId xmlns:p14="http://schemas.microsoft.com/office/powerpoint/2010/main" val="24886785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0945"/>
            <a:ext cx="8229600" cy="1143000"/>
          </a:xfrm>
        </p:spPr>
        <p:txBody>
          <a:bodyPr>
            <a:normAutofit/>
          </a:bodyPr>
          <a:lstStyle/>
          <a:p>
            <a:r>
              <a:rPr lang="en-GB" b="1" dirty="0" smtClean="0"/>
              <a:t>ILA </a:t>
            </a:r>
            <a:r>
              <a:rPr lang="en-GB" b="1" dirty="0" smtClean="0"/>
              <a:t>prevalence</a:t>
            </a:r>
            <a:endParaRPr lang="en-GB" b="1" dirty="0"/>
          </a:p>
        </p:txBody>
      </p:sp>
      <p:sp>
        <p:nvSpPr>
          <p:cNvPr id="5" name="CasellaDiTesto 4"/>
          <p:cNvSpPr txBox="1"/>
          <p:nvPr/>
        </p:nvSpPr>
        <p:spPr>
          <a:xfrm>
            <a:off x="186215" y="721712"/>
            <a:ext cx="8783995" cy="5262980"/>
          </a:xfrm>
          <a:prstGeom prst="rect">
            <a:avLst/>
          </a:prstGeom>
          <a:noFill/>
        </p:spPr>
        <p:txBody>
          <a:bodyPr wrap="square" rtlCol="0">
            <a:spAutoFit/>
          </a:bodyPr>
          <a:lstStyle/>
          <a:p>
            <a:r>
              <a:rPr lang="en-GB" sz="2800" b="1" dirty="0" smtClean="0"/>
              <a:t>ILA</a:t>
            </a:r>
            <a:r>
              <a:rPr lang="en-GB" sz="2800" dirty="0" smtClean="0"/>
              <a:t> are present in </a:t>
            </a:r>
            <a:r>
              <a:rPr lang="en-GB" sz="2800" dirty="0"/>
              <a:t>≈ </a:t>
            </a:r>
            <a:r>
              <a:rPr lang="en-GB" sz="2800" dirty="0" smtClean="0"/>
              <a:t> 2 </a:t>
            </a:r>
            <a:r>
              <a:rPr lang="en-GB" sz="2800" dirty="0" smtClean="0"/>
              <a:t>to 10% of research participants and </a:t>
            </a:r>
            <a:r>
              <a:rPr lang="en-GB" sz="2800" b="1" dirty="0" smtClean="0"/>
              <a:t>7% of </a:t>
            </a:r>
            <a:r>
              <a:rPr lang="en-GB" sz="2800" b="1" dirty="0" smtClean="0"/>
              <a:t>the general </a:t>
            </a:r>
            <a:r>
              <a:rPr lang="en-GB" sz="2800" b="1" dirty="0" smtClean="0"/>
              <a:t>population</a:t>
            </a:r>
            <a:r>
              <a:rPr lang="en-GB" sz="2800" b="1" dirty="0" smtClean="0"/>
              <a:t>.</a:t>
            </a:r>
          </a:p>
          <a:p>
            <a:endParaRPr lang="en-GB" sz="2800" b="1" dirty="0"/>
          </a:p>
          <a:p>
            <a:r>
              <a:rPr lang="en-GB" sz="2800" b="1" dirty="0" smtClean="0"/>
              <a:t>Definite fibrosis </a:t>
            </a:r>
            <a:r>
              <a:rPr lang="en-GB" sz="2800" dirty="0" smtClean="0"/>
              <a:t>is</a:t>
            </a:r>
            <a:r>
              <a:rPr lang="en-GB" sz="2800" dirty="0" smtClean="0"/>
              <a:t> </a:t>
            </a:r>
            <a:r>
              <a:rPr lang="en-GB" sz="2800" dirty="0"/>
              <a:t>present </a:t>
            </a:r>
            <a:r>
              <a:rPr lang="en-GB" sz="2800" dirty="0" smtClean="0"/>
              <a:t>in </a:t>
            </a:r>
            <a:r>
              <a:rPr lang="en-GB" sz="2800" dirty="0"/>
              <a:t>each cohort </a:t>
            </a:r>
            <a:r>
              <a:rPr lang="en-GB" sz="2800" dirty="0" smtClean="0"/>
              <a:t> in ≈ </a:t>
            </a:r>
            <a:r>
              <a:rPr lang="en-GB" sz="2800" b="1" dirty="0" smtClean="0"/>
              <a:t>2% </a:t>
            </a:r>
            <a:r>
              <a:rPr lang="en-GB" sz="2800" dirty="0" smtClean="0"/>
              <a:t>of cases.</a:t>
            </a:r>
          </a:p>
          <a:p>
            <a:endParaRPr lang="en-GB" sz="2800" dirty="0"/>
          </a:p>
          <a:p>
            <a:r>
              <a:rPr lang="en-GB" sz="2800" dirty="0" smtClean="0"/>
              <a:t>There is a </a:t>
            </a:r>
            <a:r>
              <a:rPr lang="en-GB" sz="2800" dirty="0"/>
              <a:t>large discrepancy </a:t>
            </a:r>
            <a:r>
              <a:rPr lang="en-GB" sz="2800" dirty="0" smtClean="0"/>
              <a:t>between </a:t>
            </a:r>
            <a:r>
              <a:rPr lang="en-GB" sz="2800" dirty="0"/>
              <a:t>the prevalence of ILA </a:t>
            </a:r>
            <a:r>
              <a:rPr lang="en-GB" sz="2800" dirty="0" smtClean="0"/>
              <a:t>and the prevalence </a:t>
            </a:r>
            <a:r>
              <a:rPr lang="en-GB" sz="2800" dirty="0"/>
              <a:t>of </a:t>
            </a:r>
            <a:r>
              <a:rPr lang="en-GB" sz="2800" dirty="0" smtClean="0"/>
              <a:t>IPF and ILDs (</a:t>
            </a:r>
            <a:r>
              <a:rPr lang="en-GB" sz="2800" dirty="0"/>
              <a:t>≈ 0.002%-0.04</a:t>
            </a:r>
            <a:r>
              <a:rPr lang="en-GB" sz="2800" dirty="0" smtClean="0"/>
              <a:t>% of </a:t>
            </a:r>
            <a:r>
              <a:rPr lang="en-GB" sz="2800" dirty="0"/>
              <a:t>the general population</a:t>
            </a:r>
            <a:r>
              <a:rPr lang="en-GB" sz="2800" dirty="0" smtClean="0"/>
              <a:t>).</a:t>
            </a:r>
          </a:p>
          <a:p>
            <a:endParaRPr lang="en-GB" sz="2800" dirty="0"/>
          </a:p>
          <a:p>
            <a:r>
              <a:rPr lang="en-GB" sz="2800" dirty="0" smtClean="0"/>
              <a:t>Whereas  </a:t>
            </a:r>
            <a:r>
              <a:rPr lang="en-GB" sz="2800" dirty="0"/>
              <a:t>t</a:t>
            </a:r>
            <a:r>
              <a:rPr lang="en-GB" sz="2800" dirty="0" smtClean="0"/>
              <a:t>he prevalence of definite fibrosis is similar to that of IPF reported </a:t>
            </a:r>
            <a:r>
              <a:rPr lang="en-GB" sz="2800" dirty="0"/>
              <a:t>in an autopsy study of 510 cases from New </a:t>
            </a:r>
            <a:r>
              <a:rPr lang="en-GB" sz="2800" dirty="0" smtClean="0"/>
              <a:t>Mexico (</a:t>
            </a:r>
            <a:r>
              <a:rPr lang="en-GB" sz="2800" dirty="0"/>
              <a:t>1.8%</a:t>
            </a:r>
            <a:r>
              <a:rPr lang="en-GB" sz="2800" dirty="0" smtClean="0"/>
              <a:t>)</a:t>
            </a:r>
          </a:p>
        </p:txBody>
      </p:sp>
      <p:sp>
        <p:nvSpPr>
          <p:cNvPr id="6" name="Rettangolo 5"/>
          <p:cNvSpPr/>
          <p:nvPr/>
        </p:nvSpPr>
        <p:spPr>
          <a:xfrm>
            <a:off x="0" y="6252706"/>
            <a:ext cx="9144000" cy="605294"/>
          </a:xfrm>
          <a:prstGeom prst="rect">
            <a:avLst/>
          </a:prstGeom>
          <a:solidFill>
            <a:srgbClr val="FFFFFF"/>
          </a:solidFill>
        </p:spPr>
        <p:txBody>
          <a:bodyPr wrap="square">
            <a:spAutoFit/>
          </a:bodyPr>
          <a:lstStyle/>
          <a:p>
            <a:r>
              <a:rPr lang="en-GB" sz="2000" baseline="30000" dirty="0" err="1" smtClean="0"/>
              <a:t>LedererDJ</a:t>
            </a:r>
            <a:r>
              <a:rPr lang="en-GB" sz="2000" baseline="30000" dirty="0"/>
              <a:t> </a:t>
            </a:r>
            <a:r>
              <a:rPr lang="en-GB" sz="2000" baseline="30000" dirty="0" err="1" smtClean="0"/>
              <a:t>etalAJRCCM</a:t>
            </a:r>
            <a:r>
              <a:rPr lang="en-GB" sz="2000" baseline="30000" dirty="0" smtClean="0"/>
              <a:t> 2009;</a:t>
            </a:r>
            <a:r>
              <a:rPr lang="en-GB" sz="2000" dirty="0" smtClean="0"/>
              <a:t> </a:t>
            </a:r>
            <a:r>
              <a:rPr lang="en-GB" sz="2000" baseline="30000" dirty="0" smtClean="0"/>
              <a:t> </a:t>
            </a:r>
            <a:r>
              <a:rPr lang="en-GB" sz="2000" baseline="30000" dirty="0" err="1" smtClean="0"/>
              <a:t>WashkoGR</a:t>
            </a:r>
            <a:r>
              <a:rPr lang="en-GB" sz="2000" baseline="30000" dirty="0"/>
              <a:t> </a:t>
            </a:r>
            <a:r>
              <a:rPr lang="en-GB" sz="2000" baseline="30000" dirty="0" smtClean="0"/>
              <a:t> et al</a:t>
            </a:r>
            <a:r>
              <a:rPr lang="en-GB" sz="2000" baseline="30000" dirty="0"/>
              <a:t> </a:t>
            </a:r>
            <a:r>
              <a:rPr lang="en-GB" sz="2000" baseline="30000" dirty="0" smtClean="0"/>
              <a:t>NEJM 2011;</a:t>
            </a:r>
            <a:r>
              <a:rPr lang="en-GB" sz="2000" dirty="0" smtClean="0"/>
              <a:t> </a:t>
            </a:r>
            <a:r>
              <a:rPr lang="en-GB" sz="2000" baseline="30000" dirty="0" err="1" smtClean="0"/>
              <a:t>Sverzellati</a:t>
            </a:r>
            <a:r>
              <a:rPr lang="en-GB" sz="2000" baseline="30000" dirty="0" smtClean="0"/>
              <a:t> N et al, ERJ 2011; Jin GY</a:t>
            </a:r>
            <a:r>
              <a:rPr lang="en-GB" sz="2000" baseline="30000" dirty="0"/>
              <a:t> </a:t>
            </a:r>
            <a:r>
              <a:rPr lang="en-GB" sz="2000" baseline="30000" dirty="0" smtClean="0"/>
              <a:t>et</a:t>
            </a:r>
            <a:r>
              <a:rPr lang="en-GB" sz="2000" dirty="0"/>
              <a:t> </a:t>
            </a:r>
            <a:r>
              <a:rPr lang="en-GB" sz="2000" baseline="30000" dirty="0" smtClean="0"/>
              <a:t>Radiology</a:t>
            </a:r>
            <a:r>
              <a:rPr lang="en-GB" sz="2000" baseline="30000" dirty="0"/>
              <a:t>. </a:t>
            </a:r>
            <a:r>
              <a:rPr lang="en-GB" sz="2000" baseline="30000" dirty="0" smtClean="0"/>
              <a:t>2013; </a:t>
            </a:r>
            <a:r>
              <a:rPr lang="en-GB" sz="2000" baseline="30000" dirty="0" err="1"/>
              <a:t>TsushimaK</a:t>
            </a:r>
            <a:r>
              <a:rPr lang="en-GB" sz="2000" baseline="30000" dirty="0" smtClean="0"/>
              <a:t>, </a:t>
            </a:r>
            <a:r>
              <a:rPr lang="en-GB" sz="2000" baseline="30000" dirty="0" err="1" smtClean="0"/>
              <a:t>Respir</a:t>
            </a:r>
            <a:r>
              <a:rPr lang="en-GB" sz="2000" baseline="30000" dirty="0" smtClean="0"/>
              <a:t> Med. 2010;  </a:t>
            </a:r>
            <a:r>
              <a:rPr lang="en-GB" sz="2000" baseline="30000" dirty="0" err="1" smtClean="0"/>
              <a:t>HunninghakeGM,et</a:t>
            </a:r>
            <a:r>
              <a:rPr lang="en-GB" sz="2000" baseline="30000" dirty="0" smtClean="0"/>
              <a:t> al, NEJM 2013; </a:t>
            </a:r>
            <a:r>
              <a:rPr lang="en-GB" sz="2000" baseline="30000" dirty="0" err="1" smtClean="0"/>
              <a:t>PutmanRK,et</a:t>
            </a:r>
            <a:r>
              <a:rPr lang="en-GB" sz="2000" baseline="30000" dirty="0" smtClean="0"/>
              <a:t> al, AJRCCM </a:t>
            </a:r>
            <a:r>
              <a:rPr lang="en-GB" sz="2000" baseline="30000" dirty="0" smtClean="0"/>
              <a:t>2014</a:t>
            </a:r>
            <a:endParaRPr lang="en-GB" sz="2000" baseline="30000" dirty="0"/>
          </a:p>
        </p:txBody>
      </p:sp>
    </p:spTree>
    <p:extLst>
      <p:ext uri="{BB962C8B-B14F-4D97-AF65-F5344CB8AC3E}">
        <p14:creationId xmlns:p14="http://schemas.microsoft.com/office/powerpoint/2010/main" val="17218577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ILA</a:t>
            </a:r>
            <a:endParaRPr lang="en-GB" dirty="0"/>
          </a:p>
        </p:txBody>
      </p:sp>
      <p:sp>
        <p:nvSpPr>
          <p:cNvPr id="3" name="Segnaposto contenuto 2"/>
          <p:cNvSpPr>
            <a:spLocks noGrp="1"/>
          </p:cNvSpPr>
          <p:nvPr>
            <p:ph idx="1"/>
          </p:nvPr>
        </p:nvSpPr>
        <p:spPr/>
        <p:txBody>
          <a:bodyPr>
            <a:normAutofit/>
          </a:bodyPr>
          <a:lstStyle/>
          <a:p>
            <a:r>
              <a:rPr lang="en-GB" sz="3600" dirty="0" smtClean="0"/>
              <a:t>Definition</a:t>
            </a:r>
          </a:p>
          <a:p>
            <a:r>
              <a:rPr lang="en-GB" sz="3600" dirty="0" smtClean="0"/>
              <a:t>Prevalence</a:t>
            </a:r>
          </a:p>
          <a:p>
            <a:r>
              <a:rPr lang="en-GB" sz="3600" dirty="0" smtClean="0"/>
              <a:t>ILA </a:t>
            </a:r>
            <a:r>
              <a:rPr lang="en-GB" sz="3600" dirty="0" smtClean="0"/>
              <a:t>characteristics </a:t>
            </a:r>
          </a:p>
          <a:p>
            <a:r>
              <a:rPr lang="en-GB" sz="3600" dirty="0" smtClean="0">
                <a:solidFill>
                  <a:srgbClr val="FF0000"/>
                </a:solidFill>
              </a:rPr>
              <a:t>ILA </a:t>
            </a:r>
            <a:r>
              <a:rPr lang="en-GB" sz="3600" dirty="0" smtClean="0">
                <a:solidFill>
                  <a:srgbClr val="FF0000"/>
                </a:solidFill>
              </a:rPr>
              <a:t>natural history</a:t>
            </a:r>
          </a:p>
          <a:p>
            <a:r>
              <a:rPr lang="en-GB" sz="3600" dirty="0" smtClean="0"/>
              <a:t>ILA clinical relevance and future directions</a:t>
            </a:r>
          </a:p>
          <a:p>
            <a:endParaRPr lang="en-GB" sz="3600" dirty="0"/>
          </a:p>
        </p:txBody>
      </p:sp>
    </p:spTree>
    <p:extLst>
      <p:ext uri="{BB962C8B-B14F-4D97-AF65-F5344CB8AC3E}">
        <p14:creationId xmlns:p14="http://schemas.microsoft.com/office/powerpoint/2010/main" val="14483402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580" y="-226770"/>
            <a:ext cx="9102419" cy="1143000"/>
          </a:xfrm>
        </p:spPr>
        <p:txBody>
          <a:bodyPr>
            <a:normAutofit/>
          </a:bodyPr>
          <a:lstStyle/>
          <a:p>
            <a:pPr marL="228600" indent="-228600">
              <a:spcBef>
                <a:spcPts val="0"/>
              </a:spcBef>
              <a:defRPr/>
            </a:pPr>
            <a:r>
              <a:rPr lang="en-GB" sz="3600" b="1" dirty="0"/>
              <a:t>Mortality related ILA  in adults is around 7%</a:t>
            </a:r>
          </a:p>
        </p:txBody>
      </p:sp>
      <p:sp>
        <p:nvSpPr>
          <p:cNvPr id="4" name="CasellaDiTesto 3"/>
          <p:cNvSpPr txBox="1"/>
          <p:nvPr/>
        </p:nvSpPr>
        <p:spPr>
          <a:xfrm>
            <a:off x="6421343" y="6285929"/>
            <a:ext cx="2384224" cy="369332"/>
          </a:xfrm>
          <a:prstGeom prst="rect">
            <a:avLst/>
          </a:prstGeom>
          <a:noFill/>
        </p:spPr>
        <p:txBody>
          <a:bodyPr wrap="none" rtlCol="0">
            <a:spAutoFit/>
          </a:bodyPr>
          <a:lstStyle/>
          <a:p>
            <a:r>
              <a:rPr lang="en-GB" dirty="0" smtClean="0"/>
              <a:t>Putman RK, JAMA 2016</a:t>
            </a:r>
            <a:endParaRPr lang="en-GB" dirty="0"/>
          </a:p>
        </p:txBody>
      </p:sp>
      <p:pic>
        <p:nvPicPr>
          <p:cNvPr id="5" name="Immagine 4" descr="Schermata 2016-08-28 alle 12.44.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1" y="916231"/>
            <a:ext cx="9193886" cy="5161292"/>
          </a:xfrm>
          <a:prstGeom prst="rect">
            <a:avLst/>
          </a:prstGeom>
        </p:spPr>
      </p:pic>
      <p:sp>
        <p:nvSpPr>
          <p:cNvPr id="3" name="Pergamena 2 2"/>
          <p:cNvSpPr/>
          <p:nvPr/>
        </p:nvSpPr>
        <p:spPr>
          <a:xfrm>
            <a:off x="41581" y="3016083"/>
            <a:ext cx="8500839" cy="559374"/>
          </a:xfrm>
          <a:prstGeom prst="horizontalScroll">
            <a:avLst/>
          </a:prstGeom>
          <a:solidFill>
            <a:srgbClr val="FF0000">
              <a:alpha val="17000"/>
            </a:srgb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4740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1416"/>
            <a:ext cx="8229600" cy="1143000"/>
          </a:xfrm>
        </p:spPr>
        <p:txBody>
          <a:bodyPr/>
          <a:lstStyle/>
          <a:p>
            <a:r>
              <a:rPr lang="en-GB" dirty="0" smtClean="0"/>
              <a:t>Mortality Rates by ILA status</a:t>
            </a:r>
            <a:endParaRPr lang="en-GB" dirty="0"/>
          </a:p>
        </p:txBody>
      </p:sp>
      <p:sp>
        <p:nvSpPr>
          <p:cNvPr id="3" name="Segnaposto contenuto 2"/>
          <p:cNvSpPr>
            <a:spLocks noGrp="1"/>
          </p:cNvSpPr>
          <p:nvPr>
            <p:ph idx="1"/>
          </p:nvPr>
        </p:nvSpPr>
        <p:spPr>
          <a:xfrm>
            <a:off x="154794" y="5515819"/>
            <a:ext cx="5787483" cy="1181550"/>
          </a:xfrm>
        </p:spPr>
        <p:txBody>
          <a:bodyPr>
            <a:normAutofit/>
          </a:bodyPr>
          <a:lstStyle/>
          <a:p>
            <a:pPr marL="0" indent="0">
              <a:buNone/>
            </a:pPr>
            <a:r>
              <a:rPr lang="it-IT" sz="1600" dirty="0" err="1"/>
              <a:t>adjusted</a:t>
            </a:r>
            <a:r>
              <a:rPr lang="it-IT" sz="1600" dirty="0"/>
              <a:t> </a:t>
            </a:r>
            <a:r>
              <a:rPr lang="it-IT" sz="1600" dirty="0" err="1"/>
              <a:t>Cox</a:t>
            </a:r>
            <a:r>
              <a:rPr lang="it-IT" sz="1600" dirty="0"/>
              <a:t> </a:t>
            </a:r>
            <a:r>
              <a:rPr lang="it-IT" sz="1600" dirty="0" err="1"/>
              <a:t>proportional</a:t>
            </a:r>
            <a:r>
              <a:rPr lang="it-IT" sz="1600" dirty="0"/>
              <a:t> </a:t>
            </a:r>
            <a:r>
              <a:rPr lang="it-IT" sz="1600" dirty="0" err="1"/>
              <a:t>hazards</a:t>
            </a:r>
            <a:r>
              <a:rPr lang="it-IT" sz="1600" dirty="0"/>
              <a:t> model </a:t>
            </a:r>
            <a:r>
              <a:rPr lang="it-IT" sz="1600" dirty="0" err="1"/>
              <a:t>including</a:t>
            </a:r>
            <a:r>
              <a:rPr lang="it-IT" sz="1600" dirty="0"/>
              <a:t> </a:t>
            </a:r>
            <a:r>
              <a:rPr lang="it-IT" sz="1600" dirty="0" err="1"/>
              <a:t>adjustments</a:t>
            </a:r>
            <a:r>
              <a:rPr lang="it-IT" sz="1600" dirty="0"/>
              <a:t> for </a:t>
            </a:r>
            <a:r>
              <a:rPr lang="it-IT" sz="1600" dirty="0" err="1"/>
              <a:t>age</a:t>
            </a:r>
            <a:r>
              <a:rPr lang="it-IT" sz="1600" dirty="0"/>
              <a:t>, sex, race, body mass </a:t>
            </a:r>
            <a:r>
              <a:rPr lang="it-IT" sz="1600" dirty="0" err="1"/>
              <a:t>index</a:t>
            </a:r>
            <a:r>
              <a:rPr lang="it-IT" sz="1600" dirty="0"/>
              <a:t>, pack-</a:t>
            </a:r>
            <a:r>
              <a:rPr lang="it-IT" sz="1600" dirty="0" err="1"/>
              <a:t>years</a:t>
            </a:r>
            <a:r>
              <a:rPr lang="it-IT" sz="1600" dirty="0"/>
              <a:t> of smoking, </a:t>
            </a:r>
            <a:r>
              <a:rPr lang="it-IT" sz="1600" dirty="0" err="1"/>
              <a:t>current</a:t>
            </a:r>
            <a:r>
              <a:rPr lang="it-IT" sz="1600" dirty="0"/>
              <a:t> or </a:t>
            </a:r>
            <a:r>
              <a:rPr lang="it-IT" sz="1600" dirty="0" err="1"/>
              <a:t>former</a:t>
            </a:r>
            <a:r>
              <a:rPr lang="it-IT" sz="1600" dirty="0"/>
              <a:t> smoking status, and GOLD stage of COPD (</a:t>
            </a:r>
            <a:r>
              <a:rPr lang="it-IT" sz="1600" dirty="0" err="1"/>
              <a:t>except</a:t>
            </a:r>
            <a:r>
              <a:rPr lang="it-IT" sz="1600" dirty="0"/>
              <a:t> in AGES-</a:t>
            </a:r>
            <a:r>
              <a:rPr lang="it-IT" sz="1600" dirty="0" err="1" smtClean="0"/>
              <a:t>Reykjavik</a:t>
            </a:r>
            <a:r>
              <a:rPr lang="it-IT" sz="1600" dirty="0" smtClean="0"/>
              <a:t> </a:t>
            </a:r>
            <a:r>
              <a:rPr lang="it-IT" sz="1600" dirty="0" err="1" smtClean="0"/>
              <a:t>N</a:t>
            </a:r>
            <a:r>
              <a:rPr lang="it-IT" sz="1600" dirty="0" smtClean="0"/>
              <a:t>/A). </a:t>
            </a:r>
            <a:endParaRPr lang="it-IT" sz="1600" dirty="0"/>
          </a:p>
          <a:p>
            <a:pPr marL="0" indent="0">
              <a:buNone/>
            </a:pPr>
            <a:endParaRPr lang="en-GB" sz="1600" dirty="0"/>
          </a:p>
        </p:txBody>
      </p:sp>
      <p:sp>
        <p:nvSpPr>
          <p:cNvPr id="4" name="CasellaDiTesto 3"/>
          <p:cNvSpPr txBox="1"/>
          <p:nvPr/>
        </p:nvSpPr>
        <p:spPr>
          <a:xfrm>
            <a:off x="6421343" y="6285929"/>
            <a:ext cx="2384224" cy="369332"/>
          </a:xfrm>
          <a:prstGeom prst="rect">
            <a:avLst/>
          </a:prstGeom>
          <a:noFill/>
        </p:spPr>
        <p:txBody>
          <a:bodyPr wrap="none" rtlCol="0">
            <a:spAutoFit/>
          </a:bodyPr>
          <a:lstStyle/>
          <a:p>
            <a:r>
              <a:rPr lang="en-GB" dirty="0" smtClean="0"/>
              <a:t>Putman RK, JAMA 2016</a:t>
            </a:r>
            <a:endParaRPr lang="en-GB" dirty="0"/>
          </a:p>
        </p:txBody>
      </p:sp>
      <p:pic>
        <p:nvPicPr>
          <p:cNvPr id="5" name="Immagine 4" descr="Schermata 2016-08-28 alle 12.57.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2023"/>
            <a:ext cx="3371826" cy="4129135"/>
          </a:xfrm>
          <a:prstGeom prst="rect">
            <a:avLst/>
          </a:prstGeom>
        </p:spPr>
      </p:pic>
      <p:pic>
        <p:nvPicPr>
          <p:cNvPr id="6" name="Immagine 5" descr="Schermata 2016-08-28 alle 12.57.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105" y="1133867"/>
            <a:ext cx="5287427" cy="3767292"/>
          </a:xfrm>
          <a:prstGeom prst="rect">
            <a:avLst/>
          </a:prstGeom>
        </p:spPr>
      </p:pic>
      <p:pic>
        <p:nvPicPr>
          <p:cNvPr id="7" name="Immagine 6" descr="Schermata 2016-08-28 alle 12.57.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2736" y="1517473"/>
            <a:ext cx="3697586" cy="3998346"/>
          </a:xfrm>
          <a:prstGeom prst="rect">
            <a:avLst/>
          </a:prstGeom>
        </p:spPr>
      </p:pic>
      <p:pic>
        <p:nvPicPr>
          <p:cNvPr id="8" name="Immagine 7" descr="Schermata 2016-08-28 alle 12.58.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6504" y="1690035"/>
            <a:ext cx="2367496" cy="4353138"/>
          </a:xfrm>
          <a:prstGeom prst="rect">
            <a:avLst/>
          </a:prstGeom>
        </p:spPr>
      </p:pic>
    </p:spTree>
    <p:extLst>
      <p:ext uri="{BB962C8B-B14F-4D97-AF65-F5344CB8AC3E}">
        <p14:creationId xmlns:p14="http://schemas.microsoft.com/office/powerpoint/2010/main" val="70235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179" y="128073"/>
            <a:ext cx="8824157" cy="1143000"/>
          </a:xfrm>
        </p:spPr>
        <p:txBody>
          <a:bodyPr>
            <a:noAutofit/>
          </a:bodyPr>
          <a:lstStyle/>
          <a:p>
            <a:r>
              <a:rPr lang="en-GB" sz="3200" b="1" dirty="0" smtClean="0"/>
              <a:t>ILA are </a:t>
            </a:r>
            <a:r>
              <a:rPr lang="en-GB" sz="3200" b="1" dirty="0"/>
              <a:t>more likely to die of </a:t>
            </a:r>
            <a:r>
              <a:rPr lang="en-GB" sz="3200" b="1" dirty="0" smtClean="0"/>
              <a:t>RESPIRATORY CAUSES WITH </a:t>
            </a:r>
            <a:r>
              <a:rPr lang="en-GB" sz="3200" b="1" dirty="0"/>
              <a:t>AN INCREASED RATE OF DEATH FROM PULMONARY FIBROSIS</a:t>
            </a:r>
            <a:r>
              <a:rPr lang="en-GB" sz="3200" b="1" dirty="0" smtClean="0"/>
              <a:t>.*</a:t>
            </a:r>
            <a:endParaRPr lang="en-GB" sz="3200" b="1" dirty="0"/>
          </a:p>
        </p:txBody>
      </p:sp>
      <p:pic>
        <p:nvPicPr>
          <p:cNvPr id="4" name="Immagine 3" descr="Schermata 2016-08-28 alle 15.04.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7" y="1608265"/>
            <a:ext cx="9086493" cy="2993406"/>
          </a:xfrm>
          <a:prstGeom prst="rect">
            <a:avLst/>
          </a:prstGeom>
        </p:spPr>
      </p:pic>
      <p:sp>
        <p:nvSpPr>
          <p:cNvPr id="5" name="CasellaDiTesto 4"/>
          <p:cNvSpPr txBox="1"/>
          <p:nvPr/>
        </p:nvSpPr>
        <p:spPr>
          <a:xfrm>
            <a:off x="6421343" y="6285929"/>
            <a:ext cx="2384224" cy="369332"/>
          </a:xfrm>
          <a:prstGeom prst="rect">
            <a:avLst/>
          </a:prstGeom>
          <a:noFill/>
        </p:spPr>
        <p:txBody>
          <a:bodyPr wrap="none" rtlCol="0">
            <a:spAutoFit/>
          </a:bodyPr>
          <a:lstStyle/>
          <a:p>
            <a:r>
              <a:rPr lang="en-GB" dirty="0" smtClean="0"/>
              <a:t>Putman RK, JAMA 2016</a:t>
            </a:r>
            <a:endParaRPr lang="en-GB" dirty="0"/>
          </a:p>
        </p:txBody>
      </p:sp>
      <p:sp>
        <p:nvSpPr>
          <p:cNvPr id="6" name="Rettangolo 5"/>
          <p:cNvSpPr/>
          <p:nvPr/>
        </p:nvSpPr>
        <p:spPr>
          <a:xfrm>
            <a:off x="86307" y="4921453"/>
            <a:ext cx="8880030" cy="1364476"/>
          </a:xfrm>
          <a:prstGeom prst="rect">
            <a:avLst/>
          </a:prstGeom>
        </p:spPr>
        <p:txBody>
          <a:bodyPr wrap="square">
            <a:spAutoFit/>
          </a:bodyPr>
          <a:lstStyle/>
          <a:p>
            <a:r>
              <a:rPr lang="en-GB" sz="2800" baseline="30000" dirty="0"/>
              <a:t>After adjusting </a:t>
            </a:r>
            <a:r>
              <a:rPr lang="en-GB" sz="2800" baseline="30000" dirty="0" smtClean="0"/>
              <a:t>for age</a:t>
            </a:r>
            <a:r>
              <a:rPr lang="en-GB" sz="2800" baseline="30000" dirty="0"/>
              <a:t>, sex, race, BMI, pack-years of smoking, current smoking </a:t>
            </a:r>
            <a:r>
              <a:rPr lang="en-GB" sz="2800" baseline="30000" dirty="0" smtClean="0"/>
              <a:t>status</a:t>
            </a:r>
            <a:r>
              <a:rPr lang="en-GB" sz="3200" b="1" baseline="30000" dirty="0" smtClean="0"/>
              <a:t>, ILA had </a:t>
            </a:r>
            <a:r>
              <a:rPr lang="en-GB" sz="3200" b="1" baseline="30000" dirty="0"/>
              <a:t>a higher </a:t>
            </a:r>
            <a:r>
              <a:rPr lang="en-GB" sz="3200" b="1" baseline="30000" dirty="0" smtClean="0"/>
              <a:t>OR </a:t>
            </a:r>
            <a:r>
              <a:rPr lang="en-GB" sz="3200" b="1" baseline="30000" dirty="0"/>
              <a:t>of death from a respiratory cause (OR, 2.4 [95% CI, 1.7-3.4]; P &lt; .001) </a:t>
            </a:r>
            <a:r>
              <a:rPr lang="en-GB" sz="2800" baseline="30000" dirty="0"/>
              <a:t>compared with </a:t>
            </a:r>
            <a:r>
              <a:rPr lang="en-GB" sz="2800" baseline="30000" dirty="0" smtClean="0"/>
              <a:t>No-ILA. Results </a:t>
            </a:r>
            <a:r>
              <a:rPr lang="en-GB" sz="2800" baseline="30000" dirty="0"/>
              <a:t>were similar when comparing participants with </a:t>
            </a:r>
            <a:r>
              <a:rPr lang="en-GB" sz="2800" baseline="30000" dirty="0" smtClean="0"/>
              <a:t>ILA </a:t>
            </a:r>
            <a:r>
              <a:rPr lang="en-GB" sz="2800" baseline="30000" dirty="0"/>
              <a:t>with those </a:t>
            </a:r>
            <a:r>
              <a:rPr lang="en-GB" sz="2800" baseline="30000" dirty="0" smtClean="0"/>
              <a:t>indeterminate. </a:t>
            </a:r>
            <a:endParaRPr lang="en-GB" sz="2800" dirty="0"/>
          </a:p>
        </p:txBody>
      </p:sp>
      <p:sp>
        <p:nvSpPr>
          <p:cNvPr id="3" name="Rettangolo 2"/>
          <p:cNvSpPr/>
          <p:nvPr/>
        </p:nvSpPr>
        <p:spPr>
          <a:xfrm>
            <a:off x="142180" y="6348579"/>
            <a:ext cx="4544834" cy="369332"/>
          </a:xfrm>
          <a:prstGeom prst="rect">
            <a:avLst/>
          </a:prstGeom>
        </p:spPr>
        <p:txBody>
          <a:bodyPr wrap="none">
            <a:spAutoFit/>
          </a:bodyPr>
          <a:lstStyle/>
          <a:p>
            <a:r>
              <a:rPr lang="en-GB" dirty="0" smtClean="0"/>
              <a:t>*Causes </a:t>
            </a:r>
            <a:r>
              <a:rPr lang="en-GB" dirty="0"/>
              <a:t>of death for the AGES Reykjavik Study</a:t>
            </a:r>
          </a:p>
        </p:txBody>
      </p:sp>
    </p:spTree>
    <p:extLst>
      <p:ext uri="{BB962C8B-B14F-4D97-AF65-F5344CB8AC3E}">
        <p14:creationId xmlns:p14="http://schemas.microsoft.com/office/powerpoint/2010/main" val="1426818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gn="ctr">
              <a:buNone/>
            </a:pPr>
            <a:endParaRPr lang="en-GB" sz="4400" dirty="0" smtClean="0"/>
          </a:p>
          <a:p>
            <a:pPr marL="0" indent="0" algn="ctr">
              <a:buNone/>
            </a:pPr>
            <a:endParaRPr lang="en-GB" sz="4400" dirty="0"/>
          </a:p>
          <a:p>
            <a:pPr marL="0" indent="0" algn="ctr">
              <a:buNone/>
            </a:pPr>
            <a:r>
              <a:rPr lang="en-GB" sz="4400" dirty="0" smtClean="0"/>
              <a:t>How does ILA progress?</a:t>
            </a:r>
            <a:endParaRPr lang="en-GB" sz="4400" dirty="0"/>
          </a:p>
        </p:txBody>
      </p:sp>
    </p:spTree>
    <p:extLst>
      <p:ext uri="{BB962C8B-B14F-4D97-AF65-F5344CB8AC3E}">
        <p14:creationId xmlns:p14="http://schemas.microsoft.com/office/powerpoint/2010/main" val="25657217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b="1" dirty="0" smtClean="0"/>
              <a:t>Early IPF compared to advanced IPF, slower progression but still lethal</a:t>
            </a:r>
            <a:endParaRPr lang="en-GB" b="1" dirty="0"/>
          </a:p>
        </p:txBody>
      </p:sp>
      <p:sp>
        <p:nvSpPr>
          <p:cNvPr id="5" name="Rettangolo 4"/>
          <p:cNvSpPr/>
          <p:nvPr/>
        </p:nvSpPr>
        <p:spPr>
          <a:xfrm>
            <a:off x="253998" y="1914800"/>
            <a:ext cx="4090739" cy="4524314"/>
          </a:xfrm>
          <a:prstGeom prst="rect">
            <a:avLst/>
          </a:prstGeom>
        </p:spPr>
        <p:txBody>
          <a:bodyPr wrap="square">
            <a:spAutoFit/>
          </a:bodyPr>
          <a:lstStyle/>
          <a:p>
            <a:pPr marL="571500" indent="-571500">
              <a:buFont typeface="Arial"/>
              <a:buChar char="•"/>
            </a:pPr>
            <a:r>
              <a:rPr lang="en-GB" sz="3200" baseline="30000" dirty="0" smtClean="0"/>
              <a:t>10</a:t>
            </a:r>
            <a:r>
              <a:rPr lang="en-GB" sz="3200" baseline="30000" dirty="0"/>
              <a:t>% decline in FVC at 1 year </a:t>
            </a:r>
            <a:r>
              <a:rPr lang="en-GB" sz="3200" baseline="30000" dirty="0" smtClean="0"/>
              <a:t>was </a:t>
            </a:r>
            <a:r>
              <a:rPr lang="en-GB" sz="3200" baseline="30000" dirty="0"/>
              <a:t>6.3% (1/16</a:t>
            </a:r>
            <a:r>
              <a:rPr lang="en-GB" sz="3200" baseline="30000" dirty="0" smtClean="0"/>
              <a:t>)</a:t>
            </a:r>
          </a:p>
          <a:p>
            <a:pPr marL="571500" indent="-571500">
              <a:buFont typeface="Arial"/>
              <a:buChar char="•"/>
            </a:pPr>
            <a:r>
              <a:rPr lang="en-GB" sz="3200" b="1" baseline="30000" dirty="0"/>
              <a:t>The first-year decline of FVC in this study was 83 mL </a:t>
            </a:r>
            <a:endParaRPr lang="en-GB" sz="3200" b="1" baseline="30000" dirty="0"/>
          </a:p>
          <a:p>
            <a:pPr marL="571500" indent="-571500">
              <a:buFont typeface="Arial"/>
              <a:buChar char="•"/>
            </a:pPr>
            <a:r>
              <a:rPr lang="en-GB" sz="3200" baseline="30000" dirty="0"/>
              <a:t>POD </a:t>
            </a:r>
            <a:r>
              <a:rPr lang="en-GB" sz="3200" baseline="30000" dirty="0"/>
              <a:t>observed </a:t>
            </a:r>
            <a:r>
              <a:rPr lang="en-GB" sz="2800" baseline="30000" dirty="0"/>
              <a:t>in</a:t>
            </a:r>
            <a:r>
              <a:rPr lang="en-GB" sz="3200" baseline="30000" dirty="0"/>
              <a:t> </a:t>
            </a:r>
            <a:r>
              <a:rPr lang="en-GB" sz="3200" baseline="30000" dirty="0"/>
              <a:t>69% (11/16)</a:t>
            </a:r>
            <a:r>
              <a:rPr lang="en-GB" sz="3200" baseline="30000" dirty="0"/>
              <a:t>, over a mean period of 19.9 12.3 months </a:t>
            </a:r>
            <a:endParaRPr lang="en-GB" sz="3200" baseline="30000" dirty="0"/>
          </a:p>
          <a:p>
            <a:pPr marL="571500" indent="-571500">
              <a:buFont typeface="Arial"/>
              <a:buChar char="•"/>
            </a:pPr>
            <a:r>
              <a:rPr lang="en-GB" sz="3200" baseline="30000" dirty="0"/>
              <a:t>Risk factors for POD were the </a:t>
            </a:r>
            <a:r>
              <a:rPr lang="en-GB" sz="3200" baseline="30000" dirty="0"/>
              <a:t>presence and extent </a:t>
            </a:r>
            <a:r>
              <a:rPr lang="en-GB" sz="3200" baseline="30000" dirty="0"/>
              <a:t>of honeycombing </a:t>
            </a:r>
            <a:r>
              <a:rPr lang="en-GB" sz="3200" baseline="30000" dirty="0"/>
              <a:t>(%) on high-resolution CT (P = </a:t>
            </a:r>
            <a:r>
              <a:rPr lang="en-GB" sz="3200" baseline="30000" dirty="0"/>
              <a:t>0.04, OR 2.4 </a:t>
            </a:r>
            <a:r>
              <a:rPr lang="en-GB" sz="3200" baseline="30000" dirty="0"/>
              <a:t>P = 0.017, </a:t>
            </a:r>
            <a:r>
              <a:rPr lang="en-GB" sz="3200" baseline="30000" dirty="0"/>
              <a:t>OR= 5.6) </a:t>
            </a:r>
            <a:endParaRPr lang="en-GB" sz="3200" baseline="30000" dirty="0"/>
          </a:p>
          <a:p>
            <a:pPr marL="571500" indent="-571500">
              <a:buFont typeface="Arial"/>
              <a:buChar char="•"/>
            </a:pPr>
            <a:endParaRPr lang="en-GB" sz="3200" dirty="0"/>
          </a:p>
        </p:txBody>
      </p:sp>
      <p:pic>
        <p:nvPicPr>
          <p:cNvPr id="6" name="Immagine 5" descr="Schermata 2017-04-04 alle 03.46.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053" y="1597268"/>
            <a:ext cx="4529220" cy="3416300"/>
          </a:xfrm>
          <a:prstGeom prst="rect">
            <a:avLst/>
          </a:prstGeom>
        </p:spPr>
      </p:pic>
      <p:sp>
        <p:nvSpPr>
          <p:cNvPr id="8" name="Rettangolo 7"/>
          <p:cNvSpPr/>
          <p:nvPr/>
        </p:nvSpPr>
        <p:spPr>
          <a:xfrm>
            <a:off x="5240584" y="2836768"/>
            <a:ext cx="4572000" cy="451406"/>
          </a:xfrm>
          <a:prstGeom prst="rect">
            <a:avLst/>
          </a:prstGeom>
        </p:spPr>
        <p:txBody>
          <a:bodyPr>
            <a:spAutoFit/>
          </a:bodyPr>
          <a:lstStyle/>
          <a:p>
            <a:endParaRPr lang="en-GB" sz="1400" baseline="30000" dirty="0"/>
          </a:p>
          <a:p>
            <a:r>
              <a:rPr lang="en-GB" sz="1400" dirty="0" smtClean="0"/>
              <a:t>median </a:t>
            </a:r>
            <a:r>
              <a:rPr lang="en-GB" sz="1400" dirty="0"/>
              <a:t>survival was </a:t>
            </a:r>
            <a:r>
              <a:rPr lang="en-GB" sz="1400" dirty="0" smtClean="0"/>
              <a:t>9 years</a:t>
            </a:r>
            <a:endParaRPr lang="en-GB" sz="4000" dirty="0"/>
          </a:p>
        </p:txBody>
      </p:sp>
      <p:cxnSp>
        <p:nvCxnSpPr>
          <p:cNvPr id="10" name="Connettore 1 9"/>
          <p:cNvCxnSpPr/>
          <p:nvPr/>
        </p:nvCxnSpPr>
        <p:spPr>
          <a:xfrm>
            <a:off x="8324336" y="2471227"/>
            <a:ext cx="13805" cy="20018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Rettangolo 10"/>
          <p:cNvSpPr/>
          <p:nvPr/>
        </p:nvSpPr>
        <p:spPr>
          <a:xfrm>
            <a:off x="4977950" y="5013568"/>
            <a:ext cx="3843361" cy="1672252"/>
          </a:xfrm>
          <a:prstGeom prst="rect">
            <a:avLst/>
          </a:prstGeom>
        </p:spPr>
        <p:txBody>
          <a:bodyPr wrap="square">
            <a:spAutoFit/>
          </a:bodyPr>
          <a:lstStyle/>
          <a:p>
            <a:r>
              <a:rPr lang="en-GB" sz="2800" b="1" baseline="30000" dirty="0" smtClean="0"/>
              <a:t>7 deaths:</a:t>
            </a:r>
          </a:p>
          <a:p>
            <a:r>
              <a:rPr lang="en-GB" sz="2800" baseline="30000" dirty="0" smtClean="0"/>
              <a:t>-    2</a:t>
            </a:r>
            <a:r>
              <a:rPr lang="en-GB" sz="2800" dirty="0" smtClean="0"/>
              <a:t> </a:t>
            </a:r>
            <a:r>
              <a:rPr lang="en-GB" sz="2800" baseline="30000" dirty="0" smtClean="0"/>
              <a:t>chronic RF</a:t>
            </a:r>
          </a:p>
          <a:p>
            <a:pPr marL="285750" indent="-285750">
              <a:buFontTx/>
              <a:buChar char="-"/>
            </a:pPr>
            <a:r>
              <a:rPr lang="en-GB" sz="2800" baseline="30000" dirty="0" smtClean="0"/>
              <a:t>2 AE-IPF</a:t>
            </a:r>
          </a:p>
          <a:p>
            <a:pPr marL="285750" indent="-285750">
              <a:buFontTx/>
              <a:buChar char="-"/>
            </a:pPr>
            <a:r>
              <a:rPr lang="en-GB" sz="2800" baseline="30000" dirty="0" smtClean="0"/>
              <a:t>2 lung </a:t>
            </a:r>
            <a:r>
              <a:rPr lang="en-GB" sz="2800" baseline="30000" dirty="0"/>
              <a:t>cancer </a:t>
            </a:r>
            <a:endParaRPr lang="en-GB" sz="2800" baseline="30000" dirty="0" smtClean="0"/>
          </a:p>
          <a:p>
            <a:pPr marL="285750" indent="-285750">
              <a:buFontTx/>
              <a:buChar char="-"/>
            </a:pPr>
            <a:r>
              <a:rPr lang="en-GB" sz="2800" baseline="30000" dirty="0" smtClean="0"/>
              <a:t>1  </a:t>
            </a:r>
            <a:r>
              <a:rPr lang="en-GB" sz="2800" baseline="30000" dirty="0"/>
              <a:t>left heart </a:t>
            </a:r>
            <a:r>
              <a:rPr lang="en-GB" sz="2800" baseline="30000" dirty="0" smtClean="0"/>
              <a:t>failure</a:t>
            </a:r>
            <a:endParaRPr lang="en-GB" sz="2800" dirty="0"/>
          </a:p>
        </p:txBody>
      </p:sp>
      <p:sp>
        <p:nvSpPr>
          <p:cNvPr id="12" name="CasellaDiTesto 11"/>
          <p:cNvSpPr txBox="1"/>
          <p:nvPr/>
        </p:nvSpPr>
        <p:spPr>
          <a:xfrm>
            <a:off x="748632" y="6254448"/>
            <a:ext cx="3096671" cy="369332"/>
          </a:xfrm>
          <a:prstGeom prst="rect">
            <a:avLst/>
          </a:prstGeom>
          <a:noFill/>
        </p:spPr>
        <p:txBody>
          <a:bodyPr wrap="none" rtlCol="0">
            <a:spAutoFit/>
          </a:bodyPr>
          <a:lstStyle/>
          <a:p>
            <a:r>
              <a:rPr lang="en-GB" dirty="0" err="1" smtClean="0"/>
              <a:t>Kondoh</a:t>
            </a:r>
            <a:r>
              <a:rPr lang="en-GB" dirty="0" smtClean="0"/>
              <a:t> et al, </a:t>
            </a:r>
            <a:r>
              <a:rPr lang="en-GB" dirty="0" err="1"/>
              <a:t>R</a:t>
            </a:r>
            <a:r>
              <a:rPr lang="en-GB" dirty="0" err="1" smtClean="0"/>
              <a:t>espirology</a:t>
            </a:r>
            <a:r>
              <a:rPr lang="en-GB" dirty="0" smtClean="0"/>
              <a:t> 2013</a:t>
            </a:r>
            <a:endParaRPr lang="en-GB" dirty="0"/>
          </a:p>
        </p:txBody>
      </p:sp>
    </p:spTree>
    <p:extLst>
      <p:ext uri="{BB962C8B-B14F-4D97-AF65-F5344CB8AC3E}">
        <p14:creationId xmlns:p14="http://schemas.microsoft.com/office/powerpoint/2010/main" val="229491382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normAutofit/>
          </a:bodyPr>
          <a:lstStyle/>
          <a:p>
            <a:r>
              <a:rPr lang="en-GB" sz="4000" b="1" dirty="0" smtClean="0"/>
              <a:t>ILA </a:t>
            </a:r>
            <a:r>
              <a:rPr lang="en-GB" sz="4000" b="1" dirty="0" smtClean="0"/>
              <a:t>progression</a:t>
            </a:r>
            <a:endParaRPr lang="en-GB" sz="4000" b="1" dirty="0"/>
          </a:p>
        </p:txBody>
      </p:sp>
      <p:sp>
        <p:nvSpPr>
          <p:cNvPr id="4" name="Segnaposto contenuto 3"/>
          <p:cNvSpPr>
            <a:spLocks noGrp="1"/>
          </p:cNvSpPr>
          <p:nvPr>
            <p:ph idx="1"/>
          </p:nvPr>
        </p:nvSpPr>
        <p:spPr>
          <a:xfrm>
            <a:off x="457200" y="1283286"/>
            <a:ext cx="8229600" cy="4525963"/>
          </a:xfrm>
        </p:spPr>
        <p:txBody>
          <a:bodyPr>
            <a:normAutofit fontScale="92500" lnSpcReduction="10000"/>
          </a:bodyPr>
          <a:lstStyle/>
          <a:p>
            <a:r>
              <a:rPr lang="en-GB" sz="2800" dirty="0" smtClean="0"/>
              <a:t>AIM: </a:t>
            </a:r>
            <a:r>
              <a:rPr lang="en-GB" sz="2800" dirty="0"/>
              <a:t>T</a:t>
            </a:r>
            <a:r>
              <a:rPr lang="en-GB" sz="2800" dirty="0" smtClean="0"/>
              <a:t>o </a:t>
            </a:r>
            <a:r>
              <a:rPr lang="en-GB" sz="2800" dirty="0"/>
              <a:t>determine if the progression or development of ILA, defined by serial chest CT examinations, is associated with adverse clinical </a:t>
            </a:r>
            <a:r>
              <a:rPr lang="en-GB" sz="2800" dirty="0" smtClean="0"/>
              <a:t>outcomes defined an </a:t>
            </a:r>
            <a:r>
              <a:rPr lang="en-GB" sz="2800" dirty="0"/>
              <a:t>accelerated rate of physiologic decline and an increased rate of mortality </a:t>
            </a:r>
            <a:endParaRPr lang="en-GB" sz="2800" dirty="0" smtClean="0"/>
          </a:p>
          <a:p>
            <a:r>
              <a:rPr lang="en-GB" sz="2800" dirty="0"/>
              <a:t>ILA were assessed in 1,867 participants who had serial chest computed tomography (CT) scans approximately 6 years apart. </a:t>
            </a:r>
            <a:endParaRPr lang="en-GB" sz="2800" dirty="0" smtClean="0"/>
          </a:p>
          <a:p>
            <a:r>
              <a:rPr lang="en-GB" sz="2800" dirty="0" smtClean="0"/>
              <a:t>7.8% (148) of participants showed ILA, 2.8% (53) at first CT, 5% (95) developed newly ILA at FU </a:t>
            </a:r>
            <a:r>
              <a:rPr lang="it-IT" sz="2800" dirty="0"/>
              <a:t>	</a:t>
            </a:r>
            <a:endParaRPr lang="it-IT" sz="2800" dirty="0" smtClean="0"/>
          </a:p>
          <a:p>
            <a:pPr marL="0" indent="0">
              <a:buNone/>
            </a:pPr>
            <a:r>
              <a:rPr lang="it-IT" sz="2800" dirty="0"/>
              <a:t>	</a:t>
            </a:r>
            <a:r>
              <a:rPr lang="it-IT" sz="2400" dirty="0" smtClean="0"/>
              <a:t>[</a:t>
            </a:r>
            <a:r>
              <a:rPr lang="it-IT" sz="2400" dirty="0"/>
              <a:t>763 (41%) </a:t>
            </a:r>
            <a:r>
              <a:rPr lang="it-IT" sz="2400" dirty="0" err="1"/>
              <a:t>were</a:t>
            </a:r>
            <a:r>
              <a:rPr lang="it-IT" sz="2400" dirty="0"/>
              <a:t> indeterminate, and 970 (52%) </a:t>
            </a:r>
            <a:r>
              <a:rPr lang="it-IT" sz="2400" dirty="0" err="1"/>
              <a:t>normal</a:t>
            </a:r>
            <a:r>
              <a:rPr lang="it-IT" sz="2400" dirty="0"/>
              <a:t>].</a:t>
            </a:r>
          </a:p>
          <a:p>
            <a:endParaRPr lang="en-GB" sz="2800" dirty="0" smtClean="0"/>
          </a:p>
          <a:p>
            <a:endParaRPr lang="en-GB" sz="2800" dirty="0"/>
          </a:p>
          <a:p>
            <a:endParaRPr lang="en-GB" sz="2800" dirty="0" smtClean="0"/>
          </a:p>
          <a:p>
            <a:endParaRPr lang="en-GB" sz="2800" dirty="0" smtClean="0"/>
          </a:p>
          <a:p>
            <a:endParaRPr lang="en-GB" sz="2800" dirty="0"/>
          </a:p>
          <a:p>
            <a:endParaRPr lang="en-GB" sz="2800" dirty="0" smtClean="0"/>
          </a:p>
          <a:p>
            <a:endParaRPr lang="en-GB" sz="2800" dirty="0"/>
          </a:p>
        </p:txBody>
      </p:sp>
      <p:sp>
        <p:nvSpPr>
          <p:cNvPr id="5" name="Rettangolo 4"/>
          <p:cNvSpPr/>
          <p:nvPr/>
        </p:nvSpPr>
        <p:spPr>
          <a:xfrm>
            <a:off x="2992771" y="6126163"/>
            <a:ext cx="3316082" cy="461665"/>
          </a:xfrm>
          <a:prstGeom prst="rect">
            <a:avLst/>
          </a:prstGeom>
        </p:spPr>
        <p:txBody>
          <a:bodyPr wrap="none">
            <a:spAutoFit/>
          </a:bodyPr>
          <a:lstStyle/>
          <a:p>
            <a:r>
              <a:rPr lang="en-GB" sz="2400" dirty="0" smtClean="0"/>
              <a:t>Araki et al, AJRCCM 2016</a:t>
            </a:r>
            <a:endParaRPr lang="en-GB" sz="2400" dirty="0"/>
          </a:p>
        </p:txBody>
      </p:sp>
    </p:spTree>
    <p:extLst>
      <p:ext uri="{BB962C8B-B14F-4D97-AF65-F5344CB8AC3E}">
        <p14:creationId xmlns:p14="http://schemas.microsoft.com/office/powerpoint/2010/main" val="37132395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GB" sz="3600" b="1" dirty="0" smtClean="0"/>
              <a:t>ILA evolve to fibrosis and UIP in a significant minority of cases</a:t>
            </a:r>
            <a:endParaRPr lang="en-GB" sz="3600" b="1" dirty="0"/>
          </a:p>
        </p:txBody>
      </p:sp>
      <p:sp>
        <p:nvSpPr>
          <p:cNvPr id="3" name="Segnaposto contenuto 2"/>
          <p:cNvSpPr>
            <a:spLocks noGrp="1"/>
          </p:cNvSpPr>
          <p:nvPr>
            <p:ph idx="1"/>
          </p:nvPr>
        </p:nvSpPr>
        <p:spPr/>
        <p:txBody>
          <a:bodyPr>
            <a:normAutofit fontScale="92500"/>
          </a:bodyPr>
          <a:lstStyle/>
          <a:p>
            <a:r>
              <a:rPr lang="en-GB" dirty="0" smtClean="0"/>
              <a:t>Among 1,867 initial CT 53 (2.8%) had ILA, including 5 (0.2%) definite fibrosis, none with UIP.</a:t>
            </a:r>
          </a:p>
          <a:p>
            <a:pPr marL="0" indent="0">
              <a:buNone/>
            </a:pPr>
            <a:r>
              <a:rPr lang="en-GB" dirty="0" smtClean="0"/>
              <a:t>	[</a:t>
            </a:r>
            <a:r>
              <a:rPr lang="en-GB" dirty="0"/>
              <a:t>44% </a:t>
            </a:r>
            <a:r>
              <a:rPr lang="en-GB" dirty="0" err="1"/>
              <a:t>indet</a:t>
            </a:r>
            <a:r>
              <a:rPr lang="en-GB" dirty="0"/>
              <a:t> and 53% norm</a:t>
            </a:r>
            <a:r>
              <a:rPr lang="en-GB" dirty="0" smtClean="0"/>
              <a:t>] </a:t>
            </a:r>
          </a:p>
          <a:p>
            <a:endParaRPr lang="en-GB" dirty="0"/>
          </a:p>
          <a:p>
            <a:r>
              <a:rPr lang="en-GB" b="1" dirty="0" smtClean="0"/>
              <a:t>In 6 years 43% (23/53)  of ILA had progressed, including all cases that initially showed fibrosis.</a:t>
            </a:r>
          </a:p>
          <a:p>
            <a:pPr lvl="1"/>
            <a:r>
              <a:rPr lang="en-GB" dirty="0" smtClean="0"/>
              <a:t>91% (21) ultimately had fibrosis </a:t>
            </a:r>
          </a:p>
          <a:p>
            <a:pPr lvl="1"/>
            <a:r>
              <a:rPr lang="en-GB" dirty="0" smtClean="0"/>
              <a:t>9% (2) developed UIP</a:t>
            </a:r>
            <a:endParaRPr lang="en-GB" dirty="0"/>
          </a:p>
          <a:p>
            <a:endParaRPr lang="en-GB" dirty="0"/>
          </a:p>
        </p:txBody>
      </p:sp>
      <p:sp>
        <p:nvSpPr>
          <p:cNvPr id="5" name="Rettangolo 4"/>
          <p:cNvSpPr/>
          <p:nvPr/>
        </p:nvSpPr>
        <p:spPr>
          <a:xfrm>
            <a:off x="2992771" y="6126163"/>
            <a:ext cx="3316082" cy="461665"/>
          </a:xfrm>
          <a:prstGeom prst="rect">
            <a:avLst/>
          </a:prstGeom>
        </p:spPr>
        <p:txBody>
          <a:bodyPr wrap="none">
            <a:spAutoFit/>
          </a:bodyPr>
          <a:lstStyle/>
          <a:p>
            <a:r>
              <a:rPr lang="en-GB" sz="2400" dirty="0" smtClean="0"/>
              <a:t>Araki et al, AJRCCM 2016</a:t>
            </a:r>
            <a:endParaRPr lang="en-GB" sz="2400" dirty="0"/>
          </a:p>
        </p:txBody>
      </p:sp>
    </p:spTree>
    <p:extLst>
      <p:ext uri="{BB962C8B-B14F-4D97-AF65-F5344CB8AC3E}">
        <p14:creationId xmlns:p14="http://schemas.microsoft.com/office/powerpoint/2010/main" val="11697402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z="4000" b="1" dirty="0" smtClean="0"/>
              <a:t>Newly developed ILA</a:t>
            </a:r>
            <a:endParaRPr lang="en-GB" sz="4000" b="1" dirty="0"/>
          </a:p>
        </p:txBody>
      </p:sp>
      <p:sp>
        <p:nvSpPr>
          <p:cNvPr id="3" name="Segnaposto contenuto 2"/>
          <p:cNvSpPr>
            <a:spLocks noGrp="1"/>
          </p:cNvSpPr>
          <p:nvPr>
            <p:ph idx="1"/>
          </p:nvPr>
        </p:nvSpPr>
        <p:spPr/>
        <p:txBody>
          <a:bodyPr/>
          <a:lstStyle/>
          <a:p>
            <a:pPr marL="0" indent="0">
              <a:buNone/>
            </a:pPr>
            <a:endParaRPr lang="it-IT" dirty="0"/>
          </a:p>
          <a:p>
            <a:r>
              <a:rPr lang="it-IT" dirty="0"/>
              <a:t>5</a:t>
            </a:r>
            <a:r>
              <a:rPr lang="it-IT" dirty="0" smtClean="0"/>
              <a:t>% (95) </a:t>
            </a:r>
            <a:r>
              <a:rPr lang="it-IT" dirty="0" err="1" smtClean="0"/>
              <a:t>developed</a:t>
            </a:r>
            <a:r>
              <a:rPr lang="it-IT" dirty="0" smtClean="0"/>
              <a:t> </a:t>
            </a:r>
            <a:r>
              <a:rPr lang="it-IT" dirty="0" err="1" smtClean="0"/>
              <a:t>newly</a:t>
            </a:r>
            <a:r>
              <a:rPr lang="it-IT" dirty="0" smtClean="0"/>
              <a:t> </a:t>
            </a:r>
            <a:r>
              <a:rPr lang="it-IT" dirty="0"/>
              <a:t>ILA </a:t>
            </a:r>
            <a:r>
              <a:rPr lang="it-IT" dirty="0" err="1" smtClean="0"/>
              <a:t>during</a:t>
            </a:r>
            <a:r>
              <a:rPr lang="it-IT" dirty="0" smtClean="0"/>
              <a:t> FU, </a:t>
            </a:r>
          </a:p>
          <a:p>
            <a:pPr lvl="1"/>
            <a:r>
              <a:rPr lang="it-IT" dirty="0" smtClean="0"/>
              <a:t>12 </a:t>
            </a:r>
            <a:r>
              <a:rPr lang="it-IT" dirty="0"/>
              <a:t>(13%) </a:t>
            </a:r>
            <a:r>
              <a:rPr lang="it-IT" dirty="0" smtClean="0"/>
              <a:t>definite </a:t>
            </a:r>
            <a:r>
              <a:rPr lang="it-IT" dirty="0" err="1"/>
              <a:t>fibrosis</a:t>
            </a:r>
            <a:r>
              <a:rPr lang="it-IT" dirty="0"/>
              <a:t> </a:t>
            </a:r>
            <a:endParaRPr lang="it-IT" dirty="0" smtClean="0"/>
          </a:p>
          <a:p>
            <a:pPr lvl="1"/>
            <a:r>
              <a:rPr lang="it-IT" dirty="0" smtClean="0"/>
              <a:t>1 (</a:t>
            </a:r>
            <a:r>
              <a:rPr lang="it-IT" dirty="0"/>
              <a:t>1%) </a:t>
            </a:r>
            <a:r>
              <a:rPr lang="it-IT" dirty="0" smtClean="0"/>
              <a:t>UIP </a:t>
            </a:r>
            <a:r>
              <a:rPr lang="it-IT" dirty="0"/>
              <a:t>pattern </a:t>
            </a:r>
            <a:endParaRPr lang="it-IT" dirty="0"/>
          </a:p>
          <a:p>
            <a:endParaRPr lang="it-IT" dirty="0" smtClean="0"/>
          </a:p>
          <a:p>
            <a:endParaRPr lang="it-IT" dirty="0"/>
          </a:p>
          <a:p>
            <a:endParaRPr lang="en-GB" dirty="0"/>
          </a:p>
        </p:txBody>
      </p:sp>
    </p:spTree>
    <p:extLst>
      <p:ext uri="{BB962C8B-B14F-4D97-AF65-F5344CB8AC3E}">
        <p14:creationId xmlns:p14="http://schemas.microsoft.com/office/powerpoint/2010/main" val="9465656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ILA</a:t>
            </a:r>
            <a:endParaRPr lang="en-GB" dirty="0"/>
          </a:p>
        </p:txBody>
      </p:sp>
      <p:sp>
        <p:nvSpPr>
          <p:cNvPr id="3" name="Segnaposto contenuto 2"/>
          <p:cNvSpPr>
            <a:spLocks noGrp="1"/>
          </p:cNvSpPr>
          <p:nvPr>
            <p:ph idx="1"/>
          </p:nvPr>
        </p:nvSpPr>
        <p:spPr/>
        <p:txBody>
          <a:bodyPr>
            <a:normAutofit/>
          </a:bodyPr>
          <a:lstStyle/>
          <a:p>
            <a:r>
              <a:rPr lang="en-GB" sz="3600" dirty="0" smtClean="0">
                <a:solidFill>
                  <a:srgbClr val="FF0000"/>
                </a:solidFill>
              </a:rPr>
              <a:t>Definition</a:t>
            </a:r>
          </a:p>
          <a:p>
            <a:r>
              <a:rPr lang="en-GB" sz="3600" dirty="0"/>
              <a:t>ILA characteristics </a:t>
            </a:r>
            <a:endParaRPr lang="en-GB" sz="3600" dirty="0" smtClean="0"/>
          </a:p>
          <a:p>
            <a:r>
              <a:rPr lang="en-GB" sz="3600" dirty="0" smtClean="0"/>
              <a:t>Prevalence</a:t>
            </a:r>
            <a:endParaRPr lang="en-GB" sz="3600" dirty="0" smtClean="0"/>
          </a:p>
          <a:p>
            <a:r>
              <a:rPr lang="en-GB" sz="3600" dirty="0" smtClean="0"/>
              <a:t>ILA </a:t>
            </a:r>
            <a:r>
              <a:rPr lang="en-GB" sz="3600" dirty="0" smtClean="0"/>
              <a:t>natural history</a:t>
            </a:r>
          </a:p>
          <a:p>
            <a:r>
              <a:rPr lang="en-GB" sz="3600" dirty="0" smtClean="0"/>
              <a:t>ILA clinical relevance and future directions</a:t>
            </a:r>
          </a:p>
          <a:p>
            <a:endParaRPr lang="en-GB" sz="3600" dirty="0"/>
          </a:p>
        </p:txBody>
      </p:sp>
    </p:spTree>
    <p:extLst>
      <p:ext uri="{BB962C8B-B14F-4D97-AF65-F5344CB8AC3E}">
        <p14:creationId xmlns:p14="http://schemas.microsoft.com/office/powerpoint/2010/main" val="6481815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57785"/>
            <a:ext cx="8229600" cy="1143000"/>
          </a:xfrm>
        </p:spPr>
        <p:txBody>
          <a:bodyPr>
            <a:noAutofit/>
          </a:bodyPr>
          <a:lstStyle/>
          <a:p>
            <a:r>
              <a:rPr lang="it-IT" sz="3200" dirty="0" err="1"/>
              <a:t>Increasing</a:t>
            </a:r>
            <a:r>
              <a:rPr lang="it-IT" sz="3200" dirty="0"/>
              <a:t> </a:t>
            </a:r>
            <a:r>
              <a:rPr lang="it-IT" sz="3200" b="1" dirty="0" err="1"/>
              <a:t>age</a:t>
            </a:r>
            <a:r>
              <a:rPr lang="it-IT" sz="3200" b="1" dirty="0"/>
              <a:t> and </a:t>
            </a:r>
            <a:r>
              <a:rPr lang="it-IT" sz="3200" b="1" dirty="0" err="1"/>
              <a:t>increasing</a:t>
            </a:r>
            <a:r>
              <a:rPr lang="it-IT" sz="3200" b="1" dirty="0"/>
              <a:t> </a:t>
            </a:r>
            <a:r>
              <a:rPr lang="it-IT" sz="3200" b="1" dirty="0" err="1"/>
              <a:t>copies</a:t>
            </a:r>
            <a:r>
              <a:rPr lang="it-IT" sz="3200" b="1" dirty="0"/>
              <a:t> of the MUC5B </a:t>
            </a:r>
            <a:r>
              <a:rPr lang="it-IT" sz="3200" dirty="0"/>
              <a:t>promoter </a:t>
            </a:r>
            <a:r>
              <a:rPr lang="it-IT" sz="3200" dirty="0" err="1"/>
              <a:t>polymorphism</a:t>
            </a:r>
            <a:r>
              <a:rPr lang="it-IT" sz="3200" dirty="0"/>
              <a:t> </a:t>
            </a:r>
            <a:r>
              <a:rPr lang="it-IT" sz="3200" dirty="0" err="1"/>
              <a:t>were</a:t>
            </a:r>
            <a:r>
              <a:rPr lang="it-IT" sz="3200" dirty="0"/>
              <a:t> </a:t>
            </a:r>
            <a:r>
              <a:rPr lang="it-IT" sz="3200" dirty="0" err="1"/>
              <a:t>associated</a:t>
            </a:r>
            <a:r>
              <a:rPr lang="it-IT" sz="3200" dirty="0"/>
              <a:t> with ILA </a:t>
            </a:r>
            <a:r>
              <a:rPr lang="it-IT" sz="3200" b="1" dirty="0" err="1"/>
              <a:t>progression</a:t>
            </a:r>
            <a:r>
              <a:rPr lang="it-IT" sz="3200" b="1" dirty="0"/>
              <a:t>.</a:t>
            </a:r>
            <a:r>
              <a:rPr lang="it-IT" sz="3200" dirty="0"/>
              <a:t> </a:t>
            </a:r>
            <a:r>
              <a:rPr lang="it-IT" sz="3200" dirty="0"/>
              <a:t/>
            </a:r>
            <a:br>
              <a:rPr lang="it-IT" sz="3200" dirty="0"/>
            </a:br>
            <a:endParaRPr lang="en-GB" sz="3200" dirty="0"/>
          </a:p>
        </p:txBody>
      </p:sp>
      <p:pic>
        <p:nvPicPr>
          <p:cNvPr id="4" name="Immagine 3" descr="Schermata 2017-04-04 alle 04.40.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0"/>
            <a:ext cx="9144000" cy="3918284"/>
          </a:xfrm>
          <a:prstGeom prst="rect">
            <a:avLst/>
          </a:prstGeom>
        </p:spPr>
      </p:pic>
      <p:sp>
        <p:nvSpPr>
          <p:cNvPr id="5" name="Rettangolo 4"/>
          <p:cNvSpPr/>
          <p:nvPr/>
        </p:nvSpPr>
        <p:spPr>
          <a:xfrm>
            <a:off x="3554245" y="6326218"/>
            <a:ext cx="2794179" cy="400110"/>
          </a:xfrm>
          <a:prstGeom prst="rect">
            <a:avLst/>
          </a:prstGeom>
        </p:spPr>
        <p:txBody>
          <a:bodyPr wrap="none">
            <a:spAutoFit/>
          </a:bodyPr>
          <a:lstStyle/>
          <a:p>
            <a:r>
              <a:rPr lang="en-GB" sz="2000" dirty="0" smtClean="0"/>
              <a:t>Araki et al, AJRCCM 2016</a:t>
            </a:r>
            <a:endParaRPr lang="en-GB" sz="2000" dirty="0"/>
          </a:p>
        </p:txBody>
      </p:sp>
    </p:spTree>
    <p:extLst>
      <p:ext uri="{BB962C8B-B14F-4D97-AF65-F5344CB8AC3E}">
        <p14:creationId xmlns:p14="http://schemas.microsoft.com/office/powerpoint/2010/main" val="1827081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b="1" dirty="0"/>
              <a:t>ILA </a:t>
            </a:r>
            <a:r>
              <a:rPr lang="it-IT" sz="3200" b="1" dirty="0" err="1"/>
              <a:t>progression</a:t>
            </a:r>
            <a:r>
              <a:rPr lang="it-IT" sz="3200" b="1" dirty="0"/>
              <a:t> </a:t>
            </a:r>
            <a:r>
              <a:rPr lang="it-IT" sz="3200" b="1" dirty="0" err="1"/>
              <a:t>was</a:t>
            </a:r>
            <a:r>
              <a:rPr lang="it-IT" sz="3200" b="1" dirty="0"/>
              <a:t> </a:t>
            </a:r>
            <a:r>
              <a:rPr lang="it-IT" sz="3200" b="1" dirty="0" err="1"/>
              <a:t>associated</a:t>
            </a:r>
            <a:r>
              <a:rPr lang="it-IT" sz="3200" b="1" dirty="0"/>
              <a:t> with a </a:t>
            </a:r>
            <a:r>
              <a:rPr lang="it-IT" sz="3200" b="1" dirty="0" err="1"/>
              <a:t>greater</a:t>
            </a:r>
            <a:r>
              <a:rPr lang="it-IT" sz="3200" b="1" dirty="0"/>
              <a:t> FVC </a:t>
            </a:r>
            <a:r>
              <a:rPr lang="it-IT" sz="3200" b="1" dirty="0" err="1" smtClean="0"/>
              <a:t>decline</a:t>
            </a:r>
            <a:endParaRPr lang="en-GB" sz="3200" b="1" dirty="0"/>
          </a:p>
        </p:txBody>
      </p:sp>
      <p:pic>
        <p:nvPicPr>
          <p:cNvPr id="4" name="Immagine 3" descr="Schermata 2017-04-04 alle 04.44.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1289"/>
            <a:ext cx="9144000" cy="2650289"/>
          </a:xfrm>
          <a:prstGeom prst="rect">
            <a:avLst/>
          </a:prstGeom>
        </p:spPr>
      </p:pic>
      <p:sp>
        <p:nvSpPr>
          <p:cNvPr id="5" name="Rettangolo 4"/>
          <p:cNvSpPr/>
          <p:nvPr/>
        </p:nvSpPr>
        <p:spPr>
          <a:xfrm>
            <a:off x="3554245" y="6326218"/>
            <a:ext cx="2794179" cy="400110"/>
          </a:xfrm>
          <a:prstGeom prst="rect">
            <a:avLst/>
          </a:prstGeom>
        </p:spPr>
        <p:txBody>
          <a:bodyPr wrap="none">
            <a:spAutoFit/>
          </a:bodyPr>
          <a:lstStyle/>
          <a:p>
            <a:r>
              <a:rPr lang="en-GB" sz="2000" dirty="0" smtClean="0"/>
              <a:t>Araki et al, AJRCCM 2016</a:t>
            </a:r>
            <a:endParaRPr lang="en-GB" sz="2000" dirty="0"/>
          </a:p>
        </p:txBody>
      </p:sp>
      <p:sp>
        <p:nvSpPr>
          <p:cNvPr id="6" name="Rettangolo 5"/>
          <p:cNvSpPr/>
          <p:nvPr/>
        </p:nvSpPr>
        <p:spPr>
          <a:xfrm>
            <a:off x="173788" y="4711292"/>
            <a:ext cx="8836527" cy="1569660"/>
          </a:xfrm>
          <a:prstGeom prst="rect">
            <a:avLst/>
          </a:prstGeom>
        </p:spPr>
        <p:txBody>
          <a:bodyPr wrap="square">
            <a:spAutoFit/>
          </a:bodyPr>
          <a:lstStyle/>
          <a:p>
            <a:r>
              <a:rPr lang="en-GB" sz="3600" baseline="30000" dirty="0" smtClean="0"/>
              <a:t>FVC mean decrease per year:</a:t>
            </a:r>
          </a:p>
          <a:p>
            <a:pPr marL="571500" indent="-571500">
              <a:buFont typeface="Arial"/>
              <a:buChar char="•"/>
            </a:pPr>
            <a:r>
              <a:rPr lang="en-GB" sz="3600" baseline="30000" dirty="0"/>
              <a:t>35 ml (SD 44 ml) p</a:t>
            </a:r>
            <a:r>
              <a:rPr lang="en-GB" sz="3600" baseline="30000" dirty="0" smtClean="0"/>
              <a:t>articipants </a:t>
            </a:r>
            <a:r>
              <a:rPr lang="en-GB" sz="3600" baseline="30000" dirty="0"/>
              <a:t>without </a:t>
            </a:r>
            <a:r>
              <a:rPr lang="en-GB" sz="3600" baseline="30000" dirty="0" smtClean="0"/>
              <a:t>ILA</a:t>
            </a:r>
          </a:p>
          <a:p>
            <a:pPr marL="571500" indent="-571500">
              <a:buFont typeface="Arial"/>
              <a:buChar char="•"/>
            </a:pPr>
            <a:r>
              <a:rPr lang="en-GB" sz="3600" baseline="30000" dirty="0"/>
              <a:t>40 ml (SD 44 ml) </a:t>
            </a:r>
            <a:r>
              <a:rPr lang="en-GB" sz="3600" baseline="30000" dirty="0" smtClean="0"/>
              <a:t>ILA </a:t>
            </a:r>
            <a:r>
              <a:rPr lang="en-GB" sz="3600" baseline="30000" dirty="0"/>
              <a:t>without progression </a:t>
            </a:r>
            <a:endParaRPr lang="en-GB" sz="3600" baseline="30000" dirty="0" smtClean="0"/>
          </a:p>
          <a:p>
            <a:pPr marL="571500" indent="-571500">
              <a:buFont typeface="Arial"/>
              <a:buChar char="•"/>
            </a:pPr>
            <a:r>
              <a:rPr lang="en-GB" sz="3600" b="1" baseline="30000" dirty="0"/>
              <a:t>64 ml (</a:t>
            </a:r>
            <a:r>
              <a:rPr lang="en-GB" sz="3600" b="1" baseline="30000" dirty="0" smtClean="0"/>
              <a:t>SD </a:t>
            </a:r>
            <a:r>
              <a:rPr lang="en-GB" sz="3600" b="1" baseline="30000" dirty="0"/>
              <a:t>51 ml) </a:t>
            </a:r>
            <a:r>
              <a:rPr lang="en-GB" sz="3600" b="1" baseline="30000" dirty="0" smtClean="0"/>
              <a:t>ILA </a:t>
            </a:r>
            <a:r>
              <a:rPr lang="en-GB" sz="3600" b="1" baseline="30000" dirty="0"/>
              <a:t>with </a:t>
            </a:r>
            <a:r>
              <a:rPr lang="en-GB" sz="3600" b="1" baseline="30000" dirty="0" smtClean="0"/>
              <a:t>progression</a:t>
            </a:r>
            <a:endParaRPr lang="en-GB" sz="3600" b="1" dirty="0"/>
          </a:p>
        </p:txBody>
      </p:sp>
    </p:spTree>
    <p:extLst>
      <p:ext uri="{BB962C8B-B14F-4D97-AF65-F5344CB8AC3E}">
        <p14:creationId xmlns:p14="http://schemas.microsoft.com/office/powerpoint/2010/main" val="194668727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10733"/>
            <a:ext cx="8229600" cy="1143000"/>
          </a:xfrm>
        </p:spPr>
        <p:txBody>
          <a:bodyPr>
            <a:noAutofit/>
          </a:bodyPr>
          <a:lstStyle/>
          <a:p>
            <a:r>
              <a:rPr lang="it-IT" sz="2800" b="1" dirty="0" smtClean="0"/>
              <a:t>ILA </a:t>
            </a:r>
            <a:r>
              <a:rPr lang="it-IT" sz="2800" b="1" dirty="0" err="1"/>
              <a:t>progression</a:t>
            </a:r>
            <a:r>
              <a:rPr lang="it-IT" sz="2800" b="1" dirty="0"/>
              <a:t> </a:t>
            </a:r>
            <a:r>
              <a:rPr lang="it-IT" sz="2800" b="1" dirty="0" err="1"/>
              <a:t>i</a:t>
            </a:r>
            <a:r>
              <a:rPr lang="it-IT" sz="2800" b="1" dirty="0" err="1" smtClean="0"/>
              <a:t>s</a:t>
            </a:r>
            <a:r>
              <a:rPr lang="it-IT" sz="2800" b="1" dirty="0" smtClean="0"/>
              <a:t> </a:t>
            </a:r>
            <a:r>
              <a:rPr lang="it-IT" sz="2800" b="1" dirty="0" err="1"/>
              <a:t>associated</a:t>
            </a:r>
            <a:r>
              <a:rPr lang="it-IT" sz="2800" b="1" dirty="0"/>
              <a:t> with an </a:t>
            </a:r>
            <a:r>
              <a:rPr lang="it-IT" sz="2800" b="1" dirty="0" err="1"/>
              <a:t>increase</a:t>
            </a:r>
            <a:r>
              <a:rPr lang="it-IT" sz="2800" b="1" dirty="0"/>
              <a:t> in the </a:t>
            </a:r>
            <a:r>
              <a:rPr lang="it-IT" sz="2800" b="1" dirty="0" err="1"/>
              <a:t>risk</a:t>
            </a:r>
            <a:r>
              <a:rPr lang="it-IT" sz="2800" b="1" dirty="0"/>
              <a:t> of </a:t>
            </a:r>
            <a:r>
              <a:rPr lang="it-IT" sz="2800" b="1" dirty="0" err="1"/>
              <a:t>death</a:t>
            </a:r>
            <a:r>
              <a:rPr lang="it-IT" sz="2800" b="1" dirty="0"/>
              <a:t> </a:t>
            </a:r>
            <a:r>
              <a:rPr lang="it-IT" sz="2400" dirty="0"/>
              <a:t>(</a:t>
            </a:r>
            <a:r>
              <a:rPr lang="it-IT" sz="2400" dirty="0" err="1"/>
              <a:t>hazard</a:t>
            </a:r>
            <a:r>
              <a:rPr lang="it-IT" sz="2400" dirty="0"/>
              <a:t> ratio, 3.9; 95% </a:t>
            </a:r>
            <a:r>
              <a:rPr lang="it-IT" sz="2400" dirty="0" smtClean="0"/>
              <a:t>CI 1.3</a:t>
            </a:r>
            <a:r>
              <a:rPr lang="it-IT" sz="2400" dirty="0"/>
              <a:t>–10.9; </a:t>
            </a:r>
            <a:r>
              <a:rPr lang="it-IT" sz="2400" dirty="0" err="1"/>
              <a:t>P</a:t>
            </a:r>
            <a:r>
              <a:rPr lang="it-IT" sz="2400" dirty="0"/>
              <a:t> = 0.01</a:t>
            </a:r>
            <a:r>
              <a:rPr lang="it-IT" sz="2400" dirty="0" smtClean="0"/>
              <a:t>)</a:t>
            </a:r>
            <a:endParaRPr lang="en-GB" sz="2400" dirty="0"/>
          </a:p>
        </p:txBody>
      </p:sp>
      <p:sp>
        <p:nvSpPr>
          <p:cNvPr id="4" name="Rettangolo 3"/>
          <p:cNvSpPr/>
          <p:nvPr/>
        </p:nvSpPr>
        <p:spPr>
          <a:xfrm>
            <a:off x="3554245" y="6326218"/>
            <a:ext cx="2794179" cy="400110"/>
          </a:xfrm>
          <a:prstGeom prst="rect">
            <a:avLst/>
          </a:prstGeom>
        </p:spPr>
        <p:txBody>
          <a:bodyPr wrap="none">
            <a:spAutoFit/>
          </a:bodyPr>
          <a:lstStyle/>
          <a:p>
            <a:r>
              <a:rPr lang="en-GB" sz="2000" dirty="0" smtClean="0"/>
              <a:t>Araki et al, AJRCCM 2016</a:t>
            </a:r>
            <a:endParaRPr lang="en-GB" sz="2000" dirty="0"/>
          </a:p>
        </p:txBody>
      </p:sp>
      <p:pic>
        <p:nvPicPr>
          <p:cNvPr id="5" name="Immagine 4" descr="Schermata 2017-04-04 alle 04.49.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99" y="1544057"/>
            <a:ext cx="7442201" cy="4782161"/>
          </a:xfrm>
          <a:prstGeom prst="rect">
            <a:avLst/>
          </a:prstGeom>
        </p:spPr>
      </p:pic>
      <p:sp>
        <p:nvSpPr>
          <p:cNvPr id="6" name="Rettangolo 5"/>
          <p:cNvSpPr/>
          <p:nvPr/>
        </p:nvSpPr>
        <p:spPr>
          <a:xfrm>
            <a:off x="5842821" y="3678185"/>
            <a:ext cx="1735120" cy="276999"/>
          </a:xfrm>
          <a:prstGeom prst="rect">
            <a:avLst/>
          </a:prstGeom>
        </p:spPr>
        <p:txBody>
          <a:bodyPr wrap="none">
            <a:spAutoFit/>
          </a:bodyPr>
          <a:lstStyle/>
          <a:p>
            <a:r>
              <a:rPr lang="en-GB" baseline="30000" dirty="0" smtClean="0"/>
              <a:t>Death 8</a:t>
            </a:r>
            <a:r>
              <a:rPr lang="en-GB" baseline="30000" dirty="0"/>
              <a:t>% (10 out of 118</a:t>
            </a:r>
            <a:r>
              <a:rPr lang="en-GB" baseline="30000" dirty="0" smtClean="0"/>
              <a:t>)</a:t>
            </a:r>
            <a:endParaRPr lang="en-GB" dirty="0"/>
          </a:p>
        </p:txBody>
      </p:sp>
      <p:sp>
        <p:nvSpPr>
          <p:cNvPr id="7" name="Rettangolo 6"/>
          <p:cNvSpPr/>
          <p:nvPr/>
        </p:nvSpPr>
        <p:spPr>
          <a:xfrm>
            <a:off x="5842821" y="2488395"/>
            <a:ext cx="1579128" cy="276999"/>
          </a:xfrm>
          <a:prstGeom prst="rect">
            <a:avLst/>
          </a:prstGeom>
        </p:spPr>
        <p:txBody>
          <a:bodyPr wrap="none">
            <a:spAutoFit/>
          </a:bodyPr>
          <a:lstStyle/>
          <a:p>
            <a:r>
              <a:rPr lang="en-US" baseline="30000" dirty="0" smtClean="0"/>
              <a:t>Death 3</a:t>
            </a:r>
            <a:r>
              <a:rPr lang="en-US" baseline="30000" dirty="0"/>
              <a:t>% (1 out of 37)</a:t>
            </a:r>
            <a:endParaRPr lang="en-GB" dirty="0"/>
          </a:p>
        </p:txBody>
      </p:sp>
      <p:sp>
        <p:nvSpPr>
          <p:cNvPr id="8" name="Rettangolo 7"/>
          <p:cNvSpPr/>
          <p:nvPr/>
        </p:nvSpPr>
        <p:spPr>
          <a:xfrm>
            <a:off x="5881840" y="2073975"/>
            <a:ext cx="1657124" cy="276999"/>
          </a:xfrm>
          <a:prstGeom prst="rect">
            <a:avLst/>
          </a:prstGeom>
        </p:spPr>
        <p:txBody>
          <a:bodyPr wrap="none">
            <a:spAutoFit/>
          </a:bodyPr>
          <a:lstStyle/>
          <a:p>
            <a:r>
              <a:rPr lang="en-US" baseline="30000" dirty="0" smtClean="0"/>
              <a:t>Death 1</a:t>
            </a:r>
            <a:r>
              <a:rPr lang="en-US" baseline="30000" dirty="0"/>
              <a:t>% (5 out of 660)</a:t>
            </a:r>
            <a:endParaRPr lang="en-GB" dirty="0"/>
          </a:p>
        </p:txBody>
      </p:sp>
    </p:spTree>
    <p:extLst>
      <p:ext uri="{BB962C8B-B14F-4D97-AF65-F5344CB8AC3E}">
        <p14:creationId xmlns:p14="http://schemas.microsoft.com/office/powerpoint/2010/main" val="22376833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ILA</a:t>
            </a:r>
            <a:endParaRPr lang="en-GB" dirty="0"/>
          </a:p>
        </p:txBody>
      </p:sp>
      <p:sp>
        <p:nvSpPr>
          <p:cNvPr id="3" name="Segnaposto contenuto 2"/>
          <p:cNvSpPr>
            <a:spLocks noGrp="1"/>
          </p:cNvSpPr>
          <p:nvPr>
            <p:ph idx="1"/>
          </p:nvPr>
        </p:nvSpPr>
        <p:spPr/>
        <p:txBody>
          <a:bodyPr>
            <a:normAutofit/>
          </a:bodyPr>
          <a:lstStyle/>
          <a:p>
            <a:r>
              <a:rPr lang="en-GB" sz="3600" dirty="0" smtClean="0"/>
              <a:t>Definition</a:t>
            </a:r>
          </a:p>
          <a:p>
            <a:r>
              <a:rPr lang="en-GB" sz="3600" dirty="0" smtClean="0"/>
              <a:t>Prevalence</a:t>
            </a:r>
          </a:p>
          <a:p>
            <a:r>
              <a:rPr lang="en-GB" sz="3600" dirty="0" smtClean="0"/>
              <a:t>ILA </a:t>
            </a:r>
            <a:r>
              <a:rPr lang="en-GB" sz="3600" dirty="0" smtClean="0"/>
              <a:t>characteristics </a:t>
            </a:r>
          </a:p>
          <a:p>
            <a:r>
              <a:rPr lang="en-GB" sz="3600" dirty="0" smtClean="0"/>
              <a:t>ILA </a:t>
            </a:r>
            <a:r>
              <a:rPr lang="en-GB" sz="3600" dirty="0" smtClean="0"/>
              <a:t>natural history</a:t>
            </a:r>
          </a:p>
          <a:p>
            <a:r>
              <a:rPr lang="en-GB" sz="3600" dirty="0" smtClean="0">
                <a:solidFill>
                  <a:srgbClr val="FF0000"/>
                </a:solidFill>
              </a:rPr>
              <a:t>ILA clinical relevance and future directions</a:t>
            </a:r>
          </a:p>
          <a:p>
            <a:endParaRPr lang="en-GB" sz="3600" dirty="0"/>
          </a:p>
        </p:txBody>
      </p:sp>
    </p:spTree>
    <p:extLst>
      <p:ext uri="{BB962C8B-B14F-4D97-AF65-F5344CB8AC3E}">
        <p14:creationId xmlns:p14="http://schemas.microsoft.com/office/powerpoint/2010/main" val="32502394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0316" y="1145510"/>
            <a:ext cx="9023684" cy="2799200"/>
          </a:xfrm>
        </p:spPr>
        <p:txBody>
          <a:bodyPr>
            <a:normAutofit fontScale="92500"/>
          </a:bodyPr>
          <a:lstStyle/>
          <a:p>
            <a:r>
              <a:rPr lang="en-GB" sz="3000" dirty="0" smtClean="0"/>
              <a:t>ILA occur in </a:t>
            </a:r>
            <a:r>
              <a:rPr lang="en-GB" sz="3000" dirty="0" err="1" smtClean="0"/>
              <a:t>approx</a:t>
            </a:r>
            <a:r>
              <a:rPr lang="en-GB" sz="3000" dirty="0" smtClean="0"/>
              <a:t> 7% of adults</a:t>
            </a:r>
          </a:p>
          <a:p>
            <a:r>
              <a:rPr lang="en-GB" sz="3000" dirty="0" smtClean="0"/>
              <a:t>Compared to no-ILA are </a:t>
            </a:r>
            <a:r>
              <a:rPr lang="en-GB" sz="3000" dirty="0" smtClean="0"/>
              <a:t>associated with a higher rate </a:t>
            </a:r>
            <a:r>
              <a:rPr lang="en-GB" sz="3000" dirty="0" smtClean="0"/>
              <a:t>of</a:t>
            </a:r>
          </a:p>
          <a:p>
            <a:pPr lvl="1"/>
            <a:r>
              <a:rPr lang="en-GB" dirty="0" smtClean="0"/>
              <a:t>Disease progression</a:t>
            </a:r>
            <a:endParaRPr lang="en-GB" dirty="0" smtClean="0"/>
          </a:p>
          <a:p>
            <a:pPr lvl="1"/>
            <a:r>
              <a:rPr lang="en-GB" dirty="0" smtClean="0"/>
              <a:t>All cause mortality (all cohorts)</a:t>
            </a:r>
          </a:p>
          <a:p>
            <a:pPr lvl="1"/>
            <a:r>
              <a:rPr lang="en-GB" dirty="0" smtClean="0"/>
              <a:t>Death from respiratory failure and </a:t>
            </a:r>
            <a:r>
              <a:rPr lang="en-GB" dirty="0" smtClean="0"/>
              <a:t>fibrosis</a:t>
            </a:r>
            <a:endParaRPr lang="en-GB" dirty="0" smtClean="0"/>
          </a:p>
          <a:p>
            <a:pPr lvl="1"/>
            <a:endParaRPr lang="en-GB" dirty="0"/>
          </a:p>
        </p:txBody>
      </p:sp>
      <p:sp>
        <p:nvSpPr>
          <p:cNvPr id="4" name="Titolo 6"/>
          <p:cNvSpPr>
            <a:spLocks noGrp="1"/>
          </p:cNvSpPr>
          <p:nvPr>
            <p:ph type="title"/>
          </p:nvPr>
        </p:nvSpPr>
        <p:spPr>
          <a:xfrm>
            <a:off x="0" y="2510"/>
            <a:ext cx="9144000" cy="1143000"/>
          </a:xfrm>
        </p:spPr>
        <p:txBody>
          <a:bodyPr>
            <a:noAutofit/>
          </a:bodyPr>
          <a:lstStyle/>
          <a:p>
            <a:r>
              <a:rPr lang="en-GB" sz="3200" b="1" dirty="0" err="1" smtClean="0"/>
              <a:t>Interstial</a:t>
            </a:r>
            <a:r>
              <a:rPr lang="en-GB" sz="3200" b="1" dirty="0" smtClean="0"/>
              <a:t> Lung </a:t>
            </a:r>
            <a:r>
              <a:rPr lang="en-GB" sz="3200" b="1" dirty="0" smtClean="0"/>
              <a:t>Abnormalities: </a:t>
            </a:r>
            <a:br>
              <a:rPr lang="en-GB" sz="3200" b="1" dirty="0" smtClean="0"/>
            </a:br>
            <a:r>
              <a:rPr lang="en-GB" sz="3200" b="1" dirty="0" smtClean="0"/>
              <a:t>prevalence and clinical relevance</a:t>
            </a:r>
            <a:endParaRPr lang="en-GB" sz="4800" b="1" dirty="0"/>
          </a:p>
        </p:txBody>
      </p:sp>
      <p:sp>
        <p:nvSpPr>
          <p:cNvPr id="5" name="CasellaDiTesto 4"/>
          <p:cNvSpPr txBox="1"/>
          <p:nvPr/>
        </p:nvSpPr>
        <p:spPr>
          <a:xfrm>
            <a:off x="6516848" y="6503786"/>
            <a:ext cx="2384224" cy="369332"/>
          </a:xfrm>
          <a:prstGeom prst="rect">
            <a:avLst/>
          </a:prstGeom>
          <a:noFill/>
        </p:spPr>
        <p:txBody>
          <a:bodyPr wrap="none" rtlCol="0">
            <a:spAutoFit/>
          </a:bodyPr>
          <a:lstStyle/>
          <a:p>
            <a:r>
              <a:rPr lang="en-GB" dirty="0" smtClean="0"/>
              <a:t>Putman RK, JAMA 2016</a:t>
            </a:r>
            <a:endParaRPr lang="en-GB" dirty="0"/>
          </a:p>
        </p:txBody>
      </p:sp>
      <p:sp>
        <p:nvSpPr>
          <p:cNvPr id="6" name="Rettangolo 5"/>
          <p:cNvSpPr/>
          <p:nvPr/>
        </p:nvSpPr>
        <p:spPr>
          <a:xfrm>
            <a:off x="259531" y="3814550"/>
            <a:ext cx="8534594" cy="2308324"/>
          </a:xfrm>
          <a:prstGeom prst="rect">
            <a:avLst/>
          </a:prstGeom>
          <a:noFill/>
          <a:ln>
            <a:solidFill>
              <a:srgbClr val="FF0000"/>
            </a:solidFill>
          </a:ln>
        </p:spPr>
        <p:txBody>
          <a:bodyPr wrap="square">
            <a:spAutoFit/>
          </a:bodyPr>
          <a:lstStyle/>
          <a:p>
            <a:r>
              <a:rPr lang="en-GB" sz="2400" dirty="0" smtClean="0"/>
              <a:t>Further </a:t>
            </a:r>
            <a:r>
              <a:rPr lang="en-GB" sz="2400" dirty="0" smtClean="0"/>
              <a:t>studies are needed </a:t>
            </a:r>
            <a:r>
              <a:rPr lang="en-GB" sz="2400" dirty="0" smtClean="0"/>
              <a:t>to:</a:t>
            </a:r>
          </a:p>
          <a:p>
            <a:pPr marL="457200" indent="-457200">
              <a:buFontTx/>
              <a:buChar char="-"/>
            </a:pPr>
            <a:r>
              <a:rPr lang="en-GB" sz="2400" dirty="0" smtClean="0"/>
              <a:t>Identify the pathologic and genetic profile of ILA </a:t>
            </a:r>
          </a:p>
          <a:p>
            <a:pPr marL="457200" indent="-457200">
              <a:buFontTx/>
              <a:buChar char="-"/>
            </a:pPr>
            <a:r>
              <a:rPr lang="en-GB" sz="2400" dirty="0" smtClean="0"/>
              <a:t>Clarify the boundaries between ILA and IPF</a:t>
            </a:r>
          </a:p>
          <a:p>
            <a:pPr marL="457200" indent="-457200">
              <a:buFontTx/>
              <a:buChar char="-"/>
            </a:pPr>
            <a:r>
              <a:rPr lang="en-GB" sz="2400" dirty="0" smtClean="0"/>
              <a:t>Describe CT-pathologic </a:t>
            </a:r>
            <a:r>
              <a:rPr lang="en-GB" sz="2400" dirty="0" smtClean="0"/>
              <a:t>findings that may simply reflect a normal variant of the aging </a:t>
            </a:r>
            <a:r>
              <a:rPr lang="en-GB" sz="2400" dirty="0" smtClean="0"/>
              <a:t>lung, smoking related changes, other non-progressive </a:t>
            </a:r>
            <a:r>
              <a:rPr lang="en-GB" sz="2400" dirty="0" smtClean="0"/>
              <a:t>early interstitial changes</a:t>
            </a:r>
            <a:r>
              <a:rPr lang="en-GB" sz="2400" dirty="0" smtClean="0"/>
              <a:t>. </a:t>
            </a:r>
            <a:endParaRPr lang="en-GB" sz="2400" dirty="0"/>
          </a:p>
        </p:txBody>
      </p:sp>
    </p:spTree>
    <p:extLst>
      <p:ext uri="{BB962C8B-B14F-4D97-AF65-F5344CB8AC3E}">
        <p14:creationId xmlns:p14="http://schemas.microsoft.com/office/powerpoint/2010/main" val="16058354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574006"/>
            <a:ext cx="8229600" cy="1143000"/>
          </a:xfrm>
        </p:spPr>
        <p:txBody>
          <a:bodyPr/>
          <a:lstStyle/>
          <a:p>
            <a:r>
              <a:rPr lang="en-GB" dirty="0" smtClean="0"/>
              <a:t>Thank you</a:t>
            </a:r>
            <a:endParaRPr lang="en-GB" dirty="0"/>
          </a:p>
        </p:txBody>
      </p:sp>
    </p:spTree>
    <p:extLst>
      <p:ext uri="{BB962C8B-B14F-4D97-AF65-F5344CB8AC3E}">
        <p14:creationId xmlns:p14="http://schemas.microsoft.com/office/powerpoint/2010/main" val="4541036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smtClean="0"/>
              <a:t>ILA DEFINITION</a:t>
            </a:r>
            <a:endParaRPr lang="en-GB" b="1" dirty="0"/>
          </a:p>
        </p:txBody>
      </p:sp>
      <p:sp>
        <p:nvSpPr>
          <p:cNvPr id="3" name="Segnaposto contenuto 2"/>
          <p:cNvSpPr>
            <a:spLocks noGrp="1"/>
          </p:cNvSpPr>
          <p:nvPr>
            <p:ph idx="1"/>
          </p:nvPr>
        </p:nvSpPr>
        <p:spPr/>
        <p:txBody>
          <a:bodyPr>
            <a:normAutofit/>
          </a:bodyPr>
          <a:lstStyle/>
          <a:p>
            <a:r>
              <a:rPr lang="it-IT" b="1" u="sng" dirty="0"/>
              <a:t>ILA on CT </a:t>
            </a:r>
            <a:r>
              <a:rPr lang="it-IT" b="1" u="sng" dirty="0" err="1"/>
              <a:t>scans</a:t>
            </a:r>
            <a:r>
              <a:rPr lang="it-IT" b="1" u="sng" dirty="0"/>
              <a:t> </a:t>
            </a:r>
            <a:r>
              <a:rPr lang="it-IT" dirty="0" smtClean="0"/>
              <a:t>are </a:t>
            </a:r>
            <a:r>
              <a:rPr lang="it-IT" dirty="0" err="1"/>
              <a:t>defined</a:t>
            </a:r>
            <a:r>
              <a:rPr lang="it-IT" dirty="0"/>
              <a:t> </a:t>
            </a:r>
            <a:r>
              <a:rPr lang="it-IT" dirty="0" err="1"/>
              <a:t>as</a:t>
            </a:r>
            <a:r>
              <a:rPr lang="it-IT" dirty="0"/>
              <a:t> </a:t>
            </a:r>
            <a:r>
              <a:rPr lang="it-IT" dirty="0" err="1"/>
              <a:t>nondependent</a:t>
            </a:r>
            <a:r>
              <a:rPr lang="it-IT" dirty="0"/>
              <a:t> </a:t>
            </a:r>
            <a:r>
              <a:rPr lang="it-IT" dirty="0" err="1"/>
              <a:t>changes</a:t>
            </a:r>
            <a:r>
              <a:rPr lang="it-IT" dirty="0"/>
              <a:t> </a:t>
            </a:r>
            <a:r>
              <a:rPr lang="it-IT" dirty="0" err="1"/>
              <a:t>affecting</a:t>
            </a:r>
            <a:r>
              <a:rPr lang="it-IT" dirty="0"/>
              <a:t> more </a:t>
            </a:r>
            <a:r>
              <a:rPr lang="it-IT" dirty="0" err="1"/>
              <a:t>than</a:t>
            </a:r>
            <a:r>
              <a:rPr lang="it-IT" dirty="0"/>
              <a:t> 5% of </a:t>
            </a:r>
            <a:r>
              <a:rPr lang="it-IT" dirty="0" err="1"/>
              <a:t>any</a:t>
            </a:r>
            <a:r>
              <a:rPr lang="it-IT" dirty="0"/>
              <a:t> </a:t>
            </a:r>
            <a:r>
              <a:rPr lang="it-IT" dirty="0" err="1"/>
              <a:t>lung</a:t>
            </a:r>
            <a:r>
              <a:rPr lang="it-IT" dirty="0"/>
              <a:t> zone </a:t>
            </a:r>
            <a:r>
              <a:rPr lang="it-IT" dirty="0" err="1"/>
              <a:t>including</a:t>
            </a:r>
            <a:r>
              <a:rPr lang="it-IT" dirty="0"/>
              <a:t> </a:t>
            </a:r>
            <a:r>
              <a:rPr lang="it-IT" dirty="0" err="1"/>
              <a:t>any</a:t>
            </a:r>
            <a:r>
              <a:rPr lang="it-IT" dirty="0"/>
              <a:t> </a:t>
            </a:r>
            <a:r>
              <a:rPr lang="it-IT" dirty="0" err="1"/>
              <a:t>combination</a:t>
            </a:r>
            <a:r>
              <a:rPr lang="it-IT" dirty="0"/>
              <a:t> of </a:t>
            </a:r>
            <a:r>
              <a:rPr lang="it-IT" dirty="0" err="1"/>
              <a:t>nondependent</a:t>
            </a:r>
            <a:r>
              <a:rPr lang="it-IT" dirty="0"/>
              <a:t> </a:t>
            </a:r>
            <a:r>
              <a:rPr lang="it-IT" dirty="0" err="1"/>
              <a:t>ground-glass</a:t>
            </a:r>
            <a:r>
              <a:rPr lang="it-IT" dirty="0"/>
              <a:t> or </a:t>
            </a:r>
            <a:r>
              <a:rPr lang="it-IT" dirty="0" err="1"/>
              <a:t>reticular</a:t>
            </a:r>
            <a:r>
              <a:rPr lang="it-IT" dirty="0"/>
              <a:t> </a:t>
            </a:r>
            <a:r>
              <a:rPr lang="it-IT" dirty="0" err="1"/>
              <a:t>abnormalities</a:t>
            </a:r>
            <a:r>
              <a:rPr lang="it-IT" dirty="0"/>
              <a:t>, diffuse </a:t>
            </a:r>
            <a:r>
              <a:rPr lang="it-IT" dirty="0" err="1"/>
              <a:t>centrilobular</a:t>
            </a:r>
            <a:r>
              <a:rPr lang="it-IT" dirty="0"/>
              <a:t> </a:t>
            </a:r>
            <a:r>
              <a:rPr lang="it-IT" dirty="0" err="1"/>
              <a:t>nodularity</a:t>
            </a:r>
            <a:r>
              <a:rPr lang="it-IT" dirty="0"/>
              <a:t>, </a:t>
            </a:r>
            <a:r>
              <a:rPr lang="it-IT" dirty="0" err="1"/>
              <a:t>nonemphysematous</a:t>
            </a:r>
            <a:r>
              <a:rPr lang="it-IT" dirty="0"/>
              <a:t> </a:t>
            </a:r>
            <a:r>
              <a:rPr lang="it-IT" dirty="0" err="1"/>
              <a:t>cysts</a:t>
            </a:r>
            <a:r>
              <a:rPr lang="it-IT" dirty="0"/>
              <a:t>, </a:t>
            </a:r>
            <a:r>
              <a:rPr lang="it-IT" dirty="0" err="1"/>
              <a:t>honeycombing</a:t>
            </a:r>
            <a:r>
              <a:rPr lang="it-IT" dirty="0"/>
              <a:t>, or </a:t>
            </a:r>
            <a:r>
              <a:rPr lang="it-IT" dirty="0" err="1"/>
              <a:t>traction</a:t>
            </a:r>
            <a:r>
              <a:rPr lang="it-IT" dirty="0"/>
              <a:t> </a:t>
            </a:r>
            <a:r>
              <a:rPr lang="it-IT" dirty="0" err="1"/>
              <a:t>bronchiectasis</a:t>
            </a:r>
            <a:r>
              <a:rPr lang="it-IT" dirty="0" smtClean="0"/>
              <a:t>.</a:t>
            </a:r>
          </a:p>
        </p:txBody>
      </p:sp>
      <p:sp>
        <p:nvSpPr>
          <p:cNvPr id="4" name="Rettangolo 3"/>
          <p:cNvSpPr/>
          <p:nvPr/>
        </p:nvSpPr>
        <p:spPr>
          <a:xfrm>
            <a:off x="2992771" y="6126163"/>
            <a:ext cx="3316082" cy="461665"/>
          </a:xfrm>
          <a:prstGeom prst="rect">
            <a:avLst/>
          </a:prstGeom>
        </p:spPr>
        <p:txBody>
          <a:bodyPr wrap="none">
            <a:spAutoFit/>
          </a:bodyPr>
          <a:lstStyle/>
          <a:p>
            <a:r>
              <a:rPr lang="en-GB" sz="2400" dirty="0" smtClean="0"/>
              <a:t>Araki et al, AJRCCM 2016</a:t>
            </a:r>
            <a:endParaRPr lang="en-GB" sz="2400" dirty="0"/>
          </a:p>
        </p:txBody>
      </p:sp>
    </p:spTree>
    <p:extLst>
      <p:ext uri="{BB962C8B-B14F-4D97-AF65-F5344CB8AC3E}">
        <p14:creationId xmlns:p14="http://schemas.microsoft.com/office/powerpoint/2010/main" val="14288625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2608"/>
            <a:ext cx="8229600" cy="1143000"/>
          </a:xfrm>
        </p:spPr>
        <p:txBody>
          <a:bodyPr>
            <a:normAutofit/>
          </a:bodyPr>
          <a:lstStyle/>
          <a:p>
            <a:r>
              <a:rPr lang="en-GB" dirty="0" smtClean="0"/>
              <a:t>ILA </a:t>
            </a:r>
            <a:endParaRPr lang="en-GB" dirty="0"/>
          </a:p>
        </p:txBody>
      </p:sp>
      <p:sp>
        <p:nvSpPr>
          <p:cNvPr id="4" name="CasellaDiTesto 3"/>
          <p:cNvSpPr txBox="1"/>
          <p:nvPr/>
        </p:nvSpPr>
        <p:spPr>
          <a:xfrm>
            <a:off x="196564" y="880708"/>
            <a:ext cx="8858536" cy="400110"/>
          </a:xfrm>
          <a:prstGeom prst="rect">
            <a:avLst/>
          </a:prstGeom>
          <a:noFill/>
        </p:spPr>
        <p:txBody>
          <a:bodyPr wrap="square" rtlCol="0">
            <a:spAutoFit/>
          </a:bodyPr>
          <a:lstStyle/>
          <a:p>
            <a:pPr algn="ctr"/>
            <a:r>
              <a:rPr lang="en-GB" sz="2000" dirty="0" smtClean="0"/>
              <a:t>ILA: nondependent changes affecting more than 5% of any lung zone</a:t>
            </a:r>
            <a:endParaRPr lang="en-GB" sz="2000" dirty="0"/>
          </a:p>
        </p:txBody>
      </p:sp>
      <p:sp>
        <p:nvSpPr>
          <p:cNvPr id="5" name="CasellaDiTesto 4"/>
          <p:cNvSpPr txBox="1"/>
          <p:nvPr/>
        </p:nvSpPr>
        <p:spPr>
          <a:xfrm>
            <a:off x="6516848" y="6503786"/>
            <a:ext cx="2384224" cy="369332"/>
          </a:xfrm>
          <a:prstGeom prst="rect">
            <a:avLst/>
          </a:prstGeom>
          <a:noFill/>
        </p:spPr>
        <p:txBody>
          <a:bodyPr wrap="none" rtlCol="0">
            <a:spAutoFit/>
          </a:bodyPr>
          <a:lstStyle/>
          <a:p>
            <a:r>
              <a:rPr lang="en-GB" dirty="0" smtClean="0"/>
              <a:t>Putman RK, JAMA 2016</a:t>
            </a:r>
            <a:endParaRPr lang="en-GB" dirty="0"/>
          </a:p>
        </p:txBody>
      </p:sp>
      <p:pic>
        <p:nvPicPr>
          <p:cNvPr id="6" name="Immagine 5" descr="Schermata 2016-08-27 alle 19.29.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1280818"/>
            <a:ext cx="8966200" cy="5326766"/>
          </a:xfrm>
          <a:prstGeom prst="rect">
            <a:avLst/>
          </a:prstGeom>
        </p:spPr>
      </p:pic>
    </p:spTree>
    <p:extLst>
      <p:ext uri="{BB962C8B-B14F-4D97-AF65-F5344CB8AC3E}">
        <p14:creationId xmlns:p14="http://schemas.microsoft.com/office/powerpoint/2010/main" val="35748271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chermata 2017-04-03 alle 20.02.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087" y="822137"/>
            <a:ext cx="6907913" cy="6035863"/>
          </a:xfrm>
          <a:prstGeom prst="rect">
            <a:avLst/>
          </a:prstGeom>
        </p:spPr>
      </p:pic>
      <p:sp>
        <p:nvSpPr>
          <p:cNvPr id="6" name="CasellaDiTesto 5"/>
          <p:cNvSpPr txBox="1"/>
          <p:nvPr/>
        </p:nvSpPr>
        <p:spPr>
          <a:xfrm>
            <a:off x="187158" y="5646459"/>
            <a:ext cx="2589471" cy="369332"/>
          </a:xfrm>
          <a:prstGeom prst="rect">
            <a:avLst/>
          </a:prstGeom>
          <a:solidFill>
            <a:schemeClr val="bg1"/>
          </a:solidFill>
        </p:spPr>
        <p:txBody>
          <a:bodyPr wrap="none" rtlCol="0">
            <a:spAutoFit/>
          </a:bodyPr>
          <a:lstStyle/>
          <a:p>
            <a:r>
              <a:rPr lang="en-GB" dirty="0" err="1" smtClean="0"/>
              <a:t>Hunninghake</a:t>
            </a:r>
            <a:r>
              <a:rPr lang="en-GB" dirty="0" smtClean="0"/>
              <a:t>, NEJM 2013</a:t>
            </a:r>
            <a:endParaRPr lang="en-GB" dirty="0"/>
          </a:p>
        </p:txBody>
      </p:sp>
      <p:sp>
        <p:nvSpPr>
          <p:cNvPr id="7" name="Rettangolo 6"/>
          <p:cNvSpPr/>
          <p:nvPr/>
        </p:nvSpPr>
        <p:spPr>
          <a:xfrm>
            <a:off x="1" y="2087948"/>
            <a:ext cx="2236086" cy="2585323"/>
          </a:xfrm>
          <a:prstGeom prst="rect">
            <a:avLst/>
          </a:prstGeom>
          <a:solidFill>
            <a:srgbClr val="FFFFFF"/>
          </a:solidFill>
        </p:spPr>
        <p:txBody>
          <a:bodyPr wrap="square">
            <a:spAutoFit/>
          </a:bodyPr>
          <a:lstStyle/>
          <a:p>
            <a:r>
              <a:rPr lang="en-GB" dirty="0" smtClean="0"/>
              <a:t>Single planar images </a:t>
            </a:r>
            <a:r>
              <a:rPr lang="en-GB" dirty="0"/>
              <a:t>do not often convey the full extent of </a:t>
            </a:r>
            <a:r>
              <a:rPr lang="en-GB" dirty="0" smtClean="0"/>
              <a:t>these radiologic findings, therefore ILA as a </a:t>
            </a:r>
            <a:r>
              <a:rPr lang="en-GB" dirty="0"/>
              <a:t>set of subtle radiologic findings </a:t>
            </a:r>
            <a:r>
              <a:rPr lang="en-GB" dirty="0" smtClean="0"/>
              <a:t>may be a  </a:t>
            </a:r>
            <a:r>
              <a:rPr lang="en-GB" dirty="0"/>
              <a:t>misconception.</a:t>
            </a:r>
            <a:endParaRPr lang="en-GB" dirty="0"/>
          </a:p>
        </p:txBody>
      </p:sp>
      <p:sp>
        <p:nvSpPr>
          <p:cNvPr id="8" name="Rettangolo 7"/>
          <p:cNvSpPr/>
          <p:nvPr/>
        </p:nvSpPr>
        <p:spPr>
          <a:xfrm>
            <a:off x="0" y="114251"/>
            <a:ext cx="9144000" cy="830997"/>
          </a:xfrm>
          <a:prstGeom prst="rect">
            <a:avLst/>
          </a:prstGeom>
          <a:solidFill>
            <a:srgbClr val="FF0000"/>
          </a:solidFill>
        </p:spPr>
        <p:txBody>
          <a:bodyPr wrap="square">
            <a:spAutoFit/>
          </a:bodyPr>
          <a:lstStyle/>
          <a:p>
            <a:r>
              <a:rPr lang="en-GB" sz="2400" b="1" dirty="0"/>
              <a:t>P</a:t>
            </a:r>
            <a:r>
              <a:rPr lang="en-GB" sz="2400" b="1" dirty="0" smtClean="0"/>
              <a:t>artly </a:t>
            </a:r>
            <a:r>
              <a:rPr lang="en-GB" sz="2400" b="1" dirty="0"/>
              <a:t>transparent </a:t>
            </a:r>
            <a:r>
              <a:rPr lang="en-GB" sz="2400" b="1" dirty="0" smtClean="0"/>
              <a:t>three dimensional reconstructions demonstrate more </a:t>
            </a:r>
            <a:r>
              <a:rPr lang="en-GB" sz="2400" b="1" dirty="0"/>
              <a:t>extensive radiologic abnormalities</a:t>
            </a:r>
            <a:endParaRPr lang="en-GB" sz="2400" b="1" dirty="0"/>
          </a:p>
        </p:txBody>
      </p:sp>
    </p:spTree>
    <p:extLst>
      <p:ext uri="{BB962C8B-B14F-4D97-AF65-F5344CB8AC3E}">
        <p14:creationId xmlns:p14="http://schemas.microsoft.com/office/powerpoint/2010/main" val="12896570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0"/>
            <a:ext cx="3084425" cy="2519973"/>
          </a:xfrm>
          <a:prstGeom prst="rect">
            <a:avLst/>
          </a:prstGeom>
        </p:spPr>
      </p:pic>
      <p:sp>
        <p:nvSpPr>
          <p:cNvPr id="6" name="CasellaDiTesto 5"/>
          <p:cNvSpPr txBox="1"/>
          <p:nvPr/>
        </p:nvSpPr>
        <p:spPr>
          <a:xfrm>
            <a:off x="0" y="2540514"/>
            <a:ext cx="1326004" cy="461665"/>
          </a:xfrm>
          <a:prstGeom prst="rect">
            <a:avLst/>
          </a:prstGeom>
          <a:noFill/>
        </p:spPr>
        <p:txBody>
          <a:bodyPr wrap="none" rtlCol="0">
            <a:spAutoFit/>
          </a:bodyPr>
          <a:lstStyle/>
          <a:p>
            <a:r>
              <a:rPr lang="en-GB" sz="2400" dirty="0" smtClean="0"/>
              <a:t>NORMAL</a:t>
            </a:r>
            <a:endParaRPr lang="en-GB" sz="2400" dirty="0"/>
          </a:p>
        </p:txBody>
      </p:sp>
      <p:sp>
        <p:nvSpPr>
          <p:cNvPr id="12" name="CasellaDiTesto 11"/>
          <p:cNvSpPr txBox="1"/>
          <p:nvPr/>
        </p:nvSpPr>
        <p:spPr>
          <a:xfrm>
            <a:off x="1524571" y="3738043"/>
            <a:ext cx="2285602" cy="461665"/>
          </a:xfrm>
          <a:prstGeom prst="rect">
            <a:avLst/>
          </a:prstGeom>
          <a:noFill/>
        </p:spPr>
        <p:txBody>
          <a:bodyPr wrap="none" rtlCol="0">
            <a:spAutoFit/>
          </a:bodyPr>
          <a:lstStyle/>
          <a:p>
            <a:r>
              <a:rPr lang="en-GB" sz="2400" dirty="0" smtClean="0"/>
              <a:t>INDETERMINATE</a:t>
            </a:r>
            <a:endParaRPr lang="en-GB" sz="2400" dirty="0"/>
          </a:p>
        </p:txBody>
      </p:sp>
      <p:pic>
        <p:nvPicPr>
          <p:cNvPr id="14" name="Immagine 13"/>
          <p:cNvPicPr>
            <a:picLocks noChangeAspect="1"/>
          </p:cNvPicPr>
          <p:nvPr/>
        </p:nvPicPr>
        <p:blipFill>
          <a:blip r:embed="rId3"/>
          <a:stretch>
            <a:fillRect/>
          </a:stretch>
        </p:blipFill>
        <p:spPr>
          <a:xfrm>
            <a:off x="5740400" y="4445000"/>
            <a:ext cx="3403600" cy="2413000"/>
          </a:xfrm>
          <a:prstGeom prst="rect">
            <a:avLst/>
          </a:prstGeom>
        </p:spPr>
      </p:pic>
      <p:sp>
        <p:nvSpPr>
          <p:cNvPr id="15" name="CasellaDiTesto 14"/>
          <p:cNvSpPr txBox="1"/>
          <p:nvPr/>
        </p:nvSpPr>
        <p:spPr>
          <a:xfrm>
            <a:off x="4502931" y="5871566"/>
            <a:ext cx="1798274" cy="830997"/>
          </a:xfrm>
          <a:prstGeom prst="rect">
            <a:avLst/>
          </a:prstGeom>
          <a:noFill/>
        </p:spPr>
        <p:txBody>
          <a:bodyPr wrap="square" rtlCol="0">
            <a:spAutoFit/>
          </a:bodyPr>
          <a:lstStyle/>
          <a:p>
            <a:r>
              <a:rPr lang="en-GB" sz="2400" dirty="0" smtClean="0"/>
              <a:t>ILA with </a:t>
            </a:r>
            <a:r>
              <a:rPr lang="en-GB" sz="2400" dirty="0" smtClean="0"/>
              <a:t>fibrosis</a:t>
            </a:r>
            <a:endParaRPr lang="en-GB" sz="2400" dirty="0"/>
          </a:p>
        </p:txBody>
      </p:sp>
      <p:sp>
        <p:nvSpPr>
          <p:cNvPr id="17" name="CasellaDiTesto 16"/>
          <p:cNvSpPr txBox="1"/>
          <p:nvPr/>
        </p:nvSpPr>
        <p:spPr>
          <a:xfrm>
            <a:off x="7832" y="5130958"/>
            <a:ext cx="3546057" cy="1754327"/>
          </a:xfrm>
          <a:prstGeom prst="rect">
            <a:avLst/>
          </a:prstGeom>
          <a:noFill/>
        </p:spPr>
        <p:txBody>
          <a:bodyPr wrap="square" rtlCol="0">
            <a:spAutoFit/>
          </a:bodyPr>
          <a:lstStyle/>
          <a:p>
            <a:r>
              <a:rPr lang="en-GB" sz="3600" b="1" dirty="0" smtClean="0"/>
              <a:t>The spectrum of radiologic abnormalities </a:t>
            </a:r>
            <a:endParaRPr lang="en-GB" sz="3600" b="1" dirty="0"/>
          </a:p>
        </p:txBody>
      </p:sp>
      <p:sp>
        <p:nvSpPr>
          <p:cNvPr id="11" name="CasellaDiTesto 10"/>
          <p:cNvSpPr txBox="1"/>
          <p:nvPr/>
        </p:nvSpPr>
        <p:spPr>
          <a:xfrm>
            <a:off x="3810173" y="5234174"/>
            <a:ext cx="569687" cy="461665"/>
          </a:xfrm>
          <a:prstGeom prst="rect">
            <a:avLst/>
          </a:prstGeom>
          <a:noFill/>
        </p:spPr>
        <p:txBody>
          <a:bodyPr wrap="none" rtlCol="0">
            <a:spAutoFit/>
          </a:bodyPr>
          <a:lstStyle/>
          <a:p>
            <a:r>
              <a:rPr lang="en-GB" sz="2400" dirty="0" smtClean="0"/>
              <a:t>ILA</a:t>
            </a:r>
            <a:endParaRPr lang="en-GB" sz="2400" dirty="0"/>
          </a:p>
        </p:txBody>
      </p:sp>
      <p:pic>
        <p:nvPicPr>
          <p:cNvPr id="2" name="Immagine 1" descr="Schermata 2017-04-03 alle 20.43.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741" y="1454485"/>
            <a:ext cx="3192070" cy="2283558"/>
          </a:xfrm>
          <a:prstGeom prst="rect">
            <a:avLst/>
          </a:prstGeom>
        </p:spPr>
      </p:pic>
      <p:pic>
        <p:nvPicPr>
          <p:cNvPr id="3" name="Immagine 2" descr="Schermata 2017-04-03 alle 20.44.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173" y="2860275"/>
            <a:ext cx="3144515" cy="2420251"/>
          </a:xfrm>
          <a:prstGeom prst="rect">
            <a:avLst/>
          </a:prstGeom>
        </p:spPr>
      </p:pic>
      <p:pic>
        <p:nvPicPr>
          <p:cNvPr id="4" name="Immagine 3" descr="Schermata 2017-04-03 alle 20.43.4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400" y="1336843"/>
            <a:ext cx="3386852" cy="2422222"/>
          </a:xfrm>
          <a:prstGeom prst="rect">
            <a:avLst/>
          </a:prstGeom>
        </p:spPr>
      </p:pic>
      <p:sp>
        <p:nvSpPr>
          <p:cNvPr id="16" name="CasellaDiTesto 15"/>
          <p:cNvSpPr txBox="1"/>
          <p:nvPr/>
        </p:nvSpPr>
        <p:spPr>
          <a:xfrm>
            <a:off x="6154152" y="736678"/>
            <a:ext cx="2826047" cy="461665"/>
          </a:xfrm>
          <a:prstGeom prst="rect">
            <a:avLst/>
          </a:prstGeom>
          <a:noFill/>
        </p:spPr>
        <p:txBody>
          <a:bodyPr wrap="square" rtlCol="0">
            <a:spAutoFit/>
          </a:bodyPr>
          <a:lstStyle/>
          <a:p>
            <a:r>
              <a:rPr lang="en-GB" sz="2400" dirty="0" smtClean="0"/>
              <a:t>ILA with </a:t>
            </a:r>
            <a:r>
              <a:rPr lang="en-GB" sz="2400" dirty="0" smtClean="0"/>
              <a:t>RB-ILD</a:t>
            </a:r>
            <a:endParaRPr lang="en-GB" sz="2400" dirty="0"/>
          </a:p>
        </p:txBody>
      </p:sp>
    </p:spTree>
    <p:extLst>
      <p:ext uri="{BB962C8B-B14F-4D97-AF65-F5344CB8AC3E}">
        <p14:creationId xmlns:p14="http://schemas.microsoft.com/office/powerpoint/2010/main" val="3468170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1"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7-04-03 alle 21.19.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05"/>
            <a:ext cx="9144000" cy="4892843"/>
          </a:xfrm>
          <a:prstGeom prst="rect">
            <a:avLst/>
          </a:prstGeom>
        </p:spPr>
      </p:pic>
      <p:sp>
        <p:nvSpPr>
          <p:cNvPr id="3" name="CasellaDiTesto 2"/>
          <p:cNvSpPr txBox="1"/>
          <p:nvPr/>
        </p:nvSpPr>
        <p:spPr>
          <a:xfrm>
            <a:off x="6600853" y="6438932"/>
            <a:ext cx="2543147" cy="369332"/>
          </a:xfrm>
          <a:prstGeom prst="rect">
            <a:avLst/>
          </a:prstGeom>
          <a:noFill/>
        </p:spPr>
        <p:txBody>
          <a:bodyPr wrap="none" rtlCol="0">
            <a:spAutoFit/>
          </a:bodyPr>
          <a:lstStyle/>
          <a:p>
            <a:r>
              <a:rPr lang="en-GB" dirty="0" err="1" smtClean="0"/>
              <a:t>Sverzellati</a:t>
            </a:r>
            <a:r>
              <a:rPr lang="en-GB" dirty="0" smtClean="0"/>
              <a:t> et al, ERJ 2011</a:t>
            </a:r>
            <a:endParaRPr lang="en-GB" dirty="0"/>
          </a:p>
        </p:txBody>
      </p:sp>
      <p:sp>
        <p:nvSpPr>
          <p:cNvPr id="4" name="Rettangolo 3"/>
          <p:cNvSpPr/>
          <p:nvPr/>
        </p:nvSpPr>
        <p:spPr>
          <a:xfrm>
            <a:off x="187157" y="4896580"/>
            <a:ext cx="8809789" cy="1938992"/>
          </a:xfrm>
          <a:prstGeom prst="rect">
            <a:avLst/>
          </a:prstGeom>
        </p:spPr>
        <p:txBody>
          <a:bodyPr wrap="square">
            <a:spAutoFit/>
          </a:bodyPr>
          <a:lstStyle/>
          <a:p>
            <a:r>
              <a:rPr lang="en-GB" sz="3600" b="1" baseline="30000" dirty="0" err="1"/>
              <a:t>Interobserver</a:t>
            </a:r>
            <a:r>
              <a:rPr lang="en-GB" sz="3600" b="1" baseline="30000" dirty="0"/>
              <a:t> </a:t>
            </a:r>
            <a:r>
              <a:rPr lang="en-GB" sz="3600" b="1" baseline="30000" dirty="0" smtClean="0"/>
              <a:t>agreement:</a:t>
            </a:r>
          </a:p>
          <a:p>
            <a:pPr marL="457200" indent="-457200">
              <a:buFont typeface="Arial"/>
              <a:buChar char="•"/>
            </a:pPr>
            <a:r>
              <a:rPr lang="en-GB" sz="3200" baseline="30000" dirty="0" smtClean="0"/>
              <a:t>was </a:t>
            </a:r>
            <a:r>
              <a:rPr lang="en-GB" sz="3200" baseline="30000" dirty="0"/>
              <a:t>fair (</a:t>
            </a:r>
            <a:r>
              <a:rPr lang="en-GB" sz="3200" baseline="30000" dirty="0" smtClean="0"/>
              <a:t>k</a:t>
            </a:r>
            <a:r>
              <a:rPr lang="en-GB" sz="3200" dirty="0" smtClean="0"/>
              <a:t> </a:t>
            </a:r>
            <a:r>
              <a:rPr lang="en-GB" sz="3200" baseline="30000" dirty="0" smtClean="0"/>
              <a:t>0.3</a:t>
            </a:r>
            <a:r>
              <a:rPr lang="en-GB" sz="3200" baseline="30000" dirty="0"/>
              <a:t>) for </a:t>
            </a:r>
            <a:r>
              <a:rPr lang="en-GB" sz="3200" baseline="30000" dirty="0" smtClean="0"/>
              <a:t>RB</a:t>
            </a:r>
            <a:r>
              <a:rPr lang="en-GB" sz="3200" baseline="30000" dirty="0"/>
              <a:t>-like pattern, </a:t>
            </a:r>
            <a:endParaRPr lang="en-GB" sz="3200" baseline="30000" dirty="0" smtClean="0"/>
          </a:p>
          <a:p>
            <a:pPr marL="457200" indent="-457200">
              <a:buFont typeface="Arial"/>
              <a:buChar char="•"/>
            </a:pPr>
            <a:r>
              <a:rPr lang="en-GB" sz="3200" baseline="30000" dirty="0" smtClean="0"/>
              <a:t>moderate </a:t>
            </a:r>
            <a:r>
              <a:rPr lang="en-GB" sz="3200" baseline="30000" dirty="0"/>
              <a:t>(</a:t>
            </a:r>
            <a:r>
              <a:rPr lang="en-GB" sz="3200" baseline="30000" dirty="0" smtClean="0"/>
              <a:t>k</a:t>
            </a:r>
            <a:r>
              <a:rPr lang="en-GB" sz="3200" dirty="0" smtClean="0"/>
              <a:t> </a:t>
            </a:r>
            <a:r>
              <a:rPr lang="en-GB" sz="3200" baseline="30000" dirty="0" smtClean="0"/>
              <a:t>0.6</a:t>
            </a:r>
            <a:r>
              <a:rPr lang="en-GB" sz="3200" baseline="30000" dirty="0"/>
              <a:t>) for </a:t>
            </a:r>
            <a:r>
              <a:rPr lang="en-GB" sz="3200" baseline="30000" dirty="0" smtClean="0"/>
              <a:t> </a:t>
            </a:r>
            <a:r>
              <a:rPr lang="en-GB" sz="3200" baseline="30000" dirty="0"/>
              <a:t>OCIP-</a:t>
            </a:r>
            <a:r>
              <a:rPr lang="en-GB" sz="3200" baseline="30000" dirty="0" smtClean="0"/>
              <a:t>like and </a:t>
            </a:r>
            <a:r>
              <a:rPr lang="en-GB" sz="3200" baseline="30000" dirty="0"/>
              <a:t>(</a:t>
            </a:r>
            <a:r>
              <a:rPr lang="en-GB" sz="3200" baseline="30000" dirty="0" smtClean="0"/>
              <a:t>k</a:t>
            </a:r>
            <a:r>
              <a:rPr lang="en-GB" sz="3200" dirty="0" smtClean="0"/>
              <a:t> </a:t>
            </a:r>
            <a:r>
              <a:rPr lang="en-GB" sz="3200" baseline="30000" dirty="0" smtClean="0"/>
              <a:t>0.49</a:t>
            </a:r>
            <a:r>
              <a:rPr lang="en-GB" sz="3200" baseline="30000" dirty="0"/>
              <a:t>) for the </a:t>
            </a:r>
            <a:r>
              <a:rPr lang="en-GB" sz="3200" baseline="30000" dirty="0" smtClean="0"/>
              <a:t>indeterminate</a:t>
            </a:r>
          </a:p>
          <a:p>
            <a:pPr marL="457200" indent="-457200">
              <a:buFont typeface="Arial"/>
              <a:buChar char="•"/>
            </a:pPr>
            <a:r>
              <a:rPr lang="en-GB" sz="3200" baseline="30000" dirty="0" smtClean="0"/>
              <a:t>excellent </a:t>
            </a:r>
            <a:r>
              <a:rPr lang="en-GB" sz="3200" baseline="30000" dirty="0"/>
              <a:t>(</a:t>
            </a:r>
            <a:r>
              <a:rPr lang="en-GB" sz="3200" baseline="30000" dirty="0" smtClean="0"/>
              <a:t>k</a:t>
            </a:r>
            <a:r>
              <a:rPr lang="en-GB" sz="3200" dirty="0" smtClean="0"/>
              <a:t> </a:t>
            </a:r>
            <a:r>
              <a:rPr lang="en-GB" sz="3200" baseline="30000" dirty="0" smtClean="0"/>
              <a:t>1.00</a:t>
            </a:r>
            <a:r>
              <a:rPr lang="en-GB" sz="3200" baseline="30000" dirty="0"/>
              <a:t>) for the UIP-like pattern. </a:t>
            </a:r>
            <a:endParaRPr lang="en-GB" sz="3200" dirty="0"/>
          </a:p>
        </p:txBody>
      </p:sp>
      <p:sp>
        <p:nvSpPr>
          <p:cNvPr id="5" name="CasellaDiTesto 4"/>
          <p:cNvSpPr txBox="1"/>
          <p:nvPr/>
        </p:nvSpPr>
        <p:spPr>
          <a:xfrm>
            <a:off x="3141579" y="746140"/>
            <a:ext cx="646331" cy="369332"/>
          </a:xfrm>
          <a:prstGeom prst="rect">
            <a:avLst/>
          </a:prstGeom>
          <a:solidFill>
            <a:schemeClr val="accent1"/>
          </a:solidFill>
        </p:spPr>
        <p:txBody>
          <a:bodyPr wrap="none" rtlCol="0">
            <a:spAutoFit/>
          </a:bodyPr>
          <a:lstStyle/>
          <a:p>
            <a:r>
              <a:rPr lang="en-GB" dirty="0" smtClean="0"/>
              <a:t>0.3%</a:t>
            </a:r>
            <a:endParaRPr lang="en-GB" dirty="0"/>
          </a:p>
        </p:txBody>
      </p:sp>
      <p:sp>
        <p:nvSpPr>
          <p:cNvPr id="6" name="CasellaDiTesto 5"/>
          <p:cNvSpPr txBox="1"/>
          <p:nvPr/>
        </p:nvSpPr>
        <p:spPr>
          <a:xfrm>
            <a:off x="5165558" y="746140"/>
            <a:ext cx="646331" cy="369332"/>
          </a:xfrm>
          <a:prstGeom prst="rect">
            <a:avLst/>
          </a:prstGeom>
          <a:solidFill>
            <a:schemeClr val="accent4">
              <a:lumMod val="60000"/>
              <a:lumOff val="40000"/>
            </a:schemeClr>
          </a:solidFill>
        </p:spPr>
        <p:txBody>
          <a:bodyPr wrap="none" rtlCol="0">
            <a:spAutoFit/>
          </a:bodyPr>
          <a:lstStyle/>
          <a:p>
            <a:r>
              <a:rPr lang="en-GB" dirty="0" smtClean="0"/>
              <a:t>3.8%</a:t>
            </a:r>
            <a:endParaRPr lang="en-GB" dirty="0"/>
          </a:p>
        </p:txBody>
      </p:sp>
      <p:sp>
        <p:nvSpPr>
          <p:cNvPr id="7" name="CasellaDiTesto 6"/>
          <p:cNvSpPr txBox="1"/>
          <p:nvPr/>
        </p:nvSpPr>
        <p:spPr>
          <a:xfrm>
            <a:off x="6855326" y="748996"/>
            <a:ext cx="583663" cy="369332"/>
          </a:xfrm>
          <a:prstGeom prst="rect">
            <a:avLst/>
          </a:prstGeom>
          <a:solidFill>
            <a:srgbClr val="008000"/>
          </a:solidFill>
        </p:spPr>
        <p:txBody>
          <a:bodyPr wrap="none" rtlCol="0">
            <a:spAutoFit/>
          </a:bodyPr>
          <a:lstStyle/>
          <a:p>
            <a:r>
              <a:rPr lang="en-GB" dirty="0" smtClean="0"/>
              <a:t>15%</a:t>
            </a:r>
            <a:endParaRPr lang="en-GB" dirty="0"/>
          </a:p>
        </p:txBody>
      </p:sp>
      <p:sp>
        <p:nvSpPr>
          <p:cNvPr id="8" name="CasellaDiTesto 7"/>
          <p:cNvSpPr txBox="1"/>
          <p:nvPr/>
        </p:nvSpPr>
        <p:spPr>
          <a:xfrm>
            <a:off x="8365956" y="746140"/>
            <a:ext cx="466794" cy="369332"/>
          </a:xfrm>
          <a:prstGeom prst="rect">
            <a:avLst/>
          </a:prstGeom>
          <a:solidFill>
            <a:srgbClr val="FFFF00"/>
          </a:solidFill>
        </p:spPr>
        <p:txBody>
          <a:bodyPr wrap="none" rtlCol="0">
            <a:spAutoFit/>
          </a:bodyPr>
          <a:lstStyle/>
          <a:p>
            <a:r>
              <a:rPr lang="en-GB" dirty="0"/>
              <a:t>3</a:t>
            </a:r>
            <a:r>
              <a:rPr lang="en-GB" dirty="0" smtClean="0"/>
              <a:t>%</a:t>
            </a:r>
            <a:endParaRPr lang="en-GB" dirty="0"/>
          </a:p>
        </p:txBody>
      </p:sp>
      <p:sp>
        <p:nvSpPr>
          <p:cNvPr id="9" name="CasellaDiTesto 8"/>
          <p:cNvSpPr txBox="1"/>
          <p:nvPr/>
        </p:nvSpPr>
        <p:spPr>
          <a:xfrm>
            <a:off x="788737" y="679300"/>
            <a:ext cx="1723511" cy="369332"/>
          </a:xfrm>
          <a:prstGeom prst="rect">
            <a:avLst/>
          </a:prstGeom>
          <a:noFill/>
        </p:spPr>
        <p:txBody>
          <a:bodyPr wrap="none" rtlCol="0">
            <a:spAutoFit/>
          </a:bodyPr>
          <a:lstStyle/>
          <a:p>
            <a:r>
              <a:rPr lang="en-GB" dirty="0" smtClean="0"/>
              <a:t>(692 total cases)</a:t>
            </a:r>
            <a:endParaRPr lang="en-GB" dirty="0"/>
          </a:p>
        </p:txBody>
      </p:sp>
    </p:spTree>
    <p:extLst>
      <p:ext uri="{BB962C8B-B14F-4D97-AF65-F5344CB8AC3E}">
        <p14:creationId xmlns:p14="http://schemas.microsoft.com/office/powerpoint/2010/main" val="12194197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1171</TotalTime>
  <Words>3348</Words>
  <Application>Microsoft Macintosh PowerPoint</Application>
  <PresentationFormat>Presentazione su schermo (4:3)</PresentationFormat>
  <Paragraphs>360</Paragraphs>
  <Slides>45</Slides>
  <Notes>12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45</vt:i4>
      </vt:variant>
    </vt:vector>
  </HeadingPairs>
  <TitlesOfParts>
    <vt:vector size="47" baseType="lpstr">
      <vt:lpstr>Tema di Office</vt:lpstr>
      <vt:lpstr>Image</vt:lpstr>
      <vt:lpstr>Presentazione di PowerPoint</vt:lpstr>
      <vt:lpstr>ILA (interstitial lung abnormalities): prevalence and clinical relevance</vt:lpstr>
      <vt:lpstr>Conflict of Interest</vt:lpstr>
      <vt:lpstr>ILA</vt:lpstr>
      <vt:lpstr>ILA DEFINITION</vt:lpstr>
      <vt:lpstr>ILA </vt:lpstr>
      <vt:lpstr>Presentazione di PowerPoint</vt:lpstr>
      <vt:lpstr>Presentazione di PowerPoint</vt:lpstr>
      <vt:lpstr>Presentazione di PowerPoint</vt:lpstr>
      <vt:lpstr>Indeterminate findings</vt:lpstr>
      <vt:lpstr>Presentazione di PowerPoint</vt:lpstr>
      <vt:lpstr>Presentazione di PowerPoint</vt:lpstr>
      <vt:lpstr>Presentazione di PowerPoint</vt:lpstr>
      <vt:lpstr>ILA definition</vt:lpstr>
      <vt:lpstr>ILA</vt:lpstr>
      <vt:lpstr>Presentazione di PowerPoint</vt:lpstr>
      <vt:lpstr>ILA are frequently seen in asymptomatic elderly individuals and  may not necessarily represent clinically relevant disease.</vt:lpstr>
      <vt:lpstr>Presentazione di PowerPoint</vt:lpstr>
      <vt:lpstr>similarities between the clinical phenotype of patients ILA and IPF</vt:lpstr>
      <vt:lpstr>Genetic of ILA </vt:lpstr>
      <vt:lpstr>Suspected pathologic correlates of ILAs</vt:lpstr>
      <vt:lpstr>Presentazione di PowerPoint</vt:lpstr>
      <vt:lpstr>MICROSCOPIC FIBROSIS CAN BE RELATED TO SMOKING (Pathologic studies)</vt:lpstr>
      <vt:lpstr>ILA characteristics</vt:lpstr>
      <vt:lpstr>ILA</vt:lpstr>
      <vt:lpstr>Prevalence of ILA and IPF </vt:lpstr>
      <vt:lpstr>Prevalence of ILA </vt:lpstr>
      <vt:lpstr>Prevalence of ILA in 4 studies</vt:lpstr>
      <vt:lpstr>Prevalence of definite fibrosis</vt:lpstr>
      <vt:lpstr>ILA prevalence</vt:lpstr>
      <vt:lpstr>ILA</vt:lpstr>
      <vt:lpstr>Mortality related ILA  in adults is around 7%</vt:lpstr>
      <vt:lpstr>Mortality Rates by ILA status</vt:lpstr>
      <vt:lpstr>ILA are more likely to die of RESPIRATORY CAUSES WITH AN INCREASED RATE OF DEATH FROM PULMONARY FIBROSIS.*</vt:lpstr>
      <vt:lpstr>Presentazione di PowerPoint</vt:lpstr>
      <vt:lpstr>Early IPF compared to advanced IPF, slower progression but still lethal</vt:lpstr>
      <vt:lpstr>ILA progression</vt:lpstr>
      <vt:lpstr>ILA evolve to fibrosis and UIP in a significant minority of cases</vt:lpstr>
      <vt:lpstr>Newly developed ILA</vt:lpstr>
      <vt:lpstr>Increasing age and increasing copies of the MUC5B promoter polymorphism were associated with ILA progression.  </vt:lpstr>
      <vt:lpstr>ILA progression was associated with a greater FVC decline</vt:lpstr>
      <vt:lpstr>ILA progression is associated with an increase in the risk of death (hazard ratio, 3.9; 95% CI 1.3–10.9; P = 0.01)</vt:lpstr>
      <vt:lpstr>ILA</vt:lpstr>
      <vt:lpstr>Interstial Lung Abnormalities:  prevalence and clinical relevance</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ILA (interstitial lung abnormalities): prevalence and clinical relevance</dc:title>
  <dc:creator>Sara Tomassetti</dc:creator>
  <cp:lastModifiedBy>Sara Tomassetti</cp:lastModifiedBy>
  <cp:revision>127</cp:revision>
  <dcterms:created xsi:type="dcterms:W3CDTF">2017-04-03T10:35:39Z</dcterms:created>
  <dcterms:modified xsi:type="dcterms:W3CDTF">2017-04-04T06:22:50Z</dcterms:modified>
</cp:coreProperties>
</file>