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4"/>
  </p:notesMasterIdLst>
  <p:handoutMasterIdLst>
    <p:handoutMasterId r:id="rId35"/>
  </p:handoutMasterIdLst>
  <p:sldIdLst>
    <p:sldId id="256" r:id="rId6"/>
    <p:sldId id="258" r:id="rId7"/>
    <p:sldId id="286" r:id="rId8"/>
    <p:sldId id="268" r:id="rId9"/>
    <p:sldId id="263" r:id="rId10"/>
    <p:sldId id="275" r:id="rId11"/>
    <p:sldId id="288" r:id="rId12"/>
    <p:sldId id="262" r:id="rId13"/>
    <p:sldId id="264" r:id="rId14"/>
    <p:sldId id="285" r:id="rId15"/>
    <p:sldId id="265" r:id="rId16"/>
    <p:sldId id="276" r:id="rId17"/>
    <p:sldId id="292" r:id="rId18"/>
    <p:sldId id="289" r:id="rId19"/>
    <p:sldId id="284" r:id="rId20"/>
    <p:sldId id="283" r:id="rId21"/>
    <p:sldId id="293" r:id="rId22"/>
    <p:sldId id="291" r:id="rId23"/>
    <p:sldId id="294" r:id="rId24"/>
    <p:sldId id="274" r:id="rId25"/>
    <p:sldId id="269" r:id="rId26"/>
    <p:sldId id="266" r:id="rId27"/>
    <p:sldId id="278" r:id="rId28"/>
    <p:sldId id="279" r:id="rId29"/>
    <p:sldId id="260" r:id="rId30"/>
    <p:sldId id="259" r:id="rId31"/>
    <p:sldId id="282" r:id="rId32"/>
    <p:sldId id="290" r:id="rId33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0" autoAdjust="0"/>
    <p:restoredTop sz="94660"/>
  </p:normalViewPr>
  <p:slideViewPr>
    <p:cSldViewPr snapToGrid="0">
      <p:cViewPr varScale="1">
        <p:scale>
          <a:sx n="84" d="100"/>
          <a:sy n="84" d="100"/>
        </p:scale>
        <p:origin x="43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46BCB-1363-4227-9518-6B03B759F562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306ED-8D69-4927-937D-DCF7051AD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96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63E3110-72ED-457B-8B54-F002147EB74A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28BE89A-E223-407E-8BDB-9F2A2C692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84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BE89A-E223-407E-8BDB-9F2A2C692A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3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8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1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3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61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6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2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37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2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0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4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53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785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62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081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45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3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84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01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76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91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57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8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5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0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BB492-B4E0-4152-AC4C-6F0D7A88B168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B846E-AD0F-42A3-BA3B-C7E1D2B4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9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0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6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FF6DC-4650-4B9D-84DD-A25C7C698C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B4FC-9D60-4AE6-951F-0C7EB0CE7F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22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jpeg"/><Relationship Id="rId18" Type="http://schemas.openxmlformats.org/officeDocument/2006/relationships/image" Target="../media/image35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4.jpg"/><Relationship Id="rId2" Type="http://schemas.openxmlformats.org/officeDocument/2006/relationships/image" Target="../media/image22.jpe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.png"/><Relationship Id="rId5" Type="http://schemas.microsoft.com/office/2007/relationships/hdphoto" Target="../media/hdphoto2.wdp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49" y="813271"/>
            <a:ext cx="11947301" cy="2387600"/>
          </a:xfrm>
        </p:spPr>
        <p:txBody>
          <a:bodyPr>
            <a:normAutofit/>
          </a:bodyPr>
          <a:lstStyle/>
          <a:p>
            <a:r>
              <a:rPr lang="en-US" sz="4400" b="1" dirty="0"/>
              <a:t>H</a:t>
            </a:r>
            <a:r>
              <a:rPr lang="en-US" sz="4400" b="1" dirty="0" smtClean="0"/>
              <a:t>uman alveolar type II cells </a:t>
            </a:r>
            <a:br>
              <a:rPr lang="en-US" sz="4400" b="1" dirty="0" smtClean="0"/>
            </a:br>
            <a:r>
              <a:rPr lang="en-US" sz="4400" b="1" dirty="0" smtClean="0"/>
              <a:t>in pulmonary diseases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Beata Kosmider, MS, PhD</a:t>
            </a:r>
            <a:b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Department of Physiology</a:t>
            </a:r>
            <a:b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Department of Thoracic Medicine and Surgery</a:t>
            </a:r>
            <a:b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Center for Inflammation, Translational and Clinical Lung Research</a:t>
            </a:r>
            <a:b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Lewis Katz School of Medicine</a:t>
            </a:r>
            <a:b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Temple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Philadelphia, PA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PneumoTrieste</a:t>
            </a:r>
            <a:endParaRPr lang="en-US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April 3, 2017</a:t>
            </a:r>
            <a:endParaRPr lang="en-US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18167"/>
            <a:ext cx="10972800" cy="952499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role of </a:t>
            </a:r>
            <a:r>
              <a:rPr lang="en-US" sz="3200" b="1" dirty="0" err="1" smtClean="0"/>
              <a:t>hyaluronan</a:t>
            </a:r>
            <a:r>
              <a:rPr lang="en-US" sz="3200" b="1" dirty="0" smtClean="0"/>
              <a:t> in ATII cells in IPF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9443"/>
            <a:ext cx="10972800" cy="2891897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 smtClean="0"/>
              <a:t>Hyaluronan</a:t>
            </a:r>
            <a:r>
              <a:rPr lang="en-US" sz="2400" dirty="0" smtClean="0"/>
              <a:t> (HA) is a glycosaminoglycan polymer and it is synthesized by membrane-bound synthases. </a:t>
            </a:r>
            <a:r>
              <a:rPr lang="en-US" sz="2400" dirty="0"/>
              <a:t>HAS2 synthase 2 (HAS2) is most critical for development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HA on the surface of ATII cells functions as a renewal signal.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5329" y="6320117"/>
            <a:ext cx="2326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Liang et al, Nature Medicine,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33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683" y="61739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Low HA expression in ATII cells in IPF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" t="11684" r="57642" b="48071"/>
          <a:stretch/>
        </p:blipFill>
        <p:spPr>
          <a:xfrm>
            <a:off x="778276" y="2070174"/>
            <a:ext cx="5828138" cy="2066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35155" y="6445728"/>
            <a:ext cx="2056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Liang, Nature Medicine, 2016 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2282" y="1730616"/>
            <a:ext cx="232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Control                    IPF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595662" y="4035567"/>
            <a:ext cx="8596338" cy="2238877"/>
            <a:chOff x="3595662" y="4035567"/>
            <a:chExt cx="8596338" cy="22388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2206" t="13804" r="3257" b="48071"/>
            <a:stretch/>
          </p:blipFill>
          <p:spPr>
            <a:xfrm>
              <a:off x="3595662" y="4220233"/>
              <a:ext cx="8596338" cy="20542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47887" y="4035567"/>
              <a:ext cx="2482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Control                        IPF </a:t>
              </a: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192" y="1838929"/>
            <a:ext cx="4586013" cy="18868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r="9887"/>
          <a:stretch/>
        </p:blipFill>
        <p:spPr>
          <a:xfrm>
            <a:off x="290413" y="4323641"/>
            <a:ext cx="3178826" cy="18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0242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Impaired CFE in ATII cells in IPF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69" t="60973" r="81419"/>
          <a:stretch/>
        </p:blipFill>
        <p:spPr>
          <a:xfrm>
            <a:off x="3512478" y="1754611"/>
            <a:ext cx="2058589" cy="214357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55443" y="4389047"/>
            <a:ext cx="3603373" cy="2008358"/>
            <a:chOff x="8409904" y="3206839"/>
            <a:chExt cx="3468930" cy="18941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3112" t="52453"/>
            <a:stretch/>
          </p:blipFill>
          <p:spPr>
            <a:xfrm>
              <a:off x="8757633" y="3214240"/>
              <a:ext cx="3121201" cy="18867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09904" y="3206839"/>
              <a:ext cx="579550" cy="4893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9766"/>
          <a:stretch/>
        </p:blipFill>
        <p:spPr>
          <a:xfrm>
            <a:off x="609600" y="4270332"/>
            <a:ext cx="2114169" cy="21459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r="44424"/>
          <a:stretch/>
        </p:blipFill>
        <p:spPr>
          <a:xfrm>
            <a:off x="9207212" y="1763078"/>
            <a:ext cx="2700400" cy="21459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916392" y="6416310"/>
            <a:ext cx="2056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Liang, Nature Medicine, 2016 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6245352" y="4389047"/>
            <a:ext cx="3043374" cy="1802686"/>
            <a:chOff x="5687163" y="4198652"/>
            <a:chExt cx="3344938" cy="20863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l="64556"/>
            <a:stretch/>
          </p:blipFill>
          <p:spPr>
            <a:xfrm>
              <a:off x="5687163" y="4415799"/>
              <a:ext cx="3344938" cy="186916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33866" y="4198652"/>
              <a:ext cx="2112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Control                 IPF 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8804" y="4270332"/>
            <a:ext cx="2177663" cy="21457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b="15643"/>
          <a:stretch/>
        </p:blipFill>
        <p:spPr>
          <a:xfrm>
            <a:off x="5943788" y="1881117"/>
            <a:ext cx="3088313" cy="2186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099" y="2055570"/>
            <a:ext cx="2843550" cy="18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9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023" y="940159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Conclusions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35625"/>
            <a:ext cx="10972800" cy="2729752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IPF is a primarily a disease of ATII cell failure.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The loss of HA-synthesizing enzyme in ATII cells contributes to susceptibility to fibrosis.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Restoring cell surface HA on ATII cells may lead to new therapeutic approaches.   </a:t>
            </a:r>
          </a:p>
          <a:p>
            <a:pPr marL="0" indent="0" algn="just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6392" y="6416310"/>
            <a:ext cx="2056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Liang, Nature Medicine, 2016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063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32767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Presentation 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074" y="2152357"/>
            <a:ext cx="10972800" cy="327042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sz="2400" dirty="0" smtClean="0"/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Studies of ATII cells.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ATII cell injury in IPF.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ATII cell injury in emphysema.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The role of ATII cells in lung regeneration.</a:t>
            </a:r>
          </a:p>
          <a:p>
            <a:pPr marL="514350" indent="-514350"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3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26" y="2513224"/>
            <a:ext cx="6289234" cy="3415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392724" y="6226484"/>
            <a:ext cx="2695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Hogg et., </a:t>
            </a:r>
            <a:r>
              <a:rPr lang="en-US" sz="1200" dirty="0" err="1"/>
              <a:t>Annu</a:t>
            </a:r>
            <a:r>
              <a:rPr lang="en-US" sz="1200" dirty="0"/>
              <a:t> Rev </a:t>
            </a:r>
            <a:r>
              <a:rPr lang="en-US" sz="1200" dirty="0" err="1"/>
              <a:t>Pathol</a:t>
            </a:r>
            <a:r>
              <a:rPr lang="en-US" sz="1200" dirty="0"/>
              <a:t>. 2009</a:t>
            </a:r>
          </a:p>
          <a:p>
            <a:r>
              <a:rPr lang="en-US" sz="1200" dirty="0" smtClean="0"/>
              <a:t>Houghton et al. , Nature Medicine, 2008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764284"/>
            <a:ext cx="10972800" cy="65335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ATII cell injury in emphysema</a:t>
            </a:r>
            <a:endParaRPr lang="en-US" sz="3200" b="1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62367" y="1605745"/>
            <a:ext cx="12266702" cy="1122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Emphysema is caused by smoking and consists of a unique pattern of alveolar wall </a:t>
            </a:r>
            <a:r>
              <a:rPr lang="en-US" sz="2400" dirty="0" smtClean="0"/>
              <a:t>destruction.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24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74765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ATII cell injury in emphysema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265" y="2084295"/>
            <a:ext cx="11509470" cy="4525963"/>
          </a:xfrm>
        </p:spPr>
        <p:txBody>
          <a:bodyPr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400" dirty="0"/>
              <a:t>WNT/β-catenin signaling </a:t>
            </a:r>
            <a:r>
              <a:rPr lang="en-US" sz="2400" dirty="0" smtClean="0"/>
              <a:t>is reduced </a:t>
            </a:r>
            <a:r>
              <a:rPr lang="en-US" sz="2400" dirty="0"/>
              <a:t>in the </a:t>
            </a:r>
            <a:r>
              <a:rPr lang="en-US" sz="2400" dirty="0" smtClean="0"/>
              <a:t>human lung </a:t>
            </a:r>
            <a:r>
              <a:rPr lang="en-US" sz="2400" dirty="0"/>
              <a:t>epithelium of emphysematous lung </a:t>
            </a:r>
            <a:r>
              <a:rPr lang="en-US" sz="2400" dirty="0" smtClean="0"/>
              <a:t>tissue.</a:t>
            </a:r>
            <a:endParaRPr lang="en-US" sz="2400" dirty="0"/>
          </a:p>
          <a:p>
            <a:pPr algn="just"/>
            <a:r>
              <a:rPr lang="en-US" sz="2400" dirty="0" smtClean="0"/>
              <a:t>Study the role of FZD (Frizzled) receptors that control </a:t>
            </a:r>
            <a:r>
              <a:rPr lang="en-US" sz="2400" dirty="0"/>
              <a:t>downstream WNT </a:t>
            </a:r>
            <a:r>
              <a:rPr lang="en-US" sz="2400" dirty="0" smtClean="0"/>
              <a:t>signaling.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16038" y="6429751"/>
            <a:ext cx="257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Skronska-Wasek</a:t>
            </a:r>
            <a:r>
              <a:rPr lang="en-US" sz="1200" dirty="0" smtClean="0"/>
              <a:t>, et al, AJRCCM, 2017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062" y="3809870"/>
            <a:ext cx="3599881" cy="2223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657" y="3809870"/>
            <a:ext cx="3003161" cy="2363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13222"/>
          <a:stretch/>
        </p:blipFill>
        <p:spPr>
          <a:xfrm>
            <a:off x="146057" y="3719984"/>
            <a:ext cx="4698177" cy="231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894" y="1028701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Conclusions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569" y="2942572"/>
            <a:ext cx="10972800" cy="1358153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/>
              <a:t>FZD4 is the first WNT receptor identified to be involved in ATII cell repair. </a:t>
            </a:r>
          </a:p>
          <a:p>
            <a:pPr algn="just"/>
            <a:r>
              <a:rPr lang="en-US" sz="2400" dirty="0" err="1" smtClean="0"/>
              <a:t>Valproic</a:t>
            </a:r>
            <a:r>
              <a:rPr lang="en-US" sz="2400" dirty="0" smtClean="0"/>
              <a:t> acid increases FZD4-dependent induction of WNT signal activity and may be used to treat ATII cells in COPD.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6038" y="6429751"/>
            <a:ext cx="257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Skronska-Wasek</a:t>
            </a:r>
            <a:r>
              <a:rPr lang="en-US" sz="1200" dirty="0" smtClean="0"/>
              <a:t>, et al, AJRCCM,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716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32767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Presentation 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074" y="2152357"/>
            <a:ext cx="10972800" cy="327042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sz="2400" dirty="0" smtClean="0"/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Studies of ATII cells.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ATII cell injury in IPF.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ATII cell injury in emphysema.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The role of ATII cells in lung regeneration.</a:t>
            </a:r>
          </a:p>
          <a:p>
            <a:pPr marL="514350" indent="-514350"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174" y="940159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role of ATII cells in lung regeneration</a:t>
            </a:r>
            <a:endParaRPr lang="en-US" sz="32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73" y="3191679"/>
            <a:ext cx="3953814" cy="345060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431" y="2083159"/>
            <a:ext cx="11522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Following injury, the alveolar epithelium is repaired by the proliferation </a:t>
            </a:r>
            <a:r>
              <a:rPr lang="en-US" sz="2400" dirty="0" smtClean="0"/>
              <a:t>and </a:t>
            </a:r>
            <a:r>
              <a:rPr lang="en-US" sz="2400" dirty="0" err="1" smtClean="0"/>
              <a:t>transdifferentiation</a:t>
            </a:r>
            <a:r>
              <a:rPr lang="en-US" sz="2400" dirty="0" smtClean="0"/>
              <a:t> </a:t>
            </a:r>
            <a:r>
              <a:rPr lang="en-US" sz="2400" dirty="0"/>
              <a:t>of </a:t>
            </a:r>
            <a:r>
              <a:rPr lang="en-US" sz="2400" dirty="0" smtClean="0"/>
              <a:t>ATII cells into </a:t>
            </a:r>
            <a:r>
              <a:rPr lang="en-US" sz="2400" dirty="0"/>
              <a:t>new </a:t>
            </a:r>
            <a:r>
              <a:rPr lang="en-US" sz="2400" dirty="0" smtClean="0"/>
              <a:t>ATI cells.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251583" y="6503782"/>
            <a:ext cx="1832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McElroy, Kasper, ERJ, 2004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488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9201" y="1752600"/>
            <a:ext cx="2095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Disclosures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9966" y="2953871"/>
            <a:ext cx="4350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No conflict of interest to disclose.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17" y="1026220"/>
            <a:ext cx="7888755" cy="433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8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5" y="784669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ATII cells form self-renewing colonies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498" y="1772179"/>
            <a:ext cx="10448571" cy="5085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36608" y="6398938"/>
            <a:ext cx="1856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Barkauskas</a:t>
            </a:r>
            <a:r>
              <a:rPr lang="en-US" sz="1200" dirty="0" smtClean="0"/>
              <a:t> et al., JCI,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15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061" y="-94981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ATII cell transplantation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15" y="731520"/>
            <a:ext cx="8497705" cy="5637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9713" y="6477167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Serrano-</a:t>
            </a:r>
            <a:r>
              <a:rPr lang="en-US" sz="1200" dirty="0" err="1" smtClean="0"/>
              <a:t>Mollar</a:t>
            </a:r>
            <a:r>
              <a:rPr lang="en-US" sz="1200" dirty="0" smtClean="0"/>
              <a:t> et al., Chest 2016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3841" y="6384834"/>
            <a:ext cx="5043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ATII cell transplantation was safe and well tolerated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" y="3200832"/>
            <a:ext cx="2303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Fiber-optic bronchoscopy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03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9810" y="940159"/>
            <a:ext cx="2800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ATII cell </a:t>
            </a:r>
            <a:r>
              <a:rPr lang="en-US" sz="3200" b="1" dirty="0">
                <a:solidFill>
                  <a:prstClr val="black"/>
                </a:solidFill>
              </a:rPr>
              <a:t>s</a:t>
            </a:r>
            <a:r>
              <a:rPr lang="en-US" sz="3200" b="1" dirty="0" smtClean="0">
                <a:solidFill>
                  <a:prstClr val="black"/>
                </a:solidFill>
              </a:rPr>
              <a:t>tudies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8899" y="1964353"/>
            <a:ext cx="849142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We isolate ATII cells and other lung cell types from human lungs.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We </a:t>
            </a:r>
            <a:r>
              <a:rPr lang="en-US" sz="2400" dirty="0">
                <a:solidFill>
                  <a:prstClr val="black"/>
                </a:solidFill>
              </a:rPr>
              <a:t>have access to medical information.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To date we have processed 337 lungs obtained from: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 marL="64008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Control organ donors </a:t>
            </a:r>
          </a:p>
          <a:p>
            <a:pPr marL="64008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COPD</a:t>
            </a:r>
          </a:p>
          <a:p>
            <a:pPr marL="64008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IPF</a:t>
            </a:r>
            <a:endParaRPr lang="en-US" sz="2400" dirty="0"/>
          </a:p>
          <a:p>
            <a:pPr marL="64008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CPFE </a:t>
            </a:r>
          </a:p>
          <a:p>
            <a:pPr marL="64008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ILD</a:t>
            </a:r>
            <a:endParaRPr lang="en-US" sz="2400" dirty="0">
              <a:solidFill>
                <a:prstClr val="black"/>
              </a:solidFill>
            </a:endParaRPr>
          </a:p>
          <a:p>
            <a:pPr marL="64008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Sarcoidosis</a:t>
            </a:r>
            <a:endParaRPr lang="en-US" sz="2400" dirty="0">
              <a:solidFill>
                <a:prstClr val="black"/>
              </a:solidFill>
            </a:endParaRPr>
          </a:p>
          <a:p>
            <a:pPr marL="64008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UIP</a:t>
            </a: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4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1085" y="1562494"/>
            <a:ext cx="122243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Alveolar type II cells    </a:t>
            </a:r>
            <a:r>
              <a:rPr lang="en-US" dirty="0" smtClean="0">
                <a:solidFill>
                  <a:prstClr val="black"/>
                </a:solidFill>
              </a:rPr>
              <a:t>Airway epithelial cells     Fibroblasts     Alveolar macrophages      Endothelial cells       Cell suspension  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         Lung tissue         </a:t>
            </a:r>
            <a:r>
              <a:rPr lang="en-US" dirty="0" smtClean="0">
                <a:solidFill>
                  <a:prstClr val="black"/>
                </a:solidFill>
              </a:rPr>
              <a:t>Lymph </a:t>
            </a:r>
            <a:r>
              <a:rPr lang="en-US" dirty="0" smtClean="0"/>
              <a:t>nodes          Mucus           </a:t>
            </a:r>
            <a:r>
              <a:rPr lang="en-US" dirty="0" smtClean="0">
                <a:solidFill>
                  <a:prstClr val="black"/>
                </a:solidFill>
              </a:rPr>
              <a:t>Aorta                Airways          </a:t>
            </a:r>
            <a:r>
              <a:rPr lang="en-US" dirty="0" smtClean="0"/>
              <a:t>Paraffin blocks      Blood/Plasma      BAL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7583" y="3321878"/>
            <a:ext cx="244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Alveolar type I-like cells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10722" r="18942" b="12120"/>
          <a:stretch/>
        </p:blipFill>
        <p:spPr>
          <a:xfrm rot="10800000">
            <a:off x="6586360" y="1965861"/>
            <a:ext cx="1262533" cy="990942"/>
          </a:xfrm>
          <a:prstGeom prst="rect">
            <a:avLst/>
          </a:prstGeom>
        </p:spPr>
      </p:pic>
      <p:pic>
        <p:nvPicPr>
          <p:cNvPr id="18" name="Picture 17" descr="true air no IL-4:13 3.7.1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2221" b="36889"/>
          <a:stretch/>
        </p:blipFill>
        <p:spPr bwMode="auto">
          <a:xfrm>
            <a:off x="761030" y="1979844"/>
            <a:ext cx="1236301" cy="99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10660" r="12784" b="10220"/>
          <a:stretch/>
        </p:blipFill>
        <p:spPr>
          <a:xfrm rot="10800000">
            <a:off x="4613434" y="1965859"/>
            <a:ext cx="1262535" cy="990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38989" r="31535"/>
          <a:stretch/>
        </p:blipFill>
        <p:spPr>
          <a:xfrm rot="10800000">
            <a:off x="8591442" y="1983371"/>
            <a:ext cx="1217908" cy="9559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50985" t="45392"/>
          <a:stretch/>
        </p:blipFill>
        <p:spPr>
          <a:xfrm rot="10800000">
            <a:off x="2352079" y="5543939"/>
            <a:ext cx="1275547" cy="100115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>
            <a:off x="1359664" y="3038110"/>
            <a:ext cx="0" cy="350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/>
          <a:srcRect l="8945" t="9081" r="71190" b="69164"/>
          <a:stretch/>
        </p:blipFill>
        <p:spPr>
          <a:xfrm>
            <a:off x="2692940" y="1953613"/>
            <a:ext cx="1261250" cy="9856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18741" t="12077" r="12111" b="16957"/>
          <a:stretch/>
        </p:blipFill>
        <p:spPr>
          <a:xfrm rot="5400000">
            <a:off x="8176606" y="5406410"/>
            <a:ext cx="985913" cy="125612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2481" y="5528963"/>
            <a:ext cx="1262535" cy="1011020"/>
            <a:chOff x="6951067" y="3754531"/>
            <a:chExt cx="1527439" cy="12243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95" t="31828" r="16753"/>
            <a:stretch/>
          </p:blipFill>
          <p:spPr>
            <a:xfrm>
              <a:off x="7288349" y="3834224"/>
              <a:ext cx="1004836" cy="106491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951067" y="3754531"/>
              <a:ext cx="1527439" cy="122430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3339" y="812323"/>
            <a:ext cx="3226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Lung cell isolation</a:t>
            </a:r>
            <a:endParaRPr lang="en-US" sz="3200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104" y="5554904"/>
            <a:ext cx="1261250" cy="1000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8" t="15972" r="58213"/>
          <a:stretch/>
        </p:blipFill>
        <p:spPr>
          <a:xfrm>
            <a:off x="10179423" y="5488260"/>
            <a:ext cx="218578" cy="985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35544" b="15602"/>
          <a:stretch/>
        </p:blipFill>
        <p:spPr>
          <a:xfrm>
            <a:off x="4210399" y="5554904"/>
            <a:ext cx="450582" cy="10146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356" t="43621" r="20155" b="33962"/>
          <a:stretch/>
        </p:blipFill>
        <p:spPr>
          <a:xfrm rot="16200000">
            <a:off x="5149561" y="5413994"/>
            <a:ext cx="1000951" cy="1261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4" t="6328" r="27682"/>
          <a:stretch/>
        </p:blipFill>
        <p:spPr>
          <a:xfrm>
            <a:off x="10769372" y="1983374"/>
            <a:ext cx="552173" cy="9734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8"/>
          <a:srcRect l="60154" t="8883" r="20355" b="74804"/>
          <a:stretch/>
        </p:blipFill>
        <p:spPr>
          <a:xfrm>
            <a:off x="750709" y="3698410"/>
            <a:ext cx="1246621" cy="986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9"/>
          <a:srcRect l="10919" t="2898" r="64162"/>
          <a:stretch/>
        </p:blipFill>
        <p:spPr>
          <a:xfrm>
            <a:off x="11252367" y="5488260"/>
            <a:ext cx="277840" cy="9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12" y="963263"/>
            <a:ext cx="11551023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Purified human ATII </a:t>
            </a:r>
            <a:r>
              <a:rPr lang="en-US" sz="3200" b="1" dirty="0" smtClean="0">
                <a:latin typeface="Calibri" charset="0"/>
                <a:ea typeface="ＭＳ Ｐゴシック" charset="0"/>
                <a:cs typeface="ＭＳ Ｐゴシック" charset="0"/>
              </a:rPr>
              <a:t>cells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50022" r="51230"/>
          <a:stretch>
            <a:fillRect/>
          </a:stretch>
        </p:blipFill>
        <p:spPr>
          <a:xfrm>
            <a:off x="6629400" y="2362200"/>
            <a:ext cx="207831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49888" b="49166"/>
          <a:stretch>
            <a:fillRect/>
          </a:stretch>
        </p:blipFill>
        <p:spPr>
          <a:xfrm>
            <a:off x="3048000" y="4315550"/>
            <a:ext cx="2209800" cy="208525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971800" y="2438401"/>
            <a:ext cx="2057401" cy="1923365"/>
            <a:chOff x="1447799" y="2133600"/>
            <a:chExt cx="2057401" cy="192336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" t="10551" r="47849" b="63474"/>
            <a:stretch>
              <a:fillRect/>
            </a:stretch>
          </p:blipFill>
          <p:spPr bwMode="auto">
            <a:xfrm>
              <a:off x="1600200" y="2133600"/>
              <a:ext cx="1905000" cy="1792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286000" y="3733800"/>
              <a:ext cx="9144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b="1" dirty="0" err="1">
                  <a:solidFill>
                    <a:prstClr val="black"/>
                  </a:solidFill>
                </a:rPr>
                <a:t>EpCAM</a:t>
              </a:r>
              <a:endParaRPr lang="en-US" sz="1500" b="1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1074716" y="2735284"/>
              <a:ext cx="105394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</a:rPr>
                <a:t>Cytokeratin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0" y="4479325"/>
            <a:ext cx="2209800" cy="1863641"/>
            <a:chOff x="5105400" y="4174524"/>
            <a:chExt cx="2209800" cy="186364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51" t="10551" r="-391" b="63474"/>
            <a:stretch>
              <a:fillRect/>
            </a:stretch>
          </p:blipFill>
          <p:spPr bwMode="auto">
            <a:xfrm>
              <a:off x="5181600" y="4174524"/>
              <a:ext cx="2133600" cy="1845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43600" y="5715000"/>
              <a:ext cx="76822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500" b="1" dirty="0" err="1">
                  <a:solidFill>
                    <a:prstClr val="black"/>
                  </a:solidFill>
                </a:rPr>
                <a:t>EpCAM</a:t>
              </a:r>
              <a:endParaRPr lang="en-US" sz="1500" b="1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4893677" y="4707523"/>
              <a:ext cx="762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black"/>
                  </a:solidFill>
                </a:rPr>
                <a:t>CD45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287193" y="6204466"/>
            <a:ext cx="438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N=6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ue air no IL-4:13 3.7.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2221" b="36889"/>
          <a:stretch/>
        </p:blipFill>
        <p:spPr bwMode="auto">
          <a:xfrm>
            <a:off x="2003779" y="2480735"/>
            <a:ext cx="2129378" cy="152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076012" y="1267362"/>
            <a:ext cx="77884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prstClr val="black"/>
                </a:solidFill>
              </a:rPr>
              <a:t>Human ATII cells maintained in culture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582" t="3909" r="36187" b="56757"/>
          <a:stretch/>
        </p:blipFill>
        <p:spPr>
          <a:xfrm>
            <a:off x="4267200" y="2480734"/>
            <a:ext cx="2133600" cy="1531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2438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SP-B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0979"/>
          <a:stretch/>
        </p:blipFill>
        <p:spPr>
          <a:xfrm>
            <a:off x="2019300" y="4157133"/>
            <a:ext cx="2111022" cy="1515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1200" y="40809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SP-A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3529" t="7879" r="10581" b="28395"/>
          <a:stretch/>
        </p:blipFill>
        <p:spPr>
          <a:xfrm>
            <a:off x="4267200" y="4157134"/>
            <a:ext cx="2133600" cy="1543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40809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white"/>
                </a:solidFill>
              </a:rPr>
              <a:t>proSP</a:t>
            </a:r>
            <a:r>
              <a:rPr lang="en-US" dirty="0">
                <a:solidFill>
                  <a:prstClr val="white"/>
                </a:solidFill>
              </a:rPr>
              <a:t>-C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3800" y="220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1        2        3 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391400" y="5181600"/>
            <a:ext cx="3276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Lane 1 - freshly isolated ATII cells</a:t>
            </a:r>
          </a:p>
          <a:p>
            <a:pPr eaLnBrk="1" hangingPunct="1"/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Lane 2 - 1% FBS</a:t>
            </a:r>
          </a:p>
          <a:p>
            <a:pPr eaLnBrk="1" hangingPunct="1"/>
            <a:r>
              <a:rPr lang="en-US" sz="1400" dirty="0">
                <a:solidFill>
                  <a:prstClr val="black"/>
                </a:solidFill>
                <a:latin typeface="Helvetica"/>
                <a:cs typeface="Helvetica"/>
              </a:rPr>
              <a:t>Lane 3 - 2 days K, 2 days KIAD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54901" y="2569390"/>
            <a:ext cx="2542587" cy="2764611"/>
            <a:chOff x="5930900" y="2413001"/>
            <a:chExt cx="2542587" cy="2764611"/>
          </a:xfrm>
        </p:grpSpPr>
        <p:pic>
          <p:nvPicPr>
            <p:cNvPr id="12" name="Picture 9" descr="R01 Fig 3 cropped TW .t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0" t="11357" r="24529" b="33194"/>
            <a:stretch/>
          </p:blipFill>
          <p:spPr bwMode="auto">
            <a:xfrm>
              <a:off x="5930900" y="2413001"/>
              <a:ext cx="16383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543800" y="2438400"/>
              <a:ext cx="929687" cy="2739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SP-A</a:t>
              </a:r>
            </a:p>
            <a:p>
              <a:endParaRPr lang="en-US" sz="800" dirty="0">
                <a:solidFill>
                  <a:prstClr val="black"/>
                </a:solidFill>
              </a:endParaRPr>
            </a:p>
            <a:p>
              <a:r>
                <a:rPr lang="en-US" dirty="0" err="1">
                  <a:solidFill>
                    <a:prstClr val="black"/>
                  </a:solidFill>
                </a:rPr>
                <a:t>proSP</a:t>
              </a:r>
              <a:r>
                <a:rPr lang="en-US" dirty="0">
                  <a:solidFill>
                    <a:prstClr val="black"/>
                  </a:solidFill>
                </a:rPr>
                <a:t>-B</a:t>
              </a:r>
            </a:p>
            <a:p>
              <a:endParaRPr lang="en-US" sz="900" dirty="0">
                <a:solidFill>
                  <a:prstClr val="black"/>
                </a:solidFill>
              </a:endParaRPr>
            </a:p>
            <a:p>
              <a:r>
                <a:rPr lang="en-US" dirty="0">
                  <a:solidFill>
                    <a:prstClr val="black"/>
                  </a:solidFill>
                </a:rPr>
                <a:t>SP-B</a:t>
              </a:r>
            </a:p>
            <a:p>
              <a:endParaRPr lang="en-US" sz="900" dirty="0">
                <a:solidFill>
                  <a:prstClr val="black"/>
                </a:solidFill>
              </a:endParaRPr>
            </a:p>
            <a:p>
              <a:r>
                <a:rPr lang="en-US" dirty="0" err="1">
                  <a:solidFill>
                    <a:prstClr val="black"/>
                  </a:solidFill>
                </a:rPr>
                <a:t>proSP</a:t>
              </a:r>
              <a:r>
                <a:rPr lang="en-US" dirty="0">
                  <a:solidFill>
                    <a:prstClr val="black"/>
                  </a:solidFill>
                </a:rPr>
                <a:t>-C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dirty="0">
                  <a:solidFill>
                    <a:prstClr val="black"/>
                  </a:solidFill>
                </a:rPr>
                <a:t>SP-C</a:t>
              </a:r>
            </a:p>
            <a:p>
              <a:endParaRPr lang="en-US" sz="1000" dirty="0">
                <a:solidFill>
                  <a:prstClr val="black"/>
                </a:solidFill>
              </a:endParaRPr>
            </a:p>
            <a:p>
              <a:r>
                <a:rPr lang="en-US" dirty="0">
                  <a:solidFill>
                    <a:prstClr val="black"/>
                  </a:solidFill>
                </a:rPr>
                <a:t>GAPDH</a:t>
              </a:r>
            </a:p>
            <a:p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16" name="Picture 9" descr="R01 Fig 3 cropped TW .tif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0" t="89520" r="24529"/>
            <a:stretch/>
          </p:blipFill>
          <p:spPr bwMode="auto">
            <a:xfrm>
              <a:off x="5930900" y="4529137"/>
              <a:ext cx="1638300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11393287" y="6217024"/>
            <a:ext cx="438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N=6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6862" y="2429121"/>
            <a:ext cx="11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Brightfield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854" y="1182776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Projects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45587" y="2678240"/>
            <a:ext cx="9859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Oxidative stress-induced ATII cell injury in emphysema.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The impairment of antioxidant defense systems in ATII cells in emphysema.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ATII cell damage in IPF.</a:t>
            </a:r>
          </a:p>
          <a:p>
            <a:pPr marL="342900" indent="-342900">
              <a:buAutoNum type="arabicPeriod"/>
            </a:pPr>
            <a:r>
              <a:rPr lang="en-US" sz="2400" dirty="0" smtClean="0"/>
              <a:t>Mechanisms involved in ATII cell renewal.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917" y="624262"/>
            <a:ext cx="10972800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17" y="1551542"/>
            <a:ext cx="7784904" cy="5184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4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32767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Presentation 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074" y="2275767"/>
            <a:ext cx="10972800" cy="314701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sz="2400" dirty="0" smtClean="0"/>
          </a:p>
          <a:p>
            <a:pPr marL="514350" indent="-514350">
              <a:buAutoNum type="arabicPeriod"/>
            </a:pPr>
            <a:r>
              <a:rPr lang="en-US" sz="2400" dirty="0" smtClean="0"/>
              <a:t>Studies of ATII cells.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ATII cell injury in IPF.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ATII cell injury in emphysema.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The role of ATII cells in lung regeneration.</a:t>
            </a:r>
          </a:p>
          <a:p>
            <a:pPr marL="514350" indent="-514350"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694386"/>
            <a:ext cx="8229600" cy="63213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04" y="1380976"/>
            <a:ext cx="11768168" cy="973817"/>
          </a:xfrm>
        </p:spPr>
        <p:txBody>
          <a:bodyPr>
            <a:normAutofit/>
          </a:bodyPr>
          <a:lstStyle/>
          <a:p>
            <a:pPr marL="0" lvl="1" indent="0" algn="just">
              <a:buNone/>
            </a:pPr>
            <a:r>
              <a:rPr lang="en-US" sz="24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Alveolar </a:t>
            </a:r>
            <a:r>
              <a:rPr lang="en-US" sz="24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type II (ATII) cells</a:t>
            </a:r>
            <a:r>
              <a:rPr lang="en-US" sz="2400" dirty="0">
                <a:solidFill>
                  <a:srgbClr val="000000"/>
                </a:solidFill>
              </a:rPr>
              <a:t> make and secrete pulmonary surfactant and they proliferate to restore the epithelium after </a:t>
            </a:r>
            <a:r>
              <a:rPr lang="en-US" sz="2400" dirty="0" smtClean="0">
                <a:solidFill>
                  <a:srgbClr val="000000"/>
                </a:solidFill>
              </a:rPr>
              <a:t>damage.</a:t>
            </a:r>
            <a:endParaRPr lang="en-US" sz="2400" dirty="0">
              <a:solidFill>
                <a:srgbClr val="000000"/>
              </a:solidFill>
            </a:endParaRPr>
          </a:p>
          <a:p>
            <a:pPr marL="342900" lvl="1" indent="-342900" algn="just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lvl="1" indent="-342900" algn="just">
              <a:buFont typeface="Arial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342900" lvl="1" indent="-342900" algn="just">
              <a:buFont typeface="Arial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pPr marL="0" lvl="1" indent="0" algn="just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342900" lvl="1" indent="-342900" algn="just">
              <a:buFont typeface="Arial"/>
              <a:buChar char="•"/>
            </a:pPr>
            <a:endParaRPr lang="en-US" sz="2400" dirty="0"/>
          </a:p>
          <a:p>
            <a:pPr marL="342900" lvl="1" indent="-342900" algn="just">
              <a:buNone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marL="342900" lvl="1" indent="-342900" algn="just">
              <a:buFont typeface="Arial"/>
              <a:buChar char="•"/>
            </a:pPr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algn="just"/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bright="3000" contrast="-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72"/>
          <a:stretch>
            <a:fillRect/>
          </a:stretch>
        </p:blipFill>
        <p:spPr>
          <a:xfrm>
            <a:off x="3485700" y="2741158"/>
            <a:ext cx="5110577" cy="3708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39083" y="6218367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Hallman, N </a:t>
            </a:r>
            <a:r>
              <a:rPr lang="en-US" sz="1200" dirty="0" err="1">
                <a:solidFill>
                  <a:prstClr val="black"/>
                </a:solidFill>
              </a:rPr>
              <a:t>Engl</a:t>
            </a:r>
            <a:r>
              <a:rPr lang="en-US" sz="1200" dirty="0">
                <a:solidFill>
                  <a:prstClr val="black"/>
                </a:solidFill>
              </a:rPr>
              <a:t> J Med, </a:t>
            </a:r>
            <a:r>
              <a:rPr lang="en-US" sz="1200" dirty="0" smtClean="0">
                <a:solidFill>
                  <a:prstClr val="black"/>
                </a:solidFill>
              </a:rPr>
              <a:t>200</a:t>
            </a:r>
          </a:p>
          <a:p>
            <a:r>
              <a:rPr lang="en-US" sz="1200" dirty="0" smtClean="0">
                <a:solidFill>
                  <a:prstClr val="black"/>
                </a:solidFill>
              </a:rPr>
              <a:t>Mason, </a:t>
            </a:r>
            <a:r>
              <a:rPr lang="en-US" sz="1200" dirty="0" err="1" smtClean="0">
                <a:solidFill>
                  <a:prstClr val="black"/>
                </a:solidFill>
              </a:rPr>
              <a:t>Respirology</a:t>
            </a:r>
            <a:r>
              <a:rPr lang="en-US" sz="1200" dirty="0" smtClean="0">
                <a:solidFill>
                  <a:prstClr val="black"/>
                </a:solidFill>
              </a:rPr>
              <a:t>, 20064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912" y="262046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S</a:t>
            </a:r>
            <a:r>
              <a:rPr lang="en-US" sz="3200" b="1" dirty="0" smtClean="0"/>
              <a:t>tudies using human ATII cells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58" y="1205079"/>
            <a:ext cx="11761909" cy="49558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100" b="1" dirty="0" smtClean="0"/>
              <a:t>Challenges: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00" dirty="0"/>
              <a:t>Despite the worldwide increasing incidence in emphysema and lung fibrosis, a global approach focused on ATII cell research is limited.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00" dirty="0" smtClean="0"/>
              <a:t>Human </a:t>
            </a:r>
            <a:r>
              <a:rPr lang="en-US" sz="2100" dirty="0"/>
              <a:t>lung tissue is often unavailable to large portions of the scientific community due to a lack of network between clinical and research centers.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00" dirty="0" smtClean="0"/>
              <a:t>Quality </a:t>
            </a:r>
            <a:r>
              <a:rPr lang="en-US" sz="2100" dirty="0"/>
              <a:t>of both </a:t>
            </a:r>
            <a:r>
              <a:rPr lang="en-US" sz="2100" dirty="0" smtClean="0"/>
              <a:t>available data </a:t>
            </a:r>
            <a:r>
              <a:rPr lang="en-US" sz="2100" dirty="0"/>
              <a:t>and matching samples may be limiting</a:t>
            </a:r>
            <a:r>
              <a:rPr lang="en-US" sz="2100" dirty="0" smtClean="0"/>
              <a:t>.</a:t>
            </a:r>
            <a:endParaRPr lang="en-US" sz="21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100" dirty="0"/>
              <a:t>ATII cell isolation is </a:t>
            </a:r>
            <a:r>
              <a:rPr lang="en-US" sz="2100" dirty="0" smtClean="0"/>
              <a:t>costly, </a:t>
            </a:r>
            <a:r>
              <a:rPr lang="en-US" sz="2100" dirty="0"/>
              <a:t>time- and labor-consuming procedure.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43884" y="6277648"/>
            <a:ext cx="2104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White, ES et al. AJRCCM, 2016</a:t>
            </a:r>
          </a:p>
          <a:p>
            <a:r>
              <a:rPr lang="en-US" sz="1200" dirty="0" smtClean="0"/>
              <a:t>Bahmed K et al, AJRCMB, 2016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39359" y="4009595"/>
            <a:ext cx="11761908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spcBef>
                <a:spcPct val="20000"/>
              </a:spcBef>
            </a:pPr>
            <a:r>
              <a:rPr lang="en-US" sz="2100" b="1" dirty="0">
                <a:solidFill>
                  <a:prstClr val="black"/>
                </a:solidFill>
              </a:rPr>
              <a:t>This results in:</a:t>
            </a:r>
          </a:p>
          <a:p>
            <a:pPr marL="342900" lvl="0" indent="-342900" algn="just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Limitation in study of potential therapeutics or diagnostics in ATII cells in preclinical research.</a:t>
            </a:r>
          </a:p>
          <a:p>
            <a:pPr marL="342900" lvl="0" indent="-342900" algn="just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Suboptimal </a:t>
            </a:r>
            <a:r>
              <a:rPr lang="en-US" sz="2100" dirty="0" smtClean="0">
                <a:solidFill>
                  <a:prstClr val="black"/>
                </a:solidFill>
              </a:rPr>
              <a:t>infrastructure </a:t>
            </a:r>
            <a:r>
              <a:rPr lang="en-US" sz="2100" dirty="0">
                <a:solidFill>
                  <a:prstClr val="black"/>
                </a:solidFill>
              </a:rPr>
              <a:t>to conduct high-quality and patient-relevant research in lung diseases. 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Limitation in cutting edge technologies used </a:t>
            </a:r>
            <a:r>
              <a:rPr lang="en-US" sz="2100" dirty="0" smtClean="0">
                <a:solidFill>
                  <a:prstClr val="black"/>
                </a:solidFill>
              </a:rPr>
              <a:t>to study normal and diseased </a:t>
            </a:r>
            <a:r>
              <a:rPr lang="en-US" sz="2100" dirty="0">
                <a:solidFill>
                  <a:prstClr val="black"/>
                </a:solidFill>
              </a:rPr>
              <a:t>lungs.</a:t>
            </a:r>
          </a:p>
          <a:p>
            <a:pPr marL="342900" lvl="0" indent="-342900" algn="just" defTabSz="457200">
              <a:spcBef>
                <a:spcPct val="20000"/>
              </a:spcBef>
              <a:buFont typeface="Arial"/>
              <a:buChar char="•"/>
            </a:pPr>
            <a:r>
              <a:rPr lang="en-US" sz="2100" dirty="0">
                <a:solidFill>
                  <a:prstClr val="black"/>
                </a:solidFill>
              </a:rPr>
              <a:t>Limitation in a multinational research platform capable of </a:t>
            </a:r>
            <a:r>
              <a:rPr lang="en-US" sz="2100" dirty="0" smtClean="0">
                <a:solidFill>
                  <a:prstClr val="black"/>
                </a:solidFill>
              </a:rPr>
              <a:t>collecting, </a:t>
            </a:r>
            <a:r>
              <a:rPr lang="en-US" sz="2100" dirty="0">
                <a:solidFill>
                  <a:prstClr val="black"/>
                </a:solidFill>
              </a:rPr>
              <a:t>storing, and </a:t>
            </a:r>
            <a:r>
              <a:rPr lang="en-US" sz="2100" dirty="0" smtClean="0">
                <a:solidFill>
                  <a:prstClr val="black"/>
                </a:solidFill>
              </a:rPr>
              <a:t>distributing samples with </a:t>
            </a:r>
            <a:r>
              <a:rPr lang="en-US" sz="2100" dirty="0">
                <a:solidFill>
                  <a:prstClr val="black"/>
                </a:solidFill>
              </a:rPr>
              <a:t>clinical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245721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404" y="311465"/>
            <a:ext cx="4307650" cy="6374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47035" y="6408792"/>
            <a:ext cx="1671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Meiners</a:t>
            </a:r>
            <a:r>
              <a:rPr lang="en-US" sz="1200" dirty="0" smtClean="0"/>
              <a:t> et al. ERJ,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568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32767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Presentation outline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074" y="2152357"/>
            <a:ext cx="10972800" cy="327042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sz="2400" dirty="0" smtClean="0"/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Studies of ATII cells.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ATII cell injury in IPF.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ATII cell injury in emphysema.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The role of ATII cells in lung regeneration.</a:t>
            </a:r>
          </a:p>
          <a:p>
            <a:pPr marL="514350" indent="-514350"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45940" y="6514819"/>
            <a:ext cx="1633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Wuytus</a:t>
            </a:r>
            <a:r>
              <a:rPr lang="en-US" sz="1200" dirty="0" smtClean="0"/>
              <a:t> et al, ERJ, 2010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249270" y="427483"/>
            <a:ext cx="348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Pathogenesis of IPF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654" y="1012258"/>
            <a:ext cx="8620679" cy="550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18391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ATII cell injury in IPF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34" y="2125248"/>
            <a:ext cx="11422966" cy="4525963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/>
              <a:t>Oxidative stress leads to telomere shortening, unfolded protein response and endoplasmic reticulum stress in ATII cells. </a:t>
            </a:r>
          </a:p>
          <a:p>
            <a:pPr algn="just"/>
            <a:r>
              <a:rPr lang="en-US" sz="2400" dirty="0"/>
              <a:t>Telomerase abnormalities can contribute to the impairment of the ATII cell function. </a:t>
            </a:r>
          </a:p>
          <a:p>
            <a:pPr algn="just"/>
            <a:r>
              <a:rPr lang="en-US" sz="2400" dirty="0" smtClean="0"/>
              <a:t>ATII cells are the principle target of apoptosis and/or premature senescence. </a:t>
            </a:r>
          </a:p>
          <a:p>
            <a:pPr algn="just"/>
            <a:r>
              <a:rPr lang="en-US" sz="2400" dirty="0" smtClean="0"/>
              <a:t>Mutations in surfactant protein genes affect ATII cell </a:t>
            </a:r>
            <a:r>
              <a:rPr lang="en-US" sz="2400" dirty="0" err="1" smtClean="0"/>
              <a:t>transdifferentation</a:t>
            </a:r>
            <a:r>
              <a:rPr lang="en-US" sz="2400" dirty="0"/>
              <a:t> </a:t>
            </a:r>
            <a:r>
              <a:rPr lang="en-US" sz="2400" dirty="0" smtClean="0"/>
              <a:t>to ATI cells after damage. </a:t>
            </a:r>
          </a:p>
          <a:p>
            <a:pPr algn="just"/>
            <a:r>
              <a:rPr lang="en-US" sz="2400" dirty="0" smtClean="0"/>
              <a:t>Damaged ATII cells induce abnormal signaling, which contribute to the pathogenesis of IPF. 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908" b="23698"/>
          <a:stretch/>
        </p:blipFill>
        <p:spPr>
          <a:xfrm>
            <a:off x="12879" y="12879"/>
            <a:ext cx="2295238" cy="92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4157" y="6004880"/>
            <a:ext cx="2453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Chilosi</a:t>
            </a:r>
            <a:r>
              <a:rPr lang="en-US" sz="1200" dirty="0" smtClean="0"/>
              <a:t>, Translational Research, 2013</a:t>
            </a:r>
          </a:p>
          <a:p>
            <a:r>
              <a:rPr lang="en-US" sz="1200" dirty="0" smtClean="0"/>
              <a:t>Xu et al, JCI, 2016</a:t>
            </a:r>
          </a:p>
          <a:p>
            <a:r>
              <a:rPr lang="en-US" sz="1200" dirty="0" err="1" smtClean="0"/>
              <a:t>Armanios</a:t>
            </a:r>
            <a:r>
              <a:rPr lang="en-US" sz="1200" dirty="0" smtClean="0"/>
              <a:t>, </a:t>
            </a:r>
            <a:r>
              <a:rPr lang="en-US" sz="1200" dirty="0" err="1" smtClean="0"/>
              <a:t>Mutat</a:t>
            </a:r>
            <a:r>
              <a:rPr lang="en-US" sz="1200" dirty="0" smtClean="0"/>
              <a:t>. Res.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31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14285</TotalTime>
  <Words>932</Words>
  <Application>Microsoft Office PowerPoint</Application>
  <PresentationFormat>Widescreen</PresentationFormat>
  <Paragraphs>166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Helvetica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Human alveolar type II cells  in pulmonary diseases</vt:lpstr>
      <vt:lpstr>PowerPoint Presentation</vt:lpstr>
      <vt:lpstr>Presentation outline</vt:lpstr>
      <vt:lpstr>Background</vt:lpstr>
      <vt:lpstr>Studies using human ATII cells</vt:lpstr>
      <vt:lpstr>PowerPoint Presentation</vt:lpstr>
      <vt:lpstr>Presentation outline</vt:lpstr>
      <vt:lpstr>PowerPoint Presentation</vt:lpstr>
      <vt:lpstr>ATII cell injury in IPF</vt:lpstr>
      <vt:lpstr>The role of hyaluronan in ATII cells in IPF</vt:lpstr>
      <vt:lpstr>Low HA expression in ATII cells in IPF</vt:lpstr>
      <vt:lpstr>Impaired CFE in ATII cells in IPF</vt:lpstr>
      <vt:lpstr>Conclusions</vt:lpstr>
      <vt:lpstr>Presentation outline</vt:lpstr>
      <vt:lpstr>ATII cell injury in emphysema</vt:lpstr>
      <vt:lpstr>ATII cell injury in emphysema </vt:lpstr>
      <vt:lpstr>Conclusions</vt:lpstr>
      <vt:lpstr>Presentation outline</vt:lpstr>
      <vt:lpstr>The role of ATII cells in lung regeneration</vt:lpstr>
      <vt:lpstr>PowerPoint Presentation</vt:lpstr>
      <vt:lpstr>ATII cells form self-renewing colonies</vt:lpstr>
      <vt:lpstr>ATII cell transplantation</vt:lpstr>
      <vt:lpstr>PowerPoint Presentation</vt:lpstr>
      <vt:lpstr>PowerPoint Presentation</vt:lpstr>
      <vt:lpstr>Purified human ATII cells</vt:lpstr>
      <vt:lpstr>PowerPoint Presentation</vt:lpstr>
      <vt:lpstr>Projects</vt:lpstr>
      <vt:lpstr>Thank you</vt:lpstr>
    </vt:vector>
  </TitlesOfParts>
  <Company>Client Services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alveolar epithelial cells in pulmonary diseases</dc:title>
  <dc:creator>Beata Kosmider</dc:creator>
  <cp:lastModifiedBy>Beata</cp:lastModifiedBy>
  <cp:revision>207</cp:revision>
  <cp:lastPrinted>2017-03-31T18:56:22Z</cp:lastPrinted>
  <dcterms:created xsi:type="dcterms:W3CDTF">2017-03-21T15:04:01Z</dcterms:created>
  <dcterms:modified xsi:type="dcterms:W3CDTF">2017-04-03T07:24:38Z</dcterms:modified>
</cp:coreProperties>
</file>