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theme/theme13.xml" ContentType="application/vnd.openxmlformats-officedocument.theme+xml"/>
  <Override PartName="/ppt/slideLayouts/slideLayout81.xml" ContentType="application/vnd.openxmlformats-officedocument.presentationml.slideLayout+xml"/>
  <Override PartName="/ppt/theme/theme1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5.xml" ContentType="application/vnd.openxmlformats-officedocument.theme+xml"/>
  <Override PartName="/ppt/slideLayouts/slideLayout84.xml" ContentType="application/vnd.openxmlformats-officedocument.presentationml.slideLayout+xml"/>
  <Override PartName="/ppt/theme/theme1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9.xml" ContentType="application/vnd.openxmlformats-officedocument.theme+xml"/>
  <Override PartName="/ppt/slideLayouts/slideLayout107.xml" ContentType="application/vnd.openxmlformats-officedocument.presentationml.slideLayout+xml"/>
  <Override PartName="/ppt/theme/theme20.xml" ContentType="application/vnd.openxmlformats-officedocument.theme+xml"/>
  <Override PartName="/ppt/slideLayouts/slideLayout108.xml" ContentType="application/vnd.openxmlformats-officedocument.presentationml.slideLayout+xml"/>
  <Override PartName="/ppt/theme/theme21.xml" ContentType="application/vnd.openxmlformats-officedocument.theme+xml"/>
  <Override PartName="/ppt/slideLayouts/slideLayout109.xml" ContentType="application/vnd.openxmlformats-officedocument.presentationml.slideLayout+xml"/>
  <Override PartName="/ppt/theme/theme22.xml" ContentType="application/vnd.openxmlformats-officedocument.theme+xml"/>
  <Override PartName="/ppt/slideLayouts/slideLayout110.xml" ContentType="application/vnd.openxmlformats-officedocument.presentationml.slideLayout+xml"/>
  <Override PartName="/ppt/theme/theme23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4.xml" ContentType="application/vnd.openxmlformats-officedocument.theme+xml"/>
  <Override PartName="/ppt/slideLayouts/slideLayout114.xml" ContentType="application/vnd.openxmlformats-officedocument.presentationml.slideLayout+xml"/>
  <Override PartName="/ppt/theme/theme25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6.xml" ContentType="application/vnd.openxmlformats-officedocument.theme+xml"/>
  <Override PartName="/ppt/slideLayouts/slideLayout117.xml" ContentType="application/vnd.openxmlformats-officedocument.presentationml.slideLayout+xml"/>
  <Override PartName="/ppt/theme/theme27.xml" ContentType="application/vnd.openxmlformats-officedocument.theme+xml"/>
  <Override PartName="/ppt/slideLayouts/slideLayout11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slideLayouts/slideLayout119.xml" ContentType="application/vnd.openxmlformats-officedocument.presentationml.slideLayout+xml"/>
  <Override PartName="/ppt/theme/theme30.xml" ContentType="application/vnd.openxmlformats-officedocument.theme+xml"/>
  <Override PartName="/ppt/slideLayouts/slideLayout120.xml" ContentType="application/vnd.openxmlformats-officedocument.presentationml.slideLayout+xml"/>
  <Override PartName="/ppt/theme/theme31.xml" ContentType="application/vnd.openxmlformats-officedocument.theme+xml"/>
  <Override PartName="/ppt/slideLayouts/slideLayout121.xml" ContentType="application/vnd.openxmlformats-officedocument.presentationml.slideLayout+xml"/>
  <Override PartName="/ppt/theme/theme32.xml" ContentType="application/vnd.openxmlformats-officedocument.theme+xml"/>
  <Override PartName="/ppt/slideLayouts/slideLayout122.xml" ContentType="application/vnd.openxmlformats-officedocument.presentationml.slideLayout+xml"/>
  <Override PartName="/ppt/theme/theme33.xml" ContentType="application/vnd.openxmlformats-officedocument.theme+xml"/>
  <Override PartName="/ppt/slideLayouts/slideLayout123.xml" ContentType="application/vnd.openxmlformats-officedocument.presentationml.slideLayout+xml"/>
  <Override PartName="/ppt/theme/theme3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5.xml" ContentType="application/vnd.openxmlformats-officedocument.theme+xml"/>
  <Override PartName="/ppt/slideLayouts/slideLayout126.xml" ContentType="application/vnd.openxmlformats-officedocument.presentationml.slideLayout+xml"/>
  <Override PartName="/ppt/theme/theme36.xml" ContentType="application/vnd.openxmlformats-officedocument.theme+xml"/>
  <Override PartName="/ppt/slideLayouts/slideLayout127.xml" ContentType="application/vnd.openxmlformats-officedocument.presentationml.slideLayout+xml"/>
  <Override PartName="/ppt/theme/theme37.xml" ContentType="application/vnd.openxmlformats-officedocument.theme+xml"/>
  <Override PartName="/ppt/slideLayouts/slideLayout128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4358" r:id="rId2"/>
    <p:sldMasterId id="2147484596" r:id="rId3"/>
    <p:sldMasterId id="2147484608" r:id="rId4"/>
    <p:sldMasterId id="2147484621" r:id="rId5"/>
    <p:sldMasterId id="2147491064" r:id="rId6"/>
    <p:sldMasterId id="2147491236" r:id="rId7"/>
    <p:sldMasterId id="2147491279" r:id="rId8"/>
    <p:sldMasterId id="2147491590" r:id="rId9"/>
    <p:sldMasterId id="2147491616" r:id="rId10"/>
    <p:sldMasterId id="2147492451" r:id="rId11"/>
    <p:sldMasterId id="2147492457" r:id="rId12"/>
    <p:sldMasterId id="2147492461" r:id="rId13"/>
    <p:sldMasterId id="2147492509" r:id="rId14"/>
    <p:sldMasterId id="2147492533" r:id="rId15"/>
    <p:sldMasterId id="2147492536" r:id="rId16"/>
    <p:sldMasterId id="2147492843" r:id="rId17"/>
    <p:sldMasterId id="2147493025" r:id="rId18"/>
    <p:sldMasterId id="2147493031" r:id="rId19"/>
    <p:sldMasterId id="2147493043" r:id="rId20"/>
    <p:sldMasterId id="2147493069" r:id="rId21"/>
    <p:sldMasterId id="2147493071" r:id="rId22"/>
    <p:sldMasterId id="2147493073" r:id="rId23"/>
    <p:sldMasterId id="2147493075" r:id="rId24"/>
    <p:sldMasterId id="2147493080" r:id="rId25"/>
    <p:sldMasterId id="2147493082" r:id="rId26"/>
    <p:sldMasterId id="2147493084" r:id="rId27"/>
    <p:sldMasterId id="2147493087" r:id="rId28"/>
    <p:sldMasterId id="2147493089" r:id="rId29"/>
    <p:sldMasterId id="2147493093" r:id="rId30"/>
    <p:sldMasterId id="2147493095" r:id="rId31"/>
    <p:sldMasterId id="2147493097" r:id="rId32"/>
    <p:sldMasterId id="2147493099" r:id="rId33"/>
    <p:sldMasterId id="2147493101" r:id="rId34"/>
    <p:sldMasterId id="2147493103" r:id="rId35"/>
    <p:sldMasterId id="2147493105" r:id="rId36"/>
    <p:sldMasterId id="2147493108" r:id="rId37"/>
    <p:sldMasterId id="2147493110" r:id="rId38"/>
  </p:sldMasterIdLst>
  <p:notesMasterIdLst>
    <p:notesMasterId r:id="rId111"/>
  </p:notesMasterIdLst>
  <p:handoutMasterIdLst>
    <p:handoutMasterId r:id="rId112"/>
  </p:handoutMasterIdLst>
  <p:sldIdLst>
    <p:sldId id="1432" r:id="rId39"/>
    <p:sldId id="959" r:id="rId40"/>
    <p:sldId id="1277" r:id="rId41"/>
    <p:sldId id="1451" r:id="rId42"/>
    <p:sldId id="1449" r:id="rId43"/>
    <p:sldId id="1455" r:id="rId44"/>
    <p:sldId id="1457" r:id="rId45"/>
    <p:sldId id="1456" r:id="rId46"/>
    <p:sldId id="1416" r:id="rId47"/>
    <p:sldId id="1284" r:id="rId48"/>
    <p:sldId id="1300" r:id="rId49"/>
    <p:sldId id="1334" r:id="rId50"/>
    <p:sldId id="1335" r:id="rId51"/>
    <p:sldId id="1336" r:id="rId52"/>
    <p:sldId id="1337" r:id="rId53"/>
    <p:sldId id="1338" r:id="rId54"/>
    <p:sldId id="1339" r:id="rId55"/>
    <p:sldId id="1340" r:id="rId56"/>
    <p:sldId id="1341" r:id="rId57"/>
    <p:sldId id="1342" r:id="rId58"/>
    <p:sldId id="1344" r:id="rId59"/>
    <p:sldId id="1425" r:id="rId60"/>
    <p:sldId id="1426" r:id="rId61"/>
    <p:sldId id="1212" r:id="rId62"/>
    <p:sldId id="1224" r:id="rId63"/>
    <p:sldId id="1213" r:id="rId64"/>
    <p:sldId id="1217" r:id="rId65"/>
    <p:sldId id="1414" r:id="rId66"/>
    <p:sldId id="1415" r:id="rId67"/>
    <p:sldId id="1417" r:id="rId68"/>
    <p:sldId id="1407" r:id="rId69"/>
    <p:sldId id="1194" r:id="rId70"/>
    <p:sldId id="1450" r:id="rId71"/>
    <p:sldId id="1368" r:id="rId72"/>
    <p:sldId id="1421" r:id="rId73"/>
    <p:sldId id="1422" r:id="rId74"/>
    <p:sldId id="1420" r:id="rId75"/>
    <p:sldId id="1424" r:id="rId76"/>
    <p:sldId id="1474" r:id="rId77"/>
    <p:sldId id="1434" r:id="rId78"/>
    <p:sldId id="1435" r:id="rId79"/>
    <p:sldId id="1436" r:id="rId80"/>
    <p:sldId id="1438" r:id="rId81"/>
    <p:sldId id="1439" r:id="rId82"/>
    <p:sldId id="1440" r:id="rId83"/>
    <p:sldId id="1441" r:id="rId84"/>
    <p:sldId id="1442" r:id="rId85"/>
    <p:sldId id="1444" r:id="rId86"/>
    <p:sldId id="1430" r:id="rId87"/>
    <p:sldId id="1428" r:id="rId88"/>
    <p:sldId id="1429" r:id="rId89"/>
    <p:sldId id="1452" r:id="rId90"/>
    <p:sldId id="1453" r:id="rId91"/>
    <p:sldId id="1454" r:id="rId92"/>
    <p:sldId id="1458" r:id="rId93"/>
    <p:sldId id="1459" r:id="rId94"/>
    <p:sldId id="1460" r:id="rId95"/>
    <p:sldId id="1461" r:id="rId96"/>
    <p:sldId id="1462" r:id="rId97"/>
    <p:sldId id="1463" r:id="rId98"/>
    <p:sldId id="1464" r:id="rId99"/>
    <p:sldId id="1465" r:id="rId100"/>
    <p:sldId id="1466" r:id="rId101"/>
    <p:sldId id="1469" r:id="rId102"/>
    <p:sldId id="1470" r:id="rId103"/>
    <p:sldId id="1471" r:id="rId104"/>
    <p:sldId id="1476" r:id="rId105"/>
    <p:sldId id="1472" r:id="rId106"/>
    <p:sldId id="1475" r:id="rId107"/>
    <p:sldId id="1400" r:id="rId108"/>
    <p:sldId id="1401" r:id="rId109"/>
    <p:sldId id="1433" r:id="rId110"/>
  </p:sldIdLst>
  <p:sldSz cx="9144000" cy="6858000" type="screen4x3"/>
  <p:notesSz cx="6669088" cy="97536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40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12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684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4038" indent="476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FFFF"/>
    <a:srgbClr val="FFFFFF"/>
    <a:srgbClr val="FFFF00"/>
    <a:srgbClr val="000066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4" autoAdjust="0"/>
    <p:restoredTop sz="93267" autoAdjust="0"/>
  </p:normalViewPr>
  <p:slideViewPr>
    <p:cSldViewPr>
      <p:cViewPr varScale="1">
        <p:scale>
          <a:sx n="63" d="100"/>
          <a:sy n="63" d="100"/>
        </p:scale>
        <p:origin x="1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238"/>
    </p:cViewPr>
  </p:sorterViewPr>
  <p:notesViewPr>
    <p:cSldViewPr>
      <p:cViewPr varScale="1">
        <p:scale>
          <a:sx n="62" d="100"/>
          <a:sy n="62" d="100"/>
        </p:scale>
        <p:origin x="-2046" y="-84"/>
      </p:cViewPr>
      <p:guideLst>
        <p:guide orient="horz" pos="3072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84" Type="http://schemas.openxmlformats.org/officeDocument/2006/relationships/slide" Target="slides/slide46.xml"/><Relationship Id="rId89" Type="http://schemas.openxmlformats.org/officeDocument/2006/relationships/slide" Target="slides/slide51.xml"/><Relationship Id="rId112" Type="http://schemas.openxmlformats.org/officeDocument/2006/relationships/handoutMaster" Target="handoutMasters/handout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87" Type="http://schemas.openxmlformats.org/officeDocument/2006/relationships/slide" Target="slides/slide49.xml"/><Relationship Id="rId102" Type="http://schemas.openxmlformats.org/officeDocument/2006/relationships/slide" Target="slides/slide64.xml"/><Relationship Id="rId110" Type="http://schemas.openxmlformats.org/officeDocument/2006/relationships/slide" Target="slides/slide72.xml"/><Relationship Id="rId11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3.xml"/><Relationship Id="rId82" Type="http://schemas.openxmlformats.org/officeDocument/2006/relationships/slide" Target="slides/slide44.xml"/><Relationship Id="rId90" Type="http://schemas.openxmlformats.org/officeDocument/2006/relationships/slide" Target="slides/slide52.xml"/><Relationship Id="rId95" Type="http://schemas.openxmlformats.org/officeDocument/2006/relationships/slide" Target="slides/slide5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100" Type="http://schemas.openxmlformats.org/officeDocument/2006/relationships/slide" Target="slides/slide62.xml"/><Relationship Id="rId105" Type="http://schemas.openxmlformats.org/officeDocument/2006/relationships/slide" Target="slides/slide67.xml"/><Relationship Id="rId11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93" Type="http://schemas.openxmlformats.org/officeDocument/2006/relationships/slide" Target="slides/slide55.xml"/><Relationship Id="rId98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103" Type="http://schemas.openxmlformats.org/officeDocument/2006/relationships/slide" Target="slides/slide65.xml"/><Relationship Id="rId108" Type="http://schemas.openxmlformats.org/officeDocument/2006/relationships/slide" Target="slides/slide70.xml"/><Relationship Id="rId11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slide" Target="slides/slide50.xml"/><Relationship Id="rId91" Type="http://schemas.openxmlformats.org/officeDocument/2006/relationships/slide" Target="slides/slide53.xml"/><Relationship Id="rId96" Type="http://schemas.openxmlformats.org/officeDocument/2006/relationships/slide" Target="slides/slide58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6" Type="http://schemas.openxmlformats.org/officeDocument/2006/relationships/slide" Target="slides/slide68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94" Type="http://schemas.openxmlformats.org/officeDocument/2006/relationships/slide" Target="slides/slide56.xml"/><Relationship Id="rId99" Type="http://schemas.openxmlformats.org/officeDocument/2006/relationships/slide" Target="slides/slide61.xml"/><Relationship Id="rId101" Type="http://schemas.openxmlformats.org/officeDocument/2006/relationships/slide" Target="slides/slide6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.xml"/><Relationship Id="rId109" Type="http://schemas.openxmlformats.org/officeDocument/2006/relationships/slide" Target="slides/slide7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6" Type="http://schemas.openxmlformats.org/officeDocument/2006/relationships/slide" Target="slides/slide38.xml"/><Relationship Id="rId97" Type="http://schemas.openxmlformats.org/officeDocument/2006/relationships/slide" Target="slides/slide59.xml"/><Relationship Id="rId104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92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28908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66238"/>
            <a:ext cx="28908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D266E21-CC37-4B61-A5B7-B8E0A85013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39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1900" y="0"/>
            <a:ext cx="28670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52475"/>
            <a:ext cx="4819650" cy="3614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68838"/>
            <a:ext cx="4903788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8670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1900" y="9263063"/>
            <a:ext cx="28670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A55457-3E88-4D6A-B975-7EC7D846A0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609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3159" algn="l" defTabSz="913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90" algn="l" defTabSz="913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16" algn="l" defTabSz="913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52" algn="l" defTabSz="913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9177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7"/>
          <p:cNvSpPr txBox="1">
            <a:spLocks noGrp="1" noChangeArrowheads="1"/>
          </p:cNvSpPr>
          <p:nvPr/>
        </p:nvSpPr>
        <p:spPr bwMode="auto">
          <a:xfrm>
            <a:off x="3779838" y="9266238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7C11307-258A-46DC-BFE3-AB943446899F}" type="slidenum">
              <a:rPr lang="en-US" sz="1200">
                <a:latin typeface="Times New Roman" pitchFamily="18" charset="0"/>
              </a:rPr>
              <a:pPr algn="r" eaLnBrk="0" hangingPunct="0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25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525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5588" cy="4389438"/>
          </a:xfrm>
          <a:noFill/>
          <a:ln/>
        </p:spPr>
        <p:txBody>
          <a:bodyPr lIns="91440" tIns="45720" rIns="91440" bIns="45720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76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19708-6CE9-43E7-BACC-A79C53BE4605}" type="slidenum">
              <a:rPr kumimoji="0" lang="en-GB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/>
          </a:p>
        </p:txBody>
      </p:sp>
      <p:sp>
        <p:nvSpPr>
          <p:cNvPr id="399363" name="Slide Number Placeholder 3"/>
          <p:cNvSpPr txBox="1">
            <a:spLocks noGrp="1"/>
          </p:cNvSpPr>
          <p:nvPr/>
        </p:nvSpPr>
        <p:spPr bwMode="auto">
          <a:xfrm>
            <a:off x="3771900" y="9263063"/>
            <a:ext cx="28670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4" tIns="45217" rIns="90434" bIns="45217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967EE-798A-46F6-A921-A56E41FB8C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1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053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7535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370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2325"/>
            <a:ext cx="4891088" cy="4389438"/>
          </a:xfrm>
          <a:noFill/>
          <a:ln/>
        </p:spPr>
        <p:txBody>
          <a:bodyPr lIns="91440" tIns="45720" rIns="91440" bIns="4572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14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377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2325"/>
            <a:ext cx="4891088" cy="4389438"/>
          </a:xfrm>
          <a:noFill/>
          <a:ln/>
        </p:spPr>
        <p:txBody>
          <a:bodyPr lIns="91440" tIns="45720" rIns="91440" bIns="4572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623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380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831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771900" y="9263063"/>
            <a:ext cx="2867025" cy="527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34" tIns="45217" rIns="90434" bIns="45217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FAD9C2-BBC6-48B4-874D-DA6DE89DD041}" type="slidenum"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3788" y="4632325"/>
            <a:ext cx="4621212" cy="43894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it-IT" altLang="it-IT" sz="900"/>
          </a:p>
          <a:p>
            <a:pPr>
              <a:lnSpc>
                <a:spcPct val="80000"/>
              </a:lnSpc>
            </a:pPr>
            <a:r>
              <a:rPr lang="it-IT" altLang="it-IT" sz="1000">
                <a:latin typeface="Verdana" pitchFamily="34" charset="0"/>
              </a:rPr>
              <a:t>Chronic diseases like cardiovascular disease, respiratory diseases, cancers and diabetes represent a very significant proportion of human illness. And while they are leading causes of death and disability, they are badly neglected by the global health agenda.</a:t>
            </a:r>
          </a:p>
          <a:p>
            <a:pPr>
              <a:lnSpc>
                <a:spcPct val="80000"/>
              </a:lnSpc>
            </a:pPr>
            <a:endParaRPr lang="it-IT" altLang="it-IT" sz="10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000">
                <a:latin typeface="Verdana" pitchFamily="34" charset="0"/>
              </a:rPr>
              <a:t>Of all worldwide deaths in 2005, 60% were a result of chronic disease, with 32% attributed to cardiovascular disease and diabetes, 13% to cancer, and 7% to chronic respiratory illnesses. If global goals for prevention and control of chronic diseases were realized, 36 million deaths could be averted by 2015.</a:t>
            </a:r>
          </a:p>
          <a:p>
            <a:pPr>
              <a:lnSpc>
                <a:spcPct val="80000"/>
              </a:lnSpc>
            </a:pPr>
            <a:endParaRPr lang="it-IT" altLang="it-IT" sz="10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000">
                <a:latin typeface="Verdana" pitchFamily="34" charset="0"/>
              </a:rPr>
              <a:t>We must consider the complexity of chronic diseases – they present a major challenge and are considered a significant problem in an ageing population.</a:t>
            </a:r>
          </a:p>
          <a:p>
            <a:pPr>
              <a:lnSpc>
                <a:spcPct val="80000"/>
              </a:lnSpc>
            </a:pPr>
            <a:endParaRPr lang="it-IT" altLang="it-IT" sz="10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0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9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9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9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9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9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9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6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6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60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800">
                <a:latin typeface="Verdana" pitchFamily="34" charset="0"/>
              </a:rPr>
              <a:t>1. Beaglehole R </a:t>
            </a:r>
            <a:r>
              <a:rPr lang="it-IT" altLang="it-IT" sz="800" i="1">
                <a:latin typeface="Verdana" pitchFamily="34" charset="0"/>
              </a:rPr>
              <a:t>et al </a:t>
            </a:r>
            <a:r>
              <a:rPr lang="it-IT" altLang="it-IT" sz="800">
                <a:latin typeface="Verdana" pitchFamily="34" charset="0"/>
              </a:rPr>
              <a:t>on behalf of the Chronic Disease Action Group. Prevention of chronic diseases: a call to action. </a:t>
            </a:r>
            <a:r>
              <a:rPr lang="it-IT" altLang="it-IT" sz="800" i="1">
                <a:latin typeface="Verdana" pitchFamily="34" charset="0"/>
              </a:rPr>
              <a:t>Lancet </a:t>
            </a:r>
            <a:r>
              <a:rPr lang="it-IT" altLang="it-IT" sz="800">
                <a:latin typeface="Verdana" pitchFamily="34" charset="0"/>
              </a:rPr>
              <a:t>2007;370:2152-57.</a:t>
            </a:r>
          </a:p>
        </p:txBody>
      </p:sp>
    </p:spTree>
    <p:extLst>
      <p:ext uri="{BB962C8B-B14F-4D97-AF65-F5344CB8AC3E}">
        <p14:creationId xmlns:p14="http://schemas.microsoft.com/office/powerpoint/2010/main" val="271506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41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 txBox="1">
            <a:spLocks noGrp="1" noChangeArrowheads="1"/>
          </p:cNvSpPr>
          <p:nvPr/>
        </p:nvSpPr>
        <p:spPr bwMode="auto">
          <a:xfrm>
            <a:off x="3779838" y="9266238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7ED5989-2A72-434F-B9E6-A453D11F7AE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2325"/>
            <a:ext cx="4891088" cy="4389438"/>
          </a:xfrm>
          <a:noFill/>
          <a:ln/>
        </p:spPr>
        <p:txBody>
          <a:bodyPr lIns="91440" tIns="45720" rIns="91440" bIns="4572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67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2325"/>
            <a:ext cx="4891088" cy="4389438"/>
          </a:xfrm>
          <a:noFill/>
          <a:ln/>
        </p:spPr>
        <p:txBody>
          <a:bodyPr lIns="91440" tIns="45720" rIns="91440" bIns="4572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794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2598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078AD-439D-4E75-A1AC-5260167785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35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315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3913"/>
            <a:ext cx="4891088" cy="4387850"/>
          </a:xfrm>
          <a:noFill/>
          <a:ln/>
        </p:spPr>
        <p:txBody>
          <a:bodyPr lIns="89776" tIns="44888" rIns="89776" bIns="44888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3709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417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3913"/>
            <a:ext cx="4891088" cy="4387850"/>
          </a:xfrm>
          <a:noFill/>
          <a:ln/>
        </p:spPr>
        <p:txBody>
          <a:bodyPr lIns="89776" tIns="44888" rIns="89776" bIns="44888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1308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0398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4961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0067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0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/>
              <a:t>Questi sono dati statunitensi in cui si stima che circa 14 milioni di soggetti sono affetti da COPD e 5 da CHF.</a:t>
            </a:r>
          </a:p>
          <a:p>
            <a:r>
              <a:rPr lang="it-IT"/>
              <a:t>Circa 173 dei pazienti con scompenso cardiaco è probabile che abbiano la COPD e che un !75 della popolazione con COPD abbia anche lo scompenso cardiaco</a:t>
            </a:r>
          </a:p>
        </p:txBody>
      </p:sp>
    </p:spTree>
    <p:extLst>
      <p:ext uri="{BB962C8B-B14F-4D97-AF65-F5344CB8AC3E}">
        <p14:creationId xmlns:p14="http://schemas.microsoft.com/office/powerpoint/2010/main" val="2441863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69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01118-E9DD-43A5-A499-63DB68CBED1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2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81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025827-8197-4829-A57C-AD1F2765450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76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101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EA160-1740-4FFB-9B38-09EA5B00313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936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305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No new drugs for HF</a:t>
            </a:r>
          </a:p>
          <a:p>
            <a:r>
              <a:rPr lang="en-US"/>
              <a:t>Research was exploring other types of interventions: pacing, heart pumps ecc.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53FDC6-4637-460F-8DD7-C745AB94AF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97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FF495-9B39-4E64-871A-20FD89DC8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985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920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NEW MODEL </a:t>
            </a:r>
            <a:r>
              <a:rPr lang="en-US">
                <a:sym typeface="Wingdings" pitchFamily="2" charset="2"/>
              </a:rPr>
              <a:t> find a drug that replaces ACE-I</a:t>
            </a:r>
            <a:endParaRPr lang="en-US"/>
          </a:p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9B706A-4185-49EE-9B1B-0357AB40816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479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7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628" y="4357688"/>
            <a:ext cx="5028002" cy="4115098"/>
          </a:xfrm>
          <a:noFill/>
          <a:ln/>
        </p:spPr>
        <p:txBody>
          <a:bodyPr/>
          <a:lstStyle/>
          <a:p>
            <a:r>
              <a:rPr lang="en-US" sz="1000" dirty="0">
                <a:latin typeface="Verdana" pitchFamily="34" charset="0"/>
              </a:rPr>
              <a:t>A positive aspect of a more comprehensive approach is suggested by a post-hoc analysis of studies. This analysis suggests, in fact, that patients with COPD and significant comorbidities (hypertension or chronic heart failure) treated with statins, angiotensin-converting enzyme (ACE) inhibitors and/or angiotensin receptor blockers (ARBs) may actually, particularly in severe COPD, benefit from this treatment in the COPD aspect of the disease.</a:t>
            </a:r>
          </a:p>
          <a:p>
            <a:endParaRPr lang="en-US" sz="1000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This treatment seems to reduce mortality, morbidity and hospitalization in these patients.  </a:t>
            </a:r>
          </a:p>
          <a:p>
            <a:endParaRPr lang="en-US" sz="1000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Obviously this data needs to be confirmed by further studies. But it does suggest that if we treat a COPD patient </a:t>
            </a:r>
            <a:r>
              <a:rPr lang="en-US" sz="1000" dirty="0"/>
              <a:t>–</a:t>
            </a:r>
            <a:r>
              <a:rPr lang="en-US" sz="1000" dirty="0">
                <a:latin typeface="Verdana" pitchFamily="34" charset="0"/>
              </a:rPr>
              <a:t> not only for COPD, but also for chronic comorbidities </a:t>
            </a:r>
            <a:r>
              <a:rPr lang="en-US" sz="1000" dirty="0"/>
              <a:t>–</a:t>
            </a:r>
            <a:r>
              <a:rPr lang="en-US" sz="1000" dirty="0">
                <a:latin typeface="Verdana" pitchFamily="34" charset="0"/>
              </a:rPr>
              <a:t> we may achieve better outcomes for the patient and provide better treatment overall.</a:t>
            </a:r>
          </a:p>
          <a:p>
            <a:endParaRPr lang="en-US" sz="10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  <a:p>
            <a:endParaRPr lang="it-IT" sz="800" dirty="0">
              <a:latin typeface="Verdana" pitchFamily="34" charset="0"/>
            </a:endParaRPr>
          </a:p>
          <a:p>
            <a:endParaRPr lang="it-IT" sz="800" dirty="0">
              <a:latin typeface="Verdana" pitchFamily="34" charset="0"/>
            </a:endParaRPr>
          </a:p>
          <a:p>
            <a:endParaRPr lang="it-IT" sz="800" dirty="0">
              <a:latin typeface="Verdana" pitchFamily="34" charset="0"/>
            </a:endParaRPr>
          </a:p>
          <a:p>
            <a:r>
              <a:rPr lang="it-IT" sz="800" dirty="0">
                <a:latin typeface="Verdana" pitchFamily="34" charset="0"/>
              </a:rPr>
              <a:t>Mancini JB</a:t>
            </a:r>
            <a:r>
              <a:rPr lang="it-IT" sz="800" i="1" dirty="0">
                <a:latin typeface="Verdana" pitchFamily="34" charset="0"/>
              </a:rPr>
              <a:t> et al.</a:t>
            </a:r>
            <a:r>
              <a:rPr lang="en-CA" sz="800" dirty="0">
                <a:latin typeface="Verdana" pitchFamily="34" charset="0"/>
              </a:rPr>
              <a:t> Reduction of morbidity and mortality by statins, angiotensin-converting enzyme inhibitors, and angiotensin receptor blockers in patients with chronic obstructive pulmonary disease. </a:t>
            </a:r>
            <a:r>
              <a:rPr lang="it-IT" sz="800" i="1" dirty="0">
                <a:latin typeface="Verdana" pitchFamily="34" charset="0"/>
              </a:rPr>
              <a:t>J </a:t>
            </a:r>
            <a:r>
              <a:rPr lang="it-IT" sz="800" i="1" dirty="0" err="1">
                <a:latin typeface="Verdana" pitchFamily="34" charset="0"/>
              </a:rPr>
              <a:t>Am</a:t>
            </a:r>
            <a:r>
              <a:rPr lang="it-IT" sz="800" i="1" dirty="0">
                <a:latin typeface="Verdana" pitchFamily="34" charset="0"/>
              </a:rPr>
              <a:t> </a:t>
            </a:r>
            <a:r>
              <a:rPr lang="it-IT" sz="800" i="1" dirty="0" err="1">
                <a:latin typeface="Verdana" pitchFamily="34" charset="0"/>
              </a:rPr>
              <a:t>Coll</a:t>
            </a:r>
            <a:r>
              <a:rPr lang="it-IT" sz="800" i="1" dirty="0">
                <a:latin typeface="Verdana" pitchFamily="34" charset="0"/>
              </a:rPr>
              <a:t> </a:t>
            </a:r>
            <a:r>
              <a:rPr lang="it-IT" sz="800" i="1" dirty="0" err="1">
                <a:latin typeface="Verdana" pitchFamily="34" charset="0"/>
              </a:rPr>
              <a:t>Cardiol</a:t>
            </a:r>
            <a:r>
              <a:rPr lang="it-IT" sz="800" i="1" dirty="0">
                <a:latin typeface="Verdana" pitchFamily="34" charset="0"/>
              </a:rPr>
              <a:t> </a:t>
            </a:r>
            <a:r>
              <a:rPr lang="it-IT" sz="800" dirty="0">
                <a:latin typeface="Verdana" pitchFamily="34" charset="0"/>
              </a:rPr>
              <a:t>2006;47(12):2554-60.</a:t>
            </a:r>
          </a:p>
        </p:txBody>
      </p:sp>
    </p:spTree>
    <p:extLst>
      <p:ext uri="{BB962C8B-B14F-4D97-AF65-F5344CB8AC3E}">
        <p14:creationId xmlns:p14="http://schemas.microsoft.com/office/powerpoint/2010/main" val="953562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NEW MODEL </a:t>
            </a:r>
            <a:r>
              <a:rPr lang="en-US">
                <a:sym typeface="Wingdings" pitchFamily="2" charset="2"/>
              </a:rPr>
              <a:t> find a drug that replaces ACE-I</a:t>
            </a:r>
            <a:endParaRPr lang="en-US"/>
          </a:p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E16714-462C-4E4C-8903-6D4F229EDFA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7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9187"/>
          </a:xfrm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4648200"/>
            <a:ext cx="4889500" cy="4389438"/>
          </a:xfrm>
          <a:noFill/>
          <a:ln/>
        </p:spPr>
        <p:txBody>
          <a:bodyPr/>
          <a:lstStyle/>
          <a:p>
            <a:r>
              <a:rPr lang="en-US" sz="1000">
                <a:latin typeface="Verdana" pitchFamily="34" charset="0"/>
              </a:rPr>
              <a:t>A positive aspect of a more comprehensive approach is suggested by a post-hoc analysis of studies. This analysis suggests, in fact, that patients with COPD and significant comorbidities (hypertension or chronic heart failure) treated with statins, angiotensin-converting enzyme (ACE) inhibitors and/or angiotensin receptor blockers (ARBs) may actually, particularly in severe COPD, benefit from this treatment in the COPD aspect of the disease.</a:t>
            </a:r>
          </a:p>
          <a:p>
            <a:endParaRPr lang="en-US" sz="1000">
              <a:latin typeface="Verdana" pitchFamily="34" charset="0"/>
            </a:endParaRPr>
          </a:p>
          <a:p>
            <a:r>
              <a:rPr lang="en-US" sz="1000">
                <a:latin typeface="Verdana" pitchFamily="34" charset="0"/>
              </a:rPr>
              <a:t>This treatment seems to reduce mortality, morbidity and hospitalization in these patients.  </a:t>
            </a:r>
          </a:p>
          <a:p>
            <a:endParaRPr lang="en-US" sz="1000">
              <a:latin typeface="Verdana" pitchFamily="34" charset="0"/>
            </a:endParaRPr>
          </a:p>
          <a:p>
            <a:r>
              <a:rPr lang="en-US" sz="1000">
                <a:latin typeface="Verdana" pitchFamily="34" charset="0"/>
              </a:rPr>
              <a:t>Obviously this data needs to be confirmed by further studies. But it does suggest that if we treat a COPD patient </a:t>
            </a:r>
            <a:r>
              <a:rPr lang="en-US" sz="1000"/>
              <a:t>–</a:t>
            </a:r>
            <a:r>
              <a:rPr lang="en-US" sz="1000">
                <a:latin typeface="Verdana" pitchFamily="34" charset="0"/>
              </a:rPr>
              <a:t> not only for COPD, but also for chronic comorbidities </a:t>
            </a:r>
            <a:r>
              <a:rPr lang="en-US" sz="1000"/>
              <a:t>–</a:t>
            </a:r>
            <a:r>
              <a:rPr lang="en-US" sz="1000">
                <a:latin typeface="Verdana" pitchFamily="34" charset="0"/>
              </a:rPr>
              <a:t> we may achieve better outcomes for the patient and provide better treatment overall.</a:t>
            </a:r>
          </a:p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r>
              <a:rPr lang="it-IT" sz="800">
                <a:latin typeface="Verdana" pitchFamily="34" charset="0"/>
              </a:rPr>
              <a:t>Mancini JB</a:t>
            </a:r>
            <a:r>
              <a:rPr lang="it-IT" sz="800" i="1">
                <a:latin typeface="Verdana" pitchFamily="34" charset="0"/>
              </a:rPr>
              <a:t> et al.</a:t>
            </a:r>
            <a:r>
              <a:rPr lang="en-CA" sz="800">
                <a:latin typeface="Verdana" pitchFamily="34" charset="0"/>
              </a:rPr>
              <a:t> Reduction of morbidity and mortality by statins, angiotensin-converting enzyme inhibitors, and angiotensin receptor blockers in patients with chronic obstructive pulmonary disease. </a:t>
            </a:r>
            <a:r>
              <a:rPr lang="it-IT" sz="800" i="1">
                <a:latin typeface="Verdana" pitchFamily="34" charset="0"/>
              </a:rPr>
              <a:t>J Am Coll Cardiol </a:t>
            </a:r>
            <a:r>
              <a:rPr lang="it-IT" sz="800">
                <a:latin typeface="Verdana" pitchFamily="34" charset="0"/>
              </a:rPr>
              <a:t>2006;47(12):2554-60.</a:t>
            </a:r>
          </a:p>
        </p:txBody>
      </p:sp>
    </p:spTree>
    <p:extLst>
      <p:ext uri="{BB962C8B-B14F-4D97-AF65-F5344CB8AC3E}">
        <p14:creationId xmlns:p14="http://schemas.microsoft.com/office/powerpoint/2010/main" val="119245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9187"/>
          </a:xfrm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4648200"/>
            <a:ext cx="4889500" cy="4389438"/>
          </a:xfrm>
          <a:noFill/>
          <a:ln/>
        </p:spPr>
        <p:txBody>
          <a:bodyPr/>
          <a:lstStyle/>
          <a:p>
            <a:r>
              <a:rPr lang="en-US" sz="1000">
                <a:latin typeface="Verdana" pitchFamily="34" charset="0"/>
              </a:rPr>
              <a:t>A positive aspect of a more comprehensive approach is suggested by a post-hoc analysis of studies. This analysis suggests, in fact, that patients with COPD and significant comorbidities (hypertension or chronic heart failure) treated with statins, angiotensin-converting enzyme (ACE) inhibitors and/or angiotensin receptor blockers (ARBs) may actually, particularly in severe COPD, benefit from this treatment in the COPD aspect of the disease.</a:t>
            </a:r>
          </a:p>
          <a:p>
            <a:endParaRPr lang="en-US" sz="1000">
              <a:latin typeface="Verdana" pitchFamily="34" charset="0"/>
            </a:endParaRPr>
          </a:p>
          <a:p>
            <a:r>
              <a:rPr lang="en-US" sz="1000">
                <a:latin typeface="Verdana" pitchFamily="34" charset="0"/>
              </a:rPr>
              <a:t>This treatment seems to reduce mortality, morbidity and hospitalization in these patients.  </a:t>
            </a:r>
          </a:p>
          <a:p>
            <a:endParaRPr lang="en-US" sz="1000">
              <a:latin typeface="Verdana" pitchFamily="34" charset="0"/>
            </a:endParaRPr>
          </a:p>
          <a:p>
            <a:r>
              <a:rPr lang="en-US" sz="1000">
                <a:latin typeface="Verdana" pitchFamily="34" charset="0"/>
              </a:rPr>
              <a:t>Obviously this data needs to be confirmed by further studies. But it does suggest that if we treat a COPD patient </a:t>
            </a:r>
            <a:r>
              <a:rPr lang="en-US" sz="1000"/>
              <a:t>–</a:t>
            </a:r>
            <a:r>
              <a:rPr lang="en-US" sz="1000">
                <a:latin typeface="Verdana" pitchFamily="34" charset="0"/>
              </a:rPr>
              <a:t> not only for COPD, but also for chronic comorbidities </a:t>
            </a:r>
            <a:r>
              <a:rPr lang="en-US" sz="1000"/>
              <a:t>–</a:t>
            </a:r>
            <a:r>
              <a:rPr lang="en-US" sz="1000">
                <a:latin typeface="Verdana" pitchFamily="34" charset="0"/>
              </a:rPr>
              <a:t> we may achieve better outcomes for the patient and provide better treatment overall.</a:t>
            </a:r>
          </a:p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r>
              <a:rPr lang="it-IT" sz="800">
                <a:latin typeface="Verdana" pitchFamily="34" charset="0"/>
              </a:rPr>
              <a:t>Mancini JB</a:t>
            </a:r>
            <a:r>
              <a:rPr lang="it-IT" sz="800" i="1">
                <a:latin typeface="Verdana" pitchFamily="34" charset="0"/>
              </a:rPr>
              <a:t> et al.</a:t>
            </a:r>
            <a:r>
              <a:rPr lang="en-CA" sz="800">
                <a:latin typeface="Verdana" pitchFamily="34" charset="0"/>
              </a:rPr>
              <a:t> Reduction of morbidity and mortality by statins, angiotensin-converting enzyme inhibitors, and angiotensin receptor blockers in patients with chronic obstructive pulmonary disease. </a:t>
            </a:r>
            <a:r>
              <a:rPr lang="it-IT" sz="800" i="1">
                <a:latin typeface="Verdana" pitchFamily="34" charset="0"/>
              </a:rPr>
              <a:t>J Am Coll Cardiol </a:t>
            </a:r>
            <a:r>
              <a:rPr lang="it-IT" sz="800">
                <a:latin typeface="Verdana" pitchFamily="34" charset="0"/>
              </a:rPr>
              <a:t>2006;47(12):2554-60.</a:t>
            </a:r>
          </a:p>
        </p:txBody>
      </p:sp>
    </p:spTree>
    <p:extLst>
      <p:ext uri="{BB962C8B-B14F-4D97-AF65-F5344CB8AC3E}">
        <p14:creationId xmlns:p14="http://schemas.microsoft.com/office/powerpoint/2010/main" val="1719326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9187"/>
          </a:xfrm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4648200"/>
            <a:ext cx="4889500" cy="4389438"/>
          </a:xfrm>
          <a:noFill/>
          <a:ln/>
        </p:spPr>
        <p:txBody>
          <a:bodyPr/>
          <a:lstStyle/>
          <a:p>
            <a:r>
              <a:rPr lang="en-US" sz="1000">
                <a:latin typeface="Verdana" pitchFamily="34" charset="0"/>
              </a:rPr>
              <a:t>A positive aspect of a more comprehensive approach is suggested by a post-hoc analysis of studies. This analysis suggests, in fact, that patients with COPD and significant comorbidities (hypertension or chronic heart failure) treated with statins, angiotensin-converting enzyme (ACE) inhibitors and/or angiotensin receptor blockers (ARBs) may actually, particularly in severe COPD, benefit from this treatment in the COPD aspect of the disease.</a:t>
            </a:r>
          </a:p>
          <a:p>
            <a:endParaRPr lang="en-US" sz="1000">
              <a:latin typeface="Verdana" pitchFamily="34" charset="0"/>
            </a:endParaRPr>
          </a:p>
          <a:p>
            <a:r>
              <a:rPr lang="en-US" sz="1000">
                <a:latin typeface="Verdana" pitchFamily="34" charset="0"/>
              </a:rPr>
              <a:t>This treatment seems to reduce mortality, morbidity and hospitalization in these patients.  </a:t>
            </a:r>
          </a:p>
          <a:p>
            <a:endParaRPr lang="en-US" sz="1000">
              <a:latin typeface="Verdana" pitchFamily="34" charset="0"/>
            </a:endParaRPr>
          </a:p>
          <a:p>
            <a:r>
              <a:rPr lang="en-US" sz="1000">
                <a:latin typeface="Verdana" pitchFamily="34" charset="0"/>
              </a:rPr>
              <a:t>Obviously this data needs to be confirmed by further studies. But it does suggest that if we treat a COPD patient </a:t>
            </a:r>
            <a:r>
              <a:rPr lang="en-US" sz="1000"/>
              <a:t>–</a:t>
            </a:r>
            <a:r>
              <a:rPr lang="en-US" sz="1000">
                <a:latin typeface="Verdana" pitchFamily="34" charset="0"/>
              </a:rPr>
              <a:t> not only for COPD, but also for chronic comorbidities </a:t>
            </a:r>
            <a:r>
              <a:rPr lang="en-US" sz="1000"/>
              <a:t>–</a:t>
            </a:r>
            <a:r>
              <a:rPr lang="en-US" sz="1000">
                <a:latin typeface="Verdana" pitchFamily="34" charset="0"/>
              </a:rPr>
              <a:t> we may achieve better outcomes for the patient and provide better treatment overall.</a:t>
            </a:r>
          </a:p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r>
              <a:rPr lang="it-IT" sz="800">
                <a:latin typeface="Verdana" pitchFamily="34" charset="0"/>
              </a:rPr>
              <a:t>Mancini JB</a:t>
            </a:r>
            <a:r>
              <a:rPr lang="it-IT" sz="800" i="1">
                <a:latin typeface="Verdana" pitchFamily="34" charset="0"/>
              </a:rPr>
              <a:t> et al.</a:t>
            </a:r>
            <a:r>
              <a:rPr lang="en-CA" sz="800">
                <a:latin typeface="Verdana" pitchFamily="34" charset="0"/>
              </a:rPr>
              <a:t> Reduction of morbidity and mortality by statins, angiotensin-converting enzyme inhibitors, and angiotensin receptor blockers in patients with chronic obstructive pulmonary disease. </a:t>
            </a:r>
            <a:r>
              <a:rPr lang="it-IT" sz="800" i="1">
                <a:latin typeface="Verdana" pitchFamily="34" charset="0"/>
              </a:rPr>
              <a:t>J Am Coll Cardiol </a:t>
            </a:r>
            <a:r>
              <a:rPr lang="it-IT" sz="800">
                <a:latin typeface="Verdana" pitchFamily="34" charset="0"/>
              </a:rPr>
              <a:t>2006;47(12):2554-60.</a:t>
            </a:r>
          </a:p>
        </p:txBody>
      </p:sp>
    </p:spTree>
    <p:extLst>
      <p:ext uri="{BB962C8B-B14F-4D97-AF65-F5344CB8AC3E}">
        <p14:creationId xmlns:p14="http://schemas.microsoft.com/office/powerpoint/2010/main" val="53976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17527" y="4642813"/>
            <a:ext cx="4639484" cy="3711479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142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9187"/>
          </a:xfrm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4648200"/>
            <a:ext cx="4889500" cy="4389438"/>
          </a:xfrm>
          <a:noFill/>
          <a:ln/>
        </p:spPr>
        <p:txBody>
          <a:bodyPr/>
          <a:lstStyle/>
          <a:p>
            <a:r>
              <a:rPr lang="en-US" sz="1000">
                <a:latin typeface="Verdana" pitchFamily="34" charset="0"/>
              </a:rPr>
              <a:t>A positive aspect of a more comprehensive approach is suggested by a post-hoc analysis of studies. This analysis suggests, in fact, that patients with COPD and significant comorbidities (hypertension or chronic heart failure) treated with statins, angiotensin-converting enzyme (ACE) inhibitors and/or angiotensin receptor blockers (ARBs) may actually, particularly in severe COPD, benefit from this treatment in the COPD aspect of the disease.</a:t>
            </a:r>
          </a:p>
          <a:p>
            <a:endParaRPr lang="en-US" sz="1000">
              <a:latin typeface="Verdana" pitchFamily="34" charset="0"/>
            </a:endParaRPr>
          </a:p>
          <a:p>
            <a:r>
              <a:rPr lang="en-US" sz="1000">
                <a:latin typeface="Verdana" pitchFamily="34" charset="0"/>
              </a:rPr>
              <a:t>This treatment seems to reduce mortality, morbidity and hospitalization in these patients.  </a:t>
            </a:r>
          </a:p>
          <a:p>
            <a:endParaRPr lang="en-US" sz="1000">
              <a:latin typeface="Verdana" pitchFamily="34" charset="0"/>
            </a:endParaRPr>
          </a:p>
          <a:p>
            <a:r>
              <a:rPr lang="en-US" sz="1000">
                <a:latin typeface="Verdana" pitchFamily="34" charset="0"/>
              </a:rPr>
              <a:t>Obviously this data needs to be confirmed by further studies. But it does suggest that if we treat a COPD patient </a:t>
            </a:r>
            <a:r>
              <a:rPr lang="en-US" sz="1000"/>
              <a:t>–</a:t>
            </a:r>
            <a:r>
              <a:rPr lang="en-US" sz="1000">
                <a:latin typeface="Verdana" pitchFamily="34" charset="0"/>
              </a:rPr>
              <a:t> not only for COPD, but also for chronic comorbidities </a:t>
            </a:r>
            <a:r>
              <a:rPr lang="en-US" sz="1000"/>
              <a:t>–</a:t>
            </a:r>
            <a:r>
              <a:rPr lang="en-US" sz="1000">
                <a:latin typeface="Verdana" pitchFamily="34" charset="0"/>
              </a:rPr>
              <a:t> we may achieve better outcomes for the patient and provide better treatment overall.</a:t>
            </a:r>
          </a:p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endParaRPr lang="it-IT" sz="800">
              <a:latin typeface="Verdana" pitchFamily="34" charset="0"/>
            </a:endParaRPr>
          </a:p>
          <a:p>
            <a:r>
              <a:rPr lang="it-IT" sz="800">
                <a:latin typeface="Verdana" pitchFamily="34" charset="0"/>
              </a:rPr>
              <a:t>Mancini JB</a:t>
            </a:r>
            <a:r>
              <a:rPr lang="it-IT" sz="800" i="1">
                <a:latin typeface="Verdana" pitchFamily="34" charset="0"/>
              </a:rPr>
              <a:t> et al.</a:t>
            </a:r>
            <a:r>
              <a:rPr lang="en-CA" sz="800">
                <a:latin typeface="Verdana" pitchFamily="34" charset="0"/>
              </a:rPr>
              <a:t> Reduction of morbidity and mortality by statins, angiotensin-converting enzyme inhibitors, and angiotensin receptor blockers in patients with chronic obstructive pulmonary disease. </a:t>
            </a:r>
            <a:r>
              <a:rPr lang="it-IT" sz="800" i="1">
                <a:latin typeface="Verdana" pitchFamily="34" charset="0"/>
              </a:rPr>
              <a:t>J Am Coll Cardiol </a:t>
            </a:r>
            <a:r>
              <a:rPr lang="it-IT" sz="800">
                <a:latin typeface="Verdana" pitchFamily="34" charset="0"/>
              </a:rPr>
              <a:t>2006;47(12):2554-60.</a:t>
            </a:r>
          </a:p>
        </p:txBody>
      </p:sp>
    </p:spTree>
    <p:extLst>
      <p:ext uri="{BB962C8B-B14F-4D97-AF65-F5344CB8AC3E}">
        <p14:creationId xmlns:p14="http://schemas.microsoft.com/office/powerpoint/2010/main" val="16409020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992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4FED4-7A7C-4CA4-A9F4-0330C744430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8752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Distinction in groups ABCD is not present in ESC guidelines</a:t>
            </a:r>
          </a:p>
          <a:p>
            <a:r>
              <a:rPr lang="en-US"/>
              <a:t>However, the concept is still debated</a:t>
            </a:r>
          </a:p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B2EB69-09DE-40A0-93C6-FD46577F8FE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238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6FF1B-B97B-4CAD-939A-8DCB20B2553D}" type="slidenum">
              <a:rPr kumimoji="0" lang="en-GB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27807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872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During intestinal inflammation, several events contribute to increased bacterial exposure, including disruption of the mucus layer, </a:t>
            </a:r>
            <a:r>
              <a:rPr lang="en-US" b="1" dirty="0" err="1"/>
              <a:t>dysregulation</a:t>
            </a:r>
            <a:r>
              <a:rPr lang="en-US" b="1" dirty="0"/>
              <a:t> of epithelial tight junctions, increased intestinal permeability, and increased bacterial adherence to epithelial cells. There is marked expansion of the lamina propria, with increased numbers of CD4+ T cells, especially </a:t>
            </a:r>
            <a:r>
              <a:rPr lang="en-US" b="1" dirty="0" err="1"/>
              <a:t>proinflammatory</a:t>
            </a:r>
            <a:r>
              <a:rPr lang="en-US" b="1" dirty="0"/>
              <a:t> T-cell subgroups, which also secrete increased levels of cytokines and </a:t>
            </a:r>
            <a:r>
              <a:rPr lang="en-US" b="1" dirty="0" err="1"/>
              <a:t>chemokines</a:t>
            </a:r>
            <a:r>
              <a:rPr lang="en-US" b="1" dirty="0"/>
              <a:t>. Increased production of </a:t>
            </a:r>
            <a:r>
              <a:rPr lang="en-US" b="1" dirty="0" err="1"/>
              <a:t>chemokines</a:t>
            </a:r>
            <a:r>
              <a:rPr lang="en-US" b="1" dirty="0"/>
              <a:t> results in recruitment of additional leukocytes, resulting in a cycle of inflammation.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4DFC5-567D-41A8-B233-D3CE0F5681F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517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Rationale: Crohn’s disease–related inflammation is characterized by reduced activity of the</a:t>
            </a:r>
            <a:r>
              <a:rPr lang="en-US" baseline="0" dirty="0"/>
              <a:t> </a:t>
            </a:r>
            <a:r>
              <a:rPr lang="en-US" dirty="0"/>
              <a:t>immunosuppressive cytokine transforming growth factor β1 (TGF-β1) due to high</a:t>
            </a:r>
          </a:p>
          <a:p>
            <a:r>
              <a:rPr lang="en-US" dirty="0"/>
              <a:t>levels of SMAD7, an inhibitor of TGF-β1 signaling. Preclinical studies and a phase 1</a:t>
            </a:r>
            <a:r>
              <a:rPr lang="en-US" baseline="0" dirty="0"/>
              <a:t> </a:t>
            </a:r>
            <a:r>
              <a:rPr lang="en-US" dirty="0"/>
              <a:t>study have shown that an oral SMAD7 antisense oligonucleotide, </a:t>
            </a:r>
            <a:r>
              <a:rPr lang="en-US" dirty="0" err="1"/>
              <a:t>mongersen</a:t>
            </a:r>
            <a:r>
              <a:rPr lang="en-US" dirty="0"/>
              <a:t>, targets</a:t>
            </a:r>
          </a:p>
          <a:p>
            <a:r>
              <a:rPr lang="en-US" dirty="0" err="1"/>
              <a:t>ileal</a:t>
            </a:r>
            <a:r>
              <a:rPr lang="en-US" dirty="0"/>
              <a:t> and colonic SMAD7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E16714-462C-4E4C-8903-6D4F229EDFA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966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Asthma</a:t>
            </a:r>
            <a:r>
              <a:rPr lang="en-US" baseline="0" dirty="0"/>
              <a:t> model compared to Crohn’s disease.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8A588-8600-45D0-90C1-3B98F617054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9397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976313"/>
            <a:ext cx="4457700" cy="3343275"/>
          </a:xfrm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7588" y="4643438"/>
            <a:ext cx="4638675" cy="3711575"/>
          </a:xfrm>
          <a:noFill/>
        </p:spPr>
        <p:txBody>
          <a:bodyPr wrap="none" lIns="0" tIns="0" rIns="0" bIns="0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536555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976313"/>
            <a:ext cx="4457700" cy="3343275"/>
          </a:xfrm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7588" y="4643438"/>
            <a:ext cx="4638675" cy="3711575"/>
          </a:xfrm>
          <a:noFill/>
        </p:spPr>
        <p:txBody>
          <a:bodyPr wrap="none" lIns="0" tIns="0" rIns="0" bIns="0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541987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976313"/>
            <a:ext cx="4457700" cy="3343275"/>
          </a:xfrm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7588" y="4643438"/>
            <a:ext cx="4638675" cy="3711575"/>
          </a:xfrm>
          <a:noFill/>
        </p:spPr>
        <p:txBody>
          <a:bodyPr wrap="none" lIns="0" tIns="0" rIns="0" bIns="0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4635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2325"/>
            <a:ext cx="4891088" cy="4389438"/>
          </a:xfrm>
          <a:noFill/>
          <a:ln/>
        </p:spPr>
        <p:txBody>
          <a:bodyPr lIns="91440" tIns="45720" rIns="91440" bIns="45720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11606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976313"/>
            <a:ext cx="4457700" cy="3343275"/>
          </a:xfrm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7588" y="4643438"/>
            <a:ext cx="4638675" cy="3711575"/>
          </a:xfrm>
          <a:noFill/>
        </p:spPr>
        <p:txBody>
          <a:bodyPr wrap="none" lIns="0" tIns="0" rIns="0" bIns="0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2304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5A1F7-54BB-41D3-80DC-7CCB3591AABB}" type="slidenum">
              <a:rPr lang="en-GB" altLang="it-IT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/>
              <a:t>70</a:t>
            </a:fld>
            <a:endParaRPr lang="en-GB" altLang="it-IT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618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059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HF ¼ heart failure; COPD ¼ chronic obstructive pulmonary disease; HFrEF ¼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heart failure with reduced ejection fraction; NSAIDs ¼ non-steroidal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ea typeface="ＭＳ Ｐゴシック" charset="-128"/>
              </a:rPr>
              <a:t>anti-inflammatory drugs.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E045B-79ED-FB46-B965-19BC6189691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6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HF ¼ heart failure; COPD ¼ chronic obstructive pulmonary disease; HFrEF ¼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heart failure with reduced ejection fraction; NSAIDs ¼ non-steroidal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ea typeface="ＭＳ Ｐゴシック" charset="-128"/>
              </a:rPr>
              <a:t>anti-inflammatory drugs.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E045B-79ED-FB46-B965-19BC6189691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5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HF ¼ heart failure; COPD ¼ chronic obstructive pulmonary disease; HFrEF ¼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heart failure with reduced ejection fraction; NSAIDs ¼ non-steroidal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ea typeface="ＭＳ Ｐゴシック" charset="-128"/>
              </a:rPr>
              <a:t>anti-inflammatory drugs.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907AE-33EA-1D4E-90FF-CD00C394705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9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6800" cy="365760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2325"/>
            <a:ext cx="4891088" cy="4389438"/>
          </a:xfrm>
          <a:noFill/>
          <a:ln/>
        </p:spPr>
        <p:txBody>
          <a:bodyPr lIns="91440" tIns="45720" rIns="91440" bIns="4572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3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3D5E-5335-45E8-BFB4-76909C8A28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A46E-01B8-4DC7-8026-C9DC3E414B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3283-1110-4B58-AB16-680A32686A2C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6F7A-4B5E-478B-8925-781559F3ED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48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35C0-938B-49BC-89C8-4A415393E36C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8962-3613-4738-8DDD-8EBD3E2CFE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9117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9799-A8D4-40D1-AF43-E9DF4A784810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9316-8E3A-4529-AC92-E966B907B2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97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3067-A90F-41BC-8904-9310A82DE49A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AA00-8D58-4430-9227-F3FD9ED828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37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7E93-8ED1-4D20-9F77-FA01A6CD846D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FCCE-74F5-467E-8F07-77751F32D1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718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D6A8-364D-45BA-B694-527869D5BC91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9FE0B-2223-44DD-A67C-942F875A7C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2740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5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EB29-D1F9-406D-A437-5416DAFE913F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5527-C992-4C9C-8C5C-F36FBD9B37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3371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75000"/>
              <a:buFont typeface="Wingdings" pitchFamily="2" charset="2"/>
              <a:buChar char="n"/>
              <a:defRPr kumimoji="1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D0850EA4-510E-4D37-964D-1D2DACA04201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763713" y="6477000"/>
            <a:ext cx="1084262" cy="365125"/>
          </a:xfrm>
        </p:spPr>
        <p:txBody>
          <a:bodyPr/>
          <a:lstStyle>
            <a:lvl1pPr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75000"/>
              <a:buFont typeface="Wingdings" pitchFamily="2" charset="2"/>
              <a:buChar char="n"/>
              <a:defRPr kumimoji="1" sz="800">
                <a:solidFill>
                  <a:srgbClr val="9A8B7D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00 Month 0000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75000"/>
              <a:buFont typeface="Wingdings" pitchFamily="2" charset="2"/>
              <a:buChar char="n"/>
              <a:defRPr kumimoji="1" sz="800">
                <a:solidFill>
                  <a:srgbClr val="9A8B7D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859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5DDE8-F980-4911-AAC1-4296DC53C019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491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14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9C70-1D7D-44C3-A79C-722DFF851B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6912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590763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34691"/>
            <a:ext cx="8208912" cy="4531568"/>
          </a:xfrm>
        </p:spPr>
        <p:txBody>
          <a:bodyPr anchor="ctr"/>
          <a:lstStyle>
            <a:lvl1pPr algn="ctr">
              <a:spcBef>
                <a:spcPts val="2400"/>
              </a:spcBef>
              <a:defRPr sz="2800" b="0">
                <a:solidFill>
                  <a:schemeClr val="tx1"/>
                </a:solidFill>
              </a:defRPr>
            </a:lvl1pPr>
            <a:lvl2pPr algn="ctr">
              <a:buClr>
                <a:srgbClr val="FCC12C"/>
              </a:buClr>
              <a:defRPr/>
            </a:lvl2pPr>
            <a:lvl3pPr algn="ctr">
              <a:buClr>
                <a:srgbClr val="FCC12C"/>
              </a:buClr>
              <a:defRPr/>
            </a:lvl3pPr>
            <a:lvl4pPr algn="ctr">
              <a:defRPr/>
            </a:lvl4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486673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52289"/>
            <a:ext cx="8208912" cy="65916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981200"/>
            <a:ext cx="3810000" cy="4114800"/>
          </a:xfrm>
        </p:spPr>
        <p:txBody>
          <a:bodyPr/>
          <a:lstStyle>
            <a:lvl1pPr marL="0" indent="0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1819160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539750" y="4822825"/>
            <a:ext cx="8604250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/>
        </p:spPr>
        <p:txBody>
          <a:bodyPr lIns="90891" tIns="45448" rIns="90891" bIns="4544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238111"/>
            <a:ext cx="8064896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10" y="4993861"/>
            <a:ext cx="8067212" cy="1126974"/>
          </a:xfrm>
        </p:spPr>
        <p:txBody>
          <a:bodyPr/>
          <a:lstStyle>
            <a:lvl1pPr marL="0" indent="0" algn="l">
              <a:buNone/>
              <a:defRPr b="0"/>
            </a:lvl1pPr>
            <a:lvl2pPr marL="454551" indent="0" algn="ctr">
              <a:buNone/>
              <a:defRPr/>
            </a:lvl2pPr>
            <a:lvl3pPr marL="909107" indent="0" algn="ctr">
              <a:buNone/>
              <a:defRPr/>
            </a:lvl3pPr>
            <a:lvl4pPr marL="1363663" indent="0" algn="ctr">
              <a:buNone/>
              <a:defRPr/>
            </a:lvl4pPr>
            <a:lvl5pPr marL="1818214" indent="0" algn="ctr">
              <a:buNone/>
              <a:defRPr/>
            </a:lvl5pPr>
            <a:lvl6pPr marL="2272771" indent="0" algn="ctr">
              <a:buNone/>
              <a:defRPr/>
            </a:lvl6pPr>
            <a:lvl7pPr marL="2727321" indent="0" algn="ctr">
              <a:buNone/>
              <a:defRPr/>
            </a:lvl7pPr>
            <a:lvl8pPr marL="3181866" indent="0" algn="ctr">
              <a:buNone/>
              <a:defRPr/>
            </a:lvl8pPr>
            <a:lvl9pPr marL="3636425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392421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149555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431"/>
            <a:ext cx="4171950" cy="50403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557431"/>
            <a:ext cx="4171950" cy="50403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389371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04/04/2017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707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1ABCD-CA98-4BFA-9449-23DCCAFF36FD}" type="datetimeFigureOut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04/04/2017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99E95E-A672-4C30-A40F-488C5195C7EF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0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 Unicode MS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ED60EE-6FA0-448F-8977-4AA2BB6C35DC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04/04/2017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 Unicode MS" pitchFamily="34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 Unicode MS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595F96-DA1A-470C-89B1-492DE012D5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6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888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745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4" y="288001"/>
            <a:ext cx="8263229" cy="792163"/>
          </a:xfrm>
        </p:spPr>
        <p:txBody>
          <a:bodyPr>
            <a:normAutofit/>
          </a:bodyPr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" y="1602001"/>
            <a:ext cx="8253642" cy="4176731"/>
          </a:xfrm>
        </p:spPr>
        <p:txBody>
          <a:bodyPr>
            <a:noAutofit/>
          </a:bodyPr>
          <a:lstStyle>
            <a:lvl1pPr marL="274638" indent="-2746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531813" marR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>
                <a:latin typeface="+mn-lt"/>
              </a:defRPr>
            </a:lvl2pPr>
            <a:lvl3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4pPr>
            <a:lvl5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5pPr>
          </a:lstStyle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5318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0">
              <a:spcBef>
                <a:spcPts val="600"/>
              </a:spcBef>
            </a:pPr>
            <a:endParaRPr lang="en-GB" altLang="fr-FR">
              <a:latin typeface="Verdana" pitchFamily="34" charset="0"/>
              <a:cs typeface="Verdana" pitchFamily="34" charset="0"/>
            </a:endParaRPr>
          </a:p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5318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0">
              <a:spcBef>
                <a:spcPts val="600"/>
              </a:spcBef>
            </a:pPr>
            <a:endParaRPr lang="en-GB" altLang="fr-FR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B053499-6FEA-47F6-B45F-E78ED2B25251}" type="slidenum">
              <a:rPr lang="en-GB" smtClean="0">
                <a:solidFill>
                  <a:srgbClr val="FFFFFF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GB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21917" y="62972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0000">
                  <a:tint val="75000"/>
                </a:srgbClr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75782"/>
      </p:ext>
    </p:extLst>
  </p:cSld>
  <p:clrMapOvr>
    <a:masterClrMapping/>
  </p:clrMapOvr>
  <p:transition>
    <p:fade/>
  </p:transition>
  <p:hf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1443C-EB68-4784-BDC5-6E8072638D21}" type="slidenum">
              <a:rPr kumimoji="0" lang="en-GB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111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0250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/>
              </a:defRPr>
            </a:lvl1pPr>
          </a:lstStyle>
          <a:p>
            <a:pPr>
              <a:defRPr/>
            </a:pPr>
            <a:fld id="{60E3C708-D5DB-4CC8-874B-7AF5D325A7B1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/>
              </a:defRPr>
            </a:lvl1pPr>
          </a:lstStyle>
          <a:p>
            <a:pPr>
              <a:defRPr/>
            </a:pPr>
            <a:fld id="{88684E68-6994-4BD9-9E75-3E2CA765F61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745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0751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CC12C"/>
                </a:solidFill>
              </a:defRPr>
            </a:lvl1pPr>
            <a:lvl2pPr>
              <a:buClr>
                <a:srgbClr val="FCC12C"/>
              </a:buClr>
              <a:defRPr/>
            </a:lvl2pPr>
            <a:lvl3pPr>
              <a:buClr>
                <a:srgbClr val="FCC12C"/>
              </a:buClr>
              <a:defRPr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27190881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F698C-8500-4806-BD62-80AF5A32445A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1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CD47-867F-4EFA-9B36-C20A7B31AD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14329" y="1574801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02176" y="1574801"/>
            <a:ext cx="413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F5D1-3A4F-4D9F-917B-AC3EA5D3C2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4168" y="165114"/>
            <a:ext cx="2105025" cy="59356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4325" y="165114"/>
            <a:ext cx="6167438" cy="59356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14329" y="1574801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02176" y="1574801"/>
            <a:ext cx="413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54CC-7D24-4C7B-B640-8D468D9BB6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4168" y="165114"/>
            <a:ext cx="2105025" cy="59356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4325" y="165114"/>
            <a:ext cx="6167438" cy="59356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2351-E5C0-41E2-A3DE-7E31CD1815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6B82-CDCE-4F6F-A6C7-60BE0E5C20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8B099-CC78-4EAE-A260-136517DE85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3D63-A79E-4D54-A520-86F300D522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A12FF-C6FB-4670-95DB-7359B316B5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53F9-0888-4787-9328-F089D3CF9B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8AB4-1A6F-4A31-A47F-9CA2ECD715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2441-A1E6-4290-808A-B353A6D8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3D216-398A-4EEA-BE32-F75353150D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1150-CDE5-4E21-B8B0-816DE0B837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3C1A-998F-4456-B306-16E359BDF2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8D36-FC01-4376-A67F-929B52CB0A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5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D0D6-C567-42A5-9179-B9D2E3D5B3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338554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D80B-8597-447F-A623-134837373E35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513D-6E78-488E-B50D-8CEA6DB4AB8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22852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237-238D-48C9-BEAD-4304B70D41D6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9" y="1189038"/>
            <a:ext cx="4130675" cy="466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130675" cy="466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3259-B570-42A6-B4A3-345D48AB30B2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131D-052F-4725-B81F-EE98D05B50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86ED-A867-439A-BD47-E9210F9180B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8467-9F07-4057-94FC-2E6EE9F2BC7E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CFCA-2F90-41A5-BCCE-3A1B3DFF8061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820840"/>
            <a:ext cx="3008313" cy="6142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6883-F924-43B8-9A2A-739A6B250CE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60208"/>
            <a:ext cx="5486400" cy="307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B3E7-3D01-4ED7-82D9-C39D635CDE12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4BD0-AED4-4CC1-A976-41AEB1D69B18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440321" y="295287"/>
            <a:ext cx="338554" cy="5559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37" y="295287"/>
            <a:ext cx="6157913" cy="55594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032A-882F-405A-9F78-7B92F0D125BD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C3DD-4FD0-4C65-AA0F-C73DF0F8B5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fld id="{D439934E-17B3-4357-8377-6832C755988B}" type="datetimeFigureOut">
              <a:rPr lang="it-IT"/>
              <a:pPr>
                <a:defRPr/>
              </a:pPr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fld id="{49843C80-52D3-442B-97AA-D4224E55E01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205C-1EEC-4380-A3D1-D8D0D4FAF7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0A0C-9245-4C44-BD1F-5C99A76E0D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9AA0-E228-48ED-BD53-7EDF3AD5C3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42938" y="2209800"/>
            <a:ext cx="38687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4075" y="2209800"/>
            <a:ext cx="38703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C4E3-D609-42B9-BD70-B5A76975667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DD77-9A35-4FF4-B797-55C843DDD8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B175-B27B-4438-BD7E-BF7D4C4BF9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5E12-8E62-4507-B25B-BE992FCD7A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B7BF-F81C-4697-9341-E3B9AAAC6F3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7213-563A-4046-8CD2-D0640726530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ADB9-50F7-4D13-91F8-21050A22A4A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6132-5C95-43AE-914D-96842629FC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61938"/>
            <a:ext cx="2284413" cy="60626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261938"/>
            <a:ext cx="6705600" cy="60626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F2EF-931B-4000-9EFC-04D7AD4E79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3F47-3186-4872-9EE0-898A417F410D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2D8C-E823-47C0-B544-86EB062ABD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2557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5915-57E3-446A-B8B8-BC6824CCAD98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A6E7-1323-48D2-A0A4-7B20FB2391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954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C008-0E82-4FAE-9E10-283E271F31E7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445E-7C9D-4421-AF88-D090E4684E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970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BBAC-51EC-415B-A746-A16E5254885E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988D-FBF8-4942-BEAA-FE98726564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69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8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07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09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10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14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.jpeg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1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1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19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120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12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22.xml"/><Relationship Id="rId5" Type="http://schemas.openxmlformats.org/officeDocument/2006/relationships/hyperlink" Target="http://www.escardio.org/guidelines" TargetMode="External"/><Relationship Id="rId4" Type="http://schemas.openxmlformats.org/officeDocument/2006/relationships/image" Target="../media/image6.png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12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theme" Target="../theme/theme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12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12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1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F1DEC5-5AE4-4020-B1E1-3EF865A350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926" r:id="rId1"/>
    <p:sldLayoutId id="2147492927" r:id="rId2"/>
    <p:sldLayoutId id="2147492928" r:id="rId3"/>
    <p:sldLayoutId id="2147492929" r:id="rId4"/>
    <p:sldLayoutId id="2147492930" r:id="rId5"/>
    <p:sldLayoutId id="2147492931" r:id="rId6"/>
    <p:sldLayoutId id="2147492932" r:id="rId7"/>
    <p:sldLayoutId id="2147492933" r:id="rId8"/>
    <p:sldLayoutId id="2147492934" r:id="rId9"/>
    <p:sldLayoutId id="2147492935" r:id="rId10"/>
    <p:sldLayoutId id="2147492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8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474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06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738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368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2438"/>
            <a:ext cx="82073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07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1173163"/>
            <a:ext cx="8686800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/>
        </p:spPr>
        <p:txBody>
          <a:bodyPr lIns="91301" tIns="45653" rIns="91301" bIns="45653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994" r:id="rId1"/>
    <p:sldLayoutId id="2147492995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5pPr>
      <a:lvl6pPr marL="4565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6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defRPr sz="2000" b="1">
          <a:solidFill>
            <a:srgbClr val="FCC12C"/>
          </a:solidFill>
          <a:latin typeface="+mn-lt"/>
          <a:ea typeface="+mn-ea"/>
          <a:cs typeface="+mn-cs"/>
        </a:defRPr>
      </a:lvl1pPr>
      <a:lvl2pPr marL="225425" indent="-22542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FCC12C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454025" indent="-2254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CC12C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35000" indent="-177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1050" indent="-2238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0953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91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28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64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1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7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8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5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9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32775" y="360363"/>
            <a:ext cx="554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74650" y="6323013"/>
            <a:ext cx="84169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4650" y="1076325"/>
            <a:ext cx="84169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189038"/>
            <a:ext cx="841375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3670" name="Title Placeholder 3"/>
          <p:cNvSpPr>
            <a:spLocks noGrp="1"/>
          </p:cNvSpPr>
          <p:nvPr>
            <p:ph type="title"/>
          </p:nvPr>
        </p:nvSpPr>
        <p:spPr bwMode="auto">
          <a:xfrm>
            <a:off x="365125" y="295275"/>
            <a:ext cx="7577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66150" y="6437313"/>
            <a:ext cx="231775" cy="153987"/>
          </a:xfrm>
          <a:prstGeom prst="rect">
            <a:avLst/>
          </a:prstGeom>
        </p:spPr>
        <p:txBody>
          <a:bodyPr vert="horz" lIns="7191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9A8B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280F5-C602-4313-91B9-73E94CF1B2DD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5pPr>
      <a:lvl6pPr marL="456631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6pPr>
      <a:lvl7pPr marL="913264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7pPr>
      <a:lvl8pPr marL="1369896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8pPr>
      <a:lvl9pPr marL="1826526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806450" indent="-2667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1077913" indent="-2667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346200" indent="-2667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1804329" indent="-26953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260959" indent="-26953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717591" indent="-26953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174223" indent="-26953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32775" y="360363"/>
            <a:ext cx="554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74650" y="6323013"/>
            <a:ext cx="84169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4650" y="1076325"/>
            <a:ext cx="84169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189038"/>
            <a:ext cx="841375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4694" name="Title Placeholder 3"/>
          <p:cNvSpPr>
            <a:spLocks noGrp="1"/>
          </p:cNvSpPr>
          <p:nvPr>
            <p:ph type="title"/>
          </p:nvPr>
        </p:nvSpPr>
        <p:spPr bwMode="auto">
          <a:xfrm>
            <a:off x="365125" y="295275"/>
            <a:ext cx="7577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66150" y="6437313"/>
            <a:ext cx="231775" cy="153987"/>
          </a:xfrm>
          <a:prstGeom prst="rect">
            <a:avLst/>
          </a:prstGeom>
        </p:spPr>
        <p:txBody>
          <a:bodyPr vert="horz" lIns="71925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9A8B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9FDE58-3577-42DF-B7E7-269A46BE54E4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5pPr>
      <a:lvl6pPr marL="456725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6pPr>
      <a:lvl7pPr marL="913453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7pPr>
      <a:lvl8pPr marL="137018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8pPr>
      <a:lvl9pPr marL="1826905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808038" indent="-2682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347788" indent="-2682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1804703" indent="-26959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261428" indent="-26959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718155" indent="-26959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174881" indent="-26959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4" tIns="45370" rIns="90734" bIns="453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4" tIns="45370" rIns="90734" bIns="45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2867" r:id="rId1"/>
  </p:sldLayoutIdLst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725" algn="ctr" defTabSz="9673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453" algn="ctr" defTabSz="9673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180" algn="ctr" defTabSz="9673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905" algn="ctr" defTabSz="9673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667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66788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35063" indent="-222250" algn="l" defTabSz="9667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0675" indent="-225425" algn="l" defTabSz="9667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7875" indent="-227013" algn="l" defTabSz="9667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5651" indent="-228363" algn="l" defTabSz="96737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2375" indent="-228363" algn="l" defTabSz="96737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9102" indent="-228363" algn="l" defTabSz="96737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5831" indent="-228363" algn="l" defTabSz="96737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stile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0A1633-F23D-47A3-9E0C-754B68E095DB}" type="datetimeFigureOut">
              <a:rPr lang="it-IT"/>
              <a:pPr>
                <a:defRPr/>
              </a:pPr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AE0E36E-94EA-479E-BB6E-A1DD7AF158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3001" r:id="rId1"/>
  </p:sldLayoutIdLst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25" algn="ctr" defTabSz="911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53" algn="ctr" defTabSz="911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80" algn="ctr" defTabSz="911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905" algn="ctr" defTabSz="911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5425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5425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74" indent="-228316" algn="l" defTabSz="913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06" indent="-228316" algn="l" defTabSz="913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38" indent="-228316" algn="l" defTabSz="913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68" indent="-228316" algn="l" defTabSz="913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2438"/>
            <a:ext cx="82073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07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1173163"/>
            <a:ext cx="8686800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/>
        </p:spPr>
        <p:txBody>
          <a:bodyPr lIns="91320" tIns="45663" rIns="91320" bIns="45663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002" r:id="rId1"/>
    <p:sldLayoutId id="2147493004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5pPr>
      <a:lvl6pPr marL="4566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8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defRPr sz="2000" b="1">
          <a:solidFill>
            <a:srgbClr val="FCC12C"/>
          </a:solidFill>
          <a:latin typeface="+mn-lt"/>
          <a:ea typeface="+mn-ea"/>
          <a:cs typeface="+mn-cs"/>
        </a:defRPr>
      </a:lvl1pPr>
      <a:lvl2pPr marL="227013" indent="-22701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FCC12C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455613" indent="-2270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CC12C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36588" indent="-17938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1474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06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738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368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2438"/>
            <a:ext cx="82073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07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1173163"/>
            <a:ext cx="8686800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/>
        </p:spPr>
        <p:txBody>
          <a:bodyPr lIns="91301" tIns="45653" rIns="91301" bIns="45653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00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5pPr>
      <a:lvl6pPr marL="4565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6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defRPr sz="2000" b="1">
          <a:solidFill>
            <a:srgbClr val="FCC12C"/>
          </a:solidFill>
          <a:latin typeface="+mn-lt"/>
          <a:ea typeface="+mn-ea"/>
          <a:cs typeface="+mn-cs"/>
        </a:defRPr>
      </a:lvl1pPr>
      <a:lvl2pPr marL="225425" indent="-22542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FCC12C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454025" indent="-2254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CC12C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35000" indent="-177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1050" indent="-2238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0953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91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28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64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1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7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8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5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9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1938"/>
            <a:ext cx="91424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8" tIns="46034" rIns="92068" bIns="460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2938" y="2209800"/>
            <a:ext cx="78914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1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325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8" tIns="46034" rIns="92068" bIns="46034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9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1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25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8" tIns="46034" rIns="92068" bIns="4603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9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1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325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8" tIns="46034" rIns="92068" bIns="4603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9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73F68A-06BE-4EA4-9BA3-09A2EC22B4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904" r:id="rId1"/>
    <p:sldLayoutId id="2147492905" r:id="rId2"/>
    <p:sldLayoutId id="2147492906" r:id="rId3"/>
    <p:sldLayoutId id="2147492907" r:id="rId4"/>
    <p:sldLayoutId id="2147492908" r:id="rId5"/>
    <p:sldLayoutId id="2147492909" r:id="rId6"/>
    <p:sldLayoutId id="2147492910" r:id="rId7"/>
    <p:sldLayoutId id="2147492911" r:id="rId8"/>
    <p:sldLayoutId id="2147492912" r:id="rId9"/>
    <p:sldLayoutId id="2147492913" r:id="rId10"/>
    <p:sldLayoutId id="2147492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25000"/>
        <a:buFont typeface="Symbol" pitchFamily="18" charset="2"/>
        <a:buChar char="·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25000"/>
        <a:buFont typeface="Symbol" pitchFamily="18" charset="2"/>
        <a:buChar char="-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Font typeface="Symbol" pitchFamily="18" charset="2"/>
        <a:buChar char="¨"/>
        <a:defRPr sz="27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25000"/>
        <a:buFont typeface="Symbol" pitchFamily="18" charset="2"/>
        <a:buChar char="·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25000"/>
        <a:buFont typeface="Symbol" pitchFamily="18" charset="2"/>
        <a:buChar char="·"/>
        <a:defRPr sz="23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25000"/>
        <a:buFont typeface="Symbol" pitchFamily="18" charset="2"/>
        <a:buChar char="·"/>
        <a:defRPr sz="23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25000"/>
        <a:buFont typeface="Symbol" pitchFamily="18" charset="2"/>
        <a:buChar char="·"/>
        <a:defRPr sz="23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25000"/>
        <a:buFont typeface="Symbol" pitchFamily="18" charset="2"/>
        <a:buChar char="·"/>
        <a:defRPr sz="23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25000"/>
        <a:buFont typeface="Symbol" pitchFamily="18" charset="2"/>
        <a:buChar char="·"/>
        <a:defRPr sz="23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32775" y="360363"/>
            <a:ext cx="554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74650" y="6323013"/>
            <a:ext cx="84169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4650" y="1076325"/>
            <a:ext cx="84169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189038"/>
            <a:ext cx="841375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4694" name="Title Placeholder 3"/>
          <p:cNvSpPr>
            <a:spLocks noGrp="1"/>
          </p:cNvSpPr>
          <p:nvPr>
            <p:ph type="title"/>
          </p:nvPr>
        </p:nvSpPr>
        <p:spPr bwMode="auto">
          <a:xfrm>
            <a:off x="365125" y="295275"/>
            <a:ext cx="7577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66150" y="6437313"/>
            <a:ext cx="231775" cy="153987"/>
          </a:xfrm>
          <a:prstGeom prst="rect">
            <a:avLst/>
          </a:prstGeom>
        </p:spPr>
        <p:txBody>
          <a:bodyPr vert="horz" lIns="71986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9A8B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434421-A6FF-4C75-BB2A-AF1C349C77F2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490516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5pPr>
      <a:lvl6pPr marL="457106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6pPr>
      <a:lvl7pPr marL="91421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7pPr>
      <a:lvl8pPr marL="1371316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8pPr>
      <a:lvl9pPr marL="1828421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808038" indent="-2682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347788" indent="-2682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1806200" indent="-26981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263305" indent="-26981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720411" indent="-26981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177516" indent="-26981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7373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0" tIns="45663" rIns="91320" bIns="456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95213F-8BEC-475A-8155-4495142317AB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0" tIns="45663" rIns="91320" bIns="456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0" tIns="45663" rIns="91320" bIns="456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607470-AAE1-4A10-9E62-5C088D343A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0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32" r:id="rId1"/>
    <p:sldLayoutId id="2147493033" r:id="rId2"/>
    <p:sldLayoutId id="2147493034" r:id="rId3"/>
    <p:sldLayoutId id="2147493035" r:id="rId4"/>
    <p:sldLayoutId id="2147493036" r:id="rId5"/>
    <p:sldLayoutId id="2147493037" r:id="rId6"/>
    <p:sldLayoutId id="2147493038" r:id="rId7"/>
    <p:sldLayoutId id="2147493039" r:id="rId8"/>
    <p:sldLayoutId id="2147493040" r:id="rId9"/>
    <p:sldLayoutId id="2147493041" r:id="rId10"/>
    <p:sldLayoutId id="2147493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3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6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89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2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1474" indent="-2283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68106" indent="-2283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4738" indent="-2283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1368" indent="-2283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937" r:id="rId1"/>
    <p:sldLayoutId id="2147492938" r:id="rId2"/>
    <p:sldLayoutId id="2147492939" r:id="rId3"/>
    <p:sldLayoutId id="2147492940" r:id="rId4"/>
    <p:sldLayoutId id="2147492941" r:id="rId5"/>
    <p:sldLayoutId id="2147492942" r:id="rId6"/>
    <p:sldLayoutId id="2147492943" r:id="rId7"/>
    <p:sldLayoutId id="2147492944" r:id="rId8"/>
    <p:sldLayoutId id="2147492945" r:id="rId9"/>
    <p:sldLayoutId id="214749294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8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474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06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738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368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20" tIns="45663" rIns="91320" bIns="45663" anchor="ctr"/>
          <a:lstStyle/>
          <a:p>
            <a:pPr algn="ctr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lIns="91320" tIns="45663" rIns="91320" bIns="45663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9340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lIns="91320" tIns="45663" rIns="91320" bIns="45663" anchor="b"/>
          <a:lstStyle>
            <a:lvl1pPr algn="l" eaLnBrk="1" latinLnBrk="0" hangingPunct="1">
              <a:defRPr kumimoji="0" sz="1100">
                <a:solidFill>
                  <a:srgbClr val="F8F8F8"/>
                </a:solidFill>
                <a:latin typeface="Tahoma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91B01F98-C7E3-43DF-99D7-F4104C9D6491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lIns="91320" tIns="45663" rIns="91320" bIns="45663" anchor="b"/>
          <a:lstStyle>
            <a:lvl1pPr algn="r" eaLnBrk="1" latinLnBrk="0" hangingPunct="1">
              <a:defRPr kumimoji="0" sz="1100">
                <a:solidFill>
                  <a:srgbClr val="F8F8F8"/>
                </a:solidFill>
                <a:latin typeface="Tahoma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lIns="91320" tIns="45663" rIns="91320" bIns="45663" anchor="b"/>
          <a:lstStyle>
            <a:lvl1pPr algn="l" eaLnBrk="1" latinLnBrk="0" hangingPunct="1">
              <a:defRPr kumimoji="0" sz="1200">
                <a:solidFill>
                  <a:srgbClr val="F8F8F8"/>
                </a:solidFill>
                <a:latin typeface="Tahoma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1D36FCB2-15F2-482C-B6BE-B3A4158723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63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04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8F8F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5pPr>
      <a:lvl6pPr marL="456631" algn="l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6pPr>
      <a:lvl7pPr marL="913264" algn="l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7pPr>
      <a:lvl8pPr marL="1369896" algn="l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8pPr>
      <a:lvl9pPr marL="1826526" algn="l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onsolas" pitchFamily="49" charset="0"/>
        </a:defRPr>
      </a:lvl9pPr>
      <a:extLst/>
    </p:titleStyle>
    <p:bodyStyle>
      <a:lvl1pPr marL="407988" indent="-339725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2188" indent="-225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5425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77963" indent="-206375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802" indent="-210051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588" indent="-18265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1373" indent="-18265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3159" indent="-18265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304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3568CA-2594-4D29-B853-CC5EE516DA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03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75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7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19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5" tIns="45009" rIns="90005" bIns="450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5" tIns="45009" rIns="90005" bIns="45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3771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30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80988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23950" indent="-223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74800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256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28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0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72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44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4" tIns="45433" rIns="90854" bIns="454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stile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4" tIns="45433" rIns="90854" bIns="45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521924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3074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03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75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7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19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2438"/>
            <a:ext cx="82073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07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1173163"/>
            <a:ext cx="8686800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/>
        </p:spPr>
        <p:txBody>
          <a:bodyPr lIns="91420" tIns="45711" rIns="91420" bIns="45711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331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3076" r:id="rId1"/>
    <p:sldLayoutId id="2147493077" r:id="rId2"/>
    <p:sldLayoutId id="2147493078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defRPr sz="2000" b="1">
          <a:solidFill>
            <a:srgbClr val="FCC12C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FCC12C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457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CC12C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381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2438"/>
            <a:ext cx="82073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073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1173163"/>
            <a:ext cx="8686800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/>
        </p:spPr>
        <p:txBody>
          <a:bodyPr lIns="90891" tIns="45448" rIns="90891" bIns="45448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75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308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5pPr>
      <a:lvl6pPr marL="4545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91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36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82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defRPr sz="2000" b="1">
          <a:solidFill>
            <a:srgbClr val="FCC12C"/>
          </a:solidFill>
          <a:latin typeface="+mn-lt"/>
          <a:ea typeface="+mn-ea"/>
          <a:cs typeface="+mn-cs"/>
        </a:defRPr>
      </a:lvl1pPr>
      <a:lvl2pPr marL="225425" indent="-22542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FCC12C"/>
        </a:buClr>
        <a:buSzPct val="7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452438" indent="-2254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CC12C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31825" indent="-177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43113" indent="-2238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0045" indent="-2272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4599" indent="-2272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9150" indent="-2272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3705" indent="-2272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51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107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214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771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321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866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425" algn="l" defTabSz="909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54103"/>
            <a:ext cx="84963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 </a:t>
            </a:r>
            <a:br>
              <a:rPr lang="en-GB"/>
            </a:br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42"/>
            <a:ext cx="84963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31126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3083" r:id="rId1"/>
    <p:sldLayoutId id="2147493086" r:id="rId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Arial" charset="0"/>
          <a:cs typeface="Arial" charset="0"/>
        </a:defRPr>
      </a:lvl5pPr>
      <a:lvl6pPr marL="453727" algn="ctr" rtl="0" fontAlgn="base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Arial" charset="0"/>
          <a:cs typeface="Arial" charset="0"/>
        </a:defRPr>
      </a:lvl6pPr>
      <a:lvl7pPr marL="907444" algn="ctr" rtl="0" fontAlgn="base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Arial" charset="0"/>
          <a:cs typeface="Arial" charset="0"/>
        </a:defRPr>
      </a:lvl7pPr>
      <a:lvl8pPr marL="1361170" algn="ctr" rtl="0" fontAlgn="base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Arial" charset="0"/>
          <a:cs typeface="Arial" charset="0"/>
        </a:defRPr>
      </a:lvl8pPr>
      <a:lvl9pPr marL="1814888" algn="ctr" rtl="0" fontAlgn="base">
        <a:spcBef>
          <a:spcPct val="0"/>
        </a:spcBef>
        <a:spcAft>
          <a:spcPct val="0"/>
        </a:spcAft>
        <a:defRPr sz="3300" b="1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88014" indent="-388014" algn="l" rtl="0" eaLnBrk="0" fontAlgn="base" hangingPunct="0">
        <a:spcBef>
          <a:spcPct val="0"/>
        </a:spcBef>
        <a:spcAft>
          <a:spcPct val="15000"/>
        </a:spcAft>
        <a:buClr>
          <a:srgbClr val="FFFF00"/>
        </a:buClr>
        <a:buSzPct val="90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5919" indent="-354752" algn="l" rtl="0" eaLnBrk="0" fontAlgn="base" hangingPunct="0">
        <a:spcBef>
          <a:spcPct val="0"/>
        </a:spcBef>
        <a:spcAft>
          <a:spcPct val="1500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13353" indent="-364254" algn="l" rtl="0" eaLnBrk="0" fontAlgn="base" hangingPunct="0">
        <a:spcBef>
          <a:spcPct val="0"/>
        </a:spcBef>
        <a:spcAft>
          <a:spcPct val="15000"/>
        </a:spcAft>
        <a:buClr>
          <a:srgbClr val="00FFFF"/>
        </a:buClr>
        <a:buFont typeface="Arial" charset="0"/>
        <a:buChar char="■"/>
        <a:defRPr sz="2400" b="1">
          <a:solidFill>
            <a:schemeClr val="tx1"/>
          </a:solidFill>
          <a:latin typeface="+mn-lt"/>
          <a:cs typeface="+mn-cs"/>
        </a:defRPr>
      </a:lvl3pPr>
      <a:lvl4pPr marL="1474444" indent="-357922" algn="l" rtl="0" eaLnBrk="0" fontAlgn="base" hangingPunct="0">
        <a:spcBef>
          <a:spcPct val="0"/>
        </a:spcBef>
        <a:spcAft>
          <a:spcPct val="1500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1947976" indent="-2264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02521" indent="-2268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856249" indent="-2268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309967" indent="-2268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763689" indent="-2268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727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44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170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888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610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328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056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777" algn="l" defTabSz="907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62" tIns="45633" rIns="91262" bIns="45633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262" tIns="45633" rIns="91262" bIns="45633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464"/>
            <a:ext cx="21336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04/04/2017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464"/>
            <a:ext cx="28956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4" y="6356464"/>
            <a:ext cx="21336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85" r:id="rId1"/>
  </p:sldLayoutIdLst>
  <p:txStyles>
    <p:titleStyle>
      <a:lvl1pPr algn="ctr" defTabSz="9126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0" indent="-342260" algn="l" defTabSz="9126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65" indent="-285219" algn="l" defTabSz="9126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71" indent="-228174" algn="l" defTabSz="9126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14" indent="-228174" algn="l" defTabSz="9126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65" indent="-228174" algn="l" defTabSz="9126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12" indent="-228174" algn="l" defTabSz="912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61" indent="-228174" algn="l" defTabSz="912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08" indent="-228174" algn="l" defTabSz="912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55" indent="-228174" algn="l" defTabSz="912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7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95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44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91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39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86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26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79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4" rIns="91242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4" rIns="91242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2" tIns="45624" rIns="91242" bIns="4562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57652C-592A-4047-AD0C-44FD20956F50}" type="datetimeFigureOut">
              <a:rPr lang="en-CA"/>
              <a:pPr>
                <a:defRPr/>
              </a:pPr>
              <a:t>04/04/2017</a:t>
            </a:fld>
            <a:endParaRPr lang="en-CA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2" tIns="45624" rIns="91242" bIns="4562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4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2" tIns="45624" rIns="91242" bIns="4562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415E6F-A4D2-418B-ADF5-0640D5DC22BD}" type="slidenum">
              <a:rPr lang="en-CA"/>
              <a:pPr>
                <a:defRPr/>
              </a:pPr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01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625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250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6876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5012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0678" indent="-3406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39980" indent="-2836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39286" indent="-2265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5625" indent="-22659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1980" indent="-22659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09391" indent="-2281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65646" indent="-2281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1898" indent="-2281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78151" indent="-2281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1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06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0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12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67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18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64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23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32775" y="360363"/>
            <a:ext cx="554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74650" y="6323013"/>
            <a:ext cx="84169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4650" y="1076325"/>
            <a:ext cx="84169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189038"/>
            <a:ext cx="841375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2886" name="Title Placeholder 3"/>
          <p:cNvSpPr>
            <a:spLocks noGrp="1"/>
          </p:cNvSpPr>
          <p:nvPr>
            <p:ph type="title"/>
          </p:nvPr>
        </p:nvSpPr>
        <p:spPr bwMode="auto">
          <a:xfrm>
            <a:off x="365125" y="295275"/>
            <a:ext cx="7577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66150" y="6437313"/>
            <a:ext cx="231775" cy="153987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9A8B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D8294-4C61-4816-BB79-4473030F408D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0020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349375" indent="-2698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1806575" indent="-2698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263775" indent="-2698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720975" indent="-2698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178175" indent="-2698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72288"/>
          </a:xfrm>
          <a:prstGeom prst="rect">
            <a:avLst/>
          </a:prstGeom>
          <a:gradFill rotWithShape="1">
            <a:gsLst>
              <a:gs pos="0">
                <a:srgbClr val="03397B"/>
              </a:gs>
              <a:gs pos="100000">
                <a:srgbClr val="01193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1320" tIns="45663" rIns="91320" bIns="45663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it-IT" sz="1800" b="1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165100"/>
            <a:ext cx="70167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531" tIns="39267" rIns="78531" bIns="392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574800"/>
            <a:ext cx="8424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531" tIns="39267" rIns="78531" bIns="39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845" name="Line 23"/>
          <p:cNvSpPr>
            <a:spLocks noChangeShapeType="1"/>
          </p:cNvSpPr>
          <p:nvPr/>
        </p:nvSpPr>
        <p:spPr bwMode="auto">
          <a:xfrm flipV="1">
            <a:off x="284163" y="1381125"/>
            <a:ext cx="8577262" cy="14288"/>
          </a:xfrm>
          <a:prstGeom prst="line">
            <a:avLst/>
          </a:prstGeom>
          <a:noFill/>
          <a:ln w="28575">
            <a:solidFill>
              <a:srgbClr val="F89646"/>
            </a:solidFill>
            <a:round/>
            <a:headEnd/>
            <a:tailEnd/>
          </a:ln>
        </p:spPr>
        <p:txBody>
          <a:bodyPr lIns="91320" tIns="45663" rIns="91320" bIns="45663"/>
          <a:lstStyle/>
          <a:p>
            <a:pPr>
              <a:defRPr/>
            </a:pPr>
            <a:endParaRPr lang="it-IT" sz="18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6" name="Line 24"/>
          <p:cNvSpPr>
            <a:spLocks noChangeShapeType="1"/>
          </p:cNvSpPr>
          <p:nvPr/>
        </p:nvSpPr>
        <p:spPr bwMode="auto">
          <a:xfrm flipV="1">
            <a:off x="311150" y="6132513"/>
            <a:ext cx="8575675" cy="12700"/>
          </a:xfrm>
          <a:prstGeom prst="line">
            <a:avLst/>
          </a:prstGeom>
          <a:noFill/>
          <a:ln w="28575">
            <a:solidFill>
              <a:srgbClr val="F89646"/>
            </a:solidFill>
            <a:round/>
            <a:headEnd/>
            <a:tailEnd/>
          </a:ln>
        </p:spPr>
        <p:txBody>
          <a:bodyPr lIns="91320" tIns="45663" rIns="91320" bIns="45663"/>
          <a:lstStyle/>
          <a:p>
            <a:pPr>
              <a:defRPr/>
            </a:pPr>
            <a:endParaRPr lang="it-IT" sz="18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4583" name="Group 38"/>
          <p:cNvGrpSpPr>
            <a:grpSpLocks/>
          </p:cNvGrpSpPr>
          <p:nvPr/>
        </p:nvGrpSpPr>
        <p:grpSpPr bwMode="auto">
          <a:xfrm>
            <a:off x="7231063" y="139700"/>
            <a:ext cx="1757362" cy="406400"/>
            <a:chOff x="4555" y="88"/>
            <a:chExt cx="1107" cy="256"/>
          </a:xfrm>
        </p:grpSpPr>
        <p:sp>
          <p:nvSpPr>
            <p:cNvPr id="35848" name="AutoShape 39"/>
            <p:cNvSpPr>
              <a:spLocks noChangeAspect="1" noChangeArrowheads="1" noTextEdit="1"/>
            </p:cNvSpPr>
            <p:nvPr userDrawn="1"/>
          </p:nvSpPr>
          <p:spPr bwMode="auto">
            <a:xfrm>
              <a:off x="4555" y="88"/>
              <a:ext cx="110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849" name="Freeform 40"/>
            <p:cNvSpPr>
              <a:spLocks/>
            </p:cNvSpPr>
            <p:nvPr userDrawn="1"/>
          </p:nvSpPr>
          <p:spPr bwMode="auto">
            <a:xfrm>
              <a:off x="4555" y="88"/>
              <a:ext cx="1107" cy="256"/>
            </a:xfrm>
            <a:custGeom>
              <a:avLst/>
              <a:gdLst>
                <a:gd name="T0" fmla="*/ 1524 w 1862"/>
                <a:gd name="T1" fmla="*/ 0 h 430"/>
                <a:gd name="T2" fmla="*/ 1804 w 1862"/>
                <a:gd name="T3" fmla="*/ 22 h 430"/>
                <a:gd name="T4" fmla="*/ 1810 w 1862"/>
                <a:gd name="T5" fmla="*/ 22 h 430"/>
                <a:gd name="T6" fmla="*/ 1824 w 1862"/>
                <a:gd name="T7" fmla="*/ 28 h 430"/>
                <a:gd name="T8" fmla="*/ 1834 w 1862"/>
                <a:gd name="T9" fmla="*/ 36 h 430"/>
                <a:gd name="T10" fmla="*/ 1838 w 1862"/>
                <a:gd name="T11" fmla="*/ 48 h 430"/>
                <a:gd name="T12" fmla="*/ 1840 w 1862"/>
                <a:gd name="T13" fmla="*/ 376 h 430"/>
                <a:gd name="T14" fmla="*/ 1838 w 1862"/>
                <a:gd name="T15" fmla="*/ 382 h 430"/>
                <a:gd name="T16" fmla="*/ 1834 w 1862"/>
                <a:gd name="T17" fmla="*/ 394 h 430"/>
                <a:gd name="T18" fmla="*/ 1824 w 1862"/>
                <a:gd name="T19" fmla="*/ 402 h 430"/>
                <a:gd name="T20" fmla="*/ 1810 w 1862"/>
                <a:gd name="T21" fmla="*/ 408 h 430"/>
                <a:gd name="T22" fmla="*/ 58 w 1862"/>
                <a:gd name="T23" fmla="*/ 408 h 430"/>
                <a:gd name="T24" fmla="*/ 50 w 1862"/>
                <a:gd name="T25" fmla="*/ 408 h 430"/>
                <a:gd name="T26" fmla="*/ 38 w 1862"/>
                <a:gd name="T27" fmla="*/ 402 h 430"/>
                <a:gd name="T28" fmla="*/ 28 w 1862"/>
                <a:gd name="T29" fmla="*/ 394 h 430"/>
                <a:gd name="T30" fmla="*/ 22 w 1862"/>
                <a:gd name="T31" fmla="*/ 382 h 430"/>
                <a:gd name="T32" fmla="*/ 22 w 1862"/>
                <a:gd name="T33" fmla="*/ 54 h 430"/>
                <a:gd name="T34" fmla="*/ 22 w 1862"/>
                <a:gd name="T35" fmla="*/ 48 h 430"/>
                <a:gd name="T36" fmla="*/ 28 w 1862"/>
                <a:gd name="T37" fmla="*/ 36 h 430"/>
                <a:gd name="T38" fmla="*/ 38 w 1862"/>
                <a:gd name="T39" fmla="*/ 28 h 430"/>
                <a:gd name="T40" fmla="*/ 50 w 1862"/>
                <a:gd name="T41" fmla="*/ 22 h 430"/>
                <a:gd name="T42" fmla="*/ 1386 w 1862"/>
                <a:gd name="T43" fmla="*/ 22 h 430"/>
                <a:gd name="T44" fmla="*/ 58 w 1862"/>
                <a:gd name="T45" fmla="*/ 0 h 430"/>
                <a:gd name="T46" fmla="*/ 46 w 1862"/>
                <a:gd name="T47" fmla="*/ 0 h 430"/>
                <a:gd name="T48" fmla="*/ 26 w 1862"/>
                <a:gd name="T49" fmla="*/ 8 h 430"/>
                <a:gd name="T50" fmla="*/ 10 w 1862"/>
                <a:gd name="T51" fmla="*/ 24 h 430"/>
                <a:gd name="T52" fmla="*/ 2 w 1862"/>
                <a:gd name="T53" fmla="*/ 44 h 430"/>
                <a:gd name="T54" fmla="*/ 0 w 1862"/>
                <a:gd name="T55" fmla="*/ 376 h 430"/>
                <a:gd name="T56" fmla="*/ 2 w 1862"/>
                <a:gd name="T57" fmla="*/ 386 h 430"/>
                <a:gd name="T58" fmla="*/ 10 w 1862"/>
                <a:gd name="T59" fmla="*/ 406 h 430"/>
                <a:gd name="T60" fmla="*/ 26 w 1862"/>
                <a:gd name="T61" fmla="*/ 420 h 430"/>
                <a:gd name="T62" fmla="*/ 46 w 1862"/>
                <a:gd name="T63" fmla="*/ 430 h 430"/>
                <a:gd name="T64" fmla="*/ 1804 w 1862"/>
                <a:gd name="T65" fmla="*/ 430 h 430"/>
                <a:gd name="T66" fmla="*/ 1814 w 1862"/>
                <a:gd name="T67" fmla="*/ 430 h 430"/>
                <a:gd name="T68" fmla="*/ 1836 w 1862"/>
                <a:gd name="T69" fmla="*/ 420 h 430"/>
                <a:gd name="T70" fmla="*/ 1852 w 1862"/>
                <a:gd name="T71" fmla="*/ 406 h 430"/>
                <a:gd name="T72" fmla="*/ 1860 w 1862"/>
                <a:gd name="T73" fmla="*/ 386 h 430"/>
                <a:gd name="T74" fmla="*/ 1862 w 1862"/>
                <a:gd name="T75" fmla="*/ 54 h 430"/>
                <a:gd name="T76" fmla="*/ 1860 w 1862"/>
                <a:gd name="T77" fmla="*/ 44 h 430"/>
                <a:gd name="T78" fmla="*/ 1852 w 1862"/>
                <a:gd name="T79" fmla="*/ 24 h 430"/>
                <a:gd name="T80" fmla="*/ 1836 w 1862"/>
                <a:gd name="T81" fmla="*/ 8 h 430"/>
                <a:gd name="T82" fmla="*/ 1814 w 1862"/>
                <a:gd name="T83" fmla="*/ 0 h 430"/>
                <a:gd name="T84" fmla="*/ 1804 w 1862"/>
                <a:gd name="T85" fmla="*/ 0 h 4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2"/>
                <a:gd name="T130" fmla="*/ 0 h 430"/>
                <a:gd name="T131" fmla="*/ 1862 w 1862"/>
                <a:gd name="T132" fmla="*/ 430 h 4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2" h="430">
                  <a:moveTo>
                    <a:pt x="1804" y="0"/>
                  </a:moveTo>
                  <a:lnTo>
                    <a:pt x="1524" y="0"/>
                  </a:lnTo>
                  <a:lnTo>
                    <a:pt x="1508" y="22"/>
                  </a:lnTo>
                  <a:lnTo>
                    <a:pt x="1804" y="22"/>
                  </a:lnTo>
                  <a:lnTo>
                    <a:pt x="1810" y="22"/>
                  </a:lnTo>
                  <a:lnTo>
                    <a:pt x="1818" y="24"/>
                  </a:lnTo>
                  <a:lnTo>
                    <a:pt x="1824" y="28"/>
                  </a:lnTo>
                  <a:lnTo>
                    <a:pt x="1830" y="32"/>
                  </a:lnTo>
                  <a:lnTo>
                    <a:pt x="1834" y="36"/>
                  </a:lnTo>
                  <a:lnTo>
                    <a:pt x="1836" y="42"/>
                  </a:lnTo>
                  <a:lnTo>
                    <a:pt x="1838" y="48"/>
                  </a:lnTo>
                  <a:lnTo>
                    <a:pt x="1840" y="54"/>
                  </a:lnTo>
                  <a:lnTo>
                    <a:pt x="1840" y="376"/>
                  </a:lnTo>
                  <a:lnTo>
                    <a:pt x="1838" y="382"/>
                  </a:lnTo>
                  <a:lnTo>
                    <a:pt x="1836" y="388"/>
                  </a:lnTo>
                  <a:lnTo>
                    <a:pt x="1834" y="394"/>
                  </a:lnTo>
                  <a:lnTo>
                    <a:pt x="1830" y="398"/>
                  </a:lnTo>
                  <a:lnTo>
                    <a:pt x="1824" y="402"/>
                  </a:lnTo>
                  <a:lnTo>
                    <a:pt x="1818" y="406"/>
                  </a:lnTo>
                  <a:lnTo>
                    <a:pt x="1810" y="408"/>
                  </a:lnTo>
                  <a:lnTo>
                    <a:pt x="1804" y="408"/>
                  </a:lnTo>
                  <a:lnTo>
                    <a:pt x="58" y="408"/>
                  </a:lnTo>
                  <a:lnTo>
                    <a:pt x="50" y="408"/>
                  </a:lnTo>
                  <a:lnTo>
                    <a:pt x="44" y="406"/>
                  </a:lnTo>
                  <a:lnTo>
                    <a:pt x="38" y="402"/>
                  </a:lnTo>
                  <a:lnTo>
                    <a:pt x="32" y="398"/>
                  </a:lnTo>
                  <a:lnTo>
                    <a:pt x="28" y="394"/>
                  </a:lnTo>
                  <a:lnTo>
                    <a:pt x="24" y="388"/>
                  </a:lnTo>
                  <a:lnTo>
                    <a:pt x="22" y="382"/>
                  </a:lnTo>
                  <a:lnTo>
                    <a:pt x="22" y="376"/>
                  </a:lnTo>
                  <a:lnTo>
                    <a:pt x="22" y="54"/>
                  </a:lnTo>
                  <a:lnTo>
                    <a:pt x="22" y="48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44" y="24"/>
                  </a:lnTo>
                  <a:lnTo>
                    <a:pt x="50" y="22"/>
                  </a:lnTo>
                  <a:lnTo>
                    <a:pt x="58" y="22"/>
                  </a:lnTo>
                  <a:lnTo>
                    <a:pt x="1386" y="22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46" y="0"/>
                  </a:lnTo>
                  <a:lnTo>
                    <a:pt x="36" y="4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0" y="24"/>
                  </a:lnTo>
                  <a:lnTo>
                    <a:pt x="4" y="32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376"/>
                  </a:lnTo>
                  <a:lnTo>
                    <a:pt x="2" y="386"/>
                  </a:lnTo>
                  <a:lnTo>
                    <a:pt x="4" y="398"/>
                  </a:lnTo>
                  <a:lnTo>
                    <a:pt x="10" y="406"/>
                  </a:lnTo>
                  <a:lnTo>
                    <a:pt x="18" y="414"/>
                  </a:lnTo>
                  <a:lnTo>
                    <a:pt x="26" y="420"/>
                  </a:lnTo>
                  <a:lnTo>
                    <a:pt x="36" y="426"/>
                  </a:lnTo>
                  <a:lnTo>
                    <a:pt x="46" y="430"/>
                  </a:lnTo>
                  <a:lnTo>
                    <a:pt x="58" y="430"/>
                  </a:lnTo>
                  <a:lnTo>
                    <a:pt x="1804" y="430"/>
                  </a:lnTo>
                  <a:lnTo>
                    <a:pt x="1814" y="430"/>
                  </a:lnTo>
                  <a:lnTo>
                    <a:pt x="1826" y="426"/>
                  </a:lnTo>
                  <a:lnTo>
                    <a:pt x="1836" y="420"/>
                  </a:lnTo>
                  <a:lnTo>
                    <a:pt x="1844" y="414"/>
                  </a:lnTo>
                  <a:lnTo>
                    <a:pt x="1852" y="406"/>
                  </a:lnTo>
                  <a:lnTo>
                    <a:pt x="1856" y="398"/>
                  </a:lnTo>
                  <a:lnTo>
                    <a:pt x="1860" y="386"/>
                  </a:lnTo>
                  <a:lnTo>
                    <a:pt x="1862" y="376"/>
                  </a:lnTo>
                  <a:lnTo>
                    <a:pt x="1862" y="54"/>
                  </a:lnTo>
                  <a:lnTo>
                    <a:pt x="1860" y="44"/>
                  </a:lnTo>
                  <a:lnTo>
                    <a:pt x="1856" y="32"/>
                  </a:lnTo>
                  <a:lnTo>
                    <a:pt x="1852" y="24"/>
                  </a:lnTo>
                  <a:lnTo>
                    <a:pt x="1844" y="16"/>
                  </a:lnTo>
                  <a:lnTo>
                    <a:pt x="1836" y="8"/>
                  </a:lnTo>
                  <a:lnTo>
                    <a:pt x="1826" y="4"/>
                  </a:lnTo>
                  <a:lnTo>
                    <a:pt x="1814" y="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0" name="Freeform 41"/>
            <p:cNvSpPr>
              <a:spLocks/>
            </p:cNvSpPr>
            <p:nvPr userDrawn="1"/>
          </p:nvSpPr>
          <p:spPr bwMode="auto">
            <a:xfrm>
              <a:off x="5159" y="156"/>
              <a:ext cx="61" cy="121"/>
            </a:xfrm>
            <a:custGeom>
              <a:avLst/>
              <a:gdLst>
                <a:gd name="T0" fmla="*/ 102 w 102"/>
                <a:gd name="T1" fmla="*/ 30 h 204"/>
                <a:gd name="T2" fmla="*/ 102 w 102"/>
                <a:gd name="T3" fmla="*/ 30 h 204"/>
                <a:gd name="T4" fmla="*/ 90 w 102"/>
                <a:gd name="T5" fmla="*/ 26 h 204"/>
                <a:gd name="T6" fmla="*/ 90 w 102"/>
                <a:gd name="T7" fmla="*/ 26 h 204"/>
                <a:gd name="T8" fmla="*/ 80 w 102"/>
                <a:gd name="T9" fmla="*/ 26 h 204"/>
                <a:gd name="T10" fmla="*/ 80 w 102"/>
                <a:gd name="T11" fmla="*/ 26 h 204"/>
                <a:gd name="T12" fmla="*/ 70 w 102"/>
                <a:gd name="T13" fmla="*/ 28 h 204"/>
                <a:gd name="T14" fmla="*/ 70 w 102"/>
                <a:gd name="T15" fmla="*/ 28 h 204"/>
                <a:gd name="T16" fmla="*/ 62 w 102"/>
                <a:gd name="T17" fmla="*/ 32 h 204"/>
                <a:gd name="T18" fmla="*/ 62 w 102"/>
                <a:gd name="T19" fmla="*/ 32 h 204"/>
                <a:gd name="T20" fmla="*/ 58 w 102"/>
                <a:gd name="T21" fmla="*/ 40 h 204"/>
                <a:gd name="T22" fmla="*/ 58 w 102"/>
                <a:gd name="T23" fmla="*/ 40 h 204"/>
                <a:gd name="T24" fmla="*/ 56 w 102"/>
                <a:gd name="T25" fmla="*/ 52 h 204"/>
                <a:gd name="T26" fmla="*/ 56 w 102"/>
                <a:gd name="T27" fmla="*/ 70 h 204"/>
                <a:gd name="T28" fmla="*/ 90 w 102"/>
                <a:gd name="T29" fmla="*/ 70 h 204"/>
                <a:gd name="T30" fmla="*/ 90 w 102"/>
                <a:gd name="T31" fmla="*/ 96 h 204"/>
                <a:gd name="T32" fmla="*/ 56 w 102"/>
                <a:gd name="T33" fmla="*/ 96 h 204"/>
                <a:gd name="T34" fmla="*/ 56 w 102"/>
                <a:gd name="T35" fmla="*/ 204 h 204"/>
                <a:gd name="T36" fmla="*/ 24 w 102"/>
                <a:gd name="T37" fmla="*/ 204 h 204"/>
                <a:gd name="T38" fmla="*/ 24 w 102"/>
                <a:gd name="T39" fmla="*/ 96 h 204"/>
                <a:gd name="T40" fmla="*/ 0 w 102"/>
                <a:gd name="T41" fmla="*/ 96 h 204"/>
                <a:gd name="T42" fmla="*/ 0 w 102"/>
                <a:gd name="T43" fmla="*/ 70 h 204"/>
                <a:gd name="T44" fmla="*/ 24 w 102"/>
                <a:gd name="T45" fmla="*/ 70 h 204"/>
                <a:gd name="T46" fmla="*/ 24 w 102"/>
                <a:gd name="T47" fmla="*/ 54 h 204"/>
                <a:gd name="T48" fmla="*/ 24 w 102"/>
                <a:gd name="T49" fmla="*/ 54 h 204"/>
                <a:gd name="T50" fmla="*/ 24 w 102"/>
                <a:gd name="T51" fmla="*/ 40 h 204"/>
                <a:gd name="T52" fmla="*/ 28 w 102"/>
                <a:gd name="T53" fmla="*/ 28 h 204"/>
                <a:gd name="T54" fmla="*/ 28 w 102"/>
                <a:gd name="T55" fmla="*/ 28 h 204"/>
                <a:gd name="T56" fmla="*/ 32 w 102"/>
                <a:gd name="T57" fmla="*/ 20 h 204"/>
                <a:gd name="T58" fmla="*/ 38 w 102"/>
                <a:gd name="T59" fmla="*/ 12 h 204"/>
                <a:gd name="T60" fmla="*/ 38 w 102"/>
                <a:gd name="T61" fmla="*/ 12 h 204"/>
                <a:gd name="T62" fmla="*/ 46 w 102"/>
                <a:gd name="T63" fmla="*/ 6 h 204"/>
                <a:gd name="T64" fmla="*/ 56 w 102"/>
                <a:gd name="T65" fmla="*/ 2 h 204"/>
                <a:gd name="T66" fmla="*/ 56 w 102"/>
                <a:gd name="T67" fmla="*/ 2 h 204"/>
                <a:gd name="T68" fmla="*/ 66 w 102"/>
                <a:gd name="T69" fmla="*/ 0 h 204"/>
                <a:gd name="T70" fmla="*/ 76 w 102"/>
                <a:gd name="T71" fmla="*/ 0 h 204"/>
                <a:gd name="T72" fmla="*/ 76 w 102"/>
                <a:gd name="T73" fmla="*/ 0 h 204"/>
                <a:gd name="T74" fmla="*/ 90 w 102"/>
                <a:gd name="T75" fmla="*/ 0 h 204"/>
                <a:gd name="T76" fmla="*/ 90 w 102"/>
                <a:gd name="T77" fmla="*/ 0 h 204"/>
                <a:gd name="T78" fmla="*/ 102 w 102"/>
                <a:gd name="T79" fmla="*/ 4 h 204"/>
                <a:gd name="T80" fmla="*/ 102 w 102"/>
                <a:gd name="T81" fmla="*/ 3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204"/>
                <a:gd name="T125" fmla="*/ 102 w 10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204">
                  <a:moveTo>
                    <a:pt x="102" y="30"/>
                  </a:moveTo>
                  <a:lnTo>
                    <a:pt x="102" y="30"/>
                  </a:lnTo>
                  <a:lnTo>
                    <a:pt x="90" y="26"/>
                  </a:lnTo>
                  <a:lnTo>
                    <a:pt x="80" y="26"/>
                  </a:lnTo>
                  <a:lnTo>
                    <a:pt x="70" y="28"/>
                  </a:lnTo>
                  <a:lnTo>
                    <a:pt x="62" y="32"/>
                  </a:lnTo>
                  <a:lnTo>
                    <a:pt x="58" y="40"/>
                  </a:lnTo>
                  <a:lnTo>
                    <a:pt x="56" y="52"/>
                  </a:lnTo>
                  <a:lnTo>
                    <a:pt x="56" y="70"/>
                  </a:lnTo>
                  <a:lnTo>
                    <a:pt x="90" y="70"/>
                  </a:lnTo>
                  <a:lnTo>
                    <a:pt x="90" y="96"/>
                  </a:lnTo>
                  <a:lnTo>
                    <a:pt x="56" y="96"/>
                  </a:lnTo>
                  <a:lnTo>
                    <a:pt x="56" y="204"/>
                  </a:lnTo>
                  <a:lnTo>
                    <a:pt x="24" y="204"/>
                  </a:lnTo>
                  <a:lnTo>
                    <a:pt x="24" y="96"/>
                  </a:lnTo>
                  <a:lnTo>
                    <a:pt x="0" y="96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4" y="54"/>
                  </a:lnTo>
                  <a:lnTo>
                    <a:pt x="24" y="40"/>
                  </a:lnTo>
                  <a:lnTo>
                    <a:pt x="28" y="28"/>
                  </a:lnTo>
                  <a:lnTo>
                    <a:pt x="32" y="20"/>
                  </a:lnTo>
                  <a:lnTo>
                    <a:pt x="38" y="12"/>
                  </a:lnTo>
                  <a:lnTo>
                    <a:pt x="46" y="6"/>
                  </a:lnTo>
                  <a:lnTo>
                    <a:pt x="56" y="2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102" y="4"/>
                  </a:lnTo>
                  <a:lnTo>
                    <a:pt x="102" y="3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1" name="Freeform 42"/>
            <p:cNvSpPr>
              <a:spLocks noEditPoints="1"/>
            </p:cNvSpPr>
            <p:nvPr userDrawn="1"/>
          </p:nvSpPr>
          <p:spPr bwMode="auto">
            <a:xfrm>
              <a:off x="5221" y="195"/>
              <a:ext cx="81" cy="85"/>
            </a:xfrm>
            <a:custGeom>
              <a:avLst/>
              <a:gdLst>
                <a:gd name="T0" fmla="*/ 136 w 136"/>
                <a:gd name="T1" fmla="*/ 70 h 142"/>
                <a:gd name="T2" fmla="*/ 130 w 136"/>
                <a:gd name="T3" fmla="*/ 100 h 142"/>
                <a:gd name="T4" fmla="*/ 124 w 136"/>
                <a:gd name="T5" fmla="*/ 112 h 142"/>
                <a:gd name="T6" fmla="*/ 116 w 136"/>
                <a:gd name="T7" fmla="*/ 122 h 142"/>
                <a:gd name="T8" fmla="*/ 96 w 136"/>
                <a:gd name="T9" fmla="*/ 136 h 142"/>
                <a:gd name="T10" fmla="*/ 82 w 136"/>
                <a:gd name="T11" fmla="*/ 140 h 142"/>
                <a:gd name="T12" fmla="*/ 68 w 136"/>
                <a:gd name="T13" fmla="*/ 142 h 142"/>
                <a:gd name="T14" fmla="*/ 40 w 136"/>
                <a:gd name="T15" fmla="*/ 136 h 142"/>
                <a:gd name="T16" fmla="*/ 28 w 136"/>
                <a:gd name="T17" fmla="*/ 130 h 142"/>
                <a:gd name="T18" fmla="*/ 18 w 136"/>
                <a:gd name="T19" fmla="*/ 122 h 142"/>
                <a:gd name="T20" fmla="*/ 4 w 136"/>
                <a:gd name="T21" fmla="*/ 100 h 142"/>
                <a:gd name="T22" fmla="*/ 0 w 136"/>
                <a:gd name="T23" fmla="*/ 86 h 142"/>
                <a:gd name="T24" fmla="*/ 0 w 136"/>
                <a:gd name="T25" fmla="*/ 70 h 142"/>
                <a:gd name="T26" fmla="*/ 4 w 136"/>
                <a:gd name="T27" fmla="*/ 42 h 142"/>
                <a:gd name="T28" fmla="*/ 10 w 136"/>
                <a:gd name="T29" fmla="*/ 30 h 142"/>
                <a:gd name="T30" fmla="*/ 18 w 136"/>
                <a:gd name="T31" fmla="*/ 20 h 142"/>
                <a:gd name="T32" fmla="*/ 40 w 136"/>
                <a:gd name="T33" fmla="*/ 4 h 142"/>
                <a:gd name="T34" fmla="*/ 52 w 136"/>
                <a:gd name="T35" fmla="*/ 2 h 142"/>
                <a:gd name="T36" fmla="*/ 68 w 136"/>
                <a:gd name="T37" fmla="*/ 0 h 142"/>
                <a:gd name="T38" fmla="*/ 96 w 136"/>
                <a:gd name="T39" fmla="*/ 4 h 142"/>
                <a:gd name="T40" fmla="*/ 108 w 136"/>
                <a:gd name="T41" fmla="*/ 10 h 142"/>
                <a:gd name="T42" fmla="*/ 118 w 136"/>
                <a:gd name="T43" fmla="*/ 20 h 142"/>
                <a:gd name="T44" fmla="*/ 130 w 136"/>
                <a:gd name="T45" fmla="*/ 42 h 142"/>
                <a:gd name="T46" fmla="*/ 134 w 136"/>
                <a:gd name="T47" fmla="*/ 56 h 142"/>
                <a:gd name="T48" fmla="*/ 136 w 136"/>
                <a:gd name="T49" fmla="*/ 70 h 142"/>
                <a:gd name="T50" fmla="*/ 102 w 136"/>
                <a:gd name="T51" fmla="*/ 70 h 142"/>
                <a:gd name="T52" fmla="*/ 98 w 136"/>
                <a:gd name="T53" fmla="*/ 52 h 142"/>
                <a:gd name="T54" fmla="*/ 96 w 136"/>
                <a:gd name="T55" fmla="*/ 44 h 142"/>
                <a:gd name="T56" fmla="*/ 92 w 136"/>
                <a:gd name="T57" fmla="*/ 38 h 142"/>
                <a:gd name="T58" fmla="*/ 80 w 136"/>
                <a:gd name="T59" fmla="*/ 30 h 142"/>
                <a:gd name="T60" fmla="*/ 74 w 136"/>
                <a:gd name="T61" fmla="*/ 28 h 142"/>
                <a:gd name="T62" fmla="*/ 68 w 136"/>
                <a:gd name="T63" fmla="*/ 26 h 142"/>
                <a:gd name="T64" fmla="*/ 54 w 136"/>
                <a:gd name="T65" fmla="*/ 30 h 142"/>
                <a:gd name="T66" fmla="*/ 48 w 136"/>
                <a:gd name="T67" fmla="*/ 32 h 142"/>
                <a:gd name="T68" fmla="*/ 44 w 136"/>
                <a:gd name="T69" fmla="*/ 38 h 142"/>
                <a:gd name="T70" fmla="*/ 36 w 136"/>
                <a:gd name="T71" fmla="*/ 52 h 142"/>
                <a:gd name="T72" fmla="*/ 34 w 136"/>
                <a:gd name="T73" fmla="*/ 60 h 142"/>
                <a:gd name="T74" fmla="*/ 34 w 136"/>
                <a:gd name="T75" fmla="*/ 70 h 142"/>
                <a:gd name="T76" fmla="*/ 36 w 136"/>
                <a:gd name="T77" fmla="*/ 90 h 142"/>
                <a:gd name="T78" fmla="*/ 40 w 136"/>
                <a:gd name="T79" fmla="*/ 96 h 142"/>
                <a:gd name="T80" fmla="*/ 44 w 136"/>
                <a:gd name="T81" fmla="*/ 104 h 142"/>
                <a:gd name="T82" fmla="*/ 54 w 136"/>
                <a:gd name="T83" fmla="*/ 112 h 142"/>
                <a:gd name="T84" fmla="*/ 60 w 136"/>
                <a:gd name="T85" fmla="*/ 114 h 142"/>
                <a:gd name="T86" fmla="*/ 68 w 136"/>
                <a:gd name="T87" fmla="*/ 114 h 142"/>
                <a:gd name="T88" fmla="*/ 82 w 136"/>
                <a:gd name="T89" fmla="*/ 112 h 142"/>
                <a:gd name="T90" fmla="*/ 86 w 136"/>
                <a:gd name="T91" fmla="*/ 108 h 142"/>
                <a:gd name="T92" fmla="*/ 92 w 136"/>
                <a:gd name="T93" fmla="*/ 104 h 142"/>
                <a:gd name="T94" fmla="*/ 98 w 136"/>
                <a:gd name="T95" fmla="*/ 90 h 142"/>
                <a:gd name="T96" fmla="*/ 100 w 136"/>
                <a:gd name="T97" fmla="*/ 80 h 142"/>
                <a:gd name="T98" fmla="*/ 102 w 136"/>
                <a:gd name="T99" fmla="*/ 7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6"/>
                <a:gd name="T151" fmla="*/ 0 h 142"/>
                <a:gd name="T152" fmla="*/ 136 w 136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6" h="142">
                  <a:moveTo>
                    <a:pt x="136" y="70"/>
                  </a:moveTo>
                  <a:lnTo>
                    <a:pt x="136" y="70"/>
                  </a:lnTo>
                  <a:lnTo>
                    <a:pt x="134" y="86"/>
                  </a:lnTo>
                  <a:lnTo>
                    <a:pt x="130" y="100"/>
                  </a:lnTo>
                  <a:lnTo>
                    <a:pt x="124" y="112"/>
                  </a:lnTo>
                  <a:lnTo>
                    <a:pt x="116" y="122"/>
                  </a:lnTo>
                  <a:lnTo>
                    <a:pt x="108" y="130"/>
                  </a:lnTo>
                  <a:lnTo>
                    <a:pt x="96" y="136"/>
                  </a:lnTo>
                  <a:lnTo>
                    <a:pt x="82" y="140"/>
                  </a:lnTo>
                  <a:lnTo>
                    <a:pt x="68" y="142"/>
                  </a:lnTo>
                  <a:lnTo>
                    <a:pt x="52" y="140"/>
                  </a:lnTo>
                  <a:lnTo>
                    <a:pt x="40" y="136"/>
                  </a:lnTo>
                  <a:lnTo>
                    <a:pt x="28" y="130"/>
                  </a:lnTo>
                  <a:lnTo>
                    <a:pt x="18" y="122"/>
                  </a:lnTo>
                  <a:lnTo>
                    <a:pt x="10" y="112"/>
                  </a:lnTo>
                  <a:lnTo>
                    <a:pt x="4" y="100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6" y="4"/>
                  </a:lnTo>
                  <a:lnTo>
                    <a:pt x="108" y="10"/>
                  </a:lnTo>
                  <a:lnTo>
                    <a:pt x="118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6"/>
                  </a:lnTo>
                  <a:lnTo>
                    <a:pt x="136" y="70"/>
                  </a:lnTo>
                  <a:close/>
                  <a:moveTo>
                    <a:pt x="102" y="70"/>
                  </a:moveTo>
                  <a:lnTo>
                    <a:pt x="102" y="70"/>
                  </a:lnTo>
                  <a:lnTo>
                    <a:pt x="100" y="60"/>
                  </a:lnTo>
                  <a:lnTo>
                    <a:pt x="98" y="52"/>
                  </a:lnTo>
                  <a:lnTo>
                    <a:pt x="96" y="44"/>
                  </a:lnTo>
                  <a:lnTo>
                    <a:pt x="92" y="38"/>
                  </a:lnTo>
                  <a:lnTo>
                    <a:pt x="86" y="32"/>
                  </a:lnTo>
                  <a:lnTo>
                    <a:pt x="80" y="30"/>
                  </a:lnTo>
                  <a:lnTo>
                    <a:pt x="74" y="28"/>
                  </a:lnTo>
                  <a:lnTo>
                    <a:pt x="68" y="26"/>
                  </a:lnTo>
                  <a:lnTo>
                    <a:pt x="60" y="28"/>
                  </a:lnTo>
                  <a:lnTo>
                    <a:pt x="54" y="30"/>
                  </a:lnTo>
                  <a:lnTo>
                    <a:pt x="48" y="32"/>
                  </a:lnTo>
                  <a:lnTo>
                    <a:pt x="44" y="38"/>
                  </a:lnTo>
                  <a:lnTo>
                    <a:pt x="40" y="44"/>
                  </a:lnTo>
                  <a:lnTo>
                    <a:pt x="36" y="52"/>
                  </a:lnTo>
                  <a:lnTo>
                    <a:pt x="34" y="60"/>
                  </a:lnTo>
                  <a:lnTo>
                    <a:pt x="34" y="70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0" y="96"/>
                  </a:lnTo>
                  <a:lnTo>
                    <a:pt x="44" y="104"/>
                  </a:lnTo>
                  <a:lnTo>
                    <a:pt x="48" y="108"/>
                  </a:lnTo>
                  <a:lnTo>
                    <a:pt x="54" y="112"/>
                  </a:lnTo>
                  <a:lnTo>
                    <a:pt x="60" y="114"/>
                  </a:lnTo>
                  <a:lnTo>
                    <a:pt x="68" y="114"/>
                  </a:lnTo>
                  <a:lnTo>
                    <a:pt x="74" y="114"/>
                  </a:lnTo>
                  <a:lnTo>
                    <a:pt x="82" y="112"/>
                  </a:lnTo>
                  <a:lnTo>
                    <a:pt x="86" y="108"/>
                  </a:lnTo>
                  <a:lnTo>
                    <a:pt x="92" y="104"/>
                  </a:lnTo>
                  <a:lnTo>
                    <a:pt x="96" y="96"/>
                  </a:lnTo>
                  <a:lnTo>
                    <a:pt x="98" y="90"/>
                  </a:lnTo>
                  <a:lnTo>
                    <a:pt x="100" y="80"/>
                  </a:lnTo>
                  <a:lnTo>
                    <a:pt x="102" y="7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2" name="Freeform 43"/>
            <p:cNvSpPr>
              <a:spLocks/>
            </p:cNvSpPr>
            <p:nvPr userDrawn="1"/>
          </p:nvSpPr>
          <p:spPr bwMode="auto">
            <a:xfrm>
              <a:off x="5318" y="195"/>
              <a:ext cx="48" cy="82"/>
            </a:xfrm>
            <a:custGeom>
              <a:avLst/>
              <a:gdLst>
                <a:gd name="T0" fmla="*/ 80 w 80"/>
                <a:gd name="T1" fmla="*/ 30 h 138"/>
                <a:gd name="T2" fmla="*/ 78 w 80"/>
                <a:gd name="T3" fmla="*/ 30 h 138"/>
                <a:gd name="T4" fmla="*/ 78 w 80"/>
                <a:gd name="T5" fmla="*/ 30 h 138"/>
                <a:gd name="T6" fmla="*/ 64 w 80"/>
                <a:gd name="T7" fmla="*/ 30 h 138"/>
                <a:gd name="T8" fmla="*/ 50 w 80"/>
                <a:gd name="T9" fmla="*/ 34 h 138"/>
                <a:gd name="T10" fmla="*/ 50 w 80"/>
                <a:gd name="T11" fmla="*/ 34 h 138"/>
                <a:gd name="T12" fmla="*/ 40 w 80"/>
                <a:gd name="T13" fmla="*/ 40 h 138"/>
                <a:gd name="T14" fmla="*/ 34 w 80"/>
                <a:gd name="T15" fmla="*/ 48 h 138"/>
                <a:gd name="T16" fmla="*/ 34 w 80"/>
                <a:gd name="T17" fmla="*/ 138 h 138"/>
                <a:gd name="T18" fmla="*/ 0 w 80"/>
                <a:gd name="T19" fmla="*/ 138 h 138"/>
                <a:gd name="T20" fmla="*/ 0 w 80"/>
                <a:gd name="T21" fmla="*/ 4 h 138"/>
                <a:gd name="T22" fmla="*/ 30 w 80"/>
                <a:gd name="T23" fmla="*/ 4 h 138"/>
                <a:gd name="T24" fmla="*/ 30 w 80"/>
                <a:gd name="T25" fmla="*/ 18 h 138"/>
                <a:gd name="T26" fmla="*/ 30 w 80"/>
                <a:gd name="T27" fmla="*/ 20 h 138"/>
                <a:gd name="T28" fmla="*/ 30 w 80"/>
                <a:gd name="T29" fmla="*/ 20 h 138"/>
                <a:gd name="T30" fmla="*/ 38 w 80"/>
                <a:gd name="T31" fmla="*/ 12 h 138"/>
                <a:gd name="T32" fmla="*/ 46 w 80"/>
                <a:gd name="T33" fmla="*/ 6 h 138"/>
                <a:gd name="T34" fmla="*/ 46 w 80"/>
                <a:gd name="T35" fmla="*/ 6 h 138"/>
                <a:gd name="T36" fmla="*/ 58 w 80"/>
                <a:gd name="T37" fmla="*/ 2 h 138"/>
                <a:gd name="T38" fmla="*/ 72 w 80"/>
                <a:gd name="T39" fmla="*/ 0 h 138"/>
                <a:gd name="T40" fmla="*/ 72 w 80"/>
                <a:gd name="T41" fmla="*/ 0 h 138"/>
                <a:gd name="T42" fmla="*/ 80 w 80"/>
                <a:gd name="T43" fmla="*/ 0 h 138"/>
                <a:gd name="T44" fmla="*/ 80 w 80"/>
                <a:gd name="T45" fmla="*/ 30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138"/>
                <a:gd name="T71" fmla="*/ 80 w 80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138">
                  <a:moveTo>
                    <a:pt x="80" y="30"/>
                  </a:moveTo>
                  <a:lnTo>
                    <a:pt x="78" y="30"/>
                  </a:lnTo>
                  <a:lnTo>
                    <a:pt x="64" y="30"/>
                  </a:lnTo>
                  <a:lnTo>
                    <a:pt x="50" y="34"/>
                  </a:lnTo>
                  <a:lnTo>
                    <a:pt x="40" y="40"/>
                  </a:lnTo>
                  <a:lnTo>
                    <a:pt x="34" y="48"/>
                  </a:lnTo>
                  <a:lnTo>
                    <a:pt x="34" y="138"/>
                  </a:lnTo>
                  <a:lnTo>
                    <a:pt x="0" y="138"/>
                  </a:lnTo>
                  <a:lnTo>
                    <a:pt x="0" y="4"/>
                  </a:lnTo>
                  <a:lnTo>
                    <a:pt x="30" y="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8" y="12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3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3" name="Freeform 44"/>
            <p:cNvSpPr>
              <a:spLocks/>
            </p:cNvSpPr>
            <p:nvPr userDrawn="1"/>
          </p:nvSpPr>
          <p:spPr bwMode="auto">
            <a:xfrm>
              <a:off x="5379" y="198"/>
              <a:ext cx="73" cy="82"/>
            </a:xfrm>
            <a:custGeom>
              <a:avLst/>
              <a:gdLst>
                <a:gd name="T0" fmla="*/ 62 w 122"/>
                <a:gd name="T1" fmla="*/ 138 h 138"/>
                <a:gd name="T2" fmla="*/ 62 w 122"/>
                <a:gd name="T3" fmla="*/ 138 h 138"/>
                <a:gd name="T4" fmla="*/ 44 w 122"/>
                <a:gd name="T5" fmla="*/ 136 h 138"/>
                <a:gd name="T6" fmla="*/ 28 w 122"/>
                <a:gd name="T7" fmla="*/ 130 h 138"/>
                <a:gd name="T8" fmla="*/ 28 w 122"/>
                <a:gd name="T9" fmla="*/ 130 h 138"/>
                <a:gd name="T10" fmla="*/ 16 w 122"/>
                <a:gd name="T11" fmla="*/ 122 h 138"/>
                <a:gd name="T12" fmla="*/ 8 w 122"/>
                <a:gd name="T13" fmla="*/ 112 h 138"/>
                <a:gd name="T14" fmla="*/ 8 w 122"/>
                <a:gd name="T15" fmla="*/ 112 h 138"/>
                <a:gd name="T16" fmla="*/ 2 w 122"/>
                <a:gd name="T17" fmla="*/ 98 h 138"/>
                <a:gd name="T18" fmla="*/ 2 w 122"/>
                <a:gd name="T19" fmla="*/ 98 h 138"/>
                <a:gd name="T20" fmla="*/ 0 w 122"/>
                <a:gd name="T21" fmla="*/ 82 h 138"/>
                <a:gd name="T22" fmla="*/ 0 w 122"/>
                <a:gd name="T23" fmla="*/ 0 h 138"/>
                <a:gd name="T24" fmla="*/ 34 w 122"/>
                <a:gd name="T25" fmla="*/ 0 h 138"/>
                <a:gd name="T26" fmla="*/ 34 w 122"/>
                <a:gd name="T27" fmla="*/ 78 h 138"/>
                <a:gd name="T28" fmla="*/ 34 w 122"/>
                <a:gd name="T29" fmla="*/ 78 h 138"/>
                <a:gd name="T30" fmla="*/ 34 w 122"/>
                <a:gd name="T31" fmla="*/ 90 h 138"/>
                <a:gd name="T32" fmla="*/ 34 w 122"/>
                <a:gd name="T33" fmla="*/ 90 h 138"/>
                <a:gd name="T34" fmla="*/ 38 w 122"/>
                <a:gd name="T35" fmla="*/ 98 h 138"/>
                <a:gd name="T36" fmla="*/ 38 w 122"/>
                <a:gd name="T37" fmla="*/ 98 h 138"/>
                <a:gd name="T38" fmla="*/ 42 w 122"/>
                <a:gd name="T39" fmla="*/ 104 h 138"/>
                <a:gd name="T40" fmla="*/ 46 w 122"/>
                <a:gd name="T41" fmla="*/ 108 h 138"/>
                <a:gd name="T42" fmla="*/ 46 w 122"/>
                <a:gd name="T43" fmla="*/ 108 h 138"/>
                <a:gd name="T44" fmla="*/ 54 w 122"/>
                <a:gd name="T45" fmla="*/ 110 h 138"/>
                <a:gd name="T46" fmla="*/ 62 w 122"/>
                <a:gd name="T47" fmla="*/ 110 h 138"/>
                <a:gd name="T48" fmla="*/ 62 w 122"/>
                <a:gd name="T49" fmla="*/ 110 h 138"/>
                <a:gd name="T50" fmla="*/ 70 w 122"/>
                <a:gd name="T51" fmla="*/ 110 h 138"/>
                <a:gd name="T52" fmla="*/ 76 w 122"/>
                <a:gd name="T53" fmla="*/ 106 h 138"/>
                <a:gd name="T54" fmla="*/ 76 w 122"/>
                <a:gd name="T55" fmla="*/ 106 h 138"/>
                <a:gd name="T56" fmla="*/ 82 w 122"/>
                <a:gd name="T57" fmla="*/ 102 h 138"/>
                <a:gd name="T58" fmla="*/ 86 w 122"/>
                <a:gd name="T59" fmla="*/ 96 h 138"/>
                <a:gd name="T60" fmla="*/ 86 w 122"/>
                <a:gd name="T61" fmla="*/ 96 h 138"/>
                <a:gd name="T62" fmla="*/ 88 w 122"/>
                <a:gd name="T63" fmla="*/ 88 h 138"/>
                <a:gd name="T64" fmla="*/ 90 w 122"/>
                <a:gd name="T65" fmla="*/ 78 h 138"/>
                <a:gd name="T66" fmla="*/ 90 w 122"/>
                <a:gd name="T67" fmla="*/ 0 h 138"/>
                <a:gd name="T68" fmla="*/ 122 w 122"/>
                <a:gd name="T69" fmla="*/ 0 h 138"/>
                <a:gd name="T70" fmla="*/ 122 w 122"/>
                <a:gd name="T71" fmla="*/ 82 h 138"/>
                <a:gd name="T72" fmla="*/ 122 w 122"/>
                <a:gd name="T73" fmla="*/ 82 h 138"/>
                <a:gd name="T74" fmla="*/ 120 w 122"/>
                <a:gd name="T75" fmla="*/ 96 h 138"/>
                <a:gd name="T76" fmla="*/ 116 w 122"/>
                <a:gd name="T77" fmla="*/ 110 h 138"/>
                <a:gd name="T78" fmla="*/ 116 w 122"/>
                <a:gd name="T79" fmla="*/ 110 h 138"/>
                <a:gd name="T80" fmla="*/ 108 w 122"/>
                <a:gd name="T81" fmla="*/ 120 h 138"/>
                <a:gd name="T82" fmla="*/ 108 w 122"/>
                <a:gd name="T83" fmla="*/ 120 h 138"/>
                <a:gd name="T84" fmla="*/ 96 w 122"/>
                <a:gd name="T85" fmla="*/ 130 h 138"/>
                <a:gd name="T86" fmla="*/ 96 w 122"/>
                <a:gd name="T87" fmla="*/ 130 h 138"/>
                <a:gd name="T88" fmla="*/ 80 w 122"/>
                <a:gd name="T89" fmla="*/ 136 h 138"/>
                <a:gd name="T90" fmla="*/ 80 w 122"/>
                <a:gd name="T91" fmla="*/ 136 h 138"/>
                <a:gd name="T92" fmla="*/ 62 w 122"/>
                <a:gd name="T93" fmla="*/ 138 h 138"/>
                <a:gd name="T94" fmla="*/ 62 w 122"/>
                <a:gd name="T95" fmla="*/ 138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138"/>
                <a:gd name="T146" fmla="*/ 122 w 122"/>
                <a:gd name="T147" fmla="*/ 138 h 1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138">
                  <a:moveTo>
                    <a:pt x="62" y="138"/>
                  </a:moveTo>
                  <a:lnTo>
                    <a:pt x="62" y="138"/>
                  </a:lnTo>
                  <a:lnTo>
                    <a:pt x="44" y="136"/>
                  </a:lnTo>
                  <a:lnTo>
                    <a:pt x="28" y="130"/>
                  </a:lnTo>
                  <a:lnTo>
                    <a:pt x="16" y="122"/>
                  </a:lnTo>
                  <a:lnTo>
                    <a:pt x="8" y="112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78"/>
                  </a:lnTo>
                  <a:lnTo>
                    <a:pt x="34" y="90"/>
                  </a:lnTo>
                  <a:lnTo>
                    <a:pt x="38" y="98"/>
                  </a:lnTo>
                  <a:lnTo>
                    <a:pt x="42" y="104"/>
                  </a:lnTo>
                  <a:lnTo>
                    <a:pt x="46" y="108"/>
                  </a:lnTo>
                  <a:lnTo>
                    <a:pt x="54" y="110"/>
                  </a:lnTo>
                  <a:lnTo>
                    <a:pt x="62" y="110"/>
                  </a:lnTo>
                  <a:lnTo>
                    <a:pt x="70" y="110"/>
                  </a:lnTo>
                  <a:lnTo>
                    <a:pt x="76" y="106"/>
                  </a:lnTo>
                  <a:lnTo>
                    <a:pt x="82" y="102"/>
                  </a:lnTo>
                  <a:lnTo>
                    <a:pt x="86" y="96"/>
                  </a:lnTo>
                  <a:lnTo>
                    <a:pt x="88" y="88"/>
                  </a:lnTo>
                  <a:lnTo>
                    <a:pt x="90" y="78"/>
                  </a:lnTo>
                  <a:lnTo>
                    <a:pt x="90" y="0"/>
                  </a:lnTo>
                  <a:lnTo>
                    <a:pt x="122" y="0"/>
                  </a:lnTo>
                  <a:lnTo>
                    <a:pt x="122" y="82"/>
                  </a:lnTo>
                  <a:lnTo>
                    <a:pt x="120" y="96"/>
                  </a:lnTo>
                  <a:lnTo>
                    <a:pt x="116" y="110"/>
                  </a:lnTo>
                  <a:lnTo>
                    <a:pt x="108" y="120"/>
                  </a:lnTo>
                  <a:lnTo>
                    <a:pt x="96" y="130"/>
                  </a:lnTo>
                  <a:lnTo>
                    <a:pt x="80" y="136"/>
                  </a:lnTo>
                  <a:lnTo>
                    <a:pt x="62" y="138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4" name="Freeform 45"/>
            <p:cNvSpPr>
              <a:spLocks/>
            </p:cNvSpPr>
            <p:nvPr userDrawn="1"/>
          </p:nvSpPr>
          <p:spPr bwMode="auto">
            <a:xfrm>
              <a:off x="5469" y="195"/>
              <a:ext cx="123" cy="82"/>
            </a:xfrm>
            <a:custGeom>
              <a:avLst/>
              <a:gdLst>
                <a:gd name="T0" fmla="*/ 172 w 206"/>
                <a:gd name="T1" fmla="*/ 56 h 138"/>
                <a:gd name="T2" fmla="*/ 172 w 206"/>
                <a:gd name="T3" fmla="*/ 48 h 138"/>
                <a:gd name="T4" fmla="*/ 172 w 206"/>
                <a:gd name="T5" fmla="*/ 42 h 138"/>
                <a:gd name="T6" fmla="*/ 166 w 206"/>
                <a:gd name="T7" fmla="*/ 32 h 138"/>
                <a:gd name="T8" fmla="*/ 160 w 206"/>
                <a:gd name="T9" fmla="*/ 28 h 138"/>
                <a:gd name="T10" fmla="*/ 154 w 206"/>
                <a:gd name="T11" fmla="*/ 28 h 138"/>
                <a:gd name="T12" fmla="*/ 144 w 206"/>
                <a:gd name="T13" fmla="*/ 28 h 138"/>
                <a:gd name="T14" fmla="*/ 136 w 206"/>
                <a:gd name="T15" fmla="*/ 32 h 138"/>
                <a:gd name="T16" fmla="*/ 126 w 206"/>
                <a:gd name="T17" fmla="*/ 38 h 138"/>
                <a:gd name="T18" fmla="*/ 120 w 206"/>
                <a:gd name="T19" fmla="*/ 138 h 138"/>
                <a:gd name="T20" fmla="*/ 86 w 206"/>
                <a:gd name="T21" fmla="*/ 56 h 138"/>
                <a:gd name="T22" fmla="*/ 86 w 206"/>
                <a:gd name="T23" fmla="*/ 48 h 138"/>
                <a:gd name="T24" fmla="*/ 84 w 206"/>
                <a:gd name="T25" fmla="*/ 42 h 138"/>
                <a:gd name="T26" fmla="*/ 82 w 206"/>
                <a:gd name="T27" fmla="*/ 36 h 138"/>
                <a:gd name="T28" fmla="*/ 80 w 206"/>
                <a:gd name="T29" fmla="*/ 32 h 138"/>
                <a:gd name="T30" fmla="*/ 66 w 206"/>
                <a:gd name="T31" fmla="*/ 28 h 138"/>
                <a:gd name="T32" fmla="*/ 58 w 206"/>
                <a:gd name="T33" fmla="*/ 28 h 138"/>
                <a:gd name="T34" fmla="*/ 48 w 206"/>
                <a:gd name="T35" fmla="*/ 32 h 138"/>
                <a:gd name="T36" fmla="*/ 40 w 206"/>
                <a:gd name="T37" fmla="*/ 38 h 138"/>
                <a:gd name="T38" fmla="*/ 32 w 206"/>
                <a:gd name="T39" fmla="*/ 46 h 138"/>
                <a:gd name="T40" fmla="*/ 0 w 206"/>
                <a:gd name="T41" fmla="*/ 138 h 138"/>
                <a:gd name="T42" fmla="*/ 30 w 206"/>
                <a:gd name="T43" fmla="*/ 4 h 138"/>
                <a:gd name="T44" fmla="*/ 30 w 206"/>
                <a:gd name="T45" fmla="*/ 20 h 138"/>
                <a:gd name="T46" fmla="*/ 38 w 206"/>
                <a:gd name="T47" fmla="*/ 12 h 138"/>
                <a:gd name="T48" fmla="*/ 48 w 206"/>
                <a:gd name="T49" fmla="*/ 6 h 138"/>
                <a:gd name="T50" fmla="*/ 60 w 206"/>
                <a:gd name="T51" fmla="*/ 2 h 138"/>
                <a:gd name="T52" fmla="*/ 74 w 206"/>
                <a:gd name="T53" fmla="*/ 0 h 138"/>
                <a:gd name="T54" fmla="*/ 88 w 206"/>
                <a:gd name="T55" fmla="*/ 2 h 138"/>
                <a:gd name="T56" fmla="*/ 98 w 206"/>
                <a:gd name="T57" fmla="*/ 6 h 138"/>
                <a:gd name="T58" fmla="*/ 114 w 206"/>
                <a:gd name="T59" fmla="*/ 24 h 138"/>
                <a:gd name="T60" fmla="*/ 116 w 206"/>
                <a:gd name="T61" fmla="*/ 24 h 138"/>
                <a:gd name="T62" fmla="*/ 124 w 206"/>
                <a:gd name="T63" fmla="*/ 14 h 138"/>
                <a:gd name="T64" fmla="*/ 134 w 206"/>
                <a:gd name="T65" fmla="*/ 6 h 138"/>
                <a:gd name="T66" fmla="*/ 146 w 206"/>
                <a:gd name="T67" fmla="*/ 2 h 138"/>
                <a:gd name="T68" fmla="*/ 162 w 206"/>
                <a:gd name="T69" fmla="*/ 0 h 138"/>
                <a:gd name="T70" fmla="*/ 186 w 206"/>
                <a:gd name="T71" fmla="*/ 6 h 138"/>
                <a:gd name="T72" fmla="*/ 194 w 206"/>
                <a:gd name="T73" fmla="*/ 12 h 138"/>
                <a:gd name="T74" fmla="*/ 200 w 206"/>
                <a:gd name="T75" fmla="*/ 22 h 138"/>
                <a:gd name="T76" fmla="*/ 204 w 206"/>
                <a:gd name="T77" fmla="*/ 28 h 138"/>
                <a:gd name="T78" fmla="*/ 204 w 206"/>
                <a:gd name="T79" fmla="*/ 34 h 138"/>
                <a:gd name="T80" fmla="*/ 206 w 206"/>
                <a:gd name="T81" fmla="*/ 44 h 138"/>
                <a:gd name="T82" fmla="*/ 206 w 206"/>
                <a:gd name="T83" fmla="*/ 138 h 138"/>
                <a:gd name="T84" fmla="*/ 172 w 206"/>
                <a:gd name="T85" fmla="*/ 56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6"/>
                <a:gd name="T130" fmla="*/ 0 h 138"/>
                <a:gd name="T131" fmla="*/ 206 w 206"/>
                <a:gd name="T132" fmla="*/ 138 h 1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6" h="138">
                  <a:moveTo>
                    <a:pt x="172" y="56"/>
                  </a:moveTo>
                  <a:lnTo>
                    <a:pt x="172" y="56"/>
                  </a:lnTo>
                  <a:lnTo>
                    <a:pt x="172" y="48"/>
                  </a:lnTo>
                  <a:lnTo>
                    <a:pt x="172" y="42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0" y="28"/>
                  </a:lnTo>
                  <a:lnTo>
                    <a:pt x="154" y="28"/>
                  </a:lnTo>
                  <a:lnTo>
                    <a:pt x="144" y="28"/>
                  </a:lnTo>
                  <a:lnTo>
                    <a:pt x="136" y="32"/>
                  </a:lnTo>
                  <a:lnTo>
                    <a:pt x="126" y="38"/>
                  </a:lnTo>
                  <a:lnTo>
                    <a:pt x="120" y="46"/>
                  </a:lnTo>
                  <a:lnTo>
                    <a:pt x="120" y="138"/>
                  </a:lnTo>
                  <a:lnTo>
                    <a:pt x="86" y="138"/>
                  </a:lnTo>
                  <a:lnTo>
                    <a:pt x="86" y="56"/>
                  </a:lnTo>
                  <a:lnTo>
                    <a:pt x="86" y="48"/>
                  </a:lnTo>
                  <a:lnTo>
                    <a:pt x="84" y="42"/>
                  </a:lnTo>
                  <a:lnTo>
                    <a:pt x="82" y="36"/>
                  </a:lnTo>
                  <a:lnTo>
                    <a:pt x="80" y="32"/>
                  </a:lnTo>
                  <a:lnTo>
                    <a:pt x="74" y="28"/>
                  </a:lnTo>
                  <a:lnTo>
                    <a:pt x="66" y="28"/>
                  </a:lnTo>
                  <a:lnTo>
                    <a:pt x="58" y="28"/>
                  </a:lnTo>
                  <a:lnTo>
                    <a:pt x="48" y="32"/>
                  </a:lnTo>
                  <a:lnTo>
                    <a:pt x="40" y="38"/>
                  </a:lnTo>
                  <a:lnTo>
                    <a:pt x="32" y="46"/>
                  </a:lnTo>
                  <a:lnTo>
                    <a:pt x="32" y="138"/>
                  </a:lnTo>
                  <a:lnTo>
                    <a:pt x="0" y="138"/>
                  </a:lnTo>
                  <a:lnTo>
                    <a:pt x="0" y="4"/>
                  </a:lnTo>
                  <a:lnTo>
                    <a:pt x="30" y="4"/>
                  </a:lnTo>
                  <a:lnTo>
                    <a:pt x="30" y="20"/>
                  </a:lnTo>
                  <a:lnTo>
                    <a:pt x="38" y="12"/>
                  </a:lnTo>
                  <a:lnTo>
                    <a:pt x="48" y="6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98" y="6"/>
                  </a:lnTo>
                  <a:lnTo>
                    <a:pt x="108" y="14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24" y="14"/>
                  </a:lnTo>
                  <a:lnTo>
                    <a:pt x="134" y="6"/>
                  </a:lnTo>
                  <a:lnTo>
                    <a:pt x="146" y="2"/>
                  </a:lnTo>
                  <a:lnTo>
                    <a:pt x="162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22"/>
                  </a:lnTo>
                  <a:lnTo>
                    <a:pt x="204" y="28"/>
                  </a:lnTo>
                  <a:lnTo>
                    <a:pt x="204" y="34"/>
                  </a:lnTo>
                  <a:lnTo>
                    <a:pt x="206" y="44"/>
                  </a:lnTo>
                  <a:lnTo>
                    <a:pt x="206" y="54"/>
                  </a:lnTo>
                  <a:lnTo>
                    <a:pt x="206" y="138"/>
                  </a:lnTo>
                  <a:lnTo>
                    <a:pt x="172" y="138"/>
                  </a:lnTo>
                  <a:lnTo>
                    <a:pt x="172" y="56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5" name="Freeform 46"/>
            <p:cNvSpPr>
              <a:spLocks/>
            </p:cNvSpPr>
            <p:nvPr userDrawn="1"/>
          </p:nvSpPr>
          <p:spPr bwMode="auto">
            <a:xfrm>
              <a:off x="4611" y="152"/>
              <a:ext cx="114" cy="128"/>
            </a:xfrm>
            <a:custGeom>
              <a:avLst/>
              <a:gdLst>
                <a:gd name="T0" fmla="*/ 108 w 192"/>
                <a:gd name="T1" fmla="*/ 214 h 214"/>
                <a:gd name="T2" fmla="*/ 64 w 192"/>
                <a:gd name="T3" fmla="*/ 206 h 214"/>
                <a:gd name="T4" fmla="*/ 32 w 192"/>
                <a:gd name="T5" fmla="*/ 184 h 214"/>
                <a:gd name="T6" fmla="*/ 8 w 192"/>
                <a:gd name="T7" fmla="*/ 150 h 214"/>
                <a:gd name="T8" fmla="*/ 0 w 192"/>
                <a:gd name="T9" fmla="*/ 108 h 214"/>
                <a:gd name="T10" fmla="*/ 0 w 192"/>
                <a:gd name="T11" fmla="*/ 106 h 214"/>
                <a:gd name="T12" fmla="*/ 8 w 192"/>
                <a:gd name="T13" fmla="*/ 66 h 214"/>
                <a:gd name="T14" fmla="*/ 32 w 192"/>
                <a:gd name="T15" fmla="*/ 32 h 214"/>
                <a:gd name="T16" fmla="*/ 66 w 192"/>
                <a:gd name="T17" fmla="*/ 8 h 214"/>
                <a:gd name="T18" fmla="*/ 110 w 192"/>
                <a:gd name="T19" fmla="*/ 0 h 214"/>
                <a:gd name="T20" fmla="*/ 124 w 192"/>
                <a:gd name="T21" fmla="*/ 0 h 214"/>
                <a:gd name="T22" fmla="*/ 148 w 192"/>
                <a:gd name="T23" fmla="*/ 4 h 214"/>
                <a:gd name="T24" fmla="*/ 176 w 192"/>
                <a:gd name="T25" fmla="*/ 18 h 214"/>
                <a:gd name="T26" fmla="*/ 162 w 192"/>
                <a:gd name="T27" fmla="*/ 66 h 214"/>
                <a:gd name="T28" fmla="*/ 150 w 192"/>
                <a:gd name="T29" fmla="*/ 56 h 214"/>
                <a:gd name="T30" fmla="*/ 124 w 192"/>
                <a:gd name="T31" fmla="*/ 44 h 214"/>
                <a:gd name="T32" fmla="*/ 108 w 192"/>
                <a:gd name="T33" fmla="*/ 42 h 214"/>
                <a:gd name="T34" fmla="*/ 84 w 192"/>
                <a:gd name="T35" fmla="*/ 46 h 214"/>
                <a:gd name="T36" fmla="*/ 66 w 192"/>
                <a:gd name="T37" fmla="*/ 60 h 214"/>
                <a:gd name="T38" fmla="*/ 54 w 192"/>
                <a:gd name="T39" fmla="*/ 82 h 214"/>
                <a:gd name="T40" fmla="*/ 48 w 192"/>
                <a:gd name="T41" fmla="*/ 106 h 214"/>
                <a:gd name="T42" fmla="*/ 48 w 192"/>
                <a:gd name="T43" fmla="*/ 106 h 214"/>
                <a:gd name="T44" fmla="*/ 52 w 192"/>
                <a:gd name="T45" fmla="*/ 132 h 214"/>
                <a:gd name="T46" fmla="*/ 66 w 192"/>
                <a:gd name="T47" fmla="*/ 152 h 214"/>
                <a:gd name="T48" fmla="*/ 84 w 192"/>
                <a:gd name="T49" fmla="*/ 166 h 214"/>
                <a:gd name="T50" fmla="*/ 108 w 192"/>
                <a:gd name="T51" fmla="*/ 172 h 214"/>
                <a:gd name="T52" fmla="*/ 126 w 192"/>
                <a:gd name="T53" fmla="*/ 170 h 214"/>
                <a:gd name="T54" fmla="*/ 152 w 192"/>
                <a:gd name="T55" fmla="*/ 158 h 214"/>
                <a:gd name="T56" fmla="*/ 192 w 192"/>
                <a:gd name="T57" fmla="*/ 178 h 214"/>
                <a:gd name="T58" fmla="*/ 176 w 192"/>
                <a:gd name="T59" fmla="*/ 192 h 214"/>
                <a:gd name="T60" fmla="*/ 156 w 192"/>
                <a:gd name="T61" fmla="*/ 204 h 214"/>
                <a:gd name="T62" fmla="*/ 134 w 192"/>
                <a:gd name="T63" fmla="*/ 212 h 214"/>
                <a:gd name="T64" fmla="*/ 108 w 192"/>
                <a:gd name="T65" fmla="*/ 214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214"/>
                <a:gd name="T101" fmla="*/ 192 w 192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214">
                  <a:moveTo>
                    <a:pt x="108" y="214"/>
                  </a:moveTo>
                  <a:lnTo>
                    <a:pt x="108" y="214"/>
                  </a:lnTo>
                  <a:lnTo>
                    <a:pt x="86" y="212"/>
                  </a:lnTo>
                  <a:lnTo>
                    <a:pt x="64" y="206"/>
                  </a:lnTo>
                  <a:lnTo>
                    <a:pt x="46" y="196"/>
                  </a:lnTo>
                  <a:lnTo>
                    <a:pt x="32" y="184"/>
                  </a:lnTo>
                  <a:lnTo>
                    <a:pt x="18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2"/>
                  </a:lnTo>
                  <a:lnTo>
                    <a:pt x="148" y="4"/>
                  </a:lnTo>
                  <a:lnTo>
                    <a:pt x="158" y="8"/>
                  </a:lnTo>
                  <a:lnTo>
                    <a:pt x="176" y="18"/>
                  </a:lnTo>
                  <a:lnTo>
                    <a:pt x="190" y="32"/>
                  </a:lnTo>
                  <a:lnTo>
                    <a:pt x="162" y="66"/>
                  </a:lnTo>
                  <a:lnTo>
                    <a:pt x="150" y="56"/>
                  </a:lnTo>
                  <a:lnTo>
                    <a:pt x="138" y="48"/>
                  </a:lnTo>
                  <a:lnTo>
                    <a:pt x="124" y="44"/>
                  </a:lnTo>
                  <a:lnTo>
                    <a:pt x="108" y="42"/>
                  </a:lnTo>
                  <a:lnTo>
                    <a:pt x="96" y="42"/>
                  </a:lnTo>
                  <a:lnTo>
                    <a:pt x="84" y="46"/>
                  </a:lnTo>
                  <a:lnTo>
                    <a:pt x="74" y="52"/>
                  </a:lnTo>
                  <a:lnTo>
                    <a:pt x="66" y="60"/>
                  </a:lnTo>
                  <a:lnTo>
                    <a:pt x="58" y="70"/>
                  </a:lnTo>
                  <a:lnTo>
                    <a:pt x="54" y="82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50" y="120"/>
                  </a:lnTo>
                  <a:lnTo>
                    <a:pt x="52" y="132"/>
                  </a:lnTo>
                  <a:lnTo>
                    <a:pt x="58" y="144"/>
                  </a:lnTo>
                  <a:lnTo>
                    <a:pt x="66" y="152"/>
                  </a:lnTo>
                  <a:lnTo>
                    <a:pt x="74" y="160"/>
                  </a:lnTo>
                  <a:lnTo>
                    <a:pt x="84" y="166"/>
                  </a:lnTo>
                  <a:lnTo>
                    <a:pt x="96" y="170"/>
                  </a:lnTo>
                  <a:lnTo>
                    <a:pt x="108" y="172"/>
                  </a:lnTo>
                  <a:lnTo>
                    <a:pt x="126" y="170"/>
                  </a:lnTo>
                  <a:lnTo>
                    <a:pt x="138" y="166"/>
                  </a:lnTo>
                  <a:lnTo>
                    <a:pt x="152" y="158"/>
                  </a:lnTo>
                  <a:lnTo>
                    <a:pt x="164" y="148"/>
                  </a:lnTo>
                  <a:lnTo>
                    <a:pt x="192" y="17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56" y="204"/>
                  </a:lnTo>
                  <a:lnTo>
                    <a:pt x="146" y="208"/>
                  </a:lnTo>
                  <a:lnTo>
                    <a:pt x="134" y="212"/>
                  </a:lnTo>
                  <a:lnTo>
                    <a:pt x="122" y="214"/>
                  </a:lnTo>
                  <a:lnTo>
                    <a:pt x="108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6" name="Freeform 47"/>
            <p:cNvSpPr>
              <a:spLocks noEditPoints="1"/>
            </p:cNvSpPr>
            <p:nvPr userDrawn="1"/>
          </p:nvSpPr>
          <p:spPr bwMode="auto">
            <a:xfrm>
              <a:off x="4739" y="152"/>
              <a:ext cx="131" cy="128"/>
            </a:xfrm>
            <a:custGeom>
              <a:avLst/>
              <a:gdLst>
                <a:gd name="T0" fmla="*/ 110 w 220"/>
                <a:gd name="T1" fmla="*/ 214 h 214"/>
                <a:gd name="T2" fmla="*/ 64 w 220"/>
                <a:gd name="T3" fmla="*/ 206 h 214"/>
                <a:gd name="T4" fmla="*/ 30 w 220"/>
                <a:gd name="T5" fmla="*/ 182 h 214"/>
                <a:gd name="T6" fmla="*/ 8 w 220"/>
                <a:gd name="T7" fmla="*/ 148 h 214"/>
                <a:gd name="T8" fmla="*/ 0 w 220"/>
                <a:gd name="T9" fmla="*/ 108 h 214"/>
                <a:gd name="T10" fmla="*/ 0 w 220"/>
                <a:gd name="T11" fmla="*/ 106 h 214"/>
                <a:gd name="T12" fmla="*/ 8 w 220"/>
                <a:gd name="T13" fmla="*/ 66 h 214"/>
                <a:gd name="T14" fmla="*/ 30 w 220"/>
                <a:gd name="T15" fmla="*/ 32 h 214"/>
                <a:gd name="T16" fmla="*/ 66 w 220"/>
                <a:gd name="T17" fmla="*/ 8 h 214"/>
                <a:gd name="T18" fmla="*/ 110 w 220"/>
                <a:gd name="T19" fmla="*/ 0 h 214"/>
                <a:gd name="T20" fmla="*/ 132 w 220"/>
                <a:gd name="T21" fmla="*/ 2 h 214"/>
                <a:gd name="T22" fmla="*/ 172 w 220"/>
                <a:gd name="T23" fmla="*/ 18 h 214"/>
                <a:gd name="T24" fmla="*/ 202 w 220"/>
                <a:gd name="T25" fmla="*/ 46 h 214"/>
                <a:gd name="T26" fmla="*/ 218 w 220"/>
                <a:gd name="T27" fmla="*/ 84 h 214"/>
                <a:gd name="T28" fmla="*/ 220 w 220"/>
                <a:gd name="T29" fmla="*/ 106 h 214"/>
                <a:gd name="T30" fmla="*/ 218 w 220"/>
                <a:gd name="T31" fmla="*/ 128 h 214"/>
                <a:gd name="T32" fmla="*/ 202 w 220"/>
                <a:gd name="T33" fmla="*/ 166 h 214"/>
                <a:gd name="T34" fmla="*/ 172 w 220"/>
                <a:gd name="T35" fmla="*/ 196 h 214"/>
                <a:gd name="T36" fmla="*/ 132 w 220"/>
                <a:gd name="T37" fmla="*/ 212 h 214"/>
                <a:gd name="T38" fmla="*/ 110 w 220"/>
                <a:gd name="T39" fmla="*/ 214 h 214"/>
                <a:gd name="T40" fmla="*/ 172 w 220"/>
                <a:gd name="T41" fmla="*/ 106 h 214"/>
                <a:gd name="T42" fmla="*/ 168 w 220"/>
                <a:gd name="T43" fmla="*/ 82 h 214"/>
                <a:gd name="T44" fmla="*/ 154 w 220"/>
                <a:gd name="T45" fmla="*/ 60 h 214"/>
                <a:gd name="T46" fmla="*/ 134 w 220"/>
                <a:gd name="T47" fmla="*/ 46 h 214"/>
                <a:gd name="T48" fmla="*/ 110 w 220"/>
                <a:gd name="T49" fmla="*/ 42 h 214"/>
                <a:gd name="T50" fmla="*/ 96 w 220"/>
                <a:gd name="T51" fmla="*/ 42 h 214"/>
                <a:gd name="T52" fmla="*/ 74 w 220"/>
                <a:gd name="T53" fmla="*/ 52 h 214"/>
                <a:gd name="T54" fmla="*/ 56 w 220"/>
                <a:gd name="T55" fmla="*/ 70 h 214"/>
                <a:gd name="T56" fmla="*/ 48 w 220"/>
                <a:gd name="T57" fmla="*/ 94 h 214"/>
                <a:gd name="T58" fmla="*/ 46 w 220"/>
                <a:gd name="T59" fmla="*/ 106 h 214"/>
                <a:gd name="T60" fmla="*/ 48 w 220"/>
                <a:gd name="T61" fmla="*/ 120 h 214"/>
                <a:gd name="T62" fmla="*/ 56 w 220"/>
                <a:gd name="T63" fmla="*/ 144 h 214"/>
                <a:gd name="T64" fmla="*/ 74 w 220"/>
                <a:gd name="T65" fmla="*/ 160 h 214"/>
                <a:gd name="T66" fmla="*/ 96 w 220"/>
                <a:gd name="T67" fmla="*/ 170 h 214"/>
                <a:gd name="T68" fmla="*/ 110 w 220"/>
                <a:gd name="T69" fmla="*/ 172 h 214"/>
                <a:gd name="T70" fmla="*/ 134 w 220"/>
                <a:gd name="T71" fmla="*/ 166 h 214"/>
                <a:gd name="T72" fmla="*/ 154 w 220"/>
                <a:gd name="T73" fmla="*/ 154 h 214"/>
                <a:gd name="T74" fmla="*/ 168 w 220"/>
                <a:gd name="T75" fmla="*/ 132 h 214"/>
                <a:gd name="T76" fmla="*/ 172 w 220"/>
                <a:gd name="T77" fmla="*/ 108 h 2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0"/>
                <a:gd name="T118" fmla="*/ 0 h 214"/>
                <a:gd name="T119" fmla="*/ 220 w 220"/>
                <a:gd name="T120" fmla="*/ 214 h 2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0" h="214">
                  <a:moveTo>
                    <a:pt x="110" y="214"/>
                  </a:moveTo>
                  <a:lnTo>
                    <a:pt x="110" y="214"/>
                  </a:lnTo>
                  <a:lnTo>
                    <a:pt x="86" y="212"/>
                  </a:lnTo>
                  <a:lnTo>
                    <a:pt x="64" y="206"/>
                  </a:lnTo>
                  <a:lnTo>
                    <a:pt x="46" y="196"/>
                  </a:lnTo>
                  <a:lnTo>
                    <a:pt x="30" y="182"/>
                  </a:lnTo>
                  <a:lnTo>
                    <a:pt x="16" y="168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4" y="8"/>
                  </a:lnTo>
                  <a:lnTo>
                    <a:pt x="172" y="18"/>
                  </a:lnTo>
                  <a:lnTo>
                    <a:pt x="188" y="30"/>
                  </a:lnTo>
                  <a:lnTo>
                    <a:pt x="202" y="46"/>
                  </a:lnTo>
                  <a:lnTo>
                    <a:pt x="212" y="64"/>
                  </a:lnTo>
                  <a:lnTo>
                    <a:pt x="218" y="84"/>
                  </a:lnTo>
                  <a:lnTo>
                    <a:pt x="220" y="106"/>
                  </a:lnTo>
                  <a:lnTo>
                    <a:pt x="218" y="128"/>
                  </a:lnTo>
                  <a:lnTo>
                    <a:pt x="212" y="148"/>
                  </a:lnTo>
                  <a:lnTo>
                    <a:pt x="202" y="166"/>
                  </a:lnTo>
                  <a:lnTo>
                    <a:pt x="188" y="182"/>
                  </a:lnTo>
                  <a:lnTo>
                    <a:pt x="172" y="196"/>
                  </a:lnTo>
                  <a:lnTo>
                    <a:pt x="154" y="206"/>
                  </a:lnTo>
                  <a:lnTo>
                    <a:pt x="132" y="212"/>
                  </a:lnTo>
                  <a:lnTo>
                    <a:pt x="110" y="214"/>
                  </a:lnTo>
                  <a:close/>
                  <a:moveTo>
                    <a:pt x="172" y="106"/>
                  </a:moveTo>
                  <a:lnTo>
                    <a:pt x="172" y="106"/>
                  </a:lnTo>
                  <a:lnTo>
                    <a:pt x="170" y="94"/>
                  </a:lnTo>
                  <a:lnTo>
                    <a:pt x="168" y="82"/>
                  </a:lnTo>
                  <a:lnTo>
                    <a:pt x="162" y="70"/>
                  </a:lnTo>
                  <a:lnTo>
                    <a:pt x="154" y="60"/>
                  </a:lnTo>
                  <a:lnTo>
                    <a:pt x="146" y="52"/>
                  </a:lnTo>
                  <a:lnTo>
                    <a:pt x="134" y="46"/>
                  </a:lnTo>
                  <a:lnTo>
                    <a:pt x="122" y="42"/>
                  </a:lnTo>
                  <a:lnTo>
                    <a:pt x="110" y="42"/>
                  </a:lnTo>
                  <a:lnTo>
                    <a:pt x="96" y="42"/>
                  </a:lnTo>
                  <a:lnTo>
                    <a:pt x="84" y="46"/>
                  </a:lnTo>
                  <a:lnTo>
                    <a:pt x="74" y="52"/>
                  </a:lnTo>
                  <a:lnTo>
                    <a:pt x="64" y="60"/>
                  </a:lnTo>
                  <a:lnTo>
                    <a:pt x="56" y="70"/>
                  </a:lnTo>
                  <a:lnTo>
                    <a:pt x="52" y="82"/>
                  </a:lnTo>
                  <a:lnTo>
                    <a:pt x="48" y="94"/>
                  </a:lnTo>
                  <a:lnTo>
                    <a:pt x="46" y="106"/>
                  </a:lnTo>
                  <a:lnTo>
                    <a:pt x="48" y="120"/>
                  </a:lnTo>
                  <a:lnTo>
                    <a:pt x="52" y="132"/>
                  </a:lnTo>
                  <a:lnTo>
                    <a:pt x="56" y="144"/>
                  </a:lnTo>
                  <a:lnTo>
                    <a:pt x="64" y="152"/>
                  </a:lnTo>
                  <a:lnTo>
                    <a:pt x="74" y="160"/>
                  </a:lnTo>
                  <a:lnTo>
                    <a:pt x="84" y="166"/>
                  </a:lnTo>
                  <a:lnTo>
                    <a:pt x="96" y="170"/>
                  </a:lnTo>
                  <a:lnTo>
                    <a:pt x="110" y="172"/>
                  </a:lnTo>
                  <a:lnTo>
                    <a:pt x="122" y="170"/>
                  </a:lnTo>
                  <a:lnTo>
                    <a:pt x="134" y="166"/>
                  </a:lnTo>
                  <a:lnTo>
                    <a:pt x="146" y="160"/>
                  </a:lnTo>
                  <a:lnTo>
                    <a:pt x="154" y="154"/>
                  </a:lnTo>
                  <a:lnTo>
                    <a:pt x="162" y="144"/>
                  </a:lnTo>
                  <a:lnTo>
                    <a:pt x="168" y="132"/>
                  </a:lnTo>
                  <a:lnTo>
                    <a:pt x="170" y="120"/>
                  </a:lnTo>
                  <a:lnTo>
                    <a:pt x="172" y="108"/>
                  </a:lnTo>
                  <a:lnTo>
                    <a:pt x="172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7" name="Freeform 48"/>
            <p:cNvSpPr>
              <a:spLocks noEditPoints="1"/>
            </p:cNvSpPr>
            <p:nvPr userDrawn="1"/>
          </p:nvSpPr>
          <p:spPr bwMode="auto">
            <a:xfrm>
              <a:off x="4895" y="155"/>
              <a:ext cx="98" cy="122"/>
            </a:xfrm>
            <a:custGeom>
              <a:avLst/>
              <a:gdLst>
                <a:gd name="T0" fmla="*/ 80 w 164"/>
                <a:gd name="T1" fmla="*/ 144 h 206"/>
                <a:gd name="T2" fmla="*/ 46 w 164"/>
                <a:gd name="T3" fmla="*/ 144 h 206"/>
                <a:gd name="T4" fmla="*/ 46 w 164"/>
                <a:gd name="T5" fmla="*/ 206 h 206"/>
                <a:gd name="T6" fmla="*/ 0 w 164"/>
                <a:gd name="T7" fmla="*/ 206 h 206"/>
                <a:gd name="T8" fmla="*/ 0 w 164"/>
                <a:gd name="T9" fmla="*/ 0 h 206"/>
                <a:gd name="T10" fmla="*/ 86 w 164"/>
                <a:gd name="T11" fmla="*/ 0 h 206"/>
                <a:gd name="T12" fmla="*/ 86 w 164"/>
                <a:gd name="T13" fmla="*/ 0 h 206"/>
                <a:gd name="T14" fmla="*/ 104 w 164"/>
                <a:gd name="T15" fmla="*/ 0 h 206"/>
                <a:gd name="T16" fmla="*/ 118 w 164"/>
                <a:gd name="T17" fmla="*/ 4 h 206"/>
                <a:gd name="T18" fmla="*/ 132 w 164"/>
                <a:gd name="T19" fmla="*/ 10 h 206"/>
                <a:gd name="T20" fmla="*/ 144 w 164"/>
                <a:gd name="T21" fmla="*/ 20 h 206"/>
                <a:gd name="T22" fmla="*/ 152 w 164"/>
                <a:gd name="T23" fmla="*/ 30 h 206"/>
                <a:gd name="T24" fmla="*/ 160 w 164"/>
                <a:gd name="T25" fmla="*/ 42 h 206"/>
                <a:gd name="T26" fmla="*/ 164 w 164"/>
                <a:gd name="T27" fmla="*/ 56 h 206"/>
                <a:gd name="T28" fmla="*/ 164 w 164"/>
                <a:gd name="T29" fmla="*/ 70 h 206"/>
                <a:gd name="T30" fmla="*/ 164 w 164"/>
                <a:gd name="T31" fmla="*/ 72 h 206"/>
                <a:gd name="T32" fmla="*/ 164 w 164"/>
                <a:gd name="T33" fmla="*/ 72 h 206"/>
                <a:gd name="T34" fmla="*/ 164 w 164"/>
                <a:gd name="T35" fmla="*/ 88 h 206"/>
                <a:gd name="T36" fmla="*/ 158 w 164"/>
                <a:gd name="T37" fmla="*/ 104 h 206"/>
                <a:gd name="T38" fmla="*/ 150 w 164"/>
                <a:gd name="T39" fmla="*/ 116 h 206"/>
                <a:gd name="T40" fmla="*/ 140 w 164"/>
                <a:gd name="T41" fmla="*/ 126 h 206"/>
                <a:gd name="T42" fmla="*/ 128 w 164"/>
                <a:gd name="T43" fmla="*/ 134 h 206"/>
                <a:gd name="T44" fmla="*/ 114 w 164"/>
                <a:gd name="T45" fmla="*/ 140 h 206"/>
                <a:gd name="T46" fmla="*/ 98 w 164"/>
                <a:gd name="T47" fmla="*/ 144 h 206"/>
                <a:gd name="T48" fmla="*/ 80 w 164"/>
                <a:gd name="T49" fmla="*/ 144 h 206"/>
                <a:gd name="T50" fmla="*/ 80 w 164"/>
                <a:gd name="T51" fmla="*/ 144 h 206"/>
                <a:gd name="T52" fmla="*/ 118 w 164"/>
                <a:gd name="T53" fmla="*/ 72 h 206"/>
                <a:gd name="T54" fmla="*/ 118 w 164"/>
                <a:gd name="T55" fmla="*/ 72 h 206"/>
                <a:gd name="T56" fmla="*/ 118 w 164"/>
                <a:gd name="T57" fmla="*/ 64 h 206"/>
                <a:gd name="T58" fmla="*/ 116 w 164"/>
                <a:gd name="T59" fmla="*/ 58 h 206"/>
                <a:gd name="T60" fmla="*/ 112 w 164"/>
                <a:gd name="T61" fmla="*/ 52 h 206"/>
                <a:gd name="T62" fmla="*/ 108 w 164"/>
                <a:gd name="T63" fmla="*/ 48 h 206"/>
                <a:gd name="T64" fmla="*/ 104 w 164"/>
                <a:gd name="T65" fmla="*/ 44 h 206"/>
                <a:gd name="T66" fmla="*/ 96 w 164"/>
                <a:gd name="T67" fmla="*/ 42 h 206"/>
                <a:gd name="T68" fmla="*/ 82 w 164"/>
                <a:gd name="T69" fmla="*/ 40 h 206"/>
                <a:gd name="T70" fmla="*/ 46 w 164"/>
                <a:gd name="T71" fmla="*/ 40 h 206"/>
                <a:gd name="T72" fmla="*/ 46 w 164"/>
                <a:gd name="T73" fmla="*/ 104 h 206"/>
                <a:gd name="T74" fmla="*/ 82 w 164"/>
                <a:gd name="T75" fmla="*/ 104 h 206"/>
                <a:gd name="T76" fmla="*/ 82 w 164"/>
                <a:gd name="T77" fmla="*/ 104 h 206"/>
                <a:gd name="T78" fmla="*/ 90 w 164"/>
                <a:gd name="T79" fmla="*/ 104 h 206"/>
                <a:gd name="T80" fmla="*/ 98 w 164"/>
                <a:gd name="T81" fmla="*/ 102 h 206"/>
                <a:gd name="T82" fmla="*/ 104 w 164"/>
                <a:gd name="T83" fmla="*/ 98 h 206"/>
                <a:gd name="T84" fmla="*/ 110 w 164"/>
                <a:gd name="T85" fmla="*/ 94 h 206"/>
                <a:gd name="T86" fmla="*/ 114 w 164"/>
                <a:gd name="T87" fmla="*/ 90 h 206"/>
                <a:gd name="T88" fmla="*/ 116 w 164"/>
                <a:gd name="T89" fmla="*/ 84 h 206"/>
                <a:gd name="T90" fmla="*/ 118 w 164"/>
                <a:gd name="T91" fmla="*/ 78 h 206"/>
                <a:gd name="T92" fmla="*/ 118 w 164"/>
                <a:gd name="T93" fmla="*/ 72 h 206"/>
                <a:gd name="T94" fmla="*/ 118 w 164"/>
                <a:gd name="T95" fmla="*/ 72 h 2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4"/>
                <a:gd name="T145" fmla="*/ 0 h 206"/>
                <a:gd name="T146" fmla="*/ 164 w 164"/>
                <a:gd name="T147" fmla="*/ 206 h 2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4" h="206">
                  <a:moveTo>
                    <a:pt x="80" y="144"/>
                  </a:moveTo>
                  <a:lnTo>
                    <a:pt x="46" y="144"/>
                  </a:lnTo>
                  <a:lnTo>
                    <a:pt x="46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18" y="4"/>
                  </a:lnTo>
                  <a:lnTo>
                    <a:pt x="132" y="10"/>
                  </a:lnTo>
                  <a:lnTo>
                    <a:pt x="144" y="20"/>
                  </a:lnTo>
                  <a:lnTo>
                    <a:pt x="152" y="30"/>
                  </a:lnTo>
                  <a:lnTo>
                    <a:pt x="160" y="42"/>
                  </a:lnTo>
                  <a:lnTo>
                    <a:pt x="164" y="56"/>
                  </a:lnTo>
                  <a:lnTo>
                    <a:pt x="164" y="70"/>
                  </a:lnTo>
                  <a:lnTo>
                    <a:pt x="164" y="72"/>
                  </a:lnTo>
                  <a:lnTo>
                    <a:pt x="164" y="88"/>
                  </a:lnTo>
                  <a:lnTo>
                    <a:pt x="158" y="104"/>
                  </a:lnTo>
                  <a:lnTo>
                    <a:pt x="150" y="116"/>
                  </a:lnTo>
                  <a:lnTo>
                    <a:pt x="140" y="126"/>
                  </a:lnTo>
                  <a:lnTo>
                    <a:pt x="128" y="134"/>
                  </a:lnTo>
                  <a:lnTo>
                    <a:pt x="114" y="140"/>
                  </a:lnTo>
                  <a:lnTo>
                    <a:pt x="98" y="144"/>
                  </a:lnTo>
                  <a:lnTo>
                    <a:pt x="80" y="144"/>
                  </a:lnTo>
                  <a:close/>
                  <a:moveTo>
                    <a:pt x="118" y="72"/>
                  </a:moveTo>
                  <a:lnTo>
                    <a:pt x="118" y="72"/>
                  </a:lnTo>
                  <a:lnTo>
                    <a:pt x="118" y="64"/>
                  </a:lnTo>
                  <a:lnTo>
                    <a:pt x="116" y="58"/>
                  </a:lnTo>
                  <a:lnTo>
                    <a:pt x="112" y="52"/>
                  </a:lnTo>
                  <a:lnTo>
                    <a:pt x="108" y="48"/>
                  </a:lnTo>
                  <a:lnTo>
                    <a:pt x="104" y="44"/>
                  </a:lnTo>
                  <a:lnTo>
                    <a:pt x="96" y="42"/>
                  </a:lnTo>
                  <a:lnTo>
                    <a:pt x="82" y="40"/>
                  </a:lnTo>
                  <a:lnTo>
                    <a:pt x="46" y="40"/>
                  </a:lnTo>
                  <a:lnTo>
                    <a:pt x="46" y="104"/>
                  </a:lnTo>
                  <a:lnTo>
                    <a:pt x="82" y="104"/>
                  </a:lnTo>
                  <a:lnTo>
                    <a:pt x="90" y="104"/>
                  </a:lnTo>
                  <a:lnTo>
                    <a:pt x="98" y="102"/>
                  </a:lnTo>
                  <a:lnTo>
                    <a:pt x="104" y="98"/>
                  </a:lnTo>
                  <a:lnTo>
                    <a:pt x="110" y="94"/>
                  </a:lnTo>
                  <a:lnTo>
                    <a:pt x="114" y="90"/>
                  </a:lnTo>
                  <a:lnTo>
                    <a:pt x="116" y="84"/>
                  </a:lnTo>
                  <a:lnTo>
                    <a:pt x="118" y="78"/>
                  </a:lnTo>
                  <a:lnTo>
                    <a:pt x="118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8" name="Freeform 49"/>
            <p:cNvSpPr>
              <a:spLocks noEditPoints="1"/>
            </p:cNvSpPr>
            <p:nvPr userDrawn="1"/>
          </p:nvSpPr>
          <p:spPr bwMode="auto">
            <a:xfrm>
              <a:off x="5015" y="155"/>
              <a:ext cx="114" cy="122"/>
            </a:xfrm>
            <a:custGeom>
              <a:avLst/>
              <a:gdLst>
                <a:gd name="T0" fmla="*/ 82 w 192"/>
                <a:gd name="T1" fmla="*/ 206 h 206"/>
                <a:gd name="T2" fmla="*/ 0 w 192"/>
                <a:gd name="T3" fmla="*/ 206 h 206"/>
                <a:gd name="T4" fmla="*/ 0 w 192"/>
                <a:gd name="T5" fmla="*/ 0 h 206"/>
                <a:gd name="T6" fmla="*/ 82 w 192"/>
                <a:gd name="T7" fmla="*/ 0 h 206"/>
                <a:gd name="T8" fmla="*/ 82 w 192"/>
                <a:gd name="T9" fmla="*/ 0 h 206"/>
                <a:gd name="T10" fmla="*/ 104 w 192"/>
                <a:gd name="T11" fmla="*/ 2 h 206"/>
                <a:gd name="T12" fmla="*/ 126 w 192"/>
                <a:gd name="T13" fmla="*/ 6 h 206"/>
                <a:gd name="T14" fmla="*/ 146 w 192"/>
                <a:gd name="T15" fmla="*/ 16 h 206"/>
                <a:gd name="T16" fmla="*/ 162 w 192"/>
                <a:gd name="T17" fmla="*/ 28 h 206"/>
                <a:gd name="T18" fmla="*/ 174 w 192"/>
                <a:gd name="T19" fmla="*/ 44 h 206"/>
                <a:gd name="T20" fmla="*/ 184 w 192"/>
                <a:gd name="T21" fmla="*/ 62 h 206"/>
                <a:gd name="T22" fmla="*/ 190 w 192"/>
                <a:gd name="T23" fmla="*/ 82 h 206"/>
                <a:gd name="T24" fmla="*/ 192 w 192"/>
                <a:gd name="T25" fmla="*/ 102 h 206"/>
                <a:gd name="T26" fmla="*/ 192 w 192"/>
                <a:gd name="T27" fmla="*/ 102 h 206"/>
                <a:gd name="T28" fmla="*/ 192 w 192"/>
                <a:gd name="T29" fmla="*/ 102 h 206"/>
                <a:gd name="T30" fmla="*/ 190 w 192"/>
                <a:gd name="T31" fmla="*/ 124 h 206"/>
                <a:gd name="T32" fmla="*/ 184 w 192"/>
                <a:gd name="T33" fmla="*/ 144 h 206"/>
                <a:gd name="T34" fmla="*/ 174 w 192"/>
                <a:gd name="T35" fmla="*/ 162 h 206"/>
                <a:gd name="T36" fmla="*/ 162 w 192"/>
                <a:gd name="T37" fmla="*/ 176 h 206"/>
                <a:gd name="T38" fmla="*/ 146 w 192"/>
                <a:gd name="T39" fmla="*/ 190 h 206"/>
                <a:gd name="T40" fmla="*/ 126 w 192"/>
                <a:gd name="T41" fmla="*/ 198 h 206"/>
                <a:gd name="T42" fmla="*/ 104 w 192"/>
                <a:gd name="T43" fmla="*/ 204 h 206"/>
                <a:gd name="T44" fmla="*/ 82 w 192"/>
                <a:gd name="T45" fmla="*/ 206 h 206"/>
                <a:gd name="T46" fmla="*/ 82 w 192"/>
                <a:gd name="T47" fmla="*/ 206 h 206"/>
                <a:gd name="T48" fmla="*/ 144 w 192"/>
                <a:gd name="T49" fmla="*/ 102 h 206"/>
                <a:gd name="T50" fmla="*/ 144 w 192"/>
                <a:gd name="T51" fmla="*/ 102 h 206"/>
                <a:gd name="T52" fmla="*/ 142 w 192"/>
                <a:gd name="T53" fmla="*/ 90 h 206"/>
                <a:gd name="T54" fmla="*/ 140 w 192"/>
                <a:gd name="T55" fmla="*/ 78 h 206"/>
                <a:gd name="T56" fmla="*/ 134 w 192"/>
                <a:gd name="T57" fmla="*/ 66 h 206"/>
                <a:gd name="T58" fmla="*/ 126 w 192"/>
                <a:gd name="T59" fmla="*/ 58 h 206"/>
                <a:gd name="T60" fmla="*/ 118 w 192"/>
                <a:gd name="T61" fmla="*/ 50 h 206"/>
                <a:gd name="T62" fmla="*/ 106 w 192"/>
                <a:gd name="T63" fmla="*/ 44 h 206"/>
                <a:gd name="T64" fmla="*/ 94 w 192"/>
                <a:gd name="T65" fmla="*/ 42 h 206"/>
                <a:gd name="T66" fmla="*/ 82 w 192"/>
                <a:gd name="T67" fmla="*/ 40 h 206"/>
                <a:gd name="T68" fmla="*/ 46 w 192"/>
                <a:gd name="T69" fmla="*/ 40 h 206"/>
                <a:gd name="T70" fmla="*/ 46 w 192"/>
                <a:gd name="T71" fmla="*/ 166 h 206"/>
                <a:gd name="T72" fmla="*/ 82 w 192"/>
                <a:gd name="T73" fmla="*/ 166 h 206"/>
                <a:gd name="T74" fmla="*/ 82 w 192"/>
                <a:gd name="T75" fmla="*/ 166 h 206"/>
                <a:gd name="T76" fmla="*/ 94 w 192"/>
                <a:gd name="T77" fmla="*/ 164 h 206"/>
                <a:gd name="T78" fmla="*/ 106 w 192"/>
                <a:gd name="T79" fmla="*/ 160 h 206"/>
                <a:gd name="T80" fmla="*/ 118 w 192"/>
                <a:gd name="T81" fmla="*/ 156 h 206"/>
                <a:gd name="T82" fmla="*/ 126 w 192"/>
                <a:gd name="T83" fmla="*/ 148 h 206"/>
                <a:gd name="T84" fmla="*/ 134 w 192"/>
                <a:gd name="T85" fmla="*/ 140 h 206"/>
                <a:gd name="T86" fmla="*/ 140 w 192"/>
                <a:gd name="T87" fmla="*/ 128 h 206"/>
                <a:gd name="T88" fmla="*/ 142 w 192"/>
                <a:gd name="T89" fmla="*/ 116 h 206"/>
                <a:gd name="T90" fmla="*/ 144 w 192"/>
                <a:gd name="T91" fmla="*/ 104 h 206"/>
                <a:gd name="T92" fmla="*/ 144 w 192"/>
                <a:gd name="T93" fmla="*/ 102 h 2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06"/>
                <a:gd name="T143" fmla="*/ 192 w 192"/>
                <a:gd name="T144" fmla="*/ 206 h 2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06">
                  <a:moveTo>
                    <a:pt x="82" y="206"/>
                  </a:moveTo>
                  <a:lnTo>
                    <a:pt x="0" y="20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104" y="2"/>
                  </a:lnTo>
                  <a:lnTo>
                    <a:pt x="126" y="6"/>
                  </a:lnTo>
                  <a:lnTo>
                    <a:pt x="146" y="16"/>
                  </a:lnTo>
                  <a:lnTo>
                    <a:pt x="162" y="28"/>
                  </a:lnTo>
                  <a:lnTo>
                    <a:pt x="174" y="44"/>
                  </a:lnTo>
                  <a:lnTo>
                    <a:pt x="184" y="62"/>
                  </a:lnTo>
                  <a:lnTo>
                    <a:pt x="190" y="82"/>
                  </a:lnTo>
                  <a:lnTo>
                    <a:pt x="192" y="102"/>
                  </a:lnTo>
                  <a:lnTo>
                    <a:pt x="190" y="124"/>
                  </a:lnTo>
                  <a:lnTo>
                    <a:pt x="184" y="144"/>
                  </a:lnTo>
                  <a:lnTo>
                    <a:pt x="174" y="162"/>
                  </a:lnTo>
                  <a:lnTo>
                    <a:pt x="162" y="176"/>
                  </a:lnTo>
                  <a:lnTo>
                    <a:pt x="146" y="190"/>
                  </a:lnTo>
                  <a:lnTo>
                    <a:pt x="126" y="198"/>
                  </a:lnTo>
                  <a:lnTo>
                    <a:pt x="104" y="204"/>
                  </a:lnTo>
                  <a:lnTo>
                    <a:pt x="82" y="206"/>
                  </a:lnTo>
                  <a:close/>
                  <a:moveTo>
                    <a:pt x="144" y="102"/>
                  </a:moveTo>
                  <a:lnTo>
                    <a:pt x="144" y="102"/>
                  </a:lnTo>
                  <a:lnTo>
                    <a:pt x="142" y="90"/>
                  </a:lnTo>
                  <a:lnTo>
                    <a:pt x="140" y="78"/>
                  </a:lnTo>
                  <a:lnTo>
                    <a:pt x="134" y="66"/>
                  </a:lnTo>
                  <a:lnTo>
                    <a:pt x="126" y="58"/>
                  </a:lnTo>
                  <a:lnTo>
                    <a:pt x="118" y="50"/>
                  </a:lnTo>
                  <a:lnTo>
                    <a:pt x="106" y="44"/>
                  </a:lnTo>
                  <a:lnTo>
                    <a:pt x="94" y="42"/>
                  </a:lnTo>
                  <a:lnTo>
                    <a:pt x="82" y="40"/>
                  </a:lnTo>
                  <a:lnTo>
                    <a:pt x="46" y="40"/>
                  </a:lnTo>
                  <a:lnTo>
                    <a:pt x="46" y="166"/>
                  </a:lnTo>
                  <a:lnTo>
                    <a:pt x="82" y="166"/>
                  </a:lnTo>
                  <a:lnTo>
                    <a:pt x="94" y="164"/>
                  </a:lnTo>
                  <a:lnTo>
                    <a:pt x="106" y="160"/>
                  </a:lnTo>
                  <a:lnTo>
                    <a:pt x="118" y="156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28"/>
                  </a:lnTo>
                  <a:lnTo>
                    <a:pt x="142" y="116"/>
                  </a:lnTo>
                  <a:lnTo>
                    <a:pt x="144" y="104"/>
                  </a:lnTo>
                  <a:lnTo>
                    <a:pt x="144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859" name="Freeform 50"/>
            <p:cNvSpPr>
              <a:spLocks noEditPoints="1"/>
            </p:cNvSpPr>
            <p:nvPr userDrawn="1"/>
          </p:nvSpPr>
          <p:spPr bwMode="auto">
            <a:xfrm>
              <a:off x="5582" y="161"/>
              <a:ext cx="37" cy="17"/>
            </a:xfrm>
            <a:custGeom>
              <a:avLst/>
              <a:gdLst>
                <a:gd name="T0" fmla="*/ 24 w 62"/>
                <a:gd name="T1" fmla="*/ 6 h 30"/>
                <a:gd name="T2" fmla="*/ 16 w 62"/>
                <a:gd name="T3" fmla="*/ 6 h 30"/>
                <a:gd name="T4" fmla="*/ 16 w 62"/>
                <a:gd name="T5" fmla="*/ 30 h 30"/>
                <a:gd name="T6" fmla="*/ 8 w 62"/>
                <a:gd name="T7" fmla="*/ 30 h 30"/>
                <a:gd name="T8" fmla="*/ 8 w 62"/>
                <a:gd name="T9" fmla="*/ 6 h 30"/>
                <a:gd name="T10" fmla="*/ 0 w 62"/>
                <a:gd name="T11" fmla="*/ 6 h 30"/>
                <a:gd name="T12" fmla="*/ 0 w 62"/>
                <a:gd name="T13" fmla="*/ 0 h 30"/>
                <a:gd name="T14" fmla="*/ 24 w 62"/>
                <a:gd name="T15" fmla="*/ 0 h 30"/>
                <a:gd name="T16" fmla="*/ 24 w 62"/>
                <a:gd name="T17" fmla="*/ 6 h 30"/>
                <a:gd name="T18" fmla="*/ 62 w 62"/>
                <a:gd name="T19" fmla="*/ 30 h 30"/>
                <a:gd name="T20" fmla="*/ 56 w 62"/>
                <a:gd name="T21" fmla="*/ 30 h 30"/>
                <a:gd name="T22" fmla="*/ 56 w 62"/>
                <a:gd name="T23" fmla="*/ 6 h 30"/>
                <a:gd name="T24" fmla="*/ 56 w 62"/>
                <a:gd name="T25" fmla="*/ 6 h 30"/>
                <a:gd name="T26" fmla="*/ 48 w 62"/>
                <a:gd name="T27" fmla="*/ 30 h 30"/>
                <a:gd name="T28" fmla="*/ 42 w 62"/>
                <a:gd name="T29" fmla="*/ 30 h 30"/>
                <a:gd name="T30" fmla="*/ 34 w 62"/>
                <a:gd name="T31" fmla="*/ 6 h 30"/>
                <a:gd name="T32" fmla="*/ 34 w 62"/>
                <a:gd name="T33" fmla="*/ 6 h 30"/>
                <a:gd name="T34" fmla="*/ 34 w 62"/>
                <a:gd name="T35" fmla="*/ 30 h 30"/>
                <a:gd name="T36" fmla="*/ 28 w 62"/>
                <a:gd name="T37" fmla="*/ 30 h 30"/>
                <a:gd name="T38" fmla="*/ 28 w 62"/>
                <a:gd name="T39" fmla="*/ 0 h 30"/>
                <a:gd name="T40" fmla="*/ 38 w 62"/>
                <a:gd name="T41" fmla="*/ 0 h 30"/>
                <a:gd name="T42" fmla="*/ 46 w 62"/>
                <a:gd name="T43" fmla="*/ 18 h 30"/>
                <a:gd name="T44" fmla="*/ 52 w 62"/>
                <a:gd name="T45" fmla="*/ 0 h 30"/>
                <a:gd name="T46" fmla="*/ 62 w 62"/>
                <a:gd name="T47" fmla="*/ 0 h 30"/>
                <a:gd name="T48" fmla="*/ 62 w 62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30"/>
                <a:gd name="T77" fmla="*/ 62 w 62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30">
                  <a:moveTo>
                    <a:pt x="24" y="6"/>
                  </a:moveTo>
                  <a:lnTo>
                    <a:pt x="16" y="6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close/>
                  <a:moveTo>
                    <a:pt x="62" y="30"/>
                  </a:moveTo>
                  <a:lnTo>
                    <a:pt x="56" y="30"/>
                  </a:lnTo>
                  <a:lnTo>
                    <a:pt x="56" y="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4" y="6"/>
                  </a:lnTo>
                  <a:lnTo>
                    <a:pt x="34" y="30"/>
                  </a:lnTo>
                  <a:lnTo>
                    <a:pt x="28" y="3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6" y="18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947" r:id="rId1"/>
    <p:sldLayoutId id="2147492948" r:id="rId2"/>
    <p:sldLayoutId id="2147492949" r:id="rId3"/>
    <p:sldLayoutId id="2147492950" r:id="rId4"/>
    <p:sldLayoutId id="2147492951" r:id="rId5"/>
    <p:sldLayoutId id="2147492952" r:id="rId6"/>
    <p:sldLayoutId id="2147492953" r:id="rId7"/>
    <p:sldLayoutId id="2147492954" r:id="rId8"/>
    <p:sldLayoutId id="2147492955" r:id="rId9"/>
    <p:sldLayoutId id="2147492956" r:id="rId10"/>
    <p:sldLayoutId id="2147492957" r:id="rId11"/>
  </p:sldLayoutIdLst>
  <p:transition/>
  <p:txStyles>
    <p:titleStyle>
      <a:lvl1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6631" algn="l" defTabSz="784837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3264" algn="l" defTabSz="784837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69896" algn="l" defTabSz="784837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6526" algn="l" defTabSz="784837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30188" indent="-230188" algn="l" defTabSz="782638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F89646"/>
        </a:buClr>
        <a:buSzPct val="75000"/>
        <a:buFont typeface="Wingdings" pitchFamily="2" charset="2"/>
        <a:buChar char="l"/>
        <a:tabLst>
          <a:tab pos="1077913" algn="l"/>
        </a:tabLs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536575" indent="-149225" algn="l" defTabSz="782638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F89646"/>
        </a:buClr>
        <a:buFont typeface="Arial" charset="0"/>
        <a:buChar char="–"/>
        <a:tabLst>
          <a:tab pos="1077913" algn="l"/>
        </a:tabLst>
        <a:defRPr sz="1600">
          <a:solidFill>
            <a:schemeClr val="bg1"/>
          </a:solidFill>
          <a:latin typeface="+mn-lt"/>
        </a:defRPr>
      </a:lvl2pPr>
      <a:lvl3pPr marL="846138" indent="-149225" algn="l" defTabSz="782638" rtl="0" eaLnBrk="0" fontAlgn="base" hangingPunct="0">
        <a:spcBef>
          <a:spcPct val="20000"/>
        </a:spcBef>
        <a:spcAft>
          <a:spcPct val="0"/>
        </a:spcAft>
        <a:buChar char="•"/>
        <a:tabLst>
          <a:tab pos="1077913" algn="l"/>
        </a:tabLst>
        <a:defRPr sz="1200">
          <a:solidFill>
            <a:schemeClr val="tx1"/>
          </a:solidFill>
          <a:latin typeface="+mn-lt"/>
        </a:defRPr>
      </a:lvl3pPr>
      <a:lvl4pPr marL="1152525" indent="-149225" algn="l" defTabSz="782638" rtl="0" eaLnBrk="0" fontAlgn="base" hangingPunct="0">
        <a:spcBef>
          <a:spcPct val="20000"/>
        </a:spcBef>
        <a:spcAft>
          <a:spcPct val="0"/>
        </a:spcAft>
        <a:buChar char="–"/>
        <a:tabLst>
          <a:tab pos="1077913" algn="l"/>
        </a:tabLst>
        <a:defRPr sz="1000">
          <a:solidFill>
            <a:schemeClr val="tx1"/>
          </a:solidFill>
          <a:latin typeface="+mn-lt"/>
        </a:defRPr>
      </a:lvl4pPr>
      <a:lvl5pPr marL="1460500" indent="-149225" algn="l" defTabSz="782638" rtl="0" eaLnBrk="0" fontAlgn="base" hangingPunct="0">
        <a:spcBef>
          <a:spcPct val="20000"/>
        </a:spcBef>
        <a:spcAft>
          <a:spcPct val="0"/>
        </a:spcAft>
        <a:buChar char="»"/>
        <a:tabLst>
          <a:tab pos="1077913" algn="l"/>
        </a:tabLst>
        <a:defRPr sz="900">
          <a:solidFill>
            <a:schemeClr val="tx1"/>
          </a:solidFill>
          <a:latin typeface="+mn-lt"/>
        </a:defRPr>
      </a:lvl5pPr>
      <a:lvl6pPr marL="1918487" indent="-152210" algn="l" defTabSz="784837" rtl="0" eaLnBrk="0" fontAlgn="base" hangingPunct="0">
        <a:spcBef>
          <a:spcPct val="20000"/>
        </a:spcBef>
        <a:spcAft>
          <a:spcPct val="0"/>
        </a:spcAft>
        <a:buChar char="»"/>
        <a:tabLst>
          <a:tab pos="1079744" algn="l"/>
        </a:tabLst>
        <a:defRPr sz="900">
          <a:solidFill>
            <a:schemeClr val="tx1"/>
          </a:solidFill>
          <a:latin typeface="+mn-lt"/>
        </a:defRPr>
      </a:lvl6pPr>
      <a:lvl7pPr marL="2375119" indent="-152210" algn="l" defTabSz="784837" rtl="0" eaLnBrk="0" fontAlgn="base" hangingPunct="0">
        <a:spcBef>
          <a:spcPct val="20000"/>
        </a:spcBef>
        <a:spcAft>
          <a:spcPct val="0"/>
        </a:spcAft>
        <a:buChar char="»"/>
        <a:tabLst>
          <a:tab pos="1079744" algn="l"/>
        </a:tabLst>
        <a:defRPr sz="900">
          <a:solidFill>
            <a:schemeClr val="tx1"/>
          </a:solidFill>
          <a:latin typeface="+mn-lt"/>
        </a:defRPr>
      </a:lvl7pPr>
      <a:lvl8pPr marL="2831758" indent="-152210" algn="l" defTabSz="784837" rtl="0" eaLnBrk="0" fontAlgn="base" hangingPunct="0">
        <a:spcBef>
          <a:spcPct val="20000"/>
        </a:spcBef>
        <a:spcAft>
          <a:spcPct val="0"/>
        </a:spcAft>
        <a:buChar char="»"/>
        <a:tabLst>
          <a:tab pos="1079744" algn="l"/>
        </a:tabLst>
        <a:defRPr sz="900">
          <a:solidFill>
            <a:schemeClr val="tx1"/>
          </a:solidFill>
          <a:latin typeface="+mn-lt"/>
        </a:defRPr>
      </a:lvl8pPr>
      <a:lvl9pPr marL="3288377" indent="-152210" algn="l" defTabSz="784837" rtl="0" eaLnBrk="0" fontAlgn="base" hangingPunct="0">
        <a:spcBef>
          <a:spcPct val="20000"/>
        </a:spcBef>
        <a:spcAft>
          <a:spcPct val="0"/>
        </a:spcAft>
        <a:buChar char="»"/>
        <a:tabLst>
          <a:tab pos="1079744" algn="l"/>
        </a:tabLst>
        <a:defRPr sz="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6" tIns="45536" rIns="91066" bIns="455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stile</a:t>
            </a:r>
          </a:p>
        </p:txBody>
      </p:sp>
      <p:sp>
        <p:nvSpPr>
          <p:cNvPr id="1177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6" tIns="45536" rIns="91066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wrap="square" lIns="91066" tIns="45536" rIns="91066" bIns="4553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369495-C156-433E-8E75-35E24A59BAEC}" type="datetimeFigureOut">
              <a:rPr lang="it-IT"/>
              <a:pPr>
                <a:defRPr/>
              </a:pPr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wrap="square" lIns="91066" tIns="45536" rIns="91066" bIns="4553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066" tIns="45536" rIns="91066" bIns="4553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5D1C1E4-D0CE-4264-BF08-8ADAEB85A04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4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094" r:id="rId1"/>
  </p:sldLayoutIdLst>
  <p:txStyles>
    <p:titleStyle>
      <a:lvl1pPr algn="ctr" defTabSz="907942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79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79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79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79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3" algn="ctr" defTabSz="9094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4" algn="ctr" defTabSz="9094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4" algn="ctr" defTabSz="9094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987" algn="ctr" defTabSz="9094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7508" indent="-337508" algn="l" defTabSz="9079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811" indent="-280464" algn="l" defTabSz="9079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116" indent="-223423" algn="l" defTabSz="9079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877" indent="-223423" algn="l" defTabSz="9079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642" indent="-223423" algn="l" defTabSz="90794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13" indent="-227700" algn="l" defTabSz="9108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116" indent="-227700" algn="l" defTabSz="9108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518" indent="-227700" algn="l" defTabSz="9108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924" indent="-227700" algn="l" defTabSz="9108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99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06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11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09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15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417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808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217" algn="l" defTabSz="910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3" rIns="90481" bIns="45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3" rIns="90481" bIns="45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4850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096" r:id="rId1"/>
  </p:sldLayoutIdLst>
  <p:txStyles>
    <p:titleStyle>
      <a:lvl1pPr algn="ctr" defTabSz="9634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34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634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634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634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493" algn="ctr" defTabSz="96476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994" algn="ctr" defTabSz="96476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6494" algn="ctr" defTabSz="96476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1987" algn="ctr" defTabSz="96476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7508" indent="-337508" algn="l" defTabSz="963401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811" indent="-280464" algn="l" defTabSz="963401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31361" indent="-220250" algn="l" defTabSz="963401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6123" indent="-223423" algn="l" defTabSz="963401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0887" indent="-225005" algn="l" defTabSz="963401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8907" indent="-227747" algn="l" defTabSz="96476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4401" indent="-227747" algn="l" defTabSz="96476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9898" indent="-227747" algn="l" defTabSz="96476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5403" indent="-227747" algn="l" defTabSz="96476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87739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98" r:id="rId1"/>
  </p:sldLayoutIdLst>
  <p:txStyles>
    <p:titleStyle>
      <a:lvl1pPr algn="ctr" defTabSz="41421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/>
        <a:defRPr sz="25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1421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/>
        <a:defRPr sz="2500" b="1">
          <a:solidFill>
            <a:srgbClr val="FFFFFF"/>
          </a:solidFill>
          <a:latin typeface="Times New Roman" pitchFamily="16" charset="0"/>
          <a:ea typeface="Gothic" charset="0"/>
          <a:cs typeface="Gothic" charset="0"/>
        </a:defRPr>
      </a:lvl2pPr>
      <a:lvl3pPr algn="ctr" defTabSz="41421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/>
        <a:defRPr sz="2500" b="1">
          <a:solidFill>
            <a:srgbClr val="FFFFFF"/>
          </a:solidFill>
          <a:latin typeface="Times New Roman" pitchFamily="16" charset="0"/>
          <a:ea typeface="Gothic" charset="0"/>
          <a:cs typeface="Gothic" charset="0"/>
        </a:defRPr>
      </a:lvl3pPr>
      <a:lvl4pPr algn="ctr" defTabSz="41421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/>
        <a:defRPr sz="2500" b="1">
          <a:solidFill>
            <a:srgbClr val="FFFFFF"/>
          </a:solidFill>
          <a:latin typeface="Times New Roman" pitchFamily="16" charset="0"/>
          <a:ea typeface="Gothic" charset="0"/>
          <a:cs typeface="Gothic" charset="0"/>
        </a:defRPr>
      </a:lvl4pPr>
      <a:lvl5pPr algn="ctr" defTabSz="41421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/>
        <a:defRPr sz="2500" b="1">
          <a:solidFill>
            <a:srgbClr val="FFFFFF"/>
          </a:solidFill>
          <a:latin typeface="Times New Roman" pitchFamily="16" charset="0"/>
          <a:ea typeface="Gothic" charset="0"/>
          <a:cs typeface="Gothic" charset="0"/>
        </a:defRPr>
      </a:lvl5pPr>
      <a:lvl6pPr marL="1392207" indent="-195601" algn="l" defTabSz="41421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6pPr>
      <a:lvl7pPr marL="1806420" indent="-195601" algn="l" defTabSz="41421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7pPr>
      <a:lvl8pPr marL="2220627" indent="-195601" algn="l" defTabSz="41421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8pPr>
      <a:lvl9pPr marL="2634842" indent="-195601" algn="l" defTabSz="41421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9pPr>
    </p:titleStyle>
    <p:bodyStyle>
      <a:lvl1pPr marL="391200" indent="-293400" algn="l" defTabSz="414210" rtl="0" eaLnBrk="0" fontAlgn="base" hangingPunct="0">
        <a:lnSpc>
          <a:spcPct val="97000"/>
        </a:lnSpc>
        <a:spcBef>
          <a:spcPct val="0"/>
        </a:spcBef>
        <a:spcAft>
          <a:spcPts val="806"/>
        </a:spcAft>
        <a:buClr>
          <a:srgbClr val="FFFFFF"/>
        </a:buClr>
        <a:buSzPct val="100000"/>
        <a:buFont typeface="Arial" charset="0"/>
        <a:buChar char="•"/>
        <a:defRPr sz="1800">
          <a:solidFill>
            <a:srgbClr val="FFFFFF"/>
          </a:solidFill>
          <a:latin typeface="+mn-lt"/>
          <a:ea typeface="+mn-ea"/>
          <a:cs typeface="+mn-cs"/>
        </a:defRPr>
      </a:lvl1pPr>
      <a:lvl2pPr marL="782396" indent="-260320" algn="l" defTabSz="414210" rtl="0" eaLnBrk="0" fontAlgn="base" hangingPunct="0">
        <a:lnSpc>
          <a:spcPct val="97000"/>
        </a:lnSpc>
        <a:spcBef>
          <a:spcPct val="0"/>
        </a:spcBef>
        <a:spcAft>
          <a:spcPts val="1032"/>
        </a:spcAft>
        <a:buClr>
          <a:srgbClr val="FFFFFF"/>
        </a:buClr>
        <a:buSzPct val="75000"/>
        <a:buFont typeface="StarSymbol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73594" indent="-195601" algn="l" defTabSz="414210" rtl="0" eaLnBrk="0" fontAlgn="base" hangingPunct="0">
        <a:lnSpc>
          <a:spcPct val="97000"/>
        </a:lnSpc>
        <a:spcBef>
          <a:spcPct val="0"/>
        </a:spcBef>
        <a:spcAft>
          <a:spcPts val="771"/>
        </a:spcAft>
        <a:buClr>
          <a:srgbClr val="FFFFFF"/>
        </a:buClr>
        <a:buSzPct val="45000"/>
        <a:buFont typeface="StarSymbol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64796" indent="-195601" algn="l" defTabSz="414210" rtl="0" eaLnBrk="0" fontAlgn="base" hangingPunct="0">
        <a:lnSpc>
          <a:spcPct val="97000"/>
        </a:lnSpc>
        <a:spcBef>
          <a:spcPct val="0"/>
        </a:spcBef>
        <a:spcAft>
          <a:spcPts val="522"/>
        </a:spcAft>
        <a:buClr>
          <a:srgbClr val="FFFFFF"/>
        </a:buClr>
        <a:buSzPct val="75000"/>
        <a:buFont typeface="StarSymbol"/>
        <a:buChar char="–"/>
        <a:defRPr sz="1800">
          <a:solidFill>
            <a:srgbClr val="FFFFFF"/>
          </a:solidFill>
          <a:latin typeface="+mn-lt"/>
          <a:ea typeface="+mn-ea"/>
          <a:cs typeface="+mn-cs"/>
        </a:defRPr>
      </a:lvl4pPr>
      <a:lvl5pPr marL="1955994" indent="-195601" algn="l" defTabSz="414210" rtl="0" eaLnBrk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5pPr>
      <a:lvl6pPr marL="2370205" indent="-195601" algn="l" defTabSz="414210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6pPr>
      <a:lvl7pPr marL="2784414" indent="-195601" algn="l" defTabSz="414210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7pPr>
      <a:lvl8pPr marL="3198623" indent="-195601" algn="l" defTabSz="414210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8pPr>
      <a:lvl9pPr marL="3612835" indent="-195601" algn="l" defTabSz="414210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10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420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630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841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054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263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473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3684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2" y="288000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1"/>
            <a:ext cx="8253642" cy="4176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5318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0">
              <a:spcBef>
                <a:spcPts val="600"/>
              </a:spcBef>
            </a:pPr>
            <a:endParaRPr lang="en-GB" altLang="fr-FR">
              <a:latin typeface="Verdana" pitchFamily="34" charset="0"/>
              <a:cs typeface="Verdana" pitchFamily="34" charset="0"/>
            </a:endParaRPr>
          </a:p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5318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951" y="-89189"/>
            <a:ext cx="498475" cy="36512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B053499-6FEA-47F6-B45F-E78ED2B25251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54500" y="6667200"/>
            <a:ext cx="396000" cy="794"/>
          </a:xfrm>
          <a:prstGeom prst="line">
            <a:avLst/>
          </a:prstGeom>
          <a:ln w="6350">
            <a:solidFill>
              <a:srgbClr val="D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21917" y="62972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cxnSp>
        <p:nvCxnSpPr>
          <p:cNvPr id="14" name="Straight Connector 18"/>
          <p:cNvCxnSpPr/>
          <p:nvPr/>
        </p:nvCxnSpPr>
        <p:spPr>
          <a:xfrm>
            <a:off x="609602" y="1159867"/>
            <a:ext cx="8537575" cy="1588"/>
          </a:xfrm>
          <a:prstGeom prst="line">
            <a:avLst/>
          </a:prstGeom>
          <a:ln w="6350">
            <a:solidFill>
              <a:srgbClr val="007686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3" descr="Logo_ESC®_Red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61" y="5804144"/>
            <a:ext cx="459832" cy="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hlinkClick r:id="rId5" tooltip="www.escardio.org/guidelines"/>
          </p:cNvPr>
          <p:cNvSpPr txBox="1"/>
          <p:nvPr userDrawn="1"/>
        </p:nvSpPr>
        <p:spPr>
          <a:xfrm>
            <a:off x="473881" y="6297468"/>
            <a:ext cx="21323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100" b="1">
                <a:solidFill>
                  <a:schemeClr val="bg2"/>
                </a:solidFill>
              </a:rPr>
              <a:t>www.escardio.org/guidelines</a:t>
            </a:r>
          </a:p>
        </p:txBody>
      </p:sp>
    </p:spTree>
    <p:extLst>
      <p:ext uri="{BB962C8B-B14F-4D97-AF65-F5344CB8AC3E}">
        <p14:creationId xmlns:p14="http://schemas.microsoft.com/office/powerpoint/2010/main" val="26931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100" r:id="rId1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i="0" kern="1200">
          <a:solidFill>
            <a:srgbClr val="008799"/>
          </a:solidFill>
          <a:latin typeface="+mj-lt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D00040"/>
        </a:buClr>
        <a:buFont typeface="Arial" pitchFamily="34" charset="0"/>
        <a:buChar char="•"/>
        <a:defRPr sz="1800" b="1" i="0" kern="1200">
          <a:solidFill>
            <a:srgbClr val="595959"/>
          </a:solidFill>
          <a:latin typeface="+mn-lt"/>
          <a:ea typeface="+mn-ea"/>
          <a:cs typeface="Verdana"/>
        </a:defRPr>
      </a:lvl1pPr>
      <a:lvl2pPr marL="531813" marR="0" indent="-265113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D00040"/>
        </a:buClr>
        <a:buSzTx/>
        <a:buFont typeface="Arial" pitchFamily="34" charset="0"/>
        <a:buChar char="•"/>
        <a:tabLst/>
        <a:defRPr sz="1600" b="0" i="0" kern="1200">
          <a:solidFill>
            <a:srgbClr val="595959"/>
          </a:solidFill>
          <a:latin typeface="+mn-lt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ts val="300"/>
        </a:spcBef>
        <a:spcAft>
          <a:spcPts val="600"/>
        </a:spcAft>
        <a:buClr>
          <a:srgbClr val="D00040"/>
        </a:buClr>
        <a:buFont typeface="Arial" pitchFamily="34" charset="0"/>
        <a:buChar char="•"/>
        <a:defRPr sz="1400" b="0" i="0" kern="1200">
          <a:solidFill>
            <a:srgbClr val="595959"/>
          </a:solidFill>
          <a:latin typeface="+mn-lt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ts val="300"/>
        </a:spcBef>
        <a:spcAft>
          <a:spcPts val="600"/>
        </a:spcAft>
        <a:buClr>
          <a:srgbClr val="D00040"/>
        </a:buClr>
        <a:buFont typeface="Arial" pitchFamily="34" charset="0"/>
        <a:buChar char="•"/>
        <a:defRPr sz="1400" b="0" i="0" kern="1200">
          <a:solidFill>
            <a:srgbClr val="595959"/>
          </a:solidFill>
          <a:latin typeface="+mn-lt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ts val="300"/>
        </a:spcBef>
        <a:spcAft>
          <a:spcPts val="600"/>
        </a:spcAft>
        <a:buClr>
          <a:srgbClr val="D00040"/>
        </a:buClr>
        <a:buFont typeface="Arial" pitchFamily="34" charset="0"/>
        <a:buChar char="•"/>
        <a:defRPr sz="1400" b="0" i="0" kern="1200">
          <a:solidFill>
            <a:srgbClr val="595959"/>
          </a:solidFill>
          <a:latin typeface="+mn-lt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rgbClr val="00FFFF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3" tIns="45609" rIns="91213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text styles</a:t>
            </a:r>
          </a:p>
          <a:p>
            <a:pPr lvl="1"/>
            <a:r>
              <a:rPr lang="en-GB" altLang="it-IT"/>
              <a:t>Second level</a:t>
            </a:r>
          </a:p>
          <a:p>
            <a:pPr lvl="2"/>
            <a:r>
              <a:rPr lang="en-GB" altLang="it-IT"/>
              <a:t>Third level</a:t>
            </a:r>
          </a:p>
          <a:p>
            <a:pPr lvl="3"/>
            <a:r>
              <a:rPr lang="en-GB" altLang="it-IT"/>
              <a:t>Fourth level</a:t>
            </a:r>
          </a:p>
          <a:p>
            <a:pPr lvl="4"/>
            <a:r>
              <a:rPr lang="en-GB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4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3" tIns="45609" rIns="91213" bIns="45609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3" tIns="45609" rIns="91213" bIns="45609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3" tIns="45609" rIns="91213" bIns="45609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87C59CB-1425-4B4E-98EC-2431CC90915F}" type="slidenum">
              <a:rPr lang="en-GB" altLang="it-IT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‹N›</a:t>
            </a:fld>
            <a:endParaRPr lang="en-GB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0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1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1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222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683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44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083" indent="-3420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181" indent="-28507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281" indent="-22805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384" indent="-22805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501" indent="-22805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611" indent="-2280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724" indent="-2280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834" indent="-2280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945" indent="-2280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09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22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34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44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57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666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71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888" algn="l" defTabSz="912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6" tIns="45536" rIns="91066" bIns="455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6" tIns="45536" rIns="91066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0109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3104" r:id="rId1"/>
    <p:sldLayoutId id="214749310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4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9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635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179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585" indent="-3415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105" indent="-284662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38628" indent="-22772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4060" indent="-22772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9523" indent="-2293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4972" indent="-2293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0423" indent="-2293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5872" indent="-2293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1325" indent="-2293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46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00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52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98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51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00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138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594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2679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106" r:id="rId1"/>
  </p:sldLayoutIdLst>
  <p:txStyles>
    <p:titleStyle>
      <a:lvl1pPr algn="ctr" defTabSz="413222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2500" b="1">
          <a:solidFill>
            <a:srgbClr val="FFFFFF"/>
          </a:solidFill>
          <a:latin typeface="+mj-lt"/>
          <a:ea typeface="+mj-ea"/>
          <a:cs typeface="+mj-cs"/>
        </a:defRPr>
      </a:lvl1pPr>
      <a:lvl2pPr marL="390271" indent="-195139" algn="l" defTabSz="41322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2pPr>
      <a:lvl3pPr marL="585401" indent="-195139" algn="l" defTabSz="41322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3pPr>
      <a:lvl4pPr marL="780533" indent="-195139" algn="l" defTabSz="41322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4pPr>
      <a:lvl5pPr marL="975669" indent="-195139" algn="l" defTabSz="41322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5pPr>
      <a:lvl6pPr marL="1388891" indent="-195139" algn="l" defTabSz="41322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6pPr>
      <a:lvl7pPr marL="1802117" indent="-195139" algn="l" defTabSz="41322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7pPr>
      <a:lvl8pPr marL="2215340" indent="-195139" algn="l" defTabSz="41322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8pPr>
      <a:lvl9pPr marL="2628565" indent="-195139" algn="l" defTabSz="41322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Gothic" charset="0"/>
          <a:cs typeface="Gothic" charset="0"/>
        </a:defRPr>
      </a:lvl9pPr>
    </p:titleStyle>
    <p:bodyStyle>
      <a:lvl1pPr marL="390271" indent="-292705" algn="l" defTabSz="413222" rtl="0" fontAlgn="base" hangingPunct="0">
        <a:lnSpc>
          <a:spcPct val="97000"/>
        </a:lnSpc>
        <a:spcBef>
          <a:spcPct val="0"/>
        </a:spcBef>
        <a:spcAft>
          <a:spcPts val="806"/>
        </a:spcAft>
        <a:buClr>
          <a:srgbClr val="FFFFFF"/>
        </a:buClr>
        <a:buSzPct val="100000"/>
        <a:buFont typeface="Arial" charset="0"/>
        <a:buChar char="•"/>
        <a:defRPr sz="1800">
          <a:solidFill>
            <a:srgbClr val="FFFFFF"/>
          </a:solidFill>
          <a:latin typeface="+mn-lt"/>
          <a:ea typeface="+mn-ea"/>
          <a:cs typeface="+mn-cs"/>
        </a:defRPr>
      </a:lvl1pPr>
      <a:lvl2pPr marL="780533" indent="-259699" algn="l" defTabSz="413222" rtl="0" fontAlgn="base" hangingPunct="0">
        <a:lnSpc>
          <a:spcPct val="97000"/>
        </a:lnSpc>
        <a:spcBef>
          <a:spcPct val="0"/>
        </a:spcBef>
        <a:spcAft>
          <a:spcPts val="1032"/>
        </a:spcAft>
        <a:buClr>
          <a:srgbClr val="FFFFFF"/>
        </a:buClr>
        <a:buSzPct val="75000"/>
        <a:buFont typeface="StarSymbol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70799" indent="-195139" algn="l" defTabSz="413222" rtl="0" fontAlgn="base" hangingPunct="0">
        <a:lnSpc>
          <a:spcPct val="97000"/>
        </a:lnSpc>
        <a:spcBef>
          <a:spcPct val="0"/>
        </a:spcBef>
        <a:spcAft>
          <a:spcPts val="771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61070" indent="-195139" algn="l" defTabSz="413222" rtl="0" fontAlgn="base" hangingPunct="0">
        <a:lnSpc>
          <a:spcPct val="97000"/>
        </a:lnSpc>
        <a:spcBef>
          <a:spcPct val="0"/>
        </a:spcBef>
        <a:spcAft>
          <a:spcPts val="522"/>
        </a:spcAft>
        <a:buClr>
          <a:srgbClr val="FFFFFF"/>
        </a:buClr>
        <a:buSzPct val="75000"/>
        <a:buFont typeface="StarSymbol" charset="0"/>
        <a:buChar char="–"/>
        <a:defRPr sz="1800">
          <a:solidFill>
            <a:srgbClr val="FFFFFF"/>
          </a:solidFill>
          <a:latin typeface="+mn-lt"/>
          <a:ea typeface="+mn-ea"/>
          <a:cs typeface="+mn-cs"/>
        </a:defRPr>
      </a:lvl4pPr>
      <a:lvl5pPr marL="1951334" indent="-195139" algn="l" defTabSz="413222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5pPr>
      <a:lvl6pPr marL="2364563" indent="-195139" algn="l" defTabSz="413222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6pPr>
      <a:lvl7pPr marL="2777781" indent="-195139" algn="l" defTabSz="413222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7pPr>
      <a:lvl8pPr marL="3190999" indent="-195139" algn="l" defTabSz="413222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8pPr>
      <a:lvl9pPr marL="3604229" indent="-195139" algn="l" defTabSz="413222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222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445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673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2894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113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343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2568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794" algn="l" defTabSz="8264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2438"/>
            <a:ext cx="82073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07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1173163"/>
            <a:ext cx="8686800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/>
        </p:spPr>
        <p:txBody>
          <a:bodyPr lIns="91420" tIns="45711" rIns="91420" bIns="45711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4103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310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defRPr sz="2000" b="1">
          <a:solidFill>
            <a:srgbClr val="FCC12C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FCC12C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457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CC12C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381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4D73041-6EBF-450A-966F-2168C91B8F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909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1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6872288"/>
          </a:xfrm>
          <a:prstGeom prst="rect">
            <a:avLst/>
          </a:prstGeom>
          <a:gradFill rotWithShape="1">
            <a:gsLst>
              <a:gs pos="0">
                <a:srgbClr val="03397B"/>
              </a:gs>
              <a:gs pos="100000">
                <a:srgbClr val="01193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91320" tIns="45663" rIns="91320" bIns="45663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it-IT" sz="1800" b="1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165100"/>
            <a:ext cx="70167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531" tIns="39267" rIns="78531" bIns="392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574800"/>
            <a:ext cx="8424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531" tIns="39267" rIns="78531" bIns="39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613" name="Line 23"/>
          <p:cNvSpPr>
            <a:spLocks noChangeShapeType="1"/>
          </p:cNvSpPr>
          <p:nvPr/>
        </p:nvSpPr>
        <p:spPr bwMode="auto">
          <a:xfrm flipV="1">
            <a:off x="284163" y="1381125"/>
            <a:ext cx="8577262" cy="14288"/>
          </a:xfrm>
          <a:prstGeom prst="line">
            <a:avLst/>
          </a:prstGeom>
          <a:noFill/>
          <a:ln w="28575">
            <a:solidFill>
              <a:srgbClr val="F89646"/>
            </a:solidFill>
            <a:round/>
            <a:headEnd/>
            <a:tailEnd/>
          </a:ln>
        </p:spPr>
        <p:txBody>
          <a:bodyPr lIns="91320" tIns="45663" rIns="91320" bIns="45663"/>
          <a:lstStyle/>
          <a:p>
            <a:pPr>
              <a:defRPr/>
            </a:pPr>
            <a:endParaRPr lang="it-IT" sz="18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8614" name="Line 24"/>
          <p:cNvSpPr>
            <a:spLocks noChangeShapeType="1"/>
          </p:cNvSpPr>
          <p:nvPr/>
        </p:nvSpPr>
        <p:spPr bwMode="auto">
          <a:xfrm flipV="1">
            <a:off x="311150" y="6132513"/>
            <a:ext cx="8575675" cy="12700"/>
          </a:xfrm>
          <a:prstGeom prst="line">
            <a:avLst/>
          </a:prstGeom>
          <a:noFill/>
          <a:ln w="28575">
            <a:solidFill>
              <a:srgbClr val="F89646"/>
            </a:solidFill>
            <a:round/>
            <a:headEnd/>
            <a:tailEnd/>
          </a:ln>
        </p:spPr>
        <p:txBody>
          <a:bodyPr lIns="91320" tIns="45663" rIns="91320" bIns="45663"/>
          <a:lstStyle/>
          <a:p>
            <a:pPr>
              <a:defRPr/>
            </a:pPr>
            <a:endParaRPr lang="it-IT" sz="18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36871" name="Group 38"/>
          <p:cNvGrpSpPr>
            <a:grpSpLocks/>
          </p:cNvGrpSpPr>
          <p:nvPr/>
        </p:nvGrpSpPr>
        <p:grpSpPr bwMode="auto">
          <a:xfrm>
            <a:off x="7231063" y="139700"/>
            <a:ext cx="1757362" cy="406400"/>
            <a:chOff x="4555" y="88"/>
            <a:chExt cx="1107" cy="256"/>
          </a:xfrm>
        </p:grpSpPr>
        <p:sp>
          <p:nvSpPr>
            <p:cNvPr id="68616" name="AutoShape 39"/>
            <p:cNvSpPr>
              <a:spLocks noChangeAspect="1" noChangeArrowheads="1" noTextEdit="1"/>
            </p:cNvSpPr>
            <p:nvPr userDrawn="1"/>
          </p:nvSpPr>
          <p:spPr bwMode="auto">
            <a:xfrm>
              <a:off x="4555" y="88"/>
              <a:ext cx="110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8617" name="Freeform 40"/>
            <p:cNvSpPr>
              <a:spLocks/>
            </p:cNvSpPr>
            <p:nvPr userDrawn="1"/>
          </p:nvSpPr>
          <p:spPr bwMode="auto">
            <a:xfrm>
              <a:off x="4555" y="88"/>
              <a:ext cx="1107" cy="256"/>
            </a:xfrm>
            <a:custGeom>
              <a:avLst/>
              <a:gdLst>
                <a:gd name="T0" fmla="*/ 1524 w 1862"/>
                <a:gd name="T1" fmla="*/ 0 h 430"/>
                <a:gd name="T2" fmla="*/ 1804 w 1862"/>
                <a:gd name="T3" fmla="*/ 22 h 430"/>
                <a:gd name="T4" fmla="*/ 1810 w 1862"/>
                <a:gd name="T5" fmla="*/ 22 h 430"/>
                <a:gd name="T6" fmla="*/ 1824 w 1862"/>
                <a:gd name="T7" fmla="*/ 28 h 430"/>
                <a:gd name="T8" fmla="*/ 1834 w 1862"/>
                <a:gd name="T9" fmla="*/ 36 h 430"/>
                <a:gd name="T10" fmla="*/ 1838 w 1862"/>
                <a:gd name="T11" fmla="*/ 48 h 430"/>
                <a:gd name="T12" fmla="*/ 1840 w 1862"/>
                <a:gd name="T13" fmla="*/ 376 h 430"/>
                <a:gd name="T14" fmla="*/ 1838 w 1862"/>
                <a:gd name="T15" fmla="*/ 382 h 430"/>
                <a:gd name="T16" fmla="*/ 1834 w 1862"/>
                <a:gd name="T17" fmla="*/ 394 h 430"/>
                <a:gd name="T18" fmla="*/ 1824 w 1862"/>
                <a:gd name="T19" fmla="*/ 402 h 430"/>
                <a:gd name="T20" fmla="*/ 1810 w 1862"/>
                <a:gd name="T21" fmla="*/ 408 h 430"/>
                <a:gd name="T22" fmla="*/ 58 w 1862"/>
                <a:gd name="T23" fmla="*/ 408 h 430"/>
                <a:gd name="T24" fmla="*/ 50 w 1862"/>
                <a:gd name="T25" fmla="*/ 408 h 430"/>
                <a:gd name="T26" fmla="*/ 38 w 1862"/>
                <a:gd name="T27" fmla="*/ 402 h 430"/>
                <a:gd name="T28" fmla="*/ 28 w 1862"/>
                <a:gd name="T29" fmla="*/ 394 h 430"/>
                <a:gd name="T30" fmla="*/ 22 w 1862"/>
                <a:gd name="T31" fmla="*/ 382 h 430"/>
                <a:gd name="T32" fmla="*/ 22 w 1862"/>
                <a:gd name="T33" fmla="*/ 54 h 430"/>
                <a:gd name="T34" fmla="*/ 22 w 1862"/>
                <a:gd name="T35" fmla="*/ 48 h 430"/>
                <a:gd name="T36" fmla="*/ 28 w 1862"/>
                <a:gd name="T37" fmla="*/ 36 h 430"/>
                <a:gd name="T38" fmla="*/ 38 w 1862"/>
                <a:gd name="T39" fmla="*/ 28 h 430"/>
                <a:gd name="T40" fmla="*/ 50 w 1862"/>
                <a:gd name="T41" fmla="*/ 22 h 430"/>
                <a:gd name="T42" fmla="*/ 1386 w 1862"/>
                <a:gd name="T43" fmla="*/ 22 h 430"/>
                <a:gd name="T44" fmla="*/ 58 w 1862"/>
                <a:gd name="T45" fmla="*/ 0 h 430"/>
                <a:gd name="T46" fmla="*/ 46 w 1862"/>
                <a:gd name="T47" fmla="*/ 0 h 430"/>
                <a:gd name="T48" fmla="*/ 26 w 1862"/>
                <a:gd name="T49" fmla="*/ 8 h 430"/>
                <a:gd name="T50" fmla="*/ 10 w 1862"/>
                <a:gd name="T51" fmla="*/ 24 h 430"/>
                <a:gd name="T52" fmla="*/ 2 w 1862"/>
                <a:gd name="T53" fmla="*/ 44 h 430"/>
                <a:gd name="T54" fmla="*/ 0 w 1862"/>
                <a:gd name="T55" fmla="*/ 376 h 430"/>
                <a:gd name="T56" fmla="*/ 2 w 1862"/>
                <a:gd name="T57" fmla="*/ 386 h 430"/>
                <a:gd name="T58" fmla="*/ 10 w 1862"/>
                <a:gd name="T59" fmla="*/ 406 h 430"/>
                <a:gd name="T60" fmla="*/ 26 w 1862"/>
                <a:gd name="T61" fmla="*/ 420 h 430"/>
                <a:gd name="T62" fmla="*/ 46 w 1862"/>
                <a:gd name="T63" fmla="*/ 430 h 430"/>
                <a:gd name="T64" fmla="*/ 1804 w 1862"/>
                <a:gd name="T65" fmla="*/ 430 h 430"/>
                <a:gd name="T66" fmla="*/ 1814 w 1862"/>
                <a:gd name="T67" fmla="*/ 430 h 430"/>
                <a:gd name="T68" fmla="*/ 1836 w 1862"/>
                <a:gd name="T69" fmla="*/ 420 h 430"/>
                <a:gd name="T70" fmla="*/ 1852 w 1862"/>
                <a:gd name="T71" fmla="*/ 406 h 430"/>
                <a:gd name="T72" fmla="*/ 1860 w 1862"/>
                <a:gd name="T73" fmla="*/ 386 h 430"/>
                <a:gd name="T74" fmla="*/ 1862 w 1862"/>
                <a:gd name="T75" fmla="*/ 54 h 430"/>
                <a:gd name="T76" fmla="*/ 1860 w 1862"/>
                <a:gd name="T77" fmla="*/ 44 h 430"/>
                <a:gd name="T78" fmla="*/ 1852 w 1862"/>
                <a:gd name="T79" fmla="*/ 24 h 430"/>
                <a:gd name="T80" fmla="*/ 1836 w 1862"/>
                <a:gd name="T81" fmla="*/ 8 h 430"/>
                <a:gd name="T82" fmla="*/ 1814 w 1862"/>
                <a:gd name="T83" fmla="*/ 0 h 430"/>
                <a:gd name="T84" fmla="*/ 1804 w 1862"/>
                <a:gd name="T85" fmla="*/ 0 h 4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2"/>
                <a:gd name="T130" fmla="*/ 0 h 430"/>
                <a:gd name="T131" fmla="*/ 1862 w 1862"/>
                <a:gd name="T132" fmla="*/ 430 h 4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2" h="430">
                  <a:moveTo>
                    <a:pt x="1804" y="0"/>
                  </a:moveTo>
                  <a:lnTo>
                    <a:pt x="1524" y="0"/>
                  </a:lnTo>
                  <a:lnTo>
                    <a:pt x="1508" y="22"/>
                  </a:lnTo>
                  <a:lnTo>
                    <a:pt x="1804" y="22"/>
                  </a:lnTo>
                  <a:lnTo>
                    <a:pt x="1810" y="22"/>
                  </a:lnTo>
                  <a:lnTo>
                    <a:pt x="1818" y="24"/>
                  </a:lnTo>
                  <a:lnTo>
                    <a:pt x="1824" y="28"/>
                  </a:lnTo>
                  <a:lnTo>
                    <a:pt x="1830" y="32"/>
                  </a:lnTo>
                  <a:lnTo>
                    <a:pt x="1834" y="36"/>
                  </a:lnTo>
                  <a:lnTo>
                    <a:pt x="1836" y="42"/>
                  </a:lnTo>
                  <a:lnTo>
                    <a:pt x="1838" y="48"/>
                  </a:lnTo>
                  <a:lnTo>
                    <a:pt x="1840" y="54"/>
                  </a:lnTo>
                  <a:lnTo>
                    <a:pt x="1840" y="376"/>
                  </a:lnTo>
                  <a:lnTo>
                    <a:pt x="1838" y="382"/>
                  </a:lnTo>
                  <a:lnTo>
                    <a:pt x="1836" y="388"/>
                  </a:lnTo>
                  <a:lnTo>
                    <a:pt x="1834" y="394"/>
                  </a:lnTo>
                  <a:lnTo>
                    <a:pt x="1830" y="398"/>
                  </a:lnTo>
                  <a:lnTo>
                    <a:pt x="1824" y="402"/>
                  </a:lnTo>
                  <a:lnTo>
                    <a:pt x="1818" y="406"/>
                  </a:lnTo>
                  <a:lnTo>
                    <a:pt x="1810" y="408"/>
                  </a:lnTo>
                  <a:lnTo>
                    <a:pt x="1804" y="408"/>
                  </a:lnTo>
                  <a:lnTo>
                    <a:pt x="58" y="408"/>
                  </a:lnTo>
                  <a:lnTo>
                    <a:pt x="50" y="408"/>
                  </a:lnTo>
                  <a:lnTo>
                    <a:pt x="44" y="406"/>
                  </a:lnTo>
                  <a:lnTo>
                    <a:pt x="38" y="402"/>
                  </a:lnTo>
                  <a:lnTo>
                    <a:pt x="32" y="398"/>
                  </a:lnTo>
                  <a:lnTo>
                    <a:pt x="28" y="394"/>
                  </a:lnTo>
                  <a:lnTo>
                    <a:pt x="24" y="388"/>
                  </a:lnTo>
                  <a:lnTo>
                    <a:pt x="22" y="382"/>
                  </a:lnTo>
                  <a:lnTo>
                    <a:pt x="22" y="376"/>
                  </a:lnTo>
                  <a:lnTo>
                    <a:pt x="22" y="54"/>
                  </a:lnTo>
                  <a:lnTo>
                    <a:pt x="22" y="48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44" y="24"/>
                  </a:lnTo>
                  <a:lnTo>
                    <a:pt x="50" y="22"/>
                  </a:lnTo>
                  <a:lnTo>
                    <a:pt x="58" y="22"/>
                  </a:lnTo>
                  <a:lnTo>
                    <a:pt x="1386" y="22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46" y="0"/>
                  </a:lnTo>
                  <a:lnTo>
                    <a:pt x="36" y="4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0" y="24"/>
                  </a:lnTo>
                  <a:lnTo>
                    <a:pt x="4" y="32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376"/>
                  </a:lnTo>
                  <a:lnTo>
                    <a:pt x="2" y="386"/>
                  </a:lnTo>
                  <a:lnTo>
                    <a:pt x="4" y="398"/>
                  </a:lnTo>
                  <a:lnTo>
                    <a:pt x="10" y="406"/>
                  </a:lnTo>
                  <a:lnTo>
                    <a:pt x="18" y="414"/>
                  </a:lnTo>
                  <a:lnTo>
                    <a:pt x="26" y="420"/>
                  </a:lnTo>
                  <a:lnTo>
                    <a:pt x="36" y="426"/>
                  </a:lnTo>
                  <a:lnTo>
                    <a:pt x="46" y="430"/>
                  </a:lnTo>
                  <a:lnTo>
                    <a:pt x="58" y="430"/>
                  </a:lnTo>
                  <a:lnTo>
                    <a:pt x="1804" y="430"/>
                  </a:lnTo>
                  <a:lnTo>
                    <a:pt x="1814" y="430"/>
                  </a:lnTo>
                  <a:lnTo>
                    <a:pt x="1826" y="426"/>
                  </a:lnTo>
                  <a:lnTo>
                    <a:pt x="1836" y="420"/>
                  </a:lnTo>
                  <a:lnTo>
                    <a:pt x="1844" y="414"/>
                  </a:lnTo>
                  <a:lnTo>
                    <a:pt x="1852" y="406"/>
                  </a:lnTo>
                  <a:lnTo>
                    <a:pt x="1856" y="398"/>
                  </a:lnTo>
                  <a:lnTo>
                    <a:pt x="1860" y="386"/>
                  </a:lnTo>
                  <a:lnTo>
                    <a:pt x="1862" y="376"/>
                  </a:lnTo>
                  <a:lnTo>
                    <a:pt x="1862" y="54"/>
                  </a:lnTo>
                  <a:lnTo>
                    <a:pt x="1860" y="44"/>
                  </a:lnTo>
                  <a:lnTo>
                    <a:pt x="1856" y="32"/>
                  </a:lnTo>
                  <a:lnTo>
                    <a:pt x="1852" y="24"/>
                  </a:lnTo>
                  <a:lnTo>
                    <a:pt x="1844" y="16"/>
                  </a:lnTo>
                  <a:lnTo>
                    <a:pt x="1836" y="8"/>
                  </a:lnTo>
                  <a:lnTo>
                    <a:pt x="1826" y="4"/>
                  </a:lnTo>
                  <a:lnTo>
                    <a:pt x="1814" y="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18" name="Freeform 41"/>
            <p:cNvSpPr>
              <a:spLocks/>
            </p:cNvSpPr>
            <p:nvPr userDrawn="1"/>
          </p:nvSpPr>
          <p:spPr bwMode="auto">
            <a:xfrm>
              <a:off x="5159" y="156"/>
              <a:ext cx="61" cy="121"/>
            </a:xfrm>
            <a:custGeom>
              <a:avLst/>
              <a:gdLst>
                <a:gd name="T0" fmla="*/ 102 w 102"/>
                <a:gd name="T1" fmla="*/ 30 h 204"/>
                <a:gd name="T2" fmla="*/ 102 w 102"/>
                <a:gd name="T3" fmla="*/ 30 h 204"/>
                <a:gd name="T4" fmla="*/ 90 w 102"/>
                <a:gd name="T5" fmla="*/ 26 h 204"/>
                <a:gd name="T6" fmla="*/ 90 w 102"/>
                <a:gd name="T7" fmla="*/ 26 h 204"/>
                <a:gd name="T8" fmla="*/ 80 w 102"/>
                <a:gd name="T9" fmla="*/ 26 h 204"/>
                <a:gd name="T10" fmla="*/ 80 w 102"/>
                <a:gd name="T11" fmla="*/ 26 h 204"/>
                <a:gd name="T12" fmla="*/ 70 w 102"/>
                <a:gd name="T13" fmla="*/ 28 h 204"/>
                <a:gd name="T14" fmla="*/ 70 w 102"/>
                <a:gd name="T15" fmla="*/ 28 h 204"/>
                <a:gd name="T16" fmla="*/ 62 w 102"/>
                <a:gd name="T17" fmla="*/ 32 h 204"/>
                <a:gd name="T18" fmla="*/ 62 w 102"/>
                <a:gd name="T19" fmla="*/ 32 h 204"/>
                <a:gd name="T20" fmla="*/ 58 w 102"/>
                <a:gd name="T21" fmla="*/ 40 h 204"/>
                <a:gd name="T22" fmla="*/ 58 w 102"/>
                <a:gd name="T23" fmla="*/ 40 h 204"/>
                <a:gd name="T24" fmla="*/ 56 w 102"/>
                <a:gd name="T25" fmla="*/ 52 h 204"/>
                <a:gd name="T26" fmla="*/ 56 w 102"/>
                <a:gd name="T27" fmla="*/ 70 h 204"/>
                <a:gd name="T28" fmla="*/ 90 w 102"/>
                <a:gd name="T29" fmla="*/ 70 h 204"/>
                <a:gd name="T30" fmla="*/ 90 w 102"/>
                <a:gd name="T31" fmla="*/ 96 h 204"/>
                <a:gd name="T32" fmla="*/ 56 w 102"/>
                <a:gd name="T33" fmla="*/ 96 h 204"/>
                <a:gd name="T34" fmla="*/ 56 w 102"/>
                <a:gd name="T35" fmla="*/ 204 h 204"/>
                <a:gd name="T36" fmla="*/ 24 w 102"/>
                <a:gd name="T37" fmla="*/ 204 h 204"/>
                <a:gd name="T38" fmla="*/ 24 w 102"/>
                <a:gd name="T39" fmla="*/ 96 h 204"/>
                <a:gd name="T40" fmla="*/ 0 w 102"/>
                <a:gd name="T41" fmla="*/ 96 h 204"/>
                <a:gd name="T42" fmla="*/ 0 w 102"/>
                <a:gd name="T43" fmla="*/ 70 h 204"/>
                <a:gd name="T44" fmla="*/ 24 w 102"/>
                <a:gd name="T45" fmla="*/ 70 h 204"/>
                <a:gd name="T46" fmla="*/ 24 w 102"/>
                <a:gd name="T47" fmla="*/ 54 h 204"/>
                <a:gd name="T48" fmla="*/ 24 w 102"/>
                <a:gd name="T49" fmla="*/ 54 h 204"/>
                <a:gd name="T50" fmla="*/ 24 w 102"/>
                <a:gd name="T51" fmla="*/ 40 h 204"/>
                <a:gd name="T52" fmla="*/ 28 w 102"/>
                <a:gd name="T53" fmla="*/ 28 h 204"/>
                <a:gd name="T54" fmla="*/ 28 w 102"/>
                <a:gd name="T55" fmla="*/ 28 h 204"/>
                <a:gd name="T56" fmla="*/ 32 w 102"/>
                <a:gd name="T57" fmla="*/ 20 h 204"/>
                <a:gd name="T58" fmla="*/ 38 w 102"/>
                <a:gd name="T59" fmla="*/ 12 h 204"/>
                <a:gd name="T60" fmla="*/ 38 w 102"/>
                <a:gd name="T61" fmla="*/ 12 h 204"/>
                <a:gd name="T62" fmla="*/ 46 w 102"/>
                <a:gd name="T63" fmla="*/ 6 h 204"/>
                <a:gd name="T64" fmla="*/ 56 w 102"/>
                <a:gd name="T65" fmla="*/ 2 h 204"/>
                <a:gd name="T66" fmla="*/ 56 w 102"/>
                <a:gd name="T67" fmla="*/ 2 h 204"/>
                <a:gd name="T68" fmla="*/ 66 w 102"/>
                <a:gd name="T69" fmla="*/ 0 h 204"/>
                <a:gd name="T70" fmla="*/ 76 w 102"/>
                <a:gd name="T71" fmla="*/ 0 h 204"/>
                <a:gd name="T72" fmla="*/ 76 w 102"/>
                <a:gd name="T73" fmla="*/ 0 h 204"/>
                <a:gd name="T74" fmla="*/ 90 w 102"/>
                <a:gd name="T75" fmla="*/ 0 h 204"/>
                <a:gd name="T76" fmla="*/ 90 w 102"/>
                <a:gd name="T77" fmla="*/ 0 h 204"/>
                <a:gd name="T78" fmla="*/ 102 w 102"/>
                <a:gd name="T79" fmla="*/ 4 h 204"/>
                <a:gd name="T80" fmla="*/ 102 w 102"/>
                <a:gd name="T81" fmla="*/ 3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204"/>
                <a:gd name="T125" fmla="*/ 102 w 10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204">
                  <a:moveTo>
                    <a:pt x="102" y="30"/>
                  </a:moveTo>
                  <a:lnTo>
                    <a:pt x="102" y="30"/>
                  </a:lnTo>
                  <a:lnTo>
                    <a:pt x="90" y="26"/>
                  </a:lnTo>
                  <a:lnTo>
                    <a:pt x="80" y="26"/>
                  </a:lnTo>
                  <a:lnTo>
                    <a:pt x="70" y="28"/>
                  </a:lnTo>
                  <a:lnTo>
                    <a:pt x="62" y="32"/>
                  </a:lnTo>
                  <a:lnTo>
                    <a:pt x="58" y="40"/>
                  </a:lnTo>
                  <a:lnTo>
                    <a:pt x="56" y="52"/>
                  </a:lnTo>
                  <a:lnTo>
                    <a:pt x="56" y="70"/>
                  </a:lnTo>
                  <a:lnTo>
                    <a:pt x="90" y="70"/>
                  </a:lnTo>
                  <a:lnTo>
                    <a:pt x="90" y="96"/>
                  </a:lnTo>
                  <a:lnTo>
                    <a:pt x="56" y="96"/>
                  </a:lnTo>
                  <a:lnTo>
                    <a:pt x="56" y="204"/>
                  </a:lnTo>
                  <a:lnTo>
                    <a:pt x="24" y="204"/>
                  </a:lnTo>
                  <a:lnTo>
                    <a:pt x="24" y="96"/>
                  </a:lnTo>
                  <a:lnTo>
                    <a:pt x="0" y="96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4" y="54"/>
                  </a:lnTo>
                  <a:lnTo>
                    <a:pt x="24" y="40"/>
                  </a:lnTo>
                  <a:lnTo>
                    <a:pt x="28" y="28"/>
                  </a:lnTo>
                  <a:lnTo>
                    <a:pt x="32" y="20"/>
                  </a:lnTo>
                  <a:lnTo>
                    <a:pt x="38" y="12"/>
                  </a:lnTo>
                  <a:lnTo>
                    <a:pt x="46" y="6"/>
                  </a:lnTo>
                  <a:lnTo>
                    <a:pt x="56" y="2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102" y="4"/>
                  </a:lnTo>
                  <a:lnTo>
                    <a:pt x="102" y="3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19" name="Freeform 42"/>
            <p:cNvSpPr>
              <a:spLocks noEditPoints="1"/>
            </p:cNvSpPr>
            <p:nvPr userDrawn="1"/>
          </p:nvSpPr>
          <p:spPr bwMode="auto">
            <a:xfrm>
              <a:off x="5221" y="195"/>
              <a:ext cx="81" cy="85"/>
            </a:xfrm>
            <a:custGeom>
              <a:avLst/>
              <a:gdLst>
                <a:gd name="T0" fmla="*/ 136 w 136"/>
                <a:gd name="T1" fmla="*/ 70 h 142"/>
                <a:gd name="T2" fmla="*/ 130 w 136"/>
                <a:gd name="T3" fmla="*/ 100 h 142"/>
                <a:gd name="T4" fmla="*/ 124 w 136"/>
                <a:gd name="T5" fmla="*/ 112 h 142"/>
                <a:gd name="T6" fmla="*/ 116 w 136"/>
                <a:gd name="T7" fmla="*/ 122 h 142"/>
                <a:gd name="T8" fmla="*/ 96 w 136"/>
                <a:gd name="T9" fmla="*/ 136 h 142"/>
                <a:gd name="T10" fmla="*/ 82 w 136"/>
                <a:gd name="T11" fmla="*/ 140 h 142"/>
                <a:gd name="T12" fmla="*/ 68 w 136"/>
                <a:gd name="T13" fmla="*/ 142 h 142"/>
                <a:gd name="T14" fmla="*/ 40 w 136"/>
                <a:gd name="T15" fmla="*/ 136 h 142"/>
                <a:gd name="T16" fmla="*/ 28 w 136"/>
                <a:gd name="T17" fmla="*/ 130 h 142"/>
                <a:gd name="T18" fmla="*/ 18 w 136"/>
                <a:gd name="T19" fmla="*/ 122 h 142"/>
                <a:gd name="T20" fmla="*/ 4 w 136"/>
                <a:gd name="T21" fmla="*/ 100 h 142"/>
                <a:gd name="T22" fmla="*/ 0 w 136"/>
                <a:gd name="T23" fmla="*/ 86 h 142"/>
                <a:gd name="T24" fmla="*/ 0 w 136"/>
                <a:gd name="T25" fmla="*/ 70 h 142"/>
                <a:gd name="T26" fmla="*/ 4 w 136"/>
                <a:gd name="T27" fmla="*/ 42 h 142"/>
                <a:gd name="T28" fmla="*/ 10 w 136"/>
                <a:gd name="T29" fmla="*/ 30 h 142"/>
                <a:gd name="T30" fmla="*/ 18 w 136"/>
                <a:gd name="T31" fmla="*/ 20 h 142"/>
                <a:gd name="T32" fmla="*/ 40 w 136"/>
                <a:gd name="T33" fmla="*/ 4 h 142"/>
                <a:gd name="T34" fmla="*/ 52 w 136"/>
                <a:gd name="T35" fmla="*/ 2 h 142"/>
                <a:gd name="T36" fmla="*/ 68 w 136"/>
                <a:gd name="T37" fmla="*/ 0 h 142"/>
                <a:gd name="T38" fmla="*/ 96 w 136"/>
                <a:gd name="T39" fmla="*/ 4 h 142"/>
                <a:gd name="T40" fmla="*/ 108 w 136"/>
                <a:gd name="T41" fmla="*/ 10 h 142"/>
                <a:gd name="T42" fmla="*/ 118 w 136"/>
                <a:gd name="T43" fmla="*/ 20 h 142"/>
                <a:gd name="T44" fmla="*/ 130 w 136"/>
                <a:gd name="T45" fmla="*/ 42 h 142"/>
                <a:gd name="T46" fmla="*/ 134 w 136"/>
                <a:gd name="T47" fmla="*/ 56 h 142"/>
                <a:gd name="T48" fmla="*/ 136 w 136"/>
                <a:gd name="T49" fmla="*/ 70 h 142"/>
                <a:gd name="T50" fmla="*/ 102 w 136"/>
                <a:gd name="T51" fmla="*/ 70 h 142"/>
                <a:gd name="T52" fmla="*/ 98 w 136"/>
                <a:gd name="T53" fmla="*/ 52 h 142"/>
                <a:gd name="T54" fmla="*/ 96 w 136"/>
                <a:gd name="T55" fmla="*/ 44 h 142"/>
                <a:gd name="T56" fmla="*/ 92 w 136"/>
                <a:gd name="T57" fmla="*/ 38 h 142"/>
                <a:gd name="T58" fmla="*/ 80 w 136"/>
                <a:gd name="T59" fmla="*/ 30 h 142"/>
                <a:gd name="T60" fmla="*/ 74 w 136"/>
                <a:gd name="T61" fmla="*/ 28 h 142"/>
                <a:gd name="T62" fmla="*/ 68 w 136"/>
                <a:gd name="T63" fmla="*/ 26 h 142"/>
                <a:gd name="T64" fmla="*/ 54 w 136"/>
                <a:gd name="T65" fmla="*/ 30 h 142"/>
                <a:gd name="T66" fmla="*/ 48 w 136"/>
                <a:gd name="T67" fmla="*/ 32 h 142"/>
                <a:gd name="T68" fmla="*/ 44 w 136"/>
                <a:gd name="T69" fmla="*/ 38 h 142"/>
                <a:gd name="T70" fmla="*/ 36 w 136"/>
                <a:gd name="T71" fmla="*/ 52 h 142"/>
                <a:gd name="T72" fmla="*/ 34 w 136"/>
                <a:gd name="T73" fmla="*/ 60 h 142"/>
                <a:gd name="T74" fmla="*/ 34 w 136"/>
                <a:gd name="T75" fmla="*/ 70 h 142"/>
                <a:gd name="T76" fmla="*/ 36 w 136"/>
                <a:gd name="T77" fmla="*/ 90 h 142"/>
                <a:gd name="T78" fmla="*/ 40 w 136"/>
                <a:gd name="T79" fmla="*/ 96 h 142"/>
                <a:gd name="T80" fmla="*/ 44 w 136"/>
                <a:gd name="T81" fmla="*/ 104 h 142"/>
                <a:gd name="T82" fmla="*/ 54 w 136"/>
                <a:gd name="T83" fmla="*/ 112 h 142"/>
                <a:gd name="T84" fmla="*/ 60 w 136"/>
                <a:gd name="T85" fmla="*/ 114 h 142"/>
                <a:gd name="T86" fmla="*/ 68 w 136"/>
                <a:gd name="T87" fmla="*/ 114 h 142"/>
                <a:gd name="T88" fmla="*/ 82 w 136"/>
                <a:gd name="T89" fmla="*/ 112 h 142"/>
                <a:gd name="T90" fmla="*/ 86 w 136"/>
                <a:gd name="T91" fmla="*/ 108 h 142"/>
                <a:gd name="T92" fmla="*/ 92 w 136"/>
                <a:gd name="T93" fmla="*/ 104 h 142"/>
                <a:gd name="T94" fmla="*/ 98 w 136"/>
                <a:gd name="T95" fmla="*/ 90 h 142"/>
                <a:gd name="T96" fmla="*/ 100 w 136"/>
                <a:gd name="T97" fmla="*/ 80 h 142"/>
                <a:gd name="T98" fmla="*/ 102 w 136"/>
                <a:gd name="T99" fmla="*/ 7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6"/>
                <a:gd name="T151" fmla="*/ 0 h 142"/>
                <a:gd name="T152" fmla="*/ 136 w 136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6" h="142">
                  <a:moveTo>
                    <a:pt x="136" y="70"/>
                  </a:moveTo>
                  <a:lnTo>
                    <a:pt x="136" y="70"/>
                  </a:lnTo>
                  <a:lnTo>
                    <a:pt x="134" y="86"/>
                  </a:lnTo>
                  <a:lnTo>
                    <a:pt x="130" y="100"/>
                  </a:lnTo>
                  <a:lnTo>
                    <a:pt x="124" y="112"/>
                  </a:lnTo>
                  <a:lnTo>
                    <a:pt x="116" y="122"/>
                  </a:lnTo>
                  <a:lnTo>
                    <a:pt x="108" y="130"/>
                  </a:lnTo>
                  <a:lnTo>
                    <a:pt x="96" y="136"/>
                  </a:lnTo>
                  <a:lnTo>
                    <a:pt x="82" y="140"/>
                  </a:lnTo>
                  <a:lnTo>
                    <a:pt x="68" y="142"/>
                  </a:lnTo>
                  <a:lnTo>
                    <a:pt x="52" y="140"/>
                  </a:lnTo>
                  <a:lnTo>
                    <a:pt x="40" y="136"/>
                  </a:lnTo>
                  <a:lnTo>
                    <a:pt x="28" y="130"/>
                  </a:lnTo>
                  <a:lnTo>
                    <a:pt x="18" y="122"/>
                  </a:lnTo>
                  <a:lnTo>
                    <a:pt x="10" y="112"/>
                  </a:lnTo>
                  <a:lnTo>
                    <a:pt x="4" y="100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6" y="4"/>
                  </a:lnTo>
                  <a:lnTo>
                    <a:pt x="108" y="10"/>
                  </a:lnTo>
                  <a:lnTo>
                    <a:pt x="118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6"/>
                  </a:lnTo>
                  <a:lnTo>
                    <a:pt x="136" y="70"/>
                  </a:lnTo>
                  <a:close/>
                  <a:moveTo>
                    <a:pt x="102" y="70"/>
                  </a:moveTo>
                  <a:lnTo>
                    <a:pt x="102" y="70"/>
                  </a:lnTo>
                  <a:lnTo>
                    <a:pt x="100" y="60"/>
                  </a:lnTo>
                  <a:lnTo>
                    <a:pt x="98" y="52"/>
                  </a:lnTo>
                  <a:lnTo>
                    <a:pt x="96" y="44"/>
                  </a:lnTo>
                  <a:lnTo>
                    <a:pt x="92" y="38"/>
                  </a:lnTo>
                  <a:lnTo>
                    <a:pt x="86" y="32"/>
                  </a:lnTo>
                  <a:lnTo>
                    <a:pt x="80" y="30"/>
                  </a:lnTo>
                  <a:lnTo>
                    <a:pt x="74" y="28"/>
                  </a:lnTo>
                  <a:lnTo>
                    <a:pt x="68" y="26"/>
                  </a:lnTo>
                  <a:lnTo>
                    <a:pt x="60" y="28"/>
                  </a:lnTo>
                  <a:lnTo>
                    <a:pt x="54" y="30"/>
                  </a:lnTo>
                  <a:lnTo>
                    <a:pt x="48" y="32"/>
                  </a:lnTo>
                  <a:lnTo>
                    <a:pt x="44" y="38"/>
                  </a:lnTo>
                  <a:lnTo>
                    <a:pt x="40" y="44"/>
                  </a:lnTo>
                  <a:lnTo>
                    <a:pt x="36" y="52"/>
                  </a:lnTo>
                  <a:lnTo>
                    <a:pt x="34" y="60"/>
                  </a:lnTo>
                  <a:lnTo>
                    <a:pt x="34" y="70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40" y="96"/>
                  </a:lnTo>
                  <a:lnTo>
                    <a:pt x="44" y="104"/>
                  </a:lnTo>
                  <a:lnTo>
                    <a:pt x="48" y="108"/>
                  </a:lnTo>
                  <a:lnTo>
                    <a:pt x="54" y="112"/>
                  </a:lnTo>
                  <a:lnTo>
                    <a:pt x="60" y="114"/>
                  </a:lnTo>
                  <a:lnTo>
                    <a:pt x="68" y="114"/>
                  </a:lnTo>
                  <a:lnTo>
                    <a:pt x="74" y="114"/>
                  </a:lnTo>
                  <a:lnTo>
                    <a:pt x="82" y="112"/>
                  </a:lnTo>
                  <a:lnTo>
                    <a:pt x="86" y="108"/>
                  </a:lnTo>
                  <a:lnTo>
                    <a:pt x="92" y="104"/>
                  </a:lnTo>
                  <a:lnTo>
                    <a:pt x="96" y="96"/>
                  </a:lnTo>
                  <a:lnTo>
                    <a:pt x="98" y="90"/>
                  </a:lnTo>
                  <a:lnTo>
                    <a:pt x="100" y="80"/>
                  </a:lnTo>
                  <a:lnTo>
                    <a:pt x="102" y="7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20" name="Freeform 43"/>
            <p:cNvSpPr>
              <a:spLocks/>
            </p:cNvSpPr>
            <p:nvPr userDrawn="1"/>
          </p:nvSpPr>
          <p:spPr bwMode="auto">
            <a:xfrm>
              <a:off x="5318" y="195"/>
              <a:ext cx="48" cy="82"/>
            </a:xfrm>
            <a:custGeom>
              <a:avLst/>
              <a:gdLst>
                <a:gd name="T0" fmla="*/ 80 w 80"/>
                <a:gd name="T1" fmla="*/ 30 h 138"/>
                <a:gd name="T2" fmla="*/ 78 w 80"/>
                <a:gd name="T3" fmla="*/ 30 h 138"/>
                <a:gd name="T4" fmla="*/ 78 w 80"/>
                <a:gd name="T5" fmla="*/ 30 h 138"/>
                <a:gd name="T6" fmla="*/ 64 w 80"/>
                <a:gd name="T7" fmla="*/ 30 h 138"/>
                <a:gd name="T8" fmla="*/ 50 w 80"/>
                <a:gd name="T9" fmla="*/ 34 h 138"/>
                <a:gd name="T10" fmla="*/ 50 w 80"/>
                <a:gd name="T11" fmla="*/ 34 h 138"/>
                <a:gd name="T12" fmla="*/ 40 w 80"/>
                <a:gd name="T13" fmla="*/ 40 h 138"/>
                <a:gd name="T14" fmla="*/ 34 w 80"/>
                <a:gd name="T15" fmla="*/ 48 h 138"/>
                <a:gd name="T16" fmla="*/ 34 w 80"/>
                <a:gd name="T17" fmla="*/ 138 h 138"/>
                <a:gd name="T18" fmla="*/ 0 w 80"/>
                <a:gd name="T19" fmla="*/ 138 h 138"/>
                <a:gd name="T20" fmla="*/ 0 w 80"/>
                <a:gd name="T21" fmla="*/ 4 h 138"/>
                <a:gd name="T22" fmla="*/ 30 w 80"/>
                <a:gd name="T23" fmla="*/ 4 h 138"/>
                <a:gd name="T24" fmla="*/ 30 w 80"/>
                <a:gd name="T25" fmla="*/ 18 h 138"/>
                <a:gd name="T26" fmla="*/ 30 w 80"/>
                <a:gd name="T27" fmla="*/ 20 h 138"/>
                <a:gd name="T28" fmla="*/ 30 w 80"/>
                <a:gd name="T29" fmla="*/ 20 h 138"/>
                <a:gd name="T30" fmla="*/ 38 w 80"/>
                <a:gd name="T31" fmla="*/ 12 h 138"/>
                <a:gd name="T32" fmla="*/ 46 w 80"/>
                <a:gd name="T33" fmla="*/ 6 h 138"/>
                <a:gd name="T34" fmla="*/ 46 w 80"/>
                <a:gd name="T35" fmla="*/ 6 h 138"/>
                <a:gd name="T36" fmla="*/ 58 w 80"/>
                <a:gd name="T37" fmla="*/ 2 h 138"/>
                <a:gd name="T38" fmla="*/ 72 w 80"/>
                <a:gd name="T39" fmla="*/ 0 h 138"/>
                <a:gd name="T40" fmla="*/ 72 w 80"/>
                <a:gd name="T41" fmla="*/ 0 h 138"/>
                <a:gd name="T42" fmla="*/ 80 w 80"/>
                <a:gd name="T43" fmla="*/ 0 h 138"/>
                <a:gd name="T44" fmla="*/ 80 w 80"/>
                <a:gd name="T45" fmla="*/ 30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138"/>
                <a:gd name="T71" fmla="*/ 80 w 80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138">
                  <a:moveTo>
                    <a:pt x="80" y="30"/>
                  </a:moveTo>
                  <a:lnTo>
                    <a:pt x="78" y="30"/>
                  </a:lnTo>
                  <a:lnTo>
                    <a:pt x="64" y="30"/>
                  </a:lnTo>
                  <a:lnTo>
                    <a:pt x="50" y="34"/>
                  </a:lnTo>
                  <a:lnTo>
                    <a:pt x="40" y="40"/>
                  </a:lnTo>
                  <a:lnTo>
                    <a:pt x="34" y="48"/>
                  </a:lnTo>
                  <a:lnTo>
                    <a:pt x="34" y="138"/>
                  </a:lnTo>
                  <a:lnTo>
                    <a:pt x="0" y="138"/>
                  </a:lnTo>
                  <a:lnTo>
                    <a:pt x="0" y="4"/>
                  </a:lnTo>
                  <a:lnTo>
                    <a:pt x="30" y="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8" y="12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3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21" name="Freeform 44"/>
            <p:cNvSpPr>
              <a:spLocks/>
            </p:cNvSpPr>
            <p:nvPr userDrawn="1"/>
          </p:nvSpPr>
          <p:spPr bwMode="auto">
            <a:xfrm>
              <a:off x="5379" y="198"/>
              <a:ext cx="73" cy="82"/>
            </a:xfrm>
            <a:custGeom>
              <a:avLst/>
              <a:gdLst>
                <a:gd name="T0" fmla="*/ 62 w 122"/>
                <a:gd name="T1" fmla="*/ 138 h 138"/>
                <a:gd name="T2" fmla="*/ 62 w 122"/>
                <a:gd name="T3" fmla="*/ 138 h 138"/>
                <a:gd name="T4" fmla="*/ 44 w 122"/>
                <a:gd name="T5" fmla="*/ 136 h 138"/>
                <a:gd name="T6" fmla="*/ 28 w 122"/>
                <a:gd name="T7" fmla="*/ 130 h 138"/>
                <a:gd name="T8" fmla="*/ 28 w 122"/>
                <a:gd name="T9" fmla="*/ 130 h 138"/>
                <a:gd name="T10" fmla="*/ 16 w 122"/>
                <a:gd name="T11" fmla="*/ 122 h 138"/>
                <a:gd name="T12" fmla="*/ 8 w 122"/>
                <a:gd name="T13" fmla="*/ 112 h 138"/>
                <a:gd name="T14" fmla="*/ 8 w 122"/>
                <a:gd name="T15" fmla="*/ 112 h 138"/>
                <a:gd name="T16" fmla="*/ 2 w 122"/>
                <a:gd name="T17" fmla="*/ 98 h 138"/>
                <a:gd name="T18" fmla="*/ 2 w 122"/>
                <a:gd name="T19" fmla="*/ 98 h 138"/>
                <a:gd name="T20" fmla="*/ 0 w 122"/>
                <a:gd name="T21" fmla="*/ 82 h 138"/>
                <a:gd name="T22" fmla="*/ 0 w 122"/>
                <a:gd name="T23" fmla="*/ 0 h 138"/>
                <a:gd name="T24" fmla="*/ 34 w 122"/>
                <a:gd name="T25" fmla="*/ 0 h 138"/>
                <a:gd name="T26" fmla="*/ 34 w 122"/>
                <a:gd name="T27" fmla="*/ 78 h 138"/>
                <a:gd name="T28" fmla="*/ 34 w 122"/>
                <a:gd name="T29" fmla="*/ 78 h 138"/>
                <a:gd name="T30" fmla="*/ 34 w 122"/>
                <a:gd name="T31" fmla="*/ 90 h 138"/>
                <a:gd name="T32" fmla="*/ 34 w 122"/>
                <a:gd name="T33" fmla="*/ 90 h 138"/>
                <a:gd name="T34" fmla="*/ 38 w 122"/>
                <a:gd name="T35" fmla="*/ 98 h 138"/>
                <a:gd name="T36" fmla="*/ 38 w 122"/>
                <a:gd name="T37" fmla="*/ 98 h 138"/>
                <a:gd name="T38" fmla="*/ 42 w 122"/>
                <a:gd name="T39" fmla="*/ 104 h 138"/>
                <a:gd name="T40" fmla="*/ 46 w 122"/>
                <a:gd name="T41" fmla="*/ 108 h 138"/>
                <a:gd name="T42" fmla="*/ 46 w 122"/>
                <a:gd name="T43" fmla="*/ 108 h 138"/>
                <a:gd name="T44" fmla="*/ 54 w 122"/>
                <a:gd name="T45" fmla="*/ 110 h 138"/>
                <a:gd name="T46" fmla="*/ 62 w 122"/>
                <a:gd name="T47" fmla="*/ 110 h 138"/>
                <a:gd name="T48" fmla="*/ 62 w 122"/>
                <a:gd name="T49" fmla="*/ 110 h 138"/>
                <a:gd name="T50" fmla="*/ 70 w 122"/>
                <a:gd name="T51" fmla="*/ 110 h 138"/>
                <a:gd name="T52" fmla="*/ 76 w 122"/>
                <a:gd name="T53" fmla="*/ 106 h 138"/>
                <a:gd name="T54" fmla="*/ 76 w 122"/>
                <a:gd name="T55" fmla="*/ 106 h 138"/>
                <a:gd name="T56" fmla="*/ 82 w 122"/>
                <a:gd name="T57" fmla="*/ 102 h 138"/>
                <a:gd name="T58" fmla="*/ 86 w 122"/>
                <a:gd name="T59" fmla="*/ 96 h 138"/>
                <a:gd name="T60" fmla="*/ 86 w 122"/>
                <a:gd name="T61" fmla="*/ 96 h 138"/>
                <a:gd name="T62" fmla="*/ 88 w 122"/>
                <a:gd name="T63" fmla="*/ 88 h 138"/>
                <a:gd name="T64" fmla="*/ 90 w 122"/>
                <a:gd name="T65" fmla="*/ 78 h 138"/>
                <a:gd name="T66" fmla="*/ 90 w 122"/>
                <a:gd name="T67" fmla="*/ 0 h 138"/>
                <a:gd name="T68" fmla="*/ 122 w 122"/>
                <a:gd name="T69" fmla="*/ 0 h 138"/>
                <a:gd name="T70" fmla="*/ 122 w 122"/>
                <a:gd name="T71" fmla="*/ 82 h 138"/>
                <a:gd name="T72" fmla="*/ 122 w 122"/>
                <a:gd name="T73" fmla="*/ 82 h 138"/>
                <a:gd name="T74" fmla="*/ 120 w 122"/>
                <a:gd name="T75" fmla="*/ 96 h 138"/>
                <a:gd name="T76" fmla="*/ 116 w 122"/>
                <a:gd name="T77" fmla="*/ 110 h 138"/>
                <a:gd name="T78" fmla="*/ 116 w 122"/>
                <a:gd name="T79" fmla="*/ 110 h 138"/>
                <a:gd name="T80" fmla="*/ 108 w 122"/>
                <a:gd name="T81" fmla="*/ 120 h 138"/>
                <a:gd name="T82" fmla="*/ 108 w 122"/>
                <a:gd name="T83" fmla="*/ 120 h 138"/>
                <a:gd name="T84" fmla="*/ 96 w 122"/>
                <a:gd name="T85" fmla="*/ 130 h 138"/>
                <a:gd name="T86" fmla="*/ 96 w 122"/>
                <a:gd name="T87" fmla="*/ 130 h 138"/>
                <a:gd name="T88" fmla="*/ 80 w 122"/>
                <a:gd name="T89" fmla="*/ 136 h 138"/>
                <a:gd name="T90" fmla="*/ 80 w 122"/>
                <a:gd name="T91" fmla="*/ 136 h 138"/>
                <a:gd name="T92" fmla="*/ 62 w 122"/>
                <a:gd name="T93" fmla="*/ 138 h 138"/>
                <a:gd name="T94" fmla="*/ 62 w 122"/>
                <a:gd name="T95" fmla="*/ 138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138"/>
                <a:gd name="T146" fmla="*/ 122 w 122"/>
                <a:gd name="T147" fmla="*/ 138 h 1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138">
                  <a:moveTo>
                    <a:pt x="62" y="138"/>
                  </a:moveTo>
                  <a:lnTo>
                    <a:pt x="62" y="138"/>
                  </a:lnTo>
                  <a:lnTo>
                    <a:pt x="44" y="136"/>
                  </a:lnTo>
                  <a:lnTo>
                    <a:pt x="28" y="130"/>
                  </a:lnTo>
                  <a:lnTo>
                    <a:pt x="16" y="122"/>
                  </a:lnTo>
                  <a:lnTo>
                    <a:pt x="8" y="112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78"/>
                  </a:lnTo>
                  <a:lnTo>
                    <a:pt x="34" y="90"/>
                  </a:lnTo>
                  <a:lnTo>
                    <a:pt x="38" y="98"/>
                  </a:lnTo>
                  <a:lnTo>
                    <a:pt x="42" y="104"/>
                  </a:lnTo>
                  <a:lnTo>
                    <a:pt x="46" y="108"/>
                  </a:lnTo>
                  <a:lnTo>
                    <a:pt x="54" y="110"/>
                  </a:lnTo>
                  <a:lnTo>
                    <a:pt x="62" y="110"/>
                  </a:lnTo>
                  <a:lnTo>
                    <a:pt x="70" y="110"/>
                  </a:lnTo>
                  <a:lnTo>
                    <a:pt x="76" y="106"/>
                  </a:lnTo>
                  <a:lnTo>
                    <a:pt x="82" y="102"/>
                  </a:lnTo>
                  <a:lnTo>
                    <a:pt x="86" y="96"/>
                  </a:lnTo>
                  <a:lnTo>
                    <a:pt x="88" y="88"/>
                  </a:lnTo>
                  <a:lnTo>
                    <a:pt x="90" y="78"/>
                  </a:lnTo>
                  <a:lnTo>
                    <a:pt x="90" y="0"/>
                  </a:lnTo>
                  <a:lnTo>
                    <a:pt x="122" y="0"/>
                  </a:lnTo>
                  <a:lnTo>
                    <a:pt x="122" y="82"/>
                  </a:lnTo>
                  <a:lnTo>
                    <a:pt x="120" y="96"/>
                  </a:lnTo>
                  <a:lnTo>
                    <a:pt x="116" y="110"/>
                  </a:lnTo>
                  <a:lnTo>
                    <a:pt x="108" y="120"/>
                  </a:lnTo>
                  <a:lnTo>
                    <a:pt x="96" y="130"/>
                  </a:lnTo>
                  <a:lnTo>
                    <a:pt x="80" y="136"/>
                  </a:lnTo>
                  <a:lnTo>
                    <a:pt x="62" y="138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22" name="Freeform 45"/>
            <p:cNvSpPr>
              <a:spLocks/>
            </p:cNvSpPr>
            <p:nvPr userDrawn="1"/>
          </p:nvSpPr>
          <p:spPr bwMode="auto">
            <a:xfrm>
              <a:off x="5469" y="195"/>
              <a:ext cx="123" cy="82"/>
            </a:xfrm>
            <a:custGeom>
              <a:avLst/>
              <a:gdLst>
                <a:gd name="T0" fmla="*/ 172 w 206"/>
                <a:gd name="T1" fmla="*/ 56 h 138"/>
                <a:gd name="T2" fmla="*/ 172 w 206"/>
                <a:gd name="T3" fmla="*/ 48 h 138"/>
                <a:gd name="T4" fmla="*/ 172 w 206"/>
                <a:gd name="T5" fmla="*/ 42 h 138"/>
                <a:gd name="T6" fmla="*/ 166 w 206"/>
                <a:gd name="T7" fmla="*/ 32 h 138"/>
                <a:gd name="T8" fmla="*/ 160 w 206"/>
                <a:gd name="T9" fmla="*/ 28 h 138"/>
                <a:gd name="T10" fmla="*/ 154 w 206"/>
                <a:gd name="T11" fmla="*/ 28 h 138"/>
                <a:gd name="T12" fmla="*/ 144 w 206"/>
                <a:gd name="T13" fmla="*/ 28 h 138"/>
                <a:gd name="T14" fmla="*/ 136 w 206"/>
                <a:gd name="T15" fmla="*/ 32 h 138"/>
                <a:gd name="T16" fmla="*/ 126 w 206"/>
                <a:gd name="T17" fmla="*/ 38 h 138"/>
                <a:gd name="T18" fmla="*/ 120 w 206"/>
                <a:gd name="T19" fmla="*/ 138 h 138"/>
                <a:gd name="T20" fmla="*/ 86 w 206"/>
                <a:gd name="T21" fmla="*/ 56 h 138"/>
                <a:gd name="T22" fmla="*/ 86 w 206"/>
                <a:gd name="T23" fmla="*/ 48 h 138"/>
                <a:gd name="T24" fmla="*/ 84 w 206"/>
                <a:gd name="T25" fmla="*/ 42 h 138"/>
                <a:gd name="T26" fmla="*/ 82 w 206"/>
                <a:gd name="T27" fmla="*/ 36 h 138"/>
                <a:gd name="T28" fmla="*/ 80 w 206"/>
                <a:gd name="T29" fmla="*/ 32 h 138"/>
                <a:gd name="T30" fmla="*/ 66 w 206"/>
                <a:gd name="T31" fmla="*/ 28 h 138"/>
                <a:gd name="T32" fmla="*/ 58 w 206"/>
                <a:gd name="T33" fmla="*/ 28 h 138"/>
                <a:gd name="T34" fmla="*/ 48 w 206"/>
                <a:gd name="T35" fmla="*/ 32 h 138"/>
                <a:gd name="T36" fmla="*/ 40 w 206"/>
                <a:gd name="T37" fmla="*/ 38 h 138"/>
                <a:gd name="T38" fmla="*/ 32 w 206"/>
                <a:gd name="T39" fmla="*/ 46 h 138"/>
                <a:gd name="T40" fmla="*/ 0 w 206"/>
                <a:gd name="T41" fmla="*/ 138 h 138"/>
                <a:gd name="T42" fmla="*/ 30 w 206"/>
                <a:gd name="T43" fmla="*/ 4 h 138"/>
                <a:gd name="T44" fmla="*/ 30 w 206"/>
                <a:gd name="T45" fmla="*/ 20 h 138"/>
                <a:gd name="T46" fmla="*/ 38 w 206"/>
                <a:gd name="T47" fmla="*/ 12 h 138"/>
                <a:gd name="T48" fmla="*/ 48 w 206"/>
                <a:gd name="T49" fmla="*/ 6 h 138"/>
                <a:gd name="T50" fmla="*/ 60 w 206"/>
                <a:gd name="T51" fmla="*/ 2 h 138"/>
                <a:gd name="T52" fmla="*/ 74 w 206"/>
                <a:gd name="T53" fmla="*/ 0 h 138"/>
                <a:gd name="T54" fmla="*/ 88 w 206"/>
                <a:gd name="T55" fmla="*/ 2 h 138"/>
                <a:gd name="T56" fmla="*/ 98 w 206"/>
                <a:gd name="T57" fmla="*/ 6 h 138"/>
                <a:gd name="T58" fmla="*/ 114 w 206"/>
                <a:gd name="T59" fmla="*/ 24 h 138"/>
                <a:gd name="T60" fmla="*/ 116 w 206"/>
                <a:gd name="T61" fmla="*/ 24 h 138"/>
                <a:gd name="T62" fmla="*/ 124 w 206"/>
                <a:gd name="T63" fmla="*/ 14 h 138"/>
                <a:gd name="T64" fmla="*/ 134 w 206"/>
                <a:gd name="T65" fmla="*/ 6 h 138"/>
                <a:gd name="T66" fmla="*/ 146 w 206"/>
                <a:gd name="T67" fmla="*/ 2 h 138"/>
                <a:gd name="T68" fmla="*/ 162 w 206"/>
                <a:gd name="T69" fmla="*/ 0 h 138"/>
                <a:gd name="T70" fmla="*/ 186 w 206"/>
                <a:gd name="T71" fmla="*/ 6 h 138"/>
                <a:gd name="T72" fmla="*/ 194 w 206"/>
                <a:gd name="T73" fmla="*/ 12 h 138"/>
                <a:gd name="T74" fmla="*/ 200 w 206"/>
                <a:gd name="T75" fmla="*/ 22 h 138"/>
                <a:gd name="T76" fmla="*/ 204 w 206"/>
                <a:gd name="T77" fmla="*/ 28 h 138"/>
                <a:gd name="T78" fmla="*/ 204 w 206"/>
                <a:gd name="T79" fmla="*/ 34 h 138"/>
                <a:gd name="T80" fmla="*/ 206 w 206"/>
                <a:gd name="T81" fmla="*/ 44 h 138"/>
                <a:gd name="T82" fmla="*/ 206 w 206"/>
                <a:gd name="T83" fmla="*/ 138 h 138"/>
                <a:gd name="T84" fmla="*/ 172 w 206"/>
                <a:gd name="T85" fmla="*/ 56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6"/>
                <a:gd name="T130" fmla="*/ 0 h 138"/>
                <a:gd name="T131" fmla="*/ 206 w 206"/>
                <a:gd name="T132" fmla="*/ 138 h 1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6" h="138">
                  <a:moveTo>
                    <a:pt x="172" y="56"/>
                  </a:moveTo>
                  <a:lnTo>
                    <a:pt x="172" y="56"/>
                  </a:lnTo>
                  <a:lnTo>
                    <a:pt x="172" y="48"/>
                  </a:lnTo>
                  <a:lnTo>
                    <a:pt x="172" y="42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0" y="28"/>
                  </a:lnTo>
                  <a:lnTo>
                    <a:pt x="154" y="28"/>
                  </a:lnTo>
                  <a:lnTo>
                    <a:pt x="144" y="28"/>
                  </a:lnTo>
                  <a:lnTo>
                    <a:pt x="136" y="32"/>
                  </a:lnTo>
                  <a:lnTo>
                    <a:pt x="126" y="38"/>
                  </a:lnTo>
                  <a:lnTo>
                    <a:pt x="120" y="46"/>
                  </a:lnTo>
                  <a:lnTo>
                    <a:pt x="120" y="138"/>
                  </a:lnTo>
                  <a:lnTo>
                    <a:pt x="86" y="138"/>
                  </a:lnTo>
                  <a:lnTo>
                    <a:pt x="86" y="56"/>
                  </a:lnTo>
                  <a:lnTo>
                    <a:pt x="86" y="48"/>
                  </a:lnTo>
                  <a:lnTo>
                    <a:pt x="84" y="42"/>
                  </a:lnTo>
                  <a:lnTo>
                    <a:pt x="82" y="36"/>
                  </a:lnTo>
                  <a:lnTo>
                    <a:pt x="80" y="32"/>
                  </a:lnTo>
                  <a:lnTo>
                    <a:pt x="74" y="28"/>
                  </a:lnTo>
                  <a:lnTo>
                    <a:pt x="66" y="28"/>
                  </a:lnTo>
                  <a:lnTo>
                    <a:pt x="58" y="28"/>
                  </a:lnTo>
                  <a:lnTo>
                    <a:pt x="48" y="32"/>
                  </a:lnTo>
                  <a:lnTo>
                    <a:pt x="40" y="38"/>
                  </a:lnTo>
                  <a:lnTo>
                    <a:pt x="32" y="46"/>
                  </a:lnTo>
                  <a:lnTo>
                    <a:pt x="32" y="138"/>
                  </a:lnTo>
                  <a:lnTo>
                    <a:pt x="0" y="138"/>
                  </a:lnTo>
                  <a:lnTo>
                    <a:pt x="0" y="4"/>
                  </a:lnTo>
                  <a:lnTo>
                    <a:pt x="30" y="4"/>
                  </a:lnTo>
                  <a:lnTo>
                    <a:pt x="30" y="20"/>
                  </a:lnTo>
                  <a:lnTo>
                    <a:pt x="38" y="12"/>
                  </a:lnTo>
                  <a:lnTo>
                    <a:pt x="48" y="6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98" y="6"/>
                  </a:lnTo>
                  <a:lnTo>
                    <a:pt x="108" y="14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24" y="14"/>
                  </a:lnTo>
                  <a:lnTo>
                    <a:pt x="134" y="6"/>
                  </a:lnTo>
                  <a:lnTo>
                    <a:pt x="146" y="2"/>
                  </a:lnTo>
                  <a:lnTo>
                    <a:pt x="162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22"/>
                  </a:lnTo>
                  <a:lnTo>
                    <a:pt x="204" y="28"/>
                  </a:lnTo>
                  <a:lnTo>
                    <a:pt x="204" y="34"/>
                  </a:lnTo>
                  <a:lnTo>
                    <a:pt x="206" y="44"/>
                  </a:lnTo>
                  <a:lnTo>
                    <a:pt x="206" y="54"/>
                  </a:lnTo>
                  <a:lnTo>
                    <a:pt x="206" y="138"/>
                  </a:lnTo>
                  <a:lnTo>
                    <a:pt x="172" y="138"/>
                  </a:lnTo>
                  <a:lnTo>
                    <a:pt x="172" y="56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23" name="Freeform 46"/>
            <p:cNvSpPr>
              <a:spLocks/>
            </p:cNvSpPr>
            <p:nvPr userDrawn="1"/>
          </p:nvSpPr>
          <p:spPr bwMode="auto">
            <a:xfrm>
              <a:off x="4611" y="152"/>
              <a:ext cx="114" cy="128"/>
            </a:xfrm>
            <a:custGeom>
              <a:avLst/>
              <a:gdLst>
                <a:gd name="T0" fmla="*/ 108 w 192"/>
                <a:gd name="T1" fmla="*/ 214 h 214"/>
                <a:gd name="T2" fmla="*/ 64 w 192"/>
                <a:gd name="T3" fmla="*/ 206 h 214"/>
                <a:gd name="T4" fmla="*/ 32 w 192"/>
                <a:gd name="T5" fmla="*/ 184 h 214"/>
                <a:gd name="T6" fmla="*/ 8 w 192"/>
                <a:gd name="T7" fmla="*/ 150 h 214"/>
                <a:gd name="T8" fmla="*/ 0 w 192"/>
                <a:gd name="T9" fmla="*/ 108 h 214"/>
                <a:gd name="T10" fmla="*/ 0 w 192"/>
                <a:gd name="T11" fmla="*/ 106 h 214"/>
                <a:gd name="T12" fmla="*/ 8 w 192"/>
                <a:gd name="T13" fmla="*/ 66 h 214"/>
                <a:gd name="T14" fmla="*/ 32 w 192"/>
                <a:gd name="T15" fmla="*/ 32 h 214"/>
                <a:gd name="T16" fmla="*/ 66 w 192"/>
                <a:gd name="T17" fmla="*/ 8 h 214"/>
                <a:gd name="T18" fmla="*/ 110 w 192"/>
                <a:gd name="T19" fmla="*/ 0 h 214"/>
                <a:gd name="T20" fmla="*/ 124 w 192"/>
                <a:gd name="T21" fmla="*/ 0 h 214"/>
                <a:gd name="T22" fmla="*/ 148 w 192"/>
                <a:gd name="T23" fmla="*/ 4 h 214"/>
                <a:gd name="T24" fmla="*/ 176 w 192"/>
                <a:gd name="T25" fmla="*/ 18 h 214"/>
                <a:gd name="T26" fmla="*/ 162 w 192"/>
                <a:gd name="T27" fmla="*/ 66 h 214"/>
                <a:gd name="T28" fmla="*/ 150 w 192"/>
                <a:gd name="T29" fmla="*/ 56 h 214"/>
                <a:gd name="T30" fmla="*/ 124 w 192"/>
                <a:gd name="T31" fmla="*/ 44 h 214"/>
                <a:gd name="T32" fmla="*/ 108 w 192"/>
                <a:gd name="T33" fmla="*/ 42 h 214"/>
                <a:gd name="T34" fmla="*/ 84 w 192"/>
                <a:gd name="T35" fmla="*/ 46 h 214"/>
                <a:gd name="T36" fmla="*/ 66 w 192"/>
                <a:gd name="T37" fmla="*/ 60 h 214"/>
                <a:gd name="T38" fmla="*/ 54 w 192"/>
                <a:gd name="T39" fmla="*/ 82 h 214"/>
                <a:gd name="T40" fmla="*/ 48 w 192"/>
                <a:gd name="T41" fmla="*/ 106 h 214"/>
                <a:gd name="T42" fmla="*/ 48 w 192"/>
                <a:gd name="T43" fmla="*/ 106 h 214"/>
                <a:gd name="T44" fmla="*/ 52 w 192"/>
                <a:gd name="T45" fmla="*/ 132 h 214"/>
                <a:gd name="T46" fmla="*/ 66 w 192"/>
                <a:gd name="T47" fmla="*/ 152 h 214"/>
                <a:gd name="T48" fmla="*/ 84 w 192"/>
                <a:gd name="T49" fmla="*/ 166 h 214"/>
                <a:gd name="T50" fmla="*/ 108 w 192"/>
                <a:gd name="T51" fmla="*/ 172 h 214"/>
                <a:gd name="T52" fmla="*/ 126 w 192"/>
                <a:gd name="T53" fmla="*/ 170 h 214"/>
                <a:gd name="T54" fmla="*/ 152 w 192"/>
                <a:gd name="T55" fmla="*/ 158 h 214"/>
                <a:gd name="T56" fmla="*/ 192 w 192"/>
                <a:gd name="T57" fmla="*/ 178 h 214"/>
                <a:gd name="T58" fmla="*/ 176 w 192"/>
                <a:gd name="T59" fmla="*/ 192 h 214"/>
                <a:gd name="T60" fmla="*/ 156 w 192"/>
                <a:gd name="T61" fmla="*/ 204 h 214"/>
                <a:gd name="T62" fmla="*/ 134 w 192"/>
                <a:gd name="T63" fmla="*/ 212 h 214"/>
                <a:gd name="T64" fmla="*/ 108 w 192"/>
                <a:gd name="T65" fmla="*/ 214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214"/>
                <a:gd name="T101" fmla="*/ 192 w 192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214">
                  <a:moveTo>
                    <a:pt x="108" y="214"/>
                  </a:moveTo>
                  <a:lnTo>
                    <a:pt x="108" y="214"/>
                  </a:lnTo>
                  <a:lnTo>
                    <a:pt x="86" y="212"/>
                  </a:lnTo>
                  <a:lnTo>
                    <a:pt x="64" y="206"/>
                  </a:lnTo>
                  <a:lnTo>
                    <a:pt x="46" y="196"/>
                  </a:lnTo>
                  <a:lnTo>
                    <a:pt x="32" y="184"/>
                  </a:lnTo>
                  <a:lnTo>
                    <a:pt x="18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2"/>
                  </a:lnTo>
                  <a:lnTo>
                    <a:pt x="148" y="4"/>
                  </a:lnTo>
                  <a:lnTo>
                    <a:pt x="158" y="8"/>
                  </a:lnTo>
                  <a:lnTo>
                    <a:pt x="176" y="18"/>
                  </a:lnTo>
                  <a:lnTo>
                    <a:pt x="190" y="32"/>
                  </a:lnTo>
                  <a:lnTo>
                    <a:pt x="162" y="66"/>
                  </a:lnTo>
                  <a:lnTo>
                    <a:pt x="150" y="56"/>
                  </a:lnTo>
                  <a:lnTo>
                    <a:pt x="138" y="48"/>
                  </a:lnTo>
                  <a:lnTo>
                    <a:pt x="124" y="44"/>
                  </a:lnTo>
                  <a:lnTo>
                    <a:pt x="108" y="42"/>
                  </a:lnTo>
                  <a:lnTo>
                    <a:pt x="96" y="42"/>
                  </a:lnTo>
                  <a:lnTo>
                    <a:pt x="84" y="46"/>
                  </a:lnTo>
                  <a:lnTo>
                    <a:pt x="74" y="52"/>
                  </a:lnTo>
                  <a:lnTo>
                    <a:pt x="66" y="60"/>
                  </a:lnTo>
                  <a:lnTo>
                    <a:pt x="58" y="70"/>
                  </a:lnTo>
                  <a:lnTo>
                    <a:pt x="54" y="82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50" y="120"/>
                  </a:lnTo>
                  <a:lnTo>
                    <a:pt x="52" y="132"/>
                  </a:lnTo>
                  <a:lnTo>
                    <a:pt x="58" y="144"/>
                  </a:lnTo>
                  <a:lnTo>
                    <a:pt x="66" y="152"/>
                  </a:lnTo>
                  <a:lnTo>
                    <a:pt x="74" y="160"/>
                  </a:lnTo>
                  <a:lnTo>
                    <a:pt x="84" y="166"/>
                  </a:lnTo>
                  <a:lnTo>
                    <a:pt x="96" y="170"/>
                  </a:lnTo>
                  <a:lnTo>
                    <a:pt x="108" y="172"/>
                  </a:lnTo>
                  <a:lnTo>
                    <a:pt x="126" y="170"/>
                  </a:lnTo>
                  <a:lnTo>
                    <a:pt x="138" y="166"/>
                  </a:lnTo>
                  <a:lnTo>
                    <a:pt x="152" y="158"/>
                  </a:lnTo>
                  <a:lnTo>
                    <a:pt x="164" y="148"/>
                  </a:lnTo>
                  <a:lnTo>
                    <a:pt x="192" y="17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56" y="204"/>
                  </a:lnTo>
                  <a:lnTo>
                    <a:pt x="146" y="208"/>
                  </a:lnTo>
                  <a:lnTo>
                    <a:pt x="134" y="212"/>
                  </a:lnTo>
                  <a:lnTo>
                    <a:pt x="122" y="214"/>
                  </a:lnTo>
                  <a:lnTo>
                    <a:pt x="108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24" name="Freeform 47"/>
            <p:cNvSpPr>
              <a:spLocks noEditPoints="1"/>
            </p:cNvSpPr>
            <p:nvPr userDrawn="1"/>
          </p:nvSpPr>
          <p:spPr bwMode="auto">
            <a:xfrm>
              <a:off x="4739" y="152"/>
              <a:ext cx="131" cy="128"/>
            </a:xfrm>
            <a:custGeom>
              <a:avLst/>
              <a:gdLst>
                <a:gd name="T0" fmla="*/ 110 w 220"/>
                <a:gd name="T1" fmla="*/ 214 h 214"/>
                <a:gd name="T2" fmla="*/ 64 w 220"/>
                <a:gd name="T3" fmla="*/ 206 h 214"/>
                <a:gd name="T4" fmla="*/ 30 w 220"/>
                <a:gd name="T5" fmla="*/ 182 h 214"/>
                <a:gd name="T6" fmla="*/ 8 w 220"/>
                <a:gd name="T7" fmla="*/ 148 h 214"/>
                <a:gd name="T8" fmla="*/ 0 w 220"/>
                <a:gd name="T9" fmla="*/ 108 h 214"/>
                <a:gd name="T10" fmla="*/ 0 w 220"/>
                <a:gd name="T11" fmla="*/ 106 h 214"/>
                <a:gd name="T12" fmla="*/ 8 w 220"/>
                <a:gd name="T13" fmla="*/ 66 h 214"/>
                <a:gd name="T14" fmla="*/ 30 w 220"/>
                <a:gd name="T15" fmla="*/ 32 h 214"/>
                <a:gd name="T16" fmla="*/ 66 w 220"/>
                <a:gd name="T17" fmla="*/ 8 h 214"/>
                <a:gd name="T18" fmla="*/ 110 w 220"/>
                <a:gd name="T19" fmla="*/ 0 h 214"/>
                <a:gd name="T20" fmla="*/ 132 w 220"/>
                <a:gd name="T21" fmla="*/ 2 h 214"/>
                <a:gd name="T22" fmla="*/ 172 w 220"/>
                <a:gd name="T23" fmla="*/ 18 h 214"/>
                <a:gd name="T24" fmla="*/ 202 w 220"/>
                <a:gd name="T25" fmla="*/ 46 h 214"/>
                <a:gd name="T26" fmla="*/ 218 w 220"/>
                <a:gd name="T27" fmla="*/ 84 h 214"/>
                <a:gd name="T28" fmla="*/ 220 w 220"/>
                <a:gd name="T29" fmla="*/ 106 h 214"/>
                <a:gd name="T30" fmla="*/ 218 w 220"/>
                <a:gd name="T31" fmla="*/ 128 h 214"/>
                <a:gd name="T32" fmla="*/ 202 w 220"/>
                <a:gd name="T33" fmla="*/ 166 h 214"/>
                <a:gd name="T34" fmla="*/ 172 w 220"/>
                <a:gd name="T35" fmla="*/ 196 h 214"/>
                <a:gd name="T36" fmla="*/ 132 w 220"/>
                <a:gd name="T37" fmla="*/ 212 h 214"/>
                <a:gd name="T38" fmla="*/ 110 w 220"/>
                <a:gd name="T39" fmla="*/ 214 h 214"/>
                <a:gd name="T40" fmla="*/ 172 w 220"/>
                <a:gd name="T41" fmla="*/ 106 h 214"/>
                <a:gd name="T42" fmla="*/ 168 w 220"/>
                <a:gd name="T43" fmla="*/ 82 h 214"/>
                <a:gd name="T44" fmla="*/ 154 w 220"/>
                <a:gd name="T45" fmla="*/ 60 h 214"/>
                <a:gd name="T46" fmla="*/ 134 w 220"/>
                <a:gd name="T47" fmla="*/ 46 h 214"/>
                <a:gd name="T48" fmla="*/ 110 w 220"/>
                <a:gd name="T49" fmla="*/ 42 h 214"/>
                <a:gd name="T50" fmla="*/ 96 w 220"/>
                <a:gd name="T51" fmla="*/ 42 h 214"/>
                <a:gd name="T52" fmla="*/ 74 w 220"/>
                <a:gd name="T53" fmla="*/ 52 h 214"/>
                <a:gd name="T54" fmla="*/ 56 w 220"/>
                <a:gd name="T55" fmla="*/ 70 h 214"/>
                <a:gd name="T56" fmla="*/ 48 w 220"/>
                <a:gd name="T57" fmla="*/ 94 h 214"/>
                <a:gd name="T58" fmla="*/ 46 w 220"/>
                <a:gd name="T59" fmla="*/ 106 h 214"/>
                <a:gd name="T60" fmla="*/ 48 w 220"/>
                <a:gd name="T61" fmla="*/ 120 h 214"/>
                <a:gd name="T62" fmla="*/ 56 w 220"/>
                <a:gd name="T63" fmla="*/ 144 h 214"/>
                <a:gd name="T64" fmla="*/ 74 w 220"/>
                <a:gd name="T65" fmla="*/ 160 h 214"/>
                <a:gd name="T66" fmla="*/ 96 w 220"/>
                <a:gd name="T67" fmla="*/ 170 h 214"/>
                <a:gd name="T68" fmla="*/ 110 w 220"/>
                <a:gd name="T69" fmla="*/ 172 h 214"/>
                <a:gd name="T70" fmla="*/ 134 w 220"/>
                <a:gd name="T71" fmla="*/ 166 h 214"/>
                <a:gd name="T72" fmla="*/ 154 w 220"/>
                <a:gd name="T73" fmla="*/ 154 h 214"/>
                <a:gd name="T74" fmla="*/ 168 w 220"/>
                <a:gd name="T75" fmla="*/ 132 h 214"/>
                <a:gd name="T76" fmla="*/ 172 w 220"/>
                <a:gd name="T77" fmla="*/ 108 h 2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0"/>
                <a:gd name="T118" fmla="*/ 0 h 214"/>
                <a:gd name="T119" fmla="*/ 220 w 220"/>
                <a:gd name="T120" fmla="*/ 214 h 2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0" h="214">
                  <a:moveTo>
                    <a:pt x="110" y="214"/>
                  </a:moveTo>
                  <a:lnTo>
                    <a:pt x="110" y="214"/>
                  </a:lnTo>
                  <a:lnTo>
                    <a:pt x="86" y="212"/>
                  </a:lnTo>
                  <a:lnTo>
                    <a:pt x="64" y="206"/>
                  </a:lnTo>
                  <a:lnTo>
                    <a:pt x="46" y="196"/>
                  </a:lnTo>
                  <a:lnTo>
                    <a:pt x="30" y="182"/>
                  </a:lnTo>
                  <a:lnTo>
                    <a:pt x="16" y="168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4" y="8"/>
                  </a:lnTo>
                  <a:lnTo>
                    <a:pt x="172" y="18"/>
                  </a:lnTo>
                  <a:lnTo>
                    <a:pt x="188" y="30"/>
                  </a:lnTo>
                  <a:lnTo>
                    <a:pt x="202" y="46"/>
                  </a:lnTo>
                  <a:lnTo>
                    <a:pt x="212" y="64"/>
                  </a:lnTo>
                  <a:lnTo>
                    <a:pt x="218" y="84"/>
                  </a:lnTo>
                  <a:lnTo>
                    <a:pt x="220" y="106"/>
                  </a:lnTo>
                  <a:lnTo>
                    <a:pt x="218" y="128"/>
                  </a:lnTo>
                  <a:lnTo>
                    <a:pt x="212" y="148"/>
                  </a:lnTo>
                  <a:lnTo>
                    <a:pt x="202" y="166"/>
                  </a:lnTo>
                  <a:lnTo>
                    <a:pt x="188" y="182"/>
                  </a:lnTo>
                  <a:lnTo>
                    <a:pt x="172" y="196"/>
                  </a:lnTo>
                  <a:lnTo>
                    <a:pt x="154" y="206"/>
                  </a:lnTo>
                  <a:lnTo>
                    <a:pt x="132" y="212"/>
                  </a:lnTo>
                  <a:lnTo>
                    <a:pt x="110" y="214"/>
                  </a:lnTo>
                  <a:close/>
                  <a:moveTo>
                    <a:pt x="172" y="106"/>
                  </a:moveTo>
                  <a:lnTo>
                    <a:pt x="172" y="106"/>
                  </a:lnTo>
                  <a:lnTo>
                    <a:pt x="170" y="94"/>
                  </a:lnTo>
                  <a:lnTo>
                    <a:pt x="168" y="82"/>
                  </a:lnTo>
                  <a:lnTo>
                    <a:pt x="162" y="70"/>
                  </a:lnTo>
                  <a:lnTo>
                    <a:pt x="154" y="60"/>
                  </a:lnTo>
                  <a:lnTo>
                    <a:pt x="146" y="52"/>
                  </a:lnTo>
                  <a:lnTo>
                    <a:pt x="134" y="46"/>
                  </a:lnTo>
                  <a:lnTo>
                    <a:pt x="122" y="42"/>
                  </a:lnTo>
                  <a:lnTo>
                    <a:pt x="110" y="42"/>
                  </a:lnTo>
                  <a:lnTo>
                    <a:pt x="96" y="42"/>
                  </a:lnTo>
                  <a:lnTo>
                    <a:pt x="84" y="46"/>
                  </a:lnTo>
                  <a:lnTo>
                    <a:pt x="74" y="52"/>
                  </a:lnTo>
                  <a:lnTo>
                    <a:pt x="64" y="60"/>
                  </a:lnTo>
                  <a:lnTo>
                    <a:pt x="56" y="70"/>
                  </a:lnTo>
                  <a:lnTo>
                    <a:pt x="52" y="82"/>
                  </a:lnTo>
                  <a:lnTo>
                    <a:pt x="48" y="94"/>
                  </a:lnTo>
                  <a:lnTo>
                    <a:pt x="46" y="106"/>
                  </a:lnTo>
                  <a:lnTo>
                    <a:pt x="48" y="120"/>
                  </a:lnTo>
                  <a:lnTo>
                    <a:pt x="52" y="132"/>
                  </a:lnTo>
                  <a:lnTo>
                    <a:pt x="56" y="144"/>
                  </a:lnTo>
                  <a:lnTo>
                    <a:pt x="64" y="152"/>
                  </a:lnTo>
                  <a:lnTo>
                    <a:pt x="74" y="160"/>
                  </a:lnTo>
                  <a:lnTo>
                    <a:pt x="84" y="166"/>
                  </a:lnTo>
                  <a:lnTo>
                    <a:pt x="96" y="170"/>
                  </a:lnTo>
                  <a:lnTo>
                    <a:pt x="110" y="172"/>
                  </a:lnTo>
                  <a:lnTo>
                    <a:pt x="122" y="170"/>
                  </a:lnTo>
                  <a:lnTo>
                    <a:pt x="134" y="166"/>
                  </a:lnTo>
                  <a:lnTo>
                    <a:pt x="146" y="160"/>
                  </a:lnTo>
                  <a:lnTo>
                    <a:pt x="154" y="154"/>
                  </a:lnTo>
                  <a:lnTo>
                    <a:pt x="162" y="144"/>
                  </a:lnTo>
                  <a:lnTo>
                    <a:pt x="168" y="132"/>
                  </a:lnTo>
                  <a:lnTo>
                    <a:pt x="170" y="120"/>
                  </a:lnTo>
                  <a:lnTo>
                    <a:pt x="172" y="108"/>
                  </a:lnTo>
                  <a:lnTo>
                    <a:pt x="172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25" name="Freeform 48"/>
            <p:cNvSpPr>
              <a:spLocks noEditPoints="1"/>
            </p:cNvSpPr>
            <p:nvPr userDrawn="1"/>
          </p:nvSpPr>
          <p:spPr bwMode="auto">
            <a:xfrm>
              <a:off x="4895" y="155"/>
              <a:ext cx="98" cy="122"/>
            </a:xfrm>
            <a:custGeom>
              <a:avLst/>
              <a:gdLst>
                <a:gd name="T0" fmla="*/ 80 w 164"/>
                <a:gd name="T1" fmla="*/ 144 h 206"/>
                <a:gd name="T2" fmla="*/ 46 w 164"/>
                <a:gd name="T3" fmla="*/ 144 h 206"/>
                <a:gd name="T4" fmla="*/ 46 w 164"/>
                <a:gd name="T5" fmla="*/ 206 h 206"/>
                <a:gd name="T6" fmla="*/ 0 w 164"/>
                <a:gd name="T7" fmla="*/ 206 h 206"/>
                <a:gd name="T8" fmla="*/ 0 w 164"/>
                <a:gd name="T9" fmla="*/ 0 h 206"/>
                <a:gd name="T10" fmla="*/ 86 w 164"/>
                <a:gd name="T11" fmla="*/ 0 h 206"/>
                <a:gd name="T12" fmla="*/ 86 w 164"/>
                <a:gd name="T13" fmla="*/ 0 h 206"/>
                <a:gd name="T14" fmla="*/ 104 w 164"/>
                <a:gd name="T15" fmla="*/ 0 h 206"/>
                <a:gd name="T16" fmla="*/ 118 w 164"/>
                <a:gd name="T17" fmla="*/ 4 h 206"/>
                <a:gd name="T18" fmla="*/ 132 w 164"/>
                <a:gd name="T19" fmla="*/ 10 h 206"/>
                <a:gd name="T20" fmla="*/ 144 w 164"/>
                <a:gd name="T21" fmla="*/ 20 h 206"/>
                <a:gd name="T22" fmla="*/ 152 w 164"/>
                <a:gd name="T23" fmla="*/ 30 h 206"/>
                <a:gd name="T24" fmla="*/ 160 w 164"/>
                <a:gd name="T25" fmla="*/ 42 h 206"/>
                <a:gd name="T26" fmla="*/ 164 w 164"/>
                <a:gd name="T27" fmla="*/ 56 h 206"/>
                <a:gd name="T28" fmla="*/ 164 w 164"/>
                <a:gd name="T29" fmla="*/ 70 h 206"/>
                <a:gd name="T30" fmla="*/ 164 w 164"/>
                <a:gd name="T31" fmla="*/ 72 h 206"/>
                <a:gd name="T32" fmla="*/ 164 w 164"/>
                <a:gd name="T33" fmla="*/ 72 h 206"/>
                <a:gd name="T34" fmla="*/ 164 w 164"/>
                <a:gd name="T35" fmla="*/ 88 h 206"/>
                <a:gd name="T36" fmla="*/ 158 w 164"/>
                <a:gd name="T37" fmla="*/ 104 h 206"/>
                <a:gd name="T38" fmla="*/ 150 w 164"/>
                <a:gd name="T39" fmla="*/ 116 h 206"/>
                <a:gd name="T40" fmla="*/ 140 w 164"/>
                <a:gd name="T41" fmla="*/ 126 h 206"/>
                <a:gd name="T42" fmla="*/ 128 w 164"/>
                <a:gd name="T43" fmla="*/ 134 h 206"/>
                <a:gd name="T44" fmla="*/ 114 w 164"/>
                <a:gd name="T45" fmla="*/ 140 h 206"/>
                <a:gd name="T46" fmla="*/ 98 w 164"/>
                <a:gd name="T47" fmla="*/ 144 h 206"/>
                <a:gd name="T48" fmla="*/ 80 w 164"/>
                <a:gd name="T49" fmla="*/ 144 h 206"/>
                <a:gd name="T50" fmla="*/ 80 w 164"/>
                <a:gd name="T51" fmla="*/ 144 h 206"/>
                <a:gd name="T52" fmla="*/ 118 w 164"/>
                <a:gd name="T53" fmla="*/ 72 h 206"/>
                <a:gd name="T54" fmla="*/ 118 w 164"/>
                <a:gd name="T55" fmla="*/ 72 h 206"/>
                <a:gd name="T56" fmla="*/ 118 w 164"/>
                <a:gd name="T57" fmla="*/ 64 h 206"/>
                <a:gd name="T58" fmla="*/ 116 w 164"/>
                <a:gd name="T59" fmla="*/ 58 h 206"/>
                <a:gd name="T60" fmla="*/ 112 w 164"/>
                <a:gd name="T61" fmla="*/ 52 h 206"/>
                <a:gd name="T62" fmla="*/ 108 w 164"/>
                <a:gd name="T63" fmla="*/ 48 h 206"/>
                <a:gd name="T64" fmla="*/ 104 w 164"/>
                <a:gd name="T65" fmla="*/ 44 h 206"/>
                <a:gd name="T66" fmla="*/ 96 w 164"/>
                <a:gd name="T67" fmla="*/ 42 h 206"/>
                <a:gd name="T68" fmla="*/ 82 w 164"/>
                <a:gd name="T69" fmla="*/ 40 h 206"/>
                <a:gd name="T70" fmla="*/ 46 w 164"/>
                <a:gd name="T71" fmla="*/ 40 h 206"/>
                <a:gd name="T72" fmla="*/ 46 w 164"/>
                <a:gd name="T73" fmla="*/ 104 h 206"/>
                <a:gd name="T74" fmla="*/ 82 w 164"/>
                <a:gd name="T75" fmla="*/ 104 h 206"/>
                <a:gd name="T76" fmla="*/ 82 w 164"/>
                <a:gd name="T77" fmla="*/ 104 h 206"/>
                <a:gd name="T78" fmla="*/ 90 w 164"/>
                <a:gd name="T79" fmla="*/ 104 h 206"/>
                <a:gd name="T80" fmla="*/ 98 w 164"/>
                <a:gd name="T81" fmla="*/ 102 h 206"/>
                <a:gd name="T82" fmla="*/ 104 w 164"/>
                <a:gd name="T83" fmla="*/ 98 h 206"/>
                <a:gd name="T84" fmla="*/ 110 w 164"/>
                <a:gd name="T85" fmla="*/ 94 h 206"/>
                <a:gd name="T86" fmla="*/ 114 w 164"/>
                <a:gd name="T87" fmla="*/ 90 h 206"/>
                <a:gd name="T88" fmla="*/ 116 w 164"/>
                <a:gd name="T89" fmla="*/ 84 h 206"/>
                <a:gd name="T90" fmla="*/ 118 w 164"/>
                <a:gd name="T91" fmla="*/ 78 h 206"/>
                <a:gd name="T92" fmla="*/ 118 w 164"/>
                <a:gd name="T93" fmla="*/ 72 h 206"/>
                <a:gd name="T94" fmla="*/ 118 w 164"/>
                <a:gd name="T95" fmla="*/ 72 h 2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4"/>
                <a:gd name="T145" fmla="*/ 0 h 206"/>
                <a:gd name="T146" fmla="*/ 164 w 164"/>
                <a:gd name="T147" fmla="*/ 206 h 2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4" h="206">
                  <a:moveTo>
                    <a:pt x="80" y="144"/>
                  </a:moveTo>
                  <a:lnTo>
                    <a:pt x="46" y="144"/>
                  </a:lnTo>
                  <a:lnTo>
                    <a:pt x="46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18" y="4"/>
                  </a:lnTo>
                  <a:lnTo>
                    <a:pt x="132" y="10"/>
                  </a:lnTo>
                  <a:lnTo>
                    <a:pt x="144" y="20"/>
                  </a:lnTo>
                  <a:lnTo>
                    <a:pt x="152" y="30"/>
                  </a:lnTo>
                  <a:lnTo>
                    <a:pt x="160" y="42"/>
                  </a:lnTo>
                  <a:lnTo>
                    <a:pt x="164" y="56"/>
                  </a:lnTo>
                  <a:lnTo>
                    <a:pt x="164" y="70"/>
                  </a:lnTo>
                  <a:lnTo>
                    <a:pt x="164" y="72"/>
                  </a:lnTo>
                  <a:lnTo>
                    <a:pt x="164" y="88"/>
                  </a:lnTo>
                  <a:lnTo>
                    <a:pt x="158" y="104"/>
                  </a:lnTo>
                  <a:lnTo>
                    <a:pt x="150" y="116"/>
                  </a:lnTo>
                  <a:lnTo>
                    <a:pt x="140" y="126"/>
                  </a:lnTo>
                  <a:lnTo>
                    <a:pt x="128" y="134"/>
                  </a:lnTo>
                  <a:lnTo>
                    <a:pt x="114" y="140"/>
                  </a:lnTo>
                  <a:lnTo>
                    <a:pt x="98" y="144"/>
                  </a:lnTo>
                  <a:lnTo>
                    <a:pt x="80" y="144"/>
                  </a:lnTo>
                  <a:close/>
                  <a:moveTo>
                    <a:pt x="118" y="72"/>
                  </a:moveTo>
                  <a:lnTo>
                    <a:pt x="118" y="72"/>
                  </a:lnTo>
                  <a:lnTo>
                    <a:pt x="118" y="64"/>
                  </a:lnTo>
                  <a:lnTo>
                    <a:pt x="116" y="58"/>
                  </a:lnTo>
                  <a:lnTo>
                    <a:pt x="112" y="52"/>
                  </a:lnTo>
                  <a:lnTo>
                    <a:pt x="108" y="48"/>
                  </a:lnTo>
                  <a:lnTo>
                    <a:pt x="104" y="44"/>
                  </a:lnTo>
                  <a:lnTo>
                    <a:pt x="96" y="42"/>
                  </a:lnTo>
                  <a:lnTo>
                    <a:pt x="82" y="40"/>
                  </a:lnTo>
                  <a:lnTo>
                    <a:pt x="46" y="40"/>
                  </a:lnTo>
                  <a:lnTo>
                    <a:pt x="46" y="104"/>
                  </a:lnTo>
                  <a:lnTo>
                    <a:pt x="82" y="104"/>
                  </a:lnTo>
                  <a:lnTo>
                    <a:pt x="90" y="104"/>
                  </a:lnTo>
                  <a:lnTo>
                    <a:pt x="98" y="102"/>
                  </a:lnTo>
                  <a:lnTo>
                    <a:pt x="104" y="98"/>
                  </a:lnTo>
                  <a:lnTo>
                    <a:pt x="110" y="94"/>
                  </a:lnTo>
                  <a:lnTo>
                    <a:pt x="114" y="90"/>
                  </a:lnTo>
                  <a:lnTo>
                    <a:pt x="116" y="84"/>
                  </a:lnTo>
                  <a:lnTo>
                    <a:pt x="118" y="78"/>
                  </a:lnTo>
                  <a:lnTo>
                    <a:pt x="118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26" name="Freeform 49"/>
            <p:cNvSpPr>
              <a:spLocks noEditPoints="1"/>
            </p:cNvSpPr>
            <p:nvPr userDrawn="1"/>
          </p:nvSpPr>
          <p:spPr bwMode="auto">
            <a:xfrm>
              <a:off x="5015" y="155"/>
              <a:ext cx="114" cy="122"/>
            </a:xfrm>
            <a:custGeom>
              <a:avLst/>
              <a:gdLst>
                <a:gd name="T0" fmla="*/ 82 w 192"/>
                <a:gd name="T1" fmla="*/ 206 h 206"/>
                <a:gd name="T2" fmla="*/ 0 w 192"/>
                <a:gd name="T3" fmla="*/ 206 h 206"/>
                <a:gd name="T4" fmla="*/ 0 w 192"/>
                <a:gd name="T5" fmla="*/ 0 h 206"/>
                <a:gd name="T6" fmla="*/ 82 w 192"/>
                <a:gd name="T7" fmla="*/ 0 h 206"/>
                <a:gd name="T8" fmla="*/ 82 w 192"/>
                <a:gd name="T9" fmla="*/ 0 h 206"/>
                <a:gd name="T10" fmla="*/ 104 w 192"/>
                <a:gd name="T11" fmla="*/ 2 h 206"/>
                <a:gd name="T12" fmla="*/ 126 w 192"/>
                <a:gd name="T13" fmla="*/ 6 h 206"/>
                <a:gd name="T14" fmla="*/ 146 w 192"/>
                <a:gd name="T15" fmla="*/ 16 h 206"/>
                <a:gd name="T16" fmla="*/ 162 w 192"/>
                <a:gd name="T17" fmla="*/ 28 h 206"/>
                <a:gd name="T18" fmla="*/ 174 w 192"/>
                <a:gd name="T19" fmla="*/ 44 h 206"/>
                <a:gd name="T20" fmla="*/ 184 w 192"/>
                <a:gd name="T21" fmla="*/ 62 h 206"/>
                <a:gd name="T22" fmla="*/ 190 w 192"/>
                <a:gd name="T23" fmla="*/ 82 h 206"/>
                <a:gd name="T24" fmla="*/ 192 w 192"/>
                <a:gd name="T25" fmla="*/ 102 h 206"/>
                <a:gd name="T26" fmla="*/ 192 w 192"/>
                <a:gd name="T27" fmla="*/ 102 h 206"/>
                <a:gd name="T28" fmla="*/ 192 w 192"/>
                <a:gd name="T29" fmla="*/ 102 h 206"/>
                <a:gd name="T30" fmla="*/ 190 w 192"/>
                <a:gd name="T31" fmla="*/ 124 h 206"/>
                <a:gd name="T32" fmla="*/ 184 w 192"/>
                <a:gd name="T33" fmla="*/ 144 h 206"/>
                <a:gd name="T34" fmla="*/ 174 w 192"/>
                <a:gd name="T35" fmla="*/ 162 h 206"/>
                <a:gd name="T36" fmla="*/ 162 w 192"/>
                <a:gd name="T37" fmla="*/ 176 h 206"/>
                <a:gd name="T38" fmla="*/ 146 w 192"/>
                <a:gd name="T39" fmla="*/ 190 h 206"/>
                <a:gd name="T40" fmla="*/ 126 w 192"/>
                <a:gd name="T41" fmla="*/ 198 h 206"/>
                <a:gd name="T42" fmla="*/ 104 w 192"/>
                <a:gd name="T43" fmla="*/ 204 h 206"/>
                <a:gd name="T44" fmla="*/ 82 w 192"/>
                <a:gd name="T45" fmla="*/ 206 h 206"/>
                <a:gd name="T46" fmla="*/ 82 w 192"/>
                <a:gd name="T47" fmla="*/ 206 h 206"/>
                <a:gd name="T48" fmla="*/ 144 w 192"/>
                <a:gd name="T49" fmla="*/ 102 h 206"/>
                <a:gd name="T50" fmla="*/ 144 w 192"/>
                <a:gd name="T51" fmla="*/ 102 h 206"/>
                <a:gd name="T52" fmla="*/ 142 w 192"/>
                <a:gd name="T53" fmla="*/ 90 h 206"/>
                <a:gd name="T54" fmla="*/ 140 w 192"/>
                <a:gd name="T55" fmla="*/ 78 h 206"/>
                <a:gd name="T56" fmla="*/ 134 w 192"/>
                <a:gd name="T57" fmla="*/ 66 h 206"/>
                <a:gd name="T58" fmla="*/ 126 w 192"/>
                <a:gd name="T59" fmla="*/ 58 h 206"/>
                <a:gd name="T60" fmla="*/ 118 w 192"/>
                <a:gd name="T61" fmla="*/ 50 h 206"/>
                <a:gd name="T62" fmla="*/ 106 w 192"/>
                <a:gd name="T63" fmla="*/ 44 h 206"/>
                <a:gd name="T64" fmla="*/ 94 w 192"/>
                <a:gd name="T65" fmla="*/ 42 h 206"/>
                <a:gd name="T66" fmla="*/ 82 w 192"/>
                <a:gd name="T67" fmla="*/ 40 h 206"/>
                <a:gd name="T68" fmla="*/ 46 w 192"/>
                <a:gd name="T69" fmla="*/ 40 h 206"/>
                <a:gd name="T70" fmla="*/ 46 w 192"/>
                <a:gd name="T71" fmla="*/ 166 h 206"/>
                <a:gd name="T72" fmla="*/ 82 w 192"/>
                <a:gd name="T73" fmla="*/ 166 h 206"/>
                <a:gd name="T74" fmla="*/ 82 w 192"/>
                <a:gd name="T75" fmla="*/ 166 h 206"/>
                <a:gd name="T76" fmla="*/ 94 w 192"/>
                <a:gd name="T77" fmla="*/ 164 h 206"/>
                <a:gd name="T78" fmla="*/ 106 w 192"/>
                <a:gd name="T79" fmla="*/ 160 h 206"/>
                <a:gd name="T80" fmla="*/ 118 w 192"/>
                <a:gd name="T81" fmla="*/ 156 h 206"/>
                <a:gd name="T82" fmla="*/ 126 w 192"/>
                <a:gd name="T83" fmla="*/ 148 h 206"/>
                <a:gd name="T84" fmla="*/ 134 w 192"/>
                <a:gd name="T85" fmla="*/ 140 h 206"/>
                <a:gd name="T86" fmla="*/ 140 w 192"/>
                <a:gd name="T87" fmla="*/ 128 h 206"/>
                <a:gd name="T88" fmla="*/ 142 w 192"/>
                <a:gd name="T89" fmla="*/ 116 h 206"/>
                <a:gd name="T90" fmla="*/ 144 w 192"/>
                <a:gd name="T91" fmla="*/ 104 h 206"/>
                <a:gd name="T92" fmla="*/ 144 w 192"/>
                <a:gd name="T93" fmla="*/ 102 h 2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06"/>
                <a:gd name="T143" fmla="*/ 192 w 192"/>
                <a:gd name="T144" fmla="*/ 206 h 2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06">
                  <a:moveTo>
                    <a:pt x="82" y="206"/>
                  </a:moveTo>
                  <a:lnTo>
                    <a:pt x="0" y="20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104" y="2"/>
                  </a:lnTo>
                  <a:lnTo>
                    <a:pt x="126" y="6"/>
                  </a:lnTo>
                  <a:lnTo>
                    <a:pt x="146" y="16"/>
                  </a:lnTo>
                  <a:lnTo>
                    <a:pt x="162" y="28"/>
                  </a:lnTo>
                  <a:lnTo>
                    <a:pt x="174" y="44"/>
                  </a:lnTo>
                  <a:lnTo>
                    <a:pt x="184" y="62"/>
                  </a:lnTo>
                  <a:lnTo>
                    <a:pt x="190" y="82"/>
                  </a:lnTo>
                  <a:lnTo>
                    <a:pt x="192" y="102"/>
                  </a:lnTo>
                  <a:lnTo>
                    <a:pt x="190" y="124"/>
                  </a:lnTo>
                  <a:lnTo>
                    <a:pt x="184" y="144"/>
                  </a:lnTo>
                  <a:lnTo>
                    <a:pt x="174" y="162"/>
                  </a:lnTo>
                  <a:lnTo>
                    <a:pt x="162" y="176"/>
                  </a:lnTo>
                  <a:lnTo>
                    <a:pt x="146" y="190"/>
                  </a:lnTo>
                  <a:lnTo>
                    <a:pt x="126" y="198"/>
                  </a:lnTo>
                  <a:lnTo>
                    <a:pt x="104" y="204"/>
                  </a:lnTo>
                  <a:lnTo>
                    <a:pt x="82" y="206"/>
                  </a:lnTo>
                  <a:close/>
                  <a:moveTo>
                    <a:pt x="144" y="102"/>
                  </a:moveTo>
                  <a:lnTo>
                    <a:pt x="144" y="102"/>
                  </a:lnTo>
                  <a:lnTo>
                    <a:pt x="142" y="90"/>
                  </a:lnTo>
                  <a:lnTo>
                    <a:pt x="140" y="78"/>
                  </a:lnTo>
                  <a:lnTo>
                    <a:pt x="134" y="66"/>
                  </a:lnTo>
                  <a:lnTo>
                    <a:pt x="126" y="58"/>
                  </a:lnTo>
                  <a:lnTo>
                    <a:pt x="118" y="50"/>
                  </a:lnTo>
                  <a:lnTo>
                    <a:pt x="106" y="44"/>
                  </a:lnTo>
                  <a:lnTo>
                    <a:pt x="94" y="42"/>
                  </a:lnTo>
                  <a:lnTo>
                    <a:pt x="82" y="40"/>
                  </a:lnTo>
                  <a:lnTo>
                    <a:pt x="46" y="40"/>
                  </a:lnTo>
                  <a:lnTo>
                    <a:pt x="46" y="166"/>
                  </a:lnTo>
                  <a:lnTo>
                    <a:pt x="82" y="166"/>
                  </a:lnTo>
                  <a:lnTo>
                    <a:pt x="94" y="164"/>
                  </a:lnTo>
                  <a:lnTo>
                    <a:pt x="106" y="160"/>
                  </a:lnTo>
                  <a:lnTo>
                    <a:pt x="118" y="156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28"/>
                  </a:lnTo>
                  <a:lnTo>
                    <a:pt x="142" y="116"/>
                  </a:lnTo>
                  <a:lnTo>
                    <a:pt x="144" y="104"/>
                  </a:lnTo>
                  <a:lnTo>
                    <a:pt x="144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68627" name="Freeform 50"/>
            <p:cNvSpPr>
              <a:spLocks noEditPoints="1"/>
            </p:cNvSpPr>
            <p:nvPr userDrawn="1"/>
          </p:nvSpPr>
          <p:spPr bwMode="auto">
            <a:xfrm>
              <a:off x="5582" y="161"/>
              <a:ext cx="37" cy="17"/>
            </a:xfrm>
            <a:custGeom>
              <a:avLst/>
              <a:gdLst>
                <a:gd name="T0" fmla="*/ 24 w 62"/>
                <a:gd name="T1" fmla="*/ 6 h 30"/>
                <a:gd name="T2" fmla="*/ 16 w 62"/>
                <a:gd name="T3" fmla="*/ 6 h 30"/>
                <a:gd name="T4" fmla="*/ 16 w 62"/>
                <a:gd name="T5" fmla="*/ 30 h 30"/>
                <a:gd name="T6" fmla="*/ 8 w 62"/>
                <a:gd name="T7" fmla="*/ 30 h 30"/>
                <a:gd name="T8" fmla="*/ 8 w 62"/>
                <a:gd name="T9" fmla="*/ 6 h 30"/>
                <a:gd name="T10" fmla="*/ 0 w 62"/>
                <a:gd name="T11" fmla="*/ 6 h 30"/>
                <a:gd name="T12" fmla="*/ 0 w 62"/>
                <a:gd name="T13" fmla="*/ 0 h 30"/>
                <a:gd name="T14" fmla="*/ 24 w 62"/>
                <a:gd name="T15" fmla="*/ 0 h 30"/>
                <a:gd name="T16" fmla="*/ 24 w 62"/>
                <a:gd name="T17" fmla="*/ 6 h 30"/>
                <a:gd name="T18" fmla="*/ 62 w 62"/>
                <a:gd name="T19" fmla="*/ 30 h 30"/>
                <a:gd name="T20" fmla="*/ 56 w 62"/>
                <a:gd name="T21" fmla="*/ 30 h 30"/>
                <a:gd name="T22" fmla="*/ 56 w 62"/>
                <a:gd name="T23" fmla="*/ 6 h 30"/>
                <a:gd name="T24" fmla="*/ 56 w 62"/>
                <a:gd name="T25" fmla="*/ 6 h 30"/>
                <a:gd name="T26" fmla="*/ 48 w 62"/>
                <a:gd name="T27" fmla="*/ 30 h 30"/>
                <a:gd name="T28" fmla="*/ 42 w 62"/>
                <a:gd name="T29" fmla="*/ 30 h 30"/>
                <a:gd name="T30" fmla="*/ 34 w 62"/>
                <a:gd name="T31" fmla="*/ 6 h 30"/>
                <a:gd name="T32" fmla="*/ 34 w 62"/>
                <a:gd name="T33" fmla="*/ 6 h 30"/>
                <a:gd name="T34" fmla="*/ 34 w 62"/>
                <a:gd name="T35" fmla="*/ 30 h 30"/>
                <a:gd name="T36" fmla="*/ 28 w 62"/>
                <a:gd name="T37" fmla="*/ 30 h 30"/>
                <a:gd name="T38" fmla="*/ 28 w 62"/>
                <a:gd name="T39" fmla="*/ 0 h 30"/>
                <a:gd name="T40" fmla="*/ 38 w 62"/>
                <a:gd name="T41" fmla="*/ 0 h 30"/>
                <a:gd name="T42" fmla="*/ 46 w 62"/>
                <a:gd name="T43" fmla="*/ 18 h 30"/>
                <a:gd name="T44" fmla="*/ 52 w 62"/>
                <a:gd name="T45" fmla="*/ 0 h 30"/>
                <a:gd name="T46" fmla="*/ 62 w 62"/>
                <a:gd name="T47" fmla="*/ 0 h 30"/>
                <a:gd name="T48" fmla="*/ 62 w 62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30"/>
                <a:gd name="T77" fmla="*/ 62 w 62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30">
                  <a:moveTo>
                    <a:pt x="24" y="6"/>
                  </a:moveTo>
                  <a:lnTo>
                    <a:pt x="16" y="6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close/>
                  <a:moveTo>
                    <a:pt x="62" y="30"/>
                  </a:moveTo>
                  <a:lnTo>
                    <a:pt x="56" y="30"/>
                  </a:lnTo>
                  <a:lnTo>
                    <a:pt x="56" y="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4" y="6"/>
                  </a:lnTo>
                  <a:lnTo>
                    <a:pt x="34" y="30"/>
                  </a:lnTo>
                  <a:lnTo>
                    <a:pt x="28" y="3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6" y="18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F582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305C"/>
                </a:buClr>
                <a:buSzPct val="110000"/>
                <a:buFont typeface="Symbol" pitchFamily="18" charset="2"/>
                <a:buChar char="·"/>
                <a:defRPr/>
              </a:pPr>
              <a:endParaRPr lang="it-IT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958" r:id="rId1"/>
    <p:sldLayoutId id="2147492959" r:id="rId2"/>
    <p:sldLayoutId id="2147492960" r:id="rId3"/>
    <p:sldLayoutId id="2147492961" r:id="rId4"/>
    <p:sldLayoutId id="2147492962" r:id="rId5"/>
    <p:sldLayoutId id="2147492963" r:id="rId6"/>
    <p:sldLayoutId id="2147492964" r:id="rId7"/>
    <p:sldLayoutId id="2147492965" r:id="rId8"/>
    <p:sldLayoutId id="2147492966" r:id="rId9"/>
    <p:sldLayoutId id="2147492967" r:id="rId10"/>
    <p:sldLayoutId id="2147492968" r:id="rId11"/>
  </p:sldLayoutIdLst>
  <p:transition/>
  <p:txStyles>
    <p:titleStyle>
      <a:lvl1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defTabSz="7826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6631" algn="l" defTabSz="784837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3264" algn="l" defTabSz="784837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69896" algn="l" defTabSz="784837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6526" algn="l" defTabSz="784837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30188" indent="-230188" algn="l" defTabSz="782638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F89646"/>
        </a:buClr>
        <a:buSzPct val="75000"/>
        <a:buFont typeface="Wingdings" pitchFamily="2" charset="2"/>
        <a:buChar char="l"/>
        <a:tabLst>
          <a:tab pos="1077913" algn="l"/>
        </a:tabLs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536575" indent="-149225" algn="l" defTabSz="782638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F89646"/>
        </a:buClr>
        <a:buFont typeface="Arial" charset="0"/>
        <a:buChar char="–"/>
        <a:tabLst>
          <a:tab pos="1077913" algn="l"/>
        </a:tabLst>
        <a:defRPr sz="1600">
          <a:solidFill>
            <a:schemeClr val="bg1"/>
          </a:solidFill>
          <a:latin typeface="+mn-lt"/>
        </a:defRPr>
      </a:lvl2pPr>
      <a:lvl3pPr marL="846138" indent="-149225" algn="l" defTabSz="782638" rtl="0" eaLnBrk="0" fontAlgn="base" hangingPunct="0">
        <a:spcBef>
          <a:spcPct val="20000"/>
        </a:spcBef>
        <a:spcAft>
          <a:spcPct val="0"/>
        </a:spcAft>
        <a:buChar char="•"/>
        <a:tabLst>
          <a:tab pos="1077913" algn="l"/>
        </a:tabLst>
        <a:defRPr sz="1200">
          <a:solidFill>
            <a:schemeClr val="tx1"/>
          </a:solidFill>
          <a:latin typeface="+mn-lt"/>
        </a:defRPr>
      </a:lvl3pPr>
      <a:lvl4pPr marL="1152525" indent="-149225" algn="l" defTabSz="782638" rtl="0" eaLnBrk="0" fontAlgn="base" hangingPunct="0">
        <a:spcBef>
          <a:spcPct val="20000"/>
        </a:spcBef>
        <a:spcAft>
          <a:spcPct val="0"/>
        </a:spcAft>
        <a:buChar char="–"/>
        <a:tabLst>
          <a:tab pos="1077913" algn="l"/>
        </a:tabLst>
        <a:defRPr sz="1000">
          <a:solidFill>
            <a:schemeClr val="tx1"/>
          </a:solidFill>
          <a:latin typeface="+mn-lt"/>
        </a:defRPr>
      </a:lvl4pPr>
      <a:lvl5pPr marL="1460500" indent="-149225" algn="l" defTabSz="782638" rtl="0" eaLnBrk="0" fontAlgn="base" hangingPunct="0">
        <a:spcBef>
          <a:spcPct val="20000"/>
        </a:spcBef>
        <a:spcAft>
          <a:spcPct val="0"/>
        </a:spcAft>
        <a:buChar char="»"/>
        <a:tabLst>
          <a:tab pos="1077913" algn="l"/>
        </a:tabLst>
        <a:defRPr sz="900">
          <a:solidFill>
            <a:schemeClr val="tx1"/>
          </a:solidFill>
          <a:latin typeface="+mn-lt"/>
        </a:defRPr>
      </a:lvl5pPr>
      <a:lvl6pPr marL="1918487" indent="-152210" algn="l" defTabSz="784837" rtl="0" eaLnBrk="0" fontAlgn="base" hangingPunct="0">
        <a:spcBef>
          <a:spcPct val="20000"/>
        </a:spcBef>
        <a:spcAft>
          <a:spcPct val="0"/>
        </a:spcAft>
        <a:buChar char="»"/>
        <a:tabLst>
          <a:tab pos="1079744" algn="l"/>
        </a:tabLst>
        <a:defRPr sz="900">
          <a:solidFill>
            <a:schemeClr val="tx1"/>
          </a:solidFill>
          <a:latin typeface="+mn-lt"/>
        </a:defRPr>
      </a:lvl6pPr>
      <a:lvl7pPr marL="2375119" indent="-152210" algn="l" defTabSz="784837" rtl="0" eaLnBrk="0" fontAlgn="base" hangingPunct="0">
        <a:spcBef>
          <a:spcPct val="20000"/>
        </a:spcBef>
        <a:spcAft>
          <a:spcPct val="0"/>
        </a:spcAft>
        <a:buChar char="»"/>
        <a:tabLst>
          <a:tab pos="1079744" algn="l"/>
        </a:tabLst>
        <a:defRPr sz="900">
          <a:solidFill>
            <a:schemeClr val="tx1"/>
          </a:solidFill>
          <a:latin typeface="+mn-lt"/>
        </a:defRPr>
      </a:lvl7pPr>
      <a:lvl8pPr marL="2831758" indent="-152210" algn="l" defTabSz="784837" rtl="0" eaLnBrk="0" fontAlgn="base" hangingPunct="0">
        <a:spcBef>
          <a:spcPct val="20000"/>
        </a:spcBef>
        <a:spcAft>
          <a:spcPct val="0"/>
        </a:spcAft>
        <a:buChar char="»"/>
        <a:tabLst>
          <a:tab pos="1079744" algn="l"/>
        </a:tabLst>
        <a:defRPr sz="900">
          <a:solidFill>
            <a:schemeClr val="tx1"/>
          </a:solidFill>
          <a:latin typeface="+mn-lt"/>
        </a:defRPr>
      </a:lvl8pPr>
      <a:lvl9pPr marL="3288377" indent="-152210" algn="l" defTabSz="784837" rtl="0" eaLnBrk="0" fontAlgn="base" hangingPunct="0">
        <a:spcBef>
          <a:spcPct val="20000"/>
        </a:spcBef>
        <a:spcAft>
          <a:spcPct val="0"/>
        </a:spcAft>
        <a:buChar char="»"/>
        <a:tabLst>
          <a:tab pos="1079744" algn="l"/>
        </a:tabLst>
        <a:defRPr sz="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969" r:id="rId1"/>
    <p:sldLayoutId id="2147492970" r:id="rId2"/>
    <p:sldLayoutId id="2147492971" r:id="rId3"/>
    <p:sldLayoutId id="2147492972" r:id="rId4"/>
    <p:sldLayoutId id="2147492973" r:id="rId5"/>
    <p:sldLayoutId id="2147492974" r:id="rId6"/>
    <p:sldLayoutId id="2147492975" r:id="rId7"/>
    <p:sldLayoutId id="2147492976" r:id="rId8"/>
    <p:sldLayoutId id="2147492977" r:id="rId9"/>
    <p:sldLayoutId id="2147492978" r:id="rId10"/>
    <p:sldLayoutId id="2147492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8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474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06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738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368" indent="-2283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E6C433-8BF7-4C8B-A465-5882863C29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855" r:id="rId1"/>
    <p:sldLayoutId id="2147492854" r:id="rId2"/>
    <p:sldLayoutId id="2147492853" r:id="rId3"/>
    <p:sldLayoutId id="2147492852" r:id="rId4"/>
    <p:sldLayoutId id="2147492851" r:id="rId5"/>
    <p:sldLayoutId id="2147492850" r:id="rId6"/>
    <p:sldLayoutId id="2147492849" r:id="rId7"/>
    <p:sldLayoutId id="2147492848" r:id="rId8"/>
    <p:sldLayoutId id="2147492847" r:id="rId9"/>
    <p:sldLayoutId id="2147492846" r:id="rId10"/>
    <p:sldLayoutId id="2147492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663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26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89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652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1474" indent="-22831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8106" indent="-22831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4738" indent="-22831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1368" indent="-22831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Back 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87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39700"/>
            <a:ext cx="8464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4" tIns="49240" rIns="98484" bIns="49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stile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828800"/>
            <a:ext cx="84201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4" tIns="49240" rIns="98484" bIns="49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06475" y="6530975"/>
            <a:ext cx="7978775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98484" tIns="49240" rIns="98484" bIns="49240"/>
          <a:lstStyle/>
          <a:p>
            <a:pPr marL="367836" indent="-367836" defTabSz="978272" eaLnBrk="0" hangingPunct="0">
              <a:spcBef>
                <a:spcPct val="20000"/>
              </a:spcBef>
              <a:buClr>
                <a:srgbClr val="FFFF00"/>
              </a:buClr>
              <a:buSzPct val="125000"/>
              <a:buFont typeface="Symbol" pitchFamily="18" charset="2"/>
              <a:buNone/>
              <a:defRPr/>
            </a:pPr>
            <a:r>
              <a:rPr lang="en-US" sz="900" b="1">
                <a:solidFill>
                  <a:srgbClr val="81DEFF"/>
                </a:solidFill>
                <a:latin typeface="Verdana" pitchFamily="34" charset="0"/>
              </a:rPr>
              <a:t>Clinica di Mal. App. Respiratorio - Università di Modena e Reggio Emilia - Az. Ospedaliero-Universitaria - Policlinico di Modena</a:t>
            </a:r>
          </a:p>
        </p:txBody>
      </p:sp>
      <p:sp>
        <p:nvSpPr>
          <p:cNvPr id="497670" name="Rectangle 6"/>
          <p:cNvSpPr>
            <a:spLocks noChangeArrowheads="1"/>
          </p:cNvSpPr>
          <p:nvPr/>
        </p:nvSpPr>
        <p:spPr bwMode="auto">
          <a:xfrm>
            <a:off x="1019175" y="6283325"/>
            <a:ext cx="1846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ctr">
            <a:spAutoFit/>
          </a:bodyPr>
          <a:lstStyle/>
          <a:p>
            <a:pPr eaLnBrk="0" hangingPunct="0">
              <a:defRPr/>
            </a:pP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Verdana" pitchFamily="34" charset="0"/>
              </a:rPr>
              <a:t>Leonardo M. Fabbri</a:t>
            </a:r>
            <a:endParaRPr lang="it-IT" sz="1200" b="1" i="1">
              <a:solidFill>
                <a:srgbClr val="FFFFFF"/>
              </a:solidFill>
              <a:effectLst>
                <a:outerShdw blurRad="38100" dist="38100" dir="2700000" algn="tl">
                  <a:srgbClr val="000099"/>
                </a:outerShdw>
              </a:effectLst>
              <a:latin typeface="Verdan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defTabSz="9763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defTabSz="9763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Verdana" pitchFamily="34" charset="0"/>
        </a:defRPr>
      </a:lvl2pPr>
      <a:lvl3pPr algn="ctr" defTabSz="9763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Verdana" pitchFamily="34" charset="0"/>
        </a:defRPr>
      </a:lvl3pPr>
      <a:lvl4pPr algn="ctr" defTabSz="9763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Verdana" pitchFamily="34" charset="0"/>
        </a:defRPr>
      </a:lvl4pPr>
      <a:lvl5pPr algn="ctr" defTabSz="9763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Verdana" pitchFamily="34" charset="0"/>
        </a:defRPr>
      </a:lvl5pPr>
      <a:lvl6pPr marL="456631" algn="ctr" defTabSz="97827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Verdana" pitchFamily="34" charset="0"/>
        </a:defRPr>
      </a:lvl6pPr>
      <a:lvl7pPr marL="913264" algn="ctr" defTabSz="97827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Verdana" pitchFamily="34" charset="0"/>
        </a:defRPr>
      </a:lvl7pPr>
      <a:lvl8pPr marL="1369896" algn="ctr" defTabSz="97827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Verdana" pitchFamily="34" charset="0"/>
        </a:defRPr>
      </a:lvl8pPr>
      <a:lvl9pPr marL="1826526" algn="ctr" defTabSz="97827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Verdana" pitchFamily="34" charset="0"/>
        </a:defRPr>
      </a:lvl9pPr>
    </p:titleStyle>
    <p:bodyStyle>
      <a:lvl1pPr marL="365125" indent="-365125" algn="l" defTabSz="976313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Symbol" pitchFamily="18" charset="2"/>
        <a:buChar char="•"/>
        <a:defRPr sz="900" b="1">
          <a:solidFill>
            <a:srgbClr val="81DEFF"/>
          </a:solidFill>
          <a:latin typeface="+mn-lt"/>
          <a:ea typeface="+mn-ea"/>
          <a:cs typeface="+mn-cs"/>
        </a:defRPr>
      </a:lvl1pPr>
      <a:lvl2pPr marL="793750" indent="-303213" algn="l" defTabSz="976313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Symbol" pitchFamily="18" charset="2"/>
        <a:buChar char="-"/>
        <a:defRPr sz="2400">
          <a:solidFill>
            <a:schemeClr val="tx1"/>
          </a:solidFill>
          <a:latin typeface="+mn-lt"/>
        </a:defRPr>
      </a:lvl2pPr>
      <a:lvl3pPr marL="1220788" indent="-241300" algn="l" defTabSz="976313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Symbol" pitchFamily="18" charset="2"/>
        <a:buChar char="¨"/>
        <a:defRPr sz="2500">
          <a:solidFill>
            <a:schemeClr val="tx1"/>
          </a:solidFill>
          <a:latin typeface="+mn-lt"/>
        </a:defRPr>
      </a:lvl3pPr>
      <a:lvl4pPr marL="1655763" indent="-242888" algn="l" defTabSz="976313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Symbol" pitchFamily="18" charset="2"/>
        <a:buChar char="·"/>
        <a:defRPr sz="2300">
          <a:solidFill>
            <a:schemeClr val="tx1"/>
          </a:solidFill>
          <a:latin typeface="+mn-lt"/>
        </a:defRPr>
      </a:lvl4pPr>
      <a:lvl5pPr marL="2092325" indent="-242888" algn="l" defTabSz="976313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Symbol" pitchFamily="18" charset="2"/>
        <a:buChar char="·"/>
        <a:defRPr sz="2100">
          <a:solidFill>
            <a:schemeClr val="tx1"/>
          </a:solidFill>
          <a:latin typeface="+mn-lt"/>
        </a:defRPr>
      </a:lvl5pPr>
      <a:lvl6pPr marL="2551120" indent="-245755" algn="l" defTabSz="978272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Symbol" pitchFamily="18" charset="2"/>
        <a:buChar char="·"/>
        <a:defRPr sz="2100">
          <a:solidFill>
            <a:schemeClr val="tx1"/>
          </a:solidFill>
          <a:latin typeface="+mn-lt"/>
        </a:defRPr>
      </a:lvl6pPr>
      <a:lvl7pPr marL="3007743" indent="-245755" algn="l" defTabSz="978272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Symbol" pitchFamily="18" charset="2"/>
        <a:buChar char="·"/>
        <a:defRPr sz="2100">
          <a:solidFill>
            <a:schemeClr val="tx1"/>
          </a:solidFill>
          <a:latin typeface="+mn-lt"/>
        </a:defRPr>
      </a:lvl7pPr>
      <a:lvl8pPr marL="3464375" indent="-245755" algn="l" defTabSz="978272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Symbol" pitchFamily="18" charset="2"/>
        <a:buChar char="·"/>
        <a:defRPr sz="2100">
          <a:solidFill>
            <a:schemeClr val="tx1"/>
          </a:solidFill>
          <a:latin typeface="+mn-lt"/>
        </a:defRPr>
      </a:lvl8pPr>
      <a:lvl9pPr marL="3921007" indent="-245755" algn="l" defTabSz="978272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Symbol" pitchFamily="18" charset="2"/>
        <a:buChar char="·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32775" y="360363"/>
            <a:ext cx="554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74650" y="6323013"/>
            <a:ext cx="84169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4650" y="1076325"/>
            <a:ext cx="84169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189038"/>
            <a:ext cx="841375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7046" name="Title Placeholder 3"/>
          <p:cNvSpPr>
            <a:spLocks noGrp="1"/>
          </p:cNvSpPr>
          <p:nvPr>
            <p:ph type="title"/>
          </p:nvPr>
        </p:nvSpPr>
        <p:spPr bwMode="auto">
          <a:xfrm>
            <a:off x="365125" y="295275"/>
            <a:ext cx="7577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66150" y="6437313"/>
            <a:ext cx="231775" cy="153987"/>
          </a:xfrm>
          <a:prstGeom prst="rect">
            <a:avLst/>
          </a:prstGeom>
        </p:spPr>
        <p:txBody>
          <a:bodyPr vert="horz" lIns="7191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9A8B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AB410-D1EF-4D27-8092-6C11FE8C50C9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980" r:id="rId1"/>
    <p:sldLayoutId id="2147492981" r:id="rId2"/>
    <p:sldLayoutId id="2147492982" r:id="rId3"/>
    <p:sldLayoutId id="2147492983" r:id="rId4"/>
    <p:sldLayoutId id="2147492984" r:id="rId5"/>
    <p:sldLayoutId id="2147492985" r:id="rId6"/>
    <p:sldLayoutId id="2147492986" r:id="rId7"/>
    <p:sldLayoutId id="2147492987" r:id="rId8"/>
    <p:sldLayoutId id="2147492988" r:id="rId9"/>
    <p:sldLayoutId id="2147492989" r:id="rId10"/>
    <p:sldLayoutId id="21474929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5pPr>
      <a:lvl6pPr marL="456631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6pPr>
      <a:lvl7pPr marL="913264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7pPr>
      <a:lvl8pPr marL="1369896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8pPr>
      <a:lvl9pPr marL="1826526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806450" indent="-2667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1077913" indent="-2667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346200" indent="-2667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1804329" indent="-26953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260959" indent="-26953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717591" indent="-26953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174223" indent="-269539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2438"/>
            <a:ext cx="82073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07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1173163"/>
            <a:ext cx="8686800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  <a:extLst/>
        </p:spPr>
        <p:txBody>
          <a:bodyPr lIns="91301" tIns="45653" rIns="91301" bIns="45653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9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</a:defRPr>
      </a:lvl5pPr>
      <a:lvl6pPr marL="4565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6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defRPr sz="2000" b="1">
          <a:solidFill>
            <a:srgbClr val="FCC12C"/>
          </a:solidFill>
          <a:latin typeface="+mn-lt"/>
          <a:ea typeface="+mn-ea"/>
          <a:cs typeface="+mn-cs"/>
        </a:defRPr>
      </a:lvl1pPr>
      <a:lvl2pPr marL="225425" indent="-22542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FCC12C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454025" indent="-2254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CC12C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35000" indent="-177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1050" indent="-2238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0953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91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28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64" indent="-2282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1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7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8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5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9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ottotitolo 11"/>
          <p:cNvSpPr>
            <a:spLocks noGrp="1"/>
          </p:cNvSpPr>
          <p:nvPr>
            <p:ph type="subTitle" idx="4294967295"/>
          </p:nvPr>
        </p:nvSpPr>
        <p:spPr>
          <a:xfrm>
            <a:off x="0" y="5681663"/>
            <a:ext cx="9144000" cy="113188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altLang="it-IT" sz="2800">
                <a:solidFill>
                  <a:schemeClr val="tx1"/>
                </a:solidFill>
              </a:rPr>
              <a:t>Leonardo M. Fabbri, MD, FERS, AE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altLang="it-IT" sz="1800">
                <a:solidFill>
                  <a:srgbClr val="FFFF00"/>
                </a:solidFill>
              </a:rPr>
              <a:t>Professor of Respiratory and Internal Medicine (-2016)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altLang="it-IT" sz="1800">
                <a:solidFill>
                  <a:srgbClr val="FFFF00"/>
                </a:solidFill>
              </a:rPr>
              <a:t>University of Modena and Reggio Emilia</a:t>
            </a:r>
            <a:endParaRPr lang="en-GB" altLang="it-IT" sz="2300">
              <a:solidFill>
                <a:srgbClr val="FFFF00"/>
              </a:solidFill>
            </a:endParaRPr>
          </a:p>
        </p:txBody>
      </p:sp>
      <p:pic>
        <p:nvPicPr>
          <p:cNvPr id="37891" name="Picture 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3226"/>
          <a:stretch>
            <a:fillRect/>
          </a:stretch>
        </p:blipFill>
        <p:spPr bwMode="auto">
          <a:xfrm>
            <a:off x="0" y="1387475"/>
            <a:ext cx="87122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itolo 13"/>
          <p:cNvSpPr>
            <a:spLocks noGrp="1"/>
          </p:cNvSpPr>
          <p:nvPr>
            <p:ph type="ctrTitle" idx="4294967295"/>
          </p:nvPr>
        </p:nvSpPr>
        <p:spPr>
          <a:xfrm>
            <a:off x="0" y="4837113"/>
            <a:ext cx="9144000" cy="844550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tx1"/>
                </a:solidFill>
              </a:rPr>
              <a:t>RECENTI AVANZAMENTI IN MEDICINA INTERNA E PNEUMOLOGIA</a:t>
            </a:r>
            <a:endParaRPr lang="en-GB" altLang="it-IT" sz="3200" dirty="0">
              <a:solidFill>
                <a:schemeClr val="tx1"/>
              </a:solidFill>
            </a:endParaRP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0" y="93663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>
              <a:lnSpc>
                <a:spcPct val="90000"/>
              </a:lnSpc>
              <a:spcBef>
                <a:spcPts val="2400"/>
              </a:spcBef>
              <a:defRPr sz="2000" b="1">
                <a:solidFill>
                  <a:srgbClr val="FCC12C"/>
                </a:solidFill>
                <a:latin typeface="Arial" panose="020B0604020202020204" pitchFamily="34" charset="0"/>
              </a:defRPr>
            </a:lvl1pPr>
            <a:lvl2pPr marL="455613" indent="1588" defTabSz="969963">
              <a:lnSpc>
                <a:spcPct val="90000"/>
              </a:lnSpc>
              <a:spcBef>
                <a:spcPts val="1800"/>
              </a:spcBef>
              <a:buClr>
                <a:srgbClr val="FCC12C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indent="1588" defTabSz="969963">
              <a:lnSpc>
                <a:spcPct val="90000"/>
              </a:lnSpc>
              <a:spcBef>
                <a:spcPts val="600"/>
              </a:spcBef>
              <a:buClr>
                <a:srgbClr val="FCC12C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 indent="1588" defTabSz="969963">
              <a:lnSpc>
                <a:spcPct val="90000"/>
              </a:lnSpc>
              <a:spcBef>
                <a:spcPts val="6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1588" defTabSz="969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69963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PneumoTrieste</a:t>
            </a:r>
            <a:r>
              <a:rPr kumimoji="0" lang="it-IT" alt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2017</a:t>
            </a:r>
          </a:p>
          <a:p>
            <a:pPr marL="0" marR="0" lvl="0" indent="0" algn="ctr" defTabSz="969963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Trieste 4 Aprile 2017</a:t>
            </a:r>
          </a:p>
        </p:txBody>
      </p:sp>
    </p:spTree>
    <p:extLst>
      <p:ext uri="{BB962C8B-B14F-4D97-AF65-F5344CB8AC3E}">
        <p14:creationId xmlns:p14="http://schemas.microsoft.com/office/powerpoint/2010/main" val="333097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0"/>
            <a:ext cx="9144000" cy="6494463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0" y="6524625"/>
            <a:ext cx="9093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50" tIns="48974" rIns="97950" bIns="48974">
            <a:spAutoFit/>
          </a:bodyPr>
          <a:lstStyle/>
          <a:p>
            <a:pPr algn="ctr" defTabSz="979488"/>
            <a:r>
              <a:rPr lang="en-US" sz="2100" b="1" i="1">
                <a:solidFill>
                  <a:srgbClr val="33CCFF"/>
                </a:solidFill>
                <a:latin typeface="Arial" charset="0"/>
              </a:rPr>
              <a:t>Martinis M et al. Exp. Mol. Pathol. 80 (3):219-227, 2006</a:t>
            </a:r>
          </a:p>
        </p:txBody>
      </p:sp>
      <p:sp>
        <p:nvSpPr>
          <p:cNvPr id="524292" name="Oval 4"/>
          <p:cNvSpPr>
            <a:spLocks noChangeArrowheads="1"/>
          </p:cNvSpPr>
          <p:nvPr/>
        </p:nvSpPr>
        <p:spPr bwMode="auto">
          <a:xfrm>
            <a:off x="6343650" y="4360863"/>
            <a:ext cx="2520950" cy="8667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88480" tIns="44239" rIns="88480" bIns="44239" anchor="ctr"/>
          <a:lstStyle/>
          <a:p>
            <a:pPr defTabSz="884238"/>
            <a:endParaRPr lang="it-IT" sz="14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ttangolo 11"/>
          <p:cNvSpPr>
            <a:spLocks noChangeArrowheads="1"/>
          </p:cNvSpPr>
          <p:nvPr/>
        </p:nvSpPr>
        <p:spPr bwMode="auto">
          <a:xfrm>
            <a:off x="755650" y="1409700"/>
            <a:ext cx="7632700" cy="4953000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1320" tIns="45663" rIns="91320" bIns="45663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18114" name="Picture 5" descr="204fig1"/>
          <p:cNvPicPr>
            <a:picLocks noChangeAspect="1" noChangeArrowheads="1"/>
          </p:cNvPicPr>
          <p:nvPr/>
        </p:nvPicPr>
        <p:blipFill>
          <a:blip r:embed="rId3">
            <a:lum bright="-20000" contrast="8000"/>
          </a:blip>
          <a:srcRect/>
          <a:stretch>
            <a:fillRect/>
          </a:stretch>
        </p:blipFill>
        <p:spPr bwMode="auto">
          <a:xfrm>
            <a:off x="904875" y="1590675"/>
            <a:ext cx="7488238" cy="4765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18115" name="Titolo 9"/>
          <p:cNvSpPr>
            <a:spLocks noGrp="1"/>
          </p:cNvSpPr>
          <p:nvPr>
            <p:ph type="title"/>
          </p:nvPr>
        </p:nvSpPr>
        <p:spPr>
          <a:xfrm>
            <a:off x="479425" y="369888"/>
            <a:ext cx="8208963" cy="658812"/>
          </a:xfrm>
        </p:spPr>
        <p:txBody>
          <a:bodyPr/>
          <a:lstStyle/>
          <a:p>
            <a:pPr algn="ctr"/>
            <a:r>
              <a:rPr lang="nl-NL" sz="3600">
                <a:solidFill>
                  <a:srgbClr val="FFFF00"/>
                </a:solidFill>
              </a:rPr>
              <a:t>COPD AS THE PULMONARY </a:t>
            </a:r>
            <a:br>
              <a:rPr lang="nl-NL" sz="3600">
                <a:solidFill>
                  <a:srgbClr val="FFFF00"/>
                </a:solidFill>
              </a:rPr>
            </a:br>
            <a:r>
              <a:rPr lang="nl-NL" sz="3600">
                <a:solidFill>
                  <a:srgbClr val="FFFF00"/>
                </a:solidFill>
              </a:rPr>
              <a:t>COMPONENT OF MULTIMORBIDITY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1619682" y="6542515"/>
            <a:ext cx="73945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0" marR="0" lvl="0" indent="0" algn="r" defTabSz="80085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it-IT" sz="1600" b="1" i="1" u="none" strike="noStrike" kern="1200" cap="none" spc="0" normalizeH="0" baseline="0" noProof="0">
                <a:ln>
                  <a:noFill/>
                </a:ln>
                <a:solidFill>
                  <a:srgbClr val="59FFFF"/>
                </a:solidFill>
                <a:effectLst/>
                <a:uLnTx/>
                <a:uFillTx/>
                <a:ea typeface="+mn-ea"/>
                <a:cs typeface="Arial" charset="0"/>
              </a:rPr>
              <a:t>Fabbri LM, Luppi F, Beghe B, and  Rabe KF -  Eur Respir J 2008;31:204-212</a:t>
            </a:r>
            <a:endParaRPr kumimoji="0" lang="en-US" altLang="it-IT" sz="1600" b="1" i="1" u="none" strike="noStrike" kern="1200" cap="none" spc="0" normalizeH="0" baseline="0" noProof="0">
              <a:ln>
                <a:noFill/>
              </a:ln>
              <a:solidFill>
                <a:srgbClr val="59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67" y="3048000"/>
            <a:ext cx="2185466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9409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2"/>
          <p:cNvSpPr>
            <a:spLocks/>
          </p:cNvSpPr>
          <p:nvPr/>
        </p:nvSpPr>
        <p:spPr bwMode="auto">
          <a:xfrm>
            <a:off x="395288" y="2060575"/>
            <a:ext cx="849788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Male, 88 year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Moderate dyspnea on exercise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No chronic bronchitis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No occupational exposure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Ex-smoker (20 p/y).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Diagnosis of COPD 6 months ago in conjunction with an AECOP requiring hospitalization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Recommended regular inhalation treatment with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aerosolied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bronchodilator/steroids (not taken)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</p:txBody>
      </p:sp>
      <p:sp>
        <p:nvSpPr>
          <p:cNvPr id="389122" name="Titolo 1"/>
          <p:cNvSpPr>
            <a:spLocks/>
          </p:cNvSpPr>
          <p:nvPr/>
        </p:nvSpPr>
        <p:spPr bwMode="auto">
          <a:xfrm>
            <a:off x="395288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C.R. 20 October 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Arial" charset="0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9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/>
          </p:cNvSpPr>
          <p:nvPr/>
        </p:nvSpPr>
        <p:spPr bwMode="auto">
          <a:xfrm>
            <a:off x="25400" y="1889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HOSPITALIZED AND TREATED FOR  EXCERBATION OF COPD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Three days admission 6 months ago, after few days of cough, sputum, dyspnea, fever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Normal chest X-Ray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No fever, cyanosis, nor edema at admission</a:t>
            </a:r>
          </a:p>
        </p:txBody>
      </p:sp>
    </p:spTree>
    <p:extLst>
      <p:ext uri="{BB962C8B-B14F-4D97-AF65-F5344CB8AC3E}">
        <p14:creationId xmlns:p14="http://schemas.microsoft.com/office/powerpoint/2010/main" val="158550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2"/>
          <p:cNvSpPr>
            <a:spLocks/>
          </p:cNvSpPr>
          <p:nvPr/>
        </p:nvSpPr>
        <p:spPr bwMode="auto">
          <a:xfrm>
            <a:off x="-12700" y="3860800"/>
            <a:ext cx="9144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HOSPITALIZED AND TREATED FOR  EXCERBATION OF COPD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Sa0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87% (no arterial blood gases available)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CRP 8.8 mg/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dL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(0-0.5) - &lt; 0.6 at discharge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proBNP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ECLIA 2515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pico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gr/ml (0-194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Troponin 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hs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13 ng/L (50 ng/L)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No spirometry before, during or after admission </a:t>
            </a:r>
          </a:p>
        </p:txBody>
      </p:sp>
    </p:spTree>
    <p:extLst>
      <p:ext uri="{BB962C8B-B14F-4D97-AF65-F5344CB8AC3E}">
        <p14:creationId xmlns:p14="http://schemas.microsoft.com/office/powerpoint/2010/main" val="139828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Tito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it-IT" b="1">
                <a:solidFill>
                  <a:schemeClr val="bg1"/>
                </a:solidFill>
              </a:rPr>
              <a:t>COMORBIDITIES</a:t>
            </a:r>
          </a:p>
        </p:txBody>
      </p:sp>
      <p:sp>
        <p:nvSpPr>
          <p:cNvPr id="392194" name="Segnaposto contenuto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144000" cy="4525962"/>
          </a:xfrm>
        </p:spPr>
        <p:txBody>
          <a:bodyPr/>
          <a:lstStyle/>
          <a:p>
            <a:pPr algn="ctr" eaLnBrk="1" hangingPunct="1"/>
            <a:r>
              <a:rPr lang="it-IT" sz="3600" b="1">
                <a:solidFill>
                  <a:schemeClr val="bg1"/>
                </a:solidFill>
              </a:rPr>
              <a:t>Obese (BMI=36)</a:t>
            </a:r>
          </a:p>
          <a:p>
            <a:pPr algn="ctr" eaLnBrk="1" hangingPunct="1"/>
            <a:r>
              <a:rPr lang="it-IT" sz="3600" b="1">
                <a:solidFill>
                  <a:schemeClr val="bg1"/>
                </a:solidFill>
              </a:rPr>
              <a:t>Diabetes</a:t>
            </a:r>
          </a:p>
          <a:p>
            <a:pPr algn="ctr" eaLnBrk="1" hangingPunct="1"/>
            <a:r>
              <a:rPr lang="it-IT" sz="3600" b="1">
                <a:solidFill>
                  <a:schemeClr val="bg1"/>
                </a:solidFill>
              </a:rPr>
              <a:t>Arterial hypertension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3600" b="1">
                <a:solidFill>
                  <a:schemeClr val="bg1"/>
                </a:solidFill>
              </a:rPr>
              <a:t>Dyslipidemia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3600" b="1">
                <a:solidFill>
                  <a:schemeClr val="bg1"/>
                </a:solidFill>
              </a:rPr>
              <a:t>Atrial fibrillation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3600" b="1">
                <a:solidFill>
                  <a:schemeClr val="bg1"/>
                </a:solidFill>
              </a:rPr>
              <a:t>Ischaemic heart disease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3600" b="1">
                <a:solidFill>
                  <a:schemeClr val="bg1"/>
                </a:solidFill>
              </a:rPr>
              <a:t>Heart failure with increased PaP (55mmHg)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3600" b="1">
                <a:solidFill>
                  <a:schemeClr val="bg1"/>
                </a:solidFill>
              </a:rPr>
              <a:t>Benign Prostatic Hypertrophy</a:t>
            </a:r>
            <a:endParaRPr lang="it-IT" sz="1300">
              <a:solidFill>
                <a:schemeClr val="bg1"/>
              </a:solidFill>
            </a:endParaRPr>
          </a:p>
          <a:p>
            <a:pPr eaLnBrk="1" hangingPunct="1"/>
            <a:endParaRPr lang="it-IT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Titolo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it-IT" b="1">
                <a:solidFill>
                  <a:schemeClr val="bg1"/>
                </a:solidFill>
              </a:rPr>
              <a:t>TREATMENT</a:t>
            </a:r>
          </a:p>
        </p:txBody>
      </p:sp>
      <p:sp>
        <p:nvSpPr>
          <p:cNvPr id="393218" name="Segnaposto contenuto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ctr" eaLnBrk="1" hangingPunct="1"/>
            <a:r>
              <a:rPr lang="it-IT" sz="3600" b="1" dirty="0" err="1">
                <a:solidFill>
                  <a:schemeClr val="bg1"/>
                </a:solidFill>
              </a:rPr>
              <a:t>Metformin</a:t>
            </a:r>
            <a:endParaRPr lang="it-IT" sz="3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sz="3600" b="1" dirty="0" err="1">
                <a:solidFill>
                  <a:schemeClr val="bg1"/>
                </a:solidFill>
              </a:rPr>
              <a:t>Olmesartan</a:t>
            </a:r>
            <a:endParaRPr lang="it-IT" sz="3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sz="3600" b="1" dirty="0" err="1">
                <a:solidFill>
                  <a:schemeClr val="bg1"/>
                </a:solidFill>
              </a:rPr>
              <a:t>Medoximil</a:t>
            </a:r>
            <a:endParaRPr lang="it-IT" sz="3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sz="3600" b="1" dirty="0" err="1">
                <a:solidFill>
                  <a:schemeClr val="bg1"/>
                </a:solidFill>
              </a:rPr>
              <a:t>Larcanedipin</a:t>
            </a:r>
            <a:endParaRPr lang="it-IT" sz="3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3600" b="1" dirty="0" err="1">
                <a:solidFill>
                  <a:schemeClr val="bg1"/>
                </a:solidFill>
              </a:rPr>
              <a:t>Carvedilol</a:t>
            </a:r>
            <a:endParaRPr lang="it-IT" sz="3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3600" b="1" dirty="0" err="1">
                <a:solidFill>
                  <a:schemeClr val="bg1"/>
                </a:solidFill>
              </a:rPr>
              <a:t>Finasteride</a:t>
            </a:r>
            <a:endParaRPr lang="it-IT" sz="3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3600" b="1" dirty="0" err="1">
                <a:solidFill>
                  <a:schemeClr val="bg1"/>
                </a:solidFill>
              </a:rPr>
              <a:t>Silodosin</a:t>
            </a:r>
            <a:endParaRPr lang="it-IT" sz="3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3600" b="1" dirty="0" err="1">
                <a:solidFill>
                  <a:schemeClr val="bg1"/>
                </a:solidFill>
              </a:rPr>
              <a:t>Warfain</a:t>
            </a:r>
            <a:endParaRPr lang="it-IT" sz="3600" b="1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it-IT" sz="1100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2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2" name="Rectangle 3"/>
          <p:cNvSpPr>
            <a:spLocks/>
          </p:cNvSpPr>
          <p:nvPr/>
        </p:nvSpPr>
        <p:spPr bwMode="auto">
          <a:xfrm>
            <a:off x="0" y="1268413"/>
            <a:ext cx="9144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652" tIns="91320" rIns="91320" bIns="45663"/>
          <a:lstStyle/>
          <a:p>
            <a:pPr marL="264781" marR="0" lvl="0" indent="-264781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Since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1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year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:</a:t>
            </a:r>
          </a:p>
          <a:p>
            <a:pPr marL="264781" marR="0" lvl="0" indent="-264781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264781" marR="0" lvl="0" indent="-264781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Moderate progressive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dyspnoea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on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exercise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(mMRC2)</a:t>
            </a:r>
          </a:p>
          <a:p>
            <a:pPr marL="264781" marR="0" lvl="0" indent="-264781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264781" marR="0" lvl="0" indent="-264781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Dyspnea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in the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early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morning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264781" marR="0" lvl="0" indent="-264781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264781" marR="0" lvl="0" indent="-264781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Occasional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cough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, no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purulent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sputum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Reduced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fremitus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, in/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espiratory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ronchi,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bilateral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basal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in/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espiratory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crackles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264781" marR="0" lvl="0" indent="-264781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</p:txBody>
      </p:sp>
      <p:sp>
        <p:nvSpPr>
          <p:cNvPr id="394242" name="Titolo 1"/>
          <p:cNvSpPr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C.R. 20 October 2015</a:t>
            </a:r>
          </a:p>
        </p:txBody>
      </p:sp>
    </p:spTree>
    <p:extLst>
      <p:ext uri="{BB962C8B-B14F-4D97-AF65-F5344CB8AC3E}">
        <p14:creationId xmlns:p14="http://schemas.microsoft.com/office/powerpoint/2010/main" val="251034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Titolo 1"/>
          <p:cNvSpPr>
            <a:spLocks noGrp="1"/>
          </p:cNvSpPr>
          <p:nvPr>
            <p:ph type="title" idx="4294967295"/>
          </p:nvPr>
        </p:nvSpPr>
        <p:spPr>
          <a:xfrm>
            <a:off x="390525" y="908050"/>
            <a:ext cx="8362950" cy="1143000"/>
          </a:xfrm>
        </p:spPr>
        <p:txBody>
          <a:bodyPr/>
          <a:lstStyle/>
          <a:p>
            <a:pPr eaLnBrk="1" hangingPunct="1"/>
            <a:r>
              <a:rPr lang="it-IT" sz="3600" b="1">
                <a:solidFill>
                  <a:schemeClr val="bg1"/>
                </a:solidFill>
              </a:rPr>
              <a:t>SPIROMETRY</a:t>
            </a:r>
            <a:br>
              <a:rPr lang="it-IT" sz="3600" b="1">
                <a:solidFill>
                  <a:schemeClr val="bg1"/>
                </a:solidFill>
              </a:rPr>
            </a:br>
            <a:r>
              <a:rPr lang="it-IT" sz="3600" b="1">
                <a:solidFill>
                  <a:schemeClr val="bg1"/>
                </a:solidFill>
              </a:rPr>
              <a:t>(not diagnostic for COPD)</a:t>
            </a:r>
          </a:p>
        </p:txBody>
      </p:sp>
      <p:sp>
        <p:nvSpPr>
          <p:cNvPr id="395266" name="Rectangle 6"/>
          <p:cNvSpPr>
            <a:spLocks noGrp="1"/>
          </p:cNvSpPr>
          <p:nvPr>
            <p:ph type="body" idx="4294967295"/>
          </p:nvPr>
        </p:nvSpPr>
        <p:spPr>
          <a:xfrm>
            <a:off x="250825" y="2133600"/>
            <a:ext cx="8424863" cy="427672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it-IT" b="1">
                <a:solidFill>
                  <a:srgbClr val="FFFF00"/>
                </a:solidFill>
              </a:rPr>
              <a:t>FEV</a:t>
            </a:r>
            <a:r>
              <a:rPr lang="it-IT" sz="1800" b="1">
                <a:solidFill>
                  <a:srgbClr val="FFFF00"/>
                </a:solidFill>
              </a:rPr>
              <a:t>1</a:t>
            </a:r>
            <a:r>
              <a:rPr lang="it-IT" b="1">
                <a:solidFill>
                  <a:srgbClr val="FFFF00"/>
                </a:solidFill>
              </a:rPr>
              <a:t>:   1.37 L (50% predicted)</a:t>
            </a:r>
          </a:p>
          <a:p>
            <a:pPr algn="ctr"/>
            <a:r>
              <a:rPr lang="it-IT" b="1">
                <a:solidFill>
                  <a:schemeClr val="bg1"/>
                </a:solidFill>
              </a:rPr>
              <a:t>Post-BD FEV1=1.40 L (+2%)</a:t>
            </a:r>
            <a:endParaRPr lang="it-IT" sz="1600" b="1">
              <a:solidFill>
                <a:schemeClr val="bg1"/>
              </a:solidFill>
            </a:endParaRPr>
          </a:p>
          <a:p>
            <a:pPr algn="ctr"/>
            <a:r>
              <a:rPr lang="it-IT" b="1">
                <a:solidFill>
                  <a:schemeClr val="bg1"/>
                </a:solidFill>
              </a:rPr>
              <a:t>FVC:   2.05 L 54% predicted)</a:t>
            </a:r>
          </a:p>
          <a:p>
            <a:pPr algn="ctr"/>
            <a:r>
              <a:rPr lang="it-IT" sz="4400" b="1">
                <a:solidFill>
                  <a:srgbClr val="FFFF00"/>
                </a:solidFill>
              </a:rPr>
              <a:t>FEV</a:t>
            </a:r>
            <a:r>
              <a:rPr lang="it-IT" sz="2800" b="1">
                <a:solidFill>
                  <a:srgbClr val="FFFF00"/>
                </a:solidFill>
              </a:rPr>
              <a:t>1</a:t>
            </a:r>
            <a:r>
              <a:rPr lang="it-IT" sz="4400" b="1">
                <a:solidFill>
                  <a:srgbClr val="FFFF00"/>
                </a:solidFill>
              </a:rPr>
              <a:t>/FVC:   68 %</a:t>
            </a:r>
            <a:endParaRPr lang="it-IT" sz="2400" b="1">
              <a:solidFill>
                <a:srgbClr val="FFFF00"/>
              </a:solidFill>
            </a:endParaRPr>
          </a:p>
          <a:p>
            <a:pPr algn="ctr"/>
            <a:r>
              <a:rPr lang="it-IT" b="1">
                <a:solidFill>
                  <a:schemeClr val="bg1"/>
                </a:solidFill>
              </a:rPr>
              <a:t>RV:   2.95 L (104 % predicted)</a:t>
            </a:r>
            <a:endParaRPr lang="it-IT" sz="1600" b="1">
              <a:solidFill>
                <a:schemeClr val="bg1"/>
              </a:solidFill>
            </a:endParaRPr>
          </a:p>
          <a:p>
            <a:pPr algn="ctr"/>
            <a:r>
              <a:rPr lang="it-IT" b="1">
                <a:solidFill>
                  <a:srgbClr val="FFFF00"/>
                </a:solidFill>
              </a:rPr>
              <a:t>RV/TLC:    59 % </a:t>
            </a:r>
          </a:p>
          <a:p>
            <a:pPr algn="ctr"/>
            <a:r>
              <a:rPr lang="it-IT" b="1">
                <a:solidFill>
                  <a:schemeClr val="bg1"/>
                </a:solidFill>
              </a:rPr>
              <a:t>6MWT: 280 m, SaO2 95%-88%</a:t>
            </a:r>
          </a:p>
        </p:txBody>
      </p:sp>
      <p:sp>
        <p:nvSpPr>
          <p:cNvPr id="395267" name="Titolo 1"/>
          <p:cNvSpPr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C.R. 20 October 2015</a:t>
            </a:r>
          </a:p>
        </p:txBody>
      </p:sp>
    </p:spTree>
    <p:extLst>
      <p:ext uri="{BB962C8B-B14F-4D97-AF65-F5344CB8AC3E}">
        <p14:creationId xmlns:p14="http://schemas.microsoft.com/office/powerpoint/2010/main" val="190861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ttangolo 4"/>
          <p:cNvSpPr>
            <a:spLocks noChangeArrowheads="1"/>
          </p:cNvSpPr>
          <p:nvPr/>
        </p:nvSpPr>
        <p:spPr bwMode="auto">
          <a:xfrm>
            <a:off x="1258888" y="1125538"/>
            <a:ext cx="6337300" cy="3117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91320" tIns="45663" rIns="91320" bIns="45663">
            <a:spAutoFit/>
          </a:bodyPr>
          <a:lstStyle/>
          <a:p>
            <a:pPr marL="0" marR="0" lvl="0" indent="356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SaO2 </a:t>
            </a:r>
            <a:r>
              <a:rPr kumimoji="1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pre</a:t>
            </a: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  	95%  </a:t>
            </a:r>
          </a:p>
          <a:p>
            <a:pPr marL="0" marR="0" lvl="0" indent="356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SaO2 post:   	88%</a:t>
            </a:r>
          </a:p>
          <a:p>
            <a:pPr marL="0" marR="0" lvl="0" indent="356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PA </a:t>
            </a:r>
            <a:r>
              <a:rPr kumimoji="1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pre</a:t>
            </a: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     	140/85 mm Hg</a:t>
            </a:r>
          </a:p>
          <a:p>
            <a:pPr marL="0" marR="0" lvl="0" indent="356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PA post    	160/80 mm Hg</a:t>
            </a:r>
          </a:p>
          <a:p>
            <a:pPr marL="0" marR="0" lvl="0" indent="356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FC </a:t>
            </a:r>
            <a:r>
              <a:rPr kumimoji="1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pre</a:t>
            </a: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      	70/</a:t>
            </a:r>
            <a:r>
              <a:rPr kumimoji="1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min</a:t>
            </a:r>
            <a:endParaRPr kumimoji="1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356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FC post     	85/</a:t>
            </a:r>
            <a:r>
              <a:rPr kumimoji="1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min</a:t>
            </a:r>
            <a:endParaRPr kumimoji="1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35674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Meters</a:t>
            </a:r>
            <a:r>
              <a:rPr kumimoji="1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   	280</a:t>
            </a:r>
          </a:p>
        </p:txBody>
      </p:sp>
      <p:sp>
        <p:nvSpPr>
          <p:cNvPr id="132100" name="Rettangolo 3"/>
          <p:cNvSpPr>
            <a:spLocks noChangeArrowheads="1"/>
          </p:cNvSpPr>
          <p:nvPr/>
        </p:nvSpPr>
        <p:spPr bwMode="auto">
          <a:xfrm>
            <a:off x="468313" y="4508500"/>
            <a:ext cx="7632700" cy="1790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91320" tIns="45663" rIns="91320" bIns="45663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Meters</a:t>
            </a:r>
            <a:r>
              <a:rPr kumimoji="1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 ≥</a:t>
            </a:r>
            <a:r>
              <a:rPr kumimoji="1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350 		</a:t>
            </a:r>
            <a:r>
              <a:rPr kumimoji="1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Good</a:t>
            </a:r>
            <a:endParaRPr kumimoji="1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	250–349 		</a:t>
            </a:r>
            <a:r>
              <a:rPr kumimoji="1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Mild</a:t>
            </a:r>
            <a:r>
              <a:rPr kumimoji="1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</a:t>
            </a:r>
            <a:r>
              <a:rPr kumimoji="1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impairment</a:t>
            </a:r>
            <a:endParaRPr kumimoji="1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	150–249 		Moderate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1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	≤149			Severe </a:t>
            </a:r>
          </a:p>
        </p:txBody>
      </p:sp>
      <p:sp>
        <p:nvSpPr>
          <p:cNvPr id="45060" name="Title 4"/>
          <p:cNvSpPr>
            <a:spLocks noGrp="1"/>
          </p:cNvSpPr>
          <p:nvPr>
            <p:ph type="title"/>
          </p:nvPr>
        </p:nvSpPr>
        <p:spPr>
          <a:xfrm>
            <a:off x="19050" y="0"/>
            <a:ext cx="9144000" cy="4302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 MINUTE WALKING TEST (6MWT)</a:t>
            </a:r>
          </a:p>
        </p:txBody>
      </p:sp>
    </p:spTree>
    <p:extLst>
      <p:ext uri="{BB962C8B-B14F-4D97-AF65-F5344CB8AC3E}">
        <p14:creationId xmlns:p14="http://schemas.microsoft.com/office/powerpoint/2010/main" val="414327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49" name="Gruppo 12"/>
          <p:cNvGrpSpPr>
            <a:grpSpLocks/>
          </p:cNvGrpSpPr>
          <p:nvPr/>
        </p:nvGrpSpPr>
        <p:grpSpPr bwMode="auto">
          <a:xfrm>
            <a:off x="2941638" y="1109663"/>
            <a:ext cx="3248025" cy="5214937"/>
            <a:chOff x="2714625" y="561975"/>
            <a:chExt cx="3714750" cy="6296025"/>
          </a:xfrm>
        </p:grpSpPr>
        <p:sp>
          <p:nvSpPr>
            <p:cNvPr id="155653" name="Rettangolo 5"/>
            <p:cNvSpPr>
              <a:spLocks noChangeArrowheads="1"/>
            </p:cNvSpPr>
            <p:nvPr/>
          </p:nvSpPr>
          <p:spPr bwMode="auto">
            <a:xfrm>
              <a:off x="2714625" y="561975"/>
              <a:ext cx="3714750" cy="6296025"/>
            </a:xfrm>
            <a:prstGeom prst="rect">
              <a:avLst/>
            </a:prstGeom>
            <a:solidFill>
              <a:srgbClr val="A6A6A6">
                <a:alpha val="3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55654" name="Picture 2"/>
            <p:cNvPicPr>
              <a:picLocks noChangeAspect="1" noChangeArrowheads="1"/>
            </p:cNvPicPr>
            <p:nvPr/>
          </p:nvPicPr>
          <p:blipFill>
            <a:blip r:embed="rId3"/>
            <a:srcRect b="821"/>
            <a:stretch>
              <a:fillRect/>
            </a:stretch>
          </p:blipFill>
          <p:spPr bwMode="auto">
            <a:xfrm>
              <a:off x="2838450" y="694055"/>
              <a:ext cx="3467100" cy="56737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5650" name="Titolo 6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9144000" cy="658812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LEADING CAUSES OF DEATH IN U.S.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155651" name="Segnaposto contenuto 7"/>
          <p:cNvSpPr>
            <a:spLocks noGrp="1"/>
          </p:cNvSpPr>
          <p:nvPr>
            <p:ph sz="half" idx="4294967295"/>
          </p:nvPr>
        </p:nvSpPr>
        <p:spPr>
          <a:xfrm>
            <a:off x="92075" y="1928813"/>
            <a:ext cx="3810000" cy="4114800"/>
          </a:xfrm>
        </p:spPr>
        <p:txBody>
          <a:bodyPr/>
          <a:lstStyle/>
          <a:p>
            <a:pPr marL="568325" lvl="1" indent="-339725">
              <a:buClr>
                <a:srgbClr val="FF0000"/>
              </a:buClr>
              <a:buSzPct val="100000"/>
              <a:buFont typeface="Arial" charset="0"/>
              <a:buAutoNum type="arabicPeriod"/>
            </a:pPr>
            <a:r>
              <a:rPr lang="en-US" sz="2000" b="1"/>
              <a:t>Myocardial</a:t>
            </a:r>
            <a:br>
              <a:rPr lang="en-US" sz="2000" b="1"/>
            </a:br>
            <a:r>
              <a:rPr lang="en-US" sz="2000" b="1"/>
              <a:t>Infarction</a:t>
            </a:r>
          </a:p>
          <a:p>
            <a:pPr marL="568325" lvl="1" indent="-339725">
              <a:buClr>
                <a:srgbClr val="FF0000"/>
              </a:buClr>
              <a:buSzPct val="100000"/>
              <a:buFont typeface="Arial" charset="0"/>
              <a:buAutoNum type="arabicPeriod"/>
            </a:pPr>
            <a:r>
              <a:rPr lang="en-US" sz="2000" b="1"/>
              <a:t>Cancer</a:t>
            </a:r>
          </a:p>
          <a:p>
            <a:pPr marL="568325" lvl="1" indent="-339725">
              <a:buClr>
                <a:srgbClr val="FF0000"/>
              </a:buClr>
              <a:buSzPct val="100000"/>
              <a:buFont typeface="Arial" charset="0"/>
              <a:buAutoNum type="arabicPeriod"/>
            </a:pPr>
            <a:r>
              <a:rPr lang="en-US" sz="2000" b="1"/>
              <a:t>Cerebrovascular</a:t>
            </a:r>
            <a:br>
              <a:rPr lang="en-US" sz="2000" b="1"/>
            </a:br>
            <a:r>
              <a:rPr lang="en-US" sz="2000" b="1"/>
              <a:t>Diseases</a:t>
            </a:r>
          </a:p>
          <a:p>
            <a:pPr marL="568325" lvl="1" indent="-339725">
              <a:buClr>
                <a:srgbClr val="FF0000"/>
              </a:buClr>
              <a:buSzPct val="100000"/>
              <a:buFont typeface="Arial" charset="0"/>
              <a:buAutoNum type="arabicPeriod"/>
            </a:pPr>
            <a:r>
              <a:rPr lang="en-US" sz="2000" b="1"/>
              <a:t>COPD</a:t>
            </a:r>
          </a:p>
          <a:p>
            <a:endParaRPr lang="en-GB" sz="2400"/>
          </a:p>
        </p:txBody>
      </p:sp>
      <p:sp>
        <p:nvSpPr>
          <p:cNvPr id="14" name="Arrotonda angolo stesso lato rettangolo 13"/>
          <p:cNvSpPr/>
          <p:nvPr/>
        </p:nvSpPr>
        <p:spPr bwMode="auto">
          <a:xfrm rot="16200000">
            <a:off x="7161213" y="3651250"/>
            <a:ext cx="1062038" cy="29035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6A6A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lIns="91320" tIns="45663" rIns="91320" bIns="45663" anchor="ctr"/>
          <a:lstStyle/>
          <a:p>
            <a:pPr marL="180747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/>
              </a:rPr>
              <a:t>Cigarette Related Diseases</a:t>
            </a:r>
          </a:p>
          <a:p>
            <a:pPr marL="180747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/>
              </a:rPr>
              <a:t>Leading Causes of </a:t>
            </a:r>
            <a:br>
              <a:rPr lang="en-US" sz="1800" b="1">
                <a:solidFill>
                  <a:srgbClr val="FFFFFF"/>
                </a:solidFill>
                <a:latin typeface="Arial"/>
              </a:rPr>
            </a:br>
            <a:r>
              <a:rPr lang="en-US" sz="1800" b="1">
                <a:solidFill>
                  <a:srgbClr val="FFFFFF"/>
                </a:solidFill>
                <a:latin typeface="Arial"/>
              </a:rPr>
              <a:t>Death Worldwide 2010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/>
          </p:cNvSpPr>
          <p:nvPr/>
        </p:nvSpPr>
        <p:spPr bwMode="auto">
          <a:xfrm>
            <a:off x="250825" y="2924175"/>
            <a:ext cx="84248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Tiotropium 2.5 ug 2 inhalation in the evening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Recommended rehabilitation, including weight reduction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Confirmed ongoing treatment of comorbidities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Weekly telephone contact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Hematochemical exams + chest X ray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 Clinical control at 1 month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  <a:sym typeface="Wingdings" pitchFamily="2" charset="2"/>
            </a:endParaRPr>
          </a:p>
        </p:txBody>
      </p:sp>
      <p:sp>
        <p:nvSpPr>
          <p:cNvPr id="398339" name="Rectangle 2"/>
          <p:cNvSpPr>
            <a:spLocks/>
          </p:cNvSpPr>
          <p:nvPr/>
        </p:nvSpPr>
        <p:spPr bwMode="auto">
          <a:xfrm>
            <a:off x="539750" y="620713"/>
            <a:ext cx="8229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ＭＳ Ｐゴシック"/>
                <a:cs typeface="Arial" charset="0"/>
              </a:rPr>
              <a:t>CONCLUSIONS AND RECOMMENDATIONS AT FIRST VISIT 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9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Titolo 4"/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7913688" cy="658813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GLOBAL STRATEGY FOR DIAGNOSIS, MANAGEMENT AND PREVENTION OF COPD</a:t>
            </a:r>
            <a:br>
              <a:rPr lang="en-US" sz="3200">
                <a:solidFill>
                  <a:srgbClr val="FFFF00"/>
                </a:solidFill>
              </a:rPr>
            </a:br>
            <a:r>
              <a:rPr lang="en-US" sz="3200">
                <a:solidFill>
                  <a:srgbClr val="FFFF00"/>
                </a:solidFill>
              </a:rPr>
              <a:t>DEFINITION OF COPD 2016</a:t>
            </a:r>
            <a:endParaRPr lang="en-GB" sz="3200">
              <a:solidFill>
                <a:srgbClr val="FFFF00"/>
              </a:solidFill>
            </a:endParaRPr>
          </a:p>
        </p:txBody>
      </p:sp>
      <p:sp>
        <p:nvSpPr>
          <p:cNvPr id="398338" name="Segnaposto contenuto 7"/>
          <p:cNvSpPr>
            <a:spLocks noGrp="1"/>
          </p:cNvSpPr>
          <p:nvPr>
            <p:ph idx="4294967295"/>
          </p:nvPr>
        </p:nvSpPr>
        <p:spPr>
          <a:xfrm>
            <a:off x="179388" y="1700213"/>
            <a:ext cx="3024187" cy="4530725"/>
          </a:xfrm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COPD, a disease, is characterized by persistent airflow limitation, </a:t>
            </a:r>
            <a:r>
              <a:rPr lang="en-US" sz="3600" dirty="0" err="1">
                <a:solidFill>
                  <a:schemeClr val="tx1"/>
                </a:solidFill>
              </a:rPr>
              <a:t>ie</a:t>
            </a:r>
            <a:r>
              <a:rPr lang="en-US" sz="3600" dirty="0">
                <a:solidFill>
                  <a:schemeClr val="tx1"/>
                </a:solidFill>
              </a:rPr>
              <a:t> FEV1/FVC &lt; 70%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398339" name="Picture 2" descr="http://profile.ak.fbcdn.net/hprofile-ak-snc4/50235_108328309229487_331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5913" y="0"/>
            <a:ext cx="12080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700213"/>
            <a:ext cx="460851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78205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ttangolo 17"/>
          <p:cNvSpPr>
            <a:spLocks noChangeArrowheads="1"/>
          </p:cNvSpPr>
          <p:nvPr/>
        </p:nvSpPr>
        <p:spPr bwMode="auto">
          <a:xfrm>
            <a:off x="4067175" y="1900238"/>
            <a:ext cx="5076825" cy="3648075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650" y="2019300"/>
            <a:ext cx="71659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olo 6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60400"/>
          </a:xfrm>
        </p:spPr>
        <p:txBody>
          <a:bodyPr/>
          <a:lstStyle/>
          <a:p>
            <a:pPr algn="ctr"/>
            <a:r>
              <a:rPr lang="en-GB" altLang="it-IT" sz="3800" dirty="0">
                <a:solidFill>
                  <a:srgbClr val="FFFF00"/>
                </a:solidFill>
              </a:rPr>
              <a:t>METABOLIC SYNDROME IS FREQUENT IN PATIENTS WITH COPD</a:t>
            </a:r>
            <a:r>
              <a:rPr lang="it-IT" altLang="it-IT" sz="3800" dirty="0">
                <a:solidFill>
                  <a:srgbClr val="FFFF00"/>
                </a:solidFill>
              </a:rPr>
              <a:t> </a:t>
            </a:r>
            <a:endParaRPr lang="en-GB" sz="3800" dirty="0">
              <a:solidFill>
                <a:srgbClr val="FFFF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4000" y="6403975"/>
            <a:ext cx="86772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33290" marR="0" lvl="0" indent="-533290" algn="r" defTabSz="80469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Watz H, et al Chest. 2009;136:1039-46</a:t>
            </a:r>
          </a:p>
        </p:txBody>
      </p:sp>
    </p:spTree>
    <p:extLst>
      <p:ext uri="{BB962C8B-B14F-4D97-AF65-F5344CB8AC3E}">
        <p14:creationId xmlns:p14="http://schemas.microsoft.com/office/powerpoint/2010/main" val="363514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ttangolo 10"/>
          <p:cNvSpPr>
            <a:spLocks noChangeArrowheads="1"/>
          </p:cNvSpPr>
          <p:nvPr/>
        </p:nvSpPr>
        <p:spPr bwMode="auto">
          <a:xfrm>
            <a:off x="144463" y="1581150"/>
            <a:ext cx="8999537" cy="4746625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26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374775"/>
            <a:ext cx="88392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0559" y="6474238"/>
            <a:ext cx="832734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533290" marR="0" lvl="0" indent="-533290" algn="r" defTabSz="80469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Barbe et al, Lancet </a:t>
            </a:r>
            <a:r>
              <a:rPr kumimoji="0" lang="it-IT" alt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Respir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it-IT" alt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Med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2013;1: 61-72  </a:t>
            </a:r>
          </a:p>
        </p:txBody>
      </p:sp>
      <p:sp>
        <p:nvSpPr>
          <p:cNvPr id="50180" name="Titolo 8"/>
          <p:cNvSpPr>
            <a:spLocks noGrp="1"/>
          </p:cNvSpPr>
          <p:nvPr>
            <p:ph type="title"/>
          </p:nvPr>
        </p:nvSpPr>
        <p:spPr>
          <a:xfrm>
            <a:off x="-95250" y="398463"/>
            <a:ext cx="9239250" cy="658812"/>
          </a:xfrm>
        </p:spPr>
        <p:txBody>
          <a:bodyPr/>
          <a:lstStyle/>
          <a:p>
            <a:pPr algn="ctr"/>
            <a:r>
              <a:rPr lang="it-IT" altLang="it-IT" sz="3600" dirty="0">
                <a:solidFill>
                  <a:srgbClr val="FFFF00"/>
                </a:solidFill>
              </a:rPr>
              <a:t>OSA AND </a:t>
            </a:r>
            <a:r>
              <a:rPr lang="it-IT" altLang="it-IT" sz="3600" dirty="0" err="1">
                <a:solidFill>
                  <a:srgbClr val="FFFF00"/>
                </a:solidFill>
              </a:rPr>
              <a:t>RISK</a:t>
            </a:r>
            <a:r>
              <a:rPr lang="it-IT" altLang="it-IT" sz="3600" dirty="0">
                <a:solidFill>
                  <a:srgbClr val="FFFF00"/>
                </a:solidFill>
              </a:rPr>
              <a:t> OF </a:t>
            </a:r>
            <a:r>
              <a:rPr lang="it-IT" altLang="it-IT" sz="3600" dirty="0" err="1">
                <a:solidFill>
                  <a:srgbClr val="FFFF00"/>
                </a:solidFill>
              </a:rPr>
              <a:t>CARDIOVASCULAR</a:t>
            </a:r>
            <a:r>
              <a:rPr lang="it-IT" altLang="it-IT" sz="3600" dirty="0">
                <a:solidFill>
                  <a:srgbClr val="FFFF00"/>
                </a:solidFill>
              </a:rPr>
              <a:t> </a:t>
            </a:r>
            <a:r>
              <a:rPr lang="it-IT" altLang="it-IT" sz="3600" dirty="0" err="1">
                <a:solidFill>
                  <a:srgbClr val="FFFF00"/>
                </a:solidFill>
              </a:rPr>
              <a:t>DISEASES</a:t>
            </a:r>
            <a:r>
              <a:rPr lang="it-IT" altLang="it-IT" sz="3600" dirty="0">
                <a:solidFill>
                  <a:srgbClr val="FFFF00"/>
                </a:solidFill>
              </a:rPr>
              <a:t> 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4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ttangolo 9"/>
          <p:cNvSpPr>
            <a:spLocks noChangeArrowheads="1"/>
          </p:cNvSpPr>
          <p:nvPr/>
        </p:nvSpPr>
        <p:spPr bwMode="auto">
          <a:xfrm>
            <a:off x="704850" y="1533525"/>
            <a:ext cx="7613650" cy="4505325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1340" tIns="45672" rIns="91340" bIns="45672"/>
          <a:lstStyle/>
          <a:p>
            <a:pPr eaLnBrk="0" hangingPunct="0"/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1647825"/>
            <a:ext cx="7493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7" name="Titolo 6"/>
          <p:cNvSpPr>
            <a:spLocks noGrp="1"/>
          </p:cNvSpPr>
          <p:nvPr>
            <p:ph type="title"/>
          </p:nvPr>
        </p:nvSpPr>
        <p:spPr>
          <a:xfrm>
            <a:off x="0" y="369888"/>
            <a:ext cx="9144000" cy="658812"/>
          </a:xfrm>
        </p:spPr>
        <p:txBody>
          <a:bodyPr/>
          <a:lstStyle/>
          <a:p>
            <a:pPr algn="ctr"/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FREQUENCIES OF OBJECTIFIED COMORBIDITIES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468313" y="6486525"/>
            <a:ext cx="86756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30225" indent="-530225" algn="r" defTabSz="801688" eaLnBrk="0" hangingPunct="0">
              <a:lnSpc>
                <a:spcPct val="90000"/>
              </a:lnSpc>
            </a:pPr>
            <a:r>
              <a:rPr lang="en-US" altLang="it-IT" sz="1800" b="1" i="1">
                <a:solidFill>
                  <a:srgbClr val="59FFFF"/>
                </a:solidFill>
              </a:rPr>
              <a:t>Vanfleteren L.E.G.W., et al. AJRCCM </a:t>
            </a:r>
            <a:r>
              <a:rPr lang="it-IT" altLang="it-IT" sz="1800" b="1" i="1">
                <a:solidFill>
                  <a:srgbClr val="59FFFF"/>
                </a:solidFill>
              </a:rPr>
              <a:t>2013 Apr;187(7):728-35.</a:t>
            </a:r>
            <a:endParaRPr lang="en-GB" altLang="it-IT" sz="1800" b="1" i="1">
              <a:solidFill>
                <a:srgbClr val="59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ttangolo 9"/>
          <p:cNvSpPr>
            <a:spLocks noChangeArrowheads="1"/>
          </p:cNvSpPr>
          <p:nvPr/>
        </p:nvSpPr>
        <p:spPr bwMode="auto">
          <a:xfrm>
            <a:off x="2066925" y="1447800"/>
            <a:ext cx="5010150" cy="4676775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1340" tIns="45672" rIns="91340" bIns="45672"/>
          <a:lstStyle/>
          <a:p>
            <a:pPr eaLnBrk="0" hangingPunct="0"/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 l="233" t="178" r="233" b="498"/>
          <a:stretch>
            <a:fillRect/>
          </a:stretch>
        </p:blipFill>
        <p:spPr bwMode="auto">
          <a:xfrm>
            <a:off x="2200275" y="1571625"/>
            <a:ext cx="4743450" cy="4429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376835" name="Text Box 4"/>
          <p:cNvSpPr txBox="1">
            <a:spLocks noChangeArrowheads="1"/>
          </p:cNvSpPr>
          <p:nvPr/>
        </p:nvSpPr>
        <p:spPr bwMode="auto">
          <a:xfrm>
            <a:off x="468313" y="6457950"/>
            <a:ext cx="8675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30225" indent="-530225" algn="r" defTabSz="801688" eaLnBrk="0" hangingPunct="0">
              <a:lnSpc>
                <a:spcPct val="90000"/>
              </a:lnSpc>
            </a:pPr>
            <a:r>
              <a:rPr lang="en-US" altLang="it-IT" sz="2000" b="1" i="1">
                <a:solidFill>
                  <a:srgbClr val="59FFFF"/>
                </a:solidFill>
              </a:rPr>
              <a:t>Vanfleteren LEGW et al. AJRCCM </a:t>
            </a:r>
            <a:r>
              <a:rPr lang="it-IT" altLang="it-IT" sz="2000" b="1" i="1">
                <a:solidFill>
                  <a:srgbClr val="59FFFF"/>
                </a:solidFill>
              </a:rPr>
              <a:t>2013 Apr;187(7):728-35</a:t>
            </a:r>
          </a:p>
        </p:txBody>
      </p:sp>
      <p:sp>
        <p:nvSpPr>
          <p:cNvPr id="376836" name="Titolo 6"/>
          <p:cNvSpPr>
            <a:spLocks noGrp="1"/>
          </p:cNvSpPr>
          <p:nvPr>
            <p:ph type="title" idx="4294967295"/>
          </p:nvPr>
        </p:nvSpPr>
        <p:spPr>
          <a:xfrm>
            <a:off x="0" y="369888"/>
            <a:ext cx="9144000" cy="658812"/>
          </a:xfrm>
        </p:spPr>
        <p:txBody>
          <a:bodyPr/>
          <a:lstStyle/>
          <a:p>
            <a:pPr algn="ctr"/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FROM COMORBIDITIES TO MULTIMORBIDITY</a:t>
            </a:r>
            <a:endParaRPr lang="en-GB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Text Box 4"/>
          <p:cNvSpPr txBox="1">
            <a:spLocks noChangeArrowheads="1"/>
          </p:cNvSpPr>
          <p:nvPr/>
        </p:nvSpPr>
        <p:spPr bwMode="auto">
          <a:xfrm>
            <a:off x="1085850" y="6510338"/>
            <a:ext cx="77422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30225" indent="-530225" algn="r" defTabSz="801688" eaLnBrk="0" hangingPunct="0">
              <a:lnSpc>
                <a:spcPct val="90000"/>
              </a:lnSpc>
            </a:pPr>
            <a:r>
              <a:rPr lang="it-IT" altLang="it-IT" sz="1600" b="1" i="1">
                <a:solidFill>
                  <a:srgbClr val="59FFFF"/>
                </a:solidFill>
              </a:rPr>
              <a:t>Courtesy of K.F. Rabe, 2014</a:t>
            </a:r>
          </a:p>
        </p:txBody>
      </p:sp>
      <p:sp>
        <p:nvSpPr>
          <p:cNvPr id="378882" name="Titolo 6"/>
          <p:cNvSpPr>
            <a:spLocks noGrp="1"/>
          </p:cNvSpPr>
          <p:nvPr>
            <p:ph type="title"/>
          </p:nvPr>
        </p:nvSpPr>
        <p:spPr>
          <a:xfrm>
            <a:off x="141288" y="233363"/>
            <a:ext cx="8828087" cy="660400"/>
          </a:xfrm>
        </p:spPr>
        <p:txBody>
          <a:bodyPr/>
          <a:lstStyle/>
          <a:p>
            <a:pPr algn="ctr"/>
            <a:r>
              <a:rPr lang="it-IT" altLang="it-IT" sz="3200">
                <a:solidFill>
                  <a:srgbClr val="FFFF00"/>
                </a:solidFill>
              </a:rPr>
              <a:t>SIMULTANEOUS DEVELOPMENT OF CHRONIC DISEASES</a:t>
            </a:r>
          </a:p>
        </p:txBody>
      </p:sp>
      <p:sp>
        <p:nvSpPr>
          <p:cNvPr id="378883" name="Rettangolo 8"/>
          <p:cNvSpPr>
            <a:spLocks noChangeArrowheads="1"/>
          </p:cNvSpPr>
          <p:nvPr/>
        </p:nvSpPr>
        <p:spPr bwMode="auto">
          <a:xfrm>
            <a:off x="1085850" y="1447800"/>
            <a:ext cx="8058150" cy="4676775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1340" tIns="45672" rIns="91340" bIns="45672"/>
          <a:lstStyle/>
          <a:p>
            <a:pPr eaLnBrk="0" hangingPunct="0"/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78884" name="Picture 4" descr="http://i.dailymail.co.uk/i/pix/2012/08/05/article-2184122-1466A8CE000005DC-990_964x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1562100"/>
            <a:ext cx="6950075" cy="4448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Segnaposto contenuto 7"/>
          <p:cNvSpPr>
            <a:spLocks noGrp="1"/>
          </p:cNvSpPr>
          <p:nvPr>
            <p:ph idx="4294967295"/>
          </p:nvPr>
        </p:nvSpPr>
        <p:spPr>
          <a:xfrm>
            <a:off x="0" y="2349500"/>
            <a:ext cx="9144000" cy="3744913"/>
          </a:xfrm>
        </p:spPr>
        <p:txBody>
          <a:bodyPr/>
          <a:lstStyle/>
          <a:p>
            <a:pPr lvl="1" algn="ctr">
              <a:lnSpc>
                <a:spcPct val="120000"/>
              </a:lnSpc>
              <a:buClr>
                <a:srgbClr val="FF0000"/>
              </a:buClr>
            </a:pPr>
            <a:r>
              <a:rPr lang="it-IT" sz="4000" b="1"/>
              <a:t>Non Small Cell Lung Cancer</a:t>
            </a:r>
          </a:p>
          <a:p>
            <a:pPr lvl="1" algn="ctr">
              <a:lnSpc>
                <a:spcPct val="120000"/>
              </a:lnSpc>
              <a:buClr>
                <a:srgbClr val="FF0000"/>
              </a:buClr>
            </a:pPr>
            <a:r>
              <a:rPr lang="it-IT" sz="4000" b="1"/>
              <a:t>Asthma</a:t>
            </a:r>
          </a:p>
          <a:p>
            <a:pPr lvl="1" algn="ctr">
              <a:lnSpc>
                <a:spcPct val="120000"/>
              </a:lnSpc>
              <a:buClr>
                <a:srgbClr val="FF0000"/>
              </a:buClr>
            </a:pPr>
            <a:r>
              <a:rPr lang="it-IT" sz="4000" b="1"/>
              <a:t>COPD </a:t>
            </a:r>
          </a:p>
          <a:p>
            <a:pPr lvl="1" algn="ctr">
              <a:lnSpc>
                <a:spcPct val="120000"/>
              </a:lnSpc>
              <a:buClr>
                <a:srgbClr val="FF0000"/>
              </a:buClr>
            </a:pPr>
            <a:r>
              <a:rPr lang="it-IT" sz="4000" b="1">
                <a:solidFill>
                  <a:srgbClr val="FFFF99"/>
                </a:solidFill>
              </a:rPr>
              <a:t>Multimorbidity</a:t>
            </a:r>
          </a:p>
        </p:txBody>
      </p:sp>
      <p:sp>
        <p:nvSpPr>
          <p:cNvPr id="379906" name="Rettangolo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>
            <a:spAutoFit/>
          </a:bodyPr>
          <a:lstStyle/>
          <a:p>
            <a:pPr algn="ctr"/>
            <a:r>
              <a:rPr lang="it-IT" altLang="it-IT" sz="3400" b="1">
                <a:solidFill>
                  <a:srgbClr val="FFFF00"/>
                </a:solidFill>
              </a:rPr>
              <a:t>YEAR IN REVIEW IN</a:t>
            </a:r>
          </a:p>
          <a:p>
            <a:pPr algn="ctr"/>
            <a:r>
              <a:rPr lang="it-IT" altLang="it-IT" sz="3400" b="1">
                <a:solidFill>
                  <a:srgbClr val="FFFF00"/>
                </a:solidFill>
              </a:rPr>
              <a:t>RESPIRATORY MEDICINE</a:t>
            </a:r>
            <a:r>
              <a:rPr lang="it-IT" altLang="it-IT" sz="3200" b="1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it-IT" altLang="it-IT" sz="2800" b="1">
                <a:solidFill>
                  <a:srgbClr val="FFFF00"/>
                </a:solidFill>
              </a:rPr>
              <a:t>Leonardo M. Fabbri, MD, FESC, FERS</a:t>
            </a:r>
            <a:endParaRPr lang="it-IT" altLang="it-IT" sz="3200" b="1">
              <a:solidFill>
                <a:srgbClr val="FFFF00"/>
              </a:solidFill>
            </a:endParaRPr>
          </a:p>
        </p:txBody>
      </p:sp>
      <p:pic>
        <p:nvPicPr>
          <p:cNvPr id="3799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6350" y="6313488"/>
            <a:ext cx="90217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30225" indent="-530225" algn="r" defTabSz="801688" eaLnBrk="0" hangingPunct="0">
              <a:lnSpc>
                <a:spcPct val="90000"/>
              </a:lnSpc>
            </a:pPr>
            <a:r>
              <a:rPr lang="it-IT" altLang="it-IT" sz="2000" b="1" i="1">
                <a:solidFill>
                  <a:srgbClr val="59FFFF"/>
                </a:solidFill>
              </a:rPr>
              <a:t>Commentary by Vanfleterern , Spruit and Franssen,  Eur Resp J 2016 , in press  </a:t>
            </a:r>
            <a:endParaRPr lang="en-GB" altLang="it-IT" sz="2000" b="1" i="1">
              <a:solidFill>
                <a:srgbClr val="59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304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640763" cy="1563687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CC00"/>
                </a:solidFill>
              </a:rPr>
              <a:t>Chronic diseases represent a huge proportion of human illness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3502025" y="2278063"/>
            <a:ext cx="55594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6" tIns="45427" rIns="90846" bIns="45427">
            <a:spAutoFit/>
          </a:bodyPr>
          <a:lstStyle/>
          <a:p>
            <a:pPr marL="365125" marR="0" lvl="0" indent="-3651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58 million deaths in 2005:</a:t>
            </a:r>
          </a:p>
          <a:p>
            <a:pPr marL="365125" marR="0" lvl="0" indent="-3651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365125" marR="0" lvl="0" indent="-3651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Cardiovascular disease 		30%</a:t>
            </a:r>
          </a:p>
          <a:p>
            <a:pPr marL="365125" marR="0" lvl="0" indent="-3651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Cancer 				13%</a:t>
            </a:r>
          </a:p>
          <a:p>
            <a:pPr marL="365125" marR="0" lvl="0" indent="-3651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Chronic respiratory diseases 	7%</a:t>
            </a:r>
          </a:p>
          <a:p>
            <a:pPr marL="365125" marR="0" lvl="0" indent="-3651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Diabetes 				2%</a:t>
            </a: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4427538" y="6237288"/>
            <a:ext cx="5148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6" tIns="45427" rIns="90846" bIns="45427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Beaglehole R </a:t>
            </a:r>
            <a:r>
              <a:rPr kumimoji="0" lang="it-IT" altLang="it-IT" sz="1400" b="1" i="1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 al.</a:t>
            </a: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400" b="1" i="1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Lancet </a:t>
            </a: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2007;370:2152-57.</a:t>
            </a:r>
          </a:p>
        </p:txBody>
      </p:sp>
      <p:pic>
        <p:nvPicPr>
          <p:cNvPr id="508933" name="Picture 5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8000" contrast="6000"/>
          </a:blip>
          <a:srcRect/>
          <a:stretch>
            <a:fillRect/>
          </a:stretch>
        </p:blipFill>
        <p:spPr bwMode="auto">
          <a:xfrm>
            <a:off x="0" y="2320925"/>
            <a:ext cx="354806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402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1463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6453" tIns="48228" rIns="96453" bIns="48228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NONCOMMUNICABLE DISEASES</a:t>
            </a:r>
          </a:p>
        </p:txBody>
      </p:sp>
      <p:sp>
        <p:nvSpPr>
          <p:cNvPr id="23555" name="Content Placeholder 2"/>
          <p:cNvSpPr>
            <a:spLocks/>
          </p:cNvSpPr>
          <p:nvPr/>
        </p:nvSpPr>
        <p:spPr bwMode="auto">
          <a:xfrm>
            <a:off x="22225" y="6224588"/>
            <a:ext cx="8988425" cy="422275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lIns="0" tIns="45016" rIns="90014" bIns="45016"/>
          <a:lstStyle/>
          <a:p>
            <a:pPr marL="525218" marR="0" lvl="0" indent="-525218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Hunter DJ and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Reddy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KS. N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Engl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Med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2013; 369:1336-1343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2244" name="Rettangolo 1"/>
          <p:cNvSpPr>
            <a:spLocks noChangeArrowheads="1"/>
          </p:cNvSpPr>
          <p:nvPr/>
        </p:nvSpPr>
        <p:spPr bwMode="auto">
          <a:xfrm>
            <a:off x="22225" y="1916113"/>
            <a:ext cx="91217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14" tIns="45016" rIns="90014" bIns="45016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Noncommunicable diseases will be the predominant global public health challenge of the 21st century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Prevention of premature deaths due to noncommunicable diseases and reduction of related health care costs will be the main goals of health policy.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Improving the detection and treatment of noncommunicable diseases and preventing complications and catastrophic events will be the major goals of clinical medicine. </a:t>
            </a:r>
          </a:p>
        </p:txBody>
      </p:sp>
    </p:spTree>
    <p:extLst>
      <p:ext uri="{BB962C8B-B14F-4D97-AF65-F5344CB8AC3E}">
        <p14:creationId xmlns:p14="http://schemas.microsoft.com/office/powerpoint/2010/main" val="398537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0" y="-17463"/>
            <a:ext cx="9144000" cy="1214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92033" tIns="46016" rIns="92033" bIns="46016" anchor="ctr"/>
          <a:lstStyle/>
          <a:p>
            <a:pPr algn="ctr" eaLnBrk="0" hangingPunct="0">
              <a:defRPr/>
            </a:pPr>
            <a:r>
              <a:rPr lang="en-GB" sz="43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COMPLEX CHRONIC</a:t>
            </a:r>
          </a:p>
          <a:p>
            <a:pPr algn="ctr" eaLnBrk="0" hangingPunct="0">
              <a:defRPr/>
            </a:pPr>
            <a:r>
              <a:rPr lang="en-GB" sz="43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CO-MORBIDITIES OF COPD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0" y="64643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453" tIns="44225" rIns="88453" bIns="44225">
            <a:spAutoFit/>
          </a:bodyPr>
          <a:lstStyle/>
          <a:p>
            <a:pPr algn="ctr" defTabSz="881063" eaLnBrk="0" hangingPunct="0"/>
            <a:r>
              <a:rPr lang="nl-NL" sz="2000" b="1">
                <a:solidFill>
                  <a:srgbClr val="3399FF"/>
                </a:solidFill>
                <a:latin typeface="Tahoma" pitchFamily="34" charset="0"/>
              </a:rPr>
              <a:t> Fabbri, Beghe, Luppi and Rabe, Eur Respir J 2008;31:204-212</a:t>
            </a:r>
            <a:endParaRPr lang="en-US" sz="2000" b="1">
              <a:solidFill>
                <a:srgbClr val="3399FF"/>
              </a:solidFill>
              <a:latin typeface="Tahoma" pitchFamily="34" charset="0"/>
            </a:endParaRPr>
          </a:p>
        </p:txBody>
      </p:sp>
      <p:pic>
        <p:nvPicPr>
          <p:cNvPr id="157700" name="Picture 5" descr="204fig1"/>
          <p:cNvPicPr>
            <a:picLocks noChangeAspect="1" noChangeArrowheads="1"/>
          </p:cNvPicPr>
          <p:nvPr/>
        </p:nvPicPr>
        <p:blipFill>
          <a:blip r:embed="rId4">
            <a:lum bright="-20000" contrast="8000"/>
          </a:blip>
          <a:srcRect/>
          <a:stretch>
            <a:fillRect/>
          </a:stretch>
        </p:blipFill>
        <p:spPr bwMode="auto">
          <a:xfrm>
            <a:off x="1619250" y="1412875"/>
            <a:ext cx="5730875" cy="4964113"/>
          </a:xfrm>
          <a:prstGeom prst="rect">
            <a:avLst/>
          </a:prstGeom>
          <a:noFill/>
          <a:ln w="76200">
            <a:solidFill>
              <a:srgbClr val="66CCFF"/>
            </a:solidFill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7318" tIns="48660" rIns="97318" bIns="4866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EPIDEMIOLOGY OF MULTIMORBIDITY AND IMPLICATIONS FOR HEALTH CARE,         RESEARCH, AND MEDICAL EDUCATION:              A CROSS-SECTIONAL STUDY</a:t>
            </a:r>
          </a:p>
        </p:txBody>
      </p:sp>
      <p:sp>
        <p:nvSpPr>
          <p:cNvPr id="23555" name="Content Placeholder 2"/>
          <p:cNvSpPr>
            <a:spLocks/>
          </p:cNvSpPr>
          <p:nvPr/>
        </p:nvSpPr>
        <p:spPr bwMode="auto">
          <a:xfrm>
            <a:off x="0" y="6183313"/>
            <a:ext cx="8893175" cy="674687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lIns="0" tIns="45433" rIns="90866" bIns="45433"/>
          <a:lstStyle/>
          <a:p>
            <a:pPr marL="530007" marR="0" lvl="0" indent="-530007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Barnett, K et al,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ea typeface="+mn-ea"/>
                <a:cs typeface="Arial" charset="0"/>
              </a:rPr>
              <a:t>2012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ea typeface="+mn-ea"/>
                <a:cs typeface="Arial" charset="0"/>
              </a:rPr>
              <a:t>Jul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ea typeface="+mn-ea"/>
                <a:cs typeface="Arial" charset="0"/>
              </a:rPr>
              <a:t> 7;380(9836):37-43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5860" name="Rettangolo 1"/>
          <p:cNvSpPr>
            <a:spLocks noChangeArrowheads="1"/>
          </p:cNvSpPr>
          <p:nvPr/>
        </p:nvSpPr>
        <p:spPr bwMode="auto">
          <a:xfrm>
            <a:off x="269875" y="2492375"/>
            <a:ext cx="85693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6" tIns="45433" rIns="90866" bIns="4543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Our findings challenge the single-disease framework by which most health care, medical research, and medical education is configured. A complementary strategy is needed, supporting generalist clinicians to provide personalised, comprehensive continuity of care, especially in socioeconomically deprived areas.</a:t>
            </a:r>
            <a:endParaRPr kumimoji="0" lang="it-IT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41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ttangolo 8"/>
          <p:cNvSpPr>
            <a:spLocks noChangeArrowheads="1"/>
          </p:cNvSpPr>
          <p:nvPr/>
        </p:nvSpPr>
        <p:spPr bwMode="auto">
          <a:xfrm>
            <a:off x="2165350" y="1433513"/>
            <a:ext cx="4854575" cy="4805362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1320" tIns="45663" rIns="91320" bIns="45663"/>
          <a:lstStyle/>
          <a:p>
            <a:pPr eaLnBrk="0" hangingPunct="0"/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1555750"/>
            <a:ext cx="4537075" cy="4556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2393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solidFill>
                  <a:srgbClr val="FFFF00"/>
                </a:solidFill>
              </a:rPr>
              <a:t>EXACERBATIONS OF RESPIRATORY SYMPTOMS IN PATIENTS WITH COPD MAY NOT BE EXACERBATIONS OF COPD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2230438" y="6351588"/>
            <a:ext cx="6702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528638" indent="-528638" algn="r" defTabSz="800100" eaLnBrk="0" hangingPunct="0">
              <a:lnSpc>
                <a:spcPct val="90000"/>
              </a:lnSpc>
            </a:pPr>
            <a:r>
              <a:rPr lang="it-IT" altLang="it-IT" sz="1400" b="1" i="1">
                <a:solidFill>
                  <a:srgbClr val="59FFFF"/>
                </a:solidFill>
              </a:rPr>
              <a:t>Beghé B, Verduri A, Roca M and Fabbri LM. Eur Respir J 2013; 41: 993-5</a:t>
            </a:r>
          </a:p>
          <a:p>
            <a:pPr marL="528638" indent="-528638" algn="r" defTabSz="800100" eaLnBrk="0" hangingPunct="0">
              <a:lnSpc>
                <a:spcPct val="90000"/>
              </a:lnSpc>
            </a:pPr>
            <a:r>
              <a:rPr lang="it-IT" altLang="it-IT" sz="1400" b="1" i="1">
                <a:solidFill>
                  <a:srgbClr val="59FFFF"/>
                </a:solidFill>
              </a:rPr>
              <a:t>Roca M, Verduri A, Clini EM, Fabbri LM and Beghé B. Eur J Clin Invest, 2013;43:510 </a:t>
            </a:r>
          </a:p>
        </p:txBody>
      </p:sp>
    </p:spTree>
    <p:extLst>
      <p:ext uri="{BB962C8B-B14F-4D97-AF65-F5344CB8AC3E}">
        <p14:creationId xmlns:p14="http://schemas.microsoft.com/office/powerpoint/2010/main" val="1608827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Segnaposto contenuto 2"/>
          <p:cNvSpPr>
            <a:spLocks noGrp="1"/>
          </p:cNvSpPr>
          <p:nvPr>
            <p:ph idx="1"/>
          </p:nvPr>
        </p:nvSpPr>
        <p:spPr>
          <a:xfrm>
            <a:off x="708025" y="1482725"/>
            <a:ext cx="7589838" cy="4826000"/>
          </a:xfrm>
        </p:spPr>
        <p:txBody>
          <a:bodyPr/>
          <a:lstStyle/>
          <a:p>
            <a:pPr marL="385763" algn="ctr" eaLnBrk="1" hangingPunct="1"/>
            <a:r>
              <a:rPr lang="en-US" sz="2600" b="1">
                <a:solidFill>
                  <a:schemeClr val="tx2"/>
                </a:solidFill>
              </a:rPr>
              <a:t>AECOPD is a clinical diagnosis, defined as worsening of respiratory symptoms and change in medication and/or hospital admission</a:t>
            </a:r>
          </a:p>
          <a:p>
            <a:pPr marL="385763" algn="ctr" eaLnBrk="1" hangingPunct="1"/>
            <a:endParaRPr lang="en-US" sz="2600" b="1">
              <a:solidFill>
                <a:schemeClr val="tx2"/>
              </a:solidFill>
            </a:endParaRPr>
          </a:p>
          <a:p>
            <a:pPr marL="385763" algn="ctr" eaLnBrk="1" hangingPunct="1"/>
            <a:r>
              <a:rPr lang="en-US" sz="2600" b="1">
                <a:solidFill>
                  <a:schemeClr val="tx2"/>
                </a:solidFill>
              </a:rPr>
              <a:t>However, there is no defined etiology (usually, airway inflammation and bronchitis)</a:t>
            </a:r>
          </a:p>
          <a:p>
            <a:pPr marL="385763" algn="ctr" eaLnBrk="1" hangingPunct="1"/>
            <a:endParaRPr lang="en-US" sz="2600" b="1">
              <a:solidFill>
                <a:schemeClr val="tx2"/>
              </a:solidFill>
            </a:endParaRPr>
          </a:p>
          <a:p>
            <a:pPr marL="385763" algn="ctr" eaLnBrk="1" hangingPunct="1"/>
            <a:r>
              <a:rPr lang="en-US" sz="2600" b="1">
                <a:solidFill>
                  <a:srgbClr val="DCE6F2"/>
                </a:solidFill>
              </a:rPr>
              <a:t>Role of cardiac comorbidities as putative triggers of AECOPD is currently under investigation</a:t>
            </a:r>
          </a:p>
          <a:p>
            <a:pPr marL="385763" algn="ctr" eaLnBrk="1" hangingPunct="1">
              <a:buFont typeface="Arial" charset="0"/>
              <a:buNone/>
            </a:pPr>
            <a:endParaRPr lang="en-US" sz="2800" b="1">
              <a:solidFill>
                <a:srgbClr val="DCE6F2"/>
              </a:solidFill>
            </a:endParaRPr>
          </a:p>
        </p:txBody>
      </p:sp>
      <p:sp>
        <p:nvSpPr>
          <p:cNvPr id="424962" name="Rettangolo 3"/>
          <p:cNvSpPr>
            <a:spLocks noChangeArrowheads="1"/>
          </p:cNvSpPr>
          <p:nvPr/>
        </p:nvSpPr>
        <p:spPr bwMode="auto">
          <a:xfrm>
            <a:off x="0" y="61595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>
            <a:spAutoFit/>
          </a:bodyPr>
          <a:lstStyle/>
          <a:p>
            <a:pPr marL="528638" indent="-528638" algn="r" defTabSz="800100" eaLnBrk="0" hangingPunct="0">
              <a:lnSpc>
                <a:spcPct val="90000"/>
              </a:lnSpc>
            </a:pPr>
            <a:r>
              <a:rPr lang="it-IT" altLang="it-IT" sz="2000" b="1" i="1">
                <a:solidFill>
                  <a:srgbClr val="59FFFF"/>
                </a:solidFill>
              </a:rPr>
              <a:t>Beghé B et al, Eur Respir J 2013; 41: 993-5</a:t>
            </a:r>
          </a:p>
          <a:p>
            <a:pPr marL="528638" indent="-528638" algn="r" defTabSz="800100" eaLnBrk="0" hangingPunct="0">
              <a:lnSpc>
                <a:spcPct val="90000"/>
              </a:lnSpc>
            </a:pPr>
            <a:r>
              <a:rPr lang="it-IT" altLang="it-IT" sz="2000" b="1" i="1">
                <a:solidFill>
                  <a:srgbClr val="59FFFF"/>
                </a:solidFill>
              </a:rPr>
              <a:t>Roca M et al,  Eur J Clin Invest, 2013;43:510 </a:t>
            </a:r>
          </a:p>
        </p:txBody>
      </p:sp>
      <p:sp>
        <p:nvSpPr>
          <p:cNvPr id="5" name="Titolo 5"/>
          <p:cNvSpPr txBox="1">
            <a:spLocks/>
          </p:cNvSpPr>
          <p:nvPr/>
        </p:nvSpPr>
        <p:spPr>
          <a:xfrm>
            <a:off x="0" y="158750"/>
            <a:ext cx="9144000" cy="1143000"/>
          </a:xfrm>
          <a:prstGeom prst="rect">
            <a:avLst/>
          </a:prstGeom>
        </p:spPr>
        <p:txBody>
          <a:bodyPr lIns="91320" tIns="45663" rIns="91320" bIns="45663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663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DIFFERENTIAL DIAGNOSIS OF ACUTE EXACERBATIONS OF COPD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79512" y="1310142"/>
            <a:ext cx="8750405" cy="0"/>
          </a:xfrm>
          <a:prstGeom prst="line">
            <a:avLst/>
          </a:prstGeom>
          <a:ln w="38100" cap="rnd" cmpd="sng">
            <a:solidFill>
              <a:srgbClr val="FFFF00"/>
            </a:solidFill>
            <a:round/>
          </a:ln>
          <a:effectLst>
            <a:glow rad="101600">
              <a:schemeClr val="accent6">
                <a:lumMod val="50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ttangolo 1"/>
          <p:cNvSpPr>
            <a:spLocks noChangeArrowheads="1"/>
          </p:cNvSpPr>
          <p:nvPr/>
        </p:nvSpPr>
        <p:spPr bwMode="auto">
          <a:xfrm>
            <a:off x="46038" y="1371618"/>
            <a:ext cx="439261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95" tIns="45150" rIns="90295" bIns="4515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rPr>
              <a:t>Chronic obstructive pulmonary disease is associated with an increased risk for SCD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rPr>
              <a:t>The risk especially increases in persons with frequent exacerbations 5 years after the diagnosis of COPD.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rPr>
              <a:t>This risk indicator could provide new directions for better-targeted actions to prevent SCD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20638" y="6318250"/>
            <a:ext cx="9144000" cy="42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5247" rIns="90490" bIns="45247"/>
          <a:lstStyle/>
          <a:p>
            <a:pPr marL="528248" marR="0" lvl="0" indent="-528248" algn="r" defTabSz="96476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charset="0"/>
              </a:rPr>
              <a:t>Lahousse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charset="0"/>
              </a:rPr>
              <a:t> et al,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charset="0"/>
              </a:rPr>
              <a:t>Eur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charset="0"/>
              </a:rPr>
              <a:t> Heart J, 2016; 36: 1754 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MS PGothic" pitchFamily="34" charset="-128"/>
              <a:cs typeface="Arial" charset="0"/>
            </a:endParaRPr>
          </a:p>
        </p:txBody>
      </p:sp>
      <p:sp>
        <p:nvSpPr>
          <p:cNvPr id="314371" name="Title 3"/>
          <p:cNvSpPr>
            <a:spLocks/>
          </p:cNvSpPr>
          <p:nvPr/>
        </p:nvSpPr>
        <p:spPr bwMode="auto">
          <a:xfrm>
            <a:off x="0" y="0"/>
            <a:ext cx="9144000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charset="0"/>
              </a:rPr>
              <a:t>CHRONIC OBSTRUCTIVE PULMONARY DISEASE AND SUDDEN CARDIAC DEATH</a:t>
            </a:r>
          </a:p>
        </p:txBody>
      </p:sp>
      <p:pic>
        <p:nvPicPr>
          <p:cNvPr id="3143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279" y="1646242"/>
            <a:ext cx="40005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13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/>
          </p:cNvSpPr>
          <p:nvPr/>
        </p:nvSpPr>
        <p:spPr bwMode="auto">
          <a:xfrm>
            <a:off x="20638" y="6318250"/>
            <a:ext cx="9144000" cy="42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5374" rIns="90744" bIns="45374"/>
          <a:lstStyle/>
          <a:p>
            <a:pPr marL="529675" indent="-529675" algn="r" defTabSz="967372">
              <a:spcBef>
                <a:spcPct val="20000"/>
              </a:spcBef>
              <a:defRPr/>
            </a:pPr>
            <a:r>
              <a:rPr lang="en-US" sz="20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Brochard</a:t>
            </a:r>
            <a:r>
              <a:rPr lang="en-US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L et al, Am J </a:t>
            </a:r>
            <a:r>
              <a:rPr lang="en-US" sz="20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Respir</a:t>
            </a:r>
            <a:r>
              <a:rPr lang="en-US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Cr Care Med, 12 Feb 2017, on line</a:t>
            </a:r>
            <a:endParaRPr lang="en-GB" sz="2000" b="1" i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MS PGothic" pitchFamily="34" charset="-128"/>
            </a:endParaRPr>
          </a:p>
        </p:txBody>
      </p:sp>
      <p:sp>
        <p:nvSpPr>
          <p:cNvPr id="416771" name="Title 3"/>
          <p:cNvSpPr>
            <a:spLocks/>
          </p:cNvSpPr>
          <p:nvPr/>
        </p:nvSpPr>
        <p:spPr bwMode="auto">
          <a:xfrm>
            <a:off x="0" y="0"/>
            <a:ext cx="91440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COMORBIDITIES AND SUBGROUPS OF PATIENTS SURVIVING SEVERE ACUTE HYPERCAPNIC RESPIRATORY FAILURE IN THE ICU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1540" y="129266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800" b="1" dirty="0" err="1"/>
              <a:t>Multimorbidity</a:t>
            </a:r>
            <a:r>
              <a:rPr lang="en-US" sz="2800" b="1" dirty="0"/>
              <a:t> was associated with longer time to hospital discharge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800" b="1" dirty="0"/>
              <a:t>Hospital readmission or death occurred in 46% of patients over 3.5 </a:t>
            </a:r>
            <a:r>
              <a:rPr lang="it-IT" sz="2800" b="1" dirty="0" err="1"/>
              <a:t>months</a:t>
            </a:r>
            <a:r>
              <a:rPr lang="it-IT" sz="2800" b="1" dirty="0"/>
              <a:t> post-</a:t>
            </a:r>
            <a:r>
              <a:rPr lang="it-IT" sz="2800" b="1" dirty="0" err="1"/>
              <a:t>discharge</a:t>
            </a:r>
            <a:endParaRPr lang="en-US" sz="2800" b="1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800" b="1" dirty="0"/>
              <a:t>Multi-morbidity is common, most often unrecognized, and may be associated with poor outcome</a:t>
            </a:r>
            <a:endParaRPr lang="en-US" altLang="it-IT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8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3"/>
          <p:cNvSpPr txBox="1">
            <a:spLocks noChangeArrowheads="1"/>
          </p:cNvSpPr>
          <p:nvPr/>
        </p:nvSpPr>
        <p:spPr bwMode="auto">
          <a:xfrm>
            <a:off x="3444875" y="3713163"/>
            <a:ext cx="438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0" tIns="45484" rIns="90970" bIns="4548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4352925" y="2390775"/>
            <a:ext cx="43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0" tIns="45484" rIns="90970" bIns="4548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325938" y="3451225"/>
            <a:ext cx="436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0" tIns="45484" rIns="90970" bIns="4548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2843213" y="2603500"/>
            <a:ext cx="438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0" tIns="45484" rIns="90970" bIns="4548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endParaRPr kumimoji="0" lang="en-US" altLang="it-IT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4224338" y="4718050"/>
            <a:ext cx="69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0" tIns="45484" rIns="90970" bIns="4548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54</a:t>
            </a:r>
          </a:p>
        </p:txBody>
      </p:sp>
      <p:sp>
        <p:nvSpPr>
          <p:cNvPr id="101382" name="Text Box 3"/>
          <p:cNvSpPr txBox="1">
            <a:spLocks noChangeArrowheads="1"/>
          </p:cNvSpPr>
          <p:nvPr/>
        </p:nvSpPr>
        <p:spPr bwMode="auto">
          <a:xfrm>
            <a:off x="5202238" y="3767138"/>
            <a:ext cx="695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0" tIns="45484" rIns="90970" bIns="4548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55</a:t>
            </a:r>
          </a:p>
        </p:txBody>
      </p:sp>
      <p:sp>
        <p:nvSpPr>
          <p:cNvPr id="101383" name="Text Box 3"/>
          <p:cNvSpPr txBox="1">
            <a:spLocks noChangeArrowheads="1"/>
          </p:cNvSpPr>
          <p:nvPr/>
        </p:nvSpPr>
        <p:spPr bwMode="auto">
          <a:xfrm>
            <a:off x="5559425" y="2582863"/>
            <a:ext cx="695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0" tIns="45484" rIns="90970" bIns="4548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56</a:t>
            </a:r>
          </a:p>
        </p:txBody>
      </p:sp>
      <p:sp>
        <p:nvSpPr>
          <p:cNvPr id="101384" name="Text Box 4"/>
          <p:cNvSpPr txBox="1">
            <a:spLocks noChangeArrowheads="1"/>
          </p:cNvSpPr>
          <p:nvPr/>
        </p:nvSpPr>
        <p:spPr bwMode="auto">
          <a:xfrm>
            <a:off x="-572372" y="6541864"/>
            <a:ext cx="9629285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defPPr>
              <a:defRPr lang="it-IT"/>
            </a:defPPr>
            <a:lvl1pPr marL="531813" indent="-531813" algn="r" defTabSz="803275" eaLnBrk="0" hangingPunct="0">
              <a:lnSpc>
                <a:spcPct val="90000"/>
              </a:lnSpc>
              <a:defRPr sz="1400" b="1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31813" marR="0" lvl="0" indent="-531813" algn="r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McAllister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et al. </a:t>
            </a: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Eur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Respir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J 2012; 3:1097-103</a:t>
            </a:r>
            <a:endParaRPr kumimoji="0" lang="en-US" altLang="it-IT" sz="1400" b="1" i="1" u="none" strike="noStrike" kern="1200" cap="none" spc="0" normalizeH="0" baseline="0" noProof="0" dirty="0">
              <a:ln>
                <a:noFill/>
              </a:ln>
              <a:solidFill>
                <a:srgbClr val="CCFFFF">
                  <a:lumMod val="75000"/>
                </a:srgb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01385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BIOCHEMICAL MARKERS OF CARDIAC DYSFUNCTION PREDICT MORTALITY IN </a:t>
            </a:r>
            <a:r>
              <a:rPr lang="it-IT" dirty="0">
                <a:solidFill>
                  <a:srgbClr val="FFFF00"/>
                </a:solidFill>
              </a:rPr>
              <a:t>ACUTE </a:t>
            </a:r>
            <a:r>
              <a:rPr lang="it-IT" dirty="0" err="1">
                <a:solidFill>
                  <a:srgbClr val="FFFF00"/>
                </a:solidFill>
              </a:rPr>
              <a:t>EXACERBATIONS</a:t>
            </a:r>
            <a:r>
              <a:rPr lang="it-IT" dirty="0">
                <a:solidFill>
                  <a:srgbClr val="FFFF00"/>
                </a:solidFill>
              </a:rPr>
              <a:t> OF COPD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1386" name="Ovale 19"/>
          <p:cNvSpPr>
            <a:spLocks noChangeArrowheads="1"/>
          </p:cNvSpPr>
          <p:nvPr/>
        </p:nvSpPr>
        <p:spPr bwMode="auto">
          <a:xfrm>
            <a:off x="2497138" y="1820863"/>
            <a:ext cx="2503487" cy="2503487"/>
          </a:xfrm>
          <a:prstGeom prst="ellipse">
            <a:avLst/>
          </a:prstGeom>
          <a:solidFill>
            <a:srgbClr val="6378C8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1387" name="Ovale 20"/>
          <p:cNvSpPr>
            <a:spLocks noChangeArrowheads="1"/>
          </p:cNvSpPr>
          <p:nvPr/>
        </p:nvSpPr>
        <p:spPr bwMode="auto">
          <a:xfrm>
            <a:off x="4143375" y="1820863"/>
            <a:ext cx="2503488" cy="2503487"/>
          </a:xfrm>
          <a:prstGeom prst="ellipse">
            <a:avLst/>
          </a:prstGeom>
          <a:solidFill>
            <a:srgbClr val="FFC0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3335338" y="3187700"/>
            <a:ext cx="2501900" cy="2503488"/>
          </a:xfrm>
          <a:prstGeom prst="ellipse">
            <a:avLst/>
          </a:prstGeom>
          <a:solidFill>
            <a:schemeClr val="tx2">
              <a:lumMod val="2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1389" name="Rettangolo arrotondato 23"/>
          <p:cNvSpPr>
            <a:spLocks noChangeArrowheads="1"/>
          </p:cNvSpPr>
          <p:nvPr/>
        </p:nvSpPr>
        <p:spPr bwMode="auto">
          <a:xfrm>
            <a:off x="1716088" y="1931988"/>
            <a:ext cx="1758950" cy="400050"/>
          </a:xfrm>
          <a:prstGeom prst="roundRect">
            <a:avLst>
              <a:gd name="adj" fmla="val 50000"/>
            </a:avLst>
          </a:prstGeom>
          <a:solidFill>
            <a:srgbClr val="25346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&gt; troponin</a:t>
            </a:r>
          </a:p>
        </p:txBody>
      </p:sp>
      <p:sp>
        <p:nvSpPr>
          <p:cNvPr id="101390" name="Rettangolo arrotondato 24"/>
          <p:cNvSpPr>
            <a:spLocks noChangeArrowheads="1"/>
          </p:cNvSpPr>
          <p:nvPr/>
        </p:nvSpPr>
        <p:spPr bwMode="auto">
          <a:xfrm>
            <a:off x="5681663" y="1931988"/>
            <a:ext cx="1758950" cy="400050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Chest pain</a:t>
            </a: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4767263" y="5080000"/>
            <a:ext cx="2182812" cy="400050"/>
          </a:xfrm>
          <a:prstGeom prst="roundRect">
            <a:avLst>
              <a:gd name="adj" fmla="val 50000"/>
            </a:avLst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ECG changes</a:t>
            </a:r>
          </a:p>
        </p:txBody>
      </p:sp>
      <p:sp>
        <p:nvSpPr>
          <p:cNvPr id="101392" name="CasellaDiTesto 20"/>
          <p:cNvSpPr txBox="1">
            <a:spLocks noChangeArrowheads="1"/>
          </p:cNvSpPr>
          <p:nvPr/>
        </p:nvSpPr>
        <p:spPr bwMode="auto">
          <a:xfrm>
            <a:off x="4471988" y="4598988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54</a:t>
            </a:r>
          </a:p>
        </p:txBody>
      </p:sp>
      <p:sp>
        <p:nvSpPr>
          <p:cNvPr id="101393" name="CasellaDiTesto 20"/>
          <p:cNvSpPr txBox="1">
            <a:spLocks noChangeArrowheads="1"/>
          </p:cNvSpPr>
          <p:nvPr/>
        </p:nvSpPr>
        <p:spPr bwMode="auto">
          <a:xfrm>
            <a:off x="5559425" y="2606675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56</a:t>
            </a:r>
          </a:p>
        </p:txBody>
      </p:sp>
      <p:sp>
        <p:nvSpPr>
          <p:cNvPr id="101394" name="CasellaDiTesto 20"/>
          <p:cNvSpPr txBox="1">
            <a:spLocks noChangeArrowheads="1"/>
          </p:cNvSpPr>
          <p:nvPr/>
        </p:nvSpPr>
        <p:spPr bwMode="auto">
          <a:xfrm>
            <a:off x="3389313" y="2606675"/>
            <a:ext cx="141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01395" name="CasellaDiTesto 20"/>
          <p:cNvSpPr txBox="1">
            <a:spLocks noChangeArrowheads="1"/>
          </p:cNvSpPr>
          <p:nvPr/>
        </p:nvSpPr>
        <p:spPr bwMode="auto">
          <a:xfrm>
            <a:off x="4505325" y="2606675"/>
            <a:ext cx="14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01396" name="CasellaDiTesto 20"/>
          <p:cNvSpPr txBox="1">
            <a:spLocks noChangeArrowheads="1"/>
          </p:cNvSpPr>
          <p:nvPr/>
        </p:nvSpPr>
        <p:spPr bwMode="auto">
          <a:xfrm>
            <a:off x="5097463" y="3684588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55</a:t>
            </a:r>
          </a:p>
        </p:txBody>
      </p:sp>
      <p:sp>
        <p:nvSpPr>
          <p:cNvPr id="101397" name="CasellaDiTesto 20"/>
          <p:cNvSpPr txBox="1">
            <a:spLocks noChangeArrowheads="1"/>
          </p:cNvSpPr>
          <p:nvPr/>
        </p:nvSpPr>
        <p:spPr bwMode="auto">
          <a:xfrm>
            <a:off x="3870325" y="3684588"/>
            <a:ext cx="14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01398" name="CasellaDiTesto 20"/>
          <p:cNvSpPr txBox="1">
            <a:spLocks noChangeArrowheads="1"/>
          </p:cNvSpPr>
          <p:nvPr/>
        </p:nvSpPr>
        <p:spPr bwMode="auto">
          <a:xfrm>
            <a:off x="4505325" y="3376613"/>
            <a:ext cx="14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55720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BIOCHEMICAL MARKERS OF CARDIAC DYSFUNCTION PREDICT MORTALITY IN </a:t>
            </a:r>
            <a:r>
              <a:rPr lang="it-IT" dirty="0">
                <a:solidFill>
                  <a:srgbClr val="FFFF00"/>
                </a:solidFill>
              </a:rPr>
              <a:t>ACUTE </a:t>
            </a:r>
            <a:r>
              <a:rPr lang="it-IT" dirty="0" err="1">
                <a:solidFill>
                  <a:srgbClr val="FFFF00"/>
                </a:solidFill>
              </a:rPr>
              <a:t>EXACERBATIONS</a:t>
            </a:r>
            <a:r>
              <a:rPr lang="it-IT" dirty="0">
                <a:solidFill>
                  <a:srgbClr val="FFFF00"/>
                </a:solidFill>
              </a:rPr>
              <a:t> OF COPD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426" name="Segnaposto contenuto 6"/>
          <p:cNvSpPr>
            <a:spLocks noGrp="1"/>
          </p:cNvSpPr>
          <p:nvPr>
            <p:ph idx="1"/>
          </p:nvPr>
        </p:nvSpPr>
        <p:spPr>
          <a:xfrm>
            <a:off x="468313" y="1535113"/>
            <a:ext cx="8207375" cy="4530725"/>
          </a:xfrm>
        </p:spPr>
        <p:txBody>
          <a:bodyPr/>
          <a:lstStyle/>
          <a:p>
            <a:r>
              <a:rPr lang="en-US"/>
              <a:t>Raised troponin, chest pain and serial</a:t>
            </a:r>
            <a:br>
              <a:rPr lang="en-US"/>
            </a:br>
            <a:r>
              <a:rPr lang="en-US"/>
              <a:t>ECG changes are common in patients admitted</a:t>
            </a:r>
            <a:br>
              <a:rPr lang="en-US"/>
            </a:br>
            <a:r>
              <a:rPr lang="en-US"/>
              <a:t>to hospital with exacerbation of COPD</a:t>
            </a:r>
          </a:p>
          <a:p>
            <a:r>
              <a:rPr lang="en-US"/>
              <a:t>Overall, 20/242, ie 1/12 patients with ECOPD</a:t>
            </a:r>
            <a:br>
              <a:rPr lang="en-US"/>
            </a:br>
            <a:r>
              <a:rPr lang="en-US"/>
              <a:t>met the criteria for myocardial infarction</a:t>
            </a:r>
          </a:p>
          <a:p>
            <a:r>
              <a:rPr lang="en-US"/>
              <a:t>Whether these patients would benefit from further cardiac investigation is unknown</a:t>
            </a:r>
            <a:endParaRPr lang="en-US" altLang="it-IT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43943" y="6472808"/>
            <a:ext cx="581297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defPPr>
              <a:defRPr lang="it-IT"/>
            </a:defPPr>
            <a:lvl1pPr marL="531813" indent="-531813" algn="r" defTabSz="803275" eaLnBrk="0" hangingPunct="0">
              <a:lnSpc>
                <a:spcPct val="90000"/>
              </a:lnSpc>
              <a:defRPr sz="1400" b="1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31813" marR="0" lvl="0" indent="-531813" algn="r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McAllister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et al. </a:t>
            </a: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Eur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Respir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J 2012; 3:1097-103</a:t>
            </a:r>
            <a:endParaRPr kumimoji="0" lang="en-US" altLang="it-IT" sz="1400" b="1" i="1" u="none" strike="noStrike" kern="1200" cap="none" spc="0" normalizeH="0" baseline="0" noProof="0" dirty="0">
              <a:ln>
                <a:noFill/>
              </a:ln>
              <a:solidFill>
                <a:srgbClr val="CCFFFF">
                  <a:lumMod val="75000"/>
                </a:srgb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19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4"/>
          <p:cNvSpPr txBox="1">
            <a:spLocks noChangeArrowheads="1"/>
          </p:cNvSpPr>
          <p:nvPr/>
        </p:nvSpPr>
        <p:spPr bwMode="auto">
          <a:xfrm>
            <a:off x="468313" y="6444914"/>
            <a:ext cx="857771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531813" marR="0" lvl="0" indent="-531813" algn="r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Chang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CL et al, </a:t>
            </a: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Thorax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. 2011 </a:t>
            </a: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Sep;66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(9):764-8.</a:t>
            </a:r>
            <a:endParaRPr kumimoji="0" lang="en-US" altLang="it-IT" sz="1400" b="1" i="1" u="none" strike="noStrike" kern="1200" cap="none" spc="0" normalizeH="0" baseline="0" noProof="0" dirty="0">
              <a:ln>
                <a:noFill/>
              </a:ln>
              <a:solidFill>
                <a:srgbClr val="CCFFFF">
                  <a:lumMod val="75000"/>
                </a:srgb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99330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BIOCHEMICAL MARKERS OF CARDIAC DYSFUNCTION PREDICT MORTALITY IN </a:t>
            </a:r>
            <a:r>
              <a:rPr lang="it-IT" dirty="0">
                <a:solidFill>
                  <a:srgbClr val="FFFF00"/>
                </a:solidFill>
              </a:rPr>
              <a:t>ACUTE </a:t>
            </a:r>
            <a:r>
              <a:rPr lang="it-IT" dirty="0" err="1">
                <a:solidFill>
                  <a:srgbClr val="FFFF00"/>
                </a:solidFill>
              </a:rPr>
              <a:t>EXACERBATIONS</a:t>
            </a:r>
            <a:r>
              <a:rPr lang="it-IT" dirty="0">
                <a:solidFill>
                  <a:srgbClr val="FFFF00"/>
                </a:solidFill>
              </a:rPr>
              <a:t> OF COPD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9331" name="Segnaposto contenuto 7"/>
          <p:cNvSpPr>
            <a:spLocks noGrp="1"/>
          </p:cNvSpPr>
          <p:nvPr>
            <p:ph idx="1"/>
          </p:nvPr>
        </p:nvSpPr>
        <p:spPr>
          <a:xfrm>
            <a:off x="468313" y="1535113"/>
            <a:ext cx="8207375" cy="4530725"/>
          </a:xfrm>
        </p:spPr>
        <p:txBody>
          <a:bodyPr/>
          <a:lstStyle/>
          <a:p>
            <a:r>
              <a:rPr lang="en-US" altLang="it-IT"/>
              <a:t>Elevated levels of NT-proBNP and troponin T</a:t>
            </a:r>
            <a:br>
              <a:rPr lang="en-US" altLang="it-IT"/>
            </a:br>
            <a:r>
              <a:rPr lang="en-US" altLang="it-IT"/>
              <a:t>are strong predictors of early mortality among patients admitted to hospital with acute exacerbations of COPD independently</a:t>
            </a:r>
            <a:br>
              <a:rPr lang="en-US" altLang="it-IT"/>
            </a:br>
            <a:r>
              <a:rPr lang="en-US" altLang="it-IT"/>
              <a:t>of other known prognostic indicators</a:t>
            </a:r>
          </a:p>
          <a:p>
            <a:r>
              <a:rPr lang="en-US" altLang="it-IT"/>
              <a:t>The pathophysiological basis for this is unknown, but indicates that cardiac involvement in exacerbations of COPD may be an important determinant of </a:t>
            </a:r>
            <a:r>
              <a:rPr lang="it-IT" altLang="it-IT"/>
              <a:t>prognosis</a:t>
            </a: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49351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4"/>
          <p:cNvSpPr txBox="1">
            <a:spLocks noChangeArrowheads="1"/>
          </p:cNvSpPr>
          <p:nvPr/>
        </p:nvSpPr>
        <p:spPr bwMode="auto">
          <a:xfrm>
            <a:off x="424543" y="6275573"/>
            <a:ext cx="8584081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531813" marR="0" lvl="0" indent="-531813" algn="r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Jannuzzi</a:t>
            </a:r>
            <a:r>
              <a:rPr kumimoji="0" lang="en-US" alt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US" alt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JL</a:t>
            </a:r>
            <a:r>
              <a:rPr kumimoji="0" lang="en-US" alt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et al. Congest Heart Fail. 2012 </a:t>
            </a:r>
            <a:r>
              <a:rPr kumimoji="0" lang="en-US" alt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Sep;18</a:t>
            </a:r>
            <a:r>
              <a:rPr kumimoji="0" lang="en-US" alt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US" alt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Suppl</a:t>
            </a:r>
            <a:r>
              <a:rPr kumimoji="0" lang="en-US" alt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US" alt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1:S9-S13</a:t>
            </a:r>
            <a:endParaRPr kumimoji="0" lang="en-US" altLang="it-IT" sz="1200" b="1" i="1" u="none" strike="noStrike" kern="1200" cap="none" spc="0" normalizeH="0" baseline="0" noProof="0" dirty="0">
              <a:ln>
                <a:noFill/>
              </a:ln>
              <a:solidFill>
                <a:srgbClr val="CCFFFF">
                  <a:lumMod val="75000"/>
                </a:srgbClr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531813" marR="0" lvl="0" indent="-531813" algn="r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Thygesen</a:t>
            </a:r>
            <a:r>
              <a:rPr kumimoji="0" lang="en-US" alt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C et al, Recommendations for the use of natriuretic peptides in acute cardiac care. </a:t>
            </a:r>
            <a:r>
              <a:rPr kumimoji="0" lang="en-US" alt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Eur</a:t>
            </a:r>
            <a:r>
              <a:rPr kumimoji="0" lang="en-US" alt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Heart J 2012; 33: 2001-2006</a:t>
            </a:r>
          </a:p>
        </p:txBody>
      </p:sp>
      <p:sp>
        <p:nvSpPr>
          <p:cNvPr id="105474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NATRIURETIC PEPTIDE TESTING FOR PREDICTING ADVERSE EVENTS FOLLOWING HEART FAILURE HOSPITALIZATION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5475" name="Segnaposto contenuto 8"/>
          <p:cNvSpPr>
            <a:spLocks noGrp="1"/>
          </p:cNvSpPr>
          <p:nvPr>
            <p:ph idx="1"/>
          </p:nvPr>
        </p:nvSpPr>
        <p:spPr>
          <a:xfrm>
            <a:off x="468313" y="1535113"/>
            <a:ext cx="8207375" cy="4530725"/>
          </a:xfrm>
        </p:spPr>
        <p:txBody>
          <a:bodyPr/>
          <a:lstStyle/>
          <a:p>
            <a:r>
              <a:rPr lang="en-US" dirty="0"/>
              <a:t>Changes in </a:t>
            </a:r>
            <a:r>
              <a:rPr lang="en-US" dirty="0" err="1"/>
              <a:t>BNP</a:t>
            </a:r>
            <a:r>
              <a:rPr lang="en-US" dirty="0"/>
              <a:t> or NT-</a:t>
            </a:r>
            <a:r>
              <a:rPr lang="en-US" dirty="0" err="1"/>
              <a:t>proBNP</a:t>
            </a:r>
            <a:r>
              <a:rPr lang="en-US" dirty="0"/>
              <a:t> following</a:t>
            </a:r>
            <a:br>
              <a:rPr lang="en-US" dirty="0"/>
            </a:br>
            <a:r>
              <a:rPr lang="en-US" dirty="0"/>
              <a:t>treatment should be considered an important</a:t>
            </a:r>
            <a:br>
              <a:rPr lang="en-US" dirty="0"/>
            </a:br>
            <a:r>
              <a:rPr lang="en-US" dirty="0"/>
              <a:t>part of the pre-discharge decision making</a:t>
            </a:r>
            <a:br>
              <a:rPr lang="en-US" dirty="0"/>
            </a:br>
            <a:r>
              <a:rPr lang="en-US" dirty="0"/>
              <a:t>for patients hospitalized with </a:t>
            </a:r>
            <a:r>
              <a:rPr lang="en-US" dirty="0" err="1"/>
              <a:t>AHF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216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>
                <a:solidFill>
                  <a:srgbClr val="FFFF00"/>
                </a:solidFill>
              </a:rPr>
              <a:t>COPD vs CHF</a:t>
            </a:r>
            <a:endParaRPr lang="en-GB" sz="3200">
              <a:solidFill>
                <a:srgbClr val="FFFF00"/>
              </a:solidFill>
            </a:endParaRPr>
          </a:p>
        </p:txBody>
      </p:sp>
      <p:sp>
        <p:nvSpPr>
          <p:cNvPr id="21401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b="1"/>
              <a:t>Up to 1\5 of elderly pts. with </a:t>
            </a:r>
            <a:r>
              <a:rPr lang="en-CA" b="1">
                <a:solidFill>
                  <a:srgbClr val="59FFFF"/>
                </a:solidFill>
              </a:rPr>
              <a:t>COPD</a:t>
            </a:r>
            <a:r>
              <a:rPr lang="en-CA" b="1"/>
              <a:t> have </a:t>
            </a:r>
            <a:r>
              <a:rPr lang="en-CA" b="1">
                <a:solidFill>
                  <a:srgbClr val="FF0000"/>
                </a:solidFill>
              </a:rPr>
              <a:t>CHF</a:t>
            </a:r>
          </a:p>
          <a:p>
            <a:pPr lvl="1"/>
            <a:r>
              <a:rPr lang="en-CA" b="1"/>
              <a:t>Up to 1\3 of elderly pts. with </a:t>
            </a:r>
            <a:r>
              <a:rPr lang="en-CA" b="1">
                <a:solidFill>
                  <a:srgbClr val="FF0000"/>
                </a:solidFill>
              </a:rPr>
              <a:t>CHF</a:t>
            </a:r>
            <a:r>
              <a:rPr lang="en-CA" b="1"/>
              <a:t> have </a:t>
            </a:r>
            <a:r>
              <a:rPr lang="en-CA" b="1">
                <a:solidFill>
                  <a:srgbClr val="59FFFF"/>
                </a:solidFill>
              </a:rPr>
              <a:t>COPD</a:t>
            </a:r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898525" y="2971800"/>
            <a:ext cx="2624138" cy="1914525"/>
          </a:xfrm>
          <a:prstGeom prst="ellipse">
            <a:avLst/>
          </a:prstGeom>
          <a:solidFill>
            <a:schemeClr val="accent5">
              <a:lumMod val="75000"/>
              <a:alpha val="69804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14 million</a:t>
            </a:r>
            <a:b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Americans have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4020" name="Oval 5"/>
          <p:cNvSpPr>
            <a:spLocks noChangeArrowheads="1"/>
          </p:cNvSpPr>
          <p:nvPr/>
        </p:nvSpPr>
        <p:spPr bwMode="auto">
          <a:xfrm>
            <a:off x="2187575" y="4181475"/>
            <a:ext cx="2368550" cy="1754188"/>
          </a:xfrm>
          <a:prstGeom prst="ellipse">
            <a:avLst/>
          </a:prstGeom>
          <a:solidFill>
            <a:srgbClr val="FC8004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 million have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773113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3366"/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214022" name="Text Box 12"/>
          <p:cNvSpPr txBox="1">
            <a:spLocks noChangeArrowheads="1"/>
          </p:cNvSpPr>
          <p:nvPr/>
        </p:nvSpPr>
        <p:spPr bwMode="auto">
          <a:xfrm>
            <a:off x="4972050" y="3076575"/>
            <a:ext cx="3724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risk ratio of developing HF</a:t>
            </a:r>
            <a:b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COPD pts is 4.5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rate-adjusted hospital </a:t>
            </a: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prevalence of CHF </a:t>
            </a: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 </a:t>
            </a: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 times greater </a:t>
            </a: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among pts. </a:t>
            </a: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discharged with a diagnosis of COPD </a:t>
            </a: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compared with patients discharged without mention of COPD</a:t>
            </a:r>
          </a:p>
        </p:txBody>
      </p:sp>
      <p:sp>
        <p:nvSpPr>
          <p:cNvPr id="79879" name="Text Box 4"/>
          <p:cNvSpPr txBox="1">
            <a:spLocks noChangeArrowheads="1"/>
          </p:cNvSpPr>
          <p:nvPr/>
        </p:nvSpPr>
        <p:spPr bwMode="auto">
          <a:xfrm>
            <a:off x="468313" y="6486525"/>
            <a:ext cx="846931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31813" marR="0" lvl="0" indent="-531813" algn="r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Tx/>
              <a:buNone/>
              <a:tabLst>
                <a:tab pos="652463" algn="l"/>
                <a:tab pos="1309688" algn="l"/>
                <a:tab pos="1965325" algn="l"/>
                <a:tab pos="2622550" algn="l"/>
                <a:tab pos="3278188" algn="l"/>
              </a:tabLst>
              <a:defRPr/>
            </a:pPr>
            <a:r>
              <a:rPr kumimoji="0" lang="en-CA" alt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Padeletti-LeJemtel</a:t>
            </a:r>
            <a:r>
              <a:rPr kumimoji="0" lang="en-CA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et al. Int. J Cardiology, 2008</a:t>
            </a:r>
          </a:p>
        </p:txBody>
      </p:sp>
      <p:sp>
        <p:nvSpPr>
          <p:cNvPr id="214024" name="Rettangolo arrotondato 17"/>
          <p:cNvSpPr>
            <a:spLocks noChangeArrowheads="1"/>
          </p:cNvSpPr>
          <p:nvPr/>
        </p:nvSpPr>
        <p:spPr bwMode="auto">
          <a:xfrm>
            <a:off x="676275" y="3019425"/>
            <a:ext cx="1266825" cy="400050"/>
          </a:xfrm>
          <a:prstGeom prst="roundRect">
            <a:avLst>
              <a:gd name="adj" fmla="val 50000"/>
            </a:avLst>
          </a:prstGeom>
          <a:solidFill>
            <a:srgbClr val="25346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COPD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4025" name="Rettangolo arrotondato 18"/>
          <p:cNvSpPr>
            <a:spLocks noChangeArrowheads="1"/>
          </p:cNvSpPr>
          <p:nvPr/>
        </p:nvSpPr>
        <p:spPr bwMode="auto">
          <a:xfrm>
            <a:off x="3543300" y="4162425"/>
            <a:ext cx="1085850" cy="400050"/>
          </a:xfrm>
          <a:prstGeom prst="roundRect">
            <a:avLst>
              <a:gd name="adj" fmla="val 50000"/>
            </a:avLst>
          </a:prstGeom>
          <a:solidFill>
            <a:srgbClr val="FF670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CHF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0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48320" y="172837"/>
            <a:ext cx="8709120" cy="89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Tx/>
              <a:buNone/>
              <a:tabLst>
                <a:tab pos="655766" algn="l"/>
                <a:tab pos="1311527" algn="l"/>
                <a:tab pos="1967294" algn="l"/>
                <a:tab pos="2623061" algn="l"/>
                <a:tab pos="3278824" algn="l"/>
                <a:tab pos="3934593" algn="l"/>
                <a:tab pos="4590357" algn="l"/>
                <a:tab pos="5246123" algn="l"/>
                <a:tab pos="5901887" algn="l"/>
                <a:tab pos="6557653" algn="l"/>
                <a:tab pos="7213419" algn="l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cs typeface="Gothic"/>
              </a:rPr>
              <a:t>INFLAMMATORY PATHWAYS INVOLVED IN THE CARDIOPULMONARY CONTINUUM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18628" y="6254231"/>
            <a:ext cx="7300896" cy="1398733"/>
          </a:xfrm>
          <a:prstGeom prst="rect">
            <a:avLst/>
          </a:prstGeom>
          <a:ln/>
        </p:spPr>
        <p:txBody>
          <a:bodyPr lIns="82832" tIns="41416" rIns="82832" bIns="41416"/>
          <a:lstStyle>
            <a:lvl1pPr marL="431800" indent="-32385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888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63600" indent="-287338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FFFFFF"/>
              </a:buClr>
              <a:buSzPct val="75000"/>
              <a:buFont typeface="StarSymbol" charset="0"/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95400" indent="-2159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727200" indent="-2159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FFFFFF"/>
              </a:buClr>
              <a:buSzPct val="75000"/>
              <a:buFont typeface="StarSymbol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159000" indent="-2159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StarSymbol" charset="0"/>
              <a:buChar char="●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616200" indent="-2159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StarSymbol" charset="0"/>
              <a:buChar char="●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3073400" indent="-2159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StarSymbol" charset="0"/>
              <a:buChar char="●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530600" indent="-2159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StarSymbol" charset="0"/>
              <a:buChar char="●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987800" indent="-2159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StarSymbol" charset="0"/>
              <a:buChar char="●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791" marR="0" lvl="0" indent="0" algn="ctr" defTabSz="457200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ts val="888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GB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70400" y="1693636"/>
            <a:ext cx="7807680" cy="474656"/>
          </a:xfrm>
          <a:prstGeom prst="rect">
            <a:avLst/>
          </a:prstGeom>
        </p:spPr>
        <p:txBody>
          <a:bodyPr wrap="square" lIns="82832" tIns="41416" rIns="82832" bIns="41416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Gothic"/>
            </a:endParaRPr>
          </a:p>
        </p:txBody>
      </p:sp>
      <p:pic>
        <p:nvPicPr>
          <p:cNvPr id="1026" name="Picture 2" descr="https://d1vzuwdl7rxiz0.cloudfront.net/content/ehj/34/36/2795/F1.large.jpg?width=800&amp;height=600&amp;carouse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99" y="1004010"/>
            <a:ext cx="7198560" cy="53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91134" y="6536850"/>
            <a:ext cx="7820640" cy="321153"/>
          </a:xfrm>
          <a:prstGeom prst="rect">
            <a:avLst/>
          </a:prstGeom>
          <a:noFill/>
          <a:ln/>
          <a:extLst/>
        </p:spPr>
        <p:txBody>
          <a:bodyPr lIns="0" tIns="12326" rIns="0" bIns="0" anchor="ctr"/>
          <a:lstStyle/>
          <a:p>
            <a:pPr marL="0" marR="0" lvl="0" indent="0" algn="r" defTabSz="414167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Tx/>
              <a:buNone/>
              <a:tabLst>
                <a:tab pos="655766" algn="l"/>
                <a:tab pos="1311527" algn="l"/>
                <a:tab pos="1967294" algn="l"/>
                <a:tab pos="2623061" algn="l"/>
                <a:tab pos="3278824" algn="l"/>
                <a:tab pos="3934593" algn="l"/>
                <a:tab pos="4590357" algn="l"/>
                <a:tab pos="5246123" algn="l"/>
                <a:tab pos="5901887" algn="l"/>
              </a:tabLst>
              <a:defRPr/>
            </a:pP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47FFD1"/>
                </a:solidFill>
                <a:effectLst/>
                <a:uLnTx/>
                <a:uFillTx/>
                <a:latin typeface="Arial" charset="0"/>
                <a:cs typeface="Arial" charset="0"/>
              </a:rPr>
              <a:t>Hawkins N … and  Ceconi C. </a:t>
            </a:r>
            <a:r>
              <a:rPr kumimoji="0" lang="en-US" alt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7FFD1"/>
                </a:solidFill>
                <a:effectLst/>
                <a:uLnTx/>
                <a:uFillTx/>
                <a:latin typeface="Arial" charset="0"/>
                <a:cs typeface="Arial" charset="0"/>
              </a:rPr>
              <a:t>Eur</a:t>
            </a:r>
            <a:r>
              <a:rPr kumimoji="0" lang="en-US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47FFD1"/>
                </a:solidFill>
                <a:effectLst/>
                <a:uLnTx/>
                <a:uFillTx/>
                <a:latin typeface="Arial" charset="0"/>
                <a:cs typeface="Arial" charset="0"/>
              </a:rPr>
              <a:t> Heart J. 2013 </a:t>
            </a:r>
            <a:r>
              <a:rPr kumimoji="0" lang="en-US" alt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7FFD1"/>
                </a:solidFill>
                <a:effectLst/>
                <a:uLnTx/>
                <a:uFillTx/>
                <a:latin typeface="Arial" charset="0"/>
                <a:cs typeface="Arial" charset="0"/>
              </a:rPr>
              <a:t>Sep;34:2795-803</a:t>
            </a:r>
            <a:endParaRPr kumimoji="0" lang="en-US" altLang="it-IT" sz="1600" b="1" i="1" u="none" strike="noStrike" kern="1200" cap="none" spc="0" normalizeH="0" baseline="0" noProof="0" dirty="0">
              <a:ln>
                <a:noFill/>
              </a:ln>
              <a:solidFill>
                <a:srgbClr val="47FFD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0356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pPr>
              <a:defRPr/>
            </a:pPr>
            <a:r>
              <a:rPr lang="en-US" sz="3200" dirty="0"/>
              <a:t>HEART FAILURE: </a:t>
            </a:r>
            <a:br>
              <a:rPr lang="en-US" sz="3200" dirty="0"/>
            </a:br>
            <a:r>
              <a:rPr lang="en-US" sz="3200" dirty="0"/>
              <a:t>TIMELINE OF AN EVOLVING THERAPY</a:t>
            </a:r>
          </a:p>
        </p:txBody>
      </p:sp>
      <p:sp>
        <p:nvSpPr>
          <p:cNvPr id="165892" name="Segnaposto contenuto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5040312"/>
          </a:xfrm>
        </p:spPr>
        <p:txBody>
          <a:bodyPr anchor="ctr"/>
          <a:lstStyle/>
          <a:p>
            <a:pPr algn="ctr"/>
            <a:r>
              <a:rPr lang="en-US" dirty="0"/>
              <a:t>Cardiac glycosides and diuretic agents were the oldest cornerstones of HF therapy, focusing on the heart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Value in prolonging survival in HF not established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Glycosides potentially dangerous, diuretics only symptomatic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  <a:p>
            <a:pPr algn="ctr"/>
            <a:r>
              <a:rPr lang="en-US" dirty="0"/>
              <a:t>The modern history of therapy for HF begins with the vasodilatation (V-</a:t>
            </a:r>
            <a:r>
              <a:rPr lang="en-US" dirty="0" err="1"/>
              <a:t>HeFT</a:t>
            </a:r>
            <a:r>
              <a:rPr lang="en-US" dirty="0"/>
              <a:t> I study 1986), particularly ACE inhibitors, shifting the target from myocardium to circulation</a:t>
            </a:r>
          </a:p>
        </p:txBody>
      </p:sp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4572000" y="6237306"/>
            <a:ext cx="4572000" cy="4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Engl J Med 2014; 371:989-991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159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692px-Renin-angiotensin_system_in_man_shadow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370" y="26613"/>
            <a:ext cx="5072630" cy="6597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2" name="Rettangolo 1"/>
          <p:cNvSpPr/>
          <p:nvPr/>
        </p:nvSpPr>
        <p:spPr>
          <a:xfrm>
            <a:off x="2" y="909245"/>
            <a:ext cx="4071370" cy="5262804"/>
          </a:xfrm>
          <a:prstGeom prst="rect">
            <a:avLst/>
          </a:prstGeom>
        </p:spPr>
        <p:txBody>
          <a:bodyPr wrap="square" lIns="91262" tIns="45633" rIns="91262" bIns="4563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Vasodilatation acting on the renin-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angiotension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aldosteron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system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From the ‘90, ACE inhibition became the centerpiece of heart-failure therapy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ACE inhibitors reduce mortality</a:t>
            </a:r>
          </a:p>
        </p:txBody>
      </p:sp>
    </p:spTree>
    <p:extLst>
      <p:ext uri="{BB962C8B-B14F-4D97-AF65-F5344CB8AC3E}">
        <p14:creationId xmlns:p14="http://schemas.microsoft.com/office/powerpoint/2010/main" val="3125405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pPr>
              <a:defRPr/>
            </a:pPr>
            <a:r>
              <a:rPr lang="en-US" sz="3200" dirty="0"/>
              <a:t>HEART FAILURE: </a:t>
            </a:r>
            <a:br>
              <a:rPr lang="en-US" sz="3200" dirty="0"/>
            </a:br>
            <a:r>
              <a:rPr lang="en-US" sz="3200" dirty="0"/>
              <a:t>TIMELINE OF AN EVOLVING THERAPY</a:t>
            </a:r>
          </a:p>
        </p:txBody>
      </p:sp>
      <p:sp>
        <p:nvSpPr>
          <p:cNvPr id="167940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3600078" cy="446405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Beta-blocker therapy was at first  considered counterintuitive, BUT then shown to reduce mortality by putting the heart at rest and reducing arrhythmias</a:t>
            </a:r>
          </a:p>
        </p:txBody>
      </p:sp>
      <p:sp>
        <p:nvSpPr>
          <p:cNvPr id="167941" name="Rettangolo 5"/>
          <p:cNvSpPr>
            <a:spLocks noChangeArrowheads="1"/>
          </p:cNvSpPr>
          <p:nvPr/>
        </p:nvSpPr>
        <p:spPr bwMode="auto">
          <a:xfrm>
            <a:off x="3084526" y="6237288"/>
            <a:ext cx="6059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9" rIns="91213" bIns="456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Nature Clinical Practice Cardiovascular Medicine (2005) 2, 475-483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67942" name="Segnaposto contenuto 4" descr="Schermata 2015-03-15 alle 17.27.18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689" b="-20689"/>
          <a:stretch>
            <a:fillRect/>
          </a:stretch>
        </p:blipFill>
        <p:spPr>
          <a:xfrm>
            <a:off x="4648202" y="836712"/>
            <a:ext cx="4171950" cy="6120680"/>
          </a:xfrm>
        </p:spPr>
      </p:pic>
      <p:sp>
        <p:nvSpPr>
          <p:cNvPr id="167943" name="Rettangolo 7"/>
          <p:cNvSpPr>
            <a:spLocks noChangeArrowheads="1"/>
          </p:cNvSpPr>
          <p:nvPr/>
        </p:nvSpPr>
        <p:spPr bwMode="auto">
          <a:xfrm>
            <a:off x="5651501" y="6538913"/>
            <a:ext cx="317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9" rIns="91213" bIns="456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Engl J Med 2001; 344:1651-1658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6062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pPr>
              <a:defRPr/>
            </a:pPr>
            <a:r>
              <a:rPr lang="en-US" sz="3200" dirty="0"/>
              <a:t>HEART FAILURE: </a:t>
            </a:r>
            <a:br>
              <a:rPr lang="en-US" sz="3200" dirty="0"/>
            </a:br>
            <a:r>
              <a:rPr lang="en-US" sz="3200" dirty="0"/>
              <a:t>TIMELINE OF AN EVOLVING THERAPY</a:t>
            </a:r>
          </a:p>
        </p:txBody>
      </p:sp>
      <p:pic>
        <p:nvPicPr>
          <p:cNvPr id="169988" name="Segnaposto contenuto 4" descr="Schermata 2015-03-15 alle 18.10.13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8963" b="-28963"/>
          <a:stretch>
            <a:fillRect/>
          </a:stretch>
        </p:blipFill>
        <p:spPr>
          <a:xfrm>
            <a:off x="4572004" y="548680"/>
            <a:ext cx="4171950" cy="6552728"/>
          </a:xfrm>
        </p:spPr>
      </p:pic>
      <p:sp>
        <p:nvSpPr>
          <p:cNvPr id="169989" name="Segnaposto contenuto 3"/>
          <p:cNvSpPr>
            <a:spLocks noGrp="1"/>
          </p:cNvSpPr>
          <p:nvPr>
            <p:ph sz="half" idx="2"/>
          </p:nvPr>
        </p:nvSpPr>
        <p:spPr>
          <a:xfrm>
            <a:off x="4" y="1397025"/>
            <a:ext cx="4171950" cy="5040312"/>
          </a:xfrm>
        </p:spPr>
        <p:txBody>
          <a:bodyPr anchor="ctr"/>
          <a:lstStyle/>
          <a:p>
            <a:pPr algn="ctr"/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POTENTIATION OF ACE INHIBITORS WITH ALDOSTERON ANTAGONISTS </a:t>
            </a:r>
          </a:p>
          <a:p>
            <a:pPr algn="ctr">
              <a:buFont typeface="Wingdings" pitchFamily="2" charset="2"/>
              <a:buNone/>
            </a:pPr>
            <a:endParaRPr lang="en-GB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step in HF therapy: the RALES trial with spironolactone (30% reduction in mortality)</a:t>
            </a:r>
          </a:p>
          <a:p>
            <a:pPr algn="ctr">
              <a:buFont typeface="Wingdings" pitchFamily="2" charset="2"/>
              <a:buNone/>
            </a:pP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findings for </a:t>
            </a:r>
            <a:r>
              <a:rPr lang="en-GB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eplerenone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(EMPHASIS-HF, EPHESUS)</a:t>
            </a:r>
            <a:b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990" name="Rettangolo 9"/>
          <p:cNvSpPr>
            <a:spLocks noChangeArrowheads="1"/>
          </p:cNvSpPr>
          <p:nvPr/>
        </p:nvSpPr>
        <p:spPr bwMode="auto">
          <a:xfrm>
            <a:off x="4572000" y="6237306"/>
            <a:ext cx="4572000" cy="4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Engl J Med 2014; 371:989-991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9142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pPr>
              <a:defRPr/>
            </a:pPr>
            <a:r>
              <a:rPr lang="en-US" sz="3200" dirty="0"/>
              <a:t>HEART FAILURE: </a:t>
            </a:r>
            <a:br>
              <a:rPr lang="en-US" sz="3200" dirty="0"/>
            </a:br>
            <a:r>
              <a:rPr lang="en-US" sz="3200" dirty="0"/>
              <a:t>TIMELINE OF AN EVOLVING THERAPY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NO SUBSTANTIAL CHANGES IN HF MEDICAL OPTIONS IN THE LAST 10 YEARS</a:t>
            </a:r>
            <a:br>
              <a:rPr lang="en-GB" dirty="0"/>
            </a:br>
            <a:r>
              <a:rPr lang="en-GB" dirty="0"/>
              <a:t> </a:t>
            </a:r>
          </a:p>
          <a:p>
            <a:pPr marL="0" indent="0" algn="ctr"/>
            <a:r>
              <a:rPr lang="en-GB" dirty="0"/>
              <a:t>The phosphodiesterase inhibitor </a:t>
            </a:r>
            <a:r>
              <a:rPr lang="en-GB" dirty="0" err="1"/>
              <a:t>milrinone</a:t>
            </a:r>
            <a:r>
              <a:rPr lang="en-GB" dirty="0"/>
              <a:t>, compared with placebo, increased mortality among patients with heart failure by 28%</a:t>
            </a:r>
            <a:br>
              <a:rPr lang="en-GB" dirty="0"/>
            </a:br>
            <a:endParaRPr lang="en-GB" dirty="0"/>
          </a:p>
          <a:p>
            <a:pPr marL="0" indent="0" algn="ctr"/>
            <a:r>
              <a:rPr lang="en-GB" dirty="0"/>
              <a:t>Novel inotropic agents generally proved disappointing</a:t>
            </a:r>
          </a:p>
          <a:p>
            <a:pPr marL="0" indent="0" algn="ctr"/>
            <a:endParaRPr lang="en-GB" dirty="0"/>
          </a:p>
          <a:p>
            <a:pPr marL="0" indent="0" algn="ctr"/>
            <a:r>
              <a:rPr lang="en-GB" dirty="0"/>
              <a:t>Standstill in HF therapy</a:t>
            </a:r>
          </a:p>
          <a:p>
            <a:pPr marL="0" indent="0" algn="ctr"/>
            <a:endParaRPr lang="en-GB" dirty="0"/>
          </a:p>
        </p:txBody>
      </p:sp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4572000" y="6237306"/>
            <a:ext cx="4572000" cy="4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Engl J Med 2014; 371:989-991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827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pPr>
              <a:defRPr/>
            </a:pPr>
            <a:r>
              <a:rPr lang="en-US" sz="3200" dirty="0"/>
              <a:t>HEART FAILURE: </a:t>
            </a:r>
            <a:br>
              <a:rPr lang="en-US" sz="3200" dirty="0"/>
            </a:br>
            <a:r>
              <a:rPr lang="en-US" sz="3200" dirty="0"/>
              <a:t>THE SEARCH FOR NEW TARGETS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215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NATRIURETIC PEPTIDES</a:t>
            </a:r>
          </a:p>
          <a:p>
            <a:pPr marL="0" indent="0" algn="ctr"/>
            <a:r>
              <a:rPr lang="en-US" dirty="0"/>
              <a:t> promote vasodilatation and </a:t>
            </a:r>
            <a:r>
              <a:rPr lang="en-US" dirty="0" err="1"/>
              <a:t>natriuresis</a:t>
            </a:r>
            <a:endParaRPr lang="en-US" dirty="0"/>
          </a:p>
          <a:p>
            <a:pPr marL="0" indent="0" algn="ctr"/>
            <a:r>
              <a:rPr lang="en-US" dirty="0"/>
              <a:t> inhibit abnormal growth, RAAS, vasopressin and the sympathetic nervous system</a:t>
            </a:r>
          </a:p>
          <a:p>
            <a:pPr marL="0" indent="0" algn="ctr"/>
            <a:r>
              <a:rPr lang="en-US" dirty="0"/>
              <a:t> degraded by neutral </a:t>
            </a:r>
            <a:r>
              <a:rPr lang="en-US" dirty="0" err="1"/>
              <a:t>endopeptidase</a:t>
            </a:r>
            <a:r>
              <a:rPr lang="en-US" dirty="0"/>
              <a:t> (NEP),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neprilysin</a:t>
            </a:r>
            <a:endParaRPr lang="en-US" dirty="0"/>
          </a:p>
        </p:txBody>
      </p:sp>
      <p:sp>
        <p:nvSpPr>
          <p:cNvPr id="176133" name="Rettangolo 7"/>
          <p:cNvSpPr>
            <a:spLocks noChangeArrowheads="1"/>
          </p:cNvSpPr>
          <p:nvPr/>
        </p:nvSpPr>
        <p:spPr bwMode="auto">
          <a:xfrm>
            <a:off x="1" y="63093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European Journal of Heart Failure (2013)15 , 1062–1073</a:t>
            </a:r>
          </a:p>
        </p:txBody>
      </p:sp>
      <p:sp>
        <p:nvSpPr>
          <p:cNvPr id="10" name="Segnaposto contenuto 4"/>
          <p:cNvSpPr txBox="1">
            <a:spLocks/>
          </p:cNvSpPr>
          <p:nvPr/>
        </p:nvSpPr>
        <p:spPr bwMode="auto">
          <a:xfrm>
            <a:off x="0" y="4581644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tIns="0" rIns="0" bIns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BLOCKADE OF NATRIURETIC PEPTIDE BREAKDOWN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Novel therapeutic approach to increase natriuretic peptides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reccia giù 6"/>
          <p:cNvSpPr/>
          <p:nvPr/>
        </p:nvSpPr>
        <p:spPr>
          <a:xfrm>
            <a:off x="4427561" y="3789393"/>
            <a:ext cx="287337" cy="5746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3" tIns="45609" rIns="91213" bIns="4560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32571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3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pPr>
              <a:defRPr/>
            </a:pPr>
            <a:r>
              <a:rPr lang="en-US" sz="4000" dirty="0"/>
              <a:t>HEART FAILURE: </a:t>
            </a:r>
            <a:br>
              <a:rPr lang="en-US" sz="4000" dirty="0"/>
            </a:br>
            <a:r>
              <a:rPr lang="en-US" sz="4000" dirty="0"/>
              <a:t>THE BREAKING NEWS</a:t>
            </a:r>
          </a:p>
        </p:txBody>
      </p:sp>
      <p:sp>
        <p:nvSpPr>
          <p:cNvPr id="178180" name="Rettangolo 4"/>
          <p:cNvSpPr>
            <a:spLocks noChangeArrowheads="1"/>
          </p:cNvSpPr>
          <p:nvPr/>
        </p:nvSpPr>
        <p:spPr bwMode="auto">
          <a:xfrm>
            <a:off x="3995954" y="6453340"/>
            <a:ext cx="5148069" cy="3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Nature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Reviews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Cardiology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12, 73–75 (2015)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78181" name="Segnaposto contenuto 4" descr="Schermata 2015-03-15 alle 16.40.59.png"/>
          <p:cNvPicPr>
            <a:picLocks noGrp="1" noChangeAspect="1"/>
          </p:cNvPicPr>
          <p:nvPr>
            <p:ph idx="1"/>
          </p:nvPr>
        </p:nvPicPr>
        <p:blipFill>
          <a:blip r:embed="rId3"/>
          <a:srcRect l="3754" r="3754"/>
          <a:stretch>
            <a:fillRect/>
          </a:stretch>
        </p:blipFill>
        <p:spPr>
          <a:xfrm>
            <a:off x="250831" y="1412881"/>
            <a:ext cx="8569325" cy="5040313"/>
          </a:xfrm>
        </p:spPr>
      </p:pic>
      <p:sp>
        <p:nvSpPr>
          <p:cNvPr id="9" name="Ovale 8"/>
          <p:cNvSpPr/>
          <p:nvPr/>
        </p:nvSpPr>
        <p:spPr>
          <a:xfrm>
            <a:off x="3779909" y="2492494"/>
            <a:ext cx="2447925" cy="115252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3" tIns="45609" rIns="91213" bIns="4560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63566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700"/>
            <a:ext cx="9144000" cy="1557338"/>
          </a:xfrm>
          <a:solidFill>
            <a:schemeClr val="tx2"/>
          </a:solidFill>
        </p:spPr>
        <p:txBody>
          <a:bodyPr lIns="84586" tIns="42292" rIns="84586" bIns="42292"/>
          <a:lstStyle/>
          <a:p>
            <a:pPr>
              <a:lnSpc>
                <a:spcPct val="97000"/>
              </a:lnSpc>
              <a:tabLst>
                <a:tab pos="654415" algn="l"/>
                <a:tab pos="1310415" algn="l"/>
                <a:tab pos="1964829" algn="l"/>
                <a:tab pos="2620830" algn="l"/>
                <a:tab pos="3275244" algn="l"/>
                <a:tab pos="3931245" algn="l"/>
                <a:tab pos="4585660" algn="l"/>
                <a:tab pos="5241658" algn="l"/>
                <a:tab pos="5896076" algn="l"/>
                <a:tab pos="6552074" algn="l"/>
                <a:tab pos="7208073" algn="l"/>
              </a:tabLst>
            </a:pPr>
            <a:r>
              <a:rPr lang="en-GB" sz="3600" b="1"/>
              <a:t>ANGIOTENSIN–NEPRILYSIN INHIBITION VERSUS ENALAPRIL IN HEART FAILURE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0" y="2143133"/>
            <a:ext cx="9144000" cy="3421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586" tIns="42292" rIns="84586" bIns="4229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charset="0"/>
              </a:rPr>
              <a:t>LCZ696, a dual inhibitor of angiotensin II receptor and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charset="0"/>
              </a:rPr>
              <a:t>neprilysin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charset="0"/>
              </a:rPr>
              <a:t>, may prove to be the first disruptive agent to the heart-failure treatment algorithm, which has remained essentially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charset="0"/>
              </a:rPr>
              <a:t>unchanged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charset="0"/>
              </a:rPr>
              <a:t> for a decade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97721" marR="0" lvl="0" indent="0" algn="ctr" defTabSz="914400" rtl="0" eaLnBrk="1" fontAlgn="base" latinLnBrk="0" hangingPunct="1">
              <a:lnSpc>
                <a:spcPct val="92000"/>
              </a:lnSpc>
              <a:spcBef>
                <a:spcPct val="0"/>
              </a:spcBef>
              <a:spcAft>
                <a:spcPts val="806"/>
              </a:spcAft>
              <a:buClrTx/>
              <a:buSzPct val="100000"/>
              <a:buFontTx/>
              <a:buNone/>
              <a:tabLst>
                <a:tab pos="655290" algn="l"/>
                <a:tab pos="1310575" algn="l"/>
                <a:tab pos="1965867" algn="l"/>
                <a:tab pos="2621157" algn="l"/>
                <a:tab pos="3276445" algn="l"/>
                <a:tab pos="3931739" algn="l"/>
                <a:tab pos="4587028" algn="l"/>
                <a:tab pos="5242317" algn="l"/>
                <a:tab pos="5897604" algn="l"/>
                <a:tab pos="6552896" algn="l"/>
                <a:tab pos="7208186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3795" name="Text Box 4"/>
          <p:cNvSpPr txBox="1">
            <a:spLocks noChangeArrowheads="1"/>
          </p:cNvSpPr>
          <p:nvPr/>
        </p:nvSpPr>
        <p:spPr bwMode="auto">
          <a:xfrm>
            <a:off x="12536" y="6034406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86" tIns="42292" rIns="84586" bIns="42292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Tx/>
              <a:buNone/>
              <a:tabLst>
                <a:tab pos="654415" algn="l"/>
                <a:tab pos="1310415" algn="l"/>
                <a:tab pos="1964829" algn="l"/>
                <a:tab pos="2620830" algn="l"/>
                <a:tab pos="3275244" algn="l"/>
                <a:tab pos="3931245" algn="l"/>
                <a:tab pos="4585660" algn="l"/>
                <a:tab pos="5241658" algn="l"/>
                <a:tab pos="5896076" algn="l"/>
                <a:tab pos="6552074" algn="l"/>
                <a:tab pos="7208073" algn="l"/>
              </a:tabLst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McMurray JJV et al N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Engl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 Med 2014; 371(11):993-1004</a:t>
            </a:r>
          </a:p>
        </p:txBody>
      </p:sp>
    </p:spTree>
    <p:extLst>
      <p:ext uri="{BB962C8B-B14F-4D97-AF65-F5344CB8AC3E}">
        <p14:creationId xmlns:p14="http://schemas.microsoft.com/office/powerpoint/2010/main" val="1427243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Immagine 7" descr="Schermata 2015-03-14 alle 15.28.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8496300" cy="143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1" name="Rettangolo 5"/>
          <p:cNvSpPr>
            <a:spLocks noChangeArrowheads="1"/>
          </p:cNvSpPr>
          <p:nvPr/>
        </p:nvSpPr>
        <p:spPr bwMode="auto">
          <a:xfrm>
            <a:off x="683622" y="2997200"/>
            <a:ext cx="784924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F8F8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“PARADIGM SHIFT” </a:t>
            </a:r>
          </a:p>
          <a:p>
            <a:pPr marL="342083" marR="0" lvl="0" indent="-34208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F8F8"/>
              </a:buClr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083" marR="0" lvl="0" indent="-34208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F8F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 adding another drug, but replacing a drug (i.e. targeting another pathway)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/>
              </a:rPr>
              <a:t> </a:t>
            </a:r>
          </a:p>
          <a:p>
            <a:pPr marL="342083" marR="0" lvl="0" indent="-34208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F8F8"/>
              </a:buClr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"/>
            </a:endParaRPr>
          </a:p>
          <a:p>
            <a:pPr marL="342083" marR="0" lvl="0" indent="-34208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F8F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/>
              </a:rPr>
              <a:t>it proposes a change to the established treatment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36" y="6034406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86" tIns="42292" rIns="84586" bIns="42292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Tx/>
              <a:buNone/>
              <a:tabLst>
                <a:tab pos="654415" algn="l"/>
                <a:tab pos="1310415" algn="l"/>
                <a:tab pos="1964829" algn="l"/>
                <a:tab pos="2620830" algn="l"/>
                <a:tab pos="3275244" algn="l"/>
                <a:tab pos="3931245" algn="l"/>
                <a:tab pos="4585660" algn="l"/>
                <a:tab pos="5241658" algn="l"/>
                <a:tab pos="5896076" algn="l"/>
                <a:tab pos="6552074" algn="l"/>
                <a:tab pos="7208073" algn="l"/>
              </a:tabLst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McMurray JJV et al N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Engl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 Med 2014; 371(11):993-1004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323850" y="332656"/>
            <a:ext cx="8496300" cy="9382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454574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90914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1363714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1818277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BREAKTHROUGH IN HEART FAILURE: 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PARADIGHM TRIAL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73525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4"/>
          <p:cNvSpPr txBox="1">
            <a:spLocks noChangeArrowheads="1"/>
          </p:cNvSpPr>
          <p:nvPr/>
        </p:nvSpPr>
        <p:spPr bwMode="auto">
          <a:xfrm>
            <a:off x="3734027" y="6403364"/>
            <a:ext cx="531074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531813" marR="0" lvl="0" indent="-531813" algn="l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Tx/>
              <a:buNone/>
              <a:tabLst>
                <a:tab pos="652463" algn="l"/>
                <a:tab pos="1309688" algn="l"/>
                <a:tab pos="1965325" algn="l"/>
                <a:tab pos="2622550" algn="l"/>
                <a:tab pos="3278188" algn="l"/>
              </a:tabLst>
              <a:defRPr/>
            </a:pPr>
            <a:r>
              <a:rPr kumimoji="0" lang="en-GB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McMurray </a:t>
            </a:r>
            <a:r>
              <a:rPr kumimoji="0" lang="en-GB" alt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JJV</a:t>
            </a:r>
            <a:r>
              <a:rPr kumimoji="0" lang="en-GB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et al N </a:t>
            </a:r>
            <a:r>
              <a:rPr kumimoji="0" lang="en-GB" alt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Engl</a:t>
            </a:r>
            <a:r>
              <a:rPr kumimoji="0" lang="en-GB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J Med 2014; 371(11):993-1004</a:t>
            </a:r>
          </a:p>
        </p:txBody>
      </p:sp>
      <p:sp>
        <p:nvSpPr>
          <p:cNvPr id="146434" name="Text Box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solidFill>
                  <a:srgbClr val="FFFF00"/>
                </a:solidFill>
              </a:rPr>
              <a:t>ANGIOTENSIN–</a:t>
            </a:r>
            <a:r>
              <a:rPr lang="en-GB" sz="3200" dirty="0" err="1">
                <a:solidFill>
                  <a:srgbClr val="FFFF00"/>
                </a:solidFill>
              </a:rPr>
              <a:t>NEPRILYSIN</a:t>
            </a:r>
            <a:r>
              <a:rPr lang="en-GB" sz="3200" dirty="0">
                <a:solidFill>
                  <a:srgbClr val="FFFF00"/>
                </a:solidFill>
              </a:rPr>
              <a:t> INHIBITION VERSUS </a:t>
            </a:r>
            <a:r>
              <a:rPr lang="en-GB" sz="3200" dirty="0" err="1">
                <a:solidFill>
                  <a:srgbClr val="FFFF00"/>
                </a:solidFill>
              </a:rPr>
              <a:t>ENALAPRIL</a:t>
            </a:r>
            <a:r>
              <a:rPr lang="en-GB" sz="3200" dirty="0">
                <a:solidFill>
                  <a:srgbClr val="FFFF00"/>
                </a:solidFill>
              </a:rPr>
              <a:t> IN HEART FAILURE</a:t>
            </a:r>
            <a:endParaRPr lang="en-GB" altLang="it-IT" sz="3200" dirty="0">
              <a:solidFill>
                <a:srgbClr val="FFFF00"/>
              </a:solidFill>
            </a:endParaRPr>
          </a:p>
        </p:txBody>
      </p:sp>
      <p:sp>
        <p:nvSpPr>
          <p:cNvPr id="146435" name="Segnaposto contenuto 7"/>
          <p:cNvSpPr>
            <a:spLocks noGrp="1"/>
          </p:cNvSpPr>
          <p:nvPr>
            <p:ph idx="1"/>
          </p:nvPr>
        </p:nvSpPr>
        <p:spPr>
          <a:xfrm>
            <a:off x="179513" y="1535113"/>
            <a:ext cx="8865264" cy="4530725"/>
          </a:xfrm>
        </p:spPr>
        <p:txBody>
          <a:bodyPr/>
          <a:lstStyle/>
          <a:p>
            <a:r>
              <a:rPr lang="en-US" sz="3600" b="1" dirty="0"/>
              <a:t>We compared the angiotensin receptor–</a:t>
            </a:r>
            <a:r>
              <a:rPr lang="en-US" sz="3600" b="1" dirty="0" err="1"/>
              <a:t>neprilysin</a:t>
            </a:r>
            <a:r>
              <a:rPr lang="en-US" sz="3600" b="1" dirty="0"/>
              <a:t> inhibitor LCZ696 with enalapril in patients who had heart failure with a reduced ejection fraction</a:t>
            </a:r>
            <a:endParaRPr lang="en-GB" sz="3600" b="1" dirty="0"/>
          </a:p>
          <a:p>
            <a:r>
              <a:rPr lang="en-GB" sz="3600" b="1" dirty="0"/>
              <a:t>LCZ696 was superior to enalapril in reducing the risks of death and of hospitalization for heart failure</a:t>
            </a:r>
          </a:p>
        </p:txBody>
      </p:sp>
    </p:spTree>
    <p:extLst>
      <p:ext uri="{BB962C8B-B14F-4D97-AF65-F5344CB8AC3E}">
        <p14:creationId xmlns:p14="http://schemas.microsoft.com/office/powerpoint/2010/main" val="200826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368426"/>
          </a:xfrm>
          <a:solidFill>
            <a:srgbClr val="000000"/>
          </a:solidFill>
        </p:spPr>
        <p:txBody>
          <a:bodyPr lIns="80294" tIns="40148" rIns="80294" bIns="40148" anchor="t"/>
          <a:lstStyle/>
          <a:p>
            <a:pPr defTabSz="908773">
              <a:defRPr/>
            </a:pPr>
            <a:r>
              <a:rPr lang="en-US" b="1"/>
              <a:t>HEART FAILURE AS A </a:t>
            </a:r>
            <a:r>
              <a:rPr lang="it-IT" b="1"/>
              <a:t>SYSTEMIC DISEASE WITH COMORBIDITIES</a:t>
            </a:r>
            <a:endParaRPr lang="nl-NL" altLang="it-IT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3995740" y="1501775"/>
            <a:ext cx="5148262" cy="438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294" tIns="40148" rIns="80294" bIns="40148">
            <a:spAutoFit/>
          </a:bodyPr>
          <a:lstStyle>
            <a:lvl1pPr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03225"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04863"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08088"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609725"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66925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24125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81325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38525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Myocardial infarction causes the release of inflammatory cells from the spleen and bone marrow and their myocardial infiltration</a:t>
            </a:r>
          </a:p>
          <a:p>
            <a:pPr marL="0" marR="0" lvl="0" indent="0" algn="ctr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This leads to an accumulation of monocytes in the heart, predominantly located in the infarct border zone, and a decrease of monocytes in the spleen and bone marrow</a:t>
            </a:r>
          </a:p>
          <a:p>
            <a:pPr marL="0" marR="0" lvl="0" indent="0" algn="ctr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This may be mediated by activation of the sympathetic nervous system, angiotensin II, and/ or cytokine release.</a:t>
            </a:r>
            <a:endParaRPr kumimoji="0" lang="nl-NL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0" y="6223003"/>
            <a:ext cx="9144000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294" tIns="40148" rIns="80294" bIns="40148">
            <a:spAutoFit/>
          </a:bodyPr>
          <a:lstStyle>
            <a:lvl1pPr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03225"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04863"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08088"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609725" defTabSz="804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66925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24125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81325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38525" defTabSz="804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04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Hofmasnn and Frantz. Eur Heart J 2014; 35: 314-5.</a:t>
            </a:r>
          </a:p>
        </p:txBody>
      </p:sp>
      <p:pic>
        <p:nvPicPr>
          <p:cNvPr id="3102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501775"/>
            <a:ext cx="3040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1155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ttangolo 7"/>
          <p:cNvSpPr>
            <a:spLocks noChangeArrowheads="1"/>
          </p:cNvSpPr>
          <p:nvPr/>
        </p:nvSpPr>
        <p:spPr bwMode="auto">
          <a:xfrm>
            <a:off x="1447800" y="1371600"/>
            <a:ext cx="7696200" cy="5059363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8482" name="Picture 5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489075"/>
            <a:ext cx="61896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solidFill>
                  <a:srgbClr val="FFFF00"/>
                </a:solidFill>
              </a:rPr>
              <a:t>ANGIOTENSIN–</a:t>
            </a:r>
            <a:r>
              <a:rPr lang="en-GB" sz="3200" dirty="0" err="1">
                <a:solidFill>
                  <a:srgbClr val="FFFF00"/>
                </a:solidFill>
              </a:rPr>
              <a:t>NEPRILYSIN</a:t>
            </a:r>
            <a:r>
              <a:rPr lang="en-GB" sz="3200" dirty="0">
                <a:solidFill>
                  <a:srgbClr val="FFFF00"/>
                </a:solidFill>
              </a:rPr>
              <a:t> INHIBITION VERSUS </a:t>
            </a:r>
            <a:r>
              <a:rPr lang="en-GB" sz="3200" dirty="0" err="1">
                <a:solidFill>
                  <a:srgbClr val="FFFF00"/>
                </a:solidFill>
              </a:rPr>
              <a:t>ENALAPRIL</a:t>
            </a:r>
            <a:r>
              <a:rPr lang="en-GB" sz="3200" dirty="0">
                <a:solidFill>
                  <a:srgbClr val="FFFF00"/>
                </a:solidFill>
              </a:rPr>
              <a:t> IN HEART FAILURE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572372" y="6541864"/>
            <a:ext cx="9629285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defPPr>
              <a:defRPr lang="it-IT"/>
            </a:defPPr>
            <a:lvl1pPr marL="531813" indent="-531813" algn="r" defTabSz="803275" eaLnBrk="0" hangingPunct="0">
              <a:lnSpc>
                <a:spcPct val="90000"/>
              </a:lnSpc>
              <a:defRPr sz="1400" b="1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31813" marR="0" lvl="0" indent="-531813" algn="r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McAllister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et al. </a:t>
            </a: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Eur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it-IT" alt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Respir</a:t>
            </a:r>
            <a:r>
              <a:rPr kumimoji="0" lang="it-IT" alt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CCFFFF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J 2012; 3:1097-103</a:t>
            </a:r>
            <a:endParaRPr kumimoji="0" lang="en-US" altLang="it-IT" sz="1400" b="1" i="1" u="none" strike="noStrike" kern="1200" cap="none" spc="0" normalizeH="0" baseline="0" noProof="0" dirty="0">
              <a:ln>
                <a:noFill/>
              </a:ln>
              <a:solidFill>
                <a:srgbClr val="CCFFFF">
                  <a:lumMod val="75000"/>
                </a:srgb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495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4"/>
          <p:cNvSpPr txBox="1">
            <a:spLocks noChangeArrowheads="1"/>
          </p:cNvSpPr>
          <p:nvPr/>
        </p:nvSpPr>
        <p:spPr bwMode="auto">
          <a:xfrm>
            <a:off x="3726739" y="6378818"/>
            <a:ext cx="54099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531813" marR="0" lvl="0" indent="-531813" algn="l" defTabSz="8032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Tx/>
              <a:buNone/>
              <a:tabLst>
                <a:tab pos="652463" algn="l"/>
                <a:tab pos="1309688" algn="l"/>
                <a:tab pos="1965325" algn="l"/>
                <a:tab pos="2622550" algn="l"/>
                <a:tab pos="3278188" algn="l"/>
              </a:tabLst>
              <a:defRPr/>
            </a:pPr>
            <a:r>
              <a:rPr lang="en-GB" altLang="it-IT" sz="2000" b="1" i="1" dirty="0">
                <a:solidFill>
                  <a:srgbClr val="CCFFFF">
                    <a:lumMod val="75000"/>
                  </a:srgbClr>
                </a:solidFill>
              </a:rPr>
              <a:t>Rodgers et al, Am J Medicine , 2017, in press</a:t>
            </a:r>
            <a:endParaRPr kumimoji="0" lang="en-GB" altLang="it-IT" sz="2000" b="1" i="1" u="none" strike="noStrike" kern="1200" cap="none" spc="0" normalizeH="0" baseline="0" noProof="0" dirty="0">
              <a:ln>
                <a:noFill/>
              </a:ln>
              <a:solidFill>
                <a:srgbClr val="CCFFFF">
                  <a:lumMod val="75000"/>
                </a:srgb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46434" name="Text Box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SACUBRITIL-VALSARTAN:THE NEWEST ADDITION TO THE TOOLBOX FOR GUIDELINES DIRECTED MEDICAL THERAPY FOR HEART FAILURE</a:t>
            </a:r>
            <a:endParaRPr lang="en-GB" alt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6776" y="2348880"/>
            <a:ext cx="8208912" cy="3069307"/>
          </a:xfrm>
        </p:spPr>
        <p:txBody>
          <a:bodyPr/>
          <a:lstStyle/>
          <a:p>
            <a:r>
              <a:rPr lang="it-IT" sz="2400" b="1" i="1" dirty="0"/>
              <a:t>American College of </a:t>
            </a:r>
            <a:r>
              <a:rPr lang="it-IT" sz="2400" b="1" i="1" dirty="0" err="1"/>
              <a:t>Cardiology</a:t>
            </a:r>
            <a:r>
              <a:rPr lang="it-IT" sz="2400" b="1" i="1" dirty="0"/>
              <a:t>/American </a:t>
            </a:r>
            <a:r>
              <a:rPr lang="it-IT" sz="2400" b="1" i="1" dirty="0" err="1"/>
              <a:t>Heart</a:t>
            </a:r>
            <a:r>
              <a:rPr lang="it-IT" sz="2400" b="1" i="1" dirty="0"/>
              <a:t> </a:t>
            </a:r>
            <a:r>
              <a:rPr lang="it-IT" sz="2400" b="1" i="1" dirty="0" err="1"/>
              <a:t>Association</a:t>
            </a:r>
            <a:r>
              <a:rPr lang="it-IT" sz="2400" b="1" i="1" dirty="0"/>
              <a:t>/</a:t>
            </a:r>
            <a:r>
              <a:rPr lang="it-IT" sz="2400" b="1" i="1" dirty="0" err="1"/>
              <a:t>Heart</a:t>
            </a:r>
            <a:r>
              <a:rPr lang="it-IT" sz="2400" b="1" i="1" dirty="0"/>
              <a:t> </a:t>
            </a:r>
            <a:r>
              <a:rPr lang="it-IT" sz="2400" b="1" i="1" dirty="0" err="1"/>
              <a:t>Failure</a:t>
            </a:r>
            <a:r>
              <a:rPr lang="it-IT" sz="2400" b="1" i="1" dirty="0"/>
              <a:t> Society of America </a:t>
            </a:r>
            <a:r>
              <a:rPr lang="it-IT" sz="2400" b="1" i="1" dirty="0" err="1"/>
              <a:t>recently</a:t>
            </a:r>
            <a:r>
              <a:rPr lang="it-IT" sz="2400" b="1" i="1" dirty="0"/>
              <a:t> </a:t>
            </a:r>
            <a:r>
              <a:rPr lang="it-IT" sz="2400" b="1" i="1" dirty="0" err="1"/>
              <a:t>updated</a:t>
            </a:r>
            <a:r>
              <a:rPr lang="it-IT" sz="2400" b="1" i="1" dirty="0"/>
              <a:t> </a:t>
            </a:r>
            <a:r>
              <a:rPr lang="it-IT" sz="2400" b="1" i="1" dirty="0" err="1"/>
              <a:t>guideline</a:t>
            </a:r>
            <a:r>
              <a:rPr lang="it-IT" sz="2400" b="1" i="1" dirty="0"/>
              <a:t> </a:t>
            </a:r>
            <a:r>
              <a:rPr lang="it-IT" sz="2400" b="1" i="1" dirty="0" err="1"/>
              <a:t>recommendations</a:t>
            </a:r>
            <a:r>
              <a:rPr lang="it-IT" sz="2400" b="1" i="1" dirty="0"/>
              <a:t> for Stage C </a:t>
            </a:r>
            <a:r>
              <a:rPr lang="it-IT" sz="2400" b="1" i="1" dirty="0" err="1"/>
              <a:t>patients</a:t>
            </a:r>
            <a:r>
              <a:rPr lang="it-IT" sz="2400" b="1" i="1" dirty="0"/>
              <a:t> with </a:t>
            </a:r>
            <a:r>
              <a:rPr lang="it-IT" sz="2400" b="1" i="1" dirty="0" err="1"/>
              <a:t>heart</a:t>
            </a:r>
            <a:r>
              <a:rPr lang="it-IT" sz="2400" b="1" i="1" dirty="0"/>
              <a:t> </a:t>
            </a:r>
            <a:r>
              <a:rPr lang="it-IT" sz="2400" b="1" i="1" dirty="0" err="1"/>
              <a:t>failure</a:t>
            </a:r>
            <a:r>
              <a:rPr lang="it-IT" sz="2400" b="1" i="1" dirty="0"/>
              <a:t> with </a:t>
            </a:r>
            <a:r>
              <a:rPr lang="it-IT" sz="2400" b="1" i="1" dirty="0" err="1"/>
              <a:t>reduced</a:t>
            </a:r>
            <a:r>
              <a:rPr lang="it-IT" sz="2400" b="1" i="1" dirty="0"/>
              <a:t> </a:t>
            </a:r>
            <a:r>
              <a:rPr lang="it-IT" sz="2400" b="1" i="1" dirty="0" err="1"/>
              <a:t>ejection</a:t>
            </a:r>
            <a:r>
              <a:rPr lang="it-IT" sz="2400" b="1" i="1" dirty="0"/>
              <a:t> </a:t>
            </a:r>
            <a:r>
              <a:rPr lang="it-IT" sz="2400" b="1" i="1" dirty="0" err="1"/>
              <a:t>fraction</a:t>
            </a:r>
            <a:r>
              <a:rPr lang="it-IT" sz="2400" b="1" i="1" dirty="0"/>
              <a:t> to </a:t>
            </a:r>
            <a:r>
              <a:rPr lang="it-IT" sz="2400" b="1" i="1" dirty="0" err="1"/>
              <a:t>recommend</a:t>
            </a:r>
            <a:r>
              <a:rPr lang="it-IT" sz="2400" b="1" i="1" dirty="0"/>
              <a:t> </a:t>
            </a:r>
          </a:p>
          <a:p>
            <a:r>
              <a:rPr lang="it-IT" b="1" i="1" dirty="0" err="1"/>
              <a:t>angiotensin</a:t>
            </a:r>
            <a:r>
              <a:rPr lang="it-IT" b="1" i="1" dirty="0"/>
              <a:t> </a:t>
            </a:r>
            <a:r>
              <a:rPr lang="it-IT" b="1" i="1" dirty="0" err="1"/>
              <a:t>converting</a:t>
            </a:r>
            <a:r>
              <a:rPr lang="it-IT" b="1" i="1" dirty="0"/>
              <a:t> </a:t>
            </a:r>
            <a:r>
              <a:rPr lang="it-IT" b="1" i="1" dirty="0" err="1"/>
              <a:t>enzyme</a:t>
            </a:r>
            <a:r>
              <a:rPr lang="it-IT" b="1" i="1" dirty="0"/>
              <a:t> </a:t>
            </a:r>
            <a:r>
              <a:rPr lang="it-IT" b="1" i="1" dirty="0" err="1"/>
              <a:t>inhibitors</a:t>
            </a:r>
            <a:endParaRPr lang="it-IT" b="1" i="1" dirty="0"/>
          </a:p>
          <a:p>
            <a:r>
              <a:rPr lang="it-IT" b="1" i="1" dirty="0" err="1"/>
              <a:t>angiotensin</a:t>
            </a:r>
            <a:r>
              <a:rPr lang="it-IT" b="1" i="1" dirty="0"/>
              <a:t> </a:t>
            </a:r>
            <a:r>
              <a:rPr lang="it-IT" b="1" i="1" dirty="0" err="1"/>
              <a:t>receptor</a:t>
            </a:r>
            <a:r>
              <a:rPr lang="it-IT" b="1" i="1" dirty="0"/>
              <a:t> </a:t>
            </a:r>
            <a:r>
              <a:rPr lang="it-IT" b="1" i="1" dirty="0" err="1"/>
              <a:t>blockers</a:t>
            </a:r>
            <a:endParaRPr lang="it-IT" b="1" i="1" dirty="0"/>
          </a:p>
          <a:p>
            <a:r>
              <a:rPr lang="it-IT" b="1" i="1" dirty="0"/>
              <a:t> </a:t>
            </a:r>
            <a:r>
              <a:rPr lang="it-IT" b="1" i="1" dirty="0" err="1">
                <a:solidFill>
                  <a:srgbClr val="FFFF00"/>
                </a:solidFill>
              </a:rPr>
              <a:t>sacubitril</a:t>
            </a:r>
            <a:r>
              <a:rPr lang="it-IT" b="1" i="1" dirty="0">
                <a:solidFill>
                  <a:srgbClr val="FFFF00"/>
                </a:solidFill>
              </a:rPr>
              <a:t>/</a:t>
            </a:r>
            <a:r>
              <a:rPr lang="it-IT" b="1" i="1" dirty="0" err="1">
                <a:solidFill>
                  <a:srgbClr val="FFFF00"/>
                </a:solidFill>
              </a:rPr>
              <a:t>valsartan</a:t>
            </a:r>
            <a:endParaRPr lang="it-IT" b="1" i="1" dirty="0">
              <a:solidFill>
                <a:srgbClr val="FFFF00"/>
              </a:solidFill>
            </a:endParaRPr>
          </a:p>
          <a:p>
            <a:r>
              <a:rPr lang="it-IT" sz="2400" b="1" i="1" dirty="0"/>
              <a:t>in </a:t>
            </a:r>
            <a:r>
              <a:rPr lang="it-IT" sz="2400" b="1" i="1" dirty="0" err="1"/>
              <a:t>conjunction</a:t>
            </a:r>
            <a:r>
              <a:rPr lang="it-IT" sz="2400" b="1" i="1" dirty="0"/>
              <a:t> with </a:t>
            </a:r>
            <a:r>
              <a:rPr lang="it-IT" sz="2400" b="1" i="1" dirty="0" err="1"/>
              <a:t>other</a:t>
            </a:r>
            <a:r>
              <a:rPr lang="it-IT" sz="2400" b="1" i="1" dirty="0"/>
              <a:t> </a:t>
            </a:r>
            <a:r>
              <a:rPr lang="it-IT" sz="2400" b="1" i="1" dirty="0" err="1"/>
              <a:t>evidence-based</a:t>
            </a:r>
            <a:r>
              <a:rPr lang="it-IT" sz="2400" b="1" i="1" dirty="0"/>
              <a:t> </a:t>
            </a:r>
            <a:r>
              <a:rPr lang="it-IT" sz="2400" b="1" i="1" dirty="0" err="1"/>
              <a:t>therapies</a:t>
            </a:r>
            <a:r>
              <a:rPr lang="it-IT" sz="2400" b="1" i="1" dirty="0"/>
              <a:t> to reduce </a:t>
            </a:r>
            <a:r>
              <a:rPr lang="it-IT" sz="2400" b="1" i="1" dirty="0" err="1"/>
              <a:t>morbidity</a:t>
            </a:r>
            <a:r>
              <a:rPr lang="it-IT" sz="2400" b="1" i="1" dirty="0"/>
              <a:t> and </a:t>
            </a:r>
            <a:r>
              <a:rPr lang="it-IT" sz="2400" b="1" i="1" dirty="0" err="1"/>
              <a:t>mortality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1821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393" name="Rettangolo 12"/>
          <p:cNvSpPr>
            <a:spLocks noChangeArrowheads="1"/>
          </p:cNvSpPr>
          <p:nvPr/>
        </p:nvSpPr>
        <p:spPr bwMode="auto">
          <a:xfrm>
            <a:off x="704850" y="1828800"/>
            <a:ext cx="8439150" cy="4067175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1851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EXPRESSION OF  BRAIN NETRIURETIC PEPTIDE RECEPTORS (NPRS) IN HUMAN AIRWAYS</a:t>
            </a:r>
            <a:endParaRPr lang="it-IT">
              <a:solidFill>
                <a:srgbClr val="FFFF00"/>
              </a:solidFill>
            </a:endParaRPr>
          </a:p>
        </p:txBody>
      </p:sp>
      <p:pic>
        <p:nvPicPr>
          <p:cNvPr id="1851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1971675"/>
            <a:ext cx="4165600" cy="318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51396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71675"/>
            <a:ext cx="3376612" cy="318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731963" y="1943100"/>
            <a:ext cx="1382712" cy="3209925"/>
          </a:xfrm>
          <a:prstGeom prst="rect">
            <a:avLst/>
          </a:prstGeom>
          <a:noFill/>
          <a:ln w="38100" cmpd="sng">
            <a:solidFill>
              <a:srgbClr val="FC80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51398" name="Text Box 4"/>
          <p:cNvSpPr txBox="1">
            <a:spLocks noChangeArrowheads="1"/>
          </p:cNvSpPr>
          <p:nvPr/>
        </p:nvSpPr>
        <p:spPr bwMode="auto">
          <a:xfrm>
            <a:off x="4611688" y="6310313"/>
            <a:ext cx="4532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31813" indent="-531813" algn="r" defTabSz="803275" eaLnBrk="0" hangingPunct="0">
              <a:lnSpc>
                <a:spcPct val="90000"/>
              </a:lnSpc>
              <a:buClr>
                <a:srgbClr val="FFFFFF"/>
              </a:buClr>
              <a:buSzPct val="45000"/>
              <a:tabLst>
                <a:tab pos="652463" algn="l"/>
                <a:tab pos="1309688" algn="l"/>
                <a:tab pos="1965325" algn="l"/>
                <a:tab pos="2622550" algn="l"/>
                <a:tab pos="3278188" algn="l"/>
              </a:tabLst>
            </a:pPr>
            <a:r>
              <a:rPr lang="en-US" altLang="it-IT" sz="2000" b="1" i="1">
                <a:solidFill>
                  <a:srgbClr val="59FFFF"/>
                </a:solidFill>
                <a:latin typeface="Arial Unicode MS" pitchFamily="34" charset="-128"/>
              </a:rPr>
              <a:t>Matera et al, Br J Pharmacol 2011</a:t>
            </a:r>
          </a:p>
        </p:txBody>
      </p:sp>
      <p:sp>
        <p:nvSpPr>
          <p:cNvPr id="1851399" name="CasellaDiTesto 13"/>
          <p:cNvSpPr txBox="1">
            <a:spLocks noChangeArrowheads="1"/>
          </p:cNvSpPr>
          <p:nvPr/>
        </p:nvSpPr>
        <p:spPr bwMode="auto">
          <a:xfrm>
            <a:off x="5148263" y="5245100"/>
            <a:ext cx="33845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1400" b="1">
                <a:solidFill>
                  <a:srgbClr val="FFFFFF"/>
                </a:solidFill>
              </a:rPr>
              <a:t>NPR-A is localized in the airway epitelium, not in the airway smooth muscle cells </a:t>
            </a:r>
            <a:br>
              <a:rPr lang="it-IT" sz="1400" b="1">
                <a:solidFill>
                  <a:srgbClr val="FFFFFF"/>
                </a:solidFill>
              </a:rPr>
            </a:br>
            <a:endParaRPr 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9085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7" name="Segnaposto contenuto 5"/>
          <p:cNvSpPr>
            <a:spLocks noGrp="1"/>
          </p:cNvSpPr>
          <p:nvPr>
            <p:ph idx="1"/>
          </p:nvPr>
        </p:nvSpPr>
        <p:spPr>
          <a:xfrm>
            <a:off x="468313" y="2103438"/>
            <a:ext cx="8207375" cy="2873375"/>
          </a:xfrm>
        </p:spPr>
        <p:txBody>
          <a:bodyPr/>
          <a:lstStyle/>
          <a:p>
            <a:r>
              <a:rPr lang="it-IT" sz="4000" b="1"/>
              <a:t>Increased levels of BNP may have beneficial effects not only in patients with chronic heart failure but also in patients with COPD</a:t>
            </a:r>
          </a:p>
        </p:txBody>
      </p:sp>
      <p:sp>
        <p:nvSpPr>
          <p:cNvPr id="6" name="Segnaposto contenuto 5"/>
          <p:cNvSpPr txBox="1">
            <a:spLocks/>
          </p:cNvSpPr>
          <p:nvPr/>
        </p:nvSpPr>
        <p:spPr bwMode="auto">
          <a:xfrm>
            <a:off x="107504" y="0"/>
            <a:ext cx="914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algn="ctr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ctr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FCC12C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CC12C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38175" indent="-180975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sz="3600" b="1" kern="0" dirty="0">
                <a:solidFill>
                  <a:srgbClr val="FFFF00"/>
                </a:solidFill>
              </a:rPr>
              <a:t>B-TYPE NATRIURETIC PEPTIDE – NOT ONLY A BIOMARKER</a:t>
            </a:r>
          </a:p>
        </p:txBody>
      </p:sp>
      <p:sp>
        <p:nvSpPr>
          <p:cNvPr id="7" name="Segnaposto contenuto 5"/>
          <p:cNvSpPr txBox="1">
            <a:spLocks/>
          </p:cNvSpPr>
          <p:nvPr/>
        </p:nvSpPr>
        <p:spPr bwMode="auto">
          <a:xfrm>
            <a:off x="0" y="5521325"/>
            <a:ext cx="89741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algn="ctr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ctr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FCC12C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CC12C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38175" indent="-180975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it-IT" sz="2400" b="1" i="1" kern="0" dirty="0">
                <a:solidFill>
                  <a:schemeClr val="tx2">
                    <a:lumMod val="50000"/>
                  </a:schemeClr>
                </a:solidFill>
              </a:rPr>
              <a:t>Cazzola and Matera J </a:t>
            </a:r>
            <a:r>
              <a:rPr lang="it-IT" sz="2400" b="1" i="1" kern="0" dirty="0" err="1">
                <a:solidFill>
                  <a:schemeClr val="tx2">
                    <a:lumMod val="50000"/>
                  </a:schemeClr>
                </a:solidFill>
              </a:rPr>
              <a:t>Parmacol</a:t>
            </a:r>
            <a:r>
              <a:rPr lang="it-IT" sz="24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400" b="1" i="1" kern="0" dirty="0" err="1">
                <a:solidFill>
                  <a:schemeClr val="tx2">
                    <a:lumMod val="50000"/>
                  </a:schemeClr>
                </a:solidFill>
              </a:rPr>
              <a:t>Exp</a:t>
            </a:r>
            <a:r>
              <a:rPr lang="it-IT" sz="24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400" b="1" i="1" kern="0" dirty="0" err="1">
                <a:solidFill>
                  <a:schemeClr val="tx2">
                    <a:lumMod val="50000"/>
                  </a:schemeClr>
                </a:solidFill>
              </a:rPr>
              <a:t>Ther</a:t>
            </a:r>
            <a:r>
              <a:rPr lang="it-IT" sz="2400" b="1" i="1" kern="0" dirty="0">
                <a:solidFill>
                  <a:schemeClr val="tx2">
                    <a:lumMod val="50000"/>
                  </a:schemeClr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091983976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4"/>
          <p:cNvSpPr txBox="1">
            <a:spLocks noChangeArrowheads="1"/>
          </p:cNvSpPr>
          <p:nvPr/>
        </p:nvSpPr>
        <p:spPr bwMode="auto">
          <a:xfrm>
            <a:off x="-28992" y="5924343"/>
            <a:ext cx="91440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531813" lvl="0" indent="-531813" algn="ctr" defTabSz="803275" eaLnBrk="0" hangingPunct="0">
              <a:lnSpc>
                <a:spcPct val="90000"/>
              </a:lnSpc>
              <a:buClr>
                <a:srgbClr val="FFFFFF"/>
              </a:buClr>
              <a:buSzPct val="45000"/>
              <a:tabLst>
                <a:tab pos="652463" algn="l"/>
                <a:tab pos="1309688" algn="l"/>
                <a:tab pos="1965325" algn="l"/>
                <a:tab pos="2622550" algn="l"/>
                <a:tab pos="3278188" algn="l"/>
              </a:tabLst>
              <a:defRPr/>
            </a:pPr>
            <a:r>
              <a:rPr lang="en-GB" altLang="it-IT" b="1" dirty="0" err="1">
                <a:solidFill>
                  <a:srgbClr val="00FFFF"/>
                </a:solidFill>
              </a:rPr>
              <a:t>Seferovic</a:t>
            </a:r>
            <a:r>
              <a:rPr lang="en-GB" altLang="it-IT" b="1" dirty="0">
                <a:solidFill>
                  <a:srgbClr val="00FFFF"/>
                </a:solidFill>
              </a:rPr>
              <a:t> et al, Lancet </a:t>
            </a:r>
            <a:r>
              <a:rPr lang="en-GB" altLang="it-IT" b="1" dirty="0" err="1">
                <a:solidFill>
                  <a:srgbClr val="00FFFF"/>
                </a:solidFill>
              </a:rPr>
              <a:t>Endocrinol</a:t>
            </a:r>
            <a:r>
              <a:rPr lang="en-GB" altLang="it-IT" b="1" dirty="0">
                <a:solidFill>
                  <a:srgbClr val="00FFFF"/>
                </a:solidFill>
              </a:rPr>
              <a:t> </a:t>
            </a:r>
            <a:r>
              <a:rPr lang="en-GB" altLang="it-IT" b="1" dirty="0" err="1">
                <a:solidFill>
                  <a:srgbClr val="00FFFF"/>
                </a:solidFill>
              </a:rPr>
              <a:t>Diabet</a:t>
            </a:r>
            <a:r>
              <a:rPr lang="en-GB" altLang="it-IT" b="1" dirty="0">
                <a:solidFill>
                  <a:srgbClr val="00FFFF"/>
                </a:solidFill>
              </a:rPr>
              <a:t>, 2017 </a:t>
            </a:r>
          </a:p>
          <a:p>
            <a:pPr marL="531813" lvl="0" indent="-531813" algn="ctr" defTabSz="803275" eaLnBrk="0" hangingPunct="0">
              <a:lnSpc>
                <a:spcPct val="90000"/>
              </a:lnSpc>
              <a:buClr>
                <a:srgbClr val="FFFFFF"/>
              </a:buClr>
              <a:buSzPct val="45000"/>
              <a:tabLst>
                <a:tab pos="652463" algn="l"/>
                <a:tab pos="1309688" algn="l"/>
                <a:tab pos="1965325" algn="l"/>
                <a:tab pos="2622550" algn="l"/>
                <a:tab pos="3278188" algn="l"/>
              </a:tabLst>
              <a:defRPr/>
            </a:pPr>
            <a:r>
              <a:rPr lang="it-IT" b="1" dirty="0">
                <a:solidFill>
                  <a:srgbClr val="00FFFF"/>
                </a:solidFill>
              </a:rPr>
              <a:t>Fernández-</a:t>
            </a:r>
            <a:r>
              <a:rPr lang="it-IT" b="1" dirty="0" err="1">
                <a:solidFill>
                  <a:srgbClr val="00FFFF"/>
                </a:solidFill>
              </a:rPr>
              <a:t>Ruiz</a:t>
            </a:r>
            <a:r>
              <a:rPr lang="it-IT" b="1" dirty="0">
                <a:solidFill>
                  <a:srgbClr val="00FFFF"/>
                </a:solidFill>
              </a:rPr>
              <a:t> I. </a:t>
            </a:r>
            <a:r>
              <a:rPr lang="it-IT" b="1" dirty="0" err="1">
                <a:solidFill>
                  <a:srgbClr val="00FFFF"/>
                </a:solidFill>
              </a:rPr>
              <a:t>Diabetes</a:t>
            </a:r>
            <a:r>
              <a:rPr lang="it-IT" b="1" dirty="0">
                <a:solidFill>
                  <a:srgbClr val="00FFFF"/>
                </a:solidFill>
              </a:rPr>
              <a:t>: </a:t>
            </a:r>
            <a:r>
              <a:rPr lang="it-IT" b="1" dirty="0" err="1">
                <a:solidFill>
                  <a:srgbClr val="00FFFF"/>
                </a:solidFill>
              </a:rPr>
              <a:t>Nat</a:t>
            </a:r>
            <a:r>
              <a:rPr lang="it-IT" b="1" dirty="0">
                <a:solidFill>
                  <a:srgbClr val="00FFFF"/>
                </a:solidFill>
              </a:rPr>
              <a:t> </a:t>
            </a:r>
            <a:r>
              <a:rPr lang="it-IT" b="1" dirty="0" err="1">
                <a:solidFill>
                  <a:srgbClr val="00FFFF"/>
                </a:solidFill>
              </a:rPr>
              <a:t>Rev</a:t>
            </a:r>
            <a:r>
              <a:rPr lang="it-IT" b="1" dirty="0">
                <a:solidFill>
                  <a:srgbClr val="00FFFF"/>
                </a:solidFill>
              </a:rPr>
              <a:t> </a:t>
            </a:r>
            <a:r>
              <a:rPr lang="it-IT" b="1" dirty="0" err="1">
                <a:solidFill>
                  <a:srgbClr val="00FFFF"/>
                </a:solidFill>
              </a:rPr>
              <a:t>Cardiol</a:t>
            </a:r>
            <a:r>
              <a:rPr lang="it-IT" b="1" dirty="0">
                <a:solidFill>
                  <a:srgbClr val="00FFFF"/>
                </a:solidFill>
              </a:rPr>
              <a:t>, 2017</a:t>
            </a:r>
            <a:endParaRPr kumimoji="0" lang="en-GB" altLang="it-IT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  <p:sp>
        <p:nvSpPr>
          <p:cNvPr id="146434" name="Text Box 4"/>
          <p:cNvSpPr>
            <a:spLocks noGrp="1" noChangeArrowheads="1"/>
          </p:cNvSpPr>
          <p:nvPr>
            <p:ph type="title"/>
          </p:nvPr>
        </p:nvSpPr>
        <p:spPr>
          <a:xfrm>
            <a:off x="0" y="501163"/>
            <a:ext cx="9044775" cy="65881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EFFECT OF SACUBITRIL/VALSARTAN VERSUS ENALAPRIL ON GLYCAEMIC CONTROL IN PATIENTS WITH HEART FAILURE AND DIABETES</a:t>
            </a:r>
            <a:endParaRPr lang="en-GB" altLang="it-IT" sz="2800" dirty="0">
              <a:solidFill>
                <a:srgbClr val="FFFF00"/>
              </a:solidFill>
            </a:endParaRPr>
          </a:p>
        </p:txBody>
      </p:sp>
      <p:sp>
        <p:nvSpPr>
          <p:cNvPr id="146435" name="Segnaposto contenuto 7"/>
          <p:cNvSpPr>
            <a:spLocks noGrp="1"/>
          </p:cNvSpPr>
          <p:nvPr>
            <p:ph idx="1"/>
          </p:nvPr>
        </p:nvSpPr>
        <p:spPr>
          <a:xfrm>
            <a:off x="539552" y="1484784"/>
            <a:ext cx="8207375" cy="3791145"/>
          </a:xfrm>
        </p:spPr>
        <p:txBody>
          <a:bodyPr/>
          <a:lstStyle/>
          <a:p>
            <a:r>
              <a:rPr lang="it-IT" b="1" dirty="0" err="1"/>
              <a:t>Patients</a:t>
            </a:r>
            <a:r>
              <a:rPr lang="it-IT" b="1" dirty="0"/>
              <a:t> with </a:t>
            </a:r>
            <a:r>
              <a:rPr lang="it-IT" b="1" dirty="0" err="1"/>
              <a:t>diabetes</a:t>
            </a:r>
            <a:r>
              <a:rPr lang="it-IT" b="1" dirty="0"/>
              <a:t> and </a:t>
            </a:r>
            <a:r>
              <a:rPr lang="it-IT" b="1" dirty="0" err="1"/>
              <a:t>HFrEF</a:t>
            </a:r>
            <a:r>
              <a:rPr lang="it-IT" b="1" dirty="0"/>
              <a:t> </a:t>
            </a:r>
            <a:r>
              <a:rPr lang="it-IT" b="1" dirty="0" err="1"/>
              <a:t>enrolled</a:t>
            </a:r>
            <a:r>
              <a:rPr lang="it-IT" b="1" dirty="0"/>
              <a:t> in PARADIGM-HF </a:t>
            </a:r>
            <a:r>
              <a:rPr lang="it-IT" b="1" dirty="0" err="1"/>
              <a:t>who</a:t>
            </a:r>
            <a:r>
              <a:rPr lang="it-IT" b="1" dirty="0"/>
              <a:t> </a:t>
            </a:r>
            <a:r>
              <a:rPr lang="it-IT" b="1" dirty="0" err="1"/>
              <a:t>received</a:t>
            </a:r>
            <a:r>
              <a:rPr lang="it-IT" b="1" dirty="0"/>
              <a:t> </a:t>
            </a:r>
            <a:r>
              <a:rPr lang="it-IT" b="1" dirty="0" err="1"/>
              <a:t>sacubitril</a:t>
            </a:r>
            <a:r>
              <a:rPr lang="it-IT" b="1" dirty="0"/>
              <a:t>/</a:t>
            </a:r>
            <a:r>
              <a:rPr lang="it-IT" b="1" dirty="0" err="1"/>
              <a:t>valsartan</a:t>
            </a:r>
            <a:r>
              <a:rPr lang="it-IT" b="1" dirty="0"/>
              <a:t> </a:t>
            </a:r>
            <a:r>
              <a:rPr lang="it-IT" b="1" dirty="0" err="1"/>
              <a:t>had</a:t>
            </a:r>
            <a:r>
              <a:rPr lang="it-IT" b="1" dirty="0"/>
              <a:t> a </a:t>
            </a:r>
            <a:r>
              <a:rPr lang="it-IT" b="1" dirty="0" err="1"/>
              <a:t>greater</a:t>
            </a:r>
            <a:r>
              <a:rPr lang="it-IT" b="1" dirty="0"/>
              <a:t> long-</a:t>
            </a:r>
            <a:r>
              <a:rPr lang="it-IT" b="1" dirty="0" err="1"/>
              <a:t>term</a:t>
            </a:r>
            <a:r>
              <a:rPr lang="it-IT" b="1" dirty="0"/>
              <a:t> </a:t>
            </a:r>
            <a:r>
              <a:rPr lang="it-IT" b="1" dirty="0" err="1"/>
              <a:t>reduction</a:t>
            </a:r>
            <a:r>
              <a:rPr lang="it-IT" b="1" dirty="0"/>
              <a:t> in HbA</a:t>
            </a:r>
            <a:r>
              <a:rPr lang="it-IT" b="1" baseline="-25000" dirty="0"/>
              <a:t>1c</a:t>
            </a:r>
            <a:r>
              <a:rPr lang="it-IT" b="1" dirty="0"/>
              <a:t> </a:t>
            </a:r>
            <a:r>
              <a:rPr lang="it-IT" b="1" dirty="0" err="1"/>
              <a:t>than</a:t>
            </a:r>
            <a:r>
              <a:rPr lang="it-IT" b="1" dirty="0"/>
              <a:t> </a:t>
            </a:r>
            <a:r>
              <a:rPr lang="it-IT" b="1" dirty="0" err="1"/>
              <a:t>those</a:t>
            </a:r>
            <a:r>
              <a:rPr lang="it-IT" b="1" dirty="0"/>
              <a:t> </a:t>
            </a:r>
            <a:r>
              <a:rPr lang="it-IT" b="1" dirty="0" err="1"/>
              <a:t>receiving</a:t>
            </a:r>
            <a:r>
              <a:rPr lang="it-IT" b="1" dirty="0"/>
              <a:t> </a:t>
            </a:r>
            <a:r>
              <a:rPr lang="it-IT" b="1" dirty="0" err="1"/>
              <a:t>enalapril</a:t>
            </a:r>
            <a:endParaRPr lang="it-IT" b="1" dirty="0"/>
          </a:p>
          <a:p>
            <a:r>
              <a:rPr lang="it-IT" b="1" dirty="0" err="1"/>
              <a:t>These</a:t>
            </a:r>
            <a:r>
              <a:rPr lang="it-IT" b="1" dirty="0"/>
              <a:t> data </a:t>
            </a:r>
            <a:r>
              <a:rPr lang="it-IT" b="1" dirty="0" err="1"/>
              <a:t>suggest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sacubitril</a:t>
            </a:r>
            <a:r>
              <a:rPr lang="it-IT" b="1" dirty="0"/>
              <a:t>/</a:t>
            </a:r>
            <a:r>
              <a:rPr lang="it-IT" b="1" dirty="0" err="1"/>
              <a:t>valsartan</a:t>
            </a:r>
            <a:r>
              <a:rPr lang="it-IT" b="1" dirty="0"/>
              <a:t> </a:t>
            </a:r>
            <a:r>
              <a:rPr lang="it-IT" b="1" dirty="0" err="1"/>
              <a:t>might</a:t>
            </a:r>
            <a:r>
              <a:rPr lang="it-IT" b="1" dirty="0"/>
              <a:t> </a:t>
            </a:r>
            <a:r>
              <a:rPr lang="it-IT" b="1" dirty="0" err="1"/>
              <a:t>enhance</a:t>
            </a:r>
            <a:r>
              <a:rPr lang="it-IT" b="1" dirty="0"/>
              <a:t> </a:t>
            </a:r>
            <a:r>
              <a:rPr lang="it-IT" b="1" dirty="0" err="1"/>
              <a:t>glycaemic</a:t>
            </a:r>
            <a:r>
              <a:rPr lang="it-IT" b="1" dirty="0"/>
              <a:t> control in </a:t>
            </a:r>
            <a:r>
              <a:rPr lang="it-IT" b="1" dirty="0" err="1"/>
              <a:t>patients</a:t>
            </a:r>
            <a:r>
              <a:rPr lang="it-IT" b="1" dirty="0"/>
              <a:t> with </a:t>
            </a:r>
            <a:r>
              <a:rPr lang="it-IT" b="1" dirty="0" err="1"/>
              <a:t>diabetes</a:t>
            </a:r>
            <a:r>
              <a:rPr lang="it-IT" b="1" dirty="0"/>
              <a:t> and </a:t>
            </a:r>
            <a:r>
              <a:rPr lang="it-IT" b="1" dirty="0" err="1"/>
              <a:t>HFrEF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2947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pPr>
              <a:defRPr/>
            </a:pPr>
            <a:r>
              <a:rPr lang="en-US" sz="3200" dirty="0"/>
              <a:t>BREAKTHROUGHS FOR HEPATITIS C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32050" y="1268763"/>
            <a:ext cx="4171950" cy="5040312"/>
          </a:xfrm>
        </p:spPr>
        <p:txBody>
          <a:bodyPr/>
          <a:lstStyle/>
          <a:p>
            <a:pPr algn="ctr">
              <a:spcAft>
                <a:spcPts val="1800"/>
              </a:spcAft>
              <a:defRPr/>
            </a:pPr>
            <a:r>
              <a:rPr lang="en-US" sz="2400" dirty="0"/>
              <a:t>New anti-viral drugs have improved efficacy and tolerability for both previously untreated patients and previous interferon non-responders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2400" dirty="0"/>
              <a:t>Interferon-sparing regimens will probably be replaced in 2015 by interferon-free regimens</a:t>
            </a:r>
          </a:p>
          <a:p>
            <a:pPr marL="0" indent="0" algn="ctr">
              <a:spcAft>
                <a:spcPts val="1800"/>
              </a:spcAft>
              <a:buNone/>
              <a:defRPr/>
            </a:pPr>
            <a:endParaRPr lang="en-US" sz="2400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205829" name="Rettangolo 9"/>
          <p:cNvSpPr>
            <a:spLocks noChangeArrowheads="1"/>
          </p:cNvSpPr>
          <p:nvPr/>
        </p:nvSpPr>
        <p:spPr bwMode="auto">
          <a:xfrm>
            <a:off x="3563888" y="6381328"/>
            <a:ext cx="5580114" cy="46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Lancet,, 2015, Vol 385 March 21</a:t>
            </a:r>
          </a:p>
        </p:txBody>
      </p:sp>
      <p:pic>
        <p:nvPicPr>
          <p:cNvPr id="205830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662" b="4662"/>
          <a:stretch>
            <a:fillRect/>
          </a:stretch>
        </p:blipFill>
        <p:spPr>
          <a:xfrm>
            <a:off x="4614541" y="1268763"/>
            <a:ext cx="4171950" cy="5040312"/>
          </a:xfrm>
        </p:spPr>
      </p:pic>
    </p:spTree>
    <p:extLst>
      <p:ext uri="{BB962C8B-B14F-4D97-AF65-F5344CB8AC3E}">
        <p14:creationId xmlns:p14="http://schemas.microsoft.com/office/powerpoint/2010/main" val="254004930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052"/>
            <a:ext cx="8496944" cy="938213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r>
              <a:rPr lang="it-IT" sz="3200" dirty="0"/>
              <a:t>PRECISION MEDICINE — PERSONALIZED, PROBLEMATIC, AND PROMISING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3672408" cy="5040312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  <a:defRPr/>
            </a:pPr>
            <a:r>
              <a:rPr lang="en-US" sz="3000" dirty="0">
                <a:solidFill>
                  <a:srgbClr val="FFFF00"/>
                </a:solidFill>
              </a:rPr>
              <a:t>PERSONALIZED MEDICINE IS TODAY</a:t>
            </a:r>
          </a:p>
          <a:p>
            <a:pPr marL="0" indent="0" algn="ctr">
              <a:spcAft>
                <a:spcPts val="1800"/>
              </a:spcAft>
              <a:buNone/>
              <a:defRPr/>
            </a:pPr>
            <a:r>
              <a:rPr lang="en-US" sz="3000" dirty="0"/>
              <a:t>New anti-viral drugs combination have very specific indications for different genotypes of C virus Hepatitis</a:t>
            </a:r>
          </a:p>
          <a:p>
            <a:pPr marL="0" indent="0" algn="ctr">
              <a:spcAft>
                <a:spcPts val="1800"/>
              </a:spcAft>
              <a:buNone/>
              <a:defRPr/>
            </a:pPr>
            <a:endParaRPr lang="en-US" sz="3000" dirty="0"/>
          </a:p>
          <a:p>
            <a:pPr algn="ctr">
              <a:defRPr/>
            </a:pPr>
            <a:endParaRPr lang="en-US" sz="3000" dirty="0"/>
          </a:p>
        </p:txBody>
      </p:sp>
      <p:sp>
        <p:nvSpPr>
          <p:cNvPr id="205829" name="Rettangolo 9"/>
          <p:cNvSpPr>
            <a:spLocks noChangeArrowheads="1"/>
          </p:cNvSpPr>
          <p:nvPr/>
        </p:nvSpPr>
        <p:spPr bwMode="auto">
          <a:xfrm>
            <a:off x="1331640" y="6381328"/>
            <a:ext cx="7812362" cy="46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Jamerson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Longo 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Engl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 Med May 27, 2015;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340768"/>
            <a:ext cx="46805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7703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31440"/>
            <a:ext cx="9144000" cy="1158776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/>
          <a:lstStyle/>
          <a:p>
            <a:pPr>
              <a:defRPr/>
            </a:pPr>
            <a:r>
              <a:rPr lang="en-US" sz="3200" dirty="0"/>
              <a:t> RECURRENT WHEEZE AFTER RESPIRATORY SYNCYTIAL VIRUS (RSV) INFECTION</a:t>
            </a:r>
          </a:p>
        </p:txBody>
      </p:sp>
      <p:sp>
        <p:nvSpPr>
          <p:cNvPr id="208900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Respiratory syncytial virus (RSV) bronchiolitis may interfere with normal lung development or immune maturation and subsequently cause recurrent episodes of wheezing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RSV infection may be the earliest stimulus for wheezing in children who are predisposed (genetic susceptibility or  preexisting abnormal lung function), and could be related to subsequent development of asthma</a:t>
            </a:r>
          </a:p>
        </p:txBody>
      </p:sp>
      <p:sp>
        <p:nvSpPr>
          <p:cNvPr id="208901" name="Rettangolo 6"/>
          <p:cNvSpPr>
            <a:spLocks noChangeArrowheads="1"/>
          </p:cNvSpPr>
          <p:nvPr/>
        </p:nvSpPr>
        <p:spPr bwMode="auto">
          <a:xfrm>
            <a:off x="1" y="636195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Engl J Med 2013;368:1791-9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6816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/>
          <a:lstStyle/>
          <a:p>
            <a:pPr>
              <a:defRPr/>
            </a:pPr>
            <a:r>
              <a:rPr lang="en-US" sz="3200" dirty="0"/>
              <a:t>THE MODEL OF HEPATITIS C: </a:t>
            </a:r>
            <a:br>
              <a:rPr lang="en-US" sz="3200" dirty="0"/>
            </a:br>
            <a:r>
              <a:rPr lang="en-US" sz="3200" dirty="0"/>
              <a:t>SIMILARITIES WITH RECURRENT WHEEZE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VIRAL RESPIRATORY TRACT ILLNESSES AND WHEEZING ILLNESSES IN PRESCHOOL CHILDREN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RSV frequently associated with the development of persistent wheezing and childhood asthma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Freccia giù 4"/>
          <p:cNvSpPr/>
          <p:nvPr/>
        </p:nvSpPr>
        <p:spPr>
          <a:xfrm>
            <a:off x="4427544" y="3860830"/>
            <a:ext cx="288925" cy="5762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3" tIns="45609" rIns="91213" bIns="4560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23856" y="4941888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9" rIns="91213" bIns="456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 in hepatitis C, antiviral drugs that prevent the infection could reduce the risk of these respiratory diseases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" y="636195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3" tIns="45609" rIns="91213" bIns="456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Engl J Med 2013;368:1791-9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8762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3"/>
          <p:cNvSpPr txBox="1">
            <a:spLocks noChangeArrowheads="1"/>
          </p:cNvSpPr>
          <p:nvPr/>
        </p:nvSpPr>
        <p:spPr bwMode="auto">
          <a:xfrm>
            <a:off x="-63492" y="836712"/>
            <a:ext cx="7086600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13" tIns="45609" rIns="91213" bIns="456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Crohn’s disease (CD) is a chronic relapsing inflammatory condition  usually with flare-ups alternating with periods of remission, and an  increasing disease severity and incidence of complications as  time goes on.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It can affect any part of the gastrointestinal tract from the mouth to the anus.  For typical sites &amp; proportion of patients affected see below:</a:t>
            </a:r>
          </a:p>
        </p:txBody>
      </p:sp>
      <p:pic>
        <p:nvPicPr>
          <p:cNvPr id="6147" name="Picture 26" descr="mds7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0785"/>
            <a:ext cx="2057400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7" descr="mds78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8" y="2958683"/>
            <a:ext cx="2182813" cy="298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28"/>
          <p:cNvSpPr txBox="1">
            <a:spLocks noChangeArrowheads="1"/>
          </p:cNvSpPr>
          <p:nvPr/>
        </p:nvSpPr>
        <p:spPr bwMode="auto">
          <a:xfrm>
            <a:off x="56255" y="4868862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3" tIns="45609" rIns="91213" bIns="456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Ileocaecal</a:t>
            </a:r>
            <a:r>
              <a:rPr kumimoji="0" lang="en-GB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– 45%</a:t>
            </a:r>
          </a:p>
        </p:txBody>
      </p:sp>
      <p:sp>
        <p:nvSpPr>
          <p:cNvPr id="6150" name="Line 30"/>
          <p:cNvSpPr>
            <a:spLocks noChangeShapeType="1"/>
          </p:cNvSpPr>
          <p:nvPr/>
        </p:nvSpPr>
        <p:spPr bwMode="auto">
          <a:xfrm>
            <a:off x="2209804" y="54864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3" tIns="45609" rIns="91213" bIns="4560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51" name="Text Box 32"/>
          <p:cNvSpPr txBox="1">
            <a:spLocks noChangeArrowheads="1"/>
          </p:cNvSpPr>
          <p:nvPr/>
        </p:nvSpPr>
        <p:spPr bwMode="auto">
          <a:xfrm>
            <a:off x="5995696" y="4018179"/>
            <a:ext cx="2805404" cy="39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13" tIns="45609" rIns="91213" bIns="456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Colon only– 25%</a:t>
            </a:r>
          </a:p>
        </p:txBody>
      </p:sp>
      <p:sp>
        <p:nvSpPr>
          <p:cNvPr id="6152" name="Line 33"/>
          <p:cNvSpPr>
            <a:spLocks noChangeShapeType="1"/>
          </p:cNvSpPr>
          <p:nvPr/>
        </p:nvSpPr>
        <p:spPr bwMode="auto">
          <a:xfrm flipH="1">
            <a:off x="4724402" y="5486401"/>
            <a:ext cx="1752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3" tIns="45609" rIns="91213" bIns="4560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53" name="Oval 34"/>
          <p:cNvSpPr>
            <a:spLocks noChangeArrowheads="1"/>
          </p:cNvSpPr>
          <p:nvPr/>
        </p:nvSpPr>
        <p:spPr bwMode="auto">
          <a:xfrm>
            <a:off x="4038600" y="5791200"/>
            <a:ext cx="381000" cy="304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3" tIns="45609" rIns="91213" bIns="4560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54" name="Text Box 35"/>
          <p:cNvSpPr txBox="1">
            <a:spLocks noChangeArrowheads="1"/>
          </p:cNvSpPr>
          <p:nvPr/>
        </p:nvSpPr>
        <p:spPr bwMode="auto">
          <a:xfrm>
            <a:off x="5662621" y="2958683"/>
            <a:ext cx="3481377" cy="8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13" tIns="45609" rIns="91213" bIns="456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Terminal Ileum only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– 20%</a:t>
            </a:r>
          </a:p>
        </p:txBody>
      </p:sp>
      <p:sp>
        <p:nvSpPr>
          <p:cNvPr id="6155" name="Line 37"/>
          <p:cNvSpPr>
            <a:spLocks noChangeShapeType="1"/>
          </p:cNvSpPr>
          <p:nvPr/>
        </p:nvSpPr>
        <p:spPr bwMode="auto">
          <a:xfrm flipH="1">
            <a:off x="4343401" y="4419600"/>
            <a:ext cx="21336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3" tIns="45609" rIns="91213" bIns="4560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56" name="Text Box 38"/>
          <p:cNvSpPr txBox="1">
            <a:spLocks noChangeArrowheads="1"/>
          </p:cNvSpPr>
          <p:nvPr/>
        </p:nvSpPr>
        <p:spPr bwMode="auto">
          <a:xfrm>
            <a:off x="228599" y="3708808"/>
            <a:ext cx="2647055" cy="7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13" tIns="45609" rIns="91213" bIns="456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Extensive Small Bowel – 5%</a:t>
            </a:r>
          </a:p>
        </p:txBody>
      </p:sp>
      <p:sp>
        <p:nvSpPr>
          <p:cNvPr id="6157" name="Line 39"/>
          <p:cNvSpPr>
            <a:spLocks noChangeShapeType="1"/>
          </p:cNvSpPr>
          <p:nvPr/>
        </p:nvSpPr>
        <p:spPr bwMode="auto">
          <a:xfrm>
            <a:off x="1905004" y="4419600"/>
            <a:ext cx="2438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3" tIns="45609" rIns="91213" bIns="4560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58" name="Text Box 40"/>
          <p:cNvSpPr txBox="1">
            <a:spLocks noChangeArrowheads="1"/>
          </p:cNvSpPr>
          <p:nvPr/>
        </p:nvSpPr>
        <p:spPr bwMode="auto">
          <a:xfrm>
            <a:off x="5995696" y="4681860"/>
            <a:ext cx="320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3" tIns="45609" rIns="91213" bIns="456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Other: anorectal, </a:t>
            </a:r>
            <a:r>
              <a:rPr kumimoji="0" lang="en-GB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gastroduodenual</a:t>
            </a:r>
            <a:r>
              <a:rPr kumimoji="0" lang="en-GB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 oral only – 5%</a:t>
            </a:r>
          </a:p>
        </p:txBody>
      </p:sp>
      <p:sp>
        <p:nvSpPr>
          <p:cNvPr id="6159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GB" altLang="it-IT" sz="4000" b="1" dirty="0">
                <a:solidFill>
                  <a:schemeClr val="bg1"/>
                </a:solidFill>
                <a:latin typeface="Tahoma" pitchFamily="34" charset="0"/>
              </a:rPr>
              <a:t>CROHN’S DISEASE</a:t>
            </a:r>
          </a:p>
        </p:txBody>
      </p:sp>
      <p:sp>
        <p:nvSpPr>
          <p:cNvPr id="16" name="Rettangolo 4"/>
          <p:cNvSpPr>
            <a:spLocks noChangeArrowheads="1"/>
          </p:cNvSpPr>
          <p:nvPr/>
        </p:nvSpPr>
        <p:spPr bwMode="auto">
          <a:xfrm>
            <a:off x="3995936" y="6453339"/>
            <a:ext cx="5148063" cy="36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76" tIns="45540" rIns="91076" bIns="4554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1" u="none" strike="noStrike" kern="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Nielsen OH. </a:t>
            </a:r>
            <a:r>
              <a:rPr kumimoji="0" lang="da-DK" sz="1800" b="1" i="1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</a:t>
            </a:r>
            <a:r>
              <a:rPr kumimoji="0" lang="da-DK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Engl</a:t>
            </a:r>
            <a:r>
              <a:rPr kumimoji="0" lang="da-DK" sz="1800" b="1" i="1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 Med 2013;369:754-762</a:t>
            </a:r>
          </a:p>
        </p:txBody>
      </p:sp>
    </p:spTree>
    <p:extLst>
      <p:ext uri="{BB962C8B-B14F-4D97-AF65-F5344CB8AC3E}">
        <p14:creationId xmlns:p14="http://schemas.microsoft.com/office/powerpoint/2010/main" val="91522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920751"/>
            <a:ext cx="9144000" cy="59372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8080"/>
                </a:solidFill>
                <a:ea typeface="ＭＳ Ｐゴシック" charset="-128"/>
              </a:rPr>
              <a:t>Importance of co-morbidities in patients </a:t>
            </a:r>
            <a:r>
              <a:rPr lang="en-GB" altLang="en-US">
                <a:solidFill>
                  <a:srgbClr val="008080"/>
                </a:solidFill>
                <a:ea typeface="ＭＳ Ｐゴシック" charset="-128"/>
              </a:rPr>
              <a:t>with HF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751166"/>
            <a:ext cx="5626100" cy="386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46312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anchor="ctr"/>
          <a:lstStyle/>
          <a:p>
            <a:pPr>
              <a:defRPr/>
            </a:pPr>
            <a:r>
              <a:rPr lang="en-US" sz="3200" dirty="0"/>
              <a:t>CROHN’S DISEASE: PATHOGENESIS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94693" y="1484784"/>
            <a:ext cx="4205299" cy="44644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Pre and post-translational defects in macrophages lead to reduced bacterial clearance with overstimulation of the immune response and inflammation with</a:t>
            </a:r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dirty="0"/>
              <a:t>marked expansion of the lamina propria</a:t>
            </a:r>
          </a:p>
          <a:p>
            <a:pPr algn="ctr"/>
            <a:r>
              <a:rPr lang="en-US" sz="2000" dirty="0"/>
              <a:t>high levels of cytokines (e.g. TNF-α)</a:t>
            </a:r>
          </a:p>
          <a:p>
            <a:pPr algn="ctr"/>
            <a:r>
              <a:rPr lang="en-US" sz="2000" dirty="0"/>
              <a:t>recruitment of additional leukocytes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57701" name="Rettangolo 10"/>
          <p:cNvSpPr>
            <a:spLocks noChangeArrowheads="1"/>
          </p:cNvSpPr>
          <p:nvPr/>
        </p:nvSpPr>
        <p:spPr bwMode="auto">
          <a:xfrm>
            <a:off x="1630161" y="5964480"/>
            <a:ext cx="7513839" cy="119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76" tIns="45540" rIns="91076" bIns="4554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Fava F, Nat.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Rev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Gastroenterol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Hepatol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2010; 254 1003:1011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Abraham C, N </a:t>
            </a:r>
            <a:r>
              <a:rPr kumimoji="0" lang="da-DK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Engl</a:t>
            </a:r>
            <a:r>
              <a:rPr kumimoji="0" lang="da-DK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 Med 2009; 361:2066-2078.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27" descr="nrga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14" y="1628800"/>
            <a:ext cx="413742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6329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5652120" y="5157192"/>
            <a:ext cx="2520280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40" rIns="91076" bIns="4554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Inflammation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9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220072" y="3717032"/>
            <a:ext cx="2232248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40" rIns="91076" bIns="4554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TGF-β1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9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411760" y="2852936"/>
            <a:ext cx="2232248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40" rIns="91076" bIns="4554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SMAD7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9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251526" y="4221088"/>
            <a:ext cx="2736304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40" rIns="91076" bIns="4554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Mongersen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9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aetta 13"/>
          <p:cNvSpPr/>
          <p:nvPr/>
        </p:nvSpPr>
        <p:spPr>
          <a:xfrm rot="20807569">
            <a:off x="3062966" y="4584201"/>
            <a:ext cx="2081971" cy="1290201"/>
          </a:xfrm>
          <a:prstGeom prst="lightningBol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40" rIns="91076" bIns="4554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Saetta 14"/>
          <p:cNvSpPr/>
          <p:nvPr/>
        </p:nvSpPr>
        <p:spPr>
          <a:xfrm rot="16200000">
            <a:off x="1965365" y="3515440"/>
            <a:ext cx="592175" cy="707326"/>
          </a:xfrm>
          <a:prstGeom prst="lightningBol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40" rIns="91076" bIns="4554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Saetta 15"/>
          <p:cNvSpPr/>
          <p:nvPr/>
        </p:nvSpPr>
        <p:spPr>
          <a:xfrm rot="21151079">
            <a:off x="4674569" y="3321044"/>
            <a:ext cx="586959" cy="507698"/>
          </a:xfrm>
          <a:prstGeom prst="lightningBol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40" rIns="91076" bIns="4554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Saetta 16"/>
          <p:cNvSpPr/>
          <p:nvPr/>
        </p:nvSpPr>
        <p:spPr>
          <a:xfrm rot="21439441">
            <a:off x="6527574" y="4590412"/>
            <a:ext cx="409334" cy="496062"/>
          </a:xfrm>
          <a:prstGeom prst="lightningBol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40" rIns="91076" bIns="4554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8" name="Immagine 17" descr="Schermata 2015-04-10 alle 20.4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9"/>
            <a:ext cx="7272808" cy="1110832"/>
          </a:xfrm>
          <a:prstGeom prst="rect">
            <a:avLst/>
          </a:prstGeom>
        </p:spPr>
      </p:pic>
      <p:sp>
        <p:nvSpPr>
          <p:cNvPr id="20" name="Rettangolo 9"/>
          <p:cNvSpPr>
            <a:spLocks noChangeArrowheads="1"/>
          </p:cNvSpPr>
          <p:nvPr/>
        </p:nvSpPr>
        <p:spPr bwMode="auto">
          <a:xfrm>
            <a:off x="0" y="6322534"/>
            <a:ext cx="9144000" cy="39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5" tIns="45565" rIns="91125" bIns="45565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Monteleone G et al, N </a:t>
            </a:r>
            <a:r>
              <a:rPr kumimoji="0" lang="da-DK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Engl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 Med 2015;372:1104-13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35498" y="254103"/>
            <a:ext cx="9108502" cy="9382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453915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907821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1361735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181564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BREAKTHROUGH IN CROHN’S DISEASE</a:t>
            </a:r>
          </a:p>
        </p:txBody>
      </p:sp>
    </p:spTree>
    <p:extLst>
      <p:ext uri="{BB962C8B-B14F-4D97-AF65-F5344CB8AC3E}">
        <p14:creationId xmlns:p14="http://schemas.microsoft.com/office/powerpoint/2010/main" val="1130138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/>
          <a:lstStyle/>
          <a:p>
            <a:pPr>
              <a:defRPr/>
            </a:pPr>
            <a:r>
              <a:rPr lang="en-US" sz="3200" dirty="0"/>
              <a:t>THE MODEL OF CROHN’S DISEASE: SIMILARITIES WITH ASTHMA</a:t>
            </a:r>
          </a:p>
        </p:txBody>
      </p:sp>
      <p:sp>
        <p:nvSpPr>
          <p:cNvPr id="184326" name="Rettangolo 6"/>
          <p:cNvSpPr>
            <a:spLocks noChangeArrowheads="1"/>
          </p:cNvSpPr>
          <p:nvPr/>
        </p:nvSpPr>
        <p:spPr bwMode="auto">
          <a:xfrm>
            <a:off x="34118" y="6440159"/>
            <a:ext cx="9109882" cy="39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76" tIns="45540" rIns="91076" bIns="4554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Meyers DA, The Lancet Respiratory 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Medicine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2014 2, 405-415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5" y="1484784"/>
            <a:ext cx="719482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7" descr="D:\My Pictures\ncpgasthep0528-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56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5105" y="6090598"/>
            <a:ext cx="9113789" cy="5492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0" tIns="45540" rIns="91076" bIns="45540"/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33400" marR="0" lvl="0" indent="-5334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6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3400" marR="0" lvl="0" indent="-5334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Wenzel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 et al, </a:t>
            </a:r>
            <a:r>
              <a:rPr kumimoji="0" lang="it-IT" alt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t-IT" alt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</a:t>
            </a: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2012;18(5):716-25 </a:t>
            </a:r>
            <a:endParaRPr kumimoji="0" lang="en-GB" altLang="it-IT" sz="24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00"/>
            <a:ext cx="9144000" cy="12684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73" tIns="48786" rIns="97573" bIns="48786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THEORETICAL GROUPING OF EMERGING ASTHMA PHENOTYPES BASED ON THE DISTINCTION BETWEEN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-HIGH ASTHMA AND NON-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ASTHMA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312" y="1419249"/>
            <a:ext cx="5597525" cy="4674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652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4075" y="188913"/>
            <a:ext cx="4826000" cy="10763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it-IT" sz="3200" b="1">
                <a:latin typeface="Calibri" panose="020F0502020204030204" pitchFamily="34" charset="0"/>
              </a:rPr>
              <a:t>Targetting</a:t>
            </a:r>
          </a:p>
          <a:p>
            <a:pPr algn="ctr" eaLnBrk="1" hangingPunct="1"/>
            <a:r>
              <a:rPr lang="en-GB" altLang="it-IT" sz="3200" b="1">
                <a:latin typeface="Calibri" panose="020F0502020204030204" pitchFamily="34" charset="0"/>
              </a:rPr>
              <a:t>INTERLEUKINS/CYTOKINES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33650" y="1916113"/>
            <a:ext cx="182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b="1">
                <a:latin typeface="Calibri" panose="020F0502020204030204" pitchFamily="34" charset="0"/>
              </a:rPr>
              <a:t>Th2 (ILC2) T2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16600" y="3059113"/>
            <a:ext cx="64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IL-17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6488" y="1687513"/>
            <a:ext cx="62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TSLP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18300" y="3059113"/>
            <a:ext cx="693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TNF</a:t>
            </a:r>
            <a:r>
              <a:rPr lang="el-GR" altLang="it-IT" sz="1800" b="1">
                <a:latin typeface="Calibri" panose="020F0502020204030204" pitchFamily="34" charset="0"/>
              </a:rPr>
              <a:t>α</a:t>
            </a:r>
            <a:endParaRPr lang="en-GB" altLang="it-IT" sz="1800" b="1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0025" y="2997200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IL-5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44700" y="3644900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IL-5R</a:t>
            </a:r>
            <a:r>
              <a:rPr lang="el-GR" altLang="it-IT" sz="1800" b="1">
                <a:latin typeface="Calibri" panose="020F0502020204030204" pitchFamily="34" charset="0"/>
              </a:rPr>
              <a:t>α</a:t>
            </a:r>
            <a:endParaRPr lang="en-GB" altLang="it-IT" sz="1800" b="1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16313" y="2924175"/>
            <a:ext cx="64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IL-13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14888" y="2997200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IL-4R</a:t>
            </a:r>
            <a:r>
              <a:rPr lang="el-GR" altLang="it-IT" sz="1800" b="1">
                <a:latin typeface="Calibri" panose="020F0502020204030204" pitchFamily="34" charset="0"/>
              </a:rPr>
              <a:t>α</a:t>
            </a:r>
            <a:endParaRPr lang="en-GB" altLang="it-IT" sz="1800" b="1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7213" y="4005263"/>
            <a:ext cx="1354137" cy="5842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Mepolizumab</a:t>
            </a:r>
          </a:p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Reslizumab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19250" y="4703763"/>
            <a:ext cx="1363663" cy="33813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Benralizumab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49625" y="3716338"/>
            <a:ext cx="1366838" cy="8318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GSK679586</a:t>
            </a:r>
          </a:p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Lebrikizumab</a:t>
            </a:r>
          </a:p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Tralokinumab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72013" y="4652963"/>
            <a:ext cx="1123950" cy="584200"/>
          </a:xfrm>
          <a:prstGeom prst="rect">
            <a:avLst/>
          </a:prstGeom>
          <a:solidFill>
            <a:srgbClr val="FF0000"/>
          </a:solidFill>
          <a:ln w="1905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600" b="1" i="1" dirty="0">
                <a:latin typeface="Calibri" panose="020F0502020204030204" pitchFamily="34" charset="0"/>
              </a:rPr>
              <a:t>AMG317</a:t>
            </a:r>
          </a:p>
          <a:p>
            <a:pPr eaLnBrk="1" hangingPunct="1"/>
            <a:r>
              <a:rPr lang="en-GB" altLang="it-IT" sz="1600" b="1" i="1" dirty="0" err="1">
                <a:latin typeface="Calibri" panose="020F0502020204030204" pitchFamily="34" charset="0"/>
              </a:rPr>
              <a:t>Dupilumab</a:t>
            </a:r>
            <a:endParaRPr lang="en-GB" altLang="it-IT" sz="1600" b="1" i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24588" y="2244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73988" y="4978400"/>
            <a:ext cx="1303337" cy="7683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it-IT" sz="1600" b="1" i="1">
                <a:latin typeface="Calibri" panose="020F0502020204030204" pitchFamily="34" charset="0"/>
              </a:rPr>
              <a:t>CXCR2</a:t>
            </a:r>
          </a:p>
          <a:p>
            <a:pPr algn="ctr" eaLnBrk="1" hangingPunct="1"/>
            <a:r>
              <a:rPr lang="en-GB" altLang="it-IT" sz="1600" b="1" i="1">
                <a:latin typeface="Calibri" panose="020F0502020204030204" pitchFamily="34" charset="0"/>
              </a:rPr>
              <a:t>Antagonist</a:t>
            </a:r>
          </a:p>
          <a:p>
            <a:pPr algn="ctr" eaLnBrk="1" hangingPunct="1"/>
            <a:r>
              <a:rPr lang="en-GB" altLang="it-IT" sz="1200" b="1" i="1">
                <a:latin typeface="Calibri" panose="020F0502020204030204" pitchFamily="34" charset="0"/>
              </a:rPr>
              <a:t>(SCH527123)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898650" y="2433638"/>
            <a:ext cx="782638" cy="593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59113" y="2378075"/>
            <a:ext cx="669925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09900" y="2373313"/>
            <a:ext cx="2082800" cy="681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322388" y="3354388"/>
            <a:ext cx="411162" cy="639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6813" y="4002088"/>
            <a:ext cx="23812" cy="720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38575" y="3284538"/>
            <a:ext cx="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902200" y="3573463"/>
            <a:ext cx="64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IL-4</a:t>
            </a:r>
          </a:p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IL-13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200650" y="3284538"/>
            <a:ext cx="6350" cy="3571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13350" y="4149725"/>
            <a:ext cx="6350" cy="438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048000" y="1397000"/>
            <a:ext cx="931863" cy="592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79925" y="1509713"/>
            <a:ext cx="757238" cy="579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 flipH="1">
            <a:off x="4810125" y="2030413"/>
            <a:ext cx="128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it-IT" b="1">
                <a:latin typeface="Calibri" panose="020F0502020204030204" pitchFamily="34" charset="0"/>
              </a:rPr>
              <a:t>Non-T2</a:t>
            </a:r>
          </a:p>
        </p:txBody>
      </p:sp>
      <p:cxnSp>
        <p:nvCxnSpPr>
          <p:cNvPr id="47" name="Straight Arrow Connector 46"/>
          <p:cNvCxnSpPr>
            <a:stCxn id="45" idx="2"/>
            <a:endCxn id="6" idx="0"/>
          </p:cNvCxnSpPr>
          <p:nvPr/>
        </p:nvCxnSpPr>
        <p:spPr>
          <a:xfrm>
            <a:off x="5453063" y="2492375"/>
            <a:ext cx="685800" cy="566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619750" y="2503488"/>
            <a:ext cx="1341438" cy="523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95963" y="2503488"/>
            <a:ext cx="2068512" cy="569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651750" y="3068638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CXCR8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118475" y="3540125"/>
            <a:ext cx="11113" cy="1379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2"/>
          </p:cNvCxnSpPr>
          <p:nvPr/>
        </p:nvCxnSpPr>
        <p:spPr>
          <a:xfrm>
            <a:off x="6138863" y="3429000"/>
            <a:ext cx="85725" cy="6286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08175" y="3351213"/>
            <a:ext cx="350838" cy="322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778500" y="4076700"/>
            <a:ext cx="1241425" cy="3381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Brodalumab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092950" y="3429000"/>
            <a:ext cx="0" cy="1658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43663" y="5013325"/>
            <a:ext cx="1182687" cy="5842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Etanercept</a:t>
            </a:r>
          </a:p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Golimumab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98763" y="5189538"/>
            <a:ext cx="1268412" cy="8318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Omalizumab</a:t>
            </a:r>
          </a:p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QGE031</a:t>
            </a:r>
          </a:p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Quilizumab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28913" y="3213100"/>
            <a:ext cx="46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800" b="1">
                <a:latin typeface="Calibri" panose="020F0502020204030204" pitchFamily="34" charset="0"/>
              </a:rPr>
              <a:t>IgE</a:t>
            </a:r>
          </a:p>
        </p:txBody>
      </p:sp>
      <p:cxnSp>
        <p:nvCxnSpPr>
          <p:cNvPr id="51" name="Straight Arrow Connector 50"/>
          <p:cNvCxnSpPr>
            <a:stCxn id="31" idx="2"/>
          </p:cNvCxnSpPr>
          <p:nvPr/>
        </p:nvCxnSpPr>
        <p:spPr>
          <a:xfrm>
            <a:off x="2960688" y="3582988"/>
            <a:ext cx="203200" cy="157480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60688" y="2614613"/>
            <a:ext cx="0" cy="644525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5" idx="1"/>
          </p:cNvCxnSpPr>
          <p:nvPr/>
        </p:nvCxnSpPr>
        <p:spPr>
          <a:xfrm>
            <a:off x="1735138" y="1873250"/>
            <a:ext cx="798512" cy="2746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2"/>
          </p:cNvCxnSpPr>
          <p:nvPr/>
        </p:nvCxnSpPr>
        <p:spPr>
          <a:xfrm flipH="1">
            <a:off x="900113" y="2057400"/>
            <a:ext cx="520700" cy="627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5288" y="2659063"/>
            <a:ext cx="93345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it-IT" sz="1600" b="1" i="1">
                <a:latin typeface="Calibri" panose="020F0502020204030204" pitchFamily="34" charset="0"/>
              </a:rPr>
              <a:t>AMG157</a:t>
            </a:r>
          </a:p>
        </p:txBody>
      </p:sp>
    </p:spTree>
    <p:extLst>
      <p:ext uri="{BB962C8B-B14F-4D97-AF65-F5344CB8AC3E}">
        <p14:creationId xmlns:p14="http://schemas.microsoft.com/office/powerpoint/2010/main" val="7767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3" grpId="0" animBg="1"/>
      <p:bldP spid="33" grpId="0"/>
      <p:bldP spid="45" grpId="0"/>
      <p:bldP spid="54" grpId="0"/>
      <p:bldP spid="65" grpId="0" animBg="1"/>
      <p:bldP spid="22" grpId="0" animBg="1"/>
      <p:bldP spid="44" grpId="0" animBg="1"/>
      <p:bldP spid="31" grpId="0"/>
      <p:bldP spid="3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DUPILUMAB EFFICACY AND SAFETY IN ADULTS WITH UNCONTROLLED PERSISTENT ASTHMA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769938" y="2649538"/>
            <a:ext cx="78089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marL="98425" defTabSz="414338">
              <a:lnSpc>
                <a:spcPct val="97000"/>
              </a:lnSpc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1pPr>
            <a:lvl2pPr marL="782638" indent="-260350" defTabSz="414338">
              <a:lnSpc>
                <a:spcPct val="97000"/>
              </a:lnSpc>
              <a:spcAft>
                <a:spcPts val="1038"/>
              </a:spcAft>
              <a:buClr>
                <a:srgbClr val="FFFFFF"/>
              </a:buClr>
              <a:buSzPct val="75000"/>
              <a:buFont typeface="StarSymbol"/>
              <a:buChar char="–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2pPr>
            <a:lvl3pPr marL="1174750" indent="-195263" defTabSz="414338">
              <a:lnSpc>
                <a:spcPct val="97000"/>
              </a:lnSpc>
              <a:spcAft>
                <a:spcPts val="775"/>
              </a:spcAft>
              <a:buClr>
                <a:srgbClr val="FFFFFF"/>
              </a:buClr>
              <a:buSzPct val="45000"/>
              <a:buFont typeface="StarSymbol"/>
              <a:buChar char="●"/>
              <a:defRPr sz="22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3pPr>
            <a:lvl4pPr marL="1566863" indent="-195263" defTabSz="414338">
              <a:lnSpc>
                <a:spcPct val="97000"/>
              </a:lnSpc>
              <a:spcAft>
                <a:spcPts val="525"/>
              </a:spcAft>
              <a:buClr>
                <a:srgbClr val="FFFFFF"/>
              </a:buClr>
              <a:buSzPct val="75000"/>
              <a:buFont typeface="StarSymbol"/>
              <a:buChar char="–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4pPr>
            <a:lvl5pPr marL="1958975" indent="-196850" defTabSz="414338">
              <a:lnSpc>
                <a:spcPct val="97000"/>
              </a:lnSpc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5pPr>
            <a:lvl6pPr marL="24161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6pPr>
            <a:lvl7pPr marL="28733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7pPr>
            <a:lvl8pPr marL="33305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8pPr>
            <a:lvl9pPr marL="37877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it-IT" altLang="it-IT" sz="2500" b="1">
              <a:latin typeface="Arial" panose="020B0604020202020204" pitchFamily="34" charset="0"/>
            </a:endParaRPr>
          </a:p>
        </p:txBody>
      </p:sp>
      <p:sp>
        <p:nvSpPr>
          <p:cNvPr id="66564" name="Rectangle 2"/>
          <p:cNvSpPr txBox="1">
            <a:spLocks noChangeArrowheads="1"/>
          </p:cNvSpPr>
          <p:nvPr/>
        </p:nvSpPr>
        <p:spPr bwMode="auto">
          <a:xfrm>
            <a:off x="1763713" y="6237288"/>
            <a:ext cx="7199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342" rIns="0" bIns="0" anchor="ctr"/>
          <a:lstStyle>
            <a:lvl1pPr defTabSz="414338">
              <a:lnSpc>
                <a:spcPct val="97000"/>
              </a:lnSpc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1pPr>
            <a:lvl2pPr marL="782638" indent="-260350" defTabSz="414338">
              <a:lnSpc>
                <a:spcPct val="97000"/>
              </a:lnSpc>
              <a:spcAft>
                <a:spcPts val="1038"/>
              </a:spcAft>
              <a:buClr>
                <a:srgbClr val="FFFFFF"/>
              </a:buClr>
              <a:buSzPct val="75000"/>
              <a:buFont typeface="StarSymbol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2pPr>
            <a:lvl3pPr marL="1174750" indent="-195263" defTabSz="414338">
              <a:lnSpc>
                <a:spcPct val="97000"/>
              </a:lnSpc>
              <a:spcAft>
                <a:spcPts val="775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2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3pPr>
            <a:lvl4pPr marL="1566863" indent="-195263" defTabSz="414338">
              <a:lnSpc>
                <a:spcPct val="97000"/>
              </a:lnSpc>
              <a:spcAft>
                <a:spcPts val="525"/>
              </a:spcAft>
              <a:buClr>
                <a:srgbClr val="FFFFFF"/>
              </a:buClr>
              <a:buSzPct val="75000"/>
              <a:buFont typeface="StarSymbol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4pPr>
            <a:lvl5pPr marL="1958975" indent="-196850" defTabSz="414338">
              <a:lnSpc>
                <a:spcPct val="97000"/>
              </a:lnSpc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5pPr>
            <a:lvl6pPr marL="24161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6pPr>
            <a:lvl7pPr marL="28733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7pPr>
            <a:lvl8pPr marL="33305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8pPr>
            <a:lvl9pPr marL="37877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9pPr>
          </a:lstStyle>
          <a:p>
            <a:pPr algn="r" eaLnBrk="1">
              <a:spcAft>
                <a:spcPct val="0"/>
              </a:spcAft>
              <a:buSzPct val="45000"/>
              <a:buFont typeface="StarSymbol"/>
              <a:buNone/>
            </a:pPr>
            <a:r>
              <a:rPr lang="en-US" altLang="it-IT" sz="2800" b="1" i="1">
                <a:solidFill>
                  <a:srgbClr val="47FFD1"/>
                </a:solidFill>
                <a:latin typeface="Arial" panose="020B0604020202020204" pitchFamily="34" charset="0"/>
              </a:rPr>
              <a:t>Wenzel S et al., Lancet. 2016 Apr 26</a:t>
            </a:r>
          </a:p>
        </p:txBody>
      </p:sp>
      <p:sp>
        <p:nvSpPr>
          <p:cNvPr id="66565" name="Rettangolo 1"/>
          <p:cNvSpPr>
            <a:spLocks noChangeArrowheads="1"/>
          </p:cNvSpPr>
          <p:nvPr/>
        </p:nvSpPr>
        <p:spPr bwMode="auto">
          <a:xfrm>
            <a:off x="0" y="1628775"/>
            <a:ext cx="9144000" cy="439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748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320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892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464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t-IT" sz="4800" b="1" dirty="0">
                <a:solidFill>
                  <a:srgbClr val="FFFFFF"/>
                </a:solidFill>
                <a:latin typeface="Arial" panose="020B0604020202020204" pitchFamily="34" charset="0"/>
              </a:rPr>
              <a:t>DUPILUMAB</a:t>
            </a:r>
          </a:p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2900" b="1" dirty="0">
                <a:solidFill>
                  <a:srgbClr val="FFFFFF"/>
                </a:solidFill>
                <a:latin typeface="Arial" panose="020B0604020202020204" pitchFamily="34" charset="0"/>
              </a:rPr>
              <a:t>increases lung function</a:t>
            </a:r>
          </a:p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2900" b="1" dirty="0">
                <a:solidFill>
                  <a:srgbClr val="FFFFFF"/>
                </a:solidFill>
                <a:latin typeface="Arial" panose="020B0604020202020204" pitchFamily="34" charset="0"/>
              </a:rPr>
              <a:t>reduces severe exacerbations </a:t>
            </a:r>
          </a:p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2900" b="1" dirty="0">
                <a:solidFill>
                  <a:srgbClr val="FFFFFF"/>
                </a:solidFill>
                <a:latin typeface="Arial" panose="020B0604020202020204" pitchFamily="34" charset="0"/>
              </a:rPr>
              <a:t>in patients with uncontrolled persistent asthma uncontrolled by optimal inhaled combination therapy, irrespective of baseline eosinophil count</a:t>
            </a:r>
          </a:p>
        </p:txBody>
      </p:sp>
    </p:spTree>
    <p:extLst>
      <p:ext uri="{BB962C8B-B14F-4D97-AF65-F5344CB8AC3E}">
        <p14:creationId xmlns:p14="http://schemas.microsoft.com/office/powerpoint/2010/main" val="2929840715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769938" y="2649538"/>
            <a:ext cx="78089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marL="98425" defTabSz="414338">
              <a:lnSpc>
                <a:spcPct val="97000"/>
              </a:lnSpc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1pPr>
            <a:lvl2pPr marL="782638" indent="-260350" defTabSz="414338">
              <a:lnSpc>
                <a:spcPct val="97000"/>
              </a:lnSpc>
              <a:spcAft>
                <a:spcPts val="1038"/>
              </a:spcAft>
              <a:buClr>
                <a:srgbClr val="FFFFFF"/>
              </a:buClr>
              <a:buSzPct val="75000"/>
              <a:buFont typeface="StarSymbol"/>
              <a:buChar char="–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2pPr>
            <a:lvl3pPr marL="1174750" indent="-195263" defTabSz="414338">
              <a:lnSpc>
                <a:spcPct val="97000"/>
              </a:lnSpc>
              <a:spcAft>
                <a:spcPts val="775"/>
              </a:spcAft>
              <a:buClr>
                <a:srgbClr val="FFFFFF"/>
              </a:buClr>
              <a:buSzPct val="45000"/>
              <a:buFont typeface="StarSymbol"/>
              <a:buChar char="●"/>
              <a:defRPr sz="22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3pPr>
            <a:lvl4pPr marL="1566863" indent="-195263" defTabSz="414338">
              <a:lnSpc>
                <a:spcPct val="97000"/>
              </a:lnSpc>
              <a:spcAft>
                <a:spcPts val="525"/>
              </a:spcAft>
              <a:buClr>
                <a:srgbClr val="FFFFFF"/>
              </a:buClr>
              <a:buSzPct val="75000"/>
              <a:buFont typeface="StarSymbol"/>
              <a:buChar char="–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4pPr>
            <a:lvl5pPr marL="1958975" indent="-196850" defTabSz="414338">
              <a:lnSpc>
                <a:spcPct val="97000"/>
              </a:lnSpc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5pPr>
            <a:lvl6pPr marL="24161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6pPr>
            <a:lvl7pPr marL="28733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7pPr>
            <a:lvl8pPr marL="33305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8pPr>
            <a:lvl9pPr marL="37877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it-IT" altLang="it-IT" sz="2500" b="1">
              <a:latin typeface="Arial" panose="020B0604020202020204" pitchFamily="34" charset="0"/>
            </a:endParaRPr>
          </a:p>
        </p:txBody>
      </p:sp>
      <p:sp>
        <p:nvSpPr>
          <p:cNvPr id="66564" name="Rectangle 2"/>
          <p:cNvSpPr txBox="1">
            <a:spLocks noChangeArrowheads="1"/>
          </p:cNvSpPr>
          <p:nvPr/>
        </p:nvSpPr>
        <p:spPr bwMode="auto">
          <a:xfrm>
            <a:off x="0" y="6286501"/>
            <a:ext cx="89630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342" rIns="0" bIns="0" anchor="ctr"/>
          <a:lstStyle>
            <a:lvl1pPr defTabSz="414338">
              <a:lnSpc>
                <a:spcPct val="97000"/>
              </a:lnSpc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1pPr>
            <a:lvl2pPr marL="782638" indent="-260350" defTabSz="414338">
              <a:lnSpc>
                <a:spcPct val="97000"/>
              </a:lnSpc>
              <a:spcAft>
                <a:spcPts val="1038"/>
              </a:spcAft>
              <a:buClr>
                <a:srgbClr val="FFFFFF"/>
              </a:buClr>
              <a:buSzPct val="75000"/>
              <a:buFont typeface="StarSymbol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2pPr>
            <a:lvl3pPr marL="1174750" indent="-195263" defTabSz="414338">
              <a:lnSpc>
                <a:spcPct val="97000"/>
              </a:lnSpc>
              <a:spcAft>
                <a:spcPts val="775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2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3pPr>
            <a:lvl4pPr marL="1566863" indent="-195263" defTabSz="414338">
              <a:lnSpc>
                <a:spcPct val="97000"/>
              </a:lnSpc>
              <a:spcAft>
                <a:spcPts val="525"/>
              </a:spcAft>
              <a:buClr>
                <a:srgbClr val="FFFFFF"/>
              </a:buClr>
              <a:buSzPct val="75000"/>
              <a:buFont typeface="StarSymbol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4pPr>
            <a:lvl5pPr marL="1958975" indent="-196850" defTabSz="414338">
              <a:lnSpc>
                <a:spcPct val="97000"/>
              </a:lnSpc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5pPr>
            <a:lvl6pPr marL="24161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6pPr>
            <a:lvl7pPr marL="28733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7pPr>
            <a:lvl8pPr marL="33305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8pPr>
            <a:lvl9pPr marL="37877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9pPr>
          </a:lstStyle>
          <a:p>
            <a:pPr algn="r" eaLnBrk="1">
              <a:spcAft>
                <a:spcPct val="0"/>
              </a:spcAft>
              <a:buSzPct val="45000"/>
              <a:buFont typeface="StarSymbol"/>
              <a:buNone/>
            </a:pPr>
            <a:r>
              <a:rPr lang="en-US" altLang="it-IT" sz="20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Fernandes JM </a:t>
            </a:r>
            <a:r>
              <a:rPr lang="en-US" altLang="it-IT" sz="20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</a:t>
            </a:r>
            <a:r>
              <a:rPr lang="en-US" sz="20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</a:t>
            </a:r>
            <a:r>
              <a:rPr lang="en-US" sz="20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Allergy Clin North Am. 2017 May;37:315-327</a:t>
            </a:r>
            <a:endParaRPr lang="en-US" altLang="it-IT" sz="20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Rettangolo 1"/>
          <p:cNvSpPr>
            <a:spLocks noChangeArrowheads="1"/>
          </p:cNvSpPr>
          <p:nvPr/>
        </p:nvSpPr>
        <p:spPr bwMode="auto">
          <a:xfrm>
            <a:off x="0" y="314234"/>
            <a:ext cx="9144000" cy="627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748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320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892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464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t-IT" sz="6000" b="1" dirty="0">
                <a:solidFill>
                  <a:srgbClr val="FFFF00"/>
                </a:solidFill>
                <a:latin typeface="Arial" panose="020B0604020202020204" pitchFamily="34" charset="0"/>
              </a:rPr>
              <a:t>DUPILUMAB</a:t>
            </a:r>
          </a:p>
          <a:p>
            <a:pPr algn="ctr" eaLnBrk="1" hangingPunct="1"/>
            <a:endParaRPr lang="en-US" altLang="it-IT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Asthma</a:t>
            </a:r>
          </a:p>
          <a:p>
            <a:pPr algn="ctr" eaLnBrk="1" hangingPunct="1"/>
            <a:endParaRPr lang="en-US" altLang="it-IT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Atopic dermatitis</a:t>
            </a:r>
          </a:p>
          <a:p>
            <a:pPr algn="ctr" eaLnBrk="1" hangingPunct="1"/>
            <a:endParaRPr lang="en-US" altLang="it-IT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Rhinosinusitis</a:t>
            </a:r>
          </a:p>
          <a:p>
            <a:pPr algn="ctr" eaLnBrk="1" hangingPunct="1"/>
            <a:endParaRPr lang="en-US" altLang="it-IT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Nasal Polyps</a:t>
            </a:r>
          </a:p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5793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7125"/>
            <a:ext cx="6408737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 of immunoterapy in NSCLC</a:t>
            </a:r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4427538" y="3357563"/>
            <a:ext cx="3744912" cy="26638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23850" y="6308725"/>
            <a:ext cx="8640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Davies M et al Cancer Management and Research 2014; 6: 63-75</a:t>
            </a:r>
          </a:p>
        </p:txBody>
      </p:sp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78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Tumor Immunology in Lung Cancer:</a:t>
            </a:r>
          </a:p>
        </p:txBody>
      </p:sp>
    </p:spTree>
    <p:extLst>
      <p:ext uri="{BB962C8B-B14F-4D97-AF65-F5344CB8AC3E}">
        <p14:creationId xmlns:p14="http://schemas.microsoft.com/office/powerpoint/2010/main" val="20337444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577056" y="2636912"/>
            <a:ext cx="78089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marL="98425" defTabSz="414338">
              <a:lnSpc>
                <a:spcPct val="97000"/>
              </a:lnSpc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1pPr>
            <a:lvl2pPr marL="782638" indent="-260350" defTabSz="414338">
              <a:lnSpc>
                <a:spcPct val="97000"/>
              </a:lnSpc>
              <a:spcAft>
                <a:spcPts val="1038"/>
              </a:spcAft>
              <a:buClr>
                <a:srgbClr val="FFFFFF"/>
              </a:buClr>
              <a:buSzPct val="75000"/>
              <a:buFont typeface="StarSymbol"/>
              <a:buChar char="–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2pPr>
            <a:lvl3pPr marL="1174750" indent="-195263" defTabSz="414338">
              <a:lnSpc>
                <a:spcPct val="97000"/>
              </a:lnSpc>
              <a:spcAft>
                <a:spcPts val="775"/>
              </a:spcAft>
              <a:buClr>
                <a:srgbClr val="FFFFFF"/>
              </a:buClr>
              <a:buSzPct val="45000"/>
              <a:buFont typeface="StarSymbol"/>
              <a:buChar char="●"/>
              <a:defRPr sz="22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3pPr>
            <a:lvl4pPr marL="1566863" indent="-195263" defTabSz="414338">
              <a:lnSpc>
                <a:spcPct val="97000"/>
              </a:lnSpc>
              <a:spcAft>
                <a:spcPts val="525"/>
              </a:spcAft>
              <a:buClr>
                <a:srgbClr val="FFFFFF"/>
              </a:buClr>
              <a:buSzPct val="75000"/>
              <a:buFont typeface="StarSymbol"/>
              <a:buChar char="–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4pPr>
            <a:lvl5pPr marL="1958975" indent="-196850" defTabSz="414338">
              <a:lnSpc>
                <a:spcPct val="97000"/>
              </a:lnSpc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5pPr>
            <a:lvl6pPr marL="24161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6pPr>
            <a:lvl7pPr marL="28733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7pPr>
            <a:lvl8pPr marL="33305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8pPr>
            <a:lvl9pPr marL="37877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it-IT" altLang="it-IT" sz="2500" b="1">
              <a:latin typeface="Arial" panose="020B0604020202020204" pitchFamily="34" charset="0"/>
            </a:endParaRPr>
          </a:p>
        </p:txBody>
      </p:sp>
      <p:sp>
        <p:nvSpPr>
          <p:cNvPr id="66564" name="Rectangle 2"/>
          <p:cNvSpPr txBox="1">
            <a:spLocks noChangeArrowheads="1"/>
          </p:cNvSpPr>
          <p:nvPr/>
        </p:nvSpPr>
        <p:spPr bwMode="auto">
          <a:xfrm>
            <a:off x="0" y="6286501"/>
            <a:ext cx="89630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342" rIns="0" bIns="0" anchor="ctr"/>
          <a:lstStyle>
            <a:lvl1pPr defTabSz="414338">
              <a:lnSpc>
                <a:spcPct val="97000"/>
              </a:lnSpc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1pPr>
            <a:lvl2pPr marL="782638" indent="-260350" defTabSz="414338">
              <a:lnSpc>
                <a:spcPct val="97000"/>
              </a:lnSpc>
              <a:spcAft>
                <a:spcPts val="1038"/>
              </a:spcAft>
              <a:buClr>
                <a:srgbClr val="FFFFFF"/>
              </a:buClr>
              <a:buSzPct val="75000"/>
              <a:buFont typeface="StarSymbol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2pPr>
            <a:lvl3pPr marL="1174750" indent="-195263" defTabSz="414338">
              <a:lnSpc>
                <a:spcPct val="97000"/>
              </a:lnSpc>
              <a:spcAft>
                <a:spcPts val="775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2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3pPr>
            <a:lvl4pPr marL="1566863" indent="-195263" defTabSz="414338">
              <a:lnSpc>
                <a:spcPct val="97000"/>
              </a:lnSpc>
              <a:spcAft>
                <a:spcPts val="525"/>
              </a:spcAft>
              <a:buClr>
                <a:srgbClr val="FFFFFF"/>
              </a:buClr>
              <a:buSzPct val="75000"/>
              <a:buFont typeface="StarSymbol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4pPr>
            <a:lvl5pPr marL="1958975" indent="-196850" defTabSz="414338">
              <a:lnSpc>
                <a:spcPct val="97000"/>
              </a:lnSpc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5pPr>
            <a:lvl6pPr marL="24161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6pPr>
            <a:lvl7pPr marL="28733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7pPr>
            <a:lvl8pPr marL="33305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8pPr>
            <a:lvl9pPr marL="37877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9pPr>
          </a:lstStyle>
          <a:p>
            <a:pPr algn="r" eaLnBrk="1">
              <a:spcAft>
                <a:spcPct val="0"/>
              </a:spcAft>
              <a:buSzPct val="45000"/>
              <a:buFont typeface="StarSymbol"/>
              <a:buNone/>
            </a:pPr>
            <a:r>
              <a:rPr lang="it-IT" sz="2000" b="1" i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Lievense</a:t>
            </a:r>
            <a:r>
              <a:rPr lang="it-IT" sz="20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it-IT" sz="20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Am J </a:t>
            </a:r>
            <a:r>
              <a:rPr lang="en-US" altLang="it-IT" sz="2000" b="1" i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altLang="it-IT" sz="20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 Care Med </a:t>
            </a:r>
            <a:r>
              <a:rPr lang="en-US" sz="20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March, online </a:t>
            </a:r>
            <a:endParaRPr lang="en-US" altLang="it-IT" sz="2000" b="1" i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Rettangolo 1"/>
          <p:cNvSpPr>
            <a:spLocks noChangeArrowheads="1"/>
          </p:cNvSpPr>
          <p:nvPr/>
        </p:nvSpPr>
        <p:spPr bwMode="auto">
          <a:xfrm>
            <a:off x="0" y="622300"/>
            <a:ext cx="9144000" cy="9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748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320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892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464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2394" y="-2486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CHECKPOINT BLOCKADE IN LUNG  CANCER AND MESOTHELIOMA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0" y="1316961"/>
            <a:ext cx="9144000" cy="510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748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320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892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464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t-IT" sz="4400" b="1" dirty="0">
                <a:solidFill>
                  <a:schemeClr val="bg1"/>
                </a:solidFill>
                <a:latin typeface="Arial" panose="020B0604020202020204" pitchFamily="34" charset="0"/>
              </a:rPr>
              <a:t>NIVOLUMAB</a:t>
            </a:r>
          </a:p>
          <a:p>
            <a:pPr algn="ctr" eaLnBrk="1" hangingPunct="1"/>
            <a:endParaRPr lang="en-US" altLang="it-IT" sz="2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200" b="1" dirty="0">
                <a:solidFill>
                  <a:srgbClr val="FFFFFF"/>
                </a:solidFill>
                <a:latin typeface="Arial" panose="020B0604020202020204" pitchFamily="34" charset="0"/>
              </a:rPr>
              <a:t>Lung Cancer and Mesothelioma</a:t>
            </a:r>
          </a:p>
          <a:p>
            <a:pPr algn="ctr" eaLnBrk="1" hangingPunct="1"/>
            <a:endParaRPr lang="en-US" altLang="it-IT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200" b="1" dirty="0">
                <a:solidFill>
                  <a:srgbClr val="FFFFFF"/>
                </a:solidFill>
                <a:latin typeface="Arial" panose="020B0604020202020204" pitchFamily="34" charset="0"/>
              </a:rPr>
              <a:t>Uroepithelial  cancer</a:t>
            </a:r>
          </a:p>
          <a:p>
            <a:pPr algn="ctr" eaLnBrk="1" hangingPunct="1"/>
            <a:endParaRPr lang="en-US" altLang="it-IT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200" b="1">
                <a:solidFill>
                  <a:srgbClr val="FFFFFF"/>
                </a:solidFill>
                <a:latin typeface="Arial" panose="020B0604020202020204" pitchFamily="34" charset="0"/>
              </a:rPr>
              <a:t>Hodgkin’s </a:t>
            </a:r>
            <a:r>
              <a:rPr lang="en-US" altLang="it-IT" sz="3200" b="1" dirty="0">
                <a:solidFill>
                  <a:srgbClr val="FFFFFF"/>
                </a:solidFill>
                <a:latin typeface="Arial" panose="020B0604020202020204" pitchFamily="34" charset="0"/>
              </a:rPr>
              <a:t>Lymphoma</a:t>
            </a:r>
          </a:p>
          <a:p>
            <a:pPr algn="ctr" eaLnBrk="1" hangingPunct="1"/>
            <a:endParaRPr lang="en-US" altLang="it-IT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200" b="1" dirty="0">
                <a:solidFill>
                  <a:srgbClr val="FFFFFF"/>
                </a:solidFill>
                <a:latin typeface="Arial" panose="020B0604020202020204" pitchFamily="34" charset="0"/>
              </a:rPr>
              <a:t>Melanoma</a:t>
            </a:r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17963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577056" y="2636912"/>
            <a:ext cx="78089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/>
          <a:lstStyle>
            <a:lvl1pPr marL="98425" defTabSz="414338">
              <a:lnSpc>
                <a:spcPct val="97000"/>
              </a:lnSpc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1pPr>
            <a:lvl2pPr marL="782638" indent="-260350" defTabSz="414338">
              <a:lnSpc>
                <a:spcPct val="97000"/>
              </a:lnSpc>
              <a:spcAft>
                <a:spcPts val="1038"/>
              </a:spcAft>
              <a:buClr>
                <a:srgbClr val="FFFFFF"/>
              </a:buClr>
              <a:buSzPct val="75000"/>
              <a:buFont typeface="StarSymbol"/>
              <a:buChar char="–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2pPr>
            <a:lvl3pPr marL="1174750" indent="-195263" defTabSz="414338">
              <a:lnSpc>
                <a:spcPct val="97000"/>
              </a:lnSpc>
              <a:spcAft>
                <a:spcPts val="775"/>
              </a:spcAft>
              <a:buClr>
                <a:srgbClr val="FFFFFF"/>
              </a:buClr>
              <a:buSzPct val="45000"/>
              <a:buFont typeface="StarSymbol"/>
              <a:buChar char="●"/>
              <a:defRPr sz="22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3pPr>
            <a:lvl4pPr marL="1566863" indent="-195263" defTabSz="414338">
              <a:lnSpc>
                <a:spcPct val="97000"/>
              </a:lnSpc>
              <a:spcAft>
                <a:spcPts val="525"/>
              </a:spcAft>
              <a:buClr>
                <a:srgbClr val="FFFFFF"/>
              </a:buClr>
              <a:buSzPct val="75000"/>
              <a:buFont typeface="StarSymbol"/>
              <a:buChar char="–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4pPr>
            <a:lvl5pPr marL="1958975" indent="-196850" defTabSz="414338">
              <a:lnSpc>
                <a:spcPct val="97000"/>
              </a:lnSpc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5pPr>
            <a:lvl6pPr marL="24161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6pPr>
            <a:lvl7pPr marL="28733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7pPr>
            <a:lvl8pPr marL="33305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8pPr>
            <a:lvl9pPr marL="37877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it-IT" altLang="it-IT" sz="2500" b="1">
              <a:latin typeface="Arial" panose="020B0604020202020204" pitchFamily="34" charset="0"/>
            </a:endParaRPr>
          </a:p>
        </p:txBody>
      </p:sp>
      <p:sp>
        <p:nvSpPr>
          <p:cNvPr id="66564" name="Rectangle 2"/>
          <p:cNvSpPr txBox="1">
            <a:spLocks noChangeArrowheads="1"/>
          </p:cNvSpPr>
          <p:nvPr/>
        </p:nvSpPr>
        <p:spPr bwMode="auto">
          <a:xfrm>
            <a:off x="0" y="6286501"/>
            <a:ext cx="89630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342" rIns="0" bIns="0" anchor="ctr"/>
          <a:lstStyle>
            <a:lvl1pPr defTabSz="414338">
              <a:lnSpc>
                <a:spcPct val="97000"/>
              </a:lnSpc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1pPr>
            <a:lvl2pPr marL="782638" indent="-260350" defTabSz="414338">
              <a:lnSpc>
                <a:spcPct val="97000"/>
              </a:lnSpc>
              <a:spcAft>
                <a:spcPts val="1038"/>
              </a:spcAft>
              <a:buClr>
                <a:srgbClr val="FFFFFF"/>
              </a:buClr>
              <a:buSzPct val="75000"/>
              <a:buFont typeface="StarSymbol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2pPr>
            <a:lvl3pPr marL="1174750" indent="-195263" defTabSz="414338">
              <a:lnSpc>
                <a:spcPct val="97000"/>
              </a:lnSpc>
              <a:spcAft>
                <a:spcPts val="775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200"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3pPr>
            <a:lvl4pPr marL="1566863" indent="-195263" defTabSz="414338">
              <a:lnSpc>
                <a:spcPct val="97000"/>
              </a:lnSpc>
              <a:spcAft>
                <a:spcPts val="525"/>
              </a:spcAft>
              <a:buClr>
                <a:srgbClr val="FFFFFF"/>
              </a:buClr>
              <a:buSzPct val="75000"/>
              <a:buFont typeface="StarSymbol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4pPr>
            <a:lvl5pPr marL="1958975" indent="-196850" defTabSz="414338">
              <a:lnSpc>
                <a:spcPct val="97000"/>
              </a:lnSpc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5pPr>
            <a:lvl6pPr marL="24161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6pPr>
            <a:lvl7pPr marL="28733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7pPr>
            <a:lvl8pPr marL="33305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8pPr>
            <a:lvl9pPr marL="3787775" indent="-196850" defTabSz="414338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63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Gothic"/>
                <a:cs typeface="Gothic"/>
              </a:defRPr>
            </a:lvl9pPr>
          </a:lstStyle>
          <a:p>
            <a:pPr algn="r" eaLnBrk="1">
              <a:spcAft>
                <a:spcPct val="0"/>
              </a:spcAft>
              <a:buSzPct val="45000"/>
              <a:buFont typeface="StarSymbol"/>
              <a:buNone/>
            </a:pPr>
            <a:r>
              <a:rPr lang="it-IT" sz="2000" b="1" i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Lievense</a:t>
            </a:r>
            <a:r>
              <a:rPr lang="it-IT" sz="20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it-IT" sz="20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Am J </a:t>
            </a:r>
            <a:r>
              <a:rPr lang="en-US" altLang="it-IT" sz="2000" b="1" i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altLang="it-IT" sz="20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 Care Med </a:t>
            </a:r>
            <a:r>
              <a:rPr lang="en-US" sz="20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March, online </a:t>
            </a:r>
            <a:endParaRPr lang="en-US" altLang="it-IT" sz="2000" b="1" i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Rettangolo 1"/>
          <p:cNvSpPr>
            <a:spLocks noChangeArrowheads="1"/>
          </p:cNvSpPr>
          <p:nvPr/>
        </p:nvSpPr>
        <p:spPr bwMode="auto">
          <a:xfrm>
            <a:off x="0" y="622300"/>
            <a:ext cx="9144000" cy="9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748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320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892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464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it-IT" sz="29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2394" y="-248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CHECKPOINT BLOCKADE IN LUNG  CANCER AND MESOTHELIOMA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0" y="1316961"/>
            <a:ext cx="9144000" cy="51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748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320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892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46488" indent="11113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it-IT" sz="4000" b="1" dirty="0">
                <a:solidFill>
                  <a:schemeClr val="bg1"/>
                </a:solidFill>
                <a:latin typeface="Arial" panose="020B0604020202020204" pitchFamily="34" charset="0"/>
              </a:rPr>
              <a:t>NIVOLUMAB ADVERSE EVENTS</a:t>
            </a:r>
          </a:p>
          <a:p>
            <a:pPr algn="ctr" eaLnBrk="1" hangingPunct="1"/>
            <a:endParaRPr lang="en-US" altLang="it-IT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reactions</a:t>
            </a:r>
          </a:p>
          <a:p>
            <a:pPr algn="ctr" eaLnBrk="1" hangingPunct="1"/>
            <a:r>
              <a:rPr lang="en-US" alt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Colitis</a:t>
            </a:r>
          </a:p>
          <a:p>
            <a:pPr algn="ctr" eaLnBrk="1" hangingPunct="1"/>
            <a:r>
              <a:rPr lang="en-US" altLang="it-IT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Hepathitis</a:t>
            </a:r>
            <a:endParaRPr lang="en-US" alt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Nephritis</a:t>
            </a:r>
          </a:p>
          <a:p>
            <a:pPr algn="ctr" eaLnBrk="1" hangingPunct="1"/>
            <a:r>
              <a:rPr lang="en-US" alt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</a:p>
          <a:p>
            <a:pPr algn="ctr" eaLnBrk="1" hangingPunct="1"/>
            <a:r>
              <a:rPr lang="it-IT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it-IT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hypothyroidism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endParaRPr lang="en-US" alt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it-IT" sz="2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040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920751"/>
            <a:ext cx="9144000" cy="59372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8080"/>
                </a:solidFill>
                <a:ea typeface="ＭＳ Ｐゴシック" charset="-128"/>
              </a:rPr>
              <a:t>Importance of co-morbidities in patients </a:t>
            </a:r>
            <a:r>
              <a:rPr lang="en-GB" altLang="en-US">
                <a:solidFill>
                  <a:srgbClr val="008080"/>
                </a:solidFill>
                <a:ea typeface="ＭＳ Ｐゴシック" charset="-128"/>
              </a:rPr>
              <a:t>with HF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751166"/>
            <a:ext cx="5626100" cy="386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608782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ttangolo 11"/>
          <p:cNvSpPr>
            <a:spLocks noChangeArrowheads="1"/>
          </p:cNvSpPr>
          <p:nvPr/>
        </p:nvSpPr>
        <p:spPr bwMode="auto">
          <a:xfrm>
            <a:off x="755650" y="1409700"/>
            <a:ext cx="7632700" cy="4953000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1320" tIns="45663" rIns="91320" bIns="45663"/>
          <a:lstStyle/>
          <a:p>
            <a:pPr eaLnBrk="0" hangingPunct="0"/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0866" name="Picture 5" descr="204fig1"/>
          <p:cNvPicPr>
            <a:picLocks noChangeAspect="1" noChangeArrowheads="1"/>
          </p:cNvPicPr>
          <p:nvPr/>
        </p:nvPicPr>
        <p:blipFill>
          <a:blip r:embed="rId3">
            <a:lum bright="-20000" contrast="8000"/>
          </a:blip>
          <a:srcRect/>
          <a:stretch>
            <a:fillRect/>
          </a:stretch>
        </p:blipFill>
        <p:spPr bwMode="auto">
          <a:xfrm>
            <a:off x="904875" y="1590675"/>
            <a:ext cx="7488238" cy="4765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420867" name="Titolo 9"/>
          <p:cNvSpPr>
            <a:spLocks noGrp="1"/>
          </p:cNvSpPr>
          <p:nvPr>
            <p:ph type="title"/>
          </p:nvPr>
        </p:nvSpPr>
        <p:spPr>
          <a:xfrm>
            <a:off x="479425" y="369888"/>
            <a:ext cx="8208963" cy="658812"/>
          </a:xfrm>
        </p:spPr>
        <p:txBody>
          <a:bodyPr/>
          <a:lstStyle/>
          <a:p>
            <a:pPr algn="ctr"/>
            <a:r>
              <a:rPr lang="nl-NL" sz="3600">
                <a:solidFill>
                  <a:srgbClr val="FFFF00"/>
                </a:solidFill>
              </a:rPr>
              <a:t>COPD AS THE PULMONARY </a:t>
            </a:r>
            <a:br>
              <a:rPr lang="nl-NL" sz="3600">
                <a:solidFill>
                  <a:srgbClr val="FFFF00"/>
                </a:solidFill>
              </a:rPr>
            </a:br>
            <a:r>
              <a:rPr lang="nl-NL" sz="3600">
                <a:solidFill>
                  <a:srgbClr val="FFFF00"/>
                </a:solidFill>
              </a:rPr>
              <a:t>COMPONENT OF MULTIMORBIDITY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1619250" y="6542088"/>
            <a:ext cx="73945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00100" eaLnBrk="0" hangingPunct="0">
              <a:lnSpc>
                <a:spcPct val="90000"/>
              </a:lnSpc>
            </a:pPr>
            <a:r>
              <a:rPr lang="nl-NL" altLang="it-IT" sz="1600" b="1" i="1">
                <a:solidFill>
                  <a:srgbClr val="59FFFF"/>
                </a:solidFill>
              </a:rPr>
              <a:t>Fabbri LM, Luppi F, Beghe B, and  Rabe KF -  Eur Respir J 2008;31:204-212</a:t>
            </a:r>
            <a:endParaRPr lang="en-US" altLang="it-IT" sz="1600" b="1" i="1">
              <a:solidFill>
                <a:srgbClr val="59FFF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924944"/>
            <a:ext cx="2031964" cy="12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8505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ttangolo 8"/>
          <p:cNvSpPr>
            <a:spLocks noChangeArrowheads="1"/>
          </p:cNvSpPr>
          <p:nvPr/>
        </p:nvSpPr>
        <p:spPr bwMode="auto">
          <a:xfrm>
            <a:off x="2165350" y="1433513"/>
            <a:ext cx="4854575" cy="4805362"/>
          </a:xfrm>
          <a:prstGeom prst="rect">
            <a:avLst/>
          </a:prstGeom>
          <a:solidFill>
            <a:srgbClr val="A6A6A6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1320" tIns="45663" rIns="91320" bIns="45663"/>
          <a:lstStyle/>
          <a:p>
            <a:pPr eaLnBrk="0" hangingPunct="0"/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1555750"/>
            <a:ext cx="4537075" cy="4556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2393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solidFill>
                  <a:srgbClr val="FFFF00"/>
                </a:solidFill>
              </a:rPr>
              <a:t>EXACERBATIONS OF RESPIRATORY SYMPTOMS IN PATIENTS WITH COPD MAY NOT BE EXACERBATIONS OF COPD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2230438" y="6351588"/>
            <a:ext cx="6702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528638" indent="-528638" algn="r" defTabSz="800100" eaLnBrk="0" hangingPunct="0">
              <a:lnSpc>
                <a:spcPct val="90000"/>
              </a:lnSpc>
            </a:pPr>
            <a:r>
              <a:rPr lang="it-IT" altLang="it-IT" sz="1400" b="1" i="1">
                <a:solidFill>
                  <a:srgbClr val="59FFFF"/>
                </a:solidFill>
              </a:rPr>
              <a:t>Beghé B, Verduri A, Roca M and Fabbri LM. Eur Respir J 2013; 41: 993-5</a:t>
            </a:r>
          </a:p>
          <a:p>
            <a:pPr marL="528638" indent="-528638" algn="r" defTabSz="800100" eaLnBrk="0" hangingPunct="0">
              <a:lnSpc>
                <a:spcPct val="90000"/>
              </a:lnSpc>
            </a:pPr>
            <a:r>
              <a:rPr lang="it-IT" altLang="it-IT" sz="1400" b="1" i="1">
                <a:solidFill>
                  <a:srgbClr val="59FFFF"/>
                </a:solidFill>
              </a:rPr>
              <a:t>Roca M, Verduri A, Clini EM, Fabbri LM and Beghé B. Eur J Clin Invest, 2013;43:510 </a:t>
            </a:r>
          </a:p>
        </p:txBody>
      </p:sp>
    </p:spTree>
    <p:extLst>
      <p:ext uri="{BB962C8B-B14F-4D97-AF65-F5344CB8AC3E}">
        <p14:creationId xmlns:p14="http://schemas.microsoft.com/office/powerpoint/2010/main" val="29086276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ottotitolo 11"/>
          <p:cNvSpPr>
            <a:spLocks noGrp="1"/>
          </p:cNvSpPr>
          <p:nvPr>
            <p:ph type="subTitle" idx="4294967295"/>
          </p:nvPr>
        </p:nvSpPr>
        <p:spPr>
          <a:xfrm>
            <a:off x="0" y="5681663"/>
            <a:ext cx="9144000" cy="113188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altLang="it-IT" sz="2800">
                <a:solidFill>
                  <a:schemeClr val="tx1"/>
                </a:solidFill>
              </a:rPr>
              <a:t>Leonardo M. Fabbri, MD, FERS, AE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altLang="it-IT" sz="1800">
                <a:solidFill>
                  <a:srgbClr val="FFFF00"/>
                </a:solidFill>
              </a:rPr>
              <a:t>Professor of Respiratory and Internal Medicine (-2016)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altLang="it-IT" sz="1800">
                <a:solidFill>
                  <a:srgbClr val="FFFF00"/>
                </a:solidFill>
              </a:rPr>
              <a:t>University of Modena and Reggio Emilia</a:t>
            </a:r>
            <a:endParaRPr lang="en-GB" altLang="it-IT" sz="2300">
              <a:solidFill>
                <a:srgbClr val="FFFF00"/>
              </a:solidFill>
            </a:endParaRPr>
          </a:p>
        </p:txBody>
      </p:sp>
      <p:pic>
        <p:nvPicPr>
          <p:cNvPr id="37891" name="Picture 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3226"/>
          <a:stretch>
            <a:fillRect/>
          </a:stretch>
        </p:blipFill>
        <p:spPr bwMode="auto">
          <a:xfrm>
            <a:off x="0" y="1387475"/>
            <a:ext cx="87122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0" y="93663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>
              <a:lnSpc>
                <a:spcPct val="90000"/>
              </a:lnSpc>
              <a:spcBef>
                <a:spcPts val="2400"/>
              </a:spcBef>
              <a:defRPr sz="2000" b="1">
                <a:solidFill>
                  <a:srgbClr val="FCC12C"/>
                </a:solidFill>
                <a:latin typeface="Arial" panose="020B0604020202020204" pitchFamily="34" charset="0"/>
              </a:defRPr>
            </a:lvl1pPr>
            <a:lvl2pPr marL="455613" indent="1588" defTabSz="969963">
              <a:lnSpc>
                <a:spcPct val="90000"/>
              </a:lnSpc>
              <a:spcBef>
                <a:spcPts val="1800"/>
              </a:spcBef>
              <a:buClr>
                <a:srgbClr val="FCC12C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indent="1588" defTabSz="969963">
              <a:lnSpc>
                <a:spcPct val="90000"/>
              </a:lnSpc>
              <a:spcBef>
                <a:spcPts val="600"/>
              </a:spcBef>
              <a:buClr>
                <a:srgbClr val="FCC12C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 indent="1588" defTabSz="969963">
              <a:lnSpc>
                <a:spcPct val="90000"/>
              </a:lnSpc>
              <a:spcBef>
                <a:spcPts val="6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1588" defTabSz="9699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defTabSz="969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69963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PneumoTrieste</a:t>
            </a:r>
            <a:r>
              <a:rPr kumimoji="0" lang="it-IT" alt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2017</a:t>
            </a:r>
          </a:p>
          <a:p>
            <a:pPr marL="0" marR="0" lvl="0" indent="0" algn="ctr" defTabSz="969963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Trieste 4 Aprile 2017</a:t>
            </a:r>
          </a:p>
        </p:txBody>
      </p:sp>
      <p:sp>
        <p:nvSpPr>
          <p:cNvPr id="6" name="Titolo 13"/>
          <p:cNvSpPr>
            <a:spLocks noGrp="1"/>
          </p:cNvSpPr>
          <p:nvPr>
            <p:ph type="ctrTitle" idx="4294967295"/>
          </p:nvPr>
        </p:nvSpPr>
        <p:spPr>
          <a:xfrm>
            <a:off x="0" y="4837113"/>
            <a:ext cx="9144000" cy="844550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chemeClr val="tx1"/>
                </a:solidFill>
              </a:rPr>
              <a:t>RECENTI AVANZAMENTI IN MEDICINA INTERNA E PNEUMOLOGIA</a:t>
            </a:r>
            <a:endParaRPr lang="en-GB" alt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6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920751"/>
            <a:ext cx="9144000" cy="59372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8080"/>
                </a:solidFill>
                <a:ea typeface="ＭＳ Ｐゴシック" charset="-128"/>
              </a:rPr>
              <a:t>Co-morbidities </a:t>
            </a:r>
            <a:r>
              <a:rPr lang="de-DE" altLang="en-US">
                <a:solidFill>
                  <a:srgbClr val="008080"/>
                </a:solidFill>
                <a:ea typeface="ＭＳ Ｐゴシック" charset="-128"/>
              </a:rPr>
              <a:t>to consider in</a:t>
            </a:r>
            <a:r>
              <a:rPr lang="en-GB" altLang="en-US">
                <a:solidFill>
                  <a:srgbClr val="008080"/>
                </a:solidFill>
                <a:ea typeface="ＭＳ Ｐゴシック" charset="-128"/>
              </a:rPr>
              <a:t> HF &amp; important studies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963" y="1655764"/>
            <a:ext cx="8050212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6955" tIns="37803" rIns="76955" bIns="37803"/>
          <a:lstStyle/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CAD / ischemia &amp; Hypertension</a:t>
            </a:r>
          </a:p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Diabetes mellitus &amp; Metabolic syndrome</a:t>
            </a:r>
          </a:p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Sleep </a:t>
            </a:r>
            <a:r>
              <a:rPr lang="en-US" sz="1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apnoea</a:t>
            </a: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  <a:latin typeface="Verdana"/>
              <a:ea typeface="ＭＳ Ｐゴシック" charset="0"/>
            </a:endParaRPr>
          </a:p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Depression &amp; Stroke</a:t>
            </a:r>
          </a:p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Anemia and iron deficiency</a:t>
            </a:r>
          </a:p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Renal dysfunction and kidney injury</a:t>
            </a:r>
          </a:p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COPD</a:t>
            </a:r>
          </a:p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Liver &amp; bowel dysfunction</a:t>
            </a:r>
          </a:p>
          <a:p>
            <a:pPr marL="292100" indent="-2921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A2027"/>
              </a:buClr>
              <a:buSzPct val="110000"/>
              <a:buFont typeface="Times" charset="0"/>
              <a:buChar char="•"/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ＭＳ Ｐゴシック" charset="0"/>
              </a:rPr>
              <a:t>Cachexia &amp; muscle wasting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5880100" y="1644650"/>
            <a:ext cx="2806700" cy="1085850"/>
          </a:xfrm>
          <a:prstGeom prst="rect">
            <a:avLst/>
          </a:prstGeom>
          <a:solidFill>
            <a:srgbClr val="BBE0E3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de-DE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874244" y="1674814"/>
            <a:ext cx="28200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consider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 err="1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empagliflozin</a:t>
            </a: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EMPA-REG-Outcome</a:t>
            </a:r>
            <a:endParaRPr lang="de-DE" sz="2000" kern="0" dirty="0">
              <a:solidFill>
                <a:srgbClr val="333399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4699000" y="4779964"/>
            <a:ext cx="2222500" cy="992187"/>
          </a:xfrm>
          <a:prstGeom prst="rect">
            <a:avLst/>
          </a:prstGeom>
          <a:solidFill>
            <a:srgbClr val="BBE0E3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4545522" y="4718051"/>
            <a:ext cx="2488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consider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Hyperkalaemia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(</a:t>
            </a:r>
            <a:r>
              <a:rPr lang="en-GB" sz="2000" kern="0" dirty="0" err="1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Patiromer</a:t>
            </a: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, ZS-9)</a:t>
            </a:r>
            <a:endParaRPr lang="de-DE" sz="2000" kern="0" dirty="0">
              <a:solidFill>
                <a:srgbClr val="333399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5600700" y="3829050"/>
            <a:ext cx="1905000" cy="762000"/>
          </a:xfrm>
          <a:prstGeom prst="rect">
            <a:avLst/>
          </a:prstGeom>
          <a:solidFill>
            <a:srgbClr val="BBE0E3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hteck 4"/>
          <p:cNvSpPr>
            <a:spLocks noChangeArrowheads="1"/>
          </p:cNvSpPr>
          <p:nvPr/>
        </p:nvSpPr>
        <p:spPr bwMode="auto">
          <a:xfrm>
            <a:off x="5639945" y="3816350"/>
            <a:ext cx="1864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consider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CONFIRM-HF</a:t>
            </a:r>
          </a:p>
        </p:txBody>
      </p:sp>
      <p:sp>
        <p:nvSpPr>
          <p:cNvPr id="24" name="Rechteck 23"/>
          <p:cNvSpPr>
            <a:spLocks noChangeArrowheads="1"/>
          </p:cNvSpPr>
          <p:nvPr/>
        </p:nvSpPr>
        <p:spPr bwMode="auto">
          <a:xfrm>
            <a:off x="6591300" y="2876550"/>
            <a:ext cx="1460500" cy="762000"/>
          </a:xfrm>
          <a:prstGeom prst="rect">
            <a:avLst/>
          </a:prstGeom>
          <a:solidFill>
            <a:srgbClr val="BBE0E3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hteck 4"/>
          <p:cNvSpPr>
            <a:spLocks noChangeArrowheads="1"/>
          </p:cNvSpPr>
          <p:nvPr/>
        </p:nvSpPr>
        <p:spPr bwMode="auto">
          <a:xfrm>
            <a:off x="6604001" y="2889251"/>
            <a:ext cx="1482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consider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333399"/>
                </a:solidFill>
                <a:latin typeface="Verdana"/>
                <a:ea typeface="ＭＳ Ｐゴシック" charset="0"/>
                <a:cs typeface="ＭＳ Ｐゴシック" charset="0"/>
              </a:rPr>
              <a:t>SERVE-HF</a:t>
            </a:r>
            <a:endParaRPr lang="de-DE" sz="2000" kern="0" dirty="0">
              <a:solidFill>
                <a:srgbClr val="333399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Gerade Verbindung 2"/>
          <p:cNvCxnSpPr>
            <a:cxnSpLocks noChangeShapeType="1"/>
          </p:cNvCxnSpPr>
          <p:nvPr/>
        </p:nvCxnSpPr>
        <p:spPr bwMode="auto">
          <a:xfrm>
            <a:off x="5232400" y="2292350"/>
            <a:ext cx="558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Gerade Verbindung 26"/>
          <p:cNvCxnSpPr>
            <a:cxnSpLocks noChangeShapeType="1"/>
          </p:cNvCxnSpPr>
          <p:nvPr/>
        </p:nvCxnSpPr>
        <p:spPr bwMode="auto">
          <a:xfrm>
            <a:off x="3048000" y="2762250"/>
            <a:ext cx="3314700" cy="393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Gerade Verbindung 28"/>
          <p:cNvCxnSpPr>
            <a:cxnSpLocks noChangeShapeType="1"/>
          </p:cNvCxnSpPr>
          <p:nvPr/>
        </p:nvCxnSpPr>
        <p:spPr bwMode="auto">
          <a:xfrm>
            <a:off x="3721100" y="3600450"/>
            <a:ext cx="1663700" cy="33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Gerade Verbindung 30"/>
          <p:cNvCxnSpPr>
            <a:cxnSpLocks noChangeShapeType="1"/>
          </p:cNvCxnSpPr>
          <p:nvPr/>
        </p:nvCxnSpPr>
        <p:spPr bwMode="auto">
          <a:xfrm>
            <a:off x="2654300" y="4235450"/>
            <a:ext cx="1841500" cy="55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95992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7318" tIns="48660" rIns="97318" bIns="4866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NUMBER OF CHRONIC DISORDERS BY AGE-GROUP</a:t>
            </a:r>
            <a:endParaRPr kumimoji="0" lang="en-US" sz="6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03811" name="Group 131"/>
          <p:cNvGrpSpPr>
            <a:grpSpLocks/>
          </p:cNvGrpSpPr>
          <p:nvPr/>
        </p:nvGrpSpPr>
        <p:grpSpPr bwMode="auto">
          <a:xfrm>
            <a:off x="508000" y="774700"/>
            <a:ext cx="803275" cy="4592638"/>
            <a:chOff x="320" y="488"/>
            <a:chExt cx="506" cy="2893"/>
          </a:xfrm>
        </p:grpSpPr>
        <p:grpSp>
          <p:nvGrpSpPr>
            <p:cNvPr id="503812" name="Group 132"/>
            <p:cNvGrpSpPr>
              <a:grpSpLocks/>
            </p:cNvGrpSpPr>
            <p:nvPr/>
          </p:nvGrpSpPr>
          <p:grpSpPr bwMode="auto">
            <a:xfrm>
              <a:off x="320" y="488"/>
              <a:ext cx="506" cy="213"/>
              <a:chOff x="320" y="488"/>
              <a:chExt cx="506" cy="213"/>
            </a:xfrm>
          </p:grpSpPr>
          <p:sp>
            <p:nvSpPr>
              <p:cNvPr id="503813" name="Line 133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58" name="Text Box 134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100</a:t>
                </a:r>
              </a:p>
            </p:txBody>
          </p:sp>
        </p:grpSp>
        <p:grpSp>
          <p:nvGrpSpPr>
            <p:cNvPr id="503815" name="Group 135"/>
            <p:cNvGrpSpPr>
              <a:grpSpLocks/>
            </p:cNvGrpSpPr>
            <p:nvPr/>
          </p:nvGrpSpPr>
          <p:grpSpPr bwMode="auto">
            <a:xfrm>
              <a:off x="320" y="754"/>
              <a:ext cx="506" cy="213"/>
              <a:chOff x="320" y="488"/>
              <a:chExt cx="506" cy="213"/>
            </a:xfrm>
          </p:grpSpPr>
          <p:sp>
            <p:nvSpPr>
              <p:cNvPr id="503816" name="Line 136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61" name="Text Box 137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90</a:t>
                </a:r>
              </a:p>
            </p:txBody>
          </p:sp>
        </p:grpSp>
        <p:grpSp>
          <p:nvGrpSpPr>
            <p:cNvPr id="503818" name="Group 138"/>
            <p:cNvGrpSpPr>
              <a:grpSpLocks/>
            </p:cNvGrpSpPr>
            <p:nvPr/>
          </p:nvGrpSpPr>
          <p:grpSpPr bwMode="auto">
            <a:xfrm>
              <a:off x="320" y="1022"/>
              <a:ext cx="506" cy="213"/>
              <a:chOff x="320" y="488"/>
              <a:chExt cx="506" cy="213"/>
            </a:xfrm>
          </p:grpSpPr>
          <p:sp>
            <p:nvSpPr>
              <p:cNvPr id="503819" name="Line 139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64" name="Text Box 140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80</a:t>
                </a:r>
              </a:p>
            </p:txBody>
          </p:sp>
        </p:grpSp>
        <p:grpSp>
          <p:nvGrpSpPr>
            <p:cNvPr id="503821" name="Group 141"/>
            <p:cNvGrpSpPr>
              <a:grpSpLocks/>
            </p:cNvGrpSpPr>
            <p:nvPr/>
          </p:nvGrpSpPr>
          <p:grpSpPr bwMode="auto">
            <a:xfrm>
              <a:off x="320" y="1290"/>
              <a:ext cx="506" cy="213"/>
              <a:chOff x="320" y="488"/>
              <a:chExt cx="506" cy="213"/>
            </a:xfrm>
          </p:grpSpPr>
          <p:sp>
            <p:nvSpPr>
              <p:cNvPr id="503822" name="Line 142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67" name="Text Box 143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70</a:t>
                </a:r>
              </a:p>
            </p:txBody>
          </p:sp>
        </p:grpSp>
        <p:grpSp>
          <p:nvGrpSpPr>
            <p:cNvPr id="503824" name="Group 144"/>
            <p:cNvGrpSpPr>
              <a:grpSpLocks/>
            </p:cNvGrpSpPr>
            <p:nvPr/>
          </p:nvGrpSpPr>
          <p:grpSpPr bwMode="auto">
            <a:xfrm>
              <a:off x="320" y="1558"/>
              <a:ext cx="506" cy="213"/>
              <a:chOff x="320" y="488"/>
              <a:chExt cx="506" cy="213"/>
            </a:xfrm>
          </p:grpSpPr>
          <p:sp>
            <p:nvSpPr>
              <p:cNvPr id="503825" name="Line 145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70" name="Text Box 146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60</a:t>
                </a:r>
              </a:p>
            </p:txBody>
          </p:sp>
        </p:grpSp>
        <p:grpSp>
          <p:nvGrpSpPr>
            <p:cNvPr id="503827" name="Group 147"/>
            <p:cNvGrpSpPr>
              <a:grpSpLocks/>
            </p:cNvGrpSpPr>
            <p:nvPr/>
          </p:nvGrpSpPr>
          <p:grpSpPr bwMode="auto">
            <a:xfrm>
              <a:off x="320" y="1826"/>
              <a:ext cx="506" cy="213"/>
              <a:chOff x="320" y="488"/>
              <a:chExt cx="506" cy="213"/>
            </a:xfrm>
          </p:grpSpPr>
          <p:sp>
            <p:nvSpPr>
              <p:cNvPr id="503828" name="Line 148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73" name="Text Box 149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50</a:t>
                </a:r>
              </a:p>
            </p:txBody>
          </p:sp>
        </p:grpSp>
        <p:grpSp>
          <p:nvGrpSpPr>
            <p:cNvPr id="503830" name="Group 150"/>
            <p:cNvGrpSpPr>
              <a:grpSpLocks/>
            </p:cNvGrpSpPr>
            <p:nvPr/>
          </p:nvGrpSpPr>
          <p:grpSpPr bwMode="auto">
            <a:xfrm>
              <a:off x="320" y="2096"/>
              <a:ext cx="506" cy="213"/>
              <a:chOff x="320" y="488"/>
              <a:chExt cx="506" cy="213"/>
            </a:xfrm>
          </p:grpSpPr>
          <p:sp>
            <p:nvSpPr>
              <p:cNvPr id="503831" name="Line 151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76" name="Text Box 152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40</a:t>
                </a:r>
              </a:p>
            </p:txBody>
          </p:sp>
        </p:grpSp>
        <p:grpSp>
          <p:nvGrpSpPr>
            <p:cNvPr id="503833" name="Group 153"/>
            <p:cNvGrpSpPr>
              <a:grpSpLocks/>
            </p:cNvGrpSpPr>
            <p:nvPr/>
          </p:nvGrpSpPr>
          <p:grpSpPr bwMode="auto">
            <a:xfrm>
              <a:off x="320" y="2362"/>
              <a:ext cx="506" cy="213"/>
              <a:chOff x="320" y="488"/>
              <a:chExt cx="506" cy="213"/>
            </a:xfrm>
          </p:grpSpPr>
          <p:sp>
            <p:nvSpPr>
              <p:cNvPr id="503834" name="Line 154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79" name="Text Box 155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30</a:t>
                </a:r>
              </a:p>
            </p:txBody>
          </p:sp>
        </p:grpSp>
        <p:grpSp>
          <p:nvGrpSpPr>
            <p:cNvPr id="503836" name="Group 156"/>
            <p:cNvGrpSpPr>
              <a:grpSpLocks/>
            </p:cNvGrpSpPr>
            <p:nvPr/>
          </p:nvGrpSpPr>
          <p:grpSpPr bwMode="auto">
            <a:xfrm>
              <a:off x="320" y="2630"/>
              <a:ext cx="506" cy="213"/>
              <a:chOff x="320" y="488"/>
              <a:chExt cx="506" cy="213"/>
            </a:xfrm>
          </p:grpSpPr>
          <p:sp>
            <p:nvSpPr>
              <p:cNvPr id="503837" name="Line 157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82" name="Text Box 158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20</a:t>
                </a:r>
              </a:p>
            </p:txBody>
          </p:sp>
        </p:grpSp>
        <p:grpSp>
          <p:nvGrpSpPr>
            <p:cNvPr id="503839" name="Group 159"/>
            <p:cNvGrpSpPr>
              <a:grpSpLocks/>
            </p:cNvGrpSpPr>
            <p:nvPr/>
          </p:nvGrpSpPr>
          <p:grpSpPr bwMode="auto">
            <a:xfrm>
              <a:off x="320" y="2900"/>
              <a:ext cx="506" cy="213"/>
              <a:chOff x="320" y="488"/>
              <a:chExt cx="506" cy="213"/>
            </a:xfrm>
          </p:grpSpPr>
          <p:sp>
            <p:nvSpPr>
              <p:cNvPr id="503840" name="Line 160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85" name="Text Box 161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10</a:t>
                </a:r>
              </a:p>
            </p:txBody>
          </p:sp>
        </p:grpSp>
        <p:grpSp>
          <p:nvGrpSpPr>
            <p:cNvPr id="503842" name="Group 162"/>
            <p:cNvGrpSpPr>
              <a:grpSpLocks/>
            </p:cNvGrpSpPr>
            <p:nvPr/>
          </p:nvGrpSpPr>
          <p:grpSpPr bwMode="auto">
            <a:xfrm>
              <a:off x="320" y="3168"/>
              <a:ext cx="506" cy="213"/>
              <a:chOff x="320" y="488"/>
              <a:chExt cx="506" cy="213"/>
            </a:xfrm>
          </p:grpSpPr>
          <p:sp>
            <p:nvSpPr>
              <p:cNvPr id="503843" name="Line 163"/>
              <p:cNvSpPr>
                <a:spLocks noChangeShapeType="1"/>
              </p:cNvSpPr>
              <p:nvPr/>
            </p:nvSpPr>
            <p:spPr bwMode="auto">
              <a:xfrm flipH="1">
                <a:off x="760" y="598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03588" name="Text Box 164"/>
              <p:cNvSpPr txBox="1">
                <a:spLocks noChangeArrowheads="1"/>
              </p:cNvSpPr>
              <p:nvPr/>
            </p:nvSpPr>
            <p:spPr bwMode="auto">
              <a:xfrm>
                <a:off x="320" y="488"/>
                <a:ext cx="474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0</a:t>
                </a:r>
              </a:p>
            </p:txBody>
          </p:sp>
        </p:grpSp>
      </p:grpSp>
      <p:sp>
        <p:nvSpPr>
          <p:cNvPr id="103589" name="Text Box 165"/>
          <p:cNvSpPr txBox="1">
            <a:spLocks noChangeArrowheads="1"/>
          </p:cNvSpPr>
          <p:nvPr/>
        </p:nvSpPr>
        <p:spPr bwMode="auto">
          <a:xfrm>
            <a:off x="3571875" y="5781675"/>
            <a:ext cx="2482850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90866" tIns="45433" rIns="90866" bIns="4543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Age groups (years)</a:t>
            </a:r>
          </a:p>
        </p:txBody>
      </p:sp>
      <p:grpSp>
        <p:nvGrpSpPr>
          <p:cNvPr id="503846" name="Group 166"/>
          <p:cNvGrpSpPr>
            <a:grpSpLocks/>
          </p:cNvGrpSpPr>
          <p:nvPr/>
        </p:nvGrpSpPr>
        <p:grpSpPr bwMode="auto">
          <a:xfrm>
            <a:off x="685800" y="5200650"/>
            <a:ext cx="7940675" cy="533400"/>
            <a:chOff x="432" y="3276"/>
            <a:chExt cx="5002" cy="336"/>
          </a:xfrm>
        </p:grpSpPr>
        <p:grpSp>
          <p:nvGrpSpPr>
            <p:cNvPr id="503847" name="Group 167"/>
            <p:cNvGrpSpPr>
              <a:grpSpLocks/>
            </p:cNvGrpSpPr>
            <p:nvPr/>
          </p:nvGrpSpPr>
          <p:grpSpPr bwMode="auto">
            <a:xfrm>
              <a:off x="432" y="3276"/>
              <a:ext cx="518" cy="336"/>
              <a:chOff x="432" y="3276"/>
              <a:chExt cx="518" cy="336"/>
            </a:xfrm>
          </p:grpSpPr>
          <p:sp>
            <p:nvSpPr>
              <p:cNvPr id="103592" name="Text Box 168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0-4</a:t>
                </a:r>
              </a:p>
            </p:txBody>
          </p:sp>
          <p:sp>
            <p:nvSpPr>
              <p:cNvPr id="503849" name="Line 169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50" name="Group 170"/>
            <p:cNvGrpSpPr>
              <a:grpSpLocks/>
            </p:cNvGrpSpPr>
            <p:nvPr/>
          </p:nvGrpSpPr>
          <p:grpSpPr bwMode="auto">
            <a:xfrm>
              <a:off x="696" y="3276"/>
              <a:ext cx="518" cy="336"/>
              <a:chOff x="432" y="3276"/>
              <a:chExt cx="518" cy="336"/>
            </a:xfrm>
          </p:grpSpPr>
          <p:sp>
            <p:nvSpPr>
              <p:cNvPr id="103595" name="Text Box 171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5-9</a:t>
                </a:r>
              </a:p>
            </p:txBody>
          </p:sp>
          <p:sp>
            <p:nvSpPr>
              <p:cNvPr id="503852" name="Line 172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53" name="Group 173"/>
            <p:cNvGrpSpPr>
              <a:grpSpLocks/>
            </p:cNvGrpSpPr>
            <p:nvPr/>
          </p:nvGrpSpPr>
          <p:grpSpPr bwMode="auto">
            <a:xfrm>
              <a:off x="960" y="3276"/>
              <a:ext cx="518" cy="336"/>
              <a:chOff x="432" y="3276"/>
              <a:chExt cx="518" cy="336"/>
            </a:xfrm>
          </p:grpSpPr>
          <p:sp>
            <p:nvSpPr>
              <p:cNvPr id="103598" name="Text Box 174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10-14</a:t>
                </a:r>
              </a:p>
            </p:txBody>
          </p:sp>
          <p:sp>
            <p:nvSpPr>
              <p:cNvPr id="503855" name="Line 175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56" name="Group 176"/>
            <p:cNvGrpSpPr>
              <a:grpSpLocks/>
            </p:cNvGrpSpPr>
            <p:nvPr/>
          </p:nvGrpSpPr>
          <p:grpSpPr bwMode="auto">
            <a:xfrm>
              <a:off x="1222" y="3276"/>
              <a:ext cx="518" cy="336"/>
              <a:chOff x="432" y="3276"/>
              <a:chExt cx="518" cy="336"/>
            </a:xfrm>
          </p:grpSpPr>
          <p:sp>
            <p:nvSpPr>
              <p:cNvPr id="103601" name="Text Box 177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15-19</a:t>
                </a:r>
              </a:p>
            </p:txBody>
          </p:sp>
          <p:sp>
            <p:nvSpPr>
              <p:cNvPr id="503858" name="Line 178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59" name="Group 179"/>
            <p:cNvGrpSpPr>
              <a:grpSpLocks/>
            </p:cNvGrpSpPr>
            <p:nvPr/>
          </p:nvGrpSpPr>
          <p:grpSpPr bwMode="auto">
            <a:xfrm>
              <a:off x="1488" y="3276"/>
              <a:ext cx="518" cy="336"/>
              <a:chOff x="432" y="3276"/>
              <a:chExt cx="518" cy="336"/>
            </a:xfrm>
          </p:grpSpPr>
          <p:sp>
            <p:nvSpPr>
              <p:cNvPr id="103604" name="Text Box 180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20-24</a:t>
                </a:r>
              </a:p>
            </p:txBody>
          </p:sp>
          <p:sp>
            <p:nvSpPr>
              <p:cNvPr id="503861" name="Line 181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62" name="Group 182"/>
            <p:cNvGrpSpPr>
              <a:grpSpLocks/>
            </p:cNvGrpSpPr>
            <p:nvPr/>
          </p:nvGrpSpPr>
          <p:grpSpPr bwMode="auto">
            <a:xfrm>
              <a:off x="1750" y="3276"/>
              <a:ext cx="518" cy="336"/>
              <a:chOff x="432" y="3276"/>
              <a:chExt cx="518" cy="336"/>
            </a:xfrm>
          </p:grpSpPr>
          <p:sp>
            <p:nvSpPr>
              <p:cNvPr id="103607" name="Text Box 183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25-29</a:t>
                </a:r>
              </a:p>
            </p:txBody>
          </p:sp>
          <p:sp>
            <p:nvSpPr>
              <p:cNvPr id="503864" name="Line 184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65" name="Group 185"/>
            <p:cNvGrpSpPr>
              <a:grpSpLocks/>
            </p:cNvGrpSpPr>
            <p:nvPr/>
          </p:nvGrpSpPr>
          <p:grpSpPr bwMode="auto">
            <a:xfrm>
              <a:off x="2014" y="3276"/>
              <a:ext cx="518" cy="336"/>
              <a:chOff x="432" y="3276"/>
              <a:chExt cx="518" cy="336"/>
            </a:xfrm>
          </p:grpSpPr>
          <p:sp>
            <p:nvSpPr>
              <p:cNvPr id="103610" name="Text Box 186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30-34</a:t>
                </a:r>
              </a:p>
            </p:txBody>
          </p:sp>
          <p:sp>
            <p:nvSpPr>
              <p:cNvPr id="503867" name="Line 187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68" name="Group 188"/>
            <p:cNvGrpSpPr>
              <a:grpSpLocks/>
            </p:cNvGrpSpPr>
            <p:nvPr/>
          </p:nvGrpSpPr>
          <p:grpSpPr bwMode="auto">
            <a:xfrm>
              <a:off x="2280" y="3276"/>
              <a:ext cx="518" cy="336"/>
              <a:chOff x="432" y="3276"/>
              <a:chExt cx="518" cy="336"/>
            </a:xfrm>
          </p:grpSpPr>
          <p:sp>
            <p:nvSpPr>
              <p:cNvPr id="103613" name="Text Box 189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35-39</a:t>
                </a:r>
              </a:p>
            </p:txBody>
          </p:sp>
          <p:sp>
            <p:nvSpPr>
              <p:cNvPr id="503870" name="Line 190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71" name="Group 191"/>
            <p:cNvGrpSpPr>
              <a:grpSpLocks/>
            </p:cNvGrpSpPr>
            <p:nvPr/>
          </p:nvGrpSpPr>
          <p:grpSpPr bwMode="auto">
            <a:xfrm>
              <a:off x="2542" y="3276"/>
              <a:ext cx="518" cy="336"/>
              <a:chOff x="432" y="3276"/>
              <a:chExt cx="518" cy="336"/>
            </a:xfrm>
          </p:grpSpPr>
          <p:sp>
            <p:nvSpPr>
              <p:cNvPr id="103616" name="Text Box 192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40-44</a:t>
                </a:r>
              </a:p>
            </p:txBody>
          </p:sp>
          <p:sp>
            <p:nvSpPr>
              <p:cNvPr id="503873" name="Line 193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74" name="Group 194"/>
            <p:cNvGrpSpPr>
              <a:grpSpLocks/>
            </p:cNvGrpSpPr>
            <p:nvPr/>
          </p:nvGrpSpPr>
          <p:grpSpPr bwMode="auto">
            <a:xfrm>
              <a:off x="2804" y="3276"/>
              <a:ext cx="518" cy="336"/>
              <a:chOff x="432" y="3276"/>
              <a:chExt cx="518" cy="336"/>
            </a:xfrm>
          </p:grpSpPr>
          <p:sp>
            <p:nvSpPr>
              <p:cNvPr id="103619" name="Text Box 195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45-49</a:t>
                </a:r>
              </a:p>
            </p:txBody>
          </p:sp>
          <p:sp>
            <p:nvSpPr>
              <p:cNvPr id="503876" name="Line 196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77" name="Group 197"/>
            <p:cNvGrpSpPr>
              <a:grpSpLocks/>
            </p:cNvGrpSpPr>
            <p:nvPr/>
          </p:nvGrpSpPr>
          <p:grpSpPr bwMode="auto">
            <a:xfrm>
              <a:off x="3068" y="3276"/>
              <a:ext cx="518" cy="336"/>
              <a:chOff x="432" y="3276"/>
              <a:chExt cx="518" cy="336"/>
            </a:xfrm>
          </p:grpSpPr>
          <p:sp>
            <p:nvSpPr>
              <p:cNvPr id="103622" name="Text Box 198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50-54</a:t>
                </a:r>
              </a:p>
            </p:txBody>
          </p:sp>
          <p:sp>
            <p:nvSpPr>
              <p:cNvPr id="503879" name="Line 199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80" name="Group 200"/>
            <p:cNvGrpSpPr>
              <a:grpSpLocks/>
            </p:cNvGrpSpPr>
            <p:nvPr/>
          </p:nvGrpSpPr>
          <p:grpSpPr bwMode="auto">
            <a:xfrm>
              <a:off x="3334" y="3276"/>
              <a:ext cx="518" cy="336"/>
              <a:chOff x="432" y="3276"/>
              <a:chExt cx="518" cy="336"/>
            </a:xfrm>
          </p:grpSpPr>
          <p:sp>
            <p:nvSpPr>
              <p:cNvPr id="103625" name="Text Box 201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55-59</a:t>
                </a:r>
              </a:p>
            </p:txBody>
          </p:sp>
          <p:sp>
            <p:nvSpPr>
              <p:cNvPr id="503882" name="Line 202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83" name="Group 203"/>
            <p:cNvGrpSpPr>
              <a:grpSpLocks/>
            </p:cNvGrpSpPr>
            <p:nvPr/>
          </p:nvGrpSpPr>
          <p:grpSpPr bwMode="auto">
            <a:xfrm>
              <a:off x="3596" y="3276"/>
              <a:ext cx="518" cy="336"/>
              <a:chOff x="432" y="3276"/>
              <a:chExt cx="518" cy="336"/>
            </a:xfrm>
          </p:grpSpPr>
          <p:sp>
            <p:nvSpPr>
              <p:cNvPr id="103628" name="Text Box 204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60-64</a:t>
                </a:r>
              </a:p>
            </p:txBody>
          </p:sp>
          <p:sp>
            <p:nvSpPr>
              <p:cNvPr id="503885" name="Line 205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86" name="Group 206"/>
            <p:cNvGrpSpPr>
              <a:grpSpLocks/>
            </p:cNvGrpSpPr>
            <p:nvPr/>
          </p:nvGrpSpPr>
          <p:grpSpPr bwMode="auto">
            <a:xfrm>
              <a:off x="3860" y="3276"/>
              <a:ext cx="518" cy="336"/>
              <a:chOff x="432" y="3276"/>
              <a:chExt cx="518" cy="336"/>
            </a:xfrm>
          </p:grpSpPr>
          <p:sp>
            <p:nvSpPr>
              <p:cNvPr id="103631" name="Text Box 207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65-69</a:t>
                </a:r>
              </a:p>
            </p:txBody>
          </p:sp>
          <p:sp>
            <p:nvSpPr>
              <p:cNvPr id="503888" name="Line 208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89" name="Group 209"/>
            <p:cNvGrpSpPr>
              <a:grpSpLocks/>
            </p:cNvGrpSpPr>
            <p:nvPr/>
          </p:nvGrpSpPr>
          <p:grpSpPr bwMode="auto">
            <a:xfrm>
              <a:off x="4124" y="3276"/>
              <a:ext cx="518" cy="336"/>
              <a:chOff x="432" y="3276"/>
              <a:chExt cx="518" cy="336"/>
            </a:xfrm>
          </p:grpSpPr>
          <p:sp>
            <p:nvSpPr>
              <p:cNvPr id="103634" name="Text Box 210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70-74</a:t>
                </a:r>
              </a:p>
            </p:txBody>
          </p:sp>
          <p:sp>
            <p:nvSpPr>
              <p:cNvPr id="503891" name="Line 211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92" name="Group 212"/>
            <p:cNvGrpSpPr>
              <a:grpSpLocks/>
            </p:cNvGrpSpPr>
            <p:nvPr/>
          </p:nvGrpSpPr>
          <p:grpSpPr bwMode="auto">
            <a:xfrm>
              <a:off x="4386" y="3276"/>
              <a:ext cx="518" cy="336"/>
              <a:chOff x="432" y="3276"/>
              <a:chExt cx="518" cy="336"/>
            </a:xfrm>
          </p:grpSpPr>
          <p:sp>
            <p:nvSpPr>
              <p:cNvPr id="103637" name="Text Box 213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75-79</a:t>
                </a:r>
              </a:p>
            </p:txBody>
          </p:sp>
          <p:sp>
            <p:nvSpPr>
              <p:cNvPr id="503894" name="Line 214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95" name="Group 215"/>
            <p:cNvGrpSpPr>
              <a:grpSpLocks/>
            </p:cNvGrpSpPr>
            <p:nvPr/>
          </p:nvGrpSpPr>
          <p:grpSpPr bwMode="auto">
            <a:xfrm>
              <a:off x="4650" y="3276"/>
              <a:ext cx="518" cy="336"/>
              <a:chOff x="432" y="3276"/>
              <a:chExt cx="518" cy="336"/>
            </a:xfrm>
          </p:grpSpPr>
          <p:sp>
            <p:nvSpPr>
              <p:cNvPr id="103640" name="Text Box 216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80-84</a:t>
                </a:r>
              </a:p>
            </p:txBody>
          </p:sp>
          <p:sp>
            <p:nvSpPr>
              <p:cNvPr id="503897" name="Line 217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03898" name="Group 218"/>
            <p:cNvGrpSpPr>
              <a:grpSpLocks/>
            </p:cNvGrpSpPr>
            <p:nvPr/>
          </p:nvGrpSpPr>
          <p:grpSpPr bwMode="auto">
            <a:xfrm>
              <a:off x="4916" y="3276"/>
              <a:ext cx="518" cy="336"/>
              <a:chOff x="432" y="3276"/>
              <a:chExt cx="518" cy="336"/>
            </a:xfrm>
          </p:grpSpPr>
          <p:sp>
            <p:nvSpPr>
              <p:cNvPr id="103643" name="Text Box 219"/>
              <p:cNvSpPr txBox="1">
                <a:spLocks noChangeArrowheads="1"/>
              </p:cNvSpPr>
              <p:nvPr/>
            </p:nvSpPr>
            <p:spPr bwMode="auto">
              <a:xfrm rot="18900000">
                <a:off x="432" y="3399"/>
                <a:ext cx="518" cy="21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85+</a:t>
                </a:r>
              </a:p>
            </p:txBody>
          </p:sp>
          <p:sp>
            <p:nvSpPr>
              <p:cNvPr id="503900" name="Line 220"/>
              <p:cNvSpPr>
                <a:spLocks noChangeShapeType="1"/>
              </p:cNvSpPr>
              <p:nvPr/>
            </p:nvSpPr>
            <p:spPr bwMode="auto">
              <a:xfrm>
                <a:off x="822" y="3276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503901" name="Rectangle 221"/>
          <p:cNvSpPr>
            <a:spLocks noChangeArrowheads="1"/>
          </p:cNvSpPr>
          <p:nvPr/>
        </p:nvSpPr>
        <p:spPr bwMode="auto">
          <a:xfrm>
            <a:off x="1296988" y="949325"/>
            <a:ext cx="7135812" cy="4252913"/>
          </a:xfrm>
          <a:prstGeom prst="rect">
            <a:avLst/>
          </a:prstGeom>
          <a:solidFill>
            <a:srgbClr val="5C0009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3902" name="Freeform 222"/>
          <p:cNvSpPr>
            <a:spLocks/>
          </p:cNvSpPr>
          <p:nvPr/>
        </p:nvSpPr>
        <p:spPr bwMode="auto">
          <a:xfrm>
            <a:off x="1301750" y="1203325"/>
            <a:ext cx="7137400" cy="4003675"/>
          </a:xfrm>
          <a:custGeom>
            <a:avLst/>
            <a:gdLst>
              <a:gd name="T0" fmla="*/ 0 w 4488"/>
              <a:gd name="T1" fmla="*/ 2147483647 h 2520"/>
              <a:gd name="T2" fmla="*/ 0 w 4488"/>
              <a:gd name="T3" fmla="*/ 2147483647 h 2520"/>
              <a:gd name="T4" fmla="*/ 2147483647 w 4488"/>
              <a:gd name="T5" fmla="*/ 2147483647 h 2520"/>
              <a:gd name="T6" fmla="*/ 2147483647 w 4488"/>
              <a:gd name="T7" fmla="*/ 2147483647 h 2520"/>
              <a:gd name="T8" fmla="*/ 2147483647 w 4488"/>
              <a:gd name="T9" fmla="*/ 2147483647 h 2520"/>
              <a:gd name="T10" fmla="*/ 2147483647 w 4488"/>
              <a:gd name="T11" fmla="*/ 2147483647 h 2520"/>
              <a:gd name="T12" fmla="*/ 2147483647 w 4488"/>
              <a:gd name="T13" fmla="*/ 2147483647 h 2520"/>
              <a:gd name="T14" fmla="*/ 2147483647 w 4488"/>
              <a:gd name="T15" fmla="*/ 2147483647 h 2520"/>
              <a:gd name="T16" fmla="*/ 2147483647 w 4488"/>
              <a:gd name="T17" fmla="*/ 2147483647 h 2520"/>
              <a:gd name="T18" fmla="*/ 2147483647 w 4488"/>
              <a:gd name="T19" fmla="*/ 2147483647 h 2520"/>
              <a:gd name="T20" fmla="*/ 2147483647 w 4488"/>
              <a:gd name="T21" fmla="*/ 2147483647 h 2520"/>
              <a:gd name="T22" fmla="*/ 2147483647 w 4488"/>
              <a:gd name="T23" fmla="*/ 2147483647 h 2520"/>
              <a:gd name="T24" fmla="*/ 2147483647 w 4488"/>
              <a:gd name="T25" fmla="*/ 2147483647 h 2520"/>
              <a:gd name="T26" fmla="*/ 2147483647 w 4488"/>
              <a:gd name="T27" fmla="*/ 2147483647 h 2520"/>
              <a:gd name="T28" fmla="*/ 2147483647 w 4488"/>
              <a:gd name="T29" fmla="*/ 2147483647 h 2520"/>
              <a:gd name="T30" fmla="*/ 2147483647 w 4488"/>
              <a:gd name="T31" fmla="*/ 2147483647 h 2520"/>
              <a:gd name="T32" fmla="*/ 2147483647 w 4488"/>
              <a:gd name="T33" fmla="*/ 2147483647 h 2520"/>
              <a:gd name="T34" fmla="*/ 2147483647 w 4488"/>
              <a:gd name="T35" fmla="*/ 2147483647 h 2520"/>
              <a:gd name="T36" fmla="*/ 2147483647 w 4488"/>
              <a:gd name="T37" fmla="*/ 2147483647 h 2520"/>
              <a:gd name="T38" fmla="*/ 2147483647 w 4488"/>
              <a:gd name="T39" fmla="*/ 0 h 2520"/>
              <a:gd name="T40" fmla="*/ 2147483647 w 4488"/>
              <a:gd name="T41" fmla="*/ 2147483647 h 2520"/>
              <a:gd name="T42" fmla="*/ 0 w 4488"/>
              <a:gd name="T43" fmla="*/ 2147483647 h 25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488"/>
              <a:gd name="T67" fmla="*/ 0 h 2520"/>
              <a:gd name="T68" fmla="*/ 4488 w 4488"/>
              <a:gd name="T69" fmla="*/ 2520 h 25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488" h="2520">
                <a:moveTo>
                  <a:pt x="0" y="2520"/>
                </a:moveTo>
                <a:lnTo>
                  <a:pt x="0" y="2412"/>
                </a:lnTo>
                <a:lnTo>
                  <a:pt x="260" y="2248"/>
                </a:lnTo>
                <a:lnTo>
                  <a:pt x="536" y="2140"/>
                </a:lnTo>
                <a:lnTo>
                  <a:pt x="780" y="2108"/>
                </a:lnTo>
                <a:lnTo>
                  <a:pt x="1312" y="1896"/>
                </a:lnTo>
                <a:lnTo>
                  <a:pt x="1628" y="1724"/>
                </a:lnTo>
                <a:lnTo>
                  <a:pt x="2052" y="1524"/>
                </a:lnTo>
                <a:lnTo>
                  <a:pt x="2116" y="1496"/>
                </a:lnTo>
                <a:lnTo>
                  <a:pt x="2384" y="1332"/>
                </a:lnTo>
                <a:lnTo>
                  <a:pt x="2628" y="1116"/>
                </a:lnTo>
                <a:lnTo>
                  <a:pt x="2912" y="860"/>
                </a:lnTo>
                <a:lnTo>
                  <a:pt x="3192" y="628"/>
                </a:lnTo>
                <a:lnTo>
                  <a:pt x="3388" y="448"/>
                </a:lnTo>
                <a:lnTo>
                  <a:pt x="3452" y="392"/>
                </a:lnTo>
                <a:lnTo>
                  <a:pt x="3684" y="236"/>
                </a:lnTo>
                <a:lnTo>
                  <a:pt x="3896" y="148"/>
                </a:lnTo>
                <a:lnTo>
                  <a:pt x="4160" y="64"/>
                </a:lnTo>
                <a:lnTo>
                  <a:pt x="4204" y="48"/>
                </a:lnTo>
                <a:lnTo>
                  <a:pt x="4488" y="0"/>
                </a:lnTo>
                <a:lnTo>
                  <a:pt x="4488" y="2512"/>
                </a:lnTo>
                <a:lnTo>
                  <a:pt x="0" y="2520"/>
                </a:lnTo>
                <a:close/>
              </a:path>
            </a:pathLst>
          </a:custGeom>
          <a:solidFill>
            <a:srgbClr val="780008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03903" name="Freeform 223"/>
          <p:cNvSpPr>
            <a:spLocks/>
          </p:cNvSpPr>
          <p:nvPr/>
        </p:nvSpPr>
        <p:spPr bwMode="auto">
          <a:xfrm>
            <a:off x="1308100" y="1730375"/>
            <a:ext cx="7124700" cy="3470275"/>
          </a:xfrm>
          <a:custGeom>
            <a:avLst/>
            <a:gdLst>
              <a:gd name="T0" fmla="*/ 0 w 4480"/>
              <a:gd name="T1" fmla="*/ 2147483647 h 2184"/>
              <a:gd name="T2" fmla="*/ 2147483647 w 4480"/>
              <a:gd name="T3" fmla="*/ 2147483647 h 2184"/>
              <a:gd name="T4" fmla="*/ 2147483647 w 4480"/>
              <a:gd name="T5" fmla="*/ 2147483647 h 2184"/>
              <a:gd name="T6" fmla="*/ 2147483647 w 4480"/>
              <a:gd name="T7" fmla="*/ 2147483647 h 2184"/>
              <a:gd name="T8" fmla="*/ 2147483647 w 4480"/>
              <a:gd name="T9" fmla="*/ 2147483647 h 2184"/>
              <a:gd name="T10" fmla="*/ 2147483647 w 4480"/>
              <a:gd name="T11" fmla="*/ 2147483647 h 2184"/>
              <a:gd name="T12" fmla="*/ 2147483647 w 4480"/>
              <a:gd name="T13" fmla="*/ 2147483647 h 2184"/>
              <a:gd name="T14" fmla="*/ 2147483647 w 4480"/>
              <a:gd name="T15" fmla="*/ 2147483647 h 2184"/>
              <a:gd name="T16" fmla="*/ 2147483647 w 4480"/>
              <a:gd name="T17" fmla="*/ 2147483647 h 2184"/>
              <a:gd name="T18" fmla="*/ 2147483647 w 4480"/>
              <a:gd name="T19" fmla="*/ 2147483647 h 2184"/>
              <a:gd name="T20" fmla="*/ 2147483647 w 4480"/>
              <a:gd name="T21" fmla="*/ 2147483647 h 2184"/>
              <a:gd name="T22" fmla="*/ 2147483647 w 4480"/>
              <a:gd name="T23" fmla="*/ 2147483647 h 2184"/>
              <a:gd name="T24" fmla="*/ 2147483647 w 4480"/>
              <a:gd name="T25" fmla="*/ 2147483647 h 2184"/>
              <a:gd name="T26" fmla="*/ 2147483647 w 4480"/>
              <a:gd name="T27" fmla="*/ 2147483647 h 2184"/>
              <a:gd name="T28" fmla="*/ 2147483647 w 4480"/>
              <a:gd name="T29" fmla="*/ 0 h 2184"/>
              <a:gd name="T30" fmla="*/ 2147483647 w 4480"/>
              <a:gd name="T31" fmla="*/ 2147483647 h 2184"/>
              <a:gd name="T32" fmla="*/ 0 w 4480"/>
              <a:gd name="T33" fmla="*/ 2147483647 h 2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80"/>
              <a:gd name="T52" fmla="*/ 0 h 2184"/>
              <a:gd name="T53" fmla="*/ 4480 w 4480"/>
              <a:gd name="T54" fmla="*/ 2184 h 2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80" h="2184">
                <a:moveTo>
                  <a:pt x="0" y="2184"/>
                </a:moveTo>
                <a:lnTo>
                  <a:pt x="40" y="2176"/>
                </a:lnTo>
                <a:lnTo>
                  <a:pt x="772" y="2128"/>
                </a:lnTo>
                <a:lnTo>
                  <a:pt x="1276" y="2016"/>
                </a:lnTo>
                <a:lnTo>
                  <a:pt x="1692" y="1896"/>
                </a:lnTo>
                <a:lnTo>
                  <a:pt x="2060" y="1784"/>
                </a:lnTo>
                <a:lnTo>
                  <a:pt x="2376" y="1660"/>
                </a:lnTo>
                <a:lnTo>
                  <a:pt x="2680" y="1428"/>
                </a:lnTo>
                <a:cubicBezTo>
                  <a:pt x="2816" y="1317"/>
                  <a:pt x="3071" y="1105"/>
                  <a:pt x="3192" y="992"/>
                </a:cubicBezTo>
                <a:lnTo>
                  <a:pt x="3404" y="752"/>
                </a:lnTo>
                <a:lnTo>
                  <a:pt x="3600" y="552"/>
                </a:lnTo>
                <a:lnTo>
                  <a:pt x="3696" y="452"/>
                </a:lnTo>
                <a:cubicBezTo>
                  <a:pt x="3777" y="391"/>
                  <a:pt x="3984" y="247"/>
                  <a:pt x="4084" y="184"/>
                </a:cubicBezTo>
                <a:lnTo>
                  <a:pt x="4296" y="72"/>
                </a:lnTo>
                <a:lnTo>
                  <a:pt x="4480" y="0"/>
                </a:lnTo>
                <a:lnTo>
                  <a:pt x="4480" y="2176"/>
                </a:lnTo>
                <a:lnTo>
                  <a:pt x="0" y="2184"/>
                </a:lnTo>
                <a:close/>
              </a:path>
            </a:pathLst>
          </a:custGeom>
          <a:solidFill>
            <a:srgbClr val="A1000B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03904" name="Freeform 224"/>
          <p:cNvSpPr>
            <a:spLocks/>
          </p:cNvSpPr>
          <p:nvPr/>
        </p:nvSpPr>
        <p:spPr bwMode="auto">
          <a:xfrm>
            <a:off x="2298700" y="2444750"/>
            <a:ext cx="6134100" cy="2755900"/>
          </a:xfrm>
          <a:custGeom>
            <a:avLst/>
            <a:gdLst>
              <a:gd name="T0" fmla="*/ 0 w 3860"/>
              <a:gd name="T1" fmla="*/ 2147483647 h 1736"/>
              <a:gd name="T2" fmla="*/ 2147483647 w 3860"/>
              <a:gd name="T3" fmla="*/ 2147483647 h 1736"/>
              <a:gd name="T4" fmla="*/ 2147483647 w 3860"/>
              <a:gd name="T5" fmla="*/ 2147483647 h 1736"/>
              <a:gd name="T6" fmla="*/ 2147483647 w 3860"/>
              <a:gd name="T7" fmla="*/ 2147483647 h 1736"/>
              <a:gd name="T8" fmla="*/ 2147483647 w 3860"/>
              <a:gd name="T9" fmla="*/ 2147483647 h 1736"/>
              <a:gd name="T10" fmla="*/ 2147483647 w 3860"/>
              <a:gd name="T11" fmla="*/ 2147483647 h 1736"/>
              <a:gd name="T12" fmla="*/ 2147483647 w 3860"/>
              <a:gd name="T13" fmla="*/ 2147483647 h 1736"/>
              <a:gd name="T14" fmla="*/ 2147483647 w 3860"/>
              <a:gd name="T15" fmla="*/ 2147483647 h 1736"/>
              <a:gd name="T16" fmla="*/ 2147483647 w 3860"/>
              <a:gd name="T17" fmla="*/ 2147483647 h 1736"/>
              <a:gd name="T18" fmla="*/ 2147483647 w 3860"/>
              <a:gd name="T19" fmla="*/ 2147483647 h 1736"/>
              <a:gd name="T20" fmla="*/ 2147483647 w 3860"/>
              <a:gd name="T21" fmla="*/ 2147483647 h 1736"/>
              <a:gd name="T22" fmla="*/ 2147483647 w 3860"/>
              <a:gd name="T23" fmla="*/ 2147483647 h 1736"/>
              <a:gd name="T24" fmla="*/ 2147483647 w 3860"/>
              <a:gd name="T25" fmla="*/ 2147483647 h 1736"/>
              <a:gd name="T26" fmla="*/ 2147483647 w 3860"/>
              <a:gd name="T27" fmla="*/ 0 h 1736"/>
              <a:gd name="T28" fmla="*/ 2147483647 w 3860"/>
              <a:gd name="T29" fmla="*/ 2147483647 h 1736"/>
              <a:gd name="T30" fmla="*/ 0 w 3860"/>
              <a:gd name="T31" fmla="*/ 2147483647 h 17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60"/>
              <a:gd name="T49" fmla="*/ 0 h 1736"/>
              <a:gd name="T50" fmla="*/ 3860 w 3860"/>
              <a:gd name="T51" fmla="*/ 1736 h 17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60" h="1736">
                <a:moveTo>
                  <a:pt x="0" y="1736"/>
                </a:moveTo>
                <a:lnTo>
                  <a:pt x="364" y="1716"/>
                </a:lnTo>
                <a:lnTo>
                  <a:pt x="932" y="1652"/>
                </a:lnTo>
                <a:lnTo>
                  <a:pt x="1472" y="1560"/>
                </a:lnTo>
                <a:lnTo>
                  <a:pt x="1740" y="1496"/>
                </a:lnTo>
                <a:lnTo>
                  <a:pt x="2008" y="1384"/>
                </a:lnTo>
                <a:lnTo>
                  <a:pt x="2272" y="1236"/>
                </a:lnTo>
                <a:lnTo>
                  <a:pt x="2540" y="1060"/>
                </a:lnTo>
                <a:lnTo>
                  <a:pt x="2788" y="832"/>
                </a:lnTo>
                <a:lnTo>
                  <a:pt x="3008" y="624"/>
                </a:lnTo>
                <a:lnTo>
                  <a:pt x="3168" y="480"/>
                </a:lnTo>
                <a:lnTo>
                  <a:pt x="3312" y="352"/>
                </a:lnTo>
                <a:lnTo>
                  <a:pt x="3564" y="160"/>
                </a:lnTo>
                <a:lnTo>
                  <a:pt x="3860" y="0"/>
                </a:lnTo>
                <a:lnTo>
                  <a:pt x="3860" y="1728"/>
                </a:lnTo>
                <a:lnTo>
                  <a:pt x="0" y="1736"/>
                </a:lnTo>
                <a:close/>
              </a:path>
            </a:pathLst>
          </a:custGeom>
          <a:solidFill>
            <a:srgbClr val="C8000E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03905" name="Freeform 225"/>
          <p:cNvSpPr>
            <a:spLocks/>
          </p:cNvSpPr>
          <p:nvPr/>
        </p:nvSpPr>
        <p:spPr bwMode="auto">
          <a:xfrm>
            <a:off x="2819400" y="3194050"/>
            <a:ext cx="5613400" cy="2000250"/>
          </a:xfrm>
          <a:custGeom>
            <a:avLst/>
            <a:gdLst>
              <a:gd name="T0" fmla="*/ 0 w 3528"/>
              <a:gd name="T1" fmla="*/ 2147483647 h 1260"/>
              <a:gd name="T2" fmla="*/ 2147483647 w 3528"/>
              <a:gd name="T3" fmla="*/ 2147483647 h 1260"/>
              <a:gd name="T4" fmla="*/ 2147483647 w 3528"/>
              <a:gd name="T5" fmla="*/ 2147483647 h 1260"/>
              <a:gd name="T6" fmla="*/ 2147483647 w 3528"/>
              <a:gd name="T7" fmla="*/ 2147483647 h 1260"/>
              <a:gd name="T8" fmla="*/ 2147483647 w 3528"/>
              <a:gd name="T9" fmla="*/ 2147483647 h 1260"/>
              <a:gd name="T10" fmla="*/ 2147483647 w 3528"/>
              <a:gd name="T11" fmla="*/ 2147483647 h 1260"/>
              <a:gd name="T12" fmla="*/ 2147483647 w 3528"/>
              <a:gd name="T13" fmla="*/ 2147483647 h 1260"/>
              <a:gd name="T14" fmla="*/ 2147483647 w 3528"/>
              <a:gd name="T15" fmla="*/ 2147483647 h 1260"/>
              <a:gd name="T16" fmla="*/ 2147483647 w 3528"/>
              <a:gd name="T17" fmla="*/ 2147483647 h 1260"/>
              <a:gd name="T18" fmla="*/ 2147483647 w 3528"/>
              <a:gd name="T19" fmla="*/ 2147483647 h 1260"/>
              <a:gd name="T20" fmla="*/ 2147483647 w 3528"/>
              <a:gd name="T21" fmla="*/ 2147483647 h 1260"/>
              <a:gd name="T22" fmla="*/ 2147483647 w 3528"/>
              <a:gd name="T23" fmla="*/ 0 h 1260"/>
              <a:gd name="T24" fmla="*/ 2147483647 w 3528"/>
              <a:gd name="T25" fmla="*/ 2147483647 h 1260"/>
              <a:gd name="T26" fmla="*/ 2147483647 w 3528"/>
              <a:gd name="T27" fmla="*/ 2147483647 h 1260"/>
              <a:gd name="T28" fmla="*/ 0 w 3528"/>
              <a:gd name="T29" fmla="*/ 2147483647 h 12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28"/>
              <a:gd name="T46" fmla="*/ 0 h 1260"/>
              <a:gd name="T47" fmla="*/ 3528 w 3528"/>
              <a:gd name="T48" fmla="*/ 1260 h 12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28" h="1260">
                <a:moveTo>
                  <a:pt x="0" y="1260"/>
                </a:moveTo>
                <a:lnTo>
                  <a:pt x="680" y="1228"/>
                </a:lnTo>
                <a:lnTo>
                  <a:pt x="1140" y="1188"/>
                </a:lnTo>
                <a:lnTo>
                  <a:pt x="1416" y="1156"/>
                </a:lnTo>
                <a:lnTo>
                  <a:pt x="1708" y="1080"/>
                </a:lnTo>
                <a:lnTo>
                  <a:pt x="1952" y="1000"/>
                </a:lnTo>
                <a:lnTo>
                  <a:pt x="2232" y="884"/>
                </a:lnTo>
                <a:lnTo>
                  <a:pt x="2524" y="696"/>
                </a:lnTo>
                <a:lnTo>
                  <a:pt x="2792" y="504"/>
                </a:lnTo>
                <a:lnTo>
                  <a:pt x="2996" y="344"/>
                </a:lnTo>
                <a:lnTo>
                  <a:pt x="3260" y="160"/>
                </a:lnTo>
                <a:lnTo>
                  <a:pt x="3528" y="0"/>
                </a:lnTo>
                <a:lnTo>
                  <a:pt x="3528" y="1256"/>
                </a:lnTo>
                <a:lnTo>
                  <a:pt x="208" y="1256"/>
                </a:lnTo>
                <a:lnTo>
                  <a:pt x="0" y="126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03906" name="Freeform 226"/>
          <p:cNvSpPr>
            <a:spLocks/>
          </p:cNvSpPr>
          <p:nvPr/>
        </p:nvSpPr>
        <p:spPr bwMode="auto">
          <a:xfrm>
            <a:off x="3746500" y="3822700"/>
            <a:ext cx="4689475" cy="1374775"/>
          </a:xfrm>
          <a:custGeom>
            <a:avLst/>
            <a:gdLst>
              <a:gd name="T0" fmla="*/ 0 w 2948"/>
              <a:gd name="T1" fmla="*/ 2147483647 h 856"/>
              <a:gd name="T2" fmla="*/ 2147483647 w 2948"/>
              <a:gd name="T3" fmla="*/ 2147483647 h 856"/>
              <a:gd name="T4" fmla="*/ 2147483647 w 2948"/>
              <a:gd name="T5" fmla="*/ 2147483647 h 856"/>
              <a:gd name="T6" fmla="*/ 2147483647 w 2948"/>
              <a:gd name="T7" fmla="*/ 2147483647 h 856"/>
              <a:gd name="T8" fmla="*/ 2147483647 w 2948"/>
              <a:gd name="T9" fmla="*/ 2147483647 h 856"/>
              <a:gd name="T10" fmla="*/ 2147483647 w 2948"/>
              <a:gd name="T11" fmla="*/ 2147483647 h 856"/>
              <a:gd name="T12" fmla="*/ 2147483647 w 2948"/>
              <a:gd name="T13" fmla="*/ 2147483647 h 856"/>
              <a:gd name="T14" fmla="*/ 2147483647 w 2948"/>
              <a:gd name="T15" fmla="*/ 0 h 856"/>
              <a:gd name="T16" fmla="*/ 2147483647 w 2948"/>
              <a:gd name="T17" fmla="*/ 2147483647 h 856"/>
              <a:gd name="T18" fmla="*/ 0 w 2948"/>
              <a:gd name="T19" fmla="*/ 2147483647 h 8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48"/>
              <a:gd name="T31" fmla="*/ 0 h 856"/>
              <a:gd name="T32" fmla="*/ 2948 w 2948"/>
              <a:gd name="T33" fmla="*/ 856 h 8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48" h="856">
                <a:moveTo>
                  <a:pt x="0" y="856"/>
                </a:moveTo>
                <a:lnTo>
                  <a:pt x="816" y="816"/>
                </a:lnTo>
                <a:lnTo>
                  <a:pt x="1292" y="744"/>
                </a:lnTo>
                <a:lnTo>
                  <a:pt x="1636" y="668"/>
                </a:lnTo>
                <a:lnTo>
                  <a:pt x="1916" y="560"/>
                </a:lnTo>
                <a:lnTo>
                  <a:pt x="2232" y="400"/>
                </a:lnTo>
                <a:lnTo>
                  <a:pt x="2524" y="240"/>
                </a:lnTo>
                <a:lnTo>
                  <a:pt x="2948" y="0"/>
                </a:lnTo>
                <a:lnTo>
                  <a:pt x="2948" y="856"/>
                </a:lnTo>
                <a:lnTo>
                  <a:pt x="0" y="856"/>
                </a:lnTo>
                <a:close/>
              </a:path>
            </a:pathLst>
          </a:custGeom>
          <a:solidFill>
            <a:srgbClr val="FF4F01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03907" name="Freeform 227"/>
          <p:cNvSpPr>
            <a:spLocks/>
          </p:cNvSpPr>
          <p:nvPr/>
        </p:nvSpPr>
        <p:spPr bwMode="auto">
          <a:xfrm>
            <a:off x="4565650" y="4356100"/>
            <a:ext cx="3868738" cy="841375"/>
          </a:xfrm>
          <a:custGeom>
            <a:avLst/>
            <a:gdLst>
              <a:gd name="T0" fmla="*/ 0 w 2424"/>
              <a:gd name="T1" fmla="*/ 2147483647 h 524"/>
              <a:gd name="T2" fmla="*/ 2147483647 w 2424"/>
              <a:gd name="T3" fmla="*/ 2147483647 h 524"/>
              <a:gd name="T4" fmla="*/ 2147483647 w 2424"/>
              <a:gd name="T5" fmla="*/ 2147483647 h 524"/>
              <a:gd name="T6" fmla="*/ 2147483647 w 2424"/>
              <a:gd name="T7" fmla="*/ 2147483647 h 524"/>
              <a:gd name="T8" fmla="*/ 2147483647 w 2424"/>
              <a:gd name="T9" fmla="*/ 2147483647 h 524"/>
              <a:gd name="T10" fmla="*/ 2147483647 w 2424"/>
              <a:gd name="T11" fmla="*/ 0 h 524"/>
              <a:gd name="T12" fmla="*/ 2147483647 w 2424"/>
              <a:gd name="T13" fmla="*/ 2147483647 h 524"/>
              <a:gd name="T14" fmla="*/ 0 w 2424"/>
              <a:gd name="T15" fmla="*/ 2147483647 h 5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4"/>
              <a:gd name="T25" fmla="*/ 0 h 524"/>
              <a:gd name="T26" fmla="*/ 2424 w 2424"/>
              <a:gd name="T27" fmla="*/ 524 h 5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4" h="524">
                <a:moveTo>
                  <a:pt x="0" y="524"/>
                </a:moveTo>
                <a:lnTo>
                  <a:pt x="652" y="488"/>
                </a:lnTo>
                <a:lnTo>
                  <a:pt x="1100" y="436"/>
                </a:lnTo>
                <a:lnTo>
                  <a:pt x="1444" y="356"/>
                </a:lnTo>
                <a:lnTo>
                  <a:pt x="1932" y="200"/>
                </a:lnTo>
                <a:lnTo>
                  <a:pt x="2424" y="0"/>
                </a:lnTo>
                <a:lnTo>
                  <a:pt x="2424" y="520"/>
                </a:lnTo>
                <a:lnTo>
                  <a:pt x="0" y="524"/>
                </a:lnTo>
                <a:close/>
              </a:path>
            </a:pathLst>
          </a:custGeom>
          <a:solidFill>
            <a:srgbClr val="FF80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03908" name="Freeform 228"/>
          <p:cNvSpPr>
            <a:spLocks/>
          </p:cNvSpPr>
          <p:nvPr/>
        </p:nvSpPr>
        <p:spPr bwMode="auto">
          <a:xfrm>
            <a:off x="5664200" y="4711700"/>
            <a:ext cx="2768600" cy="482600"/>
          </a:xfrm>
          <a:custGeom>
            <a:avLst/>
            <a:gdLst>
              <a:gd name="T0" fmla="*/ 0 w 1736"/>
              <a:gd name="T1" fmla="*/ 2147483647 h 296"/>
              <a:gd name="T2" fmla="*/ 2147483647 w 1736"/>
              <a:gd name="T3" fmla="*/ 2147483647 h 296"/>
              <a:gd name="T4" fmla="*/ 2147483647 w 1736"/>
              <a:gd name="T5" fmla="*/ 2147483647 h 296"/>
              <a:gd name="T6" fmla="*/ 2147483647 w 1736"/>
              <a:gd name="T7" fmla="*/ 2147483647 h 296"/>
              <a:gd name="T8" fmla="*/ 2147483647 w 1736"/>
              <a:gd name="T9" fmla="*/ 0 h 296"/>
              <a:gd name="T10" fmla="*/ 2147483647 w 1736"/>
              <a:gd name="T11" fmla="*/ 2147483647 h 296"/>
              <a:gd name="T12" fmla="*/ 0 w 1736"/>
              <a:gd name="T13" fmla="*/ 2147483647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36"/>
              <a:gd name="T22" fmla="*/ 0 h 296"/>
              <a:gd name="T23" fmla="*/ 1736 w 1736"/>
              <a:gd name="T24" fmla="*/ 296 h 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36" h="296">
                <a:moveTo>
                  <a:pt x="0" y="296"/>
                </a:moveTo>
                <a:lnTo>
                  <a:pt x="528" y="248"/>
                </a:lnTo>
                <a:lnTo>
                  <a:pt x="1140" y="144"/>
                </a:lnTo>
                <a:lnTo>
                  <a:pt x="1548" y="52"/>
                </a:lnTo>
                <a:lnTo>
                  <a:pt x="1736" y="0"/>
                </a:lnTo>
                <a:lnTo>
                  <a:pt x="1736" y="296"/>
                </a:lnTo>
                <a:lnTo>
                  <a:pt x="0" y="296"/>
                </a:lnTo>
                <a:close/>
              </a:path>
            </a:pathLst>
          </a:custGeom>
          <a:solidFill>
            <a:srgbClr val="FFD605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03909" name="Freeform 229"/>
          <p:cNvSpPr>
            <a:spLocks/>
          </p:cNvSpPr>
          <p:nvPr/>
        </p:nvSpPr>
        <p:spPr bwMode="auto">
          <a:xfrm>
            <a:off x="6238875" y="4940300"/>
            <a:ext cx="2190750" cy="260350"/>
          </a:xfrm>
          <a:custGeom>
            <a:avLst/>
            <a:gdLst>
              <a:gd name="T0" fmla="*/ 0 w 1376"/>
              <a:gd name="T1" fmla="*/ 2147483647 h 164"/>
              <a:gd name="T2" fmla="*/ 2147483647 w 1376"/>
              <a:gd name="T3" fmla="*/ 2147483647 h 164"/>
              <a:gd name="T4" fmla="*/ 2147483647 w 1376"/>
              <a:gd name="T5" fmla="*/ 2147483647 h 164"/>
              <a:gd name="T6" fmla="*/ 2147483647 w 1376"/>
              <a:gd name="T7" fmla="*/ 0 h 164"/>
              <a:gd name="T8" fmla="*/ 2147483647 w 1376"/>
              <a:gd name="T9" fmla="*/ 2147483647 h 164"/>
              <a:gd name="T10" fmla="*/ 0 w 1376"/>
              <a:gd name="T11" fmla="*/ 2147483647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6"/>
              <a:gd name="T19" fmla="*/ 0 h 164"/>
              <a:gd name="T20" fmla="*/ 1376 w 1376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6" h="164">
                <a:moveTo>
                  <a:pt x="0" y="160"/>
                </a:moveTo>
                <a:lnTo>
                  <a:pt x="604" y="112"/>
                </a:lnTo>
                <a:lnTo>
                  <a:pt x="1048" y="56"/>
                </a:lnTo>
                <a:lnTo>
                  <a:pt x="1376" y="0"/>
                </a:lnTo>
                <a:lnTo>
                  <a:pt x="1376" y="164"/>
                </a:lnTo>
                <a:lnTo>
                  <a:pt x="0" y="160"/>
                </a:lnTo>
                <a:close/>
              </a:path>
            </a:pathLst>
          </a:custGeom>
          <a:solidFill>
            <a:srgbClr val="FFFF86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03654" name="Text Box 230"/>
          <p:cNvSpPr txBox="1">
            <a:spLocks noChangeArrowheads="1"/>
          </p:cNvSpPr>
          <p:nvPr/>
        </p:nvSpPr>
        <p:spPr bwMode="auto">
          <a:xfrm rot="-5400000">
            <a:off x="-593724" y="2849562"/>
            <a:ext cx="2482850" cy="339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90866" tIns="45433" rIns="90866" bIns="4543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Patients (%)</a:t>
            </a:r>
          </a:p>
        </p:txBody>
      </p:sp>
      <p:grpSp>
        <p:nvGrpSpPr>
          <p:cNvPr id="503911" name="Group 231"/>
          <p:cNvGrpSpPr>
            <a:grpSpLocks/>
          </p:cNvGrpSpPr>
          <p:nvPr/>
        </p:nvGrpSpPr>
        <p:grpSpPr bwMode="auto">
          <a:xfrm>
            <a:off x="1617663" y="1130300"/>
            <a:ext cx="2838450" cy="2128838"/>
            <a:chOff x="1019" y="712"/>
            <a:chExt cx="1788" cy="1341"/>
          </a:xfrm>
        </p:grpSpPr>
        <p:sp>
          <p:nvSpPr>
            <p:cNvPr id="103656" name="Text Box 232"/>
            <p:cNvSpPr txBox="1">
              <a:spLocks noChangeArrowheads="1"/>
            </p:cNvSpPr>
            <p:nvPr/>
          </p:nvSpPr>
          <p:spPr bwMode="auto">
            <a:xfrm>
              <a:off x="1243" y="712"/>
              <a:ext cx="1564" cy="134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 disorders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 disorder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disorders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 disorders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 disorders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5 disorders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 disorders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7 disorders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≥ 8 disorders</a:t>
              </a:r>
            </a:p>
          </p:txBody>
        </p:sp>
        <p:sp>
          <p:nvSpPr>
            <p:cNvPr id="503913" name="Rectangle 233"/>
            <p:cNvSpPr>
              <a:spLocks noChangeArrowheads="1"/>
            </p:cNvSpPr>
            <p:nvPr/>
          </p:nvSpPr>
          <p:spPr bwMode="auto">
            <a:xfrm>
              <a:off x="1019" y="760"/>
              <a:ext cx="189" cy="94"/>
            </a:xfrm>
            <a:prstGeom prst="rect">
              <a:avLst/>
            </a:prstGeom>
            <a:solidFill>
              <a:srgbClr val="5C0009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3914" name="Rectangle 234"/>
            <p:cNvSpPr>
              <a:spLocks noChangeArrowheads="1"/>
            </p:cNvSpPr>
            <p:nvPr/>
          </p:nvSpPr>
          <p:spPr bwMode="auto">
            <a:xfrm>
              <a:off x="1019" y="902"/>
              <a:ext cx="189" cy="94"/>
            </a:xfrm>
            <a:prstGeom prst="rect">
              <a:avLst/>
            </a:prstGeom>
            <a:solidFill>
              <a:srgbClr val="78000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3915" name="Rectangle 235"/>
            <p:cNvSpPr>
              <a:spLocks noChangeArrowheads="1"/>
            </p:cNvSpPr>
            <p:nvPr/>
          </p:nvSpPr>
          <p:spPr bwMode="auto">
            <a:xfrm>
              <a:off x="1019" y="1043"/>
              <a:ext cx="189" cy="95"/>
            </a:xfrm>
            <a:prstGeom prst="rect">
              <a:avLst/>
            </a:prstGeom>
            <a:solidFill>
              <a:srgbClr val="A1000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3916" name="Rectangle 236"/>
            <p:cNvSpPr>
              <a:spLocks noChangeArrowheads="1"/>
            </p:cNvSpPr>
            <p:nvPr/>
          </p:nvSpPr>
          <p:spPr bwMode="auto">
            <a:xfrm>
              <a:off x="1019" y="1185"/>
              <a:ext cx="189" cy="94"/>
            </a:xfrm>
            <a:prstGeom prst="rect">
              <a:avLst/>
            </a:prstGeom>
            <a:solidFill>
              <a:srgbClr val="C8000E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3917" name="Rectangle 237"/>
            <p:cNvSpPr>
              <a:spLocks noChangeArrowheads="1"/>
            </p:cNvSpPr>
            <p:nvPr/>
          </p:nvSpPr>
          <p:spPr bwMode="auto">
            <a:xfrm>
              <a:off x="1019" y="1326"/>
              <a:ext cx="189" cy="9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3918" name="Rectangle 238"/>
            <p:cNvSpPr>
              <a:spLocks noChangeArrowheads="1"/>
            </p:cNvSpPr>
            <p:nvPr/>
          </p:nvSpPr>
          <p:spPr bwMode="auto">
            <a:xfrm>
              <a:off x="1019" y="1468"/>
              <a:ext cx="189" cy="94"/>
            </a:xfrm>
            <a:prstGeom prst="rect">
              <a:avLst/>
            </a:prstGeom>
            <a:solidFill>
              <a:srgbClr val="FF4F0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3919" name="Rectangle 239"/>
            <p:cNvSpPr>
              <a:spLocks noChangeArrowheads="1"/>
            </p:cNvSpPr>
            <p:nvPr/>
          </p:nvSpPr>
          <p:spPr bwMode="auto">
            <a:xfrm>
              <a:off x="1019" y="1609"/>
              <a:ext cx="189" cy="95"/>
            </a:xfrm>
            <a:prstGeom prst="rect">
              <a:avLst/>
            </a:prstGeom>
            <a:solidFill>
              <a:srgbClr val="FF8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3920" name="Rectangle 240"/>
            <p:cNvSpPr>
              <a:spLocks noChangeArrowheads="1"/>
            </p:cNvSpPr>
            <p:nvPr/>
          </p:nvSpPr>
          <p:spPr bwMode="auto">
            <a:xfrm>
              <a:off x="1019" y="1751"/>
              <a:ext cx="189" cy="94"/>
            </a:xfrm>
            <a:prstGeom prst="rect">
              <a:avLst/>
            </a:prstGeom>
            <a:solidFill>
              <a:srgbClr val="FFD60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3921" name="Rectangle 241"/>
            <p:cNvSpPr>
              <a:spLocks noChangeArrowheads="1"/>
            </p:cNvSpPr>
            <p:nvPr/>
          </p:nvSpPr>
          <p:spPr bwMode="auto">
            <a:xfrm>
              <a:off x="1019" y="1893"/>
              <a:ext cx="189" cy="94"/>
            </a:xfrm>
            <a:prstGeom prst="rect">
              <a:avLst/>
            </a:prstGeom>
            <a:solidFill>
              <a:srgbClr val="FFFF86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03922" name="Rectangle 242"/>
          <p:cNvSpPr>
            <a:spLocks noChangeArrowheads="1"/>
          </p:cNvSpPr>
          <p:nvPr/>
        </p:nvSpPr>
        <p:spPr bwMode="auto">
          <a:xfrm>
            <a:off x="1301750" y="949325"/>
            <a:ext cx="7135813" cy="425291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lIns="90866" tIns="45433" rIns="90866" bIns="4543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6" name="Content Placeholder 2"/>
          <p:cNvSpPr>
            <a:spLocks/>
          </p:cNvSpPr>
          <p:nvPr/>
        </p:nvSpPr>
        <p:spPr bwMode="auto">
          <a:xfrm>
            <a:off x="0" y="6183313"/>
            <a:ext cx="8893175" cy="674687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lIns="0" tIns="45433" rIns="90866" bIns="45433"/>
          <a:lstStyle/>
          <a:p>
            <a:pPr marL="530007" marR="0" lvl="0" indent="-530007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Barnett, K et al,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ea typeface="+mn-ea"/>
                <a:cs typeface="Arial" charset="0"/>
              </a:rPr>
              <a:t>2012 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ea typeface="+mn-ea"/>
                <a:cs typeface="Arial" charset="0"/>
              </a:rPr>
              <a:t>Jul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ea typeface="+mn-ea"/>
                <a:cs typeface="Arial" charset="0"/>
              </a:rPr>
              <a:t> 7;380(9836):37-43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7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kTE2VXUYnivDjvekG36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5dePCW3pa5A9DeAXbEYD"/>
</p:tagLst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8" tIns="45714" rIns="91428" bIns="45714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8" tIns="45714" rIns="91428" bIns="45714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GSK ">
  <a:themeElements>
    <a:clrScheme name="15_GSK  1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FFFFFF"/>
      </a:accent3>
      <a:accent4>
        <a:srgbClr val="534C46"/>
      </a:accent4>
      <a:accent5>
        <a:srgbClr val="FFB8AA"/>
      </a:accent5>
      <a:accent6>
        <a:srgbClr val="59514B"/>
      </a:accent6>
      <a:hlink>
        <a:srgbClr val="FF6600"/>
      </a:hlink>
      <a:folHlink>
        <a:srgbClr val="9A8B7D"/>
      </a:folHlink>
    </a:clrScheme>
    <a:fontScheme name="15_GSK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GSK  1">
        <a:dk1>
          <a:srgbClr val="635A54"/>
        </a:dk1>
        <a:lt1>
          <a:srgbClr val="FFFFFF"/>
        </a:lt1>
        <a:dk2>
          <a:srgbClr val="9A8B7D"/>
        </a:dk2>
        <a:lt2>
          <a:srgbClr val="FF6600"/>
        </a:lt2>
        <a:accent1>
          <a:srgbClr val="FF6600"/>
        </a:accent1>
        <a:accent2>
          <a:srgbClr val="635A54"/>
        </a:accent2>
        <a:accent3>
          <a:srgbClr val="FFFFFF"/>
        </a:accent3>
        <a:accent4>
          <a:srgbClr val="534C46"/>
        </a:accent4>
        <a:accent5>
          <a:srgbClr val="FFB8AA"/>
        </a:accent5>
        <a:accent6>
          <a:srgbClr val="59514B"/>
        </a:accent6>
        <a:hlink>
          <a:srgbClr val="FF6600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GSK ">
  <a:themeElements>
    <a:clrScheme name="15_GSK  1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FFFFFF"/>
      </a:accent3>
      <a:accent4>
        <a:srgbClr val="534C46"/>
      </a:accent4>
      <a:accent5>
        <a:srgbClr val="FFB8AA"/>
      </a:accent5>
      <a:accent6>
        <a:srgbClr val="59514B"/>
      </a:accent6>
      <a:hlink>
        <a:srgbClr val="FF6600"/>
      </a:hlink>
      <a:folHlink>
        <a:srgbClr val="9A8B7D"/>
      </a:folHlink>
    </a:clrScheme>
    <a:fontScheme name="15_GSK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GSK  1">
        <a:dk1>
          <a:srgbClr val="635A54"/>
        </a:dk1>
        <a:lt1>
          <a:srgbClr val="FFFFFF"/>
        </a:lt1>
        <a:dk2>
          <a:srgbClr val="9A8B7D"/>
        </a:dk2>
        <a:lt2>
          <a:srgbClr val="FF6600"/>
        </a:lt2>
        <a:accent1>
          <a:srgbClr val="FF6600"/>
        </a:accent1>
        <a:accent2>
          <a:srgbClr val="635A54"/>
        </a:accent2>
        <a:accent3>
          <a:srgbClr val="FFFFFF"/>
        </a:accent3>
        <a:accent4>
          <a:srgbClr val="534C46"/>
        </a:accent4>
        <a:accent5>
          <a:srgbClr val="FFB8AA"/>
        </a:accent5>
        <a:accent6>
          <a:srgbClr val="59514B"/>
        </a:accent6>
        <a:hlink>
          <a:srgbClr val="FF6600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Default Design">
  <a:themeElements>
    <a:clrScheme name="21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1_N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krastand">
  <a:themeElements>
    <a:clrScheme name="">
      <a:dk1>
        <a:srgbClr val="000099"/>
      </a:dk1>
      <a:lt1>
        <a:srgbClr val="FFFFFF"/>
      </a:lt1>
      <a:dk2>
        <a:srgbClr val="000066"/>
      </a:dk2>
      <a:lt2>
        <a:srgbClr val="FFFF00"/>
      </a:lt2>
      <a:accent1>
        <a:srgbClr val="FF6633"/>
      </a:accent1>
      <a:accent2>
        <a:srgbClr val="FF00FF"/>
      </a:accent2>
      <a:accent3>
        <a:srgbClr val="AAAAB8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2_krast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krast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rast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rast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rast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GSK ">
  <a:themeElements>
    <a:clrScheme name="15_GSK  1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FFFFFF"/>
      </a:accent3>
      <a:accent4>
        <a:srgbClr val="534C46"/>
      </a:accent4>
      <a:accent5>
        <a:srgbClr val="FFB8AA"/>
      </a:accent5>
      <a:accent6>
        <a:srgbClr val="59514B"/>
      </a:accent6>
      <a:hlink>
        <a:srgbClr val="FF6600"/>
      </a:hlink>
      <a:folHlink>
        <a:srgbClr val="9A8B7D"/>
      </a:folHlink>
    </a:clrScheme>
    <a:fontScheme name="15_GSK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GSK  1">
        <a:dk1>
          <a:srgbClr val="635A54"/>
        </a:dk1>
        <a:lt1>
          <a:srgbClr val="FFFFFF"/>
        </a:lt1>
        <a:dk2>
          <a:srgbClr val="9A8B7D"/>
        </a:dk2>
        <a:lt2>
          <a:srgbClr val="FF6600"/>
        </a:lt2>
        <a:accent1>
          <a:srgbClr val="FF6600"/>
        </a:accent1>
        <a:accent2>
          <a:srgbClr val="635A54"/>
        </a:accent2>
        <a:accent3>
          <a:srgbClr val="FFFFFF"/>
        </a:accent3>
        <a:accent4>
          <a:srgbClr val="534C46"/>
        </a:accent4>
        <a:accent5>
          <a:srgbClr val="FFB8AA"/>
        </a:accent5>
        <a:accent6>
          <a:srgbClr val="59514B"/>
        </a:accent6>
        <a:hlink>
          <a:srgbClr val="FF6600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ema di Office">
  <a:themeElements>
    <a:clrScheme name="1_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i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i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Metr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Struttura predefinita">
  <a:themeElements>
    <a:clrScheme name="1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fault Design">
  <a:themeElements>
    <a:clrScheme name="19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Default Design">
  <a:themeElements>
    <a:clrScheme name="16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7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_Indacaterol template (2 Feb 2005)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3_Indacaterol template (2 Feb 2005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Indacaterol template (2 Feb 2005) 1">
        <a:dk1>
          <a:srgbClr val="969696"/>
        </a:dk1>
        <a:lt1>
          <a:srgbClr val="FFFFFF"/>
        </a:lt1>
        <a:dk2>
          <a:srgbClr val="135888"/>
        </a:dk2>
        <a:lt2>
          <a:srgbClr val="FFFF99"/>
        </a:lt2>
        <a:accent1>
          <a:srgbClr val="CCFFFF"/>
        </a:accent1>
        <a:accent2>
          <a:srgbClr val="75FFFF"/>
        </a:accent2>
        <a:accent3>
          <a:srgbClr val="AAB4C3"/>
        </a:accent3>
        <a:accent4>
          <a:srgbClr val="DADADA"/>
        </a:accent4>
        <a:accent5>
          <a:srgbClr val="E2FFFF"/>
        </a:accent5>
        <a:accent6>
          <a:srgbClr val="69E7E7"/>
        </a:accent6>
        <a:hlink>
          <a:srgbClr val="00E5E0"/>
        </a:hlink>
        <a:folHlink>
          <a:srgbClr val="00C0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dacaterol template (2 Feb 2005) 2">
        <a:dk1>
          <a:srgbClr val="B2B2B2"/>
        </a:dk1>
        <a:lt1>
          <a:srgbClr val="FFFFFF"/>
        </a:lt1>
        <a:dk2>
          <a:srgbClr val="135888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B4C3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99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dacaterol template (2 Feb 2005) 3">
        <a:dk1>
          <a:srgbClr val="B2B2B2"/>
        </a:dk1>
        <a:lt1>
          <a:srgbClr val="FFFFFF"/>
        </a:lt1>
        <a:dk2>
          <a:srgbClr val="135888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B4C3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dacaterol template (2 Feb 2005) 4">
        <a:dk1>
          <a:srgbClr val="B2B2B2"/>
        </a:dk1>
        <a:lt1>
          <a:srgbClr val="FFFFFF"/>
        </a:lt1>
        <a:dk2>
          <a:srgbClr val="00209F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ABCD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Default Design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9_GSK ">
  <a:themeElements>
    <a:clrScheme name="15_GSK  1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FFFFFF"/>
      </a:accent3>
      <a:accent4>
        <a:srgbClr val="534C46"/>
      </a:accent4>
      <a:accent5>
        <a:srgbClr val="FFB8AA"/>
      </a:accent5>
      <a:accent6>
        <a:srgbClr val="59514B"/>
      </a:accent6>
      <a:hlink>
        <a:srgbClr val="FF6600"/>
      </a:hlink>
      <a:folHlink>
        <a:srgbClr val="9A8B7D"/>
      </a:folHlink>
    </a:clrScheme>
    <a:fontScheme name="15_GSK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GSK  1">
        <a:dk1>
          <a:srgbClr val="635A54"/>
        </a:dk1>
        <a:lt1>
          <a:srgbClr val="FFFFFF"/>
        </a:lt1>
        <a:dk2>
          <a:srgbClr val="9A8B7D"/>
        </a:dk2>
        <a:lt2>
          <a:srgbClr val="FF6600"/>
        </a:lt2>
        <a:accent1>
          <a:srgbClr val="FF6600"/>
        </a:accent1>
        <a:accent2>
          <a:srgbClr val="635A54"/>
        </a:accent2>
        <a:accent3>
          <a:srgbClr val="FFFFFF"/>
        </a:accent3>
        <a:accent4>
          <a:srgbClr val="534C46"/>
        </a:accent4>
        <a:accent5>
          <a:srgbClr val="FFB8AA"/>
        </a:accent5>
        <a:accent6>
          <a:srgbClr val="59514B"/>
        </a:accent6>
        <a:hlink>
          <a:srgbClr val="FF6600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T presentation Template_latest ppt version_high rez">
  <a:themeElements>
    <a:clrScheme name="2_PPT presentation Template_latest ppt version_high rez 1">
      <a:dk1>
        <a:srgbClr val="000000"/>
      </a:dk1>
      <a:lt1>
        <a:srgbClr val="FFFFFF"/>
      </a:lt1>
      <a:dk2>
        <a:srgbClr val="00305C"/>
      </a:dk2>
      <a:lt2>
        <a:srgbClr val="9CBAD6"/>
      </a:lt2>
      <a:accent1>
        <a:srgbClr val="8A004F"/>
      </a:accent1>
      <a:accent2>
        <a:srgbClr val="DE1F82"/>
      </a:accent2>
      <a:accent3>
        <a:srgbClr val="FFFFFF"/>
      </a:accent3>
      <a:accent4>
        <a:srgbClr val="000000"/>
      </a:accent4>
      <a:accent5>
        <a:srgbClr val="C4AAB2"/>
      </a:accent5>
      <a:accent6>
        <a:srgbClr val="C91B75"/>
      </a:accent6>
      <a:hlink>
        <a:srgbClr val="C97A00"/>
      </a:hlink>
      <a:folHlink>
        <a:srgbClr val="FCC917"/>
      </a:folHlink>
    </a:clrScheme>
    <a:fontScheme name="2_PPT presentation Template_latest ppt version_high re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T presentation Template_latest ppt version_high rez 1">
        <a:dk1>
          <a:srgbClr val="000000"/>
        </a:dk1>
        <a:lt1>
          <a:srgbClr val="FFFFFF"/>
        </a:lt1>
        <a:dk2>
          <a:srgbClr val="00305C"/>
        </a:dk2>
        <a:lt2>
          <a:srgbClr val="9CBAD6"/>
        </a:lt2>
        <a:accent1>
          <a:srgbClr val="8A004F"/>
        </a:accent1>
        <a:accent2>
          <a:srgbClr val="DE1F82"/>
        </a:accent2>
        <a:accent3>
          <a:srgbClr val="FFFFFF"/>
        </a:accent3>
        <a:accent4>
          <a:srgbClr val="000000"/>
        </a:accent4>
        <a:accent5>
          <a:srgbClr val="C4AAB2"/>
        </a:accent5>
        <a:accent6>
          <a:srgbClr val="C91B75"/>
        </a:accent6>
        <a:hlink>
          <a:srgbClr val="C97A00"/>
        </a:hlink>
        <a:folHlink>
          <a:srgbClr val="FCC91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N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3_Default Design">
  <a:themeElements>
    <a:clrScheme name="21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Gothic"/>
        <a:cs typeface="Gothic"/>
      </a:majorFont>
      <a:minorFont>
        <a:latin typeface="Times New Roman"/>
        <a:ea typeface="Gothic"/>
        <a:cs typeface="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TEMPLATE_ESC_JUILLET 2015">
  <a:themeElements>
    <a:clrScheme name="Personnalisé ESC">
      <a:dk1>
        <a:srgbClr val="000000"/>
      </a:dk1>
      <a:lt1>
        <a:srgbClr val="FFFFFF"/>
      </a:lt1>
      <a:dk2>
        <a:srgbClr val="595959"/>
      </a:dk2>
      <a:lt2>
        <a:srgbClr val="D00040"/>
      </a:lt2>
      <a:accent1>
        <a:srgbClr val="4CABB7"/>
      </a:accent1>
      <a:accent2>
        <a:srgbClr val="FFC000"/>
      </a:accent2>
      <a:accent3>
        <a:srgbClr val="F79646"/>
      </a:accent3>
      <a:accent4>
        <a:srgbClr val="FFFF00"/>
      </a:accent4>
      <a:accent5>
        <a:srgbClr val="92D050"/>
      </a:accent5>
      <a:accent6>
        <a:srgbClr val="9966FF"/>
      </a:accent6>
      <a:hlink>
        <a:srgbClr val="333333"/>
      </a:hlink>
      <a:folHlink>
        <a:srgbClr val="C0C0C0"/>
      </a:folHlink>
    </a:clrScheme>
    <a:fontScheme name="Personnalisé 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Default Design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8_Default Design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Office Them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Times New Roman"/>
        <a:ea typeface="Gothic"/>
        <a:cs typeface="Gothic"/>
      </a:majorFont>
      <a:minorFont>
        <a:latin typeface="Times New Roman"/>
        <a:ea typeface="Gothic"/>
        <a:cs typeface="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4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PT presentation Template_latest ppt version_high rez">
  <a:themeElements>
    <a:clrScheme name="2_PPT presentation Template_latest ppt version_high rez 1">
      <a:dk1>
        <a:srgbClr val="000000"/>
      </a:dk1>
      <a:lt1>
        <a:srgbClr val="FFFFFF"/>
      </a:lt1>
      <a:dk2>
        <a:srgbClr val="00305C"/>
      </a:dk2>
      <a:lt2>
        <a:srgbClr val="9CBAD6"/>
      </a:lt2>
      <a:accent1>
        <a:srgbClr val="8A004F"/>
      </a:accent1>
      <a:accent2>
        <a:srgbClr val="DE1F82"/>
      </a:accent2>
      <a:accent3>
        <a:srgbClr val="FFFFFF"/>
      </a:accent3>
      <a:accent4>
        <a:srgbClr val="000000"/>
      </a:accent4>
      <a:accent5>
        <a:srgbClr val="C4AAB2"/>
      </a:accent5>
      <a:accent6>
        <a:srgbClr val="C91B75"/>
      </a:accent6>
      <a:hlink>
        <a:srgbClr val="C97A00"/>
      </a:hlink>
      <a:folHlink>
        <a:srgbClr val="FCC917"/>
      </a:folHlink>
    </a:clrScheme>
    <a:fontScheme name="2_PPT presentation Template_latest ppt version_high re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T presentation Template_latest ppt version_high rez 1">
        <a:dk1>
          <a:srgbClr val="000000"/>
        </a:dk1>
        <a:lt1>
          <a:srgbClr val="FFFFFF"/>
        </a:lt1>
        <a:dk2>
          <a:srgbClr val="00305C"/>
        </a:dk2>
        <a:lt2>
          <a:srgbClr val="9CBAD6"/>
        </a:lt2>
        <a:accent1>
          <a:srgbClr val="8A004F"/>
        </a:accent1>
        <a:accent2>
          <a:srgbClr val="DE1F82"/>
        </a:accent2>
        <a:accent3>
          <a:srgbClr val="FFFFFF"/>
        </a:accent3>
        <a:accent4>
          <a:srgbClr val="000000"/>
        </a:accent4>
        <a:accent5>
          <a:srgbClr val="C4AAB2"/>
        </a:accent5>
        <a:accent6>
          <a:srgbClr val="C91B75"/>
        </a:accent6>
        <a:hlink>
          <a:srgbClr val="C97A00"/>
        </a:hlink>
        <a:folHlink>
          <a:srgbClr val="FCC91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resentazione vuota">
  <a:themeElements>
    <a:clrScheme name="">
      <a:dk1>
        <a:srgbClr val="000099"/>
      </a:dk1>
      <a:lt1>
        <a:srgbClr val="FFFFFF"/>
      </a:lt1>
      <a:dk2>
        <a:srgbClr val="000066"/>
      </a:dk2>
      <a:lt2>
        <a:srgbClr val="FFFF00"/>
      </a:lt2>
      <a:accent1>
        <a:srgbClr val="FF6633"/>
      </a:accent1>
      <a:accent2>
        <a:srgbClr val="FF00FF"/>
      </a:accent2>
      <a:accent3>
        <a:srgbClr val="AAAAB8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Presentazione vuo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zione vuota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GSK ">
  <a:themeElements>
    <a:clrScheme name="15_GSK  1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FFFFFF"/>
      </a:accent3>
      <a:accent4>
        <a:srgbClr val="534C46"/>
      </a:accent4>
      <a:accent5>
        <a:srgbClr val="FFB8AA"/>
      </a:accent5>
      <a:accent6>
        <a:srgbClr val="59514B"/>
      </a:accent6>
      <a:hlink>
        <a:srgbClr val="FF6600"/>
      </a:hlink>
      <a:folHlink>
        <a:srgbClr val="9A8B7D"/>
      </a:folHlink>
    </a:clrScheme>
    <a:fontScheme name="15_GSK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GSK  1">
        <a:dk1>
          <a:srgbClr val="635A54"/>
        </a:dk1>
        <a:lt1>
          <a:srgbClr val="FFFFFF"/>
        </a:lt1>
        <a:dk2>
          <a:srgbClr val="9A8B7D"/>
        </a:dk2>
        <a:lt2>
          <a:srgbClr val="FF6600"/>
        </a:lt2>
        <a:accent1>
          <a:srgbClr val="FF6600"/>
        </a:accent1>
        <a:accent2>
          <a:srgbClr val="635A54"/>
        </a:accent2>
        <a:accent3>
          <a:srgbClr val="FFFFFF"/>
        </a:accent3>
        <a:accent4>
          <a:srgbClr val="534C46"/>
        </a:accent4>
        <a:accent5>
          <a:srgbClr val="FFB8AA"/>
        </a:accent5>
        <a:accent6>
          <a:srgbClr val="59514B"/>
        </a:accent6>
        <a:hlink>
          <a:srgbClr val="FF6600"/>
        </a:hlink>
        <a:folHlink>
          <a:srgbClr val="9A8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99"/>
    </a:dk1>
    <a:lt1>
      <a:srgbClr val="FFFFFF"/>
    </a:lt1>
    <a:dk2>
      <a:srgbClr val="000066"/>
    </a:dk2>
    <a:lt2>
      <a:srgbClr val="FFFF00"/>
    </a:lt2>
    <a:accent1>
      <a:srgbClr val="FF6633"/>
    </a:accent1>
    <a:accent2>
      <a:srgbClr val="FF00FF"/>
    </a:accent2>
    <a:accent3>
      <a:srgbClr val="AAAAB8"/>
    </a:accent3>
    <a:accent4>
      <a:srgbClr val="DADADA"/>
    </a:accent4>
    <a:accent5>
      <a:srgbClr val="FFB8AD"/>
    </a:accent5>
    <a:accent6>
      <a:srgbClr val="E700E7"/>
    </a:accent6>
    <a:hlink>
      <a:srgbClr val="FF0000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4307</Words>
  <Application>Microsoft Office PowerPoint</Application>
  <PresentationFormat>Presentazione su schermo (4:3)</PresentationFormat>
  <Paragraphs>628</Paragraphs>
  <Slides>72</Slides>
  <Notes>52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19</vt:i4>
      </vt:variant>
      <vt:variant>
        <vt:lpstr>Tema</vt:lpstr>
      </vt:variant>
      <vt:variant>
        <vt:i4>38</vt:i4>
      </vt:variant>
      <vt:variant>
        <vt:lpstr>Titoli diapositive</vt:lpstr>
      </vt:variant>
      <vt:variant>
        <vt:i4>72</vt:i4>
      </vt:variant>
    </vt:vector>
  </HeadingPairs>
  <TitlesOfParts>
    <vt:vector size="129" baseType="lpstr">
      <vt:lpstr>ＭＳ Ｐゴシック</vt:lpstr>
      <vt:lpstr>ＭＳ Ｐゴシック</vt:lpstr>
      <vt:lpstr>Arial</vt:lpstr>
      <vt:lpstr>Arial Narrow</vt:lpstr>
      <vt:lpstr>Arial Unicode MS</vt:lpstr>
      <vt:lpstr>Calibri</vt:lpstr>
      <vt:lpstr>Comic Sans MS</vt:lpstr>
      <vt:lpstr>Consolas</vt:lpstr>
      <vt:lpstr>Corbel</vt:lpstr>
      <vt:lpstr>Gothic</vt:lpstr>
      <vt:lpstr>StarSymbol</vt:lpstr>
      <vt:lpstr>Symbol</vt:lpstr>
      <vt:lpstr>Tahoma</vt:lpstr>
      <vt:lpstr>Times</vt:lpstr>
      <vt:lpstr>Times New Roman</vt:lpstr>
      <vt:lpstr>Verdana</vt:lpstr>
      <vt:lpstr>Wingdings</vt:lpstr>
      <vt:lpstr>Wingdings 2</vt:lpstr>
      <vt:lpstr>Wingdings 3</vt:lpstr>
      <vt:lpstr>Struttura predefinita</vt:lpstr>
      <vt:lpstr>4_Struttura predefinita</vt:lpstr>
      <vt:lpstr>2_PPT presentation Template_latest ppt version_high rez</vt:lpstr>
      <vt:lpstr>3_PPT presentation Template_latest ppt version_high rez</vt:lpstr>
      <vt:lpstr>6_Struttura predefinita</vt:lpstr>
      <vt:lpstr>3_Struttura predefinita</vt:lpstr>
      <vt:lpstr>2_Presentazione vuota</vt:lpstr>
      <vt:lpstr>15_GSK </vt:lpstr>
      <vt:lpstr>9_Struttura predefinita</vt:lpstr>
      <vt:lpstr>10_Struttura predefinita</vt:lpstr>
      <vt:lpstr>16_GSK </vt:lpstr>
      <vt:lpstr>17_GSK </vt:lpstr>
      <vt:lpstr>21_Default Design</vt:lpstr>
      <vt:lpstr>21_Nero</vt:lpstr>
      <vt:lpstr>11_Struttura predefinita</vt:lpstr>
      <vt:lpstr>12_Struttura predefinita</vt:lpstr>
      <vt:lpstr>2_krastand</vt:lpstr>
      <vt:lpstr>18_GSK </vt:lpstr>
      <vt:lpstr>1_Tema di Office</vt:lpstr>
      <vt:lpstr>8_Metro</vt:lpstr>
      <vt:lpstr>15_Struttura predefinita</vt:lpstr>
      <vt:lpstr>19_Default Design</vt:lpstr>
      <vt:lpstr>16_Default Design</vt:lpstr>
      <vt:lpstr>16_Struttura predefinita</vt:lpstr>
      <vt:lpstr>17_Struttura predefinita</vt:lpstr>
      <vt:lpstr>3_Indacaterol template (2 Feb 2005)</vt:lpstr>
      <vt:lpstr>Tema di Office</vt:lpstr>
      <vt:lpstr>4_Default Design</vt:lpstr>
      <vt:lpstr>19_GSK </vt:lpstr>
      <vt:lpstr>2_Nero</vt:lpstr>
      <vt:lpstr>23_Default Design</vt:lpstr>
      <vt:lpstr>4_Office Theme</vt:lpstr>
      <vt:lpstr>TEMPLATE_ESC_JUILLET 2015</vt:lpstr>
      <vt:lpstr>Default Design</vt:lpstr>
      <vt:lpstr>18_Default Design</vt:lpstr>
      <vt:lpstr>Office Theme</vt:lpstr>
      <vt:lpstr>14_Struttura predefinita</vt:lpstr>
      <vt:lpstr>1_Struttura predefinita</vt:lpstr>
      <vt:lpstr>RECENTI AVANZAMENTI IN MEDICINA INTERNA E PNEUMOLOGIA</vt:lpstr>
      <vt:lpstr>LEADING CAUSES OF DEATH IN U.S.</vt:lpstr>
      <vt:lpstr>Presentazione standard di PowerPoint</vt:lpstr>
      <vt:lpstr>Presentazione standard di PowerPoint</vt:lpstr>
      <vt:lpstr>HEART FAILURE AS A SYSTEMIC DISEASE WITH COMORBIDITIES</vt:lpstr>
      <vt:lpstr>Importance of co-morbidities in patients with HF</vt:lpstr>
      <vt:lpstr>Importance of co-morbidities in patients with HF</vt:lpstr>
      <vt:lpstr>Co-morbidities to consider in HF &amp; important studies</vt:lpstr>
      <vt:lpstr>Presentazione standard di PowerPoint</vt:lpstr>
      <vt:lpstr>Presentazione standard di PowerPoint</vt:lpstr>
      <vt:lpstr>COPD AS THE PULMONARY  COMPONENT OF MULTIMORBIDITY</vt:lpstr>
      <vt:lpstr>Presentazione standard di PowerPoint</vt:lpstr>
      <vt:lpstr>Presentazione standard di PowerPoint</vt:lpstr>
      <vt:lpstr>Presentazione standard di PowerPoint</vt:lpstr>
      <vt:lpstr>COMORBIDITIES</vt:lpstr>
      <vt:lpstr>TREATMENT</vt:lpstr>
      <vt:lpstr>Presentazione standard di PowerPoint</vt:lpstr>
      <vt:lpstr>SPIROMETRY (not diagnostic for COPD)</vt:lpstr>
      <vt:lpstr>SIX MINUTE WALKING TEST (6MWT)</vt:lpstr>
      <vt:lpstr>Presentazione standard di PowerPoint</vt:lpstr>
      <vt:lpstr>GLOBAL STRATEGY FOR DIAGNOSIS, MANAGEMENT AND PREVENTION OF COPD DEFINITION OF COPD 2016</vt:lpstr>
      <vt:lpstr>METABOLIC SYNDROME IS FREQUENT IN PATIENTS WITH COPD </vt:lpstr>
      <vt:lpstr>OSA AND RISK OF CARDIOVASCULAR DISEASES </vt:lpstr>
      <vt:lpstr> FREQUENCIES OF OBJECTIFIED COMORBIDITIES</vt:lpstr>
      <vt:lpstr> FROM COMORBIDITIES TO MULTIMORBIDITY</vt:lpstr>
      <vt:lpstr>SIMULTANEOUS DEVELOPMENT OF CHRONIC DISEASES</vt:lpstr>
      <vt:lpstr>Presentazione standard di PowerPoint</vt:lpstr>
      <vt:lpstr>Chronic diseases represent a huge proportion of human illness</vt:lpstr>
      <vt:lpstr>Presentazione standard di PowerPoint</vt:lpstr>
      <vt:lpstr>Presentazione standard di PowerPoint</vt:lpstr>
      <vt:lpstr>EXACERBATIONS OF RESPIRATORY SYMPTOMS IN PATIENTS WITH COPD MAY NOT BE EXACERBATIONS OF COPD</vt:lpstr>
      <vt:lpstr>Presentazione standard di PowerPoint</vt:lpstr>
      <vt:lpstr>Presentazione standard di PowerPoint</vt:lpstr>
      <vt:lpstr>Presentazione standard di PowerPoint</vt:lpstr>
      <vt:lpstr>BIOCHEMICAL MARKERS OF CARDIAC DYSFUNCTION PREDICT MORTALITY IN ACUTE EXACERBATIONS OF COPD</vt:lpstr>
      <vt:lpstr>BIOCHEMICAL MARKERS OF CARDIAC DYSFUNCTION PREDICT MORTALITY IN ACUTE EXACERBATIONS OF COPD</vt:lpstr>
      <vt:lpstr>BIOCHEMICAL MARKERS OF CARDIAC DYSFUNCTION PREDICT MORTALITY IN ACUTE EXACERBATIONS OF COPD</vt:lpstr>
      <vt:lpstr> NATRIURETIC PEPTIDE TESTING FOR PREDICTING ADVERSE EVENTS FOLLOWING HEART FAILURE HOSPITALIZATION</vt:lpstr>
      <vt:lpstr>COPD vs CHF</vt:lpstr>
      <vt:lpstr>HEART FAILURE:  TIMELINE OF AN EVOLVING THERAPY</vt:lpstr>
      <vt:lpstr>Presentazione standard di PowerPoint</vt:lpstr>
      <vt:lpstr>HEART FAILURE:  TIMELINE OF AN EVOLVING THERAPY</vt:lpstr>
      <vt:lpstr>HEART FAILURE:  TIMELINE OF AN EVOLVING THERAPY</vt:lpstr>
      <vt:lpstr>HEART FAILURE:  TIMELINE OF AN EVOLVING THERAPY</vt:lpstr>
      <vt:lpstr>HEART FAILURE:  THE SEARCH FOR NEW TARGETS</vt:lpstr>
      <vt:lpstr>HEART FAILURE:  THE BREAKING NEWS</vt:lpstr>
      <vt:lpstr>ANGIOTENSIN–NEPRILYSIN INHIBITION VERSUS ENALAPRIL IN HEART FAILURE</vt:lpstr>
      <vt:lpstr>Presentazione standard di PowerPoint</vt:lpstr>
      <vt:lpstr>ANGIOTENSIN–NEPRILYSIN INHIBITION VERSUS ENALAPRIL IN HEART FAILURE</vt:lpstr>
      <vt:lpstr>ANGIOTENSIN–NEPRILYSIN INHIBITION VERSUS ENALAPRIL IN HEART FAILURE</vt:lpstr>
      <vt:lpstr>SACUBRITIL-VALSARTAN:THE NEWEST ADDITION TO THE TOOLBOX FOR GUIDELINES DIRECTED MEDICAL THERAPY FOR HEART FAILURE</vt:lpstr>
      <vt:lpstr>EXPRESSION OF  BRAIN NETRIURETIC PEPTIDE RECEPTORS (NPRS) IN HUMAN AIRWAYS</vt:lpstr>
      <vt:lpstr>Presentazione standard di PowerPoint</vt:lpstr>
      <vt:lpstr>EFFECT OF SACUBITRIL/VALSARTAN VERSUS ENALAPRIL ON GLYCAEMIC CONTROL IN PATIENTS WITH HEART FAILURE AND DIABETES</vt:lpstr>
      <vt:lpstr>BREAKTHROUGHS FOR HEPATITIS C</vt:lpstr>
      <vt:lpstr>PRECISION MEDICINE — PERSONALIZED, PROBLEMATIC, AND PROMISING</vt:lpstr>
      <vt:lpstr> RECURRENT WHEEZE AFTER RESPIRATORY SYNCYTIAL VIRUS (RSV) INFECTION</vt:lpstr>
      <vt:lpstr>THE MODEL OF HEPATITIS C:  SIMILARITIES WITH RECURRENT WHEEZE</vt:lpstr>
      <vt:lpstr>CROHN’S DISEASE</vt:lpstr>
      <vt:lpstr>CROHN’S DISEASE: PATHOGENESIS</vt:lpstr>
      <vt:lpstr>Presentazione standard di PowerPoint</vt:lpstr>
      <vt:lpstr>THE MODEL OF CROHN’S DISEASE: SIMILARITIES WITH ASTHMA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COPD AS THE PULMONARY  COMPONENT OF MULTIMORBIDITY</vt:lpstr>
      <vt:lpstr>EXACERBATIONS OF RESPIRATORY SYMPTOMS IN PATIENTS WITH COPD MAY NOT BE EXACERBATIONS OF COPD</vt:lpstr>
      <vt:lpstr>RECENTI AVANZAMENTI IN MEDICINA INTERNA E PNEUMOLOGIA</vt:lpstr>
    </vt:vector>
  </TitlesOfParts>
  <Company>LABPNEUMO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Roberto R. G. Piro</dc:creator>
  <dc:description>{
  "LutFileRenaming": {},
  "OldValue": null,
  "BackupDone": true,
  "IsDisposed": false
}</dc:description>
  <cp:lastModifiedBy>LEONARDO</cp:lastModifiedBy>
  <cp:revision>815</cp:revision>
  <dcterms:created xsi:type="dcterms:W3CDTF">2001-10-03T12:01:38Z</dcterms:created>
  <dcterms:modified xsi:type="dcterms:W3CDTF">2017-04-04T08:10:50Z</dcterms:modified>
</cp:coreProperties>
</file>