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gradFill flip="none" rotWithShape="1">
          <a:gsLst>
            <a:gs pos="0">
              <a:srgbClr val="00053E"/>
            </a:gs>
            <a:gs pos="100000">
              <a:srgbClr val="011279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/>
          <p:nvPr>
            <p:ph type="title"/>
          </p:nvPr>
        </p:nvSpPr>
        <p:spPr>
          <a:xfrm>
            <a:off x="647700" y="130950"/>
            <a:ext cx="11709400" cy="21448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R="57798" indent="57798" defTabSz="1295400">
              <a:defRPr sz="6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83540" marR="57798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28708" marR="57798" indent="-330868" defTabSz="1295400">
              <a:spcBef>
                <a:spcPts val="1000"/>
              </a:spcBef>
              <a:buSzPct val="100000"/>
              <a:buChar char="–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50874" marR="57798" indent="-295835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71467" marR="57798" indent="-359228" defTabSz="1295400">
              <a:spcBef>
                <a:spcPts val="1000"/>
              </a:spcBef>
              <a:buSzPct val="100000"/>
              <a:buChar char="–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228667" marR="57798" indent="-359228" defTabSz="1295400">
              <a:spcBef>
                <a:spcPts val="1000"/>
              </a:spcBef>
              <a:buSzPct val="100000"/>
              <a:buChar char="»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/>
          <p:nvPr>
            <p:ph type="sldNum" sz="quarter" idx="2"/>
          </p:nvPr>
        </p:nvSpPr>
        <p:spPr>
          <a:xfrm>
            <a:off x="10703847" y="8882098"/>
            <a:ext cx="266974" cy="259222"/>
          </a:xfrm>
          <a:prstGeom prst="rect">
            <a:avLst/>
          </a:prstGeom>
        </p:spPr>
        <p:txBody>
          <a:bodyPr lIns="0" tIns="0" rIns="0" bIns="0"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/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Corpo livello uno…"/>
          <p:cNvSpPr/>
          <p:nvPr>
            <p:ph type="body" idx="1"/>
          </p:nvPr>
        </p:nvSpPr>
        <p:spPr>
          <a:xfrm>
            <a:off x="650240" y="2275839"/>
            <a:ext cx="11704320" cy="643692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889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umero diapositiva"/>
          <p:cNvSpPr/>
          <p:nvPr>
            <p:ph type="sldNum" sz="quarter" idx="2"/>
          </p:nvPr>
        </p:nvSpPr>
        <p:spPr>
          <a:xfrm>
            <a:off x="6376387" y="9283700"/>
            <a:ext cx="254001" cy="266700"/>
          </a:xfrm>
          <a:prstGeom prst="rect">
            <a:avLst/>
          </a:prstGeom>
        </p:spPr>
        <p:txBody>
          <a:bodyPr/>
          <a:lstStyle>
            <a:lvl1pPr>
              <a:defRPr sz="11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sentazione vuota copy 21">
    <p:bg>
      <p:bgPr>
        <a:solidFill>
          <a:srgbClr val="0112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Testo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1295400">
              <a:defRPr sz="6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3" name="Corpo livello uno…"/>
          <p:cNvSpPr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Numero diapositiva"/>
          <p:cNvSpPr/>
          <p:nvPr>
            <p:ph type="sldNum" sz="quarter" idx="2"/>
          </p:nvPr>
        </p:nvSpPr>
        <p:spPr>
          <a:xfrm>
            <a:off x="10505158" y="8890000"/>
            <a:ext cx="342901" cy="35858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tif"/><Relationship Id="rId3" Type="http://schemas.openxmlformats.org/officeDocument/2006/relationships/image" Target="../media/image4.tif"/><Relationship Id="rId4" Type="http://schemas.openxmlformats.org/officeDocument/2006/relationships/image" Target="../media/image15.tif"/><Relationship Id="rId5" Type="http://schemas.openxmlformats.org/officeDocument/2006/relationships/image" Target="../media/image16.tif"/><Relationship Id="rId6" Type="http://schemas.openxmlformats.org/officeDocument/2006/relationships/image" Target="../media/image17.tif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image" Target="../media/image21.tif"/><Relationship Id="rId6" Type="http://schemas.openxmlformats.org/officeDocument/2006/relationships/image" Target="../media/image22.ti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tif"/><Relationship Id="rId3" Type="http://schemas.openxmlformats.org/officeDocument/2006/relationships/image" Target="../media/image14.tif"/><Relationship Id="rId4" Type="http://schemas.openxmlformats.org/officeDocument/2006/relationships/image" Target="../media/image4.tif"/><Relationship Id="rId5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"/><Relationship Id="rId3" Type="http://schemas.openxmlformats.org/officeDocument/2006/relationships/image" Target="../media/image25.tif"/><Relationship Id="rId4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tif"/><Relationship Id="rId3" Type="http://schemas.openxmlformats.org/officeDocument/2006/relationships/image" Target="../media/image30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tif"/><Relationship Id="rId3" Type="http://schemas.openxmlformats.org/officeDocument/2006/relationships/image" Target="../media/image20.png"/><Relationship Id="rId4" Type="http://schemas.openxmlformats.org/officeDocument/2006/relationships/image" Target="../media/image32.tif"/><Relationship Id="rId5" Type="http://schemas.openxmlformats.org/officeDocument/2006/relationships/image" Target="../media/image33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"/><Relationship Id="rId3" Type="http://schemas.openxmlformats.org/officeDocument/2006/relationships/image" Target="../media/image35.tif"/><Relationship Id="rId4" Type="http://schemas.openxmlformats.org/officeDocument/2006/relationships/image" Target="../media/image36.tif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7.tif"/><Relationship Id="rId5" Type="http://schemas.openxmlformats.org/officeDocument/2006/relationships/image" Target="../media/image38.tif"/><Relationship Id="rId6" Type="http://schemas.openxmlformats.org/officeDocument/2006/relationships/image" Target="../media/image3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tif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tif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tif"/><Relationship Id="rId3" Type="http://schemas.openxmlformats.org/officeDocument/2006/relationships/image" Target="../media/image41.tif"/><Relationship Id="rId4" Type="http://schemas.openxmlformats.org/officeDocument/2006/relationships/image" Target="../media/image42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tif"/><Relationship Id="rId3" Type="http://schemas.openxmlformats.org/officeDocument/2006/relationships/image" Target="../media/image44.tif"/><Relationship Id="rId4" Type="http://schemas.openxmlformats.org/officeDocument/2006/relationships/image" Target="../media/image45.tif"/><Relationship Id="rId5" Type="http://schemas.openxmlformats.org/officeDocument/2006/relationships/image" Target="../media/image46.tif"/><Relationship Id="rId6" Type="http://schemas.openxmlformats.org/officeDocument/2006/relationships/image" Target="../media/image47.tif"/><Relationship Id="rId7" Type="http://schemas.openxmlformats.org/officeDocument/2006/relationships/image" Target="../media/image48.tif"/><Relationship Id="rId8" Type="http://schemas.openxmlformats.org/officeDocument/2006/relationships/image" Target="../media/image49.tif"/><Relationship Id="rId9" Type="http://schemas.openxmlformats.org/officeDocument/2006/relationships/image" Target="../media/image50.tif"/><Relationship Id="rId10" Type="http://schemas.openxmlformats.org/officeDocument/2006/relationships/image" Target="../media/image51.tif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tif"/><Relationship Id="rId3" Type="http://schemas.openxmlformats.org/officeDocument/2006/relationships/image" Target="../media/image52.tif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tif"/><Relationship Id="rId3" Type="http://schemas.openxmlformats.org/officeDocument/2006/relationships/image" Target="../media/image54.tif"/><Relationship Id="rId4" Type="http://schemas.openxmlformats.org/officeDocument/2006/relationships/image" Target="../media/image55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tif"/><Relationship Id="rId3" Type="http://schemas.openxmlformats.org/officeDocument/2006/relationships/image" Target="../media/image57.tif"/><Relationship Id="rId4" Type="http://schemas.openxmlformats.org/officeDocument/2006/relationships/image" Target="../media/image58.tif"/><Relationship Id="rId5" Type="http://schemas.openxmlformats.org/officeDocument/2006/relationships/image" Target="../media/image59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tif"/><Relationship Id="rId3" Type="http://schemas.openxmlformats.org/officeDocument/2006/relationships/image" Target="../media/image58.tif"/><Relationship Id="rId4" Type="http://schemas.openxmlformats.org/officeDocument/2006/relationships/image" Target="../media/image7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tif"/><Relationship Id="rId3" Type="http://schemas.openxmlformats.org/officeDocument/2006/relationships/image" Target="../media/image62.tif"/><Relationship Id="rId4" Type="http://schemas.openxmlformats.org/officeDocument/2006/relationships/image" Target="../media/image58.tif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7.tif"/><Relationship Id="rId4" Type="http://schemas.openxmlformats.org/officeDocument/2006/relationships/image" Target="../media/image6.tif"/><Relationship Id="rId5" Type="http://schemas.openxmlformats.org/officeDocument/2006/relationships/image" Target="../media/image9.tif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tif"/><Relationship Id="rId3" Type="http://schemas.openxmlformats.org/officeDocument/2006/relationships/image" Target="../media/image6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4.tif"/><Relationship Id="rId4" Type="http://schemas.openxmlformats.org/officeDocument/2006/relationships/image" Target="../media/image1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4.tif"/><Relationship Id="rId4" Type="http://schemas.openxmlformats.org/officeDocument/2006/relationships/image" Target="../media/image13.t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358221"/>
            <a:ext cx="6472287" cy="903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0192" y="358221"/>
            <a:ext cx="6443886" cy="903715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Doppia freccia"/>
          <p:cNvSpPr/>
          <p:nvPr/>
        </p:nvSpPr>
        <p:spPr>
          <a:xfrm>
            <a:off x="10845800" y="4855219"/>
            <a:ext cx="1397000" cy="237481"/>
          </a:xfrm>
          <a:prstGeom prst="leftRightArrow">
            <a:avLst>
              <a:gd name="adj1" fmla="val 32000"/>
              <a:gd name="adj2" fmla="val 23530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Linea" descr="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390115" y="4679824"/>
            <a:ext cx="7823070" cy="352234"/>
          </a:xfrm>
          <a:prstGeom prst="rect">
            <a:avLst/>
          </a:prstGeom>
        </p:spPr>
      </p:pic>
      <p:pic>
        <p:nvPicPr>
          <p:cNvPr id="206" name="Linea" descr="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444352" y="4679823"/>
            <a:ext cx="7823069" cy="352235"/>
          </a:xfrm>
          <a:prstGeom prst="rect">
            <a:avLst/>
          </a:prstGeom>
        </p:spPr>
      </p:pic>
      <p:sp>
        <p:nvSpPr>
          <p:cNvPr id="208" name="intensity of…"/>
          <p:cNvSpPr/>
          <p:nvPr/>
        </p:nvSpPr>
        <p:spPr>
          <a:xfrm>
            <a:off x="9158420" y="281516"/>
            <a:ext cx="349329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intensity of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pharmacologic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treatment</a:t>
            </a:r>
          </a:p>
        </p:txBody>
      </p:sp>
      <p:sp>
        <p:nvSpPr>
          <p:cNvPr id="209" name="intensity of…"/>
          <p:cNvSpPr/>
          <p:nvPr/>
        </p:nvSpPr>
        <p:spPr>
          <a:xfrm>
            <a:off x="319567" y="554566"/>
            <a:ext cx="2679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intensity of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the disease</a:t>
            </a:r>
          </a:p>
        </p:txBody>
      </p:sp>
      <p:sp>
        <p:nvSpPr>
          <p:cNvPr id="210" name="-"/>
          <p:cNvSpPr/>
          <p:nvPr/>
        </p:nvSpPr>
        <p:spPr>
          <a:xfrm>
            <a:off x="2872448" y="7960783"/>
            <a:ext cx="38497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11" name="+"/>
          <p:cNvSpPr/>
          <p:nvPr/>
        </p:nvSpPr>
        <p:spPr>
          <a:xfrm>
            <a:off x="2770452" y="1847849"/>
            <a:ext cx="58896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12" name="-"/>
          <p:cNvSpPr/>
          <p:nvPr/>
        </p:nvSpPr>
        <p:spPr>
          <a:xfrm>
            <a:off x="8663648" y="7960783"/>
            <a:ext cx="38497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13" name="+"/>
          <p:cNvSpPr/>
          <p:nvPr/>
        </p:nvSpPr>
        <p:spPr>
          <a:xfrm>
            <a:off x="8561651" y="1847849"/>
            <a:ext cx="58896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14" name="LAMA…"/>
          <p:cNvSpPr/>
          <p:nvPr/>
        </p:nvSpPr>
        <p:spPr>
          <a:xfrm>
            <a:off x="5179632" y="6703483"/>
            <a:ext cx="1561803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LAMA</a:t>
            </a:r>
          </a:p>
          <a:p>
            <a:pPr/>
            <a:r>
              <a:t>or</a:t>
            </a:r>
          </a:p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LABA</a:t>
            </a:r>
          </a:p>
        </p:txBody>
      </p:sp>
      <p:sp>
        <p:nvSpPr>
          <p:cNvPr id="215" name="LAMA/LABA…"/>
          <p:cNvSpPr/>
          <p:nvPr/>
        </p:nvSpPr>
        <p:spPr>
          <a:xfrm>
            <a:off x="4459338" y="4516966"/>
            <a:ext cx="295863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LAMA/LABA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FDC</a:t>
            </a:r>
          </a:p>
        </p:txBody>
      </p:sp>
      <p:sp>
        <p:nvSpPr>
          <p:cNvPr id="216" name="LAMA/LABA/(ICS?)"/>
          <p:cNvSpPr/>
          <p:nvPr/>
        </p:nvSpPr>
        <p:spPr>
          <a:xfrm>
            <a:off x="3808255" y="2876550"/>
            <a:ext cx="43045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LAMA/LABA/(ICS?)</a:t>
            </a:r>
          </a:p>
        </p:txBody>
      </p:sp>
      <p:sp>
        <p:nvSpPr>
          <p:cNvPr id="217" name="D"/>
          <p:cNvSpPr/>
          <p:nvPr/>
        </p:nvSpPr>
        <p:spPr>
          <a:xfrm>
            <a:off x="10682829" y="2876550"/>
            <a:ext cx="4444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18" name="B"/>
          <p:cNvSpPr/>
          <p:nvPr/>
        </p:nvSpPr>
        <p:spPr>
          <a:xfrm>
            <a:off x="10682829" y="4552950"/>
            <a:ext cx="4444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19" name="A"/>
          <p:cNvSpPr/>
          <p:nvPr/>
        </p:nvSpPr>
        <p:spPr>
          <a:xfrm>
            <a:off x="10682829" y="7160683"/>
            <a:ext cx="4444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829" y="-2117"/>
            <a:ext cx="10917142" cy="4728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2817" y="90187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" y="9046967"/>
            <a:ext cx="4863649" cy="365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6838" y="2348904"/>
            <a:ext cx="12671124" cy="3118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782" y="5399216"/>
            <a:ext cx="12641236" cy="153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73914" y="6126588"/>
            <a:ext cx="7631776" cy="76201"/>
          </a:xfrm>
          <a:prstGeom prst="rect">
            <a:avLst/>
          </a:prstGeom>
        </p:spPr>
      </p:pic>
      <p:pic>
        <p:nvPicPr>
          <p:cNvPr id="228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67304" y="5759001"/>
            <a:ext cx="4863650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54" y="19050"/>
            <a:ext cx="6835508" cy="142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0100" y="9245600"/>
            <a:ext cx="29464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560" y="1504950"/>
            <a:ext cx="11561680" cy="4714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37" y="6332636"/>
            <a:ext cx="12897326" cy="160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782" y="7913538"/>
            <a:ext cx="12925236" cy="1198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5825" y="6024860"/>
            <a:ext cx="5597395" cy="76201"/>
          </a:xfrm>
          <a:prstGeom prst="rect">
            <a:avLst/>
          </a:prstGeom>
        </p:spPr>
      </p:pic>
      <p:pic>
        <p:nvPicPr>
          <p:cNvPr id="238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493" y="7879060"/>
            <a:ext cx="12781815" cy="76201"/>
          </a:xfrm>
          <a:prstGeom prst="rect">
            <a:avLst/>
          </a:prstGeom>
        </p:spPr>
      </p:pic>
      <p:pic>
        <p:nvPicPr>
          <p:cNvPr id="240" name="Linea" descr="Line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78492" y="7464194"/>
            <a:ext cx="11014815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570" y="5696770"/>
            <a:ext cx="12711660" cy="119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829" y="-2117"/>
            <a:ext cx="10917142" cy="4728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2817" y="90187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5957" y="6834638"/>
            <a:ext cx="9044367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2" y="233486"/>
            <a:ext cx="12407236" cy="9286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84150"/>
            <a:ext cx="12357100" cy="585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893" y="6339532"/>
            <a:ext cx="13068586" cy="1032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6766" y="6956194"/>
            <a:ext cx="7440962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25" y="3323166"/>
            <a:ext cx="13023250" cy="6590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5307"/>
            <a:ext cx="13004801" cy="3092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VEMS = Volume/Tempo = Fluss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VEMS = Volume/Tempo = Flusso</a:t>
            </a:r>
          </a:p>
          <a:p>
            <a:pPr/>
            <a:r>
              <a:t>Flusso = Pressione/Resistenza</a:t>
            </a:r>
          </a:p>
          <a:p>
            <a:pPr/>
            <a:r>
              <a:t>Pressione = Pmus,exp + Pel,rs</a:t>
            </a:r>
          </a:p>
          <a:p>
            <a:pPr/>
            <a:r>
              <a:t>Resistenza = L/r</a:t>
            </a:r>
            <a:r>
              <a:rPr baseline="31999"/>
              <a:t>4</a:t>
            </a:r>
            <a:endParaRPr baseline="31999"/>
          </a:p>
          <a:p>
            <a:pPr/>
            <a:r>
              <a:t>VEMS = P/Rc</a:t>
            </a:r>
          </a:p>
        </p:txBody>
      </p:sp>
      <p:pic>
        <p:nvPicPr>
          <p:cNvPr id="26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7361" y="4300551"/>
            <a:ext cx="5128539" cy="5438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" y="1604962"/>
            <a:ext cx="12649200" cy="7900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50" y="203200"/>
            <a:ext cx="4737100" cy="130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552450"/>
            <a:ext cx="4808538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FEV1 = VC x FEV1/VC"/>
          <p:cNvSpPr/>
          <p:nvPr/>
        </p:nvSpPr>
        <p:spPr>
          <a:xfrm>
            <a:off x="6764039" y="6178550"/>
            <a:ext cx="46583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FEV</a:t>
            </a:r>
            <a:r>
              <a:rPr baseline="-5999"/>
              <a:t>1</a:t>
            </a:r>
            <a:r>
              <a:t> = VC x FEV</a:t>
            </a:r>
            <a:r>
              <a:rPr baseline="-5999"/>
              <a:t>1</a:t>
            </a:r>
            <a:r>
              <a:t>/VC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806" y="228600"/>
            <a:ext cx="9157188" cy="382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02" y="4633714"/>
            <a:ext cx="12813396" cy="5075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31" y="473967"/>
            <a:ext cx="12886338" cy="8805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6950" y="9154245"/>
            <a:ext cx="3831900" cy="406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7985" y="314390"/>
            <a:ext cx="7416297" cy="9622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6449" y="2973894"/>
            <a:ext cx="1069950" cy="352234"/>
          </a:xfrm>
          <a:prstGeom prst="rect">
            <a:avLst/>
          </a:prstGeom>
        </p:spPr>
      </p:pic>
      <p:pic>
        <p:nvPicPr>
          <p:cNvPr id="273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671" y="391583"/>
            <a:ext cx="4914227" cy="2230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9479" y="8585861"/>
            <a:ext cx="13063758" cy="1182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2603500"/>
            <a:ext cx="12166600" cy="616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3522" y="8890000"/>
            <a:ext cx="5709479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0643" y="190500"/>
            <a:ext cx="7430814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098" y="228600"/>
            <a:ext cx="10186604" cy="192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3385" y="1012334"/>
            <a:ext cx="5361716" cy="356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15" y="2104826"/>
            <a:ext cx="8374949" cy="7566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59" y="344619"/>
            <a:ext cx="13019718" cy="906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2059153" y="6592031"/>
            <a:ext cx="1093047" cy="352735"/>
          </a:xfrm>
          <a:prstGeom prst="rect">
            <a:avLst/>
          </a:prstGeom>
        </p:spPr>
      </p:pic>
      <p:pic>
        <p:nvPicPr>
          <p:cNvPr id="287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2189946" y="4700683"/>
            <a:ext cx="573083" cy="352234"/>
          </a:xfrm>
          <a:prstGeom prst="rect">
            <a:avLst/>
          </a:prstGeom>
        </p:spPr>
      </p:pic>
      <p:pic>
        <p:nvPicPr>
          <p:cNvPr id="289" name="droppedImage.png" descr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7485" y="9356234"/>
            <a:ext cx="5361716" cy="356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66" y="1976768"/>
            <a:ext cx="12798668" cy="2307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60" y="4366749"/>
            <a:ext cx="12921280" cy="102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57" y="5469466"/>
            <a:ext cx="12949086" cy="3988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440" y="50800"/>
            <a:ext cx="6311964" cy="199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76995" y="505883"/>
            <a:ext cx="4949439" cy="674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" y="101600"/>
            <a:ext cx="6689211" cy="211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6995" y="505883"/>
            <a:ext cx="4949439" cy="67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558" y="2171587"/>
            <a:ext cx="9793684" cy="898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4860" y="2939388"/>
            <a:ext cx="11995080" cy="5510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140" y="8365066"/>
            <a:ext cx="12824520" cy="1221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88" y="1115152"/>
            <a:ext cx="12922024" cy="7523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00" y="7937500"/>
            <a:ext cx="5247735" cy="76200"/>
          </a:xfrm>
          <a:prstGeom prst="rect">
            <a:avLst/>
          </a:prstGeom>
        </p:spPr>
      </p:pic>
      <p:pic>
        <p:nvPicPr>
          <p:cNvPr id="306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9033" y="8216900"/>
            <a:ext cx="6009736" cy="76200"/>
          </a:xfrm>
          <a:prstGeom prst="rect">
            <a:avLst/>
          </a:prstGeom>
        </p:spPr>
      </p:pic>
      <p:pic>
        <p:nvPicPr>
          <p:cNvPr id="308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3633" y="8496300"/>
            <a:ext cx="3710045" cy="7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15"/>
          <p:cNvSpPr/>
          <p:nvPr/>
        </p:nvSpPr>
        <p:spPr>
          <a:xfrm>
            <a:off x="9320107" y="9112985"/>
            <a:ext cx="3034454" cy="37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algn="r" defTabSz="457200">
              <a:defRPr sz="16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15</a:t>
            </a:r>
          </a:p>
        </p:txBody>
      </p:sp>
      <p:pic>
        <p:nvPicPr>
          <p:cNvPr id="31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222" y="121919"/>
            <a:ext cx="12438099" cy="313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293" y="4382346"/>
            <a:ext cx="12541957" cy="4748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17"/>
          <p:cNvSpPr/>
          <p:nvPr/>
        </p:nvSpPr>
        <p:spPr>
          <a:xfrm>
            <a:off x="9320107" y="9112985"/>
            <a:ext cx="3034454" cy="37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algn="r" defTabSz="457200">
              <a:defRPr sz="16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17</a:t>
            </a:r>
          </a:p>
        </p:txBody>
      </p:sp>
      <p:pic>
        <p:nvPicPr>
          <p:cNvPr id="31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61902"/>
            <a:ext cx="13004801" cy="9227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88" y="1115152"/>
            <a:ext cx="12922024" cy="7523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2100" y="7378700"/>
            <a:ext cx="3357933" cy="76200"/>
          </a:xfrm>
          <a:prstGeom prst="rect">
            <a:avLst/>
          </a:prstGeom>
        </p:spPr>
      </p:pic>
      <p:pic>
        <p:nvPicPr>
          <p:cNvPr id="321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7347" y="7150100"/>
            <a:ext cx="1077000" cy="7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0416" y="137583"/>
            <a:ext cx="9690101" cy="270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183" y="1960033"/>
            <a:ext cx="36703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066" y="1532466"/>
            <a:ext cx="37084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22040" y="2781300"/>
            <a:ext cx="7560720" cy="6926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33350"/>
            <a:ext cx="85090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500" y="653639"/>
            <a:ext cx="6731642" cy="31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516" y="2188633"/>
            <a:ext cx="6132488" cy="6266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2909" y="1712115"/>
            <a:ext cx="5581122" cy="869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86046" y="2498326"/>
            <a:ext cx="6132488" cy="5646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1569" y="8422857"/>
            <a:ext cx="12343803" cy="1200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65100"/>
            <a:ext cx="11328400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2950" y="9296400"/>
            <a:ext cx="574675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5852" y="2705100"/>
            <a:ext cx="9467697" cy="6553200"/>
          </a:xfrm>
          <a:prstGeom prst="rect">
            <a:avLst/>
          </a:prstGeom>
          <a:ln w="254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" y="2720743"/>
            <a:ext cx="6100300" cy="512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6921" y="2775392"/>
            <a:ext cx="6219363" cy="5015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" y="8193616"/>
            <a:ext cx="12998782" cy="120961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ttangolo"/>
          <p:cNvSpPr/>
          <p:nvPr/>
        </p:nvSpPr>
        <p:spPr>
          <a:xfrm>
            <a:off x="-8467" y="7749381"/>
            <a:ext cx="1481337" cy="885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39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16150" y="383116"/>
            <a:ext cx="8572500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69472" y="8619265"/>
            <a:ext cx="4144678" cy="76201"/>
          </a:xfrm>
          <a:prstGeom prst="rect">
            <a:avLst/>
          </a:prstGeom>
        </p:spPr>
      </p:pic>
      <p:pic>
        <p:nvPicPr>
          <p:cNvPr id="342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8451" y="9025665"/>
            <a:ext cx="5055543" cy="76201"/>
          </a:xfrm>
          <a:prstGeom prst="rect">
            <a:avLst/>
          </a:prstGeom>
        </p:spPr>
      </p:pic>
      <p:pic>
        <p:nvPicPr>
          <p:cNvPr id="344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939" y="9432065"/>
            <a:ext cx="2972570" cy="76201"/>
          </a:xfrm>
          <a:prstGeom prst="rect">
            <a:avLst/>
          </a:prstGeom>
        </p:spPr>
      </p:pic>
      <p:sp>
        <p:nvSpPr>
          <p:cNvPr id="346" name="ERJ 2014"/>
          <p:cNvSpPr/>
          <p:nvPr/>
        </p:nvSpPr>
        <p:spPr>
          <a:xfrm>
            <a:off x="9513908" y="1560182"/>
            <a:ext cx="20711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ERJ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In soggetti fumatori con spirometria nei limii di norma o con lievi alterazioni si trovano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In soggetti fumatori con spirometria nei limii di norma o con lievi alterazioni si trovano:</a:t>
            </a:r>
          </a:p>
          <a:p>
            <a:pPr lvl="1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riduzione della diffusione alveolo-capillare</a:t>
            </a:r>
          </a:p>
          <a:p>
            <a:pPr lvl="1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alterazioni della distribuzione del rapporto V</a:t>
            </a:r>
            <a:r>
              <a:rPr cap="small"/>
              <a:t>a</a:t>
            </a:r>
            <a:r>
              <a:t>/Q</a:t>
            </a:r>
          </a:p>
          <a:p>
            <a:pPr lvl="1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iperinsufflazione polmonare dinamica</a:t>
            </a:r>
          </a:p>
          <a:p>
            <a:pPr lvl="1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disaccoppiamento neuro-meccanico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dispnea!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1265" y="4962723"/>
            <a:ext cx="4808671" cy="4808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5714" y="49741"/>
            <a:ext cx="4773372" cy="3297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83" y="-4234"/>
            <a:ext cx="6299719" cy="898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33" y="9212402"/>
            <a:ext cx="6836376" cy="37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90641" y="9120852"/>
            <a:ext cx="5570743" cy="56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63" y="6158574"/>
            <a:ext cx="12790874" cy="2771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719" y="922866"/>
            <a:ext cx="12741362" cy="214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sted-image.tiff" descr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444" y="3092579"/>
            <a:ext cx="12683912" cy="473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asted-image.tiff" descr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8097" y="3594623"/>
            <a:ext cx="12628606" cy="1310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asted-image.tiff" descr="pasted-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5789" y="4852397"/>
            <a:ext cx="12673222" cy="70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pasted-image.tiff" descr="pasted-imag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9546" y="5490166"/>
            <a:ext cx="12745708" cy="47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Linea" descr="Linea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45396" y="6792317"/>
            <a:ext cx="7985879" cy="76201"/>
          </a:xfrm>
          <a:prstGeom prst="rect">
            <a:avLst/>
          </a:prstGeom>
        </p:spPr>
      </p:pic>
      <p:pic>
        <p:nvPicPr>
          <p:cNvPr id="365" name="Linea" descr="Linea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4930" y="7302306"/>
            <a:ext cx="3738565" cy="76201"/>
          </a:xfrm>
          <a:prstGeom prst="rect">
            <a:avLst/>
          </a:prstGeom>
        </p:spPr>
      </p:pic>
      <p:pic>
        <p:nvPicPr>
          <p:cNvPr id="367" name="Linea" descr="Linea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4930" y="8257354"/>
            <a:ext cx="522019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93" y="285750"/>
            <a:ext cx="12574014" cy="5674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7792" y="54107"/>
            <a:ext cx="6829216" cy="9645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0" y="1061276"/>
            <a:ext cx="12972780" cy="7631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7" y="929018"/>
            <a:ext cx="12999326" cy="7895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74083"/>
            <a:ext cx="6256124" cy="2151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132" y="2317750"/>
            <a:ext cx="10918536" cy="732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98" y="121509"/>
            <a:ext cx="10699404" cy="9510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4072" y="5080198"/>
            <a:ext cx="7405251" cy="76201"/>
          </a:xfrm>
          <a:prstGeom prst="rect">
            <a:avLst/>
          </a:prstGeom>
        </p:spPr>
      </p:pic>
      <p:pic>
        <p:nvPicPr>
          <p:cNvPr id="381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4539" y="5782931"/>
            <a:ext cx="10635723" cy="76201"/>
          </a:xfrm>
          <a:prstGeom prst="rect">
            <a:avLst/>
          </a:prstGeom>
        </p:spPr>
      </p:pic>
      <p:pic>
        <p:nvPicPr>
          <p:cNvPr id="383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4539" y="6350198"/>
            <a:ext cx="10635722" cy="76201"/>
          </a:xfrm>
          <a:prstGeom prst="rect">
            <a:avLst/>
          </a:prstGeom>
        </p:spPr>
      </p:pic>
      <p:pic>
        <p:nvPicPr>
          <p:cNvPr id="385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539" y="7035998"/>
            <a:ext cx="8454715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307"/>
            <a:ext cx="13004801" cy="309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22997"/>
            <a:ext cx="13004801" cy="5454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8537" y="6616501"/>
            <a:ext cx="5517679" cy="76201"/>
          </a:xfrm>
          <a:prstGeom prst="rect">
            <a:avLst/>
          </a:prstGeom>
        </p:spPr>
      </p:pic>
      <p:pic>
        <p:nvPicPr>
          <p:cNvPr id="392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6964" y="7962702"/>
            <a:ext cx="10207380" cy="76201"/>
          </a:xfrm>
          <a:prstGeom prst="rect">
            <a:avLst/>
          </a:prstGeom>
        </p:spPr>
      </p:pic>
      <p:pic>
        <p:nvPicPr>
          <p:cNvPr id="394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1071" y="6980568"/>
            <a:ext cx="7740722" cy="76201"/>
          </a:xfrm>
          <a:prstGeom prst="rect">
            <a:avLst/>
          </a:prstGeom>
        </p:spPr>
      </p:pic>
      <p:pic>
        <p:nvPicPr>
          <p:cNvPr id="396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38721" y="7289602"/>
            <a:ext cx="7264472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93" y="493183"/>
            <a:ext cx="12526014" cy="226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927" y="5725634"/>
            <a:ext cx="12621054" cy="6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873" y="3051704"/>
            <a:ext cx="12621054" cy="2058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285750"/>
            <a:ext cx="6743507" cy="1848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0700" y="127000"/>
            <a:ext cx="4673600" cy="43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5200" y="2552700"/>
            <a:ext cx="21844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89" y="4265761"/>
            <a:ext cx="8645622" cy="5265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37" y="3243039"/>
            <a:ext cx="12920326" cy="3267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5100" y="8724900"/>
            <a:ext cx="21844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40" y="6132314"/>
            <a:ext cx="1270009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381000"/>
            <a:ext cx="7068208" cy="544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040" y="6709634"/>
            <a:ext cx="12226720" cy="284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4347" y="381000"/>
            <a:ext cx="3414053" cy="1190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683" y="679450"/>
            <a:ext cx="9690101" cy="2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266" y="2396066"/>
            <a:ext cx="37084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316" y="2806700"/>
            <a:ext cx="3670301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441" y="4708260"/>
            <a:ext cx="10801918" cy="3715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Update sul trattamento della BPC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Update sul trattamento della BPCO</a:t>
            </a:r>
          </a:p>
        </p:txBody>
      </p:sp>
      <p:sp>
        <p:nvSpPr>
          <p:cNvPr id="423" name="La personalizzazione della terapia non è il tipo di farmaco, ma la scelta degli indicatori e degli obiettivi che derivano da un accurato studio della funzionalità respiratoria di un singolo paziente.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personalizzazione della terapia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non è il tipo di farmaco</a:t>
            </a:r>
            <a:r>
              <a:t>, ma la scelta degli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indicatori</a:t>
            </a:r>
            <a:r>
              <a:t> e degli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obiettivi</a:t>
            </a:r>
            <a:r>
              <a:t> che derivano da un accurato studio della funzionalità respiratoria di un singolo paziente.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nè Descartes, 1596-1650"/>
          <p:cNvSpPr/>
          <p:nvPr/>
        </p:nvSpPr>
        <p:spPr>
          <a:xfrm>
            <a:off x="571830" y="336550"/>
            <a:ext cx="58328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Renè Descartes, 1596-1650</a:t>
            </a:r>
          </a:p>
        </p:txBody>
      </p:sp>
      <p:sp>
        <p:nvSpPr>
          <p:cNvPr id="426" name="Discorso sul Metodo.…"/>
          <p:cNvSpPr/>
          <p:nvPr/>
        </p:nvSpPr>
        <p:spPr>
          <a:xfrm>
            <a:off x="1848879" y="1047749"/>
            <a:ext cx="9307042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u="sng"/>
              <a:t>Discorso sul Metodo</a:t>
            </a:r>
            <a:r>
              <a:t>.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Per ben condurre la propria ragione</a:t>
            </a:r>
          </a:p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b="1" sz="4000"/>
              <a:t>e ricercare la verità nelle scienze.</a:t>
            </a:r>
            <a:r>
              <a:t> 1637</a:t>
            </a:r>
          </a:p>
        </p:txBody>
      </p:sp>
      <p:pic>
        <p:nvPicPr>
          <p:cNvPr id="42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06" y="3854234"/>
            <a:ext cx="6958569" cy="5501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0670" y="2978150"/>
            <a:ext cx="4919350" cy="6696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Linea" descr="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390115" y="4679824"/>
            <a:ext cx="7823070" cy="352234"/>
          </a:xfrm>
          <a:prstGeom prst="rect">
            <a:avLst/>
          </a:prstGeom>
        </p:spPr>
      </p:pic>
      <p:pic>
        <p:nvPicPr>
          <p:cNvPr id="170" name="Linea" descr="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444352" y="4679823"/>
            <a:ext cx="7823069" cy="352235"/>
          </a:xfrm>
          <a:prstGeom prst="rect">
            <a:avLst/>
          </a:prstGeom>
        </p:spPr>
      </p:pic>
      <p:sp>
        <p:nvSpPr>
          <p:cNvPr id="172" name="intensity of…"/>
          <p:cNvSpPr/>
          <p:nvPr/>
        </p:nvSpPr>
        <p:spPr>
          <a:xfrm>
            <a:off x="9158420" y="281516"/>
            <a:ext cx="349329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intensity of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pharmacologic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treatment</a:t>
            </a:r>
          </a:p>
        </p:txBody>
      </p:sp>
      <p:sp>
        <p:nvSpPr>
          <p:cNvPr id="173" name="intensity of…"/>
          <p:cNvSpPr/>
          <p:nvPr/>
        </p:nvSpPr>
        <p:spPr>
          <a:xfrm>
            <a:off x="319567" y="554566"/>
            <a:ext cx="2679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intensity of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the disease</a:t>
            </a:r>
          </a:p>
        </p:txBody>
      </p:sp>
      <p:sp>
        <p:nvSpPr>
          <p:cNvPr id="174" name="-"/>
          <p:cNvSpPr/>
          <p:nvPr/>
        </p:nvSpPr>
        <p:spPr>
          <a:xfrm>
            <a:off x="2872448" y="7960783"/>
            <a:ext cx="38497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75" name="+"/>
          <p:cNvSpPr/>
          <p:nvPr/>
        </p:nvSpPr>
        <p:spPr>
          <a:xfrm>
            <a:off x="2770452" y="1847849"/>
            <a:ext cx="58896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76" name="-"/>
          <p:cNvSpPr/>
          <p:nvPr/>
        </p:nvSpPr>
        <p:spPr>
          <a:xfrm>
            <a:off x="8663648" y="7960783"/>
            <a:ext cx="38497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77" name="+"/>
          <p:cNvSpPr/>
          <p:nvPr/>
        </p:nvSpPr>
        <p:spPr>
          <a:xfrm>
            <a:off x="8561651" y="1847849"/>
            <a:ext cx="58896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78" name="LAMA…"/>
          <p:cNvSpPr/>
          <p:nvPr/>
        </p:nvSpPr>
        <p:spPr>
          <a:xfrm>
            <a:off x="5179632" y="6703483"/>
            <a:ext cx="1561803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LAMA</a:t>
            </a:r>
          </a:p>
          <a:p>
            <a:pPr/>
            <a:r>
              <a:t>or</a:t>
            </a:r>
          </a:p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LABA</a:t>
            </a:r>
          </a:p>
        </p:txBody>
      </p:sp>
      <p:sp>
        <p:nvSpPr>
          <p:cNvPr id="179" name="LAMA/LABA…"/>
          <p:cNvSpPr/>
          <p:nvPr/>
        </p:nvSpPr>
        <p:spPr>
          <a:xfrm>
            <a:off x="4481219" y="4516966"/>
            <a:ext cx="295862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LAMA/LABA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FDC</a:t>
            </a:r>
          </a:p>
        </p:txBody>
      </p:sp>
      <p:sp>
        <p:nvSpPr>
          <p:cNvPr id="180" name="LAMA/LABA/(ICS?)"/>
          <p:cNvSpPr/>
          <p:nvPr/>
        </p:nvSpPr>
        <p:spPr>
          <a:xfrm>
            <a:off x="3808255" y="2876550"/>
            <a:ext cx="43045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LAMA/LABA/(ICS?)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5193" y="345430"/>
            <a:ext cx="8775151" cy="55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Non importa che se ne parli bene o male,…"/>
          <p:cNvSpPr/>
          <p:nvPr/>
        </p:nvSpPr>
        <p:spPr>
          <a:xfrm>
            <a:off x="1434455" y="6146800"/>
            <a:ext cx="1013589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Non importa che se ne parli bene o male,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l’importante è che se ne parli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71" y="209550"/>
            <a:ext cx="12314858" cy="71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8608" y="8950645"/>
            <a:ext cx="5191193" cy="589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0.png" descr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233" y="8985025"/>
            <a:ext cx="6389755" cy="521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11.png" descr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7564" y="906665"/>
            <a:ext cx="10549673" cy="794027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ttangolo"/>
          <p:cNvSpPr/>
          <p:nvPr/>
        </p:nvSpPr>
        <p:spPr>
          <a:xfrm>
            <a:off x="270932" y="169333"/>
            <a:ext cx="12314857" cy="7104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042464">
            <a:off x="1610885" y="5111386"/>
            <a:ext cx="6272935" cy="76201"/>
          </a:xfrm>
          <a:prstGeom prst="rect">
            <a:avLst/>
          </a:prstGeom>
        </p:spPr>
      </p:pic>
      <p:pic>
        <p:nvPicPr>
          <p:cNvPr id="200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416044">
            <a:off x="2054868" y="4983889"/>
            <a:ext cx="6087108" cy="76201"/>
          </a:xfrm>
          <a:prstGeom prst="rect">
            <a:avLst/>
          </a:prstGeom>
        </p:spPr>
      </p:pic>
      <p:pic>
        <p:nvPicPr>
          <p:cNvPr id="202" name="pasted-image.tiff" descr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47176" y="5091722"/>
            <a:ext cx="3607839" cy="246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