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62" r:id="rId2"/>
    <p:sldId id="421" r:id="rId3"/>
    <p:sldId id="441" r:id="rId4"/>
    <p:sldId id="402" r:id="rId5"/>
    <p:sldId id="266" r:id="rId6"/>
    <p:sldId id="353" r:id="rId7"/>
    <p:sldId id="447" r:id="rId8"/>
    <p:sldId id="469" r:id="rId9"/>
    <p:sldId id="418" r:id="rId10"/>
    <p:sldId id="481" r:id="rId11"/>
    <p:sldId id="482" r:id="rId12"/>
    <p:sldId id="483" r:id="rId13"/>
    <p:sldId id="485" r:id="rId14"/>
    <p:sldId id="442" r:id="rId15"/>
    <p:sldId id="427" r:id="rId16"/>
    <p:sldId id="453" r:id="rId17"/>
    <p:sldId id="474" r:id="rId18"/>
    <p:sldId id="493" r:id="rId19"/>
    <p:sldId id="410" r:id="rId20"/>
    <p:sldId id="494" r:id="rId21"/>
    <p:sldId id="411" r:id="rId22"/>
    <p:sldId id="491" r:id="rId23"/>
    <p:sldId id="412" r:id="rId24"/>
    <p:sldId id="414" r:id="rId25"/>
    <p:sldId id="501" r:id="rId26"/>
    <p:sldId id="445" r:id="rId27"/>
    <p:sldId id="446" r:id="rId28"/>
    <p:sldId id="432" r:id="rId29"/>
    <p:sldId id="435" r:id="rId30"/>
    <p:sldId id="436" r:id="rId31"/>
    <p:sldId id="454" r:id="rId32"/>
    <p:sldId id="455" r:id="rId33"/>
    <p:sldId id="456" r:id="rId34"/>
    <p:sldId id="404" r:id="rId35"/>
    <p:sldId id="457" r:id="rId36"/>
    <p:sldId id="475" r:id="rId37"/>
    <p:sldId id="458" r:id="rId38"/>
    <p:sldId id="459" r:id="rId39"/>
    <p:sldId id="467" r:id="rId40"/>
    <p:sldId id="480" r:id="rId41"/>
    <p:sldId id="294" r:id="rId42"/>
    <p:sldId id="486" r:id="rId43"/>
    <p:sldId id="487" r:id="rId44"/>
    <p:sldId id="391" r:id="rId45"/>
    <p:sldId id="492" r:id="rId46"/>
    <p:sldId id="488" r:id="rId47"/>
    <p:sldId id="489" r:id="rId48"/>
    <p:sldId id="317" r:id="rId49"/>
    <p:sldId id="384" r:id="rId50"/>
    <p:sldId id="478" r:id="rId51"/>
    <p:sldId id="311" r:id="rId52"/>
    <p:sldId id="479" r:id="rId53"/>
    <p:sldId id="496" r:id="rId54"/>
    <p:sldId id="497" r:id="rId55"/>
    <p:sldId id="498" r:id="rId56"/>
    <p:sldId id="499" r:id="rId57"/>
    <p:sldId id="500" r:id="rId58"/>
    <p:sldId id="502" r:id="rId59"/>
    <p:sldId id="316" r:id="rId60"/>
    <p:sldId id="430" r:id="rId61"/>
    <p:sldId id="438" r:id="rId62"/>
    <p:sldId id="444" r:id="rId6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08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2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11AE3-FC83-4B05-9A3E-0FD9C8B736B8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23DE-5ED0-4C53-99AA-5BBE147661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567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3263"/>
            <a:ext cx="4587875" cy="34417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7967"/>
            <a:ext cx="5035550" cy="4075560"/>
          </a:xfrm>
          <a:noFill/>
        </p:spPr>
        <p:txBody>
          <a:bodyPr/>
          <a:lstStyle/>
          <a:p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4850"/>
            <a:ext cx="4586287" cy="344011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7688"/>
            <a:ext cx="5035550" cy="4075112"/>
          </a:xfrm>
          <a:noFill/>
        </p:spPr>
        <p:txBody>
          <a:bodyPr/>
          <a:lstStyle/>
          <a:p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4025" cy="319881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E98B4CD-FEFF-443C-A505-01C9C07AB517}" type="slidenum">
              <a:rPr lang="en-US" altLang="en-US" sz="1200">
                <a:solidFill>
                  <a:srgbClr val="000000"/>
                </a:solidFill>
                <a:ea typeface="ヒラギノ角ゴ ProN W3" charset="-128"/>
                <a:sym typeface="Arial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ea typeface="ヒラギノ角ゴ ProN W3" charset="-128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4"/>
            <a:ext cx="29718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14305" indent="-274611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098442" indent="-219053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539724" indent="-219053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1979419" indent="-219053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436574" indent="-219053" defTabSz="44921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893729" indent="-219053" defTabSz="44921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350884" indent="-219053" defTabSz="44921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08040" indent="-219053" defTabSz="44921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310" algn="l"/>
                <a:tab pos="1828620" algn="l"/>
                <a:tab pos="2742931" algn="l"/>
                <a:tab pos="3657241" algn="l"/>
                <a:tab pos="4571551" algn="l"/>
                <a:tab pos="5485861" algn="l"/>
                <a:tab pos="6400173" algn="l"/>
                <a:tab pos="7314483" algn="l"/>
                <a:tab pos="8228793" algn="l"/>
                <a:tab pos="9143103" algn="l"/>
                <a:tab pos="10057414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7C98CA-5905-4A4B-BB60-F3EF33280B28}" type="slidenum">
              <a:rPr lang="en-GB" altLang="it-IT" sz="2700" b="1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it-IT" sz="27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796925"/>
            <a:ext cx="4264025" cy="31988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E98B4CD-FEFF-443C-A505-01C9C07AB517}" type="slidenum">
              <a:rPr lang="en-US" altLang="en-US" sz="1200">
                <a:solidFill>
                  <a:srgbClr val="000000"/>
                </a:solidFill>
                <a:ea typeface="ヒラギノ角ゴ ProN W3" charset="-128"/>
                <a:sym typeface="Arial" pitchFamily="34" charset="0"/>
              </a:rPr>
              <a:pPr eaLnBrk="1" hangingPunct="1"/>
              <a:t>40</a:t>
            </a:fld>
            <a:endParaRPr lang="en-US" altLang="en-US" sz="1200">
              <a:solidFill>
                <a:srgbClr val="000000"/>
              </a:solidFill>
              <a:ea typeface="ヒラギノ角ゴ ProN W3" charset="-128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3DE-5ED0-4C53-99AA-5BBE147661E2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8162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7075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602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4716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26B130-49EB-452D-BB73-CAD25FE53402}" type="datetime1">
              <a:rPr lang="en-AU" altLang="en-US"/>
              <a:pPr/>
              <a:t>4/04/2017</a:t>
            </a:fld>
            <a:endParaRPr lang="en-AU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E667D4-D90F-4601-A628-28D7B0590E1E}" type="slidenum">
              <a:rPr lang="en-AU" altLang="en-US"/>
              <a:pPr/>
              <a:t>‹N›</a:t>
            </a:fld>
            <a:endParaRPr lang="en-AU" altLang="en-US"/>
          </a:p>
        </p:txBody>
      </p:sp>
    </p:spTree>
    <p:extLst>
      <p:ext uri="{BB962C8B-B14F-4D97-AF65-F5344CB8AC3E}">
        <p14:creationId xmlns="" xmlns:p14="http://schemas.microsoft.com/office/powerpoint/2010/main" val="95681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890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5374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0885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596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881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940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1271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3D99-E119-D74D-98F0-159D9659CDF4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FD55-1E21-3343-B9FD-BC9E317B66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1834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3D99-E119-D74D-98F0-159D9659CDF4}" type="datetimeFigureOut">
              <a:rPr lang="it-IT" smtClean="0"/>
              <a:pPr/>
              <a:t>04/04/2017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FD55-1E21-3343-B9FD-BC9E317B660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387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357313"/>
            <a:ext cx="48006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it-IT" altLang="it-IT" sz="2800" dirty="0" smtClean="0">
                <a:solidFill>
                  <a:srgbClr val="FFFF00"/>
                </a:solidFill>
              </a:rPr>
              <a:t>UPDATE SULLA TERAPIA DELL’ASMA 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958850" y="5184775"/>
            <a:ext cx="751363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 defTabSz="762000"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it-IT" altLang="it-IT" sz="1600" i="1" dirty="0">
                <a:solidFill>
                  <a:srgbClr val="FFFFFF"/>
                </a:solidFill>
              </a:rPr>
              <a:t>Pierluigi </a:t>
            </a:r>
            <a:r>
              <a:rPr lang="it-IT" altLang="it-IT" sz="1600" i="1" dirty="0" err="1">
                <a:solidFill>
                  <a:srgbClr val="FFFFFF"/>
                </a:solidFill>
              </a:rPr>
              <a:t>Paggiaro</a:t>
            </a:r>
            <a:endParaRPr lang="it-IT" altLang="it-IT" sz="1600" i="1" dirty="0">
              <a:solidFill>
                <a:srgbClr val="FFFFFF"/>
              </a:solidFill>
            </a:endParaRPr>
          </a:p>
          <a:p>
            <a:pPr algn="ctr">
              <a:buFontTx/>
              <a:buNone/>
            </a:pPr>
            <a:r>
              <a:rPr lang="it-IT" altLang="it-IT" sz="1600" i="1" dirty="0" smtClean="0">
                <a:solidFill>
                  <a:srgbClr val="FFFFFF"/>
                </a:solidFill>
              </a:rPr>
              <a:t>Chairman </a:t>
            </a:r>
            <a:r>
              <a:rPr lang="it-IT" altLang="it-IT" sz="1600" i="1" dirty="0">
                <a:solidFill>
                  <a:srgbClr val="FFFFFF"/>
                </a:solidFill>
              </a:rPr>
              <a:t>GINA </a:t>
            </a:r>
            <a:r>
              <a:rPr lang="it-IT" altLang="it-IT" sz="1600" i="1" dirty="0" smtClean="0">
                <a:solidFill>
                  <a:srgbClr val="FFFFFF"/>
                </a:solidFill>
              </a:rPr>
              <a:t>Italy</a:t>
            </a:r>
            <a:endParaRPr lang="it-IT" altLang="it-IT" sz="1600" i="1" dirty="0">
              <a:solidFill>
                <a:srgbClr val="FFFFFF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it-IT" altLang="it-IT" sz="1600" i="1" dirty="0">
                <a:solidFill>
                  <a:srgbClr val="FFFFFF"/>
                </a:solidFill>
              </a:rPr>
              <a:t>Cardio-</a:t>
            </a:r>
            <a:r>
              <a:rPr lang="it-IT" altLang="it-IT" sz="1600" i="1" dirty="0" err="1">
                <a:solidFill>
                  <a:srgbClr val="FFFFFF"/>
                </a:solidFill>
              </a:rPr>
              <a:t>Thoracic</a:t>
            </a:r>
            <a:r>
              <a:rPr lang="it-IT" altLang="it-IT" sz="1600" i="1" dirty="0">
                <a:solidFill>
                  <a:srgbClr val="FFFFFF"/>
                </a:solidFill>
              </a:rPr>
              <a:t> and </a:t>
            </a:r>
            <a:r>
              <a:rPr lang="it-IT" altLang="it-IT" sz="1600" i="1" dirty="0" err="1">
                <a:solidFill>
                  <a:srgbClr val="FFFFFF"/>
                </a:solidFill>
              </a:rPr>
              <a:t>Vascular</a:t>
            </a:r>
            <a:r>
              <a:rPr lang="it-IT" altLang="it-IT" sz="1600" i="1" dirty="0">
                <a:solidFill>
                  <a:srgbClr val="FFFFFF"/>
                </a:solidFill>
              </a:rPr>
              <a:t> </a:t>
            </a:r>
            <a:r>
              <a:rPr lang="it-IT" altLang="it-IT" sz="1600" i="1" dirty="0" err="1">
                <a:solidFill>
                  <a:srgbClr val="FFFFFF"/>
                </a:solidFill>
              </a:rPr>
              <a:t>Department</a:t>
            </a:r>
            <a:r>
              <a:rPr lang="it-IT" altLang="it-IT" sz="1600" i="1" dirty="0">
                <a:solidFill>
                  <a:srgbClr val="FFFFFF"/>
                </a:solidFill>
              </a:rPr>
              <a:t>, </a:t>
            </a:r>
            <a:r>
              <a:rPr lang="it-IT" altLang="it-IT" sz="1600" i="1" dirty="0" err="1">
                <a:solidFill>
                  <a:srgbClr val="FFFFFF"/>
                </a:solidFill>
              </a:rPr>
              <a:t>University</a:t>
            </a:r>
            <a:r>
              <a:rPr lang="it-IT" altLang="it-IT" sz="1600" i="1" dirty="0">
                <a:solidFill>
                  <a:srgbClr val="FFFFFF"/>
                </a:solidFill>
              </a:rPr>
              <a:t> of Pisa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it-IT" altLang="it-IT" sz="1600" i="1" dirty="0">
              <a:solidFill>
                <a:srgbClr val="FFFFFF"/>
              </a:solidFill>
            </a:endParaRPr>
          </a:p>
        </p:txBody>
      </p:sp>
      <p:grpSp>
        <p:nvGrpSpPr>
          <p:cNvPr id="2053" name="Group 12"/>
          <p:cNvGrpSpPr>
            <a:grpSpLocks/>
          </p:cNvGrpSpPr>
          <p:nvPr/>
        </p:nvGrpSpPr>
        <p:grpSpPr bwMode="auto">
          <a:xfrm>
            <a:off x="-36513" y="2797175"/>
            <a:ext cx="1558926" cy="1495425"/>
            <a:chOff x="48" y="192"/>
            <a:chExt cx="982" cy="942"/>
          </a:xfrm>
        </p:grpSpPr>
        <p:pic>
          <p:nvPicPr>
            <p:cNvPr id="205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"/>
              <a:ext cx="576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" name="Text Box 7"/>
            <p:cNvSpPr txBox="1">
              <a:spLocks noChangeArrowheads="1"/>
            </p:cNvSpPr>
            <p:nvPr/>
          </p:nvSpPr>
          <p:spPr bwMode="auto">
            <a:xfrm>
              <a:off x="48" y="768"/>
              <a:ext cx="9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it-IT" altLang="it-IT" sz="1600">
                  <a:solidFill>
                    <a:srgbClr val="FFFFFF"/>
                  </a:solidFill>
                  <a:latin typeface="Times" pitchFamily="18" charset="0"/>
                </a:rPr>
                <a:t>Università degli</a:t>
              </a:r>
            </a:p>
            <a:p>
              <a:pPr algn="ctr">
                <a:lnSpc>
                  <a:spcPct val="100000"/>
                </a:lnSpc>
              </a:pPr>
              <a:r>
                <a:rPr lang="it-IT" altLang="it-IT" sz="1600">
                  <a:solidFill>
                    <a:srgbClr val="FFFFFF"/>
                  </a:solidFill>
                  <a:latin typeface="Times" pitchFamily="18" charset="0"/>
                </a:rPr>
                <a:t>Studi di Pisa</a:t>
              </a:r>
            </a:p>
          </p:txBody>
        </p:sp>
      </p:grpSp>
      <p:grpSp>
        <p:nvGrpSpPr>
          <p:cNvPr id="2054" name="Group 11"/>
          <p:cNvGrpSpPr>
            <a:grpSpLocks/>
          </p:cNvGrpSpPr>
          <p:nvPr/>
        </p:nvGrpSpPr>
        <p:grpSpPr bwMode="auto">
          <a:xfrm>
            <a:off x="7843838" y="2620963"/>
            <a:ext cx="1265237" cy="1816100"/>
            <a:chOff x="4867" y="144"/>
            <a:chExt cx="797" cy="1144"/>
          </a:xfrm>
        </p:grpSpPr>
        <p:pic>
          <p:nvPicPr>
            <p:cNvPr id="205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144"/>
              <a:ext cx="41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Text Box 8"/>
            <p:cNvSpPr txBox="1">
              <a:spLocks noChangeArrowheads="1"/>
            </p:cNvSpPr>
            <p:nvPr/>
          </p:nvSpPr>
          <p:spPr bwMode="auto">
            <a:xfrm>
              <a:off x="4867" y="768"/>
              <a:ext cx="79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it-IT" altLang="it-IT" sz="1600">
                  <a:solidFill>
                    <a:srgbClr val="FFFFFF"/>
                  </a:solidFill>
                  <a:latin typeface="Times" pitchFamily="18" charset="0"/>
                </a:rPr>
                <a:t>Azienda Ospedaliera Pisana</a:t>
              </a:r>
            </a:p>
          </p:txBody>
        </p:sp>
      </p:grp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201613" y="58674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endParaRPr lang="it-IT" altLang="it-IT" sz="20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it-IT" altLang="it-IT" sz="2400" b="0">
              <a:latin typeface="Times New Roman" pitchFamily="18" charset="0"/>
            </a:endParaRP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3402475" y="6172200"/>
            <a:ext cx="26555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it-IT" altLang="it-IT" sz="1800" i="1" dirty="0" err="1" smtClean="0">
                <a:solidFill>
                  <a:srgbClr val="F8FD25"/>
                </a:solidFill>
              </a:rPr>
              <a:t>Pneumotrieste</a:t>
            </a:r>
            <a:r>
              <a:rPr lang="it-IT" altLang="it-IT" sz="1800" i="1" dirty="0" smtClean="0">
                <a:solidFill>
                  <a:srgbClr val="F8FD25"/>
                </a:solidFill>
              </a:rPr>
              <a:t> 2017 </a:t>
            </a:r>
          </a:p>
          <a:p>
            <a:pPr algn="ctr">
              <a:lnSpc>
                <a:spcPct val="100000"/>
              </a:lnSpc>
            </a:pPr>
            <a:r>
              <a:rPr lang="it-IT" altLang="it-IT" sz="1800" i="1" dirty="0" smtClean="0">
                <a:solidFill>
                  <a:srgbClr val="F8FD25"/>
                </a:solidFill>
              </a:rPr>
              <a:t>Trieste, </a:t>
            </a:r>
            <a:r>
              <a:rPr lang="it-IT" altLang="it-IT" sz="1800" i="1" dirty="0" smtClean="0">
                <a:solidFill>
                  <a:srgbClr val="F8FD25"/>
                </a:solidFill>
              </a:rPr>
              <a:t>3-5 </a:t>
            </a:r>
            <a:r>
              <a:rPr lang="it-IT" altLang="it-IT" sz="1800" i="1" dirty="0" smtClean="0">
                <a:solidFill>
                  <a:srgbClr val="F8FD25"/>
                </a:solidFill>
              </a:rPr>
              <a:t>aprile 2017</a:t>
            </a:r>
            <a:endParaRPr lang="it-IT" altLang="it-IT" sz="1800" i="1" dirty="0">
              <a:solidFill>
                <a:srgbClr val="F8FD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152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0845"/>
            <a:ext cx="7772400" cy="1470025"/>
          </a:xfrm>
        </p:spPr>
        <p:txBody>
          <a:bodyPr>
            <a:normAutofit/>
          </a:bodyPr>
          <a:lstStyle/>
          <a:p>
            <a:r>
              <a:rPr lang="it-IT" sz="3600" b="1" dirty="0" err="1" smtClean="0">
                <a:solidFill>
                  <a:srgbClr val="FFFF00"/>
                </a:solidFill>
              </a:rPr>
              <a:t>Current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</a:rPr>
              <a:t>asthma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</a:rPr>
              <a:t>phenotypes</a:t>
            </a:r>
            <a:endParaRPr lang="it-IT" sz="3600" b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22428" y="6400797"/>
            <a:ext cx="292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chemeClr val="bg1"/>
                </a:solidFill>
              </a:rPr>
              <a:t>Gauthier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 err="1" smtClean="0">
                <a:solidFill>
                  <a:schemeClr val="bg1"/>
                </a:solidFill>
              </a:rPr>
              <a:t>et</a:t>
            </a:r>
            <a:r>
              <a:rPr lang="it-IT" b="1" i="1" dirty="0" smtClean="0">
                <a:solidFill>
                  <a:schemeClr val="bg1"/>
                </a:solidFill>
              </a:rPr>
              <a:t> al, AJRCCM 2016</a:t>
            </a:r>
            <a:endParaRPr lang="it-IT" b="1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796" y="1366838"/>
            <a:ext cx="6662082" cy="486455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ia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57338"/>
            <a:ext cx="3365500" cy="5256212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372225" y="6088063"/>
            <a:ext cx="2376488" cy="31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it-IT" altLang="it-IT" sz="1600" b="1">
                <a:solidFill>
                  <a:srgbClr val="FFFFFF"/>
                </a:solidFill>
              </a:rPr>
              <a:t>Bacci et al, Chest 2006</a:t>
            </a:r>
            <a:endParaRPr lang="it-IT" altLang="it-IT" sz="1600" b="1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798513" y="44450"/>
            <a:ext cx="761365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/>
            <a:r>
              <a:rPr lang="it-IT" altLang="it-IT" sz="2800" b="1" dirty="0" err="1">
                <a:solidFill>
                  <a:srgbClr val="FFFF00"/>
                </a:solidFill>
              </a:rPr>
              <a:t>Absence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of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sputum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eosinophilia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</a:p>
          <a:p>
            <a:pPr algn="ctr" defTabSz="762000"/>
            <a:r>
              <a:rPr lang="it-IT" altLang="it-IT" sz="2800" b="1" dirty="0">
                <a:solidFill>
                  <a:srgbClr val="FFFF00"/>
                </a:solidFill>
              </a:rPr>
              <a:t>in </a:t>
            </a:r>
            <a:r>
              <a:rPr lang="it-IT" altLang="it-IT" sz="2800" b="1" dirty="0" err="1">
                <a:solidFill>
                  <a:srgbClr val="FFFF00"/>
                </a:solidFill>
              </a:rPr>
              <a:t>corticosteroid</a:t>
            </a:r>
            <a:r>
              <a:rPr lang="it-IT" altLang="it-IT" sz="2800" b="1" dirty="0">
                <a:solidFill>
                  <a:srgbClr val="FFFF00"/>
                </a:solidFill>
              </a:rPr>
              <a:t>”</a:t>
            </a:r>
            <a:r>
              <a:rPr lang="it-IT" altLang="it-IT" sz="2800" b="1" dirty="0" err="1">
                <a:solidFill>
                  <a:srgbClr val="FFFF00"/>
                </a:solidFill>
              </a:rPr>
              <a:t>naive</a:t>
            </a:r>
            <a:r>
              <a:rPr lang="it-IT" altLang="it-IT" sz="2800" b="1" dirty="0">
                <a:solidFill>
                  <a:srgbClr val="FFFF00"/>
                </a:solidFill>
              </a:rPr>
              <a:t>” </a:t>
            </a:r>
            <a:r>
              <a:rPr lang="it-IT" altLang="it-IT" sz="2800" b="1" dirty="0" err="1">
                <a:solidFill>
                  <a:srgbClr val="FFFF00"/>
                </a:solidFill>
              </a:rPr>
              <a:t>asthmatics</a:t>
            </a:r>
            <a:endParaRPr lang="it-IT" altLang="it-IT" sz="2800" b="1" dirty="0">
              <a:solidFill>
                <a:srgbClr val="FFFF00"/>
              </a:solidFill>
            </a:endParaRPr>
          </a:p>
          <a:p>
            <a:pPr algn="ctr" defTabSz="762000"/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predicts</a:t>
            </a:r>
            <a:r>
              <a:rPr lang="it-IT" altLang="it-IT" sz="2800" b="1" dirty="0">
                <a:solidFill>
                  <a:srgbClr val="FFFF00"/>
                </a:solidFill>
              </a:rPr>
              <a:t> a </a:t>
            </a:r>
            <a:r>
              <a:rPr lang="it-IT" altLang="it-IT" sz="2800" b="1" dirty="0" err="1">
                <a:solidFill>
                  <a:srgbClr val="FFFF00"/>
                </a:solidFill>
              </a:rPr>
              <a:t>poor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short-term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response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to</a:t>
            </a:r>
            <a:r>
              <a:rPr lang="it-IT" altLang="it-IT" sz="2800" b="1" dirty="0">
                <a:solidFill>
                  <a:srgbClr val="FFFF00"/>
                </a:solidFill>
              </a:rPr>
              <a:t> ICS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29000" y="3187700"/>
            <a:ext cx="762000" cy="457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endParaRPr lang="it-IT" altLang="it-IT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65400"/>
            <a:ext cx="4286250" cy="23812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2017713"/>
            <a:ext cx="3787775" cy="29368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3316" name="CasellaDiTesto 1"/>
          <p:cNvSpPr txBox="1">
            <a:spLocks noChangeArrowheads="1"/>
          </p:cNvSpPr>
          <p:nvPr/>
        </p:nvSpPr>
        <p:spPr bwMode="auto">
          <a:xfrm>
            <a:off x="5435600" y="6308725"/>
            <a:ext cx="33575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b="1" i="1">
                <a:solidFill>
                  <a:srgbClr val="FFFFFF"/>
                </a:solidFill>
              </a:rPr>
              <a:t>Bacci et al, Respirology 2012</a:t>
            </a:r>
          </a:p>
        </p:txBody>
      </p:sp>
      <p:sp>
        <p:nvSpPr>
          <p:cNvPr id="13317" name="CasellaDiTesto 2"/>
          <p:cNvSpPr txBox="1">
            <a:spLocks noChangeArrowheads="1"/>
          </p:cNvSpPr>
          <p:nvPr/>
        </p:nvSpPr>
        <p:spPr bwMode="auto">
          <a:xfrm>
            <a:off x="179388" y="476250"/>
            <a:ext cx="871378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altLang="it-IT" sz="2800" b="1" dirty="0" err="1">
                <a:solidFill>
                  <a:srgbClr val="FFFF00"/>
                </a:solidFill>
              </a:rPr>
              <a:t>Steroid-naif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symptomatic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noneosinophilic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asthma</a:t>
            </a:r>
            <a:endParaRPr lang="it-IT" altLang="it-IT" sz="2800" b="1" dirty="0">
              <a:solidFill>
                <a:srgbClr val="FFFF00"/>
              </a:solidFill>
            </a:endParaRPr>
          </a:p>
          <a:p>
            <a:pPr algn="ctr"/>
            <a:r>
              <a:rPr lang="it-IT" altLang="it-IT" sz="2800" b="1" dirty="0" err="1">
                <a:solidFill>
                  <a:srgbClr val="FFFF00"/>
                </a:solidFill>
              </a:rPr>
              <a:t>may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remain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stable</a:t>
            </a:r>
            <a:r>
              <a:rPr lang="it-IT" altLang="it-IT" sz="2800" b="1" dirty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>
                <a:solidFill>
                  <a:srgbClr val="FFFF00"/>
                </a:solidFill>
              </a:rPr>
              <a:t>over</a:t>
            </a:r>
            <a:r>
              <a:rPr lang="it-IT" altLang="it-IT" sz="2800" b="1" dirty="0">
                <a:solidFill>
                  <a:srgbClr val="FFFF00"/>
                </a:solidFill>
              </a:rPr>
              <a:t> 6 </a:t>
            </a:r>
            <a:r>
              <a:rPr lang="it-IT" altLang="it-IT" sz="2800" b="1" dirty="0" err="1">
                <a:solidFill>
                  <a:srgbClr val="FFFF00"/>
                </a:solidFill>
              </a:rPr>
              <a:t>months</a:t>
            </a:r>
            <a:endParaRPr lang="it-IT" altLang="it-IT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414338"/>
            <a:ext cx="7685088" cy="1285875"/>
          </a:xfrm>
        </p:spPr>
        <p:txBody>
          <a:bodyPr/>
          <a:lstStyle/>
          <a:p>
            <a:r>
              <a:rPr lang="it-IT" altLang="it-IT" sz="2800" b="1" dirty="0" err="1" smtClean="0">
                <a:solidFill>
                  <a:srgbClr val="FFFF00"/>
                </a:solidFill>
              </a:rPr>
              <a:t>Non-eosinophilic</a:t>
            </a:r>
            <a:r>
              <a:rPr lang="it-IT" altLang="it-IT" sz="28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</a:rPr>
              <a:t>but</a:t>
            </a:r>
            <a:r>
              <a:rPr lang="it-IT" altLang="it-IT" sz="28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</a:rPr>
              <a:t>neutrophilic</a:t>
            </a:r>
            <a:r>
              <a:rPr lang="it-IT" altLang="it-IT" sz="28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</a:rPr>
              <a:t>asthmatics</a:t>
            </a:r>
            <a:r>
              <a:rPr lang="it-IT" altLang="it-IT" sz="2800" b="1" dirty="0" smtClean="0">
                <a:solidFill>
                  <a:srgbClr val="FFFF00"/>
                </a:solidFill>
              </a:rPr>
              <a:t> show a </a:t>
            </a:r>
            <a:r>
              <a:rPr lang="it-IT" altLang="it-IT" sz="2800" b="1" dirty="0" err="1" smtClean="0">
                <a:solidFill>
                  <a:srgbClr val="FFFF00"/>
                </a:solidFill>
              </a:rPr>
              <a:t>good</a:t>
            </a:r>
            <a:r>
              <a:rPr lang="it-IT" altLang="it-IT" sz="28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</a:rPr>
              <a:t>response</a:t>
            </a:r>
            <a:r>
              <a:rPr lang="it-IT" altLang="it-IT" sz="28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</a:rPr>
              <a:t>to</a:t>
            </a:r>
            <a:r>
              <a:rPr lang="it-IT" altLang="it-IT" sz="28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</a:rPr>
              <a:t>tiotropium</a:t>
            </a:r>
            <a:endParaRPr lang="it-IT" altLang="it-IT" sz="2800" b="1" dirty="0" smtClean="0">
              <a:solidFill>
                <a:srgbClr val="FFFF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309813"/>
            <a:ext cx="8959850" cy="3135312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  <a:effectLst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487988" y="5991225"/>
            <a:ext cx="27749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altLang="it-IT" i="1">
                <a:solidFill>
                  <a:srgbClr val="FFFFFF"/>
                </a:solidFill>
              </a:rPr>
              <a:t>Iwamoto et al, ERJ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200" b="1" dirty="0" smtClean="0">
                <a:solidFill>
                  <a:srgbClr val="FFFF00"/>
                </a:solidFill>
              </a:rPr>
              <a:t>New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aspects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of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assessment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and management: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application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in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clinical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practice</a:t>
            </a:r>
            <a:endParaRPr lang="it-IT" altLang="it-IT" sz="3200" b="1" dirty="0" smtClean="0">
              <a:solidFill>
                <a:srgbClr val="FFFF00"/>
              </a:solidFill>
            </a:endParaRP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altLang="it-IT" sz="2800" b="1" dirty="0" err="1" smtClean="0">
                <a:solidFill>
                  <a:schemeClr val="accent5"/>
                </a:solidFill>
              </a:rPr>
              <a:t>Better</a:t>
            </a:r>
            <a:r>
              <a:rPr lang="it-IT" altLang="it-IT" sz="2800" b="1" dirty="0" smtClean="0">
                <a:solidFill>
                  <a:schemeClr val="accent5"/>
                </a:solidFill>
              </a:rPr>
              <a:t> </a:t>
            </a:r>
            <a:r>
              <a:rPr lang="it-IT" altLang="it-IT" sz="2800" b="1" dirty="0" err="1" smtClean="0">
                <a:solidFill>
                  <a:schemeClr val="accent5"/>
                </a:solidFill>
              </a:rPr>
              <a:t>definition</a:t>
            </a:r>
            <a:r>
              <a:rPr lang="it-IT" altLang="it-IT" sz="2800" b="1" dirty="0" smtClean="0">
                <a:solidFill>
                  <a:schemeClr val="accent5"/>
                </a:solidFill>
              </a:rPr>
              <a:t> of </a:t>
            </a:r>
            <a:r>
              <a:rPr lang="it-IT" altLang="it-IT" sz="2800" b="1" dirty="0" err="1" smtClean="0">
                <a:solidFill>
                  <a:schemeClr val="accent5"/>
                </a:solidFill>
              </a:rPr>
              <a:t>diagnosis</a:t>
            </a:r>
            <a:r>
              <a:rPr lang="it-IT" altLang="it-IT" sz="2800" b="1" dirty="0" smtClean="0">
                <a:solidFill>
                  <a:schemeClr val="accent5"/>
                </a:solidFill>
              </a:rPr>
              <a:t> and </a:t>
            </a:r>
            <a:r>
              <a:rPr lang="it-IT" altLang="it-IT" sz="2800" b="1" dirty="0" err="1" smtClean="0">
                <a:solidFill>
                  <a:schemeClr val="accent5"/>
                </a:solidFill>
              </a:rPr>
              <a:t>phenotyping</a:t>
            </a:r>
            <a:endParaRPr lang="it-IT" altLang="it-IT" sz="2800" b="1" dirty="0" smtClean="0">
              <a:solidFill>
                <a:schemeClr val="accent5"/>
              </a:solidFill>
            </a:endParaRPr>
          </a:p>
          <a:p>
            <a:pPr lvl="1">
              <a:spcBef>
                <a:spcPts val="0"/>
              </a:spcBef>
            </a:pPr>
            <a:r>
              <a:rPr lang="it-IT" altLang="it-IT" sz="2400" b="1" dirty="0" err="1" smtClean="0">
                <a:solidFill>
                  <a:schemeClr val="accent5"/>
                </a:solidFill>
              </a:rPr>
              <a:t>Need</a:t>
            </a:r>
            <a:r>
              <a:rPr lang="it-IT" altLang="it-IT" sz="2400" b="1" dirty="0" smtClean="0">
                <a:solidFill>
                  <a:schemeClr val="accent5"/>
                </a:solidFill>
              </a:rPr>
              <a:t> for </a:t>
            </a:r>
            <a:r>
              <a:rPr lang="it-IT" altLang="it-IT" sz="2400" b="1" dirty="0" err="1" smtClean="0">
                <a:solidFill>
                  <a:schemeClr val="accent5"/>
                </a:solidFill>
              </a:rPr>
              <a:t>functional</a:t>
            </a:r>
            <a:r>
              <a:rPr lang="it-IT" altLang="it-IT" sz="2400" b="1" dirty="0" smtClean="0">
                <a:solidFill>
                  <a:schemeClr val="accent5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accent5"/>
                </a:solidFill>
              </a:rPr>
              <a:t>evaluation</a:t>
            </a:r>
            <a:endParaRPr lang="it-IT" altLang="it-IT" sz="2400" b="1" dirty="0" smtClean="0">
              <a:solidFill>
                <a:schemeClr val="accent5"/>
              </a:solidFill>
            </a:endParaRPr>
          </a:p>
          <a:p>
            <a:pPr lvl="1">
              <a:spcBef>
                <a:spcPts val="0"/>
              </a:spcBef>
            </a:pPr>
            <a:r>
              <a:rPr lang="it-IT" altLang="it-IT" sz="2400" b="1" dirty="0">
                <a:solidFill>
                  <a:schemeClr val="accent5"/>
                </a:solidFill>
              </a:rPr>
              <a:t>F</a:t>
            </a:r>
            <a:r>
              <a:rPr lang="it-IT" altLang="it-IT" sz="2400" b="1" dirty="0" smtClean="0">
                <a:solidFill>
                  <a:schemeClr val="accent5"/>
                </a:solidFill>
              </a:rPr>
              <a:t>uture </a:t>
            </a:r>
            <a:r>
              <a:rPr lang="it-IT" altLang="it-IT" sz="2400" b="1" dirty="0" err="1" smtClean="0">
                <a:solidFill>
                  <a:schemeClr val="accent5"/>
                </a:solidFill>
              </a:rPr>
              <a:t>risk</a:t>
            </a:r>
            <a:r>
              <a:rPr lang="it-IT" altLang="it-IT" sz="2400" b="1" dirty="0" smtClean="0">
                <a:solidFill>
                  <a:schemeClr val="accent5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accent5"/>
                </a:solidFill>
              </a:rPr>
              <a:t>as</a:t>
            </a:r>
            <a:r>
              <a:rPr lang="it-IT" altLang="it-IT" sz="2400" b="1" dirty="0" smtClean="0">
                <a:solidFill>
                  <a:schemeClr val="accent5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accent5"/>
                </a:solidFill>
              </a:rPr>
              <a:t>additional</a:t>
            </a:r>
            <a:r>
              <a:rPr lang="it-IT" altLang="it-IT" sz="2400" b="1" dirty="0" smtClean="0">
                <a:solidFill>
                  <a:schemeClr val="accent5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accent5"/>
                </a:solidFill>
              </a:rPr>
              <a:t>feature</a:t>
            </a:r>
            <a:r>
              <a:rPr lang="it-IT" altLang="it-IT" sz="2400" b="1" dirty="0" smtClean="0">
                <a:solidFill>
                  <a:schemeClr val="accent5"/>
                </a:solidFill>
              </a:rPr>
              <a:t> for </a:t>
            </a:r>
            <a:r>
              <a:rPr lang="it-IT" altLang="it-IT" sz="2400" b="1" dirty="0" err="1" smtClean="0">
                <a:solidFill>
                  <a:schemeClr val="accent5"/>
                </a:solidFill>
              </a:rPr>
              <a:t>assesssing</a:t>
            </a:r>
            <a:r>
              <a:rPr lang="it-IT" altLang="it-IT" sz="2400" b="1" dirty="0" smtClean="0">
                <a:solidFill>
                  <a:schemeClr val="accent5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accent5"/>
                </a:solidFill>
              </a:rPr>
              <a:t>outcome</a:t>
            </a:r>
            <a:endParaRPr lang="it-IT" altLang="it-IT" sz="2400" b="1" dirty="0" smtClean="0">
              <a:solidFill>
                <a:schemeClr val="accent5"/>
              </a:solidFill>
            </a:endParaRPr>
          </a:p>
          <a:p>
            <a:pPr lvl="1">
              <a:spcBef>
                <a:spcPts val="0"/>
              </a:spcBef>
            </a:pPr>
            <a:r>
              <a:rPr lang="it-IT" altLang="it-IT" sz="2400" b="1" dirty="0" smtClean="0">
                <a:solidFill>
                  <a:schemeClr val="accent5"/>
                </a:solidFill>
              </a:rPr>
              <a:t>Non-</a:t>
            </a:r>
            <a:r>
              <a:rPr lang="it-IT" altLang="it-IT" sz="2400" b="1" dirty="0" err="1" smtClean="0">
                <a:solidFill>
                  <a:schemeClr val="accent5"/>
                </a:solidFill>
              </a:rPr>
              <a:t>eosinophilic</a:t>
            </a:r>
            <a:r>
              <a:rPr lang="it-IT" altLang="it-IT" sz="2400" b="1" dirty="0" smtClean="0">
                <a:solidFill>
                  <a:schemeClr val="accent5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accent5"/>
                </a:solidFill>
              </a:rPr>
              <a:t>asthma</a:t>
            </a:r>
            <a:r>
              <a:rPr lang="it-IT" altLang="it-IT" sz="2400" b="1" dirty="0" smtClean="0">
                <a:solidFill>
                  <a:schemeClr val="accent5"/>
                </a:solidFill>
              </a:rPr>
              <a:t>:  </a:t>
            </a:r>
            <a:r>
              <a:rPr lang="it-IT" altLang="it-IT" sz="2400" b="1" dirty="0" err="1" smtClean="0">
                <a:solidFill>
                  <a:schemeClr val="accent5"/>
                </a:solidFill>
              </a:rPr>
              <a:t>always</a:t>
            </a:r>
            <a:r>
              <a:rPr lang="it-IT" altLang="it-IT" sz="2400" b="1" dirty="0" smtClean="0">
                <a:solidFill>
                  <a:schemeClr val="accent5"/>
                </a:solidFill>
              </a:rPr>
              <a:t> ICS ?</a:t>
            </a:r>
          </a:p>
          <a:p>
            <a:pPr>
              <a:spcBef>
                <a:spcPts val="0"/>
              </a:spcBef>
            </a:pPr>
            <a:r>
              <a:rPr lang="it-IT" altLang="it-IT" sz="2800" b="1" dirty="0" err="1">
                <a:solidFill>
                  <a:schemeClr val="bg1"/>
                </a:solidFill>
              </a:rPr>
              <a:t>Asthma</a:t>
            </a:r>
            <a:r>
              <a:rPr lang="it-IT" altLang="it-IT" sz="2800" b="1" dirty="0">
                <a:solidFill>
                  <a:schemeClr val="bg1"/>
                </a:solidFill>
              </a:rPr>
              <a:t> </a:t>
            </a:r>
            <a:r>
              <a:rPr lang="it-IT" altLang="it-IT" sz="2800" b="1" dirty="0" err="1">
                <a:solidFill>
                  <a:schemeClr val="bg1"/>
                </a:solidFill>
              </a:rPr>
              <a:t>therapy</a:t>
            </a:r>
            <a:r>
              <a:rPr lang="it-IT" altLang="it-IT" sz="2800" b="1" dirty="0">
                <a:solidFill>
                  <a:schemeClr val="bg1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it-IT" altLang="it-IT" sz="2400" b="1" dirty="0" smtClean="0">
                <a:solidFill>
                  <a:schemeClr val="bg1"/>
                </a:solidFill>
              </a:rPr>
              <a:t>Regular ICS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also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in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mild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asthma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vs ICS/SABA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as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needed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?</a:t>
            </a:r>
            <a:endParaRPr lang="it-IT" altLang="it-IT" sz="2400" b="1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it-IT" altLang="it-IT" sz="2400" b="1" dirty="0">
                <a:solidFill>
                  <a:schemeClr val="bg1"/>
                </a:solidFill>
              </a:rPr>
              <a:t>ICS/LABA in the </a:t>
            </a:r>
            <a:r>
              <a:rPr lang="it-IT" altLang="it-IT" sz="2400" b="1" dirty="0" err="1">
                <a:solidFill>
                  <a:schemeClr val="bg1"/>
                </a:solidFill>
              </a:rPr>
              <a:t>majority</a:t>
            </a:r>
            <a:r>
              <a:rPr lang="it-IT" altLang="it-IT" sz="2400" b="1" dirty="0">
                <a:solidFill>
                  <a:schemeClr val="bg1"/>
                </a:solidFill>
              </a:rPr>
              <a:t> of  moderate </a:t>
            </a:r>
            <a:r>
              <a:rPr lang="it-IT" altLang="it-IT" sz="2400" b="1" dirty="0" err="1">
                <a:solidFill>
                  <a:schemeClr val="bg1"/>
                </a:solidFill>
              </a:rPr>
              <a:t>asthmatics</a:t>
            </a:r>
            <a:endParaRPr lang="it-IT" altLang="it-IT" sz="2400" b="1" dirty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it-IT" altLang="it-IT" sz="2400" b="1" dirty="0" err="1">
                <a:solidFill>
                  <a:schemeClr val="bg1"/>
                </a:solidFill>
              </a:rPr>
              <a:t>Personalised</a:t>
            </a:r>
            <a:r>
              <a:rPr lang="it-IT" altLang="it-IT" sz="2400" b="1" dirty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>
                <a:solidFill>
                  <a:schemeClr val="bg1"/>
                </a:solidFill>
              </a:rPr>
              <a:t>therapy</a:t>
            </a:r>
            <a:r>
              <a:rPr lang="it-IT" altLang="it-IT" sz="2400" b="1" dirty="0">
                <a:solidFill>
                  <a:schemeClr val="bg1"/>
                </a:solidFill>
              </a:rPr>
              <a:t>:  ITS for HDM </a:t>
            </a:r>
            <a:r>
              <a:rPr lang="it-IT" altLang="it-IT" sz="2400" b="1" dirty="0" err="1">
                <a:solidFill>
                  <a:schemeClr val="bg1"/>
                </a:solidFill>
              </a:rPr>
              <a:t>allergic</a:t>
            </a:r>
            <a:r>
              <a:rPr lang="it-IT" altLang="it-IT" sz="2400" b="1" dirty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>
                <a:solidFill>
                  <a:schemeClr val="bg1"/>
                </a:solidFill>
              </a:rPr>
              <a:t>asthma</a:t>
            </a:r>
            <a:endParaRPr lang="it-IT" altLang="it-IT" sz="2400" b="1" dirty="0">
              <a:solidFill>
                <a:schemeClr val="bg1"/>
              </a:solidFill>
            </a:endParaRPr>
          </a:p>
          <a:p>
            <a:endParaRPr lang="it-IT" altLang="it-IT" sz="2800" b="1" dirty="0" smtClean="0">
              <a:solidFill>
                <a:schemeClr val="bg1"/>
              </a:solidFill>
            </a:endParaRPr>
          </a:p>
          <a:p>
            <a:endParaRPr lang="it-IT" altLang="it-IT" sz="2800" b="1" dirty="0">
              <a:solidFill>
                <a:schemeClr val="bg1"/>
              </a:solidFill>
            </a:endParaRPr>
          </a:p>
          <a:p>
            <a:endParaRPr lang="it-IT" altLang="it-IT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3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 descr="SLIDE 53-5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4" t="2495" r="1176" b="1849"/>
          <a:stretch>
            <a:fillRect/>
          </a:stretch>
        </p:blipFill>
        <p:spPr bwMode="auto">
          <a:xfrm>
            <a:off x="1466850" y="1100138"/>
            <a:ext cx="6011863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-73025"/>
            <a:ext cx="7597775" cy="13493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  <a:normAutofit/>
          </a:bodyPr>
          <a:lstStyle/>
          <a:p>
            <a:pPr marL="222250" eaLnBrk="1" hangingPunct="1"/>
            <a:r>
              <a:rPr lang="en-US" altLang="en-US" sz="3200" b="1" dirty="0" smtClean="0">
                <a:solidFill>
                  <a:srgbClr val="FFFF00"/>
                </a:solidFill>
                <a:ea typeface="ヒラギノ角ゴ ProN W3" charset="-128"/>
              </a:rPr>
              <a:t>Stepwise management - pharmacotherapy</a:t>
            </a:r>
          </a:p>
        </p:txBody>
      </p:sp>
      <p:sp>
        <p:nvSpPr>
          <p:cNvPr id="76805" name="Rectangle 7"/>
          <p:cNvSpPr>
            <a:spLocks/>
          </p:cNvSpPr>
          <p:nvPr/>
        </p:nvSpPr>
        <p:spPr bwMode="auto">
          <a:xfrm>
            <a:off x="7462838" y="4485151"/>
            <a:ext cx="1646237" cy="203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chemeClr val="bg1"/>
                </a:solidFill>
              </a:rPr>
              <a:t>*Not for children &lt;12 years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900" smtClean="0">
                <a:solidFill>
                  <a:schemeClr val="bg1"/>
                </a:solidFill>
              </a:rPr>
              <a:t>**For children 6-11 years, the </a:t>
            </a:r>
            <a:r>
              <a:rPr lang="en-US" altLang="en-US" sz="900" dirty="0">
                <a:solidFill>
                  <a:schemeClr val="bg1"/>
                </a:solidFill>
              </a:rPr>
              <a:t>preferred Step </a:t>
            </a:r>
            <a:r>
              <a:rPr lang="en-US" altLang="en-US" sz="900">
                <a:solidFill>
                  <a:schemeClr val="bg1"/>
                </a:solidFill>
              </a:rPr>
              <a:t>3 </a:t>
            </a:r>
            <a:r>
              <a:rPr lang="en-US" altLang="en-US" sz="900" smtClean="0">
                <a:solidFill>
                  <a:schemeClr val="bg1"/>
                </a:solidFill>
              </a:rPr>
              <a:t>treatment is </a:t>
            </a:r>
            <a:r>
              <a:rPr lang="en-US" altLang="en-US" sz="900" dirty="0">
                <a:solidFill>
                  <a:schemeClr val="bg1"/>
                </a:solidFill>
              </a:rPr>
              <a:t>medium dose ICS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900" baseline="30000" smtClean="0">
                <a:solidFill>
                  <a:schemeClr val="bg1"/>
                </a:solidFill>
              </a:rPr>
              <a:t>#</a:t>
            </a:r>
            <a:r>
              <a:rPr lang="en-US" altLang="en-US" sz="900" smtClean="0">
                <a:solidFill>
                  <a:schemeClr val="bg1"/>
                </a:solidFill>
              </a:rPr>
              <a:t>For </a:t>
            </a:r>
            <a:r>
              <a:rPr lang="en-US" altLang="en-US" sz="900" dirty="0">
                <a:solidFill>
                  <a:schemeClr val="bg1"/>
                </a:solidFill>
              </a:rPr>
              <a:t>patients prescribed BDP/</a:t>
            </a:r>
            <a:r>
              <a:rPr lang="en-US" altLang="en-US" sz="900" dirty="0" err="1">
                <a:solidFill>
                  <a:schemeClr val="bg1"/>
                </a:solidFill>
              </a:rPr>
              <a:t>formoterol</a:t>
            </a:r>
            <a:r>
              <a:rPr lang="en-US" altLang="en-US" sz="900" dirty="0">
                <a:solidFill>
                  <a:schemeClr val="bg1"/>
                </a:solidFill>
              </a:rPr>
              <a:t> or BUD/ </a:t>
            </a:r>
            <a:r>
              <a:rPr lang="en-US" altLang="en-US" sz="900" dirty="0" err="1">
                <a:solidFill>
                  <a:schemeClr val="bg1"/>
                </a:solidFill>
              </a:rPr>
              <a:t>formoterol</a:t>
            </a:r>
            <a:r>
              <a:rPr lang="en-US" altLang="en-US" sz="900" dirty="0">
                <a:solidFill>
                  <a:schemeClr val="bg1"/>
                </a:solidFill>
              </a:rPr>
              <a:t> maintenance and reliever </a:t>
            </a:r>
            <a:r>
              <a:rPr lang="en-US" altLang="en-US" sz="900" dirty="0" smtClean="0">
                <a:solidFill>
                  <a:schemeClr val="bg1"/>
                </a:solidFill>
              </a:rPr>
              <a:t>therapy</a:t>
            </a:r>
          </a:p>
          <a:p>
            <a:pPr eaLnBrk="1" hangingPunct="1">
              <a:spcBef>
                <a:spcPts val="600"/>
              </a:spcBef>
            </a:pPr>
            <a:r>
              <a:rPr lang="en-AU" altLang="en-US" sz="900" smtClean="0">
                <a:solidFill>
                  <a:schemeClr val="bg1"/>
                </a:solidFill>
                <a:sym typeface="Wingdings 2"/>
              </a:rPr>
              <a:t></a:t>
            </a:r>
            <a:r>
              <a:rPr lang="en-AU" altLang="en-US" sz="900" smtClean="0">
                <a:solidFill>
                  <a:schemeClr val="bg1"/>
                </a:solidFill>
              </a:rPr>
              <a:t> </a:t>
            </a:r>
            <a:r>
              <a:rPr lang="en-AU" altLang="en-US" sz="900" dirty="0" err="1">
                <a:solidFill>
                  <a:schemeClr val="bg1"/>
                </a:solidFill>
              </a:rPr>
              <a:t>Tiotropium</a:t>
            </a:r>
            <a:r>
              <a:rPr lang="en-AU" altLang="en-US" sz="900" dirty="0">
                <a:solidFill>
                  <a:schemeClr val="bg1"/>
                </a:solidFill>
              </a:rPr>
              <a:t> </a:t>
            </a:r>
            <a:r>
              <a:rPr lang="en-AU" altLang="en-US" sz="900">
                <a:solidFill>
                  <a:schemeClr val="bg1"/>
                </a:solidFill>
              </a:rPr>
              <a:t>by </a:t>
            </a:r>
            <a:r>
              <a:rPr lang="en-AU" altLang="en-US" sz="900" smtClean="0">
                <a:solidFill>
                  <a:schemeClr val="bg1"/>
                </a:solidFill>
              </a:rPr>
              <a:t>mist </a:t>
            </a:r>
            <a:r>
              <a:rPr lang="en-AU" altLang="en-US" sz="900" dirty="0">
                <a:solidFill>
                  <a:schemeClr val="bg1"/>
                </a:solidFill>
              </a:rPr>
              <a:t>inhaler </a:t>
            </a:r>
            <a:r>
              <a:rPr lang="en-AU" altLang="en-US" sz="900">
                <a:solidFill>
                  <a:schemeClr val="bg1"/>
                </a:solidFill>
              </a:rPr>
              <a:t>is </a:t>
            </a:r>
            <a:r>
              <a:rPr lang="en-AU" altLang="en-US" sz="900" smtClean="0">
                <a:solidFill>
                  <a:schemeClr val="bg1"/>
                </a:solidFill>
              </a:rPr>
              <a:t>an </a:t>
            </a:r>
            <a:r>
              <a:rPr lang="en-AU" altLang="en-US" sz="900" dirty="0">
                <a:solidFill>
                  <a:schemeClr val="bg1"/>
                </a:solidFill>
              </a:rPr>
              <a:t>add-on treatment </a:t>
            </a:r>
            <a:r>
              <a:rPr lang="en-AU" altLang="en-US" sz="900">
                <a:solidFill>
                  <a:schemeClr val="bg1"/>
                </a:solidFill>
              </a:rPr>
              <a:t>for </a:t>
            </a:r>
            <a:r>
              <a:rPr lang="en-AU" altLang="en-US" sz="900" smtClean="0">
                <a:solidFill>
                  <a:schemeClr val="bg1"/>
                </a:solidFill>
              </a:rPr>
              <a:t>patients ≥12 years with </a:t>
            </a:r>
            <a:r>
              <a:rPr lang="en-AU" altLang="en-US" sz="900" dirty="0">
                <a:solidFill>
                  <a:schemeClr val="bg1"/>
                </a:solidFill>
              </a:rPr>
              <a:t>a history </a:t>
            </a:r>
            <a:r>
              <a:rPr lang="en-AU" altLang="en-US" sz="900">
                <a:solidFill>
                  <a:schemeClr val="bg1"/>
                </a:solidFill>
              </a:rPr>
              <a:t>of </a:t>
            </a:r>
            <a:r>
              <a:rPr lang="en-AU" altLang="en-US" sz="900" smtClean="0">
                <a:solidFill>
                  <a:schemeClr val="bg1"/>
                </a:solidFill>
              </a:rPr>
              <a:t>exacerbations</a:t>
            </a: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76806" name="Rectangle 8"/>
          <p:cNvSpPr>
            <a:spLocks/>
          </p:cNvSpPr>
          <p:nvPr/>
        </p:nvSpPr>
        <p:spPr bwMode="auto">
          <a:xfrm>
            <a:off x="168275" y="6650038"/>
            <a:ext cx="279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GINA </a:t>
            </a:r>
            <a:r>
              <a:rPr lang="en-US" altLang="en-US" sz="1200" i="1" smtClean="0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2016, </a:t>
            </a:r>
            <a:r>
              <a:rPr lang="en-US" altLang="en-US" sz="1200" i="1" dirty="0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Box 3-5 </a:t>
            </a:r>
            <a:r>
              <a:rPr lang="en-US" altLang="en-US" sz="1200" i="1" dirty="0" smtClean="0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 (2/8) (upper </a:t>
            </a:r>
            <a:r>
              <a:rPr lang="en-US" altLang="en-US" sz="1200" i="1" dirty="0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part)</a:t>
            </a:r>
          </a:p>
        </p:txBody>
      </p:sp>
      <p:sp>
        <p:nvSpPr>
          <p:cNvPr id="76807" name="Rectangle 10"/>
          <p:cNvSpPr>
            <a:spLocks/>
          </p:cNvSpPr>
          <p:nvPr/>
        </p:nvSpPr>
        <p:spPr bwMode="auto">
          <a:xfrm>
            <a:off x="4979988" y="1412875"/>
            <a:ext cx="1968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 dirty="0"/>
              <a:t>Diagnosis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 dirty="0"/>
              <a:t>Symptom control &amp; risk factors</a:t>
            </a:r>
            <a:br>
              <a:rPr lang="en-US" altLang="en-US" sz="1000" dirty="0"/>
            </a:br>
            <a:r>
              <a:rPr lang="en-US" altLang="en-US" sz="1000" dirty="0"/>
              <a:t>(including lung function)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 dirty="0"/>
              <a:t>Inhaler technique &amp; adherence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 dirty="0"/>
              <a:t>Patient preference</a:t>
            </a:r>
          </a:p>
        </p:txBody>
      </p:sp>
      <p:sp>
        <p:nvSpPr>
          <p:cNvPr id="76808" name="Rectangle 11"/>
          <p:cNvSpPr>
            <a:spLocks/>
          </p:cNvSpPr>
          <p:nvPr/>
        </p:nvSpPr>
        <p:spPr bwMode="auto">
          <a:xfrm>
            <a:off x="5292725" y="2938463"/>
            <a:ext cx="1993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Asthma medications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Non-pharmacological strategies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Treat modifiable risk factors</a:t>
            </a:r>
          </a:p>
        </p:txBody>
      </p:sp>
      <p:sp>
        <p:nvSpPr>
          <p:cNvPr id="76809" name="Rectangle 12"/>
          <p:cNvSpPr>
            <a:spLocks/>
          </p:cNvSpPr>
          <p:nvPr/>
        </p:nvSpPr>
        <p:spPr bwMode="auto">
          <a:xfrm>
            <a:off x="1835150" y="2492375"/>
            <a:ext cx="11334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Symptoms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Exacerbations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Side-effects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Patient satisfaction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Lung function</a:t>
            </a:r>
          </a:p>
        </p:txBody>
      </p:sp>
      <p:sp>
        <p:nvSpPr>
          <p:cNvPr id="76810" name="Rectangle 14"/>
          <p:cNvSpPr>
            <a:spLocks/>
          </p:cNvSpPr>
          <p:nvPr/>
        </p:nvSpPr>
        <p:spPr bwMode="auto">
          <a:xfrm>
            <a:off x="538163" y="5683250"/>
            <a:ext cx="800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</a:br>
            <a: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</a:br>
            <a: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76811" name="Rectangle 15"/>
          <p:cNvSpPr>
            <a:spLocks/>
          </p:cNvSpPr>
          <p:nvPr/>
        </p:nvSpPr>
        <p:spPr bwMode="auto">
          <a:xfrm>
            <a:off x="601663" y="6270625"/>
            <a:ext cx="736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900" b="1">
                <a:solidFill>
                  <a:schemeClr val="bg1"/>
                </a:solidFill>
                <a:sym typeface="Arial Bold" charset="0"/>
              </a:rPr>
              <a:t>RELIEVER</a:t>
            </a:r>
          </a:p>
        </p:txBody>
      </p:sp>
      <p:sp>
        <p:nvSpPr>
          <p:cNvPr id="76812" name="Rectangle 16"/>
          <p:cNvSpPr>
            <a:spLocks/>
          </p:cNvSpPr>
          <p:nvPr/>
        </p:nvSpPr>
        <p:spPr bwMode="auto">
          <a:xfrm>
            <a:off x="1506538" y="4583113"/>
            <a:ext cx="6175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1</a:t>
            </a:r>
          </a:p>
        </p:txBody>
      </p:sp>
      <p:sp>
        <p:nvSpPr>
          <p:cNvPr id="76813" name="Rectangle 17"/>
          <p:cNvSpPr>
            <a:spLocks/>
          </p:cNvSpPr>
          <p:nvPr/>
        </p:nvSpPr>
        <p:spPr bwMode="auto">
          <a:xfrm>
            <a:off x="3349625" y="4583113"/>
            <a:ext cx="619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2</a:t>
            </a:r>
          </a:p>
        </p:txBody>
      </p:sp>
      <p:sp>
        <p:nvSpPr>
          <p:cNvPr id="76814" name="Rectangle 18"/>
          <p:cNvSpPr>
            <a:spLocks/>
          </p:cNvSpPr>
          <p:nvPr/>
        </p:nvSpPr>
        <p:spPr bwMode="auto">
          <a:xfrm>
            <a:off x="5148263" y="4456113"/>
            <a:ext cx="863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3</a:t>
            </a:r>
          </a:p>
        </p:txBody>
      </p:sp>
      <p:sp>
        <p:nvSpPr>
          <p:cNvPr id="76815" name="Rectangle 19"/>
          <p:cNvSpPr>
            <a:spLocks/>
          </p:cNvSpPr>
          <p:nvPr/>
        </p:nvSpPr>
        <p:spPr bwMode="auto">
          <a:xfrm>
            <a:off x="6011863" y="4192588"/>
            <a:ext cx="7413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4</a:t>
            </a:r>
          </a:p>
        </p:txBody>
      </p:sp>
      <p:sp>
        <p:nvSpPr>
          <p:cNvPr id="76816" name="Rectangle 20"/>
          <p:cNvSpPr>
            <a:spLocks/>
          </p:cNvSpPr>
          <p:nvPr/>
        </p:nvSpPr>
        <p:spPr bwMode="auto">
          <a:xfrm>
            <a:off x="6732588" y="3860800"/>
            <a:ext cx="612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5</a:t>
            </a:r>
          </a:p>
        </p:txBody>
      </p:sp>
      <p:sp>
        <p:nvSpPr>
          <p:cNvPr id="76817" name="Rectangle 21"/>
          <p:cNvSpPr>
            <a:spLocks/>
          </p:cNvSpPr>
          <p:nvPr/>
        </p:nvSpPr>
        <p:spPr bwMode="auto">
          <a:xfrm>
            <a:off x="2106613" y="5316538"/>
            <a:ext cx="3009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200" dirty="0"/>
              <a:t>Low dose ICS</a:t>
            </a:r>
          </a:p>
        </p:txBody>
      </p:sp>
      <p:sp>
        <p:nvSpPr>
          <p:cNvPr id="73750" name="Rectangle 22"/>
          <p:cNvSpPr>
            <a:spLocks/>
          </p:cNvSpPr>
          <p:nvPr/>
        </p:nvSpPr>
        <p:spPr bwMode="auto">
          <a:xfrm>
            <a:off x="1493838" y="5711825"/>
            <a:ext cx="6207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800" i="1" kern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73751" name="Rectangle 23"/>
          <p:cNvSpPr>
            <a:spLocks/>
          </p:cNvSpPr>
          <p:nvPr/>
        </p:nvSpPr>
        <p:spPr bwMode="auto">
          <a:xfrm>
            <a:off x="2124075" y="5711825"/>
            <a:ext cx="294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>
              <a:defRPr/>
            </a:pP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73752" name="Rectangle 24"/>
          <p:cNvSpPr>
            <a:spLocks/>
          </p:cNvSpPr>
          <p:nvPr/>
        </p:nvSpPr>
        <p:spPr bwMode="auto">
          <a:xfrm>
            <a:off x="5092700" y="5711825"/>
            <a:ext cx="972456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800" i="1" kern="8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>
              <a:defRPr/>
            </a:pPr>
            <a:r>
              <a:rPr lang="en-US" sz="800" i="1" kern="8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>
              <a:defRPr/>
            </a:pPr>
            <a:r>
              <a:rPr lang="en-US" sz="800" i="1" kern="8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800" i="1" kern="800" spc="-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800" i="1" kern="8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73755" name="Rectangle 27"/>
          <p:cNvSpPr>
            <a:spLocks/>
          </p:cNvSpPr>
          <p:nvPr/>
        </p:nvSpPr>
        <p:spPr bwMode="auto">
          <a:xfrm>
            <a:off x="1511300" y="6165850"/>
            <a:ext cx="3581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000" baseline="1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73756" name="Rectangle 28"/>
          <p:cNvSpPr>
            <a:spLocks/>
          </p:cNvSpPr>
          <p:nvPr/>
        </p:nvSpPr>
        <p:spPr bwMode="auto">
          <a:xfrm>
            <a:off x="5143500" y="6165850"/>
            <a:ext cx="2159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low 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dose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ICS/formoterol</a:t>
            </a:r>
            <a:r>
              <a:rPr lang="en-US" sz="1000" baseline="30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endParaRPr lang="en-US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5" name="Rectangle 29"/>
          <p:cNvSpPr>
            <a:spLocks/>
          </p:cNvSpPr>
          <p:nvPr/>
        </p:nvSpPr>
        <p:spPr bwMode="auto">
          <a:xfrm>
            <a:off x="5150530" y="5207000"/>
            <a:ext cx="8905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000" dirty="0"/>
              <a:t>Low dose </a:t>
            </a:r>
            <a:br>
              <a:rPr lang="en-US" altLang="en-US" sz="1000" dirty="0"/>
            </a:br>
            <a:r>
              <a:rPr lang="en-US" altLang="en-US" sz="1000"/>
              <a:t>ICS/LABA</a:t>
            </a:r>
            <a:r>
              <a:rPr lang="en-US" altLang="en-US" sz="1000" smtClean="0"/>
              <a:t>**</a:t>
            </a:r>
            <a:endParaRPr lang="en-US" altLang="en-US" sz="1000" dirty="0"/>
          </a:p>
        </p:txBody>
      </p:sp>
      <p:sp>
        <p:nvSpPr>
          <p:cNvPr id="76826" name="Rectangle 30"/>
          <p:cNvSpPr>
            <a:spLocks/>
          </p:cNvSpPr>
          <p:nvPr/>
        </p:nvSpPr>
        <p:spPr bwMode="auto">
          <a:xfrm>
            <a:off x="6065156" y="4948238"/>
            <a:ext cx="7191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000" dirty="0"/>
              <a:t>Med/high </a:t>
            </a:r>
            <a:br>
              <a:rPr lang="en-US" altLang="en-US" sz="1000" dirty="0"/>
            </a:br>
            <a:r>
              <a:rPr lang="en-US" altLang="en-US" sz="1000" dirty="0"/>
              <a:t>ICS/LABA</a:t>
            </a:r>
          </a:p>
        </p:txBody>
      </p:sp>
      <p:sp>
        <p:nvSpPr>
          <p:cNvPr id="76828" name="Rectangle 14"/>
          <p:cNvSpPr>
            <a:spLocks/>
          </p:cNvSpPr>
          <p:nvPr/>
        </p:nvSpPr>
        <p:spPr bwMode="auto">
          <a:xfrm>
            <a:off x="468313" y="4676775"/>
            <a:ext cx="869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900" b="1" dirty="0">
                <a:solidFill>
                  <a:schemeClr val="bg1"/>
                </a:solidFill>
                <a:sym typeface="Arial Bold" charset="0"/>
              </a:rPr>
              <a:t>PREFERRED </a:t>
            </a:r>
            <a:br>
              <a:rPr lang="en-US" altLang="en-US" sz="900" b="1" dirty="0">
                <a:solidFill>
                  <a:schemeClr val="bg1"/>
                </a:solidFill>
                <a:sym typeface="Arial Bold" charset="0"/>
              </a:rPr>
            </a:br>
            <a:r>
              <a:rPr lang="en-US" altLang="en-US" sz="900" b="1" dirty="0">
                <a:solidFill>
                  <a:schemeClr val="bg1"/>
                </a:solidFill>
                <a:sym typeface="Arial Bold" charset="0"/>
              </a:rPr>
              <a:t>CONTROLLER </a:t>
            </a:r>
            <a:br>
              <a:rPr lang="en-US" altLang="en-US" sz="900" b="1" dirty="0">
                <a:solidFill>
                  <a:schemeClr val="bg1"/>
                </a:solidFill>
                <a:sym typeface="Arial Bold" charset="0"/>
              </a:rPr>
            </a:br>
            <a:r>
              <a:rPr lang="en-US" altLang="en-US" sz="900" b="1" dirty="0">
                <a:solidFill>
                  <a:schemeClr val="bg1"/>
                </a:solidFill>
                <a:sym typeface="Arial Bold" charset="0"/>
              </a:rPr>
              <a:t>CHOICE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18616622">
            <a:off x="3238426" y="2180099"/>
            <a:ext cx="1663488" cy="150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150" b="1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REVIEW RESPONSE</a:t>
            </a:r>
          </a:p>
        </p:txBody>
      </p:sp>
      <p:sp>
        <p:nvSpPr>
          <p:cNvPr id="34" name="Rectangle 33"/>
          <p:cNvSpPr/>
          <p:nvPr/>
        </p:nvSpPr>
        <p:spPr>
          <a:xfrm rot="3533141">
            <a:off x="3388968" y="2158002"/>
            <a:ext cx="1562188" cy="150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15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ASSESS</a:t>
            </a:r>
            <a:endParaRPr lang="en-AU" sz="1150" b="1" dirty="0">
              <a:ln w="12700">
                <a:noFill/>
                <a:prstDash val="solid"/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 rot="21356104">
            <a:off x="3401482" y="2613751"/>
            <a:ext cx="1492013" cy="121400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15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ADJUST TREATMENT</a:t>
            </a:r>
            <a:endParaRPr lang="en-US" sz="1150" b="1" dirty="0">
              <a:ln w="12700">
                <a:noFill/>
                <a:prstDash val="solid"/>
              </a:ln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20"/>
          <p:cNvSpPr>
            <a:spLocks/>
          </p:cNvSpPr>
          <p:nvPr/>
        </p:nvSpPr>
        <p:spPr bwMode="auto">
          <a:xfrm>
            <a:off x="6061549" y="5709157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800" i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8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</a:t>
            </a:r>
            <a:r>
              <a:rPr lang="en-US" sz="800" kern="70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*</a:t>
            </a:r>
            <a:r>
              <a:rPr lang="en-US" sz="800" kern="700" baseline="3000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 2"/>
              </a:rPr>
              <a:t></a:t>
            </a:r>
            <a:endParaRPr lang="en-US" sz="800" i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8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8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8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8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8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800" i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8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800" i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37" name="Rectangle 21"/>
          <p:cNvSpPr>
            <a:spLocks/>
          </p:cNvSpPr>
          <p:nvPr/>
        </p:nvSpPr>
        <p:spPr bwMode="auto">
          <a:xfrm>
            <a:off x="6837038" y="5709157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8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  <p:sp>
        <p:nvSpPr>
          <p:cNvPr id="38" name="Rectangle 34"/>
          <p:cNvSpPr>
            <a:spLocks/>
          </p:cNvSpPr>
          <p:nvPr/>
        </p:nvSpPr>
        <p:spPr bwMode="auto">
          <a:xfrm>
            <a:off x="6784294" y="4548255"/>
            <a:ext cx="626156" cy="71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r>
              <a:rPr lang="en-US" sz="900" kern="700">
                <a:latin typeface="Arial"/>
                <a:cs typeface="Arial"/>
              </a:rPr>
              <a:t>Refer for add-on treatment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50" kern="700">
                <a:latin typeface="Arial"/>
                <a:cs typeface="Arial"/>
              </a:rPr>
              <a:t>e.g</a:t>
            </a:r>
            <a:r>
              <a:rPr lang="en-US" sz="750" kern="700" smtClean="0">
                <a:latin typeface="Arial"/>
                <a:cs typeface="Arial"/>
              </a:rPr>
              <a:t>. </a:t>
            </a:r>
            <a:endParaRPr lang="en-US" sz="750" kern="70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750" kern="700" smtClean="0">
                <a:latin typeface="Arial"/>
                <a:cs typeface="Arial"/>
              </a:rPr>
              <a:t>tiotropium,*</a:t>
            </a:r>
            <a:r>
              <a:rPr lang="en-US" sz="750" kern="700" baseline="30000" smtClean="0">
                <a:latin typeface="Arial"/>
                <a:cs typeface="Arial"/>
                <a:sym typeface="Wingdings 2"/>
              </a:rPr>
              <a:t></a:t>
            </a:r>
            <a:r>
              <a:rPr lang="en-US" sz="750" kern="700" smtClean="0">
                <a:latin typeface="Arial"/>
                <a:cs typeface="Arial"/>
              </a:rPr>
              <a:t> omalizumab, mepolizumab*</a:t>
            </a:r>
            <a:endParaRPr lang="en-US" sz="750" kern="700">
              <a:latin typeface="Arial"/>
              <a:cs typeface="Arial"/>
            </a:endParaRPr>
          </a:p>
        </p:txBody>
      </p:sp>
      <p:grpSp>
        <p:nvGrpSpPr>
          <p:cNvPr id="39" name="Group 10"/>
          <p:cNvGrpSpPr>
            <a:grpSpLocks/>
          </p:cNvGrpSpPr>
          <p:nvPr/>
        </p:nvGrpSpPr>
        <p:grpSpPr bwMode="auto">
          <a:xfrm>
            <a:off x="7868779" y="1436003"/>
            <a:ext cx="993775" cy="841375"/>
            <a:chOff x="0" y="0"/>
            <a:chExt cx="626" cy="530"/>
          </a:xfrm>
        </p:grpSpPr>
        <p:sp>
          <p:nvSpPr>
            <p:cNvPr id="40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41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dirty="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UPDATED!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67251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7654"/>
            <a:ext cx="8527348" cy="5411629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AU" sz="2400" b="1" dirty="0" smtClean="0">
                <a:solidFill>
                  <a:schemeClr val="bg1"/>
                </a:solidFill>
              </a:rPr>
              <a:t>Step 5 treatment for severe asthma</a:t>
            </a:r>
          </a:p>
          <a:p>
            <a:pPr lvl="1">
              <a:lnSpc>
                <a:spcPct val="12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Anti-IL5: </a:t>
            </a:r>
            <a:r>
              <a:rPr lang="en-AU" sz="2000" dirty="0" err="1" smtClean="0">
                <a:solidFill>
                  <a:schemeClr val="bg1"/>
                </a:solidFill>
              </a:rPr>
              <a:t>reslizumab</a:t>
            </a:r>
            <a:r>
              <a:rPr lang="en-AU" sz="2000" dirty="0" smtClean="0">
                <a:solidFill>
                  <a:schemeClr val="bg1"/>
                </a:solidFill>
              </a:rPr>
              <a:t> (IV) added to </a:t>
            </a:r>
            <a:r>
              <a:rPr lang="en-AU" sz="2000" dirty="0" err="1">
                <a:solidFill>
                  <a:schemeClr val="bg1"/>
                </a:solidFill>
              </a:rPr>
              <a:t>mepolizumab</a:t>
            </a:r>
            <a:r>
              <a:rPr lang="en-AU" sz="2000" dirty="0">
                <a:solidFill>
                  <a:schemeClr val="bg1"/>
                </a:solidFill>
              </a:rPr>
              <a:t> (SC) for ≥18 years</a:t>
            </a:r>
            <a:endParaRPr lang="en-AU" sz="2000" dirty="0" smtClean="0">
              <a:solidFill>
                <a:schemeClr val="bg1"/>
              </a:solidFill>
            </a:endParaRPr>
          </a:p>
          <a:p>
            <a:pPr lvl="0">
              <a:lnSpc>
                <a:spcPct val="120000"/>
              </a:lnSpc>
            </a:pPr>
            <a:r>
              <a:rPr lang="en-AU" sz="2400" b="1" dirty="0" smtClean="0">
                <a:solidFill>
                  <a:schemeClr val="bg1"/>
                </a:solidFill>
              </a:rPr>
              <a:t>Step-down </a:t>
            </a:r>
            <a:r>
              <a:rPr lang="en-AU" sz="2400" b="1" dirty="0">
                <a:solidFill>
                  <a:schemeClr val="bg1"/>
                </a:solidFill>
              </a:rPr>
              <a:t>from low-dose </a:t>
            </a:r>
            <a:r>
              <a:rPr lang="en-AU" sz="2400" b="1" dirty="0" smtClean="0">
                <a:solidFill>
                  <a:schemeClr val="bg1"/>
                </a:solidFill>
              </a:rPr>
              <a:t>ICS (Box 3-7)</a:t>
            </a:r>
          </a:p>
          <a:p>
            <a:pPr lvl="1">
              <a:lnSpc>
                <a:spcPct val="12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Add-on </a:t>
            </a:r>
            <a:r>
              <a:rPr lang="en-AU" sz="2000" dirty="0">
                <a:solidFill>
                  <a:schemeClr val="bg1"/>
                </a:solidFill>
              </a:rPr>
              <a:t>LTRA may </a:t>
            </a:r>
            <a:r>
              <a:rPr lang="en-AU" sz="2000" dirty="0" smtClean="0">
                <a:solidFill>
                  <a:schemeClr val="bg1"/>
                </a:solidFill>
              </a:rPr>
              <a:t>help</a:t>
            </a:r>
          </a:p>
          <a:p>
            <a:pPr lvl="1">
              <a:lnSpc>
                <a:spcPct val="12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Insufficient </a:t>
            </a:r>
            <a:r>
              <a:rPr lang="en-AU" sz="2000" dirty="0">
                <a:solidFill>
                  <a:schemeClr val="bg1"/>
                </a:solidFill>
              </a:rPr>
              <a:t>evidence for step-down to as-needed ICS </a:t>
            </a:r>
            <a:r>
              <a:rPr lang="en-AU" sz="2000" dirty="0" smtClean="0">
                <a:solidFill>
                  <a:schemeClr val="bg1"/>
                </a:solidFill>
              </a:rPr>
              <a:t>with SABA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171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FFFF00"/>
                </a:solidFill>
              </a:rPr>
              <a:t>Treatment – other changes in 2017</a:t>
            </a:r>
            <a:endParaRPr lang="en-AU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436" y="6604325"/>
            <a:ext cx="237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smtClean="0">
                <a:solidFill>
                  <a:schemeClr val="bg1"/>
                </a:solidFill>
              </a:rPr>
              <a:t>What’s new in GINA 2017?</a:t>
            </a:r>
            <a:endParaRPr lang="en-AU" sz="1400">
              <a:solidFill>
                <a:schemeClr val="bg1"/>
              </a:solidFill>
            </a:endParaRPr>
          </a:p>
        </p:txBody>
      </p:sp>
      <p:pic>
        <p:nvPicPr>
          <p:cNvPr id="5" name="Picture 6" descr="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6" y="57804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57200" y="2317531"/>
            <a:ext cx="7866993" cy="1576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8645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6764" y="229084"/>
            <a:ext cx="5924550" cy="19335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1778" y="2253907"/>
            <a:ext cx="2369590" cy="24555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1017" y="2735942"/>
            <a:ext cx="5940325" cy="401545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938" y="2775093"/>
            <a:ext cx="5000625" cy="31051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8251" y="3851220"/>
            <a:ext cx="6124575" cy="27336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8418" y="259969"/>
            <a:ext cx="5705803" cy="192022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7015655" y="1545021"/>
            <a:ext cx="1487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O’Byrne </a:t>
            </a:r>
            <a:r>
              <a:rPr lang="it-IT" b="1" i="1" dirty="0" err="1" smtClean="0">
                <a:solidFill>
                  <a:schemeClr val="bg1"/>
                </a:solidFill>
              </a:rPr>
              <a:t>et</a:t>
            </a:r>
            <a:r>
              <a:rPr lang="it-IT" b="1" i="1" dirty="0" smtClean="0">
                <a:solidFill>
                  <a:schemeClr val="bg1"/>
                </a:solidFill>
              </a:rPr>
              <a:t> al,</a:t>
            </a:r>
          </a:p>
          <a:p>
            <a:r>
              <a:rPr lang="it-IT" b="1" i="1" dirty="0" err="1" smtClean="0">
                <a:solidFill>
                  <a:schemeClr val="bg1"/>
                </a:solidFill>
              </a:rPr>
              <a:t>Trials</a:t>
            </a:r>
            <a:r>
              <a:rPr lang="it-IT" b="1" i="1" dirty="0" smtClean="0">
                <a:solidFill>
                  <a:schemeClr val="bg1"/>
                </a:solidFill>
              </a:rPr>
              <a:t> 2017</a:t>
            </a:r>
            <a:endParaRPr lang="it-IT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5360" y="274638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Regular treatment with ICS or </a:t>
            </a:r>
            <a:r>
              <a:rPr lang="it-IT" sz="3200" b="1" dirty="0" err="1" smtClean="0">
                <a:solidFill>
                  <a:srgbClr val="FFFF00"/>
                </a:solidFill>
              </a:rPr>
              <a:t>combinations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is</a:t>
            </a:r>
            <a:r>
              <a:rPr lang="it-IT" sz="3200" b="1" dirty="0" smtClean="0">
                <a:solidFill>
                  <a:srgbClr val="FFFF00"/>
                </a:solidFill>
              </a:rPr>
              <a:t> the </a:t>
            </a:r>
            <a:r>
              <a:rPr lang="it-IT" sz="3200" b="1" dirty="0" err="1" smtClean="0">
                <a:solidFill>
                  <a:srgbClr val="FFFF00"/>
                </a:solidFill>
              </a:rPr>
              <a:t>recommended</a:t>
            </a:r>
            <a:r>
              <a:rPr lang="it-IT" sz="3200" b="1" dirty="0" smtClean="0">
                <a:solidFill>
                  <a:srgbClr val="FFFF00"/>
                </a:solidFill>
              </a:rPr>
              <a:t>  treatment in </a:t>
            </a:r>
            <a:r>
              <a:rPr lang="it-IT" sz="3200" b="1" dirty="0" err="1" smtClean="0">
                <a:solidFill>
                  <a:srgbClr val="FFFF00"/>
                </a:solidFill>
              </a:rPr>
              <a:t>almost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all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treatments</a:t>
            </a:r>
            <a:r>
              <a:rPr lang="it-IT" sz="3200" b="1" dirty="0" smtClean="0">
                <a:solidFill>
                  <a:srgbClr val="FFFF00"/>
                </a:solidFill>
              </a:rPr>
              <a:t> </a:t>
            </a:r>
            <a:r>
              <a:rPr lang="it-IT" sz="3200" b="1" dirty="0" err="1" smtClean="0">
                <a:solidFill>
                  <a:srgbClr val="FFFF00"/>
                </a:solidFill>
              </a:rPr>
              <a:t>steps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372" y="2011680"/>
            <a:ext cx="8393016" cy="361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8" y="152400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7689850" y="6503988"/>
            <a:ext cx="1203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685800" indent="-182563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 i="1">
                <a:solidFill>
                  <a:srgbClr val="FFFFFF"/>
                </a:solidFill>
              </a:rPr>
              <a:t>GINA 2014</a:t>
            </a:r>
          </a:p>
        </p:txBody>
      </p:sp>
      <p:cxnSp>
        <p:nvCxnSpPr>
          <p:cNvPr id="7" name="Connettore 1 6"/>
          <p:cNvCxnSpPr/>
          <p:nvPr/>
        </p:nvCxnSpPr>
        <p:spPr>
          <a:xfrm flipV="1">
            <a:off x="1767840" y="3672840"/>
            <a:ext cx="1752600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318760" y="4587240"/>
            <a:ext cx="292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43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GINA 2014 major </a:t>
            </a:r>
            <a:r>
              <a:rPr lang="it-IT" sz="3200" b="1" dirty="0" err="1" smtClean="0">
                <a:solidFill>
                  <a:srgbClr val="FFFF00"/>
                </a:solidFill>
              </a:rPr>
              <a:t>revision</a:t>
            </a:r>
            <a:endParaRPr lang="it-IT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09764"/>
            <a:ext cx="8662987" cy="430881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6" descr="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816769" y="2476500"/>
            <a:ext cx="1869281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759619" y="2876550"/>
            <a:ext cx="3786187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797719" y="3752850"/>
            <a:ext cx="3748087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759619" y="4819650"/>
            <a:ext cx="2897981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626769" y="5257800"/>
            <a:ext cx="1869281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445419" y="5924550"/>
            <a:ext cx="5736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570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786" y="2699214"/>
            <a:ext cx="6479628" cy="373478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766" y="352425"/>
            <a:ext cx="7705725" cy="14954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5639" y="1979353"/>
            <a:ext cx="2800350" cy="2190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96863"/>
            <a:ext cx="8553450" cy="4556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it-IT" altLang="it-IT" sz="2800" b="1" dirty="0" smtClean="0">
                <a:solidFill>
                  <a:srgbClr val="FFFF00"/>
                </a:solidFill>
                <a:latin typeface="+mn-lt"/>
              </a:rPr>
              <a:t>ICS/LABA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+mn-lt"/>
              </a:rPr>
              <a:t>combination</a:t>
            </a:r>
            <a:r>
              <a:rPr lang="it-IT" altLang="it-IT" sz="28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it-IT" altLang="it-IT" sz="2800" b="1" dirty="0" err="1" smtClean="0">
                <a:solidFill>
                  <a:srgbClr val="FFFF00"/>
                </a:solidFill>
                <a:latin typeface="+mn-lt"/>
              </a:rPr>
              <a:t>therapy</a:t>
            </a:r>
            <a:endParaRPr lang="it-IT" altLang="it-IT" sz="28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422400"/>
            <a:ext cx="8580438" cy="4886325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it-IT" altLang="it-IT" sz="2200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sz="2200" b="1" dirty="0" smtClean="0">
                <a:solidFill>
                  <a:schemeClr val="bg1"/>
                </a:solidFill>
                <a:effectLst/>
              </a:rPr>
              <a:t> ICS/LABA </a:t>
            </a:r>
            <a:r>
              <a:rPr lang="it-IT" altLang="it-IT" sz="2200" b="1" dirty="0" err="1" smtClean="0">
                <a:solidFill>
                  <a:schemeClr val="bg1"/>
                </a:solidFill>
                <a:effectLst/>
              </a:rPr>
              <a:t>combinations</a:t>
            </a:r>
            <a:endParaRPr lang="it-IT" altLang="it-IT" sz="2200" b="1" dirty="0" smtClean="0">
              <a:solidFill>
                <a:schemeClr val="bg1"/>
              </a:solidFill>
              <a:effectLst/>
            </a:endParaRPr>
          </a:p>
          <a:p>
            <a:pPr lvl="2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Fluticasone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propionate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/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salmeterol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MDI and DPI</a:t>
            </a:r>
          </a:p>
          <a:p>
            <a:pPr lvl="3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strenght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, standard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dosing</a:t>
            </a:r>
            <a:endParaRPr lang="it-IT" altLang="it-IT" b="1" dirty="0" smtClean="0">
              <a:solidFill>
                <a:schemeClr val="bg1"/>
              </a:solidFill>
              <a:effectLst/>
            </a:endParaRPr>
          </a:p>
          <a:p>
            <a:pPr lvl="2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Budesonide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/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formoterol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DPI</a:t>
            </a:r>
          </a:p>
          <a:p>
            <a:pPr lvl="3">
              <a:lnSpc>
                <a:spcPct val="85000"/>
              </a:lnSpc>
            </a:pPr>
            <a:r>
              <a:rPr lang="it-IT" altLang="it-IT" b="1" dirty="0" smtClean="0">
                <a:solidFill>
                  <a:schemeClr val="bg1"/>
                </a:solidFill>
                <a:effectLst/>
              </a:rPr>
              <a:t>Single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strenght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,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dosing</a:t>
            </a:r>
            <a:endParaRPr lang="it-IT" altLang="it-IT" b="1" dirty="0" smtClean="0">
              <a:solidFill>
                <a:schemeClr val="bg1"/>
              </a:solidFill>
              <a:effectLst/>
            </a:endParaRPr>
          </a:p>
          <a:p>
            <a:pPr lvl="2">
              <a:lnSpc>
                <a:spcPct val="85000"/>
              </a:lnSpc>
            </a:pPr>
            <a:r>
              <a:rPr lang="it-IT" altLang="it-IT" b="1" dirty="0" smtClean="0">
                <a:solidFill>
                  <a:schemeClr val="bg1"/>
                </a:solidFill>
                <a:effectLst/>
              </a:rPr>
              <a:t>BDP/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formoterol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MDI and DPI</a:t>
            </a:r>
          </a:p>
          <a:p>
            <a:pPr lvl="3">
              <a:lnSpc>
                <a:spcPct val="85000"/>
              </a:lnSpc>
            </a:pPr>
            <a:r>
              <a:rPr lang="it-IT" altLang="it-IT" b="1" dirty="0" smtClean="0">
                <a:solidFill>
                  <a:schemeClr val="bg1"/>
                </a:solidFill>
                <a:effectLst/>
              </a:rPr>
              <a:t>Single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strenght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,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dosing</a:t>
            </a:r>
            <a:endParaRPr lang="it-IT" altLang="it-IT" b="1" dirty="0" smtClean="0">
              <a:solidFill>
                <a:schemeClr val="bg1"/>
              </a:solidFill>
              <a:effectLst/>
            </a:endParaRPr>
          </a:p>
          <a:p>
            <a:pPr lvl="2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Fluticasone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propionate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/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formoterol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 MDI</a:t>
            </a:r>
          </a:p>
          <a:p>
            <a:pPr lvl="3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strenght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, standard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dosing</a:t>
            </a:r>
            <a:endParaRPr lang="it-IT" altLang="it-IT" b="1" dirty="0" smtClean="0">
              <a:solidFill>
                <a:schemeClr val="bg1"/>
              </a:solidFill>
              <a:effectLst/>
            </a:endParaRPr>
          </a:p>
          <a:p>
            <a:pPr lvl="2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Fluticasone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furoate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/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vilanterol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DPI</a:t>
            </a:r>
          </a:p>
          <a:p>
            <a:pPr lvl="3">
              <a:lnSpc>
                <a:spcPct val="85000"/>
              </a:lnSpc>
            </a:pP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strenght</a:t>
            </a:r>
            <a:r>
              <a:rPr lang="it-IT" altLang="it-IT" b="1" dirty="0" smtClean="0">
                <a:solidFill>
                  <a:schemeClr val="bg1"/>
                </a:solidFill>
                <a:effectLst/>
              </a:rPr>
              <a:t>, once </a:t>
            </a:r>
            <a:r>
              <a:rPr lang="it-IT" altLang="it-IT" b="1" dirty="0" err="1" smtClean="0">
                <a:solidFill>
                  <a:schemeClr val="bg1"/>
                </a:solidFill>
                <a:effectLst/>
              </a:rPr>
              <a:t>daily</a:t>
            </a:r>
            <a:endParaRPr lang="it-IT" altLang="it-IT" b="1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85000"/>
              </a:lnSpc>
            </a:pPr>
            <a:endParaRPr lang="it-IT" altLang="it-IT" sz="2200" b="1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85000"/>
              </a:lnSpc>
            </a:pPr>
            <a:r>
              <a:rPr lang="it-IT" altLang="it-IT" sz="2200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sz="22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sz="2200" b="1" dirty="0" err="1" smtClean="0">
                <a:solidFill>
                  <a:schemeClr val="bg1"/>
                </a:solidFill>
                <a:effectLst/>
              </a:rPr>
              <a:t>indications</a:t>
            </a:r>
            <a:endParaRPr lang="it-IT" altLang="it-IT" sz="1800" b="1" dirty="0" smtClean="0">
              <a:solidFill>
                <a:schemeClr val="bg1"/>
              </a:solidFill>
              <a:effectLst/>
            </a:endParaRPr>
          </a:p>
          <a:p>
            <a:pPr lvl="1">
              <a:lnSpc>
                <a:spcPct val="85000"/>
              </a:lnSpc>
            </a:pPr>
            <a:r>
              <a:rPr lang="it-IT" altLang="it-IT" sz="1800" b="1" dirty="0" err="1" smtClean="0">
                <a:solidFill>
                  <a:schemeClr val="bg1"/>
                </a:solidFill>
                <a:effectLst/>
              </a:rPr>
              <a:t>Traditional</a:t>
            </a:r>
            <a:r>
              <a:rPr lang="it-IT" altLang="it-IT" sz="1800" b="1" dirty="0" smtClean="0">
                <a:solidFill>
                  <a:schemeClr val="bg1"/>
                </a:solidFill>
                <a:effectLst/>
              </a:rPr>
              <a:t> treatment vs </a:t>
            </a:r>
            <a:r>
              <a:rPr lang="it-IT" altLang="it-IT" sz="1800" b="1" dirty="0" err="1" smtClean="0">
                <a:solidFill>
                  <a:schemeClr val="bg1"/>
                </a:solidFill>
                <a:effectLst/>
              </a:rPr>
              <a:t>maintenance</a:t>
            </a:r>
            <a:r>
              <a:rPr lang="it-IT" altLang="it-IT" sz="1800" b="1" dirty="0" smtClean="0">
                <a:solidFill>
                  <a:schemeClr val="bg1"/>
                </a:solidFill>
                <a:effectLst/>
              </a:rPr>
              <a:t> and </a:t>
            </a:r>
            <a:r>
              <a:rPr lang="it-IT" altLang="it-IT" sz="1800" b="1" dirty="0" err="1" smtClean="0">
                <a:solidFill>
                  <a:schemeClr val="bg1"/>
                </a:solidFill>
                <a:effectLst/>
              </a:rPr>
              <a:t>reliever</a:t>
            </a:r>
            <a:r>
              <a:rPr lang="it-IT" altLang="it-IT" sz="1800" b="1" dirty="0" smtClean="0">
                <a:solidFill>
                  <a:schemeClr val="bg1"/>
                </a:solidFill>
                <a:effectLst/>
              </a:rPr>
              <a:t> treatment</a:t>
            </a:r>
          </a:p>
          <a:p>
            <a:pPr lvl="1">
              <a:lnSpc>
                <a:spcPct val="85000"/>
              </a:lnSpc>
            </a:pPr>
            <a:r>
              <a:rPr lang="it-IT" altLang="it-IT" sz="1800" b="1" dirty="0" err="1" smtClean="0">
                <a:solidFill>
                  <a:schemeClr val="bg1"/>
                </a:solidFill>
                <a:effectLst/>
              </a:rPr>
              <a:t>Different</a:t>
            </a:r>
            <a:r>
              <a:rPr lang="it-IT" altLang="it-IT" sz="18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it-IT" altLang="it-IT" sz="1800" b="1" dirty="0" err="1" smtClean="0">
                <a:solidFill>
                  <a:schemeClr val="bg1"/>
                </a:solidFill>
                <a:effectLst/>
              </a:rPr>
              <a:t>severity</a:t>
            </a:r>
            <a:r>
              <a:rPr lang="it-IT" altLang="it-IT" sz="1800" b="1" dirty="0" smtClean="0">
                <a:solidFill>
                  <a:schemeClr val="bg1"/>
                </a:solidFill>
                <a:effectLst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220826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764" y="361622"/>
            <a:ext cx="6981825" cy="6000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5265679" y="1308533"/>
            <a:ext cx="36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chemeClr val="bg1"/>
                </a:solidFill>
              </a:rPr>
              <a:t>Paggiaro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 err="1" smtClean="0">
                <a:solidFill>
                  <a:schemeClr val="bg1"/>
                </a:solidFill>
              </a:rPr>
              <a:t>et</a:t>
            </a:r>
            <a:r>
              <a:rPr lang="it-IT" b="1" i="1" dirty="0" smtClean="0">
                <a:solidFill>
                  <a:schemeClr val="bg1"/>
                </a:solidFill>
              </a:rPr>
              <a:t> al, BMC </a:t>
            </a:r>
            <a:r>
              <a:rPr lang="it-IT" b="1" i="1" dirty="0" err="1" smtClean="0">
                <a:solidFill>
                  <a:schemeClr val="bg1"/>
                </a:solidFill>
              </a:rPr>
              <a:t>Pulm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 err="1" smtClean="0">
                <a:solidFill>
                  <a:schemeClr val="bg1"/>
                </a:solidFill>
              </a:rPr>
              <a:t>Med</a:t>
            </a:r>
            <a:r>
              <a:rPr lang="it-IT" b="1" i="1" dirty="0" smtClean="0">
                <a:solidFill>
                  <a:schemeClr val="bg1"/>
                </a:solidFill>
              </a:rPr>
              <a:t> 2016</a:t>
            </a:r>
            <a:endParaRPr lang="it-IT" b="1" i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96" y="2138527"/>
            <a:ext cx="8086725" cy="39052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990600" y="188913"/>
            <a:ext cx="7162800" cy="1143000"/>
          </a:xfrm>
        </p:spPr>
        <p:txBody>
          <a:bodyPr/>
          <a:lstStyle/>
          <a:p>
            <a:r>
              <a:rPr lang="it-IT" altLang="it-IT" sz="3200" b="1" dirty="0" err="1" smtClean="0">
                <a:solidFill>
                  <a:srgbClr val="FFFF00"/>
                </a:solidFill>
              </a:rPr>
              <a:t>Role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of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combination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therapy</a:t>
            </a:r>
            <a:endParaRPr lang="it-IT" altLang="it-IT" sz="3200" b="1" dirty="0" smtClean="0">
              <a:solidFill>
                <a:srgbClr val="FFFF0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1844675"/>
            <a:ext cx="8364538" cy="41544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250825" y="2060575"/>
            <a:ext cx="8562975" cy="576263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250825" y="4652963"/>
            <a:ext cx="8562975" cy="863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/>
          </a:p>
        </p:txBody>
      </p:sp>
      <p:pic>
        <p:nvPicPr>
          <p:cNvPr id="8" name="Picture 6" descr="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7689850" y="6503988"/>
            <a:ext cx="1203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685800" indent="-182563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 i="1">
                <a:solidFill>
                  <a:srgbClr val="FFFFFF"/>
                </a:solidFill>
              </a:rPr>
              <a:t>GINA 2014</a:t>
            </a:r>
          </a:p>
        </p:txBody>
      </p:sp>
    </p:spTree>
    <p:extLst>
      <p:ext uri="{BB962C8B-B14F-4D97-AF65-F5344CB8AC3E}">
        <p14:creationId xmlns:p14="http://schemas.microsoft.com/office/powerpoint/2010/main" xmlns="" val="2691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305" y="137160"/>
            <a:ext cx="6796904" cy="18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948" y="1615441"/>
            <a:ext cx="1777217" cy="33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45" y="2530793"/>
            <a:ext cx="4295775" cy="30765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424" y="2530793"/>
            <a:ext cx="4363502" cy="351948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412480" y="2804160"/>
            <a:ext cx="320040" cy="1264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412480" y="4419600"/>
            <a:ext cx="320040" cy="1264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130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347006"/>
            <a:ext cx="5772150" cy="8667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5565228" y="1276995"/>
            <a:ext cx="261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chemeClr val="bg1"/>
                </a:solidFill>
              </a:rPr>
              <a:t>Stempel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 err="1" smtClean="0">
                <a:solidFill>
                  <a:schemeClr val="bg1"/>
                </a:solidFill>
              </a:rPr>
              <a:t>et</a:t>
            </a:r>
            <a:r>
              <a:rPr lang="it-IT" b="1" i="1" dirty="0" smtClean="0">
                <a:solidFill>
                  <a:schemeClr val="bg1"/>
                </a:solidFill>
              </a:rPr>
              <a:t> al, NEJM 2016</a:t>
            </a:r>
            <a:endParaRPr lang="it-IT" b="1" i="1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1519" y="1914348"/>
            <a:ext cx="6815301" cy="462054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05 2017_box 3-5 2017 colour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66" t="1177" r="10850" b="7669"/>
          <a:stretch/>
        </p:blipFill>
        <p:spPr>
          <a:xfrm>
            <a:off x="2768600" y="1123949"/>
            <a:ext cx="4467225" cy="5513917"/>
          </a:xfrm>
          <a:prstGeom prst="rect">
            <a:avLst/>
          </a:prstGeom>
        </p:spPr>
      </p:pic>
      <p:sp>
        <p:nvSpPr>
          <p:cNvPr id="75778" name="AutoShape 2"/>
          <p:cNvSpPr>
            <a:spLocks/>
          </p:cNvSpPr>
          <p:nvPr/>
        </p:nvSpPr>
        <p:spPr bwMode="auto">
          <a:xfrm>
            <a:off x="165100" y="6653213"/>
            <a:ext cx="8820150" cy="236537"/>
          </a:xfrm>
          <a:custGeom>
            <a:avLst/>
            <a:gdLst>
              <a:gd name="T0" fmla="*/ 0 w 21600"/>
              <a:gd name="T1" fmla="*/ 2147483647 h 20965"/>
              <a:gd name="T2" fmla="*/ 2147483647 w 21600"/>
              <a:gd name="T3" fmla="*/ 0 h 20965"/>
              <a:gd name="T4" fmla="*/ 2147483647 w 21600"/>
              <a:gd name="T5" fmla="*/ 0 h 20965"/>
              <a:gd name="T6" fmla="*/ 2147483647 w 21600"/>
              <a:gd name="T7" fmla="*/ 2147483647 h 20965"/>
              <a:gd name="T8" fmla="*/ 2147483647 w 21600"/>
              <a:gd name="T9" fmla="*/ 2147483647 h 20965"/>
              <a:gd name="T10" fmla="*/ 0 w 21600"/>
              <a:gd name="T11" fmla="*/ 2147483647 h 20965"/>
              <a:gd name="T12" fmla="*/ 0 w 21600"/>
              <a:gd name="T13" fmla="*/ 2147483647 h 20965"/>
              <a:gd name="T14" fmla="*/ 0 w 21600"/>
              <a:gd name="T15" fmla="*/ 2147483647 h 209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0965">
                <a:moveTo>
                  <a:pt x="0" y="3812"/>
                </a:moveTo>
                <a:cubicBezTo>
                  <a:pt x="0" y="1707"/>
                  <a:pt x="53" y="0"/>
                  <a:pt x="118" y="0"/>
                </a:cubicBezTo>
                <a:lnTo>
                  <a:pt x="21482" y="0"/>
                </a:lnTo>
                <a:cubicBezTo>
                  <a:pt x="21547" y="0"/>
                  <a:pt x="21600" y="1707"/>
                  <a:pt x="21600" y="3812"/>
                </a:cubicBezTo>
                <a:lnTo>
                  <a:pt x="21600" y="19059"/>
                </a:lnTo>
                <a:cubicBezTo>
                  <a:pt x="18000" y="21600"/>
                  <a:pt x="3600" y="21600"/>
                  <a:pt x="0" y="19059"/>
                </a:cubicBezTo>
                <a:lnTo>
                  <a:pt x="0" y="3812"/>
                </a:lnTo>
                <a:close/>
                <a:moveTo>
                  <a:pt x="0" y="3812"/>
                </a:moveTo>
              </a:path>
            </a:pathLst>
          </a:custGeom>
          <a:solidFill>
            <a:srgbClr val="13467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7577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4"/>
          <p:cNvSpPr>
            <a:spLocks/>
          </p:cNvSpPr>
          <p:nvPr/>
        </p:nvSpPr>
        <p:spPr bwMode="auto">
          <a:xfrm>
            <a:off x="7191375" y="66802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solidFill>
                  <a:srgbClr val="FFFFFF"/>
                </a:solidFill>
              </a:rPr>
              <a:t>© Global Initiative for Asthma</a:t>
            </a:r>
          </a:p>
        </p:txBody>
      </p:sp>
      <p:pic>
        <p:nvPicPr>
          <p:cNvPr id="7578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-64495"/>
            <a:ext cx="8198452" cy="13493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  <a:noAutofit/>
          </a:bodyPr>
          <a:lstStyle/>
          <a:p>
            <a:pPr marL="222250" eaLnBrk="1" hangingPunct="1"/>
            <a:r>
              <a:rPr lang="en-US" altLang="en-US" sz="3200" b="1" dirty="0" smtClean="0">
                <a:solidFill>
                  <a:srgbClr val="FFFF00"/>
                </a:solidFill>
                <a:ea typeface="ヒラギノ角ゴ ProN W3" charset="-128"/>
              </a:rPr>
              <a:t>Stepwise approach to control asthma symptoms  and reduce risk</a:t>
            </a:r>
          </a:p>
        </p:txBody>
      </p:sp>
      <p:sp>
        <p:nvSpPr>
          <p:cNvPr id="75783" name="Rectangle 7"/>
          <p:cNvSpPr>
            <a:spLocks/>
          </p:cNvSpPr>
          <p:nvPr/>
        </p:nvSpPr>
        <p:spPr bwMode="auto">
          <a:xfrm>
            <a:off x="160338" y="6650038"/>
            <a:ext cx="2058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GINA </a:t>
            </a:r>
            <a:r>
              <a:rPr lang="en-US" altLang="en-US" sz="1200" i="1" smtClean="0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2017, </a:t>
            </a:r>
            <a:r>
              <a:rPr lang="en-US" altLang="en-US" sz="1200" i="1" dirty="0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Box </a:t>
            </a:r>
            <a:r>
              <a:rPr lang="en-US" altLang="en-US" sz="1200" i="1" dirty="0" smtClean="0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3-5 (1/8)</a:t>
            </a:r>
            <a:endParaRPr lang="en-US" altLang="en-US" sz="1200" i="1" dirty="0">
              <a:solidFill>
                <a:srgbClr val="FFFFFF"/>
              </a:solidFill>
              <a:cs typeface="Arial" pitchFamily="34" charset="0"/>
              <a:sym typeface="Arial Italic" charset="0"/>
            </a:endParaRPr>
          </a:p>
        </p:txBody>
      </p:sp>
      <p:sp>
        <p:nvSpPr>
          <p:cNvPr id="75785" name="Rectangle 13"/>
          <p:cNvSpPr>
            <a:spLocks/>
          </p:cNvSpPr>
          <p:nvPr/>
        </p:nvSpPr>
        <p:spPr bwMode="auto">
          <a:xfrm>
            <a:off x="3063875" y="2207419"/>
            <a:ext cx="7556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700" kern="700" dirty="0">
                <a:solidFill>
                  <a:prstClr val="black"/>
                </a:solidFill>
              </a:rPr>
              <a:t>Symptoms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700" kern="700" dirty="0">
                <a:solidFill>
                  <a:prstClr val="black"/>
                </a:solidFill>
              </a:rPr>
              <a:t>Exacerbations</a:t>
            </a:r>
          </a:p>
          <a:p>
            <a:pPr eaLnBrk="1" hangingPunct="1">
              <a:lnSpc>
                <a:spcPct val="90000"/>
              </a:lnSpc>
              <a:spcBef>
                <a:spcPts val="425"/>
              </a:spcBef>
            </a:pPr>
            <a:r>
              <a:rPr lang="en-US" altLang="en-US" sz="700" kern="700" dirty="0">
                <a:solidFill>
                  <a:prstClr val="black"/>
                </a:solidFill>
              </a:rPr>
              <a:t>Side-effects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700" kern="700" dirty="0">
                <a:solidFill>
                  <a:prstClr val="black"/>
                </a:solidFill>
              </a:rPr>
              <a:t>Patient satisfaction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700" kern="700" dirty="0">
                <a:solidFill>
                  <a:prstClr val="black"/>
                </a:solidFill>
              </a:rPr>
              <a:t>Lung function</a:t>
            </a:r>
          </a:p>
        </p:txBody>
      </p:sp>
      <p:sp>
        <p:nvSpPr>
          <p:cNvPr id="75786" name="Rectangle 15"/>
          <p:cNvSpPr>
            <a:spLocks/>
          </p:cNvSpPr>
          <p:nvPr/>
        </p:nvSpPr>
        <p:spPr bwMode="auto">
          <a:xfrm>
            <a:off x="2147875" y="4544219"/>
            <a:ext cx="4937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700" dirty="0">
                <a:solidFill>
                  <a:schemeClr val="bg1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700" dirty="0">
                <a:solidFill>
                  <a:schemeClr val="bg1"/>
                </a:solidFill>
                <a:latin typeface="Arial Italic" charset="0"/>
                <a:sym typeface="Arial Italic" charset="0"/>
              </a:rPr>
            </a:br>
            <a:r>
              <a:rPr lang="en-US" altLang="en-US" sz="700" dirty="0">
                <a:solidFill>
                  <a:schemeClr val="bg1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700" dirty="0">
                <a:solidFill>
                  <a:schemeClr val="bg1"/>
                </a:solidFill>
                <a:latin typeface="Arial Italic" charset="0"/>
                <a:sym typeface="Arial Italic" charset="0"/>
              </a:rPr>
            </a:br>
            <a:r>
              <a:rPr lang="en-US" altLang="en-US" sz="700" dirty="0">
                <a:solidFill>
                  <a:schemeClr val="bg1"/>
                </a:solidFill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75787" name="Rectangle 16"/>
          <p:cNvSpPr>
            <a:spLocks/>
          </p:cNvSpPr>
          <p:nvPr/>
        </p:nvSpPr>
        <p:spPr bwMode="auto">
          <a:xfrm>
            <a:off x="2057400" y="4991894"/>
            <a:ext cx="558800" cy="1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800" b="1">
                <a:solidFill>
                  <a:srgbClr val="134679"/>
                </a:solidFill>
                <a:sym typeface="Arial Bold" charset="0"/>
              </a:rPr>
              <a:t>RELIEVER</a:t>
            </a:r>
          </a:p>
        </p:txBody>
      </p:sp>
      <p:sp>
        <p:nvSpPr>
          <p:cNvPr id="75788" name="Rectangle 17"/>
          <p:cNvSpPr>
            <a:spLocks/>
          </p:cNvSpPr>
          <p:nvPr/>
        </p:nvSpPr>
        <p:spPr bwMode="auto">
          <a:xfrm>
            <a:off x="1862138" y="5463382"/>
            <a:ext cx="7715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800" b="1">
                <a:solidFill>
                  <a:schemeClr val="bg1"/>
                </a:solidFill>
                <a:sym typeface="Arial Bold" charset="0"/>
              </a:rPr>
              <a:t>REMEMBER </a:t>
            </a:r>
            <a:br>
              <a:rPr lang="en-US" altLang="en-US" sz="800" b="1">
                <a:solidFill>
                  <a:schemeClr val="bg1"/>
                </a:solidFill>
                <a:sym typeface="Arial Bold" charset="0"/>
              </a:rPr>
            </a:br>
            <a:r>
              <a:rPr lang="en-US" altLang="en-US" sz="800" b="1">
                <a:solidFill>
                  <a:schemeClr val="bg1"/>
                </a:solidFill>
                <a:sym typeface="Arial Bold" charset="0"/>
              </a:rPr>
              <a:t>TO...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 b="1">
              <a:solidFill>
                <a:schemeClr val="bg1"/>
              </a:solidFill>
            </a:endParaRPr>
          </a:p>
        </p:txBody>
      </p:sp>
      <p:sp>
        <p:nvSpPr>
          <p:cNvPr id="75789" name="Rectangle 18"/>
          <p:cNvSpPr>
            <a:spLocks/>
          </p:cNvSpPr>
          <p:nvPr/>
        </p:nvSpPr>
        <p:spPr bwMode="auto">
          <a:xfrm>
            <a:off x="2832100" y="5363369"/>
            <a:ext cx="3900488" cy="123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4625" indent="-174625" eaLnBrk="0" hangingPunct="0"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350"/>
              </a:spcBef>
              <a:spcAft>
                <a:spcPts val="100"/>
              </a:spcAft>
            </a:pPr>
            <a:r>
              <a:rPr lang="en-US" sz="600" dirty="0">
                <a:solidFill>
                  <a:prstClr val="black"/>
                </a:solidFill>
                <a:latin typeface="Arial"/>
                <a:cs typeface="Arial"/>
                <a:sym typeface="Arial Bold" charset="0"/>
              </a:rPr>
              <a:t>•	</a:t>
            </a:r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Provide guided self-management education (self-monitoring + written action plan + regular review)</a:t>
            </a:r>
          </a:p>
          <a:p>
            <a:pPr>
              <a:lnSpc>
                <a:spcPct val="90000"/>
              </a:lnSpc>
              <a:spcBef>
                <a:spcPts val="350"/>
              </a:spcBef>
              <a:spcAft>
                <a:spcPts val="100"/>
              </a:spcAft>
            </a:pPr>
            <a:r>
              <a:rPr lang="en-US" sz="600" dirty="0">
                <a:solidFill>
                  <a:prstClr val="black"/>
                </a:solidFill>
                <a:latin typeface="Arial"/>
                <a:cs typeface="Arial"/>
                <a:sym typeface="Arial Bold" charset="0"/>
              </a:rPr>
              <a:t>•	</a:t>
            </a:r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Treat modifiable risk factors and comorbidities, e.g. smoking, obesity, anxiety</a:t>
            </a:r>
          </a:p>
          <a:p>
            <a:pPr>
              <a:lnSpc>
                <a:spcPct val="90000"/>
              </a:lnSpc>
              <a:spcBef>
                <a:spcPts val="350"/>
              </a:spcBef>
              <a:spcAft>
                <a:spcPts val="100"/>
              </a:spcAft>
            </a:pPr>
            <a:r>
              <a:rPr lang="en-US" sz="600" dirty="0">
                <a:solidFill>
                  <a:prstClr val="black"/>
                </a:solidFill>
                <a:latin typeface="Arial"/>
                <a:cs typeface="Arial"/>
                <a:sym typeface="Arial Bold" charset="0"/>
              </a:rPr>
              <a:t>•	</a:t>
            </a:r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Advise about non-pharmacological therapies and strategies, e.g. physical activity, weight loss, avoidance of sensitizers where appropriate</a:t>
            </a:r>
          </a:p>
          <a:p>
            <a:pPr>
              <a:lnSpc>
                <a:spcPct val="90000"/>
              </a:lnSpc>
              <a:spcBef>
                <a:spcPts val="350"/>
              </a:spcBef>
              <a:spcAft>
                <a:spcPts val="100"/>
              </a:spcAft>
            </a:pPr>
            <a:r>
              <a:rPr lang="en-US" sz="600" dirty="0">
                <a:solidFill>
                  <a:prstClr val="black"/>
                </a:solidFill>
                <a:latin typeface="Arial"/>
                <a:cs typeface="Arial"/>
                <a:sym typeface="Arial Bold" charset="0"/>
              </a:rPr>
              <a:t>•	</a:t>
            </a:r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Consider stepping up if … uncontrolled symptoms, exacerbations or risks, but check diagnosis, inhaler </a:t>
            </a:r>
            <a:b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technique and adherence first</a:t>
            </a:r>
          </a:p>
          <a:p>
            <a:pPr>
              <a:lnSpc>
                <a:spcPct val="90000"/>
              </a:lnSpc>
              <a:spcBef>
                <a:spcPts val="350"/>
              </a:spcBef>
              <a:spcAft>
                <a:spcPts val="100"/>
              </a:spcAft>
            </a:pPr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•	Consider adding SLIT in adult HDM-sensitive patients with allergic rhinitis who have exacerbations despite ICS treatment, provided FEV1 is &gt;70% predicted</a:t>
            </a:r>
          </a:p>
          <a:p>
            <a:pPr>
              <a:lnSpc>
                <a:spcPct val="90000"/>
              </a:lnSpc>
              <a:spcBef>
                <a:spcPts val="350"/>
              </a:spcBef>
              <a:spcAft>
                <a:spcPts val="100"/>
              </a:spcAft>
            </a:pPr>
            <a:r>
              <a:rPr lang="en-US" sz="600" dirty="0">
                <a:solidFill>
                  <a:prstClr val="black"/>
                </a:solidFill>
                <a:latin typeface="Arial"/>
                <a:cs typeface="Arial"/>
                <a:sym typeface="Arial Bold" charset="0"/>
              </a:rPr>
              <a:t>•	</a:t>
            </a:r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Consider stepping down if … symptoms controlled for 3 months + low risk for exacerbations. </a:t>
            </a:r>
            <a:b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600" dirty="0">
                <a:solidFill>
                  <a:prstClr val="black"/>
                </a:solidFill>
                <a:latin typeface="Arial"/>
                <a:cs typeface="Arial"/>
              </a:rPr>
              <a:t>Ceasing ICS is not advised.</a:t>
            </a:r>
          </a:p>
        </p:txBody>
      </p:sp>
      <p:sp>
        <p:nvSpPr>
          <p:cNvPr id="75790" name="Rectangle 19"/>
          <p:cNvSpPr>
            <a:spLocks/>
          </p:cNvSpPr>
          <p:nvPr/>
        </p:nvSpPr>
        <p:spPr bwMode="auto">
          <a:xfrm>
            <a:off x="2781300" y="3761582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800" b="1">
                <a:solidFill>
                  <a:prstClr val="black"/>
                </a:solidFill>
                <a:sym typeface="Arial Bold" charset="0"/>
              </a:rPr>
              <a:t>STEP 1</a:t>
            </a:r>
          </a:p>
        </p:txBody>
      </p:sp>
      <p:sp>
        <p:nvSpPr>
          <p:cNvPr id="75791" name="Rectangle 20"/>
          <p:cNvSpPr>
            <a:spLocks/>
          </p:cNvSpPr>
          <p:nvPr/>
        </p:nvSpPr>
        <p:spPr bwMode="auto">
          <a:xfrm>
            <a:off x="4152900" y="3761582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800" b="1">
                <a:solidFill>
                  <a:prstClr val="black"/>
                </a:solidFill>
                <a:sym typeface="Arial Bold" charset="0"/>
              </a:rPr>
              <a:t>STEP 2</a:t>
            </a:r>
          </a:p>
        </p:txBody>
      </p:sp>
      <p:sp>
        <p:nvSpPr>
          <p:cNvPr id="75792" name="Rectangle 21"/>
          <p:cNvSpPr>
            <a:spLocks/>
          </p:cNvSpPr>
          <p:nvPr/>
        </p:nvSpPr>
        <p:spPr bwMode="auto">
          <a:xfrm>
            <a:off x="5600700" y="3685382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800" b="1">
                <a:solidFill>
                  <a:prstClr val="black"/>
                </a:solidFill>
                <a:sym typeface="Arial Bold" charset="0"/>
              </a:rPr>
              <a:t>STEP 3</a:t>
            </a:r>
          </a:p>
        </p:txBody>
      </p:sp>
      <p:sp>
        <p:nvSpPr>
          <p:cNvPr id="75793" name="Rectangle 22"/>
          <p:cNvSpPr>
            <a:spLocks/>
          </p:cNvSpPr>
          <p:nvPr/>
        </p:nvSpPr>
        <p:spPr bwMode="auto">
          <a:xfrm>
            <a:off x="6223000" y="3494882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800" b="1" dirty="0">
                <a:solidFill>
                  <a:prstClr val="black"/>
                </a:solidFill>
                <a:sym typeface="Arial Bold" charset="0"/>
              </a:rPr>
              <a:t>STEP 4</a:t>
            </a:r>
          </a:p>
        </p:txBody>
      </p:sp>
      <p:sp>
        <p:nvSpPr>
          <p:cNvPr id="75794" name="Rectangle 23"/>
          <p:cNvSpPr>
            <a:spLocks/>
          </p:cNvSpPr>
          <p:nvPr/>
        </p:nvSpPr>
        <p:spPr bwMode="auto">
          <a:xfrm>
            <a:off x="6766396" y="3253582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800" b="1" dirty="0">
                <a:solidFill>
                  <a:prstClr val="black"/>
                </a:solidFill>
                <a:sym typeface="Arial Bold" charset="0"/>
              </a:rPr>
              <a:t>STEP 5</a:t>
            </a:r>
          </a:p>
        </p:txBody>
      </p:sp>
      <p:sp>
        <p:nvSpPr>
          <p:cNvPr id="75795" name="Rectangle 24"/>
          <p:cNvSpPr>
            <a:spLocks/>
          </p:cNvSpPr>
          <p:nvPr/>
        </p:nvSpPr>
        <p:spPr bwMode="auto">
          <a:xfrm>
            <a:off x="3265488" y="4277519"/>
            <a:ext cx="2222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dirty="0">
                <a:solidFill>
                  <a:prstClr val="black"/>
                </a:solidFill>
              </a:rPr>
              <a:t>Low dose ICS</a:t>
            </a:r>
          </a:p>
        </p:txBody>
      </p:sp>
      <p:sp>
        <p:nvSpPr>
          <p:cNvPr id="71705" name="Rectangle 25"/>
          <p:cNvSpPr>
            <a:spLocks/>
          </p:cNvSpPr>
          <p:nvPr/>
        </p:nvSpPr>
        <p:spPr bwMode="auto">
          <a:xfrm>
            <a:off x="2793256" y="4625182"/>
            <a:ext cx="482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r>
              <a:rPr lang="en-US" sz="600" i="1" kern="600" spc="-1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71706" name="Rectangle 26"/>
          <p:cNvSpPr>
            <a:spLocks/>
          </p:cNvSpPr>
          <p:nvPr/>
        </p:nvSpPr>
        <p:spPr bwMode="auto">
          <a:xfrm>
            <a:off x="3251200" y="4625182"/>
            <a:ext cx="22225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r>
              <a:rPr lang="en-US" sz="600" i="1" kern="600" spc="-1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600" i="1" kern="600" spc="-1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71707" name="Rectangle 27"/>
          <p:cNvSpPr>
            <a:spLocks/>
          </p:cNvSpPr>
          <p:nvPr/>
        </p:nvSpPr>
        <p:spPr bwMode="auto">
          <a:xfrm>
            <a:off x="5535614" y="4609150"/>
            <a:ext cx="673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r>
              <a:rPr lang="en-US" sz="600" i="1" kern="600" spc="-2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600" i="1" kern="600" spc="-2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600" i="1" kern="600" spc="-2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600" i="1" kern="600" spc="-20" dirty="0" err="1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600" i="1" kern="600" spc="-2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14361" name="Rectangle 30"/>
          <p:cNvSpPr>
            <a:spLocks/>
          </p:cNvSpPr>
          <p:nvPr/>
        </p:nvSpPr>
        <p:spPr bwMode="auto">
          <a:xfrm>
            <a:off x="2765425" y="4925219"/>
            <a:ext cx="271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50000"/>
              </a:lnSpc>
              <a:defRPr/>
            </a:pP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800" baseline="-250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14362" name="Rectangle 31"/>
          <p:cNvSpPr>
            <a:spLocks/>
          </p:cNvSpPr>
          <p:nvPr/>
        </p:nvSpPr>
        <p:spPr bwMode="auto">
          <a:xfrm>
            <a:off x="5516563" y="4914107"/>
            <a:ext cx="16383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ＭＳ Ｐゴシック" charset="0"/>
              </a:rPr>
            </a:b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ＭＳ Ｐゴシック" charset="0"/>
              </a:rPr>
              <a:t>low </a:t>
            </a:r>
            <a:r>
              <a:rPr lang="en-US" sz="80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ＭＳ Ｐゴシック" charset="0"/>
              </a:rPr>
              <a:t>dose ICS/formoterol#</a:t>
            </a:r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7659" name="Rectangle 32"/>
          <p:cNvSpPr>
            <a:spLocks/>
          </p:cNvSpPr>
          <p:nvPr/>
        </p:nvSpPr>
        <p:spPr bwMode="auto">
          <a:xfrm>
            <a:off x="5580112" y="4175919"/>
            <a:ext cx="57606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750" kern="7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Low dose </a:t>
            </a:r>
            <a:br>
              <a:rPr lang="en-US" sz="750" kern="7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</a:br>
            <a:r>
              <a:rPr lang="en-US" sz="750" kern="7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ICS/LABA**</a:t>
            </a:r>
          </a:p>
        </p:txBody>
      </p:sp>
      <p:sp>
        <p:nvSpPr>
          <p:cNvPr id="197660" name="Rectangle 33"/>
          <p:cNvSpPr>
            <a:spLocks/>
          </p:cNvSpPr>
          <p:nvPr/>
        </p:nvSpPr>
        <p:spPr bwMode="auto">
          <a:xfrm>
            <a:off x="6228184" y="3998119"/>
            <a:ext cx="546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10000"/>
              </a:lnSpc>
              <a:defRPr/>
            </a:pPr>
            <a:r>
              <a:rPr lang="en-US" sz="750" kern="7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Med/high </a:t>
            </a:r>
            <a:br>
              <a:rPr lang="en-US" sz="750" kern="7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</a:br>
            <a:r>
              <a:rPr lang="en-US" sz="750" kern="7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ICS/LABA</a:t>
            </a:r>
          </a:p>
        </p:txBody>
      </p:sp>
      <p:sp>
        <p:nvSpPr>
          <p:cNvPr id="75806" name="Rectangle 11"/>
          <p:cNvSpPr>
            <a:spLocks/>
          </p:cNvSpPr>
          <p:nvPr/>
        </p:nvSpPr>
        <p:spPr bwMode="auto">
          <a:xfrm>
            <a:off x="5443538" y="1331119"/>
            <a:ext cx="1221488" cy="6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700" kern="700" dirty="0">
                <a:solidFill>
                  <a:prstClr val="black"/>
                </a:solidFill>
              </a:rPr>
              <a:t>Diagnosis</a:t>
            </a:r>
          </a:p>
          <a:p>
            <a:pPr eaLnBrk="1" hangingPunct="1">
              <a:lnSpc>
                <a:spcPct val="90000"/>
              </a:lnSpc>
              <a:spcBef>
                <a:spcPts val="425"/>
              </a:spcBef>
            </a:pPr>
            <a:r>
              <a:rPr lang="en-US" altLang="en-US" sz="700" kern="700" dirty="0">
                <a:solidFill>
                  <a:prstClr val="black"/>
                </a:solidFill>
              </a:rPr>
              <a:t>Symptom control &amp; risk factors</a:t>
            </a:r>
            <a:br>
              <a:rPr lang="en-US" altLang="en-US" sz="700" kern="700" dirty="0">
                <a:solidFill>
                  <a:prstClr val="black"/>
                </a:solidFill>
              </a:rPr>
            </a:br>
            <a:r>
              <a:rPr lang="en-US" altLang="en-US" sz="700" kern="700" dirty="0">
                <a:solidFill>
                  <a:prstClr val="black"/>
                </a:solidFill>
              </a:rPr>
              <a:t>(including lung function)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700" kern="700" dirty="0">
                <a:solidFill>
                  <a:prstClr val="black"/>
                </a:solidFill>
              </a:rPr>
              <a:t>Inhaler technique &amp; adherence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700" kern="700" dirty="0">
                <a:solidFill>
                  <a:prstClr val="black"/>
                </a:solidFill>
              </a:rPr>
              <a:t>Patient preference</a:t>
            </a:r>
          </a:p>
        </p:txBody>
      </p:sp>
      <p:sp>
        <p:nvSpPr>
          <p:cNvPr id="75807" name="Rectangle 12"/>
          <p:cNvSpPr>
            <a:spLocks/>
          </p:cNvSpPr>
          <p:nvPr/>
        </p:nvSpPr>
        <p:spPr bwMode="auto">
          <a:xfrm>
            <a:off x="5656263" y="2448719"/>
            <a:ext cx="1270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700" kern="700" dirty="0">
                <a:solidFill>
                  <a:prstClr val="black"/>
                </a:solidFill>
              </a:rPr>
              <a:t>Asthma medications</a:t>
            </a:r>
          </a:p>
          <a:p>
            <a:pPr eaLnBrk="1" hangingPunct="1">
              <a:lnSpc>
                <a:spcPct val="90000"/>
              </a:lnSpc>
              <a:spcBef>
                <a:spcPts val="425"/>
              </a:spcBef>
            </a:pPr>
            <a:r>
              <a:rPr lang="en-US" altLang="en-US" sz="700" kern="700" dirty="0">
                <a:solidFill>
                  <a:prstClr val="black"/>
                </a:solidFill>
              </a:rPr>
              <a:t>Non-pharmacological strategies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700" kern="700" dirty="0">
                <a:solidFill>
                  <a:prstClr val="black"/>
                </a:solidFill>
              </a:rPr>
              <a:t>Treat modifiable risk factors</a:t>
            </a:r>
          </a:p>
        </p:txBody>
      </p:sp>
      <p:sp>
        <p:nvSpPr>
          <p:cNvPr id="75808" name="Rectangle 14"/>
          <p:cNvSpPr>
            <a:spLocks/>
          </p:cNvSpPr>
          <p:nvPr/>
        </p:nvSpPr>
        <p:spPr bwMode="auto">
          <a:xfrm>
            <a:off x="1763713" y="3761582"/>
            <a:ext cx="869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800" b="1">
                <a:solidFill>
                  <a:srgbClr val="134679"/>
                </a:solidFill>
                <a:sym typeface="Arial Bold" charset="0"/>
              </a:rPr>
              <a:t>PREFERRED </a:t>
            </a:r>
            <a:br>
              <a:rPr lang="en-US" altLang="en-US" sz="800" b="1">
                <a:solidFill>
                  <a:srgbClr val="134679"/>
                </a:solidFill>
                <a:sym typeface="Arial Bold" charset="0"/>
              </a:rPr>
            </a:br>
            <a:r>
              <a:rPr lang="en-US" altLang="en-US" sz="800" b="1">
                <a:solidFill>
                  <a:srgbClr val="134679"/>
                </a:solidFill>
                <a:sym typeface="Arial Bold" charset="0"/>
              </a:rPr>
              <a:t>CONTROLLER </a:t>
            </a:r>
            <a:br>
              <a:rPr lang="en-US" altLang="en-US" sz="800" b="1">
                <a:solidFill>
                  <a:srgbClr val="134679"/>
                </a:solidFill>
                <a:sym typeface="Arial Bold" charset="0"/>
              </a:rPr>
            </a:br>
            <a:r>
              <a:rPr lang="en-US" altLang="en-US" sz="800" b="1">
                <a:solidFill>
                  <a:srgbClr val="134679"/>
                </a:solidFill>
                <a:sym typeface="Arial Bold" charset="0"/>
              </a:rPr>
              <a:t>CHOICE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 b="1">
              <a:solidFill>
                <a:prstClr val="black"/>
              </a:solidFill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140200" y="1872457"/>
            <a:ext cx="1219200" cy="1303337"/>
            <a:chOff x="3950262" y="1976264"/>
            <a:chExt cx="1635108" cy="1749890"/>
          </a:xfrm>
        </p:grpSpPr>
        <p:sp>
          <p:nvSpPr>
            <p:cNvPr id="39" name="Rectangle 38"/>
            <p:cNvSpPr/>
            <p:nvPr/>
          </p:nvSpPr>
          <p:spPr>
            <a:xfrm rot="18616622">
              <a:off x="3873426" y="2053100"/>
              <a:ext cx="1663488" cy="15098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none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AU" sz="900" b="1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cs typeface="Arial"/>
                </a:rPr>
                <a:t>REVIEW RESPONSE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 rot="3533141">
              <a:off x="4049368" y="2031003"/>
              <a:ext cx="1562188" cy="15098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none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AU" sz="900" b="1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cs typeface="Arial"/>
                </a:rPr>
                <a:t>ASSESS</a:t>
              </a:r>
            </a:p>
          </p:txBody>
        </p:sp>
        <p:sp>
          <p:nvSpPr>
            <p:cNvPr id="41" name="Rectangle 40"/>
            <p:cNvSpPr/>
            <p:nvPr/>
          </p:nvSpPr>
          <p:spPr>
            <a:xfrm rot="21356104">
              <a:off x="4049182" y="2512152"/>
              <a:ext cx="1492013" cy="1214002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1660406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AU" sz="900" b="1" dirty="0">
                  <a:ln w="12700">
                    <a:noFill/>
                    <a:prstDash val="solid"/>
                  </a:ln>
                  <a:solidFill>
                    <a:prstClr val="white"/>
                  </a:solidFill>
                  <a:ea typeface="ＭＳ Ｐゴシック" charset="0"/>
                  <a:cs typeface="Arial"/>
                </a:rPr>
                <a:t>ADJUST TREATMENT</a:t>
              </a:r>
              <a:endParaRPr lang="en-US" sz="900" b="1" dirty="0">
                <a:ln w="12700">
                  <a:noFill/>
                  <a:prstDash val="solid"/>
                </a:ln>
                <a:solidFill>
                  <a:prstClr val="white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2" name="Rectangle 20"/>
          <p:cNvSpPr>
            <a:spLocks/>
          </p:cNvSpPr>
          <p:nvPr/>
        </p:nvSpPr>
        <p:spPr bwMode="auto">
          <a:xfrm>
            <a:off x="6262088" y="4609150"/>
            <a:ext cx="576064" cy="3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550" i="1" kern="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550" i="1" kern="0" dirty="0" err="1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tiotropium</a:t>
            </a:r>
            <a:r>
              <a:rPr lang="en-US" sz="550" kern="700" dirty="0">
                <a:solidFill>
                  <a:prstClr val="black"/>
                </a:solidFill>
                <a:cs typeface="Arial"/>
              </a:rPr>
              <a:t>*</a:t>
            </a:r>
            <a:r>
              <a:rPr lang="en-US" sz="550" kern="700" baseline="30000" dirty="0">
                <a:solidFill>
                  <a:prstClr val="black"/>
                </a:solidFill>
                <a:cs typeface="Arial"/>
                <a:sym typeface="Wingdings 2"/>
              </a:rPr>
              <a:t></a:t>
            </a:r>
            <a:endParaRPr lang="en-US" sz="550" i="1" kern="0" dirty="0">
              <a:solidFill>
                <a:prstClr val="black">
                  <a:lumMod val="65000"/>
                  <a:lumOff val="35000"/>
                </a:prstClr>
              </a:solidFill>
              <a:ea typeface="ＭＳ Ｐゴシック" charset="0"/>
              <a:cs typeface="Arial"/>
              <a:sym typeface="Arial Italic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550" i="1" kern="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550" i="1" kern="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</a:br>
            <a:r>
              <a:rPr lang="en-US" sz="550" i="1" kern="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550" i="1" kern="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</a:br>
            <a:r>
              <a:rPr lang="en-US" sz="550" i="1" kern="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550" i="1" kern="0" dirty="0" err="1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550" i="1" kern="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43" name="Rectangle 21"/>
          <p:cNvSpPr>
            <a:spLocks/>
          </p:cNvSpPr>
          <p:nvPr/>
        </p:nvSpPr>
        <p:spPr bwMode="auto">
          <a:xfrm>
            <a:off x="6804950" y="4609150"/>
            <a:ext cx="431346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550" i="1" kern="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Add low dose </a:t>
            </a:r>
            <a:br>
              <a:rPr lang="en-US" sz="550" i="1" kern="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</a:br>
            <a:r>
              <a:rPr lang="en-US" sz="550" i="1" kern="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 charset="0"/>
                <a:cs typeface="Arial"/>
                <a:sym typeface="Arial Italic" charset="0"/>
              </a:rPr>
              <a:t>OCS</a:t>
            </a:r>
          </a:p>
        </p:txBody>
      </p:sp>
      <p:sp>
        <p:nvSpPr>
          <p:cNvPr id="38" name="Rectangle 34"/>
          <p:cNvSpPr>
            <a:spLocks/>
          </p:cNvSpPr>
          <p:nvPr/>
        </p:nvSpPr>
        <p:spPr bwMode="auto">
          <a:xfrm>
            <a:off x="6730915" y="3754973"/>
            <a:ext cx="567693" cy="71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r>
              <a:rPr lang="en-US" sz="750" kern="700">
                <a:solidFill>
                  <a:prstClr val="black"/>
                </a:solidFill>
                <a:cs typeface="Arial"/>
              </a:rPr>
              <a:t>Refer for add-on treatment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625" kern="700">
                <a:solidFill>
                  <a:prstClr val="black"/>
                </a:solidFill>
                <a:cs typeface="Arial"/>
              </a:rPr>
              <a:t>e.g</a:t>
            </a:r>
            <a:r>
              <a:rPr lang="en-US" sz="625" kern="700" smtClean="0">
                <a:solidFill>
                  <a:prstClr val="black"/>
                </a:solidFill>
                <a:cs typeface="Arial"/>
              </a:rPr>
              <a:t>. </a:t>
            </a:r>
            <a:endParaRPr lang="en-US" sz="625" kern="700">
              <a:solidFill>
                <a:prstClr val="black"/>
              </a:solidFill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550" kern="700" smtClean="0">
                <a:solidFill>
                  <a:prstClr val="black"/>
                </a:solidFill>
                <a:cs typeface="Arial"/>
              </a:rPr>
              <a:t>tiotropium,*</a:t>
            </a:r>
            <a:r>
              <a:rPr lang="en-US" sz="550" kern="700" baseline="30000" smtClean="0">
                <a:solidFill>
                  <a:prstClr val="black"/>
                </a:solidFill>
                <a:cs typeface="Arial"/>
                <a:sym typeface="Wingdings 2"/>
              </a:rPr>
              <a:t></a:t>
            </a:r>
            <a:r>
              <a:rPr lang="en-US" sz="550" kern="700" smtClean="0">
                <a:solidFill>
                  <a:prstClr val="black"/>
                </a:solidFill>
                <a:cs typeface="Arial"/>
              </a:rPr>
              <a:t> </a:t>
            </a:r>
            <a:br>
              <a:rPr lang="en-US" sz="550" kern="700" smtClean="0">
                <a:solidFill>
                  <a:prstClr val="black"/>
                </a:solidFill>
                <a:cs typeface="Arial"/>
              </a:rPr>
            </a:br>
            <a:r>
              <a:rPr lang="en-US" sz="550" kern="700" smtClean="0">
                <a:solidFill>
                  <a:prstClr val="black"/>
                </a:solidFill>
                <a:cs typeface="Arial"/>
              </a:rPr>
              <a:t>anti-IgE, </a:t>
            </a:r>
            <a:br>
              <a:rPr lang="en-US" sz="550" kern="700" smtClean="0">
                <a:solidFill>
                  <a:prstClr val="black"/>
                </a:solidFill>
                <a:cs typeface="Arial"/>
              </a:rPr>
            </a:br>
            <a:r>
              <a:rPr lang="en-US" sz="550" kern="700" smtClean="0">
                <a:solidFill>
                  <a:prstClr val="black"/>
                </a:solidFill>
                <a:cs typeface="Arial"/>
              </a:rPr>
              <a:t>anti-IL5*</a:t>
            </a:r>
            <a:endParaRPr lang="en-US" sz="550" kern="700">
              <a:solidFill>
                <a:prstClr val="black"/>
              </a:solidFill>
              <a:cs typeface="Arial"/>
            </a:endParaRPr>
          </a:p>
        </p:txBody>
      </p:sp>
      <p:grpSp>
        <p:nvGrpSpPr>
          <p:cNvPr id="6" name="Group 3"/>
          <p:cNvGrpSpPr/>
          <p:nvPr/>
        </p:nvGrpSpPr>
        <p:grpSpPr>
          <a:xfrm flipH="1">
            <a:off x="1803367" y="5929447"/>
            <a:ext cx="838233" cy="616992"/>
            <a:chOff x="7298608" y="5980360"/>
            <a:chExt cx="838233" cy="616992"/>
          </a:xfrm>
        </p:grpSpPr>
        <p:sp>
          <p:nvSpPr>
            <p:cNvPr id="2" name="Right Arrow 1"/>
            <p:cNvSpPr/>
            <p:nvPr/>
          </p:nvSpPr>
          <p:spPr>
            <a:xfrm flipH="1">
              <a:off x="7298608" y="5980360"/>
              <a:ext cx="838233" cy="616992"/>
            </a:xfrm>
            <a:prstGeom prst="rightArrow">
              <a:avLst/>
            </a:pr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47" name="Rectangle 9"/>
            <p:cNvSpPr>
              <a:spLocks/>
            </p:cNvSpPr>
            <p:nvPr/>
          </p:nvSpPr>
          <p:spPr bwMode="auto">
            <a:xfrm>
              <a:off x="7384366" y="6187256"/>
              <a:ext cx="7524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3782" y="5947661"/>
            <a:ext cx="1416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SLIT added as an option</a:t>
            </a:r>
            <a:endParaRPr lang="en-AU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006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2279" y="251382"/>
            <a:ext cx="7789034" cy="936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  <a:noAutofit/>
          </a:bodyPr>
          <a:lstStyle/>
          <a:p>
            <a:pPr marL="222250" algn="ctr" eaLnBrk="1" hangingPunct="1"/>
            <a:r>
              <a:rPr lang="en-US" altLang="en-US" sz="2800" b="1" smtClean="0">
                <a:solidFill>
                  <a:srgbClr val="FFFF00"/>
                </a:solidFill>
                <a:ea typeface="ヒラギノ角ゴ ProN W3" charset="-128"/>
              </a:rPr>
              <a:t>Stepwise management, SLIT as an add-on option for some patients</a:t>
            </a:r>
          </a:p>
        </p:txBody>
      </p:sp>
      <p:sp>
        <p:nvSpPr>
          <p:cNvPr id="78853" name="Rectangle 7"/>
          <p:cNvSpPr>
            <a:spLocks/>
          </p:cNvSpPr>
          <p:nvPr/>
        </p:nvSpPr>
        <p:spPr bwMode="auto">
          <a:xfrm>
            <a:off x="158750" y="6650038"/>
            <a:ext cx="2843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2017,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3-5 </a:t>
            </a:r>
            <a:r>
              <a:rPr lang="en-US" altLang="en-US" sz="12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 (3/8) (lower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part)</a:t>
            </a:r>
          </a:p>
        </p:txBody>
      </p:sp>
      <p:sp>
        <p:nvSpPr>
          <p:cNvPr id="78855" name="Rectangle 10"/>
          <p:cNvSpPr>
            <a:spLocks/>
          </p:cNvSpPr>
          <p:nvPr/>
        </p:nvSpPr>
        <p:spPr bwMode="auto">
          <a:xfrm>
            <a:off x="287154" y="2629068"/>
            <a:ext cx="1332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700" b="1">
                <a:solidFill>
                  <a:schemeClr val="bg1"/>
                </a:solidFill>
                <a:sym typeface="Arial Bold" charset="0"/>
              </a:rPr>
              <a:t>REMEMBER </a:t>
            </a:r>
            <a:br>
              <a:rPr lang="en-US" altLang="en-US" sz="1700" b="1">
                <a:solidFill>
                  <a:schemeClr val="bg1"/>
                </a:solidFill>
                <a:sym typeface="Arial Bold" charset="0"/>
              </a:rPr>
            </a:br>
            <a:r>
              <a:rPr lang="en-US" altLang="en-US" sz="1700" b="1">
                <a:solidFill>
                  <a:schemeClr val="bg1"/>
                </a:solidFill>
                <a:sym typeface="Arial Bold" charset="0"/>
              </a:rPr>
              <a:t>TO...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488" y="5907499"/>
            <a:ext cx="2992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SLIT: sublingual immunotherapy</a:t>
            </a:r>
          </a:p>
        </p:txBody>
      </p:sp>
      <p:pic>
        <p:nvPicPr>
          <p:cNvPr id="12" name="Picture 11" descr="WI05 2017_box 3-5 box 2017 colou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7434000" cy="3558624"/>
          </a:xfrm>
          <a:prstGeom prst="rect">
            <a:avLst/>
          </a:prstGeom>
        </p:spPr>
      </p:pic>
      <p:sp>
        <p:nvSpPr>
          <p:cNvPr id="13" name="Rectangle 9"/>
          <p:cNvSpPr>
            <a:spLocks/>
          </p:cNvSpPr>
          <p:nvPr/>
        </p:nvSpPr>
        <p:spPr bwMode="auto">
          <a:xfrm>
            <a:off x="1992064" y="2348880"/>
            <a:ext cx="6756400" cy="266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74625" indent="-174625" eaLnBrk="0" hangingPunct="0"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000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5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Arial Bold" charset="0"/>
                <a:sym typeface="Arial Bold" charset="0"/>
              </a:rPr>
              <a:t>•	</a:t>
            </a:r>
            <a:r>
              <a:rPr lang="en-US" altLang="en-US" sz="1500" dirty="0" smtClean="0">
                <a:solidFill>
                  <a:prstClr val="black"/>
                </a:solidFill>
              </a:rPr>
              <a:t>Provide guided self-management education </a:t>
            </a:r>
          </a:p>
          <a:p>
            <a:pPr eaLnBrk="1" hangingPunct="1">
              <a:lnSpc>
                <a:spcPct val="90000"/>
              </a:lnSpc>
              <a:spcBef>
                <a:spcPts val="85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Arial Bold" charset="0"/>
                <a:sym typeface="Arial Bold" charset="0"/>
              </a:rPr>
              <a:t>•	</a:t>
            </a:r>
            <a:r>
              <a:rPr lang="en-US" altLang="en-US" sz="1500" dirty="0" smtClean="0">
                <a:solidFill>
                  <a:prstClr val="black"/>
                </a:solidFill>
              </a:rPr>
              <a:t>Treat modifiable risk factors and comorbidities</a:t>
            </a:r>
          </a:p>
          <a:p>
            <a:pPr eaLnBrk="1" hangingPunct="1">
              <a:lnSpc>
                <a:spcPct val="90000"/>
              </a:lnSpc>
              <a:spcBef>
                <a:spcPts val="85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Arial Bold" charset="0"/>
                <a:sym typeface="Arial Bold" charset="0"/>
              </a:rPr>
              <a:t>•	</a:t>
            </a:r>
            <a:r>
              <a:rPr lang="en-US" altLang="en-US" sz="1400" dirty="0" smtClean="0">
                <a:solidFill>
                  <a:prstClr val="black"/>
                </a:solidFill>
              </a:rPr>
              <a:t>Advise about non-pharmacological therapies and strategies </a:t>
            </a:r>
            <a:endParaRPr lang="en-US" altLang="en-US" sz="1500" dirty="0" smtClean="0">
              <a:solidFill>
                <a:prstClr val="black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85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Arial Bold" charset="0"/>
                <a:sym typeface="Arial Bold" charset="0"/>
              </a:rPr>
              <a:t>•	</a:t>
            </a:r>
            <a:r>
              <a:rPr lang="en-US" altLang="en-US" sz="1500" dirty="0" smtClean="0">
                <a:solidFill>
                  <a:prstClr val="black"/>
                </a:solidFill>
              </a:rPr>
              <a:t>Consider stepping up if … uncontrolled symptoms, exacerbations or risks, </a:t>
            </a:r>
            <a:br>
              <a:rPr lang="en-US" altLang="en-US" sz="1500" dirty="0" smtClean="0">
                <a:solidFill>
                  <a:prstClr val="black"/>
                </a:solidFill>
              </a:rPr>
            </a:br>
            <a:r>
              <a:rPr lang="en-US" altLang="en-US" sz="1500" dirty="0" smtClean="0">
                <a:solidFill>
                  <a:prstClr val="black"/>
                </a:solidFill>
              </a:rPr>
              <a:t>but check diagnosis, inhaler technique and adherence first</a:t>
            </a:r>
          </a:p>
          <a:p>
            <a:pPr eaLnBrk="1" hangingPunct="1">
              <a:lnSpc>
                <a:spcPct val="90000"/>
              </a:lnSpc>
              <a:spcBef>
                <a:spcPts val="850"/>
              </a:spcBef>
            </a:pPr>
            <a:r>
              <a:rPr lang="en-US" altLang="en-US" sz="1500" smtClean="0">
                <a:solidFill>
                  <a:prstClr val="black"/>
                </a:solidFill>
              </a:rPr>
              <a:t>•  </a:t>
            </a:r>
            <a:r>
              <a:rPr lang="en-US" altLang="en-US" sz="1500" smtClean="0">
                <a:solidFill>
                  <a:schemeClr val="accent6">
                    <a:lumMod val="75000"/>
                  </a:schemeClr>
                </a:solidFill>
              </a:rPr>
              <a:t>Consider </a:t>
            </a:r>
            <a:r>
              <a:rPr lang="en-US" altLang="en-US" sz="1500" dirty="0" smtClean="0">
                <a:solidFill>
                  <a:schemeClr val="accent6">
                    <a:lumMod val="75000"/>
                  </a:schemeClr>
                </a:solidFill>
              </a:rPr>
              <a:t>adding SLIT in adult HDM-sensitive patients with allergic rhinitis who have exacerbations despite ICS treatment, provided FEV</a:t>
            </a:r>
            <a:r>
              <a:rPr lang="en-US" altLang="en-US" sz="15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en-US" sz="1500" dirty="0" smtClean="0">
                <a:solidFill>
                  <a:schemeClr val="accent6">
                    <a:lumMod val="75000"/>
                  </a:schemeClr>
                </a:solidFill>
              </a:rPr>
              <a:t> is 70% predicted</a:t>
            </a:r>
          </a:p>
          <a:p>
            <a:pPr eaLnBrk="1" hangingPunct="1">
              <a:lnSpc>
                <a:spcPct val="90000"/>
              </a:lnSpc>
              <a:spcBef>
                <a:spcPts val="850"/>
              </a:spcBef>
            </a:pPr>
            <a:r>
              <a:rPr lang="en-US" altLang="en-US" sz="1500" dirty="0" smtClean="0">
                <a:solidFill>
                  <a:prstClr val="black"/>
                </a:solidFill>
                <a:latin typeface="Arial Bold" charset="0"/>
                <a:sym typeface="Arial Bold" charset="0"/>
              </a:rPr>
              <a:t>•	</a:t>
            </a:r>
            <a:r>
              <a:rPr lang="en-US" altLang="en-US" sz="1500" dirty="0" smtClean="0">
                <a:solidFill>
                  <a:prstClr val="black"/>
                </a:solidFill>
              </a:rPr>
              <a:t>Consider stepping down if … symptoms controlled for 3 months </a:t>
            </a:r>
            <a:br>
              <a:rPr lang="en-US" altLang="en-US" sz="1500" dirty="0" smtClean="0">
                <a:solidFill>
                  <a:prstClr val="black"/>
                </a:solidFill>
              </a:rPr>
            </a:br>
            <a:r>
              <a:rPr lang="en-US" altLang="en-US" sz="1500" dirty="0" smtClean="0">
                <a:solidFill>
                  <a:prstClr val="black"/>
                </a:solidFill>
              </a:rPr>
              <a:t>+ low risk for exacerbations. Ceasing ICS is not advised.</a:t>
            </a:r>
            <a:endParaRPr lang="en-US" altLang="en-US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827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7962900" cy="31051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429000"/>
            <a:ext cx="3038475" cy="209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3789363"/>
            <a:ext cx="8362950" cy="24193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922588"/>
            <a:ext cx="4933950" cy="1733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32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6200775" cy="17145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06575"/>
            <a:ext cx="2105025" cy="209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" y="2276475"/>
            <a:ext cx="5630863" cy="36004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38863" y="2433638"/>
            <a:ext cx="2897187" cy="3082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rgbClr val="FFFFFF"/>
                </a:solidFill>
              </a:rPr>
              <a:t>Major </a:t>
            </a:r>
            <a:r>
              <a:rPr lang="it-IT" sz="1800" dirty="0" err="1">
                <a:solidFill>
                  <a:srgbClr val="FFFFFF"/>
                </a:solidFill>
              </a:rPr>
              <a:t>points</a:t>
            </a:r>
            <a:r>
              <a:rPr lang="it-IT" sz="1800" dirty="0">
                <a:solidFill>
                  <a:srgbClr val="FFFFFF"/>
                </a:solidFill>
              </a:rPr>
              <a:t>:</a:t>
            </a:r>
          </a:p>
          <a:p>
            <a:pPr marL="457200" indent="-457200">
              <a:buFontTx/>
              <a:buChar char="-"/>
              <a:defRPr/>
            </a:pPr>
            <a:r>
              <a:rPr lang="it-IT" sz="1800" dirty="0">
                <a:solidFill>
                  <a:srgbClr val="FFFFFF"/>
                </a:solidFill>
              </a:rPr>
              <a:t>HDM </a:t>
            </a:r>
            <a:r>
              <a:rPr lang="it-IT" sz="1800" dirty="0" err="1">
                <a:solidFill>
                  <a:srgbClr val="FFFFFF"/>
                </a:solidFill>
              </a:rPr>
              <a:t>well</a:t>
            </a:r>
            <a:r>
              <a:rPr lang="it-IT" sz="1800" dirty="0">
                <a:solidFill>
                  <a:srgbClr val="FFFFFF"/>
                </a:solidFill>
              </a:rPr>
              <a:t> </a:t>
            </a:r>
            <a:r>
              <a:rPr lang="it-IT" sz="1800" dirty="0" err="1">
                <a:solidFill>
                  <a:srgbClr val="FFFFFF"/>
                </a:solidFill>
              </a:rPr>
              <a:t>characterized</a:t>
            </a:r>
            <a:r>
              <a:rPr lang="it-IT" sz="1800" dirty="0">
                <a:solidFill>
                  <a:srgbClr val="FFFFFF"/>
                </a:solidFill>
              </a:rPr>
              <a:t> major </a:t>
            </a:r>
            <a:r>
              <a:rPr lang="it-IT" sz="1800" dirty="0" err="1">
                <a:solidFill>
                  <a:srgbClr val="FFFFFF"/>
                </a:solidFill>
              </a:rPr>
              <a:t>allergen</a:t>
            </a:r>
            <a:endParaRPr lang="it-IT" sz="1800" dirty="0">
              <a:solidFill>
                <a:srgbClr val="FFFFFF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it-IT" sz="1800" dirty="0" err="1">
                <a:solidFill>
                  <a:srgbClr val="FFFFFF"/>
                </a:solidFill>
              </a:rPr>
              <a:t>Rapidly</a:t>
            </a:r>
            <a:r>
              <a:rPr lang="it-IT" sz="1800" dirty="0">
                <a:solidFill>
                  <a:srgbClr val="FFFFFF"/>
                </a:solidFill>
              </a:rPr>
              <a:t> </a:t>
            </a:r>
            <a:r>
              <a:rPr lang="it-IT" sz="1800" dirty="0" err="1">
                <a:solidFill>
                  <a:srgbClr val="FFFFFF"/>
                </a:solidFill>
              </a:rPr>
              <a:t>dissolving</a:t>
            </a:r>
            <a:r>
              <a:rPr lang="it-IT" sz="1800" dirty="0">
                <a:solidFill>
                  <a:srgbClr val="FFFFFF"/>
                </a:solidFill>
              </a:rPr>
              <a:t> </a:t>
            </a:r>
            <a:r>
              <a:rPr lang="it-IT" sz="1800" dirty="0" err="1">
                <a:solidFill>
                  <a:srgbClr val="FFFFFF"/>
                </a:solidFill>
              </a:rPr>
              <a:t>oral</a:t>
            </a:r>
            <a:r>
              <a:rPr lang="it-IT" sz="1800" dirty="0">
                <a:solidFill>
                  <a:srgbClr val="FFFFFF"/>
                </a:solidFill>
              </a:rPr>
              <a:t> </a:t>
            </a:r>
            <a:r>
              <a:rPr lang="it-IT" sz="1800" dirty="0" err="1">
                <a:solidFill>
                  <a:srgbClr val="FFFFFF"/>
                </a:solidFill>
              </a:rPr>
              <a:t>lyophilised</a:t>
            </a:r>
            <a:endParaRPr lang="it-IT" sz="1800" dirty="0">
              <a:solidFill>
                <a:srgbClr val="FFFFFF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it-IT" sz="1800" dirty="0" err="1">
                <a:solidFill>
                  <a:srgbClr val="FFFFFF"/>
                </a:solidFill>
              </a:rPr>
              <a:t>Primary</a:t>
            </a:r>
            <a:r>
              <a:rPr lang="it-IT" sz="1800" dirty="0">
                <a:solidFill>
                  <a:srgbClr val="FFFFFF"/>
                </a:solidFill>
              </a:rPr>
              <a:t> </a:t>
            </a:r>
            <a:r>
              <a:rPr lang="it-IT" sz="1800" dirty="0" err="1">
                <a:solidFill>
                  <a:srgbClr val="FFFFFF"/>
                </a:solidFill>
              </a:rPr>
              <a:t>outcome</a:t>
            </a:r>
            <a:r>
              <a:rPr lang="it-IT" sz="1800" dirty="0">
                <a:solidFill>
                  <a:srgbClr val="FFFFFF"/>
                </a:solidFill>
              </a:rPr>
              <a:t>:</a:t>
            </a:r>
          </a:p>
          <a:p>
            <a:pPr marL="457200" indent="-457200">
              <a:buFontTx/>
              <a:buChar char="-"/>
              <a:defRPr/>
            </a:pPr>
            <a:r>
              <a:rPr lang="it-IT" sz="1800" dirty="0">
                <a:solidFill>
                  <a:srgbClr val="FFFFFF"/>
                </a:solidFill>
              </a:rPr>
              <a:t>Rate of </a:t>
            </a:r>
            <a:r>
              <a:rPr lang="it-IT" sz="1800" dirty="0" err="1">
                <a:solidFill>
                  <a:srgbClr val="FFFFFF"/>
                </a:solidFill>
              </a:rPr>
              <a:t>asthma</a:t>
            </a:r>
            <a:r>
              <a:rPr lang="it-IT" sz="1800" dirty="0">
                <a:solidFill>
                  <a:srgbClr val="FFFFFF"/>
                </a:solidFill>
              </a:rPr>
              <a:t> </a:t>
            </a:r>
            <a:r>
              <a:rPr lang="it-IT" sz="1800" dirty="0" err="1">
                <a:solidFill>
                  <a:srgbClr val="FFFFFF"/>
                </a:solidFill>
              </a:rPr>
              <a:t>exacerbations</a:t>
            </a:r>
            <a:r>
              <a:rPr lang="it-IT" sz="1800" dirty="0">
                <a:solidFill>
                  <a:srgbClr val="FFFFFF"/>
                </a:solidFill>
              </a:rPr>
              <a:t> </a:t>
            </a:r>
            <a:r>
              <a:rPr lang="it-IT" sz="1800" dirty="0" err="1">
                <a:solidFill>
                  <a:srgbClr val="FFFFFF"/>
                </a:solidFill>
              </a:rPr>
              <a:t>after</a:t>
            </a:r>
            <a:r>
              <a:rPr lang="it-IT" sz="1800" dirty="0">
                <a:solidFill>
                  <a:srgbClr val="FFFFFF"/>
                </a:solidFill>
              </a:rPr>
              <a:t> ICS </a:t>
            </a:r>
            <a:r>
              <a:rPr lang="it-IT" sz="1800" dirty="0" err="1">
                <a:solidFill>
                  <a:srgbClr val="FFFFFF"/>
                </a:solidFill>
              </a:rPr>
              <a:t>reduction</a:t>
            </a:r>
            <a:r>
              <a:rPr lang="it-IT" sz="1800" dirty="0">
                <a:solidFill>
                  <a:srgbClr val="FFFFFF"/>
                </a:solidFill>
              </a:rPr>
              <a:t>/ or </a:t>
            </a:r>
            <a:r>
              <a:rPr lang="it-IT" sz="1800" dirty="0" err="1">
                <a:solidFill>
                  <a:srgbClr val="FFFFFF"/>
                </a:solidFill>
              </a:rPr>
              <a:t>withdrawal</a:t>
            </a:r>
            <a:endParaRPr lang="it-IT" sz="1800" dirty="0">
              <a:solidFill>
                <a:srgbClr val="FFFFFF"/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it-IT" sz="1800" dirty="0">
              <a:solidFill>
                <a:srgbClr val="FFFFFF"/>
              </a:solidFill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503488"/>
            <a:ext cx="5932487" cy="3517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97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it-IT" sz="3200" b="1" dirty="0" smtClean="0">
                <a:solidFill>
                  <a:srgbClr val="FFFF00"/>
                </a:solidFill>
              </a:rPr>
              <a:t>New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aspects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of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assessment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and management: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application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in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clinical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practice</a:t>
            </a:r>
            <a:endParaRPr lang="it-IT" altLang="it-IT" sz="3200" b="1" dirty="0" smtClean="0">
              <a:solidFill>
                <a:srgbClr val="FFFF00"/>
              </a:solidFill>
            </a:endParaRPr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altLang="it-IT" sz="2800" b="1" dirty="0" err="1" smtClean="0">
                <a:solidFill>
                  <a:schemeClr val="bg1"/>
                </a:solidFill>
              </a:rPr>
              <a:t>Better</a:t>
            </a:r>
            <a:r>
              <a:rPr lang="it-IT" altLang="it-IT" sz="2800" b="1" dirty="0" smtClean="0">
                <a:solidFill>
                  <a:schemeClr val="bg1"/>
                </a:solidFill>
              </a:rPr>
              <a:t> </a:t>
            </a:r>
            <a:r>
              <a:rPr lang="it-IT" altLang="it-IT" sz="2800" b="1" dirty="0" err="1" smtClean="0">
                <a:solidFill>
                  <a:schemeClr val="bg1"/>
                </a:solidFill>
              </a:rPr>
              <a:t>definition</a:t>
            </a:r>
            <a:r>
              <a:rPr lang="it-IT" altLang="it-IT" sz="2800" b="1" dirty="0" smtClean="0">
                <a:solidFill>
                  <a:schemeClr val="bg1"/>
                </a:solidFill>
              </a:rPr>
              <a:t> of </a:t>
            </a:r>
            <a:r>
              <a:rPr lang="it-IT" altLang="it-IT" sz="2800" b="1" dirty="0" err="1" smtClean="0">
                <a:solidFill>
                  <a:schemeClr val="bg1"/>
                </a:solidFill>
              </a:rPr>
              <a:t>diagnosis</a:t>
            </a:r>
            <a:r>
              <a:rPr lang="it-IT" altLang="it-IT" sz="2800" b="1" dirty="0" smtClean="0">
                <a:solidFill>
                  <a:schemeClr val="bg1"/>
                </a:solidFill>
              </a:rPr>
              <a:t> and </a:t>
            </a:r>
            <a:r>
              <a:rPr lang="it-IT" altLang="it-IT" sz="2800" b="1" dirty="0" err="1" smtClean="0">
                <a:solidFill>
                  <a:schemeClr val="bg1"/>
                </a:solidFill>
              </a:rPr>
              <a:t>phenotyping</a:t>
            </a:r>
            <a:endParaRPr lang="it-IT" altLang="it-IT" sz="2800" b="1" dirty="0" smtClean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it-IT" altLang="it-IT" sz="2400" b="1" dirty="0" err="1" smtClean="0">
                <a:solidFill>
                  <a:schemeClr val="bg1"/>
                </a:solidFill>
              </a:rPr>
              <a:t>Need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for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functional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evaluation</a:t>
            </a:r>
            <a:endParaRPr lang="it-IT" altLang="it-IT" sz="2400" b="1" dirty="0" smtClean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it-IT" altLang="it-IT" sz="2400" b="1" dirty="0">
                <a:solidFill>
                  <a:schemeClr val="bg1"/>
                </a:solidFill>
              </a:rPr>
              <a:t>F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uture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risk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as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additional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feature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for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assesssing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outcome</a:t>
            </a:r>
            <a:endParaRPr lang="it-IT" altLang="it-IT" sz="2400" b="1" dirty="0" smtClean="0">
              <a:solidFill>
                <a:schemeClr val="bg1"/>
              </a:solidFill>
            </a:endParaRPr>
          </a:p>
          <a:p>
            <a:pPr lvl="1">
              <a:spcBef>
                <a:spcPts val="0"/>
              </a:spcBef>
            </a:pPr>
            <a:r>
              <a:rPr lang="it-IT" altLang="it-IT" sz="2400" b="1" dirty="0" smtClean="0">
                <a:solidFill>
                  <a:schemeClr val="bg1"/>
                </a:solidFill>
              </a:rPr>
              <a:t>Non-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eosinophilic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asthma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:  </a:t>
            </a:r>
            <a:r>
              <a:rPr lang="it-IT" altLang="it-IT" sz="2400" b="1" dirty="0" err="1" smtClean="0">
                <a:solidFill>
                  <a:schemeClr val="bg1"/>
                </a:solidFill>
              </a:rPr>
              <a:t>always</a:t>
            </a:r>
            <a:r>
              <a:rPr lang="it-IT" altLang="it-IT" sz="2400" b="1" dirty="0" smtClean="0">
                <a:solidFill>
                  <a:schemeClr val="bg1"/>
                </a:solidFill>
              </a:rPr>
              <a:t> ICS ?</a:t>
            </a:r>
          </a:p>
          <a:p>
            <a:endParaRPr lang="it-IT" altLang="it-IT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2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6200775" cy="17145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06575"/>
            <a:ext cx="2105025" cy="209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49500"/>
            <a:ext cx="3602038" cy="26638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349500"/>
            <a:ext cx="5124450" cy="39243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49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2166"/>
            <a:ext cx="8527348" cy="5411629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AU" sz="2400" b="1" dirty="0" smtClean="0">
                <a:solidFill>
                  <a:schemeClr val="bg1"/>
                </a:solidFill>
              </a:rPr>
              <a:t>Side-effects </a:t>
            </a:r>
            <a:r>
              <a:rPr lang="en-AU" sz="2400" b="1" dirty="0">
                <a:solidFill>
                  <a:schemeClr val="bg1"/>
                </a:solidFill>
              </a:rPr>
              <a:t>of oral corticosteroids</a:t>
            </a:r>
          </a:p>
          <a:p>
            <a:pPr lvl="1">
              <a:lnSpc>
                <a:spcPct val="120000"/>
              </a:lnSpc>
            </a:pPr>
            <a:r>
              <a:rPr lang="en-AU" sz="2000" dirty="0">
                <a:solidFill>
                  <a:schemeClr val="bg1"/>
                </a:solidFill>
              </a:rPr>
              <a:t>When prescribing short-term OCS, remember to advise patients about common side-effects (sleep disturbance, increased appetite, reflux, mood changes); references added </a:t>
            </a:r>
            <a:endParaRPr lang="en-AU" sz="20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AU" sz="2400" b="1" dirty="0" smtClean="0">
                <a:solidFill>
                  <a:schemeClr val="bg1"/>
                </a:solidFill>
              </a:rPr>
              <a:t>Vitamin </a:t>
            </a:r>
            <a:r>
              <a:rPr lang="en-AU" sz="2400" b="1" dirty="0">
                <a:solidFill>
                  <a:schemeClr val="bg1"/>
                </a:solidFill>
              </a:rPr>
              <a:t>D</a:t>
            </a:r>
          </a:p>
          <a:p>
            <a:pPr lvl="1">
              <a:lnSpc>
                <a:spcPct val="12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To date, no good quality evidence that Vitamin D supplementation leads to improved asthma control or fewer exacerbations</a:t>
            </a:r>
          </a:p>
          <a:p>
            <a:pPr>
              <a:lnSpc>
                <a:spcPct val="120000"/>
              </a:lnSpc>
            </a:pPr>
            <a:r>
              <a:rPr lang="en-AU" sz="2400" b="1" dirty="0" smtClean="0">
                <a:solidFill>
                  <a:schemeClr val="bg1"/>
                </a:solidFill>
              </a:rPr>
              <a:t>Chronic </a:t>
            </a:r>
            <a:r>
              <a:rPr lang="en-AU" sz="2400" b="1" dirty="0" err="1" smtClean="0">
                <a:solidFill>
                  <a:schemeClr val="bg1"/>
                </a:solidFill>
              </a:rPr>
              <a:t>sinonasal</a:t>
            </a:r>
            <a:r>
              <a:rPr lang="en-AU" sz="2400" b="1" dirty="0" smtClean="0">
                <a:solidFill>
                  <a:schemeClr val="bg1"/>
                </a:solidFill>
              </a:rPr>
              <a:t> disease</a:t>
            </a:r>
          </a:p>
          <a:p>
            <a:pPr lvl="1">
              <a:lnSpc>
                <a:spcPct val="12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Treatment with nasal corticosteroids improves </a:t>
            </a:r>
            <a:r>
              <a:rPr lang="en-AU" sz="2000" dirty="0" err="1" smtClean="0">
                <a:solidFill>
                  <a:schemeClr val="bg1"/>
                </a:solidFill>
              </a:rPr>
              <a:t>sinonasal</a:t>
            </a:r>
            <a:r>
              <a:rPr lang="en-AU" sz="2000" dirty="0" smtClean="0">
                <a:solidFill>
                  <a:schemeClr val="bg1"/>
                </a:solidFill>
              </a:rPr>
              <a:t> symptoms but not asthma outcomes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171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FFFF00"/>
                </a:solidFill>
              </a:rPr>
              <a:t>Treatment – other changes in 2017</a:t>
            </a:r>
            <a:endParaRPr lang="en-AU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436" y="6604325"/>
            <a:ext cx="237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smtClean="0">
                <a:solidFill>
                  <a:schemeClr val="bg1"/>
                </a:solidFill>
              </a:rPr>
              <a:t>What’s new in GINA 2017?</a:t>
            </a:r>
            <a:endParaRPr lang="en-AU" sz="1400">
              <a:solidFill>
                <a:schemeClr val="bg1"/>
              </a:solidFill>
            </a:endParaRPr>
          </a:p>
        </p:txBody>
      </p:sp>
      <p:pic>
        <p:nvPicPr>
          <p:cNvPr id="5" name="Picture 6" descr="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6" y="57804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6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SLIDE 45_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46719"/>
            <a:ext cx="81359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-331076" y="-17959"/>
            <a:ext cx="8101889" cy="1460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  <a:normAutofit/>
          </a:bodyPr>
          <a:lstStyle/>
          <a:p>
            <a:pPr marL="222250" eaLnBrk="1" hangingPunct="1"/>
            <a:r>
              <a:rPr lang="en-US" altLang="en-US" sz="3600" b="1" dirty="0" smtClean="0">
                <a:solidFill>
                  <a:srgbClr val="FFFF00"/>
                </a:solidFill>
                <a:ea typeface="ヒラギノ角ゴ ProN W3" charset="-128"/>
              </a:rPr>
              <a:t>The control-based  asthma </a:t>
            </a:r>
            <a:br>
              <a:rPr lang="en-US" altLang="en-US" sz="3600" b="1" dirty="0" smtClean="0">
                <a:solidFill>
                  <a:srgbClr val="FFFF00"/>
                </a:solidFill>
                <a:ea typeface="ヒラギノ角ゴ ProN W3" charset="-128"/>
              </a:rPr>
            </a:br>
            <a:r>
              <a:rPr lang="en-US" altLang="en-US" sz="3600" b="1" dirty="0" smtClean="0">
                <a:solidFill>
                  <a:srgbClr val="FFFF00"/>
                </a:solidFill>
                <a:ea typeface="ヒラギノ角ゴ ProN W3" charset="-128"/>
              </a:rPr>
              <a:t>management cycle</a:t>
            </a:r>
          </a:p>
        </p:txBody>
      </p:sp>
      <p:sp>
        <p:nvSpPr>
          <p:cNvPr id="70661" name="Rectangle 7"/>
          <p:cNvSpPr>
            <a:spLocks/>
          </p:cNvSpPr>
          <p:nvPr/>
        </p:nvSpPr>
        <p:spPr bwMode="auto">
          <a:xfrm>
            <a:off x="177800" y="6657975"/>
            <a:ext cx="205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>
                <a:solidFill>
                  <a:srgbClr val="FFFFFF"/>
                </a:solidFill>
                <a:latin typeface="Arial Italic" charset="0"/>
                <a:sym typeface="Arial Italic" charset="0"/>
              </a:rPr>
              <a:t>GINA </a:t>
            </a:r>
            <a:r>
              <a:rPr lang="en-US" altLang="en-US" sz="1200" i="1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2016, </a:t>
            </a:r>
            <a:r>
              <a:rPr lang="en-US" altLang="en-US" sz="1200" i="1" dirty="0">
                <a:solidFill>
                  <a:srgbClr val="FFFFFF"/>
                </a:solidFill>
                <a:latin typeface="Arial Italic" charset="0"/>
                <a:sym typeface="Arial Italic" charset="0"/>
              </a:rPr>
              <a:t>Box 3-2</a:t>
            </a:r>
          </a:p>
        </p:txBody>
      </p:sp>
      <p:sp>
        <p:nvSpPr>
          <p:cNvPr id="70663" name="Rectangle 13"/>
          <p:cNvSpPr>
            <a:spLocks/>
          </p:cNvSpPr>
          <p:nvPr/>
        </p:nvSpPr>
        <p:spPr bwMode="auto">
          <a:xfrm>
            <a:off x="5359400" y="1511300"/>
            <a:ext cx="282416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Diagnosis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Symptom control &amp; risk factors</a:t>
            </a:r>
            <a:br>
              <a:rPr lang="en-US" altLang="en-US" sz="1600" dirty="0"/>
            </a:br>
            <a:r>
              <a:rPr lang="en-US" altLang="en-US" sz="1600" dirty="0"/>
              <a:t>(including lung function)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Inhaler technique &amp; adherence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Patient preference</a:t>
            </a:r>
          </a:p>
        </p:txBody>
      </p:sp>
      <p:sp>
        <p:nvSpPr>
          <p:cNvPr id="70664" name="Rectangle 14"/>
          <p:cNvSpPr>
            <a:spLocks/>
          </p:cNvSpPr>
          <p:nvPr/>
        </p:nvSpPr>
        <p:spPr bwMode="auto">
          <a:xfrm>
            <a:off x="5359400" y="4952939"/>
            <a:ext cx="292576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Asthma medications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Non-pharmacological strategies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Treat modifiable risk factors</a:t>
            </a:r>
          </a:p>
        </p:txBody>
      </p:sp>
      <p:sp>
        <p:nvSpPr>
          <p:cNvPr id="70665" name="Rectangle 15"/>
          <p:cNvSpPr>
            <a:spLocks/>
          </p:cNvSpPr>
          <p:nvPr/>
        </p:nvSpPr>
        <p:spPr bwMode="auto">
          <a:xfrm>
            <a:off x="546100" y="3284538"/>
            <a:ext cx="174148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Symptoms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Exacerbations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Side-effects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Patient satisfaction</a:t>
            </a:r>
          </a:p>
          <a:p>
            <a:pPr eaLnBrk="1" hangingPunct="1">
              <a:spcBef>
                <a:spcPts val="425"/>
              </a:spcBef>
            </a:pPr>
            <a:r>
              <a:rPr lang="en-US" altLang="en-US" sz="1600" dirty="0"/>
              <a:t>Lung function</a:t>
            </a:r>
          </a:p>
        </p:txBody>
      </p:sp>
      <p:sp>
        <p:nvSpPr>
          <p:cNvPr id="16" name="Rectangle 15"/>
          <p:cNvSpPr/>
          <p:nvPr/>
        </p:nvSpPr>
        <p:spPr>
          <a:xfrm rot="18616622">
            <a:off x="2688622" y="2803376"/>
            <a:ext cx="2402625" cy="218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650" b="1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REVIEW RESPONSE</a:t>
            </a:r>
          </a:p>
        </p:txBody>
      </p:sp>
      <p:sp>
        <p:nvSpPr>
          <p:cNvPr id="17" name="Rectangle 16"/>
          <p:cNvSpPr/>
          <p:nvPr/>
        </p:nvSpPr>
        <p:spPr>
          <a:xfrm rot="3706156">
            <a:off x="3018940" y="2784161"/>
            <a:ext cx="2256314" cy="218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65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ASSESS</a:t>
            </a:r>
            <a:endParaRPr lang="en-AU" sz="1650" b="1" dirty="0">
              <a:ln w="12700">
                <a:noFill/>
                <a:prstDash val="solid"/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 rot="21356104">
            <a:off x="2967871" y="3542599"/>
            <a:ext cx="2154960" cy="1753419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65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ADJUST TREATMENT</a:t>
            </a:r>
            <a:endParaRPr lang="en-US" sz="1650" b="1" dirty="0">
              <a:ln w="12700">
                <a:noFill/>
                <a:prstDash val="solid"/>
              </a:ln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821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b="1" dirty="0" smtClean="0">
                <a:solidFill>
                  <a:schemeClr val="bg1"/>
                </a:solidFill>
              </a:rPr>
              <a:t>How often should asthma be reviewed?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1-3 months after treatment started, then every 3-12 months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During pregnancy, every 4-6 weeks</a:t>
            </a:r>
          </a:p>
          <a:p>
            <a:pPr lvl="1"/>
            <a:r>
              <a:rPr lang="en-AU" b="1" dirty="0" smtClean="0">
                <a:solidFill>
                  <a:schemeClr val="bg1"/>
                </a:solidFill>
              </a:rPr>
              <a:t>After an exacerbation, within 1 week</a:t>
            </a:r>
          </a:p>
          <a:p>
            <a:r>
              <a:rPr lang="en-AU" b="1" dirty="0" smtClean="0">
                <a:solidFill>
                  <a:schemeClr val="bg1"/>
                </a:solidFill>
              </a:rPr>
              <a:t>Stepping up asthma treatment</a:t>
            </a:r>
          </a:p>
          <a:p>
            <a:pPr lvl="1"/>
            <a:r>
              <a:rPr lang="en-AU" i="1" dirty="0" smtClean="0">
                <a:solidFill>
                  <a:schemeClr val="bg1"/>
                </a:solidFill>
              </a:rPr>
              <a:t>Sustained step-up</a:t>
            </a:r>
            <a:r>
              <a:rPr lang="en-AU" dirty="0" smtClean="0">
                <a:solidFill>
                  <a:schemeClr val="bg1"/>
                </a:solidFill>
              </a:rPr>
              <a:t>, for at least 2-3 months if asthma poorly controlled</a:t>
            </a:r>
          </a:p>
          <a:p>
            <a:pPr lvl="2"/>
            <a:r>
              <a:rPr lang="en-AU" dirty="0" smtClean="0">
                <a:solidFill>
                  <a:schemeClr val="bg1"/>
                </a:solidFill>
              </a:rPr>
              <a:t>Important: first check for common causes (symptoms not due to asthma, incorrect inhaler technique, poor adherence)</a:t>
            </a:r>
          </a:p>
          <a:p>
            <a:pPr lvl="1"/>
            <a:r>
              <a:rPr lang="en-AU" i="1" dirty="0" smtClean="0">
                <a:solidFill>
                  <a:schemeClr val="bg1"/>
                </a:solidFill>
              </a:rPr>
              <a:t>Short-term step-up</a:t>
            </a:r>
            <a:r>
              <a:rPr lang="en-AU" dirty="0" smtClean="0">
                <a:solidFill>
                  <a:schemeClr val="bg1"/>
                </a:solidFill>
              </a:rPr>
              <a:t>, for 1-2 weeks, e.g. with viral infection or allergen</a:t>
            </a:r>
          </a:p>
          <a:p>
            <a:pPr lvl="2"/>
            <a:r>
              <a:rPr lang="en-AU" dirty="0" smtClean="0">
                <a:solidFill>
                  <a:schemeClr val="bg1"/>
                </a:solidFill>
              </a:rPr>
              <a:t>May be initiated by patient with written asthma action plan</a:t>
            </a:r>
          </a:p>
          <a:p>
            <a:pPr lvl="1"/>
            <a:r>
              <a:rPr lang="en-AU" i="1" dirty="0" smtClean="0">
                <a:solidFill>
                  <a:schemeClr val="bg1"/>
                </a:solidFill>
              </a:rPr>
              <a:t>Day-to-day adjustment</a:t>
            </a:r>
          </a:p>
          <a:p>
            <a:pPr lvl="2"/>
            <a:r>
              <a:rPr lang="en-AU" dirty="0" smtClean="0">
                <a:solidFill>
                  <a:schemeClr val="bg1"/>
                </a:solidFill>
              </a:rPr>
              <a:t>For patients prescribed low-dose ICS/formoterol maintenance and reliever regimen*</a:t>
            </a:r>
          </a:p>
          <a:p>
            <a:r>
              <a:rPr lang="en-AU" b="1" dirty="0" smtClean="0">
                <a:solidFill>
                  <a:schemeClr val="bg1"/>
                </a:solidFill>
              </a:rPr>
              <a:t>Stepping down asthma treatment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Consider step-down after good control maintained for 3 months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Find each patient’s minimum effective dose, that controls both symptoms and exacerbations</a:t>
            </a:r>
          </a:p>
          <a:p>
            <a:pPr lvl="1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244" y="274638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FFFF00"/>
                </a:solidFill>
              </a:rPr>
              <a:t>Reviewing response and adjusting treatment</a:t>
            </a:r>
            <a:endParaRPr lang="en-AU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2016</a:t>
            </a:r>
            <a:endParaRPr lang="en-AU" sz="12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63" y="6328225"/>
            <a:ext cx="7792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*Approved only for low dose beclometasone/formoterol and low dose budesonide/formoterol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7"/>
          <p:cNvGrpSpPr>
            <a:grpSpLocks noChangeAspect="1"/>
          </p:cNvGrpSpPr>
          <p:nvPr/>
        </p:nvGrpSpPr>
        <p:grpSpPr>
          <a:xfrm>
            <a:off x="7597556" y="1281096"/>
            <a:ext cx="1445356" cy="1452698"/>
            <a:chOff x="6189663" y="1714500"/>
            <a:chExt cx="2500312" cy="2513013"/>
          </a:xfrm>
        </p:grpSpPr>
        <p:pic>
          <p:nvPicPr>
            <p:cNvPr id="9" name="Picture 8" descr="SLIDE 46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663" y="1714500"/>
              <a:ext cx="2500312" cy="251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 rot="18616622">
              <a:off x="6464226" y="2243600"/>
              <a:ext cx="1663488" cy="15098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none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AU" sz="700" b="1" kern="11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Arial"/>
                </a:rPr>
                <a:t>REVIEW RESPONSE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3533141">
              <a:off x="6640168" y="2221503"/>
              <a:ext cx="1562188" cy="15098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none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AU" sz="700" b="1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  <a:cs typeface="Arial"/>
                </a:rPr>
                <a:t>ASSESS</a:t>
              </a:r>
              <a:endParaRPr lang="en-AU" sz="700" b="1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1356104">
              <a:off x="6639982" y="2702652"/>
              <a:ext cx="1492013" cy="1214002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16604063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AU" sz="700" b="1" kern="11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ADJUST TREATMENT</a:t>
              </a:r>
              <a:endParaRPr lang="en-US" sz="700" b="1" kern="11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13" name="Picture 6" descr="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6" y="57804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104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</p:spPr>
        <p:txBody>
          <a:bodyPr>
            <a:normAutofit/>
          </a:bodyPr>
          <a:lstStyle/>
          <a:p>
            <a:r>
              <a:rPr lang="it-IT" altLang="it-IT" sz="3200" b="1" dirty="0" err="1" smtClean="0">
                <a:solidFill>
                  <a:srgbClr val="FFFF00"/>
                </a:solidFill>
              </a:rPr>
              <a:t>Assessment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of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severity</a:t>
            </a:r>
            <a:endParaRPr lang="it-IT" altLang="it-IT" sz="3200" b="1" dirty="0" smtClean="0">
              <a:solidFill>
                <a:srgbClr val="FFFF00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44613"/>
            <a:ext cx="8858250" cy="45640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" y="5889625"/>
            <a:ext cx="8851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CasellaDiTesto 4"/>
          <p:cNvSpPr txBox="1">
            <a:spLocks noChangeArrowheads="1"/>
          </p:cNvSpPr>
          <p:nvPr/>
        </p:nvSpPr>
        <p:spPr bwMode="auto">
          <a:xfrm>
            <a:off x="6156325" y="6453188"/>
            <a:ext cx="13811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800" b="0" i="1">
                <a:solidFill>
                  <a:srgbClr val="FFFFFF"/>
                </a:solidFill>
              </a:rPr>
              <a:t>GINA 2014 </a:t>
            </a:r>
          </a:p>
        </p:txBody>
      </p:sp>
      <p:pic>
        <p:nvPicPr>
          <p:cNvPr id="6" name="Picture 6" descr="glob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61938" y="1695450"/>
            <a:ext cx="8774112" cy="495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209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121"/>
            <a:ext cx="8527348" cy="5569801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AU" sz="1800" b="1" dirty="0" smtClean="0">
                <a:solidFill>
                  <a:schemeClr val="bg1"/>
                </a:solidFill>
              </a:rPr>
              <a:t>Aim</a:t>
            </a:r>
          </a:p>
          <a:p>
            <a:pPr lvl="1">
              <a:lnSpc>
                <a:spcPct val="120000"/>
              </a:lnSpc>
            </a:pPr>
            <a:r>
              <a:rPr lang="en-AU" sz="1400" dirty="0" smtClean="0">
                <a:solidFill>
                  <a:schemeClr val="bg1"/>
                </a:solidFill>
              </a:rPr>
              <a:t>To find the lowest dose that controls symptoms and exacerbations, and minimizes the risk of side-effects</a:t>
            </a:r>
          </a:p>
          <a:p>
            <a:pPr lvl="0">
              <a:lnSpc>
                <a:spcPct val="120000"/>
              </a:lnSpc>
            </a:pPr>
            <a:r>
              <a:rPr lang="en-AU" sz="1800" b="1" dirty="0" smtClean="0">
                <a:solidFill>
                  <a:schemeClr val="bg1"/>
                </a:solidFill>
              </a:rPr>
              <a:t>When to consider stepping down</a:t>
            </a:r>
          </a:p>
          <a:p>
            <a:pPr lvl="1">
              <a:lnSpc>
                <a:spcPct val="120000"/>
              </a:lnSpc>
            </a:pPr>
            <a:r>
              <a:rPr lang="en-AU" sz="1400" dirty="0" smtClean="0">
                <a:solidFill>
                  <a:schemeClr val="bg1"/>
                </a:solidFill>
              </a:rPr>
              <a:t>When symptoms have been well controlled and lung function stable for </a:t>
            </a:r>
            <a:br>
              <a:rPr lang="en-AU" sz="1400" dirty="0" smtClean="0">
                <a:solidFill>
                  <a:schemeClr val="bg1"/>
                </a:solidFill>
              </a:rPr>
            </a:br>
            <a:r>
              <a:rPr lang="en-AU" sz="1400" dirty="0" smtClean="0">
                <a:solidFill>
                  <a:schemeClr val="bg1"/>
                </a:solidFill>
              </a:rPr>
              <a:t>≥3 months </a:t>
            </a:r>
          </a:p>
          <a:p>
            <a:pPr lvl="1">
              <a:lnSpc>
                <a:spcPct val="120000"/>
              </a:lnSpc>
            </a:pPr>
            <a:r>
              <a:rPr lang="en-AU" sz="1400" dirty="0" smtClean="0">
                <a:solidFill>
                  <a:schemeClr val="bg1"/>
                </a:solidFill>
              </a:rPr>
              <a:t>No respiratory infection, patient not travelling, not pregnant</a:t>
            </a:r>
          </a:p>
          <a:p>
            <a:pPr lvl="0">
              <a:lnSpc>
                <a:spcPct val="120000"/>
              </a:lnSpc>
            </a:pPr>
            <a:r>
              <a:rPr lang="en-AU" sz="1800" b="1" dirty="0" smtClean="0">
                <a:solidFill>
                  <a:schemeClr val="bg1"/>
                </a:solidFill>
              </a:rPr>
              <a:t>Prepare for step-down</a:t>
            </a:r>
          </a:p>
          <a:p>
            <a:pPr lvl="1">
              <a:lnSpc>
                <a:spcPct val="120000"/>
              </a:lnSpc>
            </a:pPr>
            <a:r>
              <a:rPr lang="en-AU" sz="1400" dirty="0" smtClean="0">
                <a:solidFill>
                  <a:schemeClr val="bg1"/>
                </a:solidFill>
              </a:rPr>
              <a:t>Record the level of symptom control and consider risk factors</a:t>
            </a:r>
          </a:p>
          <a:p>
            <a:pPr lvl="1">
              <a:lnSpc>
                <a:spcPct val="120000"/>
              </a:lnSpc>
            </a:pPr>
            <a:r>
              <a:rPr lang="en-AU" sz="1400" dirty="0" smtClean="0">
                <a:solidFill>
                  <a:schemeClr val="bg1"/>
                </a:solidFill>
              </a:rPr>
              <a:t>Make sure the patient has a written asthma action plan</a:t>
            </a:r>
          </a:p>
          <a:p>
            <a:pPr lvl="1">
              <a:lnSpc>
                <a:spcPct val="120000"/>
              </a:lnSpc>
            </a:pPr>
            <a:r>
              <a:rPr lang="en-AU" sz="1400" dirty="0" smtClean="0">
                <a:solidFill>
                  <a:schemeClr val="bg1"/>
                </a:solidFill>
              </a:rPr>
              <a:t>Book a follow-up visit in 1-3 months</a:t>
            </a:r>
          </a:p>
          <a:p>
            <a:pPr lvl="0">
              <a:lnSpc>
                <a:spcPct val="120000"/>
              </a:lnSpc>
            </a:pPr>
            <a:r>
              <a:rPr lang="en-AU" sz="1800" b="1" dirty="0" smtClean="0">
                <a:solidFill>
                  <a:schemeClr val="bg1"/>
                </a:solidFill>
              </a:rPr>
              <a:t>Step down through available formulations</a:t>
            </a:r>
          </a:p>
          <a:p>
            <a:pPr lvl="1">
              <a:lnSpc>
                <a:spcPct val="120000"/>
              </a:lnSpc>
            </a:pPr>
            <a:r>
              <a:rPr lang="en-AU" sz="1400" dirty="0" smtClean="0">
                <a:solidFill>
                  <a:schemeClr val="bg1"/>
                </a:solidFill>
              </a:rPr>
              <a:t>Stepping down ICS doses by 25–50% at 3 month intervals is feasible and safe for most patients </a:t>
            </a:r>
            <a:r>
              <a:rPr lang="en-AU" sz="1050" i="1" dirty="0">
                <a:solidFill>
                  <a:schemeClr val="bg1"/>
                </a:solidFill>
              </a:rPr>
              <a:t>(Hagan et al, Allergy 2014)</a:t>
            </a:r>
            <a:endParaRPr lang="en-AU" sz="1400" dirty="0" smtClean="0">
              <a:solidFill>
                <a:schemeClr val="bg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AU" sz="1400" dirty="0" smtClean="0">
                <a:solidFill>
                  <a:schemeClr val="bg1"/>
                </a:solidFill>
              </a:rPr>
              <a:t>See GINA 2016 report Box 3-7 for specific step-down options</a:t>
            </a:r>
          </a:p>
          <a:p>
            <a:pPr>
              <a:lnSpc>
                <a:spcPct val="120000"/>
              </a:lnSpc>
            </a:pPr>
            <a:r>
              <a:rPr lang="en-AU" sz="1800" b="1" dirty="0" smtClean="0">
                <a:solidFill>
                  <a:schemeClr val="bg1"/>
                </a:solidFill>
              </a:rPr>
              <a:t>Stopping ICS is not recommended in adults with asthma because of risk of exacerbations </a:t>
            </a:r>
            <a:r>
              <a:rPr lang="en-AU" sz="1050" i="1" dirty="0" smtClean="0">
                <a:solidFill>
                  <a:schemeClr val="bg1"/>
                </a:solidFill>
              </a:rPr>
              <a:t>(Rank et al, JACI 2013)</a:t>
            </a:r>
            <a:endParaRPr lang="en-AU" sz="1800" i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606" y="274638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FFFF00"/>
                </a:solidFill>
              </a:rPr>
              <a:t>General principles for stepping down controller treatment</a:t>
            </a:r>
            <a:endParaRPr lang="en-AU" sz="3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2016, </a:t>
            </a:r>
            <a:r>
              <a:rPr lang="en-AU" sz="1200" i="1" dirty="0" smtClean="0">
                <a:solidFill>
                  <a:schemeClr val="bg1"/>
                </a:solidFill>
              </a:rPr>
              <a:t>Box 3-7</a:t>
            </a:r>
            <a:endParaRPr lang="en-AU" sz="1200" i="1" dirty="0">
              <a:solidFill>
                <a:schemeClr val="bg1"/>
              </a:solidFill>
            </a:endParaRPr>
          </a:p>
        </p:txBody>
      </p:sp>
      <p:pic>
        <p:nvPicPr>
          <p:cNvPr id="5" name="Picture 6" descr="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6" y="57804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23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990600" y="115888"/>
            <a:ext cx="7162800" cy="1143000"/>
          </a:xfrm>
        </p:spPr>
        <p:txBody>
          <a:bodyPr/>
          <a:lstStyle/>
          <a:p>
            <a:r>
              <a:rPr lang="it-IT" altLang="it-IT" sz="3200" smtClean="0">
                <a:solidFill>
                  <a:srgbClr val="FFFF00"/>
                </a:solidFill>
              </a:rPr>
              <a:t>When and how stepping down</a:t>
            </a:r>
          </a:p>
        </p:txBody>
      </p:sp>
      <p:sp>
        <p:nvSpPr>
          <p:cNvPr id="13315" name="CasellaDiTesto 1"/>
          <p:cNvSpPr txBox="1">
            <a:spLocks noChangeArrowheads="1"/>
          </p:cNvSpPr>
          <p:nvPr/>
        </p:nvSpPr>
        <p:spPr bwMode="auto">
          <a:xfrm>
            <a:off x="7689850" y="6503988"/>
            <a:ext cx="12033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sz="1600" i="1">
                <a:solidFill>
                  <a:srgbClr val="FFFFFF"/>
                </a:solidFill>
              </a:rPr>
              <a:t>GINA 2014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96975"/>
            <a:ext cx="6616700" cy="52006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227356" y="5017504"/>
            <a:ext cx="6697662" cy="13684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 altLang="it-IT"/>
          </a:p>
        </p:txBody>
      </p:sp>
      <p:pic>
        <p:nvPicPr>
          <p:cNvPr id="13318" name="Picture 6" descr="glob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456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AU" b="1" dirty="0" smtClean="0">
                <a:solidFill>
                  <a:schemeClr val="bg1"/>
                </a:solidFill>
              </a:rPr>
              <a:t>Provide skills and support for guided asthma self-management</a:t>
            </a:r>
          </a:p>
          <a:p>
            <a:pPr lvl="1">
              <a:lnSpc>
                <a:spcPct val="110000"/>
              </a:lnSpc>
            </a:pPr>
            <a:r>
              <a:rPr lang="en-AU" dirty="0" smtClean="0">
                <a:solidFill>
                  <a:schemeClr val="bg1"/>
                </a:solidFill>
              </a:rPr>
              <a:t>This comprises self-monitoring of symptoms and/or PEF,  a written asthma action plan and regular medical review</a:t>
            </a:r>
          </a:p>
          <a:p>
            <a:pPr>
              <a:lnSpc>
                <a:spcPct val="110000"/>
              </a:lnSpc>
            </a:pPr>
            <a:r>
              <a:rPr lang="en-AU" b="1" dirty="0" smtClean="0">
                <a:solidFill>
                  <a:schemeClr val="bg1"/>
                </a:solidFill>
              </a:rPr>
              <a:t>Prescribe medications or regimen that minimize exacerbations</a:t>
            </a:r>
          </a:p>
          <a:p>
            <a:pPr lvl="1">
              <a:lnSpc>
                <a:spcPct val="110000"/>
              </a:lnSpc>
            </a:pPr>
            <a:r>
              <a:rPr lang="en-AU" dirty="0" smtClean="0">
                <a:solidFill>
                  <a:schemeClr val="bg1"/>
                </a:solidFill>
              </a:rPr>
              <a:t>ICS-containing controller medications reduce risk of exacerbations</a:t>
            </a:r>
          </a:p>
          <a:p>
            <a:pPr lvl="1">
              <a:lnSpc>
                <a:spcPct val="110000"/>
              </a:lnSpc>
            </a:pPr>
            <a:r>
              <a:rPr lang="en-AU" dirty="0" smtClean="0">
                <a:solidFill>
                  <a:schemeClr val="bg1"/>
                </a:solidFill>
              </a:rPr>
              <a:t>For patients with ≥1 exacerbations in previous year, consider low-dose ICS/formoterol </a:t>
            </a:r>
            <a:r>
              <a:rPr lang="en-AU" b="1" dirty="0" smtClean="0">
                <a:solidFill>
                  <a:schemeClr val="bg1"/>
                </a:solidFill>
              </a:rPr>
              <a:t>maintenance and reliever regimen*</a:t>
            </a:r>
          </a:p>
          <a:p>
            <a:pPr>
              <a:lnSpc>
                <a:spcPct val="110000"/>
              </a:lnSpc>
            </a:pPr>
            <a:r>
              <a:rPr lang="en-AU" b="1" dirty="0" smtClean="0">
                <a:solidFill>
                  <a:schemeClr val="bg1"/>
                </a:solidFill>
              </a:rPr>
              <a:t>Encourage avoidance of tobacco smoke (active or ETS)</a:t>
            </a:r>
          </a:p>
          <a:p>
            <a:pPr lvl="1">
              <a:lnSpc>
                <a:spcPct val="110000"/>
              </a:lnSpc>
            </a:pPr>
            <a:r>
              <a:rPr lang="en-AU" dirty="0" smtClean="0">
                <a:solidFill>
                  <a:schemeClr val="bg1"/>
                </a:solidFill>
              </a:rPr>
              <a:t>Provide smoking cessation advice and resources at every visit</a:t>
            </a:r>
          </a:p>
          <a:p>
            <a:pPr>
              <a:lnSpc>
                <a:spcPct val="110000"/>
              </a:lnSpc>
            </a:pPr>
            <a:r>
              <a:rPr lang="en-AU" b="1" dirty="0" smtClean="0">
                <a:solidFill>
                  <a:schemeClr val="bg1"/>
                </a:solidFill>
              </a:rPr>
              <a:t>For patients with severe asthma</a:t>
            </a:r>
          </a:p>
          <a:p>
            <a:pPr lvl="1">
              <a:lnSpc>
                <a:spcPct val="110000"/>
              </a:lnSpc>
            </a:pPr>
            <a:r>
              <a:rPr lang="en-AU" dirty="0" smtClean="0">
                <a:solidFill>
                  <a:schemeClr val="bg1"/>
                </a:solidFill>
              </a:rPr>
              <a:t>Refer to a specialist </a:t>
            </a:r>
            <a:r>
              <a:rPr lang="en-AU" dirty="0" err="1" smtClean="0">
                <a:solidFill>
                  <a:schemeClr val="bg1"/>
                </a:solidFill>
              </a:rPr>
              <a:t>center</a:t>
            </a:r>
            <a:r>
              <a:rPr lang="en-AU" dirty="0" smtClean="0">
                <a:solidFill>
                  <a:schemeClr val="bg1"/>
                </a:solidFill>
              </a:rPr>
              <a:t>, if available, for consideration of add-on medications and/or sputum-guided treatment</a:t>
            </a:r>
          </a:p>
          <a:p>
            <a:pPr>
              <a:lnSpc>
                <a:spcPct val="110000"/>
              </a:lnSpc>
            </a:pPr>
            <a:r>
              <a:rPr lang="en-AU" b="1" dirty="0" smtClean="0">
                <a:solidFill>
                  <a:schemeClr val="bg1"/>
                </a:solidFill>
              </a:rPr>
              <a:t>For patients with confirmed food allergy:</a:t>
            </a:r>
          </a:p>
          <a:p>
            <a:pPr lvl="1">
              <a:lnSpc>
                <a:spcPct val="110000"/>
              </a:lnSpc>
            </a:pPr>
            <a:r>
              <a:rPr lang="en-AU" dirty="0" smtClean="0">
                <a:solidFill>
                  <a:schemeClr val="bg1"/>
                </a:solidFill>
              </a:rPr>
              <a:t>Appropriate food avoidance</a:t>
            </a:r>
          </a:p>
          <a:p>
            <a:pPr lvl="1">
              <a:lnSpc>
                <a:spcPct val="110000"/>
              </a:lnSpc>
            </a:pPr>
            <a:r>
              <a:rPr lang="en-AU" dirty="0" smtClean="0">
                <a:solidFill>
                  <a:schemeClr val="bg1"/>
                </a:solidFill>
              </a:rPr>
              <a:t>Ensure availability of injectable epinephrine for anaphylaxis</a:t>
            </a:r>
          </a:p>
          <a:p>
            <a:pPr>
              <a:lnSpc>
                <a:spcPct val="110000"/>
              </a:lnSpc>
            </a:pP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FFFF00"/>
                </a:solidFill>
              </a:rPr>
              <a:t>Treating modifiable risk factors</a:t>
            </a:r>
            <a:endParaRPr lang="en-AU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prstClr val="white"/>
                </a:solidFill>
              </a:rPr>
              <a:t>GINA 2016, </a:t>
            </a:r>
            <a:r>
              <a:rPr lang="en-AU" sz="1200" i="1" dirty="0" smtClean="0">
                <a:solidFill>
                  <a:prstClr val="white"/>
                </a:solidFill>
              </a:rPr>
              <a:t>Box 3-8</a:t>
            </a:r>
            <a:endParaRPr lang="en-AU" sz="1200" i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64" y="6369493"/>
            <a:ext cx="73858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*Approved only for low dose beclometasone/formoterol and low dose budesonide/formoterol</a:t>
            </a:r>
            <a:endParaRPr lang="en-A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6" y="57804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601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AU" b="1" dirty="0" smtClean="0">
                <a:solidFill>
                  <a:schemeClr val="bg1"/>
                </a:solidFill>
              </a:rPr>
              <a:t>Avoidance of tobacco smoke exposure</a:t>
            </a:r>
          </a:p>
          <a:p>
            <a:pPr lvl="1">
              <a:lnSpc>
                <a:spcPct val="120000"/>
              </a:lnSpc>
            </a:pPr>
            <a:r>
              <a:rPr lang="en-AU" dirty="0" smtClean="0">
                <a:solidFill>
                  <a:schemeClr val="bg1"/>
                </a:solidFill>
              </a:rPr>
              <a:t>Provide advice and resources at every visit; advise against exposure of children to environmental tobacco smoke (house, car)</a:t>
            </a:r>
          </a:p>
          <a:p>
            <a:pPr>
              <a:lnSpc>
                <a:spcPct val="120000"/>
              </a:lnSpc>
            </a:pPr>
            <a:r>
              <a:rPr lang="en-AU" b="1" dirty="0" smtClean="0">
                <a:solidFill>
                  <a:schemeClr val="bg1"/>
                </a:solidFill>
              </a:rPr>
              <a:t>Physical activity</a:t>
            </a:r>
          </a:p>
          <a:p>
            <a:pPr lvl="1">
              <a:lnSpc>
                <a:spcPct val="120000"/>
              </a:lnSpc>
            </a:pPr>
            <a:r>
              <a:rPr lang="en-AU" dirty="0" smtClean="0">
                <a:solidFill>
                  <a:schemeClr val="bg1"/>
                </a:solidFill>
              </a:rPr>
              <a:t>Encouraged because of its general health benefits. Provide advice about exercise-induced bronchoconstriction</a:t>
            </a:r>
          </a:p>
          <a:p>
            <a:pPr>
              <a:lnSpc>
                <a:spcPct val="120000"/>
              </a:lnSpc>
            </a:pPr>
            <a:r>
              <a:rPr lang="en-AU" dirty="0" smtClean="0">
                <a:solidFill>
                  <a:schemeClr val="bg1"/>
                </a:solidFill>
              </a:rPr>
              <a:t>Occupational asthma</a:t>
            </a:r>
          </a:p>
          <a:p>
            <a:pPr lvl="1">
              <a:lnSpc>
                <a:spcPct val="120000"/>
              </a:lnSpc>
            </a:pPr>
            <a:r>
              <a:rPr lang="en-AU" dirty="0" smtClean="0">
                <a:solidFill>
                  <a:schemeClr val="bg1"/>
                </a:solidFill>
              </a:rPr>
              <a:t>Ask patients with adult-onset asthma about work history. Remove sensitizers as soon as possible. Refer for expert advice, if available</a:t>
            </a:r>
          </a:p>
          <a:p>
            <a:pPr>
              <a:lnSpc>
                <a:spcPct val="120000"/>
              </a:lnSpc>
            </a:pPr>
            <a:r>
              <a:rPr lang="en-AU" b="1" dirty="0" smtClean="0">
                <a:solidFill>
                  <a:schemeClr val="bg1"/>
                </a:solidFill>
              </a:rPr>
              <a:t>Avoid medications that may worsen asthma</a:t>
            </a:r>
          </a:p>
          <a:p>
            <a:pPr lvl="1">
              <a:lnSpc>
                <a:spcPct val="120000"/>
              </a:lnSpc>
            </a:pPr>
            <a:r>
              <a:rPr lang="en-AU" dirty="0" smtClean="0">
                <a:solidFill>
                  <a:schemeClr val="bg1"/>
                </a:solidFill>
              </a:rPr>
              <a:t>Always ask about asthma before prescribing NSAIDs or beta-blockers</a:t>
            </a:r>
          </a:p>
          <a:p>
            <a:pPr>
              <a:lnSpc>
                <a:spcPct val="120000"/>
              </a:lnSpc>
            </a:pPr>
            <a:r>
              <a:rPr lang="en-AU" b="1" dirty="0" smtClean="0">
                <a:solidFill>
                  <a:schemeClr val="bg1"/>
                </a:solidFill>
              </a:rPr>
              <a:t>Remediation of dampness or </a:t>
            </a:r>
            <a:r>
              <a:rPr lang="en-AU" b="1" dirty="0" err="1" smtClean="0">
                <a:solidFill>
                  <a:schemeClr val="bg1"/>
                </a:solidFill>
              </a:rPr>
              <a:t>mold</a:t>
            </a:r>
            <a:r>
              <a:rPr lang="en-AU" b="1" dirty="0" smtClean="0">
                <a:solidFill>
                  <a:schemeClr val="bg1"/>
                </a:solidFill>
              </a:rPr>
              <a:t> in homes</a:t>
            </a:r>
          </a:p>
          <a:p>
            <a:pPr lvl="1">
              <a:lnSpc>
                <a:spcPct val="120000"/>
              </a:lnSpc>
            </a:pPr>
            <a:r>
              <a:rPr lang="en-AU" dirty="0" smtClean="0">
                <a:solidFill>
                  <a:schemeClr val="bg1"/>
                </a:solidFill>
              </a:rPr>
              <a:t>Reduces asthma symptoms and medication use in adults</a:t>
            </a:r>
          </a:p>
          <a:p>
            <a:pPr>
              <a:lnSpc>
                <a:spcPct val="120000"/>
              </a:lnSpc>
            </a:pPr>
            <a:r>
              <a:rPr lang="en-AU" dirty="0" smtClean="0">
                <a:solidFill>
                  <a:schemeClr val="bg1"/>
                </a:solidFill>
              </a:rPr>
              <a:t>(Allergen avoidance)</a:t>
            </a:r>
          </a:p>
          <a:p>
            <a:pPr lvl="1">
              <a:lnSpc>
                <a:spcPct val="120000"/>
              </a:lnSpc>
            </a:pPr>
            <a:r>
              <a:rPr lang="en-AU" dirty="0" smtClean="0">
                <a:solidFill>
                  <a:schemeClr val="bg1"/>
                </a:solidFill>
              </a:rPr>
              <a:t>(Not recommended as a general strategy for asthma)</a:t>
            </a:r>
          </a:p>
          <a:p>
            <a:pPr>
              <a:lnSpc>
                <a:spcPct val="120000"/>
              </a:lnSpc>
            </a:pPr>
            <a:r>
              <a:rPr lang="en-AU" b="1" dirty="0" smtClean="0">
                <a:solidFill>
                  <a:schemeClr val="bg1"/>
                </a:solidFill>
              </a:rPr>
              <a:t>See GINA Box 3-9 and online Appendix for details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840" y="243106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dirty="0" smtClean="0">
                <a:solidFill>
                  <a:srgbClr val="FFFF00"/>
                </a:solidFill>
              </a:rPr>
              <a:t>Non-pharmacological interventions</a:t>
            </a:r>
            <a:endParaRPr lang="en-AU" sz="36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prstClr val="white"/>
                </a:solidFill>
              </a:rPr>
              <a:t>GINA 2016, </a:t>
            </a:r>
            <a:r>
              <a:rPr lang="en-AU" sz="1200" i="1" dirty="0" smtClean="0">
                <a:solidFill>
                  <a:prstClr val="white"/>
                </a:solidFill>
              </a:rPr>
              <a:t>Box 3-9</a:t>
            </a:r>
            <a:endParaRPr lang="en-AU" sz="1200" i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64" y="6369493"/>
            <a:ext cx="73858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400" dirty="0" smtClean="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slide shows examples of interventions with high quality evidence</a:t>
            </a:r>
            <a:endParaRPr lang="en-AU" sz="1400" dirty="0">
              <a:solidFill>
                <a:srgbClr val="1346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009941" y="4615539"/>
            <a:ext cx="993775" cy="841375"/>
            <a:chOff x="0" y="0"/>
            <a:chExt cx="626" cy="530"/>
          </a:xfrm>
        </p:grpSpPr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dirty="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UPDATED!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  <p:pic>
        <p:nvPicPr>
          <p:cNvPr id="11" name="Picture 6" descr="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6" y="57804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96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AU" sz="2000" b="1" dirty="0" smtClean="0">
                <a:solidFill>
                  <a:schemeClr val="bg1"/>
                </a:solidFill>
              </a:rPr>
              <a:t>Poor adherence:</a:t>
            </a:r>
          </a:p>
          <a:p>
            <a:pPr lvl="1">
              <a:lnSpc>
                <a:spcPct val="110000"/>
              </a:lnSpc>
            </a:pPr>
            <a:r>
              <a:rPr lang="en-AU" sz="1800" dirty="0" smtClean="0">
                <a:solidFill>
                  <a:schemeClr val="bg1"/>
                </a:solidFill>
              </a:rPr>
              <a:t>Is very common: it is estimated that 50% of adults and children do not take controller medications as prescribed</a:t>
            </a:r>
          </a:p>
          <a:p>
            <a:pPr lvl="1">
              <a:lnSpc>
                <a:spcPct val="110000"/>
              </a:lnSpc>
            </a:pPr>
            <a:r>
              <a:rPr lang="en-AU" sz="1800" dirty="0" smtClean="0">
                <a:solidFill>
                  <a:schemeClr val="bg1"/>
                </a:solidFill>
              </a:rPr>
              <a:t>Contributes to uncontrolled asthma symptoms and risk of exacerbations and asthma-related death</a:t>
            </a:r>
          </a:p>
          <a:p>
            <a:pPr>
              <a:lnSpc>
                <a:spcPct val="110000"/>
              </a:lnSpc>
            </a:pPr>
            <a:r>
              <a:rPr lang="en-AU" sz="2000" b="1" dirty="0" smtClean="0">
                <a:solidFill>
                  <a:schemeClr val="bg1"/>
                </a:solidFill>
              </a:rPr>
              <a:t>Contributory factors</a:t>
            </a:r>
          </a:p>
          <a:p>
            <a:pPr lvl="1">
              <a:lnSpc>
                <a:spcPct val="110000"/>
              </a:lnSpc>
            </a:pPr>
            <a:r>
              <a:rPr lang="en-AU" sz="1800" dirty="0" smtClean="0">
                <a:solidFill>
                  <a:schemeClr val="bg1"/>
                </a:solidFill>
              </a:rPr>
              <a:t>Unintentional (e.g. forgetfulness, cost, confusion) and/or </a:t>
            </a:r>
          </a:p>
          <a:p>
            <a:pPr lvl="1">
              <a:lnSpc>
                <a:spcPct val="110000"/>
              </a:lnSpc>
            </a:pPr>
            <a:r>
              <a:rPr lang="en-AU" sz="1800" dirty="0" smtClean="0">
                <a:solidFill>
                  <a:schemeClr val="bg1"/>
                </a:solidFill>
              </a:rPr>
              <a:t>Intentional (e.g. no perceived need, fear of side-effects, cultural issues, cost)</a:t>
            </a:r>
          </a:p>
          <a:p>
            <a:pPr>
              <a:lnSpc>
                <a:spcPct val="110000"/>
              </a:lnSpc>
            </a:pPr>
            <a:r>
              <a:rPr lang="en-AU" sz="2000" b="1" dirty="0" smtClean="0">
                <a:solidFill>
                  <a:schemeClr val="bg1"/>
                </a:solidFill>
              </a:rPr>
              <a:t>How to identify patients with low adherence:</a:t>
            </a:r>
          </a:p>
          <a:p>
            <a:pPr lvl="1">
              <a:lnSpc>
                <a:spcPct val="110000"/>
              </a:lnSpc>
            </a:pPr>
            <a:r>
              <a:rPr lang="en-AU" sz="1800" dirty="0" smtClean="0">
                <a:solidFill>
                  <a:schemeClr val="bg1"/>
                </a:solidFill>
              </a:rPr>
              <a:t>Ask an empathic question, e.g. “</a:t>
            </a:r>
            <a:r>
              <a:rPr lang="en-AU" sz="1800" i="1" dirty="0" smtClean="0">
                <a:solidFill>
                  <a:schemeClr val="bg1"/>
                </a:solidFill>
              </a:rPr>
              <a:t>Do you find it easier to remember your medication in the morning or the evening?</a:t>
            </a:r>
            <a:r>
              <a:rPr lang="en-AU" sz="1800" dirty="0" smtClean="0">
                <a:solidFill>
                  <a:schemeClr val="bg1"/>
                </a:solidFill>
              </a:rPr>
              <a:t>”, or </a:t>
            </a:r>
            <a:br>
              <a:rPr lang="en-AU" sz="1800" dirty="0" smtClean="0">
                <a:solidFill>
                  <a:schemeClr val="bg1"/>
                </a:solidFill>
              </a:rPr>
            </a:br>
            <a:r>
              <a:rPr lang="en-AU" sz="1800" dirty="0" smtClean="0">
                <a:solidFill>
                  <a:schemeClr val="bg1"/>
                </a:solidFill>
              </a:rPr>
              <a:t>“</a:t>
            </a:r>
            <a:r>
              <a:rPr lang="en-AU" sz="1800" i="1" dirty="0" smtClean="0">
                <a:solidFill>
                  <a:schemeClr val="bg1"/>
                </a:solidFill>
              </a:rPr>
              <a:t>Would you say you are taking it 3 days a week, or less, or more?</a:t>
            </a:r>
            <a:r>
              <a:rPr lang="en-AU" sz="1800" dirty="0" smtClean="0">
                <a:solidFill>
                  <a:schemeClr val="bg1"/>
                </a:solidFill>
              </a:rPr>
              <a:t>”</a:t>
            </a:r>
          </a:p>
          <a:p>
            <a:pPr lvl="1">
              <a:lnSpc>
                <a:spcPct val="110000"/>
              </a:lnSpc>
            </a:pPr>
            <a:r>
              <a:rPr lang="en-AU" sz="1800" dirty="0" smtClean="0">
                <a:solidFill>
                  <a:schemeClr val="bg1"/>
                </a:solidFill>
              </a:rPr>
              <a:t>Check prescription date, label date and dose counter</a:t>
            </a:r>
          </a:p>
          <a:p>
            <a:pPr lvl="1">
              <a:lnSpc>
                <a:spcPct val="110000"/>
              </a:lnSpc>
            </a:pPr>
            <a:r>
              <a:rPr lang="en-AU" sz="1800" dirty="0" smtClean="0">
                <a:solidFill>
                  <a:schemeClr val="bg1"/>
                </a:solidFill>
              </a:rPr>
              <a:t>Ask patient about their beliefs and concerns about the medication</a:t>
            </a:r>
            <a:endParaRPr lang="en-AU" sz="1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FFFF00"/>
                </a:solidFill>
              </a:rPr>
              <a:t>Check adherence with asthma medications</a:t>
            </a:r>
            <a:endParaRPr lang="en-AU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54" y="6623998"/>
            <a:ext cx="2046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smtClean="0">
                <a:solidFill>
                  <a:schemeClr val="bg1"/>
                </a:solidFill>
              </a:rPr>
              <a:t>GINA 2016, </a:t>
            </a:r>
            <a:r>
              <a:rPr lang="en-AU" sz="1200" i="1" dirty="0" smtClean="0">
                <a:solidFill>
                  <a:schemeClr val="bg1"/>
                </a:solidFill>
              </a:rPr>
              <a:t>Box 3-12</a:t>
            </a:r>
            <a:endParaRPr lang="en-AU" sz="1200" i="1" dirty="0">
              <a:solidFill>
                <a:schemeClr val="bg1"/>
              </a:solidFill>
            </a:endParaRPr>
          </a:p>
        </p:txBody>
      </p:sp>
      <p:pic>
        <p:nvPicPr>
          <p:cNvPr id="5" name="Picture 6" descr="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6" y="57804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630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990600" y="115888"/>
            <a:ext cx="7162800" cy="1143000"/>
          </a:xfrm>
        </p:spPr>
        <p:txBody>
          <a:bodyPr/>
          <a:lstStyle/>
          <a:p>
            <a:r>
              <a:rPr lang="it-IT" altLang="it-IT" sz="3200" b="1" dirty="0" err="1" smtClean="0">
                <a:solidFill>
                  <a:srgbClr val="FFFF00"/>
                </a:solidFill>
              </a:rPr>
              <a:t>Assessment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of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–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key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points</a:t>
            </a:r>
            <a:endParaRPr lang="it-IT" altLang="it-IT" sz="3200" b="1" dirty="0" smtClean="0">
              <a:solidFill>
                <a:srgbClr val="FFFF00"/>
              </a:solidFill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1378775"/>
            <a:ext cx="8467725" cy="50768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2772" name="CasellaDiTesto 3"/>
          <p:cNvSpPr txBox="1">
            <a:spLocks noChangeArrowheads="1"/>
          </p:cNvSpPr>
          <p:nvPr/>
        </p:nvSpPr>
        <p:spPr bwMode="auto">
          <a:xfrm>
            <a:off x="7151688" y="6453188"/>
            <a:ext cx="138112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it-IT" sz="1800" b="0" i="1">
                <a:solidFill>
                  <a:srgbClr val="FFFFFF"/>
                </a:solidFill>
              </a:rPr>
              <a:t>GINA 2014 </a:t>
            </a:r>
          </a:p>
        </p:txBody>
      </p:sp>
      <p:cxnSp>
        <p:nvCxnSpPr>
          <p:cNvPr id="3" name="Connettore 1 2"/>
          <p:cNvCxnSpPr>
            <a:cxnSpLocks noChangeShapeType="1"/>
          </p:cNvCxnSpPr>
          <p:nvPr/>
        </p:nvCxnSpPr>
        <p:spPr bwMode="auto">
          <a:xfrm>
            <a:off x="4932363" y="1723371"/>
            <a:ext cx="1368425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ttore 1 6"/>
          <p:cNvCxnSpPr>
            <a:cxnSpLocks noChangeShapeType="1"/>
          </p:cNvCxnSpPr>
          <p:nvPr/>
        </p:nvCxnSpPr>
        <p:spPr bwMode="auto">
          <a:xfrm>
            <a:off x="2411413" y="1979177"/>
            <a:ext cx="252095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ttore 1 8"/>
          <p:cNvCxnSpPr>
            <a:cxnSpLocks noChangeShapeType="1"/>
          </p:cNvCxnSpPr>
          <p:nvPr/>
        </p:nvCxnSpPr>
        <p:spPr bwMode="auto">
          <a:xfrm>
            <a:off x="827088" y="5347961"/>
            <a:ext cx="72009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6" descr="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74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 descr="SLIDE 53-5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4" t="2495" r="1176" b="1849"/>
          <a:stretch>
            <a:fillRect/>
          </a:stretch>
        </p:blipFill>
        <p:spPr bwMode="auto">
          <a:xfrm>
            <a:off x="1466850" y="1100138"/>
            <a:ext cx="6011863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3038" y="-73025"/>
            <a:ext cx="7597775" cy="13493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  <a:normAutofit/>
          </a:bodyPr>
          <a:lstStyle/>
          <a:p>
            <a:pPr marL="222250" eaLnBrk="1" hangingPunct="1"/>
            <a:r>
              <a:rPr lang="en-US" altLang="en-US" sz="3200" b="1" dirty="0" smtClean="0">
                <a:solidFill>
                  <a:srgbClr val="FFFF00"/>
                </a:solidFill>
                <a:ea typeface="ヒラギノ角ゴ ProN W3" charset="-128"/>
              </a:rPr>
              <a:t>Stepwise management - pharmacotherapy</a:t>
            </a:r>
          </a:p>
        </p:txBody>
      </p:sp>
      <p:sp>
        <p:nvSpPr>
          <p:cNvPr id="76805" name="Rectangle 7"/>
          <p:cNvSpPr>
            <a:spLocks/>
          </p:cNvSpPr>
          <p:nvPr/>
        </p:nvSpPr>
        <p:spPr bwMode="auto">
          <a:xfrm>
            <a:off x="7462838" y="4485151"/>
            <a:ext cx="1646237" cy="203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chemeClr val="bg1"/>
                </a:solidFill>
              </a:rPr>
              <a:t>*Not for children &lt;12 years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900" smtClean="0">
                <a:solidFill>
                  <a:schemeClr val="bg1"/>
                </a:solidFill>
              </a:rPr>
              <a:t>**For children 6-11 years, the </a:t>
            </a:r>
            <a:r>
              <a:rPr lang="en-US" altLang="en-US" sz="900" dirty="0">
                <a:solidFill>
                  <a:schemeClr val="bg1"/>
                </a:solidFill>
              </a:rPr>
              <a:t>preferred Step </a:t>
            </a:r>
            <a:r>
              <a:rPr lang="en-US" altLang="en-US" sz="900">
                <a:solidFill>
                  <a:schemeClr val="bg1"/>
                </a:solidFill>
              </a:rPr>
              <a:t>3 </a:t>
            </a:r>
            <a:r>
              <a:rPr lang="en-US" altLang="en-US" sz="900" smtClean="0">
                <a:solidFill>
                  <a:schemeClr val="bg1"/>
                </a:solidFill>
              </a:rPr>
              <a:t>treatment is </a:t>
            </a:r>
            <a:r>
              <a:rPr lang="en-US" altLang="en-US" sz="900" dirty="0">
                <a:solidFill>
                  <a:schemeClr val="bg1"/>
                </a:solidFill>
              </a:rPr>
              <a:t>medium dose ICS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900" baseline="30000" smtClean="0">
                <a:solidFill>
                  <a:schemeClr val="bg1"/>
                </a:solidFill>
              </a:rPr>
              <a:t>#</a:t>
            </a:r>
            <a:r>
              <a:rPr lang="en-US" altLang="en-US" sz="900" smtClean="0">
                <a:solidFill>
                  <a:schemeClr val="bg1"/>
                </a:solidFill>
              </a:rPr>
              <a:t>For </a:t>
            </a:r>
            <a:r>
              <a:rPr lang="en-US" altLang="en-US" sz="900" dirty="0">
                <a:solidFill>
                  <a:schemeClr val="bg1"/>
                </a:solidFill>
              </a:rPr>
              <a:t>patients prescribed BDP/</a:t>
            </a:r>
            <a:r>
              <a:rPr lang="en-US" altLang="en-US" sz="900" dirty="0" err="1">
                <a:solidFill>
                  <a:schemeClr val="bg1"/>
                </a:solidFill>
              </a:rPr>
              <a:t>formoterol</a:t>
            </a:r>
            <a:r>
              <a:rPr lang="en-US" altLang="en-US" sz="900" dirty="0">
                <a:solidFill>
                  <a:schemeClr val="bg1"/>
                </a:solidFill>
              </a:rPr>
              <a:t> or BUD/ </a:t>
            </a:r>
            <a:r>
              <a:rPr lang="en-US" altLang="en-US" sz="900" dirty="0" err="1">
                <a:solidFill>
                  <a:schemeClr val="bg1"/>
                </a:solidFill>
              </a:rPr>
              <a:t>formoterol</a:t>
            </a:r>
            <a:r>
              <a:rPr lang="en-US" altLang="en-US" sz="900" dirty="0">
                <a:solidFill>
                  <a:schemeClr val="bg1"/>
                </a:solidFill>
              </a:rPr>
              <a:t> maintenance and reliever </a:t>
            </a:r>
            <a:r>
              <a:rPr lang="en-US" altLang="en-US" sz="900" dirty="0" smtClean="0">
                <a:solidFill>
                  <a:schemeClr val="bg1"/>
                </a:solidFill>
              </a:rPr>
              <a:t>therapy</a:t>
            </a:r>
          </a:p>
          <a:p>
            <a:pPr eaLnBrk="1" hangingPunct="1">
              <a:spcBef>
                <a:spcPts val="600"/>
              </a:spcBef>
            </a:pPr>
            <a:r>
              <a:rPr lang="en-AU" altLang="en-US" sz="900" smtClean="0">
                <a:solidFill>
                  <a:schemeClr val="bg1"/>
                </a:solidFill>
                <a:sym typeface="Wingdings 2"/>
              </a:rPr>
              <a:t></a:t>
            </a:r>
            <a:r>
              <a:rPr lang="en-AU" altLang="en-US" sz="900" smtClean="0">
                <a:solidFill>
                  <a:schemeClr val="bg1"/>
                </a:solidFill>
              </a:rPr>
              <a:t> </a:t>
            </a:r>
            <a:r>
              <a:rPr lang="en-AU" altLang="en-US" sz="900" dirty="0" err="1">
                <a:solidFill>
                  <a:schemeClr val="bg1"/>
                </a:solidFill>
              </a:rPr>
              <a:t>Tiotropium</a:t>
            </a:r>
            <a:r>
              <a:rPr lang="en-AU" altLang="en-US" sz="900" dirty="0">
                <a:solidFill>
                  <a:schemeClr val="bg1"/>
                </a:solidFill>
              </a:rPr>
              <a:t> </a:t>
            </a:r>
            <a:r>
              <a:rPr lang="en-AU" altLang="en-US" sz="900">
                <a:solidFill>
                  <a:schemeClr val="bg1"/>
                </a:solidFill>
              </a:rPr>
              <a:t>by </a:t>
            </a:r>
            <a:r>
              <a:rPr lang="en-AU" altLang="en-US" sz="900" smtClean="0">
                <a:solidFill>
                  <a:schemeClr val="bg1"/>
                </a:solidFill>
              </a:rPr>
              <a:t>mist </a:t>
            </a:r>
            <a:r>
              <a:rPr lang="en-AU" altLang="en-US" sz="900" dirty="0">
                <a:solidFill>
                  <a:schemeClr val="bg1"/>
                </a:solidFill>
              </a:rPr>
              <a:t>inhaler </a:t>
            </a:r>
            <a:r>
              <a:rPr lang="en-AU" altLang="en-US" sz="900">
                <a:solidFill>
                  <a:schemeClr val="bg1"/>
                </a:solidFill>
              </a:rPr>
              <a:t>is </a:t>
            </a:r>
            <a:r>
              <a:rPr lang="en-AU" altLang="en-US" sz="900" smtClean="0">
                <a:solidFill>
                  <a:schemeClr val="bg1"/>
                </a:solidFill>
              </a:rPr>
              <a:t>an </a:t>
            </a:r>
            <a:r>
              <a:rPr lang="en-AU" altLang="en-US" sz="900" dirty="0">
                <a:solidFill>
                  <a:schemeClr val="bg1"/>
                </a:solidFill>
              </a:rPr>
              <a:t>add-on treatment </a:t>
            </a:r>
            <a:r>
              <a:rPr lang="en-AU" altLang="en-US" sz="900">
                <a:solidFill>
                  <a:schemeClr val="bg1"/>
                </a:solidFill>
              </a:rPr>
              <a:t>for </a:t>
            </a:r>
            <a:r>
              <a:rPr lang="en-AU" altLang="en-US" sz="900" smtClean="0">
                <a:solidFill>
                  <a:schemeClr val="bg1"/>
                </a:solidFill>
              </a:rPr>
              <a:t>patients ≥12 years with </a:t>
            </a:r>
            <a:r>
              <a:rPr lang="en-AU" altLang="en-US" sz="900" dirty="0">
                <a:solidFill>
                  <a:schemeClr val="bg1"/>
                </a:solidFill>
              </a:rPr>
              <a:t>a history </a:t>
            </a:r>
            <a:r>
              <a:rPr lang="en-AU" altLang="en-US" sz="900">
                <a:solidFill>
                  <a:schemeClr val="bg1"/>
                </a:solidFill>
              </a:rPr>
              <a:t>of </a:t>
            </a:r>
            <a:r>
              <a:rPr lang="en-AU" altLang="en-US" sz="900" smtClean="0">
                <a:solidFill>
                  <a:schemeClr val="bg1"/>
                </a:solidFill>
              </a:rPr>
              <a:t>exacerbations</a:t>
            </a: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76806" name="Rectangle 8"/>
          <p:cNvSpPr>
            <a:spLocks/>
          </p:cNvSpPr>
          <p:nvPr/>
        </p:nvSpPr>
        <p:spPr bwMode="auto">
          <a:xfrm>
            <a:off x="168275" y="6650038"/>
            <a:ext cx="279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i="1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GINA </a:t>
            </a:r>
            <a:r>
              <a:rPr lang="en-US" altLang="en-US" sz="1200" i="1" smtClean="0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2016, </a:t>
            </a:r>
            <a:r>
              <a:rPr lang="en-US" altLang="en-US" sz="1200" i="1" dirty="0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Box 3-5 </a:t>
            </a:r>
            <a:r>
              <a:rPr lang="en-US" altLang="en-US" sz="1200" i="1" dirty="0" smtClean="0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 (2/8) (upper </a:t>
            </a:r>
            <a:r>
              <a:rPr lang="en-US" altLang="en-US" sz="1200" i="1" dirty="0">
                <a:solidFill>
                  <a:srgbClr val="FFFFFF"/>
                </a:solidFill>
                <a:cs typeface="Arial" pitchFamily="34" charset="0"/>
                <a:sym typeface="Arial Italic" charset="0"/>
              </a:rPr>
              <a:t>part)</a:t>
            </a:r>
          </a:p>
        </p:txBody>
      </p:sp>
      <p:sp>
        <p:nvSpPr>
          <p:cNvPr id="76807" name="Rectangle 10"/>
          <p:cNvSpPr>
            <a:spLocks/>
          </p:cNvSpPr>
          <p:nvPr/>
        </p:nvSpPr>
        <p:spPr bwMode="auto">
          <a:xfrm>
            <a:off x="4979988" y="1412875"/>
            <a:ext cx="1968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 dirty="0"/>
              <a:t>Diagnosis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 dirty="0"/>
              <a:t>Symptom control &amp; risk factors</a:t>
            </a:r>
            <a:br>
              <a:rPr lang="en-US" altLang="en-US" sz="1000" dirty="0"/>
            </a:br>
            <a:r>
              <a:rPr lang="en-US" altLang="en-US" sz="1000" dirty="0"/>
              <a:t>(including lung function)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 dirty="0"/>
              <a:t>Inhaler technique &amp; adherence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 dirty="0"/>
              <a:t>Patient preference</a:t>
            </a:r>
          </a:p>
        </p:txBody>
      </p:sp>
      <p:sp>
        <p:nvSpPr>
          <p:cNvPr id="76808" name="Rectangle 11"/>
          <p:cNvSpPr>
            <a:spLocks/>
          </p:cNvSpPr>
          <p:nvPr/>
        </p:nvSpPr>
        <p:spPr bwMode="auto">
          <a:xfrm>
            <a:off x="5292725" y="2938463"/>
            <a:ext cx="1993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Asthma medications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Non-pharmacological strategies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Treat modifiable risk factors</a:t>
            </a:r>
          </a:p>
        </p:txBody>
      </p:sp>
      <p:sp>
        <p:nvSpPr>
          <p:cNvPr id="76809" name="Rectangle 12"/>
          <p:cNvSpPr>
            <a:spLocks/>
          </p:cNvSpPr>
          <p:nvPr/>
        </p:nvSpPr>
        <p:spPr bwMode="auto">
          <a:xfrm>
            <a:off x="1835150" y="2492375"/>
            <a:ext cx="11334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Symptoms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Exacerbations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Side-effects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Patient satisfaction</a:t>
            </a:r>
          </a:p>
          <a:p>
            <a:pPr eaLnBrk="1" hangingPunct="1">
              <a:lnSpc>
                <a:spcPct val="90000"/>
              </a:lnSpc>
              <a:spcBef>
                <a:spcPts val="525"/>
              </a:spcBef>
            </a:pPr>
            <a:r>
              <a:rPr lang="en-US" altLang="en-US" sz="1000"/>
              <a:t>Lung function</a:t>
            </a:r>
          </a:p>
        </p:txBody>
      </p:sp>
      <p:sp>
        <p:nvSpPr>
          <p:cNvPr id="76810" name="Rectangle 14"/>
          <p:cNvSpPr>
            <a:spLocks/>
          </p:cNvSpPr>
          <p:nvPr/>
        </p:nvSpPr>
        <p:spPr bwMode="auto">
          <a:xfrm>
            <a:off x="538163" y="5683250"/>
            <a:ext cx="800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  <a:t>Other </a:t>
            </a:r>
            <a:b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</a:br>
            <a: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  <a:t>controller </a:t>
            </a:r>
            <a:b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</a:br>
            <a:r>
              <a:rPr lang="en-US" altLang="en-US" sz="900">
                <a:solidFill>
                  <a:schemeClr val="bg1"/>
                </a:solidFill>
                <a:latin typeface="Arial Italic" charset="0"/>
                <a:sym typeface="Arial Italic" charset="0"/>
              </a:rPr>
              <a:t>options</a:t>
            </a:r>
          </a:p>
        </p:txBody>
      </p:sp>
      <p:sp>
        <p:nvSpPr>
          <p:cNvPr id="76811" name="Rectangle 15"/>
          <p:cNvSpPr>
            <a:spLocks/>
          </p:cNvSpPr>
          <p:nvPr/>
        </p:nvSpPr>
        <p:spPr bwMode="auto">
          <a:xfrm>
            <a:off x="601663" y="6270625"/>
            <a:ext cx="736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sz="900" b="1">
                <a:solidFill>
                  <a:schemeClr val="bg1"/>
                </a:solidFill>
                <a:sym typeface="Arial Bold" charset="0"/>
              </a:rPr>
              <a:t>RELIEVER</a:t>
            </a:r>
          </a:p>
        </p:txBody>
      </p:sp>
      <p:sp>
        <p:nvSpPr>
          <p:cNvPr id="76812" name="Rectangle 16"/>
          <p:cNvSpPr>
            <a:spLocks/>
          </p:cNvSpPr>
          <p:nvPr/>
        </p:nvSpPr>
        <p:spPr bwMode="auto">
          <a:xfrm>
            <a:off x="1506538" y="4583113"/>
            <a:ext cx="6175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1</a:t>
            </a:r>
          </a:p>
        </p:txBody>
      </p:sp>
      <p:sp>
        <p:nvSpPr>
          <p:cNvPr id="76813" name="Rectangle 17"/>
          <p:cNvSpPr>
            <a:spLocks/>
          </p:cNvSpPr>
          <p:nvPr/>
        </p:nvSpPr>
        <p:spPr bwMode="auto">
          <a:xfrm>
            <a:off x="3349625" y="4583113"/>
            <a:ext cx="619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2</a:t>
            </a:r>
          </a:p>
        </p:txBody>
      </p:sp>
      <p:sp>
        <p:nvSpPr>
          <p:cNvPr id="76814" name="Rectangle 18"/>
          <p:cNvSpPr>
            <a:spLocks/>
          </p:cNvSpPr>
          <p:nvPr/>
        </p:nvSpPr>
        <p:spPr bwMode="auto">
          <a:xfrm>
            <a:off x="5148263" y="4456113"/>
            <a:ext cx="8636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3</a:t>
            </a:r>
          </a:p>
        </p:txBody>
      </p:sp>
      <p:sp>
        <p:nvSpPr>
          <p:cNvPr id="76815" name="Rectangle 19"/>
          <p:cNvSpPr>
            <a:spLocks/>
          </p:cNvSpPr>
          <p:nvPr/>
        </p:nvSpPr>
        <p:spPr bwMode="auto">
          <a:xfrm>
            <a:off x="6011863" y="4192588"/>
            <a:ext cx="7413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4</a:t>
            </a:r>
          </a:p>
        </p:txBody>
      </p:sp>
      <p:sp>
        <p:nvSpPr>
          <p:cNvPr id="76816" name="Rectangle 20"/>
          <p:cNvSpPr>
            <a:spLocks/>
          </p:cNvSpPr>
          <p:nvPr/>
        </p:nvSpPr>
        <p:spPr bwMode="auto">
          <a:xfrm>
            <a:off x="6732588" y="3860800"/>
            <a:ext cx="612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000" b="1">
                <a:sym typeface="Arial Bold" charset="0"/>
              </a:rPr>
              <a:t>STEP 5</a:t>
            </a:r>
          </a:p>
        </p:txBody>
      </p:sp>
      <p:sp>
        <p:nvSpPr>
          <p:cNvPr id="76817" name="Rectangle 21"/>
          <p:cNvSpPr>
            <a:spLocks/>
          </p:cNvSpPr>
          <p:nvPr/>
        </p:nvSpPr>
        <p:spPr bwMode="auto">
          <a:xfrm>
            <a:off x="2106613" y="5316538"/>
            <a:ext cx="3009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1200" dirty="0"/>
              <a:t>Low dose ICS</a:t>
            </a:r>
          </a:p>
        </p:txBody>
      </p:sp>
      <p:sp>
        <p:nvSpPr>
          <p:cNvPr id="73750" name="Rectangle 22"/>
          <p:cNvSpPr>
            <a:spLocks/>
          </p:cNvSpPr>
          <p:nvPr/>
        </p:nvSpPr>
        <p:spPr bwMode="auto">
          <a:xfrm>
            <a:off x="1493838" y="5711825"/>
            <a:ext cx="6207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800" i="1" kern="8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Consider low dose ICS </a:t>
            </a:r>
          </a:p>
        </p:txBody>
      </p:sp>
      <p:sp>
        <p:nvSpPr>
          <p:cNvPr id="73751" name="Rectangle 23"/>
          <p:cNvSpPr>
            <a:spLocks/>
          </p:cNvSpPr>
          <p:nvPr/>
        </p:nvSpPr>
        <p:spPr bwMode="auto">
          <a:xfrm>
            <a:off x="2124075" y="5711825"/>
            <a:ext cx="294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Leukotriene receptor antagonists (LTRA)</a:t>
            </a:r>
          </a:p>
          <a:p>
            <a:pPr algn="ctr">
              <a:defRPr/>
            </a:pP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theophylline*</a:t>
            </a:r>
          </a:p>
        </p:txBody>
      </p:sp>
      <p:sp>
        <p:nvSpPr>
          <p:cNvPr id="73752" name="Rectangle 24"/>
          <p:cNvSpPr>
            <a:spLocks/>
          </p:cNvSpPr>
          <p:nvPr/>
        </p:nvSpPr>
        <p:spPr bwMode="auto">
          <a:xfrm>
            <a:off x="5092700" y="5711825"/>
            <a:ext cx="972456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en-US" sz="800" i="1" kern="8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Med/high dose ICS</a:t>
            </a:r>
          </a:p>
          <a:p>
            <a:pPr algn="ctr">
              <a:defRPr/>
            </a:pPr>
            <a:r>
              <a:rPr lang="en-US" sz="800" i="1" kern="8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dose ICS+LTRA</a:t>
            </a:r>
          </a:p>
          <a:p>
            <a:pPr algn="ctr">
              <a:defRPr/>
            </a:pPr>
            <a:r>
              <a:rPr lang="en-US" sz="800" i="1" kern="8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800" i="1" kern="800" spc="-1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800" i="1" kern="8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</a:p>
        </p:txBody>
      </p:sp>
      <p:sp>
        <p:nvSpPr>
          <p:cNvPr id="73755" name="Rectangle 27"/>
          <p:cNvSpPr>
            <a:spLocks/>
          </p:cNvSpPr>
          <p:nvPr/>
        </p:nvSpPr>
        <p:spPr bwMode="auto">
          <a:xfrm>
            <a:off x="1511300" y="6165850"/>
            <a:ext cx="3581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short-acting beta</a:t>
            </a:r>
            <a:r>
              <a:rPr lang="en-US" sz="1000" baseline="1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-agonist (SABA)</a:t>
            </a:r>
          </a:p>
        </p:txBody>
      </p:sp>
      <p:sp>
        <p:nvSpPr>
          <p:cNvPr id="73756" name="Rectangle 28"/>
          <p:cNvSpPr>
            <a:spLocks/>
          </p:cNvSpPr>
          <p:nvPr/>
        </p:nvSpPr>
        <p:spPr bwMode="auto">
          <a:xfrm>
            <a:off x="5143500" y="6165850"/>
            <a:ext cx="2159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As-needed SABA or </a:t>
            </a:r>
            <a:b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low </a:t>
            </a:r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dose </a:t>
            </a:r>
            <a:r>
              <a:rPr lang="en-U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ICS/formoterol</a:t>
            </a:r>
            <a:r>
              <a:rPr lang="en-US" sz="1000" baseline="30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#</a:t>
            </a:r>
            <a:endParaRPr lang="en-US" sz="100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25" name="Rectangle 29"/>
          <p:cNvSpPr>
            <a:spLocks/>
          </p:cNvSpPr>
          <p:nvPr/>
        </p:nvSpPr>
        <p:spPr bwMode="auto">
          <a:xfrm>
            <a:off x="5150530" y="5207000"/>
            <a:ext cx="8905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000" dirty="0"/>
              <a:t>Low dose </a:t>
            </a:r>
            <a:br>
              <a:rPr lang="en-US" altLang="en-US" sz="1000" dirty="0"/>
            </a:br>
            <a:r>
              <a:rPr lang="en-US" altLang="en-US" sz="1000"/>
              <a:t>ICS/LABA</a:t>
            </a:r>
            <a:r>
              <a:rPr lang="en-US" altLang="en-US" sz="1000" smtClean="0"/>
              <a:t>**</a:t>
            </a:r>
            <a:endParaRPr lang="en-US" altLang="en-US" sz="1000" dirty="0"/>
          </a:p>
        </p:txBody>
      </p:sp>
      <p:sp>
        <p:nvSpPr>
          <p:cNvPr id="76826" name="Rectangle 30"/>
          <p:cNvSpPr>
            <a:spLocks/>
          </p:cNvSpPr>
          <p:nvPr/>
        </p:nvSpPr>
        <p:spPr bwMode="auto">
          <a:xfrm>
            <a:off x="6065156" y="4948238"/>
            <a:ext cx="71913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1000" dirty="0"/>
              <a:t>Med/high </a:t>
            </a:r>
            <a:br>
              <a:rPr lang="en-US" altLang="en-US" sz="1000" dirty="0"/>
            </a:br>
            <a:r>
              <a:rPr lang="en-US" altLang="en-US" sz="1000" dirty="0"/>
              <a:t>ICS/LABA</a:t>
            </a:r>
          </a:p>
        </p:txBody>
      </p:sp>
      <p:sp>
        <p:nvSpPr>
          <p:cNvPr id="76828" name="Rectangle 14"/>
          <p:cNvSpPr>
            <a:spLocks/>
          </p:cNvSpPr>
          <p:nvPr/>
        </p:nvSpPr>
        <p:spPr bwMode="auto">
          <a:xfrm>
            <a:off x="468313" y="4676775"/>
            <a:ext cx="869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900" b="1" dirty="0">
                <a:solidFill>
                  <a:schemeClr val="bg1"/>
                </a:solidFill>
                <a:sym typeface="Arial Bold" charset="0"/>
              </a:rPr>
              <a:t>PREFERRED </a:t>
            </a:r>
            <a:br>
              <a:rPr lang="en-US" altLang="en-US" sz="900" b="1" dirty="0">
                <a:solidFill>
                  <a:schemeClr val="bg1"/>
                </a:solidFill>
                <a:sym typeface="Arial Bold" charset="0"/>
              </a:rPr>
            </a:br>
            <a:r>
              <a:rPr lang="en-US" altLang="en-US" sz="900" b="1" dirty="0">
                <a:solidFill>
                  <a:schemeClr val="bg1"/>
                </a:solidFill>
                <a:sym typeface="Arial Bold" charset="0"/>
              </a:rPr>
              <a:t>CONTROLLER </a:t>
            </a:r>
            <a:br>
              <a:rPr lang="en-US" altLang="en-US" sz="900" b="1" dirty="0">
                <a:solidFill>
                  <a:schemeClr val="bg1"/>
                </a:solidFill>
                <a:sym typeface="Arial Bold" charset="0"/>
              </a:rPr>
            </a:br>
            <a:r>
              <a:rPr lang="en-US" altLang="en-US" sz="900" b="1" dirty="0">
                <a:solidFill>
                  <a:schemeClr val="bg1"/>
                </a:solidFill>
                <a:sym typeface="Arial Bold" charset="0"/>
              </a:rPr>
              <a:t>CHOICE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18616622">
            <a:off x="3238426" y="2180099"/>
            <a:ext cx="1663488" cy="150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150" b="1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REVIEW RESPONSE</a:t>
            </a:r>
          </a:p>
        </p:txBody>
      </p:sp>
      <p:sp>
        <p:nvSpPr>
          <p:cNvPr id="34" name="Rectangle 33"/>
          <p:cNvSpPr/>
          <p:nvPr/>
        </p:nvSpPr>
        <p:spPr>
          <a:xfrm rot="3533141">
            <a:off x="3388968" y="2158002"/>
            <a:ext cx="1562188" cy="150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15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ASSESS</a:t>
            </a:r>
            <a:endParaRPr lang="en-AU" sz="1150" b="1" dirty="0">
              <a:ln w="12700">
                <a:noFill/>
                <a:prstDash val="solid"/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 rot="21356104">
            <a:off x="3401482" y="2613751"/>
            <a:ext cx="1492013" cy="121400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algn="ctr">
              <a:defRPr/>
            </a:pPr>
            <a:r>
              <a:rPr lang="en-AU" sz="1150" b="1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ADJUST TREATMENT</a:t>
            </a:r>
            <a:endParaRPr lang="en-US" sz="1150" b="1" dirty="0">
              <a:ln w="12700">
                <a:noFill/>
                <a:prstDash val="solid"/>
              </a:ln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20"/>
          <p:cNvSpPr>
            <a:spLocks/>
          </p:cNvSpPr>
          <p:nvPr/>
        </p:nvSpPr>
        <p:spPr bwMode="auto">
          <a:xfrm>
            <a:off x="6061549" y="5709157"/>
            <a:ext cx="93662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800" i="1" ker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8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tiotropium</a:t>
            </a:r>
            <a:r>
              <a:rPr lang="en-US" sz="800" kern="70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*</a:t>
            </a:r>
            <a:r>
              <a:rPr lang="en-US" sz="800" kern="700" baseline="3000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  <a:sym typeface="Wingdings 2"/>
              </a:rPr>
              <a:t></a:t>
            </a:r>
            <a:endParaRPr lang="en-US" sz="800" i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8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High dose ICS </a:t>
            </a:r>
            <a:br>
              <a:rPr lang="en-US" sz="8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8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+ LTRA </a:t>
            </a:r>
            <a:br>
              <a:rPr lang="en-US" sz="8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8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(or + </a:t>
            </a:r>
            <a:r>
              <a:rPr lang="en-US" sz="800" i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theoph</a:t>
            </a:r>
            <a:r>
              <a:rPr lang="en-US" sz="800" i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*)</a:t>
            </a:r>
            <a:endParaRPr lang="en-US" sz="800" i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  <a:cs typeface="Arial"/>
              <a:sym typeface="Arial Italic" charset="0"/>
            </a:endParaRPr>
          </a:p>
        </p:txBody>
      </p:sp>
      <p:sp>
        <p:nvSpPr>
          <p:cNvPr id="37" name="Rectangle 21"/>
          <p:cNvSpPr>
            <a:spLocks/>
          </p:cNvSpPr>
          <p:nvPr/>
        </p:nvSpPr>
        <p:spPr bwMode="auto">
          <a:xfrm>
            <a:off x="6837038" y="5709157"/>
            <a:ext cx="6875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800" i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Add </a:t>
            </a: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low </a:t>
            </a:r>
            <a:b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</a:br>
            <a:r>
              <a:rPr lang="en-US" sz="8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  <a:cs typeface="Arial"/>
                <a:sym typeface="Arial Italic" charset="0"/>
              </a:rPr>
              <a:t>dose OCS</a:t>
            </a:r>
          </a:p>
        </p:txBody>
      </p:sp>
      <p:sp>
        <p:nvSpPr>
          <p:cNvPr id="38" name="Rectangle 34"/>
          <p:cNvSpPr>
            <a:spLocks/>
          </p:cNvSpPr>
          <p:nvPr/>
        </p:nvSpPr>
        <p:spPr bwMode="auto">
          <a:xfrm>
            <a:off x="6784294" y="4548255"/>
            <a:ext cx="626156" cy="71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0000"/>
              </a:lnSpc>
              <a:defRPr/>
            </a:pPr>
            <a:r>
              <a:rPr lang="en-US" sz="900" kern="700">
                <a:latin typeface="Arial"/>
                <a:cs typeface="Arial"/>
              </a:rPr>
              <a:t>Refer for add-on treatment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750" kern="700">
                <a:latin typeface="Arial"/>
                <a:cs typeface="Arial"/>
              </a:rPr>
              <a:t>e.g</a:t>
            </a:r>
            <a:r>
              <a:rPr lang="en-US" sz="750" kern="700" smtClean="0">
                <a:latin typeface="Arial"/>
                <a:cs typeface="Arial"/>
              </a:rPr>
              <a:t>. </a:t>
            </a:r>
            <a:endParaRPr lang="en-US" sz="750" kern="70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750" kern="700" smtClean="0">
                <a:latin typeface="Arial"/>
                <a:cs typeface="Arial"/>
              </a:rPr>
              <a:t>tiotropium,*</a:t>
            </a:r>
            <a:r>
              <a:rPr lang="en-US" sz="750" kern="700" baseline="30000" smtClean="0">
                <a:latin typeface="Arial"/>
                <a:cs typeface="Arial"/>
                <a:sym typeface="Wingdings 2"/>
              </a:rPr>
              <a:t></a:t>
            </a:r>
            <a:r>
              <a:rPr lang="en-US" sz="750" kern="700" smtClean="0">
                <a:latin typeface="Arial"/>
                <a:cs typeface="Arial"/>
              </a:rPr>
              <a:t> omalizumab, mepolizumab*</a:t>
            </a:r>
            <a:endParaRPr lang="en-US" sz="750" kern="700">
              <a:latin typeface="Arial"/>
              <a:cs typeface="Arial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868779" y="1436003"/>
            <a:ext cx="993775" cy="841375"/>
            <a:chOff x="0" y="0"/>
            <a:chExt cx="626" cy="530"/>
          </a:xfrm>
        </p:grpSpPr>
        <p:sp>
          <p:nvSpPr>
            <p:cNvPr id="40" name="AutoShape 8"/>
            <p:cNvSpPr>
              <a:spLocks/>
            </p:cNvSpPr>
            <p:nvPr/>
          </p:nvSpPr>
          <p:spPr bwMode="auto">
            <a:xfrm>
              <a:off x="0" y="0"/>
              <a:ext cx="626" cy="53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2976" y="8704"/>
                  </a:lnTo>
                  <a:lnTo>
                    <a:pt x="1447" y="5400"/>
                  </a:lnTo>
                  <a:lnTo>
                    <a:pt x="5072" y="5072"/>
                  </a:lnTo>
                  <a:lnTo>
                    <a:pt x="5400" y="1447"/>
                  </a:lnTo>
                  <a:lnTo>
                    <a:pt x="8704" y="2976"/>
                  </a:lnTo>
                  <a:lnTo>
                    <a:pt x="10800" y="0"/>
                  </a:lnTo>
                  <a:lnTo>
                    <a:pt x="12896" y="2976"/>
                  </a:lnTo>
                  <a:lnTo>
                    <a:pt x="16200" y="1447"/>
                  </a:lnTo>
                  <a:lnTo>
                    <a:pt x="16528" y="5072"/>
                  </a:lnTo>
                  <a:lnTo>
                    <a:pt x="20153" y="5400"/>
                  </a:lnTo>
                  <a:lnTo>
                    <a:pt x="18624" y="8704"/>
                  </a:lnTo>
                  <a:lnTo>
                    <a:pt x="21600" y="10800"/>
                  </a:lnTo>
                  <a:lnTo>
                    <a:pt x="18624" y="12896"/>
                  </a:lnTo>
                  <a:lnTo>
                    <a:pt x="20153" y="16200"/>
                  </a:lnTo>
                  <a:lnTo>
                    <a:pt x="16528" y="16528"/>
                  </a:lnTo>
                  <a:lnTo>
                    <a:pt x="16200" y="20153"/>
                  </a:lnTo>
                  <a:lnTo>
                    <a:pt x="12896" y="18624"/>
                  </a:lnTo>
                  <a:lnTo>
                    <a:pt x="10800" y="21600"/>
                  </a:lnTo>
                  <a:lnTo>
                    <a:pt x="8704" y="18624"/>
                  </a:lnTo>
                  <a:lnTo>
                    <a:pt x="5400" y="20153"/>
                  </a:lnTo>
                  <a:lnTo>
                    <a:pt x="5072" y="16528"/>
                  </a:lnTo>
                  <a:lnTo>
                    <a:pt x="1447" y="16200"/>
                  </a:lnTo>
                  <a:lnTo>
                    <a:pt x="2976" y="12896"/>
                  </a:lnTo>
                  <a:lnTo>
                    <a:pt x="0" y="108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F8A662"/>
            </a:solidFill>
            <a:ln w="25400" cap="flat">
              <a:solidFill>
                <a:srgbClr val="385D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41" name="Rectangle 9"/>
            <p:cNvSpPr>
              <a:spLocks/>
            </p:cNvSpPr>
            <p:nvPr/>
          </p:nvSpPr>
          <p:spPr bwMode="auto">
            <a:xfrm>
              <a:off x="75" y="201"/>
              <a:ext cx="4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dirty="0" smtClean="0">
                  <a:solidFill>
                    <a:srgbClr val="134679"/>
                  </a:solidFill>
                  <a:latin typeface="Arial Bold" charset="0"/>
                  <a:sym typeface="Arial Bold" charset="0"/>
                </a:rPr>
                <a:t>UPDATED!</a:t>
              </a:r>
              <a:endParaRPr lang="en-US" altLang="en-US" sz="1000" dirty="0">
                <a:solidFill>
                  <a:srgbClr val="134679"/>
                </a:solidFill>
                <a:latin typeface="Arial Bold" charset="0"/>
                <a:sym typeface="Arial Bold" charset="0"/>
              </a:endParaRPr>
            </a:p>
          </p:txBody>
        </p:sp>
      </p:grpSp>
      <p:sp>
        <p:nvSpPr>
          <p:cNvPr id="39" name="Rettangolo 38"/>
          <p:cNvSpPr/>
          <p:nvPr/>
        </p:nvSpPr>
        <p:spPr>
          <a:xfrm>
            <a:off x="6716822" y="3573463"/>
            <a:ext cx="791962" cy="2468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7251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19300"/>
            <a:ext cx="5238750" cy="3857625"/>
          </a:xfrm>
          <a:prstGeom prst="rect">
            <a:avLst/>
          </a:prstGeom>
          <a:solidFill>
            <a:srgbClr val="0066FF"/>
          </a:solidFill>
          <a:ln w="38100">
            <a:solidFill>
              <a:srgbClr val="33CCFF"/>
            </a:solidFill>
            <a:miter lim="800000"/>
            <a:headEnd/>
            <a:tailEnd/>
          </a:ln>
        </p:spPr>
      </p:pic>
      <p:sp>
        <p:nvSpPr>
          <p:cNvPr id="38916" name="CasellaDiTesto 3"/>
          <p:cNvSpPr txBox="1">
            <a:spLocks noChangeArrowheads="1"/>
          </p:cNvSpPr>
          <p:nvPr/>
        </p:nvSpPr>
        <p:spPr bwMode="auto">
          <a:xfrm>
            <a:off x="5651500" y="2060575"/>
            <a:ext cx="3300413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Severe </a:t>
            </a:r>
            <a:r>
              <a:rPr lang="it-IT" sz="1800" dirty="0" err="1" smtClean="0">
                <a:solidFill>
                  <a:srgbClr val="FFFFFF"/>
                </a:solidFill>
                <a:sym typeface="Wingdings" pitchFamily="2" charset="2"/>
              </a:rPr>
              <a:t>exacerbation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 rate</a:t>
            </a:r>
          </a:p>
          <a:p>
            <a:pPr marL="285750" indent="-285750">
              <a:buFontTx/>
              <a:buChar char="-"/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- 21%</a:t>
            </a:r>
          </a:p>
          <a:p>
            <a:pPr marL="285750" indent="-285750">
              <a:buFontTx/>
              <a:buChar char="-"/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Time to first ex: + 56 </a:t>
            </a:r>
            <a:r>
              <a:rPr lang="it-IT" sz="1800" dirty="0" err="1" smtClean="0">
                <a:solidFill>
                  <a:srgbClr val="FFFFFF"/>
                </a:solidFill>
                <a:sym typeface="Wingdings" pitchFamily="2" charset="2"/>
              </a:rPr>
              <a:t>days</a:t>
            </a:r>
            <a:endParaRPr lang="it-IT" sz="1800" dirty="0" smtClean="0">
              <a:solidFill>
                <a:srgbClr val="FFFFFF"/>
              </a:solidFill>
              <a:sym typeface="Wingdings" pitchFamily="2" charset="2"/>
            </a:endParaRPr>
          </a:p>
          <a:p>
            <a:pPr marL="285750" indent="-285750">
              <a:buFontTx/>
              <a:buChar char="-"/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NNT: 15</a:t>
            </a:r>
          </a:p>
          <a:p>
            <a:pPr marL="0" indent="0">
              <a:defRPr/>
            </a:pPr>
            <a:endParaRPr lang="it-IT" sz="1800" dirty="0">
              <a:solidFill>
                <a:srgbClr val="FFFFFF"/>
              </a:solidFill>
              <a:sym typeface="Wingdings" pitchFamily="2" charset="2"/>
            </a:endParaRPr>
          </a:p>
          <a:p>
            <a:pPr marL="0" indent="0">
              <a:defRPr/>
            </a:pPr>
            <a:endParaRPr lang="it-IT" sz="1800" dirty="0" smtClean="0">
              <a:solidFill>
                <a:srgbClr val="FFFFFF"/>
              </a:solidFill>
              <a:sym typeface="Wingdings" pitchFamily="2" charset="2"/>
            </a:endParaRPr>
          </a:p>
          <a:p>
            <a:pPr marL="0" indent="0"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Minor </a:t>
            </a:r>
            <a:r>
              <a:rPr lang="it-IT" sz="1800" dirty="0" err="1" smtClean="0">
                <a:solidFill>
                  <a:srgbClr val="FFFFFF"/>
                </a:solidFill>
                <a:sym typeface="Wingdings" pitchFamily="2" charset="2"/>
              </a:rPr>
              <a:t>changes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 in </a:t>
            </a:r>
            <a:r>
              <a:rPr lang="it-IT" sz="1800" dirty="0" err="1" smtClean="0">
                <a:solidFill>
                  <a:srgbClr val="FFFFFF"/>
                </a:solidFill>
                <a:sym typeface="Wingdings" pitchFamily="2" charset="2"/>
              </a:rPr>
              <a:t>symptoms</a:t>
            </a:r>
            <a:endParaRPr lang="it-IT" sz="1800" dirty="0" smtClean="0">
              <a:solidFill>
                <a:srgbClr val="FFFFFF"/>
              </a:solidFill>
              <a:sym typeface="Wingdings" pitchFamily="2" charset="2"/>
            </a:endParaRPr>
          </a:p>
          <a:p>
            <a:pPr>
              <a:buFont typeface="Arial" pitchFamily="34" charset="0"/>
              <a:buChar char="•"/>
              <a:defRPr/>
            </a:pPr>
            <a:endParaRPr lang="it-IT" sz="1800" dirty="0" smtClean="0">
              <a:solidFill>
                <a:srgbClr val="FFFFFF"/>
              </a:solidFill>
              <a:sym typeface="Wingdings" pitchFamily="2" charset="2"/>
            </a:endParaRPr>
          </a:p>
          <a:p>
            <a:pPr marL="0" indent="0"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 ACQ7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-0.09 in trial 1 (</a:t>
            </a:r>
            <a:r>
              <a:rPr lang="it-IT" sz="1800" dirty="0" err="1" smtClean="0">
                <a:solidFill>
                  <a:srgbClr val="FFFFFF"/>
                </a:solidFill>
                <a:sym typeface="Wingdings" pitchFamily="2" charset="2"/>
              </a:rPr>
              <a:t>n.s.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-0.13 in trial 2 (p=0.06)</a:t>
            </a:r>
          </a:p>
          <a:p>
            <a:pPr marL="0" indent="0">
              <a:defRPr/>
            </a:pPr>
            <a:endParaRPr lang="it-IT" sz="1800" dirty="0" smtClean="0">
              <a:solidFill>
                <a:srgbClr val="FFFFFF"/>
              </a:solidFill>
              <a:sym typeface="Wingdings" pitchFamily="2" charset="2"/>
            </a:endParaRPr>
          </a:p>
          <a:p>
            <a:pPr marL="0" indent="0">
              <a:defRPr/>
            </a:pP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 AQLQ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-0.04 in trial 1 (</a:t>
            </a:r>
            <a:r>
              <a:rPr lang="it-IT" sz="1800" dirty="0" err="1" smtClean="0">
                <a:solidFill>
                  <a:srgbClr val="FFFFFF"/>
                </a:solidFill>
                <a:sym typeface="Wingdings" pitchFamily="2" charset="2"/>
              </a:rPr>
              <a:t>n.s.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it-IT" sz="1800" dirty="0">
                <a:solidFill>
                  <a:srgbClr val="FFFFFF"/>
                </a:solidFill>
                <a:sym typeface="Wingdings" pitchFamily="2" charset="2"/>
              </a:rPr>
              <a:t> </a:t>
            </a:r>
            <a:r>
              <a:rPr lang="it-IT" sz="1800" dirty="0" smtClean="0">
                <a:solidFill>
                  <a:srgbClr val="FFFFFF"/>
                </a:solidFill>
                <a:sym typeface="Wingdings" pitchFamily="2" charset="2"/>
              </a:rPr>
              <a:t>-0.18 in trial 2 (p=0.02)</a:t>
            </a:r>
            <a:endParaRPr lang="it-IT" sz="1800" dirty="0" smtClean="0">
              <a:solidFill>
                <a:srgbClr val="FFFFFF"/>
              </a:solidFill>
            </a:endParaRPr>
          </a:p>
        </p:txBody>
      </p:sp>
      <p:sp>
        <p:nvSpPr>
          <p:cNvPr id="34820" name="CasellaDiTesto 5"/>
          <p:cNvSpPr txBox="1">
            <a:spLocks noChangeArrowheads="1"/>
          </p:cNvSpPr>
          <p:nvPr/>
        </p:nvSpPr>
        <p:spPr bwMode="auto">
          <a:xfrm>
            <a:off x="5624513" y="6308725"/>
            <a:ext cx="29797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800" b="0" i="1">
                <a:solidFill>
                  <a:srgbClr val="FFFFFF"/>
                </a:solidFill>
              </a:rPr>
              <a:t>Kerstjens et al, NEJM 2012</a:t>
            </a:r>
          </a:p>
        </p:txBody>
      </p:sp>
      <p:sp>
        <p:nvSpPr>
          <p:cNvPr id="34821" name="Titolo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91588" cy="1223962"/>
          </a:xfrm>
        </p:spPr>
        <p:txBody>
          <a:bodyPr/>
          <a:lstStyle/>
          <a:p>
            <a:r>
              <a:rPr lang="it-IT" altLang="it-IT" sz="3200" b="1" dirty="0" smtClean="0">
                <a:solidFill>
                  <a:srgbClr val="FFFF00"/>
                </a:solidFill>
              </a:rPr>
              <a:t>Third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coprimary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endopoint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br>
              <a:rPr lang="it-IT" altLang="it-IT" sz="3200" b="1" dirty="0" smtClean="0">
                <a:solidFill>
                  <a:srgbClr val="FFFF00"/>
                </a:solidFill>
              </a:rPr>
            </a:br>
            <a:r>
              <a:rPr lang="it-IT" altLang="it-IT" sz="3200" b="1" dirty="0" smtClean="0">
                <a:solidFill>
                  <a:srgbClr val="FFFF00"/>
                </a:solidFill>
              </a:rPr>
              <a:t>(severe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exacerbations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)</a:t>
            </a:r>
            <a:endParaRPr lang="it-IT" altLang="it-IT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092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062163"/>
            <a:ext cx="8440391" cy="339270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328120"/>
            <a:ext cx="6438900" cy="8858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6243145" y="6369269"/>
            <a:ext cx="231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chemeClr val="bg1"/>
                </a:solidFill>
              </a:rPr>
              <a:t>Szefler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 err="1" smtClean="0">
                <a:solidFill>
                  <a:schemeClr val="bg1"/>
                </a:solidFill>
              </a:rPr>
              <a:t>et</a:t>
            </a:r>
            <a:r>
              <a:rPr lang="it-IT" b="1" i="1" dirty="0" smtClean="0">
                <a:solidFill>
                  <a:schemeClr val="bg1"/>
                </a:solidFill>
              </a:rPr>
              <a:t> al, JACI 2017</a:t>
            </a:r>
            <a:endParaRPr lang="it-IT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88925"/>
            <a:ext cx="6781800" cy="19907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1936750"/>
            <a:ext cx="1495425" cy="3238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820988"/>
            <a:ext cx="3971925" cy="23828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503488"/>
            <a:ext cx="4084638" cy="41910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195638"/>
            <a:ext cx="64960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5855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flipH="1">
            <a:off x="249215" y="1414389"/>
            <a:ext cx="8336820" cy="4144823"/>
          </a:xfrm>
          <a:prstGeom prst="roundRect">
            <a:avLst>
              <a:gd name="adj" fmla="val 3865"/>
            </a:avLst>
          </a:prstGeom>
          <a:solidFill>
            <a:srgbClr val="FFFFFF"/>
          </a:solidFill>
          <a:ln w="28575">
            <a:solidFill>
              <a:schemeClr val="bg1"/>
            </a:solidFill>
          </a:ln>
          <a:effectLst>
            <a:glow rad="127000">
              <a:schemeClr val="bg1">
                <a:alpha val="2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/>
          <a:lstStyle/>
          <a:p>
            <a:pPr marL="177800" indent="-177800" fontAlgn="auto">
              <a:spcBef>
                <a:spcPts val="100"/>
              </a:spcBef>
              <a:spcAft>
                <a:spcPts val="100"/>
              </a:spcAft>
              <a:defRPr/>
            </a:pPr>
            <a:endParaRPr lang="en-GB" sz="1800" dirty="0">
              <a:solidFill>
                <a:srgbClr val="EC8026"/>
              </a:solidFill>
            </a:endParaRPr>
          </a:p>
        </p:txBody>
      </p:sp>
      <p:pic>
        <p:nvPicPr>
          <p:cNvPr id="13317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1368425"/>
            <a:ext cx="5202238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itle 9"/>
          <p:cNvSpPr>
            <a:spLocks noGrp="1"/>
          </p:cNvSpPr>
          <p:nvPr>
            <p:ph type="title"/>
          </p:nvPr>
        </p:nvSpPr>
        <p:spPr>
          <a:xfrm>
            <a:off x="331788" y="193675"/>
            <a:ext cx="8078787" cy="985838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it-IT" sz="3200" b="1" dirty="0" smtClean="0">
                <a:solidFill>
                  <a:srgbClr val="FFFF00"/>
                </a:solidFill>
              </a:rPr>
              <a:t>Effects of blocking </a:t>
            </a:r>
            <a:r>
              <a:rPr lang="en-GB" altLang="it-IT" sz="3200" b="1" dirty="0" err="1" smtClean="0">
                <a:solidFill>
                  <a:srgbClr val="FFFF00"/>
                </a:solidFill>
              </a:rPr>
              <a:t>IgE</a:t>
            </a:r>
            <a:r>
              <a:rPr lang="en-GB" altLang="it-IT" sz="3200" b="1" dirty="0" smtClean="0">
                <a:solidFill>
                  <a:srgbClr val="FFFF00"/>
                </a:solidFill>
              </a:rPr>
              <a:t> on allergic inflammatory cascade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56263" y="1765300"/>
            <a:ext cx="3355975" cy="1570038"/>
          </a:xfrm>
          <a:prstGeom prst="roundRect">
            <a:avLst>
              <a:gd name="adj" fmla="val 4795"/>
            </a:avLst>
          </a:prstGeom>
          <a:solidFill>
            <a:srgbClr val="FFFFFF"/>
          </a:solidFill>
          <a:ln w="19050">
            <a:solidFill>
              <a:schemeClr val="bg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>
            <a:spAutoFit/>
          </a:bodyPr>
          <a:lstStyle/>
          <a:p>
            <a:pPr algn="ctr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en-GB" sz="2000" dirty="0">
                <a:solidFill>
                  <a:srgbClr val="563B24"/>
                </a:solidFill>
              </a:rPr>
              <a:t>NON è un </a:t>
            </a:r>
            <a:r>
              <a:rPr lang="en-GB" sz="2000" dirty="0" err="1">
                <a:solidFill>
                  <a:srgbClr val="563B24"/>
                </a:solidFill>
              </a:rPr>
              <a:t>singolo</a:t>
            </a:r>
            <a:r>
              <a:rPr lang="en-GB" sz="2000" dirty="0">
                <a:solidFill>
                  <a:srgbClr val="563B24"/>
                </a:solidFill>
              </a:rPr>
              <a:t> </a:t>
            </a:r>
            <a:r>
              <a:rPr lang="en-GB" sz="2000" dirty="0" err="1">
                <a:solidFill>
                  <a:srgbClr val="563B24"/>
                </a:solidFill>
              </a:rPr>
              <a:t>effetto</a:t>
            </a:r>
            <a:r>
              <a:rPr lang="en-GB" sz="2000" dirty="0">
                <a:solidFill>
                  <a:srgbClr val="563B24"/>
                </a:solidFill>
              </a:rPr>
              <a:t>!</a:t>
            </a:r>
          </a:p>
          <a:p>
            <a:pPr algn="ctr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Bloccare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le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IgE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induce ad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effetti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diretti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e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indiretti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agendo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su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molte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componenti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cellulari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 legate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alla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risposta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immune Th2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mediata</a:t>
            </a:r>
            <a:endParaRPr lang="en-GB" sz="1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2638" y="3570288"/>
            <a:ext cx="2995612" cy="1685925"/>
          </a:xfrm>
          <a:prstGeom prst="roundRect">
            <a:avLst>
              <a:gd name="adj" fmla="val 6480"/>
            </a:avLst>
          </a:prstGeom>
          <a:solidFill>
            <a:srgbClr val="FFFFFF"/>
          </a:solidFill>
          <a:ln w="19050">
            <a:solidFill>
              <a:schemeClr val="bg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>
            <a:spAutoFit/>
          </a:bodyPr>
          <a:lstStyle/>
          <a:p>
            <a:pPr algn="ctr" fontAlgn="auto">
              <a:spcBef>
                <a:spcPts val="400"/>
              </a:spcBef>
              <a:spcAft>
                <a:spcPts val="400"/>
              </a:spcAft>
              <a:defRPr/>
            </a:pP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Le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IgE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sono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un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attore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chiave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nell’induzione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e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nel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mantenimento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della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risposta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allergica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(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infiammazione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):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rappresentano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IL target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primario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della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terapia</a:t>
            </a:r>
            <a:r>
              <a:rPr lang="en-GB" sz="1600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GB" sz="1600" dirty="0" err="1">
                <a:solidFill>
                  <a:srgbClr val="FFFFFF">
                    <a:lumMod val="50000"/>
                  </a:srgbClr>
                </a:solidFill>
              </a:rPr>
              <a:t>farmacologica</a:t>
            </a:r>
            <a:endParaRPr lang="en-GB" sz="16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3160" y="2167822"/>
            <a:ext cx="305052" cy="317255"/>
            <a:chOff x="7794171" y="304800"/>
            <a:chExt cx="566058" cy="544286"/>
          </a:xfrm>
          <a:solidFill>
            <a:srgbClr val="988372"/>
          </a:solidFill>
        </p:grpSpPr>
        <p:sp>
          <p:nvSpPr>
            <p:cNvPr id="26" name="Oval 25"/>
            <p:cNvSpPr/>
            <p:nvPr/>
          </p:nvSpPr>
          <p:spPr>
            <a:xfrm>
              <a:off x="7794171" y="304800"/>
              <a:ext cx="566058" cy="544286"/>
            </a:xfrm>
            <a:prstGeom prst="ellipse">
              <a:avLst/>
            </a:prstGeom>
            <a:grp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988372"/>
                </a:solidFill>
                <a:latin typeface="Arial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924800" y="576943"/>
              <a:ext cx="272143" cy="0"/>
            </a:xfrm>
            <a:prstGeom prst="line">
              <a:avLst/>
            </a:prstGeom>
            <a:grp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4453914" y="3531497"/>
            <a:ext cx="305052" cy="317255"/>
            <a:chOff x="7794171" y="304800"/>
            <a:chExt cx="566058" cy="544286"/>
          </a:xfrm>
          <a:solidFill>
            <a:srgbClr val="988372"/>
          </a:solidFill>
        </p:grpSpPr>
        <p:sp>
          <p:nvSpPr>
            <p:cNvPr id="24" name="Oval 23"/>
            <p:cNvSpPr/>
            <p:nvPr/>
          </p:nvSpPr>
          <p:spPr>
            <a:xfrm>
              <a:off x="7794171" y="304800"/>
              <a:ext cx="566058" cy="544286"/>
            </a:xfrm>
            <a:prstGeom prst="ellipse">
              <a:avLst/>
            </a:prstGeom>
            <a:grp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988372"/>
                </a:solidFill>
                <a:latin typeface="Arial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924800" y="576943"/>
              <a:ext cx="272143" cy="0"/>
            </a:xfrm>
            <a:prstGeom prst="line">
              <a:avLst/>
            </a:prstGeom>
            <a:grp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1925818" y="3332166"/>
            <a:ext cx="305052" cy="317255"/>
            <a:chOff x="7794171" y="304800"/>
            <a:chExt cx="566058" cy="544286"/>
          </a:xfrm>
          <a:solidFill>
            <a:srgbClr val="988372"/>
          </a:solidFill>
        </p:grpSpPr>
        <p:sp>
          <p:nvSpPr>
            <p:cNvPr id="22" name="Oval 21"/>
            <p:cNvSpPr/>
            <p:nvPr/>
          </p:nvSpPr>
          <p:spPr>
            <a:xfrm>
              <a:off x="7794171" y="304800"/>
              <a:ext cx="566058" cy="544286"/>
            </a:xfrm>
            <a:prstGeom prst="ellipse">
              <a:avLst/>
            </a:prstGeom>
            <a:grp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988372"/>
                </a:solidFill>
                <a:latin typeface="Arial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924800" y="576943"/>
              <a:ext cx="272143" cy="0"/>
            </a:xfrm>
            <a:prstGeom prst="line">
              <a:avLst/>
            </a:prstGeom>
            <a:grp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1236793" y="2665274"/>
            <a:ext cx="305052" cy="317255"/>
            <a:chOff x="7794171" y="304800"/>
            <a:chExt cx="566058" cy="544286"/>
          </a:xfrm>
          <a:solidFill>
            <a:srgbClr val="988372"/>
          </a:solidFill>
        </p:grpSpPr>
        <p:sp>
          <p:nvSpPr>
            <p:cNvPr id="20" name="Oval 19"/>
            <p:cNvSpPr/>
            <p:nvPr/>
          </p:nvSpPr>
          <p:spPr>
            <a:xfrm>
              <a:off x="7794171" y="304800"/>
              <a:ext cx="566058" cy="544286"/>
            </a:xfrm>
            <a:prstGeom prst="ellipse">
              <a:avLst/>
            </a:prstGeom>
            <a:grp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988372"/>
                </a:solidFill>
                <a:latin typeface="Arial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949910" y="576942"/>
              <a:ext cx="272143" cy="0"/>
            </a:xfrm>
            <a:prstGeom prst="line">
              <a:avLst/>
            </a:prstGeom>
            <a:grp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923665" y="1930247"/>
            <a:ext cx="305052" cy="317255"/>
            <a:chOff x="7819281" y="304800"/>
            <a:chExt cx="566058" cy="544286"/>
          </a:xfrm>
          <a:solidFill>
            <a:srgbClr val="988372"/>
          </a:solidFill>
        </p:grpSpPr>
        <p:sp>
          <p:nvSpPr>
            <p:cNvPr id="18" name="Oval 17"/>
            <p:cNvSpPr/>
            <p:nvPr/>
          </p:nvSpPr>
          <p:spPr>
            <a:xfrm>
              <a:off x="7819281" y="304800"/>
              <a:ext cx="566058" cy="544286"/>
            </a:xfrm>
            <a:prstGeom prst="ellipse">
              <a:avLst/>
            </a:prstGeom>
            <a:grp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988372"/>
                </a:solidFill>
                <a:latin typeface="Arial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968871" y="576944"/>
              <a:ext cx="272142" cy="0"/>
            </a:xfrm>
            <a:prstGeom prst="line">
              <a:avLst/>
            </a:prstGeom>
            <a:grpFill/>
            <a:ln w="2857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3325813" y="1881188"/>
            <a:ext cx="1436687" cy="1535112"/>
            <a:chOff x="3325888" y="1750190"/>
            <a:chExt cx="1437175" cy="1535326"/>
          </a:xfrm>
        </p:grpSpPr>
        <p:sp>
          <p:nvSpPr>
            <p:cNvPr id="16" name="Rectangle 15"/>
            <p:cNvSpPr/>
            <p:nvPr/>
          </p:nvSpPr>
          <p:spPr>
            <a:xfrm>
              <a:off x="3325888" y="1750190"/>
              <a:ext cx="64633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kern="0" cap="all" dirty="0">
                  <a:ln w="9000" cmpd="sng">
                    <a:solidFill>
                      <a:srgbClr val="EC7F23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7030A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/>
                </a:rPr>
                <a:t>x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16731" y="2362186"/>
              <a:ext cx="64633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kern="0" cap="all" dirty="0">
                  <a:ln w="9000" cmpd="sng">
                    <a:solidFill>
                      <a:srgbClr val="EC7F23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7030A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/>
                </a:rPr>
                <a:t>x</a:t>
              </a:r>
            </a:p>
          </p:txBody>
        </p:sp>
      </p:grp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772125" y="5711402"/>
            <a:ext cx="1980000" cy="864000"/>
          </a:xfrm>
          <a:prstGeom prst="roundRect">
            <a:avLst/>
          </a:prstGeom>
          <a:gradFill rotWithShape="1">
            <a:gsLst>
              <a:gs pos="0">
                <a:srgbClr val="634329">
                  <a:shade val="51000"/>
                  <a:satMod val="130000"/>
                </a:srgbClr>
              </a:gs>
              <a:gs pos="80000">
                <a:srgbClr val="634329">
                  <a:shade val="93000"/>
                  <a:satMod val="130000"/>
                </a:srgbClr>
              </a:gs>
              <a:gs pos="100000">
                <a:srgbClr val="634329">
                  <a:shade val="94000"/>
                  <a:satMod val="135000"/>
                </a:srgbClr>
              </a:gs>
            </a:gsLst>
            <a:lin ang="16200000" scaled="0"/>
          </a:gradFill>
          <a:ln w="28575" cap="flat" cmpd="sng" algn="ctr">
            <a:solidFill>
              <a:srgbClr val="63432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glow rad="127000">
              <a:srgbClr val="988372">
                <a:alpha val="20000"/>
              </a:srgbClr>
            </a:glow>
          </a:effec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1200" b="0" kern="0" dirty="0">
                <a:solidFill>
                  <a:prstClr val="white"/>
                </a:solidFill>
                <a:latin typeface="Arial"/>
                <a:ea typeface="ＭＳ Ｐゴシック"/>
              </a:rPr>
              <a:t>Peripheral, sputum</a:t>
            </a:r>
            <a:br>
              <a:rPr lang="en-GB" altLang="ja-JP" sz="1200" b="0" kern="0" dirty="0">
                <a:solidFill>
                  <a:prstClr val="white"/>
                </a:solidFill>
                <a:latin typeface="Arial"/>
                <a:ea typeface="ＭＳ Ｐゴシック"/>
              </a:rPr>
            </a:br>
            <a:r>
              <a:rPr lang="en-GB" altLang="ja-JP" sz="1200" b="0" kern="0" dirty="0">
                <a:solidFill>
                  <a:prstClr val="white"/>
                </a:solidFill>
                <a:latin typeface="Arial"/>
                <a:ea typeface="ＭＳ Ｐゴシック"/>
              </a:rPr>
              <a:t>and sub-mucosal</a:t>
            </a:r>
            <a:br>
              <a:rPr lang="en-GB" altLang="ja-JP" sz="1200" b="0" kern="0" dirty="0">
                <a:solidFill>
                  <a:prstClr val="white"/>
                </a:solidFill>
                <a:latin typeface="Arial"/>
                <a:ea typeface="ＭＳ Ｐゴシック"/>
              </a:rPr>
            </a:br>
            <a:r>
              <a:rPr lang="en-GB" altLang="ja-JP" sz="1200" kern="0" dirty="0">
                <a:solidFill>
                  <a:prstClr val="white"/>
                </a:solidFill>
                <a:latin typeface="Arial"/>
                <a:ea typeface="ＭＳ Ｐゴシック"/>
              </a:rPr>
              <a:t>eosinophilia</a:t>
            </a:r>
            <a:r>
              <a:rPr lang="en-GB" altLang="ja-JP" sz="1200" b="0" kern="0" baseline="30000" dirty="0">
                <a:solidFill>
                  <a:prstClr val="white"/>
                </a:solidFill>
                <a:latin typeface="Arial"/>
                <a:ea typeface="ＭＳ Ｐゴシック"/>
              </a:rPr>
              <a:t>1</a:t>
            </a:r>
            <a:endParaRPr lang="en-GB" sz="1200" b="0" kern="0" baseline="300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453279" y="5711402"/>
            <a:ext cx="1980000" cy="864000"/>
          </a:xfrm>
          <a:prstGeom prst="roundRect">
            <a:avLst/>
          </a:prstGeom>
          <a:solidFill>
            <a:srgbClr val="A13422">
              <a:lumMod val="20000"/>
              <a:lumOff val="80000"/>
            </a:srgbClr>
          </a:solidFill>
          <a:ln w="28575" cap="flat" cmpd="sng" algn="ctr">
            <a:solidFill>
              <a:srgbClr val="A13422">
                <a:lumMod val="60000"/>
                <a:lumOff val="40000"/>
              </a:srgbClr>
            </a:solidFill>
            <a:prstDash val="solid"/>
            <a:headEnd/>
            <a:tailEnd/>
          </a:ln>
          <a:effectLst>
            <a:glow rad="127000">
              <a:srgbClr val="988372">
                <a:alpha val="20000"/>
              </a:srgbClr>
            </a:glow>
          </a:effectLst>
        </p:spPr>
        <p:txBody>
          <a:bodyPr wrap="none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0" kern="0" dirty="0">
                <a:solidFill>
                  <a:srgbClr val="000000"/>
                </a:solidFill>
                <a:latin typeface="Arial"/>
                <a:ea typeface="ＭＳ Ｐゴシック"/>
              </a:rPr>
              <a:t>Impact on 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0" kern="0" dirty="0">
                <a:solidFill>
                  <a:srgbClr val="000000"/>
                </a:solidFill>
                <a:latin typeface="Arial"/>
                <a:ea typeface="ＭＳ Ｐゴシック"/>
              </a:rPr>
              <a:t>T-lymphocytes</a:t>
            </a:r>
            <a:br>
              <a:rPr lang="en-US" altLang="ja-JP" sz="1200" b="0" kern="0" dirty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lang="en-US" altLang="ja-JP" sz="1200" b="0" kern="0" dirty="0">
                <a:solidFill>
                  <a:srgbClr val="000000"/>
                </a:solidFill>
                <a:latin typeface="Arial"/>
                <a:ea typeface="ＭＳ Ｐゴシック"/>
              </a:rPr>
              <a:t>and</a:t>
            </a:r>
            <a:br>
              <a:rPr lang="en-US" altLang="ja-JP" sz="1200" b="0" kern="0" dirty="0">
                <a:solidFill>
                  <a:srgbClr val="000000"/>
                </a:solidFill>
                <a:latin typeface="Arial"/>
                <a:ea typeface="ＭＳ Ｐゴシック"/>
              </a:rPr>
            </a:br>
            <a:r>
              <a:rPr lang="en-US" altLang="ja-JP" sz="1200" b="0" kern="0" dirty="0">
                <a:solidFill>
                  <a:srgbClr val="000000"/>
                </a:solidFill>
                <a:latin typeface="Arial"/>
                <a:ea typeface="ＭＳ Ｐゴシック"/>
              </a:rPr>
              <a:t>B-lymphocytes</a:t>
            </a:r>
            <a:r>
              <a:rPr lang="en-US" altLang="ja-JP" sz="1200" b="0" kern="0" baseline="30000" dirty="0">
                <a:solidFill>
                  <a:srgbClr val="000000"/>
                </a:solidFill>
                <a:latin typeface="Arial"/>
                <a:ea typeface="ＭＳ Ｐゴシック"/>
              </a:rPr>
              <a:t>5</a:t>
            </a:r>
            <a:endParaRPr lang="en-GB" sz="1200" b="0" kern="0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4680635" y="5711402"/>
            <a:ext cx="1980000" cy="864000"/>
          </a:xfrm>
          <a:prstGeom prst="roundRect">
            <a:avLst/>
          </a:prstGeom>
          <a:solidFill>
            <a:srgbClr val="F6AE1A"/>
          </a:solidFill>
          <a:ln w="28575" cap="flat" cmpd="sng" algn="ctr">
            <a:solidFill>
              <a:srgbClr val="988372"/>
            </a:solidFill>
            <a:prstDash val="solid"/>
            <a:headEnd/>
            <a:tailEnd/>
          </a:ln>
          <a:effectLst>
            <a:glow rad="127000">
              <a:srgbClr val="988372">
                <a:alpha val="20000"/>
              </a:srgbClr>
            </a:glow>
          </a:effectLst>
        </p:spPr>
        <p:txBody>
          <a:bodyPr wrap="none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0" kern="0" dirty="0">
                <a:solidFill>
                  <a:prstClr val="black"/>
                </a:solidFill>
                <a:latin typeface="Arial"/>
                <a:ea typeface="ＭＳ Ｐゴシック"/>
              </a:rPr>
              <a:t>IL-2, IL-4,</a:t>
            </a:r>
            <a:br>
              <a:rPr lang="en-US" altLang="ja-JP" sz="1200" b="0" kern="0" dirty="0">
                <a:solidFill>
                  <a:prstClr val="black"/>
                </a:solidFill>
                <a:latin typeface="Arial"/>
                <a:ea typeface="ＭＳ Ｐゴシック"/>
              </a:rPr>
            </a:br>
            <a:r>
              <a:rPr lang="en-US" altLang="ja-JP" sz="1200" kern="0" dirty="0">
                <a:solidFill>
                  <a:prstClr val="black"/>
                </a:solidFill>
                <a:latin typeface="Arial"/>
                <a:ea typeface="ＭＳ Ｐゴシック"/>
              </a:rPr>
              <a:t>IL-5</a:t>
            </a:r>
            <a:r>
              <a:rPr lang="en-US" altLang="ja-JP" sz="1200" b="0" kern="0" dirty="0">
                <a:solidFill>
                  <a:prstClr val="black"/>
                </a:solidFill>
                <a:latin typeface="Arial"/>
                <a:ea typeface="ＭＳ Ｐゴシック"/>
              </a:rPr>
              <a:t>, IL-13</a:t>
            </a:r>
            <a:br>
              <a:rPr lang="en-US" altLang="ja-JP" sz="1200" b="0" kern="0" dirty="0">
                <a:solidFill>
                  <a:prstClr val="black"/>
                </a:solidFill>
                <a:latin typeface="Arial"/>
                <a:ea typeface="ＭＳ Ｐゴシック"/>
              </a:rPr>
            </a:br>
            <a:r>
              <a:rPr lang="en-US" altLang="ja-JP" sz="1200" b="0" kern="0" dirty="0">
                <a:solidFill>
                  <a:prstClr val="black"/>
                </a:solidFill>
                <a:latin typeface="Arial"/>
                <a:ea typeface="ＭＳ Ｐゴシック"/>
              </a:rPr>
              <a:t>and GM-CSF</a:t>
            </a:r>
            <a:r>
              <a:rPr lang="en-US" altLang="ja-JP" sz="1200" b="0" kern="0" baseline="30000" dirty="0">
                <a:solidFill>
                  <a:prstClr val="black"/>
                </a:solidFill>
                <a:latin typeface="Arial"/>
                <a:ea typeface="ＭＳ Ｐゴシック"/>
              </a:rPr>
              <a:t>1–4</a:t>
            </a:r>
            <a:endParaRPr lang="en-GB" sz="1200" b="0" kern="0" baseline="30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566957" y="5711402"/>
            <a:ext cx="1980000" cy="864000"/>
          </a:xfrm>
          <a:prstGeom prst="roundRect">
            <a:avLst/>
          </a:prstGeom>
          <a:solidFill>
            <a:srgbClr val="E65125"/>
          </a:solidFill>
          <a:ln w="28575" cap="flat" cmpd="sng" algn="ctr">
            <a:solidFill>
              <a:srgbClr val="E65125">
                <a:lumMod val="75000"/>
              </a:srgbClr>
            </a:solidFill>
            <a:prstDash val="solid"/>
            <a:headEnd/>
            <a:tailEnd/>
          </a:ln>
          <a:effectLst>
            <a:glow rad="127000">
              <a:srgbClr val="988372">
                <a:alpha val="20000"/>
              </a:srgbClr>
            </a:glow>
          </a:effectLst>
        </p:spPr>
        <p:txBody>
          <a:bodyPr lIns="0" tIns="0" rIns="0" bIns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0" kern="0" dirty="0">
                <a:solidFill>
                  <a:prstClr val="white"/>
                </a:solidFill>
                <a:latin typeface="Arial"/>
              </a:rPr>
              <a:t>Binds free IgE and down-regulates IgE receptors (</a:t>
            </a:r>
            <a:r>
              <a:rPr lang="en-GB" sz="1200" b="0" kern="0" dirty="0" err="1">
                <a:solidFill>
                  <a:prstClr val="white"/>
                </a:solidFill>
                <a:latin typeface="Arial"/>
              </a:rPr>
              <a:t>Fc</a:t>
            </a:r>
            <a:r>
              <a:rPr lang="en-GB" sz="1200" b="0" kern="0" dirty="0" err="1">
                <a:solidFill>
                  <a:prstClr val="white"/>
                </a:solidFill>
                <a:latin typeface="Arial"/>
                <a:sym typeface="Symbol" pitchFamily="18" charset="2"/>
              </a:rPr>
              <a:t></a:t>
            </a:r>
            <a:r>
              <a:rPr lang="en-GB" sz="1200" b="0" kern="0" dirty="0" err="1">
                <a:solidFill>
                  <a:prstClr val="white"/>
                </a:solidFill>
                <a:latin typeface="Arial"/>
              </a:rPr>
              <a:t>RI</a:t>
            </a:r>
            <a:r>
              <a:rPr lang="en-GB" sz="1200" b="0" kern="0" dirty="0">
                <a:solidFill>
                  <a:prstClr val="white"/>
                </a:solidFill>
                <a:latin typeface="Arial"/>
              </a:rPr>
              <a:t>) on mast cells, basophils and DCs</a:t>
            </a:r>
            <a:endParaRPr lang="en-GB" sz="1200" b="0" kern="0" baseline="30000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3339" name="Straight Arrow Connector 45"/>
          <p:cNvCxnSpPr>
            <a:cxnSpLocks noChangeShapeType="1"/>
          </p:cNvCxnSpPr>
          <p:nvPr/>
        </p:nvCxnSpPr>
        <p:spPr bwMode="auto">
          <a:xfrm>
            <a:off x="4989513" y="5811838"/>
            <a:ext cx="0" cy="663575"/>
          </a:xfrm>
          <a:prstGeom prst="straightConnector1">
            <a:avLst/>
          </a:prstGeom>
          <a:noFill/>
          <a:ln w="28575" algn="ctr">
            <a:solidFill>
              <a:srgbClr val="62412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40" name="Straight Arrow Connector 46"/>
          <p:cNvCxnSpPr>
            <a:cxnSpLocks noChangeShapeType="1"/>
          </p:cNvCxnSpPr>
          <p:nvPr/>
        </p:nvCxnSpPr>
        <p:spPr bwMode="auto">
          <a:xfrm>
            <a:off x="6938963" y="5811838"/>
            <a:ext cx="0" cy="663575"/>
          </a:xfrm>
          <a:prstGeom prst="straightConnector1">
            <a:avLst/>
          </a:prstGeom>
          <a:noFill/>
          <a:ln w="28575" algn="ctr">
            <a:solidFill>
              <a:srgbClr val="FF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3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6863" y="11113"/>
            <a:ext cx="1100137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42" name="Rectangle 1"/>
          <p:cNvSpPr>
            <a:spLocks noChangeArrowheads="1"/>
          </p:cNvSpPr>
          <p:nvPr/>
        </p:nvSpPr>
        <p:spPr bwMode="auto">
          <a:xfrm>
            <a:off x="454025" y="5291138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200"/>
              <a:t>Modificato da Humbert et al JACI Pract </a:t>
            </a:r>
            <a:r>
              <a:rPr lang="en-US" altLang="it-IT" sz="1200"/>
              <a:t>2014</a:t>
            </a:r>
            <a:r>
              <a:rPr lang="en-US" altLang="it-IT" sz="1200" i="1"/>
              <a:t>;2:525</a:t>
            </a:r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xmlns="" val="35149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256707" y="6381750"/>
            <a:ext cx="26725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Pulm</a:t>
            </a:r>
            <a:r>
              <a:rPr lang="it-IT" sz="1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it-IT" sz="18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Pharm</a:t>
            </a:r>
            <a:r>
              <a:rPr lang="it-IT" sz="1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r>
              <a:rPr lang="it-IT" sz="1800" b="1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Ther</a:t>
            </a:r>
            <a:r>
              <a:rPr lang="it-IT" sz="18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 2014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7578"/>
            <a:ext cx="4103688" cy="50180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6138" y="2376488"/>
            <a:ext cx="4308475" cy="24923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381000" y="5606628"/>
            <a:ext cx="3829050" cy="1276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81000" y="3358728"/>
            <a:ext cx="3829050" cy="1123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4" y="-24358"/>
            <a:ext cx="7249346" cy="176193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721" y="3100729"/>
            <a:ext cx="4415131" cy="2819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100729"/>
            <a:ext cx="3581400" cy="28194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4463" y="213091"/>
            <a:ext cx="6315075" cy="17335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6085503" y="2096802"/>
            <a:ext cx="178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chemeClr val="bg1"/>
                </a:solidFill>
              </a:rPr>
              <a:t>Respir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 err="1" smtClean="0">
                <a:solidFill>
                  <a:schemeClr val="bg1"/>
                </a:solidFill>
              </a:rPr>
              <a:t>Med</a:t>
            </a:r>
            <a:r>
              <a:rPr lang="it-IT" b="1" i="1" dirty="0" smtClean="0">
                <a:solidFill>
                  <a:schemeClr val="bg1"/>
                </a:solidFill>
              </a:rPr>
              <a:t> 2016</a:t>
            </a:r>
            <a:endParaRPr lang="it-IT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943" y="242723"/>
            <a:ext cx="7439025" cy="13906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5628290" y="1702664"/>
            <a:ext cx="282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J </a:t>
            </a:r>
            <a:r>
              <a:rPr lang="it-IT" b="1" i="1" dirty="0" err="1" smtClean="0">
                <a:solidFill>
                  <a:schemeClr val="bg1"/>
                </a:solidFill>
              </a:rPr>
              <a:t>Allergy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 err="1" smtClean="0">
                <a:solidFill>
                  <a:schemeClr val="bg1"/>
                </a:solidFill>
              </a:rPr>
              <a:t>Clin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 err="1" smtClean="0">
                <a:solidFill>
                  <a:schemeClr val="bg1"/>
                </a:solidFill>
              </a:rPr>
              <a:t>Immunol</a:t>
            </a:r>
            <a:r>
              <a:rPr lang="it-IT" b="1" i="1" dirty="0" smtClean="0">
                <a:solidFill>
                  <a:schemeClr val="bg1"/>
                </a:solidFill>
              </a:rPr>
              <a:t> 2017</a:t>
            </a:r>
            <a:endParaRPr lang="it-IT" b="1" i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468" y="3117490"/>
            <a:ext cx="8473467" cy="243199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/>
          <p:cNvSpPr>
            <a:spLocks noGrp="1"/>
          </p:cNvSpPr>
          <p:nvPr>
            <p:ph type="title"/>
          </p:nvPr>
        </p:nvSpPr>
        <p:spPr>
          <a:xfrm>
            <a:off x="990600" y="333375"/>
            <a:ext cx="7162800" cy="1143000"/>
          </a:xfrm>
        </p:spPr>
        <p:txBody>
          <a:bodyPr/>
          <a:lstStyle/>
          <a:p>
            <a:r>
              <a:rPr lang="it-IT" altLang="it-IT" sz="3200" smtClean="0">
                <a:solidFill>
                  <a:srgbClr val="FFFF00"/>
                </a:solidFill>
              </a:rPr>
              <a:t>Different targets for intervention on the «inflammatory cascade»</a:t>
            </a:r>
          </a:p>
        </p:txBody>
      </p:sp>
      <p:sp>
        <p:nvSpPr>
          <p:cNvPr id="50180" name="CasellaDiTesto 3"/>
          <p:cNvSpPr txBox="1">
            <a:spLocks noChangeArrowheads="1"/>
          </p:cNvSpPr>
          <p:nvPr/>
        </p:nvSpPr>
        <p:spPr bwMode="auto">
          <a:xfrm>
            <a:off x="4716463" y="6308725"/>
            <a:ext cx="3493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altLang="it-IT" sz="1800" i="1" dirty="0" err="1" smtClean="0">
                <a:solidFill>
                  <a:srgbClr val="FFFFFF"/>
                </a:solidFill>
              </a:rPr>
              <a:t>Pelaia</a:t>
            </a:r>
            <a:r>
              <a:rPr lang="it-IT" altLang="it-IT" sz="1800" i="1" dirty="0" smtClean="0">
                <a:solidFill>
                  <a:srgbClr val="FFFFFF"/>
                </a:solidFill>
              </a:rPr>
              <a:t> et </a:t>
            </a:r>
            <a:r>
              <a:rPr lang="it-IT" altLang="it-IT" sz="1800" i="1" dirty="0">
                <a:solidFill>
                  <a:srgbClr val="FFFFFF"/>
                </a:solidFill>
              </a:rPr>
              <a:t>al, </a:t>
            </a:r>
            <a:r>
              <a:rPr lang="it-IT" altLang="it-IT" sz="1800" i="1" dirty="0" err="1" smtClean="0">
                <a:solidFill>
                  <a:srgbClr val="FFFFFF"/>
                </a:solidFill>
              </a:rPr>
              <a:t>Med</a:t>
            </a:r>
            <a:r>
              <a:rPr lang="it-IT" altLang="it-IT" sz="1800" i="1" dirty="0" smtClean="0">
                <a:solidFill>
                  <a:srgbClr val="FFFFFF"/>
                </a:solidFill>
              </a:rPr>
              <a:t> </a:t>
            </a:r>
            <a:r>
              <a:rPr lang="it-IT" altLang="it-IT" sz="1800" i="1" dirty="0" err="1" smtClean="0">
                <a:solidFill>
                  <a:srgbClr val="FFFFFF"/>
                </a:solidFill>
              </a:rPr>
              <a:t>Inflamm</a:t>
            </a:r>
            <a:r>
              <a:rPr lang="it-IT" altLang="it-IT" sz="1800" i="1" dirty="0" smtClean="0">
                <a:solidFill>
                  <a:srgbClr val="FFFFFF"/>
                </a:solidFill>
              </a:rPr>
              <a:t> 2015</a:t>
            </a:r>
            <a:endParaRPr lang="it-IT" altLang="it-IT" sz="1800" i="1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964055"/>
            <a:ext cx="5400675" cy="39052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120640" y="3672840"/>
            <a:ext cx="289560" cy="243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428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</a:rPr>
              <a:t>Future </a:t>
            </a:r>
            <a:r>
              <a:rPr lang="it-IT" sz="3600" b="1" dirty="0" err="1" smtClean="0">
                <a:solidFill>
                  <a:srgbClr val="FFFF00"/>
                </a:solidFill>
              </a:rPr>
              <a:t>biologic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</a:rPr>
              <a:t>drugs</a:t>
            </a:r>
            <a:r>
              <a:rPr lang="it-IT" sz="3600" b="1" dirty="0" smtClean="0">
                <a:solidFill>
                  <a:srgbClr val="FFFF00"/>
                </a:solidFill>
              </a:rPr>
              <a:t> in </a:t>
            </a:r>
            <a:r>
              <a:rPr lang="it-IT" sz="3600" b="1" dirty="0" err="1" smtClean="0">
                <a:solidFill>
                  <a:srgbClr val="FFFF00"/>
                </a:solidFill>
              </a:rPr>
              <a:t>asthma</a:t>
            </a:r>
            <a:endParaRPr lang="it-IT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4653286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Name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Target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Biomarkers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Mepolizumab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On</a:t>
                      </a:r>
                      <a:r>
                        <a:rPr lang="it-IT" baseline="0" dirty="0" smtClean="0"/>
                        <a:t> the market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Blood </a:t>
                      </a:r>
                      <a:r>
                        <a:rPr lang="it-IT" dirty="0" err="1" smtClean="0"/>
                        <a:t>eos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Benralizumab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IL-5 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r>
                        <a:rPr lang="it-IT" dirty="0" smtClean="0"/>
                        <a:t> III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Blood </a:t>
                      </a:r>
                      <a:r>
                        <a:rPr lang="it-IT" dirty="0" err="1" smtClean="0"/>
                        <a:t>eos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Reslizumab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Phae</a:t>
                      </a:r>
                      <a:r>
                        <a:rPr lang="it-IT" dirty="0" smtClean="0"/>
                        <a:t> III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Blood </a:t>
                      </a:r>
                      <a:r>
                        <a:rPr lang="it-IT" dirty="0" err="1" smtClean="0"/>
                        <a:t>eos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Lebrikizumab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r>
                        <a:rPr lang="it-IT" dirty="0" smtClean="0"/>
                        <a:t> III </a:t>
                      </a:r>
                      <a:r>
                        <a:rPr lang="it-IT" dirty="0" smtClean="0">
                          <a:sym typeface="Wingdings" pitchFamily="2" charset="2"/>
                        </a:rPr>
                        <a:t> </a:t>
                      </a:r>
                      <a:r>
                        <a:rPr lang="it-IT" dirty="0" smtClean="0"/>
                        <a:t>stop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aseline="0" dirty="0" err="1" smtClean="0"/>
                        <a:t>Periostin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Tralokinumab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r>
                        <a:rPr lang="it-IT" dirty="0" smtClean="0"/>
                        <a:t> II-III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DPP-4,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periostin</a:t>
                      </a:r>
                      <a:r>
                        <a:rPr lang="it-IT" baseline="0" dirty="0" smtClean="0"/>
                        <a:t> (?)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Dupilumab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r>
                        <a:rPr lang="it-IT" dirty="0" smtClean="0"/>
                        <a:t> III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FeNO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Brodalumab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IL-17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r>
                        <a:rPr lang="it-IT" dirty="0" smtClean="0"/>
                        <a:t> II </a:t>
                      </a:r>
                      <a:r>
                        <a:rPr lang="it-IT" dirty="0" smtClean="0">
                          <a:sym typeface="Wingdings" pitchFamily="2" charset="2"/>
                        </a:rPr>
                        <a:t> stop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??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??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Fevipiprant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CRTH2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Phase</a:t>
                      </a:r>
                      <a:r>
                        <a:rPr lang="it-IT" dirty="0" smtClean="0"/>
                        <a:t> III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Blood </a:t>
                      </a:r>
                      <a:r>
                        <a:rPr lang="it-IT" dirty="0" err="1" smtClean="0"/>
                        <a:t>eos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457200" y="1962150"/>
            <a:ext cx="77724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90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-279400"/>
            <a:ext cx="8147050" cy="13319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200" b="1" dirty="0" err="1" smtClean="0">
                <a:solidFill>
                  <a:srgbClr val="FFFF00"/>
                </a:solidFill>
                <a:latin typeface="+mn-lt"/>
              </a:rPr>
              <a:t>Symptom</a:t>
            </a:r>
            <a:r>
              <a:rPr lang="it-IT" sz="3200" b="1" dirty="0" smtClean="0">
                <a:solidFill>
                  <a:srgbClr val="FFFF00"/>
                </a:solidFill>
                <a:latin typeface="+mn-lt"/>
              </a:rPr>
              <a:t> control vs future </a:t>
            </a:r>
            <a:r>
              <a:rPr lang="it-IT" sz="3200" b="1" dirty="0" err="1" smtClean="0">
                <a:solidFill>
                  <a:srgbClr val="FFFF00"/>
                </a:solidFill>
                <a:latin typeface="+mn-lt"/>
              </a:rPr>
              <a:t>risk</a:t>
            </a:r>
            <a:endParaRPr lang="it-IT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044575"/>
            <a:ext cx="5572125" cy="54102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148" name="CasellaDiTesto 1"/>
          <p:cNvSpPr txBox="1">
            <a:spLocks noChangeArrowheads="1"/>
          </p:cNvSpPr>
          <p:nvPr/>
        </p:nvSpPr>
        <p:spPr bwMode="auto">
          <a:xfrm>
            <a:off x="7689850" y="6503988"/>
            <a:ext cx="1203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685800" indent="-182563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 i="1">
                <a:solidFill>
                  <a:srgbClr val="FFFFFF"/>
                </a:solidFill>
              </a:rPr>
              <a:t>GINA 2014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616075" y="1203325"/>
            <a:ext cx="5988050" cy="12350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685800" indent="-182563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b="0"/>
          </a:p>
        </p:txBody>
      </p:sp>
      <p:pic>
        <p:nvPicPr>
          <p:cNvPr id="9" name="Picture 6" descr="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2353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7654"/>
            <a:ext cx="8527348" cy="5411629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AU" sz="2400" b="1" dirty="0" smtClean="0">
                <a:solidFill>
                  <a:schemeClr val="bg1"/>
                </a:solidFill>
              </a:rPr>
              <a:t>Step 5 treatment for severe asthma</a:t>
            </a:r>
          </a:p>
          <a:p>
            <a:pPr lvl="1">
              <a:lnSpc>
                <a:spcPct val="12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Anti-IL5: </a:t>
            </a:r>
            <a:r>
              <a:rPr lang="en-AU" sz="2000" dirty="0" err="1" smtClean="0">
                <a:solidFill>
                  <a:schemeClr val="bg1"/>
                </a:solidFill>
              </a:rPr>
              <a:t>reslizumab</a:t>
            </a:r>
            <a:r>
              <a:rPr lang="en-AU" sz="2000" dirty="0" smtClean="0">
                <a:solidFill>
                  <a:schemeClr val="bg1"/>
                </a:solidFill>
              </a:rPr>
              <a:t> (IV) added to </a:t>
            </a:r>
            <a:r>
              <a:rPr lang="en-AU" sz="2000" dirty="0" err="1">
                <a:solidFill>
                  <a:schemeClr val="bg1"/>
                </a:solidFill>
              </a:rPr>
              <a:t>mepolizumab</a:t>
            </a:r>
            <a:r>
              <a:rPr lang="en-AU" sz="2000" dirty="0">
                <a:solidFill>
                  <a:schemeClr val="bg1"/>
                </a:solidFill>
              </a:rPr>
              <a:t> (SC) for ≥18 years</a:t>
            </a:r>
            <a:endParaRPr lang="en-AU" sz="2000" dirty="0" smtClean="0">
              <a:solidFill>
                <a:schemeClr val="bg1"/>
              </a:solidFill>
            </a:endParaRPr>
          </a:p>
          <a:p>
            <a:pPr lvl="0">
              <a:lnSpc>
                <a:spcPct val="120000"/>
              </a:lnSpc>
            </a:pPr>
            <a:r>
              <a:rPr lang="en-AU" sz="2400" b="1" dirty="0" smtClean="0">
                <a:solidFill>
                  <a:schemeClr val="bg1"/>
                </a:solidFill>
              </a:rPr>
              <a:t>Step-down </a:t>
            </a:r>
            <a:r>
              <a:rPr lang="en-AU" sz="2400" b="1" dirty="0">
                <a:solidFill>
                  <a:schemeClr val="bg1"/>
                </a:solidFill>
              </a:rPr>
              <a:t>from low-dose </a:t>
            </a:r>
            <a:r>
              <a:rPr lang="en-AU" sz="2400" b="1" dirty="0" smtClean="0">
                <a:solidFill>
                  <a:schemeClr val="bg1"/>
                </a:solidFill>
              </a:rPr>
              <a:t>ICS (Box 3-7)</a:t>
            </a:r>
          </a:p>
          <a:p>
            <a:pPr lvl="1">
              <a:lnSpc>
                <a:spcPct val="12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Add-on </a:t>
            </a:r>
            <a:r>
              <a:rPr lang="en-AU" sz="2000" dirty="0">
                <a:solidFill>
                  <a:schemeClr val="bg1"/>
                </a:solidFill>
              </a:rPr>
              <a:t>LTRA may </a:t>
            </a:r>
            <a:r>
              <a:rPr lang="en-AU" sz="2000" dirty="0" smtClean="0">
                <a:solidFill>
                  <a:schemeClr val="bg1"/>
                </a:solidFill>
              </a:rPr>
              <a:t>help</a:t>
            </a:r>
          </a:p>
          <a:p>
            <a:pPr lvl="1">
              <a:lnSpc>
                <a:spcPct val="120000"/>
              </a:lnSpc>
            </a:pPr>
            <a:r>
              <a:rPr lang="en-AU" sz="2000" dirty="0" smtClean="0">
                <a:solidFill>
                  <a:schemeClr val="bg1"/>
                </a:solidFill>
              </a:rPr>
              <a:t>Insufficient </a:t>
            </a:r>
            <a:r>
              <a:rPr lang="en-AU" sz="2000" dirty="0">
                <a:solidFill>
                  <a:schemeClr val="bg1"/>
                </a:solidFill>
              </a:rPr>
              <a:t>evidence for step-down to as-needed ICS </a:t>
            </a:r>
            <a:r>
              <a:rPr lang="en-AU" sz="2000" dirty="0" smtClean="0">
                <a:solidFill>
                  <a:schemeClr val="bg1"/>
                </a:solidFill>
              </a:rPr>
              <a:t>with SABA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1712" y="274638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FFFF00"/>
                </a:solidFill>
              </a:rPr>
              <a:t>Treatment – other changes in 2017</a:t>
            </a:r>
            <a:endParaRPr lang="en-AU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436" y="6604325"/>
            <a:ext cx="237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smtClean="0">
                <a:solidFill>
                  <a:schemeClr val="bg1"/>
                </a:solidFill>
              </a:rPr>
              <a:t>What’s new in GINA 2017?</a:t>
            </a:r>
            <a:endParaRPr lang="en-AU" sz="1400">
              <a:solidFill>
                <a:schemeClr val="bg1"/>
              </a:solidFill>
            </a:endParaRPr>
          </a:p>
        </p:txBody>
      </p:sp>
      <p:pic>
        <p:nvPicPr>
          <p:cNvPr id="5" name="Picture 6" descr="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6" y="57804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57200" y="1417638"/>
            <a:ext cx="7930055" cy="994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8645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5133975" cy="17240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6825"/>
            <a:ext cx="2085975" cy="304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59013"/>
            <a:ext cx="4625975" cy="16748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4950"/>
            <a:ext cx="3325813" cy="25114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46538"/>
            <a:ext cx="3309937" cy="25511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6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200025"/>
            <a:ext cx="5043487" cy="11620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6867" name="CasellaDiTesto 2"/>
          <p:cNvSpPr txBox="1">
            <a:spLocks noChangeArrowheads="1"/>
          </p:cNvSpPr>
          <p:nvPr/>
        </p:nvSpPr>
        <p:spPr bwMode="auto">
          <a:xfrm>
            <a:off x="6227763" y="771525"/>
            <a:ext cx="2749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i="1">
                <a:solidFill>
                  <a:srgbClr val="FFFFFF"/>
                </a:solidFill>
              </a:rPr>
              <a:t>Castro et al,</a:t>
            </a:r>
          </a:p>
          <a:p>
            <a:r>
              <a:rPr lang="it-IT" sz="1800" i="1">
                <a:solidFill>
                  <a:srgbClr val="FFFFFF"/>
                </a:solidFill>
              </a:rPr>
              <a:t>Lancet RespirMed 2015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1514475"/>
            <a:ext cx="3609975" cy="52482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0988" y="2066925"/>
            <a:ext cx="4883150" cy="37814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352425"/>
            <a:ext cx="6897688" cy="15192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813" y="1495425"/>
            <a:ext cx="1366837" cy="3762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628900"/>
            <a:ext cx="4476750" cy="27146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3150" y="2628900"/>
            <a:ext cx="4089400" cy="3257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/>
          <p:cNvSpPr>
            <a:spLocks noGrp="1"/>
          </p:cNvSpPr>
          <p:nvPr>
            <p:ph type="title"/>
          </p:nvPr>
        </p:nvSpPr>
        <p:spPr>
          <a:xfrm>
            <a:off x="990600" y="333375"/>
            <a:ext cx="7162800" cy="1143000"/>
          </a:xfrm>
        </p:spPr>
        <p:txBody>
          <a:bodyPr/>
          <a:lstStyle/>
          <a:p>
            <a:r>
              <a:rPr lang="it-IT" altLang="it-IT" sz="3200" smtClean="0">
                <a:solidFill>
                  <a:srgbClr val="FFFF00"/>
                </a:solidFill>
              </a:rPr>
              <a:t>Different targets for intervention on the «inflammatory cascade»</a:t>
            </a:r>
          </a:p>
        </p:txBody>
      </p:sp>
      <p:sp>
        <p:nvSpPr>
          <p:cNvPr id="55299" name="CasellaDiTesto 3"/>
          <p:cNvSpPr txBox="1">
            <a:spLocks noChangeArrowheads="1"/>
          </p:cNvSpPr>
          <p:nvPr/>
        </p:nvSpPr>
        <p:spPr bwMode="auto">
          <a:xfrm>
            <a:off x="4716463" y="6308725"/>
            <a:ext cx="349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800" i="1">
                <a:solidFill>
                  <a:srgbClr val="FFFFFF"/>
                </a:solidFill>
              </a:rPr>
              <a:t>Pelaia et al, Med Inflamm 2015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663" y="1963738"/>
            <a:ext cx="5400675" cy="39052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5684838" y="3276600"/>
            <a:ext cx="288925" cy="244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6019800" cy="140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327150"/>
            <a:ext cx="1714500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122488"/>
            <a:ext cx="7572375" cy="4592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90538"/>
            <a:ext cx="5972175" cy="14192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7988" y="1581150"/>
            <a:ext cx="1000125" cy="304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290763"/>
            <a:ext cx="7977187" cy="40735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3257550" y="3009900"/>
            <a:ext cx="4857750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0813"/>
            <a:ext cx="7848600" cy="13335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1500" y="1746250"/>
            <a:ext cx="2087563" cy="27463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700213"/>
            <a:ext cx="6127750" cy="19685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6463" y="3786188"/>
            <a:ext cx="5373687" cy="30273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5268" y="80960"/>
            <a:ext cx="6666678" cy="666667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5" name="Connettore 1 4"/>
          <p:cNvCxnSpPr/>
          <p:nvPr/>
        </p:nvCxnSpPr>
        <p:spPr>
          <a:xfrm>
            <a:off x="4776952" y="4130566"/>
            <a:ext cx="1686910" cy="15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4346010" y="4503690"/>
            <a:ext cx="2764238" cy="15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368518" y="5039734"/>
            <a:ext cx="1686910" cy="157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405268" y="5423338"/>
            <a:ext cx="6477491" cy="520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921625" cy="1295400"/>
          </a:xfrm>
        </p:spPr>
        <p:txBody>
          <a:bodyPr/>
          <a:lstStyle/>
          <a:p>
            <a:r>
              <a:rPr lang="it-IT" altLang="it-IT" sz="3200" b="1" dirty="0" err="1" smtClean="0">
                <a:solidFill>
                  <a:srgbClr val="FFFF00"/>
                </a:solidFill>
              </a:rPr>
              <a:t>Main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evolution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in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guideline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:</a:t>
            </a:r>
            <a:br>
              <a:rPr lang="it-IT" altLang="it-IT" sz="3200" b="1" dirty="0" smtClean="0">
                <a:solidFill>
                  <a:srgbClr val="FFFF00"/>
                </a:solidFill>
              </a:rPr>
            </a:br>
            <a:r>
              <a:rPr lang="it-IT" altLang="it-IT" sz="3200" b="1" dirty="0" smtClean="0">
                <a:solidFill>
                  <a:srgbClr val="FFFF00"/>
                </a:solidFill>
              </a:rPr>
              <a:t>«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Asthma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as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a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heterogeneous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 </a:t>
            </a:r>
            <a:r>
              <a:rPr lang="it-IT" altLang="it-IT" sz="3200" b="1" dirty="0" err="1" smtClean="0">
                <a:solidFill>
                  <a:srgbClr val="FFFF00"/>
                </a:solidFill>
              </a:rPr>
              <a:t>disease</a:t>
            </a:r>
            <a:r>
              <a:rPr lang="it-IT" altLang="it-IT" sz="3200" b="1" dirty="0" smtClean="0">
                <a:solidFill>
                  <a:srgbClr val="FFFF00"/>
                </a:solidFill>
              </a:rPr>
              <a:t>»</a:t>
            </a:r>
          </a:p>
        </p:txBody>
      </p:sp>
      <p:sp>
        <p:nvSpPr>
          <p:cNvPr id="57347" name="Segnaposto contenuto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it-IT" altLang="it-IT" b="1" dirty="0" err="1" smtClean="0">
                <a:solidFill>
                  <a:srgbClr val="FFFFFF"/>
                </a:solidFill>
              </a:rPr>
              <a:t>Identification</a:t>
            </a:r>
            <a:r>
              <a:rPr lang="it-IT" altLang="it-IT" b="1" dirty="0" smtClean="0">
                <a:solidFill>
                  <a:srgbClr val="FFFFFF"/>
                </a:solidFill>
              </a:rPr>
              <a:t> of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different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phenotypes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According</a:t>
            </a:r>
            <a:r>
              <a:rPr lang="it-IT" altLang="it-IT" b="1" dirty="0" smtClean="0">
                <a:solidFill>
                  <a:srgbClr val="FFFFFF"/>
                </a:solidFill>
              </a:rPr>
              <a:t> to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etiology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According</a:t>
            </a:r>
            <a:r>
              <a:rPr lang="it-IT" altLang="it-IT" b="1" dirty="0" smtClean="0">
                <a:solidFill>
                  <a:srgbClr val="FFFFFF"/>
                </a:solidFill>
              </a:rPr>
              <a:t> to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pathogenesis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err="1" smtClean="0">
                <a:solidFill>
                  <a:srgbClr val="FFFFFF"/>
                </a:solidFill>
              </a:rPr>
              <a:t>According</a:t>
            </a:r>
            <a:r>
              <a:rPr lang="it-IT" altLang="it-IT" b="1" dirty="0" smtClean="0">
                <a:solidFill>
                  <a:srgbClr val="FFFFFF"/>
                </a:solidFill>
              </a:rPr>
              <a:t> to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severity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r>
              <a:rPr lang="it-IT" altLang="it-IT" b="1" dirty="0" err="1" smtClean="0">
                <a:solidFill>
                  <a:srgbClr val="FFFFFF"/>
                </a:solidFill>
              </a:rPr>
              <a:t>Implication</a:t>
            </a:r>
            <a:r>
              <a:rPr lang="it-IT" altLang="it-IT" b="1" dirty="0" smtClean="0">
                <a:solidFill>
                  <a:srgbClr val="FFFFFF"/>
                </a:solidFill>
              </a:rPr>
              <a:t> for treatment («target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therapy</a:t>
            </a:r>
            <a:r>
              <a:rPr lang="it-IT" altLang="it-IT" b="1" dirty="0" smtClean="0">
                <a:solidFill>
                  <a:srgbClr val="FFFFFF"/>
                </a:solidFill>
              </a:rPr>
              <a:t>»)</a:t>
            </a: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With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current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drugs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With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biologic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drugs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With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allergen-immunotherapy</a:t>
            </a:r>
            <a:endParaRPr lang="it-IT" altLang="it-IT" b="1" dirty="0" smtClean="0">
              <a:solidFill>
                <a:srgbClr val="FFFFFF"/>
              </a:solidFill>
            </a:endParaRPr>
          </a:p>
          <a:p>
            <a:pPr lvl="1"/>
            <a:r>
              <a:rPr lang="it-IT" altLang="it-IT" b="1" dirty="0" smtClean="0">
                <a:solidFill>
                  <a:srgbClr val="FFFFFF"/>
                </a:solidFill>
              </a:rPr>
              <a:t>With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thermoplasty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</a:p>
          <a:p>
            <a:pPr lvl="1"/>
            <a:endParaRPr lang="it-IT" altLang="it-IT" b="1" dirty="0" smtClean="0">
              <a:solidFill>
                <a:srgbClr val="FFFFFF"/>
              </a:solidFill>
            </a:endParaRPr>
          </a:p>
          <a:p>
            <a:r>
              <a:rPr lang="it-IT" altLang="it-IT" b="1" dirty="0" smtClean="0">
                <a:solidFill>
                  <a:srgbClr val="FFFFFF"/>
                </a:solidFill>
              </a:rPr>
              <a:t>«</a:t>
            </a:r>
            <a:r>
              <a:rPr lang="it-IT" altLang="it-IT" b="1" dirty="0" err="1" smtClean="0">
                <a:solidFill>
                  <a:srgbClr val="FFFFFF"/>
                </a:solidFill>
              </a:rPr>
              <a:t>tailoring</a:t>
            </a:r>
            <a:r>
              <a:rPr lang="it-IT" altLang="it-IT" b="1" dirty="0" smtClean="0">
                <a:solidFill>
                  <a:srgbClr val="FFFFFF"/>
                </a:solidFill>
              </a:rPr>
              <a:t>»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asthma</a:t>
            </a:r>
            <a:r>
              <a:rPr lang="it-IT" altLang="it-IT" b="1" dirty="0" smtClean="0">
                <a:solidFill>
                  <a:srgbClr val="FFFFFF"/>
                </a:solidFill>
              </a:rPr>
              <a:t> </a:t>
            </a:r>
            <a:r>
              <a:rPr lang="it-IT" altLang="it-IT" b="1" dirty="0" err="1" smtClean="0">
                <a:solidFill>
                  <a:srgbClr val="FFFFFF"/>
                </a:solidFill>
              </a:rPr>
              <a:t>approach</a:t>
            </a:r>
            <a:endParaRPr lang="it-IT" altLang="it-IT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-279400"/>
            <a:ext cx="8147050" cy="13319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200" b="1" dirty="0" err="1" smtClean="0">
                <a:solidFill>
                  <a:srgbClr val="FFFF00"/>
                </a:solidFill>
                <a:latin typeface="+mn-lt"/>
              </a:rPr>
              <a:t>Symptom</a:t>
            </a:r>
            <a:r>
              <a:rPr lang="it-IT" sz="3200" b="1" dirty="0" smtClean="0">
                <a:solidFill>
                  <a:srgbClr val="FFFF00"/>
                </a:solidFill>
                <a:latin typeface="+mn-lt"/>
              </a:rPr>
              <a:t> control vs future </a:t>
            </a:r>
            <a:r>
              <a:rPr lang="it-IT" sz="3200" b="1" dirty="0" err="1" smtClean="0">
                <a:solidFill>
                  <a:srgbClr val="FFFF00"/>
                </a:solidFill>
                <a:latin typeface="+mn-lt"/>
              </a:rPr>
              <a:t>risk</a:t>
            </a:r>
            <a:endParaRPr lang="it-IT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044575"/>
            <a:ext cx="5572125" cy="54102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148" name="CasellaDiTesto 1"/>
          <p:cNvSpPr txBox="1">
            <a:spLocks noChangeArrowheads="1"/>
          </p:cNvSpPr>
          <p:nvPr/>
        </p:nvSpPr>
        <p:spPr bwMode="auto">
          <a:xfrm>
            <a:off x="7689850" y="6503988"/>
            <a:ext cx="12033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685800" indent="-182563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600" i="1">
                <a:solidFill>
                  <a:srgbClr val="FFFFFF"/>
                </a:solidFill>
              </a:rPr>
              <a:t>GINA 2014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1592263" y="3001963"/>
            <a:ext cx="5989637" cy="2286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685800" indent="-182563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b="0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600200" y="5364163"/>
            <a:ext cx="5989638" cy="123507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685800" indent="-182563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b="0"/>
          </a:p>
        </p:txBody>
      </p:sp>
      <p:pic>
        <p:nvPicPr>
          <p:cNvPr id="9" name="Picture 6" descr="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1 10"/>
          <p:cNvCxnSpPr/>
          <p:nvPr/>
        </p:nvCxnSpPr>
        <p:spPr>
          <a:xfrm>
            <a:off x="2002221" y="3894083"/>
            <a:ext cx="2128345" cy="15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2028493" y="5843807"/>
            <a:ext cx="888128" cy="15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72977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7238" y="476250"/>
            <a:ext cx="8207375" cy="1584325"/>
          </a:xfrm>
        </p:spPr>
        <p:txBody>
          <a:bodyPr/>
          <a:lstStyle/>
          <a:p>
            <a:pPr>
              <a:defRPr/>
            </a:pPr>
            <a:r>
              <a:rPr lang="it-IT" sz="3200" dirty="0" err="1" smtClean="0">
                <a:solidFill>
                  <a:srgbClr val="FFFF00"/>
                </a:solidFill>
                <a:latin typeface="+mn-lt"/>
              </a:rPr>
              <a:t>Asthma</a:t>
            </a:r>
            <a:r>
              <a:rPr lang="it-IT" sz="3200" dirty="0" smtClean="0">
                <a:solidFill>
                  <a:srgbClr val="FFFF00"/>
                </a:solidFill>
                <a:latin typeface="+mn-lt"/>
              </a:rPr>
              <a:t>: </a:t>
            </a:r>
            <a:br>
              <a:rPr lang="it-IT" sz="3200" dirty="0" smtClean="0">
                <a:solidFill>
                  <a:srgbClr val="FFFF00"/>
                </a:solidFill>
                <a:latin typeface="+mn-lt"/>
              </a:rPr>
            </a:br>
            <a:r>
              <a:rPr lang="it-IT" sz="3200" dirty="0" smtClean="0">
                <a:solidFill>
                  <a:srgbClr val="FFFF00"/>
                </a:solidFill>
                <a:latin typeface="+mn-lt"/>
              </a:rPr>
              <a:t>from </a:t>
            </a:r>
            <a:r>
              <a:rPr lang="it-IT" sz="3200" dirty="0" err="1" smtClean="0">
                <a:solidFill>
                  <a:srgbClr val="FFFF00"/>
                </a:solidFill>
                <a:latin typeface="+mn-lt"/>
              </a:rPr>
              <a:t>population-level</a:t>
            </a:r>
            <a:r>
              <a:rPr lang="it-IT" sz="3200" dirty="0" smtClean="0">
                <a:solidFill>
                  <a:srgbClr val="FFFF00"/>
                </a:solidFill>
                <a:latin typeface="+mn-lt"/>
              </a:rPr>
              <a:t> to </a:t>
            </a:r>
            <a:r>
              <a:rPr lang="it-IT" sz="3200" dirty="0" err="1" smtClean="0">
                <a:solidFill>
                  <a:srgbClr val="FFFF00"/>
                </a:solidFill>
                <a:latin typeface="+mn-lt"/>
              </a:rPr>
              <a:t>patient-level</a:t>
            </a:r>
            <a:r>
              <a:rPr lang="it-IT" sz="32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it-IT" sz="3200" dirty="0" smtClean="0">
                <a:solidFill>
                  <a:srgbClr val="FFFF00"/>
                </a:solidFill>
                <a:latin typeface="+mn-lt"/>
              </a:rPr>
            </a:br>
            <a:r>
              <a:rPr lang="it-IT" sz="3200" dirty="0" smtClean="0">
                <a:solidFill>
                  <a:srgbClr val="FFFF00"/>
                </a:solidFill>
                <a:latin typeface="+mn-lt"/>
              </a:rPr>
              <a:t>«</a:t>
            </a:r>
            <a:r>
              <a:rPr lang="it-IT" sz="3200" dirty="0" err="1" smtClean="0">
                <a:solidFill>
                  <a:srgbClr val="FFFF00"/>
                </a:solidFill>
                <a:latin typeface="+mn-lt"/>
              </a:rPr>
              <a:t>personalized</a:t>
            </a:r>
            <a:r>
              <a:rPr lang="it-IT" sz="32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latin typeface="+mn-lt"/>
              </a:rPr>
              <a:t>therapy</a:t>
            </a:r>
            <a:r>
              <a:rPr lang="it-IT" sz="3200" dirty="0" smtClean="0">
                <a:solidFill>
                  <a:srgbClr val="FFFF00"/>
                </a:solidFill>
                <a:latin typeface="+mn-lt"/>
              </a:rPr>
              <a:t>»</a:t>
            </a:r>
            <a:endParaRPr lang="it-IT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9459" name="CasellaDiTesto 1"/>
          <p:cNvSpPr txBox="1">
            <a:spLocks noChangeArrowheads="1"/>
          </p:cNvSpPr>
          <p:nvPr/>
        </p:nvSpPr>
        <p:spPr bwMode="auto">
          <a:xfrm>
            <a:off x="7689850" y="6503988"/>
            <a:ext cx="1330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685800" indent="-182563"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43050" indent="-171450"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00250" indent="-171450"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800" i="1">
                <a:solidFill>
                  <a:srgbClr val="FFFFFF"/>
                </a:solidFill>
              </a:rPr>
              <a:t>GINA 2014</a:t>
            </a:r>
          </a:p>
        </p:txBody>
      </p:sp>
      <p:pic>
        <p:nvPicPr>
          <p:cNvPr id="19460" name="Picture 6" descr="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1109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" y="2943225"/>
            <a:ext cx="8661400" cy="21415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661988" y="3213100"/>
            <a:ext cx="2614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11188" y="4652963"/>
            <a:ext cx="2613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598613" y="5084763"/>
            <a:ext cx="7150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12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Documento GINA 2016-2017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Chairman: P. </a:t>
            </a:r>
            <a:r>
              <a:rPr lang="it-IT" sz="2400" b="1" dirty="0" err="1" smtClean="0">
                <a:solidFill>
                  <a:schemeClr val="bg1"/>
                </a:solidFill>
              </a:rPr>
              <a:t>Paggiaro</a:t>
            </a:r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err="1" smtClean="0">
                <a:solidFill>
                  <a:schemeClr val="bg1"/>
                </a:solidFill>
              </a:rPr>
              <a:t>Scientific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board</a:t>
            </a:r>
            <a:r>
              <a:rPr lang="it-IT" sz="2400" b="1" dirty="0" smtClean="0">
                <a:solidFill>
                  <a:schemeClr val="bg1"/>
                </a:solidFill>
              </a:rPr>
              <a:t>: E. Bacci,  F. Dente, M. </a:t>
            </a:r>
            <a:r>
              <a:rPr lang="it-IT" sz="2400" b="1" dirty="0" err="1" smtClean="0">
                <a:solidFill>
                  <a:schemeClr val="bg1"/>
                </a:solidFill>
              </a:rPr>
              <a:t>Latorre</a:t>
            </a:r>
            <a:endParaRPr lang="it-IT" sz="2400" b="1" dirty="0" smtClean="0">
              <a:solidFill>
                <a:schemeClr val="bg1"/>
              </a:solidFill>
            </a:endParaRPr>
          </a:p>
          <a:p>
            <a:r>
              <a:rPr lang="it-IT" sz="2400" b="1" dirty="0" err="1" smtClean="0">
                <a:solidFill>
                  <a:schemeClr val="bg1"/>
                </a:solidFill>
              </a:rPr>
              <a:t>Faculty</a:t>
            </a:r>
            <a:r>
              <a:rPr lang="it-IT" sz="2400" b="1" dirty="0" smtClean="0">
                <a:solidFill>
                  <a:schemeClr val="bg1"/>
                </a:solidFill>
              </a:rPr>
              <a:t>: E. </a:t>
            </a:r>
            <a:r>
              <a:rPr lang="it-IT" sz="2400" b="1" dirty="0" err="1" smtClean="0">
                <a:solidFill>
                  <a:schemeClr val="bg1"/>
                </a:solidFill>
              </a:rPr>
              <a:t>Baraldi</a:t>
            </a:r>
            <a:r>
              <a:rPr lang="it-IT" sz="2400" b="1" dirty="0" smtClean="0">
                <a:solidFill>
                  <a:schemeClr val="bg1"/>
                </a:solidFill>
              </a:rPr>
              <a:t>, B. </a:t>
            </a:r>
            <a:r>
              <a:rPr lang="it-IT" sz="2400" b="1" dirty="0" err="1" smtClean="0">
                <a:solidFill>
                  <a:schemeClr val="bg1"/>
                </a:solidFill>
              </a:rPr>
              <a:t>Beghé</a:t>
            </a:r>
            <a:r>
              <a:rPr lang="it-IT" sz="2400" b="1" dirty="0" smtClean="0">
                <a:solidFill>
                  <a:schemeClr val="bg1"/>
                </a:solidFill>
              </a:rPr>
              <a:t>, M. Bonini, F. </a:t>
            </a:r>
            <a:r>
              <a:rPr lang="it-IT" sz="2400" b="1" dirty="0" err="1" smtClean="0">
                <a:solidFill>
                  <a:schemeClr val="bg1"/>
                </a:solidFill>
              </a:rPr>
              <a:t>Braido</a:t>
            </a:r>
            <a:r>
              <a:rPr lang="it-IT" sz="2400" b="1" dirty="0" smtClean="0">
                <a:solidFill>
                  <a:schemeClr val="bg1"/>
                </a:solidFill>
              </a:rPr>
              <a:t>, M. Bresciani, C. </a:t>
            </a:r>
            <a:r>
              <a:rPr lang="it-IT" sz="2400" b="1" dirty="0" err="1" smtClean="0">
                <a:solidFill>
                  <a:schemeClr val="bg1"/>
                </a:solidFill>
              </a:rPr>
              <a:t>Bucca</a:t>
            </a:r>
            <a:r>
              <a:rPr lang="it-IT" sz="2400" b="1" dirty="0" smtClean="0">
                <a:solidFill>
                  <a:schemeClr val="bg1"/>
                </a:solidFill>
              </a:rPr>
              <a:t>, C. Calabrese, C. </a:t>
            </a:r>
            <a:r>
              <a:rPr lang="it-IT" sz="2400" b="1" dirty="0" err="1" smtClean="0">
                <a:solidFill>
                  <a:schemeClr val="bg1"/>
                </a:solidFill>
              </a:rPr>
              <a:t>Capristo</a:t>
            </a:r>
            <a:r>
              <a:rPr lang="it-IT" sz="2400" b="1" dirty="0" smtClean="0">
                <a:solidFill>
                  <a:schemeClr val="bg1"/>
                </a:solidFill>
              </a:rPr>
              <a:t>, E. </a:t>
            </a:r>
            <a:r>
              <a:rPr lang="it-IT" sz="2400" b="1" dirty="0" err="1" smtClean="0">
                <a:solidFill>
                  <a:schemeClr val="bg1"/>
                </a:solidFill>
              </a:rPr>
              <a:t>Carpagnano</a:t>
            </a:r>
            <a:r>
              <a:rPr lang="it-IT" sz="2400" b="1" dirty="0" smtClean="0">
                <a:solidFill>
                  <a:schemeClr val="bg1"/>
                </a:solidFill>
              </a:rPr>
              <a:t>, A. Celi, N. Crimi, S. </a:t>
            </a:r>
            <a:r>
              <a:rPr lang="it-IT" sz="2400" b="1" dirty="0" err="1" smtClean="0">
                <a:solidFill>
                  <a:schemeClr val="bg1"/>
                </a:solidFill>
              </a:rPr>
              <a:t>DelGiacco</a:t>
            </a:r>
            <a:r>
              <a:rPr lang="it-IT" sz="2400" b="1" dirty="0" smtClean="0">
                <a:solidFill>
                  <a:schemeClr val="bg1"/>
                </a:solidFill>
              </a:rPr>
              <a:t>, MP. </a:t>
            </a:r>
            <a:r>
              <a:rPr lang="it-IT" sz="2400" b="1" dirty="0" err="1" smtClean="0">
                <a:solidFill>
                  <a:schemeClr val="bg1"/>
                </a:solidFill>
              </a:rPr>
              <a:t>Foschino</a:t>
            </a:r>
            <a:r>
              <a:rPr lang="it-IT" sz="2400" b="1" dirty="0" smtClean="0">
                <a:solidFill>
                  <a:schemeClr val="bg1"/>
                </a:solidFill>
              </a:rPr>
              <a:t>, S. </a:t>
            </a:r>
            <a:r>
              <a:rPr lang="it-IT" sz="2400" b="1" dirty="0" err="1" smtClean="0">
                <a:solidFill>
                  <a:schemeClr val="bg1"/>
                </a:solidFill>
              </a:rPr>
              <a:t>Frateiacci</a:t>
            </a:r>
            <a:r>
              <a:rPr lang="it-IT" sz="2400" b="1" dirty="0" smtClean="0">
                <a:solidFill>
                  <a:schemeClr val="bg1"/>
                </a:solidFill>
              </a:rPr>
              <a:t>, M. Giovannini, G. </a:t>
            </a:r>
            <a:r>
              <a:rPr lang="it-IT" sz="2400" b="1" dirty="0" err="1" smtClean="0">
                <a:solidFill>
                  <a:schemeClr val="bg1"/>
                </a:solidFill>
              </a:rPr>
              <a:t>Guarnieri</a:t>
            </a:r>
            <a:r>
              <a:rPr lang="it-IT" sz="2400" b="1" dirty="0" smtClean="0">
                <a:solidFill>
                  <a:schemeClr val="bg1"/>
                </a:solidFill>
              </a:rPr>
              <a:t>, G. Liccardi, S. </a:t>
            </a:r>
            <a:r>
              <a:rPr lang="it-IT" sz="2400" b="1" dirty="0" err="1" smtClean="0">
                <a:solidFill>
                  <a:schemeClr val="bg1"/>
                </a:solidFill>
              </a:rPr>
              <a:t>Lagrutta</a:t>
            </a:r>
            <a:r>
              <a:rPr lang="it-IT" sz="2400" b="1" dirty="0" smtClean="0">
                <a:solidFill>
                  <a:schemeClr val="bg1"/>
                </a:solidFill>
              </a:rPr>
              <a:t>, L. Macchia, M. Malerba, G. </a:t>
            </a:r>
            <a:r>
              <a:rPr lang="it-IT" sz="2400" b="1" dirty="0" err="1" smtClean="0">
                <a:solidFill>
                  <a:schemeClr val="bg1"/>
                </a:solidFill>
              </a:rPr>
              <a:t>Pelaia</a:t>
            </a:r>
            <a:r>
              <a:rPr lang="it-IT" sz="2400" b="1" dirty="0" smtClean="0">
                <a:solidFill>
                  <a:schemeClr val="bg1"/>
                </a:solidFill>
              </a:rPr>
              <a:t>, G. Piacentini, P. </a:t>
            </a:r>
            <a:r>
              <a:rPr lang="it-IT" sz="2400" b="1" dirty="0" err="1" smtClean="0">
                <a:solidFill>
                  <a:schemeClr val="bg1"/>
                </a:solidFill>
              </a:rPr>
              <a:t>Pignatti</a:t>
            </a:r>
            <a:r>
              <a:rPr lang="it-IT" sz="2400" b="1" dirty="0" smtClean="0">
                <a:solidFill>
                  <a:schemeClr val="bg1"/>
                </a:solidFill>
              </a:rPr>
              <a:t>, F. </a:t>
            </a:r>
            <a:r>
              <a:rPr lang="it-IT" sz="2400" b="1" dirty="0" err="1" smtClean="0">
                <a:solidFill>
                  <a:schemeClr val="bg1"/>
                </a:solidFill>
              </a:rPr>
              <a:t>Ricciardolo</a:t>
            </a:r>
            <a:r>
              <a:rPr lang="it-IT" sz="2400" b="1" dirty="0" smtClean="0">
                <a:solidFill>
                  <a:schemeClr val="bg1"/>
                </a:solidFill>
              </a:rPr>
              <a:t>, F. Santamaria, N. </a:t>
            </a:r>
            <a:r>
              <a:rPr lang="it-IT" sz="2400" b="1" dirty="0" err="1" smtClean="0">
                <a:solidFill>
                  <a:schemeClr val="bg1"/>
                </a:solidFill>
              </a:rPr>
              <a:t>Scichilone</a:t>
            </a:r>
            <a:r>
              <a:rPr lang="it-IT" sz="2400" b="1" dirty="0" smtClean="0">
                <a:solidFill>
                  <a:schemeClr val="bg1"/>
                </a:solidFill>
              </a:rPr>
              <a:t>, G. Senna, A. </a:t>
            </a:r>
            <a:r>
              <a:rPr lang="it-IT" sz="2400" b="1" dirty="0" err="1" smtClean="0">
                <a:solidFill>
                  <a:schemeClr val="bg1"/>
                </a:solidFill>
              </a:rPr>
              <a:t>Spanevello</a:t>
            </a:r>
            <a:r>
              <a:rPr lang="it-IT" sz="2400" b="1" dirty="0" smtClean="0">
                <a:solidFill>
                  <a:schemeClr val="bg1"/>
                </a:solidFill>
              </a:rPr>
              <a:t>, A. Vatrella, G. </a:t>
            </a:r>
            <a:r>
              <a:rPr lang="it-IT" sz="2400" b="1" dirty="0" err="1" smtClean="0">
                <a:solidFill>
                  <a:schemeClr val="bg1"/>
                </a:solidFill>
              </a:rPr>
              <a:t>Verlato</a:t>
            </a:r>
            <a:r>
              <a:rPr lang="it-IT" sz="2400" b="1" dirty="0" smtClean="0">
                <a:solidFill>
                  <a:schemeClr val="bg1"/>
                </a:solidFill>
              </a:rPr>
              <a:t>, G. </a:t>
            </a:r>
            <a:r>
              <a:rPr lang="it-IT" sz="2400" b="1" dirty="0" err="1" smtClean="0">
                <a:solidFill>
                  <a:schemeClr val="bg1"/>
                </a:solidFill>
              </a:rPr>
              <a:t>Viegi</a:t>
            </a:r>
            <a:endParaRPr lang="it-IT" sz="2400" b="1" dirty="0" smtClean="0">
              <a:solidFill>
                <a:schemeClr val="bg1"/>
              </a:solidFill>
            </a:endParaRPr>
          </a:p>
          <a:p>
            <a:endParaRPr lang="it-IT" sz="2400" b="1" dirty="0">
              <a:solidFill>
                <a:schemeClr val="bg1"/>
              </a:solidFill>
            </a:endParaRPr>
          </a:p>
          <a:p>
            <a:r>
              <a:rPr lang="it-IT" sz="2400" b="1" dirty="0" err="1" smtClean="0">
                <a:solidFill>
                  <a:schemeClr val="bg1"/>
                </a:solidFill>
              </a:rPr>
              <a:t>Meetings</a:t>
            </a:r>
            <a:r>
              <a:rPr lang="it-IT" sz="2400" b="1" dirty="0" smtClean="0">
                <a:solidFill>
                  <a:schemeClr val="bg1"/>
                </a:solidFill>
              </a:rPr>
              <a:t>:  Firenze, 14° </a:t>
            </a:r>
            <a:r>
              <a:rPr lang="it-IT" sz="2400" b="1" dirty="0" err="1" smtClean="0">
                <a:solidFill>
                  <a:schemeClr val="bg1"/>
                </a:solidFill>
              </a:rPr>
              <a:t>december</a:t>
            </a:r>
            <a:r>
              <a:rPr lang="it-IT" sz="2400" b="1" dirty="0" smtClean="0">
                <a:solidFill>
                  <a:schemeClr val="bg1"/>
                </a:solidFill>
              </a:rPr>
              <a:t> 2016 and 9 march 2017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3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D:\FotoVideo da SAMSUG\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51" y="442047"/>
            <a:ext cx="11406181" cy="6415977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571736" y="39882"/>
            <a:ext cx="370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GINA Italy </a:t>
            </a:r>
            <a:r>
              <a:rPr lang="it-IT" sz="2400" b="1" dirty="0" err="1" smtClean="0">
                <a:solidFill>
                  <a:srgbClr val="FFFF00"/>
                </a:solidFill>
              </a:rPr>
              <a:t>group</a:t>
            </a:r>
            <a:r>
              <a:rPr lang="it-IT" sz="2400" b="1" dirty="0" smtClean="0">
                <a:solidFill>
                  <a:srgbClr val="FFFF00"/>
                </a:solidFill>
              </a:rPr>
              <a:t> 2016-2017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2695"/>
            <a:ext cx="8527348" cy="5411629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Frequency of measurement of lung function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“Lung </a:t>
            </a:r>
            <a:r>
              <a:rPr lang="en-AU" dirty="0">
                <a:solidFill>
                  <a:schemeClr val="bg1"/>
                </a:solidFill>
              </a:rPr>
              <a:t>function should be assessed at diagnosis or start of treatment; after 3–6 months of controller treatment to assess the patient’s personal best FEV</a:t>
            </a:r>
            <a:r>
              <a:rPr lang="en-AU" baseline="-25000" dirty="0">
                <a:solidFill>
                  <a:schemeClr val="bg1"/>
                </a:solidFill>
              </a:rPr>
              <a:t>1</a:t>
            </a:r>
            <a:r>
              <a:rPr lang="en-AU" dirty="0">
                <a:solidFill>
                  <a:schemeClr val="bg1"/>
                </a:solidFill>
              </a:rPr>
              <a:t>; and periodically </a:t>
            </a:r>
            <a:r>
              <a:rPr lang="en-AU" dirty="0" smtClean="0">
                <a:solidFill>
                  <a:schemeClr val="bg1"/>
                </a:solidFill>
              </a:rPr>
              <a:t>thereafter”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‘Periodically’ has been clarified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Most adults: lung </a:t>
            </a:r>
            <a:r>
              <a:rPr lang="en-AU" dirty="0">
                <a:solidFill>
                  <a:schemeClr val="bg1"/>
                </a:solidFill>
              </a:rPr>
              <a:t>function should be recorded at least every 1-2 </a:t>
            </a:r>
            <a:r>
              <a:rPr lang="en-AU" dirty="0" smtClean="0">
                <a:solidFill>
                  <a:schemeClr val="bg1"/>
                </a:solidFill>
              </a:rPr>
              <a:t>yrs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More </a:t>
            </a:r>
            <a:r>
              <a:rPr lang="en-AU" dirty="0">
                <a:solidFill>
                  <a:schemeClr val="bg1"/>
                </a:solidFill>
              </a:rPr>
              <a:t>frequently in higher risk </a:t>
            </a:r>
            <a:r>
              <a:rPr lang="en-AU" dirty="0" smtClean="0">
                <a:solidFill>
                  <a:schemeClr val="bg1"/>
                </a:solidFill>
              </a:rPr>
              <a:t>patients</a:t>
            </a:r>
          </a:p>
          <a:p>
            <a:pPr lvl="1"/>
            <a:r>
              <a:rPr lang="en-AU" dirty="0" smtClean="0">
                <a:solidFill>
                  <a:schemeClr val="bg1"/>
                </a:solidFill>
              </a:rPr>
              <a:t>More </a:t>
            </a:r>
            <a:r>
              <a:rPr lang="en-AU" dirty="0">
                <a:solidFill>
                  <a:schemeClr val="bg1"/>
                </a:solidFill>
              </a:rPr>
              <a:t>frequently in children based on </a:t>
            </a:r>
            <a:r>
              <a:rPr lang="en-AU" dirty="0" smtClean="0">
                <a:solidFill>
                  <a:schemeClr val="bg1"/>
                </a:solidFill>
              </a:rPr>
              <a:t>severity </a:t>
            </a:r>
            <a:r>
              <a:rPr lang="en-AU" dirty="0">
                <a:solidFill>
                  <a:schemeClr val="bg1"/>
                </a:solidFill>
              </a:rPr>
              <a:t>and clinical </a:t>
            </a:r>
            <a:r>
              <a:rPr lang="en-AU" dirty="0" smtClean="0">
                <a:solidFill>
                  <a:schemeClr val="bg1"/>
                </a:solidFill>
              </a:rPr>
              <a:t>course</a:t>
            </a:r>
          </a:p>
          <a:p>
            <a:r>
              <a:rPr lang="en-AU" dirty="0">
                <a:solidFill>
                  <a:schemeClr val="bg1"/>
                </a:solidFill>
              </a:rPr>
              <a:t>Lung function trajectories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Children with persistent asthma may have reduced growth in lung function, and some are at risk of accelerated decline in lung function in early adult life </a:t>
            </a:r>
            <a:r>
              <a:rPr lang="en-AU" sz="1600" i="1" dirty="0" smtClean="0">
                <a:solidFill>
                  <a:schemeClr val="bg1"/>
                </a:solidFill>
              </a:rPr>
              <a:t>[</a:t>
            </a:r>
            <a:r>
              <a:rPr lang="en-AU" sz="1600" i="1" dirty="0" err="1" smtClean="0">
                <a:solidFill>
                  <a:schemeClr val="bg1"/>
                </a:solidFill>
              </a:rPr>
              <a:t>McGeachie</a:t>
            </a:r>
            <a:r>
              <a:rPr lang="en-AU" sz="1600" i="1" dirty="0" smtClean="0">
                <a:solidFill>
                  <a:schemeClr val="bg1"/>
                </a:solidFill>
              </a:rPr>
              <a:t>, </a:t>
            </a:r>
            <a:r>
              <a:rPr lang="en-AU" sz="1600" i="1" dirty="0" err="1">
                <a:solidFill>
                  <a:schemeClr val="bg1"/>
                </a:solidFill>
              </a:rPr>
              <a:t>NEJMed</a:t>
            </a:r>
            <a:r>
              <a:rPr lang="en-AU" sz="1600" i="1" dirty="0">
                <a:solidFill>
                  <a:schemeClr val="bg1"/>
                </a:solidFill>
              </a:rPr>
              <a:t> </a:t>
            </a:r>
            <a:r>
              <a:rPr lang="en-AU" sz="1600" i="1" dirty="0" smtClean="0">
                <a:solidFill>
                  <a:schemeClr val="bg1"/>
                </a:solidFill>
              </a:rPr>
              <a:t>2016]</a:t>
            </a:r>
            <a:endParaRPr lang="en-AU" i="1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Low resource areas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Poverty is commonly associated with </a:t>
            </a:r>
            <a:r>
              <a:rPr lang="en-AU" dirty="0" err="1">
                <a:solidFill>
                  <a:schemeClr val="bg1"/>
                </a:solidFill>
              </a:rPr>
              <a:t>spirometric</a:t>
            </a:r>
            <a:r>
              <a:rPr lang="en-AU" dirty="0">
                <a:solidFill>
                  <a:schemeClr val="bg1"/>
                </a:solidFill>
              </a:rPr>
              <a:t> restriction, so where possible, both FEV</a:t>
            </a:r>
            <a:r>
              <a:rPr lang="en-AU" baseline="-25000" dirty="0">
                <a:solidFill>
                  <a:schemeClr val="bg1"/>
                </a:solidFill>
              </a:rPr>
              <a:t>1</a:t>
            </a:r>
            <a:r>
              <a:rPr lang="en-AU" dirty="0">
                <a:solidFill>
                  <a:schemeClr val="bg1"/>
                </a:solidFill>
              </a:rPr>
              <a:t> and FVC should be recorded</a:t>
            </a:r>
            <a:endParaRPr lang="en-AU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776" y="180042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FFFF00"/>
                </a:solidFill>
              </a:rPr>
              <a:t>Measurement of lung function - changes</a:t>
            </a:r>
            <a:endParaRPr lang="en-AU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436" y="6604325"/>
            <a:ext cx="237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smtClean="0">
                <a:solidFill>
                  <a:schemeClr val="bg1"/>
                </a:solidFill>
              </a:rPr>
              <a:t>What’s new in GINA 2017?</a:t>
            </a:r>
            <a:endParaRPr lang="en-AU" sz="1400">
              <a:solidFill>
                <a:schemeClr val="bg1"/>
              </a:solidFill>
            </a:endParaRPr>
          </a:p>
        </p:txBody>
      </p:sp>
      <p:pic>
        <p:nvPicPr>
          <p:cNvPr id="5" name="Picture 6" descr="glob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6" y="57804"/>
            <a:ext cx="1109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35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28767" y="895505"/>
            <a:ext cx="3941379" cy="1374719"/>
          </a:xfrm>
        </p:spPr>
        <p:txBody>
          <a:bodyPr>
            <a:normAutofit/>
          </a:bodyPr>
          <a:lstStyle/>
          <a:p>
            <a:pPr algn="l"/>
            <a:r>
              <a:rPr lang="it-IT" sz="2000" b="1" i="1" dirty="0" err="1" smtClean="0">
                <a:solidFill>
                  <a:schemeClr val="bg1"/>
                </a:solidFill>
              </a:rPr>
              <a:t>McGeachie</a:t>
            </a:r>
            <a:r>
              <a:rPr lang="it-IT" sz="2000" b="1" i="1" dirty="0" smtClean="0">
                <a:solidFill>
                  <a:schemeClr val="bg1"/>
                </a:solidFill>
              </a:rPr>
              <a:t> </a:t>
            </a:r>
            <a:r>
              <a:rPr lang="it-IT" sz="2000" b="1" i="1" dirty="0" err="1" smtClean="0">
                <a:solidFill>
                  <a:schemeClr val="bg1"/>
                </a:solidFill>
              </a:rPr>
              <a:t>et</a:t>
            </a:r>
            <a:r>
              <a:rPr lang="it-IT" sz="2000" b="1" i="1" dirty="0" smtClean="0">
                <a:solidFill>
                  <a:schemeClr val="bg1"/>
                </a:solidFill>
              </a:rPr>
              <a:t> al, NEJM 2016</a:t>
            </a:r>
            <a:endParaRPr lang="it-IT" sz="2000" b="1" i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16966"/>
            <a:ext cx="5743575" cy="8096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004" y="1977965"/>
            <a:ext cx="7018282" cy="46435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" y="2281834"/>
            <a:ext cx="8008975" cy="305216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084" y="481013"/>
            <a:ext cx="8644292" cy="96448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516880" y="5958840"/>
            <a:ext cx="290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Fahy</a:t>
            </a:r>
            <a:r>
              <a:rPr lang="it-IT" b="1" dirty="0" smtClean="0">
                <a:solidFill>
                  <a:schemeClr val="bg1"/>
                </a:solidFill>
              </a:rPr>
              <a:t>, </a:t>
            </a:r>
            <a:r>
              <a:rPr lang="it-IT" b="1" dirty="0" err="1" smtClean="0">
                <a:solidFill>
                  <a:schemeClr val="bg1"/>
                </a:solidFill>
              </a:rPr>
              <a:t>Nat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Rev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Immunol</a:t>
            </a:r>
            <a:r>
              <a:rPr lang="it-IT" b="1" dirty="0" smtClean="0">
                <a:solidFill>
                  <a:schemeClr val="bg1"/>
                </a:solidFill>
              </a:rPr>
              <a:t> 2015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2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2320</Words>
  <Application>Microsoft Office PowerPoint</Application>
  <PresentationFormat>Presentazione su schermo (4:3)</PresentationFormat>
  <Paragraphs>464</Paragraphs>
  <Slides>62</Slides>
  <Notes>7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62</vt:i4>
      </vt:variant>
    </vt:vector>
  </HeadingPairs>
  <TitlesOfParts>
    <vt:vector size="63" baseType="lpstr">
      <vt:lpstr>Tema di Office</vt:lpstr>
      <vt:lpstr>Diapositiva 1</vt:lpstr>
      <vt:lpstr>GINA 2014 major revision</vt:lpstr>
      <vt:lpstr>New aspects of asthma assessment and management: application in clinical practice</vt:lpstr>
      <vt:lpstr>Assessment of asthma – key points</vt:lpstr>
      <vt:lpstr>Symptom control vs future risk</vt:lpstr>
      <vt:lpstr>Symptom control vs future risk</vt:lpstr>
      <vt:lpstr>Measurement of lung function - changes</vt:lpstr>
      <vt:lpstr>McGeachie et al, NEJM 2016</vt:lpstr>
      <vt:lpstr>Diapositiva 9</vt:lpstr>
      <vt:lpstr>Current asthma phenotypes</vt:lpstr>
      <vt:lpstr>Diapositiva 11</vt:lpstr>
      <vt:lpstr>Diapositiva 12</vt:lpstr>
      <vt:lpstr>Non-eosinophilic but neutrophilic asthmatics show a good response to tiotropium</vt:lpstr>
      <vt:lpstr>New aspects of asthma assessment and management: application in clinical practice</vt:lpstr>
      <vt:lpstr>Stepwise management - pharmacotherapy</vt:lpstr>
      <vt:lpstr>Treatment – other changes in 2017</vt:lpstr>
      <vt:lpstr>Diapositiva 17</vt:lpstr>
      <vt:lpstr>Diapositiva 18</vt:lpstr>
      <vt:lpstr>Regular treatment with ICS or combinations is the recommended  treatment in almost all treatments steps</vt:lpstr>
      <vt:lpstr>Diapositiva 20</vt:lpstr>
      <vt:lpstr>ICS/LABA combination therapy</vt:lpstr>
      <vt:lpstr>Diapositiva 22</vt:lpstr>
      <vt:lpstr>Role of combination therapy</vt:lpstr>
      <vt:lpstr>Diapositiva 24</vt:lpstr>
      <vt:lpstr>Diapositiva 25</vt:lpstr>
      <vt:lpstr>Stepwise approach to control asthma symptoms  and reduce risk</vt:lpstr>
      <vt:lpstr>Stepwise management, SLIT as an add-on option for some patients</vt:lpstr>
      <vt:lpstr>Diapositiva 28</vt:lpstr>
      <vt:lpstr>Diapositiva 29</vt:lpstr>
      <vt:lpstr>Diapositiva 30</vt:lpstr>
      <vt:lpstr>Treatment – other changes in 2017</vt:lpstr>
      <vt:lpstr>The control-based  asthma  management cycle</vt:lpstr>
      <vt:lpstr>Reviewing response and adjusting treatment</vt:lpstr>
      <vt:lpstr>Assessment of asthma severity</vt:lpstr>
      <vt:lpstr>General principles for stepping down controller treatment</vt:lpstr>
      <vt:lpstr>When and how stepping down</vt:lpstr>
      <vt:lpstr>Treating modifiable risk factors</vt:lpstr>
      <vt:lpstr>Non-pharmacological interventions</vt:lpstr>
      <vt:lpstr>Check adherence with asthma medications</vt:lpstr>
      <vt:lpstr>Stepwise management - pharmacotherapy</vt:lpstr>
      <vt:lpstr>Third coprimary endopoint  (severe exacerbations)</vt:lpstr>
      <vt:lpstr>Diapositiva 42</vt:lpstr>
      <vt:lpstr>Diapositiva 43</vt:lpstr>
      <vt:lpstr>Effects of blocking IgE on allergic inflammatory cascade</vt:lpstr>
      <vt:lpstr>Diapositiva 45</vt:lpstr>
      <vt:lpstr>Diapositiva 46</vt:lpstr>
      <vt:lpstr>Diapositiva 47</vt:lpstr>
      <vt:lpstr>Different targets for intervention on the «inflammatory cascade»</vt:lpstr>
      <vt:lpstr>Future biologic drugs in asthma</vt:lpstr>
      <vt:lpstr>Treatment – other changes in 2017</vt:lpstr>
      <vt:lpstr>Diapositiva 51</vt:lpstr>
      <vt:lpstr>Diapositiva 52</vt:lpstr>
      <vt:lpstr>Diapositiva 53</vt:lpstr>
      <vt:lpstr>Different targets for intervention on the «inflammatory cascade»</vt:lpstr>
      <vt:lpstr>Diapositiva 55</vt:lpstr>
      <vt:lpstr>Diapositiva 56</vt:lpstr>
      <vt:lpstr>Diapositiva 57</vt:lpstr>
      <vt:lpstr>Diapositiva 58</vt:lpstr>
      <vt:lpstr>Main evolution in asthma guideline: «Asthma as a heterogeneous disease»</vt:lpstr>
      <vt:lpstr>Asthma:  from population-level to patient-level «personalized therapy»</vt:lpstr>
      <vt:lpstr>Documento GINA 2016-2017</vt:lpstr>
      <vt:lpstr>Diapositiva 62</vt:lpstr>
    </vt:vector>
  </TitlesOfParts>
  <Company>AIPO RICERCHE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Ricerche AIPO</dc:creator>
  <cp:lastModifiedBy>pc1</cp:lastModifiedBy>
  <cp:revision>235</cp:revision>
  <dcterms:created xsi:type="dcterms:W3CDTF">2012-12-12T13:53:46Z</dcterms:created>
  <dcterms:modified xsi:type="dcterms:W3CDTF">2017-04-04T07:47:08Z</dcterms:modified>
</cp:coreProperties>
</file>